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5.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26.xml" ContentType="application/vnd.openxmlformats-officedocument.theme+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theme/theme27.xml" ContentType="application/vnd.openxmlformats-officedocument.theme+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theme/theme28.xml" ContentType="application/vnd.openxmlformats-officedocument.theme+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theme/theme29.xml" ContentType="application/vnd.openxmlformats-officedocument.theme+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theme/theme30.xml" ContentType="application/vnd.openxmlformats-officedocument.theme+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theme/theme31.xml" ContentType="application/vnd.openxmlformats-officedocument.theme+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theme/theme32.xml" ContentType="application/vnd.openxmlformats-officedocument.theme+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theme/theme33.xml" ContentType="application/vnd.openxmlformats-officedocument.theme+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theme/theme34.xml" ContentType="application/vnd.openxmlformats-officedocument.theme+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35.xml" ContentType="application/vnd.openxmlformats-officedocument.theme+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theme/theme36.xml" ContentType="application/vnd.openxmlformats-officedocument.theme+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theme/theme37.xml" ContentType="application/vnd.openxmlformats-officedocument.theme+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theme/theme38.xml" ContentType="application/vnd.openxmlformats-officedocument.theme+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theme/theme39.xml" ContentType="application/vnd.openxmlformats-officedocument.theme+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40.xml" ContentType="application/vnd.openxmlformats-officedocument.theme+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theme/theme41.xml" ContentType="application/vnd.openxmlformats-officedocument.theme+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theme/theme42.xml" ContentType="application/vnd.openxmlformats-officedocument.theme+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theme/theme43.xml" ContentType="application/vnd.openxmlformats-officedocument.theme+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theme/theme44.xml" ContentType="application/vnd.openxmlformats-officedocument.theme+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theme/theme45.xml" ContentType="application/vnd.openxmlformats-officedocument.theme+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6.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theme/theme47.xml" ContentType="application/vnd.openxmlformats-officedocument.theme+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theme/theme48.xml" ContentType="application/vnd.openxmlformats-officedocument.theme+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9.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50.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theme/theme51.xml" ContentType="application/vnd.openxmlformats-officedocument.theme+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theme/theme52.xml" ContentType="application/vnd.openxmlformats-officedocument.theme+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theme/theme53.xml" ContentType="application/vnd.openxmlformats-officedocument.theme+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theme/theme54.xml" ContentType="application/vnd.openxmlformats-officedocument.theme+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5.xml" ContentType="application/vnd.openxmlformats-officedocument.theme+xml"/>
  <Override PartName="/ppt/theme/theme56.xml" ContentType="application/vnd.openxmlformats-officedocument.theme+xml"/>
  <Override PartName="/ppt/theme/theme5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2.xml" ContentType="application/vnd.openxmlformats-officedocument.drawingml.chartshapes+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3.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6.xml" ContentType="application/vnd.openxmlformats-officedocument.presentationml.notesSlide+xml"/>
  <Override PartName="/ppt/charts/chart8.xml" ContentType="application/vnd.openxmlformats-officedocument.drawingml.chart+xml"/>
  <Override PartName="/ppt/notesSlides/notesSlide27.xml" ContentType="application/vnd.openxmlformats-officedocument.presentationml.notesSlide+xml"/>
  <Override PartName="/ppt/charts/chart9.xml" ContentType="application/vnd.openxmlformats-officedocument.drawingml.chart+xml"/>
  <Override PartName="/ppt/notesSlides/notesSlide28.xml" ContentType="application/vnd.openxmlformats-officedocument.presentationml.notesSlide+xml"/>
  <Override PartName="/ppt/charts/chart10.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tags/tag1.xml" ContentType="application/vnd.openxmlformats-officedocument.presentationml.tags+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tags/tag2.xml" ContentType="application/vnd.openxmlformats-officedocument.presentationml.tags+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tags/tag3.xml" ContentType="application/vnd.openxmlformats-officedocument.presentationml.tag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tags/tag4.xml" ContentType="application/vnd.openxmlformats-officedocument.presentationml.tags+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tags/tag5.xml" ContentType="application/vnd.openxmlformats-officedocument.presentationml.tags+xml"/>
  <Override PartName="/ppt/notesSlides/notesSlide70.xml" ContentType="application/vnd.openxmlformats-officedocument.presentationml.notesSlide+xml"/>
  <Override PartName="/ppt/tags/tag6.xml" ContentType="application/vnd.openxmlformats-officedocument.presentationml.tags+xml"/>
  <Override PartName="/ppt/notesSlides/notesSlide71.xml" ContentType="application/vnd.openxmlformats-officedocument.presentationml.notesSlide+xml"/>
  <Override PartName="/ppt/tags/tag7.xml" ContentType="application/vnd.openxmlformats-officedocument.presentationml.tags+xml"/>
  <Override PartName="/ppt/notesSlides/notesSlide72.xml" ContentType="application/vnd.openxmlformats-officedocument.presentationml.notesSlide+xml"/>
  <Override PartName="/ppt/tags/tag8.xml" ContentType="application/vnd.openxmlformats-officedocument.presentationml.tags+xml"/>
  <Override PartName="/ppt/notesSlides/notesSlide73.xml" ContentType="application/vnd.openxmlformats-officedocument.presentationml.notesSlide+xml"/>
  <Override PartName="/ppt/tags/tag9.xml" ContentType="application/vnd.openxmlformats-officedocument.presentationml.tags+xml"/>
  <Override PartName="/ppt/notesSlides/notesSlide74.xml" ContentType="application/vnd.openxmlformats-officedocument.presentationml.notesSlide+xml"/>
  <Override PartName="/ppt/tags/tag10.xml" ContentType="application/vnd.openxmlformats-officedocument.presentationml.tags+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tags/tag11.xml" ContentType="application/vnd.openxmlformats-officedocument.presentationml.tags+xml"/>
  <Override PartName="/ppt/notesSlides/notesSlide133.xml" ContentType="application/vnd.openxmlformats-officedocument.presentationml.notesSlide+xml"/>
  <Override PartName="/ppt/notesSlides/notesSlide1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65" r:id="rId23"/>
    <p:sldMasterId id="2147485714" r:id="rId24"/>
    <p:sldMasterId id="2147486472" r:id="rId25"/>
    <p:sldMasterId id="2147486728" r:id="rId26"/>
    <p:sldMasterId id="2147486798" r:id="rId27"/>
    <p:sldMasterId id="2147486804" r:id="rId28"/>
    <p:sldMasterId id="2147486829" r:id="rId29"/>
    <p:sldMasterId id="2147486841" r:id="rId30"/>
    <p:sldMasterId id="2147486853" r:id="rId31"/>
    <p:sldMasterId id="2147486865" r:id="rId32"/>
    <p:sldMasterId id="2147486890" r:id="rId33"/>
    <p:sldMasterId id="2147486915" r:id="rId34"/>
    <p:sldMasterId id="2147486940" r:id="rId35"/>
    <p:sldMasterId id="2147486952" r:id="rId36"/>
    <p:sldMasterId id="2147486967" r:id="rId37"/>
    <p:sldMasterId id="2147486979" r:id="rId38"/>
    <p:sldMasterId id="2147486995" r:id="rId39"/>
    <p:sldMasterId id="2147487008" r:id="rId40"/>
    <p:sldMasterId id="2147487024" r:id="rId41"/>
    <p:sldMasterId id="2147487027" r:id="rId42"/>
    <p:sldMasterId id="2147487043" r:id="rId43"/>
    <p:sldMasterId id="2147487046" r:id="rId44"/>
    <p:sldMasterId id="2147487058" r:id="rId45"/>
    <p:sldMasterId id="2147487071" r:id="rId46"/>
    <p:sldMasterId id="2147487074" r:id="rId47"/>
    <p:sldMasterId id="2147487077" r:id="rId48"/>
    <p:sldMasterId id="2147487089" r:id="rId49"/>
    <p:sldMasterId id="2147487113" r:id="rId50"/>
    <p:sldMasterId id="2147487126" r:id="rId51"/>
    <p:sldMasterId id="2147487139" r:id="rId52"/>
    <p:sldMasterId id="2147487152" r:id="rId53"/>
    <p:sldMasterId id="2147487162" r:id="rId54"/>
    <p:sldMasterId id="2147487174" r:id="rId55"/>
  </p:sldMasterIdLst>
  <p:notesMasterIdLst>
    <p:notesMasterId r:id="rId332"/>
  </p:notesMasterIdLst>
  <p:handoutMasterIdLst>
    <p:handoutMasterId r:id="rId333"/>
  </p:handoutMasterIdLst>
  <p:sldIdLst>
    <p:sldId id="5652" r:id="rId56"/>
    <p:sldId id="276" r:id="rId57"/>
    <p:sldId id="3022" r:id="rId58"/>
    <p:sldId id="5219" r:id="rId59"/>
    <p:sldId id="5218" r:id="rId60"/>
    <p:sldId id="5220" r:id="rId61"/>
    <p:sldId id="5221" r:id="rId62"/>
    <p:sldId id="5222" r:id="rId63"/>
    <p:sldId id="5223" r:id="rId64"/>
    <p:sldId id="4457" r:id="rId65"/>
    <p:sldId id="4436" r:id="rId66"/>
    <p:sldId id="4696" r:id="rId67"/>
    <p:sldId id="5224" r:id="rId68"/>
    <p:sldId id="5227" r:id="rId69"/>
    <p:sldId id="5226" r:id="rId70"/>
    <p:sldId id="5228" r:id="rId71"/>
    <p:sldId id="5229" r:id="rId72"/>
    <p:sldId id="7153" r:id="rId73"/>
    <p:sldId id="5645" r:id="rId74"/>
    <p:sldId id="6923" r:id="rId75"/>
    <p:sldId id="5680" r:id="rId76"/>
    <p:sldId id="5699" r:id="rId77"/>
    <p:sldId id="5700" r:id="rId78"/>
    <p:sldId id="5701" r:id="rId79"/>
    <p:sldId id="5675" r:id="rId80"/>
    <p:sldId id="5677" r:id="rId81"/>
    <p:sldId id="5678" r:id="rId82"/>
    <p:sldId id="5679" r:id="rId83"/>
    <p:sldId id="5702" r:id="rId84"/>
    <p:sldId id="5703" r:id="rId85"/>
    <p:sldId id="5688" r:id="rId86"/>
    <p:sldId id="6387" r:id="rId87"/>
    <p:sldId id="5692" r:id="rId88"/>
    <p:sldId id="6388" r:id="rId89"/>
    <p:sldId id="6389" r:id="rId90"/>
    <p:sldId id="5673" r:id="rId91"/>
    <p:sldId id="7122" r:id="rId92"/>
    <p:sldId id="7123" r:id="rId93"/>
    <p:sldId id="7124" r:id="rId94"/>
    <p:sldId id="7181" r:id="rId95"/>
    <p:sldId id="7121" r:id="rId96"/>
    <p:sldId id="6896" r:id="rId97"/>
    <p:sldId id="7063" r:id="rId98"/>
    <p:sldId id="6850" r:id="rId99"/>
    <p:sldId id="7057" r:id="rId100"/>
    <p:sldId id="7126" r:id="rId101"/>
    <p:sldId id="6879" r:id="rId102"/>
    <p:sldId id="7056" r:id="rId103"/>
    <p:sldId id="5681" r:id="rId104"/>
    <p:sldId id="5682" r:id="rId105"/>
    <p:sldId id="5683" r:id="rId106"/>
    <p:sldId id="5684" r:id="rId107"/>
    <p:sldId id="5685" r:id="rId108"/>
    <p:sldId id="5231" r:id="rId109"/>
    <p:sldId id="5341" r:id="rId110"/>
    <p:sldId id="5686" r:id="rId111"/>
    <p:sldId id="5691" r:id="rId112"/>
    <p:sldId id="5717" r:id="rId113"/>
    <p:sldId id="5716" r:id="rId114"/>
    <p:sldId id="3029" r:id="rId115"/>
    <p:sldId id="5694" r:id="rId116"/>
    <p:sldId id="6390" r:id="rId117"/>
    <p:sldId id="6391" r:id="rId118"/>
    <p:sldId id="6392" r:id="rId119"/>
    <p:sldId id="7127" r:id="rId120"/>
    <p:sldId id="5719" r:id="rId121"/>
    <p:sldId id="6393" r:id="rId122"/>
    <p:sldId id="6665" r:id="rId123"/>
    <p:sldId id="6935" r:id="rId124"/>
    <p:sldId id="6936" r:id="rId125"/>
    <p:sldId id="6937" r:id="rId126"/>
    <p:sldId id="6495" r:id="rId127"/>
    <p:sldId id="6938" r:id="rId128"/>
    <p:sldId id="6939" r:id="rId129"/>
    <p:sldId id="7034" r:id="rId130"/>
    <p:sldId id="7035" r:id="rId131"/>
    <p:sldId id="7141" r:id="rId132"/>
    <p:sldId id="7036" r:id="rId133"/>
    <p:sldId id="7037" r:id="rId134"/>
    <p:sldId id="7038" r:id="rId135"/>
    <p:sldId id="7039" r:id="rId136"/>
    <p:sldId id="7040" r:id="rId137"/>
    <p:sldId id="7041" r:id="rId138"/>
    <p:sldId id="7042" r:id="rId139"/>
    <p:sldId id="6895" r:id="rId140"/>
    <p:sldId id="5968" r:id="rId141"/>
    <p:sldId id="6502" r:id="rId142"/>
    <p:sldId id="7031" r:id="rId143"/>
    <p:sldId id="7032" r:id="rId144"/>
    <p:sldId id="6496" r:id="rId145"/>
    <p:sldId id="6497" r:id="rId146"/>
    <p:sldId id="7033" r:id="rId147"/>
    <p:sldId id="6953" r:id="rId148"/>
    <p:sldId id="6394" r:id="rId149"/>
    <p:sldId id="6053" r:id="rId150"/>
    <p:sldId id="6050" r:id="rId151"/>
    <p:sldId id="282" r:id="rId152"/>
    <p:sldId id="7138" r:id="rId153"/>
    <p:sldId id="6759" r:id="rId154"/>
    <p:sldId id="6733" r:id="rId155"/>
    <p:sldId id="6746" r:id="rId156"/>
    <p:sldId id="6735" r:id="rId157"/>
    <p:sldId id="6747" r:id="rId158"/>
    <p:sldId id="6748" r:id="rId159"/>
    <p:sldId id="6740" r:id="rId160"/>
    <p:sldId id="296" r:id="rId161"/>
    <p:sldId id="5900" r:id="rId162"/>
    <p:sldId id="6741" r:id="rId163"/>
    <p:sldId id="6742" r:id="rId164"/>
    <p:sldId id="6757" r:id="rId165"/>
    <p:sldId id="6754" r:id="rId166"/>
    <p:sldId id="6755" r:id="rId167"/>
    <p:sldId id="6744" r:id="rId168"/>
    <p:sldId id="6758" r:id="rId169"/>
    <p:sldId id="6745" r:id="rId170"/>
    <p:sldId id="7139" r:id="rId171"/>
    <p:sldId id="6395" r:id="rId172"/>
    <p:sldId id="7043" r:id="rId173"/>
    <p:sldId id="261" r:id="rId174"/>
    <p:sldId id="741" r:id="rId175"/>
    <p:sldId id="743" r:id="rId176"/>
    <p:sldId id="6961" r:id="rId177"/>
    <p:sldId id="830" r:id="rId178"/>
    <p:sldId id="825" r:id="rId179"/>
    <p:sldId id="832" r:id="rId180"/>
    <p:sldId id="7044" r:id="rId181"/>
    <p:sldId id="812" r:id="rId182"/>
    <p:sldId id="780" r:id="rId183"/>
    <p:sldId id="826" r:id="rId184"/>
    <p:sldId id="829" r:id="rId185"/>
    <p:sldId id="824" r:id="rId186"/>
    <p:sldId id="851" r:id="rId187"/>
    <p:sldId id="853" r:id="rId188"/>
    <p:sldId id="807" r:id="rId189"/>
    <p:sldId id="6396" r:id="rId190"/>
    <p:sldId id="6662" r:id="rId191"/>
    <p:sldId id="7096" r:id="rId192"/>
    <p:sldId id="7102" r:id="rId193"/>
    <p:sldId id="649" r:id="rId194"/>
    <p:sldId id="257" r:id="rId195"/>
    <p:sldId id="7143" r:id="rId196"/>
    <p:sldId id="671" r:id="rId197"/>
    <p:sldId id="5261" r:id="rId198"/>
    <p:sldId id="5264" r:id="rId199"/>
    <p:sldId id="5265" r:id="rId200"/>
    <p:sldId id="5266" r:id="rId201"/>
    <p:sldId id="5267" r:id="rId202"/>
    <p:sldId id="5268" r:id="rId203"/>
    <p:sldId id="5270" r:id="rId204"/>
    <p:sldId id="5272" r:id="rId205"/>
    <p:sldId id="5273" r:id="rId206"/>
    <p:sldId id="5274" r:id="rId207"/>
    <p:sldId id="5275" r:id="rId208"/>
    <p:sldId id="5269" r:id="rId209"/>
    <p:sldId id="274" r:id="rId210"/>
    <p:sldId id="5299" r:id="rId211"/>
    <p:sldId id="5300" r:id="rId212"/>
    <p:sldId id="5304" r:id="rId213"/>
    <p:sldId id="6397" r:id="rId214"/>
    <p:sldId id="7103" r:id="rId215"/>
    <p:sldId id="5990" r:id="rId216"/>
    <p:sldId id="5999" r:id="rId217"/>
    <p:sldId id="5905" r:id="rId218"/>
    <p:sldId id="5936" r:id="rId219"/>
    <p:sldId id="7144" r:id="rId220"/>
    <p:sldId id="5903" r:id="rId221"/>
    <p:sldId id="5972" r:id="rId222"/>
    <p:sldId id="5971" r:id="rId223"/>
    <p:sldId id="5996" r:id="rId224"/>
    <p:sldId id="5904" r:id="rId225"/>
    <p:sldId id="5945" r:id="rId226"/>
    <p:sldId id="5906" r:id="rId227"/>
    <p:sldId id="5981" r:id="rId228"/>
    <p:sldId id="5997" r:id="rId229"/>
    <p:sldId id="5998" r:id="rId230"/>
    <p:sldId id="5912" r:id="rId231"/>
    <p:sldId id="5913" r:id="rId232"/>
    <p:sldId id="5915" r:id="rId233"/>
    <p:sldId id="5917" r:id="rId234"/>
    <p:sldId id="5918" r:id="rId235"/>
    <p:sldId id="5919" r:id="rId236"/>
    <p:sldId id="7150" r:id="rId237"/>
    <p:sldId id="6398" r:id="rId238"/>
    <p:sldId id="7097" r:id="rId239"/>
    <p:sldId id="1047" r:id="rId240"/>
    <p:sldId id="1048" r:id="rId241"/>
    <p:sldId id="7098" r:id="rId242"/>
    <p:sldId id="1155" r:id="rId243"/>
    <p:sldId id="1050" r:id="rId244"/>
    <p:sldId id="7099" r:id="rId245"/>
    <p:sldId id="7145" r:id="rId246"/>
    <p:sldId id="6399" r:id="rId247"/>
    <p:sldId id="7105" r:id="rId248"/>
    <p:sldId id="1387" r:id="rId249"/>
    <p:sldId id="1388" r:id="rId250"/>
    <p:sldId id="7146" r:id="rId251"/>
    <p:sldId id="7151" r:id="rId252"/>
    <p:sldId id="1334" r:id="rId253"/>
    <p:sldId id="1335" r:id="rId254"/>
    <p:sldId id="1115" r:id="rId255"/>
    <p:sldId id="1298" r:id="rId256"/>
    <p:sldId id="1396" r:id="rId257"/>
    <p:sldId id="1337" r:id="rId258"/>
    <p:sldId id="1280" r:id="rId259"/>
    <p:sldId id="1394" r:id="rId260"/>
    <p:sldId id="7104" r:id="rId261"/>
    <p:sldId id="1395" r:id="rId262"/>
    <p:sldId id="6400" r:id="rId263"/>
    <p:sldId id="6975" r:id="rId264"/>
    <p:sldId id="7157" r:id="rId265"/>
    <p:sldId id="7158" r:id="rId266"/>
    <p:sldId id="7159" r:id="rId267"/>
    <p:sldId id="431" r:id="rId268"/>
    <p:sldId id="7160" r:id="rId269"/>
    <p:sldId id="7161" r:id="rId270"/>
    <p:sldId id="7162" r:id="rId271"/>
    <p:sldId id="7163" r:id="rId272"/>
    <p:sldId id="7164" r:id="rId273"/>
    <p:sldId id="432" r:id="rId274"/>
    <p:sldId id="7165" r:id="rId275"/>
    <p:sldId id="7166" r:id="rId276"/>
    <p:sldId id="311" r:id="rId277"/>
    <p:sldId id="313" r:id="rId278"/>
    <p:sldId id="312" r:id="rId279"/>
    <p:sldId id="433" r:id="rId280"/>
    <p:sldId id="7167" r:id="rId281"/>
    <p:sldId id="7168" r:id="rId282"/>
    <p:sldId id="514" r:id="rId283"/>
    <p:sldId id="434" r:id="rId284"/>
    <p:sldId id="7169" r:id="rId285"/>
    <p:sldId id="7170" r:id="rId286"/>
    <p:sldId id="7171" r:id="rId287"/>
    <p:sldId id="460" r:id="rId288"/>
    <p:sldId id="7172" r:id="rId289"/>
    <p:sldId id="462" r:id="rId290"/>
    <p:sldId id="7173" r:id="rId291"/>
    <p:sldId id="7174" r:id="rId292"/>
    <p:sldId id="7175" r:id="rId293"/>
    <p:sldId id="7176" r:id="rId294"/>
    <p:sldId id="7177" r:id="rId295"/>
    <p:sldId id="435" r:id="rId296"/>
    <p:sldId id="7178" r:id="rId297"/>
    <p:sldId id="6014" r:id="rId298"/>
    <p:sldId id="7180" r:id="rId299"/>
    <p:sldId id="7179" r:id="rId300"/>
    <p:sldId id="6401" r:id="rId301"/>
    <p:sldId id="7130" r:id="rId302"/>
    <p:sldId id="7152" r:id="rId303"/>
    <p:sldId id="329" r:id="rId304"/>
    <p:sldId id="330" r:id="rId305"/>
    <p:sldId id="331" r:id="rId306"/>
    <p:sldId id="332" r:id="rId307"/>
    <p:sldId id="333" r:id="rId308"/>
    <p:sldId id="7155" r:id="rId309"/>
    <p:sldId id="339" r:id="rId310"/>
    <p:sldId id="340" r:id="rId311"/>
    <p:sldId id="7156" r:id="rId312"/>
    <p:sldId id="334" r:id="rId313"/>
    <p:sldId id="328" r:id="rId314"/>
    <p:sldId id="336" r:id="rId315"/>
    <p:sldId id="6402" r:id="rId316"/>
    <p:sldId id="6403" r:id="rId317"/>
    <p:sldId id="7128" r:id="rId318"/>
    <p:sldId id="256" r:id="rId319"/>
    <p:sldId id="301" r:id="rId320"/>
    <p:sldId id="7134" r:id="rId321"/>
    <p:sldId id="7137" r:id="rId322"/>
    <p:sldId id="4816" r:id="rId323"/>
    <p:sldId id="7149" r:id="rId324"/>
    <p:sldId id="7135" r:id="rId325"/>
    <p:sldId id="6029" r:id="rId326"/>
    <p:sldId id="6369" r:id="rId327"/>
    <p:sldId id="6370" r:id="rId328"/>
    <p:sldId id="6030" r:id="rId329"/>
    <p:sldId id="7136" r:id="rId330"/>
    <p:sldId id="7119" r:id="rId33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0000FF"/>
    <a:srgbClr val="1A5712"/>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08" autoAdjust="0"/>
    <p:restoredTop sz="50000" autoAdjust="0"/>
  </p:normalViewPr>
  <p:slideViewPr>
    <p:cSldViewPr>
      <p:cViewPr varScale="1">
        <p:scale>
          <a:sx n="109" d="100"/>
          <a:sy n="109" d="100"/>
        </p:scale>
        <p:origin x="2080"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62.xml"/><Relationship Id="rId299" Type="http://schemas.openxmlformats.org/officeDocument/2006/relationships/slide" Target="slides/slide244.xml"/><Relationship Id="rId21" Type="http://schemas.openxmlformats.org/officeDocument/2006/relationships/slideMaster" Target="slideMasters/slideMaster21.xml"/><Relationship Id="rId63" Type="http://schemas.openxmlformats.org/officeDocument/2006/relationships/slide" Target="slides/slide8.xml"/><Relationship Id="rId159" Type="http://schemas.openxmlformats.org/officeDocument/2006/relationships/slide" Target="slides/slide104.xml"/><Relationship Id="rId324" Type="http://schemas.openxmlformats.org/officeDocument/2006/relationships/slide" Target="slides/slide269.xml"/><Relationship Id="rId170" Type="http://schemas.openxmlformats.org/officeDocument/2006/relationships/slide" Target="slides/slide115.xml"/><Relationship Id="rId226" Type="http://schemas.openxmlformats.org/officeDocument/2006/relationships/slide" Target="slides/slide171.xml"/><Relationship Id="rId268" Type="http://schemas.openxmlformats.org/officeDocument/2006/relationships/slide" Target="slides/slide213.xml"/><Relationship Id="rId32" Type="http://schemas.openxmlformats.org/officeDocument/2006/relationships/slideMaster" Target="slideMasters/slideMaster32.xml"/><Relationship Id="rId74" Type="http://schemas.openxmlformats.org/officeDocument/2006/relationships/slide" Target="slides/slide19.xml"/><Relationship Id="rId128" Type="http://schemas.openxmlformats.org/officeDocument/2006/relationships/slide" Target="slides/slide73.xml"/><Relationship Id="rId335" Type="http://schemas.openxmlformats.org/officeDocument/2006/relationships/viewProps" Target="viewProps.xml"/><Relationship Id="rId5" Type="http://schemas.openxmlformats.org/officeDocument/2006/relationships/slideMaster" Target="slideMasters/slideMaster5.xml"/><Relationship Id="rId181" Type="http://schemas.openxmlformats.org/officeDocument/2006/relationships/slide" Target="slides/slide126.xml"/><Relationship Id="rId237" Type="http://schemas.openxmlformats.org/officeDocument/2006/relationships/slide" Target="slides/slide182.xml"/><Relationship Id="rId279" Type="http://schemas.openxmlformats.org/officeDocument/2006/relationships/slide" Target="slides/slide224.xml"/><Relationship Id="rId43" Type="http://schemas.openxmlformats.org/officeDocument/2006/relationships/slideMaster" Target="slideMasters/slideMaster43.xml"/><Relationship Id="rId139" Type="http://schemas.openxmlformats.org/officeDocument/2006/relationships/slide" Target="slides/slide84.xml"/><Relationship Id="rId290" Type="http://schemas.openxmlformats.org/officeDocument/2006/relationships/slide" Target="slides/slide235.xml"/><Relationship Id="rId304" Type="http://schemas.openxmlformats.org/officeDocument/2006/relationships/slide" Target="slides/slide249.xml"/><Relationship Id="rId85" Type="http://schemas.openxmlformats.org/officeDocument/2006/relationships/slide" Target="slides/slide30.xml"/><Relationship Id="rId150" Type="http://schemas.openxmlformats.org/officeDocument/2006/relationships/slide" Target="slides/slide95.xml"/><Relationship Id="rId192" Type="http://schemas.openxmlformats.org/officeDocument/2006/relationships/slide" Target="slides/slide137.xml"/><Relationship Id="rId206" Type="http://schemas.openxmlformats.org/officeDocument/2006/relationships/slide" Target="slides/slide151.xml"/><Relationship Id="rId248" Type="http://schemas.openxmlformats.org/officeDocument/2006/relationships/slide" Target="slides/slide193.xml"/><Relationship Id="rId12" Type="http://schemas.openxmlformats.org/officeDocument/2006/relationships/slideMaster" Target="slideMasters/slideMaster12.xml"/><Relationship Id="rId108" Type="http://schemas.openxmlformats.org/officeDocument/2006/relationships/slide" Target="slides/slide53.xml"/><Relationship Id="rId315" Type="http://schemas.openxmlformats.org/officeDocument/2006/relationships/slide" Target="slides/slide260.xml"/><Relationship Id="rId54" Type="http://schemas.openxmlformats.org/officeDocument/2006/relationships/slideMaster" Target="slideMasters/slideMaster54.xml"/><Relationship Id="rId96" Type="http://schemas.openxmlformats.org/officeDocument/2006/relationships/slide" Target="slides/slide41.xml"/><Relationship Id="rId161" Type="http://schemas.openxmlformats.org/officeDocument/2006/relationships/slide" Target="slides/slide106.xml"/><Relationship Id="rId217" Type="http://schemas.openxmlformats.org/officeDocument/2006/relationships/slide" Target="slides/slide162.xml"/><Relationship Id="rId259" Type="http://schemas.openxmlformats.org/officeDocument/2006/relationships/slide" Target="slides/slide204.xml"/><Relationship Id="rId23" Type="http://schemas.openxmlformats.org/officeDocument/2006/relationships/slideMaster" Target="slideMasters/slideMaster23.xml"/><Relationship Id="rId119" Type="http://schemas.openxmlformats.org/officeDocument/2006/relationships/slide" Target="slides/slide64.xml"/><Relationship Id="rId270" Type="http://schemas.openxmlformats.org/officeDocument/2006/relationships/slide" Target="slides/slide215.xml"/><Relationship Id="rId326" Type="http://schemas.openxmlformats.org/officeDocument/2006/relationships/slide" Target="slides/slide271.xml"/><Relationship Id="rId65" Type="http://schemas.openxmlformats.org/officeDocument/2006/relationships/slide" Target="slides/slide10.xml"/><Relationship Id="rId130" Type="http://schemas.openxmlformats.org/officeDocument/2006/relationships/slide" Target="slides/slide75.xml"/><Relationship Id="rId172" Type="http://schemas.openxmlformats.org/officeDocument/2006/relationships/slide" Target="slides/slide117.xml"/><Relationship Id="rId228" Type="http://schemas.openxmlformats.org/officeDocument/2006/relationships/slide" Target="slides/slide173.xml"/><Relationship Id="rId281" Type="http://schemas.openxmlformats.org/officeDocument/2006/relationships/slide" Target="slides/slide226.xml"/><Relationship Id="rId337" Type="http://schemas.openxmlformats.org/officeDocument/2006/relationships/tableStyles" Target="tableStyles.xml"/><Relationship Id="rId34" Type="http://schemas.openxmlformats.org/officeDocument/2006/relationships/slideMaster" Target="slideMasters/slideMaster34.xml"/><Relationship Id="rId76" Type="http://schemas.openxmlformats.org/officeDocument/2006/relationships/slide" Target="slides/slide21.xml"/><Relationship Id="rId141" Type="http://schemas.openxmlformats.org/officeDocument/2006/relationships/slide" Target="slides/slide86.xml"/><Relationship Id="rId7" Type="http://schemas.openxmlformats.org/officeDocument/2006/relationships/slideMaster" Target="slideMasters/slideMaster7.xml"/><Relationship Id="rId183" Type="http://schemas.openxmlformats.org/officeDocument/2006/relationships/slide" Target="slides/slide128.xml"/><Relationship Id="rId239" Type="http://schemas.openxmlformats.org/officeDocument/2006/relationships/slide" Target="slides/slide184.xml"/><Relationship Id="rId250" Type="http://schemas.openxmlformats.org/officeDocument/2006/relationships/slide" Target="slides/slide195.xml"/><Relationship Id="rId292" Type="http://schemas.openxmlformats.org/officeDocument/2006/relationships/slide" Target="slides/slide237.xml"/><Relationship Id="rId306" Type="http://schemas.openxmlformats.org/officeDocument/2006/relationships/slide" Target="slides/slide251.xml"/><Relationship Id="rId45" Type="http://schemas.openxmlformats.org/officeDocument/2006/relationships/slideMaster" Target="slideMasters/slideMaster45.xml"/><Relationship Id="rId87" Type="http://schemas.openxmlformats.org/officeDocument/2006/relationships/slide" Target="slides/slide32.xml"/><Relationship Id="rId110" Type="http://schemas.openxmlformats.org/officeDocument/2006/relationships/slide" Target="slides/slide55.xml"/><Relationship Id="rId152" Type="http://schemas.openxmlformats.org/officeDocument/2006/relationships/slide" Target="slides/slide97.xml"/><Relationship Id="rId173" Type="http://schemas.openxmlformats.org/officeDocument/2006/relationships/slide" Target="slides/slide118.xml"/><Relationship Id="rId194" Type="http://schemas.openxmlformats.org/officeDocument/2006/relationships/slide" Target="slides/slide139.xml"/><Relationship Id="rId208" Type="http://schemas.openxmlformats.org/officeDocument/2006/relationships/slide" Target="slides/slide153.xml"/><Relationship Id="rId229" Type="http://schemas.openxmlformats.org/officeDocument/2006/relationships/slide" Target="slides/slide174.xml"/><Relationship Id="rId240" Type="http://schemas.openxmlformats.org/officeDocument/2006/relationships/slide" Target="slides/slide185.xml"/><Relationship Id="rId261" Type="http://schemas.openxmlformats.org/officeDocument/2006/relationships/slide" Target="slides/slide206.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 Target="slides/slide1.xml"/><Relationship Id="rId77" Type="http://schemas.openxmlformats.org/officeDocument/2006/relationships/slide" Target="slides/slide22.xml"/><Relationship Id="rId100" Type="http://schemas.openxmlformats.org/officeDocument/2006/relationships/slide" Target="slides/slide45.xml"/><Relationship Id="rId282" Type="http://schemas.openxmlformats.org/officeDocument/2006/relationships/slide" Target="slides/slide227.xml"/><Relationship Id="rId317" Type="http://schemas.openxmlformats.org/officeDocument/2006/relationships/slide" Target="slides/slide262.xml"/><Relationship Id="rId8" Type="http://schemas.openxmlformats.org/officeDocument/2006/relationships/slideMaster" Target="slideMasters/slideMaster8.xml"/><Relationship Id="rId98" Type="http://schemas.openxmlformats.org/officeDocument/2006/relationships/slide" Target="slides/slide43.xml"/><Relationship Id="rId121" Type="http://schemas.openxmlformats.org/officeDocument/2006/relationships/slide" Target="slides/slide66.xml"/><Relationship Id="rId142" Type="http://schemas.openxmlformats.org/officeDocument/2006/relationships/slide" Target="slides/slide87.xml"/><Relationship Id="rId163" Type="http://schemas.openxmlformats.org/officeDocument/2006/relationships/slide" Target="slides/slide108.xml"/><Relationship Id="rId184" Type="http://schemas.openxmlformats.org/officeDocument/2006/relationships/slide" Target="slides/slide129.xml"/><Relationship Id="rId219" Type="http://schemas.openxmlformats.org/officeDocument/2006/relationships/slide" Target="slides/slide164.xml"/><Relationship Id="rId230" Type="http://schemas.openxmlformats.org/officeDocument/2006/relationships/slide" Target="slides/slide175.xml"/><Relationship Id="rId251" Type="http://schemas.openxmlformats.org/officeDocument/2006/relationships/slide" Target="slides/slide196.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12.xml"/><Relationship Id="rId272" Type="http://schemas.openxmlformats.org/officeDocument/2006/relationships/slide" Target="slides/slide217.xml"/><Relationship Id="rId293" Type="http://schemas.openxmlformats.org/officeDocument/2006/relationships/slide" Target="slides/slide238.xml"/><Relationship Id="rId307" Type="http://schemas.openxmlformats.org/officeDocument/2006/relationships/slide" Target="slides/slide252.xml"/><Relationship Id="rId328" Type="http://schemas.openxmlformats.org/officeDocument/2006/relationships/slide" Target="slides/slide273.xml"/><Relationship Id="rId88" Type="http://schemas.openxmlformats.org/officeDocument/2006/relationships/slide" Target="slides/slide33.xml"/><Relationship Id="rId111" Type="http://schemas.openxmlformats.org/officeDocument/2006/relationships/slide" Target="slides/slide56.xml"/><Relationship Id="rId132" Type="http://schemas.openxmlformats.org/officeDocument/2006/relationships/slide" Target="slides/slide77.xml"/><Relationship Id="rId153" Type="http://schemas.openxmlformats.org/officeDocument/2006/relationships/slide" Target="slides/slide98.xml"/><Relationship Id="rId174" Type="http://schemas.openxmlformats.org/officeDocument/2006/relationships/slide" Target="slides/slide119.xml"/><Relationship Id="rId195" Type="http://schemas.openxmlformats.org/officeDocument/2006/relationships/slide" Target="slides/slide140.xml"/><Relationship Id="rId209" Type="http://schemas.openxmlformats.org/officeDocument/2006/relationships/slide" Target="slides/slide154.xml"/><Relationship Id="rId220" Type="http://schemas.openxmlformats.org/officeDocument/2006/relationships/slide" Target="slides/slide165.xml"/><Relationship Id="rId241" Type="http://schemas.openxmlformats.org/officeDocument/2006/relationships/slide" Target="slides/slide186.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 Target="slides/slide2.xml"/><Relationship Id="rId262" Type="http://schemas.openxmlformats.org/officeDocument/2006/relationships/slide" Target="slides/slide207.xml"/><Relationship Id="rId283" Type="http://schemas.openxmlformats.org/officeDocument/2006/relationships/slide" Target="slides/slide228.xml"/><Relationship Id="rId318" Type="http://schemas.openxmlformats.org/officeDocument/2006/relationships/slide" Target="slides/slide263.xml"/><Relationship Id="rId78" Type="http://schemas.openxmlformats.org/officeDocument/2006/relationships/slide" Target="slides/slide23.xml"/><Relationship Id="rId99" Type="http://schemas.openxmlformats.org/officeDocument/2006/relationships/slide" Target="slides/slide44.xml"/><Relationship Id="rId101" Type="http://schemas.openxmlformats.org/officeDocument/2006/relationships/slide" Target="slides/slide46.xml"/><Relationship Id="rId122" Type="http://schemas.openxmlformats.org/officeDocument/2006/relationships/slide" Target="slides/slide67.xml"/><Relationship Id="rId143" Type="http://schemas.openxmlformats.org/officeDocument/2006/relationships/slide" Target="slides/slide88.xml"/><Relationship Id="rId164" Type="http://schemas.openxmlformats.org/officeDocument/2006/relationships/slide" Target="slides/slide109.xml"/><Relationship Id="rId185" Type="http://schemas.openxmlformats.org/officeDocument/2006/relationships/slide" Target="slides/slide130.xml"/><Relationship Id="rId9" Type="http://schemas.openxmlformats.org/officeDocument/2006/relationships/slideMaster" Target="slideMasters/slideMaster9.xml"/><Relationship Id="rId210" Type="http://schemas.openxmlformats.org/officeDocument/2006/relationships/slide" Target="slides/slide155.xml"/><Relationship Id="rId26" Type="http://schemas.openxmlformats.org/officeDocument/2006/relationships/slideMaster" Target="slideMasters/slideMaster26.xml"/><Relationship Id="rId231" Type="http://schemas.openxmlformats.org/officeDocument/2006/relationships/slide" Target="slides/slide176.xml"/><Relationship Id="rId252" Type="http://schemas.openxmlformats.org/officeDocument/2006/relationships/slide" Target="slides/slide197.xml"/><Relationship Id="rId273" Type="http://schemas.openxmlformats.org/officeDocument/2006/relationships/slide" Target="slides/slide218.xml"/><Relationship Id="rId294" Type="http://schemas.openxmlformats.org/officeDocument/2006/relationships/slide" Target="slides/slide239.xml"/><Relationship Id="rId308" Type="http://schemas.openxmlformats.org/officeDocument/2006/relationships/slide" Target="slides/slide253.xml"/><Relationship Id="rId329" Type="http://schemas.openxmlformats.org/officeDocument/2006/relationships/slide" Target="slides/slide274.xml"/><Relationship Id="rId47" Type="http://schemas.openxmlformats.org/officeDocument/2006/relationships/slideMaster" Target="slideMasters/slideMaster47.xml"/><Relationship Id="rId68" Type="http://schemas.openxmlformats.org/officeDocument/2006/relationships/slide" Target="slides/slide13.xml"/><Relationship Id="rId89" Type="http://schemas.openxmlformats.org/officeDocument/2006/relationships/slide" Target="slides/slide34.xml"/><Relationship Id="rId112" Type="http://schemas.openxmlformats.org/officeDocument/2006/relationships/slide" Target="slides/slide57.xml"/><Relationship Id="rId133" Type="http://schemas.openxmlformats.org/officeDocument/2006/relationships/slide" Target="slides/slide78.xml"/><Relationship Id="rId154" Type="http://schemas.openxmlformats.org/officeDocument/2006/relationships/slide" Target="slides/slide99.xml"/><Relationship Id="rId175" Type="http://schemas.openxmlformats.org/officeDocument/2006/relationships/slide" Target="slides/slide120.xml"/><Relationship Id="rId196" Type="http://schemas.openxmlformats.org/officeDocument/2006/relationships/slide" Target="slides/slide141.xml"/><Relationship Id="rId200" Type="http://schemas.openxmlformats.org/officeDocument/2006/relationships/slide" Target="slides/slide145.xml"/><Relationship Id="rId16" Type="http://schemas.openxmlformats.org/officeDocument/2006/relationships/slideMaster" Target="slideMasters/slideMaster16.xml"/><Relationship Id="rId221" Type="http://schemas.openxmlformats.org/officeDocument/2006/relationships/slide" Target="slides/slide166.xml"/><Relationship Id="rId242" Type="http://schemas.openxmlformats.org/officeDocument/2006/relationships/slide" Target="slides/slide187.xml"/><Relationship Id="rId263" Type="http://schemas.openxmlformats.org/officeDocument/2006/relationships/slide" Target="slides/slide208.xml"/><Relationship Id="rId284" Type="http://schemas.openxmlformats.org/officeDocument/2006/relationships/slide" Target="slides/slide229.xml"/><Relationship Id="rId319" Type="http://schemas.openxmlformats.org/officeDocument/2006/relationships/slide" Target="slides/slide264.xml"/><Relationship Id="rId37" Type="http://schemas.openxmlformats.org/officeDocument/2006/relationships/slideMaster" Target="slideMasters/slideMaster37.xml"/><Relationship Id="rId58" Type="http://schemas.openxmlformats.org/officeDocument/2006/relationships/slide" Target="slides/slide3.xml"/><Relationship Id="rId79" Type="http://schemas.openxmlformats.org/officeDocument/2006/relationships/slide" Target="slides/slide24.xml"/><Relationship Id="rId102" Type="http://schemas.openxmlformats.org/officeDocument/2006/relationships/slide" Target="slides/slide47.xml"/><Relationship Id="rId123" Type="http://schemas.openxmlformats.org/officeDocument/2006/relationships/slide" Target="slides/slide68.xml"/><Relationship Id="rId144" Type="http://schemas.openxmlformats.org/officeDocument/2006/relationships/slide" Target="slides/slide89.xml"/><Relationship Id="rId330" Type="http://schemas.openxmlformats.org/officeDocument/2006/relationships/slide" Target="slides/slide275.xml"/><Relationship Id="rId90" Type="http://schemas.openxmlformats.org/officeDocument/2006/relationships/slide" Target="slides/slide35.xml"/><Relationship Id="rId165" Type="http://schemas.openxmlformats.org/officeDocument/2006/relationships/slide" Target="slides/slide110.xml"/><Relationship Id="rId186" Type="http://schemas.openxmlformats.org/officeDocument/2006/relationships/slide" Target="slides/slide131.xml"/><Relationship Id="rId211" Type="http://schemas.openxmlformats.org/officeDocument/2006/relationships/slide" Target="slides/slide156.xml"/><Relationship Id="rId232" Type="http://schemas.openxmlformats.org/officeDocument/2006/relationships/slide" Target="slides/slide177.xml"/><Relationship Id="rId253" Type="http://schemas.openxmlformats.org/officeDocument/2006/relationships/slide" Target="slides/slide198.xml"/><Relationship Id="rId274" Type="http://schemas.openxmlformats.org/officeDocument/2006/relationships/slide" Target="slides/slide219.xml"/><Relationship Id="rId295" Type="http://schemas.openxmlformats.org/officeDocument/2006/relationships/slide" Target="slides/slide240.xml"/><Relationship Id="rId309" Type="http://schemas.openxmlformats.org/officeDocument/2006/relationships/slide" Target="slides/slide254.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14.xml"/><Relationship Id="rId113" Type="http://schemas.openxmlformats.org/officeDocument/2006/relationships/slide" Target="slides/slide58.xml"/><Relationship Id="rId134" Type="http://schemas.openxmlformats.org/officeDocument/2006/relationships/slide" Target="slides/slide79.xml"/><Relationship Id="rId320" Type="http://schemas.openxmlformats.org/officeDocument/2006/relationships/slide" Target="slides/slide265.xml"/><Relationship Id="rId80" Type="http://schemas.openxmlformats.org/officeDocument/2006/relationships/slide" Target="slides/slide25.xml"/><Relationship Id="rId155" Type="http://schemas.openxmlformats.org/officeDocument/2006/relationships/slide" Target="slides/slide100.xml"/><Relationship Id="rId176" Type="http://schemas.openxmlformats.org/officeDocument/2006/relationships/slide" Target="slides/slide121.xml"/><Relationship Id="rId197" Type="http://schemas.openxmlformats.org/officeDocument/2006/relationships/slide" Target="slides/slide142.xml"/><Relationship Id="rId201" Type="http://schemas.openxmlformats.org/officeDocument/2006/relationships/slide" Target="slides/slide146.xml"/><Relationship Id="rId222" Type="http://schemas.openxmlformats.org/officeDocument/2006/relationships/slide" Target="slides/slide167.xml"/><Relationship Id="rId243" Type="http://schemas.openxmlformats.org/officeDocument/2006/relationships/slide" Target="slides/slide188.xml"/><Relationship Id="rId264" Type="http://schemas.openxmlformats.org/officeDocument/2006/relationships/slide" Target="slides/slide209.xml"/><Relationship Id="rId285" Type="http://schemas.openxmlformats.org/officeDocument/2006/relationships/slide" Target="slides/slide230.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4.xml"/><Relationship Id="rId103" Type="http://schemas.openxmlformats.org/officeDocument/2006/relationships/slide" Target="slides/slide48.xml"/><Relationship Id="rId124" Type="http://schemas.openxmlformats.org/officeDocument/2006/relationships/slide" Target="slides/slide69.xml"/><Relationship Id="rId310" Type="http://schemas.openxmlformats.org/officeDocument/2006/relationships/slide" Target="slides/slide255.xml"/><Relationship Id="rId70" Type="http://schemas.openxmlformats.org/officeDocument/2006/relationships/slide" Target="slides/slide15.xml"/><Relationship Id="rId91" Type="http://schemas.openxmlformats.org/officeDocument/2006/relationships/slide" Target="slides/slide36.xml"/><Relationship Id="rId145" Type="http://schemas.openxmlformats.org/officeDocument/2006/relationships/slide" Target="slides/slide90.xml"/><Relationship Id="rId166" Type="http://schemas.openxmlformats.org/officeDocument/2006/relationships/slide" Target="slides/slide111.xml"/><Relationship Id="rId187" Type="http://schemas.openxmlformats.org/officeDocument/2006/relationships/slide" Target="slides/slide132.xml"/><Relationship Id="rId331" Type="http://schemas.openxmlformats.org/officeDocument/2006/relationships/slide" Target="slides/slide276.xml"/><Relationship Id="rId1" Type="http://schemas.openxmlformats.org/officeDocument/2006/relationships/slideMaster" Target="slideMasters/slideMaster1.xml"/><Relationship Id="rId212" Type="http://schemas.openxmlformats.org/officeDocument/2006/relationships/slide" Target="slides/slide157.xml"/><Relationship Id="rId233" Type="http://schemas.openxmlformats.org/officeDocument/2006/relationships/slide" Target="slides/slide178.xml"/><Relationship Id="rId254" Type="http://schemas.openxmlformats.org/officeDocument/2006/relationships/slide" Target="slides/slide199.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9.xml"/><Relationship Id="rId275" Type="http://schemas.openxmlformats.org/officeDocument/2006/relationships/slide" Target="slides/slide220.xml"/><Relationship Id="rId296" Type="http://schemas.openxmlformats.org/officeDocument/2006/relationships/slide" Target="slides/slide241.xml"/><Relationship Id="rId300" Type="http://schemas.openxmlformats.org/officeDocument/2006/relationships/slide" Target="slides/slide245.xml"/><Relationship Id="rId60" Type="http://schemas.openxmlformats.org/officeDocument/2006/relationships/slide" Target="slides/slide5.xml"/><Relationship Id="rId81" Type="http://schemas.openxmlformats.org/officeDocument/2006/relationships/slide" Target="slides/slide26.xml"/><Relationship Id="rId135" Type="http://schemas.openxmlformats.org/officeDocument/2006/relationships/slide" Target="slides/slide80.xml"/><Relationship Id="rId156" Type="http://schemas.openxmlformats.org/officeDocument/2006/relationships/slide" Target="slides/slide101.xml"/><Relationship Id="rId177" Type="http://schemas.openxmlformats.org/officeDocument/2006/relationships/slide" Target="slides/slide122.xml"/><Relationship Id="rId198" Type="http://schemas.openxmlformats.org/officeDocument/2006/relationships/slide" Target="slides/slide143.xml"/><Relationship Id="rId321" Type="http://schemas.openxmlformats.org/officeDocument/2006/relationships/slide" Target="slides/slide266.xml"/><Relationship Id="rId202" Type="http://schemas.openxmlformats.org/officeDocument/2006/relationships/slide" Target="slides/slide147.xml"/><Relationship Id="rId223" Type="http://schemas.openxmlformats.org/officeDocument/2006/relationships/slide" Target="slides/slide168.xml"/><Relationship Id="rId244" Type="http://schemas.openxmlformats.org/officeDocument/2006/relationships/slide" Target="slides/slide189.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210.xml"/><Relationship Id="rId286" Type="http://schemas.openxmlformats.org/officeDocument/2006/relationships/slide" Target="slides/slide231.xml"/><Relationship Id="rId50" Type="http://schemas.openxmlformats.org/officeDocument/2006/relationships/slideMaster" Target="slideMasters/slideMaster50.xml"/><Relationship Id="rId104" Type="http://schemas.openxmlformats.org/officeDocument/2006/relationships/slide" Target="slides/slide49.xml"/><Relationship Id="rId125" Type="http://schemas.openxmlformats.org/officeDocument/2006/relationships/slide" Target="slides/slide70.xml"/><Relationship Id="rId146" Type="http://schemas.openxmlformats.org/officeDocument/2006/relationships/slide" Target="slides/slide91.xml"/><Relationship Id="rId167" Type="http://schemas.openxmlformats.org/officeDocument/2006/relationships/slide" Target="slides/slide112.xml"/><Relationship Id="rId188" Type="http://schemas.openxmlformats.org/officeDocument/2006/relationships/slide" Target="slides/slide133.xml"/><Relationship Id="rId311" Type="http://schemas.openxmlformats.org/officeDocument/2006/relationships/slide" Target="slides/slide256.xml"/><Relationship Id="rId332" Type="http://schemas.openxmlformats.org/officeDocument/2006/relationships/notesMaster" Target="notesMasters/notesMaster1.xml"/><Relationship Id="rId71" Type="http://schemas.openxmlformats.org/officeDocument/2006/relationships/slide" Target="slides/slide16.xml"/><Relationship Id="rId92" Type="http://schemas.openxmlformats.org/officeDocument/2006/relationships/slide" Target="slides/slide37.xml"/><Relationship Id="rId213" Type="http://schemas.openxmlformats.org/officeDocument/2006/relationships/slide" Target="slides/slide158.xml"/><Relationship Id="rId234" Type="http://schemas.openxmlformats.org/officeDocument/2006/relationships/slide" Target="slides/slide179.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200.xml"/><Relationship Id="rId276" Type="http://schemas.openxmlformats.org/officeDocument/2006/relationships/slide" Target="slides/slide221.xml"/><Relationship Id="rId297" Type="http://schemas.openxmlformats.org/officeDocument/2006/relationships/slide" Target="slides/slide242.xml"/><Relationship Id="rId40" Type="http://schemas.openxmlformats.org/officeDocument/2006/relationships/slideMaster" Target="slideMasters/slideMaster40.xml"/><Relationship Id="rId115" Type="http://schemas.openxmlformats.org/officeDocument/2006/relationships/slide" Target="slides/slide60.xml"/><Relationship Id="rId136" Type="http://schemas.openxmlformats.org/officeDocument/2006/relationships/slide" Target="slides/slide81.xml"/><Relationship Id="rId157" Type="http://schemas.openxmlformats.org/officeDocument/2006/relationships/slide" Target="slides/slide102.xml"/><Relationship Id="rId178" Type="http://schemas.openxmlformats.org/officeDocument/2006/relationships/slide" Target="slides/slide123.xml"/><Relationship Id="rId301" Type="http://schemas.openxmlformats.org/officeDocument/2006/relationships/slide" Target="slides/slide246.xml"/><Relationship Id="rId322" Type="http://schemas.openxmlformats.org/officeDocument/2006/relationships/slide" Target="slides/slide267.xml"/><Relationship Id="rId61" Type="http://schemas.openxmlformats.org/officeDocument/2006/relationships/slide" Target="slides/slide6.xml"/><Relationship Id="rId82" Type="http://schemas.openxmlformats.org/officeDocument/2006/relationships/slide" Target="slides/slide27.xml"/><Relationship Id="rId199" Type="http://schemas.openxmlformats.org/officeDocument/2006/relationships/slide" Target="slides/slide144.xml"/><Relationship Id="rId203" Type="http://schemas.openxmlformats.org/officeDocument/2006/relationships/slide" Target="slides/slide148.xml"/><Relationship Id="rId19" Type="http://schemas.openxmlformats.org/officeDocument/2006/relationships/slideMaster" Target="slideMasters/slideMaster19.xml"/><Relationship Id="rId224" Type="http://schemas.openxmlformats.org/officeDocument/2006/relationships/slide" Target="slides/slide169.xml"/><Relationship Id="rId245" Type="http://schemas.openxmlformats.org/officeDocument/2006/relationships/slide" Target="slides/slide190.xml"/><Relationship Id="rId266" Type="http://schemas.openxmlformats.org/officeDocument/2006/relationships/slide" Target="slides/slide211.xml"/><Relationship Id="rId287" Type="http://schemas.openxmlformats.org/officeDocument/2006/relationships/slide" Target="slides/slide232.xml"/><Relationship Id="rId30" Type="http://schemas.openxmlformats.org/officeDocument/2006/relationships/slideMaster" Target="slideMasters/slideMaster30.xml"/><Relationship Id="rId105" Type="http://schemas.openxmlformats.org/officeDocument/2006/relationships/slide" Target="slides/slide50.xml"/><Relationship Id="rId126" Type="http://schemas.openxmlformats.org/officeDocument/2006/relationships/slide" Target="slides/slide71.xml"/><Relationship Id="rId147" Type="http://schemas.openxmlformats.org/officeDocument/2006/relationships/slide" Target="slides/slide92.xml"/><Relationship Id="rId168" Type="http://schemas.openxmlformats.org/officeDocument/2006/relationships/slide" Target="slides/slide113.xml"/><Relationship Id="rId312" Type="http://schemas.openxmlformats.org/officeDocument/2006/relationships/slide" Target="slides/slide257.xml"/><Relationship Id="rId333" Type="http://schemas.openxmlformats.org/officeDocument/2006/relationships/handoutMaster" Target="handoutMasters/handoutMaster1.xml"/><Relationship Id="rId51" Type="http://schemas.openxmlformats.org/officeDocument/2006/relationships/slideMaster" Target="slideMasters/slideMaster51.xml"/><Relationship Id="rId72" Type="http://schemas.openxmlformats.org/officeDocument/2006/relationships/slide" Target="slides/slide17.xml"/><Relationship Id="rId93" Type="http://schemas.openxmlformats.org/officeDocument/2006/relationships/slide" Target="slides/slide38.xml"/><Relationship Id="rId189" Type="http://schemas.openxmlformats.org/officeDocument/2006/relationships/slide" Target="slides/slide134.xml"/><Relationship Id="rId3" Type="http://schemas.openxmlformats.org/officeDocument/2006/relationships/slideMaster" Target="slideMasters/slideMaster3.xml"/><Relationship Id="rId214" Type="http://schemas.openxmlformats.org/officeDocument/2006/relationships/slide" Target="slides/slide159.xml"/><Relationship Id="rId235" Type="http://schemas.openxmlformats.org/officeDocument/2006/relationships/slide" Target="slides/slide180.xml"/><Relationship Id="rId256" Type="http://schemas.openxmlformats.org/officeDocument/2006/relationships/slide" Target="slides/slide201.xml"/><Relationship Id="rId277" Type="http://schemas.openxmlformats.org/officeDocument/2006/relationships/slide" Target="slides/slide222.xml"/><Relationship Id="rId298" Type="http://schemas.openxmlformats.org/officeDocument/2006/relationships/slide" Target="slides/slide243.xml"/><Relationship Id="rId116" Type="http://schemas.openxmlformats.org/officeDocument/2006/relationships/slide" Target="slides/slide61.xml"/><Relationship Id="rId137" Type="http://schemas.openxmlformats.org/officeDocument/2006/relationships/slide" Target="slides/slide82.xml"/><Relationship Id="rId158" Type="http://schemas.openxmlformats.org/officeDocument/2006/relationships/slide" Target="slides/slide103.xml"/><Relationship Id="rId302" Type="http://schemas.openxmlformats.org/officeDocument/2006/relationships/slide" Target="slides/slide247.xml"/><Relationship Id="rId323" Type="http://schemas.openxmlformats.org/officeDocument/2006/relationships/slide" Target="slides/slide268.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7.xml"/><Relationship Id="rId83" Type="http://schemas.openxmlformats.org/officeDocument/2006/relationships/slide" Target="slides/slide28.xml"/><Relationship Id="rId179" Type="http://schemas.openxmlformats.org/officeDocument/2006/relationships/slide" Target="slides/slide124.xml"/><Relationship Id="rId190" Type="http://schemas.openxmlformats.org/officeDocument/2006/relationships/slide" Target="slides/slide135.xml"/><Relationship Id="rId204" Type="http://schemas.openxmlformats.org/officeDocument/2006/relationships/slide" Target="slides/slide149.xml"/><Relationship Id="rId225" Type="http://schemas.openxmlformats.org/officeDocument/2006/relationships/slide" Target="slides/slide170.xml"/><Relationship Id="rId246" Type="http://schemas.openxmlformats.org/officeDocument/2006/relationships/slide" Target="slides/slide191.xml"/><Relationship Id="rId267" Type="http://schemas.openxmlformats.org/officeDocument/2006/relationships/slide" Target="slides/slide212.xml"/><Relationship Id="rId288" Type="http://schemas.openxmlformats.org/officeDocument/2006/relationships/slide" Target="slides/slide233.xml"/><Relationship Id="rId106" Type="http://schemas.openxmlformats.org/officeDocument/2006/relationships/slide" Target="slides/slide51.xml"/><Relationship Id="rId127" Type="http://schemas.openxmlformats.org/officeDocument/2006/relationships/slide" Target="slides/slide72.xml"/><Relationship Id="rId313" Type="http://schemas.openxmlformats.org/officeDocument/2006/relationships/slide" Target="slides/slide258.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8.xml"/><Relationship Id="rId94" Type="http://schemas.openxmlformats.org/officeDocument/2006/relationships/slide" Target="slides/slide39.xml"/><Relationship Id="rId148" Type="http://schemas.openxmlformats.org/officeDocument/2006/relationships/slide" Target="slides/slide93.xml"/><Relationship Id="rId169" Type="http://schemas.openxmlformats.org/officeDocument/2006/relationships/slide" Target="slides/slide114.xml"/><Relationship Id="rId334" Type="http://schemas.openxmlformats.org/officeDocument/2006/relationships/presProps" Target="presProps.xml"/><Relationship Id="rId4" Type="http://schemas.openxmlformats.org/officeDocument/2006/relationships/slideMaster" Target="slideMasters/slideMaster4.xml"/><Relationship Id="rId180" Type="http://schemas.openxmlformats.org/officeDocument/2006/relationships/slide" Target="slides/slide125.xml"/><Relationship Id="rId215" Type="http://schemas.openxmlformats.org/officeDocument/2006/relationships/slide" Target="slides/slide160.xml"/><Relationship Id="rId236" Type="http://schemas.openxmlformats.org/officeDocument/2006/relationships/slide" Target="slides/slide181.xml"/><Relationship Id="rId257" Type="http://schemas.openxmlformats.org/officeDocument/2006/relationships/slide" Target="slides/slide202.xml"/><Relationship Id="rId278" Type="http://schemas.openxmlformats.org/officeDocument/2006/relationships/slide" Target="slides/slide223.xml"/><Relationship Id="rId303" Type="http://schemas.openxmlformats.org/officeDocument/2006/relationships/slide" Target="slides/slide248.xml"/><Relationship Id="rId42" Type="http://schemas.openxmlformats.org/officeDocument/2006/relationships/slideMaster" Target="slideMasters/slideMaster42.xml"/><Relationship Id="rId84" Type="http://schemas.openxmlformats.org/officeDocument/2006/relationships/slide" Target="slides/slide29.xml"/><Relationship Id="rId138" Type="http://schemas.openxmlformats.org/officeDocument/2006/relationships/slide" Target="slides/slide83.xml"/><Relationship Id="rId191" Type="http://schemas.openxmlformats.org/officeDocument/2006/relationships/slide" Target="slides/slide136.xml"/><Relationship Id="rId205" Type="http://schemas.openxmlformats.org/officeDocument/2006/relationships/slide" Target="slides/slide150.xml"/><Relationship Id="rId247" Type="http://schemas.openxmlformats.org/officeDocument/2006/relationships/slide" Target="slides/slide192.xml"/><Relationship Id="rId107" Type="http://schemas.openxmlformats.org/officeDocument/2006/relationships/slide" Target="slides/slide52.xml"/><Relationship Id="rId289" Type="http://schemas.openxmlformats.org/officeDocument/2006/relationships/slide" Target="slides/slide234.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94.xml"/><Relationship Id="rId314" Type="http://schemas.openxmlformats.org/officeDocument/2006/relationships/slide" Target="slides/slide259.xml"/><Relationship Id="rId95" Type="http://schemas.openxmlformats.org/officeDocument/2006/relationships/slide" Target="slides/slide40.xml"/><Relationship Id="rId160" Type="http://schemas.openxmlformats.org/officeDocument/2006/relationships/slide" Target="slides/slide105.xml"/><Relationship Id="rId216" Type="http://schemas.openxmlformats.org/officeDocument/2006/relationships/slide" Target="slides/slide161.xml"/><Relationship Id="rId258" Type="http://schemas.openxmlformats.org/officeDocument/2006/relationships/slide" Target="slides/slide203.xml"/><Relationship Id="rId22" Type="http://schemas.openxmlformats.org/officeDocument/2006/relationships/slideMaster" Target="slideMasters/slideMaster22.xml"/><Relationship Id="rId64" Type="http://schemas.openxmlformats.org/officeDocument/2006/relationships/slide" Target="slides/slide9.xml"/><Relationship Id="rId118" Type="http://schemas.openxmlformats.org/officeDocument/2006/relationships/slide" Target="slides/slide63.xml"/><Relationship Id="rId325" Type="http://schemas.openxmlformats.org/officeDocument/2006/relationships/slide" Target="slides/slide270.xml"/><Relationship Id="rId171" Type="http://schemas.openxmlformats.org/officeDocument/2006/relationships/slide" Target="slides/slide116.xml"/><Relationship Id="rId227" Type="http://schemas.openxmlformats.org/officeDocument/2006/relationships/slide" Target="slides/slide172.xml"/><Relationship Id="rId269" Type="http://schemas.openxmlformats.org/officeDocument/2006/relationships/slide" Target="slides/slide214.xml"/><Relationship Id="rId33" Type="http://schemas.openxmlformats.org/officeDocument/2006/relationships/slideMaster" Target="slideMasters/slideMaster33.xml"/><Relationship Id="rId129" Type="http://schemas.openxmlformats.org/officeDocument/2006/relationships/slide" Target="slides/slide74.xml"/><Relationship Id="rId280" Type="http://schemas.openxmlformats.org/officeDocument/2006/relationships/slide" Target="slides/slide225.xml"/><Relationship Id="rId336" Type="http://schemas.openxmlformats.org/officeDocument/2006/relationships/theme" Target="theme/theme1.xml"/><Relationship Id="rId75" Type="http://schemas.openxmlformats.org/officeDocument/2006/relationships/slide" Target="slides/slide20.xml"/><Relationship Id="rId140" Type="http://schemas.openxmlformats.org/officeDocument/2006/relationships/slide" Target="slides/slide85.xml"/><Relationship Id="rId182" Type="http://schemas.openxmlformats.org/officeDocument/2006/relationships/slide" Target="slides/slide127.xml"/><Relationship Id="rId6" Type="http://schemas.openxmlformats.org/officeDocument/2006/relationships/slideMaster" Target="slideMasters/slideMaster6.xml"/><Relationship Id="rId238" Type="http://schemas.openxmlformats.org/officeDocument/2006/relationships/slide" Target="slides/slide183.xml"/><Relationship Id="rId291" Type="http://schemas.openxmlformats.org/officeDocument/2006/relationships/slide" Target="slides/slide236.xml"/><Relationship Id="rId305" Type="http://schemas.openxmlformats.org/officeDocument/2006/relationships/slide" Target="slides/slide250.xml"/><Relationship Id="rId44" Type="http://schemas.openxmlformats.org/officeDocument/2006/relationships/slideMaster" Target="slideMasters/slideMaster44.xml"/><Relationship Id="rId86" Type="http://schemas.openxmlformats.org/officeDocument/2006/relationships/slide" Target="slides/slide31.xml"/><Relationship Id="rId151" Type="http://schemas.openxmlformats.org/officeDocument/2006/relationships/slide" Target="slides/slide96.xml"/><Relationship Id="rId193" Type="http://schemas.openxmlformats.org/officeDocument/2006/relationships/slide" Target="slides/slide138.xml"/><Relationship Id="rId207" Type="http://schemas.openxmlformats.org/officeDocument/2006/relationships/slide" Target="slides/slide152.xml"/><Relationship Id="rId249" Type="http://schemas.openxmlformats.org/officeDocument/2006/relationships/slide" Target="slides/slide194.xml"/><Relationship Id="rId13" Type="http://schemas.openxmlformats.org/officeDocument/2006/relationships/slideMaster" Target="slideMasters/slideMaster13.xml"/><Relationship Id="rId109" Type="http://schemas.openxmlformats.org/officeDocument/2006/relationships/slide" Target="slides/slide54.xml"/><Relationship Id="rId260" Type="http://schemas.openxmlformats.org/officeDocument/2006/relationships/slide" Target="slides/slide205.xml"/><Relationship Id="rId316" Type="http://schemas.openxmlformats.org/officeDocument/2006/relationships/slide" Target="slides/slide261.xml"/><Relationship Id="rId55" Type="http://schemas.openxmlformats.org/officeDocument/2006/relationships/slideMaster" Target="slideMasters/slideMaster55.xml"/><Relationship Id="rId97" Type="http://schemas.openxmlformats.org/officeDocument/2006/relationships/slide" Target="slides/slide42.xml"/><Relationship Id="rId120" Type="http://schemas.openxmlformats.org/officeDocument/2006/relationships/slide" Target="slides/slide65.xml"/><Relationship Id="rId162" Type="http://schemas.openxmlformats.org/officeDocument/2006/relationships/slide" Target="slides/slide107.xml"/><Relationship Id="rId218" Type="http://schemas.openxmlformats.org/officeDocument/2006/relationships/slide" Target="slides/slide163.xml"/><Relationship Id="rId271" Type="http://schemas.openxmlformats.org/officeDocument/2006/relationships/slide" Target="slides/slide216.xml"/><Relationship Id="rId24" Type="http://schemas.openxmlformats.org/officeDocument/2006/relationships/slideMaster" Target="slideMasters/slideMaster24.xml"/><Relationship Id="rId66" Type="http://schemas.openxmlformats.org/officeDocument/2006/relationships/slide" Target="slides/slide11.xml"/><Relationship Id="rId131" Type="http://schemas.openxmlformats.org/officeDocument/2006/relationships/slide" Target="slides/slide76.xml"/><Relationship Id="rId327" Type="http://schemas.openxmlformats.org/officeDocument/2006/relationships/slide" Target="slides/slide272.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Users/el1goluj/Documents/ZURICH/PROJECTS/UPMEM/upmem-workloads/Microbenchmarks/AI/ai_output-2021-03.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Users/el1goluj/Documents/ZURICH/PROJECTS/UPMEM/upmem-workloads/Comparison-results-2021-06.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file:////Users/el1goluj/Documents/ZURICH/PROJECTS/UPMEM/upmem-workloads/Comparison-results-2021-06.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oleObject" Target="file:////Users/christina/Desk/presentations/SparseP-Sigmetrics22/excels/SparseP.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file:////Users/christina/Desk/presentations/SparseP-Sigmetrics22/excels/SparseP.xlsx" TargetMode="External"/><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oleObject" Target="file:////Users/christina/Desk/presentations/SparseP-Sigmetrics22/excels/SparseP.xlsx" TargetMode="External"/><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oleObject" Target="file:////Users/christina/Desk/presentations/SparseP-Sigmetrics22/excels/SparseP.xlsx" TargetMode="External"/><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1" Type="http://schemas.openxmlformats.org/officeDocument/2006/relationships/oleObject" Target="file:////Users/christina/Desk/presentations/SparseP-Sigmetrics22/excels/SparseP.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Users/christina/Desk/presentations/SparseP-Sigmetrics22/excels/SparseP.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Users/christina/Desk/presentations/SparseP-Sigmetrics22/excels/SparseP.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05042735042736"/>
          <c:y val="3.4725185185185185E-2"/>
          <c:w val="0.80509358974358969"/>
          <c:h val="0.68869192724792083"/>
        </c:manualLayout>
      </c:layout>
      <c:scatterChart>
        <c:scatterStyle val="lineMarker"/>
        <c:varyColors val="0"/>
        <c:ser>
          <c:idx val="0"/>
          <c:order val="0"/>
          <c:spPr>
            <a:ln w="19050" cap="rnd">
              <a:noFill/>
              <a:round/>
            </a:ln>
            <a:effectLst/>
          </c:spPr>
          <c:marker>
            <c:symbol val="circle"/>
            <c:size val="15"/>
            <c:spPr>
              <a:solidFill>
                <a:schemeClr val="accent6">
                  <a:lumMod val="20000"/>
                  <a:lumOff val="80000"/>
                </a:schemeClr>
              </a:solidFill>
              <a:ln w="25400">
                <a:solidFill>
                  <a:srgbClr val="00B050"/>
                </a:solidFill>
              </a:ln>
              <a:effectLst/>
            </c:spPr>
          </c:marker>
          <c:dLbls>
            <c:dLbl>
              <c:idx val="0"/>
              <c:tx>
                <c:strRef>
                  <c:f>'/Users/el1goluj/Documents/ZURICH/PROJECTS/UPMEM/upmem-workloads/Microbenchmarks/AI/[ai_output.xlsx]ai_output (4)'!$J$2</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{D0DEEC6F-0CE2-1445-A3B4-92BA83322992}</c15:txfldGUID>
                      <c15:f>'/Users/el1goluj/Documents/ZURICH/PROJECTS/UPMEM/upmem-workloads/Microbenchmarks/AI/[ai_output.xlsx]ai_output (4)'!$J$2</c15:f>
                      <c15:dlblFieldTableCache>
                        <c:ptCount val="1"/>
                        <c:pt idx="0">
                          <c:v>1</c:v>
                        </c:pt>
                      </c15:dlblFieldTableCache>
                    </c15:dlblFTEntry>
                  </c15:dlblFieldTable>
                  <c15:showDataLabelsRange val="0"/>
                </c:ext>
                <c:ext xmlns:c16="http://schemas.microsoft.com/office/drawing/2014/chart" uri="{C3380CC4-5D6E-409C-BE32-E72D297353CC}">
                  <c16:uniqueId val="{00000000-FF8B-5F4C-8BBF-ED4DE736661E}"/>
                </c:ext>
              </c:extLst>
            </c:dLbl>
            <c:dLbl>
              <c:idx val="1"/>
              <c:tx>
                <c:strRef>
                  <c:f>'/Users/el1goluj/Documents/ZURICH/PROJECTS/UPMEM/upmem-workloads/Microbenchmarks/AI/[ai_output.xlsx]ai_output (4)'!$J$3</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{E78A3D85-5049-A646-95E2-CFA1ED15C7D2}</c15:txfldGUID>
                      <c15:f>'/Users/el1goluj/Documents/ZURICH/PROJECTS/UPMEM/upmem-workloads/Microbenchmarks/AI/[ai_output.xlsx]ai_output (4)'!$J$3</c15:f>
                      <c15:dlblFieldTableCache>
                        <c:ptCount val="1"/>
                        <c:pt idx="0">
                          <c:v>2</c:v>
                        </c:pt>
                      </c15:dlblFieldTableCache>
                    </c15:dlblFTEntry>
                  </c15:dlblFieldTable>
                  <c15:showDataLabelsRange val="0"/>
                </c:ext>
                <c:ext xmlns:c16="http://schemas.microsoft.com/office/drawing/2014/chart" uri="{C3380CC4-5D6E-409C-BE32-E72D297353CC}">
                  <c16:uniqueId val="{00000001-FF8B-5F4C-8BBF-ED4DE736661E}"/>
                </c:ext>
              </c:extLst>
            </c:dLbl>
            <c:dLbl>
              <c:idx val="2"/>
              <c:tx>
                <c:strRef>
                  <c:f>'/Users/el1goluj/Documents/ZURICH/PROJECTS/UPMEM/upmem-workloads/Microbenchmarks/AI/[ai_output.xlsx]ai_output (4)'!$J$4</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{47A3D8F7-0EE2-F542-9430-EBAA9AB0E5BA}</c15:txfldGUID>
                      <c15:f>'/Users/el1goluj/Documents/ZURICH/PROJECTS/UPMEM/upmem-workloads/Microbenchmarks/AI/[ai_output.xlsx]ai_output (4)'!$J$4</c15:f>
                      <c15:dlblFieldTableCache>
                        <c:ptCount val="1"/>
                        <c:pt idx="0">
                          <c:v>3</c:v>
                        </c:pt>
                      </c15:dlblFieldTableCache>
                    </c15:dlblFTEntry>
                  </c15:dlblFieldTable>
                  <c15:showDataLabelsRange val="0"/>
                </c:ext>
                <c:ext xmlns:c16="http://schemas.microsoft.com/office/drawing/2014/chart" uri="{C3380CC4-5D6E-409C-BE32-E72D297353CC}">
                  <c16:uniqueId val="{00000002-FF8B-5F4C-8BBF-ED4DE736661E}"/>
                </c:ext>
              </c:extLst>
            </c:dLbl>
            <c:dLbl>
              <c:idx val="3"/>
              <c:tx>
                <c:strRef>
                  <c:f>'/Users/el1goluj/Documents/ZURICH/PROJECTS/UPMEM/upmem-workloads/Microbenchmarks/AI/[ai_output.xlsx]ai_output (4)'!$J$5</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{DAABC63F-49CA-284D-A349-9EE629AE7F0F}</c15:txfldGUID>
                      <c15:f>'/Users/el1goluj/Documents/ZURICH/PROJECTS/UPMEM/upmem-workloads/Microbenchmarks/AI/[ai_output.xlsx]ai_output (4)'!$J$5</c15:f>
                      <c15:dlblFieldTableCache>
                        <c:ptCount val="1"/>
                        <c:pt idx="0">
                          <c:v>4</c:v>
                        </c:pt>
                      </c15:dlblFieldTableCache>
                    </c15:dlblFTEntry>
                  </c15:dlblFieldTable>
                  <c15:showDataLabelsRange val="0"/>
                </c:ext>
                <c:ext xmlns:c16="http://schemas.microsoft.com/office/drawing/2014/chart" uri="{C3380CC4-5D6E-409C-BE32-E72D297353CC}">
                  <c16:uniqueId val="{00000003-FF8B-5F4C-8BBF-ED4DE736661E}"/>
                </c:ext>
              </c:extLst>
            </c:dLbl>
            <c:dLbl>
              <c:idx val="4"/>
              <c:tx>
                <c:strRef>
                  <c:f>'/Users/el1goluj/Documents/ZURICH/PROJECTS/UPMEM/upmem-workloads/Microbenchmarks/AI/[ai_output.xlsx]ai_output (4)'!$J$6</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{0A628669-E441-A044-89AF-BE290E2C1C6A}</c15:txfldGUID>
                      <c15:f>'/Users/el1goluj/Documents/ZURICH/PROJECTS/UPMEM/upmem-workloads/Microbenchmarks/AI/[ai_output.xlsx]ai_output (4)'!$J$6</c15:f>
                      <c15:dlblFieldTableCache>
                        <c:ptCount val="1"/>
                        <c:pt idx="0">
                          <c:v>5</c:v>
                        </c:pt>
                      </c15:dlblFieldTableCache>
                    </c15:dlblFTEntry>
                  </c15:dlblFieldTable>
                  <c15:showDataLabelsRange val="0"/>
                </c:ext>
                <c:ext xmlns:c16="http://schemas.microsoft.com/office/drawing/2014/chart" uri="{C3380CC4-5D6E-409C-BE32-E72D297353CC}">
                  <c16:uniqueId val="{00000004-FF8B-5F4C-8BBF-ED4DE736661E}"/>
                </c:ext>
              </c:extLst>
            </c:dLbl>
            <c:dLbl>
              <c:idx val="5"/>
              <c:tx>
                <c:strRef>
                  <c:f>'/Users/el1goluj/Documents/ZURICH/PROJECTS/UPMEM/upmem-workloads/Microbenchmarks/AI/[ai_output.xlsx]ai_output (4)'!$J$7</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{58ED56C9-97B8-2E4C-A8EF-8D0079F4CB7B}</c15:txfldGUID>
                      <c15:f>'/Users/el1goluj/Documents/ZURICH/PROJECTS/UPMEM/upmem-workloads/Microbenchmarks/AI/[ai_output.xlsx]ai_output (4)'!$J$7</c15:f>
                      <c15:dlblFieldTableCache>
                        <c:ptCount val="1"/>
                        <c:pt idx="0">
                          <c:v>6</c:v>
                        </c:pt>
                      </c15:dlblFieldTableCache>
                    </c15:dlblFTEntry>
                  </c15:dlblFieldTable>
                  <c15:showDataLabelsRange val="0"/>
                </c:ext>
                <c:ext xmlns:c16="http://schemas.microsoft.com/office/drawing/2014/chart" uri="{C3380CC4-5D6E-409C-BE32-E72D297353CC}">
                  <c16:uniqueId val="{00000005-FF8B-5F4C-8BBF-ED4DE736661E}"/>
                </c:ext>
              </c:extLst>
            </c:dLbl>
            <c:dLbl>
              <c:idx val="6"/>
              <c:tx>
                <c:strRef>
                  <c:f>'/Users/el1goluj/Documents/ZURICH/PROJECTS/UPMEM/upmem-workloads/Microbenchmarks/AI/[ai_output.xlsx]ai_output (4)'!$J$8</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{539C9538-96CC-7E4A-884C-7B424094A75A}</c15:txfldGUID>
                      <c15:f>'/Users/el1goluj/Documents/ZURICH/PROJECTS/UPMEM/upmem-workloads/Microbenchmarks/AI/[ai_output.xlsx]ai_output (4)'!$J$8</c15:f>
                      <c15:dlblFieldTableCache>
                        <c:ptCount val="1"/>
                        <c:pt idx="0">
                          <c:v>7</c:v>
                        </c:pt>
                      </c15:dlblFieldTableCache>
                    </c15:dlblFTEntry>
                  </c15:dlblFieldTable>
                  <c15:showDataLabelsRange val="0"/>
                </c:ext>
                <c:ext xmlns:c16="http://schemas.microsoft.com/office/drawing/2014/chart" uri="{C3380CC4-5D6E-409C-BE32-E72D297353CC}">
                  <c16:uniqueId val="{00000006-FF8B-5F4C-8BBF-ED4DE736661E}"/>
                </c:ext>
              </c:extLst>
            </c:dLbl>
            <c:dLbl>
              <c:idx val="7"/>
              <c:tx>
                <c:strRef>
                  <c:f>'/Users/el1goluj/Documents/ZURICH/PROJECTS/UPMEM/upmem-workloads/Microbenchmarks/AI/[ai_output.xlsx]ai_output (4)'!$J$9</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{FAD3E9BC-B736-4546-B691-A082524918E3}</c15:txfldGUID>
                      <c15:f>'/Users/el1goluj/Documents/ZURICH/PROJECTS/UPMEM/upmem-workloads/Microbenchmarks/AI/[ai_output.xlsx]ai_output (4)'!$J$9</c15:f>
                      <c15:dlblFieldTableCache>
                        <c:ptCount val="1"/>
                        <c:pt idx="0">
                          <c:v>8</c:v>
                        </c:pt>
                      </c15:dlblFieldTableCache>
                    </c15:dlblFTEntry>
                  </c15:dlblFieldTable>
                  <c15:showDataLabelsRange val="0"/>
                </c:ext>
                <c:ext xmlns:c16="http://schemas.microsoft.com/office/drawing/2014/chart" uri="{C3380CC4-5D6E-409C-BE32-E72D297353CC}">
                  <c16:uniqueId val="{00000007-FF8B-5F4C-8BBF-ED4DE736661E}"/>
                </c:ext>
              </c:extLst>
            </c:dLbl>
            <c:dLbl>
              <c:idx val="8"/>
              <c:tx>
                <c:strRef>
                  <c:f>'/Users/el1goluj/Documents/ZURICH/PROJECTS/UPMEM/upmem-workloads/Microbenchmarks/AI/[ai_output.xlsx]ai_output (4)'!$J$10</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{9FF89332-6F3E-9440-AE4D-E93A07FBF54A}</c15:txfldGUID>
                      <c15:f>'/Users/el1goluj/Documents/ZURICH/PROJECTS/UPMEM/upmem-workloads/Microbenchmarks/AI/[ai_output.xlsx]ai_output (4)'!$J$10</c15:f>
                      <c15:dlblFieldTableCache>
                        <c:ptCount val="1"/>
                        <c:pt idx="0">
                          <c:v>9</c:v>
                        </c:pt>
                      </c15:dlblFieldTableCache>
                    </c15:dlblFTEntry>
                  </c15:dlblFieldTable>
                  <c15:showDataLabelsRange val="0"/>
                </c:ext>
                <c:ext xmlns:c16="http://schemas.microsoft.com/office/drawing/2014/chart" uri="{C3380CC4-5D6E-409C-BE32-E72D297353CC}">
                  <c16:uniqueId val="{00000008-FF8B-5F4C-8BBF-ED4DE736661E}"/>
                </c:ext>
              </c:extLst>
            </c:dLbl>
            <c:dLbl>
              <c:idx val="9"/>
              <c:tx>
                <c:strRef>
                  <c:f>'/Users/el1goluj/Documents/ZURICH/PROJECTS/UPMEM/upmem-workloads/Microbenchmarks/AI/[ai_output.xlsx]ai_output (4)'!$J$11</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{E40AC657-AFDA-2143-BC9F-B81437896D8D}</c15:txfldGUID>
                      <c15:f>'/Users/el1goluj/Documents/ZURICH/PROJECTS/UPMEM/upmem-workloads/Microbenchmarks/AI/[ai_output.xlsx]ai_output (4)'!$J$11</c15:f>
                      <c15:dlblFieldTableCache>
                        <c:ptCount val="1"/>
                        <c:pt idx="0">
                          <c:v>10</c:v>
                        </c:pt>
                      </c15:dlblFieldTableCache>
                    </c15:dlblFTEntry>
                  </c15:dlblFieldTable>
                  <c15:showDataLabelsRange val="0"/>
                </c:ext>
                <c:ext xmlns:c16="http://schemas.microsoft.com/office/drawing/2014/chart" uri="{C3380CC4-5D6E-409C-BE32-E72D297353CC}">
                  <c16:uniqueId val="{00000009-FF8B-5F4C-8BBF-ED4DE736661E}"/>
                </c:ext>
              </c:extLst>
            </c:dLbl>
            <c:dLbl>
              <c:idx val="10"/>
              <c:tx>
                <c:strRef>
                  <c:f>'/Users/el1goluj/Documents/ZURICH/PROJECTS/UPMEM/upmem-workloads/Microbenchmarks/AI/[ai_output.xlsx]ai_output (4)'!$J$12</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{D0619466-AEE4-3A42-BBAD-64161C168D65}</c15:txfldGUID>
                      <c15:f>'/Users/el1goluj/Documents/ZURICH/PROJECTS/UPMEM/upmem-workloads/Microbenchmarks/AI/[ai_output.xlsx]ai_output (4)'!$J$12</c15:f>
                      <c15:dlblFieldTableCache>
                        <c:ptCount val="1"/>
                        <c:pt idx="0">
                          <c:v>11</c:v>
                        </c:pt>
                      </c15:dlblFieldTableCache>
                    </c15:dlblFTEntry>
                  </c15:dlblFieldTable>
                  <c15:showDataLabelsRange val="0"/>
                </c:ext>
                <c:ext xmlns:c16="http://schemas.microsoft.com/office/drawing/2014/chart" uri="{C3380CC4-5D6E-409C-BE32-E72D297353CC}">
                  <c16:uniqueId val="{0000000A-FF8B-5F4C-8BBF-ED4DE736661E}"/>
                </c:ext>
              </c:extLst>
            </c:dLbl>
            <c:dLbl>
              <c:idx val="11"/>
              <c:tx>
                <c:strRef>
                  <c:f>'/Users/el1goluj/Documents/ZURICH/PROJECTS/UPMEM/upmem-workloads/Microbenchmarks/AI/[ai_output.xlsx]ai_output (4)'!$J$13</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{308645C0-AA64-6B42-B0DF-1F1D487FD1CE}</c15:txfldGUID>
                      <c15:f>'/Users/el1goluj/Documents/ZURICH/PROJECTS/UPMEM/upmem-workloads/Microbenchmarks/AI/[ai_output.xlsx]ai_output (4)'!$J$13</c15:f>
                      <c15:dlblFieldTableCache>
                        <c:ptCount val="1"/>
                        <c:pt idx="0">
                          <c:v>12</c:v>
                        </c:pt>
                      </c15:dlblFieldTableCache>
                    </c15:dlblFTEntry>
                  </c15:dlblFieldTable>
                  <c15:showDataLabelsRange val="0"/>
                </c:ext>
                <c:ext xmlns:c16="http://schemas.microsoft.com/office/drawing/2014/chart" uri="{C3380CC4-5D6E-409C-BE32-E72D297353CC}">
                  <c16:uniqueId val="{0000000B-FF8B-5F4C-8BBF-ED4DE736661E}"/>
                </c:ext>
              </c:extLst>
            </c:dLbl>
            <c:dLbl>
              <c:idx val="12"/>
              <c:tx>
                <c:strRef>
                  <c:f>'/Users/el1goluj/Documents/ZURICH/PROJECTS/UPMEM/upmem-workloads/Microbenchmarks/AI/[ai_output.xlsx]ai_output (4)'!$J$14</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{CB7C3FFF-5EE3-F442-A22B-77577AFCD6AA}</c15:txfldGUID>
                      <c15:f>'/Users/el1goluj/Documents/ZURICH/PROJECTS/UPMEM/upmem-workloads/Microbenchmarks/AI/[ai_output.xlsx]ai_output (4)'!$J$14</c15:f>
                      <c15:dlblFieldTableCache>
                        <c:ptCount val="1"/>
                        <c:pt idx="0">
                          <c:v>13</c:v>
                        </c:pt>
                      </c15:dlblFieldTableCache>
                    </c15:dlblFTEntry>
                  </c15:dlblFieldTable>
                  <c15:showDataLabelsRange val="0"/>
                </c:ext>
                <c:ext xmlns:c16="http://schemas.microsoft.com/office/drawing/2014/chart" uri="{C3380CC4-5D6E-409C-BE32-E72D297353CC}">
                  <c16:uniqueId val="{0000000C-FF8B-5F4C-8BBF-ED4DE736661E}"/>
                </c:ext>
              </c:extLst>
            </c:dLbl>
            <c:dLbl>
              <c:idx val="13"/>
              <c:tx>
                <c:strRef>
                  <c:f>'/Users/el1goluj/Documents/ZURICH/PROJECTS/UPMEM/upmem-workloads/Microbenchmarks/AI/[ai_output.xlsx]ai_output (4)'!$J$15</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{B5CEDFA6-2A32-6747-88F0-B47078AC4DC0}</c15:txfldGUID>
                      <c15:f>'/Users/el1goluj/Documents/ZURICH/PROJECTS/UPMEM/upmem-workloads/Microbenchmarks/AI/[ai_output.xlsx]ai_output (4)'!$J$15</c15:f>
                      <c15:dlblFieldTableCache>
                        <c:ptCount val="1"/>
                        <c:pt idx="0">
                          <c:v>14</c:v>
                        </c:pt>
                      </c15:dlblFieldTableCache>
                    </c15:dlblFTEntry>
                  </c15:dlblFieldTable>
                  <c15:showDataLabelsRange val="0"/>
                </c:ext>
                <c:ext xmlns:c16="http://schemas.microsoft.com/office/drawing/2014/chart" uri="{C3380CC4-5D6E-409C-BE32-E72D297353CC}">
                  <c16:uniqueId val="{0000000D-FF8B-5F4C-8BBF-ED4DE736661E}"/>
                </c:ext>
              </c:extLst>
            </c:dLbl>
            <c:dLbl>
              <c:idx val="14"/>
              <c:tx>
                <c:strRef>
                  <c:f>'/Users/el1goluj/Documents/ZURICH/PROJECTS/UPMEM/upmem-workloads/Microbenchmarks/AI/[ai_output.xlsx]ai_output (4)'!$J$16</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{86B07CC6-E0C3-3546-88DB-1B9B5E6802FE}</c15:txfldGUID>
                      <c15:f>'/Users/el1goluj/Documents/ZURICH/PROJECTS/UPMEM/upmem-workloads/Microbenchmarks/AI/[ai_output.xlsx]ai_output (4)'!$J$16</c15:f>
                      <c15:dlblFieldTableCache>
                        <c:ptCount val="1"/>
                        <c:pt idx="0">
                          <c:v>15</c:v>
                        </c:pt>
                      </c15:dlblFieldTableCache>
                    </c15:dlblFTEntry>
                  </c15:dlblFieldTable>
                  <c15:showDataLabelsRange val="0"/>
                </c:ext>
                <c:ext xmlns:c16="http://schemas.microsoft.com/office/drawing/2014/chart" uri="{C3380CC4-5D6E-409C-BE32-E72D297353CC}">
                  <c16:uniqueId val="{0000000E-FF8B-5F4C-8BBF-ED4DE736661E}"/>
                </c:ext>
              </c:extLst>
            </c:dLbl>
            <c:dLbl>
              <c:idx val="15"/>
              <c:tx>
                <c:strRef>
                  <c:f>'/Users/el1goluj/Documents/ZURICH/PROJECTS/UPMEM/upmem-workloads/Microbenchmarks/AI/[ai_output.xlsx]ai_output (4)'!$J$17</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{5847710D-6A91-E041-B02B-0524A2D32DD5}</c15:txfldGUID>
                      <c15:f>'/Users/el1goluj/Documents/ZURICH/PROJECTS/UPMEM/upmem-workloads/Microbenchmarks/AI/[ai_output.xlsx]ai_output (4)'!$J$17</c15:f>
                      <c15:dlblFieldTableCache>
                        <c:ptCount val="1"/>
                        <c:pt idx="0">
                          <c:v>16</c:v>
                        </c:pt>
                      </c15:dlblFieldTableCache>
                    </c15:dlblFTEntry>
                  </c15:dlblFieldTable>
                  <c15:showDataLabelsRange val="0"/>
                </c:ext>
                <c:ext xmlns:c16="http://schemas.microsoft.com/office/drawing/2014/chart" uri="{C3380CC4-5D6E-409C-BE32-E72D297353CC}">
                  <c16:uniqueId val="{0000000F-FF8B-5F4C-8BBF-ED4DE736661E}"/>
                </c:ext>
              </c:extLst>
            </c:dLbl>
            <c:dLbl>
              <c:idx val="16"/>
              <c:tx>
                <c:strRef>
                  <c:f>'/Users/el1goluj/Documents/ZURICH/PROJECTS/UPMEM/upmem-workloads/Microbenchmarks/AI/[ai_output.xlsx]ai_output (4)'!$J$18</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{2F9F54C6-C968-8145-BB44-1761E527B94D}</c15:txfldGUID>
                      <c15:f>'/Users/el1goluj/Documents/ZURICH/PROJECTS/UPMEM/upmem-workloads/Microbenchmarks/AI/[ai_output.xlsx]ai_output (4)'!$J$18</c15:f>
                      <c15:dlblFieldTableCache>
                        <c:ptCount val="1"/>
                        <c:pt idx="0">
                          <c:v>1</c:v>
                        </c:pt>
                      </c15:dlblFieldTableCache>
                    </c15:dlblFTEntry>
                  </c15:dlblFieldTable>
                  <c15:showDataLabelsRange val="0"/>
                </c:ext>
                <c:ext xmlns:c16="http://schemas.microsoft.com/office/drawing/2014/chart" uri="{C3380CC4-5D6E-409C-BE32-E72D297353CC}">
                  <c16:uniqueId val="{00000010-FF8B-5F4C-8BBF-ED4DE736661E}"/>
                </c:ext>
              </c:extLst>
            </c:dLbl>
            <c:dLbl>
              <c:idx val="17"/>
              <c:tx>
                <c:strRef>
                  <c:f>'/Users/el1goluj/Documents/ZURICH/PROJECTS/UPMEM/upmem-workloads/Microbenchmarks/AI/[ai_output.xlsx]ai_output (4)'!$J$19</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{E3A1473D-D372-7349-983D-712467DDA19A}</c15:txfldGUID>
                      <c15:f>'/Users/el1goluj/Documents/ZURICH/PROJECTS/UPMEM/upmem-workloads/Microbenchmarks/AI/[ai_output.xlsx]ai_output (4)'!$J$19</c15:f>
                      <c15:dlblFieldTableCache>
                        <c:ptCount val="1"/>
                        <c:pt idx="0">
                          <c:v>2</c:v>
                        </c:pt>
                      </c15:dlblFieldTableCache>
                    </c15:dlblFTEntry>
                  </c15:dlblFieldTable>
                  <c15:showDataLabelsRange val="0"/>
                </c:ext>
                <c:ext xmlns:c16="http://schemas.microsoft.com/office/drawing/2014/chart" uri="{C3380CC4-5D6E-409C-BE32-E72D297353CC}">
                  <c16:uniqueId val="{00000011-FF8B-5F4C-8BBF-ED4DE736661E}"/>
                </c:ext>
              </c:extLst>
            </c:dLbl>
            <c:dLbl>
              <c:idx val="18"/>
              <c:tx>
                <c:strRef>
                  <c:f>'/Users/el1goluj/Documents/ZURICH/PROJECTS/UPMEM/upmem-workloads/Microbenchmarks/AI/[ai_output.xlsx]ai_output (4)'!$J$20</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{AA2CDCAF-6392-DF48-924C-E5E77A966E7A}</c15:txfldGUID>
                      <c15:f>'/Users/el1goluj/Documents/ZURICH/PROJECTS/UPMEM/upmem-workloads/Microbenchmarks/AI/[ai_output.xlsx]ai_output (4)'!$J$20</c15:f>
                      <c15:dlblFieldTableCache>
                        <c:ptCount val="1"/>
                        <c:pt idx="0">
                          <c:v>3</c:v>
                        </c:pt>
                      </c15:dlblFieldTableCache>
                    </c15:dlblFTEntry>
                  </c15:dlblFieldTable>
                  <c15:showDataLabelsRange val="0"/>
                </c:ext>
                <c:ext xmlns:c16="http://schemas.microsoft.com/office/drawing/2014/chart" uri="{C3380CC4-5D6E-409C-BE32-E72D297353CC}">
                  <c16:uniqueId val="{00000012-FF8B-5F4C-8BBF-ED4DE736661E}"/>
                </c:ext>
              </c:extLst>
            </c:dLbl>
            <c:dLbl>
              <c:idx val="19"/>
              <c:tx>
                <c:strRef>
                  <c:f>'/Users/el1goluj/Documents/ZURICH/PROJECTS/UPMEM/upmem-workloads/Microbenchmarks/AI/[ai_output.xlsx]ai_output (4)'!$J$21</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{A887FA46-00CE-A240-889B-A28BB416E52D}</c15:txfldGUID>
                      <c15:f>'/Users/el1goluj/Documents/ZURICH/PROJECTS/UPMEM/upmem-workloads/Microbenchmarks/AI/[ai_output.xlsx]ai_output (4)'!$J$21</c15:f>
                      <c15:dlblFieldTableCache>
                        <c:ptCount val="1"/>
                        <c:pt idx="0">
                          <c:v>4</c:v>
                        </c:pt>
                      </c15:dlblFieldTableCache>
                    </c15:dlblFTEntry>
                  </c15:dlblFieldTable>
                  <c15:showDataLabelsRange val="0"/>
                </c:ext>
                <c:ext xmlns:c16="http://schemas.microsoft.com/office/drawing/2014/chart" uri="{C3380CC4-5D6E-409C-BE32-E72D297353CC}">
                  <c16:uniqueId val="{00000013-FF8B-5F4C-8BBF-ED4DE736661E}"/>
                </c:ext>
              </c:extLst>
            </c:dLbl>
            <c:dLbl>
              <c:idx val="20"/>
              <c:tx>
                <c:strRef>
                  <c:f>'/Users/el1goluj/Documents/ZURICH/PROJECTS/UPMEM/upmem-workloads/Microbenchmarks/AI/[ai_output.xlsx]ai_output (4)'!$J$22</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{91560784-8240-3F45-9766-E16F67BB257B}</c15:txfldGUID>
                      <c15:f>'/Users/el1goluj/Documents/ZURICH/PROJECTS/UPMEM/upmem-workloads/Microbenchmarks/AI/[ai_output.xlsx]ai_output (4)'!$J$22</c15:f>
                      <c15:dlblFieldTableCache>
                        <c:ptCount val="1"/>
                        <c:pt idx="0">
                          <c:v>5</c:v>
                        </c:pt>
                      </c15:dlblFieldTableCache>
                    </c15:dlblFTEntry>
                  </c15:dlblFieldTable>
                  <c15:showDataLabelsRange val="0"/>
                </c:ext>
                <c:ext xmlns:c16="http://schemas.microsoft.com/office/drawing/2014/chart" uri="{C3380CC4-5D6E-409C-BE32-E72D297353CC}">
                  <c16:uniqueId val="{00000014-FF8B-5F4C-8BBF-ED4DE736661E}"/>
                </c:ext>
              </c:extLst>
            </c:dLbl>
            <c:dLbl>
              <c:idx val="21"/>
              <c:tx>
                <c:strRef>
                  <c:f>'/Users/el1goluj/Documents/ZURICH/PROJECTS/UPMEM/upmem-workloads/Microbenchmarks/AI/[ai_output.xlsx]ai_output (4)'!$J$23</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{77B746E1-793D-794F-ADF7-82633CED7D1E}</c15:txfldGUID>
                      <c15:f>'/Users/el1goluj/Documents/ZURICH/PROJECTS/UPMEM/upmem-workloads/Microbenchmarks/AI/[ai_output.xlsx]ai_output (4)'!$J$23</c15:f>
                      <c15:dlblFieldTableCache>
                        <c:ptCount val="1"/>
                        <c:pt idx="0">
                          <c:v>6</c:v>
                        </c:pt>
                      </c15:dlblFieldTableCache>
                    </c15:dlblFTEntry>
                  </c15:dlblFieldTable>
                  <c15:showDataLabelsRange val="0"/>
                </c:ext>
                <c:ext xmlns:c16="http://schemas.microsoft.com/office/drawing/2014/chart" uri="{C3380CC4-5D6E-409C-BE32-E72D297353CC}">
                  <c16:uniqueId val="{00000015-FF8B-5F4C-8BBF-ED4DE736661E}"/>
                </c:ext>
              </c:extLst>
            </c:dLbl>
            <c:dLbl>
              <c:idx val="22"/>
              <c:tx>
                <c:strRef>
                  <c:f>'/Users/el1goluj/Documents/ZURICH/PROJECTS/UPMEM/upmem-workloads/Microbenchmarks/AI/[ai_output.xlsx]ai_output (4)'!$J$24</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{493832E5-4950-9143-BCB5-C3DEECEE44BE}</c15:txfldGUID>
                      <c15:f>'/Users/el1goluj/Documents/ZURICH/PROJECTS/UPMEM/upmem-workloads/Microbenchmarks/AI/[ai_output.xlsx]ai_output (4)'!$J$24</c15:f>
                      <c15:dlblFieldTableCache>
                        <c:ptCount val="1"/>
                        <c:pt idx="0">
                          <c:v>7</c:v>
                        </c:pt>
                      </c15:dlblFieldTableCache>
                    </c15:dlblFTEntry>
                  </c15:dlblFieldTable>
                  <c15:showDataLabelsRange val="0"/>
                </c:ext>
                <c:ext xmlns:c16="http://schemas.microsoft.com/office/drawing/2014/chart" uri="{C3380CC4-5D6E-409C-BE32-E72D297353CC}">
                  <c16:uniqueId val="{00000016-FF8B-5F4C-8BBF-ED4DE736661E}"/>
                </c:ext>
              </c:extLst>
            </c:dLbl>
            <c:dLbl>
              <c:idx val="23"/>
              <c:tx>
                <c:strRef>
                  <c:f>'/Users/el1goluj/Documents/ZURICH/PROJECTS/UPMEM/upmem-workloads/Microbenchmarks/AI/[ai_output.xlsx]ai_output (4)'!$J$25</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{873A0D26-0BEB-3F48-8BFD-F906D09A0318}</c15:txfldGUID>
                      <c15:f>'/Users/el1goluj/Documents/ZURICH/PROJECTS/UPMEM/upmem-workloads/Microbenchmarks/AI/[ai_output.xlsx]ai_output (4)'!$J$25</c15:f>
                      <c15:dlblFieldTableCache>
                        <c:ptCount val="1"/>
                        <c:pt idx="0">
                          <c:v>8</c:v>
                        </c:pt>
                      </c15:dlblFieldTableCache>
                    </c15:dlblFTEntry>
                  </c15:dlblFieldTable>
                  <c15:showDataLabelsRange val="0"/>
                </c:ext>
                <c:ext xmlns:c16="http://schemas.microsoft.com/office/drawing/2014/chart" uri="{C3380CC4-5D6E-409C-BE32-E72D297353CC}">
                  <c16:uniqueId val="{00000017-FF8B-5F4C-8BBF-ED4DE736661E}"/>
                </c:ext>
              </c:extLst>
            </c:dLbl>
            <c:dLbl>
              <c:idx val="24"/>
              <c:tx>
                <c:strRef>
                  <c:f>'/Users/el1goluj/Documents/ZURICH/PROJECTS/UPMEM/upmem-workloads/Microbenchmarks/AI/[ai_output.xlsx]ai_output (4)'!$J$26</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{359E9CF2-7C3B-5F4E-AFAB-837DA09668AB}</c15:txfldGUID>
                      <c15:f>'/Users/el1goluj/Documents/ZURICH/PROJECTS/UPMEM/upmem-workloads/Microbenchmarks/AI/[ai_output.xlsx]ai_output (4)'!$J$26</c15:f>
                      <c15:dlblFieldTableCache>
                        <c:ptCount val="1"/>
                        <c:pt idx="0">
                          <c:v>9</c:v>
                        </c:pt>
                      </c15:dlblFieldTableCache>
                    </c15:dlblFTEntry>
                  </c15:dlblFieldTable>
                  <c15:showDataLabelsRange val="0"/>
                </c:ext>
                <c:ext xmlns:c16="http://schemas.microsoft.com/office/drawing/2014/chart" uri="{C3380CC4-5D6E-409C-BE32-E72D297353CC}">
                  <c16:uniqueId val="{00000018-FF8B-5F4C-8BBF-ED4DE736661E}"/>
                </c:ext>
              </c:extLst>
            </c:dLbl>
            <c:dLbl>
              <c:idx val="25"/>
              <c:tx>
                <c:strRef>
                  <c:f>'/Users/el1goluj/Documents/ZURICH/PROJECTS/UPMEM/upmem-workloads/Microbenchmarks/AI/[ai_output.xlsx]ai_output (4)'!$J$27</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{3F5D0513-52FA-D247-9B6D-ABAA7E161965}</c15:txfldGUID>
                      <c15:f>'/Users/el1goluj/Documents/ZURICH/PROJECTS/UPMEM/upmem-workloads/Microbenchmarks/AI/[ai_output.xlsx]ai_output (4)'!$J$27</c15:f>
                      <c15:dlblFieldTableCache>
                        <c:ptCount val="1"/>
                        <c:pt idx="0">
                          <c:v>10</c:v>
                        </c:pt>
                      </c15:dlblFieldTableCache>
                    </c15:dlblFTEntry>
                  </c15:dlblFieldTable>
                  <c15:showDataLabelsRange val="0"/>
                </c:ext>
                <c:ext xmlns:c16="http://schemas.microsoft.com/office/drawing/2014/chart" uri="{C3380CC4-5D6E-409C-BE32-E72D297353CC}">
                  <c16:uniqueId val="{00000019-FF8B-5F4C-8BBF-ED4DE736661E}"/>
                </c:ext>
              </c:extLst>
            </c:dLbl>
            <c:dLbl>
              <c:idx val="26"/>
              <c:tx>
                <c:strRef>
                  <c:f>'/Users/el1goluj/Documents/ZURICH/PROJECTS/UPMEM/upmem-workloads/Microbenchmarks/AI/[ai_output.xlsx]ai_output (4)'!$J$28</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{B1D86374-37AB-6042-9D40-89D4634A5C8A}</c15:txfldGUID>
                      <c15:f>'/Users/el1goluj/Documents/ZURICH/PROJECTS/UPMEM/upmem-workloads/Microbenchmarks/AI/[ai_output.xlsx]ai_output (4)'!$J$28</c15:f>
                      <c15:dlblFieldTableCache>
                        <c:ptCount val="1"/>
                        <c:pt idx="0">
                          <c:v>11</c:v>
                        </c:pt>
                      </c15:dlblFieldTableCache>
                    </c15:dlblFTEntry>
                  </c15:dlblFieldTable>
                  <c15:showDataLabelsRange val="0"/>
                </c:ext>
                <c:ext xmlns:c16="http://schemas.microsoft.com/office/drawing/2014/chart" uri="{C3380CC4-5D6E-409C-BE32-E72D297353CC}">
                  <c16:uniqueId val="{0000001A-FF8B-5F4C-8BBF-ED4DE736661E}"/>
                </c:ext>
              </c:extLst>
            </c:dLbl>
            <c:dLbl>
              <c:idx val="27"/>
              <c:tx>
                <c:strRef>
                  <c:f>'/Users/el1goluj/Documents/ZURICH/PROJECTS/UPMEM/upmem-workloads/Microbenchmarks/AI/[ai_output.xlsx]ai_output (4)'!$J$29</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{9962631F-34FF-EB43-827A-C1A6385CA71C}</c15:txfldGUID>
                      <c15:f>'/Users/el1goluj/Documents/ZURICH/PROJECTS/UPMEM/upmem-workloads/Microbenchmarks/AI/[ai_output.xlsx]ai_output (4)'!$J$29</c15:f>
                      <c15:dlblFieldTableCache>
                        <c:ptCount val="1"/>
                        <c:pt idx="0">
                          <c:v>12</c:v>
                        </c:pt>
                      </c15:dlblFieldTableCache>
                    </c15:dlblFTEntry>
                  </c15:dlblFieldTable>
                  <c15:showDataLabelsRange val="0"/>
                </c:ext>
                <c:ext xmlns:c16="http://schemas.microsoft.com/office/drawing/2014/chart" uri="{C3380CC4-5D6E-409C-BE32-E72D297353CC}">
                  <c16:uniqueId val="{0000001B-FF8B-5F4C-8BBF-ED4DE736661E}"/>
                </c:ext>
              </c:extLst>
            </c:dLbl>
            <c:dLbl>
              <c:idx val="28"/>
              <c:tx>
                <c:strRef>
                  <c:f>'/Users/el1goluj/Documents/ZURICH/PROJECTS/UPMEM/upmem-workloads/Microbenchmarks/AI/[ai_output.xlsx]ai_output (4)'!$J$30</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{4F583F7F-6D79-4749-BB62-600B48C02B93}</c15:txfldGUID>
                      <c15:f>'/Users/el1goluj/Documents/ZURICH/PROJECTS/UPMEM/upmem-workloads/Microbenchmarks/AI/[ai_output.xlsx]ai_output (4)'!$J$30</c15:f>
                      <c15:dlblFieldTableCache>
                        <c:ptCount val="1"/>
                        <c:pt idx="0">
                          <c:v>13</c:v>
                        </c:pt>
                      </c15:dlblFieldTableCache>
                    </c15:dlblFTEntry>
                  </c15:dlblFieldTable>
                  <c15:showDataLabelsRange val="0"/>
                </c:ext>
                <c:ext xmlns:c16="http://schemas.microsoft.com/office/drawing/2014/chart" uri="{C3380CC4-5D6E-409C-BE32-E72D297353CC}">
                  <c16:uniqueId val="{0000001C-FF8B-5F4C-8BBF-ED4DE736661E}"/>
                </c:ext>
              </c:extLst>
            </c:dLbl>
            <c:dLbl>
              <c:idx val="29"/>
              <c:tx>
                <c:strRef>
                  <c:f>'/Users/el1goluj/Documents/ZURICH/PROJECTS/UPMEM/upmem-workloads/Microbenchmarks/AI/[ai_output.xlsx]ai_output (4)'!$J$31</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{1009C7B4-1CE3-3242-BDFB-C4537CD33D9D}</c15:txfldGUID>
                      <c15:f>'/Users/el1goluj/Documents/ZURICH/PROJECTS/UPMEM/upmem-workloads/Microbenchmarks/AI/[ai_output.xlsx]ai_output (4)'!$J$31</c15:f>
                      <c15:dlblFieldTableCache>
                        <c:ptCount val="1"/>
                        <c:pt idx="0">
                          <c:v>14</c:v>
                        </c:pt>
                      </c15:dlblFieldTableCache>
                    </c15:dlblFTEntry>
                  </c15:dlblFieldTable>
                  <c15:showDataLabelsRange val="0"/>
                </c:ext>
                <c:ext xmlns:c16="http://schemas.microsoft.com/office/drawing/2014/chart" uri="{C3380CC4-5D6E-409C-BE32-E72D297353CC}">
                  <c16:uniqueId val="{0000001D-FF8B-5F4C-8BBF-ED4DE736661E}"/>
                </c:ext>
              </c:extLst>
            </c:dLbl>
            <c:dLbl>
              <c:idx val="30"/>
              <c:tx>
                <c:strRef>
                  <c:f>'/Users/el1goluj/Documents/ZURICH/PROJECTS/UPMEM/upmem-workloads/Microbenchmarks/AI/[ai_output.xlsx]ai_output (4)'!$J$32</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{48C8FBD7-1F2E-3242-B6A7-4F724B3A9340}</c15:txfldGUID>
                      <c15:f>'/Users/el1goluj/Documents/ZURICH/PROJECTS/UPMEM/upmem-workloads/Microbenchmarks/AI/[ai_output.xlsx]ai_output (4)'!$J$32</c15:f>
                      <c15:dlblFieldTableCache>
                        <c:ptCount val="1"/>
                        <c:pt idx="0">
                          <c:v>15</c:v>
                        </c:pt>
                      </c15:dlblFieldTableCache>
                    </c15:dlblFTEntry>
                  </c15:dlblFieldTable>
                  <c15:showDataLabelsRange val="0"/>
                </c:ext>
                <c:ext xmlns:c16="http://schemas.microsoft.com/office/drawing/2014/chart" uri="{C3380CC4-5D6E-409C-BE32-E72D297353CC}">
                  <c16:uniqueId val="{0000001E-FF8B-5F4C-8BBF-ED4DE736661E}"/>
                </c:ext>
              </c:extLst>
            </c:dLbl>
            <c:dLbl>
              <c:idx val="31"/>
              <c:tx>
                <c:strRef>
                  <c:f>'/Users/el1goluj/Documents/ZURICH/PROJECTS/UPMEM/upmem-workloads/Microbenchmarks/AI/[ai_output.xlsx]ai_output (4)'!$J$33</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{21D1304F-713A-B14F-BA98-E9E3615E5A56}</c15:txfldGUID>
                      <c15:f>'/Users/el1goluj/Documents/ZURICH/PROJECTS/UPMEM/upmem-workloads/Microbenchmarks/AI/[ai_output.xlsx]ai_output (4)'!$J$33</c15:f>
                      <c15:dlblFieldTableCache>
                        <c:ptCount val="1"/>
                        <c:pt idx="0">
                          <c:v>16</c:v>
                        </c:pt>
                      </c15:dlblFieldTableCache>
                    </c15:dlblFTEntry>
                  </c15:dlblFieldTable>
                  <c15:showDataLabelsRange val="0"/>
                </c:ext>
                <c:ext xmlns:c16="http://schemas.microsoft.com/office/drawing/2014/chart" uri="{C3380CC4-5D6E-409C-BE32-E72D297353CC}">
                  <c16:uniqueId val="{0000001F-FF8B-5F4C-8BBF-ED4DE736661E}"/>
                </c:ext>
              </c:extLst>
            </c:dLbl>
            <c:dLbl>
              <c:idx val="32"/>
              <c:tx>
                <c:strRef>
                  <c:f>'/Users/el1goluj/Documents/ZURICH/PROJECTS/UPMEM/upmem-workloads/Microbenchmarks/AI/[ai_output.xlsx]ai_output (4)'!$J$34</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{89DD5011-9D07-B94C-96E8-C418C1E98E72}</c15:txfldGUID>
                      <c15:f>'/Users/el1goluj/Documents/ZURICH/PROJECTS/UPMEM/upmem-workloads/Microbenchmarks/AI/[ai_output.xlsx]ai_output (4)'!$J$34</c15:f>
                      <c15:dlblFieldTableCache>
                        <c:ptCount val="1"/>
                        <c:pt idx="0">
                          <c:v>1</c:v>
                        </c:pt>
                      </c15:dlblFieldTableCache>
                    </c15:dlblFTEntry>
                  </c15:dlblFieldTable>
                  <c15:showDataLabelsRange val="0"/>
                </c:ext>
                <c:ext xmlns:c16="http://schemas.microsoft.com/office/drawing/2014/chart" uri="{C3380CC4-5D6E-409C-BE32-E72D297353CC}">
                  <c16:uniqueId val="{00000020-FF8B-5F4C-8BBF-ED4DE736661E}"/>
                </c:ext>
              </c:extLst>
            </c:dLbl>
            <c:dLbl>
              <c:idx val="33"/>
              <c:tx>
                <c:strRef>
                  <c:f>'/Users/el1goluj/Documents/ZURICH/PROJECTS/UPMEM/upmem-workloads/Microbenchmarks/AI/[ai_output.xlsx]ai_output (4)'!$J$35</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{6F622E22-402D-8C41-920D-EACECE68A211}</c15:txfldGUID>
                      <c15:f>'/Users/el1goluj/Documents/ZURICH/PROJECTS/UPMEM/upmem-workloads/Microbenchmarks/AI/[ai_output.xlsx]ai_output (4)'!$J$35</c15:f>
                      <c15:dlblFieldTableCache>
                        <c:ptCount val="1"/>
                        <c:pt idx="0">
                          <c:v>2</c:v>
                        </c:pt>
                      </c15:dlblFieldTableCache>
                    </c15:dlblFTEntry>
                  </c15:dlblFieldTable>
                  <c15:showDataLabelsRange val="0"/>
                </c:ext>
                <c:ext xmlns:c16="http://schemas.microsoft.com/office/drawing/2014/chart" uri="{C3380CC4-5D6E-409C-BE32-E72D297353CC}">
                  <c16:uniqueId val="{00000021-FF8B-5F4C-8BBF-ED4DE736661E}"/>
                </c:ext>
              </c:extLst>
            </c:dLbl>
            <c:dLbl>
              <c:idx val="34"/>
              <c:tx>
                <c:strRef>
                  <c:f>'/Users/el1goluj/Documents/ZURICH/PROJECTS/UPMEM/upmem-workloads/Microbenchmarks/AI/[ai_output.xlsx]ai_output (4)'!$J$36</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{CF6A6B1A-FD0F-5C4B-9E38-91C5E7F7CCE1}</c15:txfldGUID>
                      <c15:f>'/Users/el1goluj/Documents/ZURICH/PROJECTS/UPMEM/upmem-workloads/Microbenchmarks/AI/[ai_output.xlsx]ai_output (4)'!$J$36</c15:f>
                      <c15:dlblFieldTableCache>
                        <c:ptCount val="1"/>
                        <c:pt idx="0">
                          <c:v>3</c:v>
                        </c:pt>
                      </c15:dlblFieldTableCache>
                    </c15:dlblFTEntry>
                  </c15:dlblFieldTable>
                  <c15:showDataLabelsRange val="0"/>
                </c:ext>
                <c:ext xmlns:c16="http://schemas.microsoft.com/office/drawing/2014/chart" uri="{C3380CC4-5D6E-409C-BE32-E72D297353CC}">
                  <c16:uniqueId val="{00000022-FF8B-5F4C-8BBF-ED4DE736661E}"/>
                </c:ext>
              </c:extLst>
            </c:dLbl>
            <c:dLbl>
              <c:idx val="35"/>
              <c:tx>
                <c:strRef>
                  <c:f>'/Users/el1goluj/Documents/ZURICH/PROJECTS/UPMEM/upmem-workloads/Microbenchmarks/AI/[ai_output.xlsx]ai_output (4)'!$J$37</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{0458A51E-5C6D-D743-BDFF-8C2079811F72}</c15:txfldGUID>
                      <c15:f>'/Users/el1goluj/Documents/ZURICH/PROJECTS/UPMEM/upmem-workloads/Microbenchmarks/AI/[ai_output.xlsx]ai_output (4)'!$J$37</c15:f>
                      <c15:dlblFieldTableCache>
                        <c:ptCount val="1"/>
                        <c:pt idx="0">
                          <c:v>4</c:v>
                        </c:pt>
                      </c15:dlblFieldTableCache>
                    </c15:dlblFTEntry>
                  </c15:dlblFieldTable>
                  <c15:showDataLabelsRange val="0"/>
                </c:ext>
                <c:ext xmlns:c16="http://schemas.microsoft.com/office/drawing/2014/chart" uri="{C3380CC4-5D6E-409C-BE32-E72D297353CC}">
                  <c16:uniqueId val="{00000023-FF8B-5F4C-8BBF-ED4DE736661E}"/>
                </c:ext>
              </c:extLst>
            </c:dLbl>
            <c:dLbl>
              <c:idx val="36"/>
              <c:tx>
                <c:strRef>
                  <c:f>'/Users/el1goluj/Documents/ZURICH/PROJECTS/UPMEM/upmem-workloads/Microbenchmarks/AI/[ai_output.xlsx]ai_output (4)'!$J$38</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{CEF18B09-E93C-3741-B6FC-945470AD070E}</c15:txfldGUID>
                      <c15:f>'/Users/el1goluj/Documents/ZURICH/PROJECTS/UPMEM/upmem-workloads/Microbenchmarks/AI/[ai_output.xlsx]ai_output (4)'!$J$38</c15:f>
                      <c15:dlblFieldTableCache>
                        <c:ptCount val="1"/>
                        <c:pt idx="0">
                          <c:v>5</c:v>
                        </c:pt>
                      </c15:dlblFieldTableCache>
                    </c15:dlblFTEntry>
                  </c15:dlblFieldTable>
                  <c15:showDataLabelsRange val="0"/>
                </c:ext>
                <c:ext xmlns:c16="http://schemas.microsoft.com/office/drawing/2014/chart" uri="{C3380CC4-5D6E-409C-BE32-E72D297353CC}">
                  <c16:uniqueId val="{00000024-FF8B-5F4C-8BBF-ED4DE736661E}"/>
                </c:ext>
              </c:extLst>
            </c:dLbl>
            <c:dLbl>
              <c:idx val="37"/>
              <c:tx>
                <c:strRef>
                  <c:f>'/Users/el1goluj/Documents/ZURICH/PROJECTS/UPMEM/upmem-workloads/Microbenchmarks/AI/[ai_output.xlsx]ai_output (4)'!$J$39</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{C95C207B-909D-1D47-9829-97E6584D1193}</c15:txfldGUID>
                      <c15:f>'/Users/el1goluj/Documents/ZURICH/PROJECTS/UPMEM/upmem-workloads/Microbenchmarks/AI/[ai_output.xlsx]ai_output (4)'!$J$39</c15:f>
                      <c15:dlblFieldTableCache>
                        <c:ptCount val="1"/>
                        <c:pt idx="0">
                          <c:v>6</c:v>
                        </c:pt>
                      </c15:dlblFieldTableCache>
                    </c15:dlblFTEntry>
                  </c15:dlblFieldTable>
                  <c15:showDataLabelsRange val="0"/>
                </c:ext>
                <c:ext xmlns:c16="http://schemas.microsoft.com/office/drawing/2014/chart" uri="{C3380CC4-5D6E-409C-BE32-E72D297353CC}">
                  <c16:uniqueId val="{00000025-FF8B-5F4C-8BBF-ED4DE736661E}"/>
                </c:ext>
              </c:extLst>
            </c:dLbl>
            <c:dLbl>
              <c:idx val="38"/>
              <c:tx>
                <c:strRef>
                  <c:f>'/Users/el1goluj/Documents/ZURICH/PROJECTS/UPMEM/upmem-workloads/Microbenchmarks/AI/[ai_output.xlsx]ai_output (4)'!$J$40</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{8B639A62-B95E-5D41-88DF-4D5843D9D822}</c15:txfldGUID>
                      <c15:f>'/Users/el1goluj/Documents/ZURICH/PROJECTS/UPMEM/upmem-workloads/Microbenchmarks/AI/[ai_output.xlsx]ai_output (4)'!$J$40</c15:f>
                      <c15:dlblFieldTableCache>
                        <c:ptCount val="1"/>
                        <c:pt idx="0">
                          <c:v>7</c:v>
                        </c:pt>
                      </c15:dlblFieldTableCache>
                    </c15:dlblFTEntry>
                  </c15:dlblFieldTable>
                  <c15:showDataLabelsRange val="0"/>
                </c:ext>
                <c:ext xmlns:c16="http://schemas.microsoft.com/office/drawing/2014/chart" uri="{C3380CC4-5D6E-409C-BE32-E72D297353CC}">
                  <c16:uniqueId val="{00000026-FF8B-5F4C-8BBF-ED4DE736661E}"/>
                </c:ext>
              </c:extLst>
            </c:dLbl>
            <c:dLbl>
              <c:idx val="39"/>
              <c:tx>
                <c:strRef>
                  <c:f>'/Users/el1goluj/Documents/ZURICH/PROJECTS/UPMEM/upmem-workloads/Microbenchmarks/AI/[ai_output.xlsx]ai_output (4)'!$J$41</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{224136E5-B757-644D-8573-3D320DD3A5CA}</c15:txfldGUID>
                      <c15:f>'/Users/el1goluj/Documents/ZURICH/PROJECTS/UPMEM/upmem-workloads/Microbenchmarks/AI/[ai_output.xlsx]ai_output (4)'!$J$41</c15:f>
                      <c15:dlblFieldTableCache>
                        <c:ptCount val="1"/>
                        <c:pt idx="0">
                          <c:v>8</c:v>
                        </c:pt>
                      </c15:dlblFieldTableCache>
                    </c15:dlblFTEntry>
                  </c15:dlblFieldTable>
                  <c15:showDataLabelsRange val="0"/>
                </c:ext>
                <c:ext xmlns:c16="http://schemas.microsoft.com/office/drawing/2014/chart" uri="{C3380CC4-5D6E-409C-BE32-E72D297353CC}">
                  <c16:uniqueId val="{00000027-FF8B-5F4C-8BBF-ED4DE736661E}"/>
                </c:ext>
              </c:extLst>
            </c:dLbl>
            <c:dLbl>
              <c:idx val="40"/>
              <c:tx>
                <c:strRef>
                  <c:f>'/Users/el1goluj/Documents/ZURICH/PROJECTS/UPMEM/upmem-workloads/Microbenchmarks/AI/[ai_output.xlsx]ai_output (4)'!$J$42</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{24BCEE80-19E3-0B45-8C9C-DBB09D5E2B35}</c15:txfldGUID>
                      <c15:f>'/Users/el1goluj/Documents/ZURICH/PROJECTS/UPMEM/upmem-workloads/Microbenchmarks/AI/[ai_output.xlsx]ai_output (4)'!$J$42</c15:f>
                      <c15:dlblFieldTableCache>
                        <c:ptCount val="1"/>
                        <c:pt idx="0">
                          <c:v>9</c:v>
                        </c:pt>
                      </c15:dlblFieldTableCache>
                    </c15:dlblFTEntry>
                  </c15:dlblFieldTable>
                  <c15:showDataLabelsRange val="0"/>
                </c:ext>
                <c:ext xmlns:c16="http://schemas.microsoft.com/office/drawing/2014/chart" uri="{C3380CC4-5D6E-409C-BE32-E72D297353CC}">
                  <c16:uniqueId val="{00000028-FF8B-5F4C-8BBF-ED4DE736661E}"/>
                </c:ext>
              </c:extLst>
            </c:dLbl>
            <c:dLbl>
              <c:idx val="41"/>
              <c:tx>
                <c:strRef>
                  <c:f>'/Users/el1goluj/Documents/ZURICH/PROJECTS/UPMEM/upmem-workloads/Microbenchmarks/AI/[ai_output.xlsx]ai_output (4)'!$J$43</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{143C7DE4-42BA-7049-BA97-F5A251CEB13E}</c15:txfldGUID>
                      <c15:f>'/Users/el1goluj/Documents/ZURICH/PROJECTS/UPMEM/upmem-workloads/Microbenchmarks/AI/[ai_output.xlsx]ai_output (4)'!$J$43</c15:f>
                      <c15:dlblFieldTableCache>
                        <c:ptCount val="1"/>
                        <c:pt idx="0">
                          <c:v>10</c:v>
                        </c:pt>
                      </c15:dlblFieldTableCache>
                    </c15:dlblFTEntry>
                  </c15:dlblFieldTable>
                  <c15:showDataLabelsRange val="0"/>
                </c:ext>
                <c:ext xmlns:c16="http://schemas.microsoft.com/office/drawing/2014/chart" uri="{C3380CC4-5D6E-409C-BE32-E72D297353CC}">
                  <c16:uniqueId val="{00000029-FF8B-5F4C-8BBF-ED4DE736661E}"/>
                </c:ext>
              </c:extLst>
            </c:dLbl>
            <c:dLbl>
              <c:idx val="42"/>
              <c:tx>
                <c:strRef>
                  <c:f>'/Users/el1goluj/Documents/ZURICH/PROJECTS/UPMEM/upmem-workloads/Microbenchmarks/AI/[ai_output.xlsx]ai_output (4)'!$J$44</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{49507BAD-C5B4-F24F-BBCE-164ACEACD138}</c15:txfldGUID>
                      <c15:f>'/Users/el1goluj/Documents/ZURICH/PROJECTS/UPMEM/upmem-workloads/Microbenchmarks/AI/[ai_output.xlsx]ai_output (4)'!$J$44</c15:f>
                      <c15:dlblFieldTableCache>
                        <c:ptCount val="1"/>
                        <c:pt idx="0">
                          <c:v>11</c:v>
                        </c:pt>
                      </c15:dlblFieldTableCache>
                    </c15:dlblFTEntry>
                  </c15:dlblFieldTable>
                  <c15:showDataLabelsRange val="0"/>
                </c:ext>
                <c:ext xmlns:c16="http://schemas.microsoft.com/office/drawing/2014/chart" uri="{C3380CC4-5D6E-409C-BE32-E72D297353CC}">
                  <c16:uniqueId val="{0000002A-FF8B-5F4C-8BBF-ED4DE736661E}"/>
                </c:ext>
              </c:extLst>
            </c:dLbl>
            <c:dLbl>
              <c:idx val="43"/>
              <c:tx>
                <c:strRef>
                  <c:f>'/Users/el1goluj/Documents/ZURICH/PROJECTS/UPMEM/upmem-workloads/Microbenchmarks/AI/[ai_output.xlsx]ai_output (4)'!$J$45</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{E7922F7E-1EED-3D4E-94D6-A644B25C6DB4}</c15:txfldGUID>
                      <c15:f>'/Users/el1goluj/Documents/ZURICH/PROJECTS/UPMEM/upmem-workloads/Microbenchmarks/AI/[ai_output.xlsx]ai_output (4)'!$J$45</c15:f>
                      <c15:dlblFieldTableCache>
                        <c:ptCount val="1"/>
                        <c:pt idx="0">
                          <c:v>12</c:v>
                        </c:pt>
                      </c15:dlblFieldTableCache>
                    </c15:dlblFTEntry>
                  </c15:dlblFieldTable>
                  <c15:showDataLabelsRange val="0"/>
                </c:ext>
                <c:ext xmlns:c16="http://schemas.microsoft.com/office/drawing/2014/chart" uri="{C3380CC4-5D6E-409C-BE32-E72D297353CC}">
                  <c16:uniqueId val="{0000002B-FF8B-5F4C-8BBF-ED4DE736661E}"/>
                </c:ext>
              </c:extLst>
            </c:dLbl>
            <c:dLbl>
              <c:idx val="44"/>
              <c:tx>
                <c:strRef>
                  <c:f>'/Users/el1goluj/Documents/ZURICH/PROJECTS/UPMEM/upmem-workloads/Microbenchmarks/AI/[ai_output.xlsx]ai_output (4)'!$J$46</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{C66AEEFF-CCBD-8D4F-934C-7C490C80B648}</c15:txfldGUID>
                      <c15:f>'/Users/el1goluj/Documents/ZURICH/PROJECTS/UPMEM/upmem-workloads/Microbenchmarks/AI/[ai_output.xlsx]ai_output (4)'!$J$46</c15:f>
                      <c15:dlblFieldTableCache>
                        <c:ptCount val="1"/>
                        <c:pt idx="0">
                          <c:v>13</c:v>
                        </c:pt>
                      </c15:dlblFieldTableCache>
                    </c15:dlblFTEntry>
                  </c15:dlblFieldTable>
                  <c15:showDataLabelsRange val="0"/>
                </c:ext>
                <c:ext xmlns:c16="http://schemas.microsoft.com/office/drawing/2014/chart" uri="{C3380CC4-5D6E-409C-BE32-E72D297353CC}">
                  <c16:uniqueId val="{0000002C-FF8B-5F4C-8BBF-ED4DE736661E}"/>
                </c:ext>
              </c:extLst>
            </c:dLbl>
            <c:dLbl>
              <c:idx val="45"/>
              <c:tx>
                <c:strRef>
                  <c:f>'/Users/el1goluj/Documents/ZURICH/PROJECTS/UPMEM/upmem-workloads/Microbenchmarks/AI/[ai_output.xlsx]ai_output (4)'!$J$47</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{E8C2C7E6-D3C7-2C48-A4C2-EC6C2B31C1B8}</c15:txfldGUID>
                      <c15:f>'/Users/el1goluj/Documents/ZURICH/PROJECTS/UPMEM/upmem-workloads/Microbenchmarks/AI/[ai_output.xlsx]ai_output (4)'!$J$47</c15:f>
                      <c15:dlblFieldTableCache>
                        <c:ptCount val="1"/>
                        <c:pt idx="0">
                          <c:v>14</c:v>
                        </c:pt>
                      </c15:dlblFieldTableCache>
                    </c15:dlblFTEntry>
                  </c15:dlblFieldTable>
                  <c15:showDataLabelsRange val="0"/>
                </c:ext>
                <c:ext xmlns:c16="http://schemas.microsoft.com/office/drawing/2014/chart" uri="{C3380CC4-5D6E-409C-BE32-E72D297353CC}">
                  <c16:uniqueId val="{0000002D-FF8B-5F4C-8BBF-ED4DE736661E}"/>
                </c:ext>
              </c:extLst>
            </c:dLbl>
            <c:dLbl>
              <c:idx val="46"/>
              <c:tx>
                <c:strRef>
                  <c:f>'/Users/el1goluj/Documents/ZURICH/PROJECTS/UPMEM/upmem-workloads/Microbenchmarks/AI/[ai_output.xlsx]ai_output (4)'!$J$48</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{1EC7B9BF-0A48-3242-8973-FEA0693BBAFD}</c15:txfldGUID>
                      <c15:f>'/Users/el1goluj/Documents/ZURICH/PROJECTS/UPMEM/upmem-workloads/Microbenchmarks/AI/[ai_output.xlsx]ai_output (4)'!$J$48</c15:f>
                      <c15:dlblFieldTableCache>
                        <c:ptCount val="1"/>
                        <c:pt idx="0">
                          <c:v>15</c:v>
                        </c:pt>
                      </c15:dlblFieldTableCache>
                    </c15:dlblFTEntry>
                  </c15:dlblFieldTable>
                  <c15:showDataLabelsRange val="0"/>
                </c:ext>
                <c:ext xmlns:c16="http://schemas.microsoft.com/office/drawing/2014/chart" uri="{C3380CC4-5D6E-409C-BE32-E72D297353CC}">
                  <c16:uniqueId val="{0000002E-FF8B-5F4C-8BBF-ED4DE736661E}"/>
                </c:ext>
              </c:extLst>
            </c:dLbl>
            <c:dLbl>
              <c:idx val="47"/>
              <c:tx>
                <c:strRef>
                  <c:f>'/Users/el1goluj/Documents/ZURICH/PROJECTS/UPMEM/upmem-workloads/Microbenchmarks/AI/[ai_output.xlsx]ai_output (4)'!$J$49</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{8E944538-A538-0A42-9482-6ED51CCEEECF}</c15:txfldGUID>
                      <c15:f>'/Users/el1goluj/Documents/ZURICH/PROJECTS/UPMEM/upmem-workloads/Microbenchmarks/AI/[ai_output.xlsx]ai_output (4)'!$J$49</c15:f>
                      <c15:dlblFieldTableCache>
                        <c:ptCount val="1"/>
                        <c:pt idx="0">
                          <c:v>16</c:v>
                        </c:pt>
                      </c15:dlblFieldTableCache>
                    </c15:dlblFTEntry>
                  </c15:dlblFieldTable>
                  <c15:showDataLabelsRange val="0"/>
                </c:ext>
                <c:ext xmlns:c16="http://schemas.microsoft.com/office/drawing/2014/chart" uri="{C3380CC4-5D6E-409C-BE32-E72D297353CC}">
                  <c16:uniqueId val="{0000002F-FF8B-5F4C-8BBF-ED4DE736661E}"/>
                </c:ext>
              </c:extLst>
            </c:dLbl>
            <c:dLbl>
              <c:idx val="48"/>
              <c:tx>
                <c:strRef>
                  <c:f>'/Users/el1goluj/Documents/ZURICH/PROJECTS/UPMEM/upmem-workloads/Microbenchmarks/AI/[ai_output.xlsx]ai_output (4)'!$J$50</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{AE5CCC51-A810-9E4B-9F48-5D2F2CD68A69}</c15:txfldGUID>
                      <c15:f>'/Users/el1goluj/Documents/ZURICH/PROJECTS/UPMEM/upmem-workloads/Microbenchmarks/AI/[ai_output.xlsx]ai_output (4)'!$J$50</c15:f>
                      <c15:dlblFieldTableCache>
                        <c:ptCount val="1"/>
                        <c:pt idx="0">
                          <c:v>1</c:v>
                        </c:pt>
                      </c15:dlblFieldTableCache>
                    </c15:dlblFTEntry>
                  </c15:dlblFieldTable>
                  <c15:showDataLabelsRange val="0"/>
                </c:ext>
                <c:ext xmlns:c16="http://schemas.microsoft.com/office/drawing/2014/chart" uri="{C3380CC4-5D6E-409C-BE32-E72D297353CC}">
                  <c16:uniqueId val="{00000030-FF8B-5F4C-8BBF-ED4DE736661E}"/>
                </c:ext>
              </c:extLst>
            </c:dLbl>
            <c:dLbl>
              <c:idx val="49"/>
              <c:tx>
                <c:strRef>
                  <c:f>'/Users/el1goluj/Documents/ZURICH/PROJECTS/UPMEM/upmem-workloads/Microbenchmarks/AI/[ai_output.xlsx]ai_output (4)'!$J$51</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{64019F89-0240-3B42-8FEC-E9991138E665}</c15:txfldGUID>
                      <c15:f>'/Users/el1goluj/Documents/ZURICH/PROJECTS/UPMEM/upmem-workloads/Microbenchmarks/AI/[ai_output.xlsx]ai_output (4)'!$J$51</c15:f>
                      <c15:dlblFieldTableCache>
                        <c:ptCount val="1"/>
                        <c:pt idx="0">
                          <c:v>2</c:v>
                        </c:pt>
                      </c15:dlblFieldTableCache>
                    </c15:dlblFTEntry>
                  </c15:dlblFieldTable>
                  <c15:showDataLabelsRange val="0"/>
                </c:ext>
                <c:ext xmlns:c16="http://schemas.microsoft.com/office/drawing/2014/chart" uri="{C3380CC4-5D6E-409C-BE32-E72D297353CC}">
                  <c16:uniqueId val="{00000031-FF8B-5F4C-8BBF-ED4DE736661E}"/>
                </c:ext>
              </c:extLst>
            </c:dLbl>
            <c:dLbl>
              <c:idx val="50"/>
              <c:tx>
                <c:strRef>
                  <c:f>'/Users/el1goluj/Documents/ZURICH/PROJECTS/UPMEM/upmem-workloads/Microbenchmarks/AI/[ai_output.xlsx]ai_output (4)'!$J$52</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{D52C3B54-571B-C341-8E4B-D09E5A63A071}</c15:txfldGUID>
                      <c15:f>'/Users/el1goluj/Documents/ZURICH/PROJECTS/UPMEM/upmem-workloads/Microbenchmarks/AI/[ai_output.xlsx]ai_output (4)'!$J$52</c15:f>
                      <c15:dlblFieldTableCache>
                        <c:ptCount val="1"/>
                        <c:pt idx="0">
                          <c:v>3</c:v>
                        </c:pt>
                      </c15:dlblFieldTableCache>
                    </c15:dlblFTEntry>
                  </c15:dlblFieldTable>
                  <c15:showDataLabelsRange val="0"/>
                </c:ext>
                <c:ext xmlns:c16="http://schemas.microsoft.com/office/drawing/2014/chart" uri="{C3380CC4-5D6E-409C-BE32-E72D297353CC}">
                  <c16:uniqueId val="{00000032-FF8B-5F4C-8BBF-ED4DE736661E}"/>
                </c:ext>
              </c:extLst>
            </c:dLbl>
            <c:dLbl>
              <c:idx val="51"/>
              <c:tx>
                <c:strRef>
                  <c:f>'/Users/el1goluj/Documents/ZURICH/PROJECTS/UPMEM/upmem-workloads/Microbenchmarks/AI/[ai_output.xlsx]ai_output (4)'!$J$53</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{3E8EE5B1-16FD-DC44-A392-4881B15A6DC9}</c15:txfldGUID>
                      <c15:f>'/Users/el1goluj/Documents/ZURICH/PROJECTS/UPMEM/upmem-workloads/Microbenchmarks/AI/[ai_output.xlsx]ai_output (4)'!$J$53</c15:f>
                      <c15:dlblFieldTableCache>
                        <c:ptCount val="1"/>
                        <c:pt idx="0">
                          <c:v>4</c:v>
                        </c:pt>
                      </c15:dlblFieldTableCache>
                    </c15:dlblFTEntry>
                  </c15:dlblFieldTable>
                  <c15:showDataLabelsRange val="0"/>
                </c:ext>
                <c:ext xmlns:c16="http://schemas.microsoft.com/office/drawing/2014/chart" uri="{C3380CC4-5D6E-409C-BE32-E72D297353CC}">
                  <c16:uniqueId val="{00000033-FF8B-5F4C-8BBF-ED4DE736661E}"/>
                </c:ext>
              </c:extLst>
            </c:dLbl>
            <c:dLbl>
              <c:idx val="52"/>
              <c:tx>
                <c:strRef>
                  <c:f>'/Users/el1goluj/Documents/ZURICH/PROJECTS/UPMEM/upmem-workloads/Microbenchmarks/AI/[ai_output.xlsx]ai_output (4)'!$J$54</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{6F2B08A5-0F10-2D4D-BFE1-CAD23033E87B}</c15:txfldGUID>
                      <c15:f>'/Users/el1goluj/Documents/ZURICH/PROJECTS/UPMEM/upmem-workloads/Microbenchmarks/AI/[ai_output.xlsx]ai_output (4)'!$J$54</c15:f>
                      <c15:dlblFieldTableCache>
                        <c:ptCount val="1"/>
                        <c:pt idx="0">
                          <c:v>5</c:v>
                        </c:pt>
                      </c15:dlblFieldTableCache>
                    </c15:dlblFTEntry>
                  </c15:dlblFieldTable>
                  <c15:showDataLabelsRange val="0"/>
                </c:ext>
                <c:ext xmlns:c16="http://schemas.microsoft.com/office/drawing/2014/chart" uri="{C3380CC4-5D6E-409C-BE32-E72D297353CC}">
                  <c16:uniqueId val="{00000034-FF8B-5F4C-8BBF-ED4DE736661E}"/>
                </c:ext>
              </c:extLst>
            </c:dLbl>
            <c:dLbl>
              <c:idx val="53"/>
              <c:tx>
                <c:strRef>
                  <c:f>'/Users/el1goluj/Documents/ZURICH/PROJECTS/UPMEM/upmem-workloads/Microbenchmarks/AI/[ai_output.xlsx]ai_output (4)'!$J$55</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{EC98B509-1A95-8941-9DE9-4C148698233B}</c15:txfldGUID>
                      <c15:f>'/Users/el1goluj/Documents/ZURICH/PROJECTS/UPMEM/upmem-workloads/Microbenchmarks/AI/[ai_output.xlsx]ai_output (4)'!$J$55</c15:f>
                      <c15:dlblFieldTableCache>
                        <c:ptCount val="1"/>
                        <c:pt idx="0">
                          <c:v>6</c:v>
                        </c:pt>
                      </c15:dlblFieldTableCache>
                    </c15:dlblFTEntry>
                  </c15:dlblFieldTable>
                  <c15:showDataLabelsRange val="0"/>
                </c:ext>
                <c:ext xmlns:c16="http://schemas.microsoft.com/office/drawing/2014/chart" uri="{C3380CC4-5D6E-409C-BE32-E72D297353CC}">
                  <c16:uniqueId val="{00000035-FF8B-5F4C-8BBF-ED4DE736661E}"/>
                </c:ext>
              </c:extLst>
            </c:dLbl>
            <c:dLbl>
              <c:idx val="54"/>
              <c:tx>
                <c:strRef>
                  <c:f>'/Users/el1goluj/Documents/ZURICH/PROJECTS/UPMEM/upmem-workloads/Microbenchmarks/AI/[ai_output.xlsx]ai_output (4)'!$J$56</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{D2F17642-A75A-374E-9AFD-34013C3AC04E}</c15:txfldGUID>
                      <c15:f>'/Users/el1goluj/Documents/ZURICH/PROJECTS/UPMEM/upmem-workloads/Microbenchmarks/AI/[ai_output.xlsx]ai_output (4)'!$J$56</c15:f>
                      <c15:dlblFieldTableCache>
                        <c:ptCount val="1"/>
                        <c:pt idx="0">
                          <c:v>7</c:v>
                        </c:pt>
                      </c15:dlblFieldTableCache>
                    </c15:dlblFTEntry>
                  </c15:dlblFieldTable>
                  <c15:showDataLabelsRange val="0"/>
                </c:ext>
                <c:ext xmlns:c16="http://schemas.microsoft.com/office/drawing/2014/chart" uri="{C3380CC4-5D6E-409C-BE32-E72D297353CC}">
                  <c16:uniqueId val="{00000036-FF8B-5F4C-8BBF-ED4DE736661E}"/>
                </c:ext>
              </c:extLst>
            </c:dLbl>
            <c:dLbl>
              <c:idx val="55"/>
              <c:tx>
                <c:strRef>
                  <c:f>'/Users/el1goluj/Documents/ZURICH/PROJECTS/UPMEM/upmem-workloads/Microbenchmarks/AI/[ai_output.xlsx]ai_output (4)'!$J$57</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{27662877-ADD1-B843-B959-73D253644B10}</c15:txfldGUID>
                      <c15:f>'/Users/el1goluj/Documents/ZURICH/PROJECTS/UPMEM/upmem-workloads/Microbenchmarks/AI/[ai_output.xlsx]ai_output (4)'!$J$57</c15:f>
                      <c15:dlblFieldTableCache>
                        <c:ptCount val="1"/>
                        <c:pt idx="0">
                          <c:v>8</c:v>
                        </c:pt>
                      </c15:dlblFieldTableCache>
                    </c15:dlblFTEntry>
                  </c15:dlblFieldTable>
                  <c15:showDataLabelsRange val="0"/>
                </c:ext>
                <c:ext xmlns:c16="http://schemas.microsoft.com/office/drawing/2014/chart" uri="{C3380CC4-5D6E-409C-BE32-E72D297353CC}">
                  <c16:uniqueId val="{00000037-FF8B-5F4C-8BBF-ED4DE736661E}"/>
                </c:ext>
              </c:extLst>
            </c:dLbl>
            <c:dLbl>
              <c:idx val="56"/>
              <c:tx>
                <c:strRef>
                  <c:f>'/Users/el1goluj/Documents/ZURICH/PROJECTS/UPMEM/upmem-workloads/Microbenchmarks/AI/[ai_output.xlsx]ai_output (4)'!$J$58</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{9E4BBD8B-C61E-4449-BD98-C89BFDF3541E}</c15:txfldGUID>
                      <c15:f>'/Users/el1goluj/Documents/ZURICH/PROJECTS/UPMEM/upmem-workloads/Microbenchmarks/AI/[ai_output.xlsx]ai_output (4)'!$J$58</c15:f>
                      <c15:dlblFieldTableCache>
                        <c:ptCount val="1"/>
                        <c:pt idx="0">
                          <c:v>9</c:v>
                        </c:pt>
                      </c15:dlblFieldTableCache>
                    </c15:dlblFTEntry>
                  </c15:dlblFieldTable>
                  <c15:showDataLabelsRange val="0"/>
                </c:ext>
                <c:ext xmlns:c16="http://schemas.microsoft.com/office/drawing/2014/chart" uri="{C3380CC4-5D6E-409C-BE32-E72D297353CC}">
                  <c16:uniqueId val="{00000038-FF8B-5F4C-8BBF-ED4DE736661E}"/>
                </c:ext>
              </c:extLst>
            </c:dLbl>
            <c:dLbl>
              <c:idx val="57"/>
              <c:tx>
                <c:strRef>
                  <c:f>'/Users/el1goluj/Documents/ZURICH/PROJECTS/UPMEM/upmem-workloads/Microbenchmarks/AI/[ai_output.xlsx]ai_output (4)'!$J$59</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{3D56AEDE-7A72-EC4C-845D-8342A7A8365B}</c15:txfldGUID>
                      <c15:f>'/Users/el1goluj/Documents/ZURICH/PROJECTS/UPMEM/upmem-workloads/Microbenchmarks/AI/[ai_output.xlsx]ai_output (4)'!$J$59</c15:f>
                      <c15:dlblFieldTableCache>
                        <c:ptCount val="1"/>
                        <c:pt idx="0">
                          <c:v>10</c:v>
                        </c:pt>
                      </c15:dlblFieldTableCache>
                    </c15:dlblFTEntry>
                  </c15:dlblFieldTable>
                  <c15:showDataLabelsRange val="0"/>
                </c:ext>
                <c:ext xmlns:c16="http://schemas.microsoft.com/office/drawing/2014/chart" uri="{C3380CC4-5D6E-409C-BE32-E72D297353CC}">
                  <c16:uniqueId val="{00000039-FF8B-5F4C-8BBF-ED4DE736661E}"/>
                </c:ext>
              </c:extLst>
            </c:dLbl>
            <c:dLbl>
              <c:idx val="58"/>
              <c:tx>
                <c:strRef>
                  <c:f>'/Users/el1goluj/Documents/ZURICH/PROJECTS/UPMEM/upmem-workloads/Microbenchmarks/AI/[ai_output.xlsx]ai_output (4)'!$J$60</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{7A28DAC1-FA9D-0A4F-893E-E6C3BB143E8A}</c15:txfldGUID>
                      <c15:f>'/Users/el1goluj/Documents/ZURICH/PROJECTS/UPMEM/upmem-workloads/Microbenchmarks/AI/[ai_output.xlsx]ai_output (4)'!$J$60</c15:f>
                      <c15:dlblFieldTableCache>
                        <c:ptCount val="1"/>
                        <c:pt idx="0">
                          <c:v>11</c:v>
                        </c:pt>
                      </c15:dlblFieldTableCache>
                    </c15:dlblFTEntry>
                  </c15:dlblFieldTable>
                  <c15:showDataLabelsRange val="0"/>
                </c:ext>
                <c:ext xmlns:c16="http://schemas.microsoft.com/office/drawing/2014/chart" uri="{C3380CC4-5D6E-409C-BE32-E72D297353CC}">
                  <c16:uniqueId val="{0000003A-FF8B-5F4C-8BBF-ED4DE736661E}"/>
                </c:ext>
              </c:extLst>
            </c:dLbl>
            <c:dLbl>
              <c:idx val="59"/>
              <c:tx>
                <c:strRef>
                  <c:f>'/Users/el1goluj/Documents/ZURICH/PROJECTS/UPMEM/upmem-workloads/Microbenchmarks/AI/[ai_output.xlsx]ai_output (4)'!$J$61</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{4945A367-8DBA-0242-AB7C-A71A014F95B6}</c15:txfldGUID>
                      <c15:f>'/Users/el1goluj/Documents/ZURICH/PROJECTS/UPMEM/upmem-workloads/Microbenchmarks/AI/[ai_output.xlsx]ai_output (4)'!$J$61</c15:f>
                      <c15:dlblFieldTableCache>
                        <c:ptCount val="1"/>
                        <c:pt idx="0">
                          <c:v>12</c:v>
                        </c:pt>
                      </c15:dlblFieldTableCache>
                    </c15:dlblFTEntry>
                  </c15:dlblFieldTable>
                  <c15:showDataLabelsRange val="0"/>
                </c:ext>
                <c:ext xmlns:c16="http://schemas.microsoft.com/office/drawing/2014/chart" uri="{C3380CC4-5D6E-409C-BE32-E72D297353CC}">
                  <c16:uniqueId val="{0000003B-FF8B-5F4C-8BBF-ED4DE736661E}"/>
                </c:ext>
              </c:extLst>
            </c:dLbl>
            <c:dLbl>
              <c:idx val="60"/>
              <c:tx>
                <c:strRef>
                  <c:f>'/Users/el1goluj/Documents/ZURICH/PROJECTS/UPMEM/upmem-workloads/Microbenchmarks/AI/[ai_output.xlsx]ai_output (4)'!$J$62</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{4E75C7CC-B06E-5343-A643-DC4E977B0FD1}</c15:txfldGUID>
                      <c15:f>'/Users/el1goluj/Documents/ZURICH/PROJECTS/UPMEM/upmem-workloads/Microbenchmarks/AI/[ai_output.xlsx]ai_output (4)'!$J$62</c15:f>
                      <c15:dlblFieldTableCache>
                        <c:ptCount val="1"/>
                        <c:pt idx="0">
                          <c:v>13</c:v>
                        </c:pt>
                      </c15:dlblFieldTableCache>
                    </c15:dlblFTEntry>
                  </c15:dlblFieldTable>
                  <c15:showDataLabelsRange val="0"/>
                </c:ext>
                <c:ext xmlns:c16="http://schemas.microsoft.com/office/drawing/2014/chart" uri="{C3380CC4-5D6E-409C-BE32-E72D297353CC}">
                  <c16:uniqueId val="{0000003C-FF8B-5F4C-8BBF-ED4DE736661E}"/>
                </c:ext>
              </c:extLst>
            </c:dLbl>
            <c:dLbl>
              <c:idx val="61"/>
              <c:tx>
                <c:strRef>
                  <c:f>'/Users/el1goluj/Documents/ZURICH/PROJECTS/UPMEM/upmem-workloads/Microbenchmarks/AI/[ai_output.xlsx]ai_output (4)'!$J$63</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{02922CCD-692E-5A4A-9B74-6C1B891E16B5}</c15:txfldGUID>
                      <c15:f>'/Users/el1goluj/Documents/ZURICH/PROJECTS/UPMEM/upmem-workloads/Microbenchmarks/AI/[ai_output.xlsx]ai_output (4)'!$J$63</c15:f>
                      <c15:dlblFieldTableCache>
                        <c:ptCount val="1"/>
                        <c:pt idx="0">
                          <c:v>14</c:v>
                        </c:pt>
                      </c15:dlblFieldTableCache>
                    </c15:dlblFTEntry>
                  </c15:dlblFieldTable>
                  <c15:showDataLabelsRange val="0"/>
                </c:ext>
                <c:ext xmlns:c16="http://schemas.microsoft.com/office/drawing/2014/chart" uri="{C3380CC4-5D6E-409C-BE32-E72D297353CC}">
                  <c16:uniqueId val="{0000003D-FF8B-5F4C-8BBF-ED4DE736661E}"/>
                </c:ext>
              </c:extLst>
            </c:dLbl>
            <c:dLbl>
              <c:idx val="62"/>
              <c:tx>
                <c:strRef>
                  <c:f>'/Users/el1goluj/Documents/ZURICH/PROJECTS/UPMEM/upmem-workloads/Microbenchmarks/AI/[ai_output.xlsx]ai_output (4)'!$J$64</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{6054D36A-A9E1-4C47-BA95-1A2912AACF5C}</c15:txfldGUID>
                      <c15:f>'/Users/el1goluj/Documents/ZURICH/PROJECTS/UPMEM/upmem-workloads/Microbenchmarks/AI/[ai_output.xlsx]ai_output (4)'!$J$64</c15:f>
                      <c15:dlblFieldTableCache>
                        <c:ptCount val="1"/>
                        <c:pt idx="0">
                          <c:v>15</c:v>
                        </c:pt>
                      </c15:dlblFieldTableCache>
                    </c15:dlblFTEntry>
                  </c15:dlblFieldTable>
                  <c15:showDataLabelsRange val="0"/>
                </c:ext>
                <c:ext xmlns:c16="http://schemas.microsoft.com/office/drawing/2014/chart" uri="{C3380CC4-5D6E-409C-BE32-E72D297353CC}">
                  <c16:uniqueId val="{0000003E-FF8B-5F4C-8BBF-ED4DE736661E}"/>
                </c:ext>
              </c:extLst>
            </c:dLbl>
            <c:dLbl>
              <c:idx val="63"/>
              <c:tx>
                <c:strRef>
                  <c:f>'/Users/el1goluj/Documents/ZURICH/PROJECTS/UPMEM/upmem-workloads/Microbenchmarks/AI/[ai_output.xlsx]ai_output (4)'!$J$65</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{F447CC31-E781-634B-9868-006FF0FEA88F}</c15:txfldGUID>
                      <c15:f>'/Users/el1goluj/Documents/ZURICH/PROJECTS/UPMEM/upmem-workloads/Microbenchmarks/AI/[ai_output.xlsx]ai_output (4)'!$J$65</c15:f>
                      <c15:dlblFieldTableCache>
                        <c:ptCount val="1"/>
                        <c:pt idx="0">
                          <c:v>16</c:v>
                        </c:pt>
                      </c15:dlblFieldTableCache>
                    </c15:dlblFTEntry>
                  </c15:dlblFieldTable>
                  <c15:showDataLabelsRange val="0"/>
                </c:ext>
                <c:ext xmlns:c16="http://schemas.microsoft.com/office/drawing/2014/chart" uri="{C3380CC4-5D6E-409C-BE32-E72D297353CC}">
                  <c16:uniqueId val="{0000003F-FF8B-5F4C-8BBF-ED4DE736661E}"/>
                </c:ext>
              </c:extLst>
            </c:dLbl>
            <c:dLbl>
              <c:idx val="64"/>
              <c:tx>
                <c:strRef>
                  <c:f>'/Users/el1goluj/Documents/ZURICH/PROJECTS/UPMEM/upmem-workloads/Microbenchmarks/AI/[ai_output.xlsx]ai_output (4)'!$J$66</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{BA79A9CD-D777-2341-A402-D70697C18ADE}</c15:txfldGUID>
                      <c15:f>'/Users/el1goluj/Documents/ZURICH/PROJECTS/UPMEM/upmem-workloads/Microbenchmarks/AI/[ai_output.xlsx]ai_output (4)'!$J$66</c15:f>
                      <c15:dlblFieldTableCache>
                        <c:ptCount val="1"/>
                        <c:pt idx="0">
                          <c:v>1</c:v>
                        </c:pt>
                      </c15:dlblFieldTableCache>
                    </c15:dlblFTEntry>
                  </c15:dlblFieldTable>
                  <c15:showDataLabelsRange val="0"/>
                </c:ext>
                <c:ext xmlns:c16="http://schemas.microsoft.com/office/drawing/2014/chart" uri="{C3380CC4-5D6E-409C-BE32-E72D297353CC}">
                  <c16:uniqueId val="{00000040-FF8B-5F4C-8BBF-ED4DE736661E}"/>
                </c:ext>
              </c:extLst>
            </c:dLbl>
            <c:dLbl>
              <c:idx val="65"/>
              <c:tx>
                <c:strRef>
                  <c:f>'/Users/el1goluj/Documents/ZURICH/PROJECTS/UPMEM/upmem-workloads/Microbenchmarks/AI/[ai_output.xlsx]ai_output (4)'!$J$67</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{D4B25AE7-68DA-7D44-8C5A-FA59FC415355}</c15:txfldGUID>
                      <c15:f>'/Users/el1goluj/Documents/ZURICH/PROJECTS/UPMEM/upmem-workloads/Microbenchmarks/AI/[ai_output.xlsx]ai_output (4)'!$J$67</c15:f>
                      <c15:dlblFieldTableCache>
                        <c:ptCount val="1"/>
                        <c:pt idx="0">
                          <c:v>2</c:v>
                        </c:pt>
                      </c15:dlblFieldTableCache>
                    </c15:dlblFTEntry>
                  </c15:dlblFieldTable>
                  <c15:showDataLabelsRange val="0"/>
                </c:ext>
                <c:ext xmlns:c16="http://schemas.microsoft.com/office/drawing/2014/chart" uri="{C3380CC4-5D6E-409C-BE32-E72D297353CC}">
                  <c16:uniqueId val="{00000041-FF8B-5F4C-8BBF-ED4DE736661E}"/>
                </c:ext>
              </c:extLst>
            </c:dLbl>
            <c:dLbl>
              <c:idx val="66"/>
              <c:tx>
                <c:strRef>
                  <c:f>'/Users/el1goluj/Documents/ZURICH/PROJECTS/UPMEM/upmem-workloads/Microbenchmarks/AI/[ai_output.xlsx]ai_output (4)'!$J$68</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{4083AB4D-168A-394F-B20A-023FF603A182}</c15:txfldGUID>
                      <c15:f>'/Users/el1goluj/Documents/ZURICH/PROJECTS/UPMEM/upmem-workloads/Microbenchmarks/AI/[ai_output.xlsx]ai_output (4)'!$J$68</c15:f>
                      <c15:dlblFieldTableCache>
                        <c:ptCount val="1"/>
                        <c:pt idx="0">
                          <c:v>3</c:v>
                        </c:pt>
                      </c15:dlblFieldTableCache>
                    </c15:dlblFTEntry>
                  </c15:dlblFieldTable>
                  <c15:showDataLabelsRange val="0"/>
                </c:ext>
                <c:ext xmlns:c16="http://schemas.microsoft.com/office/drawing/2014/chart" uri="{C3380CC4-5D6E-409C-BE32-E72D297353CC}">
                  <c16:uniqueId val="{00000042-FF8B-5F4C-8BBF-ED4DE736661E}"/>
                </c:ext>
              </c:extLst>
            </c:dLbl>
            <c:dLbl>
              <c:idx val="67"/>
              <c:tx>
                <c:strRef>
                  <c:f>'/Users/el1goluj/Documents/ZURICH/PROJECTS/UPMEM/upmem-workloads/Microbenchmarks/AI/[ai_output.xlsx]ai_output (4)'!$J$69</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{422965F2-E1D0-F447-B664-53282A61D383}</c15:txfldGUID>
                      <c15:f>'/Users/el1goluj/Documents/ZURICH/PROJECTS/UPMEM/upmem-workloads/Microbenchmarks/AI/[ai_output.xlsx]ai_output (4)'!$J$69</c15:f>
                      <c15:dlblFieldTableCache>
                        <c:ptCount val="1"/>
                        <c:pt idx="0">
                          <c:v>4</c:v>
                        </c:pt>
                      </c15:dlblFieldTableCache>
                    </c15:dlblFTEntry>
                  </c15:dlblFieldTable>
                  <c15:showDataLabelsRange val="0"/>
                </c:ext>
                <c:ext xmlns:c16="http://schemas.microsoft.com/office/drawing/2014/chart" uri="{C3380CC4-5D6E-409C-BE32-E72D297353CC}">
                  <c16:uniqueId val="{00000043-FF8B-5F4C-8BBF-ED4DE736661E}"/>
                </c:ext>
              </c:extLst>
            </c:dLbl>
            <c:dLbl>
              <c:idx val="68"/>
              <c:tx>
                <c:strRef>
                  <c:f>'/Users/el1goluj/Documents/ZURICH/PROJECTS/UPMEM/upmem-workloads/Microbenchmarks/AI/[ai_output.xlsx]ai_output (4)'!$J$70</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{30B4F9ED-9433-DB4D-9D96-111F2B45950C}</c15:txfldGUID>
                      <c15:f>'/Users/el1goluj/Documents/ZURICH/PROJECTS/UPMEM/upmem-workloads/Microbenchmarks/AI/[ai_output.xlsx]ai_output (4)'!$J$70</c15:f>
                      <c15:dlblFieldTableCache>
                        <c:ptCount val="1"/>
                        <c:pt idx="0">
                          <c:v>5</c:v>
                        </c:pt>
                      </c15:dlblFieldTableCache>
                    </c15:dlblFTEntry>
                  </c15:dlblFieldTable>
                  <c15:showDataLabelsRange val="0"/>
                </c:ext>
                <c:ext xmlns:c16="http://schemas.microsoft.com/office/drawing/2014/chart" uri="{C3380CC4-5D6E-409C-BE32-E72D297353CC}">
                  <c16:uniqueId val="{00000044-FF8B-5F4C-8BBF-ED4DE736661E}"/>
                </c:ext>
              </c:extLst>
            </c:dLbl>
            <c:dLbl>
              <c:idx val="69"/>
              <c:tx>
                <c:strRef>
                  <c:f>'/Users/el1goluj/Documents/ZURICH/PROJECTS/UPMEM/upmem-workloads/Microbenchmarks/AI/[ai_output.xlsx]ai_output (4)'!$J$71</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{AF5C3B5B-1679-B34D-9496-8007B96DA473}</c15:txfldGUID>
                      <c15:f>'/Users/el1goluj/Documents/ZURICH/PROJECTS/UPMEM/upmem-workloads/Microbenchmarks/AI/[ai_output.xlsx]ai_output (4)'!$J$71</c15:f>
                      <c15:dlblFieldTableCache>
                        <c:ptCount val="1"/>
                        <c:pt idx="0">
                          <c:v>6</c:v>
                        </c:pt>
                      </c15:dlblFieldTableCache>
                    </c15:dlblFTEntry>
                  </c15:dlblFieldTable>
                  <c15:showDataLabelsRange val="0"/>
                </c:ext>
                <c:ext xmlns:c16="http://schemas.microsoft.com/office/drawing/2014/chart" uri="{C3380CC4-5D6E-409C-BE32-E72D297353CC}">
                  <c16:uniqueId val="{00000045-FF8B-5F4C-8BBF-ED4DE736661E}"/>
                </c:ext>
              </c:extLst>
            </c:dLbl>
            <c:dLbl>
              <c:idx val="70"/>
              <c:tx>
                <c:strRef>
                  <c:f>'/Users/el1goluj/Documents/ZURICH/PROJECTS/UPMEM/upmem-workloads/Microbenchmarks/AI/[ai_output.xlsx]ai_output (4)'!$J$72</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{1AA2F17B-C125-A74F-9851-471D5CB4F9F2}</c15:txfldGUID>
                      <c15:f>'/Users/el1goluj/Documents/ZURICH/PROJECTS/UPMEM/upmem-workloads/Microbenchmarks/AI/[ai_output.xlsx]ai_output (4)'!$J$72</c15:f>
                      <c15:dlblFieldTableCache>
                        <c:ptCount val="1"/>
                        <c:pt idx="0">
                          <c:v>7</c:v>
                        </c:pt>
                      </c15:dlblFieldTableCache>
                    </c15:dlblFTEntry>
                  </c15:dlblFieldTable>
                  <c15:showDataLabelsRange val="0"/>
                </c:ext>
                <c:ext xmlns:c16="http://schemas.microsoft.com/office/drawing/2014/chart" uri="{C3380CC4-5D6E-409C-BE32-E72D297353CC}">
                  <c16:uniqueId val="{00000046-FF8B-5F4C-8BBF-ED4DE736661E}"/>
                </c:ext>
              </c:extLst>
            </c:dLbl>
            <c:dLbl>
              <c:idx val="71"/>
              <c:tx>
                <c:strRef>
                  <c:f>'/Users/el1goluj/Documents/ZURICH/PROJECTS/UPMEM/upmem-workloads/Microbenchmarks/AI/[ai_output.xlsx]ai_output (4)'!$J$73</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{4A08DB21-AD86-8044-AEA2-CF56BA0453E2}</c15:txfldGUID>
                      <c15:f>'/Users/el1goluj/Documents/ZURICH/PROJECTS/UPMEM/upmem-workloads/Microbenchmarks/AI/[ai_output.xlsx]ai_output (4)'!$J$73</c15:f>
                      <c15:dlblFieldTableCache>
                        <c:ptCount val="1"/>
                        <c:pt idx="0">
                          <c:v>8</c:v>
                        </c:pt>
                      </c15:dlblFieldTableCache>
                    </c15:dlblFTEntry>
                  </c15:dlblFieldTable>
                  <c15:showDataLabelsRange val="0"/>
                </c:ext>
                <c:ext xmlns:c16="http://schemas.microsoft.com/office/drawing/2014/chart" uri="{C3380CC4-5D6E-409C-BE32-E72D297353CC}">
                  <c16:uniqueId val="{00000047-FF8B-5F4C-8BBF-ED4DE736661E}"/>
                </c:ext>
              </c:extLst>
            </c:dLbl>
            <c:dLbl>
              <c:idx val="72"/>
              <c:tx>
                <c:strRef>
                  <c:f>'/Users/el1goluj/Documents/ZURICH/PROJECTS/UPMEM/upmem-workloads/Microbenchmarks/AI/[ai_output.xlsx]ai_output (4)'!$J$74</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{4D2074DE-D89F-044E-81D4-689B81577804}</c15:txfldGUID>
                      <c15:f>'/Users/el1goluj/Documents/ZURICH/PROJECTS/UPMEM/upmem-workloads/Microbenchmarks/AI/[ai_output.xlsx]ai_output (4)'!$J$74</c15:f>
                      <c15:dlblFieldTableCache>
                        <c:ptCount val="1"/>
                        <c:pt idx="0">
                          <c:v>9</c:v>
                        </c:pt>
                      </c15:dlblFieldTableCache>
                    </c15:dlblFTEntry>
                  </c15:dlblFieldTable>
                  <c15:showDataLabelsRange val="0"/>
                </c:ext>
                <c:ext xmlns:c16="http://schemas.microsoft.com/office/drawing/2014/chart" uri="{C3380CC4-5D6E-409C-BE32-E72D297353CC}">
                  <c16:uniqueId val="{00000048-FF8B-5F4C-8BBF-ED4DE736661E}"/>
                </c:ext>
              </c:extLst>
            </c:dLbl>
            <c:dLbl>
              <c:idx val="73"/>
              <c:tx>
                <c:strRef>
                  <c:f>'/Users/el1goluj/Documents/ZURICH/PROJECTS/UPMEM/upmem-workloads/Microbenchmarks/AI/[ai_output.xlsx]ai_output (4)'!$J$75</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{6C33B692-49B5-1249-802C-7274BE22B7D8}</c15:txfldGUID>
                      <c15:f>'/Users/el1goluj/Documents/ZURICH/PROJECTS/UPMEM/upmem-workloads/Microbenchmarks/AI/[ai_output.xlsx]ai_output (4)'!$J$75</c15:f>
                      <c15:dlblFieldTableCache>
                        <c:ptCount val="1"/>
                        <c:pt idx="0">
                          <c:v>10</c:v>
                        </c:pt>
                      </c15:dlblFieldTableCache>
                    </c15:dlblFTEntry>
                  </c15:dlblFieldTable>
                  <c15:showDataLabelsRange val="0"/>
                </c:ext>
                <c:ext xmlns:c16="http://schemas.microsoft.com/office/drawing/2014/chart" uri="{C3380CC4-5D6E-409C-BE32-E72D297353CC}">
                  <c16:uniqueId val="{00000049-FF8B-5F4C-8BBF-ED4DE736661E}"/>
                </c:ext>
              </c:extLst>
            </c:dLbl>
            <c:dLbl>
              <c:idx val="74"/>
              <c:tx>
                <c:strRef>
                  <c:f>'/Users/el1goluj/Documents/ZURICH/PROJECTS/UPMEM/upmem-workloads/Microbenchmarks/AI/[ai_output.xlsx]ai_output (4)'!$J$76</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{4FDC353F-D7F1-7547-BC59-AC69992F26DF}</c15:txfldGUID>
                      <c15:f>'/Users/el1goluj/Documents/ZURICH/PROJECTS/UPMEM/upmem-workloads/Microbenchmarks/AI/[ai_output.xlsx]ai_output (4)'!$J$76</c15:f>
                      <c15:dlblFieldTableCache>
                        <c:ptCount val="1"/>
                        <c:pt idx="0">
                          <c:v>11</c:v>
                        </c:pt>
                      </c15:dlblFieldTableCache>
                    </c15:dlblFTEntry>
                  </c15:dlblFieldTable>
                  <c15:showDataLabelsRange val="0"/>
                </c:ext>
                <c:ext xmlns:c16="http://schemas.microsoft.com/office/drawing/2014/chart" uri="{C3380CC4-5D6E-409C-BE32-E72D297353CC}">
                  <c16:uniqueId val="{0000004A-FF8B-5F4C-8BBF-ED4DE736661E}"/>
                </c:ext>
              </c:extLst>
            </c:dLbl>
            <c:dLbl>
              <c:idx val="75"/>
              <c:tx>
                <c:strRef>
                  <c:f>'/Users/el1goluj/Documents/ZURICH/PROJECTS/UPMEM/upmem-workloads/Microbenchmarks/AI/[ai_output.xlsx]ai_output (4)'!$J$77</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{C4CE97E0-CFB2-F341-AD93-203732009ED7}</c15:txfldGUID>
                      <c15:f>'/Users/el1goluj/Documents/ZURICH/PROJECTS/UPMEM/upmem-workloads/Microbenchmarks/AI/[ai_output.xlsx]ai_output (4)'!$J$77</c15:f>
                      <c15:dlblFieldTableCache>
                        <c:ptCount val="1"/>
                        <c:pt idx="0">
                          <c:v>12</c:v>
                        </c:pt>
                      </c15:dlblFieldTableCache>
                    </c15:dlblFTEntry>
                  </c15:dlblFieldTable>
                  <c15:showDataLabelsRange val="0"/>
                </c:ext>
                <c:ext xmlns:c16="http://schemas.microsoft.com/office/drawing/2014/chart" uri="{C3380CC4-5D6E-409C-BE32-E72D297353CC}">
                  <c16:uniqueId val="{0000004B-FF8B-5F4C-8BBF-ED4DE736661E}"/>
                </c:ext>
              </c:extLst>
            </c:dLbl>
            <c:dLbl>
              <c:idx val="76"/>
              <c:tx>
                <c:strRef>
                  <c:f>'/Users/el1goluj/Documents/ZURICH/PROJECTS/UPMEM/upmem-workloads/Microbenchmarks/AI/[ai_output.xlsx]ai_output (4)'!$J$78</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{5D4523EC-FC9F-6F4F-985B-3149203DB9C5}</c15:txfldGUID>
                      <c15:f>'/Users/el1goluj/Documents/ZURICH/PROJECTS/UPMEM/upmem-workloads/Microbenchmarks/AI/[ai_output.xlsx]ai_output (4)'!$J$78</c15:f>
                      <c15:dlblFieldTableCache>
                        <c:ptCount val="1"/>
                        <c:pt idx="0">
                          <c:v>13</c:v>
                        </c:pt>
                      </c15:dlblFieldTableCache>
                    </c15:dlblFTEntry>
                  </c15:dlblFieldTable>
                  <c15:showDataLabelsRange val="0"/>
                </c:ext>
                <c:ext xmlns:c16="http://schemas.microsoft.com/office/drawing/2014/chart" uri="{C3380CC4-5D6E-409C-BE32-E72D297353CC}">
                  <c16:uniqueId val="{0000004C-FF8B-5F4C-8BBF-ED4DE736661E}"/>
                </c:ext>
              </c:extLst>
            </c:dLbl>
            <c:dLbl>
              <c:idx val="77"/>
              <c:tx>
                <c:strRef>
                  <c:f>'/Users/el1goluj/Documents/ZURICH/PROJECTS/UPMEM/upmem-workloads/Microbenchmarks/AI/[ai_output.xlsx]ai_output (4)'!$J$79</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{B6BDD5A7-8119-F446-B62F-4AC073821CA0}</c15:txfldGUID>
                      <c15:f>'/Users/el1goluj/Documents/ZURICH/PROJECTS/UPMEM/upmem-workloads/Microbenchmarks/AI/[ai_output.xlsx]ai_output (4)'!$J$79</c15:f>
                      <c15:dlblFieldTableCache>
                        <c:ptCount val="1"/>
                        <c:pt idx="0">
                          <c:v>14</c:v>
                        </c:pt>
                      </c15:dlblFieldTableCache>
                    </c15:dlblFTEntry>
                  </c15:dlblFieldTable>
                  <c15:showDataLabelsRange val="0"/>
                </c:ext>
                <c:ext xmlns:c16="http://schemas.microsoft.com/office/drawing/2014/chart" uri="{C3380CC4-5D6E-409C-BE32-E72D297353CC}">
                  <c16:uniqueId val="{0000004D-FF8B-5F4C-8BBF-ED4DE736661E}"/>
                </c:ext>
              </c:extLst>
            </c:dLbl>
            <c:dLbl>
              <c:idx val="78"/>
              <c:tx>
                <c:strRef>
                  <c:f>'/Users/el1goluj/Documents/ZURICH/PROJECTS/UPMEM/upmem-workloads/Microbenchmarks/AI/[ai_output.xlsx]ai_output (4)'!$J$80</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{5AABAC8A-E426-B849-A128-BDC817BDA6E0}</c15:txfldGUID>
                      <c15:f>'/Users/el1goluj/Documents/ZURICH/PROJECTS/UPMEM/upmem-workloads/Microbenchmarks/AI/[ai_output.xlsx]ai_output (4)'!$J$80</c15:f>
                      <c15:dlblFieldTableCache>
                        <c:ptCount val="1"/>
                        <c:pt idx="0">
                          <c:v>15</c:v>
                        </c:pt>
                      </c15:dlblFieldTableCache>
                    </c15:dlblFTEntry>
                  </c15:dlblFieldTable>
                  <c15:showDataLabelsRange val="0"/>
                </c:ext>
                <c:ext xmlns:c16="http://schemas.microsoft.com/office/drawing/2014/chart" uri="{C3380CC4-5D6E-409C-BE32-E72D297353CC}">
                  <c16:uniqueId val="{0000004E-FF8B-5F4C-8BBF-ED4DE736661E}"/>
                </c:ext>
              </c:extLst>
            </c:dLbl>
            <c:dLbl>
              <c:idx val="79"/>
              <c:tx>
                <c:strRef>
                  <c:f>'/Users/el1goluj/Documents/ZURICH/PROJECTS/UPMEM/upmem-workloads/Microbenchmarks/AI/[ai_output.xlsx]ai_output (4)'!$J$81</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{210E1538-5181-9B42-ADA3-B98F7003B6BC}</c15:txfldGUID>
                      <c15:f>'/Users/el1goluj/Documents/ZURICH/PROJECTS/UPMEM/upmem-workloads/Microbenchmarks/AI/[ai_output.xlsx]ai_output (4)'!$J$81</c15:f>
                      <c15:dlblFieldTableCache>
                        <c:ptCount val="1"/>
                        <c:pt idx="0">
                          <c:v>16</c:v>
                        </c:pt>
                      </c15:dlblFieldTableCache>
                    </c15:dlblFTEntry>
                  </c15:dlblFieldTable>
                  <c15:showDataLabelsRange val="0"/>
                </c:ext>
                <c:ext xmlns:c16="http://schemas.microsoft.com/office/drawing/2014/chart" uri="{C3380CC4-5D6E-409C-BE32-E72D297353CC}">
                  <c16:uniqueId val="{0000004F-FF8B-5F4C-8BBF-ED4DE736661E}"/>
                </c:ext>
              </c:extLst>
            </c:dLbl>
            <c:dLbl>
              <c:idx val="80"/>
              <c:tx>
                <c:strRef>
                  <c:f>'/Users/el1goluj/Documents/ZURICH/PROJECTS/UPMEM/upmem-workloads/Microbenchmarks/AI/[ai_output.xlsx]ai_output (4)'!$J$82</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{832A8CC4-96AC-0C46-9CA4-35A51288BB26}</c15:txfldGUID>
                      <c15:f>'/Users/el1goluj/Documents/ZURICH/PROJECTS/UPMEM/upmem-workloads/Microbenchmarks/AI/[ai_output.xlsx]ai_output (4)'!$J$82</c15:f>
                      <c15:dlblFieldTableCache>
                        <c:ptCount val="1"/>
                        <c:pt idx="0">
                          <c:v>1</c:v>
                        </c:pt>
                      </c15:dlblFieldTableCache>
                    </c15:dlblFTEntry>
                  </c15:dlblFieldTable>
                  <c15:showDataLabelsRange val="0"/>
                </c:ext>
                <c:ext xmlns:c16="http://schemas.microsoft.com/office/drawing/2014/chart" uri="{C3380CC4-5D6E-409C-BE32-E72D297353CC}">
                  <c16:uniqueId val="{00000050-FF8B-5F4C-8BBF-ED4DE736661E}"/>
                </c:ext>
              </c:extLst>
            </c:dLbl>
            <c:dLbl>
              <c:idx val="81"/>
              <c:tx>
                <c:strRef>
                  <c:f>'/Users/el1goluj/Documents/ZURICH/PROJECTS/UPMEM/upmem-workloads/Microbenchmarks/AI/[ai_output.xlsx]ai_output (4)'!$J$83</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{E1C633BB-E394-9542-A495-1C370DE49889}</c15:txfldGUID>
                      <c15:f>'/Users/el1goluj/Documents/ZURICH/PROJECTS/UPMEM/upmem-workloads/Microbenchmarks/AI/[ai_output.xlsx]ai_output (4)'!$J$83</c15:f>
                      <c15:dlblFieldTableCache>
                        <c:ptCount val="1"/>
                        <c:pt idx="0">
                          <c:v>2</c:v>
                        </c:pt>
                      </c15:dlblFieldTableCache>
                    </c15:dlblFTEntry>
                  </c15:dlblFieldTable>
                  <c15:showDataLabelsRange val="0"/>
                </c:ext>
                <c:ext xmlns:c16="http://schemas.microsoft.com/office/drawing/2014/chart" uri="{C3380CC4-5D6E-409C-BE32-E72D297353CC}">
                  <c16:uniqueId val="{00000051-FF8B-5F4C-8BBF-ED4DE736661E}"/>
                </c:ext>
              </c:extLst>
            </c:dLbl>
            <c:dLbl>
              <c:idx val="82"/>
              <c:tx>
                <c:strRef>
                  <c:f>'/Users/el1goluj/Documents/ZURICH/PROJECTS/UPMEM/upmem-workloads/Microbenchmarks/AI/[ai_output.xlsx]ai_output (4)'!$J$84</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{53F30B92-CED1-3845-A9E7-03249B9A6F1F}</c15:txfldGUID>
                      <c15:f>'/Users/el1goluj/Documents/ZURICH/PROJECTS/UPMEM/upmem-workloads/Microbenchmarks/AI/[ai_output.xlsx]ai_output (4)'!$J$84</c15:f>
                      <c15:dlblFieldTableCache>
                        <c:ptCount val="1"/>
                        <c:pt idx="0">
                          <c:v>3</c:v>
                        </c:pt>
                      </c15:dlblFieldTableCache>
                    </c15:dlblFTEntry>
                  </c15:dlblFieldTable>
                  <c15:showDataLabelsRange val="0"/>
                </c:ext>
                <c:ext xmlns:c16="http://schemas.microsoft.com/office/drawing/2014/chart" uri="{C3380CC4-5D6E-409C-BE32-E72D297353CC}">
                  <c16:uniqueId val="{00000052-FF8B-5F4C-8BBF-ED4DE736661E}"/>
                </c:ext>
              </c:extLst>
            </c:dLbl>
            <c:dLbl>
              <c:idx val="83"/>
              <c:tx>
                <c:strRef>
                  <c:f>'/Users/el1goluj/Documents/ZURICH/PROJECTS/UPMEM/upmem-workloads/Microbenchmarks/AI/[ai_output.xlsx]ai_output (4)'!$J$85</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{2979BC5A-3B42-4148-BF39-9E756A41B4B9}</c15:txfldGUID>
                      <c15:f>'/Users/el1goluj/Documents/ZURICH/PROJECTS/UPMEM/upmem-workloads/Microbenchmarks/AI/[ai_output.xlsx]ai_output (4)'!$J$85</c15:f>
                      <c15:dlblFieldTableCache>
                        <c:ptCount val="1"/>
                        <c:pt idx="0">
                          <c:v>4</c:v>
                        </c:pt>
                      </c15:dlblFieldTableCache>
                    </c15:dlblFTEntry>
                  </c15:dlblFieldTable>
                  <c15:showDataLabelsRange val="0"/>
                </c:ext>
                <c:ext xmlns:c16="http://schemas.microsoft.com/office/drawing/2014/chart" uri="{C3380CC4-5D6E-409C-BE32-E72D297353CC}">
                  <c16:uniqueId val="{00000053-FF8B-5F4C-8BBF-ED4DE736661E}"/>
                </c:ext>
              </c:extLst>
            </c:dLbl>
            <c:dLbl>
              <c:idx val="84"/>
              <c:tx>
                <c:strRef>
                  <c:f>'/Users/el1goluj/Documents/ZURICH/PROJECTS/UPMEM/upmem-workloads/Microbenchmarks/AI/[ai_output.xlsx]ai_output (4)'!$J$86</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{D2AA25C7-B29B-254A-AE89-60E6FA9E0FD1}</c15:txfldGUID>
                      <c15:f>'/Users/el1goluj/Documents/ZURICH/PROJECTS/UPMEM/upmem-workloads/Microbenchmarks/AI/[ai_output.xlsx]ai_output (4)'!$J$86</c15:f>
                      <c15:dlblFieldTableCache>
                        <c:ptCount val="1"/>
                        <c:pt idx="0">
                          <c:v>5</c:v>
                        </c:pt>
                      </c15:dlblFieldTableCache>
                    </c15:dlblFTEntry>
                  </c15:dlblFieldTable>
                  <c15:showDataLabelsRange val="0"/>
                </c:ext>
                <c:ext xmlns:c16="http://schemas.microsoft.com/office/drawing/2014/chart" uri="{C3380CC4-5D6E-409C-BE32-E72D297353CC}">
                  <c16:uniqueId val="{00000054-FF8B-5F4C-8BBF-ED4DE736661E}"/>
                </c:ext>
              </c:extLst>
            </c:dLbl>
            <c:dLbl>
              <c:idx val="85"/>
              <c:tx>
                <c:strRef>
                  <c:f>'/Users/el1goluj/Documents/ZURICH/PROJECTS/UPMEM/upmem-workloads/Microbenchmarks/AI/[ai_output.xlsx]ai_output (4)'!$J$87</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{6A467C61-9D47-7741-A020-DE2BE8B1E25E}</c15:txfldGUID>
                      <c15:f>'/Users/el1goluj/Documents/ZURICH/PROJECTS/UPMEM/upmem-workloads/Microbenchmarks/AI/[ai_output.xlsx]ai_output (4)'!$J$87</c15:f>
                      <c15:dlblFieldTableCache>
                        <c:ptCount val="1"/>
                        <c:pt idx="0">
                          <c:v>6</c:v>
                        </c:pt>
                      </c15:dlblFieldTableCache>
                    </c15:dlblFTEntry>
                  </c15:dlblFieldTable>
                  <c15:showDataLabelsRange val="0"/>
                </c:ext>
                <c:ext xmlns:c16="http://schemas.microsoft.com/office/drawing/2014/chart" uri="{C3380CC4-5D6E-409C-BE32-E72D297353CC}">
                  <c16:uniqueId val="{00000055-FF8B-5F4C-8BBF-ED4DE736661E}"/>
                </c:ext>
              </c:extLst>
            </c:dLbl>
            <c:dLbl>
              <c:idx val="86"/>
              <c:tx>
                <c:strRef>
                  <c:f>'/Users/el1goluj/Documents/ZURICH/PROJECTS/UPMEM/upmem-workloads/Microbenchmarks/AI/[ai_output.xlsx]ai_output (4)'!$J$88</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{799B17FD-A92C-8A43-A183-5505188E2E1A}</c15:txfldGUID>
                      <c15:f>'/Users/el1goluj/Documents/ZURICH/PROJECTS/UPMEM/upmem-workloads/Microbenchmarks/AI/[ai_output.xlsx]ai_output (4)'!$J$88</c15:f>
                      <c15:dlblFieldTableCache>
                        <c:ptCount val="1"/>
                        <c:pt idx="0">
                          <c:v>7</c:v>
                        </c:pt>
                      </c15:dlblFieldTableCache>
                    </c15:dlblFTEntry>
                  </c15:dlblFieldTable>
                  <c15:showDataLabelsRange val="0"/>
                </c:ext>
                <c:ext xmlns:c16="http://schemas.microsoft.com/office/drawing/2014/chart" uri="{C3380CC4-5D6E-409C-BE32-E72D297353CC}">
                  <c16:uniqueId val="{00000056-FF8B-5F4C-8BBF-ED4DE736661E}"/>
                </c:ext>
              </c:extLst>
            </c:dLbl>
            <c:dLbl>
              <c:idx val="87"/>
              <c:tx>
                <c:strRef>
                  <c:f>'/Users/el1goluj/Documents/ZURICH/PROJECTS/UPMEM/upmem-workloads/Microbenchmarks/AI/[ai_output.xlsx]ai_output (4)'!$J$89</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{9699FABB-DEDC-AB46-83A2-7F72C93C4826}</c15:txfldGUID>
                      <c15:f>'/Users/el1goluj/Documents/ZURICH/PROJECTS/UPMEM/upmem-workloads/Microbenchmarks/AI/[ai_output.xlsx]ai_output (4)'!$J$89</c15:f>
                      <c15:dlblFieldTableCache>
                        <c:ptCount val="1"/>
                        <c:pt idx="0">
                          <c:v>8</c:v>
                        </c:pt>
                      </c15:dlblFieldTableCache>
                    </c15:dlblFTEntry>
                  </c15:dlblFieldTable>
                  <c15:showDataLabelsRange val="0"/>
                </c:ext>
                <c:ext xmlns:c16="http://schemas.microsoft.com/office/drawing/2014/chart" uri="{C3380CC4-5D6E-409C-BE32-E72D297353CC}">
                  <c16:uniqueId val="{00000057-FF8B-5F4C-8BBF-ED4DE736661E}"/>
                </c:ext>
              </c:extLst>
            </c:dLbl>
            <c:dLbl>
              <c:idx val="88"/>
              <c:tx>
                <c:strRef>
                  <c:f>'/Users/el1goluj/Documents/ZURICH/PROJECTS/UPMEM/upmem-workloads/Microbenchmarks/AI/[ai_output.xlsx]ai_output (4)'!$J$90</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{FBBAADE4-C16B-8848-A860-A5882BABC796}</c15:txfldGUID>
                      <c15:f>'/Users/el1goluj/Documents/ZURICH/PROJECTS/UPMEM/upmem-workloads/Microbenchmarks/AI/[ai_output.xlsx]ai_output (4)'!$J$90</c15:f>
                      <c15:dlblFieldTableCache>
                        <c:ptCount val="1"/>
                        <c:pt idx="0">
                          <c:v>9</c:v>
                        </c:pt>
                      </c15:dlblFieldTableCache>
                    </c15:dlblFTEntry>
                  </c15:dlblFieldTable>
                  <c15:showDataLabelsRange val="0"/>
                </c:ext>
                <c:ext xmlns:c16="http://schemas.microsoft.com/office/drawing/2014/chart" uri="{C3380CC4-5D6E-409C-BE32-E72D297353CC}">
                  <c16:uniqueId val="{00000058-FF8B-5F4C-8BBF-ED4DE736661E}"/>
                </c:ext>
              </c:extLst>
            </c:dLbl>
            <c:dLbl>
              <c:idx val="89"/>
              <c:tx>
                <c:strRef>
                  <c:f>'/Users/el1goluj/Documents/ZURICH/PROJECTS/UPMEM/upmem-workloads/Microbenchmarks/AI/[ai_output.xlsx]ai_output (4)'!$J$91</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{26440BE7-E160-3744-8471-5262E9E779F8}</c15:txfldGUID>
                      <c15:f>'/Users/el1goluj/Documents/ZURICH/PROJECTS/UPMEM/upmem-workloads/Microbenchmarks/AI/[ai_output.xlsx]ai_output (4)'!$J$91</c15:f>
                      <c15:dlblFieldTableCache>
                        <c:ptCount val="1"/>
                        <c:pt idx="0">
                          <c:v>10</c:v>
                        </c:pt>
                      </c15:dlblFieldTableCache>
                    </c15:dlblFTEntry>
                  </c15:dlblFieldTable>
                  <c15:showDataLabelsRange val="0"/>
                </c:ext>
                <c:ext xmlns:c16="http://schemas.microsoft.com/office/drawing/2014/chart" uri="{C3380CC4-5D6E-409C-BE32-E72D297353CC}">
                  <c16:uniqueId val="{00000059-FF8B-5F4C-8BBF-ED4DE736661E}"/>
                </c:ext>
              </c:extLst>
            </c:dLbl>
            <c:dLbl>
              <c:idx val="90"/>
              <c:tx>
                <c:strRef>
                  <c:f>'/Users/el1goluj/Documents/ZURICH/PROJECTS/UPMEM/upmem-workloads/Microbenchmarks/AI/[ai_output.xlsx]ai_output (4)'!$J$92</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{22FECC1F-2497-B648-AE40-E6681B422D70}</c15:txfldGUID>
                      <c15:f>'/Users/el1goluj/Documents/ZURICH/PROJECTS/UPMEM/upmem-workloads/Microbenchmarks/AI/[ai_output.xlsx]ai_output (4)'!$J$92</c15:f>
                      <c15:dlblFieldTableCache>
                        <c:ptCount val="1"/>
                        <c:pt idx="0">
                          <c:v>11</c:v>
                        </c:pt>
                      </c15:dlblFieldTableCache>
                    </c15:dlblFTEntry>
                  </c15:dlblFieldTable>
                  <c15:showDataLabelsRange val="0"/>
                </c:ext>
                <c:ext xmlns:c16="http://schemas.microsoft.com/office/drawing/2014/chart" uri="{C3380CC4-5D6E-409C-BE32-E72D297353CC}">
                  <c16:uniqueId val="{0000005A-FF8B-5F4C-8BBF-ED4DE736661E}"/>
                </c:ext>
              </c:extLst>
            </c:dLbl>
            <c:dLbl>
              <c:idx val="91"/>
              <c:tx>
                <c:strRef>
                  <c:f>'/Users/el1goluj/Documents/ZURICH/PROJECTS/UPMEM/upmem-workloads/Microbenchmarks/AI/[ai_output.xlsx]ai_output (4)'!$J$93</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{C9E42A01-9DF7-1642-80C7-6895D727CF96}</c15:txfldGUID>
                      <c15:f>'/Users/el1goluj/Documents/ZURICH/PROJECTS/UPMEM/upmem-workloads/Microbenchmarks/AI/[ai_output.xlsx]ai_output (4)'!$J$93</c15:f>
                      <c15:dlblFieldTableCache>
                        <c:ptCount val="1"/>
                        <c:pt idx="0">
                          <c:v>12</c:v>
                        </c:pt>
                      </c15:dlblFieldTableCache>
                    </c15:dlblFTEntry>
                  </c15:dlblFieldTable>
                  <c15:showDataLabelsRange val="0"/>
                </c:ext>
                <c:ext xmlns:c16="http://schemas.microsoft.com/office/drawing/2014/chart" uri="{C3380CC4-5D6E-409C-BE32-E72D297353CC}">
                  <c16:uniqueId val="{0000005B-FF8B-5F4C-8BBF-ED4DE736661E}"/>
                </c:ext>
              </c:extLst>
            </c:dLbl>
            <c:dLbl>
              <c:idx val="92"/>
              <c:tx>
                <c:strRef>
                  <c:f>'/Users/el1goluj/Documents/ZURICH/PROJECTS/UPMEM/upmem-workloads/Microbenchmarks/AI/[ai_output.xlsx]ai_output (4)'!$J$94</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{797BAD0B-532E-A145-B9AF-2C9F939DE842}</c15:txfldGUID>
                      <c15:f>'/Users/el1goluj/Documents/ZURICH/PROJECTS/UPMEM/upmem-workloads/Microbenchmarks/AI/[ai_output.xlsx]ai_output (4)'!$J$94</c15:f>
                      <c15:dlblFieldTableCache>
                        <c:ptCount val="1"/>
                        <c:pt idx="0">
                          <c:v>13</c:v>
                        </c:pt>
                      </c15:dlblFieldTableCache>
                    </c15:dlblFTEntry>
                  </c15:dlblFieldTable>
                  <c15:showDataLabelsRange val="0"/>
                </c:ext>
                <c:ext xmlns:c16="http://schemas.microsoft.com/office/drawing/2014/chart" uri="{C3380CC4-5D6E-409C-BE32-E72D297353CC}">
                  <c16:uniqueId val="{0000005C-FF8B-5F4C-8BBF-ED4DE736661E}"/>
                </c:ext>
              </c:extLst>
            </c:dLbl>
            <c:dLbl>
              <c:idx val="93"/>
              <c:tx>
                <c:strRef>
                  <c:f>'/Users/el1goluj/Documents/ZURICH/PROJECTS/UPMEM/upmem-workloads/Microbenchmarks/AI/[ai_output.xlsx]ai_output (4)'!$J$95</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{AA3D9990-59C7-7544-B105-428C162F520A}</c15:txfldGUID>
                      <c15:f>'/Users/el1goluj/Documents/ZURICH/PROJECTS/UPMEM/upmem-workloads/Microbenchmarks/AI/[ai_output.xlsx]ai_output (4)'!$J$95</c15:f>
                      <c15:dlblFieldTableCache>
                        <c:ptCount val="1"/>
                        <c:pt idx="0">
                          <c:v>14</c:v>
                        </c:pt>
                      </c15:dlblFieldTableCache>
                    </c15:dlblFTEntry>
                  </c15:dlblFieldTable>
                  <c15:showDataLabelsRange val="0"/>
                </c:ext>
                <c:ext xmlns:c16="http://schemas.microsoft.com/office/drawing/2014/chart" uri="{C3380CC4-5D6E-409C-BE32-E72D297353CC}">
                  <c16:uniqueId val="{0000005D-FF8B-5F4C-8BBF-ED4DE736661E}"/>
                </c:ext>
              </c:extLst>
            </c:dLbl>
            <c:dLbl>
              <c:idx val="94"/>
              <c:tx>
                <c:strRef>
                  <c:f>'/Users/el1goluj/Documents/ZURICH/PROJECTS/UPMEM/upmem-workloads/Microbenchmarks/AI/[ai_output.xlsx]ai_output (4)'!$J$96</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{F724FAF5-6D36-274B-954E-3EE154F9D02A}</c15:txfldGUID>
                      <c15:f>'/Users/el1goluj/Documents/ZURICH/PROJECTS/UPMEM/upmem-workloads/Microbenchmarks/AI/[ai_output.xlsx]ai_output (4)'!$J$96</c15:f>
                      <c15:dlblFieldTableCache>
                        <c:ptCount val="1"/>
                        <c:pt idx="0">
                          <c:v>15</c:v>
                        </c:pt>
                      </c15:dlblFieldTableCache>
                    </c15:dlblFTEntry>
                  </c15:dlblFieldTable>
                  <c15:showDataLabelsRange val="0"/>
                </c:ext>
                <c:ext xmlns:c16="http://schemas.microsoft.com/office/drawing/2014/chart" uri="{C3380CC4-5D6E-409C-BE32-E72D297353CC}">
                  <c16:uniqueId val="{0000005E-FF8B-5F4C-8BBF-ED4DE736661E}"/>
                </c:ext>
              </c:extLst>
            </c:dLbl>
            <c:dLbl>
              <c:idx val="95"/>
              <c:tx>
                <c:strRef>
                  <c:f>'/Users/el1goluj/Documents/ZURICH/PROJECTS/UPMEM/upmem-workloads/Microbenchmarks/AI/[ai_output.xlsx]ai_output (4)'!$J$97</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{158F80DB-3BE6-0D4E-BACF-D753B6130972}</c15:txfldGUID>
                      <c15:f>'/Users/el1goluj/Documents/ZURICH/PROJECTS/UPMEM/upmem-workloads/Microbenchmarks/AI/[ai_output.xlsx]ai_output (4)'!$J$97</c15:f>
                      <c15:dlblFieldTableCache>
                        <c:ptCount val="1"/>
                        <c:pt idx="0">
                          <c:v>16</c:v>
                        </c:pt>
                      </c15:dlblFieldTableCache>
                    </c15:dlblFTEntry>
                  </c15:dlblFieldTable>
                  <c15:showDataLabelsRange val="0"/>
                </c:ext>
                <c:ext xmlns:c16="http://schemas.microsoft.com/office/drawing/2014/chart" uri="{C3380CC4-5D6E-409C-BE32-E72D297353CC}">
                  <c16:uniqueId val="{0000005F-FF8B-5F4C-8BBF-ED4DE736661E}"/>
                </c:ext>
              </c:extLst>
            </c:dLbl>
            <c:dLbl>
              <c:idx val="96"/>
              <c:tx>
                <c:strRef>
                  <c:f>'/Users/el1goluj/Documents/ZURICH/PROJECTS/UPMEM/upmem-workloads/Microbenchmarks/AI/[ai_output.xlsx]ai_output (4)'!$J$98</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{6FA5FD48-5047-0043-89C6-873B1BF05C75}</c15:txfldGUID>
                      <c15:f>'/Users/el1goluj/Documents/ZURICH/PROJECTS/UPMEM/upmem-workloads/Microbenchmarks/AI/[ai_output.xlsx]ai_output (4)'!$J$98</c15:f>
                      <c15:dlblFieldTableCache>
                        <c:ptCount val="1"/>
                        <c:pt idx="0">
                          <c:v>1</c:v>
                        </c:pt>
                      </c15:dlblFieldTableCache>
                    </c15:dlblFTEntry>
                  </c15:dlblFieldTable>
                  <c15:showDataLabelsRange val="0"/>
                </c:ext>
                <c:ext xmlns:c16="http://schemas.microsoft.com/office/drawing/2014/chart" uri="{C3380CC4-5D6E-409C-BE32-E72D297353CC}">
                  <c16:uniqueId val="{00000060-FF8B-5F4C-8BBF-ED4DE736661E}"/>
                </c:ext>
              </c:extLst>
            </c:dLbl>
            <c:dLbl>
              <c:idx val="97"/>
              <c:tx>
                <c:strRef>
                  <c:f>'/Users/el1goluj/Documents/ZURICH/PROJECTS/UPMEM/upmem-workloads/Microbenchmarks/AI/[ai_output.xlsx]ai_output (4)'!$J$99</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{702ED8AE-EAB7-0645-8402-5A640E357887}</c15:txfldGUID>
                      <c15:f>'/Users/el1goluj/Documents/ZURICH/PROJECTS/UPMEM/upmem-workloads/Microbenchmarks/AI/[ai_output.xlsx]ai_output (4)'!$J$99</c15:f>
                      <c15:dlblFieldTableCache>
                        <c:ptCount val="1"/>
                        <c:pt idx="0">
                          <c:v>2</c:v>
                        </c:pt>
                      </c15:dlblFieldTableCache>
                    </c15:dlblFTEntry>
                  </c15:dlblFieldTable>
                  <c15:showDataLabelsRange val="0"/>
                </c:ext>
                <c:ext xmlns:c16="http://schemas.microsoft.com/office/drawing/2014/chart" uri="{C3380CC4-5D6E-409C-BE32-E72D297353CC}">
                  <c16:uniqueId val="{00000061-FF8B-5F4C-8BBF-ED4DE736661E}"/>
                </c:ext>
              </c:extLst>
            </c:dLbl>
            <c:dLbl>
              <c:idx val="98"/>
              <c:tx>
                <c:strRef>
                  <c:f>'/Users/el1goluj/Documents/ZURICH/PROJECTS/UPMEM/upmem-workloads/Microbenchmarks/AI/[ai_output.xlsx]ai_output (4)'!$J$100</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{58A2679E-0028-A741-A42E-DEE839CDD4F9}</c15:txfldGUID>
                      <c15:f>'/Users/el1goluj/Documents/ZURICH/PROJECTS/UPMEM/upmem-workloads/Microbenchmarks/AI/[ai_output.xlsx]ai_output (4)'!$J$100</c15:f>
                      <c15:dlblFieldTableCache>
                        <c:ptCount val="1"/>
                        <c:pt idx="0">
                          <c:v>3</c:v>
                        </c:pt>
                      </c15:dlblFieldTableCache>
                    </c15:dlblFTEntry>
                  </c15:dlblFieldTable>
                  <c15:showDataLabelsRange val="0"/>
                </c:ext>
                <c:ext xmlns:c16="http://schemas.microsoft.com/office/drawing/2014/chart" uri="{C3380CC4-5D6E-409C-BE32-E72D297353CC}">
                  <c16:uniqueId val="{00000062-FF8B-5F4C-8BBF-ED4DE736661E}"/>
                </c:ext>
              </c:extLst>
            </c:dLbl>
            <c:dLbl>
              <c:idx val="99"/>
              <c:tx>
                <c:strRef>
                  <c:f>'/Users/el1goluj/Documents/ZURICH/PROJECTS/UPMEM/upmem-workloads/Microbenchmarks/AI/[ai_output.xlsx]ai_output (4)'!$J$101</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{8CB90803-7F23-5847-B7D1-A3C8ED34DC11}</c15:txfldGUID>
                      <c15:f>'/Users/el1goluj/Documents/ZURICH/PROJECTS/UPMEM/upmem-workloads/Microbenchmarks/AI/[ai_output.xlsx]ai_output (4)'!$J$101</c15:f>
                      <c15:dlblFieldTableCache>
                        <c:ptCount val="1"/>
                        <c:pt idx="0">
                          <c:v>4</c:v>
                        </c:pt>
                      </c15:dlblFieldTableCache>
                    </c15:dlblFTEntry>
                  </c15:dlblFieldTable>
                  <c15:showDataLabelsRange val="0"/>
                </c:ext>
                <c:ext xmlns:c16="http://schemas.microsoft.com/office/drawing/2014/chart" uri="{C3380CC4-5D6E-409C-BE32-E72D297353CC}">
                  <c16:uniqueId val="{00000063-FF8B-5F4C-8BBF-ED4DE736661E}"/>
                </c:ext>
              </c:extLst>
            </c:dLbl>
            <c:dLbl>
              <c:idx val="100"/>
              <c:tx>
                <c:strRef>
                  <c:f>'/Users/el1goluj/Documents/ZURICH/PROJECTS/UPMEM/upmem-workloads/Microbenchmarks/AI/[ai_output.xlsx]ai_output (4)'!$J$102</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{9D10CEE2-C7FD-1A44-A366-032A532EFAC6}</c15:txfldGUID>
                      <c15:f>'/Users/el1goluj/Documents/ZURICH/PROJECTS/UPMEM/upmem-workloads/Microbenchmarks/AI/[ai_output.xlsx]ai_output (4)'!$J$102</c15:f>
                      <c15:dlblFieldTableCache>
                        <c:ptCount val="1"/>
                        <c:pt idx="0">
                          <c:v>5</c:v>
                        </c:pt>
                      </c15:dlblFieldTableCache>
                    </c15:dlblFTEntry>
                  </c15:dlblFieldTable>
                  <c15:showDataLabelsRange val="0"/>
                </c:ext>
                <c:ext xmlns:c16="http://schemas.microsoft.com/office/drawing/2014/chart" uri="{C3380CC4-5D6E-409C-BE32-E72D297353CC}">
                  <c16:uniqueId val="{00000064-FF8B-5F4C-8BBF-ED4DE736661E}"/>
                </c:ext>
              </c:extLst>
            </c:dLbl>
            <c:dLbl>
              <c:idx val="101"/>
              <c:tx>
                <c:strRef>
                  <c:f>'/Users/el1goluj/Documents/ZURICH/PROJECTS/UPMEM/upmem-workloads/Microbenchmarks/AI/[ai_output.xlsx]ai_output (4)'!$J$103</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{EF542011-75E9-E347-A382-14B054B9D4EB}</c15:txfldGUID>
                      <c15:f>'/Users/el1goluj/Documents/ZURICH/PROJECTS/UPMEM/upmem-workloads/Microbenchmarks/AI/[ai_output.xlsx]ai_output (4)'!$J$103</c15:f>
                      <c15:dlblFieldTableCache>
                        <c:ptCount val="1"/>
                        <c:pt idx="0">
                          <c:v>6</c:v>
                        </c:pt>
                      </c15:dlblFieldTableCache>
                    </c15:dlblFTEntry>
                  </c15:dlblFieldTable>
                  <c15:showDataLabelsRange val="0"/>
                </c:ext>
                <c:ext xmlns:c16="http://schemas.microsoft.com/office/drawing/2014/chart" uri="{C3380CC4-5D6E-409C-BE32-E72D297353CC}">
                  <c16:uniqueId val="{00000065-FF8B-5F4C-8BBF-ED4DE736661E}"/>
                </c:ext>
              </c:extLst>
            </c:dLbl>
            <c:dLbl>
              <c:idx val="102"/>
              <c:tx>
                <c:strRef>
                  <c:f>'/Users/el1goluj/Documents/ZURICH/PROJECTS/UPMEM/upmem-workloads/Microbenchmarks/AI/[ai_output.xlsx]ai_output (4)'!$J$104</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{0E736EE8-C9B7-D842-BD5B-A2C4365DC227}</c15:txfldGUID>
                      <c15:f>'/Users/el1goluj/Documents/ZURICH/PROJECTS/UPMEM/upmem-workloads/Microbenchmarks/AI/[ai_output.xlsx]ai_output (4)'!$J$104</c15:f>
                      <c15:dlblFieldTableCache>
                        <c:ptCount val="1"/>
                        <c:pt idx="0">
                          <c:v>7</c:v>
                        </c:pt>
                      </c15:dlblFieldTableCache>
                    </c15:dlblFTEntry>
                  </c15:dlblFieldTable>
                  <c15:showDataLabelsRange val="0"/>
                </c:ext>
                <c:ext xmlns:c16="http://schemas.microsoft.com/office/drawing/2014/chart" uri="{C3380CC4-5D6E-409C-BE32-E72D297353CC}">
                  <c16:uniqueId val="{00000066-FF8B-5F4C-8BBF-ED4DE736661E}"/>
                </c:ext>
              </c:extLst>
            </c:dLbl>
            <c:dLbl>
              <c:idx val="103"/>
              <c:tx>
                <c:strRef>
                  <c:f>'/Users/el1goluj/Documents/ZURICH/PROJECTS/UPMEM/upmem-workloads/Microbenchmarks/AI/[ai_output.xlsx]ai_output (4)'!$J$105</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{A875C142-B530-6C4A-9443-A66D72FACE9D}</c15:txfldGUID>
                      <c15:f>'/Users/el1goluj/Documents/ZURICH/PROJECTS/UPMEM/upmem-workloads/Microbenchmarks/AI/[ai_output.xlsx]ai_output (4)'!$J$105</c15:f>
                      <c15:dlblFieldTableCache>
                        <c:ptCount val="1"/>
                        <c:pt idx="0">
                          <c:v>8</c:v>
                        </c:pt>
                      </c15:dlblFieldTableCache>
                    </c15:dlblFTEntry>
                  </c15:dlblFieldTable>
                  <c15:showDataLabelsRange val="0"/>
                </c:ext>
                <c:ext xmlns:c16="http://schemas.microsoft.com/office/drawing/2014/chart" uri="{C3380CC4-5D6E-409C-BE32-E72D297353CC}">
                  <c16:uniqueId val="{00000067-FF8B-5F4C-8BBF-ED4DE736661E}"/>
                </c:ext>
              </c:extLst>
            </c:dLbl>
            <c:dLbl>
              <c:idx val="104"/>
              <c:tx>
                <c:strRef>
                  <c:f>'/Users/el1goluj/Documents/ZURICH/PROJECTS/UPMEM/upmem-workloads/Microbenchmarks/AI/[ai_output.xlsx]ai_output (4)'!$J$106</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{2F22C81C-D1CC-5E4E-B743-2E6AFBED110A}</c15:txfldGUID>
                      <c15:f>'/Users/el1goluj/Documents/ZURICH/PROJECTS/UPMEM/upmem-workloads/Microbenchmarks/AI/[ai_output.xlsx]ai_output (4)'!$J$106</c15:f>
                      <c15:dlblFieldTableCache>
                        <c:ptCount val="1"/>
                        <c:pt idx="0">
                          <c:v>9</c:v>
                        </c:pt>
                      </c15:dlblFieldTableCache>
                    </c15:dlblFTEntry>
                  </c15:dlblFieldTable>
                  <c15:showDataLabelsRange val="0"/>
                </c:ext>
                <c:ext xmlns:c16="http://schemas.microsoft.com/office/drawing/2014/chart" uri="{C3380CC4-5D6E-409C-BE32-E72D297353CC}">
                  <c16:uniqueId val="{00000068-FF8B-5F4C-8BBF-ED4DE736661E}"/>
                </c:ext>
              </c:extLst>
            </c:dLbl>
            <c:dLbl>
              <c:idx val="105"/>
              <c:tx>
                <c:strRef>
                  <c:f>'/Users/el1goluj/Documents/ZURICH/PROJECTS/UPMEM/upmem-workloads/Microbenchmarks/AI/[ai_output.xlsx]ai_output (4)'!$J$107</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{7A217381-3913-7441-9860-3B982E9F36F7}</c15:txfldGUID>
                      <c15:f>'/Users/el1goluj/Documents/ZURICH/PROJECTS/UPMEM/upmem-workloads/Microbenchmarks/AI/[ai_output.xlsx]ai_output (4)'!$J$107</c15:f>
                      <c15:dlblFieldTableCache>
                        <c:ptCount val="1"/>
                        <c:pt idx="0">
                          <c:v>10</c:v>
                        </c:pt>
                      </c15:dlblFieldTableCache>
                    </c15:dlblFTEntry>
                  </c15:dlblFieldTable>
                  <c15:showDataLabelsRange val="0"/>
                </c:ext>
                <c:ext xmlns:c16="http://schemas.microsoft.com/office/drawing/2014/chart" uri="{C3380CC4-5D6E-409C-BE32-E72D297353CC}">
                  <c16:uniqueId val="{00000069-FF8B-5F4C-8BBF-ED4DE736661E}"/>
                </c:ext>
              </c:extLst>
            </c:dLbl>
            <c:dLbl>
              <c:idx val="106"/>
              <c:tx>
                <c:strRef>
                  <c:f>'/Users/el1goluj/Documents/ZURICH/PROJECTS/UPMEM/upmem-workloads/Microbenchmarks/AI/[ai_output.xlsx]ai_output (4)'!$J$108</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{C1141E2F-DCCE-A449-A8E0-5120FAB718A4}</c15:txfldGUID>
                      <c15:f>'/Users/el1goluj/Documents/ZURICH/PROJECTS/UPMEM/upmem-workloads/Microbenchmarks/AI/[ai_output.xlsx]ai_output (4)'!$J$108</c15:f>
                      <c15:dlblFieldTableCache>
                        <c:ptCount val="1"/>
                        <c:pt idx="0">
                          <c:v>11</c:v>
                        </c:pt>
                      </c15:dlblFieldTableCache>
                    </c15:dlblFTEntry>
                  </c15:dlblFieldTable>
                  <c15:showDataLabelsRange val="0"/>
                </c:ext>
                <c:ext xmlns:c16="http://schemas.microsoft.com/office/drawing/2014/chart" uri="{C3380CC4-5D6E-409C-BE32-E72D297353CC}">
                  <c16:uniqueId val="{0000006A-FF8B-5F4C-8BBF-ED4DE736661E}"/>
                </c:ext>
              </c:extLst>
            </c:dLbl>
            <c:dLbl>
              <c:idx val="107"/>
              <c:tx>
                <c:strRef>
                  <c:f>'/Users/el1goluj/Documents/ZURICH/PROJECTS/UPMEM/upmem-workloads/Microbenchmarks/AI/[ai_output.xlsx]ai_output (4)'!$J$109</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{6A746F96-55C2-834D-A7ED-09A0ED66CC18}</c15:txfldGUID>
                      <c15:f>'/Users/el1goluj/Documents/ZURICH/PROJECTS/UPMEM/upmem-workloads/Microbenchmarks/AI/[ai_output.xlsx]ai_output (4)'!$J$109</c15:f>
                      <c15:dlblFieldTableCache>
                        <c:ptCount val="1"/>
                        <c:pt idx="0">
                          <c:v>12</c:v>
                        </c:pt>
                      </c15:dlblFieldTableCache>
                    </c15:dlblFTEntry>
                  </c15:dlblFieldTable>
                  <c15:showDataLabelsRange val="0"/>
                </c:ext>
                <c:ext xmlns:c16="http://schemas.microsoft.com/office/drawing/2014/chart" uri="{C3380CC4-5D6E-409C-BE32-E72D297353CC}">
                  <c16:uniqueId val="{0000006B-FF8B-5F4C-8BBF-ED4DE736661E}"/>
                </c:ext>
              </c:extLst>
            </c:dLbl>
            <c:dLbl>
              <c:idx val="108"/>
              <c:tx>
                <c:strRef>
                  <c:f>'/Users/el1goluj/Documents/ZURICH/PROJECTS/UPMEM/upmem-workloads/Microbenchmarks/AI/[ai_output.xlsx]ai_output (4)'!$J$110</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{C2B9AA46-21EC-2948-997E-D6B3EAA338FE}</c15:txfldGUID>
                      <c15:f>'/Users/el1goluj/Documents/ZURICH/PROJECTS/UPMEM/upmem-workloads/Microbenchmarks/AI/[ai_output.xlsx]ai_output (4)'!$J$110</c15:f>
                      <c15:dlblFieldTableCache>
                        <c:ptCount val="1"/>
                        <c:pt idx="0">
                          <c:v>13</c:v>
                        </c:pt>
                      </c15:dlblFieldTableCache>
                    </c15:dlblFTEntry>
                  </c15:dlblFieldTable>
                  <c15:showDataLabelsRange val="0"/>
                </c:ext>
                <c:ext xmlns:c16="http://schemas.microsoft.com/office/drawing/2014/chart" uri="{C3380CC4-5D6E-409C-BE32-E72D297353CC}">
                  <c16:uniqueId val="{0000006C-FF8B-5F4C-8BBF-ED4DE736661E}"/>
                </c:ext>
              </c:extLst>
            </c:dLbl>
            <c:dLbl>
              <c:idx val="109"/>
              <c:tx>
                <c:strRef>
                  <c:f>'/Users/el1goluj/Documents/ZURICH/PROJECTS/UPMEM/upmem-workloads/Microbenchmarks/AI/[ai_output.xlsx]ai_output (4)'!$J$111</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{FF64F6B2-34B6-DD43-B9D9-AB8AFB1AEDEE}</c15:txfldGUID>
                      <c15:f>'/Users/el1goluj/Documents/ZURICH/PROJECTS/UPMEM/upmem-workloads/Microbenchmarks/AI/[ai_output.xlsx]ai_output (4)'!$J$111</c15:f>
                      <c15:dlblFieldTableCache>
                        <c:ptCount val="1"/>
                        <c:pt idx="0">
                          <c:v>14</c:v>
                        </c:pt>
                      </c15:dlblFieldTableCache>
                    </c15:dlblFTEntry>
                  </c15:dlblFieldTable>
                  <c15:showDataLabelsRange val="0"/>
                </c:ext>
                <c:ext xmlns:c16="http://schemas.microsoft.com/office/drawing/2014/chart" uri="{C3380CC4-5D6E-409C-BE32-E72D297353CC}">
                  <c16:uniqueId val="{0000006D-FF8B-5F4C-8BBF-ED4DE736661E}"/>
                </c:ext>
              </c:extLst>
            </c:dLbl>
            <c:dLbl>
              <c:idx val="110"/>
              <c:tx>
                <c:strRef>
                  <c:f>'/Users/el1goluj/Documents/ZURICH/PROJECTS/UPMEM/upmem-workloads/Microbenchmarks/AI/[ai_output.xlsx]ai_output (4)'!$J$112</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{6DEBA8E0-E63E-0548-A322-6BA6C2DBC49B}</c15:txfldGUID>
                      <c15:f>'/Users/el1goluj/Documents/ZURICH/PROJECTS/UPMEM/upmem-workloads/Microbenchmarks/AI/[ai_output.xlsx]ai_output (4)'!$J$112</c15:f>
                      <c15:dlblFieldTableCache>
                        <c:ptCount val="1"/>
                        <c:pt idx="0">
                          <c:v>15</c:v>
                        </c:pt>
                      </c15:dlblFieldTableCache>
                    </c15:dlblFTEntry>
                  </c15:dlblFieldTable>
                  <c15:showDataLabelsRange val="0"/>
                </c:ext>
                <c:ext xmlns:c16="http://schemas.microsoft.com/office/drawing/2014/chart" uri="{C3380CC4-5D6E-409C-BE32-E72D297353CC}">
                  <c16:uniqueId val="{0000006E-FF8B-5F4C-8BBF-ED4DE736661E}"/>
                </c:ext>
              </c:extLst>
            </c:dLbl>
            <c:dLbl>
              <c:idx val="111"/>
              <c:tx>
                <c:strRef>
                  <c:f>'/Users/el1goluj/Documents/ZURICH/PROJECTS/UPMEM/upmem-workloads/Microbenchmarks/AI/[ai_output.xlsx]ai_output (4)'!$J$113</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{A98D8091-E875-094D-9581-BDD8762EEC74}</c15:txfldGUID>
                      <c15:f>'/Users/el1goluj/Documents/ZURICH/PROJECTS/UPMEM/upmem-workloads/Microbenchmarks/AI/[ai_output.xlsx]ai_output (4)'!$J$113</c15:f>
                      <c15:dlblFieldTableCache>
                        <c:ptCount val="1"/>
                        <c:pt idx="0">
                          <c:v>16</c:v>
                        </c:pt>
                      </c15:dlblFieldTableCache>
                    </c15:dlblFTEntry>
                  </c15:dlblFieldTable>
                  <c15:showDataLabelsRange val="0"/>
                </c:ext>
                <c:ext xmlns:c16="http://schemas.microsoft.com/office/drawing/2014/chart" uri="{C3380CC4-5D6E-409C-BE32-E72D297353CC}">
                  <c16:uniqueId val="{0000006F-FF8B-5F4C-8BBF-ED4DE736661E}"/>
                </c:ext>
              </c:extLst>
            </c:dLbl>
            <c:dLbl>
              <c:idx val="112"/>
              <c:tx>
                <c:strRef>
                  <c:f>'/Users/el1goluj/Documents/ZURICH/PROJECTS/UPMEM/upmem-workloads/Microbenchmarks/AI/[ai_output.xlsx]ai_output (4)'!$J$114</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{57D80209-7F32-F54F-BEB9-13AA46B5C51C}</c15:txfldGUID>
                      <c15:f>'/Users/el1goluj/Documents/ZURICH/PROJECTS/UPMEM/upmem-workloads/Microbenchmarks/AI/[ai_output.xlsx]ai_output (4)'!$J$114</c15:f>
                      <c15:dlblFieldTableCache>
                        <c:ptCount val="1"/>
                        <c:pt idx="0">
                          <c:v>1</c:v>
                        </c:pt>
                      </c15:dlblFieldTableCache>
                    </c15:dlblFTEntry>
                  </c15:dlblFieldTable>
                  <c15:showDataLabelsRange val="0"/>
                </c:ext>
                <c:ext xmlns:c16="http://schemas.microsoft.com/office/drawing/2014/chart" uri="{C3380CC4-5D6E-409C-BE32-E72D297353CC}">
                  <c16:uniqueId val="{00000070-FF8B-5F4C-8BBF-ED4DE736661E}"/>
                </c:ext>
              </c:extLst>
            </c:dLbl>
            <c:dLbl>
              <c:idx val="113"/>
              <c:tx>
                <c:strRef>
                  <c:f>'/Users/el1goluj/Documents/ZURICH/PROJECTS/UPMEM/upmem-workloads/Microbenchmarks/AI/[ai_output.xlsx]ai_output (4)'!$J$115</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{9BF5AF0B-65BD-4B45-9E4C-37144E936046}</c15:txfldGUID>
                      <c15:f>'/Users/el1goluj/Documents/ZURICH/PROJECTS/UPMEM/upmem-workloads/Microbenchmarks/AI/[ai_output.xlsx]ai_output (4)'!$J$115</c15:f>
                      <c15:dlblFieldTableCache>
                        <c:ptCount val="1"/>
                        <c:pt idx="0">
                          <c:v>2</c:v>
                        </c:pt>
                      </c15:dlblFieldTableCache>
                    </c15:dlblFTEntry>
                  </c15:dlblFieldTable>
                  <c15:showDataLabelsRange val="0"/>
                </c:ext>
                <c:ext xmlns:c16="http://schemas.microsoft.com/office/drawing/2014/chart" uri="{C3380CC4-5D6E-409C-BE32-E72D297353CC}">
                  <c16:uniqueId val="{00000071-FF8B-5F4C-8BBF-ED4DE736661E}"/>
                </c:ext>
              </c:extLst>
            </c:dLbl>
            <c:dLbl>
              <c:idx val="114"/>
              <c:tx>
                <c:strRef>
                  <c:f>'/Users/el1goluj/Documents/ZURICH/PROJECTS/UPMEM/upmem-workloads/Microbenchmarks/AI/[ai_output.xlsx]ai_output (4)'!$J$116</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{1606CDAD-E785-5C4C-8811-B880015E47C1}</c15:txfldGUID>
                      <c15:f>'/Users/el1goluj/Documents/ZURICH/PROJECTS/UPMEM/upmem-workloads/Microbenchmarks/AI/[ai_output.xlsx]ai_output (4)'!$J$116</c15:f>
                      <c15:dlblFieldTableCache>
                        <c:ptCount val="1"/>
                        <c:pt idx="0">
                          <c:v>3</c:v>
                        </c:pt>
                      </c15:dlblFieldTableCache>
                    </c15:dlblFTEntry>
                  </c15:dlblFieldTable>
                  <c15:showDataLabelsRange val="0"/>
                </c:ext>
                <c:ext xmlns:c16="http://schemas.microsoft.com/office/drawing/2014/chart" uri="{C3380CC4-5D6E-409C-BE32-E72D297353CC}">
                  <c16:uniqueId val="{00000072-FF8B-5F4C-8BBF-ED4DE736661E}"/>
                </c:ext>
              </c:extLst>
            </c:dLbl>
            <c:dLbl>
              <c:idx val="115"/>
              <c:tx>
                <c:strRef>
                  <c:f>'/Users/el1goluj/Documents/ZURICH/PROJECTS/UPMEM/upmem-workloads/Microbenchmarks/AI/[ai_output.xlsx]ai_output (4)'!$J$117</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{9105BD7A-8234-7C46-BEB3-9583DD45F53F}</c15:txfldGUID>
                      <c15:f>'/Users/el1goluj/Documents/ZURICH/PROJECTS/UPMEM/upmem-workloads/Microbenchmarks/AI/[ai_output.xlsx]ai_output (4)'!$J$117</c15:f>
                      <c15:dlblFieldTableCache>
                        <c:ptCount val="1"/>
                        <c:pt idx="0">
                          <c:v>4</c:v>
                        </c:pt>
                      </c15:dlblFieldTableCache>
                    </c15:dlblFTEntry>
                  </c15:dlblFieldTable>
                  <c15:showDataLabelsRange val="0"/>
                </c:ext>
                <c:ext xmlns:c16="http://schemas.microsoft.com/office/drawing/2014/chart" uri="{C3380CC4-5D6E-409C-BE32-E72D297353CC}">
                  <c16:uniqueId val="{00000073-FF8B-5F4C-8BBF-ED4DE736661E}"/>
                </c:ext>
              </c:extLst>
            </c:dLbl>
            <c:dLbl>
              <c:idx val="116"/>
              <c:tx>
                <c:strRef>
                  <c:f>'/Users/el1goluj/Documents/ZURICH/PROJECTS/UPMEM/upmem-workloads/Microbenchmarks/AI/[ai_output.xlsx]ai_output (4)'!$J$118</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{8FF32391-6AC5-5647-91C6-E7DF5C23673C}</c15:txfldGUID>
                      <c15:f>'/Users/el1goluj/Documents/ZURICH/PROJECTS/UPMEM/upmem-workloads/Microbenchmarks/AI/[ai_output.xlsx]ai_output (4)'!$J$118</c15:f>
                      <c15:dlblFieldTableCache>
                        <c:ptCount val="1"/>
                        <c:pt idx="0">
                          <c:v>5</c:v>
                        </c:pt>
                      </c15:dlblFieldTableCache>
                    </c15:dlblFTEntry>
                  </c15:dlblFieldTable>
                  <c15:showDataLabelsRange val="0"/>
                </c:ext>
                <c:ext xmlns:c16="http://schemas.microsoft.com/office/drawing/2014/chart" uri="{C3380CC4-5D6E-409C-BE32-E72D297353CC}">
                  <c16:uniqueId val="{00000074-FF8B-5F4C-8BBF-ED4DE736661E}"/>
                </c:ext>
              </c:extLst>
            </c:dLbl>
            <c:dLbl>
              <c:idx val="117"/>
              <c:tx>
                <c:strRef>
                  <c:f>'/Users/el1goluj/Documents/ZURICH/PROJECTS/UPMEM/upmem-workloads/Microbenchmarks/AI/[ai_output.xlsx]ai_output (4)'!$J$119</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{CFDC13F1-3A16-AB43-B816-D4E4FB31B4FA}</c15:txfldGUID>
                      <c15:f>'/Users/el1goluj/Documents/ZURICH/PROJECTS/UPMEM/upmem-workloads/Microbenchmarks/AI/[ai_output.xlsx]ai_output (4)'!$J$119</c15:f>
                      <c15:dlblFieldTableCache>
                        <c:ptCount val="1"/>
                        <c:pt idx="0">
                          <c:v>6</c:v>
                        </c:pt>
                      </c15:dlblFieldTableCache>
                    </c15:dlblFTEntry>
                  </c15:dlblFieldTable>
                  <c15:showDataLabelsRange val="0"/>
                </c:ext>
                <c:ext xmlns:c16="http://schemas.microsoft.com/office/drawing/2014/chart" uri="{C3380CC4-5D6E-409C-BE32-E72D297353CC}">
                  <c16:uniqueId val="{00000075-FF8B-5F4C-8BBF-ED4DE736661E}"/>
                </c:ext>
              </c:extLst>
            </c:dLbl>
            <c:dLbl>
              <c:idx val="118"/>
              <c:tx>
                <c:strRef>
                  <c:f>'/Users/el1goluj/Documents/ZURICH/PROJECTS/UPMEM/upmem-workloads/Microbenchmarks/AI/[ai_output.xlsx]ai_output (4)'!$J$120</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{EC61B049-0D7A-B84C-8A88-9424419D317C}</c15:txfldGUID>
                      <c15:f>'/Users/el1goluj/Documents/ZURICH/PROJECTS/UPMEM/upmem-workloads/Microbenchmarks/AI/[ai_output.xlsx]ai_output (4)'!$J$120</c15:f>
                      <c15:dlblFieldTableCache>
                        <c:ptCount val="1"/>
                        <c:pt idx="0">
                          <c:v>7</c:v>
                        </c:pt>
                      </c15:dlblFieldTableCache>
                    </c15:dlblFTEntry>
                  </c15:dlblFieldTable>
                  <c15:showDataLabelsRange val="0"/>
                </c:ext>
                <c:ext xmlns:c16="http://schemas.microsoft.com/office/drawing/2014/chart" uri="{C3380CC4-5D6E-409C-BE32-E72D297353CC}">
                  <c16:uniqueId val="{00000076-FF8B-5F4C-8BBF-ED4DE736661E}"/>
                </c:ext>
              </c:extLst>
            </c:dLbl>
            <c:dLbl>
              <c:idx val="119"/>
              <c:tx>
                <c:strRef>
                  <c:f>'/Users/el1goluj/Documents/ZURICH/PROJECTS/UPMEM/upmem-workloads/Microbenchmarks/AI/[ai_output.xlsx]ai_output (4)'!$J$121</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{55490949-0E52-1F43-B9D3-9E0B71D7C178}</c15:txfldGUID>
                      <c15:f>'/Users/el1goluj/Documents/ZURICH/PROJECTS/UPMEM/upmem-workloads/Microbenchmarks/AI/[ai_output.xlsx]ai_output (4)'!$J$121</c15:f>
                      <c15:dlblFieldTableCache>
                        <c:ptCount val="1"/>
                        <c:pt idx="0">
                          <c:v>8</c:v>
                        </c:pt>
                      </c15:dlblFieldTableCache>
                    </c15:dlblFTEntry>
                  </c15:dlblFieldTable>
                  <c15:showDataLabelsRange val="0"/>
                </c:ext>
                <c:ext xmlns:c16="http://schemas.microsoft.com/office/drawing/2014/chart" uri="{C3380CC4-5D6E-409C-BE32-E72D297353CC}">
                  <c16:uniqueId val="{00000077-FF8B-5F4C-8BBF-ED4DE736661E}"/>
                </c:ext>
              </c:extLst>
            </c:dLbl>
            <c:dLbl>
              <c:idx val="120"/>
              <c:tx>
                <c:strRef>
                  <c:f>'/Users/el1goluj/Documents/ZURICH/PROJECTS/UPMEM/upmem-workloads/Microbenchmarks/AI/[ai_output.xlsx]ai_output (4)'!$J$122</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{B36F49DE-3DB5-E644-876E-3B1D00EA1640}</c15:txfldGUID>
                      <c15:f>'/Users/el1goluj/Documents/ZURICH/PROJECTS/UPMEM/upmem-workloads/Microbenchmarks/AI/[ai_output.xlsx]ai_output (4)'!$J$122</c15:f>
                      <c15:dlblFieldTableCache>
                        <c:ptCount val="1"/>
                        <c:pt idx="0">
                          <c:v>9</c:v>
                        </c:pt>
                      </c15:dlblFieldTableCache>
                    </c15:dlblFTEntry>
                  </c15:dlblFieldTable>
                  <c15:showDataLabelsRange val="0"/>
                </c:ext>
                <c:ext xmlns:c16="http://schemas.microsoft.com/office/drawing/2014/chart" uri="{C3380CC4-5D6E-409C-BE32-E72D297353CC}">
                  <c16:uniqueId val="{00000078-FF8B-5F4C-8BBF-ED4DE736661E}"/>
                </c:ext>
              </c:extLst>
            </c:dLbl>
            <c:dLbl>
              <c:idx val="121"/>
              <c:tx>
                <c:strRef>
                  <c:f>'/Users/el1goluj/Documents/ZURICH/PROJECTS/UPMEM/upmem-workloads/Microbenchmarks/AI/[ai_output.xlsx]ai_output (4)'!$J$123</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{11F73BB4-B9C2-9D45-A81C-0E138A3B4173}</c15:txfldGUID>
                      <c15:f>'/Users/el1goluj/Documents/ZURICH/PROJECTS/UPMEM/upmem-workloads/Microbenchmarks/AI/[ai_output.xlsx]ai_output (4)'!$J$123</c15:f>
                      <c15:dlblFieldTableCache>
                        <c:ptCount val="1"/>
                        <c:pt idx="0">
                          <c:v>10</c:v>
                        </c:pt>
                      </c15:dlblFieldTableCache>
                    </c15:dlblFTEntry>
                  </c15:dlblFieldTable>
                  <c15:showDataLabelsRange val="0"/>
                </c:ext>
                <c:ext xmlns:c16="http://schemas.microsoft.com/office/drawing/2014/chart" uri="{C3380CC4-5D6E-409C-BE32-E72D297353CC}">
                  <c16:uniqueId val="{00000079-FF8B-5F4C-8BBF-ED4DE736661E}"/>
                </c:ext>
              </c:extLst>
            </c:dLbl>
            <c:dLbl>
              <c:idx val="122"/>
              <c:tx>
                <c:strRef>
                  <c:f>'/Users/el1goluj/Documents/ZURICH/PROJECTS/UPMEM/upmem-workloads/Microbenchmarks/AI/[ai_output.xlsx]ai_output (4)'!$J$124</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{BA50638A-1AE3-DD4D-AA9E-7A55FE59D422}</c15:txfldGUID>
                      <c15:f>'/Users/el1goluj/Documents/ZURICH/PROJECTS/UPMEM/upmem-workloads/Microbenchmarks/AI/[ai_output.xlsx]ai_output (4)'!$J$124</c15:f>
                      <c15:dlblFieldTableCache>
                        <c:ptCount val="1"/>
                        <c:pt idx="0">
                          <c:v>11</c:v>
                        </c:pt>
                      </c15:dlblFieldTableCache>
                    </c15:dlblFTEntry>
                  </c15:dlblFieldTable>
                  <c15:showDataLabelsRange val="0"/>
                </c:ext>
                <c:ext xmlns:c16="http://schemas.microsoft.com/office/drawing/2014/chart" uri="{C3380CC4-5D6E-409C-BE32-E72D297353CC}">
                  <c16:uniqueId val="{0000007A-FF8B-5F4C-8BBF-ED4DE736661E}"/>
                </c:ext>
              </c:extLst>
            </c:dLbl>
            <c:dLbl>
              <c:idx val="123"/>
              <c:tx>
                <c:strRef>
                  <c:f>'/Users/el1goluj/Documents/ZURICH/PROJECTS/UPMEM/upmem-workloads/Microbenchmarks/AI/[ai_output.xlsx]ai_output (4)'!$J$125</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{49C4753E-14AE-8E40-ADEF-3538508744E8}</c15:txfldGUID>
                      <c15:f>'/Users/el1goluj/Documents/ZURICH/PROJECTS/UPMEM/upmem-workloads/Microbenchmarks/AI/[ai_output.xlsx]ai_output (4)'!$J$125</c15:f>
                      <c15:dlblFieldTableCache>
                        <c:ptCount val="1"/>
                        <c:pt idx="0">
                          <c:v>12</c:v>
                        </c:pt>
                      </c15:dlblFieldTableCache>
                    </c15:dlblFTEntry>
                  </c15:dlblFieldTable>
                  <c15:showDataLabelsRange val="0"/>
                </c:ext>
                <c:ext xmlns:c16="http://schemas.microsoft.com/office/drawing/2014/chart" uri="{C3380CC4-5D6E-409C-BE32-E72D297353CC}">
                  <c16:uniqueId val="{0000007B-FF8B-5F4C-8BBF-ED4DE736661E}"/>
                </c:ext>
              </c:extLst>
            </c:dLbl>
            <c:dLbl>
              <c:idx val="124"/>
              <c:tx>
                <c:strRef>
                  <c:f>'/Users/el1goluj/Documents/ZURICH/PROJECTS/UPMEM/upmem-workloads/Microbenchmarks/AI/[ai_output.xlsx]ai_output (4)'!$J$126</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{4F60856A-111F-AD4A-BD67-A5BC79DEF621}</c15:txfldGUID>
                      <c15:f>'/Users/el1goluj/Documents/ZURICH/PROJECTS/UPMEM/upmem-workloads/Microbenchmarks/AI/[ai_output.xlsx]ai_output (4)'!$J$126</c15:f>
                      <c15:dlblFieldTableCache>
                        <c:ptCount val="1"/>
                        <c:pt idx="0">
                          <c:v>13</c:v>
                        </c:pt>
                      </c15:dlblFieldTableCache>
                    </c15:dlblFTEntry>
                  </c15:dlblFieldTable>
                  <c15:showDataLabelsRange val="0"/>
                </c:ext>
                <c:ext xmlns:c16="http://schemas.microsoft.com/office/drawing/2014/chart" uri="{C3380CC4-5D6E-409C-BE32-E72D297353CC}">
                  <c16:uniqueId val="{0000007C-FF8B-5F4C-8BBF-ED4DE736661E}"/>
                </c:ext>
              </c:extLst>
            </c:dLbl>
            <c:dLbl>
              <c:idx val="125"/>
              <c:tx>
                <c:strRef>
                  <c:f>'/Users/el1goluj/Documents/ZURICH/PROJECTS/UPMEM/upmem-workloads/Microbenchmarks/AI/[ai_output.xlsx]ai_output (4)'!$J$127</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{3C44270B-FA04-EE4C-8E66-25157DC9A22C}</c15:txfldGUID>
                      <c15:f>'/Users/el1goluj/Documents/ZURICH/PROJECTS/UPMEM/upmem-workloads/Microbenchmarks/AI/[ai_output.xlsx]ai_output (4)'!$J$127</c15:f>
                      <c15:dlblFieldTableCache>
                        <c:ptCount val="1"/>
                        <c:pt idx="0">
                          <c:v>14</c:v>
                        </c:pt>
                      </c15:dlblFieldTableCache>
                    </c15:dlblFTEntry>
                  </c15:dlblFieldTable>
                  <c15:showDataLabelsRange val="0"/>
                </c:ext>
                <c:ext xmlns:c16="http://schemas.microsoft.com/office/drawing/2014/chart" uri="{C3380CC4-5D6E-409C-BE32-E72D297353CC}">
                  <c16:uniqueId val="{0000007D-FF8B-5F4C-8BBF-ED4DE736661E}"/>
                </c:ext>
              </c:extLst>
            </c:dLbl>
            <c:dLbl>
              <c:idx val="126"/>
              <c:tx>
                <c:strRef>
                  <c:f>'/Users/el1goluj/Documents/ZURICH/PROJECTS/UPMEM/upmem-workloads/Microbenchmarks/AI/[ai_output.xlsx]ai_output (4)'!$J$128</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{1F9B27C1-1B3A-E640-8A64-37231D5D2AE7}</c15:txfldGUID>
                      <c15:f>'/Users/el1goluj/Documents/ZURICH/PROJECTS/UPMEM/upmem-workloads/Microbenchmarks/AI/[ai_output.xlsx]ai_output (4)'!$J$128</c15:f>
                      <c15:dlblFieldTableCache>
                        <c:ptCount val="1"/>
                        <c:pt idx="0">
                          <c:v>15</c:v>
                        </c:pt>
                      </c15:dlblFieldTableCache>
                    </c15:dlblFTEntry>
                  </c15:dlblFieldTable>
                  <c15:showDataLabelsRange val="0"/>
                </c:ext>
                <c:ext xmlns:c16="http://schemas.microsoft.com/office/drawing/2014/chart" uri="{C3380CC4-5D6E-409C-BE32-E72D297353CC}">
                  <c16:uniqueId val="{0000007E-FF8B-5F4C-8BBF-ED4DE736661E}"/>
                </c:ext>
              </c:extLst>
            </c:dLbl>
            <c:dLbl>
              <c:idx val="127"/>
              <c:tx>
                <c:strRef>
                  <c:f>'/Users/el1goluj/Documents/ZURICH/PROJECTS/UPMEM/upmem-workloads/Microbenchmarks/AI/[ai_output.xlsx]ai_output (4)'!$J$129</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{23D2EC9F-6251-6A41-8AD4-D950110E726C}</c15:txfldGUID>
                      <c15:f>'/Users/el1goluj/Documents/ZURICH/PROJECTS/UPMEM/upmem-workloads/Microbenchmarks/AI/[ai_output.xlsx]ai_output (4)'!$J$129</c15:f>
                      <c15:dlblFieldTableCache>
                        <c:ptCount val="1"/>
                        <c:pt idx="0">
                          <c:v>16</c:v>
                        </c:pt>
                      </c15:dlblFieldTableCache>
                    </c15:dlblFTEntry>
                  </c15:dlblFieldTable>
                  <c15:showDataLabelsRange val="0"/>
                </c:ext>
                <c:ext xmlns:c16="http://schemas.microsoft.com/office/drawing/2014/chart" uri="{C3380CC4-5D6E-409C-BE32-E72D297353CC}">
                  <c16:uniqueId val="{0000007F-FF8B-5F4C-8BBF-ED4DE736661E}"/>
                </c:ext>
              </c:extLst>
            </c:dLbl>
            <c:dLbl>
              <c:idx val="128"/>
              <c:tx>
                <c:strRef>
                  <c:f>'/Users/el1goluj/Documents/ZURICH/PROJECTS/UPMEM/upmem-workloads/Microbenchmarks/AI/[ai_output.xlsx]ai_output (4)'!$J$130</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{430344D9-D5AD-D147-87B9-2CB5508A5E8B}</c15:txfldGUID>
                      <c15:f>'/Users/el1goluj/Documents/ZURICH/PROJECTS/UPMEM/upmem-workloads/Microbenchmarks/AI/[ai_output.xlsx]ai_output (4)'!$J$130</c15:f>
                      <c15:dlblFieldTableCache>
                        <c:ptCount val="1"/>
                        <c:pt idx="0">
                          <c:v>1</c:v>
                        </c:pt>
                      </c15:dlblFieldTableCache>
                    </c15:dlblFTEntry>
                  </c15:dlblFieldTable>
                  <c15:showDataLabelsRange val="0"/>
                </c:ext>
                <c:ext xmlns:c16="http://schemas.microsoft.com/office/drawing/2014/chart" uri="{C3380CC4-5D6E-409C-BE32-E72D297353CC}">
                  <c16:uniqueId val="{00000080-FF8B-5F4C-8BBF-ED4DE736661E}"/>
                </c:ext>
              </c:extLst>
            </c:dLbl>
            <c:dLbl>
              <c:idx val="129"/>
              <c:tx>
                <c:strRef>
                  <c:f>'/Users/el1goluj/Documents/ZURICH/PROJECTS/UPMEM/upmem-workloads/Microbenchmarks/AI/[ai_output.xlsx]ai_output (4)'!$J$131</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{0020BB70-105E-8948-AEFA-153C359CC70B}</c15:txfldGUID>
                      <c15:f>'/Users/el1goluj/Documents/ZURICH/PROJECTS/UPMEM/upmem-workloads/Microbenchmarks/AI/[ai_output.xlsx]ai_output (4)'!$J$131</c15:f>
                      <c15:dlblFieldTableCache>
                        <c:ptCount val="1"/>
                        <c:pt idx="0">
                          <c:v>2</c:v>
                        </c:pt>
                      </c15:dlblFieldTableCache>
                    </c15:dlblFTEntry>
                  </c15:dlblFieldTable>
                  <c15:showDataLabelsRange val="0"/>
                </c:ext>
                <c:ext xmlns:c16="http://schemas.microsoft.com/office/drawing/2014/chart" uri="{C3380CC4-5D6E-409C-BE32-E72D297353CC}">
                  <c16:uniqueId val="{00000081-FF8B-5F4C-8BBF-ED4DE736661E}"/>
                </c:ext>
              </c:extLst>
            </c:dLbl>
            <c:dLbl>
              <c:idx val="130"/>
              <c:tx>
                <c:strRef>
                  <c:f>'/Users/el1goluj/Documents/ZURICH/PROJECTS/UPMEM/upmem-workloads/Microbenchmarks/AI/[ai_output.xlsx]ai_output (4)'!$J$132</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{8B7D5F1E-B898-B04A-8737-9775F25BD9AB}</c15:txfldGUID>
                      <c15:f>'/Users/el1goluj/Documents/ZURICH/PROJECTS/UPMEM/upmem-workloads/Microbenchmarks/AI/[ai_output.xlsx]ai_output (4)'!$J$132</c15:f>
                      <c15:dlblFieldTableCache>
                        <c:ptCount val="1"/>
                        <c:pt idx="0">
                          <c:v>3</c:v>
                        </c:pt>
                      </c15:dlblFieldTableCache>
                    </c15:dlblFTEntry>
                  </c15:dlblFieldTable>
                  <c15:showDataLabelsRange val="0"/>
                </c:ext>
                <c:ext xmlns:c16="http://schemas.microsoft.com/office/drawing/2014/chart" uri="{C3380CC4-5D6E-409C-BE32-E72D297353CC}">
                  <c16:uniqueId val="{00000082-FF8B-5F4C-8BBF-ED4DE736661E}"/>
                </c:ext>
              </c:extLst>
            </c:dLbl>
            <c:dLbl>
              <c:idx val="131"/>
              <c:tx>
                <c:strRef>
                  <c:f>'/Users/el1goluj/Documents/ZURICH/PROJECTS/UPMEM/upmem-workloads/Microbenchmarks/AI/[ai_output.xlsx]ai_output (4)'!$J$133</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{1DA10BFD-6FFF-3F43-8EAE-950C41ECAE20}</c15:txfldGUID>
                      <c15:f>'/Users/el1goluj/Documents/ZURICH/PROJECTS/UPMEM/upmem-workloads/Microbenchmarks/AI/[ai_output.xlsx]ai_output (4)'!$J$133</c15:f>
                      <c15:dlblFieldTableCache>
                        <c:ptCount val="1"/>
                        <c:pt idx="0">
                          <c:v>4</c:v>
                        </c:pt>
                      </c15:dlblFieldTableCache>
                    </c15:dlblFTEntry>
                  </c15:dlblFieldTable>
                  <c15:showDataLabelsRange val="0"/>
                </c:ext>
                <c:ext xmlns:c16="http://schemas.microsoft.com/office/drawing/2014/chart" uri="{C3380CC4-5D6E-409C-BE32-E72D297353CC}">
                  <c16:uniqueId val="{00000083-FF8B-5F4C-8BBF-ED4DE736661E}"/>
                </c:ext>
              </c:extLst>
            </c:dLbl>
            <c:dLbl>
              <c:idx val="132"/>
              <c:tx>
                <c:strRef>
                  <c:f>'/Users/el1goluj/Documents/ZURICH/PROJECTS/UPMEM/upmem-workloads/Microbenchmarks/AI/[ai_output.xlsx]ai_output (4)'!$J$134</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{513DB92D-BF02-4F46-AAD7-E4101AC18F25}</c15:txfldGUID>
                      <c15:f>'/Users/el1goluj/Documents/ZURICH/PROJECTS/UPMEM/upmem-workloads/Microbenchmarks/AI/[ai_output.xlsx]ai_output (4)'!$J$134</c15:f>
                      <c15:dlblFieldTableCache>
                        <c:ptCount val="1"/>
                        <c:pt idx="0">
                          <c:v>5</c:v>
                        </c:pt>
                      </c15:dlblFieldTableCache>
                    </c15:dlblFTEntry>
                  </c15:dlblFieldTable>
                  <c15:showDataLabelsRange val="0"/>
                </c:ext>
                <c:ext xmlns:c16="http://schemas.microsoft.com/office/drawing/2014/chart" uri="{C3380CC4-5D6E-409C-BE32-E72D297353CC}">
                  <c16:uniqueId val="{00000084-FF8B-5F4C-8BBF-ED4DE736661E}"/>
                </c:ext>
              </c:extLst>
            </c:dLbl>
            <c:dLbl>
              <c:idx val="133"/>
              <c:tx>
                <c:strRef>
                  <c:f>'/Users/el1goluj/Documents/ZURICH/PROJECTS/UPMEM/upmem-workloads/Microbenchmarks/AI/[ai_output.xlsx]ai_output (4)'!$J$135</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{676A2DB8-A31B-2E44-BB26-B48AFFD3CD2E}</c15:txfldGUID>
                      <c15:f>'/Users/el1goluj/Documents/ZURICH/PROJECTS/UPMEM/upmem-workloads/Microbenchmarks/AI/[ai_output.xlsx]ai_output (4)'!$J$135</c15:f>
                      <c15:dlblFieldTableCache>
                        <c:ptCount val="1"/>
                        <c:pt idx="0">
                          <c:v>6</c:v>
                        </c:pt>
                      </c15:dlblFieldTableCache>
                    </c15:dlblFTEntry>
                  </c15:dlblFieldTable>
                  <c15:showDataLabelsRange val="0"/>
                </c:ext>
                <c:ext xmlns:c16="http://schemas.microsoft.com/office/drawing/2014/chart" uri="{C3380CC4-5D6E-409C-BE32-E72D297353CC}">
                  <c16:uniqueId val="{00000085-FF8B-5F4C-8BBF-ED4DE736661E}"/>
                </c:ext>
              </c:extLst>
            </c:dLbl>
            <c:dLbl>
              <c:idx val="134"/>
              <c:tx>
                <c:strRef>
                  <c:f>'/Users/el1goluj/Documents/ZURICH/PROJECTS/UPMEM/upmem-workloads/Microbenchmarks/AI/[ai_output.xlsx]ai_output (4)'!$J$136</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{C979F919-48BD-1540-ACC6-0AB1143247FF}</c15:txfldGUID>
                      <c15:f>'/Users/el1goluj/Documents/ZURICH/PROJECTS/UPMEM/upmem-workloads/Microbenchmarks/AI/[ai_output.xlsx]ai_output (4)'!$J$136</c15:f>
                      <c15:dlblFieldTableCache>
                        <c:ptCount val="1"/>
                        <c:pt idx="0">
                          <c:v>7</c:v>
                        </c:pt>
                      </c15:dlblFieldTableCache>
                    </c15:dlblFTEntry>
                  </c15:dlblFieldTable>
                  <c15:showDataLabelsRange val="0"/>
                </c:ext>
                <c:ext xmlns:c16="http://schemas.microsoft.com/office/drawing/2014/chart" uri="{C3380CC4-5D6E-409C-BE32-E72D297353CC}">
                  <c16:uniqueId val="{00000086-FF8B-5F4C-8BBF-ED4DE736661E}"/>
                </c:ext>
              </c:extLst>
            </c:dLbl>
            <c:dLbl>
              <c:idx val="135"/>
              <c:tx>
                <c:strRef>
                  <c:f>'/Users/el1goluj/Documents/ZURICH/PROJECTS/UPMEM/upmem-workloads/Microbenchmarks/AI/[ai_output.xlsx]ai_output (4)'!$J$137</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{D066EB16-4030-1741-B6AB-8D8882F42811}</c15:txfldGUID>
                      <c15:f>'/Users/el1goluj/Documents/ZURICH/PROJECTS/UPMEM/upmem-workloads/Microbenchmarks/AI/[ai_output.xlsx]ai_output (4)'!$J$137</c15:f>
                      <c15:dlblFieldTableCache>
                        <c:ptCount val="1"/>
                        <c:pt idx="0">
                          <c:v>8</c:v>
                        </c:pt>
                      </c15:dlblFieldTableCache>
                    </c15:dlblFTEntry>
                  </c15:dlblFieldTable>
                  <c15:showDataLabelsRange val="0"/>
                </c:ext>
                <c:ext xmlns:c16="http://schemas.microsoft.com/office/drawing/2014/chart" uri="{C3380CC4-5D6E-409C-BE32-E72D297353CC}">
                  <c16:uniqueId val="{00000087-FF8B-5F4C-8BBF-ED4DE736661E}"/>
                </c:ext>
              </c:extLst>
            </c:dLbl>
            <c:dLbl>
              <c:idx val="136"/>
              <c:tx>
                <c:strRef>
                  <c:f>'/Users/el1goluj/Documents/ZURICH/PROJECTS/UPMEM/upmem-workloads/Microbenchmarks/AI/[ai_output.xlsx]ai_output (4)'!$J$138</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{C5A31E50-89C2-9B46-9640-FE922C112B21}</c15:txfldGUID>
                      <c15:f>'/Users/el1goluj/Documents/ZURICH/PROJECTS/UPMEM/upmem-workloads/Microbenchmarks/AI/[ai_output.xlsx]ai_output (4)'!$J$138</c15:f>
                      <c15:dlblFieldTableCache>
                        <c:ptCount val="1"/>
                        <c:pt idx="0">
                          <c:v>9</c:v>
                        </c:pt>
                      </c15:dlblFieldTableCache>
                    </c15:dlblFTEntry>
                  </c15:dlblFieldTable>
                  <c15:showDataLabelsRange val="0"/>
                </c:ext>
                <c:ext xmlns:c16="http://schemas.microsoft.com/office/drawing/2014/chart" uri="{C3380CC4-5D6E-409C-BE32-E72D297353CC}">
                  <c16:uniqueId val="{00000088-FF8B-5F4C-8BBF-ED4DE736661E}"/>
                </c:ext>
              </c:extLst>
            </c:dLbl>
            <c:dLbl>
              <c:idx val="137"/>
              <c:tx>
                <c:strRef>
                  <c:f>'/Users/el1goluj/Documents/ZURICH/PROJECTS/UPMEM/upmem-workloads/Microbenchmarks/AI/[ai_output.xlsx]ai_output (4)'!$J$139</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{B20C4EEE-06A3-2D44-8157-066DA7D8E65D}</c15:txfldGUID>
                      <c15:f>'/Users/el1goluj/Documents/ZURICH/PROJECTS/UPMEM/upmem-workloads/Microbenchmarks/AI/[ai_output.xlsx]ai_output (4)'!$J$139</c15:f>
                      <c15:dlblFieldTableCache>
                        <c:ptCount val="1"/>
                        <c:pt idx="0">
                          <c:v>10</c:v>
                        </c:pt>
                      </c15:dlblFieldTableCache>
                    </c15:dlblFTEntry>
                  </c15:dlblFieldTable>
                  <c15:showDataLabelsRange val="0"/>
                </c:ext>
                <c:ext xmlns:c16="http://schemas.microsoft.com/office/drawing/2014/chart" uri="{C3380CC4-5D6E-409C-BE32-E72D297353CC}">
                  <c16:uniqueId val="{00000089-FF8B-5F4C-8BBF-ED4DE736661E}"/>
                </c:ext>
              </c:extLst>
            </c:dLbl>
            <c:dLbl>
              <c:idx val="138"/>
              <c:tx>
                <c:strRef>
                  <c:f>'/Users/el1goluj/Documents/ZURICH/PROJECTS/UPMEM/upmem-workloads/Microbenchmarks/AI/[ai_output.xlsx]ai_output (4)'!$J$140</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{A90FEDDF-BCD4-2647-B5CA-71AA6E6E797D}</c15:txfldGUID>
                      <c15:f>'/Users/el1goluj/Documents/ZURICH/PROJECTS/UPMEM/upmem-workloads/Microbenchmarks/AI/[ai_output.xlsx]ai_output (4)'!$J$140</c15:f>
                      <c15:dlblFieldTableCache>
                        <c:ptCount val="1"/>
                        <c:pt idx="0">
                          <c:v>11</c:v>
                        </c:pt>
                      </c15:dlblFieldTableCache>
                    </c15:dlblFTEntry>
                  </c15:dlblFieldTable>
                  <c15:showDataLabelsRange val="0"/>
                </c:ext>
                <c:ext xmlns:c16="http://schemas.microsoft.com/office/drawing/2014/chart" uri="{C3380CC4-5D6E-409C-BE32-E72D297353CC}">
                  <c16:uniqueId val="{0000008A-FF8B-5F4C-8BBF-ED4DE736661E}"/>
                </c:ext>
              </c:extLst>
            </c:dLbl>
            <c:dLbl>
              <c:idx val="139"/>
              <c:tx>
                <c:strRef>
                  <c:f>'/Users/el1goluj/Documents/ZURICH/PROJECTS/UPMEM/upmem-workloads/Microbenchmarks/AI/[ai_output.xlsx]ai_output (4)'!$J$141</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{481D2789-E688-804B-9AC4-FB74350F4EE3}</c15:txfldGUID>
                      <c15:f>'/Users/el1goluj/Documents/ZURICH/PROJECTS/UPMEM/upmem-workloads/Microbenchmarks/AI/[ai_output.xlsx]ai_output (4)'!$J$141</c15:f>
                      <c15:dlblFieldTableCache>
                        <c:ptCount val="1"/>
                        <c:pt idx="0">
                          <c:v>12</c:v>
                        </c:pt>
                      </c15:dlblFieldTableCache>
                    </c15:dlblFTEntry>
                  </c15:dlblFieldTable>
                  <c15:showDataLabelsRange val="0"/>
                </c:ext>
                <c:ext xmlns:c16="http://schemas.microsoft.com/office/drawing/2014/chart" uri="{C3380CC4-5D6E-409C-BE32-E72D297353CC}">
                  <c16:uniqueId val="{0000008B-FF8B-5F4C-8BBF-ED4DE736661E}"/>
                </c:ext>
              </c:extLst>
            </c:dLbl>
            <c:dLbl>
              <c:idx val="140"/>
              <c:tx>
                <c:strRef>
                  <c:f>'/Users/el1goluj/Documents/ZURICH/PROJECTS/UPMEM/upmem-workloads/Microbenchmarks/AI/[ai_output.xlsx]ai_output (4)'!$J$142</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{72C27C36-4DB2-124B-983B-1C686CD98539}</c15:txfldGUID>
                      <c15:f>'/Users/el1goluj/Documents/ZURICH/PROJECTS/UPMEM/upmem-workloads/Microbenchmarks/AI/[ai_output.xlsx]ai_output (4)'!$J$142</c15:f>
                      <c15:dlblFieldTableCache>
                        <c:ptCount val="1"/>
                        <c:pt idx="0">
                          <c:v>13</c:v>
                        </c:pt>
                      </c15:dlblFieldTableCache>
                    </c15:dlblFTEntry>
                  </c15:dlblFieldTable>
                  <c15:showDataLabelsRange val="0"/>
                </c:ext>
                <c:ext xmlns:c16="http://schemas.microsoft.com/office/drawing/2014/chart" uri="{C3380CC4-5D6E-409C-BE32-E72D297353CC}">
                  <c16:uniqueId val="{0000008C-FF8B-5F4C-8BBF-ED4DE736661E}"/>
                </c:ext>
              </c:extLst>
            </c:dLbl>
            <c:dLbl>
              <c:idx val="141"/>
              <c:tx>
                <c:strRef>
                  <c:f>'/Users/el1goluj/Documents/ZURICH/PROJECTS/UPMEM/upmem-workloads/Microbenchmarks/AI/[ai_output.xlsx]ai_output (4)'!$J$143</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{314084F1-571E-774E-A6E6-A2F7B5C3B0A9}</c15:txfldGUID>
                      <c15:f>'/Users/el1goluj/Documents/ZURICH/PROJECTS/UPMEM/upmem-workloads/Microbenchmarks/AI/[ai_output.xlsx]ai_output (4)'!$J$143</c15:f>
                      <c15:dlblFieldTableCache>
                        <c:ptCount val="1"/>
                        <c:pt idx="0">
                          <c:v>14</c:v>
                        </c:pt>
                      </c15:dlblFieldTableCache>
                    </c15:dlblFTEntry>
                  </c15:dlblFieldTable>
                  <c15:showDataLabelsRange val="0"/>
                </c:ext>
                <c:ext xmlns:c16="http://schemas.microsoft.com/office/drawing/2014/chart" uri="{C3380CC4-5D6E-409C-BE32-E72D297353CC}">
                  <c16:uniqueId val="{0000008D-FF8B-5F4C-8BBF-ED4DE736661E}"/>
                </c:ext>
              </c:extLst>
            </c:dLbl>
            <c:dLbl>
              <c:idx val="142"/>
              <c:tx>
                <c:strRef>
                  <c:f>'/Users/el1goluj/Documents/ZURICH/PROJECTS/UPMEM/upmem-workloads/Microbenchmarks/AI/[ai_output.xlsx]ai_output (4)'!$J$144</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{2272CF24-987E-3743-B9C2-952BECFAF62D}</c15:txfldGUID>
                      <c15:f>'/Users/el1goluj/Documents/ZURICH/PROJECTS/UPMEM/upmem-workloads/Microbenchmarks/AI/[ai_output.xlsx]ai_output (4)'!$J$144</c15:f>
                      <c15:dlblFieldTableCache>
                        <c:ptCount val="1"/>
                        <c:pt idx="0">
                          <c:v>15</c:v>
                        </c:pt>
                      </c15:dlblFieldTableCache>
                    </c15:dlblFTEntry>
                  </c15:dlblFieldTable>
                  <c15:showDataLabelsRange val="0"/>
                </c:ext>
                <c:ext xmlns:c16="http://schemas.microsoft.com/office/drawing/2014/chart" uri="{C3380CC4-5D6E-409C-BE32-E72D297353CC}">
                  <c16:uniqueId val="{0000008E-FF8B-5F4C-8BBF-ED4DE736661E}"/>
                </c:ext>
              </c:extLst>
            </c:dLbl>
            <c:dLbl>
              <c:idx val="143"/>
              <c:tx>
                <c:strRef>
                  <c:f>'/Users/el1goluj/Documents/ZURICH/PROJECTS/UPMEM/upmem-workloads/Microbenchmarks/AI/[ai_output.xlsx]ai_output (4)'!$J$145</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{DF2FEC2F-5671-D141-9151-797C03F336A0}</c15:txfldGUID>
                      <c15:f>'/Users/el1goluj/Documents/ZURICH/PROJECTS/UPMEM/upmem-workloads/Microbenchmarks/AI/[ai_output.xlsx]ai_output (4)'!$J$145</c15:f>
                      <c15:dlblFieldTableCache>
                        <c:ptCount val="1"/>
                        <c:pt idx="0">
                          <c:v>16</c:v>
                        </c:pt>
                      </c15:dlblFieldTableCache>
                    </c15:dlblFTEntry>
                  </c15:dlblFieldTable>
                  <c15:showDataLabelsRange val="0"/>
                </c:ext>
                <c:ext xmlns:c16="http://schemas.microsoft.com/office/drawing/2014/chart" uri="{C3380CC4-5D6E-409C-BE32-E72D297353CC}">
                  <c16:uniqueId val="{0000008F-FF8B-5F4C-8BBF-ED4DE736661E}"/>
                </c:ext>
              </c:extLst>
            </c:dLbl>
            <c:dLbl>
              <c:idx val="144"/>
              <c:tx>
                <c:strRef>
                  <c:f>'/Users/el1goluj/Documents/ZURICH/PROJECTS/UPMEM/upmem-workloads/Microbenchmarks/AI/[ai_output.xlsx]ai_output (4)'!$J$146</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{56CE060D-F86E-124B-B111-747E97DE7E16}</c15:txfldGUID>
                      <c15:f>'/Users/el1goluj/Documents/ZURICH/PROJECTS/UPMEM/upmem-workloads/Microbenchmarks/AI/[ai_output.xlsx]ai_output (4)'!$J$146</c15:f>
                      <c15:dlblFieldTableCache>
                        <c:ptCount val="1"/>
                        <c:pt idx="0">
                          <c:v>1</c:v>
                        </c:pt>
                      </c15:dlblFieldTableCache>
                    </c15:dlblFTEntry>
                  </c15:dlblFieldTable>
                  <c15:showDataLabelsRange val="0"/>
                </c:ext>
                <c:ext xmlns:c16="http://schemas.microsoft.com/office/drawing/2014/chart" uri="{C3380CC4-5D6E-409C-BE32-E72D297353CC}">
                  <c16:uniqueId val="{00000090-FF8B-5F4C-8BBF-ED4DE736661E}"/>
                </c:ext>
              </c:extLst>
            </c:dLbl>
            <c:dLbl>
              <c:idx val="145"/>
              <c:tx>
                <c:strRef>
                  <c:f>'/Users/el1goluj/Documents/ZURICH/PROJECTS/UPMEM/upmem-workloads/Microbenchmarks/AI/[ai_output.xlsx]ai_output (4)'!$J$147</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{E95C3BCB-993E-7F4D-951C-5B805A674E93}</c15:txfldGUID>
                      <c15:f>'/Users/el1goluj/Documents/ZURICH/PROJECTS/UPMEM/upmem-workloads/Microbenchmarks/AI/[ai_output.xlsx]ai_output (4)'!$J$147</c15:f>
                      <c15:dlblFieldTableCache>
                        <c:ptCount val="1"/>
                        <c:pt idx="0">
                          <c:v>2</c:v>
                        </c:pt>
                      </c15:dlblFieldTableCache>
                    </c15:dlblFTEntry>
                  </c15:dlblFieldTable>
                  <c15:showDataLabelsRange val="0"/>
                </c:ext>
                <c:ext xmlns:c16="http://schemas.microsoft.com/office/drawing/2014/chart" uri="{C3380CC4-5D6E-409C-BE32-E72D297353CC}">
                  <c16:uniqueId val="{00000091-FF8B-5F4C-8BBF-ED4DE736661E}"/>
                </c:ext>
              </c:extLst>
            </c:dLbl>
            <c:dLbl>
              <c:idx val="146"/>
              <c:tx>
                <c:strRef>
                  <c:f>'/Users/el1goluj/Documents/ZURICH/PROJECTS/UPMEM/upmem-workloads/Microbenchmarks/AI/[ai_output.xlsx]ai_output (4)'!$J$148</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{033DF0EF-C328-8441-97B8-F011C47D80FC}</c15:txfldGUID>
                      <c15:f>'/Users/el1goluj/Documents/ZURICH/PROJECTS/UPMEM/upmem-workloads/Microbenchmarks/AI/[ai_output.xlsx]ai_output (4)'!$J$148</c15:f>
                      <c15:dlblFieldTableCache>
                        <c:ptCount val="1"/>
                        <c:pt idx="0">
                          <c:v>3</c:v>
                        </c:pt>
                      </c15:dlblFieldTableCache>
                    </c15:dlblFTEntry>
                  </c15:dlblFieldTable>
                  <c15:showDataLabelsRange val="0"/>
                </c:ext>
                <c:ext xmlns:c16="http://schemas.microsoft.com/office/drawing/2014/chart" uri="{C3380CC4-5D6E-409C-BE32-E72D297353CC}">
                  <c16:uniqueId val="{00000092-FF8B-5F4C-8BBF-ED4DE736661E}"/>
                </c:ext>
              </c:extLst>
            </c:dLbl>
            <c:dLbl>
              <c:idx val="147"/>
              <c:tx>
                <c:strRef>
                  <c:f>'/Users/el1goluj/Documents/ZURICH/PROJECTS/UPMEM/upmem-workloads/Microbenchmarks/AI/[ai_output.xlsx]ai_output (4)'!$J$149</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{52B93AEB-CA04-4043-A29B-4DC532B9C7D7}</c15:txfldGUID>
                      <c15:f>'/Users/el1goluj/Documents/ZURICH/PROJECTS/UPMEM/upmem-workloads/Microbenchmarks/AI/[ai_output.xlsx]ai_output (4)'!$J$149</c15:f>
                      <c15:dlblFieldTableCache>
                        <c:ptCount val="1"/>
                        <c:pt idx="0">
                          <c:v>4</c:v>
                        </c:pt>
                      </c15:dlblFieldTableCache>
                    </c15:dlblFTEntry>
                  </c15:dlblFieldTable>
                  <c15:showDataLabelsRange val="0"/>
                </c:ext>
                <c:ext xmlns:c16="http://schemas.microsoft.com/office/drawing/2014/chart" uri="{C3380CC4-5D6E-409C-BE32-E72D297353CC}">
                  <c16:uniqueId val="{00000093-FF8B-5F4C-8BBF-ED4DE736661E}"/>
                </c:ext>
              </c:extLst>
            </c:dLbl>
            <c:dLbl>
              <c:idx val="148"/>
              <c:tx>
                <c:strRef>
                  <c:f>'/Users/el1goluj/Documents/ZURICH/PROJECTS/UPMEM/upmem-workloads/Microbenchmarks/AI/[ai_output.xlsx]ai_output (4)'!$J$150</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{5F1F72FB-7A7F-5B4A-B0DA-7C9245231EFF}</c15:txfldGUID>
                      <c15:f>'/Users/el1goluj/Documents/ZURICH/PROJECTS/UPMEM/upmem-workloads/Microbenchmarks/AI/[ai_output.xlsx]ai_output (4)'!$J$150</c15:f>
                      <c15:dlblFieldTableCache>
                        <c:ptCount val="1"/>
                        <c:pt idx="0">
                          <c:v>5</c:v>
                        </c:pt>
                      </c15:dlblFieldTableCache>
                    </c15:dlblFTEntry>
                  </c15:dlblFieldTable>
                  <c15:showDataLabelsRange val="0"/>
                </c:ext>
                <c:ext xmlns:c16="http://schemas.microsoft.com/office/drawing/2014/chart" uri="{C3380CC4-5D6E-409C-BE32-E72D297353CC}">
                  <c16:uniqueId val="{00000094-FF8B-5F4C-8BBF-ED4DE736661E}"/>
                </c:ext>
              </c:extLst>
            </c:dLbl>
            <c:dLbl>
              <c:idx val="149"/>
              <c:tx>
                <c:strRef>
                  <c:f>'/Users/el1goluj/Documents/ZURICH/PROJECTS/UPMEM/upmem-workloads/Microbenchmarks/AI/[ai_output.xlsx]ai_output (4)'!$J$151</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{F5A73F68-6B5A-934C-AAEF-9379541F7C89}</c15:txfldGUID>
                      <c15:f>'/Users/el1goluj/Documents/ZURICH/PROJECTS/UPMEM/upmem-workloads/Microbenchmarks/AI/[ai_output.xlsx]ai_output (4)'!$J$151</c15:f>
                      <c15:dlblFieldTableCache>
                        <c:ptCount val="1"/>
                        <c:pt idx="0">
                          <c:v>6</c:v>
                        </c:pt>
                      </c15:dlblFieldTableCache>
                    </c15:dlblFTEntry>
                  </c15:dlblFieldTable>
                  <c15:showDataLabelsRange val="0"/>
                </c:ext>
                <c:ext xmlns:c16="http://schemas.microsoft.com/office/drawing/2014/chart" uri="{C3380CC4-5D6E-409C-BE32-E72D297353CC}">
                  <c16:uniqueId val="{00000095-FF8B-5F4C-8BBF-ED4DE736661E}"/>
                </c:ext>
              </c:extLst>
            </c:dLbl>
            <c:dLbl>
              <c:idx val="150"/>
              <c:tx>
                <c:strRef>
                  <c:f>'/Users/el1goluj/Documents/ZURICH/PROJECTS/UPMEM/upmem-workloads/Microbenchmarks/AI/[ai_output.xlsx]ai_output (4)'!$J$152</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{BC2F215B-CC57-F841-82CD-055E3FA24454}</c15:txfldGUID>
                      <c15:f>'/Users/el1goluj/Documents/ZURICH/PROJECTS/UPMEM/upmem-workloads/Microbenchmarks/AI/[ai_output.xlsx]ai_output (4)'!$J$152</c15:f>
                      <c15:dlblFieldTableCache>
                        <c:ptCount val="1"/>
                        <c:pt idx="0">
                          <c:v>7</c:v>
                        </c:pt>
                      </c15:dlblFieldTableCache>
                    </c15:dlblFTEntry>
                  </c15:dlblFieldTable>
                  <c15:showDataLabelsRange val="0"/>
                </c:ext>
                <c:ext xmlns:c16="http://schemas.microsoft.com/office/drawing/2014/chart" uri="{C3380CC4-5D6E-409C-BE32-E72D297353CC}">
                  <c16:uniqueId val="{00000096-FF8B-5F4C-8BBF-ED4DE736661E}"/>
                </c:ext>
              </c:extLst>
            </c:dLbl>
            <c:dLbl>
              <c:idx val="151"/>
              <c:tx>
                <c:strRef>
                  <c:f>'/Users/el1goluj/Documents/ZURICH/PROJECTS/UPMEM/upmem-workloads/Microbenchmarks/AI/[ai_output.xlsx]ai_output (4)'!$J$153</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{F1834444-9013-894B-9CA8-675C22F04FD4}</c15:txfldGUID>
                      <c15:f>'/Users/el1goluj/Documents/ZURICH/PROJECTS/UPMEM/upmem-workloads/Microbenchmarks/AI/[ai_output.xlsx]ai_output (4)'!$J$153</c15:f>
                      <c15:dlblFieldTableCache>
                        <c:ptCount val="1"/>
                        <c:pt idx="0">
                          <c:v>8</c:v>
                        </c:pt>
                      </c15:dlblFieldTableCache>
                    </c15:dlblFTEntry>
                  </c15:dlblFieldTable>
                  <c15:showDataLabelsRange val="0"/>
                </c:ext>
                <c:ext xmlns:c16="http://schemas.microsoft.com/office/drawing/2014/chart" uri="{C3380CC4-5D6E-409C-BE32-E72D297353CC}">
                  <c16:uniqueId val="{00000097-FF8B-5F4C-8BBF-ED4DE736661E}"/>
                </c:ext>
              </c:extLst>
            </c:dLbl>
            <c:dLbl>
              <c:idx val="152"/>
              <c:tx>
                <c:strRef>
                  <c:f>'/Users/el1goluj/Documents/ZURICH/PROJECTS/UPMEM/upmem-workloads/Microbenchmarks/AI/[ai_output.xlsx]ai_output (4)'!$J$154</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{878DFA11-1B37-F045-A230-771A18E0DDAE}</c15:txfldGUID>
                      <c15:f>'/Users/el1goluj/Documents/ZURICH/PROJECTS/UPMEM/upmem-workloads/Microbenchmarks/AI/[ai_output.xlsx]ai_output (4)'!$J$154</c15:f>
                      <c15:dlblFieldTableCache>
                        <c:ptCount val="1"/>
                        <c:pt idx="0">
                          <c:v>9</c:v>
                        </c:pt>
                      </c15:dlblFieldTableCache>
                    </c15:dlblFTEntry>
                  </c15:dlblFieldTable>
                  <c15:showDataLabelsRange val="0"/>
                </c:ext>
                <c:ext xmlns:c16="http://schemas.microsoft.com/office/drawing/2014/chart" uri="{C3380CC4-5D6E-409C-BE32-E72D297353CC}">
                  <c16:uniqueId val="{00000098-FF8B-5F4C-8BBF-ED4DE736661E}"/>
                </c:ext>
              </c:extLst>
            </c:dLbl>
            <c:dLbl>
              <c:idx val="153"/>
              <c:tx>
                <c:strRef>
                  <c:f>'/Users/el1goluj/Documents/ZURICH/PROJECTS/UPMEM/upmem-workloads/Microbenchmarks/AI/[ai_output.xlsx]ai_output (4)'!$J$155</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{6ED0C457-B8DB-1448-94C1-92E143103C19}</c15:txfldGUID>
                      <c15:f>'/Users/el1goluj/Documents/ZURICH/PROJECTS/UPMEM/upmem-workloads/Microbenchmarks/AI/[ai_output.xlsx]ai_output (4)'!$J$155</c15:f>
                      <c15:dlblFieldTableCache>
                        <c:ptCount val="1"/>
                        <c:pt idx="0">
                          <c:v>10</c:v>
                        </c:pt>
                      </c15:dlblFieldTableCache>
                    </c15:dlblFTEntry>
                  </c15:dlblFieldTable>
                  <c15:showDataLabelsRange val="0"/>
                </c:ext>
                <c:ext xmlns:c16="http://schemas.microsoft.com/office/drawing/2014/chart" uri="{C3380CC4-5D6E-409C-BE32-E72D297353CC}">
                  <c16:uniqueId val="{00000099-FF8B-5F4C-8BBF-ED4DE736661E}"/>
                </c:ext>
              </c:extLst>
            </c:dLbl>
            <c:dLbl>
              <c:idx val="154"/>
              <c:tx>
                <c:strRef>
                  <c:f>'/Users/el1goluj/Documents/ZURICH/PROJECTS/UPMEM/upmem-workloads/Microbenchmarks/AI/[ai_output.xlsx]ai_output (4)'!$J$156</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{6A8A053F-8AA0-AD43-B198-945D12D3538D}</c15:txfldGUID>
                      <c15:f>'/Users/el1goluj/Documents/ZURICH/PROJECTS/UPMEM/upmem-workloads/Microbenchmarks/AI/[ai_output.xlsx]ai_output (4)'!$J$156</c15:f>
                      <c15:dlblFieldTableCache>
                        <c:ptCount val="1"/>
                        <c:pt idx="0">
                          <c:v>11</c:v>
                        </c:pt>
                      </c15:dlblFieldTableCache>
                    </c15:dlblFTEntry>
                  </c15:dlblFieldTable>
                  <c15:showDataLabelsRange val="0"/>
                </c:ext>
                <c:ext xmlns:c16="http://schemas.microsoft.com/office/drawing/2014/chart" uri="{C3380CC4-5D6E-409C-BE32-E72D297353CC}">
                  <c16:uniqueId val="{0000009A-FF8B-5F4C-8BBF-ED4DE736661E}"/>
                </c:ext>
              </c:extLst>
            </c:dLbl>
            <c:dLbl>
              <c:idx val="155"/>
              <c:tx>
                <c:strRef>
                  <c:f>'/Users/el1goluj/Documents/ZURICH/PROJECTS/UPMEM/upmem-workloads/Microbenchmarks/AI/[ai_output.xlsx]ai_output (4)'!$J$157</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{B039E126-5290-C34D-9987-27D4848E7112}</c15:txfldGUID>
                      <c15:f>'/Users/el1goluj/Documents/ZURICH/PROJECTS/UPMEM/upmem-workloads/Microbenchmarks/AI/[ai_output.xlsx]ai_output (4)'!$J$157</c15:f>
                      <c15:dlblFieldTableCache>
                        <c:ptCount val="1"/>
                        <c:pt idx="0">
                          <c:v>12</c:v>
                        </c:pt>
                      </c15:dlblFieldTableCache>
                    </c15:dlblFTEntry>
                  </c15:dlblFieldTable>
                  <c15:showDataLabelsRange val="0"/>
                </c:ext>
                <c:ext xmlns:c16="http://schemas.microsoft.com/office/drawing/2014/chart" uri="{C3380CC4-5D6E-409C-BE32-E72D297353CC}">
                  <c16:uniqueId val="{0000009B-FF8B-5F4C-8BBF-ED4DE736661E}"/>
                </c:ext>
              </c:extLst>
            </c:dLbl>
            <c:dLbl>
              <c:idx val="156"/>
              <c:tx>
                <c:strRef>
                  <c:f>'/Users/el1goluj/Documents/ZURICH/PROJECTS/UPMEM/upmem-workloads/Microbenchmarks/AI/[ai_output.xlsx]ai_output (4)'!$J$158</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{B97AC716-997A-EC49-9811-3F93A7F78CD3}</c15:txfldGUID>
                      <c15:f>'/Users/el1goluj/Documents/ZURICH/PROJECTS/UPMEM/upmem-workloads/Microbenchmarks/AI/[ai_output.xlsx]ai_output (4)'!$J$158</c15:f>
                      <c15:dlblFieldTableCache>
                        <c:ptCount val="1"/>
                        <c:pt idx="0">
                          <c:v>13</c:v>
                        </c:pt>
                      </c15:dlblFieldTableCache>
                    </c15:dlblFTEntry>
                  </c15:dlblFieldTable>
                  <c15:showDataLabelsRange val="0"/>
                </c:ext>
                <c:ext xmlns:c16="http://schemas.microsoft.com/office/drawing/2014/chart" uri="{C3380CC4-5D6E-409C-BE32-E72D297353CC}">
                  <c16:uniqueId val="{0000009C-FF8B-5F4C-8BBF-ED4DE736661E}"/>
                </c:ext>
              </c:extLst>
            </c:dLbl>
            <c:dLbl>
              <c:idx val="157"/>
              <c:tx>
                <c:strRef>
                  <c:f>'/Users/el1goluj/Documents/ZURICH/PROJECTS/UPMEM/upmem-workloads/Microbenchmarks/AI/[ai_output.xlsx]ai_output (4)'!$J$159</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{53C957B8-18D3-8748-95BE-E861A4E4A806}</c15:txfldGUID>
                      <c15:f>'/Users/el1goluj/Documents/ZURICH/PROJECTS/UPMEM/upmem-workloads/Microbenchmarks/AI/[ai_output.xlsx]ai_output (4)'!$J$159</c15:f>
                      <c15:dlblFieldTableCache>
                        <c:ptCount val="1"/>
                        <c:pt idx="0">
                          <c:v>14</c:v>
                        </c:pt>
                      </c15:dlblFieldTableCache>
                    </c15:dlblFTEntry>
                  </c15:dlblFieldTable>
                  <c15:showDataLabelsRange val="0"/>
                </c:ext>
                <c:ext xmlns:c16="http://schemas.microsoft.com/office/drawing/2014/chart" uri="{C3380CC4-5D6E-409C-BE32-E72D297353CC}">
                  <c16:uniqueId val="{0000009D-FF8B-5F4C-8BBF-ED4DE736661E}"/>
                </c:ext>
              </c:extLst>
            </c:dLbl>
            <c:dLbl>
              <c:idx val="158"/>
              <c:tx>
                <c:strRef>
                  <c:f>'/Users/el1goluj/Documents/ZURICH/PROJECTS/UPMEM/upmem-workloads/Microbenchmarks/AI/[ai_output.xlsx]ai_output (4)'!$J$160</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{AA7F632A-C6A2-B84B-8B4F-2BF1898A791B}</c15:txfldGUID>
                      <c15:f>'/Users/el1goluj/Documents/ZURICH/PROJECTS/UPMEM/upmem-workloads/Microbenchmarks/AI/[ai_output.xlsx]ai_output (4)'!$J$160</c15:f>
                      <c15:dlblFieldTableCache>
                        <c:ptCount val="1"/>
                        <c:pt idx="0">
                          <c:v>15</c:v>
                        </c:pt>
                      </c15:dlblFieldTableCache>
                    </c15:dlblFTEntry>
                  </c15:dlblFieldTable>
                  <c15:showDataLabelsRange val="0"/>
                </c:ext>
                <c:ext xmlns:c16="http://schemas.microsoft.com/office/drawing/2014/chart" uri="{C3380CC4-5D6E-409C-BE32-E72D297353CC}">
                  <c16:uniqueId val="{0000009E-FF8B-5F4C-8BBF-ED4DE736661E}"/>
                </c:ext>
              </c:extLst>
            </c:dLbl>
            <c:dLbl>
              <c:idx val="159"/>
              <c:tx>
                <c:strRef>
                  <c:f>'/Users/el1goluj/Documents/ZURICH/PROJECTS/UPMEM/upmem-workloads/Microbenchmarks/AI/[ai_output.xlsx]ai_output (4)'!$J$161</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{0866C2B0-1AC3-CB48-A79F-329F62E7361D}</c15:txfldGUID>
                      <c15:f>'/Users/el1goluj/Documents/ZURICH/PROJECTS/UPMEM/upmem-workloads/Microbenchmarks/AI/[ai_output.xlsx]ai_output (4)'!$J$161</c15:f>
                      <c15:dlblFieldTableCache>
                        <c:ptCount val="1"/>
                        <c:pt idx="0">
                          <c:v>16</c:v>
                        </c:pt>
                      </c15:dlblFieldTableCache>
                    </c15:dlblFTEntry>
                  </c15:dlblFieldTable>
                  <c15:showDataLabelsRange val="0"/>
                </c:ext>
                <c:ext xmlns:c16="http://schemas.microsoft.com/office/drawing/2014/chart" uri="{C3380CC4-5D6E-409C-BE32-E72D297353CC}">
                  <c16:uniqueId val="{0000009F-FF8B-5F4C-8BBF-ED4DE736661E}"/>
                </c:ext>
              </c:extLst>
            </c:dLbl>
            <c:dLbl>
              <c:idx val="160"/>
              <c:tx>
                <c:strRef>
                  <c:f>'/Users/el1goluj/Documents/ZURICH/PROJECTS/UPMEM/upmem-workloads/Microbenchmarks/AI/[ai_output.xlsx]ai_output (4)'!$J$162</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{272F1E75-0099-0642-9384-9F3C669B5E22}</c15:txfldGUID>
                      <c15:f>'/Users/el1goluj/Documents/ZURICH/PROJECTS/UPMEM/upmem-workloads/Microbenchmarks/AI/[ai_output.xlsx]ai_output (4)'!$J$162</c15:f>
                      <c15:dlblFieldTableCache>
                        <c:ptCount val="1"/>
                        <c:pt idx="0">
                          <c:v>1</c:v>
                        </c:pt>
                      </c15:dlblFieldTableCache>
                    </c15:dlblFTEntry>
                  </c15:dlblFieldTable>
                  <c15:showDataLabelsRange val="0"/>
                </c:ext>
                <c:ext xmlns:c16="http://schemas.microsoft.com/office/drawing/2014/chart" uri="{C3380CC4-5D6E-409C-BE32-E72D297353CC}">
                  <c16:uniqueId val="{000000A0-FF8B-5F4C-8BBF-ED4DE736661E}"/>
                </c:ext>
              </c:extLst>
            </c:dLbl>
            <c:dLbl>
              <c:idx val="161"/>
              <c:tx>
                <c:strRef>
                  <c:f>'/Users/el1goluj/Documents/ZURICH/PROJECTS/UPMEM/upmem-workloads/Microbenchmarks/AI/[ai_output.xlsx]ai_output (4)'!$J$163</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{8EDB2B92-920F-4340-9C61-7DE930F9B156}</c15:txfldGUID>
                      <c15:f>'/Users/el1goluj/Documents/ZURICH/PROJECTS/UPMEM/upmem-workloads/Microbenchmarks/AI/[ai_output.xlsx]ai_output (4)'!$J$163</c15:f>
                      <c15:dlblFieldTableCache>
                        <c:ptCount val="1"/>
                        <c:pt idx="0">
                          <c:v>2</c:v>
                        </c:pt>
                      </c15:dlblFieldTableCache>
                    </c15:dlblFTEntry>
                  </c15:dlblFieldTable>
                  <c15:showDataLabelsRange val="0"/>
                </c:ext>
                <c:ext xmlns:c16="http://schemas.microsoft.com/office/drawing/2014/chart" uri="{C3380CC4-5D6E-409C-BE32-E72D297353CC}">
                  <c16:uniqueId val="{000000A1-FF8B-5F4C-8BBF-ED4DE736661E}"/>
                </c:ext>
              </c:extLst>
            </c:dLbl>
            <c:dLbl>
              <c:idx val="162"/>
              <c:tx>
                <c:strRef>
                  <c:f>'/Users/el1goluj/Documents/ZURICH/PROJECTS/UPMEM/upmem-workloads/Microbenchmarks/AI/[ai_output.xlsx]ai_output (4)'!$J$164</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{72138820-2BB2-3E44-9EF4-BB4D3130B909}</c15:txfldGUID>
                      <c15:f>'/Users/el1goluj/Documents/ZURICH/PROJECTS/UPMEM/upmem-workloads/Microbenchmarks/AI/[ai_output.xlsx]ai_output (4)'!$J$164</c15:f>
                      <c15:dlblFieldTableCache>
                        <c:ptCount val="1"/>
                        <c:pt idx="0">
                          <c:v>3</c:v>
                        </c:pt>
                      </c15:dlblFieldTableCache>
                    </c15:dlblFTEntry>
                  </c15:dlblFieldTable>
                  <c15:showDataLabelsRange val="0"/>
                </c:ext>
                <c:ext xmlns:c16="http://schemas.microsoft.com/office/drawing/2014/chart" uri="{C3380CC4-5D6E-409C-BE32-E72D297353CC}">
                  <c16:uniqueId val="{000000A2-FF8B-5F4C-8BBF-ED4DE736661E}"/>
                </c:ext>
              </c:extLst>
            </c:dLbl>
            <c:dLbl>
              <c:idx val="163"/>
              <c:tx>
                <c:strRef>
                  <c:f>'/Users/el1goluj/Documents/ZURICH/PROJECTS/UPMEM/upmem-workloads/Microbenchmarks/AI/[ai_output.xlsx]ai_output (4)'!$J$165</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{EBE14143-807C-1147-83F5-CBB27D6F2EF3}</c15:txfldGUID>
                      <c15:f>'/Users/el1goluj/Documents/ZURICH/PROJECTS/UPMEM/upmem-workloads/Microbenchmarks/AI/[ai_output.xlsx]ai_output (4)'!$J$165</c15:f>
                      <c15:dlblFieldTableCache>
                        <c:ptCount val="1"/>
                        <c:pt idx="0">
                          <c:v>4</c:v>
                        </c:pt>
                      </c15:dlblFieldTableCache>
                    </c15:dlblFTEntry>
                  </c15:dlblFieldTable>
                  <c15:showDataLabelsRange val="0"/>
                </c:ext>
                <c:ext xmlns:c16="http://schemas.microsoft.com/office/drawing/2014/chart" uri="{C3380CC4-5D6E-409C-BE32-E72D297353CC}">
                  <c16:uniqueId val="{000000A3-FF8B-5F4C-8BBF-ED4DE736661E}"/>
                </c:ext>
              </c:extLst>
            </c:dLbl>
            <c:dLbl>
              <c:idx val="164"/>
              <c:tx>
                <c:strRef>
                  <c:f>'/Users/el1goluj/Documents/ZURICH/PROJECTS/UPMEM/upmem-workloads/Microbenchmarks/AI/[ai_output.xlsx]ai_output (4)'!$J$166</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{EBDFBC51-C50F-7143-B8CD-420EAF9022FC}</c15:txfldGUID>
                      <c15:f>'/Users/el1goluj/Documents/ZURICH/PROJECTS/UPMEM/upmem-workloads/Microbenchmarks/AI/[ai_output.xlsx]ai_output (4)'!$J$166</c15:f>
                      <c15:dlblFieldTableCache>
                        <c:ptCount val="1"/>
                        <c:pt idx="0">
                          <c:v>5</c:v>
                        </c:pt>
                      </c15:dlblFieldTableCache>
                    </c15:dlblFTEntry>
                  </c15:dlblFieldTable>
                  <c15:showDataLabelsRange val="0"/>
                </c:ext>
                <c:ext xmlns:c16="http://schemas.microsoft.com/office/drawing/2014/chart" uri="{C3380CC4-5D6E-409C-BE32-E72D297353CC}">
                  <c16:uniqueId val="{000000A4-FF8B-5F4C-8BBF-ED4DE736661E}"/>
                </c:ext>
              </c:extLst>
            </c:dLbl>
            <c:dLbl>
              <c:idx val="165"/>
              <c:tx>
                <c:strRef>
                  <c:f>'/Users/el1goluj/Documents/ZURICH/PROJECTS/UPMEM/upmem-workloads/Microbenchmarks/AI/[ai_output.xlsx]ai_output (4)'!$J$167</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{364AA5E4-819B-9A4A-B0A0-2A4936D4A734}</c15:txfldGUID>
                      <c15:f>'/Users/el1goluj/Documents/ZURICH/PROJECTS/UPMEM/upmem-workloads/Microbenchmarks/AI/[ai_output.xlsx]ai_output (4)'!$J$167</c15:f>
                      <c15:dlblFieldTableCache>
                        <c:ptCount val="1"/>
                        <c:pt idx="0">
                          <c:v>6</c:v>
                        </c:pt>
                      </c15:dlblFieldTableCache>
                    </c15:dlblFTEntry>
                  </c15:dlblFieldTable>
                  <c15:showDataLabelsRange val="0"/>
                </c:ext>
                <c:ext xmlns:c16="http://schemas.microsoft.com/office/drawing/2014/chart" uri="{C3380CC4-5D6E-409C-BE32-E72D297353CC}">
                  <c16:uniqueId val="{000000A5-FF8B-5F4C-8BBF-ED4DE736661E}"/>
                </c:ext>
              </c:extLst>
            </c:dLbl>
            <c:dLbl>
              <c:idx val="166"/>
              <c:tx>
                <c:strRef>
                  <c:f>'/Users/el1goluj/Documents/ZURICH/PROJECTS/UPMEM/upmem-workloads/Microbenchmarks/AI/[ai_output.xlsx]ai_output (4)'!$J$168</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{1B46128B-D355-954A-8482-824DE2D5FD80}</c15:txfldGUID>
                      <c15:f>'/Users/el1goluj/Documents/ZURICH/PROJECTS/UPMEM/upmem-workloads/Microbenchmarks/AI/[ai_output.xlsx]ai_output (4)'!$J$168</c15:f>
                      <c15:dlblFieldTableCache>
                        <c:ptCount val="1"/>
                        <c:pt idx="0">
                          <c:v>7</c:v>
                        </c:pt>
                      </c15:dlblFieldTableCache>
                    </c15:dlblFTEntry>
                  </c15:dlblFieldTable>
                  <c15:showDataLabelsRange val="0"/>
                </c:ext>
                <c:ext xmlns:c16="http://schemas.microsoft.com/office/drawing/2014/chart" uri="{C3380CC4-5D6E-409C-BE32-E72D297353CC}">
                  <c16:uniqueId val="{000000A6-FF8B-5F4C-8BBF-ED4DE736661E}"/>
                </c:ext>
              </c:extLst>
            </c:dLbl>
            <c:dLbl>
              <c:idx val="167"/>
              <c:tx>
                <c:strRef>
                  <c:f>'/Users/el1goluj/Documents/ZURICH/PROJECTS/UPMEM/upmem-workloads/Microbenchmarks/AI/[ai_output.xlsx]ai_output (4)'!$J$169</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{1688380C-7160-524E-8FE9-E37F1BC7DDC8}</c15:txfldGUID>
                      <c15:f>'/Users/el1goluj/Documents/ZURICH/PROJECTS/UPMEM/upmem-workloads/Microbenchmarks/AI/[ai_output.xlsx]ai_output (4)'!$J$169</c15:f>
                      <c15:dlblFieldTableCache>
                        <c:ptCount val="1"/>
                        <c:pt idx="0">
                          <c:v>8</c:v>
                        </c:pt>
                      </c15:dlblFieldTableCache>
                    </c15:dlblFTEntry>
                  </c15:dlblFieldTable>
                  <c15:showDataLabelsRange val="0"/>
                </c:ext>
                <c:ext xmlns:c16="http://schemas.microsoft.com/office/drawing/2014/chart" uri="{C3380CC4-5D6E-409C-BE32-E72D297353CC}">
                  <c16:uniqueId val="{000000A7-FF8B-5F4C-8BBF-ED4DE736661E}"/>
                </c:ext>
              </c:extLst>
            </c:dLbl>
            <c:dLbl>
              <c:idx val="168"/>
              <c:tx>
                <c:strRef>
                  <c:f>'/Users/el1goluj/Documents/ZURICH/PROJECTS/UPMEM/upmem-workloads/Microbenchmarks/AI/[ai_output.xlsx]ai_output (4)'!$J$170</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{D581F637-85AD-C344-ADC9-4FF92AE5BB07}</c15:txfldGUID>
                      <c15:f>'/Users/el1goluj/Documents/ZURICH/PROJECTS/UPMEM/upmem-workloads/Microbenchmarks/AI/[ai_output.xlsx]ai_output (4)'!$J$170</c15:f>
                      <c15:dlblFieldTableCache>
                        <c:ptCount val="1"/>
                        <c:pt idx="0">
                          <c:v>9</c:v>
                        </c:pt>
                      </c15:dlblFieldTableCache>
                    </c15:dlblFTEntry>
                  </c15:dlblFieldTable>
                  <c15:showDataLabelsRange val="0"/>
                </c:ext>
                <c:ext xmlns:c16="http://schemas.microsoft.com/office/drawing/2014/chart" uri="{C3380CC4-5D6E-409C-BE32-E72D297353CC}">
                  <c16:uniqueId val="{000000A8-FF8B-5F4C-8BBF-ED4DE736661E}"/>
                </c:ext>
              </c:extLst>
            </c:dLbl>
            <c:dLbl>
              <c:idx val="169"/>
              <c:tx>
                <c:strRef>
                  <c:f>'/Users/el1goluj/Documents/ZURICH/PROJECTS/UPMEM/upmem-workloads/Microbenchmarks/AI/[ai_output.xlsx]ai_output (4)'!$J$171</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{B31E311D-6480-0F4F-9F72-8B6AF64FC038}</c15:txfldGUID>
                      <c15:f>'/Users/el1goluj/Documents/ZURICH/PROJECTS/UPMEM/upmem-workloads/Microbenchmarks/AI/[ai_output.xlsx]ai_output (4)'!$J$171</c15:f>
                      <c15:dlblFieldTableCache>
                        <c:ptCount val="1"/>
                        <c:pt idx="0">
                          <c:v>10</c:v>
                        </c:pt>
                      </c15:dlblFieldTableCache>
                    </c15:dlblFTEntry>
                  </c15:dlblFieldTable>
                  <c15:showDataLabelsRange val="0"/>
                </c:ext>
                <c:ext xmlns:c16="http://schemas.microsoft.com/office/drawing/2014/chart" uri="{C3380CC4-5D6E-409C-BE32-E72D297353CC}">
                  <c16:uniqueId val="{000000A9-FF8B-5F4C-8BBF-ED4DE736661E}"/>
                </c:ext>
              </c:extLst>
            </c:dLbl>
            <c:dLbl>
              <c:idx val="170"/>
              <c:tx>
                <c:strRef>
                  <c:f>'/Users/el1goluj/Documents/ZURICH/PROJECTS/UPMEM/upmem-workloads/Microbenchmarks/AI/[ai_output.xlsx]ai_output (4)'!$J$172</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{754FF5BA-ABD9-A145-9E6D-141A10D2139D}</c15:txfldGUID>
                      <c15:f>'/Users/el1goluj/Documents/ZURICH/PROJECTS/UPMEM/upmem-workloads/Microbenchmarks/AI/[ai_output.xlsx]ai_output (4)'!$J$172</c15:f>
                      <c15:dlblFieldTableCache>
                        <c:ptCount val="1"/>
                        <c:pt idx="0">
                          <c:v>11</c:v>
                        </c:pt>
                      </c15:dlblFieldTableCache>
                    </c15:dlblFTEntry>
                  </c15:dlblFieldTable>
                  <c15:showDataLabelsRange val="0"/>
                </c:ext>
                <c:ext xmlns:c16="http://schemas.microsoft.com/office/drawing/2014/chart" uri="{C3380CC4-5D6E-409C-BE32-E72D297353CC}">
                  <c16:uniqueId val="{000000AA-FF8B-5F4C-8BBF-ED4DE736661E}"/>
                </c:ext>
              </c:extLst>
            </c:dLbl>
            <c:dLbl>
              <c:idx val="171"/>
              <c:tx>
                <c:strRef>
                  <c:f>'/Users/el1goluj/Documents/ZURICH/PROJECTS/UPMEM/upmem-workloads/Microbenchmarks/AI/[ai_output.xlsx]ai_output (4)'!$J$173</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{FDAB1279-5EE6-4148-9BCA-9F7E8F472330}</c15:txfldGUID>
                      <c15:f>'/Users/el1goluj/Documents/ZURICH/PROJECTS/UPMEM/upmem-workloads/Microbenchmarks/AI/[ai_output.xlsx]ai_output (4)'!$J$173</c15:f>
                      <c15:dlblFieldTableCache>
                        <c:ptCount val="1"/>
                        <c:pt idx="0">
                          <c:v>12</c:v>
                        </c:pt>
                      </c15:dlblFieldTableCache>
                    </c15:dlblFTEntry>
                  </c15:dlblFieldTable>
                  <c15:showDataLabelsRange val="0"/>
                </c:ext>
                <c:ext xmlns:c16="http://schemas.microsoft.com/office/drawing/2014/chart" uri="{C3380CC4-5D6E-409C-BE32-E72D297353CC}">
                  <c16:uniqueId val="{000000AB-FF8B-5F4C-8BBF-ED4DE736661E}"/>
                </c:ext>
              </c:extLst>
            </c:dLbl>
            <c:dLbl>
              <c:idx val="172"/>
              <c:tx>
                <c:strRef>
                  <c:f>'/Users/el1goluj/Documents/ZURICH/PROJECTS/UPMEM/upmem-workloads/Microbenchmarks/AI/[ai_output.xlsx]ai_output (4)'!$J$174</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{50F85BF8-97DD-3C4E-B8BA-C43D5A9B956A}</c15:txfldGUID>
                      <c15:f>'/Users/el1goluj/Documents/ZURICH/PROJECTS/UPMEM/upmem-workloads/Microbenchmarks/AI/[ai_output.xlsx]ai_output (4)'!$J$174</c15:f>
                      <c15:dlblFieldTableCache>
                        <c:ptCount val="1"/>
                        <c:pt idx="0">
                          <c:v>13</c:v>
                        </c:pt>
                      </c15:dlblFieldTableCache>
                    </c15:dlblFTEntry>
                  </c15:dlblFieldTable>
                  <c15:showDataLabelsRange val="0"/>
                </c:ext>
                <c:ext xmlns:c16="http://schemas.microsoft.com/office/drawing/2014/chart" uri="{C3380CC4-5D6E-409C-BE32-E72D297353CC}">
                  <c16:uniqueId val="{000000AC-FF8B-5F4C-8BBF-ED4DE736661E}"/>
                </c:ext>
              </c:extLst>
            </c:dLbl>
            <c:dLbl>
              <c:idx val="173"/>
              <c:tx>
                <c:strRef>
                  <c:f>'/Users/el1goluj/Documents/ZURICH/PROJECTS/UPMEM/upmem-workloads/Microbenchmarks/AI/[ai_output.xlsx]ai_output (4)'!$J$175</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{50CCE41B-E3AE-DE48-A0A0-C3B0E51ACF97}</c15:txfldGUID>
                      <c15:f>'/Users/el1goluj/Documents/ZURICH/PROJECTS/UPMEM/upmem-workloads/Microbenchmarks/AI/[ai_output.xlsx]ai_output (4)'!$J$175</c15:f>
                      <c15:dlblFieldTableCache>
                        <c:ptCount val="1"/>
                        <c:pt idx="0">
                          <c:v>14</c:v>
                        </c:pt>
                      </c15:dlblFieldTableCache>
                    </c15:dlblFTEntry>
                  </c15:dlblFieldTable>
                  <c15:showDataLabelsRange val="0"/>
                </c:ext>
                <c:ext xmlns:c16="http://schemas.microsoft.com/office/drawing/2014/chart" uri="{C3380CC4-5D6E-409C-BE32-E72D297353CC}">
                  <c16:uniqueId val="{000000AD-FF8B-5F4C-8BBF-ED4DE736661E}"/>
                </c:ext>
              </c:extLst>
            </c:dLbl>
            <c:dLbl>
              <c:idx val="174"/>
              <c:tx>
                <c:strRef>
                  <c:f>'/Users/el1goluj/Documents/ZURICH/PROJECTS/UPMEM/upmem-workloads/Microbenchmarks/AI/[ai_output.xlsx]ai_output (4)'!$J$176</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{1FDC01D2-2763-944F-9214-0BF076E49827}</c15:txfldGUID>
                      <c15:f>'/Users/el1goluj/Documents/ZURICH/PROJECTS/UPMEM/upmem-workloads/Microbenchmarks/AI/[ai_output.xlsx]ai_output (4)'!$J$176</c15:f>
                      <c15:dlblFieldTableCache>
                        <c:ptCount val="1"/>
                        <c:pt idx="0">
                          <c:v>15</c:v>
                        </c:pt>
                      </c15:dlblFieldTableCache>
                    </c15:dlblFTEntry>
                  </c15:dlblFieldTable>
                  <c15:showDataLabelsRange val="0"/>
                </c:ext>
                <c:ext xmlns:c16="http://schemas.microsoft.com/office/drawing/2014/chart" uri="{C3380CC4-5D6E-409C-BE32-E72D297353CC}">
                  <c16:uniqueId val="{000000AE-FF8B-5F4C-8BBF-ED4DE736661E}"/>
                </c:ext>
              </c:extLst>
            </c:dLbl>
            <c:dLbl>
              <c:idx val="175"/>
              <c:tx>
                <c:strRef>
                  <c:f>'/Users/el1goluj/Documents/ZURICH/PROJECTS/UPMEM/upmem-workloads/Microbenchmarks/AI/[ai_output.xlsx]ai_output (4)'!$J$177</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{E8556966-1C2E-1144-A3CF-11021D8904D9}</c15:txfldGUID>
                      <c15:f>'/Users/el1goluj/Documents/ZURICH/PROJECTS/UPMEM/upmem-workloads/Microbenchmarks/AI/[ai_output.xlsx]ai_output (4)'!$J$177</c15:f>
                      <c15:dlblFieldTableCache>
                        <c:ptCount val="1"/>
                        <c:pt idx="0">
                          <c:v>16</c:v>
                        </c:pt>
                      </c15:dlblFieldTableCache>
                    </c15:dlblFTEntry>
                  </c15:dlblFieldTable>
                  <c15:showDataLabelsRange val="0"/>
                </c:ext>
                <c:ext xmlns:c16="http://schemas.microsoft.com/office/drawing/2014/chart" uri="{C3380CC4-5D6E-409C-BE32-E72D297353CC}">
                  <c16:uniqueId val="{000000AF-FF8B-5F4C-8BBF-ED4DE736661E}"/>
                </c:ext>
              </c:extLst>
            </c:dLbl>
            <c:dLbl>
              <c:idx val="176"/>
              <c:tx>
                <c:strRef>
                  <c:f>'/Users/el1goluj/Documents/ZURICH/PROJECTS/UPMEM/upmem-workloads/Microbenchmarks/AI/[ai_output.xlsx]ai_output (4)'!$J$178</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{4F18B51E-AD43-224D-AD31-CCFD374D1234}</c15:txfldGUID>
                      <c15:f>'/Users/el1goluj/Documents/ZURICH/PROJECTS/UPMEM/upmem-workloads/Microbenchmarks/AI/[ai_output.xlsx]ai_output (4)'!$J$178</c15:f>
                      <c15:dlblFieldTableCache>
                        <c:ptCount val="1"/>
                        <c:pt idx="0">
                          <c:v>1</c:v>
                        </c:pt>
                      </c15:dlblFieldTableCache>
                    </c15:dlblFTEntry>
                  </c15:dlblFieldTable>
                  <c15:showDataLabelsRange val="0"/>
                </c:ext>
                <c:ext xmlns:c16="http://schemas.microsoft.com/office/drawing/2014/chart" uri="{C3380CC4-5D6E-409C-BE32-E72D297353CC}">
                  <c16:uniqueId val="{000000B0-FF8B-5F4C-8BBF-ED4DE736661E}"/>
                </c:ext>
              </c:extLst>
            </c:dLbl>
            <c:dLbl>
              <c:idx val="177"/>
              <c:tx>
                <c:strRef>
                  <c:f>'/Users/el1goluj/Documents/ZURICH/PROJECTS/UPMEM/upmem-workloads/Microbenchmarks/AI/[ai_output.xlsx]ai_output (4)'!$J$179</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{AE29C82F-8BB1-E84D-9622-E0568B0F5735}</c15:txfldGUID>
                      <c15:f>'/Users/el1goluj/Documents/ZURICH/PROJECTS/UPMEM/upmem-workloads/Microbenchmarks/AI/[ai_output.xlsx]ai_output (4)'!$J$179</c15:f>
                      <c15:dlblFieldTableCache>
                        <c:ptCount val="1"/>
                        <c:pt idx="0">
                          <c:v>2</c:v>
                        </c:pt>
                      </c15:dlblFieldTableCache>
                    </c15:dlblFTEntry>
                  </c15:dlblFieldTable>
                  <c15:showDataLabelsRange val="0"/>
                </c:ext>
                <c:ext xmlns:c16="http://schemas.microsoft.com/office/drawing/2014/chart" uri="{C3380CC4-5D6E-409C-BE32-E72D297353CC}">
                  <c16:uniqueId val="{000000B1-FF8B-5F4C-8BBF-ED4DE736661E}"/>
                </c:ext>
              </c:extLst>
            </c:dLbl>
            <c:dLbl>
              <c:idx val="178"/>
              <c:tx>
                <c:strRef>
                  <c:f>'/Users/el1goluj/Documents/ZURICH/PROJECTS/UPMEM/upmem-workloads/Microbenchmarks/AI/[ai_output.xlsx]ai_output (4)'!$J$180</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{51FF0176-D295-D44D-BBB0-2FEE3B7A78A8}</c15:txfldGUID>
                      <c15:f>'/Users/el1goluj/Documents/ZURICH/PROJECTS/UPMEM/upmem-workloads/Microbenchmarks/AI/[ai_output.xlsx]ai_output (4)'!$J$180</c15:f>
                      <c15:dlblFieldTableCache>
                        <c:ptCount val="1"/>
                        <c:pt idx="0">
                          <c:v>3</c:v>
                        </c:pt>
                      </c15:dlblFieldTableCache>
                    </c15:dlblFTEntry>
                  </c15:dlblFieldTable>
                  <c15:showDataLabelsRange val="0"/>
                </c:ext>
                <c:ext xmlns:c16="http://schemas.microsoft.com/office/drawing/2014/chart" uri="{C3380CC4-5D6E-409C-BE32-E72D297353CC}">
                  <c16:uniqueId val="{000000B2-FF8B-5F4C-8BBF-ED4DE736661E}"/>
                </c:ext>
              </c:extLst>
            </c:dLbl>
            <c:dLbl>
              <c:idx val="179"/>
              <c:tx>
                <c:strRef>
                  <c:f>'/Users/el1goluj/Documents/ZURICH/PROJECTS/UPMEM/upmem-workloads/Microbenchmarks/AI/[ai_output.xlsx]ai_output (4)'!$J$181</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{4E889934-E958-EC47-9B1D-B35CD5EC5D73}</c15:txfldGUID>
                      <c15:f>'/Users/el1goluj/Documents/ZURICH/PROJECTS/UPMEM/upmem-workloads/Microbenchmarks/AI/[ai_output.xlsx]ai_output (4)'!$J$181</c15:f>
                      <c15:dlblFieldTableCache>
                        <c:ptCount val="1"/>
                        <c:pt idx="0">
                          <c:v>4</c:v>
                        </c:pt>
                      </c15:dlblFieldTableCache>
                    </c15:dlblFTEntry>
                  </c15:dlblFieldTable>
                  <c15:showDataLabelsRange val="0"/>
                </c:ext>
                <c:ext xmlns:c16="http://schemas.microsoft.com/office/drawing/2014/chart" uri="{C3380CC4-5D6E-409C-BE32-E72D297353CC}">
                  <c16:uniqueId val="{000000B3-FF8B-5F4C-8BBF-ED4DE736661E}"/>
                </c:ext>
              </c:extLst>
            </c:dLbl>
            <c:dLbl>
              <c:idx val="180"/>
              <c:tx>
                <c:strRef>
                  <c:f>'/Users/el1goluj/Documents/ZURICH/PROJECTS/UPMEM/upmem-workloads/Microbenchmarks/AI/[ai_output.xlsx]ai_output (4)'!$J$182</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{57A0BC74-B664-A44F-A6F2-802B64FE4BCD}</c15:txfldGUID>
                      <c15:f>'/Users/el1goluj/Documents/ZURICH/PROJECTS/UPMEM/upmem-workloads/Microbenchmarks/AI/[ai_output.xlsx]ai_output (4)'!$J$182</c15:f>
                      <c15:dlblFieldTableCache>
                        <c:ptCount val="1"/>
                        <c:pt idx="0">
                          <c:v>5</c:v>
                        </c:pt>
                      </c15:dlblFieldTableCache>
                    </c15:dlblFTEntry>
                  </c15:dlblFieldTable>
                  <c15:showDataLabelsRange val="0"/>
                </c:ext>
                <c:ext xmlns:c16="http://schemas.microsoft.com/office/drawing/2014/chart" uri="{C3380CC4-5D6E-409C-BE32-E72D297353CC}">
                  <c16:uniqueId val="{000000B4-FF8B-5F4C-8BBF-ED4DE736661E}"/>
                </c:ext>
              </c:extLst>
            </c:dLbl>
            <c:dLbl>
              <c:idx val="181"/>
              <c:tx>
                <c:strRef>
                  <c:f>'/Users/el1goluj/Documents/ZURICH/PROJECTS/UPMEM/upmem-workloads/Microbenchmarks/AI/[ai_output.xlsx]ai_output (4)'!$J$183</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{95E233FA-D75E-0642-B2B5-BA3A7A8224C2}</c15:txfldGUID>
                      <c15:f>'/Users/el1goluj/Documents/ZURICH/PROJECTS/UPMEM/upmem-workloads/Microbenchmarks/AI/[ai_output.xlsx]ai_output (4)'!$J$183</c15:f>
                      <c15:dlblFieldTableCache>
                        <c:ptCount val="1"/>
                        <c:pt idx="0">
                          <c:v>6</c:v>
                        </c:pt>
                      </c15:dlblFieldTableCache>
                    </c15:dlblFTEntry>
                  </c15:dlblFieldTable>
                  <c15:showDataLabelsRange val="0"/>
                </c:ext>
                <c:ext xmlns:c16="http://schemas.microsoft.com/office/drawing/2014/chart" uri="{C3380CC4-5D6E-409C-BE32-E72D297353CC}">
                  <c16:uniqueId val="{000000B5-FF8B-5F4C-8BBF-ED4DE736661E}"/>
                </c:ext>
              </c:extLst>
            </c:dLbl>
            <c:dLbl>
              <c:idx val="182"/>
              <c:tx>
                <c:strRef>
                  <c:f>'/Users/el1goluj/Documents/ZURICH/PROJECTS/UPMEM/upmem-workloads/Microbenchmarks/AI/[ai_output.xlsx]ai_output (4)'!$J$184</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{F5E5354E-F1D3-8747-A939-E30B52E1A4EB}</c15:txfldGUID>
                      <c15:f>'/Users/el1goluj/Documents/ZURICH/PROJECTS/UPMEM/upmem-workloads/Microbenchmarks/AI/[ai_output.xlsx]ai_output (4)'!$J$184</c15:f>
                      <c15:dlblFieldTableCache>
                        <c:ptCount val="1"/>
                        <c:pt idx="0">
                          <c:v>7</c:v>
                        </c:pt>
                      </c15:dlblFieldTableCache>
                    </c15:dlblFTEntry>
                  </c15:dlblFieldTable>
                  <c15:showDataLabelsRange val="0"/>
                </c:ext>
                <c:ext xmlns:c16="http://schemas.microsoft.com/office/drawing/2014/chart" uri="{C3380CC4-5D6E-409C-BE32-E72D297353CC}">
                  <c16:uniqueId val="{000000B6-FF8B-5F4C-8BBF-ED4DE736661E}"/>
                </c:ext>
              </c:extLst>
            </c:dLbl>
            <c:dLbl>
              <c:idx val="183"/>
              <c:tx>
                <c:strRef>
                  <c:f>'/Users/el1goluj/Documents/ZURICH/PROJECTS/UPMEM/upmem-workloads/Microbenchmarks/AI/[ai_output.xlsx]ai_output (4)'!$J$185</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{8B8ABBA7-97E4-D143-B471-751DA0497922}</c15:txfldGUID>
                      <c15:f>'/Users/el1goluj/Documents/ZURICH/PROJECTS/UPMEM/upmem-workloads/Microbenchmarks/AI/[ai_output.xlsx]ai_output (4)'!$J$185</c15:f>
                      <c15:dlblFieldTableCache>
                        <c:ptCount val="1"/>
                        <c:pt idx="0">
                          <c:v>8</c:v>
                        </c:pt>
                      </c15:dlblFieldTableCache>
                    </c15:dlblFTEntry>
                  </c15:dlblFieldTable>
                  <c15:showDataLabelsRange val="0"/>
                </c:ext>
                <c:ext xmlns:c16="http://schemas.microsoft.com/office/drawing/2014/chart" uri="{C3380CC4-5D6E-409C-BE32-E72D297353CC}">
                  <c16:uniqueId val="{000000B7-FF8B-5F4C-8BBF-ED4DE736661E}"/>
                </c:ext>
              </c:extLst>
            </c:dLbl>
            <c:dLbl>
              <c:idx val="184"/>
              <c:tx>
                <c:strRef>
                  <c:f>'/Users/el1goluj/Documents/ZURICH/PROJECTS/UPMEM/upmem-workloads/Microbenchmarks/AI/[ai_output.xlsx]ai_output (4)'!$J$186</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{2CD5239C-3DBB-754A-A074-85DF1C33C289}</c15:txfldGUID>
                      <c15:f>'/Users/el1goluj/Documents/ZURICH/PROJECTS/UPMEM/upmem-workloads/Microbenchmarks/AI/[ai_output.xlsx]ai_output (4)'!$J$186</c15:f>
                      <c15:dlblFieldTableCache>
                        <c:ptCount val="1"/>
                        <c:pt idx="0">
                          <c:v>9</c:v>
                        </c:pt>
                      </c15:dlblFieldTableCache>
                    </c15:dlblFTEntry>
                  </c15:dlblFieldTable>
                  <c15:showDataLabelsRange val="0"/>
                </c:ext>
                <c:ext xmlns:c16="http://schemas.microsoft.com/office/drawing/2014/chart" uri="{C3380CC4-5D6E-409C-BE32-E72D297353CC}">
                  <c16:uniqueId val="{000000B8-FF8B-5F4C-8BBF-ED4DE736661E}"/>
                </c:ext>
              </c:extLst>
            </c:dLbl>
            <c:dLbl>
              <c:idx val="185"/>
              <c:tx>
                <c:strRef>
                  <c:f>'/Users/el1goluj/Documents/ZURICH/PROJECTS/UPMEM/upmem-workloads/Microbenchmarks/AI/[ai_output.xlsx]ai_output (4)'!$J$187</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{36584EE4-EF6B-154C-97E4-A96513A91FAC}</c15:txfldGUID>
                      <c15:f>'/Users/el1goluj/Documents/ZURICH/PROJECTS/UPMEM/upmem-workloads/Microbenchmarks/AI/[ai_output.xlsx]ai_output (4)'!$J$187</c15:f>
                      <c15:dlblFieldTableCache>
                        <c:ptCount val="1"/>
                        <c:pt idx="0">
                          <c:v>10</c:v>
                        </c:pt>
                      </c15:dlblFieldTableCache>
                    </c15:dlblFTEntry>
                  </c15:dlblFieldTable>
                  <c15:showDataLabelsRange val="0"/>
                </c:ext>
                <c:ext xmlns:c16="http://schemas.microsoft.com/office/drawing/2014/chart" uri="{C3380CC4-5D6E-409C-BE32-E72D297353CC}">
                  <c16:uniqueId val="{000000B9-FF8B-5F4C-8BBF-ED4DE736661E}"/>
                </c:ext>
              </c:extLst>
            </c:dLbl>
            <c:dLbl>
              <c:idx val="186"/>
              <c:tx>
                <c:strRef>
                  <c:f>'/Users/el1goluj/Documents/ZURICH/PROJECTS/UPMEM/upmem-workloads/Microbenchmarks/AI/[ai_output.xlsx]ai_output (4)'!$J$188</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{AA277E52-3B44-9B4A-91F7-1E868AEC8494}</c15:txfldGUID>
                      <c15:f>'/Users/el1goluj/Documents/ZURICH/PROJECTS/UPMEM/upmem-workloads/Microbenchmarks/AI/[ai_output.xlsx]ai_output (4)'!$J$188</c15:f>
                      <c15:dlblFieldTableCache>
                        <c:ptCount val="1"/>
                        <c:pt idx="0">
                          <c:v>11</c:v>
                        </c:pt>
                      </c15:dlblFieldTableCache>
                    </c15:dlblFTEntry>
                  </c15:dlblFieldTable>
                  <c15:showDataLabelsRange val="0"/>
                </c:ext>
                <c:ext xmlns:c16="http://schemas.microsoft.com/office/drawing/2014/chart" uri="{C3380CC4-5D6E-409C-BE32-E72D297353CC}">
                  <c16:uniqueId val="{000000BA-FF8B-5F4C-8BBF-ED4DE736661E}"/>
                </c:ext>
              </c:extLst>
            </c:dLbl>
            <c:dLbl>
              <c:idx val="187"/>
              <c:tx>
                <c:strRef>
                  <c:f>'/Users/el1goluj/Documents/ZURICH/PROJECTS/UPMEM/upmem-workloads/Microbenchmarks/AI/[ai_output.xlsx]ai_output (4)'!$J$189</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{97683B3E-DE83-4640-BF92-99E1A4F4BCEE}</c15:txfldGUID>
                      <c15:f>'/Users/el1goluj/Documents/ZURICH/PROJECTS/UPMEM/upmem-workloads/Microbenchmarks/AI/[ai_output.xlsx]ai_output (4)'!$J$189</c15:f>
                      <c15:dlblFieldTableCache>
                        <c:ptCount val="1"/>
                        <c:pt idx="0">
                          <c:v>12</c:v>
                        </c:pt>
                      </c15:dlblFieldTableCache>
                    </c15:dlblFTEntry>
                  </c15:dlblFieldTable>
                  <c15:showDataLabelsRange val="0"/>
                </c:ext>
                <c:ext xmlns:c16="http://schemas.microsoft.com/office/drawing/2014/chart" uri="{C3380CC4-5D6E-409C-BE32-E72D297353CC}">
                  <c16:uniqueId val="{000000BB-FF8B-5F4C-8BBF-ED4DE736661E}"/>
                </c:ext>
              </c:extLst>
            </c:dLbl>
            <c:dLbl>
              <c:idx val="188"/>
              <c:tx>
                <c:strRef>
                  <c:f>'/Users/el1goluj/Documents/ZURICH/PROJECTS/UPMEM/upmem-workloads/Microbenchmarks/AI/[ai_output.xlsx]ai_output (4)'!$J$190</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{ED1B7F65-B66F-A248-8CF5-41446E3EF61C}</c15:txfldGUID>
                      <c15:f>'/Users/el1goluj/Documents/ZURICH/PROJECTS/UPMEM/upmem-workloads/Microbenchmarks/AI/[ai_output.xlsx]ai_output (4)'!$J$190</c15:f>
                      <c15:dlblFieldTableCache>
                        <c:ptCount val="1"/>
                        <c:pt idx="0">
                          <c:v>13</c:v>
                        </c:pt>
                      </c15:dlblFieldTableCache>
                    </c15:dlblFTEntry>
                  </c15:dlblFieldTable>
                  <c15:showDataLabelsRange val="0"/>
                </c:ext>
                <c:ext xmlns:c16="http://schemas.microsoft.com/office/drawing/2014/chart" uri="{C3380CC4-5D6E-409C-BE32-E72D297353CC}">
                  <c16:uniqueId val="{000000BC-FF8B-5F4C-8BBF-ED4DE736661E}"/>
                </c:ext>
              </c:extLst>
            </c:dLbl>
            <c:dLbl>
              <c:idx val="189"/>
              <c:tx>
                <c:strRef>
                  <c:f>'/Users/el1goluj/Documents/ZURICH/PROJECTS/UPMEM/upmem-workloads/Microbenchmarks/AI/[ai_output.xlsx]ai_output (4)'!$J$191</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{9E2C9BAA-5348-5440-B236-4447276261FA}</c15:txfldGUID>
                      <c15:f>'/Users/el1goluj/Documents/ZURICH/PROJECTS/UPMEM/upmem-workloads/Microbenchmarks/AI/[ai_output.xlsx]ai_output (4)'!$J$191</c15:f>
                      <c15:dlblFieldTableCache>
                        <c:ptCount val="1"/>
                        <c:pt idx="0">
                          <c:v>14</c:v>
                        </c:pt>
                      </c15:dlblFieldTableCache>
                    </c15:dlblFTEntry>
                  </c15:dlblFieldTable>
                  <c15:showDataLabelsRange val="0"/>
                </c:ext>
                <c:ext xmlns:c16="http://schemas.microsoft.com/office/drawing/2014/chart" uri="{C3380CC4-5D6E-409C-BE32-E72D297353CC}">
                  <c16:uniqueId val="{000000BD-FF8B-5F4C-8BBF-ED4DE736661E}"/>
                </c:ext>
              </c:extLst>
            </c:dLbl>
            <c:dLbl>
              <c:idx val="190"/>
              <c:tx>
                <c:strRef>
                  <c:f>'/Users/el1goluj/Documents/ZURICH/PROJECTS/UPMEM/upmem-workloads/Microbenchmarks/AI/[ai_output.xlsx]ai_output (4)'!$J$192</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{F83C016B-7643-F140-8F9D-DABCD8EC5229}</c15:txfldGUID>
                      <c15:f>'/Users/el1goluj/Documents/ZURICH/PROJECTS/UPMEM/upmem-workloads/Microbenchmarks/AI/[ai_output.xlsx]ai_output (4)'!$J$192</c15:f>
                      <c15:dlblFieldTableCache>
                        <c:ptCount val="1"/>
                        <c:pt idx="0">
                          <c:v>15</c:v>
                        </c:pt>
                      </c15:dlblFieldTableCache>
                    </c15:dlblFTEntry>
                  </c15:dlblFieldTable>
                  <c15:showDataLabelsRange val="0"/>
                </c:ext>
                <c:ext xmlns:c16="http://schemas.microsoft.com/office/drawing/2014/chart" uri="{C3380CC4-5D6E-409C-BE32-E72D297353CC}">
                  <c16:uniqueId val="{000000BE-FF8B-5F4C-8BBF-ED4DE736661E}"/>
                </c:ext>
              </c:extLst>
            </c:dLbl>
            <c:dLbl>
              <c:idx val="191"/>
              <c:tx>
                <c:strRef>
                  <c:f>'/Users/el1goluj/Documents/ZURICH/PROJECTS/UPMEM/upmem-workloads/Microbenchmarks/AI/[ai_output.xlsx]ai_output (4)'!$J$193</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{0CF1D206-ADA4-B64B-854D-3820A9196A48}</c15:txfldGUID>
                      <c15:f>'/Users/el1goluj/Documents/ZURICH/PROJECTS/UPMEM/upmem-workloads/Microbenchmarks/AI/[ai_output.xlsx]ai_output (4)'!$J$193</c15:f>
                      <c15:dlblFieldTableCache>
                        <c:ptCount val="1"/>
                        <c:pt idx="0">
                          <c:v>16</c:v>
                        </c:pt>
                      </c15:dlblFieldTableCache>
                    </c15:dlblFTEntry>
                  </c15:dlblFieldTable>
                  <c15:showDataLabelsRange val="0"/>
                </c:ext>
                <c:ext xmlns:c16="http://schemas.microsoft.com/office/drawing/2014/chart" uri="{C3380CC4-5D6E-409C-BE32-E72D297353CC}">
                  <c16:uniqueId val="{000000BF-FF8B-5F4C-8BBF-ED4DE736661E}"/>
                </c:ext>
              </c:extLst>
            </c:dLbl>
            <c:dLbl>
              <c:idx val="192"/>
              <c:tx>
                <c:strRef>
                  <c:f>'/Users/el1goluj/Documents/ZURICH/PROJECTS/UPMEM/upmem-workloads/Microbenchmarks/AI/[ai_output.xlsx]ai_output (4)'!$J$194</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{1743D468-1A2B-634D-8F5C-D1E3143F431A}</c15:txfldGUID>
                      <c15:f>'/Users/el1goluj/Documents/ZURICH/PROJECTS/UPMEM/upmem-workloads/Microbenchmarks/AI/[ai_output.xlsx]ai_output (4)'!$J$194</c15:f>
                      <c15:dlblFieldTableCache>
                        <c:ptCount val="1"/>
                        <c:pt idx="0">
                          <c:v>1</c:v>
                        </c:pt>
                      </c15:dlblFieldTableCache>
                    </c15:dlblFTEntry>
                  </c15:dlblFieldTable>
                  <c15:showDataLabelsRange val="0"/>
                </c:ext>
                <c:ext xmlns:c16="http://schemas.microsoft.com/office/drawing/2014/chart" uri="{C3380CC4-5D6E-409C-BE32-E72D297353CC}">
                  <c16:uniqueId val="{000000C0-FF8B-5F4C-8BBF-ED4DE736661E}"/>
                </c:ext>
              </c:extLst>
            </c:dLbl>
            <c:dLbl>
              <c:idx val="193"/>
              <c:tx>
                <c:strRef>
                  <c:f>'/Users/el1goluj/Documents/ZURICH/PROJECTS/UPMEM/upmem-workloads/Microbenchmarks/AI/[ai_output.xlsx]ai_output (4)'!$J$195</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{7C90B73F-9321-354D-B789-E391B71D92D0}</c15:txfldGUID>
                      <c15:f>'/Users/el1goluj/Documents/ZURICH/PROJECTS/UPMEM/upmem-workloads/Microbenchmarks/AI/[ai_output.xlsx]ai_output (4)'!$J$195</c15:f>
                      <c15:dlblFieldTableCache>
                        <c:ptCount val="1"/>
                        <c:pt idx="0">
                          <c:v>2</c:v>
                        </c:pt>
                      </c15:dlblFieldTableCache>
                    </c15:dlblFTEntry>
                  </c15:dlblFieldTable>
                  <c15:showDataLabelsRange val="0"/>
                </c:ext>
                <c:ext xmlns:c16="http://schemas.microsoft.com/office/drawing/2014/chart" uri="{C3380CC4-5D6E-409C-BE32-E72D297353CC}">
                  <c16:uniqueId val="{000000C1-FF8B-5F4C-8BBF-ED4DE736661E}"/>
                </c:ext>
              </c:extLst>
            </c:dLbl>
            <c:dLbl>
              <c:idx val="194"/>
              <c:tx>
                <c:strRef>
                  <c:f>'/Users/el1goluj/Documents/ZURICH/PROJECTS/UPMEM/upmem-workloads/Microbenchmarks/AI/[ai_output.xlsx]ai_output (4)'!$J$196</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{70FD2877-1A58-6843-9D61-8E4F09BC284C}</c15:txfldGUID>
                      <c15:f>'/Users/el1goluj/Documents/ZURICH/PROJECTS/UPMEM/upmem-workloads/Microbenchmarks/AI/[ai_output.xlsx]ai_output (4)'!$J$196</c15:f>
                      <c15:dlblFieldTableCache>
                        <c:ptCount val="1"/>
                        <c:pt idx="0">
                          <c:v>3</c:v>
                        </c:pt>
                      </c15:dlblFieldTableCache>
                    </c15:dlblFTEntry>
                  </c15:dlblFieldTable>
                  <c15:showDataLabelsRange val="0"/>
                </c:ext>
                <c:ext xmlns:c16="http://schemas.microsoft.com/office/drawing/2014/chart" uri="{C3380CC4-5D6E-409C-BE32-E72D297353CC}">
                  <c16:uniqueId val="{000000C2-FF8B-5F4C-8BBF-ED4DE736661E}"/>
                </c:ext>
              </c:extLst>
            </c:dLbl>
            <c:dLbl>
              <c:idx val="195"/>
              <c:tx>
                <c:strRef>
                  <c:f>'/Users/el1goluj/Documents/ZURICH/PROJECTS/UPMEM/upmem-workloads/Microbenchmarks/AI/[ai_output.xlsx]ai_output (4)'!$J$197</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{4C49A9E2-3510-CA4E-8FDF-A96E61F7A976}</c15:txfldGUID>
                      <c15:f>'/Users/el1goluj/Documents/ZURICH/PROJECTS/UPMEM/upmem-workloads/Microbenchmarks/AI/[ai_output.xlsx]ai_output (4)'!$J$197</c15:f>
                      <c15:dlblFieldTableCache>
                        <c:ptCount val="1"/>
                        <c:pt idx="0">
                          <c:v>4</c:v>
                        </c:pt>
                      </c15:dlblFieldTableCache>
                    </c15:dlblFTEntry>
                  </c15:dlblFieldTable>
                  <c15:showDataLabelsRange val="0"/>
                </c:ext>
                <c:ext xmlns:c16="http://schemas.microsoft.com/office/drawing/2014/chart" uri="{C3380CC4-5D6E-409C-BE32-E72D297353CC}">
                  <c16:uniqueId val="{000000C3-FF8B-5F4C-8BBF-ED4DE736661E}"/>
                </c:ext>
              </c:extLst>
            </c:dLbl>
            <c:dLbl>
              <c:idx val="196"/>
              <c:tx>
                <c:strRef>
                  <c:f>'/Users/el1goluj/Documents/ZURICH/PROJECTS/UPMEM/upmem-workloads/Microbenchmarks/AI/[ai_output.xlsx]ai_output (4)'!$J$198</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{E51E5E67-7795-3047-8BCD-F6B691ADE3AB}</c15:txfldGUID>
                      <c15:f>'/Users/el1goluj/Documents/ZURICH/PROJECTS/UPMEM/upmem-workloads/Microbenchmarks/AI/[ai_output.xlsx]ai_output (4)'!$J$198</c15:f>
                      <c15:dlblFieldTableCache>
                        <c:ptCount val="1"/>
                        <c:pt idx="0">
                          <c:v>5</c:v>
                        </c:pt>
                      </c15:dlblFieldTableCache>
                    </c15:dlblFTEntry>
                  </c15:dlblFieldTable>
                  <c15:showDataLabelsRange val="0"/>
                </c:ext>
                <c:ext xmlns:c16="http://schemas.microsoft.com/office/drawing/2014/chart" uri="{C3380CC4-5D6E-409C-BE32-E72D297353CC}">
                  <c16:uniqueId val="{000000C4-FF8B-5F4C-8BBF-ED4DE736661E}"/>
                </c:ext>
              </c:extLst>
            </c:dLbl>
            <c:dLbl>
              <c:idx val="197"/>
              <c:tx>
                <c:strRef>
                  <c:f>'/Users/el1goluj/Documents/ZURICH/PROJECTS/UPMEM/upmem-workloads/Microbenchmarks/AI/[ai_output.xlsx]ai_output (4)'!$J$199</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{E42BE1C5-4670-3443-8F6F-BDE1557F0287}</c15:txfldGUID>
                      <c15:f>'/Users/el1goluj/Documents/ZURICH/PROJECTS/UPMEM/upmem-workloads/Microbenchmarks/AI/[ai_output.xlsx]ai_output (4)'!$J$199</c15:f>
                      <c15:dlblFieldTableCache>
                        <c:ptCount val="1"/>
                        <c:pt idx="0">
                          <c:v>6</c:v>
                        </c:pt>
                      </c15:dlblFieldTableCache>
                    </c15:dlblFTEntry>
                  </c15:dlblFieldTable>
                  <c15:showDataLabelsRange val="0"/>
                </c:ext>
                <c:ext xmlns:c16="http://schemas.microsoft.com/office/drawing/2014/chart" uri="{C3380CC4-5D6E-409C-BE32-E72D297353CC}">
                  <c16:uniqueId val="{000000C5-FF8B-5F4C-8BBF-ED4DE736661E}"/>
                </c:ext>
              </c:extLst>
            </c:dLbl>
            <c:dLbl>
              <c:idx val="198"/>
              <c:tx>
                <c:strRef>
                  <c:f>'/Users/el1goluj/Documents/ZURICH/PROJECTS/UPMEM/upmem-workloads/Microbenchmarks/AI/[ai_output.xlsx]ai_output (4)'!$J$200</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{01459BF1-EFA5-594F-BCDB-7A0023159696}</c15:txfldGUID>
                      <c15:f>'/Users/el1goluj/Documents/ZURICH/PROJECTS/UPMEM/upmem-workloads/Microbenchmarks/AI/[ai_output.xlsx]ai_output (4)'!$J$200</c15:f>
                      <c15:dlblFieldTableCache>
                        <c:ptCount val="1"/>
                        <c:pt idx="0">
                          <c:v>7</c:v>
                        </c:pt>
                      </c15:dlblFieldTableCache>
                    </c15:dlblFTEntry>
                  </c15:dlblFieldTable>
                  <c15:showDataLabelsRange val="0"/>
                </c:ext>
                <c:ext xmlns:c16="http://schemas.microsoft.com/office/drawing/2014/chart" uri="{C3380CC4-5D6E-409C-BE32-E72D297353CC}">
                  <c16:uniqueId val="{000000C6-FF8B-5F4C-8BBF-ED4DE736661E}"/>
                </c:ext>
              </c:extLst>
            </c:dLbl>
            <c:dLbl>
              <c:idx val="199"/>
              <c:tx>
                <c:strRef>
                  <c:f>'/Users/el1goluj/Documents/ZURICH/PROJECTS/UPMEM/upmem-workloads/Microbenchmarks/AI/[ai_output.xlsx]ai_output (4)'!$J$201</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{079FDF00-62D6-BD4A-BE34-5B14F38E44CC}</c15:txfldGUID>
                      <c15:f>'/Users/el1goluj/Documents/ZURICH/PROJECTS/UPMEM/upmem-workloads/Microbenchmarks/AI/[ai_output.xlsx]ai_output (4)'!$J$201</c15:f>
                      <c15:dlblFieldTableCache>
                        <c:ptCount val="1"/>
                        <c:pt idx="0">
                          <c:v>8</c:v>
                        </c:pt>
                      </c15:dlblFieldTableCache>
                    </c15:dlblFTEntry>
                  </c15:dlblFieldTable>
                  <c15:showDataLabelsRange val="0"/>
                </c:ext>
                <c:ext xmlns:c16="http://schemas.microsoft.com/office/drawing/2014/chart" uri="{C3380CC4-5D6E-409C-BE32-E72D297353CC}">
                  <c16:uniqueId val="{000000C7-FF8B-5F4C-8BBF-ED4DE736661E}"/>
                </c:ext>
              </c:extLst>
            </c:dLbl>
            <c:dLbl>
              <c:idx val="200"/>
              <c:tx>
                <c:strRef>
                  <c:f>'/Users/el1goluj/Documents/ZURICH/PROJECTS/UPMEM/upmem-workloads/Microbenchmarks/AI/[ai_output.xlsx]ai_output (4)'!$J$202</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{8E318921-DBD5-794B-8C44-81E66841A27B}</c15:txfldGUID>
                      <c15:f>'/Users/el1goluj/Documents/ZURICH/PROJECTS/UPMEM/upmem-workloads/Microbenchmarks/AI/[ai_output.xlsx]ai_output (4)'!$J$202</c15:f>
                      <c15:dlblFieldTableCache>
                        <c:ptCount val="1"/>
                        <c:pt idx="0">
                          <c:v>9</c:v>
                        </c:pt>
                      </c15:dlblFieldTableCache>
                    </c15:dlblFTEntry>
                  </c15:dlblFieldTable>
                  <c15:showDataLabelsRange val="0"/>
                </c:ext>
                <c:ext xmlns:c16="http://schemas.microsoft.com/office/drawing/2014/chart" uri="{C3380CC4-5D6E-409C-BE32-E72D297353CC}">
                  <c16:uniqueId val="{000000C8-FF8B-5F4C-8BBF-ED4DE736661E}"/>
                </c:ext>
              </c:extLst>
            </c:dLbl>
            <c:dLbl>
              <c:idx val="201"/>
              <c:tx>
                <c:strRef>
                  <c:f>'/Users/el1goluj/Documents/ZURICH/PROJECTS/UPMEM/upmem-workloads/Microbenchmarks/AI/[ai_output.xlsx]ai_output (4)'!$J$203</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{477DB10C-4748-1545-8840-CB1C9A5397EB}</c15:txfldGUID>
                      <c15:f>'/Users/el1goluj/Documents/ZURICH/PROJECTS/UPMEM/upmem-workloads/Microbenchmarks/AI/[ai_output.xlsx]ai_output (4)'!$J$203</c15:f>
                      <c15:dlblFieldTableCache>
                        <c:ptCount val="1"/>
                        <c:pt idx="0">
                          <c:v>10</c:v>
                        </c:pt>
                      </c15:dlblFieldTableCache>
                    </c15:dlblFTEntry>
                  </c15:dlblFieldTable>
                  <c15:showDataLabelsRange val="0"/>
                </c:ext>
                <c:ext xmlns:c16="http://schemas.microsoft.com/office/drawing/2014/chart" uri="{C3380CC4-5D6E-409C-BE32-E72D297353CC}">
                  <c16:uniqueId val="{000000C9-FF8B-5F4C-8BBF-ED4DE736661E}"/>
                </c:ext>
              </c:extLst>
            </c:dLbl>
            <c:dLbl>
              <c:idx val="202"/>
              <c:tx>
                <c:strRef>
                  <c:f>'/Users/el1goluj/Documents/ZURICH/PROJECTS/UPMEM/upmem-workloads/Microbenchmarks/AI/[ai_output.xlsx]ai_output (4)'!$J$204</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{05505EE6-1559-8F4C-90D3-B233BC04AB78}</c15:txfldGUID>
                      <c15:f>'/Users/el1goluj/Documents/ZURICH/PROJECTS/UPMEM/upmem-workloads/Microbenchmarks/AI/[ai_output.xlsx]ai_output (4)'!$J$204</c15:f>
                      <c15:dlblFieldTableCache>
                        <c:ptCount val="1"/>
                        <c:pt idx="0">
                          <c:v>11</c:v>
                        </c:pt>
                      </c15:dlblFieldTableCache>
                    </c15:dlblFTEntry>
                  </c15:dlblFieldTable>
                  <c15:showDataLabelsRange val="0"/>
                </c:ext>
                <c:ext xmlns:c16="http://schemas.microsoft.com/office/drawing/2014/chart" uri="{C3380CC4-5D6E-409C-BE32-E72D297353CC}">
                  <c16:uniqueId val="{000000CA-FF8B-5F4C-8BBF-ED4DE736661E}"/>
                </c:ext>
              </c:extLst>
            </c:dLbl>
            <c:dLbl>
              <c:idx val="203"/>
              <c:tx>
                <c:strRef>
                  <c:f>'/Users/el1goluj/Documents/ZURICH/PROJECTS/UPMEM/upmem-workloads/Microbenchmarks/AI/[ai_output.xlsx]ai_output (4)'!$J$205</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{2CA5CBBB-4FF8-3C4E-8C57-BE590249C341}</c15:txfldGUID>
                      <c15:f>'/Users/el1goluj/Documents/ZURICH/PROJECTS/UPMEM/upmem-workloads/Microbenchmarks/AI/[ai_output.xlsx]ai_output (4)'!$J$205</c15:f>
                      <c15:dlblFieldTableCache>
                        <c:ptCount val="1"/>
                        <c:pt idx="0">
                          <c:v>12</c:v>
                        </c:pt>
                      </c15:dlblFieldTableCache>
                    </c15:dlblFTEntry>
                  </c15:dlblFieldTable>
                  <c15:showDataLabelsRange val="0"/>
                </c:ext>
                <c:ext xmlns:c16="http://schemas.microsoft.com/office/drawing/2014/chart" uri="{C3380CC4-5D6E-409C-BE32-E72D297353CC}">
                  <c16:uniqueId val="{000000CB-FF8B-5F4C-8BBF-ED4DE736661E}"/>
                </c:ext>
              </c:extLst>
            </c:dLbl>
            <c:dLbl>
              <c:idx val="204"/>
              <c:tx>
                <c:strRef>
                  <c:f>'/Users/el1goluj/Documents/ZURICH/PROJECTS/UPMEM/upmem-workloads/Microbenchmarks/AI/[ai_output.xlsx]ai_output (4)'!$J$206</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{BA2DB058-1912-FD43-8D7A-F7A4A026A7D4}</c15:txfldGUID>
                      <c15:f>'/Users/el1goluj/Documents/ZURICH/PROJECTS/UPMEM/upmem-workloads/Microbenchmarks/AI/[ai_output.xlsx]ai_output (4)'!$J$206</c15:f>
                      <c15:dlblFieldTableCache>
                        <c:ptCount val="1"/>
                        <c:pt idx="0">
                          <c:v>13</c:v>
                        </c:pt>
                      </c15:dlblFieldTableCache>
                    </c15:dlblFTEntry>
                  </c15:dlblFieldTable>
                  <c15:showDataLabelsRange val="0"/>
                </c:ext>
                <c:ext xmlns:c16="http://schemas.microsoft.com/office/drawing/2014/chart" uri="{C3380CC4-5D6E-409C-BE32-E72D297353CC}">
                  <c16:uniqueId val="{000000CC-FF8B-5F4C-8BBF-ED4DE736661E}"/>
                </c:ext>
              </c:extLst>
            </c:dLbl>
            <c:dLbl>
              <c:idx val="205"/>
              <c:tx>
                <c:strRef>
                  <c:f>'/Users/el1goluj/Documents/ZURICH/PROJECTS/UPMEM/upmem-workloads/Microbenchmarks/AI/[ai_output.xlsx]ai_output (4)'!$J$207</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{1EDD84E6-72B3-F144-9CA5-66B620DA309F}</c15:txfldGUID>
                      <c15:f>'/Users/el1goluj/Documents/ZURICH/PROJECTS/UPMEM/upmem-workloads/Microbenchmarks/AI/[ai_output.xlsx]ai_output (4)'!$J$207</c15:f>
                      <c15:dlblFieldTableCache>
                        <c:ptCount val="1"/>
                        <c:pt idx="0">
                          <c:v>14</c:v>
                        </c:pt>
                      </c15:dlblFieldTableCache>
                    </c15:dlblFTEntry>
                  </c15:dlblFieldTable>
                  <c15:showDataLabelsRange val="0"/>
                </c:ext>
                <c:ext xmlns:c16="http://schemas.microsoft.com/office/drawing/2014/chart" uri="{C3380CC4-5D6E-409C-BE32-E72D297353CC}">
                  <c16:uniqueId val="{000000CD-FF8B-5F4C-8BBF-ED4DE736661E}"/>
                </c:ext>
              </c:extLst>
            </c:dLbl>
            <c:dLbl>
              <c:idx val="206"/>
              <c:tx>
                <c:strRef>
                  <c:f>'/Users/el1goluj/Documents/ZURICH/PROJECTS/UPMEM/upmem-workloads/Microbenchmarks/AI/[ai_output.xlsx]ai_output (4)'!$J$208</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{5C93E8B8-46AB-2445-AAA0-C347B6402BB9}</c15:txfldGUID>
                      <c15:f>'/Users/el1goluj/Documents/ZURICH/PROJECTS/UPMEM/upmem-workloads/Microbenchmarks/AI/[ai_output.xlsx]ai_output (4)'!$J$208</c15:f>
                      <c15:dlblFieldTableCache>
                        <c:ptCount val="1"/>
                        <c:pt idx="0">
                          <c:v>15</c:v>
                        </c:pt>
                      </c15:dlblFieldTableCache>
                    </c15:dlblFTEntry>
                  </c15:dlblFieldTable>
                  <c15:showDataLabelsRange val="0"/>
                </c:ext>
                <c:ext xmlns:c16="http://schemas.microsoft.com/office/drawing/2014/chart" uri="{C3380CC4-5D6E-409C-BE32-E72D297353CC}">
                  <c16:uniqueId val="{000000CE-FF8B-5F4C-8BBF-ED4DE736661E}"/>
                </c:ext>
              </c:extLst>
            </c:dLbl>
            <c:dLbl>
              <c:idx val="207"/>
              <c:tx>
                <c:strRef>
                  <c:f>'/Users/el1goluj/Documents/ZURICH/PROJECTS/UPMEM/upmem-workloads/Microbenchmarks/AI/[ai_output.xlsx]ai_output (4)'!$J$209</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{A71BDEB7-1871-374C-BC6C-2FF428A27D63}</c15:txfldGUID>
                      <c15:f>'/Users/el1goluj/Documents/ZURICH/PROJECTS/UPMEM/upmem-workloads/Microbenchmarks/AI/[ai_output.xlsx]ai_output (4)'!$J$209</c15:f>
                      <c15:dlblFieldTableCache>
                        <c:ptCount val="1"/>
                        <c:pt idx="0">
                          <c:v>16</c:v>
                        </c:pt>
                      </c15:dlblFieldTableCache>
                    </c15:dlblFTEntry>
                  </c15:dlblFieldTable>
                  <c15:showDataLabelsRange val="0"/>
                </c:ext>
                <c:ext xmlns:c16="http://schemas.microsoft.com/office/drawing/2014/chart" uri="{C3380CC4-5D6E-409C-BE32-E72D297353CC}">
                  <c16:uniqueId val="{000000CF-FF8B-5F4C-8BBF-ED4DE736661E}"/>
                </c:ext>
              </c:extLst>
            </c:dLbl>
            <c:dLbl>
              <c:idx val="208"/>
              <c:tx>
                <c:strRef>
                  <c:f>'/Users/el1goluj/Documents/ZURICH/PROJECTS/UPMEM/upmem-workloads/Microbenchmarks/AI/[ai_output.xlsx]ai_output (4)'!$J$210</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{0D7A3D47-D6AD-5A48-BD1D-14D266B85206}</c15:txfldGUID>
                      <c15:f>'/Users/el1goluj/Documents/ZURICH/PROJECTS/UPMEM/upmem-workloads/Microbenchmarks/AI/[ai_output.xlsx]ai_output (4)'!$J$210</c15:f>
                      <c15:dlblFieldTableCache>
                        <c:ptCount val="1"/>
                        <c:pt idx="0">
                          <c:v>1</c:v>
                        </c:pt>
                      </c15:dlblFieldTableCache>
                    </c15:dlblFTEntry>
                  </c15:dlblFieldTable>
                  <c15:showDataLabelsRange val="0"/>
                </c:ext>
                <c:ext xmlns:c16="http://schemas.microsoft.com/office/drawing/2014/chart" uri="{C3380CC4-5D6E-409C-BE32-E72D297353CC}">
                  <c16:uniqueId val="{000000D0-FF8B-5F4C-8BBF-ED4DE736661E}"/>
                </c:ext>
              </c:extLst>
            </c:dLbl>
            <c:dLbl>
              <c:idx val="209"/>
              <c:tx>
                <c:strRef>
                  <c:f>'/Users/el1goluj/Documents/ZURICH/PROJECTS/UPMEM/upmem-workloads/Microbenchmarks/AI/[ai_output.xlsx]ai_output (4)'!$J$211</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{DBE496A7-F159-2E4A-A431-E90E13BE2CD0}</c15:txfldGUID>
                      <c15:f>'/Users/el1goluj/Documents/ZURICH/PROJECTS/UPMEM/upmem-workloads/Microbenchmarks/AI/[ai_output.xlsx]ai_output (4)'!$J$211</c15:f>
                      <c15:dlblFieldTableCache>
                        <c:ptCount val="1"/>
                        <c:pt idx="0">
                          <c:v>2</c:v>
                        </c:pt>
                      </c15:dlblFieldTableCache>
                    </c15:dlblFTEntry>
                  </c15:dlblFieldTable>
                  <c15:showDataLabelsRange val="0"/>
                </c:ext>
                <c:ext xmlns:c16="http://schemas.microsoft.com/office/drawing/2014/chart" uri="{C3380CC4-5D6E-409C-BE32-E72D297353CC}">
                  <c16:uniqueId val="{000000D1-FF8B-5F4C-8BBF-ED4DE736661E}"/>
                </c:ext>
              </c:extLst>
            </c:dLbl>
            <c:dLbl>
              <c:idx val="210"/>
              <c:tx>
                <c:strRef>
                  <c:f>'/Users/el1goluj/Documents/ZURICH/PROJECTS/UPMEM/upmem-workloads/Microbenchmarks/AI/[ai_output.xlsx]ai_output (4)'!$J$212</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{FDDC514E-46BD-BA4A-AD8C-82202E0CD6C3}</c15:txfldGUID>
                      <c15:f>'/Users/el1goluj/Documents/ZURICH/PROJECTS/UPMEM/upmem-workloads/Microbenchmarks/AI/[ai_output.xlsx]ai_output (4)'!$J$212</c15:f>
                      <c15:dlblFieldTableCache>
                        <c:ptCount val="1"/>
                        <c:pt idx="0">
                          <c:v>3</c:v>
                        </c:pt>
                      </c15:dlblFieldTableCache>
                    </c15:dlblFTEntry>
                  </c15:dlblFieldTable>
                  <c15:showDataLabelsRange val="0"/>
                </c:ext>
                <c:ext xmlns:c16="http://schemas.microsoft.com/office/drawing/2014/chart" uri="{C3380CC4-5D6E-409C-BE32-E72D297353CC}">
                  <c16:uniqueId val="{000000D2-FF8B-5F4C-8BBF-ED4DE736661E}"/>
                </c:ext>
              </c:extLst>
            </c:dLbl>
            <c:dLbl>
              <c:idx val="211"/>
              <c:tx>
                <c:strRef>
                  <c:f>'/Users/el1goluj/Documents/ZURICH/PROJECTS/UPMEM/upmem-workloads/Microbenchmarks/AI/[ai_output.xlsx]ai_output (4)'!$J$213</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{7C18BC25-19F5-9548-8441-9DC1D23FC54F}</c15:txfldGUID>
                      <c15:f>'/Users/el1goluj/Documents/ZURICH/PROJECTS/UPMEM/upmem-workloads/Microbenchmarks/AI/[ai_output.xlsx]ai_output (4)'!$J$213</c15:f>
                      <c15:dlblFieldTableCache>
                        <c:ptCount val="1"/>
                        <c:pt idx="0">
                          <c:v>4</c:v>
                        </c:pt>
                      </c15:dlblFieldTableCache>
                    </c15:dlblFTEntry>
                  </c15:dlblFieldTable>
                  <c15:showDataLabelsRange val="0"/>
                </c:ext>
                <c:ext xmlns:c16="http://schemas.microsoft.com/office/drawing/2014/chart" uri="{C3380CC4-5D6E-409C-BE32-E72D297353CC}">
                  <c16:uniqueId val="{000000D3-FF8B-5F4C-8BBF-ED4DE736661E}"/>
                </c:ext>
              </c:extLst>
            </c:dLbl>
            <c:dLbl>
              <c:idx val="212"/>
              <c:tx>
                <c:strRef>
                  <c:f>'/Users/el1goluj/Documents/ZURICH/PROJECTS/UPMEM/upmem-workloads/Microbenchmarks/AI/[ai_output.xlsx]ai_output (4)'!$J$214</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{29D428CC-5859-B747-AA6C-6C39C816E74B}</c15:txfldGUID>
                      <c15:f>'/Users/el1goluj/Documents/ZURICH/PROJECTS/UPMEM/upmem-workloads/Microbenchmarks/AI/[ai_output.xlsx]ai_output (4)'!$J$214</c15:f>
                      <c15:dlblFieldTableCache>
                        <c:ptCount val="1"/>
                        <c:pt idx="0">
                          <c:v>5</c:v>
                        </c:pt>
                      </c15:dlblFieldTableCache>
                    </c15:dlblFTEntry>
                  </c15:dlblFieldTable>
                  <c15:showDataLabelsRange val="0"/>
                </c:ext>
                <c:ext xmlns:c16="http://schemas.microsoft.com/office/drawing/2014/chart" uri="{C3380CC4-5D6E-409C-BE32-E72D297353CC}">
                  <c16:uniqueId val="{000000D4-FF8B-5F4C-8BBF-ED4DE736661E}"/>
                </c:ext>
              </c:extLst>
            </c:dLbl>
            <c:dLbl>
              <c:idx val="213"/>
              <c:tx>
                <c:strRef>
                  <c:f>'/Users/el1goluj/Documents/ZURICH/PROJECTS/UPMEM/upmem-workloads/Microbenchmarks/AI/[ai_output.xlsx]ai_output (4)'!$J$215</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{80113D64-9685-594A-B6E1-F614781BC28F}</c15:txfldGUID>
                      <c15:f>'/Users/el1goluj/Documents/ZURICH/PROJECTS/UPMEM/upmem-workloads/Microbenchmarks/AI/[ai_output.xlsx]ai_output (4)'!$J$215</c15:f>
                      <c15:dlblFieldTableCache>
                        <c:ptCount val="1"/>
                        <c:pt idx="0">
                          <c:v>6</c:v>
                        </c:pt>
                      </c15:dlblFieldTableCache>
                    </c15:dlblFTEntry>
                  </c15:dlblFieldTable>
                  <c15:showDataLabelsRange val="0"/>
                </c:ext>
                <c:ext xmlns:c16="http://schemas.microsoft.com/office/drawing/2014/chart" uri="{C3380CC4-5D6E-409C-BE32-E72D297353CC}">
                  <c16:uniqueId val="{000000D5-FF8B-5F4C-8BBF-ED4DE736661E}"/>
                </c:ext>
              </c:extLst>
            </c:dLbl>
            <c:dLbl>
              <c:idx val="214"/>
              <c:tx>
                <c:strRef>
                  <c:f>'/Users/el1goluj/Documents/ZURICH/PROJECTS/UPMEM/upmem-workloads/Microbenchmarks/AI/[ai_output.xlsx]ai_output (4)'!$J$216</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{22E80431-BF6E-3149-A4AB-55A4B1CB0207}</c15:txfldGUID>
                      <c15:f>'/Users/el1goluj/Documents/ZURICH/PROJECTS/UPMEM/upmem-workloads/Microbenchmarks/AI/[ai_output.xlsx]ai_output (4)'!$J$216</c15:f>
                      <c15:dlblFieldTableCache>
                        <c:ptCount val="1"/>
                        <c:pt idx="0">
                          <c:v>7</c:v>
                        </c:pt>
                      </c15:dlblFieldTableCache>
                    </c15:dlblFTEntry>
                  </c15:dlblFieldTable>
                  <c15:showDataLabelsRange val="0"/>
                </c:ext>
                <c:ext xmlns:c16="http://schemas.microsoft.com/office/drawing/2014/chart" uri="{C3380CC4-5D6E-409C-BE32-E72D297353CC}">
                  <c16:uniqueId val="{000000D6-FF8B-5F4C-8BBF-ED4DE736661E}"/>
                </c:ext>
              </c:extLst>
            </c:dLbl>
            <c:dLbl>
              <c:idx val="215"/>
              <c:tx>
                <c:strRef>
                  <c:f>'/Users/el1goluj/Documents/ZURICH/PROJECTS/UPMEM/upmem-workloads/Microbenchmarks/AI/[ai_output.xlsx]ai_output (4)'!$J$217</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{0285DAE0-417A-0540-9ECB-9B5A45509626}</c15:txfldGUID>
                      <c15:f>'/Users/el1goluj/Documents/ZURICH/PROJECTS/UPMEM/upmem-workloads/Microbenchmarks/AI/[ai_output.xlsx]ai_output (4)'!$J$217</c15:f>
                      <c15:dlblFieldTableCache>
                        <c:ptCount val="1"/>
                        <c:pt idx="0">
                          <c:v>8</c:v>
                        </c:pt>
                      </c15:dlblFieldTableCache>
                    </c15:dlblFTEntry>
                  </c15:dlblFieldTable>
                  <c15:showDataLabelsRange val="0"/>
                </c:ext>
                <c:ext xmlns:c16="http://schemas.microsoft.com/office/drawing/2014/chart" uri="{C3380CC4-5D6E-409C-BE32-E72D297353CC}">
                  <c16:uniqueId val="{000000D7-FF8B-5F4C-8BBF-ED4DE736661E}"/>
                </c:ext>
              </c:extLst>
            </c:dLbl>
            <c:dLbl>
              <c:idx val="216"/>
              <c:tx>
                <c:strRef>
                  <c:f>'/Users/el1goluj/Documents/ZURICH/PROJECTS/UPMEM/upmem-workloads/Microbenchmarks/AI/[ai_output.xlsx]ai_output (4)'!$J$218</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{1596BE9F-C99A-1F48-8BDE-8F43484D553E}</c15:txfldGUID>
                      <c15:f>'/Users/el1goluj/Documents/ZURICH/PROJECTS/UPMEM/upmem-workloads/Microbenchmarks/AI/[ai_output.xlsx]ai_output (4)'!$J$218</c15:f>
                      <c15:dlblFieldTableCache>
                        <c:ptCount val="1"/>
                        <c:pt idx="0">
                          <c:v>9</c:v>
                        </c:pt>
                      </c15:dlblFieldTableCache>
                    </c15:dlblFTEntry>
                  </c15:dlblFieldTable>
                  <c15:showDataLabelsRange val="0"/>
                </c:ext>
                <c:ext xmlns:c16="http://schemas.microsoft.com/office/drawing/2014/chart" uri="{C3380CC4-5D6E-409C-BE32-E72D297353CC}">
                  <c16:uniqueId val="{000000D8-FF8B-5F4C-8BBF-ED4DE736661E}"/>
                </c:ext>
              </c:extLst>
            </c:dLbl>
            <c:dLbl>
              <c:idx val="217"/>
              <c:tx>
                <c:strRef>
                  <c:f>'/Users/el1goluj/Documents/ZURICH/PROJECTS/UPMEM/upmem-workloads/Microbenchmarks/AI/[ai_output.xlsx]ai_output (4)'!$J$219</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{17713EE4-FB57-7A40-B601-D025D689CC5C}</c15:txfldGUID>
                      <c15:f>'/Users/el1goluj/Documents/ZURICH/PROJECTS/UPMEM/upmem-workloads/Microbenchmarks/AI/[ai_output.xlsx]ai_output (4)'!$J$219</c15:f>
                      <c15:dlblFieldTableCache>
                        <c:ptCount val="1"/>
                        <c:pt idx="0">
                          <c:v>10</c:v>
                        </c:pt>
                      </c15:dlblFieldTableCache>
                    </c15:dlblFTEntry>
                  </c15:dlblFieldTable>
                  <c15:showDataLabelsRange val="0"/>
                </c:ext>
                <c:ext xmlns:c16="http://schemas.microsoft.com/office/drawing/2014/chart" uri="{C3380CC4-5D6E-409C-BE32-E72D297353CC}">
                  <c16:uniqueId val="{000000D9-FF8B-5F4C-8BBF-ED4DE736661E}"/>
                </c:ext>
              </c:extLst>
            </c:dLbl>
            <c:dLbl>
              <c:idx val="218"/>
              <c:tx>
                <c:strRef>
                  <c:f>'/Users/el1goluj/Documents/ZURICH/PROJECTS/UPMEM/upmem-workloads/Microbenchmarks/AI/[ai_output.xlsx]ai_output (4)'!$J$220</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{26F31106-A4E7-4A43-A3AF-E5EFAC084D9B}</c15:txfldGUID>
                      <c15:f>'/Users/el1goluj/Documents/ZURICH/PROJECTS/UPMEM/upmem-workloads/Microbenchmarks/AI/[ai_output.xlsx]ai_output (4)'!$J$220</c15:f>
                      <c15:dlblFieldTableCache>
                        <c:ptCount val="1"/>
                        <c:pt idx="0">
                          <c:v>11</c:v>
                        </c:pt>
                      </c15:dlblFieldTableCache>
                    </c15:dlblFTEntry>
                  </c15:dlblFieldTable>
                  <c15:showDataLabelsRange val="0"/>
                </c:ext>
                <c:ext xmlns:c16="http://schemas.microsoft.com/office/drawing/2014/chart" uri="{C3380CC4-5D6E-409C-BE32-E72D297353CC}">
                  <c16:uniqueId val="{000000DA-FF8B-5F4C-8BBF-ED4DE736661E}"/>
                </c:ext>
              </c:extLst>
            </c:dLbl>
            <c:dLbl>
              <c:idx val="219"/>
              <c:tx>
                <c:strRef>
                  <c:f>'/Users/el1goluj/Documents/ZURICH/PROJECTS/UPMEM/upmem-workloads/Microbenchmarks/AI/[ai_output.xlsx]ai_output (4)'!$J$221</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{BE95D012-981A-3F4F-833F-B2E9C4284B3A}</c15:txfldGUID>
                      <c15:f>'/Users/el1goluj/Documents/ZURICH/PROJECTS/UPMEM/upmem-workloads/Microbenchmarks/AI/[ai_output.xlsx]ai_output (4)'!$J$221</c15:f>
                      <c15:dlblFieldTableCache>
                        <c:ptCount val="1"/>
                        <c:pt idx="0">
                          <c:v>12</c:v>
                        </c:pt>
                      </c15:dlblFieldTableCache>
                    </c15:dlblFTEntry>
                  </c15:dlblFieldTable>
                  <c15:showDataLabelsRange val="0"/>
                </c:ext>
                <c:ext xmlns:c16="http://schemas.microsoft.com/office/drawing/2014/chart" uri="{C3380CC4-5D6E-409C-BE32-E72D297353CC}">
                  <c16:uniqueId val="{000000DB-FF8B-5F4C-8BBF-ED4DE736661E}"/>
                </c:ext>
              </c:extLst>
            </c:dLbl>
            <c:dLbl>
              <c:idx val="220"/>
              <c:tx>
                <c:strRef>
                  <c:f>'/Users/el1goluj/Documents/ZURICH/PROJECTS/UPMEM/upmem-workloads/Microbenchmarks/AI/[ai_output.xlsx]ai_output (4)'!$J$222</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{1D00E796-9830-0D4D-92D8-1E6D7EE6AC29}</c15:txfldGUID>
                      <c15:f>'/Users/el1goluj/Documents/ZURICH/PROJECTS/UPMEM/upmem-workloads/Microbenchmarks/AI/[ai_output.xlsx]ai_output (4)'!$J$222</c15:f>
                      <c15:dlblFieldTableCache>
                        <c:ptCount val="1"/>
                        <c:pt idx="0">
                          <c:v>13</c:v>
                        </c:pt>
                      </c15:dlblFieldTableCache>
                    </c15:dlblFTEntry>
                  </c15:dlblFieldTable>
                  <c15:showDataLabelsRange val="0"/>
                </c:ext>
                <c:ext xmlns:c16="http://schemas.microsoft.com/office/drawing/2014/chart" uri="{C3380CC4-5D6E-409C-BE32-E72D297353CC}">
                  <c16:uniqueId val="{000000DC-FF8B-5F4C-8BBF-ED4DE736661E}"/>
                </c:ext>
              </c:extLst>
            </c:dLbl>
            <c:dLbl>
              <c:idx val="221"/>
              <c:tx>
                <c:strRef>
                  <c:f>'/Users/el1goluj/Documents/ZURICH/PROJECTS/UPMEM/upmem-workloads/Microbenchmarks/AI/[ai_output.xlsx]ai_output (4)'!$J$223</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{5394319D-0539-C840-9506-9D02E2064996}</c15:txfldGUID>
                      <c15:f>'/Users/el1goluj/Documents/ZURICH/PROJECTS/UPMEM/upmem-workloads/Microbenchmarks/AI/[ai_output.xlsx]ai_output (4)'!$J$223</c15:f>
                      <c15:dlblFieldTableCache>
                        <c:ptCount val="1"/>
                        <c:pt idx="0">
                          <c:v>14</c:v>
                        </c:pt>
                      </c15:dlblFieldTableCache>
                    </c15:dlblFTEntry>
                  </c15:dlblFieldTable>
                  <c15:showDataLabelsRange val="0"/>
                </c:ext>
                <c:ext xmlns:c16="http://schemas.microsoft.com/office/drawing/2014/chart" uri="{C3380CC4-5D6E-409C-BE32-E72D297353CC}">
                  <c16:uniqueId val="{000000DD-FF8B-5F4C-8BBF-ED4DE736661E}"/>
                </c:ext>
              </c:extLst>
            </c:dLbl>
            <c:dLbl>
              <c:idx val="222"/>
              <c:tx>
                <c:strRef>
                  <c:f>'/Users/el1goluj/Documents/ZURICH/PROJECTS/UPMEM/upmem-workloads/Microbenchmarks/AI/[ai_output.xlsx]ai_output (4)'!$J$224</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{52E6086D-C236-B348-85B3-77BC6C34D218}</c15:txfldGUID>
                      <c15:f>'/Users/el1goluj/Documents/ZURICH/PROJECTS/UPMEM/upmem-workloads/Microbenchmarks/AI/[ai_output.xlsx]ai_output (4)'!$J$224</c15:f>
                      <c15:dlblFieldTableCache>
                        <c:ptCount val="1"/>
                        <c:pt idx="0">
                          <c:v>15</c:v>
                        </c:pt>
                      </c15:dlblFieldTableCache>
                    </c15:dlblFTEntry>
                  </c15:dlblFieldTable>
                  <c15:showDataLabelsRange val="0"/>
                </c:ext>
                <c:ext xmlns:c16="http://schemas.microsoft.com/office/drawing/2014/chart" uri="{C3380CC4-5D6E-409C-BE32-E72D297353CC}">
                  <c16:uniqueId val="{000000DE-FF8B-5F4C-8BBF-ED4DE736661E}"/>
                </c:ext>
              </c:extLst>
            </c:dLbl>
            <c:dLbl>
              <c:idx val="223"/>
              <c:tx>
                <c:strRef>
                  <c:f>'/Users/el1goluj/Documents/ZURICH/PROJECTS/UPMEM/upmem-workloads/Microbenchmarks/AI/[ai_output.xlsx]ai_output (4)'!$J$225</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{5D150159-A966-D044-AEBD-5EE2381D24A9}</c15:txfldGUID>
                      <c15:f>'/Users/el1goluj/Documents/ZURICH/PROJECTS/UPMEM/upmem-workloads/Microbenchmarks/AI/[ai_output.xlsx]ai_output (4)'!$J$225</c15:f>
                      <c15:dlblFieldTableCache>
                        <c:ptCount val="1"/>
                        <c:pt idx="0">
                          <c:v>16</c:v>
                        </c:pt>
                      </c15:dlblFieldTableCache>
                    </c15:dlblFTEntry>
                  </c15:dlblFieldTable>
                  <c15:showDataLabelsRange val="0"/>
                </c:ext>
                <c:ext xmlns:c16="http://schemas.microsoft.com/office/drawing/2014/chart" uri="{C3380CC4-5D6E-409C-BE32-E72D297353CC}">
                  <c16:uniqueId val="{000000DF-FF8B-5F4C-8BBF-ED4DE736661E}"/>
                </c:ext>
              </c:extLst>
            </c:dLbl>
            <c:dLbl>
              <c:idx val="224"/>
              <c:tx>
                <c:strRef>
                  <c:f>'/Users/el1goluj/Documents/ZURICH/PROJECTS/UPMEM/upmem-workloads/Microbenchmarks/AI/[ai_output.xlsx]ai_output (4)'!$J$226</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{EDF0CCAE-4065-2C4D-8F4F-DF9AAFF3EE3A}</c15:txfldGUID>
                      <c15:f>'/Users/el1goluj/Documents/ZURICH/PROJECTS/UPMEM/upmem-workloads/Microbenchmarks/AI/[ai_output.xlsx]ai_output (4)'!$J$226</c15:f>
                      <c15:dlblFieldTableCache>
                        <c:ptCount val="1"/>
                        <c:pt idx="0">
                          <c:v>1</c:v>
                        </c:pt>
                      </c15:dlblFieldTableCache>
                    </c15:dlblFTEntry>
                  </c15:dlblFieldTable>
                  <c15:showDataLabelsRange val="0"/>
                </c:ext>
                <c:ext xmlns:c16="http://schemas.microsoft.com/office/drawing/2014/chart" uri="{C3380CC4-5D6E-409C-BE32-E72D297353CC}">
                  <c16:uniqueId val="{000000E0-FF8B-5F4C-8BBF-ED4DE736661E}"/>
                </c:ext>
              </c:extLst>
            </c:dLbl>
            <c:dLbl>
              <c:idx val="225"/>
              <c:tx>
                <c:strRef>
                  <c:f>'/Users/el1goluj/Documents/ZURICH/PROJECTS/UPMEM/upmem-workloads/Microbenchmarks/AI/[ai_output.xlsx]ai_output (4)'!$J$227</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{D45588F8-4FAB-1947-BCDB-5D53ED385E9D}</c15:txfldGUID>
                      <c15:f>'/Users/el1goluj/Documents/ZURICH/PROJECTS/UPMEM/upmem-workloads/Microbenchmarks/AI/[ai_output.xlsx]ai_output (4)'!$J$227</c15:f>
                      <c15:dlblFieldTableCache>
                        <c:ptCount val="1"/>
                        <c:pt idx="0">
                          <c:v>2</c:v>
                        </c:pt>
                      </c15:dlblFieldTableCache>
                    </c15:dlblFTEntry>
                  </c15:dlblFieldTable>
                  <c15:showDataLabelsRange val="0"/>
                </c:ext>
                <c:ext xmlns:c16="http://schemas.microsoft.com/office/drawing/2014/chart" uri="{C3380CC4-5D6E-409C-BE32-E72D297353CC}">
                  <c16:uniqueId val="{000000E1-FF8B-5F4C-8BBF-ED4DE736661E}"/>
                </c:ext>
              </c:extLst>
            </c:dLbl>
            <c:dLbl>
              <c:idx val="226"/>
              <c:tx>
                <c:strRef>
                  <c:f>'/Users/el1goluj/Documents/ZURICH/PROJECTS/UPMEM/upmem-workloads/Microbenchmarks/AI/[ai_output.xlsx]ai_output (4)'!$J$228</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{C00AF90B-7A05-9E4F-911F-0542F56CE325}</c15:txfldGUID>
                      <c15:f>'/Users/el1goluj/Documents/ZURICH/PROJECTS/UPMEM/upmem-workloads/Microbenchmarks/AI/[ai_output.xlsx]ai_output (4)'!$J$228</c15:f>
                      <c15:dlblFieldTableCache>
                        <c:ptCount val="1"/>
                        <c:pt idx="0">
                          <c:v>3</c:v>
                        </c:pt>
                      </c15:dlblFieldTableCache>
                    </c15:dlblFTEntry>
                  </c15:dlblFieldTable>
                  <c15:showDataLabelsRange val="0"/>
                </c:ext>
                <c:ext xmlns:c16="http://schemas.microsoft.com/office/drawing/2014/chart" uri="{C3380CC4-5D6E-409C-BE32-E72D297353CC}">
                  <c16:uniqueId val="{000000E2-FF8B-5F4C-8BBF-ED4DE736661E}"/>
                </c:ext>
              </c:extLst>
            </c:dLbl>
            <c:dLbl>
              <c:idx val="227"/>
              <c:tx>
                <c:strRef>
                  <c:f>'/Users/el1goluj/Documents/ZURICH/PROJECTS/UPMEM/upmem-workloads/Microbenchmarks/AI/[ai_output.xlsx]ai_output (4)'!$J$229</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{D2A38F32-EDE9-3E4C-9823-78372B648A30}</c15:txfldGUID>
                      <c15:f>'/Users/el1goluj/Documents/ZURICH/PROJECTS/UPMEM/upmem-workloads/Microbenchmarks/AI/[ai_output.xlsx]ai_output (4)'!$J$229</c15:f>
                      <c15:dlblFieldTableCache>
                        <c:ptCount val="1"/>
                        <c:pt idx="0">
                          <c:v>4</c:v>
                        </c:pt>
                      </c15:dlblFieldTableCache>
                    </c15:dlblFTEntry>
                  </c15:dlblFieldTable>
                  <c15:showDataLabelsRange val="0"/>
                </c:ext>
                <c:ext xmlns:c16="http://schemas.microsoft.com/office/drawing/2014/chart" uri="{C3380CC4-5D6E-409C-BE32-E72D297353CC}">
                  <c16:uniqueId val="{000000E3-FF8B-5F4C-8BBF-ED4DE736661E}"/>
                </c:ext>
              </c:extLst>
            </c:dLbl>
            <c:dLbl>
              <c:idx val="228"/>
              <c:tx>
                <c:strRef>
                  <c:f>'/Users/el1goluj/Documents/ZURICH/PROJECTS/UPMEM/upmem-workloads/Microbenchmarks/AI/[ai_output.xlsx]ai_output (4)'!$J$230</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{5DE342F8-5A29-5D4B-93BE-4E0726E90742}</c15:txfldGUID>
                      <c15:f>'/Users/el1goluj/Documents/ZURICH/PROJECTS/UPMEM/upmem-workloads/Microbenchmarks/AI/[ai_output.xlsx]ai_output (4)'!$J$230</c15:f>
                      <c15:dlblFieldTableCache>
                        <c:ptCount val="1"/>
                        <c:pt idx="0">
                          <c:v>5</c:v>
                        </c:pt>
                      </c15:dlblFieldTableCache>
                    </c15:dlblFTEntry>
                  </c15:dlblFieldTable>
                  <c15:showDataLabelsRange val="0"/>
                </c:ext>
                <c:ext xmlns:c16="http://schemas.microsoft.com/office/drawing/2014/chart" uri="{C3380CC4-5D6E-409C-BE32-E72D297353CC}">
                  <c16:uniqueId val="{000000E4-FF8B-5F4C-8BBF-ED4DE736661E}"/>
                </c:ext>
              </c:extLst>
            </c:dLbl>
            <c:dLbl>
              <c:idx val="229"/>
              <c:tx>
                <c:strRef>
                  <c:f>'/Users/el1goluj/Documents/ZURICH/PROJECTS/UPMEM/upmem-workloads/Microbenchmarks/AI/[ai_output.xlsx]ai_output (4)'!$J$231</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{5CEAF2B7-4842-924F-9264-43C50FCDFC50}</c15:txfldGUID>
                      <c15:f>'/Users/el1goluj/Documents/ZURICH/PROJECTS/UPMEM/upmem-workloads/Microbenchmarks/AI/[ai_output.xlsx]ai_output (4)'!$J$231</c15:f>
                      <c15:dlblFieldTableCache>
                        <c:ptCount val="1"/>
                        <c:pt idx="0">
                          <c:v>6</c:v>
                        </c:pt>
                      </c15:dlblFieldTableCache>
                    </c15:dlblFTEntry>
                  </c15:dlblFieldTable>
                  <c15:showDataLabelsRange val="0"/>
                </c:ext>
                <c:ext xmlns:c16="http://schemas.microsoft.com/office/drawing/2014/chart" uri="{C3380CC4-5D6E-409C-BE32-E72D297353CC}">
                  <c16:uniqueId val="{000000E5-FF8B-5F4C-8BBF-ED4DE736661E}"/>
                </c:ext>
              </c:extLst>
            </c:dLbl>
            <c:dLbl>
              <c:idx val="230"/>
              <c:tx>
                <c:strRef>
                  <c:f>'/Users/el1goluj/Documents/ZURICH/PROJECTS/UPMEM/upmem-workloads/Microbenchmarks/AI/[ai_output.xlsx]ai_output (4)'!$J$232</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{73D1C678-FF17-9242-983D-1D1E7A6B30A2}</c15:txfldGUID>
                      <c15:f>'/Users/el1goluj/Documents/ZURICH/PROJECTS/UPMEM/upmem-workloads/Microbenchmarks/AI/[ai_output.xlsx]ai_output (4)'!$J$232</c15:f>
                      <c15:dlblFieldTableCache>
                        <c:ptCount val="1"/>
                        <c:pt idx="0">
                          <c:v>7</c:v>
                        </c:pt>
                      </c15:dlblFieldTableCache>
                    </c15:dlblFTEntry>
                  </c15:dlblFieldTable>
                  <c15:showDataLabelsRange val="0"/>
                </c:ext>
                <c:ext xmlns:c16="http://schemas.microsoft.com/office/drawing/2014/chart" uri="{C3380CC4-5D6E-409C-BE32-E72D297353CC}">
                  <c16:uniqueId val="{000000E6-FF8B-5F4C-8BBF-ED4DE736661E}"/>
                </c:ext>
              </c:extLst>
            </c:dLbl>
            <c:dLbl>
              <c:idx val="231"/>
              <c:tx>
                <c:strRef>
                  <c:f>'/Users/el1goluj/Documents/ZURICH/PROJECTS/UPMEM/upmem-workloads/Microbenchmarks/AI/[ai_output.xlsx]ai_output (4)'!$J$233</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{16421C74-D16B-C14F-B198-6547FB210FB3}</c15:txfldGUID>
                      <c15:f>'/Users/el1goluj/Documents/ZURICH/PROJECTS/UPMEM/upmem-workloads/Microbenchmarks/AI/[ai_output.xlsx]ai_output (4)'!$J$233</c15:f>
                      <c15:dlblFieldTableCache>
                        <c:ptCount val="1"/>
                        <c:pt idx="0">
                          <c:v>8</c:v>
                        </c:pt>
                      </c15:dlblFieldTableCache>
                    </c15:dlblFTEntry>
                  </c15:dlblFieldTable>
                  <c15:showDataLabelsRange val="0"/>
                </c:ext>
                <c:ext xmlns:c16="http://schemas.microsoft.com/office/drawing/2014/chart" uri="{C3380CC4-5D6E-409C-BE32-E72D297353CC}">
                  <c16:uniqueId val="{000000E7-FF8B-5F4C-8BBF-ED4DE736661E}"/>
                </c:ext>
              </c:extLst>
            </c:dLbl>
            <c:dLbl>
              <c:idx val="232"/>
              <c:tx>
                <c:strRef>
                  <c:f>'/Users/el1goluj/Documents/ZURICH/PROJECTS/UPMEM/upmem-workloads/Microbenchmarks/AI/[ai_output.xlsx]ai_output (4)'!$J$234</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{036B27E6-C3C7-AE4F-B206-7101789C50CB}</c15:txfldGUID>
                      <c15:f>'/Users/el1goluj/Documents/ZURICH/PROJECTS/UPMEM/upmem-workloads/Microbenchmarks/AI/[ai_output.xlsx]ai_output (4)'!$J$234</c15:f>
                      <c15:dlblFieldTableCache>
                        <c:ptCount val="1"/>
                        <c:pt idx="0">
                          <c:v>9</c:v>
                        </c:pt>
                      </c15:dlblFieldTableCache>
                    </c15:dlblFTEntry>
                  </c15:dlblFieldTable>
                  <c15:showDataLabelsRange val="0"/>
                </c:ext>
                <c:ext xmlns:c16="http://schemas.microsoft.com/office/drawing/2014/chart" uri="{C3380CC4-5D6E-409C-BE32-E72D297353CC}">
                  <c16:uniqueId val="{000000E8-FF8B-5F4C-8BBF-ED4DE736661E}"/>
                </c:ext>
              </c:extLst>
            </c:dLbl>
            <c:dLbl>
              <c:idx val="233"/>
              <c:tx>
                <c:strRef>
                  <c:f>'/Users/el1goluj/Documents/ZURICH/PROJECTS/UPMEM/upmem-workloads/Microbenchmarks/AI/[ai_output.xlsx]ai_output (4)'!$J$235</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{C61B7CE6-67A3-6945-A8B4-3DB6FFBBD65B}</c15:txfldGUID>
                      <c15:f>'/Users/el1goluj/Documents/ZURICH/PROJECTS/UPMEM/upmem-workloads/Microbenchmarks/AI/[ai_output.xlsx]ai_output (4)'!$J$235</c15:f>
                      <c15:dlblFieldTableCache>
                        <c:ptCount val="1"/>
                        <c:pt idx="0">
                          <c:v>10</c:v>
                        </c:pt>
                      </c15:dlblFieldTableCache>
                    </c15:dlblFTEntry>
                  </c15:dlblFieldTable>
                  <c15:showDataLabelsRange val="0"/>
                </c:ext>
                <c:ext xmlns:c16="http://schemas.microsoft.com/office/drawing/2014/chart" uri="{C3380CC4-5D6E-409C-BE32-E72D297353CC}">
                  <c16:uniqueId val="{000000E9-FF8B-5F4C-8BBF-ED4DE736661E}"/>
                </c:ext>
              </c:extLst>
            </c:dLbl>
            <c:dLbl>
              <c:idx val="234"/>
              <c:tx>
                <c:strRef>
                  <c:f>'/Users/el1goluj/Documents/ZURICH/PROJECTS/UPMEM/upmem-workloads/Microbenchmarks/AI/[ai_output.xlsx]ai_output (4)'!$J$236</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{4DF8C8F3-8F16-2E47-AA21-156A5BCC03C7}</c15:txfldGUID>
                      <c15:f>'/Users/el1goluj/Documents/ZURICH/PROJECTS/UPMEM/upmem-workloads/Microbenchmarks/AI/[ai_output.xlsx]ai_output (4)'!$J$236</c15:f>
                      <c15:dlblFieldTableCache>
                        <c:ptCount val="1"/>
                        <c:pt idx="0">
                          <c:v>11</c:v>
                        </c:pt>
                      </c15:dlblFieldTableCache>
                    </c15:dlblFTEntry>
                  </c15:dlblFieldTable>
                  <c15:showDataLabelsRange val="0"/>
                </c:ext>
                <c:ext xmlns:c16="http://schemas.microsoft.com/office/drawing/2014/chart" uri="{C3380CC4-5D6E-409C-BE32-E72D297353CC}">
                  <c16:uniqueId val="{000000EA-FF8B-5F4C-8BBF-ED4DE736661E}"/>
                </c:ext>
              </c:extLst>
            </c:dLbl>
            <c:dLbl>
              <c:idx val="235"/>
              <c:tx>
                <c:strRef>
                  <c:f>'/Users/el1goluj/Documents/ZURICH/PROJECTS/UPMEM/upmem-workloads/Microbenchmarks/AI/[ai_output.xlsx]ai_output (4)'!$J$237</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{F46F4EFC-90CC-B646-A670-20016F022D4C}</c15:txfldGUID>
                      <c15:f>'/Users/el1goluj/Documents/ZURICH/PROJECTS/UPMEM/upmem-workloads/Microbenchmarks/AI/[ai_output.xlsx]ai_output (4)'!$J$237</c15:f>
                      <c15:dlblFieldTableCache>
                        <c:ptCount val="1"/>
                        <c:pt idx="0">
                          <c:v>12</c:v>
                        </c:pt>
                      </c15:dlblFieldTableCache>
                    </c15:dlblFTEntry>
                  </c15:dlblFieldTable>
                  <c15:showDataLabelsRange val="0"/>
                </c:ext>
                <c:ext xmlns:c16="http://schemas.microsoft.com/office/drawing/2014/chart" uri="{C3380CC4-5D6E-409C-BE32-E72D297353CC}">
                  <c16:uniqueId val="{000000EB-FF8B-5F4C-8BBF-ED4DE736661E}"/>
                </c:ext>
              </c:extLst>
            </c:dLbl>
            <c:dLbl>
              <c:idx val="236"/>
              <c:tx>
                <c:strRef>
                  <c:f>'/Users/el1goluj/Documents/ZURICH/PROJECTS/UPMEM/upmem-workloads/Microbenchmarks/AI/[ai_output.xlsx]ai_output (4)'!$J$238</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{D6F26513-E18C-E143-AAF9-7ED5214B41F5}</c15:txfldGUID>
                      <c15:f>'/Users/el1goluj/Documents/ZURICH/PROJECTS/UPMEM/upmem-workloads/Microbenchmarks/AI/[ai_output.xlsx]ai_output (4)'!$J$238</c15:f>
                      <c15:dlblFieldTableCache>
                        <c:ptCount val="1"/>
                        <c:pt idx="0">
                          <c:v>13</c:v>
                        </c:pt>
                      </c15:dlblFieldTableCache>
                    </c15:dlblFTEntry>
                  </c15:dlblFieldTable>
                  <c15:showDataLabelsRange val="0"/>
                </c:ext>
                <c:ext xmlns:c16="http://schemas.microsoft.com/office/drawing/2014/chart" uri="{C3380CC4-5D6E-409C-BE32-E72D297353CC}">
                  <c16:uniqueId val="{000000EC-FF8B-5F4C-8BBF-ED4DE736661E}"/>
                </c:ext>
              </c:extLst>
            </c:dLbl>
            <c:dLbl>
              <c:idx val="237"/>
              <c:tx>
                <c:strRef>
                  <c:f>'/Users/el1goluj/Documents/ZURICH/PROJECTS/UPMEM/upmem-workloads/Microbenchmarks/AI/[ai_output.xlsx]ai_output (4)'!$J$239</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{8BDC8E2D-A3E3-6440-9768-8FD1A20C329A}</c15:txfldGUID>
                      <c15:f>'/Users/el1goluj/Documents/ZURICH/PROJECTS/UPMEM/upmem-workloads/Microbenchmarks/AI/[ai_output.xlsx]ai_output (4)'!$J$239</c15:f>
                      <c15:dlblFieldTableCache>
                        <c:ptCount val="1"/>
                        <c:pt idx="0">
                          <c:v>14</c:v>
                        </c:pt>
                      </c15:dlblFieldTableCache>
                    </c15:dlblFTEntry>
                  </c15:dlblFieldTable>
                  <c15:showDataLabelsRange val="0"/>
                </c:ext>
                <c:ext xmlns:c16="http://schemas.microsoft.com/office/drawing/2014/chart" uri="{C3380CC4-5D6E-409C-BE32-E72D297353CC}">
                  <c16:uniqueId val="{000000ED-FF8B-5F4C-8BBF-ED4DE736661E}"/>
                </c:ext>
              </c:extLst>
            </c:dLbl>
            <c:dLbl>
              <c:idx val="238"/>
              <c:tx>
                <c:strRef>
                  <c:f>'/Users/el1goluj/Documents/ZURICH/PROJECTS/UPMEM/upmem-workloads/Microbenchmarks/AI/[ai_output.xlsx]ai_output (4)'!$J$240</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{FF58401C-DF61-0D49-A61D-B137CC3553BF}</c15:txfldGUID>
                      <c15:f>'/Users/el1goluj/Documents/ZURICH/PROJECTS/UPMEM/upmem-workloads/Microbenchmarks/AI/[ai_output.xlsx]ai_output (4)'!$J$240</c15:f>
                      <c15:dlblFieldTableCache>
                        <c:ptCount val="1"/>
                        <c:pt idx="0">
                          <c:v>15</c:v>
                        </c:pt>
                      </c15:dlblFieldTableCache>
                    </c15:dlblFTEntry>
                  </c15:dlblFieldTable>
                  <c15:showDataLabelsRange val="0"/>
                </c:ext>
                <c:ext xmlns:c16="http://schemas.microsoft.com/office/drawing/2014/chart" uri="{C3380CC4-5D6E-409C-BE32-E72D297353CC}">
                  <c16:uniqueId val="{000000EE-FF8B-5F4C-8BBF-ED4DE736661E}"/>
                </c:ext>
              </c:extLst>
            </c:dLbl>
            <c:dLbl>
              <c:idx val="239"/>
              <c:tx>
                <c:strRef>
                  <c:f>'/Users/el1goluj/Documents/ZURICH/PROJECTS/UPMEM/upmem-workloads/Microbenchmarks/AI/[ai_output.xlsx]ai_output (4)'!$J$241</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{88E50A06-C3C2-B04C-9094-18D80A255D4A}</c15:txfldGUID>
                      <c15:f>'/Users/el1goluj/Documents/ZURICH/PROJECTS/UPMEM/upmem-workloads/Microbenchmarks/AI/[ai_output.xlsx]ai_output (4)'!$J$241</c15:f>
                      <c15:dlblFieldTableCache>
                        <c:ptCount val="1"/>
                        <c:pt idx="0">
                          <c:v>16</c:v>
                        </c:pt>
                      </c15:dlblFieldTableCache>
                    </c15:dlblFTEntry>
                  </c15:dlblFieldTable>
                  <c15:showDataLabelsRange val="0"/>
                </c:ext>
                <c:ext xmlns:c16="http://schemas.microsoft.com/office/drawing/2014/chart" uri="{C3380CC4-5D6E-409C-BE32-E72D297353CC}">
                  <c16:uniqueId val="{000000EF-FF8B-5F4C-8BBF-ED4DE736661E}"/>
                </c:ext>
              </c:extLst>
            </c:dLbl>
            <c:dLbl>
              <c:idx val="240"/>
              <c:tx>
                <c:strRef>
                  <c:f>'/Users/el1goluj/Documents/ZURICH/PROJECTS/UPMEM/upmem-workloads/Microbenchmarks/AI/[ai_output.xlsx]ai_output (4)'!$J$242</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{3350298C-3371-A94A-874E-08E7BBE3AC4A}</c15:txfldGUID>
                      <c15:f>'/Users/el1goluj/Documents/ZURICH/PROJECTS/UPMEM/upmem-workloads/Microbenchmarks/AI/[ai_output.xlsx]ai_output (4)'!$J$242</c15:f>
                      <c15:dlblFieldTableCache>
                        <c:ptCount val="1"/>
                        <c:pt idx="0">
                          <c:v>1</c:v>
                        </c:pt>
                      </c15:dlblFieldTableCache>
                    </c15:dlblFTEntry>
                  </c15:dlblFieldTable>
                  <c15:showDataLabelsRange val="0"/>
                </c:ext>
                <c:ext xmlns:c16="http://schemas.microsoft.com/office/drawing/2014/chart" uri="{C3380CC4-5D6E-409C-BE32-E72D297353CC}">
                  <c16:uniqueId val="{000000F0-FF8B-5F4C-8BBF-ED4DE736661E}"/>
                </c:ext>
              </c:extLst>
            </c:dLbl>
            <c:dLbl>
              <c:idx val="241"/>
              <c:tx>
                <c:strRef>
                  <c:f>'/Users/el1goluj/Documents/ZURICH/PROJECTS/UPMEM/upmem-workloads/Microbenchmarks/AI/[ai_output.xlsx]ai_output (4)'!$J$243</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{DB6AF893-CCF1-204B-8347-E8D59A236FB8}</c15:txfldGUID>
                      <c15:f>'/Users/el1goluj/Documents/ZURICH/PROJECTS/UPMEM/upmem-workloads/Microbenchmarks/AI/[ai_output.xlsx]ai_output (4)'!$J$243</c15:f>
                      <c15:dlblFieldTableCache>
                        <c:ptCount val="1"/>
                        <c:pt idx="0">
                          <c:v>2</c:v>
                        </c:pt>
                      </c15:dlblFieldTableCache>
                    </c15:dlblFTEntry>
                  </c15:dlblFieldTable>
                  <c15:showDataLabelsRange val="0"/>
                </c:ext>
                <c:ext xmlns:c16="http://schemas.microsoft.com/office/drawing/2014/chart" uri="{C3380CC4-5D6E-409C-BE32-E72D297353CC}">
                  <c16:uniqueId val="{000000F1-FF8B-5F4C-8BBF-ED4DE736661E}"/>
                </c:ext>
              </c:extLst>
            </c:dLbl>
            <c:dLbl>
              <c:idx val="242"/>
              <c:tx>
                <c:strRef>
                  <c:f>'/Users/el1goluj/Documents/ZURICH/PROJECTS/UPMEM/upmem-workloads/Microbenchmarks/AI/[ai_output.xlsx]ai_output (4)'!$J$244</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{C6B2A981-4EAA-BE4D-9517-2816382EC35E}</c15:txfldGUID>
                      <c15:f>'/Users/el1goluj/Documents/ZURICH/PROJECTS/UPMEM/upmem-workloads/Microbenchmarks/AI/[ai_output.xlsx]ai_output (4)'!$J$244</c15:f>
                      <c15:dlblFieldTableCache>
                        <c:ptCount val="1"/>
                        <c:pt idx="0">
                          <c:v>3</c:v>
                        </c:pt>
                      </c15:dlblFieldTableCache>
                    </c15:dlblFTEntry>
                  </c15:dlblFieldTable>
                  <c15:showDataLabelsRange val="0"/>
                </c:ext>
                <c:ext xmlns:c16="http://schemas.microsoft.com/office/drawing/2014/chart" uri="{C3380CC4-5D6E-409C-BE32-E72D297353CC}">
                  <c16:uniqueId val="{000000F2-FF8B-5F4C-8BBF-ED4DE736661E}"/>
                </c:ext>
              </c:extLst>
            </c:dLbl>
            <c:dLbl>
              <c:idx val="243"/>
              <c:tx>
                <c:strRef>
                  <c:f>'/Users/el1goluj/Documents/ZURICH/PROJECTS/UPMEM/upmem-workloads/Microbenchmarks/AI/[ai_output.xlsx]ai_output (4)'!$J$245</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{3AF501D6-493F-3848-BE97-5A8F9A446EA7}</c15:txfldGUID>
                      <c15:f>'/Users/el1goluj/Documents/ZURICH/PROJECTS/UPMEM/upmem-workloads/Microbenchmarks/AI/[ai_output.xlsx]ai_output (4)'!$J$245</c15:f>
                      <c15:dlblFieldTableCache>
                        <c:ptCount val="1"/>
                        <c:pt idx="0">
                          <c:v>4</c:v>
                        </c:pt>
                      </c15:dlblFieldTableCache>
                    </c15:dlblFTEntry>
                  </c15:dlblFieldTable>
                  <c15:showDataLabelsRange val="0"/>
                </c:ext>
                <c:ext xmlns:c16="http://schemas.microsoft.com/office/drawing/2014/chart" uri="{C3380CC4-5D6E-409C-BE32-E72D297353CC}">
                  <c16:uniqueId val="{000000F3-FF8B-5F4C-8BBF-ED4DE736661E}"/>
                </c:ext>
              </c:extLst>
            </c:dLbl>
            <c:dLbl>
              <c:idx val="244"/>
              <c:tx>
                <c:strRef>
                  <c:f>'/Users/el1goluj/Documents/ZURICH/PROJECTS/UPMEM/upmem-workloads/Microbenchmarks/AI/[ai_output.xlsx]ai_output (4)'!$J$246</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{B5ACA764-625E-B049-BD0A-A3346258BBC9}</c15:txfldGUID>
                      <c15:f>'/Users/el1goluj/Documents/ZURICH/PROJECTS/UPMEM/upmem-workloads/Microbenchmarks/AI/[ai_output.xlsx]ai_output (4)'!$J$246</c15:f>
                      <c15:dlblFieldTableCache>
                        <c:ptCount val="1"/>
                        <c:pt idx="0">
                          <c:v>5</c:v>
                        </c:pt>
                      </c15:dlblFieldTableCache>
                    </c15:dlblFTEntry>
                  </c15:dlblFieldTable>
                  <c15:showDataLabelsRange val="0"/>
                </c:ext>
                <c:ext xmlns:c16="http://schemas.microsoft.com/office/drawing/2014/chart" uri="{C3380CC4-5D6E-409C-BE32-E72D297353CC}">
                  <c16:uniqueId val="{000000F4-FF8B-5F4C-8BBF-ED4DE736661E}"/>
                </c:ext>
              </c:extLst>
            </c:dLbl>
            <c:dLbl>
              <c:idx val="245"/>
              <c:tx>
                <c:strRef>
                  <c:f>'/Users/el1goluj/Documents/ZURICH/PROJECTS/UPMEM/upmem-workloads/Microbenchmarks/AI/[ai_output.xlsx]ai_output (4)'!$J$247</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{D2742F57-70E3-1845-BD79-95AB18493EDF}</c15:txfldGUID>
                      <c15:f>'/Users/el1goluj/Documents/ZURICH/PROJECTS/UPMEM/upmem-workloads/Microbenchmarks/AI/[ai_output.xlsx]ai_output (4)'!$J$247</c15:f>
                      <c15:dlblFieldTableCache>
                        <c:ptCount val="1"/>
                        <c:pt idx="0">
                          <c:v>6</c:v>
                        </c:pt>
                      </c15:dlblFieldTableCache>
                    </c15:dlblFTEntry>
                  </c15:dlblFieldTable>
                  <c15:showDataLabelsRange val="0"/>
                </c:ext>
                <c:ext xmlns:c16="http://schemas.microsoft.com/office/drawing/2014/chart" uri="{C3380CC4-5D6E-409C-BE32-E72D297353CC}">
                  <c16:uniqueId val="{000000F5-FF8B-5F4C-8BBF-ED4DE736661E}"/>
                </c:ext>
              </c:extLst>
            </c:dLbl>
            <c:dLbl>
              <c:idx val="246"/>
              <c:tx>
                <c:strRef>
                  <c:f>'/Users/el1goluj/Documents/ZURICH/PROJECTS/UPMEM/upmem-workloads/Microbenchmarks/AI/[ai_output.xlsx]ai_output (4)'!$J$248</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{9F1DA7C6-5C69-8D42-AC74-D9F53939C09C}</c15:txfldGUID>
                      <c15:f>'/Users/el1goluj/Documents/ZURICH/PROJECTS/UPMEM/upmem-workloads/Microbenchmarks/AI/[ai_output.xlsx]ai_output (4)'!$J$248</c15:f>
                      <c15:dlblFieldTableCache>
                        <c:ptCount val="1"/>
                        <c:pt idx="0">
                          <c:v>7</c:v>
                        </c:pt>
                      </c15:dlblFieldTableCache>
                    </c15:dlblFTEntry>
                  </c15:dlblFieldTable>
                  <c15:showDataLabelsRange val="0"/>
                </c:ext>
                <c:ext xmlns:c16="http://schemas.microsoft.com/office/drawing/2014/chart" uri="{C3380CC4-5D6E-409C-BE32-E72D297353CC}">
                  <c16:uniqueId val="{000000F6-FF8B-5F4C-8BBF-ED4DE736661E}"/>
                </c:ext>
              </c:extLst>
            </c:dLbl>
            <c:dLbl>
              <c:idx val="247"/>
              <c:tx>
                <c:strRef>
                  <c:f>'/Users/el1goluj/Documents/ZURICH/PROJECTS/UPMEM/upmem-workloads/Microbenchmarks/AI/[ai_output.xlsx]ai_output (4)'!$J$249</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{692E6F7B-B256-4E4D-925C-3E46400AF666}</c15:txfldGUID>
                      <c15:f>'/Users/el1goluj/Documents/ZURICH/PROJECTS/UPMEM/upmem-workloads/Microbenchmarks/AI/[ai_output.xlsx]ai_output (4)'!$J$249</c15:f>
                      <c15:dlblFieldTableCache>
                        <c:ptCount val="1"/>
                        <c:pt idx="0">
                          <c:v>8</c:v>
                        </c:pt>
                      </c15:dlblFieldTableCache>
                    </c15:dlblFTEntry>
                  </c15:dlblFieldTable>
                  <c15:showDataLabelsRange val="0"/>
                </c:ext>
                <c:ext xmlns:c16="http://schemas.microsoft.com/office/drawing/2014/chart" uri="{C3380CC4-5D6E-409C-BE32-E72D297353CC}">
                  <c16:uniqueId val="{000000F7-FF8B-5F4C-8BBF-ED4DE736661E}"/>
                </c:ext>
              </c:extLst>
            </c:dLbl>
            <c:dLbl>
              <c:idx val="248"/>
              <c:tx>
                <c:strRef>
                  <c:f>'/Users/el1goluj/Documents/ZURICH/PROJECTS/UPMEM/upmem-workloads/Microbenchmarks/AI/[ai_output.xlsx]ai_output (4)'!$J$250</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{AA1774FB-89FC-754F-9104-ADA2F7DDF9B7}</c15:txfldGUID>
                      <c15:f>'/Users/el1goluj/Documents/ZURICH/PROJECTS/UPMEM/upmem-workloads/Microbenchmarks/AI/[ai_output.xlsx]ai_output (4)'!$J$250</c15:f>
                      <c15:dlblFieldTableCache>
                        <c:ptCount val="1"/>
                        <c:pt idx="0">
                          <c:v>9</c:v>
                        </c:pt>
                      </c15:dlblFieldTableCache>
                    </c15:dlblFTEntry>
                  </c15:dlblFieldTable>
                  <c15:showDataLabelsRange val="0"/>
                </c:ext>
                <c:ext xmlns:c16="http://schemas.microsoft.com/office/drawing/2014/chart" uri="{C3380CC4-5D6E-409C-BE32-E72D297353CC}">
                  <c16:uniqueId val="{000000F8-FF8B-5F4C-8BBF-ED4DE736661E}"/>
                </c:ext>
              </c:extLst>
            </c:dLbl>
            <c:dLbl>
              <c:idx val="249"/>
              <c:tx>
                <c:strRef>
                  <c:f>'/Users/el1goluj/Documents/ZURICH/PROJECTS/UPMEM/upmem-workloads/Microbenchmarks/AI/[ai_output.xlsx]ai_output (4)'!$J$251</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{08A4B396-E7DC-3E43-95BC-3386F5719F2D}</c15:txfldGUID>
                      <c15:f>'/Users/el1goluj/Documents/ZURICH/PROJECTS/UPMEM/upmem-workloads/Microbenchmarks/AI/[ai_output.xlsx]ai_output (4)'!$J$251</c15:f>
                      <c15:dlblFieldTableCache>
                        <c:ptCount val="1"/>
                        <c:pt idx="0">
                          <c:v>10</c:v>
                        </c:pt>
                      </c15:dlblFieldTableCache>
                    </c15:dlblFTEntry>
                  </c15:dlblFieldTable>
                  <c15:showDataLabelsRange val="0"/>
                </c:ext>
                <c:ext xmlns:c16="http://schemas.microsoft.com/office/drawing/2014/chart" uri="{C3380CC4-5D6E-409C-BE32-E72D297353CC}">
                  <c16:uniqueId val="{000000F9-FF8B-5F4C-8BBF-ED4DE736661E}"/>
                </c:ext>
              </c:extLst>
            </c:dLbl>
            <c:dLbl>
              <c:idx val="250"/>
              <c:tx>
                <c:strRef>
                  <c:f>'/Users/el1goluj/Documents/ZURICH/PROJECTS/UPMEM/upmem-workloads/Microbenchmarks/AI/[ai_output.xlsx]ai_output (4)'!$J$252</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{45706136-295E-8548-9D42-DFB51104C819}</c15:txfldGUID>
                      <c15:f>'/Users/el1goluj/Documents/ZURICH/PROJECTS/UPMEM/upmem-workloads/Microbenchmarks/AI/[ai_output.xlsx]ai_output (4)'!$J$252</c15:f>
                      <c15:dlblFieldTableCache>
                        <c:ptCount val="1"/>
                        <c:pt idx="0">
                          <c:v>11</c:v>
                        </c:pt>
                      </c15:dlblFieldTableCache>
                    </c15:dlblFTEntry>
                  </c15:dlblFieldTable>
                  <c15:showDataLabelsRange val="0"/>
                </c:ext>
                <c:ext xmlns:c16="http://schemas.microsoft.com/office/drawing/2014/chart" uri="{C3380CC4-5D6E-409C-BE32-E72D297353CC}">
                  <c16:uniqueId val="{000000FA-FF8B-5F4C-8BBF-ED4DE736661E}"/>
                </c:ext>
              </c:extLst>
            </c:dLbl>
            <c:dLbl>
              <c:idx val="251"/>
              <c:tx>
                <c:strRef>
                  <c:f>'/Users/el1goluj/Documents/ZURICH/PROJECTS/UPMEM/upmem-workloads/Microbenchmarks/AI/[ai_output.xlsx]ai_output (4)'!$J$253</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{FB3B296C-875D-8B46-B65F-FE5C8DE6B684}</c15:txfldGUID>
                      <c15:f>'/Users/el1goluj/Documents/ZURICH/PROJECTS/UPMEM/upmem-workloads/Microbenchmarks/AI/[ai_output.xlsx]ai_output (4)'!$J$253</c15:f>
                      <c15:dlblFieldTableCache>
                        <c:ptCount val="1"/>
                        <c:pt idx="0">
                          <c:v>12</c:v>
                        </c:pt>
                      </c15:dlblFieldTableCache>
                    </c15:dlblFTEntry>
                  </c15:dlblFieldTable>
                  <c15:showDataLabelsRange val="0"/>
                </c:ext>
                <c:ext xmlns:c16="http://schemas.microsoft.com/office/drawing/2014/chart" uri="{C3380CC4-5D6E-409C-BE32-E72D297353CC}">
                  <c16:uniqueId val="{000000FB-FF8B-5F4C-8BBF-ED4DE736661E}"/>
                </c:ext>
              </c:extLst>
            </c:dLbl>
            <c:dLbl>
              <c:idx val="252"/>
              <c:tx>
                <c:strRef>
                  <c:f>'/Users/el1goluj/Documents/ZURICH/PROJECTS/UPMEM/upmem-workloads/Microbenchmarks/AI/[ai_output.xlsx]ai_output (4)'!$J$254</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{2920198D-FB4D-CA4B-824C-C9537B466A11}</c15:txfldGUID>
                      <c15:f>'/Users/el1goluj/Documents/ZURICH/PROJECTS/UPMEM/upmem-workloads/Microbenchmarks/AI/[ai_output.xlsx]ai_output (4)'!$J$254</c15:f>
                      <c15:dlblFieldTableCache>
                        <c:ptCount val="1"/>
                        <c:pt idx="0">
                          <c:v>13</c:v>
                        </c:pt>
                      </c15:dlblFieldTableCache>
                    </c15:dlblFTEntry>
                  </c15:dlblFieldTable>
                  <c15:showDataLabelsRange val="0"/>
                </c:ext>
                <c:ext xmlns:c16="http://schemas.microsoft.com/office/drawing/2014/chart" uri="{C3380CC4-5D6E-409C-BE32-E72D297353CC}">
                  <c16:uniqueId val="{000000FC-FF8B-5F4C-8BBF-ED4DE736661E}"/>
                </c:ext>
              </c:extLst>
            </c:dLbl>
            <c:dLbl>
              <c:idx val="253"/>
              <c:tx>
                <c:strRef>
                  <c:f>'/Users/el1goluj/Documents/ZURICH/PROJECTS/UPMEM/upmem-workloads/Microbenchmarks/AI/[ai_output.xlsx]ai_output (4)'!$J$255</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{AC44FF99-AF04-9245-AEFD-5C75DD2F308E}</c15:txfldGUID>
                      <c15:f>'/Users/el1goluj/Documents/ZURICH/PROJECTS/UPMEM/upmem-workloads/Microbenchmarks/AI/[ai_output.xlsx]ai_output (4)'!$J$255</c15:f>
                      <c15:dlblFieldTableCache>
                        <c:ptCount val="1"/>
                        <c:pt idx="0">
                          <c:v>14</c:v>
                        </c:pt>
                      </c15:dlblFieldTableCache>
                    </c15:dlblFTEntry>
                  </c15:dlblFieldTable>
                  <c15:showDataLabelsRange val="0"/>
                </c:ext>
                <c:ext xmlns:c16="http://schemas.microsoft.com/office/drawing/2014/chart" uri="{C3380CC4-5D6E-409C-BE32-E72D297353CC}">
                  <c16:uniqueId val="{000000FD-FF8B-5F4C-8BBF-ED4DE736661E}"/>
                </c:ext>
              </c:extLst>
            </c:dLbl>
            <c:dLbl>
              <c:idx val="254"/>
              <c:tx>
                <c:strRef>
                  <c:f>'/Users/el1goluj/Documents/ZURICH/PROJECTS/UPMEM/upmem-workloads/Microbenchmarks/AI/[ai_output.xlsx]ai_output (4)'!$J$256</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{F4A0579D-6D35-7342-9594-9929B786678D}</c15:txfldGUID>
                      <c15:f>'/Users/el1goluj/Documents/ZURICH/PROJECTS/UPMEM/upmem-workloads/Microbenchmarks/AI/[ai_output.xlsx]ai_output (4)'!$J$256</c15:f>
                      <c15:dlblFieldTableCache>
                        <c:ptCount val="1"/>
                        <c:pt idx="0">
                          <c:v>15</c:v>
                        </c:pt>
                      </c15:dlblFieldTableCache>
                    </c15:dlblFTEntry>
                  </c15:dlblFieldTable>
                  <c15:showDataLabelsRange val="0"/>
                </c:ext>
                <c:ext xmlns:c16="http://schemas.microsoft.com/office/drawing/2014/chart" uri="{C3380CC4-5D6E-409C-BE32-E72D297353CC}">
                  <c16:uniqueId val="{000000FE-FF8B-5F4C-8BBF-ED4DE736661E}"/>
                </c:ext>
              </c:extLst>
            </c:dLbl>
            <c:dLbl>
              <c:idx val="255"/>
              <c:tx>
                <c:strRef>
                  <c:f>'/Users/el1goluj/Documents/ZURICH/PROJECTS/UPMEM/upmem-workloads/Microbenchmarks/AI/[ai_output.xlsx]ai_output (4)'!$J$257</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{7ACD1C6A-9AA1-5646-B957-4B0C274CC033}</c15:txfldGUID>
                      <c15:f>'/Users/el1goluj/Documents/ZURICH/PROJECTS/UPMEM/upmem-workloads/Microbenchmarks/AI/[ai_output.xlsx]ai_output (4)'!$J$257</c15:f>
                      <c15:dlblFieldTableCache>
                        <c:ptCount val="1"/>
                        <c:pt idx="0">
                          <c:v>16</c:v>
                        </c:pt>
                      </c15:dlblFieldTableCache>
                    </c15:dlblFTEntry>
                  </c15:dlblFieldTable>
                  <c15:showDataLabelsRange val="0"/>
                </c:ext>
                <c:ext xmlns:c16="http://schemas.microsoft.com/office/drawing/2014/chart" uri="{C3380CC4-5D6E-409C-BE32-E72D297353CC}">
                  <c16:uniqueId val="{000000FF-FF8B-5F4C-8BBF-ED4DE736661E}"/>
                </c:ext>
              </c:extLst>
            </c:dLbl>
            <c:dLbl>
              <c:idx val="256"/>
              <c:tx>
                <c:strRef>
                  <c:f>'/Users/el1goluj/Documents/ZURICH/PROJECTS/UPMEM/upmem-workloads/Microbenchmarks/AI/[ai_output.xlsx]ai_output (4)'!$J$258</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{C6AB6160-1A31-BA40-A6CB-343857B6034A}</c15:txfldGUID>
                      <c15:f>'/Users/el1goluj/Documents/ZURICH/PROJECTS/UPMEM/upmem-workloads/Microbenchmarks/AI/[ai_output.xlsx]ai_output (4)'!$J$258</c15:f>
                      <c15:dlblFieldTableCache>
                        <c:ptCount val="1"/>
                        <c:pt idx="0">
                          <c:v>1</c:v>
                        </c:pt>
                      </c15:dlblFieldTableCache>
                    </c15:dlblFTEntry>
                  </c15:dlblFieldTable>
                  <c15:showDataLabelsRange val="0"/>
                </c:ext>
                <c:ext xmlns:c16="http://schemas.microsoft.com/office/drawing/2014/chart" uri="{C3380CC4-5D6E-409C-BE32-E72D297353CC}">
                  <c16:uniqueId val="{00000100-FF8B-5F4C-8BBF-ED4DE736661E}"/>
                </c:ext>
              </c:extLst>
            </c:dLbl>
            <c:dLbl>
              <c:idx val="257"/>
              <c:tx>
                <c:strRef>
                  <c:f>'/Users/el1goluj/Documents/ZURICH/PROJECTS/UPMEM/upmem-workloads/Microbenchmarks/AI/[ai_output.xlsx]ai_output (4)'!$J$259</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{9F1CB178-2C89-394A-A4BD-431ED0D1AF3E}</c15:txfldGUID>
                      <c15:f>'/Users/el1goluj/Documents/ZURICH/PROJECTS/UPMEM/upmem-workloads/Microbenchmarks/AI/[ai_output.xlsx]ai_output (4)'!$J$259</c15:f>
                      <c15:dlblFieldTableCache>
                        <c:ptCount val="1"/>
                        <c:pt idx="0">
                          <c:v>2</c:v>
                        </c:pt>
                      </c15:dlblFieldTableCache>
                    </c15:dlblFTEntry>
                  </c15:dlblFieldTable>
                  <c15:showDataLabelsRange val="0"/>
                </c:ext>
                <c:ext xmlns:c16="http://schemas.microsoft.com/office/drawing/2014/chart" uri="{C3380CC4-5D6E-409C-BE32-E72D297353CC}">
                  <c16:uniqueId val="{00000101-FF8B-5F4C-8BBF-ED4DE736661E}"/>
                </c:ext>
              </c:extLst>
            </c:dLbl>
            <c:dLbl>
              <c:idx val="258"/>
              <c:tx>
                <c:strRef>
                  <c:f>'/Users/el1goluj/Documents/ZURICH/PROJECTS/UPMEM/upmem-workloads/Microbenchmarks/AI/[ai_output.xlsx]ai_output (4)'!$J$260</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{AE035170-C28A-8041-BF47-11E3EDE0FF7D}</c15:txfldGUID>
                      <c15:f>'/Users/el1goluj/Documents/ZURICH/PROJECTS/UPMEM/upmem-workloads/Microbenchmarks/AI/[ai_output.xlsx]ai_output (4)'!$J$260</c15:f>
                      <c15:dlblFieldTableCache>
                        <c:ptCount val="1"/>
                        <c:pt idx="0">
                          <c:v>3</c:v>
                        </c:pt>
                      </c15:dlblFieldTableCache>
                    </c15:dlblFTEntry>
                  </c15:dlblFieldTable>
                  <c15:showDataLabelsRange val="0"/>
                </c:ext>
                <c:ext xmlns:c16="http://schemas.microsoft.com/office/drawing/2014/chart" uri="{C3380CC4-5D6E-409C-BE32-E72D297353CC}">
                  <c16:uniqueId val="{00000102-FF8B-5F4C-8BBF-ED4DE736661E}"/>
                </c:ext>
              </c:extLst>
            </c:dLbl>
            <c:dLbl>
              <c:idx val="259"/>
              <c:tx>
                <c:strRef>
                  <c:f>'/Users/el1goluj/Documents/ZURICH/PROJECTS/UPMEM/upmem-workloads/Microbenchmarks/AI/[ai_output.xlsx]ai_output (4)'!$J$261</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{9F19F8AB-8557-2044-999C-AC778D3C44D2}</c15:txfldGUID>
                      <c15:f>'/Users/el1goluj/Documents/ZURICH/PROJECTS/UPMEM/upmem-workloads/Microbenchmarks/AI/[ai_output.xlsx]ai_output (4)'!$J$261</c15:f>
                      <c15:dlblFieldTableCache>
                        <c:ptCount val="1"/>
                        <c:pt idx="0">
                          <c:v>4</c:v>
                        </c:pt>
                      </c15:dlblFieldTableCache>
                    </c15:dlblFTEntry>
                  </c15:dlblFieldTable>
                  <c15:showDataLabelsRange val="0"/>
                </c:ext>
                <c:ext xmlns:c16="http://schemas.microsoft.com/office/drawing/2014/chart" uri="{C3380CC4-5D6E-409C-BE32-E72D297353CC}">
                  <c16:uniqueId val="{00000103-FF8B-5F4C-8BBF-ED4DE736661E}"/>
                </c:ext>
              </c:extLst>
            </c:dLbl>
            <c:dLbl>
              <c:idx val="260"/>
              <c:tx>
                <c:strRef>
                  <c:f>'/Users/el1goluj/Documents/ZURICH/PROJECTS/UPMEM/upmem-workloads/Microbenchmarks/AI/[ai_output.xlsx]ai_output (4)'!$J$262</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{9257DBE7-2964-0C4E-BB78-2CE4DE9EEAE3}</c15:txfldGUID>
                      <c15:f>'/Users/el1goluj/Documents/ZURICH/PROJECTS/UPMEM/upmem-workloads/Microbenchmarks/AI/[ai_output.xlsx]ai_output (4)'!$J$262</c15:f>
                      <c15:dlblFieldTableCache>
                        <c:ptCount val="1"/>
                        <c:pt idx="0">
                          <c:v>5</c:v>
                        </c:pt>
                      </c15:dlblFieldTableCache>
                    </c15:dlblFTEntry>
                  </c15:dlblFieldTable>
                  <c15:showDataLabelsRange val="0"/>
                </c:ext>
                <c:ext xmlns:c16="http://schemas.microsoft.com/office/drawing/2014/chart" uri="{C3380CC4-5D6E-409C-BE32-E72D297353CC}">
                  <c16:uniqueId val="{00000104-FF8B-5F4C-8BBF-ED4DE736661E}"/>
                </c:ext>
              </c:extLst>
            </c:dLbl>
            <c:dLbl>
              <c:idx val="261"/>
              <c:tx>
                <c:strRef>
                  <c:f>'/Users/el1goluj/Documents/ZURICH/PROJECTS/UPMEM/upmem-workloads/Microbenchmarks/AI/[ai_output.xlsx]ai_output (4)'!$J$263</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{54A8D808-14DC-C84B-BF28-14EBFDFD6D64}</c15:txfldGUID>
                      <c15:f>'/Users/el1goluj/Documents/ZURICH/PROJECTS/UPMEM/upmem-workloads/Microbenchmarks/AI/[ai_output.xlsx]ai_output (4)'!$J$263</c15:f>
                      <c15:dlblFieldTableCache>
                        <c:ptCount val="1"/>
                        <c:pt idx="0">
                          <c:v>6</c:v>
                        </c:pt>
                      </c15:dlblFieldTableCache>
                    </c15:dlblFTEntry>
                  </c15:dlblFieldTable>
                  <c15:showDataLabelsRange val="0"/>
                </c:ext>
                <c:ext xmlns:c16="http://schemas.microsoft.com/office/drawing/2014/chart" uri="{C3380CC4-5D6E-409C-BE32-E72D297353CC}">
                  <c16:uniqueId val="{00000105-FF8B-5F4C-8BBF-ED4DE736661E}"/>
                </c:ext>
              </c:extLst>
            </c:dLbl>
            <c:dLbl>
              <c:idx val="262"/>
              <c:tx>
                <c:strRef>
                  <c:f>'/Users/el1goluj/Documents/ZURICH/PROJECTS/UPMEM/upmem-workloads/Microbenchmarks/AI/[ai_output.xlsx]ai_output (4)'!$J$264</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{C20BCD84-3121-3A45-86E0-9CB3703F1143}</c15:txfldGUID>
                      <c15:f>'/Users/el1goluj/Documents/ZURICH/PROJECTS/UPMEM/upmem-workloads/Microbenchmarks/AI/[ai_output.xlsx]ai_output (4)'!$J$264</c15:f>
                      <c15:dlblFieldTableCache>
                        <c:ptCount val="1"/>
                        <c:pt idx="0">
                          <c:v>7</c:v>
                        </c:pt>
                      </c15:dlblFieldTableCache>
                    </c15:dlblFTEntry>
                  </c15:dlblFieldTable>
                  <c15:showDataLabelsRange val="0"/>
                </c:ext>
                <c:ext xmlns:c16="http://schemas.microsoft.com/office/drawing/2014/chart" uri="{C3380CC4-5D6E-409C-BE32-E72D297353CC}">
                  <c16:uniqueId val="{00000106-FF8B-5F4C-8BBF-ED4DE736661E}"/>
                </c:ext>
              </c:extLst>
            </c:dLbl>
            <c:dLbl>
              <c:idx val="263"/>
              <c:tx>
                <c:strRef>
                  <c:f>'/Users/el1goluj/Documents/ZURICH/PROJECTS/UPMEM/upmem-workloads/Microbenchmarks/AI/[ai_output.xlsx]ai_output (4)'!$J$265</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{39B151D2-E7DD-574F-B241-BF0FD3F628D0}</c15:txfldGUID>
                      <c15:f>'/Users/el1goluj/Documents/ZURICH/PROJECTS/UPMEM/upmem-workloads/Microbenchmarks/AI/[ai_output.xlsx]ai_output (4)'!$J$265</c15:f>
                      <c15:dlblFieldTableCache>
                        <c:ptCount val="1"/>
                        <c:pt idx="0">
                          <c:v>8</c:v>
                        </c:pt>
                      </c15:dlblFieldTableCache>
                    </c15:dlblFTEntry>
                  </c15:dlblFieldTable>
                  <c15:showDataLabelsRange val="0"/>
                </c:ext>
                <c:ext xmlns:c16="http://schemas.microsoft.com/office/drawing/2014/chart" uri="{C3380CC4-5D6E-409C-BE32-E72D297353CC}">
                  <c16:uniqueId val="{00000107-FF8B-5F4C-8BBF-ED4DE736661E}"/>
                </c:ext>
              </c:extLst>
            </c:dLbl>
            <c:dLbl>
              <c:idx val="264"/>
              <c:tx>
                <c:strRef>
                  <c:f>'/Users/el1goluj/Documents/ZURICH/PROJECTS/UPMEM/upmem-workloads/Microbenchmarks/AI/[ai_output.xlsx]ai_output (4)'!$J$266</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{D410A08B-10BE-C945-A030-941861EE55A2}</c15:txfldGUID>
                      <c15:f>'/Users/el1goluj/Documents/ZURICH/PROJECTS/UPMEM/upmem-workloads/Microbenchmarks/AI/[ai_output.xlsx]ai_output (4)'!$J$266</c15:f>
                      <c15:dlblFieldTableCache>
                        <c:ptCount val="1"/>
                        <c:pt idx="0">
                          <c:v>9</c:v>
                        </c:pt>
                      </c15:dlblFieldTableCache>
                    </c15:dlblFTEntry>
                  </c15:dlblFieldTable>
                  <c15:showDataLabelsRange val="0"/>
                </c:ext>
                <c:ext xmlns:c16="http://schemas.microsoft.com/office/drawing/2014/chart" uri="{C3380CC4-5D6E-409C-BE32-E72D297353CC}">
                  <c16:uniqueId val="{00000108-FF8B-5F4C-8BBF-ED4DE736661E}"/>
                </c:ext>
              </c:extLst>
            </c:dLbl>
            <c:dLbl>
              <c:idx val="265"/>
              <c:tx>
                <c:strRef>
                  <c:f>'/Users/el1goluj/Documents/ZURICH/PROJECTS/UPMEM/upmem-workloads/Microbenchmarks/AI/[ai_output.xlsx]ai_output (4)'!$J$267</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{429AC229-18A7-6B4E-9B8E-03DE9347CE57}</c15:txfldGUID>
                      <c15:f>'/Users/el1goluj/Documents/ZURICH/PROJECTS/UPMEM/upmem-workloads/Microbenchmarks/AI/[ai_output.xlsx]ai_output (4)'!$J$267</c15:f>
                      <c15:dlblFieldTableCache>
                        <c:ptCount val="1"/>
                        <c:pt idx="0">
                          <c:v>10</c:v>
                        </c:pt>
                      </c15:dlblFieldTableCache>
                    </c15:dlblFTEntry>
                  </c15:dlblFieldTable>
                  <c15:showDataLabelsRange val="0"/>
                </c:ext>
                <c:ext xmlns:c16="http://schemas.microsoft.com/office/drawing/2014/chart" uri="{C3380CC4-5D6E-409C-BE32-E72D297353CC}">
                  <c16:uniqueId val="{00000109-FF8B-5F4C-8BBF-ED4DE736661E}"/>
                </c:ext>
              </c:extLst>
            </c:dLbl>
            <c:dLbl>
              <c:idx val="266"/>
              <c:tx>
                <c:strRef>
                  <c:f>'/Users/el1goluj/Documents/ZURICH/PROJECTS/UPMEM/upmem-workloads/Microbenchmarks/AI/[ai_output.xlsx]ai_output (4)'!$J$268</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{5029A8D9-0CC9-AA40-B38C-B01D876E130B}</c15:txfldGUID>
                      <c15:f>'/Users/el1goluj/Documents/ZURICH/PROJECTS/UPMEM/upmem-workloads/Microbenchmarks/AI/[ai_output.xlsx]ai_output (4)'!$J$268</c15:f>
                      <c15:dlblFieldTableCache>
                        <c:ptCount val="1"/>
                        <c:pt idx="0">
                          <c:v>11</c:v>
                        </c:pt>
                      </c15:dlblFieldTableCache>
                    </c15:dlblFTEntry>
                  </c15:dlblFieldTable>
                  <c15:showDataLabelsRange val="0"/>
                </c:ext>
                <c:ext xmlns:c16="http://schemas.microsoft.com/office/drawing/2014/chart" uri="{C3380CC4-5D6E-409C-BE32-E72D297353CC}">
                  <c16:uniqueId val="{0000010A-FF8B-5F4C-8BBF-ED4DE736661E}"/>
                </c:ext>
              </c:extLst>
            </c:dLbl>
            <c:dLbl>
              <c:idx val="267"/>
              <c:tx>
                <c:strRef>
                  <c:f>'/Users/el1goluj/Documents/ZURICH/PROJECTS/UPMEM/upmem-workloads/Microbenchmarks/AI/[ai_output.xlsx]ai_output (4)'!$J$269</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{283E5590-7679-8245-A657-C4308978B988}</c15:txfldGUID>
                      <c15:f>'/Users/el1goluj/Documents/ZURICH/PROJECTS/UPMEM/upmem-workloads/Microbenchmarks/AI/[ai_output.xlsx]ai_output (4)'!$J$269</c15:f>
                      <c15:dlblFieldTableCache>
                        <c:ptCount val="1"/>
                        <c:pt idx="0">
                          <c:v>12</c:v>
                        </c:pt>
                      </c15:dlblFieldTableCache>
                    </c15:dlblFTEntry>
                  </c15:dlblFieldTable>
                  <c15:showDataLabelsRange val="0"/>
                </c:ext>
                <c:ext xmlns:c16="http://schemas.microsoft.com/office/drawing/2014/chart" uri="{C3380CC4-5D6E-409C-BE32-E72D297353CC}">
                  <c16:uniqueId val="{0000010B-FF8B-5F4C-8BBF-ED4DE736661E}"/>
                </c:ext>
              </c:extLst>
            </c:dLbl>
            <c:dLbl>
              <c:idx val="268"/>
              <c:tx>
                <c:strRef>
                  <c:f>'/Users/el1goluj/Documents/ZURICH/PROJECTS/UPMEM/upmem-workloads/Microbenchmarks/AI/[ai_output.xlsx]ai_output (4)'!$J$270</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{3B2D0B58-E2F5-424E-86D5-73E776C0BECA}</c15:txfldGUID>
                      <c15:f>'/Users/el1goluj/Documents/ZURICH/PROJECTS/UPMEM/upmem-workloads/Microbenchmarks/AI/[ai_output.xlsx]ai_output (4)'!$J$270</c15:f>
                      <c15:dlblFieldTableCache>
                        <c:ptCount val="1"/>
                        <c:pt idx="0">
                          <c:v>13</c:v>
                        </c:pt>
                      </c15:dlblFieldTableCache>
                    </c15:dlblFTEntry>
                  </c15:dlblFieldTable>
                  <c15:showDataLabelsRange val="0"/>
                </c:ext>
                <c:ext xmlns:c16="http://schemas.microsoft.com/office/drawing/2014/chart" uri="{C3380CC4-5D6E-409C-BE32-E72D297353CC}">
                  <c16:uniqueId val="{0000010C-FF8B-5F4C-8BBF-ED4DE736661E}"/>
                </c:ext>
              </c:extLst>
            </c:dLbl>
            <c:dLbl>
              <c:idx val="269"/>
              <c:tx>
                <c:strRef>
                  <c:f>'/Users/el1goluj/Documents/ZURICH/PROJECTS/UPMEM/upmem-workloads/Microbenchmarks/AI/[ai_output.xlsx]ai_output (4)'!$J$271</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{744804B9-A032-B240-8BED-01F147CF0492}</c15:txfldGUID>
                      <c15:f>'/Users/el1goluj/Documents/ZURICH/PROJECTS/UPMEM/upmem-workloads/Microbenchmarks/AI/[ai_output.xlsx]ai_output (4)'!$J$271</c15:f>
                      <c15:dlblFieldTableCache>
                        <c:ptCount val="1"/>
                        <c:pt idx="0">
                          <c:v>14</c:v>
                        </c:pt>
                      </c15:dlblFieldTableCache>
                    </c15:dlblFTEntry>
                  </c15:dlblFieldTable>
                  <c15:showDataLabelsRange val="0"/>
                </c:ext>
                <c:ext xmlns:c16="http://schemas.microsoft.com/office/drawing/2014/chart" uri="{C3380CC4-5D6E-409C-BE32-E72D297353CC}">
                  <c16:uniqueId val="{0000010D-FF8B-5F4C-8BBF-ED4DE736661E}"/>
                </c:ext>
              </c:extLst>
            </c:dLbl>
            <c:dLbl>
              <c:idx val="270"/>
              <c:tx>
                <c:strRef>
                  <c:f>'/Users/el1goluj/Documents/ZURICH/PROJECTS/UPMEM/upmem-workloads/Microbenchmarks/AI/[ai_output.xlsx]ai_output (4)'!$J$272</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{19AD17DC-E50A-A649-BE29-7177146C0621}</c15:txfldGUID>
                      <c15:f>'/Users/el1goluj/Documents/ZURICH/PROJECTS/UPMEM/upmem-workloads/Microbenchmarks/AI/[ai_output.xlsx]ai_output (4)'!$J$272</c15:f>
                      <c15:dlblFieldTableCache>
                        <c:ptCount val="1"/>
                        <c:pt idx="0">
                          <c:v>15</c:v>
                        </c:pt>
                      </c15:dlblFieldTableCache>
                    </c15:dlblFTEntry>
                  </c15:dlblFieldTable>
                  <c15:showDataLabelsRange val="0"/>
                </c:ext>
                <c:ext xmlns:c16="http://schemas.microsoft.com/office/drawing/2014/chart" uri="{C3380CC4-5D6E-409C-BE32-E72D297353CC}">
                  <c16:uniqueId val="{0000010E-FF8B-5F4C-8BBF-ED4DE736661E}"/>
                </c:ext>
              </c:extLst>
            </c:dLbl>
            <c:dLbl>
              <c:idx val="271"/>
              <c:tx>
                <c:strRef>
                  <c:f>'/Users/el1goluj/Documents/ZURICH/PROJECTS/UPMEM/upmem-workloads/Microbenchmarks/AI/[ai_output.xlsx]ai_output (4)'!$J$273</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{E62D8DF5-D4C8-6345-BECA-16CEED5027B5}</c15:txfldGUID>
                      <c15:f>'/Users/el1goluj/Documents/ZURICH/PROJECTS/UPMEM/upmem-workloads/Microbenchmarks/AI/[ai_output.xlsx]ai_output (4)'!$J$273</c15:f>
                      <c15:dlblFieldTableCache>
                        <c:ptCount val="1"/>
                        <c:pt idx="0">
                          <c:v>16</c:v>
                        </c:pt>
                      </c15:dlblFieldTableCache>
                    </c15:dlblFTEntry>
                  </c15:dlblFieldTable>
                  <c15:showDataLabelsRange val="0"/>
                </c:ext>
                <c:ext xmlns:c16="http://schemas.microsoft.com/office/drawing/2014/chart" uri="{C3380CC4-5D6E-409C-BE32-E72D297353CC}">
                  <c16:uniqueId val="{0000010F-FF8B-5F4C-8BBF-ED4DE736661E}"/>
                </c:ext>
              </c:extLst>
            </c:dLbl>
            <c:dLbl>
              <c:idx val="272"/>
              <c:tx>
                <c:strRef>
                  <c:f>'/Users/el1goluj/Documents/ZURICH/PROJECTS/UPMEM/upmem-workloads/Microbenchmarks/AI/[ai_output.xlsx]ai_output (4)'!$J$274</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{20709EF7-00C1-254F-AE3A-ACE0B8E5BAE6}</c15:txfldGUID>
                      <c15:f>'/Users/el1goluj/Documents/ZURICH/PROJECTS/UPMEM/upmem-workloads/Microbenchmarks/AI/[ai_output.xlsx]ai_output (4)'!$J$274</c15:f>
                      <c15:dlblFieldTableCache>
                        <c:ptCount val="1"/>
                        <c:pt idx="0">
                          <c:v>1</c:v>
                        </c:pt>
                      </c15:dlblFieldTableCache>
                    </c15:dlblFTEntry>
                  </c15:dlblFieldTable>
                  <c15:showDataLabelsRange val="0"/>
                </c:ext>
                <c:ext xmlns:c16="http://schemas.microsoft.com/office/drawing/2014/chart" uri="{C3380CC4-5D6E-409C-BE32-E72D297353CC}">
                  <c16:uniqueId val="{00000110-FF8B-5F4C-8BBF-ED4DE736661E}"/>
                </c:ext>
              </c:extLst>
            </c:dLbl>
            <c:dLbl>
              <c:idx val="273"/>
              <c:tx>
                <c:strRef>
                  <c:f>'/Users/el1goluj/Documents/ZURICH/PROJECTS/UPMEM/upmem-workloads/Microbenchmarks/AI/[ai_output.xlsx]ai_output (4)'!$J$275</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{5980B640-FB9A-1446-95E4-34E976B070C9}</c15:txfldGUID>
                      <c15:f>'/Users/el1goluj/Documents/ZURICH/PROJECTS/UPMEM/upmem-workloads/Microbenchmarks/AI/[ai_output.xlsx]ai_output (4)'!$J$275</c15:f>
                      <c15:dlblFieldTableCache>
                        <c:ptCount val="1"/>
                        <c:pt idx="0">
                          <c:v>2</c:v>
                        </c:pt>
                      </c15:dlblFieldTableCache>
                    </c15:dlblFTEntry>
                  </c15:dlblFieldTable>
                  <c15:showDataLabelsRange val="0"/>
                </c:ext>
                <c:ext xmlns:c16="http://schemas.microsoft.com/office/drawing/2014/chart" uri="{C3380CC4-5D6E-409C-BE32-E72D297353CC}">
                  <c16:uniqueId val="{00000111-FF8B-5F4C-8BBF-ED4DE736661E}"/>
                </c:ext>
              </c:extLst>
            </c:dLbl>
            <c:dLbl>
              <c:idx val="274"/>
              <c:tx>
                <c:strRef>
                  <c:f>'/Users/el1goluj/Documents/ZURICH/PROJECTS/UPMEM/upmem-workloads/Microbenchmarks/AI/[ai_output.xlsx]ai_output (4)'!$J$276</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{AC184C74-2B7C-DE48-957D-F093534967AE}</c15:txfldGUID>
                      <c15:f>'/Users/el1goluj/Documents/ZURICH/PROJECTS/UPMEM/upmem-workloads/Microbenchmarks/AI/[ai_output.xlsx]ai_output (4)'!$J$276</c15:f>
                      <c15:dlblFieldTableCache>
                        <c:ptCount val="1"/>
                        <c:pt idx="0">
                          <c:v>3</c:v>
                        </c:pt>
                      </c15:dlblFieldTableCache>
                    </c15:dlblFTEntry>
                  </c15:dlblFieldTable>
                  <c15:showDataLabelsRange val="0"/>
                </c:ext>
                <c:ext xmlns:c16="http://schemas.microsoft.com/office/drawing/2014/chart" uri="{C3380CC4-5D6E-409C-BE32-E72D297353CC}">
                  <c16:uniqueId val="{00000112-FF8B-5F4C-8BBF-ED4DE736661E}"/>
                </c:ext>
              </c:extLst>
            </c:dLbl>
            <c:dLbl>
              <c:idx val="275"/>
              <c:tx>
                <c:strRef>
                  <c:f>'/Users/el1goluj/Documents/ZURICH/PROJECTS/UPMEM/upmem-workloads/Microbenchmarks/AI/[ai_output.xlsx]ai_output (4)'!$J$277</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{780CEC0F-8153-A84D-9659-D904920814A3}</c15:txfldGUID>
                      <c15:f>'/Users/el1goluj/Documents/ZURICH/PROJECTS/UPMEM/upmem-workloads/Microbenchmarks/AI/[ai_output.xlsx]ai_output (4)'!$J$277</c15:f>
                      <c15:dlblFieldTableCache>
                        <c:ptCount val="1"/>
                        <c:pt idx="0">
                          <c:v>4</c:v>
                        </c:pt>
                      </c15:dlblFieldTableCache>
                    </c15:dlblFTEntry>
                  </c15:dlblFieldTable>
                  <c15:showDataLabelsRange val="0"/>
                </c:ext>
                <c:ext xmlns:c16="http://schemas.microsoft.com/office/drawing/2014/chart" uri="{C3380CC4-5D6E-409C-BE32-E72D297353CC}">
                  <c16:uniqueId val="{00000113-FF8B-5F4C-8BBF-ED4DE736661E}"/>
                </c:ext>
              </c:extLst>
            </c:dLbl>
            <c:dLbl>
              <c:idx val="276"/>
              <c:tx>
                <c:strRef>
                  <c:f>'/Users/el1goluj/Documents/ZURICH/PROJECTS/UPMEM/upmem-workloads/Microbenchmarks/AI/[ai_output.xlsx]ai_output (4)'!$J$278</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{685F0690-3F0E-CE4D-AEE4-78329B79C8C6}</c15:txfldGUID>
                      <c15:f>'/Users/el1goluj/Documents/ZURICH/PROJECTS/UPMEM/upmem-workloads/Microbenchmarks/AI/[ai_output.xlsx]ai_output (4)'!$J$278</c15:f>
                      <c15:dlblFieldTableCache>
                        <c:ptCount val="1"/>
                        <c:pt idx="0">
                          <c:v>5</c:v>
                        </c:pt>
                      </c15:dlblFieldTableCache>
                    </c15:dlblFTEntry>
                  </c15:dlblFieldTable>
                  <c15:showDataLabelsRange val="0"/>
                </c:ext>
                <c:ext xmlns:c16="http://schemas.microsoft.com/office/drawing/2014/chart" uri="{C3380CC4-5D6E-409C-BE32-E72D297353CC}">
                  <c16:uniqueId val="{00000114-FF8B-5F4C-8BBF-ED4DE736661E}"/>
                </c:ext>
              </c:extLst>
            </c:dLbl>
            <c:dLbl>
              <c:idx val="277"/>
              <c:tx>
                <c:strRef>
                  <c:f>'/Users/el1goluj/Documents/ZURICH/PROJECTS/UPMEM/upmem-workloads/Microbenchmarks/AI/[ai_output.xlsx]ai_output (4)'!$J$279</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{5D9D48A7-2FF0-7E44-8D1C-688640112E95}</c15:txfldGUID>
                      <c15:f>'/Users/el1goluj/Documents/ZURICH/PROJECTS/UPMEM/upmem-workloads/Microbenchmarks/AI/[ai_output.xlsx]ai_output (4)'!$J$279</c15:f>
                      <c15:dlblFieldTableCache>
                        <c:ptCount val="1"/>
                        <c:pt idx="0">
                          <c:v>6</c:v>
                        </c:pt>
                      </c15:dlblFieldTableCache>
                    </c15:dlblFTEntry>
                  </c15:dlblFieldTable>
                  <c15:showDataLabelsRange val="0"/>
                </c:ext>
                <c:ext xmlns:c16="http://schemas.microsoft.com/office/drawing/2014/chart" uri="{C3380CC4-5D6E-409C-BE32-E72D297353CC}">
                  <c16:uniqueId val="{00000115-FF8B-5F4C-8BBF-ED4DE736661E}"/>
                </c:ext>
              </c:extLst>
            </c:dLbl>
            <c:dLbl>
              <c:idx val="278"/>
              <c:tx>
                <c:strRef>
                  <c:f>'/Users/el1goluj/Documents/ZURICH/PROJECTS/UPMEM/upmem-workloads/Microbenchmarks/AI/[ai_output.xlsx]ai_output (4)'!$J$280</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{78F319C3-4D3E-744D-9041-897CC346D967}</c15:txfldGUID>
                      <c15:f>'/Users/el1goluj/Documents/ZURICH/PROJECTS/UPMEM/upmem-workloads/Microbenchmarks/AI/[ai_output.xlsx]ai_output (4)'!$J$280</c15:f>
                      <c15:dlblFieldTableCache>
                        <c:ptCount val="1"/>
                        <c:pt idx="0">
                          <c:v>7</c:v>
                        </c:pt>
                      </c15:dlblFieldTableCache>
                    </c15:dlblFTEntry>
                  </c15:dlblFieldTable>
                  <c15:showDataLabelsRange val="0"/>
                </c:ext>
                <c:ext xmlns:c16="http://schemas.microsoft.com/office/drawing/2014/chart" uri="{C3380CC4-5D6E-409C-BE32-E72D297353CC}">
                  <c16:uniqueId val="{00000116-FF8B-5F4C-8BBF-ED4DE736661E}"/>
                </c:ext>
              </c:extLst>
            </c:dLbl>
            <c:dLbl>
              <c:idx val="279"/>
              <c:tx>
                <c:strRef>
                  <c:f>'/Users/el1goluj/Documents/ZURICH/PROJECTS/UPMEM/upmem-workloads/Microbenchmarks/AI/[ai_output.xlsx]ai_output (4)'!$J$281</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{EF9F4E4B-5F87-DF4D-BFF4-14403F342CC9}</c15:txfldGUID>
                      <c15:f>'/Users/el1goluj/Documents/ZURICH/PROJECTS/UPMEM/upmem-workloads/Microbenchmarks/AI/[ai_output.xlsx]ai_output (4)'!$J$281</c15:f>
                      <c15:dlblFieldTableCache>
                        <c:ptCount val="1"/>
                        <c:pt idx="0">
                          <c:v>8</c:v>
                        </c:pt>
                      </c15:dlblFieldTableCache>
                    </c15:dlblFTEntry>
                  </c15:dlblFieldTable>
                  <c15:showDataLabelsRange val="0"/>
                </c:ext>
                <c:ext xmlns:c16="http://schemas.microsoft.com/office/drawing/2014/chart" uri="{C3380CC4-5D6E-409C-BE32-E72D297353CC}">
                  <c16:uniqueId val="{00000117-FF8B-5F4C-8BBF-ED4DE736661E}"/>
                </c:ext>
              </c:extLst>
            </c:dLbl>
            <c:dLbl>
              <c:idx val="280"/>
              <c:tx>
                <c:strRef>
                  <c:f>'/Users/el1goluj/Documents/ZURICH/PROJECTS/UPMEM/upmem-workloads/Microbenchmarks/AI/[ai_output.xlsx]ai_output (4)'!$J$282</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{90FB65E0-DF44-2649-A83A-BA07DCFFF880}</c15:txfldGUID>
                      <c15:f>'/Users/el1goluj/Documents/ZURICH/PROJECTS/UPMEM/upmem-workloads/Microbenchmarks/AI/[ai_output.xlsx]ai_output (4)'!$J$282</c15:f>
                      <c15:dlblFieldTableCache>
                        <c:ptCount val="1"/>
                        <c:pt idx="0">
                          <c:v>9</c:v>
                        </c:pt>
                      </c15:dlblFieldTableCache>
                    </c15:dlblFTEntry>
                  </c15:dlblFieldTable>
                  <c15:showDataLabelsRange val="0"/>
                </c:ext>
                <c:ext xmlns:c16="http://schemas.microsoft.com/office/drawing/2014/chart" uri="{C3380CC4-5D6E-409C-BE32-E72D297353CC}">
                  <c16:uniqueId val="{00000118-FF8B-5F4C-8BBF-ED4DE736661E}"/>
                </c:ext>
              </c:extLst>
            </c:dLbl>
            <c:dLbl>
              <c:idx val="281"/>
              <c:tx>
                <c:strRef>
                  <c:f>'/Users/el1goluj/Documents/ZURICH/PROJECTS/UPMEM/upmem-workloads/Microbenchmarks/AI/[ai_output.xlsx]ai_output (4)'!$J$283</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{D244B83A-8885-5D43-B53B-650B1DD0C986}</c15:txfldGUID>
                      <c15:f>'/Users/el1goluj/Documents/ZURICH/PROJECTS/UPMEM/upmem-workloads/Microbenchmarks/AI/[ai_output.xlsx]ai_output (4)'!$J$283</c15:f>
                      <c15:dlblFieldTableCache>
                        <c:ptCount val="1"/>
                        <c:pt idx="0">
                          <c:v>10</c:v>
                        </c:pt>
                      </c15:dlblFieldTableCache>
                    </c15:dlblFTEntry>
                  </c15:dlblFieldTable>
                  <c15:showDataLabelsRange val="0"/>
                </c:ext>
                <c:ext xmlns:c16="http://schemas.microsoft.com/office/drawing/2014/chart" uri="{C3380CC4-5D6E-409C-BE32-E72D297353CC}">
                  <c16:uniqueId val="{00000119-FF8B-5F4C-8BBF-ED4DE736661E}"/>
                </c:ext>
              </c:extLst>
            </c:dLbl>
            <c:dLbl>
              <c:idx val="282"/>
              <c:tx>
                <c:strRef>
                  <c:f>'/Users/el1goluj/Documents/ZURICH/PROJECTS/UPMEM/upmem-workloads/Microbenchmarks/AI/[ai_output.xlsx]ai_output (4)'!$J$284</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{740AECF9-B7BD-C849-8FE7-EC754AE2AF71}</c15:txfldGUID>
                      <c15:f>'/Users/el1goluj/Documents/ZURICH/PROJECTS/UPMEM/upmem-workloads/Microbenchmarks/AI/[ai_output.xlsx]ai_output (4)'!$J$284</c15:f>
                      <c15:dlblFieldTableCache>
                        <c:ptCount val="1"/>
                        <c:pt idx="0">
                          <c:v>11</c:v>
                        </c:pt>
                      </c15:dlblFieldTableCache>
                    </c15:dlblFTEntry>
                  </c15:dlblFieldTable>
                  <c15:showDataLabelsRange val="0"/>
                </c:ext>
                <c:ext xmlns:c16="http://schemas.microsoft.com/office/drawing/2014/chart" uri="{C3380CC4-5D6E-409C-BE32-E72D297353CC}">
                  <c16:uniqueId val="{0000011A-FF8B-5F4C-8BBF-ED4DE736661E}"/>
                </c:ext>
              </c:extLst>
            </c:dLbl>
            <c:dLbl>
              <c:idx val="283"/>
              <c:tx>
                <c:strRef>
                  <c:f>'/Users/el1goluj/Documents/ZURICH/PROJECTS/UPMEM/upmem-workloads/Microbenchmarks/AI/[ai_output.xlsx]ai_output (4)'!$J$285</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{4262BBDB-6ACA-EB40-B9C0-9A5713A90210}</c15:txfldGUID>
                      <c15:f>'/Users/el1goluj/Documents/ZURICH/PROJECTS/UPMEM/upmem-workloads/Microbenchmarks/AI/[ai_output.xlsx]ai_output (4)'!$J$285</c15:f>
                      <c15:dlblFieldTableCache>
                        <c:ptCount val="1"/>
                        <c:pt idx="0">
                          <c:v>12</c:v>
                        </c:pt>
                      </c15:dlblFieldTableCache>
                    </c15:dlblFTEntry>
                  </c15:dlblFieldTable>
                  <c15:showDataLabelsRange val="0"/>
                </c:ext>
                <c:ext xmlns:c16="http://schemas.microsoft.com/office/drawing/2014/chart" uri="{C3380CC4-5D6E-409C-BE32-E72D297353CC}">
                  <c16:uniqueId val="{0000011B-FF8B-5F4C-8BBF-ED4DE736661E}"/>
                </c:ext>
              </c:extLst>
            </c:dLbl>
            <c:dLbl>
              <c:idx val="284"/>
              <c:tx>
                <c:strRef>
                  <c:f>'/Users/el1goluj/Documents/ZURICH/PROJECTS/UPMEM/upmem-workloads/Microbenchmarks/AI/[ai_output.xlsx]ai_output (4)'!$J$286</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{7E8C29F9-D142-E442-A6A2-859D4AA96283}</c15:txfldGUID>
                      <c15:f>'/Users/el1goluj/Documents/ZURICH/PROJECTS/UPMEM/upmem-workloads/Microbenchmarks/AI/[ai_output.xlsx]ai_output (4)'!$J$286</c15:f>
                      <c15:dlblFieldTableCache>
                        <c:ptCount val="1"/>
                        <c:pt idx="0">
                          <c:v>13</c:v>
                        </c:pt>
                      </c15:dlblFieldTableCache>
                    </c15:dlblFTEntry>
                  </c15:dlblFieldTable>
                  <c15:showDataLabelsRange val="0"/>
                </c:ext>
                <c:ext xmlns:c16="http://schemas.microsoft.com/office/drawing/2014/chart" uri="{C3380CC4-5D6E-409C-BE32-E72D297353CC}">
                  <c16:uniqueId val="{0000011C-FF8B-5F4C-8BBF-ED4DE736661E}"/>
                </c:ext>
              </c:extLst>
            </c:dLbl>
            <c:dLbl>
              <c:idx val="285"/>
              <c:tx>
                <c:strRef>
                  <c:f>'/Users/el1goluj/Documents/ZURICH/PROJECTS/UPMEM/upmem-workloads/Microbenchmarks/AI/[ai_output.xlsx]ai_output (4)'!$J$287</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{09721A52-1800-564A-93D8-54184E91B357}</c15:txfldGUID>
                      <c15:f>'/Users/el1goluj/Documents/ZURICH/PROJECTS/UPMEM/upmem-workloads/Microbenchmarks/AI/[ai_output.xlsx]ai_output (4)'!$J$287</c15:f>
                      <c15:dlblFieldTableCache>
                        <c:ptCount val="1"/>
                        <c:pt idx="0">
                          <c:v>14</c:v>
                        </c:pt>
                      </c15:dlblFieldTableCache>
                    </c15:dlblFTEntry>
                  </c15:dlblFieldTable>
                  <c15:showDataLabelsRange val="0"/>
                </c:ext>
                <c:ext xmlns:c16="http://schemas.microsoft.com/office/drawing/2014/chart" uri="{C3380CC4-5D6E-409C-BE32-E72D297353CC}">
                  <c16:uniqueId val="{0000011D-FF8B-5F4C-8BBF-ED4DE736661E}"/>
                </c:ext>
              </c:extLst>
            </c:dLbl>
            <c:dLbl>
              <c:idx val="286"/>
              <c:tx>
                <c:strRef>
                  <c:f>'/Users/el1goluj/Documents/ZURICH/PROJECTS/UPMEM/upmem-workloads/Microbenchmarks/AI/[ai_output.xlsx]ai_output (4)'!$J$288</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{38E8AB4F-2793-2B40-AB88-979A64FDF4D3}</c15:txfldGUID>
                      <c15:f>'/Users/el1goluj/Documents/ZURICH/PROJECTS/UPMEM/upmem-workloads/Microbenchmarks/AI/[ai_output.xlsx]ai_output (4)'!$J$288</c15:f>
                      <c15:dlblFieldTableCache>
                        <c:ptCount val="1"/>
                        <c:pt idx="0">
                          <c:v>15</c:v>
                        </c:pt>
                      </c15:dlblFieldTableCache>
                    </c15:dlblFTEntry>
                  </c15:dlblFieldTable>
                  <c15:showDataLabelsRange val="0"/>
                </c:ext>
                <c:ext xmlns:c16="http://schemas.microsoft.com/office/drawing/2014/chart" uri="{C3380CC4-5D6E-409C-BE32-E72D297353CC}">
                  <c16:uniqueId val="{0000011E-FF8B-5F4C-8BBF-ED4DE736661E}"/>
                </c:ext>
              </c:extLst>
            </c:dLbl>
            <c:dLbl>
              <c:idx val="287"/>
              <c:tx>
                <c:strRef>
                  <c:f>'/Users/el1goluj/Documents/ZURICH/PROJECTS/UPMEM/upmem-workloads/Microbenchmarks/AI/[ai_output.xlsx]ai_output (4)'!$J$289</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{C5C00B7D-2B62-8E49-A5FA-599C58F7A6E7}</c15:txfldGUID>
                      <c15:f>'/Users/el1goluj/Documents/ZURICH/PROJECTS/UPMEM/upmem-workloads/Microbenchmarks/AI/[ai_output.xlsx]ai_output (4)'!$J$289</c15:f>
                      <c15:dlblFieldTableCache>
                        <c:ptCount val="1"/>
                        <c:pt idx="0">
                          <c:v>16</c:v>
                        </c:pt>
                      </c15:dlblFieldTableCache>
                    </c15:dlblFTEntry>
                  </c15:dlblFieldTable>
                  <c15:showDataLabelsRange val="0"/>
                </c:ext>
                <c:ext xmlns:c16="http://schemas.microsoft.com/office/drawing/2014/chart" uri="{C3380CC4-5D6E-409C-BE32-E72D297353CC}">
                  <c16:uniqueId val="{0000011F-FF8B-5F4C-8BBF-ED4DE736661E}"/>
                </c:ext>
              </c:extLst>
            </c:dLbl>
            <c:dLbl>
              <c:idx val="288"/>
              <c:tx>
                <c:strRef>
                  <c:f>'/Users/el1goluj/Documents/ZURICH/PROJECTS/UPMEM/upmem-workloads/Microbenchmarks/AI/[ai_output.xlsx]ai_output (4)'!$J$290</c:f>
                  <c:strCache>
                    <c:ptCount val="1"/>
                    <c:pt idx="0">
                      <c:v>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{16D1F8EB-B948-C648-972F-9E2F90C36F18}</c15:txfldGUID>
                      <c15:f>'/Users/el1goluj/Documents/ZURICH/PROJECTS/UPMEM/upmem-workloads/Microbenchmarks/AI/[ai_output.xlsx]ai_output (4)'!$J$290</c15:f>
                      <c15:dlblFieldTableCache>
                        <c:ptCount val="1"/>
                        <c:pt idx="0">
                          <c:v>1</c:v>
                        </c:pt>
                      </c15:dlblFieldTableCache>
                    </c15:dlblFTEntry>
                  </c15:dlblFieldTable>
                  <c15:showDataLabelsRange val="0"/>
                </c:ext>
                <c:ext xmlns:c16="http://schemas.microsoft.com/office/drawing/2014/chart" uri="{C3380CC4-5D6E-409C-BE32-E72D297353CC}">
                  <c16:uniqueId val="{00000120-FF8B-5F4C-8BBF-ED4DE736661E}"/>
                </c:ext>
              </c:extLst>
            </c:dLbl>
            <c:dLbl>
              <c:idx val="289"/>
              <c:tx>
                <c:strRef>
                  <c:f>'/Users/el1goluj/Documents/ZURICH/PROJECTS/UPMEM/upmem-workloads/Microbenchmarks/AI/[ai_output.xlsx]ai_output (4)'!$J$291</c:f>
                  <c:strCache>
                    <c:ptCount val="1"/>
                    <c:pt idx="0">
                      <c:v>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{0CCAEBA8-A6A9-FA46-963C-4FAABD359ECC}</c15:txfldGUID>
                      <c15:f>'/Users/el1goluj/Documents/ZURICH/PROJECTS/UPMEM/upmem-workloads/Microbenchmarks/AI/[ai_output.xlsx]ai_output (4)'!$J$291</c15:f>
                      <c15:dlblFieldTableCache>
                        <c:ptCount val="1"/>
                        <c:pt idx="0">
                          <c:v>2</c:v>
                        </c:pt>
                      </c15:dlblFieldTableCache>
                    </c15:dlblFTEntry>
                  </c15:dlblFieldTable>
                  <c15:showDataLabelsRange val="0"/>
                </c:ext>
                <c:ext xmlns:c16="http://schemas.microsoft.com/office/drawing/2014/chart" uri="{C3380CC4-5D6E-409C-BE32-E72D297353CC}">
                  <c16:uniqueId val="{00000121-FF8B-5F4C-8BBF-ED4DE736661E}"/>
                </c:ext>
              </c:extLst>
            </c:dLbl>
            <c:dLbl>
              <c:idx val="290"/>
              <c:tx>
                <c:strRef>
                  <c:f>'/Users/el1goluj/Documents/ZURICH/PROJECTS/UPMEM/upmem-workloads/Microbenchmarks/AI/[ai_output.xlsx]ai_output (4)'!$J$292</c:f>
                  <c:strCache>
                    <c:ptCount val="1"/>
                    <c:pt idx="0">
                      <c:v>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{CB8852E9-B115-6047-8732-0EE7F3430D29}</c15:txfldGUID>
                      <c15:f>'/Users/el1goluj/Documents/ZURICH/PROJECTS/UPMEM/upmem-workloads/Microbenchmarks/AI/[ai_output.xlsx]ai_output (4)'!$J$292</c15:f>
                      <c15:dlblFieldTableCache>
                        <c:ptCount val="1"/>
                        <c:pt idx="0">
                          <c:v>3</c:v>
                        </c:pt>
                      </c15:dlblFieldTableCache>
                    </c15:dlblFTEntry>
                  </c15:dlblFieldTable>
                  <c15:showDataLabelsRange val="0"/>
                </c:ext>
                <c:ext xmlns:c16="http://schemas.microsoft.com/office/drawing/2014/chart" uri="{C3380CC4-5D6E-409C-BE32-E72D297353CC}">
                  <c16:uniqueId val="{00000122-FF8B-5F4C-8BBF-ED4DE736661E}"/>
                </c:ext>
              </c:extLst>
            </c:dLbl>
            <c:dLbl>
              <c:idx val="291"/>
              <c:tx>
                <c:strRef>
                  <c:f>'/Users/el1goluj/Documents/ZURICH/PROJECTS/UPMEM/upmem-workloads/Microbenchmarks/AI/[ai_output.xlsx]ai_output (4)'!$J$293</c:f>
                  <c:strCache>
                    <c:ptCount val="1"/>
                    <c:pt idx="0">
                      <c:v>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{2F6FE8A4-E28F-A44F-95E6-FD3C727AE7CA}</c15:txfldGUID>
                      <c15:f>'/Users/el1goluj/Documents/ZURICH/PROJECTS/UPMEM/upmem-workloads/Microbenchmarks/AI/[ai_output.xlsx]ai_output (4)'!$J$293</c15:f>
                      <c15:dlblFieldTableCache>
                        <c:ptCount val="1"/>
                        <c:pt idx="0">
                          <c:v>4</c:v>
                        </c:pt>
                      </c15:dlblFieldTableCache>
                    </c15:dlblFTEntry>
                  </c15:dlblFieldTable>
                  <c15:showDataLabelsRange val="0"/>
                </c:ext>
                <c:ext xmlns:c16="http://schemas.microsoft.com/office/drawing/2014/chart" uri="{C3380CC4-5D6E-409C-BE32-E72D297353CC}">
                  <c16:uniqueId val="{00000123-FF8B-5F4C-8BBF-ED4DE736661E}"/>
                </c:ext>
              </c:extLst>
            </c:dLbl>
            <c:dLbl>
              <c:idx val="292"/>
              <c:tx>
                <c:strRef>
                  <c:f>'/Users/el1goluj/Documents/ZURICH/PROJECTS/UPMEM/upmem-workloads/Microbenchmarks/AI/[ai_output.xlsx]ai_output (4)'!$J$294</c:f>
                  <c:strCache>
                    <c:ptCount val="1"/>
                    <c:pt idx="0">
                      <c:v>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{2BA1187F-42C5-9E4D-BF8F-8F2B7F436178}</c15:txfldGUID>
                      <c15:f>'/Users/el1goluj/Documents/ZURICH/PROJECTS/UPMEM/upmem-workloads/Microbenchmarks/AI/[ai_output.xlsx]ai_output (4)'!$J$294</c15:f>
                      <c15:dlblFieldTableCache>
                        <c:ptCount val="1"/>
                        <c:pt idx="0">
                          <c:v>5</c:v>
                        </c:pt>
                      </c15:dlblFieldTableCache>
                    </c15:dlblFTEntry>
                  </c15:dlblFieldTable>
                  <c15:showDataLabelsRange val="0"/>
                </c:ext>
                <c:ext xmlns:c16="http://schemas.microsoft.com/office/drawing/2014/chart" uri="{C3380CC4-5D6E-409C-BE32-E72D297353CC}">
                  <c16:uniqueId val="{00000124-FF8B-5F4C-8BBF-ED4DE736661E}"/>
                </c:ext>
              </c:extLst>
            </c:dLbl>
            <c:dLbl>
              <c:idx val="293"/>
              <c:tx>
                <c:strRef>
                  <c:f>'/Users/el1goluj/Documents/ZURICH/PROJECTS/UPMEM/upmem-workloads/Microbenchmarks/AI/[ai_output.xlsx]ai_output (4)'!$J$295</c:f>
                  <c:strCache>
                    <c:ptCount val="1"/>
                    <c:pt idx="0">
                      <c:v>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{B3DC85BD-DAD5-FB45-8A32-F3C3F590570A}</c15:txfldGUID>
                      <c15:f>'/Users/el1goluj/Documents/ZURICH/PROJECTS/UPMEM/upmem-workloads/Microbenchmarks/AI/[ai_output.xlsx]ai_output (4)'!$J$295</c15:f>
                      <c15:dlblFieldTableCache>
                        <c:ptCount val="1"/>
                        <c:pt idx="0">
                          <c:v>6</c:v>
                        </c:pt>
                      </c15:dlblFieldTableCache>
                    </c15:dlblFTEntry>
                  </c15:dlblFieldTable>
                  <c15:showDataLabelsRange val="0"/>
                </c:ext>
                <c:ext xmlns:c16="http://schemas.microsoft.com/office/drawing/2014/chart" uri="{C3380CC4-5D6E-409C-BE32-E72D297353CC}">
                  <c16:uniqueId val="{00000125-FF8B-5F4C-8BBF-ED4DE736661E}"/>
                </c:ext>
              </c:extLst>
            </c:dLbl>
            <c:dLbl>
              <c:idx val="294"/>
              <c:tx>
                <c:strRef>
                  <c:f>'/Users/el1goluj/Documents/ZURICH/PROJECTS/UPMEM/upmem-workloads/Microbenchmarks/AI/[ai_output.xlsx]ai_output (4)'!$J$296</c:f>
                  <c:strCache>
                    <c:ptCount val="1"/>
                    <c:pt idx="0">
                      <c:v>7</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{E8B9AFE6-12EA-D749-BB4B-398E72B5A5C9}</c15:txfldGUID>
                      <c15:f>'/Users/el1goluj/Documents/ZURICH/PROJECTS/UPMEM/upmem-workloads/Microbenchmarks/AI/[ai_output.xlsx]ai_output (4)'!$J$296</c15:f>
                      <c15:dlblFieldTableCache>
                        <c:ptCount val="1"/>
                        <c:pt idx="0">
                          <c:v>7</c:v>
                        </c:pt>
                      </c15:dlblFieldTableCache>
                    </c15:dlblFTEntry>
                  </c15:dlblFieldTable>
                  <c15:showDataLabelsRange val="0"/>
                </c:ext>
                <c:ext xmlns:c16="http://schemas.microsoft.com/office/drawing/2014/chart" uri="{C3380CC4-5D6E-409C-BE32-E72D297353CC}">
                  <c16:uniqueId val="{00000126-FF8B-5F4C-8BBF-ED4DE736661E}"/>
                </c:ext>
              </c:extLst>
            </c:dLbl>
            <c:dLbl>
              <c:idx val="295"/>
              <c:tx>
                <c:strRef>
                  <c:f>'/Users/el1goluj/Documents/ZURICH/PROJECTS/UPMEM/upmem-workloads/Microbenchmarks/AI/[ai_output.xlsx]ai_output (4)'!$J$297</c:f>
                  <c:strCache>
                    <c:ptCount val="1"/>
                    <c:pt idx="0">
                      <c:v>8</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{B55DF94A-F302-6D4E-B881-42EA481504B4}</c15:txfldGUID>
                      <c15:f>'/Users/el1goluj/Documents/ZURICH/PROJECTS/UPMEM/upmem-workloads/Microbenchmarks/AI/[ai_output.xlsx]ai_output (4)'!$J$297</c15:f>
                      <c15:dlblFieldTableCache>
                        <c:ptCount val="1"/>
                        <c:pt idx="0">
                          <c:v>8</c:v>
                        </c:pt>
                      </c15:dlblFieldTableCache>
                    </c15:dlblFTEntry>
                  </c15:dlblFieldTable>
                  <c15:showDataLabelsRange val="0"/>
                </c:ext>
                <c:ext xmlns:c16="http://schemas.microsoft.com/office/drawing/2014/chart" uri="{C3380CC4-5D6E-409C-BE32-E72D297353CC}">
                  <c16:uniqueId val="{00000127-FF8B-5F4C-8BBF-ED4DE736661E}"/>
                </c:ext>
              </c:extLst>
            </c:dLbl>
            <c:dLbl>
              <c:idx val="296"/>
              <c:tx>
                <c:strRef>
                  <c:f>'/Users/el1goluj/Documents/ZURICH/PROJECTS/UPMEM/upmem-workloads/Microbenchmarks/AI/[ai_output.xlsx]ai_output (4)'!$J$298</c:f>
                  <c:strCache>
                    <c:ptCount val="1"/>
                    <c:pt idx="0">
                      <c:v>9</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{19AAB1FB-808E-BC44-AD83-9E59D9E4A5C8}</c15:txfldGUID>
                      <c15:f>'/Users/el1goluj/Documents/ZURICH/PROJECTS/UPMEM/upmem-workloads/Microbenchmarks/AI/[ai_output.xlsx]ai_output (4)'!$J$298</c15:f>
                      <c15:dlblFieldTableCache>
                        <c:ptCount val="1"/>
                        <c:pt idx="0">
                          <c:v>9</c:v>
                        </c:pt>
                      </c15:dlblFieldTableCache>
                    </c15:dlblFTEntry>
                  </c15:dlblFieldTable>
                  <c15:showDataLabelsRange val="0"/>
                </c:ext>
                <c:ext xmlns:c16="http://schemas.microsoft.com/office/drawing/2014/chart" uri="{C3380CC4-5D6E-409C-BE32-E72D297353CC}">
                  <c16:uniqueId val="{00000128-FF8B-5F4C-8BBF-ED4DE736661E}"/>
                </c:ext>
              </c:extLst>
            </c:dLbl>
            <c:dLbl>
              <c:idx val="297"/>
              <c:tx>
                <c:strRef>
                  <c:f>'/Users/el1goluj/Documents/ZURICH/PROJECTS/UPMEM/upmem-workloads/Microbenchmarks/AI/[ai_output.xlsx]ai_output (4)'!$J$299</c:f>
                  <c:strCache>
                    <c:ptCount val="1"/>
                    <c:pt idx="0">
                      <c:v>10</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{554E8BCE-8949-FF42-BAD7-20C80C9AAFDB}</c15:txfldGUID>
                      <c15:f>'/Users/el1goluj/Documents/ZURICH/PROJECTS/UPMEM/upmem-workloads/Microbenchmarks/AI/[ai_output.xlsx]ai_output (4)'!$J$299</c15:f>
                      <c15:dlblFieldTableCache>
                        <c:ptCount val="1"/>
                        <c:pt idx="0">
                          <c:v>10</c:v>
                        </c:pt>
                      </c15:dlblFieldTableCache>
                    </c15:dlblFTEntry>
                  </c15:dlblFieldTable>
                  <c15:showDataLabelsRange val="0"/>
                </c:ext>
                <c:ext xmlns:c16="http://schemas.microsoft.com/office/drawing/2014/chart" uri="{C3380CC4-5D6E-409C-BE32-E72D297353CC}">
                  <c16:uniqueId val="{00000129-FF8B-5F4C-8BBF-ED4DE736661E}"/>
                </c:ext>
              </c:extLst>
            </c:dLbl>
            <c:dLbl>
              <c:idx val="298"/>
              <c:tx>
                <c:strRef>
                  <c:f>'/Users/el1goluj/Documents/ZURICH/PROJECTS/UPMEM/upmem-workloads/Microbenchmarks/AI/[ai_output.xlsx]ai_output (4)'!$J$300</c:f>
                  <c:strCache>
                    <c:ptCount val="1"/>
                    <c:pt idx="0">
                      <c:v>11</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{605DA354-0C12-8544-BBF8-0A41ABD09662}</c15:txfldGUID>
                      <c15:f>'/Users/el1goluj/Documents/ZURICH/PROJECTS/UPMEM/upmem-workloads/Microbenchmarks/AI/[ai_output.xlsx]ai_output (4)'!$J$300</c15:f>
                      <c15:dlblFieldTableCache>
                        <c:ptCount val="1"/>
                        <c:pt idx="0">
                          <c:v>11</c:v>
                        </c:pt>
                      </c15:dlblFieldTableCache>
                    </c15:dlblFTEntry>
                  </c15:dlblFieldTable>
                  <c15:showDataLabelsRange val="0"/>
                </c:ext>
                <c:ext xmlns:c16="http://schemas.microsoft.com/office/drawing/2014/chart" uri="{C3380CC4-5D6E-409C-BE32-E72D297353CC}">
                  <c16:uniqueId val="{0000012A-FF8B-5F4C-8BBF-ED4DE736661E}"/>
                </c:ext>
              </c:extLst>
            </c:dLbl>
            <c:dLbl>
              <c:idx val="299"/>
              <c:tx>
                <c:strRef>
                  <c:f>'/Users/el1goluj/Documents/ZURICH/PROJECTS/UPMEM/upmem-workloads/Microbenchmarks/AI/[ai_output.xlsx]ai_output (4)'!$J$301</c:f>
                  <c:strCache>
                    <c:ptCount val="1"/>
                    <c:pt idx="0">
                      <c:v>12</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{3BE412CE-6937-D640-AAF5-496111D63115}</c15:txfldGUID>
                      <c15:f>'/Users/el1goluj/Documents/ZURICH/PROJECTS/UPMEM/upmem-workloads/Microbenchmarks/AI/[ai_output.xlsx]ai_output (4)'!$J$301</c15:f>
                      <c15:dlblFieldTableCache>
                        <c:ptCount val="1"/>
                        <c:pt idx="0">
                          <c:v>12</c:v>
                        </c:pt>
                      </c15:dlblFieldTableCache>
                    </c15:dlblFTEntry>
                  </c15:dlblFieldTable>
                  <c15:showDataLabelsRange val="0"/>
                </c:ext>
                <c:ext xmlns:c16="http://schemas.microsoft.com/office/drawing/2014/chart" uri="{C3380CC4-5D6E-409C-BE32-E72D297353CC}">
                  <c16:uniqueId val="{0000012B-FF8B-5F4C-8BBF-ED4DE736661E}"/>
                </c:ext>
              </c:extLst>
            </c:dLbl>
            <c:dLbl>
              <c:idx val="300"/>
              <c:tx>
                <c:strRef>
                  <c:f>'/Users/el1goluj/Documents/ZURICH/PROJECTS/UPMEM/upmem-workloads/Microbenchmarks/AI/[ai_output.xlsx]ai_output (4)'!$J$302</c:f>
                  <c:strCache>
                    <c:ptCount val="1"/>
                    <c:pt idx="0">
                      <c:v>13</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{7C6DE4E7-9A86-3944-ABBB-ECF64F7785D4}</c15:txfldGUID>
                      <c15:f>'/Users/el1goluj/Documents/ZURICH/PROJECTS/UPMEM/upmem-workloads/Microbenchmarks/AI/[ai_output.xlsx]ai_output (4)'!$J$302</c15:f>
                      <c15:dlblFieldTableCache>
                        <c:ptCount val="1"/>
                        <c:pt idx="0">
                          <c:v>13</c:v>
                        </c:pt>
                      </c15:dlblFieldTableCache>
                    </c15:dlblFTEntry>
                  </c15:dlblFieldTable>
                  <c15:showDataLabelsRange val="0"/>
                </c:ext>
                <c:ext xmlns:c16="http://schemas.microsoft.com/office/drawing/2014/chart" uri="{C3380CC4-5D6E-409C-BE32-E72D297353CC}">
                  <c16:uniqueId val="{0000012C-FF8B-5F4C-8BBF-ED4DE736661E}"/>
                </c:ext>
              </c:extLst>
            </c:dLbl>
            <c:dLbl>
              <c:idx val="301"/>
              <c:tx>
                <c:strRef>
                  <c:f>'/Users/el1goluj/Documents/ZURICH/PROJECTS/UPMEM/upmem-workloads/Microbenchmarks/AI/[ai_output.xlsx]ai_output (4)'!$J$303</c:f>
                  <c:strCache>
                    <c:ptCount val="1"/>
                    <c:pt idx="0">
                      <c:v>14</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{0C5AD5AB-2A19-164F-B65E-C4F36C4195B0}</c15:txfldGUID>
                      <c15:f>'/Users/el1goluj/Documents/ZURICH/PROJECTS/UPMEM/upmem-workloads/Microbenchmarks/AI/[ai_output.xlsx]ai_output (4)'!$J$303</c15:f>
                      <c15:dlblFieldTableCache>
                        <c:ptCount val="1"/>
                        <c:pt idx="0">
                          <c:v>14</c:v>
                        </c:pt>
                      </c15:dlblFieldTableCache>
                    </c15:dlblFTEntry>
                  </c15:dlblFieldTable>
                  <c15:showDataLabelsRange val="0"/>
                </c:ext>
                <c:ext xmlns:c16="http://schemas.microsoft.com/office/drawing/2014/chart" uri="{C3380CC4-5D6E-409C-BE32-E72D297353CC}">
                  <c16:uniqueId val="{0000012D-FF8B-5F4C-8BBF-ED4DE736661E}"/>
                </c:ext>
              </c:extLst>
            </c:dLbl>
            <c:dLbl>
              <c:idx val="302"/>
              <c:tx>
                <c:strRef>
                  <c:f>'/Users/el1goluj/Documents/ZURICH/PROJECTS/UPMEM/upmem-workloads/Microbenchmarks/AI/[ai_output.xlsx]ai_output (4)'!$J$304</c:f>
                  <c:strCache>
                    <c:ptCount val="1"/>
                    <c:pt idx="0">
                      <c:v>15</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{AE65D577-F81F-4A47-AE3D-E97C3D784AEC}</c15:txfldGUID>
                      <c15:f>'/Users/el1goluj/Documents/ZURICH/PROJECTS/UPMEM/upmem-workloads/Microbenchmarks/AI/[ai_output.xlsx]ai_output (4)'!$J$304</c15:f>
                      <c15:dlblFieldTableCache>
                        <c:ptCount val="1"/>
                        <c:pt idx="0">
                          <c:v>15</c:v>
                        </c:pt>
                      </c15:dlblFieldTableCache>
                    </c15:dlblFTEntry>
                  </c15:dlblFieldTable>
                  <c15:showDataLabelsRange val="0"/>
                </c:ext>
                <c:ext xmlns:c16="http://schemas.microsoft.com/office/drawing/2014/chart" uri="{C3380CC4-5D6E-409C-BE32-E72D297353CC}">
                  <c16:uniqueId val="{0000012E-FF8B-5F4C-8BBF-ED4DE736661E}"/>
                </c:ext>
              </c:extLst>
            </c:dLbl>
            <c:dLbl>
              <c:idx val="303"/>
              <c:tx>
                <c:strRef>
                  <c:f>'/Users/el1goluj/Documents/ZURICH/PROJECTS/UPMEM/upmem-workloads/Microbenchmarks/AI/[ai_output.xlsx]ai_output (4)'!$J$305</c:f>
                  <c:strCache>
                    <c:ptCount val="1"/>
                    <c:pt idx="0">
                      <c:v>16</c:v>
                    </c:pt>
                  </c:strCache>
                </c:strRef>
              </c:tx>
              <c:dLblPos val="ctr"/>
              <c:showLegendKey val="0"/>
              <c:showVal val="1"/>
              <c:showCatName val="0"/>
              <c:showSerName val="0"/>
              <c:showPercent val="0"/>
              <c:showBubbleSize val="0"/>
              <c:separator>, </c:separator>
              <c:extLst>
                <c:ext xmlns:c15="http://schemas.microsoft.com/office/drawing/2012/chart" uri="{CE6537A1-D6FC-4f65-9D91-7224C49458BB}">
                  <c15:dlblFieldTable>
                    <c15:dlblFTEntry>
                      <c15:txfldGUID>{B6D078E1-77CA-D04A-8D2A-F1CB3AA4F826}</c15:txfldGUID>
                      <c15:f>'/Users/el1goluj/Documents/ZURICH/PROJECTS/UPMEM/upmem-workloads/Microbenchmarks/AI/[ai_output.xlsx]ai_output (4)'!$J$305</c15:f>
                      <c15:dlblFieldTableCache>
                        <c:ptCount val="1"/>
                        <c:pt idx="0">
                          <c:v>16</c:v>
                        </c:pt>
                      </c15:dlblFieldTableCache>
                    </c15:dlblFTEntry>
                  </c15:dlblFieldTable>
                  <c15:showDataLabelsRange val="0"/>
                </c:ext>
                <c:ext xmlns:c16="http://schemas.microsoft.com/office/drawing/2014/chart" uri="{C3380CC4-5D6E-409C-BE32-E72D297353CC}">
                  <c16:uniqueId val="{0000012F-FF8B-5F4C-8BBF-ED4DE736661E}"/>
                </c:ext>
              </c:extLst>
            </c:dLbl>
            <c:spPr>
              <a:noFill/>
              <a:ln>
                <a:noFill/>
              </a:ln>
              <a:effectLst/>
            </c:spPr>
            <c:txPr>
              <a:bodyPr rot="0" vert="horz"/>
              <a:lstStyle/>
              <a:p>
                <a:pPr>
                  <a:defRPr/>
                </a:pPr>
                <a:endParaRPr lang="en-US"/>
              </a:p>
            </c:txPr>
            <c:dLblPos val="ctr"/>
            <c:showLegendKey val="0"/>
            <c:showVal val="1"/>
            <c:showCatName val="0"/>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xVal>
            <c:numRef>
              <c:f>'ai_output-frac'!$K$610:$K$849</c:f>
              <c:numCache>
                <c:formatCode>#\ ????/????</c:formatCode>
                <c:ptCount val="240"/>
                <c:pt idx="0">
                  <c:v>4.8825000000000002E-4</c:v>
                </c:pt>
                <c:pt idx="1">
                  <c:v>4.8825000000000002E-4</c:v>
                </c:pt>
                <c:pt idx="2">
                  <c:v>4.8825000000000002E-4</c:v>
                </c:pt>
                <c:pt idx="3">
                  <c:v>4.8825000000000002E-4</c:v>
                </c:pt>
                <c:pt idx="4">
                  <c:v>4.8825000000000002E-4</c:v>
                </c:pt>
                <c:pt idx="5">
                  <c:v>4.8825000000000002E-4</c:v>
                </c:pt>
                <c:pt idx="6">
                  <c:v>4.8825000000000002E-4</c:v>
                </c:pt>
                <c:pt idx="7">
                  <c:v>4.8825000000000002E-4</c:v>
                </c:pt>
                <c:pt idx="8">
                  <c:v>4.8825000000000002E-4</c:v>
                </c:pt>
                <c:pt idx="9">
                  <c:v>4.8825000000000002E-4</c:v>
                </c:pt>
                <c:pt idx="10">
                  <c:v>4.8825000000000002E-4</c:v>
                </c:pt>
                <c:pt idx="11">
                  <c:v>4.8825000000000002E-4</c:v>
                </c:pt>
                <c:pt idx="12">
                  <c:v>4.8825000000000002E-4</c:v>
                </c:pt>
                <c:pt idx="13">
                  <c:v>4.8825000000000002E-4</c:v>
                </c:pt>
                <c:pt idx="14">
                  <c:v>4.8825000000000002E-4</c:v>
                </c:pt>
                <c:pt idx="15">
                  <c:v>4.8825000000000002E-4</c:v>
                </c:pt>
                <c:pt idx="16">
                  <c:v>9.7650000000000005E-4</c:v>
                </c:pt>
                <c:pt idx="17">
                  <c:v>9.7650000000000005E-4</c:v>
                </c:pt>
                <c:pt idx="18">
                  <c:v>9.7650000000000005E-4</c:v>
                </c:pt>
                <c:pt idx="19">
                  <c:v>9.7650000000000005E-4</c:v>
                </c:pt>
                <c:pt idx="20">
                  <c:v>9.7650000000000005E-4</c:v>
                </c:pt>
                <c:pt idx="21">
                  <c:v>9.7650000000000005E-4</c:v>
                </c:pt>
                <c:pt idx="22">
                  <c:v>9.7650000000000005E-4</c:v>
                </c:pt>
                <c:pt idx="23">
                  <c:v>9.7650000000000005E-4</c:v>
                </c:pt>
                <c:pt idx="24">
                  <c:v>9.7650000000000005E-4</c:v>
                </c:pt>
                <c:pt idx="25">
                  <c:v>9.7650000000000005E-4</c:v>
                </c:pt>
                <c:pt idx="26">
                  <c:v>9.7650000000000005E-4</c:v>
                </c:pt>
                <c:pt idx="27">
                  <c:v>9.7650000000000005E-4</c:v>
                </c:pt>
                <c:pt idx="28">
                  <c:v>9.7650000000000005E-4</c:v>
                </c:pt>
                <c:pt idx="29">
                  <c:v>9.7650000000000005E-4</c:v>
                </c:pt>
                <c:pt idx="30">
                  <c:v>9.7650000000000005E-4</c:v>
                </c:pt>
                <c:pt idx="31">
                  <c:v>9.7650000000000005E-4</c:v>
                </c:pt>
                <c:pt idx="32">
                  <c:v>1.9530000000000001E-3</c:v>
                </c:pt>
                <c:pt idx="33">
                  <c:v>1.9530000000000001E-3</c:v>
                </c:pt>
                <c:pt idx="34">
                  <c:v>1.9530000000000001E-3</c:v>
                </c:pt>
                <c:pt idx="35">
                  <c:v>1.9530000000000001E-3</c:v>
                </c:pt>
                <c:pt idx="36">
                  <c:v>1.9530000000000001E-3</c:v>
                </c:pt>
                <c:pt idx="37">
                  <c:v>1.9530000000000001E-3</c:v>
                </c:pt>
                <c:pt idx="38">
                  <c:v>1.9530000000000001E-3</c:v>
                </c:pt>
                <c:pt idx="39">
                  <c:v>1.9530000000000001E-3</c:v>
                </c:pt>
                <c:pt idx="40">
                  <c:v>1.9530000000000001E-3</c:v>
                </c:pt>
                <c:pt idx="41">
                  <c:v>1.9530000000000001E-3</c:v>
                </c:pt>
                <c:pt idx="42">
                  <c:v>1.9530000000000001E-3</c:v>
                </c:pt>
                <c:pt idx="43">
                  <c:v>1.9530000000000001E-3</c:v>
                </c:pt>
                <c:pt idx="44">
                  <c:v>1.9530000000000001E-3</c:v>
                </c:pt>
                <c:pt idx="45">
                  <c:v>1.9530000000000001E-3</c:v>
                </c:pt>
                <c:pt idx="46">
                  <c:v>1.9530000000000001E-3</c:v>
                </c:pt>
                <c:pt idx="47">
                  <c:v>1.9530000000000001E-3</c:v>
                </c:pt>
                <c:pt idx="48">
                  <c:v>3.90625E-3</c:v>
                </c:pt>
                <c:pt idx="49">
                  <c:v>3.90625E-3</c:v>
                </c:pt>
                <c:pt idx="50">
                  <c:v>3.90625E-3</c:v>
                </c:pt>
                <c:pt idx="51">
                  <c:v>3.90625E-3</c:v>
                </c:pt>
                <c:pt idx="52">
                  <c:v>3.90625E-3</c:v>
                </c:pt>
                <c:pt idx="53">
                  <c:v>3.90625E-3</c:v>
                </c:pt>
                <c:pt idx="54">
                  <c:v>3.90625E-3</c:v>
                </c:pt>
                <c:pt idx="55">
                  <c:v>3.90625E-3</c:v>
                </c:pt>
                <c:pt idx="56">
                  <c:v>3.90625E-3</c:v>
                </c:pt>
                <c:pt idx="57">
                  <c:v>3.90625E-3</c:v>
                </c:pt>
                <c:pt idx="58">
                  <c:v>3.90625E-3</c:v>
                </c:pt>
                <c:pt idx="59">
                  <c:v>3.90625E-3</c:v>
                </c:pt>
                <c:pt idx="60">
                  <c:v>3.90625E-3</c:v>
                </c:pt>
                <c:pt idx="61">
                  <c:v>3.90625E-3</c:v>
                </c:pt>
                <c:pt idx="62">
                  <c:v>3.90625E-3</c:v>
                </c:pt>
                <c:pt idx="63">
                  <c:v>3.90625E-3</c:v>
                </c:pt>
                <c:pt idx="64">
                  <c:v>7.8125E-3</c:v>
                </c:pt>
                <c:pt idx="65">
                  <c:v>7.8125E-3</c:v>
                </c:pt>
                <c:pt idx="66">
                  <c:v>7.8125E-3</c:v>
                </c:pt>
                <c:pt idx="67">
                  <c:v>7.8125E-3</c:v>
                </c:pt>
                <c:pt idx="68">
                  <c:v>7.8125E-3</c:v>
                </c:pt>
                <c:pt idx="69">
                  <c:v>7.8125E-3</c:v>
                </c:pt>
                <c:pt idx="70">
                  <c:v>7.8125E-3</c:v>
                </c:pt>
                <c:pt idx="71">
                  <c:v>7.8125E-3</c:v>
                </c:pt>
                <c:pt idx="72">
                  <c:v>7.8125E-3</c:v>
                </c:pt>
                <c:pt idx="73">
                  <c:v>7.8125E-3</c:v>
                </c:pt>
                <c:pt idx="74">
                  <c:v>7.8125E-3</c:v>
                </c:pt>
                <c:pt idx="75">
                  <c:v>7.8125E-3</c:v>
                </c:pt>
                <c:pt idx="76">
                  <c:v>7.8125E-3</c:v>
                </c:pt>
                <c:pt idx="77">
                  <c:v>7.8125E-3</c:v>
                </c:pt>
                <c:pt idx="78">
                  <c:v>7.8125E-3</c:v>
                </c:pt>
                <c:pt idx="79">
                  <c:v>7.8125E-3</c:v>
                </c:pt>
                <c:pt idx="80">
                  <c:v>1.5625E-2</c:v>
                </c:pt>
                <c:pt idx="81">
                  <c:v>1.5625E-2</c:v>
                </c:pt>
                <c:pt idx="82">
                  <c:v>1.5625E-2</c:v>
                </c:pt>
                <c:pt idx="83">
                  <c:v>1.5625E-2</c:v>
                </c:pt>
                <c:pt idx="84">
                  <c:v>1.5625E-2</c:v>
                </c:pt>
                <c:pt idx="85">
                  <c:v>1.5625E-2</c:v>
                </c:pt>
                <c:pt idx="86">
                  <c:v>1.5625E-2</c:v>
                </c:pt>
                <c:pt idx="87">
                  <c:v>1.5625E-2</c:v>
                </c:pt>
                <c:pt idx="88">
                  <c:v>1.5625E-2</c:v>
                </c:pt>
                <c:pt idx="89">
                  <c:v>1.5625E-2</c:v>
                </c:pt>
                <c:pt idx="90">
                  <c:v>1.5625E-2</c:v>
                </c:pt>
                <c:pt idx="91">
                  <c:v>1.5625E-2</c:v>
                </c:pt>
                <c:pt idx="92">
                  <c:v>1.5625E-2</c:v>
                </c:pt>
                <c:pt idx="93">
                  <c:v>1.5625E-2</c:v>
                </c:pt>
                <c:pt idx="94">
                  <c:v>1.5625E-2</c:v>
                </c:pt>
                <c:pt idx="95">
                  <c:v>1.5625E-2</c:v>
                </c:pt>
                <c:pt idx="96">
                  <c:v>3.125E-2</c:v>
                </c:pt>
                <c:pt idx="97">
                  <c:v>3.125E-2</c:v>
                </c:pt>
                <c:pt idx="98">
                  <c:v>3.125E-2</c:v>
                </c:pt>
                <c:pt idx="99">
                  <c:v>3.125E-2</c:v>
                </c:pt>
                <c:pt idx="100">
                  <c:v>3.125E-2</c:v>
                </c:pt>
                <c:pt idx="101">
                  <c:v>3.125E-2</c:v>
                </c:pt>
                <c:pt idx="102">
                  <c:v>3.125E-2</c:v>
                </c:pt>
                <c:pt idx="103">
                  <c:v>3.125E-2</c:v>
                </c:pt>
                <c:pt idx="104">
                  <c:v>3.125E-2</c:v>
                </c:pt>
                <c:pt idx="105">
                  <c:v>3.125E-2</c:v>
                </c:pt>
                <c:pt idx="106">
                  <c:v>3.125E-2</c:v>
                </c:pt>
                <c:pt idx="107">
                  <c:v>3.125E-2</c:v>
                </c:pt>
                <c:pt idx="108">
                  <c:v>3.125E-2</c:v>
                </c:pt>
                <c:pt idx="109">
                  <c:v>3.125E-2</c:v>
                </c:pt>
                <c:pt idx="110">
                  <c:v>3.125E-2</c:v>
                </c:pt>
                <c:pt idx="111">
                  <c:v>3.125E-2</c:v>
                </c:pt>
                <c:pt idx="112">
                  <c:v>6.25E-2</c:v>
                </c:pt>
                <c:pt idx="113">
                  <c:v>6.25E-2</c:v>
                </c:pt>
                <c:pt idx="114">
                  <c:v>6.25E-2</c:v>
                </c:pt>
                <c:pt idx="115">
                  <c:v>6.25E-2</c:v>
                </c:pt>
                <c:pt idx="116">
                  <c:v>6.25E-2</c:v>
                </c:pt>
                <c:pt idx="117">
                  <c:v>6.25E-2</c:v>
                </c:pt>
                <c:pt idx="118">
                  <c:v>6.25E-2</c:v>
                </c:pt>
                <c:pt idx="119">
                  <c:v>6.25E-2</c:v>
                </c:pt>
                <c:pt idx="120">
                  <c:v>6.25E-2</c:v>
                </c:pt>
                <c:pt idx="121">
                  <c:v>6.25E-2</c:v>
                </c:pt>
                <c:pt idx="122">
                  <c:v>6.25E-2</c:v>
                </c:pt>
                <c:pt idx="123">
                  <c:v>6.25E-2</c:v>
                </c:pt>
                <c:pt idx="124">
                  <c:v>6.25E-2</c:v>
                </c:pt>
                <c:pt idx="125">
                  <c:v>6.25E-2</c:v>
                </c:pt>
                <c:pt idx="126">
                  <c:v>6.25E-2</c:v>
                </c:pt>
                <c:pt idx="127">
                  <c:v>6.25E-2</c:v>
                </c:pt>
                <c:pt idx="128">
                  <c:v>0.125</c:v>
                </c:pt>
                <c:pt idx="129">
                  <c:v>0.125</c:v>
                </c:pt>
                <c:pt idx="130">
                  <c:v>0.125</c:v>
                </c:pt>
                <c:pt idx="131">
                  <c:v>0.125</c:v>
                </c:pt>
                <c:pt idx="132">
                  <c:v>0.125</c:v>
                </c:pt>
                <c:pt idx="133">
                  <c:v>0.125</c:v>
                </c:pt>
                <c:pt idx="134">
                  <c:v>0.125</c:v>
                </c:pt>
                <c:pt idx="135">
                  <c:v>0.125</c:v>
                </c:pt>
                <c:pt idx="136">
                  <c:v>0.125</c:v>
                </c:pt>
                <c:pt idx="137">
                  <c:v>0.125</c:v>
                </c:pt>
                <c:pt idx="138">
                  <c:v>0.125</c:v>
                </c:pt>
                <c:pt idx="139">
                  <c:v>0.125</c:v>
                </c:pt>
                <c:pt idx="140">
                  <c:v>0.125</c:v>
                </c:pt>
                <c:pt idx="141">
                  <c:v>0.125</c:v>
                </c:pt>
                <c:pt idx="142">
                  <c:v>0.125</c:v>
                </c:pt>
                <c:pt idx="143">
                  <c:v>0.125</c:v>
                </c:pt>
                <c:pt idx="144">
                  <c:v>0.25</c:v>
                </c:pt>
                <c:pt idx="145">
                  <c:v>0.25</c:v>
                </c:pt>
                <c:pt idx="146">
                  <c:v>0.25</c:v>
                </c:pt>
                <c:pt idx="147">
                  <c:v>0.25</c:v>
                </c:pt>
                <c:pt idx="148">
                  <c:v>0.25</c:v>
                </c:pt>
                <c:pt idx="149">
                  <c:v>0.25</c:v>
                </c:pt>
                <c:pt idx="150">
                  <c:v>0.25</c:v>
                </c:pt>
                <c:pt idx="151">
                  <c:v>0.25</c:v>
                </c:pt>
                <c:pt idx="152">
                  <c:v>0.25</c:v>
                </c:pt>
                <c:pt idx="153">
                  <c:v>0.25</c:v>
                </c:pt>
                <c:pt idx="154">
                  <c:v>0.25</c:v>
                </c:pt>
                <c:pt idx="155">
                  <c:v>0.25</c:v>
                </c:pt>
                <c:pt idx="156">
                  <c:v>0.25</c:v>
                </c:pt>
                <c:pt idx="157">
                  <c:v>0.25</c:v>
                </c:pt>
                <c:pt idx="158">
                  <c:v>0.25</c:v>
                </c:pt>
                <c:pt idx="159">
                  <c:v>0.25</c:v>
                </c:pt>
                <c:pt idx="160">
                  <c:v>0.5</c:v>
                </c:pt>
                <c:pt idx="161">
                  <c:v>0.5</c:v>
                </c:pt>
                <c:pt idx="162">
                  <c:v>0.5</c:v>
                </c:pt>
                <c:pt idx="163">
                  <c:v>0.5</c:v>
                </c:pt>
                <c:pt idx="164">
                  <c:v>0.5</c:v>
                </c:pt>
                <c:pt idx="165">
                  <c:v>0.5</c:v>
                </c:pt>
                <c:pt idx="166">
                  <c:v>0.5</c:v>
                </c:pt>
                <c:pt idx="167">
                  <c:v>0.5</c:v>
                </c:pt>
                <c:pt idx="168">
                  <c:v>0.5</c:v>
                </c:pt>
                <c:pt idx="169">
                  <c:v>0.5</c:v>
                </c:pt>
                <c:pt idx="170">
                  <c:v>0.5</c:v>
                </c:pt>
                <c:pt idx="171">
                  <c:v>0.5</c:v>
                </c:pt>
                <c:pt idx="172">
                  <c:v>0.5</c:v>
                </c:pt>
                <c:pt idx="173">
                  <c:v>0.5</c:v>
                </c:pt>
                <c:pt idx="174">
                  <c:v>0.5</c:v>
                </c:pt>
                <c:pt idx="175">
                  <c:v>0.5</c:v>
                </c:pt>
                <c:pt idx="176">
                  <c:v>1</c:v>
                </c:pt>
                <c:pt idx="177">
                  <c:v>1</c:v>
                </c:pt>
                <c:pt idx="178">
                  <c:v>1</c:v>
                </c:pt>
                <c:pt idx="179">
                  <c:v>1</c:v>
                </c:pt>
                <c:pt idx="180">
                  <c:v>1</c:v>
                </c:pt>
                <c:pt idx="181">
                  <c:v>1</c:v>
                </c:pt>
                <c:pt idx="182">
                  <c:v>1</c:v>
                </c:pt>
                <c:pt idx="183">
                  <c:v>1</c:v>
                </c:pt>
                <c:pt idx="184">
                  <c:v>1</c:v>
                </c:pt>
                <c:pt idx="185">
                  <c:v>1</c:v>
                </c:pt>
                <c:pt idx="186">
                  <c:v>1</c:v>
                </c:pt>
                <c:pt idx="187">
                  <c:v>1</c:v>
                </c:pt>
                <c:pt idx="188">
                  <c:v>1</c:v>
                </c:pt>
                <c:pt idx="189">
                  <c:v>1</c:v>
                </c:pt>
                <c:pt idx="190">
                  <c:v>1</c:v>
                </c:pt>
                <c:pt idx="191">
                  <c:v>1</c:v>
                </c:pt>
                <c:pt idx="192">
                  <c:v>2</c:v>
                </c:pt>
                <c:pt idx="193">
                  <c:v>2</c:v>
                </c:pt>
                <c:pt idx="194">
                  <c:v>2</c:v>
                </c:pt>
                <c:pt idx="195">
                  <c:v>2</c:v>
                </c:pt>
                <c:pt idx="196">
                  <c:v>2</c:v>
                </c:pt>
                <c:pt idx="197">
                  <c:v>2</c:v>
                </c:pt>
                <c:pt idx="198">
                  <c:v>2</c:v>
                </c:pt>
                <c:pt idx="199">
                  <c:v>2</c:v>
                </c:pt>
                <c:pt idx="200">
                  <c:v>2</c:v>
                </c:pt>
                <c:pt idx="201">
                  <c:v>2</c:v>
                </c:pt>
                <c:pt idx="202">
                  <c:v>2</c:v>
                </c:pt>
                <c:pt idx="203">
                  <c:v>2</c:v>
                </c:pt>
                <c:pt idx="204">
                  <c:v>2</c:v>
                </c:pt>
                <c:pt idx="205">
                  <c:v>2</c:v>
                </c:pt>
                <c:pt idx="206">
                  <c:v>2</c:v>
                </c:pt>
                <c:pt idx="207">
                  <c:v>2</c:v>
                </c:pt>
                <c:pt idx="208">
                  <c:v>4</c:v>
                </c:pt>
                <c:pt idx="209">
                  <c:v>4</c:v>
                </c:pt>
                <c:pt idx="210">
                  <c:v>4</c:v>
                </c:pt>
                <c:pt idx="211">
                  <c:v>4</c:v>
                </c:pt>
                <c:pt idx="212">
                  <c:v>4</c:v>
                </c:pt>
                <c:pt idx="213">
                  <c:v>4</c:v>
                </c:pt>
                <c:pt idx="214">
                  <c:v>4</c:v>
                </c:pt>
                <c:pt idx="215">
                  <c:v>4</c:v>
                </c:pt>
                <c:pt idx="216">
                  <c:v>4</c:v>
                </c:pt>
                <c:pt idx="217">
                  <c:v>4</c:v>
                </c:pt>
                <c:pt idx="218">
                  <c:v>4</c:v>
                </c:pt>
                <c:pt idx="219">
                  <c:v>4</c:v>
                </c:pt>
                <c:pt idx="220">
                  <c:v>4</c:v>
                </c:pt>
                <c:pt idx="221">
                  <c:v>4</c:v>
                </c:pt>
                <c:pt idx="222">
                  <c:v>4</c:v>
                </c:pt>
                <c:pt idx="223">
                  <c:v>4</c:v>
                </c:pt>
                <c:pt idx="224">
                  <c:v>8</c:v>
                </c:pt>
                <c:pt idx="225">
                  <c:v>8</c:v>
                </c:pt>
                <c:pt idx="226">
                  <c:v>8</c:v>
                </c:pt>
                <c:pt idx="227">
                  <c:v>8</c:v>
                </c:pt>
                <c:pt idx="228">
                  <c:v>8</c:v>
                </c:pt>
                <c:pt idx="229">
                  <c:v>8</c:v>
                </c:pt>
                <c:pt idx="230">
                  <c:v>8</c:v>
                </c:pt>
                <c:pt idx="231">
                  <c:v>8</c:v>
                </c:pt>
                <c:pt idx="232">
                  <c:v>8</c:v>
                </c:pt>
                <c:pt idx="233">
                  <c:v>8</c:v>
                </c:pt>
                <c:pt idx="234">
                  <c:v>8</c:v>
                </c:pt>
                <c:pt idx="235">
                  <c:v>8</c:v>
                </c:pt>
                <c:pt idx="236">
                  <c:v>8</c:v>
                </c:pt>
                <c:pt idx="237">
                  <c:v>8</c:v>
                </c:pt>
                <c:pt idx="238">
                  <c:v>8</c:v>
                </c:pt>
                <c:pt idx="239">
                  <c:v>8</c:v>
                </c:pt>
              </c:numCache>
            </c:numRef>
          </c:xVal>
          <c:yVal>
            <c:numRef>
              <c:f>'ai_output-frac'!$L$610:$L$849</c:f>
              <c:numCache>
                <c:formatCode>0.0000</c:formatCode>
                <c:ptCount val="240"/>
                <c:pt idx="0">
                  <c:v>0.129720096644761</c:v>
                </c:pt>
                <c:pt idx="1">
                  <c:v>0.15234270051520901</c:v>
                </c:pt>
                <c:pt idx="2">
                  <c:v>0.15231421168950299</c:v>
                </c:pt>
                <c:pt idx="3">
                  <c:v>0.15245416825483199</c:v>
                </c:pt>
                <c:pt idx="4">
                  <c:v>0.15226696963388101</c:v>
                </c:pt>
                <c:pt idx="5">
                  <c:v>0.152366665277819</c:v>
                </c:pt>
                <c:pt idx="6">
                  <c:v>0.152222666403318</c:v>
                </c:pt>
                <c:pt idx="7">
                  <c:v>0.152499904213377</c:v>
                </c:pt>
                <c:pt idx="8">
                  <c:v>0.15219002140309101</c:v>
                </c:pt>
                <c:pt idx="9">
                  <c:v>0.15237832653738001</c:v>
                </c:pt>
                <c:pt idx="10">
                  <c:v>0.15225629569521301</c:v>
                </c:pt>
                <c:pt idx="11">
                  <c:v>0.15219616147245599</c:v>
                </c:pt>
                <c:pt idx="12">
                  <c:v>0.15208507056239801</c:v>
                </c:pt>
                <c:pt idx="13">
                  <c:v>0.152284762857816</c:v>
                </c:pt>
                <c:pt idx="14">
                  <c:v>0.15203087578189101</c:v>
                </c:pt>
                <c:pt idx="15">
                  <c:v>0.15252846255173799</c:v>
                </c:pt>
                <c:pt idx="16">
                  <c:v>0.25947917111950902</c:v>
                </c:pt>
                <c:pt idx="17">
                  <c:v>0.30461936071739698</c:v>
                </c:pt>
                <c:pt idx="18">
                  <c:v>0.30461159315089997</c:v>
                </c:pt>
                <c:pt idx="19">
                  <c:v>0.30490833650966498</c:v>
                </c:pt>
                <c:pt idx="20">
                  <c:v>0.30464072356802602</c:v>
                </c:pt>
                <c:pt idx="21">
                  <c:v>0.30484479259615199</c:v>
                </c:pt>
                <c:pt idx="22">
                  <c:v>0.30444533280663599</c:v>
                </c:pt>
                <c:pt idx="23">
                  <c:v>0.30501927761807501</c:v>
                </c:pt>
                <c:pt idx="24">
                  <c:v>0.30450030154596402</c:v>
                </c:pt>
                <c:pt idx="25">
                  <c:v>0.30483895825846102</c:v>
                </c:pt>
                <c:pt idx="26">
                  <c:v>0.304579879698545</c:v>
                </c:pt>
                <c:pt idx="27">
                  <c:v>0.30443175535168099</c:v>
                </c:pt>
                <c:pt idx="28">
                  <c:v>0.304089486773721</c:v>
                </c:pt>
                <c:pt idx="29">
                  <c:v>0.30475665307476102</c:v>
                </c:pt>
                <c:pt idx="30">
                  <c:v>0.30410432396311299</c:v>
                </c:pt>
                <c:pt idx="31">
                  <c:v>0.30501408559069398</c:v>
                </c:pt>
                <c:pt idx="32">
                  <c:v>0.50430006986635301</c:v>
                </c:pt>
                <c:pt idx="33">
                  <c:v>0.60915717082436505</c:v>
                </c:pt>
                <c:pt idx="34">
                  <c:v>0.60943686385212004</c:v>
                </c:pt>
                <c:pt idx="35">
                  <c:v>0.60953663134620295</c:v>
                </c:pt>
                <c:pt idx="36">
                  <c:v>0.60918694073900903</c:v>
                </c:pt>
                <c:pt idx="37">
                  <c:v>0.60988672364866303</c:v>
                </c:pt>
                <c:pt idx="38">
                  <c:v>0.60904200160597499</c:v>
                </c:pt>
                <c:pt idx="39">
                  <c:v>0.60989191322438796</c:v>
                </c:pt>
                <c:pt idx="40">
                  <c:v>0.60895921020547705</c:v>
                </c:pt>
                <c:pt idx="41">
                  <c:v>0.60982315851269497</c:v>
                </c:pt>
                <c:pt idx="42">
                  <c:v>0.60925425736009697</c:v>
                </c:pt>
                <c:pt idx="43">
                  <c:v>0.60892170276211399</c:v>
                </c:pt>
                <c:pt idx="44">
                  <c:v>0.60829510718832203</c:v>
                </c:pt>
                <c:pt idx="45">
                  <c:v>0.60965328411338104</c:v>
                </c:pt>
                <c:pt idx="46">
                  <c:v>0.60812608292272097</c:v>
                </c:pt>
                <c:pt idx="47">
                  <c:v>0.61032555459050697</c:v>
                </c:pt>
                <c:pt idx="48">
                  <c:v>0.913094847599909</c:v>
                </c:pt>
                <c:pt idx="49">
                  <c:v>1.2192627525690101</c:v>
                </c:pt>
                <c:pt idx="50">
                  <c:v>1.2192627525690101</c:v>
                </c:pt>
                <c:pt idx="51">
                  <c:v>1.22086958002801</c:v>
                </c:pt>
                <c:pt idx="52">
                  <c:v>1.2177222071214999</c:v>
                </c:pt>
                <c:pt idx="53">
                  <c:v>1.21933793760419</c:v>
                </c:pt>
                <c:pt idx="54">
                  <c:v>1.21834313492198</c:v>
                </c:pt>
                <c:pt idx="55">
                  <c:v>1.2204382544736301</c:v>
                </c:pt>
                <c:pt idx="56">
                  <c:v>1.2178308237942499</c:v>
                </c:pt>
                <c:pt idx="57">
                  <c:v>1.21871599564744</c:v>
                </c:pt>
                <c:pt idx="58">
                  <c:v>1.21833795790717</c:v>
                </c:pt>
                <c:pt idx="59">
                  <c:v>1.2181024502671101</c:v>
                </c:pt>
                <c:pt idx="60">
                  <c:v>1.2164899902203901</c:v>
                </c:pt>
                <c:pt idx="61">
                  <c:v>1.2188118369958101</c:v>
                </c:pt>
                <c:pt idx="62">
                  <c:v>1.2161442814030199</c:v>
                </c:pt>
                <c:pt idx="63">
                  <c:v>1.2202356886594501</c:v>
                </c:pt>
                <c:pt idx="64">
                  <c:v>1.5570634539199399</c:v>
                </c:pt>
                <c:pt idx="65">
                  <c:v>2.4137778628990598</c:v>
                </c:pt>
                <c:pt idx="66">
                  <c:v>2.4344621759194398</c:v>
                </c:pt>
                <c:pt idx="67">
                  <c:v>2.4338163984661301</c:v>
                </c:pt>
                <c:pt idx="68">
                  <c:v>2.4362618267715099</c:v>
                </c:pt>
                <c:pt idx="69">
                  <c:v>2.43545992962546</c:v>
                </c:pt>
                <c:pt idx="70">
                  <c:v>2.4341779916248698</c:v>
                </c:pt>
                <c:pt idx="71">
                  <c:v>2.4380537745956699</c:v>
                </c:pt>
                <c:pt idx="72">
                  <c:v>2.4352892712903</c:v>
                </c:pt>
                <c:pt idx="73">
                  <c:v>2.4358685725208602</c:v>
                </c:pt>
                <c:pt idx="74">
                  <c:v>2.4347826086956501</c:v>
                </c:pt>
                <c:pt idx="75">
                  <c:v>2.4337492572786599</c:v>
                </c:pt>
                <c:pt idx="76">
                  <c:v>2.4335013834428199</c:v>
                </c:pt>
                <c:pt idx="77">
                  <c:v>2.4362152505613199</c:v>
                </c:pt>
                <c:pt idx="78">
                  <c:v>2.4324845965407098</c:v>
                </c:pt>
                <c:pt idx="79">
                  <c:v>2.4413597263347402</c:v>
                </c:pt>
                <c:pt idx="80">
                  <c:v>2.4077678055949101</c:v>
                </c:pt>
                <c:pt idx="81">
                  <c:v>4.7512184815637903</c:v>
                </c:pt>
                <c:pt idx="82">
                  <c:v>4.8611234735873898</c:v>
                </c:pt>
                <c:pt idx="83">
                  <c:v>4.8647215641694999</c:v>
                </c:pt>
                <c:pt idx="84">
                  <c:v>4.8658154487773704</c:v>
                </c:pt>
                <c:pt idx="85">
                  <c:v>4.8669821129241004</c:v>
                </c:pt>
                <c:pt idx="86">
                  <c:v>4.8645771256121098</c:v>
                </c:pt>
                <c:pt idx="87">
                  <c:v>4.8673642395910397</c:v>
                </c:pt>
                <c:pt idx="88">
                  <c:v>4.8568312953258097</c:v>
                </c:pt>
                <c:pt idx="89">
                  <c:v>4.8646080760094996</c:v>
                </c:pt>
                <c:pt idx="90">
                  <c:v>4.8616180242046498</c:v>
                </c:pt>
                <c:pt idx="91">
                  <c:v>4.8616386326641301</c:v>
                </c:pt>
                <c:pt idx="92">
                  <c:v>4.85429249855033</c:v>
                </c:pt>
                <c:pt idx="93">
                  <c:v>4.8612883126131203</c:v>
                </c:pt>
                <c:pt idx="94">
                  <c:v>4.8528341485706497</c:v>
                </c:pt>
                <c:pt idx="95">
                  <c:v>4.86849031294041</c:v>
                </c:pt>
                <c:pt idx="96">
                  <c:v>3.3092304584932299</c:v>
                </c:pt>
                <c:pt idx="97">
                  <c:v>6.6138235879277802</c:v>
                </c:pt>
                <c:pt idx="98">
                  <c:v>9.5714911640134304</c:v>
                </c:pt>
                <c:pt idx="99">
                  <c:v>9.7467864958463402</c:v>
                </c:pt>
                <c:pt idx="100">
                  <c:v>9.7215876581406597</c:v>
                </c:pt>
                <c:pt idx="101">
                  <c:v>9.7362780095844794</c:v>
                </c:pt>
                <c:pt idx="102">
                  <c:v>9.7188278562106998</c:v>
                </c:pt>
                <c:pt idx="103">
                  <c:v>9.74720067991076</c:v>
                </c:pt>
                <c:pt idx="104">
                  <c:v>9.7144442303334895</c:v>
                </c:pt>
                <c:pt idx="105">
                  <c:v>9.7321883167577408</c:v>
                </c:pt>
                <c:pt idx="106">
                  <c:v>9.7176132163200108</c:v>
                </c:pt>
                <c:pt idx="107">
                  <c:v>9.7309084121347809</c:v>
                </c:pt>
                <c:pt idx="108">
                  <c:v>9.7075372482134998</c:v>
                </c:pt>
                <c:pt idx="109">
                  <c:v>9.7269675952920593</c:v>
                </c:pt>
                <c:pt idx="110">
                  <c:v>9.7138271359209902</c:v>
                </c:pt>
                <c:pt idx="111">
                  <c:v>9.74595823330713</c:v>
                </c:pt>
                <c:pt idx="112">
                  <c:v>4.0847123351096704</c:v>
                </c:pt>
                <c:pt idx="113">
                  <c:v>8.1625564926515004</c:v>
                </c:pt>
                <c:pt idx="114">
                  <c:v>12.2315274744905</c:v>
                </c:pt>
                <c:pt idx="115">
                  <c:v>16.305790440849702</c:v>
                </c:pt>
                <c:pt idx="116">
                  <c:v>19.191030977431002</c:v>
                </c:pt>
                <c:pt idx="117">
                  <c:v>19.466358883834602</c:v>
                </c:pt>
                <c:pt idx="118">
                  <c:v>19.430205101597799</c:v>
                </c:pt>
                <c:pt idx="119">
                  <c:v>19.476689635262101</c:v>
                </c:pt>
                <c:pt idx="120">
                  <c:v>19.422924666900901</c:v>
                </c:pt>
                <c:pt idx="121">
                  <c:v>19.4533989763422</c:v>
                </c:pt>
                <c:pt idx="122">
                  <c:v>19.431851153728001</c:v>
                </c:pt>
                <c:pt idx="123">
                  <c:v>19.453357730317201</c:v>
                </c:pt>
                <c:pt idx="124">
                  <c:v>19.4368733356918</c:v>
                </c:pt>
                <c:pt idx="125">
                  <c:v>19.447214026520101</c:v>
                </c:pt>
                <c:pt idx="126">
                  <c:v>19.416594714476702</c:v>
                </c:pt>
                <c:pt idx="127">
                  <c:v>19.4604958958152</c:v>
                </c:pt>
                <c:pt idx="128">
                  <c:v>4.6042564722767203</c:v>
                </c:pt>
                <c:pt idx="129">
                  <c:v>9.2057873296811294</c:v>
                </c:pt>
                <c:pt idx="130">
                  <c:v>13.798297590760001</c:v>
                </c:pt>
                <c:pt idx="131">
                  <c:v>18.402896312416601</c:v>
                </c:pt>
                <c:pt idx="132">
                  <c:v>22.969383884950801</c:v>
                </c:pt>
                <c:pt idx="133">
                  <c:v>27.566497312466002</c:v>
                </c:pt>
                <c:pt idx="134">
                  <c:v>32.110199624828503</c:v>
                </c:pt>
                <c:pt idx="135">
                  <c:v>36.681012511469</c:v>
                </c:pt>
                <c:pt idx="136">
                  <c:v>38.758794617303401</c:v>
                </c:pt>
                <c:pt idx="137">
                  <c:v>38.869217831890801</c:v>
                </c:pt>
                <c:pt idx="138">
                  <c:v>38.862138488385803</c:v>
                </c:pt>
                <c:pt idx="139">
                  <c:v>38.839764972822799</c:v>
                </c:pt>
                <c:pt idx="140">
                  <c:v>38.818977425858101</c:v>
                </c:pt>
                <c:pt idx="141">
                  <c:v>38.905643095815499</c:v>
                </c:pt>
                <c:pt idx="142">
                  <c:v>38.803627013127603</c:v>
                </c:pt>
                <c:pt idx="143">
                  <c:v>38.946847865997903</c:v>
                </c:pt>
                <c:pt idx="144">
                  <c:v>4.9238497091989704</c:v>
                </c:pt>
                <c:pt idx="145">
                  <c:v>9.8477126305084504</c:v>
                </c:pt>
                <c:pt idx="146">
                  <c:v>14.7608946591535</c:v>
                </c:pt>
                <c:pt idx="147">
                  <c:v>19.685230777482701</c:v>
                </c:pt>
                <c:pt idx="148">
                  <c:v>24.577536096006</c:v>
                </c:pt>
                <c:pt idx="149">
                  <c:v>29.4981794799662</c:v>
                </c:pt>
                <c:pt idx="150">
                  <c:v>34.377608752669602</c:v>
                </c:pt>
                <c:pt idx="151">
                  <c:v>39.336660321380101</c:v>
                </c:pt>
                <c:pt idx="152">
                  <c:v>44.149081294103702</c:v>
                </c:pt>
                <c:pt idx="153">
                  <c:v>49.0764573103544</c:v>
                </c:pt>
                <c:pt idx="154">
                  <c:v>53.912312813446498</c:v>
                </c:pt>
                <c:pt idx="155">
                  <c:v>57.367484814095697</c:v>
                </c:pt>
                <c:pt idx="156">
                  <c:v>57.3523340110359</c:v>
                </c:pt>
                <c:pt idx="157">
                  <c:v>57.435627774934702</c:v>
                </c:pt>
                <c:pt idx="158">
                  <c:v>57.340684991648899</c:v>
                </c:pt>
                <c:pt idx="159">
                  <c:v>57.539634758177797</c:v>
                </c:pt>
                <c:pt idx="160">
                  <c:v>5.0965012046854197</c:v>
                </c:pt>
                <c:pt idx="161">
                  <c:v>10.193441229651301</c:v>
                </c:pt>
                <c:pt idx="162">
                  <c:v>15.2808139183874</c:v>
                </c:pt>
                <c:pt idx="163">
                  <c:v>20.3819007289135</c:v>
                </c:pt>
                <c:pt idx="164">
                  <c:v>25.451756302229601</c:v>
                </c:pt>
                <c:pt idx="165">
                  <c:v>30.549480369755301</c:v>
                </c:pt>
                <c:pt idx="166">
                  <c:v>35.602706569980299</c:v>
                </c:pt>
                <c:pt idx="167">
                  <c:v>40.743097572077197</c:v>
                </c:pt>
                <c:pt idx="168">
                  <c:v>45.7359910771589</c:v>
                </c:pt>
                <c:pt idx="169">
                  <c:v>50.853433284604698</c:v>
                </c:pt>
                <c:pt idx="170">
                  <c:v>55.8840297234742</c:v>
                </c:pt>
                <c:pt idx="171">
                  <c:v>57.685153603734499</c:v>
                </c:pt>
                <c:pt idx="172">
                  <c:v>57.638949310927003</c:v>
                </c:pt>
                <c:pt idx="173">
                  <c:v>57.723713804872602</c:v>
                </c:pt>
                <c:pt idx="174">
                  <c:v>57.616327171396001</c:v>
                </c:pt>
                <c:pt idx="175">
                  <c:v>57.819201562844597</c:v>
                </c:pt>
                <c:pt idx="176">
                  <c:v>5.1878883831387297</c:v>
                </c:pt>
                <c:pt idx="177">
                  <c:v>10.3751167902299</c:v>
                </c:pt>
                <c:pt idx="178">
                  <c:v>15.5547874735765</c:v>
                </c:pt>
                <c:pt idx="179">
                  <c:v>20.747506211504898</c:v>
                </c:pt>
                <c:pt idx="180">
                  <c:v>25.909180599261902</c:v>
                </c:pt>
                <c:pt idx="181">
                  <c:v>31.1044005754712</c:v>
                </c:pt>
                <c:pt idx="182">
                  <c:v>36.252084238808301</c:v>
                </c:pt>
                <c:pt idx="183">
                  <c:v>41.488679687875297</c:v>
                </c:pt>
                <c:pt idx="184">
                  <c:v>46.579127057658802</c:v>
                </c:pt>
                <c:pt idx="185">
                  <c:v>51.797609134405</c:v>
                </c:pt>
                <c:pt idx="186">
                  <c:v>56.926170801034502</c:v>
                </c:pt>
                <c:pt idx="187">
                  <c:v>57.835146911663898</c:v>
                </c:pt>
                <c:pt idx="188">
                  <c:v>57.789157100792004</c:v>
                </c:pt>
                <c:pt idx="189">
                  <c:v>57.8604497172023</c:v>
                </c:pt>
                <c:pt idx="190">
                  <c:v>57.765962302758403</c:v>
                </c:pt>
                <c:pt idx="191">
                  <c:v>57.963255878230299</c:v>
                </c:pt>
                <c:pt idx="192">
                  <c:v>5.23494345180253</c:v>
                </c:pt>
                <c:pt idx="193">
                  <c:v>10.4696068922234</c:v>
                </c:pt>
                <c:pt idx="194">
                  <c:v>15.696490224486601</c:v>
                </c:pt>
                <c:pt idx="195">
                  <c:v>20.9395124595261</c:v>
                </c:pt>
                <c:pt idx="196">
                  <c:v>26.147863027118401</c:v>
                </c:pt>
                <c:pt idx="197">
                  <c:v>31.388650956729599</c:v>
                </c:pt>
                <c:pt idx="198">
                  <c:v>36.584689573533502</c:v>
                </c:pt>
                <c:pt idx="199">
                  <c:v>41.8739479858233</c:v>
                </c:pt>
                <c:pt idx="200">
                  <c:v>47.013213601747204</c:v>
                </c:pt>
                <c:pt idx="201">
                  <c:v>52.280826589029203</c:v>
                </c:pt>
                <c:pt idx="202">
                  <c:v>57.463641096501703</c:v>
                </c:pt>
                <c:pt idx="203">
                  <c:v>57.921289729471603</c:v>
                </c:pt>
                <c:pt idx="204">
                  <c:v>57.859993614933103</c:v>
                </c:pt>
                <c:pt idx="205">
                  <c:v>57.936033845862397</c:v>
                </c:pt>
                <c:pt idx="206">
                  <c:v>57.840274070294498</c:v>
                </c:pt>
                <c:pt idx="207">
                  <c:v>58.026032546612299</c:v>
                </c:pt>
                <c:pt idx="208">
                  <c:v>5.2584676003868598</c:v>
                </c:pt>
                <c:pt idx="209">
                  <c:v>10.516841021232301</c:v>
                </c:pt>
                <c:pt idx="210">
                  <c:v>15.7676790840178</c:v>
                </c:pt>
                <c:pt idx="211">
                  <c:v>21.035528106954001</c:v>
                </c:pt>
                <c:pt idx="212">
                  <c:v>26.2645841160789</c:v>
                </c:pt>
                <c:pt idx="213">
                  <c:v>31.528162064355399</c:v>
                </c:pt>
                <c:pt idx="214">
                  <c:v>36.756673385329897</c:v>
                </c:pt>
                <c:pt idx="215">
                  <c:v>42.0580989421059</c:v>
                </c:pt>
                <c:pt idx="216">
                  <c:v>47.222517451024501</c:v>
                </c:pt>
                <c:pt idx="217">
                  <c:v>52.528698328070298</c:v>
                </c:pt>
                <c:pt idx="218">
                  <c:v>57.738698131760003</c:v>
                </c:pt>
                <c:pt idx="219">
                  <c:v>57.943808959936803</c:v>
                </c:pt>
                <c:pt idx="220">
                  <c:v>57.898102938276402</c:v>
                </c:pt>
                <c:pt idx="221">
                  <c:v>57.965544609188299</c:v>
                </c:pt>
                <c:pt idx="222">
                  <c:v>57.872424974128997</c:v>
                </c:pt>
                <c:pt idx="223">
                  <c:v>58.074467916765499</c:v>
                </c:pt>
                <c:pt idx="224">
                  <c:v>5.2708579019886797</c:v>
                </c:pt>
                <c:pt idx="225">
                  <c:v>10.5414792474508</c:v>
                </c:pt>
                <c:pt idx="226">
                  <c:v>15.804303101096499</c:v>
                </c:pt>
                <c:pt idx="227">
                  <c:v>21.0829206467746</c:v>
                </c:pt>
                <c:pt idx="228">
                  <c:v>26.3262277038401</c:v>
                </c:pt>
                <c:pt idx="229">
                  <c:v>31.6063944538339</c:v>
                </c:pt>
                <c:pt idx="230">
                  <c:v>36.836685967366499</c:v>
                </c:pt>
                <c:pt idx="231">
                  <c:v>42.1612243359384</c:v>
                </c:pt>
                <c:pt idx="232">
                  <c:v>47.337484481563202</c:v>
                </c:pt>
                <c:pt idx="233">
                  <c:v>52.648560733418499</c:v>
                </c:pt>
                <c:pt idx="234">
                  <c:v>57.861590004335604</c:v>
                </c:pt>
                <c:pt idx="235">
                  <c:v>57.973842774281103</c:v>
                </c:pt>
                <c:pt idx="236">
                  <c:v>57.917233556735802</c:v>
                </c:pt>
                <c:pt idx="237">
                  <c:v>57.990446234143299</c:v>
                </c:pt>
                <c:pt idx="238">
                  <c:v>57.8898264397221</c:v>
                </c:pt>
                <c:pt idx="239">
                  <c:v>58.087681152251903</c:v>
                </c:pt>
              </c:numCache>
            </c:numRef>
          </c:yVal>
          <c:smooth val="0"/>
          <c:extLst>
            <c:ext xmlns:c16="http://schemas.microsoft.com/office/drawing/2014/chart" uri="{C3380CC4-5D6E-409C-BE32-E72D297353CC}">
              <c16:uniqueId val="{00000130-FF8B-5F4C-8BBF-ED4DE736661E}"/>
            </c:ext>
          </c:extLst>
        </c:ser>
        <c:dLbls>
          <c:showLegendKey val="0"/>
          <c:showVal val="0"/>
          <c:showCatName val="0"/>
          <c:showSerName val="0"/>
          <c:showPercent val="0"/>
          <c:showBubbleSize val="0"/>
        </c:dLbls>
        <c:axId val="123850848"/>
        <c:axId val="119669536"/>
      </c:scatterChart>
      <c:valAx>
        <c:axId val="123850848"/>
        <c:scaling>
          <c:logBase val="2"/>
          <c:orientation val="minMax"/>
        </c:scaling>
        <c:delete val="0"/>
        <c:axPos val="b"/>
        <c:majorGridlines>
          <c:spPr>
            <a:ln w="9525" cap="flat" cmpd="sng" algn="ctr">
              <a:solidFill>
                <a:schemeClr val="tx1">
                  <a:lumMod val="15000"/>
                  <a:lumOff val="85000"/>
                </a:schemeClr>
              </a:solidFill>
              <a:round/>
            </a:ln>
            <a:effectLst/>
          </c:spPr>
        </c:majorGridlines>
        <c:title>
          <c:tx>
            <c:rich>
              <a:bodyPr rot="0" vert="horz"/>
              <a:lstStyle/>
              <a:p>
                <a:pPr>
                  <a:defRPr sz="1200" b="0"/>
                </a:pPr>
                <a:r>
                  <a:rPr lang="en-US" sz="1200" b="0"/>
                  <a:t>Operational Intensity (OP/B)</a:t>
                </a:r>
              </a:p>
            </c:rich>
          </c:tx>
          <c:layout>
            <c:manualLayout>
              <c:xMode val="edge"/>
              <c:yMode val="edge"/>
              <c:x val="0.36643746180033554"/>
              <c:y val="0.93376597222222224"/>
            </c:manualLayout>
          </c:layout>
          <c:overlay val="0"/>
          <c:spPr>
            <a:noFill/>
            <a:ln>
              <a:noFill/>
            </a:ln>
            <a:effectLst/>
          </c:spPr>
        </c:title>
        <c:numFmt formatCode="#\ ????/????" sourceLinked="1"/>
        <c:majorTickMark val="out"/>
        <c:minorTickMark val="none"/>
        <c:tickLblPos val="nextTo"/>
        <c:spPr>
          <a:noFill/>
          <a:ln w="9525" cap="flat" cmpd="sng" algn="ctr">
            <a:solidFill>
              <a:schemeClr val="tx1"/>
            </a:solidFill>
            <a:round/>
          </a:ln>
          <a:effectLst/>
        </c:spPr>
        <c:txPr>
          <a:bodyPr rot="-2700000"/>
          <a:lstStyle/>
          <a:p>
            <a:pPr>
              <a:defRPr/>
            </a:pPr>
            <a:endParaRPr lang="en-US"/>
          </a:p>
        </c:txPr>
        <c:crossAx val="119669536"/>
        <c:crossesAt val="1.0000000000000002E-3"/>
        <c:crossBetween val="midCat"/>
        <c:majorUnit val="2"/>
        <c:minorUnit val="2"/>
      </c:valAx>
      <c:valAx>
        <c:axId val="119669536"/>
        <c:scaling>
          <c:logBase val="2"/>
          <c:orientation val="minMax"/>
          <c:max val="64"/>
          <c:min val="3.1250000000000007E-2"/>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sz="1000" b="0"/>
                </a:pPr>
                <a:r>
                  <a:rPr lang="en-US" sz="1000" b="0"/>
                  <a:t>Arithmetic Throughput (MOPS, log scale)</a:t>
                </a:r>
              </a:p>
            </c:rich>
          </c:tx>
          <c:overlay val="0"/>
          <c:spPr>
            <a:noFill/>
            <a:ln>
              <a:noFill/>
            </a:ln>
            <a:effectLst/>
          </c:spPr>
        </c:title>
        <c:numFmt formatCode="0.00" sourceLinked="0"/>
        <c:majorTickMark val="out"/>
        <c:minorTickMark val="none"/>
        <c:tickLblPos val="nextTo"/>
        <c:spPr>
          <a:noFill/>
          <a:ln w="9525" cap="flat" cmpd="sng" algn="ctr">
            <a:solidFill>
              <a:schemeClr val="tx1"/>
            </a:solidFill>
            <a:round/>
          </a:ln>
          <a:effectLst/>
        </c:spPr>
        <c:txPr>
          <a:bodyPr rot="-60000000" vert="horz"/>
          <a:lstStyle/>
          <a:p>
            <a:pPr>
              <a:defRPr/>
            </a:pPr>
            <a:endParaRPr lang="en-US"/>
          </a:p>
        </c:txPr>
        <c:crossAx val="123850848"/>
        <c:crossesAt val="4.8830000000000019E-5"/>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000">
          <a:solidFill>
            <a:schemeClr val="tx1"/>
          </a:solidFill>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49567901234568"/>
          <c:y val="7.2466666666666665E-2"/>
          <c:w val="0.84894567901234563"/>
          <c:h val="0.58538282828282828"/>
        </c:manualLayout>
      </c:layout>
      <c:barChart>
        <c:barDir val="col"/>
        <c:grouping val="clustered"/>
        <c:varyColors val="0"/>
        <c:ser>
          <c:idx val="3"/>
          <c:order val="0"/>
          <c:tx>
            <c:strRef>
              <c:f>'2021-06-09'!$F$2</c:f>
              <c:strCache>
                <c:ptCount val="1"/>
                <c:pt idx="0">
                  <c:v>CPU</c:v>
                </c:pt>
              </c:strCache>
            </c:strRef>
          </c:tx>
          <c:spPr>
            <a:solidFill>
              <a:schemeClr val="accent1">
                <a:lumMod val="40000"/>
                <a:lumOff val="60000"/>
              </a:schemeClr>
            </a:solidFill>
            <a:ln>
              <a:solidFill>
                <a:schemeClr val="accent1"/>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'2021-06-09'!$F$3:$F$23</c:f>
              <c:numCache>
                <c:formatCode>0.00</c:formatCode>
                <c:ptCount val="21"/>
                <c:pt idx="0">
                  <c:v>1</c:v>
                </c:pt>
                <c:pt idx="1">
                  <c:v>1</c:v>
                </c:pt>
                <c:pt idx="2">
                  <c:v>1</c:v>
                </c:pt>
                <c:pt idx="3">
                  <c:v>1</c:v>
                </c:pt>
                <c:pt idx="4" formatCode="0.0">
                  <c:v>1</c:v>
                </c:pt>
                <c:pt idx="5" formatCode="0.0">
                  <c:v>1</c:v>
                </c:pt>
                <c:pt idx="6">
                  <c:v>1</c:v>
                </c:pt>
                <c:pt idx="7" formatCode="0.0">
                  <c:v>1</c:v>
                </c:pt>
                <c:pt idx="8" formatCode="0.0">
                  <c:v>1</c:v>
                </c:pt>
                <c:pt idx="9">
                  <c:v>1</c:v>
                </c:pt>
                <c:pt idx="11">
                  <c:v>1</c:v>
                </c:pt>
                <c:pt idx="12">
                  <c:v>1</c:v>
                </c:pt>
                <c:pt idx="13">
                  <c:v>1</c:v>
                </c:pt>
                <c:pt idx="14">
                  <c:v>1</c:v>
                </c:pt>
                <c:pt idx="15">
                  <c:v>1</c:v>
                </c:pt>
                <c:pt idx="16">
                  <c:v>1</c:v>
                </c:pt>
                <c:pt idx="18" formatCode="0.0">
                  <c:v>1</c:v>
                </c:pt>
                <c:pt idx="19" formatCode="0.0">
                  <c:v>1</c:v>
                </c:pt>
                <c:pt idx="20" formatCode="0.0">
                  <c:v>1</c:v>
                </c:pt>
              </c:numCache>
            </c:numRef>
          </c:val>
          <c:extLst>
            <c:ext xmlns:c16="http://schemas.microsoft.com/office/drawing/2014/chart" uri="{C3380CC4-5D6E-409C-BE32-E72D297353CC}">
              <c16:uniqueId val="{00000000-FE00-6B41-8A32-3EE0779DB6AB}"/>
            </c:ext>
          </c:extLst>
        </c:ser>
        <c:ser>
          <c:idx val="0"/>
          <c:order val="1"/>
          <c:tx>
            <c:strRef>
              <c:f>'2021-06-09'!$E$2</c:f>
              <c:strCache>
                <c:ptCount val="1"/>
                <c:pt idx="0">
                  <c:v>GPU</c:v>
                </c:pt>
              </c:strCache>
            </c:strRef>
          </c:tx>
          <c:spPr>
            <a:pattFill prst="wdUpDiag">
              <a:fgClr>
                <a:schemeClr val="accent6">
                  <a:lumMod val="60000"/>
                  <a:lumOff val="40000"/>
                </a:schemeClr>
              </a:fgClr>
              <a:bgClr>
                <a:schemeClr val="accent6">
                  <a:lumMod val="20000"/>
                  <a:lumOff val="80000"/>
                </a:schemeClr>
              </a:bgClr>
            </a:pattFill>
            <a:ln>
              <a:solidFill>
                <a:schemeClr val="accent6"/>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'2021-06-09'!$E$3:$E$23</c:f>
              <c:numCache>
                <c:formatCode>0.0</c:formatCode>
                <c:ptCount val="21"/>
                <c:pt idx="0">
                  <c:v>93.4</c:v>
                </c:pt>
                <c:pt idx="1">
                  <c:v>410.1</c:v>
                </c:pt>
                <c:pt idx="2">
                  <c:v>439.4</c:v>
                </c:pt>
                <c:pt idx="3">
                  <c:v>0.4</c:v>
                </c:pt>
                <c:pt idx="4">
                  <c:v>71.099999999999994</c:v>
                </c:pt>
                <c:pt idx="5">
                  <c:v>71.099999999999994</c:v>
                </c:pt>
                <c:pt idx="6">
                  <c:v>26.1</c:v>
                </c:pt>
                <c:pt idx="7">
                  <c:v>57.6</c:v>
                </c:pt>
                <c:pt idx="8">
                  <c:v>57.6</c:v>
                </c:pt>
                <c:pt idx="9">
                  <c:v>51.3</c:v>
                </c:pt>
                <c:pt idx="11">
                  <c:v>447.2</c:v>
                </c:pt>
                <c:pt idx="12">
                  <c:v>30.7</c:v>
                </c:pt>
                <c:pt idx="13">
                  <c:v>1552.7</c:v>
                </c:pt>
                <c:pt idx="14">
                  <c:v>1.6</c:v>
                </c:pt>
                <c:pt idx="15">
                  <c:v>305</c:v>
                </c:pt>
                <c:pt idx="16">
                  <c:v>68.8</c:v>
                </c:pt>
                <c:pt idx="18">
                  <c:v>52.233589665378666</c:v>
                </c:pt>
                <c:pt idx="19">
                  <c:v>94.577826795981181</c:v>
                </c:pt>
                <c:pt idx="20">
                  <c:v>65.638241188110143</c:v>
                </c:pt>
              </c:numCache>
            </c:numRef>
          </c:val>
          <c:extLst>
            <c:ext xmlns:c16="http://schemas.microsoft.com/office/drawing/2014/chart" uri="{C3380CC4-5D6E-409C-BE32-E72D297353CC}">
              <c16:uniqueId val="{00000001-FE00-6B41-8A32-3EE0779DB6AB}"/>
            </c:ext>
          </c:extLst>
        </c:ser>
        <c:ser>
          <c:idx val="2"/>
          <c:order val="2"/>
          <c:tx>
            <c:strRef>
              <c:f>'2021-06-09'!$C$2</c:f>
              <c:strCache>
                <c:ptCount val="1"/>
                <c:pt idx="0">
                  <c:v>640 DPUs</c:v>
                </c:pt>
              </c:strCache>
            </c:strRef>
          </c:tx>
          <c:spPr>
            <a:solidFill>
              <a:srgbClr val="FFFD78"/>
            </a:solidFill>
            <a:ln>
              <a:solidFill>
                <a:schemeClr val="accent4"/>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'2021-06-09'!$C$3:$C$23</c:f>
              <c:numCache>
                <c:formatCode>0.0</c:formatCode>
                <c:ptCount val="21"/>
                <c:pt idx="0">
                  <c:v>38.6</c:v>
                </c:pt>
                <c:pt idx="1">
                  <c:v>167</c:v>
                </c:pt>
                <c:pt idx="2">
                  <c:v>234.4</c:v>
                </c:pt>
                <c:pt idx="3">
                  <c:v>4.4000000000000004</c:v>
                </c:pt>
                <c:pt idx="4">
                  <c:v>134.4</c:v>
                </c:pt>
                <c:pt idx="5">
                  <c:v>33.6</c:v>
                </c:pt>
                <c:pt idx="6">
                  <c:v>9.1</c:v>
                </c:pt>
                <c:pt idx="7">
                  <c:v>13.5</c:v>
                </c:pt>
                <c:pt idx="8">
                  <c:v>16</c:v>
                </c:pt>
                <c:pt idx="9">
                  <c:v>36.6</c:v>
                </c:pt>
                <c:pt idx="11">
                  <c:v>25.2</c:v>
                </c:pt>
                <c:pt idx="12">
                  <c:v>0.4</c:v>
                </c:pt>
                <c:pt idx="13">
                  <c:v>20.100000000000001</c:v>
                </c:pt>
                <c:pt idx="14" formatCode="0.0000">
                  <c:v>3.6799999999999999E-2</c:v>
                </c:pt>
                <c:pt idx="15">
                  <c:v>5.6</c:v>
                </c:pt>
                <c:pt idx="16">
                  <c:v>0.1</c:v>
                </c:pt>
                <c:pt idx="18">
                  <c:v>34.154102972882662</c:v>
                </c:pt>
                <c:pt idx="19">
                  <c:v>1.2689623569961614</c:v>
                </c:pt>
                <c:pt idx="20">
                  <c:v>10.100450522505204</c:v>
                </c:pt>
              </c:numCache>
            </c:numRef>
          </c:val>
          <c:extLst>
            <c:ext xmlns:c16="http://schemas.microsoft.com/office/drawing/2014/chart" uri="{C3380CC4-5D6E-409C-BE32-E72D297353CC}">
              <c16:uniqueId val="{00000002-FE00-6B41-8A32-3EE0779DB6AB}"/>
            </c:ext>
          </c:extLst>
        </c:ser>
        <c:ser>
          <c:idx val="1"/>
          <c:order val="3"/>
          <c:tx>
            <c:strRef>
              <c:f>'2021-06-09'!$D$2</c:f>
              <c:strCache>
                <c:ptCount val="1"/>
                <c:pt idx="0">
                  <c:v>2556 DPUs</c:v>
                </c:pt>
              </c:strCache>
            </c:strRef>
          </c:tx>
          <c:spPr>
            <a:pattFill prst="wdDnDiag">
              <a:fgClr>
                <a:schemeClr val="accent2"/>
              </a:fgClr>
              <a:bgClr>
                <a:schemeClr val="accent2">
                  <a:lumMod val="40000"/>
                  <a:lumOff val="60000"/>
                </a:schemeClr>
              </a:bgClr>
            </a:pattFill>
            <a:ln>
              <a:solidFill>
                <a:schemeClr val="accent2"/>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'2021-06-09'!$D$3:$D$23</c:f>
              <c:numCache>
                <c:formatCode>0.0</c:formatCode>
                <c:ptCount val="21"/>
                <c:pt idx="0">
                  <c:v>149.1</c:v>
                </c:pt>
                <c:pt idx="1">
                  <c:v>498.2</c:v>
                </c:pt>
                <c:pt idx="2">
                  <c:v>629.5</c:v>
                </c:pt>
                <c:pt idx="3">
                  <c:v>23</c:v>
                </c:pt>
                <c:pt idx="4">
                  <c:v>496.6</c:v>
                </c:pt>
                <c:pt idx="5">
                  <c:v>167.1</c:v>
                </c:pt>
                <c:pt idx="6">
                  <c:v>45.3</c:v>
                </c:pt>
                <c:pt idx="7">
                  <c:v>61.3</c:v>
                </c:pt>
                <c:pt idx="8">
                  <c:v>70.2</c:v>
                </c:pt>
                <c:pt idx="9">
                  <c:v>96.3</c:v>
                </c:pt>
                <c:pt idx="11">
                  <c:v>46.3</c:v>
                </c:pt>
                <c:pt idx="12">
                  <c:v>0.9</c:v>
                </c:pt>
                <c:pt idx="13">
                  <c:v>86.6</c:v>
                </c:pt>
                <c:pt idx="14" formatCode="0.0000">
                  <c:v>1.9E-3</c:v>
                </c:pt>
                <c:pt idx="15">
                  <c:v>5.8</c:v>
                </c:pt>
                <c:pt idx="16">
                  <c:v>0.1</c:v>
                </c:pt>
                <c:pt idx="18">
                  <c:v>132.55954898885241</c:v>
                </c:pt>
                <c:pt idx="19">
                  <c:v>1.2586949733620922</c:v>
                </c:pt>
                <c:pt idx="20">
                  <c:v>23.226702722854029</c:v>
                </c:pt>
              </c:numCache>
            </c:numRef>
          </c:val>
          <c:extLst>
            <c:ext xmlns:c16="http://schemas.microsoft.com/office/drawing/2014/chart" uri="{C3380CC4-5D6E-409C-BE32-E72D297353CC}">
              <c16:uniqueId val="{00000003-FE00-6B41-8A32-3EE0779DB6AB}"/>
            </c:ext>
          </c:extLst>
        </c:ser>
        <c:dLbls>
          <c:showLegendKey val="0"/>
          <c:showVal val="0"/>
          <c:showCatName val="0"/>
          <c:showSerName val="0"/>
          <c:showPercent val="0"/>
          <c:showBubbleSize val="0"/>
        </c:dLbls>
        <c:gapWidth val="219"/>
        <c:overlap val="-27"/>
        <c:axId val="41925439"/>
        <c:axId val="41607039"/>
      </c:barChart>
      <c:catAx>
        <c:axId val="41925439"/>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1607039"/>
        <c:crossesAt val="1.0000000000000003E-4"/>
        <c:auto val="1"/>
        <c:lblAlgn val="ctr"/>
        <c:lblOffset val="100"/>
        <c:noMultiLvlLbl val="0"/>
      </c:catAx>
      <c:valAx>
        <c:axId val="41607039"/>
        <c:scaling>
          <c:logBase val="2"/>
          <c:orientation val="minMax"/>
          <c:max val="204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a:t>Speedup over CPU (log scale)</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0.0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1925439"/>
        <c:crosses val="autoZero"/>
        <c:crossBetween val="between"/>
        <c:majorUnit val="4"/>
        <c:minorUnit val="4"/>
      </c:valAx>
      <c:spPr>
        <a:noFill/>
        <a:ln>
          <a:solidFill>
            <a:schemeClr val="tx1"/>
          </a:solidFill>
        </a:ln>
        <a:effectLst/>
      </c:spPr>
    </c:plotArea>
    <c:legend>
      <c:legendPos val="t"/>
      <c:layout>
        <c:manualLayout>
          <c:xMode val="edge"/>
          <c:yMode val="edge"/>
          <c:x val="0.12842992551563362"/>
          <c:y val="9.4994949494949521E-3"/>
          <c:w val="0.52368132716049387"/>
          <c:h val="6.4185101010101012E-2"/>
        </c:manualLayout>
      </c:layout>
      <c:overlay val="1"/>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solidFill>
            <a:schemeClr val="tx1"/>
          </a:solidFill>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49567901234568"/>
          <c:y val="7.2466666666666665E-2"/>
          <c:w val="0.84894567901234563"/>
          <c:h val="0.58538282828282828"/>
        </c:manualLayout>
      </c:layout>
      <c:barChart>
        <c:barDir val="col"/>
        <c:grouping val="clustered"/>
        <c:varyColors val="0"/>
        <c:ser>
          <c:idx val="3"/>
          <c:order val="0"/>
          <c:tx>
            <c:strRef>
              <c:f>'2021-06-09'!$F$2</c:f>
              <c:strCache>
                <c:ptCount val="1"/>
                <c:pt idx="0">
                  <c:v>CPU</c:v>
                </c:pt>
              </c:strCache>
            </c:strRef>
          </c:tx>
          <c:spPr>
            <a:solidFill>
              <a:schemeClr val="accent1">
                <a:lumMod val="40000"/>
                <a:lumOff val="60000"/>
              </a:schemeClr>
            </a:solidFill>
            <a:ln>
              <a:solidFill>
                <a:schemeClr val="accent1"/>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'2021-06-09'!$F$3:$F$23</c:f>
              <c:numCache>
                <c:formatCode>0.00</c:formatCode>
                <c:ptCount val="21"/>
                <c:pt idx="0">
                  <c:v>1</c:v>
                </c:pt>
                <c:pt idx="1">
                  <c:v>1</c:v>
                </c:pt>
                <c:pt idx="2">
                  <c:v>1</c:v>
                </c:pt>
                <c:pt idx="3">
                  <c:v>1</c:v>
                </c:pt>
                <c:pt idx="4" formatCode="0.0">
                  <c:v>1</c:v>
                </c:pt>
                <c:pt idx="5" formatCode="0.0">
                  <c:v>1</c:v>
                </c:pt>
                <c:pt idx="6">
                  <c:v>1</c:v>
                </c:pt>
                <c:pt idx="7" formatCode="0.0">
                  <c:v>1</c:v>
                </c:pt>
                <c:pt idx="8" formatCode="0.0">
                  <c:v>1</c:v>
                </c:pt>
                <c:pt idx="9">
                  <c:v>1</c:v>
                </c:pt>
                <c:pt idx="11">
                  <c:v>1</c:v>
                </c:pt>
                <c:pt idx="12">
                  <c:v>1</c:v>
                </c:pt>
                <c:pt idx="13">
                  <c:v>1</c:v>
                </c:pt>
                <c:pt idx="14">
                  <c:v>1</c:v>
                </c:pt>
                <c:pt idx="15">
                  <c:v>1</c:v>
                </c:pt>
                <c:pt idx="16">
                  <c:v>1</c:v>
                </c:pt>
                <c:pt idx="18" formatCode="0.0">
                  <c:v>1</c:v>
                </c:pt>
                <c:pt idx="19" formatCode="0.0">
                  <c:v>1</c:v>
                </c:pt>
                <c:pt idx="20" formatCode="0.0">
                  <c:v>1</c:v>
                </c:pt>
              </c:numCache>
            </c:numRef>
          </c:val>
          <c:extLst>
            <c:ext xmlns:c16="http://schemas.microsoft.com/office/drawing/2014/chart" uri="{C3380CC4-5D6E-409C-BE32-E72D297353CC}">
              <c16:uniqueId val="{00000000-FE00-6B41-8A32-3EE0779DB6AB}"/>
            </c:ext>
          </c:extLst>
        </c:ser>
        <c:ser>
          <c:idx val="0"/>
          <c:order val="1"/>
          <c:tx>
            <c:strRef>
              <c:f>'2021-06-09'!$E$2</c:f>
              <c:strCache>
                <c:ptCount val="1"/>
                <c:pt idx="0">
                  <c:v>GPU</c:v>
                </c:pt>
              </c:strCache>
            </c:strRef>
          </c:tx>
          <c:spPr>
            <a:pattFill prst="wdUpDiag">
              <a:fgClr>
                <a:schemeClr val="accent6">
                  <a:lumMod val="60000"/>
                  <a:lumOff val="40000"/>
                </a:schemeClr>
              </a:fgClr>
              <a:bgClr>
                <a:schemeClr val="accent6">
                  <a:lumMod val="20000"/>
                  <a:lumOff val="80000"/>
                </a:schemeClr>
              </a:bgClr>
            </a:pattFill>
            <a:ln>
              <a:solidFill>
                <a:schemeClr val="accent6"/>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'2021-06-09'!$E$3:$E$23</c:f>
              <c:numCache>
                <c:formatCode>0.0</c:formatCode>
                <c:ptCount val="21"/>
                <c:pt idx="0">
                  <c:v>93.4</c:v>
                </c:pt>
                <c:pt idx="1">
                  <c:v>410.1</c:v>
                </c:pt>
                <c:pt idx="2">
                  <c:v>439.4</c:v>
                </c:pt>
                <c:pt idx="3">
                  <c:v>0.4</c:v>
                </c:pt>
                <c:pt idx="4">
                  <c:v>71.099999999999994</c:v>
                </c:pt>
                <c:pt idx="5">
                  <c:v>71.099999999999994</c:v>
                </c:pt>
                <c:pt idx="6">
                  <c:v>26.1</c:v>
                </c:pt>
                <c:pt idx="7">
                  <c:v>57.6</c:v>
                </c:pt>
                <c:pt idx="8">
                  <c:v>57.6</c:v>
                </c:pt>
                <c:pt idx="9">
                  <c:v>51.3</c:v>
                </c:pt>
                <c:pt idx="11">
                  <c:v>447.2</c:v>
                </c:pt>
                <c:pt idx="12">
                  <c:v>30.7</c:v>
                </c:pt>
                <c:pt idx="13">
                  <c:v>1552.7</c:v>
                </c:pt>
                <c:pt idx="14">
                  <c:v>1.6</c:v>
                </c:pt>
                <c:pt idx="15">
                  <c:v>305</c:v>
                </c:pt>
                <c:pt idx="16">
                  <c:v>68.8</c:v>
                </c:pt>
                <c:pt idx="18">
                  <c:v>52.233589665378666</c:v>
                </c:pt>
                <c:pt idx="19">
                  <c:v>94.577826795981181</c:v>
                </c:pt>
                <c:pt idx="20">
                  <c:v>65.638241188110143</c:v>
                </c:pt>
              </c:numCache>
            </c:numRef>
          </c:val>
          <c:extLst>
            <c:ext xmlns:c16="http://schemas.microsoft.com/office/drawing/2014/chart" uri="{C3380CC4-5D6E-409C-BE32-E72D297353CC}">
              <c16:uniqueId val="{00000001-FE00-6B41-8A32-3EE0779DB6AB}"/>
            </c:ext>
          </c:extLst>
        </c:ser>
        <c:ser>
          <c:idx val="2"/>
          <c:order val="2"/>
          <c:tx>
            <c:strRef>
              <c:f>'2021-06-09'!$C$2</c:f>
              <c:strCache>
                <c:ptCount val="1"/>
                <c:pt idx="0">
                  <c:v>640 DPUs</c:v>
                </c:pt>
              </c:strCache>
            </c:strRef>
          </c:tx>
          <c:spPr>
            <a:solidFill>
              <a:srgbClr val="FFFD78"/>
            </a:solidFill>
            <a:ln>
              <a:solidFill>
                <a:schemeClr val="accent4"/>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'2021-06-09'!$C$3:$C$23</c:f>
              <c:numCache>
                <c:formatCode>0.0</c:formatCode>
                <c:ptCount val="21"/>
                <c:pt idx="0">
                  <c:v>38.6</c:v>
                </c:pt>
                <c:pt idx="1">
                  <c:v>167</c:v>
                </c:pt>
                <c:pt idx="2">
                  <c:v>234.4</c:v>
                </c:pt>
                <c:pt idx="3">
                  <c:v>4.4000000000000004</c:v>
                </c:pt>
                <c:pt idx="4">
                  <c:v>134.4</c:v>
                </c:pt>
                <c:pt idx="5">
                  <c:v>33.6</c:v>
                </c:pt>
                <c:pt idx="6">
                  <c:v>9.1</c:v>
                </c:pt>
                <c:pt idx="7">
                  <c:v>13.5</c:v>
                </c:pt>
                <c:pt idx="8">
                  <c:v>16</c:v>
                </c:pt>
                <c:pt idx="9">
                  <c:v>36.6</c:v>
                </c:pt>
                <c:pt idx="11">
                  <c:v>25.2</c:v>
                </c:pt>
                <c:pt idx="12">
                  <c:v>0.4</c:v>
                </c:pt>
                <c:pt idx="13">
                  <c:v>20.100000000000001</c:v>
                </c:pt>
                <c:pt idx="14" formatCode="0.0000">
                  <c:v>3.6799999999999999E-2</c:v>
                </c:pt>
                <c:pt idx="15">
                  <c:v>5.6</c:v>
                </c:pt>
                <c:pt idx="16">
                  <c:v>0.1</c:v>
                </c:pt>
                <c:pt idx="18">
                  <c:v>34.154102972882662</c:v>
                </c:pt>
                <c:pt idx="19">
                  <c:v>1.2689623569961614</c:v>
                </c:pt>
                <c:pt idx="20">
                  <c:v>10.100450522505204</c:v>
                </c:pt>
              </c:numCache>
            </c:numRef>
          </c:val>
          <c:extLst>
            <c:ext xmlns:c16="http://schemas.microsoft.com/office/drawing/2014/chart" uri="{C3380CC4-5D6E-409C-BE32-E72D297353CC}">
              <c16:uniqueId val="{00000002-FE00-6B41-8A32-3EE0779DB6AB}"/>
            </c:ext>
          </c:extLst>
        </c:ser>
        <c:ser>
          <c:idx val="1"/>
          <c:order val="3"/>
          <c:tx>
            <c:strRef>
              <c:f>'2021-06-09'!$D$2</c:f>
              <c:strCache>
                <c:ptCount val="1"/>
                <c:pt idx="0">
                  <c:v>2556 DPUs</c:v>
                </c:pt>
              </c:strCache>
            </c:strRef>
          </c:tx>
          <c:spPr>
            <a:pattFill prst="wdDnDiag">
              <a:fgClr>
                <a:schemeClr val="accent2"/>
              </a:fgClr>
              <a:bgClr>
                <a:schemeClr val="accent2">
                  <a:lumMod val="40000"/>
                  <a:lumOff val="60000"/>
                </a:schemeClr>
              </a:bgClr>
            </a:pattFill>
            <a:ln>
              <a:solidFill>
                <a:schemeClr val="accent2"/>
              </a:solidFill>
            </a:ln>
            <a:effectLst/>
          </c:spPr>
          <c:invertIfNegative val="0"/>
          <c:cat>
            <c:multiLvlStrRef>
              <c:f>'2021-06-09'!$A$3:$B$23</c:f>
              <c:multiLvlStrCache>
                <c:ptCount val="21"/>
                <c:lvl>
                  <c:pt idx="0">
                    <c:v>VA</c:v>
                  </c:pt>
                  <c:pt idx="1">
                    <c:v>SEL</c:v>
                  </c:pt>
                  <c:pt idx="2">
                    <c:v>UNI</c:v>
                  </c:pt>
                  <c:pt idx="3">
                    <c:v>BS</c:v>
                  </c:pt>
                  <c:pt idx="4">
                    <c:v>HST-S</c:v>
                  </c:pt>
                  <c:pt idx="5">
                    <c:v>HST-L</c:v>
                  </c:pt>
                  <c:pt idx="6">
                    <c:v>RED</c:v>
                  </c:pt>
                  <c:pt idx="7">
                    <c:v>SCAN-SSA</c:v>
                  </c:pt>
                  <c:pt idx="8">
                    <c:v>SCAN-RSS</c:v>
                  </c:pt>
                  <c:pt idx="9">
                    <c:v>TRNS</c:v>
                  </c:pt>
                  <c:pt idx="11">
                    <c:v>GEMV</c:v>
                  </c:pt>
                  <c:pt idx="12">
                    <c:v>SpMV</c:v>
                  </c:pt>
                  <c:pt idx="13">
                    <c:v>TS</c:v>
                  </c:pt>
                  <c:pt idx="14">
                    <c:v>BFS</c:v>
                  </c:pt>
                  <c:pt idx="15">
                    <c:v>MLP</c:v>
                  </c:pt>
                  <c:pt idx="16">
                    <c:v>NW</c:v>
                  </c:pt>
                  <c:pt idx="18">
                    <c:v>GMEAN (1)</c:v>
                  </c:pt>
                  <c:pt idx="19">
                    <c:v>GMEAN (2)</c:v>
                  </c:pt>
                  <c:pt idx="20">
                    <c:v>GMEAN</c:v>
                  </c:pt>
                </c:lvl>
                <c:lvl>
                  <c:pt idx="0">
                    <c:v>More PIM-suitable workloads (1)</c:v>
                  </c:pt>
                  <c:pt idx="11">
                    <c:v>Less PIM-suitable workloads (2)</c:v>
                  </c:pt>
                  <c:pt idx="18">
                    <c:v> </c:v>
                  </c:pt>
                </c:lvl>
              </c:multiLvlStrCache>
            </c:multiLvlStrRef>
          </c:cat>
          <c:val>
            <c:numRef>
              <c:f>'2021-06-09'!$D$3:$D$23</c:f>
              <c:numCache>
                <c:formatCode>0.0</c:formatCode>
                <c:ptCount val="21"/>
                <c:pt idx="0">
                  <c:v>149.1</c:v>
                </c:pt>
                <c:pt idx="1">
                  <c:v>498.2</c:v>
                </c:pt>
                <c:pt idx="2">
                  <c:v>629.5</c:v>
                </c:pt>
                <c:pt idx="3">
                  <c:v>23</c:v>
                </c:pt>
                <c:pt idx="4">
                  <c:v>496.6</c:v>
                </c:pt>
                <c:pt idx="5">
                  <c:v>167.1</c:v>
                </c:pt>
                <c:pt idx="6">
                  <c:v>45.3</c:v>
                </c:pt>
                <c:pt idx="7">
                  <c:v>61.3</c:v>
                </c:pt>
                <c:pt idx="8">
                  <c:v>70.2</c:v>
                </c:pt>
                <c:pt idx="9">
                  <c:v>96.3</c:v>
                </c:pt>
                <c:pt idx="11">
                  <c:v>46.3</c:v>
                </c:pt>
                <c:pt idx="12">
                  <c:v>0.9</c:v>
                </c:pt>
                <c:pt idx="13">
                  <c:v>86.6</c:v>
                </c:pt>
                <c:pt idx="14" formatCode="0.0000">
                  <c:v>1.9E-3</c:v>
                </c:pt>
                <c:pt idx="15">
                  <c:v>5.8</c:v>
                </c:pt>
                <c:pt idx="16">
                  <c:v>0.1</c:v>
                </c:pt>
                <c:pt idx="18">
                  <c:v>132.55954898885241</c:v>
                </c:pt>
                <c:pt idx="19">
                  <c:v>1.2586949733620922</c:v>
                </c:pt>
                <c:pt idx="20">
                  <c:v>23.226702722854029</c:v>
                </c:pt>
              </c:numCache>
            </c:numRef>
          </c:val>
          <c:extLst>
            <c:ext xmlns:c16="http://schemas.microsoft.com/office/drawing/2014/chart" uri="{C3380CC4-5D6E-409C-BE32-E72D297353CC}">
              <c16:uniqueId val="{00000003-FE00-6B41-8A32-3EE0779DB6AB}"/>
            </c:ext>
          </c:extLst>
        </c:ser>
        <c:dLbls>
          <c:showLegendKey val="0"/>
          <c:showVal val="0"/>
          <c:showCatName val="0"/>
          <c:showSerName val="0"/>
          <c:showPercent val="0"/>
          <c:showBubbleSize val="0"/>
        </c:dLbls>
        <c:gapWidth val="219"/>
        <c:overlap val="-27"/>
        <c:axId val="41925439"/>
        <c:axId val="41607039"/>
      </c:barChart>
      <c:catAx>
        <c:axId val="41925439"/>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1607039"/>
        <c:crossesAt val="1.0000000000000003E-4"/>
        <c:auto val="1"/>
        <c:lblAlgn val="ctr"/>
        <c:lblOffset val="100"/>
        <c:noMultiLvlLbl val="0"/>
      </c:catAx>
      <c:valAx>
        <c:axId val="41607039"/>
        <c:scaling>
          <c:logBase val="2"/>
          <c:orientation val="minMax"/>
          <c:max val="204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sz="1600"/>
                  <a:t>Speedup over CPU (log scale)</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0.0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1925439"/>
        <c:crosses val="autoZero"/>
        <c:crossBetween val="between"/>
        <c:majorUnit val="4"/>
        <c:minorUnit val="4"/>
      </c:valAx>
      <c:spPr>
        <a:noFill/>
        <a:ln>
          <a:solidFill>
            <a:schemeClr val="tx1"/>
          </a:solidFill>
        </a:ln>
        <a:effectLst/>
      </c:spPr>
    </c:plotArea>
    <c:legend>
      <c:legendPos val="t"/>
      <c:layout>
        <c:manualLayout>
          <c:xMode val="edge"/>
          <c:yMode val="edge"/>
          <c:x val="0.12842992551563362"/>
          <c:y val="9.4994949494949521E-3"/>
          <c:w val="0.52368132716049387"/>
          <c:h val="6.4185101010101012E-2"/>
        </c:manualLayout>
      </c:layout>
      <c:overlay val="1"/>
      <c:spPr>
        <a:solidFill>
          <a:schemeClr val="bg1"/>
        </a:solidFill>
        <a:ln>
          <a:solidFill>
            <a:schemeClr val="tx1"/>
          </a:solid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400">
          <a:solidFill>
            <a:schemeClr val="tx1"/>
          </a:solidFill>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accent4"/>
                </a:solidFill>
                <a:latin typeface="Trebuchet MS" panose="020B0703020202090204" pitchFamily="34" charset="0"/>
                <a:ea typeface="+mn-ea"/>
                <a:cs typeface="+mn-cs"/>
              </a:defRPr>
            </a:pPr>
            <a:r>
              <a:rPr lang="en-GB" sz="2400" b="1">
                <a:solidFill>
                  <a:schemeClr val="accent4"/>
                </a:solidFill>
              </a:rPr>
              <a:t>1D</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accent4"/>
              </a:solidFill>
              <a:latin typeface="Trebuchet MS" panose="020B0703020202090204" pitchFamily="34" charset="0"/>
              <a:ea typeface="+mn-ea"/>
              <a:cs typeface="+mn-cs"/>
            </a:defRPr>
          </a:pPr>
          <a:endParaRPr lang="en-US"/>
        </a:p>
      </c:txPr>
    </c:title>
    <c:autoTitleDeleted val="0"/>
    <c:plotArea>
      <c:layout/>
      <c:barChart>
        <c:barDir val="col"/>
        <c:grouping val="clustered"/>
        <c:varyColors val="0"/>
        <c:ser>
          <c:idx val="0"/>
          <c:order val="0"/>
          <c:tx>
            <c:strRef>
              <c:f>KernelMultiplePIMCores!$D$8</c:f>
              <c:strCache>
                <c:ptCount val="1"/>
                <c:pt idx="0">
                  <c:v>CSR</c:v>
                </c:pt>
              </c:strCache>
            </c:strRef>
          </c:tx>
          <c:spPr>
            <a:solidFill>
              <a:schemeClr val="tx2">
                <a:lumMod val="10000"/>
                <a:lumOff val="90000"/>
              </a:schemeClr>
            </a:solidFill>
            <a:ln w="25400">
              <a:solidFill>
                <a:schemeClr val="tx1"/>
              </a:solidFill>
            </a:ln>
            <a:effectLst/>
          </c:spPr>
          <c:invertIfNegative val="0"/>
          <c:cat>
            <c:strRef>
              <c:f>KernelMultiplePIMCores!$C$9:$C$10</c:f>
              <c:strCache>
                <c:ptCount val="2"/>
                <c:pt idx="0">
                  <c:v>regular matrices</c:v>
                </c:pt>
                <c:pt idx="1">
                  <c:v>scale-free matrices</c:v>
                </c:pt>
              </c:strCache>
            </c:strRef>
          </c:cat>
          <c:val>
            <c:numRef>
              <c:f>KernelMultiplePIMCores!$D$9:$D$10</c:f>
              <c:numCache>
                <c:formatCode>General</c:formatCode>
                <c:ptCount val="2"/>
                <c:pt idx="0">
                  <c:v>1</c:v>
                </c:pt>
                <c:pt idx="1">
                  <c:v>1</c:v>
                </c:pt>
              </c:numCache>
            </c:numRef>
          </c:val>
          <c:extLst>
            <c:ext xmlns:c16="http://schemas.microsoft.com/office/drawing/2014/chart" uri="{C3380CC4-5D6E-409C-BE32-E72D297353CC}">
              <c16:uniqueId val="{00000000-2F46-B146-9210-A22CC095B504}"/>
            </c:ext>
          </c:extLst>
        </c:ser>
        <c:ser>
          <c:idx val="1"/>
          <c:order val="1"/>
          <c:tx>
            <c:strRef>
              <c:f>KernelMultiplePIMCores!$E$8</c:f>
              <c:strCache>
                <c:ptCount val="1"/>
                <c:pt idx="0">
                  <c:v>COO</c:v>
                </c:pt>
              </c:strCache>
            </c:strRef>
          </c:tx>
          <c:spPr>
            <a:solidFill>
              <a:schemeClr val="accent3"/>
            </a:solidFill>
            <a:ln w="25400">
              <a:solidFill>
                <a:schemeClr val="tx1"/>
              </a:solidFill>
            </a:ln>
            <a:effectLst/>
          </c:spPr>
          <c:invertIfNegative val="0"/>
          <c:cat>
            <c:strRef>
              <c:f>KernelMultiplePIMCores!$C$9:$C$10</c:f>
              <c:strCache>
                <c:ptCount val="2"/>
                <c:pt idx="0">
                  <c:v>regular matrices</c:v>
                </c:pt>
                <c:pt idx="1">
                  <c:v>scale-free matrices</c:v>
                </c:pt>
              </c:strCache>
            </c:strRef>
          </c:cat>
          <c:val>
            <c:numRef>
              <c:f>KernelMultiplePIMCores!$E$9:$E$10</c:f>
              <c:numCache>
                <c:formatCode>General</c:formatCode>
                <c:ptCount val="2"/>
                <c:pt idx="0">
                  <c:v>0.84396151825400001</c:v>
                </c:pt>
                <c:pt idx="1">
                  <c:v>6.8633836214999997</c:v>
                </c:pt>
              </c:numCache>
            </c:numRef>
          </c:val>
          <c:extLst>
            <c:ext xmlns:c16="http://schemas.microsoft.com/office/drawing/2014/chart" uri="{C3380CC4-5D6E-409C-BE32-E72D297353CC}">
              <c16:uniqueId val="{00000001-2F46-B146-9210-A22CC095B504}"/>
            </c:ext>
          </c:extLst>
        </c:ser>
        <c:ser>
          <c:idx val="2"/>
          <c:order val="2"/>
          <c:tx>
            <c:strRef>
              <c:f>KernelMultiplePIMCores!$F$8</c:f>
              <c:strCache>
                <c:ptCount val="1"/>
                <c:pt idx="0">
                  <c:v>BCSR</c:v>
                </c:pt>
              </c:strCache>
            </c:strRef>
          </c:tx>
          <c:spPr>
            <a:solidFill>
              <a:schemeClr val="tx2">
                <a:lumMod val="50000"/>
                <a:lumOff val="50000"/>
              </a:schemeClr>
            </a:solidFill>
            <a:ln w="25400">
              <a:solidFill>
                <a:schemeClr val="tx1"/>
              </a:solidFill>
            </a:ln>
            <a:effectLst/>
          </c:spPr>
          <c:invertIfNegative val="0"/>
          <c:cat>
            <c:strRef>
              <c:f>KernelMultiplePIMCores!$C$9:$C$10</c:f>
              <c:strCache>
                <c:ptCount val="2"/>
                <c:pt idx="0">
                  <c:v>regular matrices</c:v>
                </c:pt>
                <c:pt idx="1">
                  <c:v>scale-free matrices</c:v>
                </c:pt>
              </c:strCache>
            </c:strRef>
          </c:cat>
          <c:val>
            <c:numRef>
              <c:f>KernelMultiplePIMCores!$F$9:$F$10</c:f>
              <c:numCache>
                <c:formatCode>General</c:formatCode>
                <c:ptCount val="2"/>
                <c:pt idx="0">
                  <c:v>0.57690997120898502</c:v>
                </c:pt>
                <c:pt idx="1">
                  <c:v>0.45252318829749999</c:v>
                </c:pt>
              </c:numCache>
            </c:numRef>
          </c:val>
          <c:extLst>
            <c:ext xmlns:c16="http://schemas.microsoft.com/office/drawing/2014/chart" uri="{C3380CC4-5D6E-409C-BE32-E72D297353CC}">
              <c16:uniqueId val="{00000002-2F46-B146-9210-A22CC095B504}"/>
            </c:ext>
          </c:extLst>
        </c:ser>
        <c:ser>
          <c:idx val="3"/>
          <c:order val="3"/>
          <c:tx>
            <c:strRef>
              <c:f>KernelMultiplePIMCores!$G$8</c:f>
              <c:strCache>
                <c:ptCount val="1"/>
                <c:pt idx="0">
                  <c:v>BCOO</c:v>
                </c:pt>
              </c:strCache>
            </c:strRef>
          </c:tx>
          <c:spPr>
            <a:solidFill>
              <a:schemeClr val="tx2">
                <a:lumMod val="90000"/>
                <a:lumOff val="10000"/>
              </a:schemeClr>
            </a:solidFill>
            <a:ln w="25400">
              <a:solidFill>
                <a:schemeClr val="tx1"/>
              </a:solidFill>
            </a:ln>
            <a:effectLst/>
          </c:spPr>
          <c:invertIfNegative val="0"/>
          <c:cat>
            <c:strRef>
              <c:f>KernelMultiplePIMCores!$C$9:$C$10</c:f>
              <c:strCache>
                <c:ptCount val="2"/>
                <c:pt idx="0">
                  <c:v>regular matrices</c:v>
                </c:pt>
                <c:pt idx="1">
                  <c:v>scale-free matrices</c:v>
                </c:pt>
              </c:strCache>
            </c:strRef>
          </c:cat>
          <c:val>
            <c:numRef>
              <c:f>KernelMultiplePIMCores!$G$9:$G$10</c:f>
              <c:numCache>
                <c:formatCode>General</c:formatCode>
                <c:ptCount val="2"/>
                <c:pt idx="0">
                  <c:v>0.73398575200000005</c:v>
                </c:pt>
                <c:pt idx="1">
                  <c:v>6.1851559790400001</c:v>
                </c:pt>
              </c:numCache>
            </c:numRef>
          </c:val>
          <c:extLst>
            <c:ext xmlns:c16="http://schemas.microsoft.com/office/drawing/2014/chart" uri="{C3380CC4-5D6E-409C-BE32-E72D297353CC}">
              <c16:uniqueId val="{00000003-2F46-B146-9210-A22CC095B504}"/>
            </c:ext>
          </c:extLst>
        </c:ser>
        <c:dLbls>
          <c:showLegendKey val="0"/>
          <c:showVal val="0"/>
          <c:showCatName val="0"/>
          <c:showSerName val="0"/>
          <c:showPercent val="0"/>
          <c:showBubbleSize val="0"/>
        </c:dLbls>
        <c:gapWidth val="109"/>
        <c:overlap val="-14"/>
        <c:axId val="870424560"/>
        <c:axId val="878355680"/>
      </c:barChart>
      <c:catAx>
        <c:axId val="870424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crossAx val="878355680"/>
        <c:crosses val="autoZero"/>
        <c:auto val="1"/>
        <c:lblAlgn val="ctr"/>
        <c:lblOffset val="100"/>
        <c:noMultiLvlLbl val="0"/>
      </c:catAx>
      <c:valAx>
        <c:axId val="8783556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r>
                  <a:rPr lang="en-GB" sz="1800"/>
                  <a:t>Speedup</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crossAx val="870424560"/>
        <c:crosses val="autoZero"/>
        <c:crossBetween val="between"/>
      </c:valAx>
      <c:spPr>
        <a:noFill/>
        <a:ln>
          <a:noFill/>
        </a:ln>
        <a:effectLst/>
      </c:spPr>
    </c:plotArea>
    <c:legend>
      <c:legendPos val="t"/>
      <c:layout>
        <c:manualLayout>
          <c:xMode val="edge"/>
          <c:yMode val="edge"/>
          <c:x val="0.18537680940593257"/>
          <c:y val="0.13092765702885176"/>
          <c:w val="0.3908208304301109"/>
          <c:h val="0.26623480745184563"/>
        </c:manualLayout>
      </c:layout>
      <c:overlay val="1"/>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Trebuchet MS" panose="020B070302020209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accent5"/>
                </a:solidFill>
                <a:latin typeface="Trebuchet MS" panose="020B0703020202090204" pitchFamily="34" charset="0"/>
                <a:ea typeface="+mn-ea"/>
                <a:cs typeface="+mn-cs"/>
              </a:defRPr>
            </a:pPr>
            <a:r>
              <a:rPr lang="en-GB" sz="2000" b="1" dirty="0">
                <a:solidFill>
                  <a:schemeClr val="accent5"/>
                </a:solidFill>
              </a:rPr>
              <a:t>2D Equally-Sized </a:t>
            </a:r>
          </a:p>
        </c:rich>
      </c:tx>
      <c:layout>
        <c:manualLayout>
          <c:xMode val="edge"/>
          <c:yMode val="edge"/>
          <c:x val="0.30611194424631349"/>
          <c:y val="1.9152759342059986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accent5"/>
              </a:solidFill>
              <a:latin typeface="Trebuchet MS" panose="020B0703020202090204" pitchFamily="34" charset="0"/>
              <a:ea typeface="+mn-ea"/>
              <a:cs typeface="+mn-cs"/>
            </a:defRPr>
          </a:pPr>
          <a:endParaRPr lang="en-US"/>
        </a:p>
      </c:txPr>
    </c:title>
    <c:autoTitleDeleted val="0"/>
    <c:plotArea>
      <c:layout/>
      <c:barChart>
        <c:barDir val="col"/>
        <c:grouping val="clustered"/>
        <c:varyColors val="0"/>
        <c:ser>
          <c:idx val="0"/>
          <c:order val="0"/>
          <c:tx>
            <c:strRef>
              <c:f>KernelMultiplePIMCores!$D$19</c:f>
              <c:strCache>
                <c:ptCount val="1"/>
                <c:pt idx="0">
                  <c:v>CSR</c:v>
                </c:pt>
              </c:strCache>
            </c:strRef>
          </c:tx>
          <c:spPr>
            <a:solidFill>
              <a:schemeClr val="tx2">
                <a:lumMod val="10000"/>
                <a:lumOff val="90000"/>
              </a:schemeClr>
            </a:solidFill>
            <a:ln w="25400">
              <a:solidFill>
                <a:schemeClr val="tx2"/>
              </a:solidFill>
            </a:ln>
            <a:effectLst/>
          </c:spPr>
          <c:invertIfNegative val="0"/>
          <c:cat>
            <c:strRef>
              <c:f>KernelMultiplePIMCores!$C$20:$C$21</c:f>
              <c:strCache>
                <c:ptCount val="2"/>
                <c:pt idx="0">
                  <c:v>regular matrices</c:v>
                </c:pt>
                <c:pt idx="1">
                  <c:v>scale-free matrices</c:v>
                </c:pt>
              </c:strCache>
            </c:strRef>
          </c:cat>
          <c:val>
            <c:numRef>
              <c:f>KernelMultiplePIMCores!$D$20:$D$21</c:f>
              <c:numCache>
                <c:formatCode>General</c:formatCode>
                <c:ptCount val="2"/>
                <c:pt idx="0">
                  <c:v>1</c:v>
                </c:pt>
                <c:pt idx="1">
                  <c:v>1</c:v>
                </c:pt>
              </c:numCache>
            </c:numRef>
          </c:val>
          <c:extLst>
            <c:ext xmlns:c16="http://schemas.microsoft.com/office/drawing/2014/chart" uri="{C3380CC4-5D6E-409C-BE32-E72D297353CC}">
              <c16:uniqueId val="{00000000-EBF2-EE4C-93CC-63A45B6BB7EF}"/>
            </c:ext>
          </c:extLst>
        </c:ser>
        <c:ser>
          <c:idx val="1"/>
          <c:order val="1"/>
          <c:tx>
            <c:strRef>
              <c:f>KernelMultiplePIMCores!$E$19</c:f>
              <c:strCache>
                <c:ptCount val="1"/>
                <c:pt idx="0">
                  <c:v>COO</c:v>
                </c:pt>
              </c:strCache>
            </c:strRef>
          </c:tx>
          <c:spPr>
            <a:solidFill>
              <a:schemeClr val="accent3"/>
            </a:solidFill>
            <a:ln w="25400">
              <a:solidFill>
                <a:schemeClr val="tx2"/>
              </a:solidFill>
            </a:ln>
            <a:effectLst/>
          </c:spPr>
          <c:invertIfNegative val="0"/>
          <c:cat>
            <c:strRef>
              <c:f>KernelMultiplePIMCores!$C$20:$C$21</c:f>
              <c:strCache>
                <c:ptCount val="2"/>
                <c:pt idx="0">
                  <c:v>regular matrices</c:v>
                </c:pt>
                <c:pt idx="1">
                  <c:v>scale-free matrices</c:v>
                </c:pt>
              </c:strCache>
            </c:strRef>
          </c:cat>
          <c:val>
            <c:numRef>
              <c:f>KernelMultiplePIMCores!$E$20:$E$21</c:f>
              <c:numCache>
                <c:formatCode>General</c:formatCode>
                <c:ptCount val="2"/>
                <c:pt idx="0">
                  <c:v>1.0236112181695003</c:v>
                </c:pt>
                <c:pt idx="1">
                  <c:v>1.2314724739811689</c:v>
                </c:pt>
              </c:numCache>
            </c:numRef>
          </c:val>
          <c:extLst>
            <c:ext xmlns:c16="http://schemas.microsoft.com/office/drawing/2014/chart" uri="{C3380CC4-5D6E-409C-BE32-E72D297353CC}">
              <c16:uniqueId val="{00000001-EBF2-EE4C-93CC-63A45B6BB7EF}"/>
            </c:ext>
          </c:extLst>
        </c:ser>
        <c:ser>
          <c:idx val="2"/>
          <c:order val="2"/>
          <c:tx>
            <c:strRef>
              <c:f>KernelMultiplePIMCores!$F$19</c:f>
              <c:strCache>
                <c:ptCount val="1"/>
                <c:pt idx="0">
                  <c:v>BCSR</c:v>
                </c:pt>
              </c:strCache>
            </c:strRef>
          </c:tx>
          <c:spPr>
            <a:solidFill>
              <a:schemeClr val="tx2">
                <a:lumMod val="50000"/>
                <a:lumOff val="50000"/>
              </a:schemeClr>
            </a:solidFill>
            <a:ln w="25400">
              <a:solidFill>
                <a:schemeClr val="tx2"/>
              </a:solidFill>
            </a:ln>
            <a:effectLst/>
          </c:spPr>
          <c:invertIfNegative val="0"/>
          <c:cat>
            <c:strRef>
              <c:f>KernelMultiplePIMCores!$C$20:$C$21</c:f>
              <c:strCache>
                <c:ptCount val="2"/>
                <c:pt idx="0">
                  <c:v>regular matrices</c:v>
                </c:pt>
                <c:pt idx="1">
                  <c:v>scale-free matrices</c:v>
                </c:pt>
              </c:strCache>
            </c:strRef>
          </c:cat>
          <c:val>
            <c:numRef>
              <c:f>KernelMultiplePIMCores!$F$20:$F$21</c:f>
              <c:numCache>
                <c:formatCode>General</c:formatCode>
                <c:ptCount val="2"/>
                <c:pt idx="0">
                  <c:v>0.75497412418728804</c:v>
                </c:pt>
                <c:pt idx="1">
                  <c:v>0.60927785336212681</c:v>
                </c:pt>
              </c:numCache>
            </c:numRef>
          </c:val>
          <c:extLst>
            <c:ext xmlns:c16="http://schemas.microsoft.com/office/drawing/2014/chart" uri="{C3380CC4-5D6E-409C-BE32-E72D297353CC}">
              <c16:uniqueId val="{00000002-EBF2-EE4C-93CC-63A45B6BB7EF}"/>
            </c:ext>
          </c:extLst>
        </c:ser>
        <c:ser>
          <c:idx val="3"/>
          <c:order val="3"/>
          <c:tx>
            <c:strRef>
              <c:f>KernelMultiplePIMCores!$G$19</c:f>
              <c:strCache>
                <c:ptCount val="1"/>
                <c:pt idx="0">
                  <c:v>BCOO</c:v>
                </c:pt>
              </c:strCache>
            </c:strRef>
          </c:tx>
          <c:spPr>
            <a:solidFill>
              <a:schemeClr val="tx2">
                <a:lumMod val="90000"/>
                <a:lumOff val="10000"/>
              </a:schemeClr>
            </a:solidFill>
            <a:ln w="25400">
              <a:solidFill>
                <a:schemeClr val="tx2"/>
              </a:solidFill>
            </a:ln>
            <a:effectLst/>
          </c:spPr>
          <c:invertIfNegative val="0"/>
          <c:cat>
            <c:strRef>
              <c:f>KernelMultiplePIMCores!$C$20:$C$21</c:f>
              <c:strCache>
                <c:ptCount val="2"/>
                <c:pt idx="0">
                  <c:v>regular matrices</c:v>
                </c:pt>
                <c:pt idx="1">
                  <c:v>scale-free matrices</c:v>
                </c:pt>
              </c:strCache>
            </c:strRef>
          </c:cat>
          <c:val>
            <c:numRef>
              <c:f>KernelMultiplePIMCores!$G$20:$G$21</c:f>
              <c:numCache>
                <c:formatCode>General</c:formatCode>
                <c:ptCount val="2"/>
                <c:pt idx="0">
                  <c:v>0.85746139347817263</c:v>
                </c:pt>
                <c:pt idx="1">
                  <c:v>0.94399869121300362</c:v>
                </c:pt>
              </c:numCache>
            </c:numRef>
          </c:val>
          <c:extLst>
            <c:ext xmlns:c16="http://schemas.microsoft.com/office/drawing/2014/chart" uri="{C3380CC4-5D6E-409C-BE32-E72D297353CC}">
              <c16:uniqueId val="{00000003-EBF2-EE4C-93CC-63A45B6BB7EF}"/>
            </c:ext>
          </c:extLst>
        </c:ser>
        <c:dLbls>
          <c:showLegendKey val="0"/>
          <c:showVal val="0"/>
          <c:showCatName val="0"/>
          <c:showSerName val="0"/>
          <c:showPercent val="0"/>
          <c:showBubbleSize val="0"/>
        </c:dLbls>
        <c:gapWidth val="109"/>
        <c:overlap val="-14"/>
        <c:axId val="878440256"/>
        <c:axId val="877947472"/>
      </c:barChart>
      <c:catAx>
        <c:axId val="878440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crossAx val="877947472"/>
        <c:crosses val="autoZero"/>
        <c:auto val="1"/>
        <c:lblAlgn val="ctr"/>
        <c:lblOffset val="100"/>
        <c:noMultiLvlLbl val="0"/>
      </c:catAx>
      <c:valAx>
        <c:axId val="877947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r>
                  <a:rPr lang="en-GB" sz="1800"/>
                  <a:t>Speedup</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crossAx val="878440256"/>
        <c:crosses val="autoZero"/>
        <c:crossBetween val="between"/>
      </c:valAx>
      <c:spPr>
        <a:noFill/>
        <a:ln>
          <a:noFill/>
        </a:ln>
        <a:effectLst/>
      </c:spPr>
    </c:plotArea>
    <c:legend>
      <c:legendPos val="t"/>
      <c:layout>
        <c:manualLayout>
          <c:xMode val="edge"/>
          <c:yMode val="edge"/>
          <c:x val="0.19339970924134137"/>
          <c:y val="0.12945832628510112"/>
          <c:w val="0.40899236682825213"/>
          <c:h val="0.20968526386193526"/>
        </c:manualLayout>
      </c:layout>
      <c:overlay val="1"/>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Trebuchet MS" panose="020B070302020209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accent6"/>
                </a:solidFill>
                <a:latin typeface="Trebuchet MS" panose="020B0703020202090204" pitchFamily="34" charset="0"/>
                <a:ea typeface="+mn-ea"/>
                <a:cs typeface="+mn-cs"/>
              </a:defRPr>
            </a:pPr>
            <a:r>
              <a:rPr lang="en-GB" sz="2000" b="1" dirty="0">
                <a:solidFill>
                  <a:schemeClr val="accent6"/>
                </a:solidFill>
              </a:rPr>
              <a:t>2D Equally-Wide</a:t>
            </a: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accent6"/>
              </a:solidFill>
              <a:latin typeface="Trebuchet MS" panose="020B0703020202090204" pitchFamily="34" charset="0"/>
              <a:ea typeface="+mn-ea"/>
              <a:cs typeface="+mn-cs"/>
            </a:defRPr>
          </a:pPr>
          <a:endParaRPr lang="en-US"/>
        </a:p>
      </c:txPr>
    </c:title>
    <c:autoTitleDeleted val="0"/>
    <c:plotArea>
      <c:layout/>
      <c:barChart>
        <c:barDir val="col"/>
        <c:grouping val="clustered"/>
        <c:varyColors val="0"/>
        <c:ser>
          <c:idx val="0"/>
          <c:order val="0"/>
          <c:tx>
            <c:strRef>
              <c:f>KernelMultiplePIMCores!$D$28</c:f>
              <c:strCache>
                <c:ptCount val="1"/>
                <c:pt idx="0">
                  <c:v>CSR</c:v>
                </c:pt>
              </c:strCache>
            </c:strRef>
          </c:tx>
          <c:spPr>
            <a:solidFill>
              <a:schemeClr val="tx2">
                <a:lumMod val="10000"/>
                <a:lumOff val="90000"/>
              </a:schemeClr>
            </a:solidFill>
            <a:ln w="25400">
              <a:solidFill>
                <a:schemeClr val="tx2"/>
              </a:solidFill>
            </a:ln>
            <a:effectLst/>
          </c:spPr>
          <c:invertIfNegative val="0"/>
          <c:cat>
            <c:strRef>
              <c:f>KernelMultiplePIMCores!$C$29:$C$30</c:f>
              <c:strCache>
                <c:ptCount val="2"/>
                <c:pt idx="0">
                  <c:v>regular matrices</c:v>
                </c:pt>
                <c:pt idx="1">
                  <c:v>scale-free matrices</c:v>
                </c:pt>
              </c:strCache>
            </c:strRef>
          </c:cat>
          <c:val>
            <c:numRef>
              <c:f>KernelMultiplePIMCores!$D$29:$D$30</c:f>
              <c:numCache>
                <c:formatCode>General</c:formatCode>
                <c:ptCount val="2"/>
                <c:pt idx="0">
                  <c:v>1</c:v>
                </c:pt>
                <c:pt idx="1">
                  <c:v>1</c:v>
                </c:pt>
              </c:numCache>
            </c:numRef>
          </c:val>
          <c:extLst>
            <c:ext xmlns:c16="http://schemas.microsoft.com/office/drawing/2014/chart" uri="{C3380CC4-5D6E-409C-BE32-E72D297353CC}">
              <c16:uniqueId val="{00000000-4FBE-6B4C-B700-24E2CA63DC03}"/>
            </c:ext>
          </c:extLst>
        </c:ser>
        <c:ser>
          <c:idx val="1"/>
          <c:order val="1"/>
          <c:tx>
            <c:strRef>
              <c:f>KernelMultiplePIMCores!$E$28</c:f>
              <c:strCache>
                <c:ptCount val="1"/>
                <c:pt idx="0">
                  <c:v>COO</c:v>
                </c:pt>
              </c:strCache>
            </c:strRef>
          </c:tx>
          <c:spPr>
            <a:solidFill>
              <a:schemeClr val="accent3"/>
            </a:solidFill>
            <a:ln w="25400">
              <a:solidFill>
                <a:schemeClr val="tx2"/>
              </a:solidFill>
            </a:ln>
            <a:effectLst/>
          </c:spPr>
          <c:invertIfNegative val="0"/>
          <c:cat>
            <c:strRef>
              <c:f>KernelMultiplePIMCores!$C$29:$C$30</c:f>
              <c:strCache>
                <c:ptCount val="2"/>
                <c:pt idx="0">
                  <c:v>regular matrices</c:v>
                </c:pt>
                <c:pt idx="1">
                  <c:v>scale-free matrices</c:v>
                </c:pt>
              </c:strCache>
            </c:strRef>
          </c:cat>
          <c:val>
            <c:numRef>
              <c:f>KernelMultiplePIMCores!$E$29:$E$30</c:f>
              <c:numCache>
                <c:formatCode>General</c:formatCode>
                <c:ptCount val="2"/>
                <c:pt idx="0">
                  <c:v>44.021000300128428</c:v>
                </c:pt>
                <c:pt idx="1">
                  <c:v>22.409233598906315</c:v>
                </c:pt>
              </c:numCache>
            </c:numRef>
          </c:val>
          <c:extLst>
            <c:ext xmlns:c16="http://schemas.microsoft.com/office/drawing/2014/chart" uri="{C3380CC4-5D6E-409C-BE32-E72D297353CC}">
              <c16:uniqueId val="{00000001-4FBE-6B4C-B700-24E2CA63DC03}"/>
            </c:ext>
          </c:extLst>
        </c:ser>
        <c:ser>
          <c:idx val="2"/>
          <c:order val="2"/>
          <c:tx>
            <c:strRef>
              <c:f>KernelMultiplePIMCores!$F$28</c:f>
              <c:strCache>
                <c:ptCount val="1"/>
                <c:pt idx="0">
                  <c:v>BCSR</c:v>
                </c:pt>
              </c:strCache>
            </c:strRef>
          </c:tx>
          <c:spPr>
            <a:solidFill>
              <a:schemeClr val="tx2">
                <a:lumMod val="50000"/>
                <a:lumOff val="50000"/>
              </a:schemeClr>
            </a:solidFill>
            <a:ln w="25400">
              <a:solidFill>
                <a:schemeClr val="tx2"/>
              </a:solidFill>
            </a:ln>
            <a:effectLst/>
          </c:spPr>
          <c:invertIfNegative val="0"/>
          <c:cat>
            <c:strRef>
              <c:f>KernelMultiplePIMCores!$C$29:$C$30</c:f>
              <c:strCache>
                <c:ptCount val="2"/>
                <c:pt idx="0">
                  <c:v>regular matrices</c:v>
                </c:pt>
                <c:pt idx="1">
                  <c:v>scale-free matrices</c:v>
                </c:pt>
              </c:strCache>
            </c:strRef>
          </c:cat>
          <c:val>
            <c:numRef>
              <c:f>KernelMultiplePIMCores!$F$29:$F$30</c:f>
              <c:numCache>
                <c:formatCode>General</c:formatCode>
                <c:ptCount val="2"/>
                <c:pt idx="0">
                  <c:v>1.1764397773539697</c:v>
                </c:pt>
                <c:pt idx="1">
                  <c:v>0.85832030289120986</c:v>
                </c:pt>
              </c:numCache>
            </c:numRef>
          </c:val>
          <c:extLst>
            <c:ext xmlns:c16="http://schemas.microsoft.com/office/drawing/2014/chart" uri="{C3380CC4-5D6E-409C-BE32-E72D297353CC}">
              <c16:uniqueId val="{00000002-4FBE-6B4C-B700-24E2CA63DC03}"/>
            </c:ext>
          </c:extLst>
        </c:ser>
        <c:ser>
          <c:idx val="3"/>
          <c:order val="3"/>
          <c:tx>
            <c:strRef>
              <c:f>KernelMultiplePIMCores!$G$28</c:f>
              <c:strCache>
                <c:ptCount val="1"/>
                <c:pt idx="0">
                  <c:v>BCOO</c:v>
                </c:pt>
              </c:strCache>
            </c:strRef>
          </c:tx>
          <c:spPr>
            <a:solidFill>
              <a:schemeClr val="tx2">
                <a:lumMod val="90000"/>
                <a:lumOff val="10000"/>
              </a:schemeClr>
            </a:solidFill>
            <a:ln w="25400">
              <a:solidFill>
                <a:schemeClr val="tx2"/>
              </a:solidFill>
            </a:ln>
            <a:effectLst/>
          </c:spPr>
          <c:invertIfNegative val="0"/>
          <c:cat>
            <c:strRef>
              <c:f>KernelMultiplePIMCores!$C$29:$C$30</c:f>
              <c:strCache>
                <c:ptCount val="2"/>
                <c:pt idx="0">
                  <c:v>regular matrices</c:v>
                </c:pt>
                <c:pt idx="1">
                  <c:v>scale-free matrices</c:v>
                </c:pt>
              </c:strCache>
            </c:strRef>
          </c:cat>
          <c:val>
            <c:numRef>
              <c:f>KernelMultiplePIMCores!$G$29:$G$30</c:f>
              <c:numCache>
                <c:formatCode>General</c:formatCode>
                <c:ptCount val="2"/>
                <c:pt idx="0">
                  <c:v>46.478507617387173</c:v>
                </c:pt>
                <c:pt idx="1">
                  <c:v>23.939705926711326</c:v>
                </c:pt>
              </c:numCache>
            </c:numRef>
          </c:val>
          <c:extLst>
            <c:ext xmlns:c16="http://schemas.microsoft.com/office/drawing/2014/chart" uri="{C3380CC4-5D6E-409C-BE32-E72D297353CC}">
              <c16:uniqueId val="{00000003-4FBE-6B4C-B700-24E2CA63DC03}"/>
            </c:ext>
          </c:extLst>
        </c:ser>
        <c:dLbls>
          <c:showLegendKey val="0"/>
          <c:showVal val="0"/>
          <c:showCatName val="0"/>
          <c:showSerName val="0"/>
          <c:showPercent val="0"/>
          <c:showBubbleSize val="0"/>
        </c:dLbls>
        <c:gapWidth val="109"/>
        <c:overlap val="-14"/>
        <c:axId val="876577216"/>
        <c:axId val="876374256"/>
      </c:barChart>
      <c:catAx>
        <c:axId val="87657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crossAx val="876374256"/>
        <c:crosses val="autoZero"/>
        <c:auto val="1"/>
        <c:lblAlgn val="ctr"/>
        <c:lblOffset val="100"/>
        <c:noMultiLvlLbl val="0"/>
      </c:catAx>
      <c:valAx>
        <c:axId val="8763742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r>
                  <a:rPr lang="en-GB" sz="1800"/>
                  <a:t>Speedup</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crossAx val="876577216"/>
        <c:crosses val="autoZero"/>
        <c:crossBetween val="between"/>
      </c:valAx>
      <c:spPr>
        <a:noFill/>
        <a:ln>
          <a:noFill/>
        </a:ln>
        <a:effectLst/>
      </c:spPr>
    </c:plotArea>
    <c:legend>
      <c:legendPos val="t"/>
      <c:layout>
        <c:manualLayout>
          <c:xMode val="edge"/>
          <c:yMode val="edge"/>
          <c:x val="0.60258753480223515"/>
          <c:y val="0.17315770094304436"/>
          <c:w val="0.38666539557800544"/>
          <c:h val="0.22479843728492901"/>
        </c:manualLayout>
      </c:layout>
      <c:overlay val="1"/>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Trebuchet MS" panose="020B070302020209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2"/>
                </a:solidFill>
                <a:latin typeface="Trebuchet MS" panose="020B0703020202090204" pitchFamily="34" charset="0"/>
                <a:ea typeface="+mn-ea"/>
                <a:cs typeface="+mn-cs"/>
              </a:defRPr>
            </a:pPr>
            <a:r>
              <a:rPr lang="en-GB" sz="2000" b="1">
                <a:solidFill>
                  <a:schemeClr val="tx2"/>
                </a:solidFill>
              </a:rPr>
              <a:t>2D Variable-Sized</a:t>
            </a:r>
          </a:p>
        </c:rich>
      </c:tx>
      <c:layout>
        <c:manualLayout>
          <c:xMode val="edge"/>
          <c:yMode val="edge"/>
          <c:x val="0.32925820509839954"/>
          <c:y val="2.8617493400513085E-2"/>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2"/>
              </a:solidFill>
              <a:latin typeface="Trebuchet MS" panose="020B0703020202090204" pitchFamily="34" charset="0"/>
              <a:ea typeface="+mn-ea"/>
              <a:cs typeface="+mn-cs"/>
            </a:defRPr>
          </a:pPr>
          <a:endParaRPr lang="en-US"/>
        </a:p>
      </c:txPr>
    </c:title>
    <c:autoTitleDeleted val="0"/>
    <c:plotArea>
      <c:layout/>
      <c:barChart>
        <c:barDir val="col"/>
        <c:grouping val="clustered"/>
        <c:varyColors val="0"/>
        <c:ser>
          <c:idx val="0"/>
          <c:order val="0"/>
          <c:tx>
            <c:strRef>
              <c:f>KernelMultiplePIMCores!$D$36</c:f>
              <c:strCache>
                <c:ptCount val="1"/>
                <c:pt idx="0">
                  <c:v>CSR</c:v>
                </c:pt>
              </c:strCache>
            </c:strRef>
          </c:tx>
          <c:spPr>
            <a:solidFill>
              <a:schemeClr val="tx2">
                <a:lumMod val="10000"/>
                <a:lumOff val="90000"/>
              </a:schemeClr>
            </a:solidFill>
            <a:ln w="25400">
              <a:solidFill>
                <a:schemeClr val="tx2"/>
              </a:solidFill>
            </a:ln>
            <a:effectLst/>
          </c:spPr>
          <c:invertIfNegative val="0"/>
          <c:cat>
            <c:strRef>
              <c:f>KernelMultiplePIMCores!$C$37:$C$38</c:f>
              <c:strCache>
                <c:ptCount val="2"/>
                <c:pt idx="0">
                  <c:v>regular matrices</c:v>
                </c:pt>
                <c:pt idx="1">
                  <c:v>scale-free matrices</c:v>
                </c:pt>
              </c:strCache>
            </c:strRef>
          </c:cat>
          <c:val>
            <c:numRef>
              <c:f>KernelMultiplePIMCores!$D$37:$D$38</c:f>
              <c:numCache>
                <c:formatCode>General</c:formatCode>
                <c:ptCount val="2"/>
                <c:pt idx="0">
                  <c:v>1</c:v>
                </c:pt>
                <c:pt idx="1">
                  <c:v>1</c:v>
                </c:pt>
              </c:numCache>
            </c:numRef>
          </c:val>
          <c:extLst>
            <c:ext xmlns:c16="http://schemas.microsoft.com/office/drawing/2014/chart" uri="{C3380CC4-5D6E-409C-BE32-E72D297353CC}">
              <c16:uniqueId val="{00000000-6C6E-4844-94A7-159D9DDAC8AA}"/>
            </c:ext>
          </c:extLst>
        </c:ser>
        <c:ser>
          <c:idx val="1"/>
          <c:order val="1"/>
          <c:tx>
            <c:strRef>
              <c:f>KernelMultiplePIMCores!$E$36</c:f>
              <c:strCache>
                <c:ptCount val="1"/>
                <c:pt idx="0">
                  <c:v>COO</c:v>
                </c:pt>
              </c:strCache>
            </c:strRef>
          </c:tx>
          <c:spPr>
            <a:solidFill>
              <a:schemeClr val="accent3"/>
            </a:solidFill>
            <a:ln w="25400">
              <a:solidFill>
                <a:schemeClr val="tx2"/>
              </a:solidFill>
            </a:ln>
            <a:effectLst/>
          </c:spPr>
          <c:invertIfNegative val="0"/>
          <c:cat>
            <c:strRef>
              <c:f>KernelMultiplePIMCores!$C$37:$C$38</c:f>
              <c:strCache>
                <c:ptCount val="2"/>
                <c:pt idx="0">
                  <c:v>regular matrices</c:v>
                </c:pt>
                <c:pt idx="1">
                  <c:v>scale-free matrices</c:v>
                </c:pt>
              </c:strCache>
            </c:strRef>
          </c:cat>
          <c:val>
            <c:numRef>
              <c:f>KernelMultiplePIMCores!$E$37:$E$38</c:f>
              <c:numCache>
                <c:formatCode>General</c:formatCode>
                <c:ptCount val="2"/>
                <c:pt idx="0">
                  <c:v>42.240001283740384</c:v>
                </c:pt>
                <c:pt idx="1">
                  <c:v>19.968571486161306</c:v>
                </c:pt>
              </c:numCache>
            </c:numRef>
          </c:val>
          <c:extLst>
            <c:ext xmlns:c16="http://schemas.microsoft.com/office/drawing/2014/chart" uri="{C3380CC4-5D6E-409C-BE32-E72D297353CC}">
              <c16:uniqueId val="{00000001-6C6E-4844-94A7-159D9DDAC8AA}"/>
            </c:ext>
          </c:extLst>
        </c:ser>
        <c:ser>
          <c:idx val="2"/>
          <c:order val="2"/>
          <c:tx>
            <c:strRef>
              <c:f>KernelMultiplePIMCores!$F$36</c:f>
              <c:strCache>
                <c:ptCount val="1"/>
                <c:pt idx="0">
                  <c:v>BCSR</c:v>
                </c:pt>
              </c:strCache>
            </c:strRef>
          </c:tx>
          <c:spPr>
            <a:solidFill>
              <a:schemeClr val="tx2">
                <a:lumMod val="50000"/>
                <a:lumOff val="50000"/>
              </a:schemeClr>
            </a:solidFill>
            <a:ln w="25400">
              <a:solidFill>
                <a:schemeClr val="tx2"/>
              </a:solidFill>
            </a:ln>
            <a:effectLst/>
          </c:spPr>
          <c:invertIfNegative val="0"/>
          <c:cat>
            <c:strRef>
              <c:f>KernelMultiplePIMCores!$C$37:$C$38</c:f>
              <c:strCache>
                <c:ptCount val="2"/>
                <c:pt idx="0">
                  <c:v>regular matrices</c:v>
                </c:pt>
                <c:pt idx="1">
                  <c:v>scale-free matrices</c:v>
                </c:pt>
              </c:strCache>
            </c:strRef>
          </c:cat>
          <c:val>
            <c:numRef>
              <c:f>KernelMultiplePIMCores!$F$37:$F$38</c:f>
              <c:numCache>
                <c:formatCode>General</c:formatCode>
                <c:ptCount val="2"/>
                <c:pt idx="0">
                  <c:v>1.1387787153236177</c:v>
                </c:pt>
                <c:pt idx="1">
                  <c:v>0.78890389674978867</c:v>
                </c:pt>
              </c:numCache>
            </c:numRef>
          </c:val>
          <c:extLst>
            <c:ext xmlns:c16="http://schemas.microsoft.com/office/drawing/2014/chart" uri="{C3380CC4-5D6E-409C-BE32-E72D297353CC}">
              <c16:uniqueId val="{00000002-6C6E-4844-94A7-159D9DDAC8AA}"/>
            </c:ext>
          </c:extLst>
        </c:ser>
        <c:ser>
          <c:idx val="3"/>
          <c:order val="3"/>
          <c:tx>
            <c:strRef>
              <c:f>KernelMultiplePIMCores!$G$36</c:f>
              <c:strCache>
                <c:ptCount val="1"/>
                <c:pt idx="0">
                  <c:v>BCOO</c:v>
                </c:pt>
              </c:strCache>
            </c:strRef>
          </c:tx>
          <c:spPr>
            <a:solidFill>
              <a:schemeClr val="tx2">
                <a:lumMod val="90000"/>
                <a:lumOff val="10000"/>
              </a:schemeClr>
            </a:solidFill>
            <a:ln w="25400">
              <a:solidFill>
                <a:schemeClr val="tx2"/>
              </a:solidFill>
            </a:ln>
            <a:effectLst/>
          </c:spPr>
          <c:invertIfNegative val="0"/>
          <c:cat>
            <c:strRef>
              <c:f>KernelMultiplePIMCores!$C$37:$C$38</c:f>
              <c:strCache>
                <c:ptCount val="2"/>
                <c:pt idx="0">
                  <c:v>regular matrices</c:v>
                </c:pt>
                <c:pt idx="1">
                  <c:v>scale-free matrices</c:v>
                </c:pt>
              </c:strCache>
            </c:strRef>
          </c:cat>
          <c:val>
            <c:numRef>
              <c:f>KernelMultiplePIMCores!$G$37:$G$38</c:f>
              <c:numCache>
                <c:formatCode>General</c:formatCode>
                <c:ptCount val="2"/>
                <c:pt idx="0">
                  <c:v>40.075092484337226</c:v>
                </c:pt>
                <c:pt idx="1">
                  <c:v>20.652958296506441</c:v>
                </c:pt>
              </c:numCache>
            </c:numRef>
          </c:val>
          <c:extLst>
            <c:ext xmlns:c16="http://schemas.microsoft.com/office/drawing/2014/chart" uri="{C3380CC4-5D6E-409C-BE32-E72D297353CC}">
              <c16:uniqueId val="{00000003-6C6E-4844-94A7-159D9DDAC8AA}"/>
            </c:ext>
          </c:extLst>
        </c:ser>
        <c:dLbls>
          <c:showLegendKey val="0"/>
          <c:showVal val="0"/>
          <c:showCatName val="0"/>
          <c:showSerName val="0"/>
          <c:showPercent val="0"/>
          <c:showBubbleSize val="0"/>
        </c:dLbls>
        <c:gapWidth val="109"/>
        <c:overlap val="-14"/>
        <c:axId val="943522560"/>
        <c:axId val="911633824"/>
      </c:barChart>
      <c:catAx>
        <c:axId val="94352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crossAx val="911633824"/>
        <c:crosses val="autoZero"/>
        <c:auto val="1"/>
        <c:lblAlgn val="ctr"/>
        <c:lblOffset val="100"/>
        <c:noMultiLvlLbl val="0"/>
      </c:catAx>
      <c:valAx>
        <c:axId val="9116338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r>
                  <a:rPr lang="en-GB" sz="1800"/>
                  <a:t>Speedup</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crossAx val="943522560"/>
        <c:crosses val="autoZero"/>
        <c:crossBetween val="between"/>
      </c:valAx>
      <c:spPr>
        <a:noFill/>
        <a:ln>
          <a:noFill/>
        </a:ln>
        <a:effectLst/>
      </c:spPr>
    </c:plotArea>
    <c:legend>
      <c:legendPos val="t"/>
      <c:layout>
        <c:manualLayout>
          <c:xMode val="edge"/>
          <c:yMode val="edge"/>
          <c:x val="0.59525958875635143"/>
          <c:y val="0.15967883084972501"/>
          <c:w val="0.38628204543047751"/>
          <c:h val="0.15668790453316764"/>
        </c:manualLayout>
      </c:layout>
      <c:overlay val="1"/>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Trebuchet MS" panose="020B070302020209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1"/>
        <c:ser>
          <c:idx val="0"/>
          <c:order val="0"/>
          <c:tx>
            <c:v>load</c:v>
          </c:tx>
          <c:spPr>
            <a:solidFill>
              <a:srgbClr val="EAEAEA"/>
            </a:solidFill>
            <a:ln w="25400">
              <a:solidFill>
                <a:schemeClr val="tx2"/>
              </a:solidFill>
            </a:ln>
            <a:effectLst/>
          </c:spPr>
          <c:invertIfNegative val="1"/>
          <c:cat>
            <c:numRef>
              <c:f>'1D-vs-2D'!$C$67:$C$85</c:f>
              <c:numCache>
                <c:formatCode>General</c:formatCode>
                <c:ptCount val="19"/>
                <c:pt idx="0">
                  <c:v>256</c:v>
                </c:pt>
                <c:pt idx="1">
                  <c:v>512</c:v>
                </c:pt>
                <c:pt idx="2">
                  <c:v>1024</c:v>
                </c:pt>
                <c:pt idx="3">
                  <c:v>2048</c:v>
                </c:pt>
                <c:pt idx="5">
                  <c:v>256</c:v>
                </c:pt>
                <c:pt idx="6">
                  <c:v>512</c:v>
                </c:pt>
                <c:pt idx="7">
                  <c:v>1024</c:v>
                </c:pt>
                <c:pt idx="8">
                  <c:v>2048</c:v>
                </c:pt>
                <c:pt idx="10">
                  <c:v>256</c:v>
                </c:pt>
                <c:pt idx="11">
                  <c:v>512</c:v>
                </c:pt>
                <c:pt idx="12">
                  <c:v>1024</c:v>
                </c:pt>
                <c:pt idx="13">
                  <c:v>2048</c:v>
                </c:pt>
                <c:pt idx="15">
                  <c:v>256</c:v>
                </c:pt>
                <c:pt idx="16">
                  <c:v>512</c:v>
                </c:pt>
                <c:pt idx="17">
                  <c:v>1024</c:v>
                </c:pt>
                <c:pt idx="18">
                  <c:v>2048</c:v>
                </c:pt>
              </c:numCache>
            </c:numRef>
          </c:cat>
          <c:val>
            <c:numRef>
              <c:f>'1D-vs-2D'!$D$67:$D$85</c:f>
              <c:numCache>
                <c:formatCode>General</c:formatCode>
                <c:ptCount val="19"/>
                <c:pt idx="0">
                  <c:v>0.80335386996607905</c:v>
                </c:pt>
                <c:pt idx="1">
                  <c:v>1.4838781042484399</c:v>
                </c:pt>
                <c:pt idx="2">
                  <c:v>1.7010688418895401</c:v>
                </c:pt>
                <c:pt idx="3">
                  <c:v>2.06800332856989</c:v>
                </c:pt>
                <c:pt idx="5">
                  <c:v>0.32436686829984102</c:v>
                </c:pt>
                <c:pt idx="6">
                  <c:v>0.53360450142235405</c:v>
                </c:pt>
                <c:pt idx="7">
                  <c:v>0.60429744612940794</c:v>
                </c:pt>
                <c:pt idx="8">
                  <c:v>0.72195214095584404</c:v>
                </c:pt>
                <c:pt idx="10">
                  <c:v>0.124902740455253</c:v>
                </c:pt>
                <c:pt idx="11">
                  <c:v>0.224839123805994</c:v>
                </c:pt>
                <c:pt idx="12">
                  <c:v>0.27171885395163098</c:v>
                </c:pt>
                <c:pt idx="13">
                  <c:v>0.32484934313682001</c:v>
                </c:pt>
                <c:pt idx="15">
                  <c:v>0.14915580342006801</c:v>
                </c:pt>
                <c:pt idx="16">
                  <c:v>0.257259131370703</c:v>
                </c:pt>
                <c:pt idx="17">
                  <c:v>0.29956332239841998</c:v>
                </c:pt>
                <c:pt idx="18">
                  <c:v>0.42156354583060301</c:v>
                </c:pt>
              </c:numCache>
            </c:numRef>
          </c:val>
          <c:extLst>
            <c:ext xmlns:c14="http://schemas.microsoft.com/office/drawing/2007/8/2/chart" uri="{6F2FDCE9-48DA-4B69-8628-5D25D57E5C99}">
              <c14:invertSolidFillFmt>
                <c14:spPr xmlns:c14="http://schemas.microsoft.com/office/drawing/2007/8/2/chart">
                  <a:solidFill>
                    <a:srgbClr val="FFFFFF"/>
                  </a:solidFill>
                  <a:ln w="25400">
                    <a:solidFill>
                      <a:schemeClr val="tx2"/>
                    </a:solidFill>
                  </a:ln>
                  <a:effectLst/>
                </c14:spPr>
              </c14:invertSolidFillFmt>
            </c:ext>
            <c:ext xmlns:c16="http://schemas.microsoft.com/office/drawing/2014/chart" uri="{C3380CC4-5D6E-409C-BE32-E72D297353CC}">
              <c16:uniqueId val="{00000000-6984-354C-8155-51C160F94499}"/>
            </c:ext>
          </c:extLst>
        </c:ser>
        <c:ser>
          <c:idx val="1"/>
          <c:order val="1"/>
          <c:tx>
            <c:v>kernel</c:v>
          </c:tx>
          <c:spPr>
            <a:solidFill>
              <a:srgbClr val="1B587C"/>
            </a:solidFill>
            <a:ln w="25400">
              <a:solidFill>
                <a:schemeClr val="tx2"/>
              </a:solidFill>
            </a:ln>
            <a:effectLst/>
          </c:spPr>
          <c:invertIfNegative val="1"/>
          <c:cat>
            <c:numRef>
              <c:f>'1D-vs-2D'!$C$67:$C$85</c:f>
              <c:numCache>
                <c:formatCode>General</c:formatCode>
                <c:ptCount val="19"/>
                <c:pt idx="0">
                  <c:v>256</c:v>
                </c:pt>
                <c:pt idx="1">
                  <c:v>512</c:v>
                </c:pt>
                <c:pt idx="2">
                  <c:v>1024</c:v>
                </c:pt>
                <c:pt idx="3">
                  <c:v>2048</c:v>
                </c:pt>
                <c:pt idx="5">
                  <c:v>256</c:v>
                </c:pt>
                <c:pt idx="6">
                  <c:v>512</c:v>
                </c:pt>
                <c:pt idx="7">
                  <c:v>1024</c:v>
                </c:pt>
                <c:pt idx="8">
                  <c:v>2048</c:v>
                </c:pt>
                <c:pt idx="10">
                  <c:v>256</c:v>
                </c:pt>
                <c:pt idx="11">
                  <c:v>512</c:v>
                </c:pt>
                <c:pt idx="12">
                  <c:v>1024</c:v>
                </c:pt>
                <c:pt idx="13">
                  <c:v>2048</c:v>
                </c:pt>
                <c:pt idx="15">
                  <c:v>256</c:v>
                </c:pt>
                <c:pt idx="16">
                  <c:v>512</c:v>
                </c:pt>
                <c:pt idx="17">
                  <c:v>1024</c:v>
                </c:pt>
                <c:pt idx="18">
                  <c:v>2048</c:v>
                </c:pt>
              </c:numCache>
            </c:numRef>
          </c:cat>
          <c:val>
            <c:numRef>
              <c:f>'1D-vs-2D'!$E$67:$E$85</c:f>
              <c:numCache>
                <c:formatCode>General</c:formatCode>
                <c:ptCount val="19"/>
                <c:pt idx="0">
                  <c:v>0.123202186830513</c:v>
                </c:pt>
                <c:pt idx="1">
                  <c:v>6.9690671967456402E-2</c:v>
                </c:pt>
                <c:pt idx="2">
                  <c:v>4.0440580090729601E-2</c:v>
                </c:pt>
                <c:pt idx="3">
                  <c:v>2.75200195004414E-2</c:v>
                </c:pt>
                <c:pt idx="5">
                  <c:v>0.47494265526374801</c:v>
                </c:pt>
                <c:pt idx="6">
                  <c:v>0.32395101012629601</c:v>
                </c:pt>
                <c:pt idx="7">
                  <c:v>0.20892404227255601</c:v>
                </c:pt>
                <c:pt idx="8">
                  <c:v>0.15894997792325799</c:v>
                </c:pt>
                <c:pt idx="10">
                  <c:v>0.101106464733227</c:v>
                </c:pt>
                <c:pt idx="11">
                  <c:v>6.6657522927664706E-2</c:v>
                </c:pt>
                <c:pt idx="12">
                  <c:v>4.7210198016842897E-2</c:v>
                </c:pt>
                <c:pt idx="13">
                  <c:v>3.9678602892176701E-2</c:v>
                </c:pt>
                <c:pt idx="15">
                  <c:v>8.5476873008956705E-2</c:v>
                </c:pt>
                <c:pt idx="16">
                  <c:v>5.66768359257818E-2</c:v>
                </c:pt>
                <c:pt idx="17">
                  <c:v>4.1960658797871697E-2</c:v>
                </c:pt>
                <c:pt idx="18">
                  <c:v>3.9371004829744899E-2</c:v>
                </c:pt>
              </c:numCache>
            </c:numRef>
          </c:val>
          <c:extLst>
            <c:ext xmlns:c14="http://schemas.microsoft.com/office/drawing/2007/8/2/chart" uri="{6F2FDCE9-48DA-4B69-8628-5D25D57E5C99}">
              <c14:invertSolidFillFmt>
                <c14:spPr xmlns:c14="http://schemas.microsoft.com/office/drawing/2007/8/2/chart">
                  <a:solidFill>
                    <a:srgbClr val="FFFFFF"/>
                  </a:solidFill>
                  <a:ln w="25400">
                    <a:solidFill>
                      <a:schemeClr val="tx2"/>
                    </a:solidFill>
                  </a:ln>
                  <a:effectLst/>
                </c14:spPr>
              </c14:invertSolidFillFmt>
            </c:ext>
            <c:ext xmlns:c16="http://schemas.microsoft.com/office/drawing/2014/chart" uri="{C3380CC4-5D6E-409C-BE32-E72D297353CC}">
              <c16:uniqueId val="{00000001-6984-354C-8155-51C160F94499}"/>
            </c:ext>
          </c:extLst>
        </c:ser>
        <c:ser>
          <c:idx val="2"/>
          <c:order val="2"/>
          <c:tx>
            <c:v>retrieve</c:v>
          </c:tx>
          <c:spPr>
            <a:solidFill>
              <a:srgbClr val="C4E1F2"/>
            </a:solidFill>
            <a:ln w="25400">
              <a:solidFill>
                <a:schemeClr val="tx2"/>
              </a:solidFill>
            </a:ln>
            <a:effectLst/>
          </c:spPr>
          <c:invertIfNegative val="1"/>
          <c:cat>
            <c:numRef>
              <c:f>'1D-vs-2D'!$C$67:$C$85</c:f>
              <c:numCache>
                <c:formatCode>General</c:formatCode>
                <c:ptCount val="19"/>
                <c:pt idx="0">
                  <c:v>256</c:v>
                </c:pt>
                <c:pt idx="1">
                  <c:v>512</c:v>
                </c:pt>
                <c:pt idx="2">
                  <c:v>1024</c:v>
                </c:pt>
                <c:pt idx="3">
                  <c:v>2048</c:v>
                </c:pt>
                <c:pt idx="5">
                  <c:v>256</c:v>
                </c:pt>
                <c:pt idx="6">
                  <c:v>512</c:v>
                </c:pt>
                <c:pt idx="7">
                  <c:v>1024</c:v>
                </c:pt>
                <c:pt idx="8">
                  <c:v>2048</c:v>
                </c:pt>
                <c:pt idx="10">
                  <c:v>256</c:v>
                </c:pt>
                <c:pt idx="11">
                  <c:v>512</c:v>
                </c:pt>
                <c:pt idx="12">
                  <c:v>1024</c:v>
                </c:pt>
                <c:pt idx="13">
                  <c:v>2048</c:v>
                </c:pt>
                <c:pt idx="15">
                  <c:v>256</c:v>
                </c:pt>
                <c:pt idx="16">
                  <c:v>512</c:v>
                </c:pt>
                <c:pt idx="17">
                  <c:v>1024</c:v>
                </c:pt>
                <c:pt idx="18">
                  <c:v>2048</c:v>
                </c:pt>
              </c:numCache>
            </c:numRef>
          </c:cat>
          <c:val>
            <c:numRef>
              <c:f>'1D-vs-2D'!$F$67:$F$85</c:f>
              <c:numCache>
                <c:formatCode>General</c:formatCode>
                <c:ptCount val="19"/>
                <c:pt idx="0">
                  <c:v>7.32269040511105E-2</c:v>
                </c:pt>
                <c:pt idx="1">
                  <c:v>9.24138439981603E-2</c:v>
                </c:pt>
                <c:pt idx="2">
                  <c:v>7.92403468386534E-2</c:v>
                </c:pt>
                <c:pt idx="3">
                  <c:v>7.5744395186707003E-2</c:v>
                </c:pt>
                <c:pt idx="5">
                  <c:v>0.1167735773749</c:v>
                </c:pt>
                <c:pt idx="6">
                  <c:v>0.11316505045021</c:v>
                </c:pt>
                <c:pt idx="7">
                  <c:v>8.2848372041259499E-2</c:v>
                </c:pt>
                <c:pt idx="8">
                  <c:v>7.1002402727300296E-2</c:v>
                </c:pt>
                <c:pt idx="10">
                  <c:v>0.62081698203242397</c:v>
                </c:pt>
                <c:pt idx="11">
                  <c:v>0.838218923191559</c:v>
                </c:pt>
                <c:pt idx="12">
                  <c:v>0.80846666748491702</c:v>
                </c:pt>
                <c:pt idx="13">
                  <c:v>0.92039651945364698</c:v>
                </c:pt>
                <c:pt idx="15">
                  <c:v>0.60807163421370602</c:v>
                </c:pt>
                <c:pt idx="16">
                  <c:v>0.77083986594592502</c:v>
                </c:pt>
                <c:pt idx="17">
                  <c:v>0.77649068446945002</c:v>
                </c:pt>
                <c:pt idx="18">
                  <c:v>0.91829288909509099</c:v>
                </c:pt>
              </c:numCache>
            </c:numRef>
          </c:val>
          <c:extLst>
            <c:ext xmlns:c14="http://schemas.microsoft.com/office/drawing/2007/8/2/chart" uri="{6F2FDCE9-48DA-4B69-8628-5D25D57E5C99}">
              <c14:invertSolidFillFmt>
                <c14:spPr xmlns:c14="http://schemas.microsoft.com/office/drawing/2007/8/2/chart">
                  <a:solidFill>
                    <a:srgbClr val="FFFFFF"/>
                  </a:solidFill>
                  <a:ln w="25400">
                    <a:solidFill>
                      <a:schemeClr val="tx2"/>
                    </a:solidFill>
                  </a:ln>
                  <a:effectLst/>
                </c14:spPr>
              </c14:invertSolidFillFmt>
            </c:ext>
            <c:ext xmlns:c16="http://schemas.microsoft.com/office/drawing/2014/chart" uri="{C3380CC4-5D6E-409C-BE32-E72D297353CC}">
              <c16:uniqueId val="{00000002-6984-354C-8155-51C160F94499}"/>
            </c:ext>
          </c:extLst>
        </c:ser>
        <c:ser>
          <c:idx val="3"/>
          <c:order val="3"/>
          <c:tx>
            <c:v>merge</c:v>
          </c:tx>
          <c:spPr>
            <a:solidFill>
              <a:srgbClr val="656565"/>
            </a:solidFill>
            <a:ln w="25400">
              <a:solidFill>
                <a:schemeClr val="tx2"/>
              </a:solidFill>
            </a:ln>
            <a:effectLst/>
          </c:spPr>
          <c:invertIfNegative val="1"/>
          <c:cat>
            <c:numRef>
              <c:f>'1D-vs-2D'!$C$67:$C$85</c:f>
              <c:numCache>
                <c:formatCode>General</c:formatCode>
                <c:ptCount val="19"/>
                <c:pt idx="0">
                  <c:v>256</c:v>
                </c:pt>
                <c:pt idx="1">
                  <c:v>512</c:v>
                </c:pt>
                <c:pt idx="2">
                  <c:v>1024</c:v>
                </c:pt>
                <c:pt idx="3">
                  <c:v>2048</c:v>
                </c:pt>
                <c:pt idx="5">
                  <c:v>256</c:v>
                </c:pt>
                <c:pt idx="6">
                  <c:v>512</c:v>
                </c:pt>
                <c:pt idx="7">
                  <c:v>1024</c:v>
                </c:pt>
                <c:pt idx="8">
                  <c:v>2048</c:v>
                </c:pt>
                <c:pt idx="10">
                  <c:v>256</c:v>
                </c:pt>
                <c:pt idx="11">
                  <c:v>512</c:v>
                </c:pt>
                <c:pt idx="12">
                  <c:v>1024</c:v>
                </c:pt>
                <c:pt idx="13">
                  <c:v>2048</c:v>
                </c:pt>
                <c:pt idx="15">
                  <c:v>256</c:v>
                </c:pt>
                <c:pt idx="16">
                  <c:v>512</c:v>
                </c:pt>
                <c:pt idx="17">
                  <c:v>1024</c:v>
                </c:pt>
                <c:pt idx="18">
                  <c:v>2048</c:v>
                </c:pt>
              </c:numCache>
            </c:numRef>
          </c:cat>
          <c:val>
            <c:numRef>
              <c:f>'1D-vs-2D'!$G$67:$G$85</c:f>
              <c:numCache>
                <c:formatCode>General</c:formatCode>
                <c:ptCount val="19"/>
                <c:pt idx="0">
                  <c:v>2.1703915229579401E-4</c:v>
                </c:pt>
                <c:pt idx="1">
                  <c:v>4.50439382292434E-4</c:v>
                </c:pt>
                <c:pt idx="2">
                  <c:v>7.6661227898418098E-4</c:v>
                </c:pt>
                <c:pt idx="3">
                  <c:v>1.81273149179177E-3</c:v>
                </c:pt>
                <c:pt idx="5">
                  <c:v>8.3916899061508898E-2</c:v>
                </c:pt>
                <c:pt idx="6">
                  <c:v>8.8972622925164099E-2</c:v>
                </c:pt>
                <c:pt idx="7">
                  <c:v>8.0642454392522003E-2</c:v>
                </c:pt>
                <c:pt idx="8">
                  <c:v>8.6500426150113302E-2</c:v>
                </c:pt>
                <c:pt idx="10">
                  <c:v>0.153173812779095</c:v>
                </c:pt>
                <c:pt idx="11">
                  <c:v>0.15584505510121799</c:v>
                </c:pt>
                <c:pt idx="12">
                  <c:v>0.156981485869156</c:v>
                </c:pt>
                <c:pt idx="13">
                  <c:v>0.15005112229393999</c:v>
                </c:pt>
                <c:pt idx="15">
                  <c:v>0.15729568935726801</c:v>
                </c:pt>
                <c:pt idx="16">
                  <c:v>0.156876998523927</c:v>
                </c:pt>
                <c:pt idx="17">
                  <c:v>0.15742045647269401</c:v>
                </c:pt>
                <c:pt idx="18">
                  <c:v>0.15753352544152199</c:v>
                </c:pt>
              </c:numCache>
            </c:numRef>
          </c:val>
          <c:extLst>
            <c:ext xmlns:c14="http://schemas.microsoft.com/office/drawing/2007/8/2/chart" uri="{6F2FDCE9-48DA-4B69-8628-5D25D57E5C99}">
              <c14:invertSolidFillFmt>
                <c14:spPr xmlns:c14="http://schemas.microsoft.com/office/drawing/2007/8/2/chart">
                  <a:solidFill>
                    <a:srgbClr val="FFFFFF"/>
                  </a:solidFill>
                  <a:ln w="25400">
                    <a:solidFill>
                      <a:schemeClr val="tx2"/>
                    </a:solidFill>
                  </a:ln>
                  <a:effectLst/>
                </c14:spPr>
              </c14:invertSolidFillFmt>
            </c:ext>
            <c:ext xmlns:c16="http://schemas.microsoft.com/office/drawing/2014/chart" uri="{C3380CC4-5D6E-409C-BE32-E72D297353CC}">
              <c16:uniqueId val="{00000003-6984-354C-8155-51C160F94499}"/>
            </c:ext>
          </c:extLst>
        </c:ser>
        <c:dLbls>
          <c:showLegendKey val="0"/>
          <c:showVal val="0"/>
          <c:showCatName val="0"/>
          <c:showSerName val="0"/>
          <c:showPercent val="0"/>
          <c:showBubbleSize val="0"/>
        </c:dLbls>
        <c:gapWidth val="15"/>
        <c:overlap val="100"/>
        <c:axId val="983712714"/>
        <c:axId val="582728716"/>
      </c:barChart>
      <c:catAx>
        <c:axId val="983712714"/>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Trebuchet MS" panose="020B0703020202090204" pitchFamily="34" charset="0"/>
                    <a:ea typeface="+mn-ea"/>
                    <a:cs typeface="+mn-cs"/>
                  </a:defRPr>
                </a:pPr>
                <a:endParaRPr lang="en-G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crossAx val="582728716"/>
        <c:crosses val="autoZero"/>
        <c:auto val="1"/>
        <c:lblAlgn val="ctr"/>
        <c:lblOffset val="100"/>
        <c:noMultiLvlLbl val="1"/>
      </c:catAx>
      <c:valAx>
        <c:axId val="5827287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Trebuchet MS" panose="020B0703020202090204" pitchFamily="34" charset="0"/>
                    <a:ea typeface="+mn-ea"/>
                    <a:cs typeface="+mn-cs"/>
                  </a:defRPr>
                </a:pPr>
                <a:r>
                  <a:rPr lang="en-GB" sz="2000"/>
                  <a:t>Slowdown</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crossAx val="983712714"/>
        <c:crosses val="autoZero"/>
        <c:crossBetween val="between"/>
      </c:valAx>
      <c:spPr>
        <a:noFill/>
        <a:ln>
          <a:noFill/>
        </a:ln>
        <a:effectLst/>
      </c:spPr>
    </c:plotArea>
    <c:legend>
      <c:legendPos val="t"/>
      <c:overlay val="1"/>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legend>
    <c:plotVisOnly val="1"/>
    <c:dispBlanksAs val="zero"/>
    <c:showDLblsOverMax val="1"/>
  </c:chart>
  <c:spPr>
    <a:noFill/>
    <a:ln>
      <a:noFill/>
    </a:ln>
    <a:effectLst/>
  </c:spPr>
  <c:txPr>
    <a:bodyPr/>
    <a:lstStyle/>
    <a:p>
      <a:pPr>
        <a:defRPr>
          <a:latin typeface="Trebuchet MS" panose="020B0703020202090204"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1"/>
        <c:ser>
          <c:idx val="0"/>
          <c:order val="0"/>
          <c:tx>
            <c:v>load</c:v>
          </c:tx>
          <c:spPr>
            <a:solidFill>
              <a:srgbClr val="EAEAEA"/>
            </a:solidFill>
            <a:ln w="25400">
              <a:solidFill>
                <a:schemeClr val="tx2"/>
              </a:solidFill>
            </a:ln>
            <a:effectLst/>
          </c:spPr>
          <c:invertIfNegative val="1"/>
          <c:cat>
            <c:numRef>
              <c:f>'1D-vs-2D'!$C$67:$C$85</c:f>
              <c:numCache>
                <c:formatCode>General</c:formatCode>
                <c:ptCount val="19"/>
                <c:pt idx="0">
                  <c:v>256</c:v>
                </c:pt>
                <c:pt idx="1">
                  <c:v>512</c:v>
                </c:pt>
                <c:pt idx="2">
                  <c:v>1024</c:v>
                </c:pt>
                <c:pt idx="3">
                  <c:v>2048</c:v>
                </c:pt>
                <c:pt idx="5">
                  <c:v>256</c:v>
                </c:pt>
                <c:pt idx="6">
                  <c:v>512</c:v>
                </c:pt>
                <c:pt idx="7">
                  <c:v>1024</c:v>
                </c:pt>
                <c:pt idx="8">
                  <c:v>2048</c:v>
                </c:pt>
                <c:pt idx="10">
                  <c:v>256</c:v>
                </c:pt>
                <c:pt idx="11">
                  <c:v>512</c:v>
                </c:pt>
                <c:pt idx="12">
                  <c:v>1024</c:v>
                </c:pt>
                <c:pt idx="13">
                  <c:v>2048</c:v>
                </c:pt>
                <c:pt idx="15">
                  <c:v>256</c:v>
                </c:pt>
                <c:pt idx="16">
                  <c:v>512</c:v>
                </c:pt>
                <c:pt idx="17">
                  <c:v>1024</c:v>
                </c:pt>
                <c:pt idx="18">
                  <c:v>2048</c:v>
                </c:pt>
              </c:numCache>
            </c:numRef>
          </c:cat>
          <c:val>
            <c:numRef>
              <c:f>'1D-vs-2D'!$D$67:$D$85</c:f>
              <c:numCache>
                <c:formatCode>General</c:formatCode>
                <c:ptCount val="19"/>
                <c:pt idx="0">
                  <c:v>0.80335386996607905</c:v>
                </c:pt>
                <c:pt idx="1">
                  <c:v>1.4838781042484399</c:v>
                </c:pt>
                <c:pt idx="2">
                  <c:v>1.7010688418895401</c:v>
                </c:pt>
                <c:pt idx="3">
                  <c:v>2.06800332856989</c:v>
                </c:pt>
                <c:pt idx="5">
                  <c:v>0.32436686829984102</c:v>
                </c:pt>
                <c:pt idx="6">
                  <c:v>0.53360450142235405</c:v>
                </c:pt>
                <c:pt idx="7">
                  <c:v>0.60429744612940794</c:v>
                </c:pt>
                <c:pt idx="8">
                  <c:v>0.72195214095584404</c:v>
                </c:pt>
                <c:pt idx="10">
                  <c:v>0.124902740455253</c:v>
                </c:pt>
                <c:pt idx="11">
                  <c:v>0.224839123805994</c:v>
                </c:pt>
                <c:pt idx="12">
                  <c:v>0.27171885395163098</c:v>
                </c:pt>
                <c:pt idx="13">
                  <c:v>0.32484934313682001</c:v>
                </c:pt>
                <c:pt idx="15">
                  <c:v>0.14915580342006801</c:v>
                </c:pt>
                <c:pt idx="16">
                  <c:v>0.257259131370703</c:v>
                </c:pt>
                <c:pt idx="17">
                  <c:v>0.29956332239841998</c:v>
                </c:pt>
                <c:pt idx="18">
                  <c:v>0.42156354583060301</c:v>
                </c:pt>
              </c:numCache>
            </c:numRef>
          </c:val>
          <c:extLst>
            <c:ext xmlns:c14="http://schemas.microsoft.com/office/drawing/2007/8/2/chart" uri="{6F2FDCE9-48DA-4B69-8628-5D25D57E5C99}">
              <c14:invertSolidFillFmt>
                <c14:spPr xmlns:c14="http://schemas.microsoft.com/office/drawing/2007/8/2/chart">
                  <a:solidFill>
                    <a:srgbClr val="FFFFFF"/>
                  </a:solidFill>
                  <a:ln w="25400">
                    <a:solidFill>
                      <a:schemeClr val="tx2"/>
                    </a:solidFill>
                  </a:ln>
                  <a:effectLst/>
                </c14:spPr>
              </c14:invertSolidFillFmt>
            </c:ext>
            <c:ext xmlns:c16="http://schemas.microsoft.com/office/drawing/2014/chart" uri="{C3380CC4-5D6E-409C-BE32-E72D297353CC}">
              <c16:uniqueId val="{00000000-6984-354C-8155-51C160F94499}"/>
            </c:ext>
          </c:extLst>
        </c:ser>
        <c:ser>
          <c:idx val="1"/>
          <c:order val="1"/>
          <c:tx>
            <c:v>kernel</c:v>
          </c:tx>
          <c:spPr>
            <a:solidFill>
              <a:srgbClr val="1B587C"/>
            </a:solidFill>
            <a:ln w="25400">
              <a:solidFill>
                <a:schemeClr val="tx2"/>
              </a:solidFill>
            </a:ln>
            <a:effectLst/>
          </c:spPr>
          <c:invertIfNegative val="1"/>
          <c:cat>
            <c:numRef>
              <c:f>'1D-vs-2D'!$C$67:$C$85</c:f>
              <c:numCache>
                <c:formatCode>General</c:formatCode>
                <c:ptCount val="19"/>
                <c:pt idx="0">
                  <c:v>256</c:v>
                </c:pt>
                <c:pt idx="1">
                  <c:v>512</c:v>
                </c:pt>
                <c:pt idx="2">
                  <c:v>1024</c:v>
                </c:pt>
                <c:pt idx="3">
                  <c:v>2048</c:v>
                </c:pt>
                <c:pt idx="5">
                  <c:v>256</c:v>
                </c:pt>
                <c:pt idx="6">
                  <c:v>512</c:v>
                </c:pt>
                <c:pt idx="7">
                  <c:v>1024</c:v>
                </c:pt>
                <c:pt idx="8">
                  <c:v>2048</c:v>
                </c:pt>
                <c:pt idx="10">
                  <c:v>256</c:v>
                </c:pt>
                <c:pt idx="11">
                  <c:v>512</c:v>
                </c:pt>
                <c:pt idx="12">
                  <c:v>1024</c:v>
                </c:pt>
                <c:pt idx="13">
                  <c:v>2048</c:v>
                </c:pt>
                <c:pt idx="15">
                  <c:v>256</c:v>
                </c:pt>
                <c:pt idx="16">
                  <c:v>512</c:v>
                </c:pt>
                <c:pt idx="17">
                  <c:v>1024</c:v>
                </c:pt>
                <c:pt idx="18">
                  <c:v>2048</c:v>
                </c:pt>
              </c:numCache>
            </c:numRef>
          </c:cat>
          <c:val>
            <c:numRef>
              <c:f>'1D-vs-2D'!$E$67:$E$85</c:f>
              <c:numCache>
                <c:formatCode>General</c:formatCode>
                <c:ptCount val="19"/>
                <c:pt idx="0">
                  <c:v>0.123202186830513</c:v>
                </c:pt>
                <c:pt idx="1">
                  <c:v>6.9690671967456402E-2</c:v>
                </c:pt>
                <c:pt idx="2">
                  <c:v>4.0440580090729601E-2</c:v>
                </c:pt>
                <c:pt idx="3">
                  <c:v>2.75200195004414E-2</c:v>
                </c:pt>
                <c:pt idx="5">
                  <c:v>0.47494265526374801</c:v>
                </c:pt>
                <c:pt idx="6">
                  <c:v>0.32395101012629601</c:v>
                </c:pt>
                <c:pt idx="7">
                  <c:v>0.20892404227255601</c:v>
                </c:pt>
                <c:pt idx="8">
                  <c:v>0.15894997792325799</c:v>
                </c:pt>
                <c:pt idx="10">
                  <c:v>0.101106464733227</c:v>
                </c:pt>
                <c:pt idx="11">
                  <c:v>6.6657522927664706E-2</c:v>
                </c:pt>
                <c:pt idx="12">
                  <c:v>4.7210198016842897E-2</c:v>
                </c:pt>
                <c:pt idx="13">
                  <c:v>3.9678602892176701E-2</c:v>
                </c:pt>
                <c:pt idx="15">
                  <c:v>8.5476873008956705E-2</c:v>
                </c:pt>
                <c:pt idx="16">
                  <c:v>5.66768359257818E-2</c:v>
                </c:pt>
                <c:pt idx="17">
                  <c:v>4.1960658797871697E-2</c:v>
                </c:pt>
                <c:pt idx="18">
                  <c:v>3.9371004829744899E-2</c:v>
                </c:pt>
              </c:numCache>
            </c:numRef>
          </c:val>
          <c:extLst>
            <c:ext xmlns:c14="http://schemas.microsoft.com/office/drawing/2007/8/2/chart" uri="{6F2FDCE9-48DA-4B69-8628-5D25D57E5C99}">
              <c14:invertSolidFillFmt>
                <c14:spPr xmlns:c14="http://schemas.microsoft.com/office/drawing/2007/8/2/chart">
                  <a:solidFill>
                    <a:srgbClr val="FFFFFF"/>
                  </a:solidFill>
                  <a:ln w="25400">
                    <a:solidFill>
                      <a:schemeClr val="tx2"/>
                    </a:solidFill>
                  </a:ln>
                  <a:effectLst/>
                </c14:spPr>
              </c14:invertSolidFillFmt>
            </c:ext>
            <c:ext xmlns:c16="http://schemas.microsoft.com/office/drawing/2014/chart" uri="{C3380CC4-5D6E-409C-BE32-E72D297353CC}">
              <c16:uniqueId val="{00000001-6984-354C-8155-51C160F94499}"/>
            </c:ext>
          </c:extLst>
        </c:ser>
        <c:ser>
          <c:idx val="2"/>
          <c:order val="2"/>
          <c:tx>
            <c:v>retrieve</c:v>
          </c:tx>
          <c:spPr>
            <a:solidFill>
              <a:srgbClr val="C4E1F2"/>
            </a:solidFill>
            <a:ln w="25400">
              <a:solidFill>
                <a:schemeClr val="tx2"/>
              </a:solidFill>
            </a:ln>
            <a:effectLst/>
          </c:spPr>
          <c:invertIfNegative val="1"/>
          <c:cat>
            <c:numRef>
              <c:f>'1D-vs-2D'!$C$67:$C$85</c:f>
              <c:numCache>
                <c:formatCode>General</c:formatCode>
                <c:ptCount val="19"/>
                <c:pt idx="0">
                  <c:v>256</c:v>
                </c:pt>
                <c:pt idx="1">
                  <c:v>512</c:v>
                </c:pt>
                <c:pt idx="2">
                  <c:v>1024</c:v>
                </c:pt>
                <c:pt idx="3">
                  <c:v>2048</c:v>
                </c:pt>
                <c:pt idx="5">
                  <c:v>256</c:v>
                </c:pt>
                <c:pt idx="6">
                  <c:v>512</c:v>
                </c:pt>
                <c:pt idx="7">
                  <c:v>1024</c:v>
                </c:pt>
                <c:pt idx="8">
                  <c:v>2048</c:v>
                </c:pt>
                <c:pt idx="10">
                  <c:v>256</c:v>
                </c:pt>
                <c:pt idx="11">
                  <c:v>512</c:v>
                </c:pt>
                <c:pt idx="12">
                  <c:v>1024</c:v>
                </c:pt>
                <c:pt idx="13">
                  <c:v>2048</c:v>
                </c:pt>
                <c:pt idx="15">
                  <c:v>256</c:v>
                </c:pt>
                <c:pt idx="16">
                  <c:v>512</c:v>
                </c:pt>
                <c:pt idx="17">
                  <c:v>1024</c:v>
                </c:pt>
                <c:pt idx="18">
                  <c:v>2048</c:v>
                </c:pt>
              </c:numCache>
            </c:numRef>
          </c:cat>
          <c:val>
            <c:numRef>
              <c:f>'1D-vs-2D'!$F$67:$F$85</c:f>
              <c:numCache>
                <c:formatCode>General</c:formatCode>
                <c:ptCount val="19"/>
                <c:pt idx="0">
                  <c:v>7.32269040511105E-2</c:v>
                </c:pt>
                <c:pt idx="1">
                  <c:v>9.24138439981603E-2</c:v>
                </c:pt>
                <c:pt idx="2">
                  <c:v>7.92403468386534E-2</c:v>
                </c:pt>
                <c:pt idx="3">
                  <c:v>7.5744395186707003E-2</c:v>
                </c:pt>
                <c:pt idx="5">
                  <c:v>0.1167735773749</c:v>
                </c:pt>
                <c:pt idx="6">
                  <c:v>0.11316505045021</c:v>
                </c:pt>
                <c:pt idx="7">
                  <c:v>8.2848372041259499E-2</c:v>
                </c:pt>
                <c:pt idx="8">
                  <c:v>7.1002402727300296E-2</c:v>
                </c:pt>
                <c:pt idx="10">
                  <c:v>0.62081698203242397</c:v>
                </c:pt>
                <c:pt idx="11">
                  <c:v>0.838218923191559</c:v>
                </c:pt>
                <c:pt idx="12">
                  <c:v>0.80846666748491702</c:v>
                </c:pt>
                <c:pt idx="13">
                  <c:v>0.92039651945364698</c:v>
                </c:pt>
                <c:pt idx="15">
                  <c:v>0.60807163421370602</c:v>
                </c:pt>
                <c:pt idx="16">
                  <c:v>0.77083986594592502</c:v>
                </c:pt>
                <c:pt idx="17">
                  <c:v>0.77649068446945002</c:v>
                </c:pt>
                <c:pt idx="18">
                  <c:v>0.91829288909509099</c:v>
                </c:pt>
              </c:numCache>
            </c:numRef>
          </c:val>
          <c:extLst>
            <c:ext xmlns:c14="http://schemas.microsoft.com/office/drawing/2007/8/2/chart" uri="{6F2FDCE9-48DA-4B69-8628-5D25D57E5C99}">
              <c14:invertSolidFillFmt>
                <c14:spPr xmlns:c14="http://schemas.microsoft.com/office/drawing/2007/8/2/chart">
                  <a:solidFill>
                    <a:srgbClr val="FFFFFF"/>
                  </a:solidFill>
                  <a:ln w="25400">
                    <a:solidFill>
                      <a:schemeClr val="tx2"/>
                    </a:solidFill>
                  </a:ln>
                  <a:effectLst/>
                </c14:spPr>
              </c14:invertSolidFillFmt>
            </c:ext>
            <c:ext xmlns:c16="http://schemas.microsoft.com/office/drawing/2014/chart" uri="{C3380CC4-5D6E-409C-BE32-E72D297353CC}">
              <c16:uniqueId val="{00000002-6984-354C-8155-51C160F94499}"/>
            </c:ext>
          </c:extLst>
        </c:ser>
        <c:ser>
          <c:idx val="3"/>
          <c:order val="3"/>
          <c:tx>
            <c:v>merge</c:v>
          </c:tx>
          <c:spPr>
            <a:solidFill>
              <a:srgbClr val="656565"/>
            </a:solidFill>
            <a:ln w="25400">
              <a:solidFill>
                <a:schemeClr val="tx2"/>
              </a:solidFill>
            </a:ln>
            <a:effectLst/>
          </c:spPr>
          <c:invertIfNegative val="1"/>
          <c:cat>
            <c:numRef>
              <c:f>'1D-vs-2D'!$C$67:$C$85</c:f>
              <c:numCache>
                <c:formatCode>General</c:formatCode>
                <c:ptCount val="19"/>
                <c:pt idx="0">
                  <c:v>256</c:v>
                </c:pt>
                <c:pt idx="1">
                  <c:v>512</c:v>
                </c:pt>
                <c:pt idx="2">
                  <c:v>1024</c:v>
                </c:pt>
                <c:pt idx="3">
                  <c:v>2048</c:v>
                </c:pt>
                <c:pt idx="5">
                  <c:v>256</c:v>
                </c:pt>
                <c:pt idx="6">
                  <c:v>512</c:v>
                </c:pt>
                <c:pt idx="7">
                  <c:v>1024</c:v>
                </c:pt>
                <c:pt idx="8">
                  <c:v>2048</c:v>
                </c:pt>
                <c:pt idx="10">
                  <c:v>256</c:v>
                </c:pt>
                <c:pt idx="11">
                  <c:v>512</c:v>
                </c:pt>
                <c:pt idx="12">
                  <c:v>1024</c:v>
                </c:pt>
                <c:pt idx="13">
                  <c:v>2048</c:v>
                </c:pt>
                <c:pt idx="15">
                  <c:v>256</c:v>
                </c:pt>
                <c:pt idx="16">
                  <c:v>512</c:v>
                </c:pt>
                <c:pt idx="17">
                  <c:v>1024</c:v>
                </c:pt>
                <c:pt idx="18">
                  <c:v>2048</c:v>
                </c:pt>
              </c:numCache>
            </c:numRef>
          </c:cat>
          <c:val>
            <c:numRef>
              <c:f>'1D-vs-2D'!$G$67:$G$85</c:f>
              <c:numCache>
                <c:formatCode>General</c:formatCode>
                <c:ptCount val="19"/>
                <c:pt idx="0">
                  <c:v>2.1703915229579401E-4</c:v>
                </c:pt>
                <c:pt idx="1">
                  <c:v>4.50439382292434E-4</c:v>
                </c:pt>
                <c:pt idx="2">
                  <c:v>7.6661227898418098E-4</c:v>
                </c:pt>
                <c:pt idx="3">
                  <c:v>1.81273149179177E-3</c:v>
                </c:pt>
                <c:pt idx="5">
                  <c:v>8.3916899061508898E-2</c:v>
                </c:pt>
                <c:pt idx="6">
                  <c:v>8.8972622925164099E-2</c:v>
                </c:pt>
                <c:pt idx="7">
                  <c:v>8.0642454392522003E-2</c:v>
                </c:pt>
                <c:pt idx="8">
                  <c:v>8.6500426150113302E-2</c:v>
                </c:pt>
                <c:pt idx="10">
                  <c:v>0.153173812779095</c:v>
                </c:pt>
                <c:pt idx="11">
                  <c:v>0.15584505510121799</c:v>
                </c:pt>
                <c:pt idx="12">
                  <c:v>0.156981485869156</c:v>
                </c:pt>
                <c:pt idx="13">
                  <c:v>0.15005112229393999</c:v>
                </c:pt>
                <c:pt idx="15">
                  <c:v>0.15729568935726801</c:v>
                </c:pt>
                <c:pt idx="16">
                  <c:v>0.156876998523927</c:v>
                </c:pt>
                <c:pt idx="17">
                  <c:v>0.15742045647269401</c:v>
                </c:pt>
                <c:pt idx="18">
                  <c:v>0.15753352544152199</c:v>
                </c:pt>
              </c:numCache>
            </c:numRef>
          </c:val>
          <c:extLst>
            <c:ext xmlns:c14="http://schemas.microsoft.com/office/drawing/2007/8/2/chart" uri="{6F2FDCE9-48DA-4B69-8628-5D25D57E5C99}">
              <c14:invertSolidFillFmt>
                <c14:spPr xmlns:c14="http://schemas.microsoft.com/office/drawing/2007/8/2/chart">
                  <a:solidFill>
                    <a:srgbClr val="FFFFFF"/>
                  </a:solidFill>
                  <a:ln w="25400">
                    <a:solidFill>
                      <a:schemeClr val="tx2"/>
                    </a:solidFill>
                  </a:ln>
                  <a:effectLst/>
                </c14:spPr>
              </c14:invertSolidFillFmt>
            </c:ext>
            <c:ext xmlns:c16="http://schemas.microsoft.com/office/drawing/2014/chart" uri="{C3380CC4-5D6E-409C-BE32-E72D297353CC}">
              <c16:uniqueId val="{00000003-6984-354C-8155-51C160F94499}"/>
            </c:ext>
          </c:extLst>
        </c:ser>
        <c:dLbls>
          <c:showLegendKey val="0"/>
          <c:showVal val="0"/>
          <c:showCatName val="0"/>
          <c:showSerName val="0"/>
          <c:showPercent val="0"/>
          <c:showBubbleSize val="0"/>
        </c:dLbls>
        <c:gapWidth val="15"/>
        <c:overlap val="100"/>
        <c:axId val="983712714"/>
        <c:axId val="582728716"/>
      </c:barChart>
      <c:catAx>
        <c:axId val="983712714"/>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Trebuchet MS" panose="020B0703020202090204" pitchFamily="34" charset="0"/>
                    <a:ea typeface="+mn-ea"/>
                    <a:cs typeface="+mn-cs"/>
                  </a:defRPr>
                </a:pPr>
                <a:endParaRPr lang="en-G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crossAx val="582728716"/>
        <c:crosses val="autoZero"/>
        <c:auto val="1"/>
        <c:lblAlgn val="ctr"/>
        <c:lblOffset val="100"/>
        <c:noMultiLvlLbl val="1"/>
      </c:catAx>
      <c:valAx>
        <c:axId val="5827287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Trebuchet MS" panose="020B0703020202090204" pitchFamily="34" charset="0"/>
                    <a:ea typeface="+mn-ea"/>
                    <a:cs typeface="+mn-cs"/>
                  </a:defRPr>
                </a:pPr>
                <a:r>
                  <a:rPr lang="en-GB" sz="2000"/>
                  <a:t>Slowdown</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crossAx val="983712714"/>
        <c:crosses val="autoZero"/>
        <c:crossBetween val="between"/>
      </c:valAx>
      <c:spPr>
        <a:noFill/>
        <a:ln>
          <a:noFill/>
        </a:ln>
        <a:effectLst/>
      </c:spPr>
    </c:plotArea>
    <c:legend>
      <c:legendPos val="t"/>
      <c:overlay val="1"/>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legend>
    <c:plotVisOnly val="1"/>
    <c:dispBlanksAs val="zero"/>
    <c:showDLblsOverMax val="1"/>
  </c:chart>
  <c:spPr>
    <a:noFill/>
    <a:ln>
      <a:noFill/>
    </a:ln>
    <a:effectLst/>
  </c:spPr>
  <c:txPr>
    <a:bodyPr/>
    <a:lstStyle/>
    <a:p>
      <a:pPr>
        <a:defRPr>
          <a:latin typeface="Trebuchet MS" panose="020B0703020202090204" pitchFamily="34"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v>1D</c:v>
          </c:tx>
          <c:spPr>
            <a:solidFill>
              <a:srgbClr val="CCCCCC"/>
            </a:solidFill>
            <a:ln w="25400">
              <a:solidFill>
                <a:schemeClr val="tx2"/>
              </a:solidFill>
            </a:ln>
            <a:effectLst/>
          </c:spPr>
          <c:invertIfNegative val="1"/>
          <c:cat>
            <c:strRef>
              <c:f>'1D-vs-2D'!$B$35:$B$58</c:f>
              <c:strCache>
                <c:ptCount val="24"/>
                <c:pt idx="0">
                  <c:v>hgc</c:v>
                </c:pt>
                <c:pt idx="1">
                  <c:v>mc2</c:v>
                </c:pt>
                <c:pt idx="2">
                  <c:v>pfm</c:v>
                </c:pt>
                <c:pt idx="3">
                  <c:v>rtn</c:v>
                </c:pt>
                <c:pt idx="4">
                  <c:v>rjt</c:v>
                </c:pt>
                <c:pt idx="5">
                  <c:v>ash</c:v>
                </c:pt>
                <c:pt idx="6">
                  <c:v>del</c:v>
                </c:pt>
                <c:pt idx="7">
                  <c:v>tdk</c:v>
                </c:pt>
                <c:pt idx="8">
                  <c:v>mem</c:v>
                </c:pt>
                <c:pt idx="9">
                  <c:v>amz</c:v>
                </c:pt>
                <c:pt idx="10">
                  <c:v>fth</c:v>
                </c:pt>
                <c:pt idx="11">
                  <c:v>wbg</c:v>
                </c:pt>
                <c:pt idx="12">
                  <c:v>ldr</c:v>
                </c:pt>
                <c:pt idx="13">
                  <c:v>psb</c:v>
                </c:pt>
                <c:pt idx="14">
                  <c:v>bns</c:v>
                </c:pt>
                <c:pt idx="15">
                  <c:v>wbs</c:v>
                </c:pt>
                <c:pt idx="16">
                  <c:v>in</c:v>
                </c:pt>
                <c:pt idx="17">
                  <c:v>pks</c:v>
                </c:pt>
                <c:pt idx="18">
                  <c:v>cmb</c:v>
                </c:pt>
                <c:pt idx="19">
                  <c:v>sxw</c:v>
                </c:pt>
                <c:pt idx="20">
                  <c:v>skt</c:v>
                </c:pt>
                <c:pt idx="21">
                  <c:v>ask</c:v>
                </c:pt>
                <c:pt idx="22">
                  <c:v>GM (1)</c:v>
                </c:pt>
                <c:pt idx="23">
                  <c:v>GM (2)</c:v>
                </c:pt>
              </c:strCache>
            </c:strRef>
          </c:cat>
          <c:val>
            <c:numRef>
              <c:f>'1D-vs-2D'!$C$35:$C$58</c:f>
              <c:numCache>
                <c:formatCode>General</c:formatCode>
                <c:ptCount val="24"/>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numCache>
            </c:numRef>
          </c:val>
          <c:extLst>
            <c:ext xmlns:c14="http://schemas.microsoft.com/office/drawing/2007/8/2/chart" uri="{6F2FDCE9-48DA-4B69-8628-5D25D57E5C99}">
              <c14:invertSolidFillFmt>
                <c14:spPr xmlns:c14="http://schemas.microsoft.com/office/drawing/2007/8/2/chart">
                  <a:solidFill>
                    <a:srgbClr val="FFFFFF"/>
                  </a:solidFill>
                  <a:ln w="25400">
                    <a:solidFill>
                      <a:schemeClr val="tx2"/>
                    </a:solidFill>
                  </a:ln>
                  <a:effectLst/>
                </c14:spPr>
              </c14:invertSolidFillFmt>
            </c:ext>
            <c:ext xmlns:c16="http://schemas.microsoft.com/office/drawing/2014/chart" uri="{C3380CC4-5D6E-409C-BE32-E72D297353CC}">
              <c16:uniqueId val="{00000000-11F2-6647-911D-568AD2547BB1}"/>
            </c:ext>
          </c:extLst>
        </c:ser>
        <c:ser>
          <c:idx val="1"/>
          <c:order val="1"/>
          <c:tx>
            <c:v>2D (equally-sized)</c:v>
          </c:tx>
          <c:spPr>
            <a:solidFill>
              <a:srgbClr val="1B587C"/>
            </a:solidFill>
            <a:ln w="25400">
              <a:solidFill>
                <a:schemeClr val="tx2"/>
              </a:solidFill>
            </a:ln>
            <a:effectLst/>
          </c:spPr>
          <c:invertIfNegative val="1"/>
          <c:cat>
            <c:strRef>
              <c:f>'1D-vs-2D'!$B$35:$B$58</c:f>
              <c:strCache>
                <c:ptCount val="24"/>
                <c:pt idx="0">
                  <c:v>hgc</c:v>
                </c:pt>
                <c:pt idx="1">
                  <c:v>mc2</c:v>
                </c:pt>
                <c:pt idx="2">
                  <c:v>pfm</c:v>
                </c:pt>
                <c:pt idx="3">
                  <c:v>rtn</c:v>
                </c:pt>
                <c:pt idx="4">
                  <c:v>rjt</c:v>
                </c:pt>
                <c:pt idx="5">
                  <c:v>ash</c:v>
                </c:pt>
                <c:pt idx="6">
                  <c:v>del</c:v>
                </c:pt>
                <c:pt idx="7">
                  <c:v>tdk</c:v>
                </c:pt>
                <c:pt idx="8">
                  <c:v>mem</c:v>
                </c:pt>
                <c:pt idx="9">
                  <c:v>amz</c:v>
                </c:pt>
                <c:pt idx="10">
                  <c:v>fth</c:v>
                </c:pt>
                <c:pt idx="11">
                  <c:v>wbg</c:v>
                </c:pt>
                <c:pt idx="12">
                  <c:v>ldr</c:v>
                </c:pt>
                <c:pt idx="13">
                  <c:v>psb</c:v>
                </c:pt>
                <c:pt idx="14">
                  <c:v>bns</c:v>
                </c:pt>
                <c:pt idx="15">
                  <c:v>wbs</c:v>
                </c:pt>
                <c:pt idx="16">
                  <c:v>in</c:v>
                </c:pt>
                <c:pt idx="17">
                  <c:v>pks</c:v>
                </c:pt>
                <c:pt idx="18">
                  <c:v>cmb</c:v>
                </c:pt>
                <c:pt idx="19">
                  <c:v>sxw</c:v>
                </c:pt>
                <c:pt idx="20">
                  <c:v>skt</c:v>
                </c:pt>
                <c:pt idx="21">
                  <c:v>ask</c:v>
                </c:pt>
                <c:pt idx="22">
                  <c:v>GM (1)</c:v>
                </c:pt>
                <c:pt idx="23">
                  <c:v>GM (2)</c:v>
                </c:pt>
              </c:strCache>
            </c:strRef>
          </c:cat>
          <c:val>
            <c:numRef>
              <c:f>'1D-vs-2D'!$D$35:$D$58</c:f>
              <c:numCache>
                <c:formatCode>General</c:formatCode>
                <c:ptCount val="24"/>
                <c:pt idx="0">
                  <c:v>1.1069485100000001</c:v>
                </c:pt>
                <c:pt idx="1">
                  <c:v>1.05130758</c:v>
                </c:pt>
                <c:pt idx="2">
                  <c:v>1.3689849700000001</c:v>
                </c:pt>
                <c:pt idx="3">
                  <c:v>1.0535164699999999</c:v>
                </c:pt>
                <c:pt idx="4">
                  <c:v>1.3571434499999999</c:v>
                </c:pt>
                <c:pt idx="5">
                  <c:v>1.42573777</c:v>
                </c:pt>
                <c:pt idx="6">
                  <c:v>1.63391124</c:v>
                </c:pt>
                <c:pt idx="7">
                  <c:v>1.4236334799999999</c:v>
                </c:pt>
                <c:pt idx="8">
                  <c:v>1.4164977000000001</c:v>
                </c:pt>
                <c:pt idx="9">
                  <c:v>1.2136228499999999</c:v>
                </c:pt>
                <c:pt idx="10">
                  <c:v>1.28887332</c:v>
                </c:pt>
                <c:pt idx="11">
                  <c:v>1.36796999</c:v>
                </c:pt>
                <c:pt idx="12">
                  <c:v>1.2745046900000001</c:v>
                </c:pt>
                <c:pt idx="13">
                  <c:v>1.3837342500000001</c:v>
                </c:pt>
                <c:pt idx="14">
                  <c:v>1.35423593</c:v>
                </c:pt>
                <c:pt idx="15">
                  <c:v>0.81272264999999999</c:v>
                </c:pt>
                <c:pt idx="16">
                  <c:v>0.35967540999999997</c:v>
                </c:pt>
                <c:pt idx="17">
                  <c:v>0.95351686999999996</c:v>
                </c:pt>
                <c:pt idx="18">
                  <c:v>0.87023008000000002</c:v>
                </c:pt>
                <c:pt idx="19">
                  <c:v>0.49708709000000001</c:v>
                </c:pt>
                <c:pt idx="20">
                  <c:v>0.87266549000000004</c:v>
                </c:pt>
                <c:pt idx="21">
                  <c:v>0.74492997000000005</c:v>
                </c:pt>
                <c:pt idx="22">
                  <c:v>1.3057427100000001</c:v>
                </c:pt>
                <c:pt idx="23">
                  <c:v>0.69507262999999997</c:v>
                </c:pt>
              </c:numCache>
            </c:numRef>
          </c:val>
          <c:extLst>
            <c:ext xmlns:c14="http://schemas.microsoft.com/office/drawing/2007/8/2/chart" uri="{6F2FDCE9-48DA-4B69-8628-5D25D57E5C99}">
              <c14:invertSolidFillFmt>
                <c14:spPr xmlns:c14="http://schemas.microsoft.com/office/drawing/2007/8/2/chart">
                  <a:solidFill>
                    <a:srgbClr val="FFFFFF"/>
                  </a:solidFill>
                  <a:ln w="25400">
                    <a:solidFill>
                      <a:schemeClr val="tx2"/>
                    </a:solidFill>
                  </a:ln>
                  <a:effectLst/>
                </c14:spPr>
              </c14:invertSolidFillFmt>
            </c:ext>
            <c:ext xmlns:c16="http://schemas.microsoft.com/office/drawing/2014/chart" uri="{C3380CC4-5D6E-409C-BE32-E72D297353CC}">
              <c16:uniqueId val="{00000001-11F2-6647-911D-568AD2547BB1}"/>
            </c:ext>
          </c:extLst>
        </c:ser>
        <c:dLbls>
          <c:showLegendKey val="0"/>
          <c:showVal val="0"/>
          <c:showCatName val="0"/>
          <c:showSerName val="0"/>
          <c:showPercent val="0"/>
          <c:showBubbleSize val="0"/>
        </c:dLbls>
        <c:gapWidth val="110"/>
        <c:overlap val="-27"/>
        <c:axId val="2115368798"/>
        <c:axId val="1015830000"/>
      </c:barChart>
      <c:catAx>
        <c:axId val="2115368798"/>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Trebuchet MS" panose="020B0703020202090204" pitchFamily="34" charset="0"/>
                    <a:ea typeface="+mn-ea"/>
                    <a:cs typeface="+mn-cs"/>
                  </a:defRPr>
                </a:pPr>
                <a:endParaRPr lang="en-G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crossAx val="1015830000"/>
        <c:crosses val="autoZero"/>
        <c:auto val="1"/>
        <c:lblAlgn val="ctr"/>
        <c:lblOffset val="100"/>
        <c:noMultiLvlLbl val="1"/>
      </c:catAx>
      <c:valAx>
        <c:axId val="10158300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r>
                  <a:rPr lang="en-GB" sz="1800"/>
                  <a:t>Speedup</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crossAx val="2115368798"/>
        <c:crosses val="autoZero"/>
        <c:crossBetween val="between"/>
      </c:valAx>
      <c:spPr>
        <a:noFill/>
        <a:ln>
          <a:noFill/>
        </a:ln>
        <a:effectLst/>
      </c:spPr>
    </c:plotArea>
    <c:legend>
      <c:legendPos val="t"/>
      <c:layout>
        <c:manualLayout>
          <c:xMode val="edge"/>
          <c:yMode val="edge"/>
          <c:x val="0.24229570218698862"/>
          <c:y val="1.6496498715567888E-2"/>
          <c:w val="0.36343193858430228"/>
          <c:h val="7.3371100645528348E-2"/>
        </c:manualLayout>
      </c:layout>
      <c:overlay val="1"/>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Trebuchet MS" panose="020B0703020202090204" pitchFamily="34" charset="0"/>
              <a:ea typeface="+mn-ea"/>
              <a:cs typeface="+mn-cs"/>
            </a:defRPr>
          </a:pPr>
          <a:endParaRPr lang="en-US"/>
        </a:p>
      </c:txPr>
    </c:legend>
    <c:plotVisOnly val="1"/>
    <c:dispBlanksAs val="zero"/>
    <c:showDLblsOverMax val="1"/>
  </c:chart>
  <c:spPr>
    <a:noFill/>
    <a:ln>
      <a:noFill/>
    </a:ln>
    <a:effectLst/>
  </c:spPr>
  <c:txPr>
    <a:bodyPr/>
    <a:lstStyle/>
    <a:p>
      <a:pPr>
        <a:defRPr>
          <a:latin typeface="Trebuchet MS" panose="020B0703020202090204" pitchFamily="34" charset="0"/>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0.14141</cdr:x>
      <cdr:y>0.03248</cdr:y>
    </cdr:from>
    <cdr:to>
      <cdr:x>0.42698</cdr:x>
      <cdr:y>0.14518</cdr:y>
    </cdr:to>
    <cdr:sp macro="" textlink="">
      <cdr:nvSpPr>
        <cdr:cNvPr id="2" name="TextBox 1">
          <a:extLst xmlns:a="http://schemas.openxmlformats.org/drawingml/2006/main">
            <a:ext uri="{FF2B5EF4-FFF2-40B4-BE49-F238E27FC236}">
              <a16:creationId xmlns:a16="http://schemas.microsoft.com/office/drawing/2014/main" id="{DF0EF052-1488-F14F-93AC-9A50A084E40B}"/>
            </a:ext>
          </a:extLst>
        </cdr:cNvPr>
        <cdr:cNvSpPr txBox="1"/>
      </cdr:nvSpPr>
      <cdr:spPr>
        <a:xfrm xmlns:a="http://schemas.openxmlformats.org/drawingml/2006/main">
          <a:off x="661793" y="90793"/>
          <a:ext cx="1336465" cy="31498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000" b="1"/>
            <a:t>(a)</a:t>
          </a:r>
          <a:r>
            <a:rPr lang="en-US" sz="1000" b="1" baseline="0"/>
            <a:t> </a:t>
          </a:r>
          <a:r>
            <a:rPr lang="en-US" sz="1000" b="1"/>
            <a:t>INT32, ADD</a:t>
          </a:r>
          <a:r>
            <a:rPr lang="en-US" sz="1000" b="0"/>
            <a:t> (1 DPU)</a:t>
          </a:r>
        </a:p>
      </cdr:txBody>
    </cdr:sp>
  </cdr:relSizeAnchor>
  <cdr:relSizeAnchor xmlns:cdr="http://schemas.openxmlformats.org/drawingml/2006/chartDrawing">
    <cdr:from>
      <cdr:x>0.03118</cdr:x>
      <cdr:y>0.82039</cdr:y>
    </cdr:from>
    <cdr:to>
      <cdr:x>0.16175</cdr:x>
      <cdr:y>0.88401</cdr:y>
    </cdr:to>
    <cdr:sp macro="" textlink="">
      <cdr:nvSpPr>
        <cdr:cNvPr id="3" name="Rectangle 2">
          <a:extLst xmlns:a="http://schemas.openxmlformats.org/drawingml/2006/main">
            <a:ext uri="{FF2B5EF4-FFF2-40B4-BE49-F238E27FC236}">
              <a16:creationId xmlns:a16="http://schemas.microsoft.com/office/drawing/2014/main" id="{E119D161-B698-C34F-A096-FAD6AC5487BA}"/>
            </a:ext>
          </a:extLst>
        </cdr:cNvPr>
        <cdr:cNvSpPr/>
      </cdr:nvSpPr>
      <cdr:spPr>
        <a:xfrm xmlns:a="http://schemas.openxmlformats.org/drawingml/2006/main" rot="18950358" flipV="1">
          <a:off x="145901" y="2292982"/>
          <a:ext cx="611068" cy="177803"/>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l"/>
          <a:endParaRPr lang="en-US" sz="1100"/>
        </a:p>
      </cdr:txBody>
    </cdr:sp>
  </cdr:relSizeAnchor>
  <cdr:relSizeAnchor xmlns:cdr="http://schemas.openxmlformats.org/drawingml/2006/chartDrawing">
    <cdr:from>
      <cdr:x>0.77363</cdr:x>
      <cdr:y>0.81068</cdr:y>
    </cdr:from>
    <cdr:to>
      <cdr:x>0.86405</cdr:x>
      <cdr:y>0.91162</cdr:y>
    </cdr:to>
    <cdr:sp macro="" textlink="">
      <cdr:nvSpPr>
        <cdr:cNvPr id="4" name="Rectangle 3">
          <a:extLst xmlns:a="http://schemas.openxmlformats.org/drawingml/2006/main">
            <a:ext uri="{FF2B5EF4-FFF2-40B4-BE49-F238E27FC236}">
              <a16:creationId xmlns:a16="http://schemas.microsoft.com/office/drawing/2014/main" id="{6F144DA0-F221-484F-BAE9-E0442D4EF9F4}"/>
            </a:ext>
          </a:extLst>
        </cdr:cNvPr>
        <cdr:cNvSpPr/>
      </cdr:nvSpPr>
      <cdr:spPr>
        <a:xfrm xmlns:a="http://schemas.openxmlformats.org/drawingml/2006/main" rot="18950358">
          <a:off x="3620572" y="2265822"/>
          <a:ext cx="423190" cy="282127"/>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0" tIns="0" rIns="0" bIns="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en-US" sz="1000">
              <a:solidFill>
                <a:schemeClr val="tx1"/>
              </a:solidFill>
            </a:rPr>
            <a:t>2</a:t>
          </a:r>
        </a:p>
      </cdr:txBody>
    </cdr:sp>
  </cdr:relSizeAnchor>
  <cdr:relSizeAnchor xmlns:cdr="http://schemas.openxmlformats.org/drawingml/2006/chartDrawing">
    <cdr:from>
      <cdr:x>0.7382</cdr:x>
      <cdr:y>0.79928</cdr:y>
    </cdr:from>
    <cdr:to>
      <cdr:x>0.80682</cdr:x>
      <cdr:y>0.89976</cdr:y>
    </cdr:to>
    <cdr:sp macro="" textlink="">
      <cdr:nvSpPr>
        <cdr:cNvPr id="5" name="Rectangle 4">
          <a:extLst xmlns:a="http://schemas.openxmlformats.org/drawingml/2006/main">
            <a:ext uri="{FF2B5EF4-FFF2-40B4-BE49-F238E27FC236}">
              <a16:creationId xmlns:a16="http://schemas.microsoft.com/office/drawing/2014/main" id="{90539433-DDEC-FA4F-A51B-B0E6DAA77E86}"/>
            </a:ext>
          </a:extLst>
        </cdr:cNvPr>
        <cdr:cNvSpPr/>
      </cdr:nvSpPr>
      <cdr:spPr>
        <a:xfrm xmlns:a="http://schemas.openxmlformats.org/drawingml/2006/main" rot="18950358">
          <a:off x="3454760" y="2233983"/>
          <a:ext cx="321176" cy="280832"/>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0" tIns="0" rIns="0" bIns="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en-US" sz="1000">
              <a:solidFill>
                <a:schemeClr val="tx1"/>
              </a:solidFill>
            </a:rPr>
            <a:t>1</a:t>
          </a:r>
        </a:p>
      </cdr:txBody>
    </cdr:sp>
  </cdr:relSizeAnchor>
  <cdr:relSizeAnchor xmlns:cdr="http://schemas.openxmlformats.org/drawingml/2006/chartDrawing">
    <cdr:from>
      <cdr:x>0.85818</cdr:x>
      <cdr:y>0.81973</cdr:y>
    </cdr:from>
    <cdr:to>
      <cdr:x>0.9687</cdr:x>
      <cdr:y>0.92067</cdr:y>
    </cdr:to>
    <cdr:sp macro="" textlink="">
      <cdr:nvSpPr>
        <cdr:cNvPr id="6" name="Rectangle 5">
          <a:extLst xmlns:a="http://schemas.openxmlformats.org/drawingml/2006/main">
            <a:ext uri="{FF2B5EF4-FFF2-40B4-BE49-F238E27FC236}">
              <a16:creationId xmlns:a16="http://schemas.microsoft.com/office/drawing/2014/main" id="{AFC48ECF-5AC6-D24C-BB45-70F0790CED2B}"/>
            </a:ext>
          </a:extLst>
        </cdr:cNvPr>
        <cdr:cNvSpPr/>
      </cdr:nvSpPr>
      <cdr:spPr>
        <a:xfrm xmlns:a="http://schemas.openxmlformats.org/drawingml/2006/main" rot="18950358">
          <a:off x="4016261" y="2291120"/>
          <a:ext cx="517233" cy="282128"/>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0" tIns="0" rIns="0" bIns="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en-US" sz="1000">
              <a:solidFill>
                <a:schemeClr val="tx1"/>
              </a:solidFill>
            </a:rPr>
            <a:t>8</a:t>
          </a:r>
        </a:p>
      </cdr:txBody>
    </cdr:sp>
  </cdr:relSizeAnchor>
  <cdr:relSizeAnchor xmlns:cdr="http://schemas.openxmlformats.org/drawingml/2006/chartDrawing">
    <cdr:from>
      <cdr:x>0.83298</cdr:x>
      <cdr:y>0.80474</cdr:y>
    </cdr:from>
    <cdr:to>
      <cdr:x>0.91336</cdr:x>
      <cdr:y>0.90568</cdr:y>
    </cdr:to>
    <cdr:sp macro="" textlink="">
      <cdr:nvSpPr>
        <cdr:cNvPr id="7" name="Rectangle 6">
          <a:extLst xmlns:a="http://schemas.openxmlformats.org/drawingml/2006/main">
            <a:ext uri="{FF2B5EF4-FFF2-40B4-BE49-F238E27FC236}">
              <a16:creationId xmlns:a16="http://schemas.microsoft.com/office/drawing/2014/main" id="{73F0D319-4AF1-664C-8CC7-33ABFD5DB396}"/>
            </a:ext>
          </a:extLst>
        </cdr:cNvPr>
        <cdr:cNvSpPr/>
      </cdr:nvSpPr>
      <cdr:spPr>
        <a:xfrm xmlns:a="http://schemas.openxmlformats.org/drawingml/2006/main" rot="18950358">
          <a:off x="3898357" y="2249224"/>
          <a:ext cx="376169" cy="282127"/>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0" tIns="0" rIns="0" bIns="0" numCol="1" spcCol="0" rtlCol="0" fromWordArt="0" anchor="t" anchorCtr="0" forceAA="0" compatLnSpc="1">
          <a:prstTxWarp prst="textNoShape">
            <a:avLst/>
          </a:prstTxWarp>
          <a:noAutofit/>
        </a:bodyP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r"/>
          <a:r>
            <a:rPr lang="en-US" sz="1000">
              <a:solidFill>
                <a:schemeClr val="tx1"/>
              </a:solidFill>
            </a:rPr>
            <a:t>4</a:t>
          </a:r>
        </a:p>
      </cdr:txBody>
    </cdr:sp>
  </cdr:relSizeAnchor>
</c:userShapes>
</file>

<file path=ppt/drawings/drawing2.xml><?xml version="1.0" encoding="utf-8"?>
<c:userShapes xmlns:c="http://schemas.openxmlformats.org/drawingml/2006/chart">
  <cdr:relSizeAnchor xmlns:cdr="http://schemas.openxmlformats.org/drawingml/2006/chartDrawing">
    <cdr:from>
      <cdr:x>0.85682</cdr:x>
      <cdr:y>0.06781</cdr:y>
    </cdr:from>
    <cdr:to>
      <cdr:x>0.85682</cdr:x>
      <cdr:y>0.65872</cdr:y>
    </cdr:to>
    <cdr:cxnSp macro="">
      <cdr:nvCxnSpPr>
        <cdr:cNvPr id="2" name="Straight Connector 1">
          <a:extLst xmlns:a="http://schemas.openxmlformats.org/drawingml/2006/main">
            <a:ext uri="{FF2B5EF4-FFF2-40B4-BE49-F238E27FC236}">
              <a16:creationId xmlns:a16="http://schemas.microsoft.com/office/drawing/2014/main" id="{00F891FD-3D50-6D40-9596-4076114A2B91}"/>
            </a:ext>
          </a:extLst>
        </cdr:cNvPr>
        <cdr:cNvCxnSpPr/>
      </cdr:nvCxnSpPr>
      <cdr:spPr>
        <a:xfrm xmlns:a="http://schemas.openxmlformats.org/drawingml/2006/main" flipV="1">
          <a:off x="7439172" y="268543"/>
          <a:ext cx="0" cy="2340000"/>
        </a:xfrm>
        <a:prstGeom xmlns:a="http://schemas.openxmlformats.org/drawingml/2006/main" prst="line">
          <a:avLst/>
        </a:prstGeom>
        <a:ln xmlns:a="http://schemas.openxmlformats.org/drawingml/2006/main" w="12700">
          <a:prstDash val="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0.12309</cdr:x>
      <cdr:y>0.37843</cdr:y>
    </cdr:from>
    <cdr:to>
      <cdr:x>0.97907</cdr:x>
      <cdr:y>0.37843</cdr:y>
    </cdr:to>
    <cdr:cxnSp macro="">
      <cdr:nvCxnSpPr>
        <cdr:cNvPr id="4" name="Straight Connector 3">
          <a:extLst xmlns:a="http://schemas.openxmlformats.org/drawingml/2006/main">
            <a:ext uri="{FF2B5EF4-FFF2-40B4-BE49-F238E27FC236}">
              <a16:creationId xmlns:a16="http://schemas.microsoft.com/office/drawing/2014/main" id="{98DB0197-3862-8946-9922-BE04C1B1B1F6}"/>
            </a:ext>
          </a:extLst>
        </cdr:cNvPr>
        <cdr:cNvCxnSpPr/>
      </cdr:nvCxnSpPr>
      <cdr:spPr>
        <a:xfrm xmlns:a="http://schemas.openxmlformats.org/drawingml/2006/main">
          <a:off x="1068751" y="1498596"/>
          <a:ext cx="7431903" cy="0"/>
        </a:xfrm>
        <a:prstGeom xmlns:a="http://schemas.openxmlformats.org/drawingml/2006/main" prst="line">
          <a:avLst/>
        </a:prstGeom>
        <a:ln xmlns:a="http://schemas.openxmlformats.org/drawingml/2006/main" w="25400">
          <a:solidFill>
            <a:schemeClr val="accent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0.57408</cdr:x>
      <cdr:y>0.06834</cdr:y>
    </cdr:from>
    <cdr:to>
      <cdr:x>0.57408</cdr:x>
      <cdr:y>0.65925</cdr:y>
    </cdr:to>
    <cdr:cxnSp macro="">
      <cdr:nvCxnSpPr>
        <cdr:cNvPr id="7" name="Straight Connector 6">
          <a:extLst xmlns:a="http://schemas.openxmlformats.org/drawingml/2006/main">
            <a:ext uri="{FF2B5EF4-FFF2-40B4-BE49-F238E27FC236}">
              <a16:creationId xmlns:a16="http://schemas.microsoft.com/office/drawing/2014/main" id="{A4C5590F-F1DC-E649-BD5E-160ACE05BF26}"/>
            </a:ext>
          </a:extLst>
        </cdr:cNvPr>
        <cdr:cNvCxnSpPr/>
      </cdr:nvCxnSpPr>
      <cdr:spPr>
        <a:xfrm xmlns:a="http://schemas.openxmlformats.org/drawingml/2006/main" flipV="1">
          <a:off x="4984350" y="270642"/>
          <a:ext cx="0" cy="2340000"/>
        </a:xfrm>
        <a:prstGeom xmlns:a="http://schemas.openxmlformats.org/drawingml/2006/main" prst="line">
          <a:avLst/>
        </a:prstGeom>
        <a:ln xmlns:a="http://schemas.openxmlformats.org/drawingml/2006/main" w="12700">
          <a:prstDash val="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0.86628</cdr:x>
      <cdr:y>0.68505</cdr:y>
    </cdr:from>
    <cdr:to>
      <cdr:x>0.89022</cdr:x>
      <cdr:y>0.90751</cdr:y>
    </cdr:to>
    <cdr:sp macro="" textlink="">
      <cdr:nvSpPr>
        <cdr:cNvPr id="5" name="TextBox 2">
          <a:extLst xmlns:a="http://schemas.openxmlformats.org/drawingml/2006/main">
            <a:ext uri="{FF2B5EF4-FFF2-40B4-BE49-F238E27FC236}">
              <a16:creationId xmlns:a16="http://schemas.microsoft.com/office/drawing/2014/main" id="{EB943F8D-E402-6A4C-A99D-66736CC995CA}"/>
            </a:ext>
          </a:extLst>
        </cdr:cNvPr>
        <cdr:cNvSpPr txBox="1"/>
      </cdr:nvSpPr>
      <cdr:spPr>
        <a:xfrm xmlns:a="http://schemas.openxmlformats.org/drawingml/2006/main" rot="16200000">
          <a:off x="7480727" y="2924259"/>
          <a:ext cx="847045"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r>
            <a:rPr lang="en-US" sz="1400" b="1" baseline="0" dirty="0"/>
            <a:t> (1)</a:t>
          </a:r>
          <a:endParaRPr lang="en-US" sz="1400" b="1" dirty="0"/>
        </a:p>
      </cdr:txBody>
    </cdr:sp>
  </cdr:relSizeAnchor>
  <cdr:relSizeAnchor xmlns:cdr="http://schemas.openxmlformats.org/drawingml/2006/chartDrawing">
    <cdr:from>
      <cdr:x>0.90658</cdr:x>
      <cdr:y>0.67933</cdr:y>
    </cdr:from>
    <cdr:to>
      <cdr:x>0.93051</cdr:x>
      <cdr:y>0.90508</cdr:y>
    </cdr:to>
    <cdr:sp macro="" textlink="">
      <cdr:nvSpPr>
        <cdr:cNvPr id="6" name="TextBox 2">
          <a:extLst xmlns:a="http://schemas.openxmlformats.org/drawingml/2006/main">
            <a:ext uri="{FF2B5EF4-FFF2-40B4-BE49-F238E27FC236}">
              <a16:creationId xmlns:a16="http://schemas.microsoft.com/office/drawing/2014/main" id="{930F339E-2FB7-0343-9F8C-B5FCF882A426}"/>
            </a:ext>
          </a:extLst>
        </cdr:cNvPr>
        <cdr:cNvSpPr txBox="1"/>
      </cdr:nvSpPr>
      <cdr:spPr>
        <a:xfrm xmlns:a="http://schemas.openxmlformats.org/drawingml/2006/main" rot="16200000">
          <a:off x="7837108" y="2908747"/>
          <a:ext cx="859594"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r>
            <a:rPr lang="en-US" sz="1400" b="1" baseline="0" dirty="0"/>
            <a:t> (2)</a:t>
          </a:r>
          <a:endParaRPr lang="en-US" sz="1400" b="1" dirty="0"/>
        </a:p>
      </cdr:txBody>
    </cdr:sp>
  </cdr:relSizeAnchor>
  <cdr:relSizeAnchor xmlns:cdr="http://schemas.openxmlformats.org/drawingml/2006/chartDrawing">
    <cdr:from>
      <cdr:x>0.94666</cdr:x>
      <cdr:y>0.68284</cdr:y>
    </cdr:from>
    <cdr:to>
      <cdr:x>0.9706</cdr:x>
      <cdr:y>0.84686</cdr:y>
    </cdr:to>
    <cdr:sp macro="" textlink="">
      <cdr:nvSpPr>
        <cdr:cNvPr id="8" name="TextBox 2">
          <a:extLst xmlns:a="http://schemas.openxmlformats.org/drawingml/2006/main">
            <a:ext uri="{FF2B5EF4-FFF2-40B4-BE49-F238E27FC236}">
              <a16:creationId xmlns:a16="http://schemas.microsoft.com/office/drawing/2014/main" id="{930F339E-2FB7-0343-9F8C-B5FCF882A426}"/>
            </a:ext>
          </a:extLst>
        </cdr:cNvPr>
        <cdr:cNvSpPr txBox="1"/>
      </cdr:nvSpPr>
      <cdr:spPr>
        <a:xfrm xmlns:a="http://schemas.openxmlformats.org/drawingml/2006/main" rot="16200000">
          <a:off x="8315417" y="2804597"/>
          <a:ext cx="624552"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p>
      </cdr:txBody>
    </cdr:sp>
  </cdr:relSizeAnchor>
  <cdr:relSizeAnchor xmlns:cdr="http://schemas.openxmlformats.org/drawingml/2006/chartDrawing">
    <cdr:from>
      <cdr:x>0.21822</cdr:x>
      <cdr:y>0.93382</cdr:y>
    </cdr:from>
    <cdr:to>
      <cdr:x>0.48622</cdr:x>
      <cdr:y>1</cdr:y>
    </cdr:to>
    <cdr:sp macro="" textlink="">
      <cdr:nvSpPr>
        <cdr:cNvPr id="9" name="TextBox 2">
          <a:extLst xmlns:a="http://schemas.openxmlformats.org/drawingml/2006/main">
            <a:ext uri="{FF2B5EF4-FFF2-40B4-BE49-F238E27FC236}">
              <a16:creationId xmlns:a16="http://schemas.microsoft.com/office/drawing/2014/main" id="{FEB5A6DD-9CB5-3547-8E28-885598E7524D}"/>
            </a:ext>
          </a:extLst>
        </cdr:cNvPr>
        <cdr:cNvSpPr txBox="1"/>
      </cdr:nvSpPr>
      <cdr:spPr>
        <a:xfrm xmlns:a="http://schemas.openxmlformats.org/drawingml/2006/main">
          <a:off x="1963996" y="3555690"/>
          <a:ext cx="2412000" cy="252000"/>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More PIM-suitable workloads (1)</a:t>
          </a:r>
        </a:p>
      </cdr:txBody>
    </cdr:sp>
  </cdr:relSizeAnchor>
  <cdr:relSizeAnchor xmlns:cdr="http://schemas.openxmlformats.org/drawingml/2006/chartDrawing">
    <cdr:from>
      <cdr:x>0.58832</cdr:x>
      <cdr:y>0.93382</cdr:y>
    </cdr:from>
    <cdr:to>
      <cdr:x>0.84832</cdr:x>
      <cdr:y>1</cdr:y>
    </cdr:to>
    <cdr:sp macro="" textlink="">
      <cdr:nvSpPr>
        <cdr:cNvPr id="10" name="TextBox 2">
          <a:extLst xmlns:a="http://schemas.openxmlformats.org/drawingml/2006/main">
            <a:ext uri="{FF2B5EF4-FFF2-40B4-BE49-F238E27FC236}">
              <a16:creationId xmlns:a16="http://schemas.microsoft.com/office/drawing/2014/main" id="{056654C3-77F1-084E-B3E8-E9FA3F33CD62}"/>
            </a:ext>
          </a:extLst>
        </cdr:cNvPr>
        <cdr:cNvSpPr txBox="1"/>
      </cdr:nvSpPr>
      <cdr:spPr>
        <a:xfrm xmlns:a="http://schemas.openxmlformats.org/drawingml/2006/main">
          <a:off x="5294896" y="3555690"/>
          <a:ext cx="2340000" cy="252000"/>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Less PIM-suitable workloads (2)</a:t>
          </a:r>
        </a:p>
      </cdr:txBody>
    </cdr:sp>
  </cdr:relSizeAnchor>
</c:userShapes>
</file>

<file path=ppt/drawings/drawing3.xml><?xml version="1.0" encoding="utf-8"?>
<c:userShapes xmlns:c="http://schemas.openxmlformats.org/drawingml/2006/chart">
  <cdr:relSizeAnchor xmlns:cdr="http://schemas.openxmlformats.org/drawingml/2006/chartDrawing">
    <cdr:from>
      <cdr:x>0.85682</cdr:x>
      <cdr:y>0.06781</cdr:y>
    </cdr:from>
    <cdr:to>
      <cdr:x>0.85682</cdr:x>
      <cdr:y>0.65872</cdr:y>
    </cdr:to>
    <cdr:cxnSp macro="">
      <cdr:nvCxnSpPr>
        <cdr:cNvPr id="2" name="Straight Connector 1">
          <a:extLst xmlns:a="http://schemas.openxmlformats.org/drawingml/2006/main">
            <a:ext uri="{FF2B5EF4-FFF2-40B4-BE49-F238E27FC236}">
              <a16:creationId xmlns:a16="http://schemas.microsoft.com/office/drawing/2014/main" id="{00F891FD-3D50-6D40-9596-4076114A2B91}"/>
            </a:ext>
          </a:extLst>
        </cdr:cNvPr>
        <cdr:cNvCxnSpPr/>
      </cdr:nvCxnSpPr>
      <cdr:spPr>
        <a:xfrm xmlns:a="http://schemas.openxmlformats.org/drawingml/2006/main" flipV="1">
          <a:off x="7439172" y="268543"/>
          <a:ext cx="0" cy="2340000"/>
        </a:xfrm>
        <a:prstGeom xmlns:a="http://schemas.openxmlformats.org/drawingml/2006/main" prst="line">
          <a:avLst/>
        </a:prstGeom>
        <a:ln xmlns:a="http://schemas.openxmlformats.org/drawingml/2006/main" w="12700">
          <a:prstDash val="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0.12309</cdr:x>
      <cdr:y>0.37843</cdr:y>
    </cdr:from>
    <cdr:to>
      <cdr:x>0.97907</cdr:x>
      <cdr:y>0.37843</cdr:y>
    </cdr:to>
    <cdr:cxnSp macro="">
      <cdr:nvCxnSpPr>
        <cdr:cNvPr id="4" name="Straight Connector 3">
          <a:extLst xmlns:a="http://schemas.openxmlformats.org/drawingml/2006/main">
            <a:ext uri="{FF2B5EF4-FFF2-40B4-BE49-F238E27FC236}">
              <a16:creationId xmlns:a16="http://schemas.microsoft.com/office/drawing/2014/main" id="{98DB0197-3862-8946-9922-BE04C1B1B1F6}"/>
            </a:ext>
          </a:extLst>
        </cdr:cNvPr>
        <cdr:cNvCxnSpPr/>
      </cdr:nvCxnSpPr>
      <cdr:spPr>
        <a:xfrm xmlns:a="http://schemas.openxmlformats.org/drawingml/2006/main">
          <a:off x="1068751" y="1498596"/>
          <a:ext cx="7431903" cy="0"/>
        </a:xfrm>
        <a:prstGeom xmlns:a="http://schemas.openxmlformats.org/drawingml/2006/main" prst="line">
          <a:avLst/>
        </a:prstGeom>
        <a:ln xmlns:a="http://schemas.openxmlformats.org/drawingml/2006/main" w="25400">
          <a:solidFill>
            <a:schemeClr val="accent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0.57408</cdr:x>
      <cdr:y>0.06834</cdr:y>
    </cdr:from>
    <cdr:to>
      <cdr:x>0.57408</cdr:x>
      <cdr:y>0.65925</cdr:y>
    </cdr:to>
    <cdr:cxnSp macro="">
      <cdr:nvCxnSpPr>
        <cdr:cNvPr id="7" name="Straight Connector 6">
          <a:extLst xmlns:a="http://schemas.openxmlformats.org/drawingml/2006/main">
            <a:ext uri="{FF2B5EF4-FFF2-40B4-BE49-F238E27FC236}">
              <a16:creationId xmlns:a16="http://schemas.microsoft.com/office/drawing/2014/main" id="{A4C5590F-F1DC-E649-BD5E-160ACE05BF26}"/>
            </a:ext>
          </a:extLst>
        </cdr:cNvPr>
        <cdr:cNvCxnSpPr/>
      </cdr:nvCxnSpPr>
      <cdr:spPr>
        <a:xfrm xmlns:a="http://schemas.openxmlformats.org/drawingml/2006/main" flipV="1">
          <a:off x="4984350" y="270642"/>
          <a:ext cx="0" cy="2340000"/>
        </a:xfrm>
        <a:prstGeom xmlns:a="http://schemas.openxmlformats.org/drawingml/2006/main" prst="line">
          <a:avLst/>
        </a:prstGeom>
        <a:ln xmlns:a="http://schemas.openxmlformats.org/drawingml/2006/main" w="12700">
          <a:prstDash val="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0.86628</cdr:x>
      <cdr:y>0.68505</cdr:y>
    </cdr:from>
    <cdr:to>
      <cdr:x>0.89022</cdr:x>
      <cdr:y>0.90751</cdr:y>
    </cdr:to>
    <cdr:sp macro="" textlink="">
      <cdr:nvSpPr>
        <cdr:cNvPr id="5" name="TextBox 2">
          <a:extLst xmlns:a="http://schemas.openxmlformats.org/drawingml/2006/main">
            <a:ext uri="{FF2B5EF4-FFF2-40B4-BE49-F238E27FC236}">
              <a16:creationId xmlns:a16="http://schemas.microsoft.com/office/drawing/2014/main" id="{EB943F8D-E402-6A4C-A99D-66736CC995CA}"/>
            </a:ext>
          </a:extLst>
        </cdr:cNvPr>
        <cdr:cNvSpPr txBox="1"/>
      </cdr:nvSpPr>
      <cdr:spPr>
        <a:xfrm xmlns:a="http://schemas.openxmlformats.org/drawingml/2006/main" rot="16200000">
          <a:off x="7480727" y="2924259"/>
          <a:ext cx="847045"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r>
            <a:rPr lang="en-US" sz="1400" b="1" baseline="0" dirty="0"/>
            <a:t> (1)</a:t>
          </a:r>
          <a:endParaRPr lang="en-US" sz="1400" b="1" dirty="0"/>
        </a:p>
      </cdr:txBody>
    </cdr:sp>
  </cdr:relSizeAnchor>
  <cdr:relSizeAnchor xmlns:cdr="http://schemas.openxmlformats.org/drawingml/2006/chartDrawing">
    <cdr:from>
      <cdr:x>0.90658</cdr:x>
      <cdr:y>0.67933</cdr:y>
    </cdr:from>
    <cdr:to>
      <cdr:x>0.93051</cdr:x>
      <cdr:y>0.90508</cdr:y>
    </cdr:to>
    <cdr:sp macro="" textlink="">
      <cdr:nvSpPr>
        <cdr:cNvPr id="6" name="TextBox 2">
          <a:extLst xmlns:a="http://schemas.openxmlformats.org/drawingml/2006/main">
            <a:ext uri="{FF2B5EF4-FFF2-40B4-BE49-F238E27FC236}">
              <a16:creationId xmlns:a16="http://schemas.microsoft.com/office/drawing/2014/main" id="{930F339E-2FB7-0343-9F8C-B5FCF882A426}"/>
            </a:ext>
          </a:extLst>
        </cdr:cNvPr>
        <cdr:cNvSpPr txBox="1"/>
      </cdr:nvSpPr>
      <cdr:spPr>
        <a:xfrm xmlns:a="http://schemas.openxmlformats.org/drawingml/2006/main" rot="16200000">
          <a:off x="7837108" y="2908747"/>
          <a:ext cx="859594"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r>
            <a:rPr lang="en-US" sz="1400" b="1" baseline="0" dirty="0"/>
            <a:t> (2)</a:t>
          </a:r>
          <a:endParaRPr lang="en-US" sz="1400" b="1" dirty="0"/>
        </a:p>
      </cdr:txBody>
    </cdr:sp>
  </cdr:relSizeAnchor>
  <cdr:relSizeAnchor xmlns:cdr="http://schemas.openxmlformats.org/drawingml/2006/chartDrawing">
    <cdr:from>
      <cdr:x>0.94666</cdr:x>
      <cdr:y>0.68284</cdr:y>
    </cdr:from>
    <cdr:to>
      <cdr:x>0.9706</cdr:x>
      <cdr:y>0.84686</cdr:y>
    </cdr:to>
    <cdr:sp macro="" textlink="">
      <cdr:nvSpPr>
        <cdr:cNvPr id="8" name="TextBox 2">
          <a:extLst xmlns:a="http://schemas.openxmlformats.org/drawingml/2006/main">
            <a:ext uri="{FF2B5EF4-FFF2-40B4-BE49-F238E27FC236}">
              <a16:creationId xmlns:a16="http://schemas.microsoft.com/office/drawing/2014/main" id="{930F339E-2FB7-0343-9F8C-B5FCF882A426}"/>
            </a:ext>
          </a:extLst>
        </cdr:cNvPr>
        <cdr:cNvSpPr txBox="1"/>
      </cdr:nvSpPr>
      <cdr:spPr>
        <a:xfrm xmlns:a="http://schemas.openxmlformats.org/drawingml/2006/main" rot="16200000">
          <a:off x="8315417" y="2804597"/>
          <a:ext cx="624552" cy="215444"/>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squar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GMEAN</a:t>
          </a:r>
        </a:p>
      </cdr:txBody>
    </cdr:sp>
  </cdr:relSizeAnchor>
  <cdr:relSizeAnchor xmlns:cdr="http://schemas.openxmlformats.org/drawingml/2006/chartDrawing">
    <cdr:from>
      <cdr:x>0.21822</cdr:x>
      <cdr:y>0.93382</cdr:y>
    </cdr:from>
    <cdr:to>
      <cdr:x>0.48622</cdr:x>
      <cdr:y>1</cdr:y>
    </cdr:to>
    <cdr:sp macro="" textlink="">
      <cdr:nvSpPr>
        <cdr:cNvPr id="9" name="TextBox 2">
          <a:extLst xmlns:a="http://schemas.openxmlformats.org/drawingml/2006/main">
            <a:ext uri="{FF2B5EF4-FFF2-40B4-BE49-F238E27FC236}">
              <a16:creationId xmlns:a16="http://schemas.microsoft.com/office/drawing/2014/main" id="{FEB5A6DD-9CB5-3547-8E28-885598E7524D}"/>
            </a:ext>
          </a:extLst>
        </cdr:cNvPr>
        <cdr:cNvSpPr txBox="1"/>
      </cdr:nvSpPr>
      <cdr:spPr>
        <a:xfrm xmlns:a="http://schemas.openxmlformats.org/drawingml/2006/main">
          <a:off x="1963996" y="3555690"/>
          <a:ext cx="2412000" cy="252000"/>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More PIM-suitable workloads (1)</a:t>
          </a:r>
        </a:p>
      </cdr:txBody>
    </cdr:sp>
  </cdr:relSizeAnchor>
  <cdr:relSizeAnchor xmlns:cdr="http://schemas.openxmlformats.org/drawingml/2006/chartDrawing">
    <cdr:from>
      <cdr:x>0.58832</cdr:x>
      <cdr:y>0.93382</cdr:y>
    </cdr:from>
    <cdr:to>
      <cdr:x>0.84832</cdr:x>
      <cdr:y>1</cdr:y>
    </cdr:to>
    <cdr:sp macro="" textlink="">
      <cdr:nvSpPr>
        <cdr:cNvPr id="10" name="TextBox 2">
          <a:extLst xmlns:a="http://schemas.openxmlformats.org/drawingml/2006/main">
            <a:ext uri="{FF2B5EF4-FFF2-40B4-BE49-F238E27FC236}">
              <a16:creationId xmlns:a16="http://schemas.microsoft.com/office/drawing/2014/main" id="{056654C3-77F1-084E-B3E8-E9FA3F33CD62}"/>
            </a:ext>
          </a:extLst>
        </cdr:cNvPr>
        <cdr:cNvSpPr txBox="1"/>
      </cdr:nvSpPr>
      <cdr:spPr>
        <a:xfrm xmlns:a="http://schemas.openxmlformats.org/drawingml/2006/main">
          <a:off x="5294896" y="3555690"/>
          <a:ext cx="2340000" cy="252000"/>
        </a:xfrm>
        <a:prstGeom xmlns:a="http://schemas.openxmlformats.org/drawingml/2006/main" prst="rect">
          <a:avLst/>
        </a:prstGeom>
        <a:solidFill xmlns:a="http://schemas.openxmlformats.org/drawingml/2006/main">
          <a:schemeClr val="bg1"/>
        </a:solidFill>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txBody>
        <a:bodyPr xmlns:a="http://schemas.openxmlformats.org/drawingml/2006/main" wrap="none" lIns="0" tIns="0" rIns="0" bIns="0" rtlCol="0" anchor="t">
          <a:spAutoFit/>
        </a:bodyPr>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r>
            <a:rPr lang="en-US" sz="1400" b="1" dirty="0"/>
            <a:t>Less PIM-suitable workloads (2)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8/29/22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8/29/22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4552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3835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154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0350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274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11683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1861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04167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82852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468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70885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16584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85398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E170B-F3DD-2444-9313-30B484567F70}"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119</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85540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E170B-F3DD-2444-9313-30B484567F70}"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120</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14409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E170B-F3DD-2444-9313-30B484567F70}"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121</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73699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E170B-F3DD-2444-9313-30B484567F70}"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123</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96085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E170B-F3DD-2444-9313-30B484567F70}"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124</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65487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E170B-F3DD-2444-9313-30B484567F70}"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125</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97616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E170B-F3DD-2444-9313-30B484567F70}"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126</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11331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E170B-F3DD-2444-9313-30B484567F70}"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127</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04047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E170B-F3DD-2444-9313-30B484567F70}"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128</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58693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E170B-F3DD-2444-9313-30B484567F70}"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129</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23298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E170B-F3DD-2444-9313-30B484567F70}"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130</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80567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l">
              <a:buFontTx/>
              <a:buChar char="-"/>
            </a:pPr>
            <a:endParaRPr lang="en-GB" sz="1200" dirty="0">
              <a:solidFill>
                <a:schemeClr val="tx2"/>
              </a:solidFill>
              <a:latin typeface="Trebuchet MS" panose="020B0703020202090204" pitchFamily="34"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E170B-F3DD-2444-9313-30B484567F70}"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131</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36069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E170B-F3DD-2444-9313-30B484567F70}"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132</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0448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E170B-F3DD-2444-9313-30B484567F70}"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133</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84959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FE170B-F3DD-2444-9313-30B484567F70}"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134</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69705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Hi, I am Ataberk and I will present </a:t>
            </a:r>
            <a:r>
              <a:rPr lang="en-US" baseline="0" dirty="0" err="1"/>
              <a:t>PiDRAM</a:t>
            </a:r>
            <a:r>
              <a:rPr lang="en-US" baseline="0" dirty="0"/>
              <a:t>: An FPGA-based Framework for End-to-end Evaluation of Processing-in-DRAM Techniques. This work was done in a collaboration of SAFARI and </a:t>
            </a:r>
            <a:r>
              <a:rPr lang="en-US" baseline="0" dirty="0" err="1"/>
              <a:t>Kasirga</a:t>
            </a:r>
            <a:r>
              <a:rPr lang="en-US" baseline="0" dirty="0"/>
              <a:t> Research groups in ETH Zurich and TOBB University of Economics and technology.</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32660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normAutofit lnSpcReduction="10000"/>
          </a:bodyPr>
          <a:lstStyle/>
          <a:p>
            <a:r>
              <a:rPr lang="en-US" dirty="0"/>
              <a:t>I will start with an executive summary</a:t>
            </a:r>
          </a:p>
          <a:p>
            <a:r>
              <a:rPr lang="en-US" dirty="0"/>
              <a:t>[CLICK] Commodity DRAM-based PIM techniques improve the performance and energy efficiency of computing systems without incurring any DRAM hardware cost</a:t>
            </a:r>
          </a:p>
          <a:p>
            <a:r>
              <a:rPr lang="en-US" dirty="0"/>
              <a:t>[CLICK] However, challenges of integrating these techniques into real systems are not yet solved. </a:t>
            </a:r>
          </a:p>
          <a:p>
            <a:r>
              <a:rPr lang="en-US" dirty="0"/>
              <a:t>[CLICK] Moreover, these challenges cannot be efficiently studied using existing computing systems, special-purpose DRAM testing platforms or system simulators</a:t>
            </a:r>
          </a:p>
          <a:p>
            <a:r>
              <a:rPr lang="en-US" dirty="0"/>
              <a:t>[CLICK] Our goal is to design and implement a flexible framework that can be used to [CLICK] solve the important system integration challenges and [CLICK] analyze the trade-offs of end-to-end implementations of commodity DRAM based </a:t>
            </a:r>
            <a:r>
              <a:rPr lang="en-US" dirty="0" err="1"/>
              <a:t>PiM</a:t>
            </a:r>
            <a:r>
              <a:rPr lang="en-US" dirty="0"/>
              <a:t> techniques</a:t>
            </a:r>
          </a:p>
          <a:p>
            <a:r>
              <a:rPr lang="en-US" dirty="0"/>
              <a:t>[CLICK] Our key idea is to develop </a:t>
            </a:r>
            <a:r>
              <a:rPr lang="en-US" dirty="0" err="1"/>
              <a:t>PiDRAM</a:t>
            </a:r>
            <a:r>
              <a:rPr lang="en-US" dirty="0"/>
              <a:t>, an FPGA-based framework that enables such studies using real unmodified DRAM chips</a:t>
            </a:r>
          </a:p>
          <a:p>
            <a:r>
              <a:rPr lang="en-US" dirty="0"/>
              <a:t>[CLICK] Using our framework, we conduct two case studies on two recent commodity DRAM based </a:t>
            </a:r>
            <a:r>
              <a:rPr lang="en-US" dirty="0" err="1"/>
              <a:t>PiM</a:t>
            </a:r>
            <a:r>
              <a:rPr lang="en-US" dirty="0"/>
              <a:t> techniques on a real FPGA prototype of a full system</a:t>
            </a:r>
          </a:p>
          <a:p>
            <a:r>
              <a:rPr lang="en-US" dirty="0"/>
              <a:t>[CLICK] In our first case study about in-DRAM bulk data copy operations, we show that in-DRAM data copy operations provide 119 times speedup over CPU-copy operations including system support. To conduct this case study over </a:t>
            </a:r>
            <a:r>
              <a:rPr lang="en-US" dirty="0" err="1"/>
              <a:t>PiDRAM’s</a:t>
            </a:r>
            <a:r>
              <a:rPr lang="en-US" dirty="0"/>
              <a:t> extensible code base, we add only 198 lines of Verilog and only 565 lines of C++ code.</a:t>
            </a:r>
          </a:p>
          <a:p>
            <a:r>
              <a:rPr lang="en-US" dirty="0"/>
              <a:t>[CLICK] In our second case study about an in-DRAM true random number generation technique, we show that an end-to-end implementation of a DRAM-based true random number generator can provide high throughput true random numbers at low latency. Implementing the true random number generator takes us only 190 additional lines of Verilog and 78 additional lines of C++ code over </a:t>
            </a:r>
            <a:r>
              <a:rPr lang="en-US" dirty="0" err="1"/>
              <a:t>PiDRAM’s</a:t>
            </a:r>
            <a:r>
              <a:rPr lang="en-US" dirty="0"/>
              <a:t> code base.</a:t>
            </a:r>
          </a:p>
        </p:txBody>
      </p:sp>
      <p:sp>
        <p:nvSpPr>
          <p:cNvPr id="4" name="Slayt Numarası Yer Tutucusu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140</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68345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PiDRAM’s goal is to provide a flexible framework that is useful for studies on commodity DRAM based PiM techniques</a:t>
            </a:r>
          </a:p>
          <a:p>
            <a:endParaRPr lang="en-TR" dirty="0"/>
          </a:p>
          <a:p>
            <a:r>
              <a:rPr lang="en-TR" b="1" dirty="0"/>
              <a:t>[CLICK]</a:t>
            </a:r>
            <a:r>
              <a:rPr lang="en-TR" dirty="0"/>
              <a:t> To achieve this goal, we first identify several key components that are shared across end-to-end implementations of different PiM techniques</a:t>
            </a:r>
          </a:p>
          <a:p>
            <a:endParaRPr lang="en-TR" dirty="0"/>
          </a:p>
          <a:p>
            <a:r>
              <a:rPr lang="en-TR" b="1" dirty="0"/>
              <a:t>[CLICK] </a:t>
            </a:r>
            <a:r>
              <a:rPr lang="en-TR" b="0" dirty="0"/>
              <a:t>Then, we develop these key components as customizable modules to provide modularity and enhance the extensibility of PiDRAM</a:t>
            </a:r>
          </a:p>
          <a:p>
            <a:endParaRPr lang="en-TR" b="0" dirty="0"/>
          </a:p>
          <a:p>
            <a:r>
              <a:rPr lang="en-TR" b="1" dirty="0"/>
              <a:t>[CLICK] </a:t>
            </a:r>
            <a:r>
              <a:rPr lang="en-TR" b="0" dirty="0"/>
              <a:t>Overall, these components provide a common basis for developers of the framework to implement and enable system support for PiM techniques</a:t>
            </a:r>
            <a:endParaRPr lang="en-TR"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142</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65140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implement four hardware and software components</a:t>
            </a:r>
          </a:p>
          <a:p>
            <a:endParaRPr lang="en-TR" dirty="0"/>
          </a:p>
          <a:p>
            <a:r>
              <a:rPr lang="en-TR" b="1" dirty="0"/>
              <a:t>[CLICK] </a:t>
            </a:r>
            <a:r>
              <a:rPr lang="en-TR" b="0" dirty="0"/>
              <a:t>On the hardware side, we implement a flexible Processing in memory operations controller</a:t>
            </a:r>
          </a:p>
          <a:p>
            <a:r>
              <a:rPr lang="en-TR" b="1" dirty="0"/>
              <a:t>[CLICK] </a:t>
            </a:r>
            <a:r>
              <a:rPr lang="en-TR" b="0" dirty="0"/>
              <a:t>and an easy to extend memory controller</a:t>
            </a:r>
          </a:p>
          <a:p>
            <a:endParaRPr lang="en-TR" b="0" dirty="0"/>
          </a:p>
          <a:p>
            <a:r>
              <a:rPr lang="en-TR" b="1" dirty="0"/>
              <a:t>[CLICK] </a:t>
            </a:r>
            <a:r>
              <a:rPr lang="en-TR" b="0" dirty="0"/>
              <a:t>On the software side, we implement an extensible software library</a:t>
            </a:r>
          </a:p>
          <a:p>
            <a:r>
              <a:rPr lang="en-TR" b="1" dirty="0"/>
              <a:t>[CLICK] </a:t>
            </a:r>
            <a:r>
              <a:rPr lang="en-TR" b="0" dirty="0"/>
              <a:t>and a custom supervisor software</a:t>
            </a:r>
            <a:endParaRPr lang="en-TR" b="1" dirty="0"/>
          </a:p>
          <a:p>
            <a:r>
              <a:rPr lang="en-TR" dirty="0"/>
              <a:t> </a:t>
            </a:r>
          </a:p>
          <a:p>
            <a:r>
              <a:rPr lang="en-TR" dirty="0"/>
              <a:t>I will describe how these components behave in the upcoming slides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143</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34750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attach the key components to a real RISC-V based computing system to develop PiDRAM’s system design.</a:t>
            </a:r>
          </a:p>
          <a:p>
            <a:endParaRPr lang="en-TR" dirty="0"/>
          </a:p>
          <a:p>
            <a:r>
              <a:rPr lang="en-TR" b="1" dirty="0"/>
              <a:t>[CLICK] </a:t>
            </a:r>
            <a:r>
              <a:rPr lang="en-TR" b="0" dirty="0"/>
              <a:t>In the system, we implement PiM Operations Controller and PiDRAM memory controller as hardware modules in the hardware system</a:t>
            </a:r>
          </a:p>
          <a:p>
            <a:r>
              <a:rPr lang="en-TR" b="1" dirty="0"/>
              <a:t>[CLICK] </a:t>
            </a:r>
            <a:r>
              <a:rPr lang="en-TR" b="0" dirty="0"/>
              <a:t>the custom supervisor software runs on the hardware system</a:t>
            </a:r>
          </a:p>
          <a:p>
            <a:r>
              <a:rPr lang="en-TR" b="1" dirty="0"/>
              <a:t>[CLICK] </a:t>
            </a:r>
            <a:r>
              <a:rPr lang="en-TR" b="0" dirty="0"/>
              <a:t>and the extensible software library is used by the supervisor software and runs on the hardware system</a:t>
            </a:r>
            <a:endParaRPr lang="en-TR" dirty="0"/>
          </a:p>
          <a:p>
            <a:endParaRPr lang="en-TR" dirty="0"/>
          </a:p>
          <a:p>
            <a:r>
              <a:rPr lang="en-TR" b="1" dirty="0"/>
              <a:t>[CLICK]</a:t>
            </a:r>
            <a:r>
              <a:rPr lang="en-TR" dirty="0"/>
              <a:t> I will describe each component using this diagram</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144</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08614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PiM</a:t>
            </a:r>
            <a:r>
              <a:rPr lang="en-US" dirty="0"/>
              <a:t> Operations Controller</a:t>
            </a:r>
          </a:p>
          <a:p>
            <a:endParaRPr lang="en-US" dirty="0"/>
          </a:p>
          <a:p>
            <a:r>
              <a:rPr lang="en-US" b="1" dirty="0"/>
              <a:t>[CLICK] </a:t>
            </a:r>
            <a:r>
              <a:rPr lang="en-US" b="0" dirty="0"/>
              <a:t>decodes and executes </a:t>
            </a:r>
            <a:r>
              <a:rPr lang="en-US" b="0" dirty="0" err="1"/>
              <a:t>PiDRAM</a:t>
            </a:r>
            <a:r>
              <a:rPr lang="en-US" b="0" dirty="0"/>
              <a:t> instructions to perform </a:t>
            </a:r>
            <a:r>
              <a:rPr lang="en-US" b="0" dirty="0" err="1"/>
              <a:t>PiM</a:t>
            </a:r>
            <a:r>
              <a:rPr lang="en-US" b="0" dirty="0"/>
              <a:t> operations</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It is connected to the hardware system as a memory mapped module, meaning that it receives the </a:t>
            </a:r>
            <a:r>
              <a:rPr lang="en-US" b="0" dirty="0" err="1"/>
              <a:t>PiDRAM</a:t>
            </a:r>
            <a:r>
              <a:rPr lang="en-US" b="0" dirty="0"/>
              <a:t> instructions over the memory bus from the RISC-V CPU core. </a:t>
            </a:r>
            <a:r>
              <a:rPr lang="en-US" dirty="0"/>
              <a:t>The three registers, depicted as instruction, flag, and data registers in the figure are accessible over the memory bus</a:t>
            </a:r>
            <a:r>
              <a:rPr lang="en-TR" b="0" dirty="0"/>
              <a:t>. </a:t>
            </a:r>
            <a:r>
              <a:rPr lang="en-US" b="0" dirty="0"/>
              <a:t>This makes it easy to port </a:t>
            </a:r>
            <a:r>
              <a:rPr lang="en-US" b="0" dirty="0" err="1"/>
              <a:t>PiM</a:t>
            </a:r>
            <a:r>
              <a:rPr lang="en-US" b="0" dirty="0"/>
              <a:t> operations controller to another system that uses a different CPU ISA.</a:t>
            </a:r>
          </a:p>
          <a:p>
            <a:endParaRPr lang="en-US" b="0" dirty="0"/>
          </a:p>
          <a:p>
            <a:r>
              <a:rPr lang="en-US" b="1" dirty="0"/>
              <a:t>[CLICK] </a:t>
            </a:r>
            <a:r>
              <a:rPr lang="en-US" b="0" dirty="0" err="1"/>
              <a:t>PiM</a:t>
            </a:r>
            <a:r>
              <a:rPr lang="en-US" b="0" dirty="0"/>
              <a:t> operations controller communicates with the </a:t>
            </a:r>
            <a:r>
              <a:rPr lang="en-US" b="0" dirty="0" err="1"/>
              <a:t>PiDRAM</a:t>
            </a:r>
            <a:r>
              <a:rPr lang="en-US" b="0" dirty="0"/>
              <a:t> memory controller over a simple interface where it sends a request for a </a:t>
            </a:r>
            <a:r>
              <a:rPr lang="en-US" b="0" dirty="0" err="1"/>
              <a:t>PiM</a:t>
            </a:r>
            <a:r>
              <a:rPr lang="en-US" b="0" dirty="0"/>
              <a:t> operation to the memory controller, waits until the operation is complete, and reads the results from the memory controller to perform a </a:t>
            </a:r>
            <a:r>
              <a:rPr lang="en-US" b="0" dirty="0" err="1"/>
              <a:t>PiM</a:t>
            </a:r>
            <a:r>
              <a:rPr lang="en-US" b="0" dirty="0"/>
              <a:t> operation.</a:t>
            </a:r>
            <a:endParaRPr lang="en-US"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145</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35305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The PiDRAM memory controller performs PiM operations by using timing parameters smaller than manufacturer-recommended values.</a:t>
            </a:r>
          </a:p>
          <a:p>
            <a:endParaRPr lang="en-TR" dirty="0"/>
          </a:p>
          <a:p>
            <a:r>
              <a:rPr lang="en-TR" b="1" dirty="0"/>
              <a:t>[CLICK] </a:t>
            </a:r>
            <a:r>
              <a:rPr lang="en-TR" b="0" dirty="0"/>
              <a:t>The command scheduler supports conventional memory operations like stores and loads. We implement one state machine in its command scheduler to control the execution per each memory operation</a:t>
            </a:r>
            <a:r>
              <a:rPr lang="en-TR" b="1" dirty="0"/>
              <a:t>.  [CLICK] </a:t>
            </a:r>
            <a:r>
              <a:rPr lang="en-TR" b="0" dirty="0"/>
              <a:t>This makes PiDRAM memory controller easy to extend to support new PiM operations or new DRAM commands by replicating the state machines.</a:t>
            </a:r>
          </a:p>
          <a:p>
            <a:endParaRPr lang="en-TR" b="0" dirty="0"/>
          </a:p>
          <a:p>
            <a:r>
              <a:rPr lang="en-TR" b="1" dirty="0"/>
              <a:t>[CLICK] </a:t>
            </a:r>
            <a:r>
              <a:rPr lang="en-TR" b="0" dirty="0"/>
              <a:t>The physical interface controls the physical signals on the DDR3 interface. It receives DRAM commands from the command scheduler and drives the DDR3 interface signals.</a:t>
            </a:r>
            <a:endParaRPr lang="en-TR"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146</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96949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PiM</a:t>
            </a:r>
            <a:r>
              <a:rPr lang="en-US" dirty="0"/>
              <a:t> operations library or </a:t>
            </a:r>
            <a:r>
              <a:rPr lang="en-US" dirty="0" err="1"/>
              <a:t>pimolib</a:t>
            </a:r>
            <a:r>
              <a:rPr lang="en-US" dirty="0"/>
              <a:t> encapsulates customizable functions that interface with the </a:t>
            </a:r>
            <a:r>
              <a:rPr lang="en-US" dirty="0" err="1"/>
              <a:t>pim</a:t>
            </a:r>
            <a:r>
              <a:rPr lang="en-US" dirty="0"/>
              <a:t> operations controller to perform </a:t>
            </a:r>
            <a:r>
              <a:rPr lang="en-US" dirty="0" err="1"/>
              <a:t>pim</a:t>
            </a:r>
            <a:r>
              <a:rPr lang="en-US" dirty="0"/>
              <a:t> operations. We expose the PIM functionality to software using </a:t>
            </a:r>
            <a:r>
              <a:rPr lang="en-US" dirty="0" err="1"/>
              <a:t>pimolib</a:t>
            </a:r>
            <a:r>
              <a:rPr lang="en-US" dirty="0"/>
              <a:t>.</a:t>
            </a:r>
          </a:p>
          <a:p>
            <a:endParaRPr lang="en-US" dirty="0"/>
          </a:p>
          <a:p>
            <a:r>
              <a:rPr lang="en-US" b="1" dirty="0"/>
              <a:t>[CLICK] </a:t>
            </a:r>
            <a:r>
              <a:rPr lang="en-US" b="0" dirty="0"/>
              <a:t>To perform a </a:t>
            </a:r>
            <a:r>
              <a:rPr lang="en-US" b="0" dirty="0" err="1"/>
              <a:t>PiM</a:t>
            </a:r>
            <a:r>
              <a:rPr lang="en-US" b="0" dirty="0"/>
              <a:t> operation, a typical function in </a:t>
            </a:r>
            <a:r>
              <a:rPr lang="en-US" b="0" dirty="0" err="1"/>
              <a:t>pimolib</a:t>
            </a:r>
            <a:r>
              <a:rPr lang="en-US" b="0" dirty="0"/>
              <a:t> executes LOAD&amp;STORE requests to access the memory mapped registers of the </a:t>
            </a:r>
            <a:r>
              <a:rPr lang="en-US" b="0" dirty="0" err="1"/>
              <a:t>Pim</a:t>
            </a:r>
            <a:r>
              <a:rPr lang="en-US" b="0" dirty="0"/>
              <a:t> operations controller</a:t>
            </a:r>
            <a:endParaRPr lang="en-US" b="1" dirty="0"/>
          </a:p>
          <a:p>
            <a:endParaRPr lang="en-US" dirty="0"/>
          </a:p>
          <a:p>
            <a:r>
              <a:rPr lang="en-US" dirty="0"/>
              <a:t>I will later describe the communication protocol that </a:t>
            </a:r>
            <a:r>
              <a:rPr lang="en-US" dirty="0" err="1"/>
              <a:t>pimolib</a:t>
            </a:r>
            <a:r>
              <a:rPr lang="en-US" dirty="0"/>
              <a:t> obeys while communicating with the </a:t>
            </a:r>
            <a:r>
              <a:rPr lang="en-US" dirty="0" err="1"/>
              <a:t>pim</a:t>
            </a:r>
            <a:r>
              <a:rPr lang="en-US" dirty="0"/>
              <a:t> operations controller</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147</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47736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The last component, custom supervisor software, exposes PiM oeprations to user applications via system calls</a:t>
            </a:r>
          </a:p>
          <a:p>
            <a:endParaRPr lang="en-TR" dirty="0"/>
          </a:p>
          <a:p>
            <a:r>
              <a:rPr lang="en-TR" b="1" dirty="0"/>
              <a:t>[CLICK] </a:t>
            </a:r>
            <a:r>
              <a:rPr lang="en-TR" b="0" dirty="0"/>
              <a:t>We implement the necessary OS primitivies to develop end-to-end PiM techniques in the custom supervisor software such as memory management and allocation for in-DRAM copy or RowClone operations)</a:t>
            </a:r>
            <a:endParaRPr lang="en-T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148</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03753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I will describe the execution flow for a PiM operation in our PiDRAM framework</a:t>
            </a:r>
          </a:p>
          <a:p>
            <a:endParaRPr lang="en-TR" dirty="0"/>
          </a:p>
          <a:p>
            <a:r>
              <a:rPr lang="en-TR" dirty="0"/>
              <a:t>As an example, we will look at what happens when the user calls the copy() function to perform an in-DRAM copy operation</a:t>
            </a:r>
          </a:p>
          <a:p>
            <a:endParaRPr lang="en-TR" dirty="0"/>
          </a:p>
          <a:p>
            <a:r>
              <a:rPr lang="en-TR" b="1" dirty="0"/>
              <a:t>[CLICK] </a:t>
            </a:r>
            <a:r>
              <a:rPr lang="en-TR" b="0" dirty="0"/>
              <a:t>The user first makes a system call to the copy function to copy N bytes from array A to array B</a:t>
            </a:r>
          </a:p>
          <a:p>
            <a:endParaRPr lang="en-TR" b="0" dirty="0"/>
          </a:p>
          <a:p>
            <a:r>
              <a:rPr lang="en-TR" b="1" dirty="0"/>
              <a:t>[CLICK] </a:t>
            </a:r>
            <a:r>
              <a:rPr lang="en-TR" b="0" dirty="0"/>
              <a:t>The custom supervisor software find the physical addresses corresponding to arrays A and B, and th</a:t>
            </a:r>
            <a:r>
              <a:rPr lang="en-US" b="0" dirty="0" err="1"/>
              <a:t>en</a:t>
            </a:r>
            <a:r>
              <a:rPr lang="en-TR" b="0" dirty="0"/>
              <a:t> calls the copy() function in the pimolib with the semantics that I show here</a:t>
            </a:r>
          </a:p>
          <a:p>
            <a:r>
              <a:rPr lang="en-TR" b="1" dirty="0"/>
              <a:t>[CLICK] </a:t>
            </a:r>
            <a:r>
              <a:rPr lang="en-TR" b="0" dirty="0"/>
              <a:t>It takes two arguments, S is the address of the source DRAM row, and D is the address of the destination DRAM row</a:t>
            </a:r>
            <a:endParaRPr lang="en-TR"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149</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03373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The Copy function executes two store instrutions in the CPU</a:t>
            </a:r>
          </a:p>
          <a:p>
            <a:endParaRPr lang="en-TR" dirty="0"/>
          </a:p>
          <a:p>
            <a:r>
              <a:rPr lang="en-TR" b="1" dirty="0"/>
              <a:t>[CLICK] </a:t>
            </a:r>
            <a:r>
              <a:rPr lang="en-TR" b="0" dirty="0"/>
              <a:t>The first store instruction updates the instruction register with a PiDRAM instruction that instructs the Pim operations controller to perform in-DRAM copy from row S to row D</a:t>
            </a:r>
          </a:p>
          <a:p>
            <a:endParaRPr lang="en-TR" b="0" dirty="0"/>
          </a:p>
          <a:p>
            <a:r>
              <a:rPr lang="en-TR" b="1" dirty="0"/>
              <a:t>[CLICK] </a:t>
            </a:r>
            <a:r>
              <a:rPr lang="en-TR" b="0" dirty="0"/>
              <a:t>The second store instruction sets the start flag in the flag register [</a:t>
            </a:r>
            <a:r>
              <a:rPr lang="en-TR" b="1" dirty="0"/>
              <a:t>CLICK</a:t>
            </a:r>
            <a:r>
              <a:rPr lang="en-TR" b="0" dirty="0"/>
              <a:t>] to initiate the PiM operation</a:t>
            </a:r>
            <a:endParaRPr lang="en-TR"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150</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25168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When the start flag is set, the Pim operations controller instructs the memory controller to perform an in-DRAM copy operation from row S to row D</a:t>
            </a:r>
          </a:p>
          <a:p>
            <a:endParaRPr lang="en-TR" dirty="0"/>
          </a:p>
          <a:p>
            <a:r>
              <a:rPr lang="en-TR" b="1" dirty="0"/>
              <a:t>[CLICK] </a:t>
            </a:r>
            <a:r>
              <a:rPr lang="en-TR" b="0" dirty="0"/>
              <a:t>When the memory controller acknowledges the Pim operations controller’s request, the Pim operations controller resets the start flag and sets the ack. </a:t>
            </a:r>
            <a:r>
              <a:rPr lang="en-US" b="0" dirty="0"/>
              <a:t>flag. This indicates that the </a:t>
            </a:r>
            <a:r>
              <a:rPr lang="en-US" b="0" dirty="0" err="1"/>
              <a:t>PiDRAM</a:t>
            </a:r>
            <a:r>
              <a:rPr lang="en-US" b="0" dirty="0"/>
              <a:t> memory controller has started executing the last valid </a:t>
            </a:r>
            <a:r>
              <a:rPr lang="en-US" b="0" dirty="0" err="1"/>
              <a:t>PiM</a:t>
            </a:r>
            <a:r>
              <a:rPr lang="en-US" b="0" dirty="0"/>
              <a:t> operation.</a:t>
            </a:r>
          </a:p>
          <a:p>
            <a:endParaRPr lang="en-US" b="0" dirty="0"/>
          </a:p>
          <a:p>
            <a:r>
              <a:rPr lang="en-US" b="1" dirty="0"/>
              <a:t>[CLICK] </a:t>
            </a:r>
            <a:r>
              <a:rPr lang="en-US" b="0" dirty="0"/>
              <a:t>To execute the </a:t>
            </a:r>
            <a:r>
              <a:rPr lang="en-US" b="0" dirty="0" err="1"/>
              <a:t>PiM</a:t>
            </a:r>
            <a:r>
              <a:rPr lang="en-US" b="0" dirty="0"/>
              <a:t> operation, the </a:t>
            </a:r>
            <a:r>
              <a:rPr lang="en-US" b="0" dirty="0" err="1"/>
              <a:t>PiDRAM</a:t>
            </a:r>
            <a:r>
              <a:rPr lang="en-US" b="0" dirty="0"/>
              <a:t> memory controller issues DRAM commands with violated timing parameters to the DDR3 module</a:t>
            </a:r>
            <a:endParaRPr lang="en-TR"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151</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46873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When the memory controller issues the last DRAM command to perform the operation, it sets the Fin. </a:t>
            </a:r>
            <a:r>
              <a:rPr lang="en-US" dirty="0"/>
              <a:t>F</a:t>
            </a:r>
            <a:r>
              <a:rPr lang="en-TR" dirty="0"/>
              <a:t>lag. This indicates that the memory controller has finished executing the last valid PiM operation</a:t>
            </a:r>
          </a:p>
          <a:p>
            <a:endParaRPr lang="en-TR" dirty="0"/>
          </a:p>
          <a:p>
            <a:r>
              <a:rPr lang="en-TR" b="1" dirty="0"/>
              <a:t>[CLICK] </a:t>
            </a:r>
            <a:r>
              <a:rPr lang="en-TR" b="0" dirty="0"/>
              <a:t>The pimolib copy function periodically checks either the ACK or the FIN flags, based on a user-specified argument, to block until either the start or the end of the PiM operation. </a:t>
            </a:r>
            <a:r>
              <a:rPr lang="en-TR" b="1" dirty="0"/>
              <a:t>[CLICK]</a:t>
            </a:r>
            <a:r>
              <a:rPr lang="en-TR" b="0" dirty="0"/>
              <a:t> In other words, the pimolib function returns when either the ACK or the FIN flag is set.</a:t>
            </a:r>
            <a:endParaRPr lang="en-TR"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152</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219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 we did not make use of the data register in the </a:t>
            </a:r>
            <a:r>
              <a:rPr lang="en-US" dirty="0" err="1"/>
              <a:t>pim</a:t>
            </a:r>
            <a:r>
              <a:rPr lang="en-US" dirty="0"/>
              <a:t> operations controller. This register was not useful because the in-DRAM copy operation’s result is already stored in memory. </a:t>
            </a:r>
          </a:p>
          <a:p>
            <a:endParaRPr lang="en-US" dirty="0"/>
          </a:p>
          <a:p>
            <a:r>
              <a:rPr lang="en-US" b="1" dirty="0"/>
              <a:t>[CLICK]</a:t>
            </a:r>
            <a:r>
              <a:rPr lang="en-US" dirty="0"/>
              <a:t> However, we use this register in our in-DRAM true random number generator implementation in which case the random number generation function in the </a:t>
            </a:r>
            <a:r>
              <a:rPr lang="en-US" dirty="0" err="1"/>
              <a:t>pimolib</a:t>
            </a:r>
            <a:r>
              <a:rPr lang="en-US" dirty="0"/>
              <a:t> accesses the data register using LOAD instructions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153</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09510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b="1" dirty="0"/>
              <a:t>[CLICK]</a:t>
            </a:r>
            <a:r>
              <a:rPr lang="en-TR" dirty="0"/>
              <a:t> In short, we implement four key components that together orchestrate the execution of PiM operations</a:t>
            </a:r>
          </a:p>
          <a:p>
            <a:endParaRPr lang="en-TR" dirty="0"/>
          </a:p>
          <a:p>
            <a:r>
              <a:rPr lang="en-TR" b="1" dirty="0"/>
              <a:t>[CLICK] </a:t>
            </a:r>
            <a:r>
              <a:rPr lang="en-TR" b="0" dirty="0"/>
              <a:t>and these components provide an extensible basis for end-to-end integration of PiM techniques in real systems.</a:t>
            </a:r>
            <a:endParaRPr lang="en-TR"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154</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09168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develop a prototype of PiDRAM’s full system on a Xilinx ZC706 FPGA board</a:t>
            </a:r>
          </a:p>
          <a:p>
            <a:endParaRPr lang="en-TR" dirty="0"/>
          </a:p>
          <a:p>
            <a:r>
              <a:rPr lang="en-TR" b="1" dirty="0"/>
              <a:t>[CLICK]</a:t>
            </a:r>
            <a:r>
              <a:rPr lang="en-TR" b="0" dirty="0"/>
              <a:t> The RISC-V system comprises an in-order pipelined RISC-V core and level 1 data and instruction caches as well as a translation lookaside buffer</a:t>
            </a:r>
          </a:p>
          <a:p>
            <a:endParaRPr lang="en-TR" b="0" dirty="0"/>
          </a:p>
          <a:p>
            <a:r>
              <a:rPr lang="en-TR" b="1" dirty="0"/>
              <a:t>[CLICK] </a:t>
            </a:r>
            <a:r>
              <a:rPr lang="en-TR" b="0" dirty="0"/>
              <a:t>and we enable PIM operations in the DRAM module under the metal cage in the photograph</a:t>
            </a:r>
            <a:endParaRPr lang="en-TR"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155</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95653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PiDRAM</a:t>
            </a:r>
            <a:r>
              <a:rPr lang="en-US" dirty="0"/>
              <a:t> is openly and freely available on </a:t>
            </a:r>
            <a:r>
              <a:rPr lang="en-US" dirty="0" err="1"/>
              <a:t>Github</a:t>
            </a:r>
            <a:r>
              <a:rPr lang="en-US" dirty="0"/>
              <a:t>. If you are interested in </a:t>
            </a:r>
            <a:r>
              <a:rPr lang="en-US" dirty="0" err="1"/>
              <a:t>PiDRAM</a:t>
            </a:r>
            <a:r>
              <a:rPr lang="en-US" dirty="0"/>
              <a:t>, please use it and feel free to contribute to it.</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156</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61319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extended version of our conference paper is available on </a:t>
            </a:r>
            <a:r>
              <a:rPr lang="en-US" dirty="0" err="1"/>
              <a:t>arXiv</a:t>
            </a:r>
            <a:r>
              <a:rPr lang="en-US" dirty="0"/>
              <a:t> on this link where we discuss our framework in more detail.</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157</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459004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also describe </a:t>
            </a:r>
            <a:r>
              <a:rPr lang="en-US" dirty="0" err="1"/>
              <a:t>PiDRAM</a:t>
            </a:r>
            <a:r>
              <a:rPr lang="en-US" dirty="0"/>
              <a:t> in more detail and give a tutorial on how to use our framework in this SAFARI live seminar talk.</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158</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939574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I am Damla Senol Cali. Today, I'll be presenting our work “SeGraM: A Universal Hardware Accelerator for Genomic Sequence-to-Graph and Sequence-to-Sequence Mapping ".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840366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32500" lnSpcReduction="20000"/>
          </a:bodyPr>
          <a:lstStyle/>
          <a:p>
            <a:pPr marL="0" marR="0" lvl="0" indent="0" algn="l" defTabSz="914400" rtl="0" eaLnBrk="1" fontAlgn="auto" latinLnBrk="0" hangingPunct="1">
              <a:lnSpc>
                <a:spcPct val="100000"/>
              </a:lnSpc>
              <a:spcBef>
                <a:spcPts val="600"/>
              </a:spcBef>
              <a:spcAft>
                <a:spcPts val="0"/>
              </a:spcAft>
              <a:buClr>
                <a:srgbClr val="C00000"/>
              </a:buClr>
              <a:buSzTx/>
              <a:buFont typeface="Wingdings" panose="05000000000000000000" pitchFamily="2" charset="2"/>
              <a:buNone/>
              <a:tabLst/>
              <a:defRPr/>
            </a:pPr>
            <a:r>
              <a:rPr lang="en-US" sz="4800" b="0" i="1" dirty="0">
                <a:solidFill>
                  <a:schemeClr val="tx1"/>
                </a:solidFill>
              </a:rPr>
              <a:t>Read mapping, which is the process of m</a:t>
            </a:r>
            <a:r>
              <a:rPr lang="en-US" sz="4800" b="0" dirty="0">
                <a:solidFill>
                  <a:schemeClr val="tx1"/>
                </a:solidFill>
              </a:rPr>
              <a:t>apping the reads to a reference genome is a c</a:t>
            </a:r>
            <a:r>
              <a:rPr lang="en-US" sz="3200" b="0" i="1" dirty="0">
                <a:solidFill>
                  <a:schemeClr val="tx1"/>
                </a:solidFill>
              </a:rPr>
              <a:t>ritical step</a:t>
            </a:r>
            <a:r>
              <a:rPr lang="en-US" sz="3200" b="0" dirty="0">
                <a:solidFill>
                  <a:schemeClr val="tx1"/>
                </a:solidFill>
              </a:rPr>
              <a:t> in genome sequence analysis</a:t>
            </a:r>
          </a:p>
          <a:p>
            <a:pPr marL="0" marR="0" lvl="0" indent="0" algn="l" defTabSz="914400" rtl="0" eaLnBrk="1" fontAlgn="auto" latinLnBrk="0" hangingPunct="1">
              <a:lnSpc>
                <a:spcPct val="100000"/>
              </a:lnSpc>
              <a:spcBef>
                <a:spcPts val="600"/>
              </a:spcBef>
              <a:spcAft>
                <a:spcPts val="0"/>
              </a:spcAft>
              <a:buClr>
                <a:srgbClr val="C00000"/>
              </a:buClr>
              <a:buSzTx/>
              <a:buFont typeface="Wingdings" panose="05000000000000000000" pitchFamily="2" charset="2"/>
              <a:buNone/>
              <a:tabLst/>
              <a:defRPr/>
            </a:pPr>
            <a:r>
              <a:rPr lang="en-US" sz="3200" b="0" dirty="0">
                <a:solidFill>
                  <a:schemeClr val="tx1"/>
                </a:solidFill>
                <a:latin typeface="+mj-lt"/>
              </a:rPr>
              <a:t>Traditionally, we perform seq2seq mapping, where we</a:t>
            </a:r>
            <a:endParaRPr lang="en-US" sz="3200" b="0" dirty="0">
              <a:latin typeface="+mj-lt"/>
            </a:endParaRPr>
          </a:p>
          <a:p>
            <a:pPr marL="285750" indent="-285750">
              <a:spcBef>
                <a:spcPts val="600"/>
              </a:spcBef>
              <a:buClr>
                <a:srgbClr val="C00000"/>
              </a:buClr>
              <a:buFont typeface="Wingdings" panose="05000000000000000000" pitchFamily="2" charset="2"/>
              <a:buChar char="q"/>
            </a:pPr>
            <a:r>
              <a:rPr lang="en-US" sz="3200" b="0" dirty="0">
                <a:latin typeface="+mj-lt"/>
              </a:rPr>
              <a:t>Map </a:t>
            </a:r>
            <a:r>
              <a:rPr lang="en-US" sz="3200" b="0" i="1" dirty="0">
                <a:latin typeface="+mj-lt"/>
              </a:rPr>
              <a:t>reads</a:t>
            </a:r>
            <a:r>
              <a:rPr lang="en-US" sz="3200" b="0" dirty="0">
                <a:latin typeface="+mj-lt"/>
              </a:rPr>
              <a:t> collected from an individual to a known </a:t>
            </a:r>
            <a:r>
              <a:rPr lang="en-US" sz="3200" b="0" i="1" dirty="0">
                <a:solidFill>
                  <a:srgbClr val="C00000"/>
                </a:solidFill>
                <a:latin typeface="+mj-lt"/>
              </a:rPr>
              <a:t>linear reference genome sequence</a:t>
            </a:r>
          </a:p>
          <a:p>
            <a:pPr marL="285750" indent="-285750">
              <a:spcBef>
                <a:spcPts val="600"/>
              </a:spcBef>
              <a:buClr>
                <a:srgbClr val="C00000"/>
              </a:buClr>
              <a:buFont typeface="Wingdings" panose="05000000000000000000" pitchFamily="2" charset="2"/>
              <a:buChar char="q"/>
            </a:pPr>
            <a:r>
              <a:rPr lang="en-US" sz="3200" b="0" dirty="0">
                <a:latin typeface="+mj-lt"/>
              </a:rPr>
              <a:t>Emphasizes the genetic variations that are </a:t>
            </a:r>
            <a:r>
              <a:rPr lang="en-US" sz="3200" b="0" dirty="0">
                <a:solidFill>
                  <a:srgbClr val="C00000"/>
                </a:solidFill>
                <a:latin typeface="+mj-lt"/>
              </a:rPr>
              <a:t>present</a:t>
            </a:r>
            <a:r>
              <a:rPr lang="en-US" sz="3200" b="0" dirty="0">
                <a:latin typeface="+mj-lt"/>
              </a:rPr>
              <a:t> in the single reference genome</a:t>
            </a:r>
          </a:p>
          <a:p>
            <a:pPr marL="285750" indent="-285750">
              <a:spcBef>
                <a:spcPts val="600"/>
              </a:spcBef>
              <a:buClr>
                <a:srgbClr val="C00000"/>
              </a:buClr>
              <a:buFont typeface="Wingdings" panose="05000000000000000000" pitchFamily="2" charset="2"/>
              <a:buChar char="q"/>
            </a:pPr>
            <a:r>
              <a:rPr lang="en-US" sz="3200" b="0" dirty="0">
                <a:solidFill>
                  <a:srgbClr val="C00000"/>
                </a:solidFill>
                <a:latin typeface="+mj-lt"/>
              </a:rPr>
              <a:t>Ignores other variations </a:t>
            </a:r>
            <a:r>
              <a:rPr lang="en-US" sz="3200" b="0" dirty="0">
                <a:latin typeface="+mj-lt"/>
              </a:rPr>
              <a:t>that are not represented in the single linear reference sequence</a:t>
            </a:r>
          </a:p>
          <a:p>
            <a:pPr marL="285750" indent="-285750">
              <a:spcBef>
                <a:spcPts val="600"/>
              </a:spcBef>
              <a:buClr>
                <a:srgbClr val="C00000"/>
              </a:buClr>
              <a:buFont typeface="Wingdings" panose="05000000000000000000" pitchFamily="2" charset="2"/>
              <a:buChar char="q"/>
            </a:pPr>
            <a:r>
              <a:rPr lang="en-US" sz="3200" b="0" dirty="0">
                <a:latin typeface="+mj-lt"/>
              </a:rPr>
              <a:t>Introduces </a:t>
            </a:r>
            <a:r>
              <a:rPr lang="en-US" sz="3200" b="0" dirty="0">
                <a:solidFill>
                  <a:srgbClr val="C00000"/>
                </a:solidFill>
                <a:latin typeface="+mj-lt"/>
              </a:rPr>
              <a:t>reference bias</a:t>
            </a:r>
          </a:p>
          <a:p>
            <a:pPr marL="285750" indent="-285750">
              <a:spcBef>
                <a:spcPts val="600"/>
              </a:spcBef>
              <a:buClr>
                <a:srgbClr val="C00000"/>
              </a:buClr>
              <a:buFont typeface="Wingdings" panose="05000000000000000000" pitchFamily="2" charset="2"/>
              <a:buChar char="q"/>
            </a:pPr>
            <a:r>
              <a:rPr lang="en-US" sz="3200" b="0" dirty="0">
                <a:solidFill>
                  <a:srgbClr val="C00000"/>
                </a:solidFill>
                <a:latin typeface="+mj-lt"/>
              </a:rPr>
              <a:t>However, s2s mapping is a well studied problem with many available tools and accelerators</a:t>
            </a:r>
          </a:p>
          <a:p>
            <a:pPr marL="0" indent="0">
              <a:spcBef>
                <a:spcPts val="1200"/>
              </a:spcBef>
              <a:buClr>
                <a:srgbClr val="00B050"/>
              </a:buClr>
              <a:buFont typeface="Wingdings" panose="05000000000000000000" pitchFamily="2" charset="2"/>
              <a:buNone/>
            </a:pPr>
            <a:endParaRPr lang="en-US" sz="4400" dirty="0"/>
          </a:p>
          <a:p>
            <a:pPr marL="0" indent="0">
              <a:spcBef>
                <a:spcPts val="1200"/>
              </a:spcBef>
              <a:buClr>
                <a:srgbClr val="00B050"/>
              </a:buClr>
              <a:buFont typeface="Wingdings" panose="05000000000000000000" pitchFamily="2" charset="2"/>
              <a:buNone/>
            </a:pPr>
            <a:r>
              <a:rPr lang="en-US" sz="4400" dirty="0"/>
              <a:t>Recent works replace the linear reference sequence with a </a:t>
            </a:r>
            <a:r>
              <a:rPr lang="en-US" sz="4400" b="1" i="1" dirty="0">
                <a:solidFill>
                  <a:srgbClr val="00B050"/>
                </a:solidFill>
              </a:rPr>
              <a:t>graph-based representation of  the reference genome</a:t>
            </a:r>
            <a:r>
              <a:rPr lang="en-US" sz="4400" b="1" dirty="0">
                <a:solidFill>
                  <a:srgbClr val="00B050"/>
                </a:solidFill>
              </a:rPr>
              <a:t> (</a:t>
            </a:r>
            <a:r>
              <a:rPr lang="en-US" sz="4400" b="1" i="1" dirty="0">
                <a:solidFill>
                  <a:srgbClr val="00B050"/>
                </a:solidFill>
              </a:rPr>
              <a:t>genome graph</a:t>
            </a:r>
            <a:r>
              <a:rPr lang="en-US" sz="4400" b="1" dirty="0">
                <a:solidFill>
                  <a:srgbClr val="00B050"/>
                </a:solidFill>
              </a:rPr>
              <a:t>). Thus, we can perform seq2graph mapping.</a:t>
            </a:r>
          </a:p>
          <a:p>
            <a:pPr marL="285750" indent="-285750">
              <a:spcBef>
                <a:spcPts val="1200"/>
              </a:spcBef>
              <a:buClr>
                <a:srgbClr val="00B050"/>
              </a:buClr>
              <a:buFont typeface="Wingdings" panose="05000000000000000000" pitchFamily="2" charset="2"/>
              <a:buChar char="q"/>
            </a:pPr>
            <a:r>
              <a:rPr lang="en-US" sz="4400" b="1" dirty="0">
                <a:solidFill>
                  <a:srgbClr val="00B050"/>
                </a:solidFill>
              </a:rPr>
              <a:t>Captures the genetic variations and diversity </a:t>
            </a:r>
            <a:r>
              <a:rPr lang="en-US" sz="4400" dirty="0"/>
              <a:t>across many individuals in a population</a:t>
            </a:r>
          </a:p>
          <a:p>
            <a:pPr marL="0" indent="0">
              <a:spcBef>
                <a:spcPts val="1200"/>
              </a:spcBef>
              <a:buClr>
                <a:srgbClr val="00B050"/>
              </a:buClr>
              <a:buFont typeface="Wingdings" panose="05000000000000000000" pitchFamily="2" charset="2"/>
              <a:buNone/>
            </a:pPr>
            <a:r>
              <a:rPr lang="en-US" sz="4400" dirty="0"/>
              <a:t>[CLICK] Results in </a:t>
            </a:r>
            <a:r>
              <a:rPr lang="en-US" sz="4400" b="1" dirty="0">
                <a:solidFill>
                  <a:srgbClr val="00B050"/>
                </a:solidFill>
              </a:rPr>
              <a:t>notable quality improvements </a:t>
            </a:r>
            <a:r>
              <a:rPr lang="en-US" sz="4400" dirty="0"/>
              <a:t>in GSA</a:t>
            </a:r>
          </a:p>
          <a:p>
            <a:pPr marL="0" indent="0">
              <a:spcBef>
                <a:spcPts val="600"/>
              </a:spcBef>
              <a:buClr>
                <a:srgbClr val="C00000"/>
              </a:buClr>
              <a:buFont typeface="Wingdings" panose="05000000000000000000" pitchFamily="2" charset="2"/>
              <a:buNone/>
            </a:pPr>
            <a:endParaRPr lang="en-US" sz="3200" b="0" dirty="0">
              <a:solidFill>
                <a:srgbClr val="C00000"/>
              </a:solidFill>
              <a:latin typeface="+mj-lt"/>
            </a:endParaRPr>
          </a:p>
          <a:p>
            <a:pPr marL="0" indent="0">
              <a:spcBef>
                <a:spcPts val="600"/>
              </a:spcBef>
              <a:buClr>
                <a:srgbClr val="C00000"/>
              </a:buClr>
              <a:buFont typeface="Wingdings" panose="05000000000000000000" pitchFamily="2" charset="2"/>
              <a:buNone/>
            </a:pPr>
            <a:endParaRPr lang="en-US" sz="3200" b="0" dirty="0">
              <a:solidFill>
                <a:srgbClr val="C00000"/>
              </a:solidFill>
              <a:latin typeface="+mj-lt"/>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52924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d121dd48d8_38_114:notes"/>
          <p:cNvSpPr txBox="1">
            <a:spLocks noGrp="1"/>
          </p:cNvSpPr>
          <p:nvPr>
            <p:ph type="body" idx="1"/>
          </p:nvPr>
        </p:nvSpPr>
        <p:spPr>
          <a:xfrm>
            <a:off x="731520" y="4620578"/>
            <a:ext cx="5852160" cy="3780630"/>
          </a:xfrm>
          <a:prstGeom prst="rect">
            <a:avLst/>
          </a:prstGeom>
        </p:spPr>
        <p:txBody>
          <a:bodyPr spcFirstLastPara="1" wrap="square" lIns="96645" tIns="96645" rIns="96645" bIns="96645" anchor="t" anchorCtr="0">
            <a:noAutofit/>
          </a:bodyPr>
          <a:lstStyle/>
          <a:p>
            <a:pPr algn="l"/>
            <a:r>
              <a:rPr lang="en-US" sz="1900" dirty="0">
                <a:latin typeface="LinLibertineT"/>
              </a:rPr>
              <a:t>[CLICK] Thus, our goal is to come up with a specialized, high-performance, scalable, and low-cost algorithm/hardware co-design that alleviates bottlenecks in both the seeding and alignment steps of sequence-to-graph mapping. </a:t>
            </a:r>
          </a:p>
          <a:p>
            <a:pPr algn="l"/>
            <a:r>
              <a:rPr lang="en-US" sz="1900" dirty="0">
                <a:latin typeface="LinLibertineT"/>
              </a:rPr>
              <a:t>[CLICK] To this end, we propose SeGraM, a </a:t>
            </a:r>
            <a:r>
              <a:rPr lang="en-US" sz="1900" dirty="0">
                <a:latin typeface="LinLibertineTI"/>
              </a:rPr>
              <a:t>universal algorithm/hardware co-designed genomic mapping accelerator </a:t>
            </a:r>
            <a:r>
              <a:rPr lang="en-US" sz="1900" dirty="0">
                <a:latin typeface="LinLibertineT"/>
              </a:rPr>
              <a:t>that can effectively and efficiently support both sequence-to-graph mapping and sequence-to-sequence mapping, for both short and long reads. To our knowledge, SeGraM is the first algorithm/hardware co-design for accelerating</a:t>
            </a:r>
          </a:p>
          <a:p>
            <a:pPr algn="l"/>
            <a:r>
              <a:rPr lang="en-US" sz="1900" dirty="0">
                <a:latin typeface="LinLibertineT"/>
              </a:rPr>
              <a:t>sequence-to-graph mapping.</a:t>
            </a:r>
          </a:p>
        </p:txBody>
      </p:sp>
      <p:sp>
        <p:nvSpPr>
          <p:cNvPr id="688" name="Google Shape;688;gd121dd48d8_38_11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68866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algn="l"/>
            <a:r>
              <a:rPr lang="en-US" sz="1900" dirty="0">
                <a:latin typeface="LinLibertineT"/>
              </a:rPr>
              <a:t>[CLICK] [CLICK] [CLICK] We demonstrate that SeGraM provides significant improvements for multiple steps of the sequence-to-graph (i.e., S2G) and sequence-to-sequence (i.e., S2S) mapping pipelines.</a:t>
            </a:r>
          </a:p>
          <a:p>
            <a:pPr algn="l"/>
            <a:r>
              <a:rPr lang="en-US" sz="1900" dirty="0">
                <a:latin typeface="LinLibertineT"/>
              </a:rPr>
              <a:t>==================================================================================================================</a:t>
            </a:r>
          </a:p>
          <a:p>
            <a:pPr algn="l"/>
            <a:r>
              <a:rPr lang="en-US" sz="1900" dirty="0">
                <a:latin typeface="LinLibertineT"/>
              </a:rPr>
              <a:t>[CLICK] We show that (1) SeGraM provides greatly higher throughput and lower power consumption on both short and long reads compared to state-of-the-art software tools for sequence-to-graph mapping, and</a:t>
            </a:r>
          </a:p>
          <a:p>
            <a:pPr algn="l"/>
            <a:r>
              <a:rPr lang="en-US" sz="1900" dirty="0">
                <a:latin typeface="LinLibertineT"/>
              </a:rPr>
              <a:t>[CLICK] (2) BitAlign significantly outperforms a state-of-the-art sequence-to-graph alignment tool and [CLICK] three state-of-the-art hardware solutions that are specifically designed for sequence-to-sequence alignment.</a:t>
            </a:r>
          </a:p>
          <a:p>
            <a:pPr algn="l"/>
            <a:r>
              <a:rPr lang="en-US" sz="1900" dirty="0">
                <a:latin typeface="LinLibertineT"/>
              </a:rPr>
              <a:t>===========================================================================================================</a:t>
            </a:r>
          </a:p>
          <a:p>
            <a:pPr algn="l"/>
            <a:r>
              <a:rPr lang="en-US" sz="1900" dirty="0">
                <a:latin typeface="LinLibertineT"/>
              </a:rPr>
              <a:t>We also show that MinSeed can be employed for the seeding step of both sequence-to-graph and sequence-to-sequence mapping pipelines.</a:t>
            </a:r>
            <a:endParaRPr lang="en-US" sz="13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38637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c911aed8e9_0_6: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algn="l"/>
            <a:r>
              <a:rPr lang="en-US" sz="1900" dirty="0">
                <a:latin typeface="LinLibertineT"/>
              </a:rPr>
              <a:t>With increasing importance and usage of genome graphs, having accurate and efficient tools for mapping genomic sequences to these genome graphs has become crucial. [CLICK]</a:t>
            </a:r>
            <a:endParaRPr dirty="0"/>
          </a:p>
        </p:txBody>
      </p:sp>
      <p:sp>
        <p:nvSpPr>
          <p:cNvPr id="108" name="Google Shape;108;gc911aed8e9_0_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9138267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algn="l"/>
            <a:r>
              <a:rPr lang="en-US" sz="1900" dirty="0">
                <a:latin typeface="LinLibertineT"/>
              </a:rPr>
              <a:t>Which brings us to seq2graph mapping. </a:t>
            </a:r>
          </a:p>
          <a:p>
            <a:pPr algn="l"/>
            <a:r>
              <a:rPr lang="en-US" sz="1900" dirty="0">
                <a:latin typeface="LinLibertineT"/>
              </a:rPr>
              <a:t>Sequence-to-graph mapping pipeline has [CLICK] two pre-processing and [CLICK] three main steps.</a:t>
            </a:r>
          </a:p>
          <a:p>
            <a:pPr algn="l"/>
            <a:r>
              <a:rPr lang="en-US" sz="1900" dirty="0">
                <a:solidFill>
                  <a:srgbClr val="000000"/>
                </a:solidFill>
                <a:latin typeface="LinLibertineT"/>
              </a:rPr>
              <a:t>[CLICK] The first pre-processing step constructs the genome graph using a linear reference genome and the associated variations for that genome. </a:t>
            </a:r>
          </a:p>
          <a:p>
            <a:pPr algn="l"/>
            <a:r>
              <a:rPr lang="en-US" sz="1900" dirty="0">
                <a:solidFill>
                  <a:srgbClr val="000000"/>
                </a:solidFill>
                <a:latin typeface="LinLibertineT"/>
              </a:rPr>
              <a:t>[CLICK] The second pre-processing step indexes the nodes of the graph. The resulting index is used in the first main step of the pipeline, [CLICK] </a:t>
            </a:r>
            <a:r>
              <a:rPr lang="en-US" sz="1900" dirty="0">
                <a:solidFill>
                  <a:srgbClr val="000000"/>
                </a:solidFill>
                <a:latin typeface="LinLibertineTI"/>
              </a:rPr>
              <a:t>seeding</a:t>
            </a:r>
            <a:r>
              <a:rPr lang="en-US" sz="1900" dirty="0">
                <a:solidFill>
                  <a:srgbClr val="000000"/>
                </a:solidFill>
                <a:latin typeface="LinLibertineT"/>
              </a:rPr>
              <a:t>, which aims to find seed matches between the query read and a region of the graph. </a:t>
            </a:r>
          </a:p>
          <a:p>
            <a:pPr algn="l"/>
            <a:r>
              <a:rPr lang="en-US" sz="1900" dirty="0">
                <a:solidFill>
                  <a:srgbClr val="000000"/>
                </a:solidFill>
                <a:latin typeface="LinLibertineT"/>
              </a:rPr>
              <a:t>[CLICK] After optionally filtering these seed matches with a </a:t>
            </a:r>
            <a:r>
              <a:rPr lang="en-US" sz="1900" dirty="0">
                <a:solidFill>
                  <a:srgbClr val="000000"/>
                </a:solidFill>
                <a:latin typeface="LinLibertineTI"/>
              </a:rPr>
              <a:t>filtering</a:t>
            </a:r>
            <a:r>
              <a:rPr lang="en-US" sz="1900" dirty="0">
                <a:solidFill>
                  <a:srgbClr val="000000"/>
                </a:solidFill>
                <a:latin typeface="LinLibertineT"/>
              </a:rPr>
              <a:t>, </a:t>
            </a:r>
            <a:r>
              <a:rPr lang="en-US" sz="1900" dirty="0">
                <a:solidFill>
                  <a:srgbClr val="000000"/>
                </a:solidFill>
                <a:latin typeface="LinLibertineTI"/>
              </a:rPr>
              <a:t>chaining</a:t>
            </a:r>
            <a:r>
              <a:rPr lang="en-US" sz="1900" dirty="0">
                <a:solidFill>
                  <a:srgbClr val="000000"/>
                </a:solidFill>
                <a:latin typeface="LinLibertineT"/>
              </a:rPr>
              <a:t>, or </a:t>
            </a:r>
            <a:r>
              <a:rPr lang="en-US" sz="1900" dirty="0">
                <a:solidFill>
                  <a:srgbClr val="000000"/>
                </a:solidFill>
                <a:latin typeface="LinLibertineTI"/>
              </a:rPr>
              <a:t>clustering s</a:t>
            </a:r>
            <a:r>
              <a:rPr lang="en-US" sz="1900" dirty="0">
                <a:solidFill>
                  <a:srgbClr val="000000"/>
                </a:solidFill>
                <a:latin typeface="LinLibertineT"/>
              </a:rPr>
              <a:t>tep, [CLICK] </a:t>
            </a:r>
            <a:r>
              <a:rPr lang="en-US" sz="1900" dirty="0">
                <a:solidFill>
                  <a:srgbClr val="000000"/>
                </a:solidFill>
                <a:latin typeface="LinLibertineTI"/>
              </a:rPr>
              <a:t>alignment </a:t>
            </a:r>
            <a:r>
              <a:rPr lang="en-US" sz="1900" dirty="0">
                <a:solidFill>
                  <a:srgbClr val="000000"/>
                </a:solidFill>
                <a:latin typeface="LinLibertineT"/>
              </a:rPr>
              <a:t>is performed between all of the non-filtered seed locations within the graph and the query read to find the optimal alignment. Alignment is the most expensive step of the pipeline, so let’s look at it in detail.</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73324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dirty="0">
                <a:latin typeface="LinLibertineT"/>
              </a:rPr>
              <a:t>[CLICK] Traditional sequence-to-sequence (S2S) alignment typically employs DP-based algorithms with quadratic time and space complexity.</a:t>
            </a:r>
          </a:p>
          <a:p>
            <a:pPr algn="l"/>
            <a:r>
              <a:rPr lang="en-US" sz="1900" dirty="0">
                <a:latin typeface="LinLibertineT"/>
              </a:rPr>
              <a:t>A DP-based algorithm operates on a table, where each column of the table corresponds to a reference character, and each row of the table corresponds to a query read character.</a:t>
            </a:r>
          </a:p>
          <a:p>
            <a:pPr algn="l"/>
            <a:r>
              <a:rPr lang="en-US" sz="1900" dirty="0">
                <a:latin typeface="LinLibertineT"/>
              </a:rPr>
              <a:t>[HIGHLIGHT] In S2S alignment, a new cell in the table is determined with simple rules from 3 of its neighbor cells.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253655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algn="l"/>
            <a:r>
              <a:rPr lang="en-US" sz="1900" dirty="0">
                <a:latin typeface="LinLibertineT"/>
              </a:rPr>
              <a:t>[CLICK] In contrast to S2S alignment, S2G alignment must incorporate non-neighboring characters as well whenever there is an edge (i.e., </a:t>
            </a:r>
            <a:r>
              <a:rPr lang="en-US" sz="1900" dirty="0">
                <a:latin typeface="LinLibertineTI"/>
              </a:rPr>
              <a:t>hop</a:t>
            </a:r>
            <a:r>
              <a:rPr lang="en-US" sz="1900" dirty="0">
                <a:latin typeface="LinLibertineT"/>
              </a:rPr>
              <a:t>) from the non-neighboring character to the current character. [HIGHLIGHT] For example, when computing the green-shaded cell, we need information from </a:t>
            </a:r>
            <a:r>
              <a:rPr lang="en-US" sz="1900" dirty="0">
                <a:latin typeface="LinLibertineTI"/>
              </a:rPr>
              <a:t>all </a:t>
            </a:r>
            <a:r>
              <a:rPr lang="en-US" sz="1900" dirty="0">
                <a:latin typeface="LinLibertineT"/>
              </a:rPr>
              <a:t>of the light green-shaded cells.</a:t>
            </a:r>
          </a:p>
          <a:p>
            <a:pPr algn="l"/>
            <a:r>
              <a:rPr lang="en-US" sz="1900" dirty="0">
                <a:latin typeface="LinLibertineT"/>
              </a:rPr>
              <a:t>=======================================================================================================</a:t>
            </a:r>
          </a:p>
          <a:p>
            <a:pPr algn="l"/>
            <a:r>
              <a:rPr lang="en-US" sz="2600" dirty="0">
                <a:latin typeface="LinLibertineT"/>
              </a:rPr>
              <a:t>Even though sequence-to-sequence mapping is a well-studied problem, given the additional complexities and overheads of processing a genome graph instead of a linear reference genome, sequence-to-graph mapping is a more difficult computational problem with a smaller number of practical software tools currently available.</a:t>
            </a:r>
            <a:endParaRPr lang="en-US" sz="26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89395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d121dd48d8_38_114:notes"/>
          <p:cNvSpPr txBox="1">
            <a:spLocks noGrp="1"/>
          </p:cNvSpPr>
          <p:nvPr>
            <p:ph type="body" idx="1"/>
          </p:nvPr>
        </p:nvSpPr>
        <p:spPr>
          <a:xfrm>
            <a:off x="731520" y="4620578"/>
            <a:ext cx="5852160" cy="3780630"/>
          </a:xfrm>
          <a:prstGeom prst="rect">
            <a:avLst/>
          </a:prstGeom>
        </p:spPr>
        <p:txBody>
          <a:bodyPr spcFirstLastPara="1" wrap="square" lIns="96645" tIns="96645" rIns="96645" bIns="96645" anchor="t" anchorCtr="0">
            <a:noAutofit/>
          </a:bodyPr>
          <a:lstStyle/>
          <a:p>
            <a:pPr algn="l"/>
            <a:r>
              <a:rPr lang="en-US" sz="1900" dirty="0">
                <a:latin typeface="LinLibertineT"/>
              </a:rPr>
              <a:t>In order to further understand the performance bottlenecks of the state-of-the-art sequence-to-graph mapping tools, we rigorously analyze two such tools, </a:t>
            </a:r>
            <a:r>
              <a:rPr lang="en-US" sz="1900" dirty="0" err="1">
                <a:latin typeface="LinLibertineT"/>
              </a:rPr>
              <a:t>GraphAligner</a:t>
            </a:r>
            <a:r>
              <a:rPr lang="en-US" sz="1900" dirty="0">
                <a:latin typeface="LinLibertineT"/>
              </a:rPr>
              <a:t> [61] and vg [36], and we make four key observations.</a:t>
            </a:r>
          </a:p>
          <a:p>
            <a:pPr algn="l"/>
            <a:r>
              <a:rPr lang="en-US" sz="1900" dirty="0">
                <a:latin typeface="LinLibertineT"/>
              </a:rPr>
              <a:t>[CLICK] (1) Among the three online steps of the read mapping pipeline alignment </a:t>
            </a:r>
            <a:r>
              <a:rPr lang="en-US" sz="1900" dirty="0" err="1">
                <a:latin typeface="LinLibertineT"/>
              </a:rPr>
              <a:t>i</a:t>
            </a:r>
            <a:r>
              <a:rPr lang="en-US" sz="1900" dirty="0">
                <a:latin typeface="LinLibertineT"/>
              </a:rPr>
              <a:t>) constitutes majority of the end-to-end execution of sequence-to-graph mapping, and ii) is even more expensive than its counterpart in the traditional read mapping pipeline.</a:t>
            </a:r>
          </a:p>
          <a:p>
            <a:pPr algn="l"/>
            <a:r>
              <a:rPr lang="en-US" sz="1900" dirty="0">
                <a:latin typeface="LinLibertineT"/>
              </a:rPr>
              <a:t>[CLICK] (2) Alignment suffers from high cache miss rates, due to the high amount of internal data that is generated and reused during this step. </a:t>
            </a:r>
          </a:p>
          <a:p>
            <a:pPr algn="l"/>
            <a:r>
              <a:rPr lang="en-US" sz="1900" dirty="0">
                <a:latin typeface="LinLibertineT"/>
              </a:rPr>
              <a:t>[CLICK} (3) Seeding suffers from the main memory (DRAM) latency bottleneck, due to the high number of irregular memory accesses. </a:t>
            </a:r>
          </a:p>
          <a:p>
            <a:pPr algn="l"/>
            <a:r>
              <a:rPr lang="en-US" sz="1900" dirty="0">
                <a:latin typeface="LinLibertineT"/>
              </a:rPr>
              <a:t>[CLICK] (4) Both state-of-the-art tools scale </a:t>
            </a:r>
            <a:r>
              <a:rPr lang="en-US" sz="1900" dirty="0" err="1">
                <a:latin typeface="LinLibertineT"/>
              </a:rPr>
              <a:t>sublinearly</a:t>
            </a:r>
            <a:r>
              <a:rPr lang="en-US" sz="1900" dirty="0">
                <a:latin typeface="LinLibertineT"/>
              </a:rPr>
              <a:t> as thread count increases, wasting available thread-level parallelism in hardware. </a:t>
            </a:r>
          </a:p>
          <a:p>
            <a:pPr algn="l"/>
            <a:r>
              <a:rPr lang="en-US" sz="1900" dirty="0">
                <a:latin typeface="LinLibertineT"/>
              </a:rPr>
              <a:t>[CLICK] We also investigate the existing HW accelerators. It is important to note that there is no existing hardware accelerator for sequence-to-graph mapping or alignment problems.</a:t>
            </a:r>
          </a:p>
          <a:p>
            <a:pPr algn="l"/>
            <a:r>
              <a:rPr lang="en-US" sz="1900" dirty="0">
                <a:latin typeface="LinLibertineT"/>
              </a:rPr>
              <a:t>[CLICK] Even though there are several hardware accelerators designed to alleviate bottlenecks in several steps of traditional sequence-to-sequence (S2S) mapping, none of these</a:t>
            </a:r>
          </a:p>
          <a:p>
            <a:pPr algn="l"/>
            <a:r>
              <a:rPr lang="en-US" sz="1900" dirty="0">
                <a:latin typeface="LinLibertineT"/>
              </a:rPr>
              <a:t>designs can be directly employed for the sequence-to-graph (S2G) mapping problem. This is because S2S mapping is a special case of S2G mapping, where all nodes have only one incoming edge. Existing accelerators are limited to </a:t>
            </a:r>
            <a:r>
              <a:rPr lang="en-US" sz="1900" dirty="0">
                <a:latin typeface="LinLibertineTI"/>
              </a:rPr>
              <a:t>only </a:t>
            </a:r>
            <a:r>
              <a:rPr lang="en-US" sz="1900" dirty="0">
                <a:latin typeface="LinLibertineT"/>
              </a:rPr>
              <a:t>this special case, and are unsuitable for the more general S2G mapping problem, where we also need to consider multiple edges (i.e., hops) that a node can have.</a:t>
            </a:r>
          </a:p>
          <a:p>
            <a:pPr algn="l"/>
            <a:r>
              <a:rPr lang="en-US" sz="1900" dirty="0">
                <a:latin typeface="LinLibertineT"/>
              </a:rPr>
              <a:t>[CLICK] We also look at the possibility of exploiting existing several graph accelerators. While existing graph accelerators could potentially be customized to help the seeding step of the sequence-to-graph mapping pipeline, they are unable to handle the major bottleneck of sequence-to-graph mapping, which is alignment. Alignment is not a graph traversal workload, and instead is an expensive bitvector-based or DP-based computational problem.</a:t>
            </a:r>
          </a:p>
          <a:p>
            <a:pPr algn="l"/>
            <a:endParaRPr lang="en-US" sz="1900" dirty="0">
              <a:latin typeface="LinLibertineT"/>
            </a:endParaRPr>
          </a:p>
          <a:p>
            <a:pPr algn="l"/>
            <a:r>
              <a:rPr lang="en-US" sz="1900" dirty="0">
                <a:latin typeface="LinLibertineT"/>
              </a:rPr>
              <a:t>Thus, we need to have a specialized, balanced, and scalable design for compute units, on-chip memory, and main memory accesses for both the seeding and alignment steps of sequence-to-graph mapping.</a:t>
            </a:r>
          </a:p>
        </p:txBody>
      </p:sp>
      <p:sp>
        <p:nvSpPr>
          <p:cNvPr id="688" name="Google Shape;688;gd121dd48d8_38_11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7496328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lgn="l"/>
            <a:r>
              <a:rPr lang="en-US" sz="1900" dirty="0">
                <a:latin typeface="LinLibertineT"/>
              </a:rPr>
              <a:t>[CLICK] the first </a:t>
            </a:r>
            <a:r>
              <a:rPr lang="en-US" sz="1900" dirty="0">
                <a:latin typeface="LinLibertineTI"/>
              </a:rPr>
              <a:t>universal genomic mapping accelerator </a:t>
            </a:r>
            <a:r>
              <a:rPr lang="en-US" sz="1900" dirty="0">
                <a:latin typeface="LinLibertineT"/>
              </a:rPr>
              <a:t>that can support both sequence-to-graph mapping and sequence-to-sequence mapping, for both short and</a:t>
            </a:r>
          </a:p>
          <a:p>
            <a:pPr algn="l"/>
            <a:r>
              <a:rPr lang="en-US" sz="1900" dirty="0">
                <a:latin typeface="LinLibertineT"/>
              </a:rPr>
              <a:t>long reads. </a:t>
            </a:r>
          </a:p>
          <a:p>
            <a:pPr algn="l"/>
            <a:r>
              <a:rPr lang="en-US" sz="1900" dirty="0">
                <a:latin typeface="LinLibertineT"/>
              </a:rPr>
              <a:t>[CLICK] To our knowledge, SeGraM is the first algorithm/hardware co-design for accelerating sequence-to-graph mapping.</a:t>
            </a:r>
            <a:endParaRPr lang="en-US" sz="1300" dirty="0"/>
          </a:p>
          <a:p>
            <a:pPr algn="l"/>
            <a:r>
              <a:rPr lang="en-US" sz="1900" dirty="0">
                <a:latin typeface="LinLibertineT"/>
              </a:rPr>
              <a:t>[CLICK] We base SeGraM upon a minimizer-based seeding algorithm and we propose a novel bitvector-based alignment algorithm for sequence-to-graph alignment. </a:t>
            </a:r>
          </a:p>
          <a:p>
            <a:pPr defTabSz="966612">
              <a:defRPr/>
            </a:pPr>
            <a:r>
              <a:rPr lang="en-US" sz="1900" dirty="0"/>
              <a:t>[CLICK] these cover the algorithmic contributions of SeGraM</a:t>
            </a:r>
          </a:p>
          <a:p>
            <a:pPr algn="l"/>
            <a:r>
              <a:rPr lang="en-US" sz="1900" dirty="0">
                <a:latin typeface="LinLibertineT"/>
              </a:rPr>
              <a:t>[CLICK] We </a:t>
            </a:r>
            <a:r>
              <a:rPr lang="en-US" sz="1900" dirty="0">
                <a:latin typeface="LinLibertineTI"/>
              </a:rPr>
              <a:t>co-design </a:t>
            </a:r>
            <a:r>
              <a:rPr lang="en-US" sz="1900" dirty="0">
                <a:latin typeface="LinLibertineT"/>
              </a:rPr>
              <a:t>both algorithms with high-performance, scalable, and efficient hardware accelerators.</a:t>
            </a:r>
          </a:p>
          <a:p>
            <a:pPr algn="l"/>
            <a:r>
              <a:rPr lang="en-US" sz="1300" dirty="0"/>
              <a:t>[CLICK] and this covers the hardware-level contributions of SeGraM</a:t>
            </a:r>
          </a:p>
          <a:p>
            <a:pPr defTabSz="966612">
              <a:defRPr/>
            </a:pPr>
            <a:endParaRPr lang="en-US" dirty="0"/>
          </a:p>
          <a:p>
            <a:pPr defTabSz="966612">
              <a:defRPr/>
            </a:pPr>
            <a:endParaRPr lang="en-US" dirty="0"/>
          </a:p>
          <a:p>
            <a:pPr defTabSz="966612">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592995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d121dd48d8_38_21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d121dd48d8_38_21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algn="l"/>
            <a:r>
              <a:rPr lang="en-US" sz="1900" dirty="0">
                <a:latin typeface="LinLibertineT"/>
              </a:rPr>
              <a:t>A SeGraM accelerator consists of two main components:</a:t>
            </a:r>
          </a:p>
          <a:p>
            <a:pPr algn="l"/>
            <a:r>
              <a:rPr lang="en-US" sz="1900" dirty="0">
                <a:latin typeface="LinLibertineT"/>
              </a:rPr>
              <a:t>[CLICK] MinSeed (MS), which is responsible for the seeding step and it is the first hardware accelerator for minimizer-based seeding, and second component is</a:t>
            </a:r>
          </a:p>
          <a:p>
            <a:pPr algn="l"/>
            <a:r>
              <a:rPr lang="en-US" sz="1900" dirty="0">
                <a:latin typeface="LinLibertineT"/>
              </a:rPr>
              <a:t>[CLICK] (2) BitAlign (BA), which is responsible for the alignment step and it is the first hardware accelerator for sequence-to-graph alignment.</a:t>
            </a:r>
            <a:endParaRPr dirty="0"/>
          </a:p>
        </p:txBody>
      </p:sp>
    </p:spTree>
    <p:extLst>
      <p:ext uri="{BB962C8B-B14F-4D97-AF65-F5344CB8AC3E}">
        <p14:creationId xmlns:p14="http://schemas.microsoft.com/office/powerpoint/2010/main" val="101570386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d121dd48d8_38_21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d121dd48d8_38_21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algn="l"/>
            <a:r>
              <a:rPr lang="en-US" sz="1900" dirty="0">
                <a:latin typeface="LinLibertineT"/>
              </a:rPr>
              <a:t>Let’s look at the overview of our hardware design.</a:t>
            </a:r>
          </a:p>
          <a:p>
            <a:pPr algn="l"/>
            <a:r>
              <a:rPr lang="en-US" sz="1900" dirty="0">
                <a:latin typeface="LinLibertineT"/>
              </a:rPr>
              <a:t>[CLICK] Before SeGraM execution starts, as pre-processing steps, we (1) generate each chromosome’s graph structure, (2) index each graph’s nodes, and (3) pre-load both the resulting graph and hash table index into the main memory. Both the graph and its index are static data structures that can be generated </a:t>
            </a:r>
            <a:r>
              <a:rPr lang="en-US" sz="1900" dirty="0">
                <a:latin typeface="LinLibertineTI"/>
              </a:rPr>
              <a:t>only once </a:t>
            </a:r>
            <a:r>
              <a:rPr lang="en-US" sz="1900" dirty="0">
                <a:latin typeface="LinLibertineT"/>
              </a:rPr>
              <a:t>and reused for multiple mapping executions.</a:t>
            </a:r>
          </a:p>
          <a:p>
            <a:pPr algn="l"/>
            <a:r>
              <a:rPr lang="en-US" sz="1900" dirty="0">
                <a:solidFill>
                  <a:srgbClr val="000000"/>
                </a:solidFill>
                <a:latin typeface="LinLibertineT"/>
              </a:rPr>
              <a:t>[CLICK] SeGraM execution starts when the query read is streamed from the host and MinSeed writes it to the </a:t>
            </a:r>
            <a:r>
              <a:rPr lang="en-US" sz="1900" dirty="0">
                <a:solidFill>
                  <a:srgbClr val="000000"/>
                </a:solidFill>
                <a:latin typeface="LinLibertineTI"/>
              </a:rPr>
              <a:t>read scratchpad </a:t>
            </a:r>
            <a:r>
              <a:rPr lang="en-US" sz="1900" dirty="0">
                <a:solidFill>
                  <a:srgbClr val="000000"/>
                </a:solidFill>
                <a:latin typeface="LinLibertineT"/>
              </a:rPr>
              <a:t>( </a:t>
            </a:r>
            <a:r>
              <a:rPr lang="en-US" sz="1900" dirty="0">
                <a:solidFill>
                  <a:srgbClr val="FFFFFF"/>
                </a:solidFill>
                <a:latin typeface="LinLibertineT"/>
              </a:rPr>
              <a:t>1 </a:t>
            </a:r>
            <a:r>
              <a:rPr lang="en-US" sz="1900" dirty="0">
                <a:solidFill>
                  <a:srgbClr val="000000"/>
                </a:solidFill>
                <a:latin typeface="LinLibertineT"/>
              </a:rPr>
              <a:t>). </a:t>
            </a:r>
          </a:p>
          <a:p>
            <a:pPr algn="l"/>
            <a:r>
              <a:rPr lang="en-US" sz="1900" dirty="0">
                <a:solidFill>
                  <a:srgbClr val="000000"/>
                </a:solidFill>
                <a:latin typeface="LinLibertineT"/>
              </a:rPr>
              <a:t>[CLICK] Using all of the </a:t>
            </a:r>
            <a:r>
              <a:rPr lang="en-US" sz="1900" dirty="0">
                <a:solidFill>
                  <a:srgbClr val="000000"/>
                </a:solidFill>
                <a:latin typeface="LinLibertineTI"/>
              </a:rPr>
              <a:t>k</a:t>
            </a:r>
            <a:r>
              <a:rPr lang="en-US" sz="1900" dirty="0">
                <a:solidFill>
                  <a:srgbClr val="000000"/>
                </a:solidFill>
                <a:latin typeface="LinLibertineT"/>
              </a:rPr>
              <a:t>-length subsequences (i.e., </a:t>
            </a:r>
            <a:r>
              <a:rPr lang="en-US" sz="1900" dirty="0">
                <a:solidFill>
                  <a:srgbClr val="000000"/>
                </a:solidFill>
                <a:latin typeface="LinLibertineTI"/>
              </a:rPr>
              <a:t>k-</a:t>
            </a:r>
            <a:r>
              <a:rPr lang="en-US" sz="1900" dirty="0" err="1">
                <a:solidFill>
                  <a:srgbClr val="000000"/>
                </a:solidFill>
                <a:latin typeface="LinLibertineTI"/>
              </a:rPr>
              <a:t>mers</a:t>
            </a:r>
            <a:r>
              <a:rPr lang="en-US" sz="1900" dirty="0">
                <a:solidFill>
                  <a:srgbClr val="000000"/>
                </a:solidFill>
                <a:latin typeface="LinLibertineT"/>
              </a:rPr>
              <a:t>) of the query read, [CLICK] MinSeed finds the minimum representative set of these k-</a:t>
            </a:r>
            <a:r>
              <a:rPr lang="en-US" sz="1900" dirty="0" err="1">
                <a:solidFill>
                  <a:srgbClr val="000000"/>
                </a:solidFill>
                <a:latin typeface="LinLibertineT"/>
              </a:rPr>
              <a:t>mers</a:t>
            </a:r>
            <a:r>
              <a:rPr lang="en-US" sz="1900" dirty="0">
                <a:solidFill>
                  <a:srgbClr val="000000"/>
                </a:solidFill>
                <a:latin typeface="LinLibertineT"/>
              </a:rPr>
              <a:t> (i.e., </a:t>
            </a:r>
            <a:r>
              <a:rPr lang="en-US" sz="1900" dirty="0">
                <a:solidFill>
                  <a:srgbClr val="000000"/>
                </a:solidFill>
                <a:latin typeface="LinLibertineTI"/>
              </a:rPr>
              <a:t>minimizers</a:t>
            </a:r>
            <a:r>
              <a:rPr lang="en-US" sz="1900" dirty="0">
                <a:solidFill>
                  <a:srgbClr val="000000"/>
                </a:solidFill>
                <a:latin typeface="LinLibertineT"/>
              </a:rPr>
              <a:t>) according to a scoring mechanism and [CLICK] writes them to the </a:t>
            </a:r>
            <a:r>
              <a:rPr lang="en-US" sz="1900" dirty="0">
                <a:solidFill>
                  <a:srgbClr val="000000"/>
                </a:solidFill>
                <a:latin typeface="LinLibertineTI"/>
              </a:rPr>
              <a:t>minimizer scratchpad </a:t>
            </a:r>
            <a:r>
              <a:rPr lang="en-US" sz="1900" dirty="0">
                <a:solidFill>
                  <a:srgbClr val="000000"/>
                </a:solidFill>
                <a:latin typeface="LinLibertineT"/>
              </a:rPr>
              <a:t>( </a:t>
            </a:r>
            <a:r>
              <a:rPr lang="en-US" sz="1900" dirty="0">
                <a:solidFill>
                  <a:srgbClr val="FFFFFF"/>
                </a:solidFill>
                <a:latin typeface="LinLibertineT"/>
              </a:rPr>
              <a:t>2 </a:t>
            </a:r>
            <a:r>
              <a:rPr lang="en-US" sz="1900" dirty="0">
                <a:solidFill>
                  <a:srgbClr val="000000"/>
                </a:solidFill>
                <a:latin typeface="LinLibertineT"/>
              </a:rPr>
              <a:t>). </a:t>
            </a:r>
          </a:p>
          <a:p>
            <a:pPr algn="l"/>
            <a:r>
              <a:rPr lang="en-US" sz="1900" dirty="0">
                <a:solidFill>
                  <a:srgbClr val="000000"/>
                </a:solidFill>
                <a:latin typeface="LinLibertineT"/>
              </a:rPr>
              <a:t>[CLICK] For each minimizer, MinSeed fetches its occurrence frequency from the hash table in main memory ( </a:t>
            </a:r>
            <a:r>
              <a:rPr lang="en-US" sz="1900" dirty="0">
                <a:solidFill>
                  <a:srgbClr val="FFFFFF"/>
                </a:solidFill>
                <a:latin typeface="LinLibertineT"/>
              </a:rPr>
              <a:t>3 </a:t>
            </a:r>
            <a:r>
              <a:rPr lang="en-US" sz="1900" dirty="0">
                <a:solidFill>
                  <a:srgbClr val="000000"/>
                </a:solidFill>
                <a:latin typeface="LinLibertineT"/>
              </a:rPr>
              <a:t>) and [CLICK] filters out each minimizer whose occurrence frequency is above a user-defined threshold ( </a:t>
            </a:r>
            <a:r>
              <a:rPr lang="en-US" sz="1900" dirty="0">
                <a:solidFill>
                  <a:srgbClr val="FFFFFF"/>
                </a:solidFill>
                <a:latin typeface="LinLibertineT"/>
              </a:rPr>
              <a:t>4 </a:t>
            </a:r>
            <a:r>
              <a:rPr lang="en-US" sz="1900" dirty="0">
                <a:solidFill>
                  <a:srgbClr val="000000"/>
                </a:solidFill>
                <a:latin typeface="LinLibertineT"/>
              </a:rPr>
              <a:t>). We aim to select the least frequent minimizers and filter out the most frequent minimizers such that we minimize the number of seed locations to be considered for the expensive alignment step. </a:t>
            </a:r>
          </a:p>
          <a:p>
            <a:pPr algn="l"/>
            <a:r>
              <a:rPr lang="en-US" sz="1900" dirty="0">
                <a:solidFill>
                  <a:srgbClr val="000000"/>
                </a:solidFill>
                <a:latin typeface="LinLibertineT"/>
              </a:rPr>
              <a:t>[CLICK] Next, MinSeed fetches the seed locations of the remaining minimizers from main memory, and writes them to the </a:t>
            </a:r>
            <a:r>
              <a:rPr lang="en-US" sz="1900" dirty="0">
                <a:solidFill>
                  <a:srgbClr val="000000"/>
                </a:solidFill>
                <a:latin typeface="LinLibertineTI"/>
              </a:rPr>
              <a:t>seed scratchpad </a:t>
            </a:r>
            <a:r>
              <a:rPr lang="en-US" sz="1900" dirty="0">
                <a:solidFill>
                  <a:srgbClr val="000000"/>
                </a:solidFill>
                <a:latin typeface="LinLibertineT"/>
              </a:rPr>
              <a:t>( </a:t>
            </a:r>
            <a:r>
              <a:rPr lang="en-US" sz="1900" dirty="0">
                <a:solidFill>
                  <a:srgbClr val="FFFFFF"/>
                </a:solidFill>
                <a:latin typeface="LinLibertineT"/>
              </a:rPr>
              <a:t>5 </a:t>
            </a:r>
            <a:r>
              <a:rPr lang="en-US" sz="1900" dirty="0">
                <a:solidFill>
                  <a:srgbClr val="000000"/>
                </a:solidFill>
                <a:latin typeface="LinLibertineT"/>
              </a:rPr>
              <a:t>). </a:t>
            </a:r>
          </a:p>
          <a:p>
            <a:pPr algn="l"/>
            <a:r>
              <a:rPr lang="en-US" sz="1900" dirty="0">
                <a:solidFill>
                  <a:srgbClr val="000000"/>
                </a:solidFill>
                <a:latin typeface="LinLibertineT"/>
              </a:rPr>
              <a:t>[CLICK] Finally, MinSeed calculates the candidate reference region (i.e., subgraph surrounding the seed) for each seed ( </a:t>
            </a:r>
            <a:r>
              <a:rPr lang="en-US" sz="1900" dirty="0">
                <a:solidFill>
                  <a:srgbClr val="FFFFFF"/>
                </a:solidFill>
                <a:latin typeface="LinLibertineT"/>
              </a:rPr>
              <a:t>6 </a:t>
            </a:r>
            <a:r>
              <a:rPr lang="en-US" sz="1900" dirty="0">
                <a:solidFill>
                  <a:srgbClr val="000000"/>
                </a:solidFill>
                <a:latin typeface="LinLibertineT"/>
              </a:rPr>
              <a:t>), [CLICK] fetches the graph nodes from memory for each candidate region in the reference and writes the nodes to the </a:t>
            </a:r>
            <a:r>
              <a:rPr lang="en-US" sz="1900" dirty="0">
                <a:solidFill>
                  <a:srgbClr val="000000"/>
                </a:solidFill>
                <a:latin typeface="LinLibertineTI"/>
              </a:rPr>
              <a:t>input scratchpad </a:t>
            </a:r>
            <a:r>
              <a:rPr lang="en-US" sz="1900" dirty="0">
                <a:solidFill>
                  <a:srgbClr val="000000"/>
                </a:solidFill>
                <a:latin typeface="LinLibertineT"/>
              </a:rPr>
              <a:t>of BitAlign. ( </a:t>
            </a:r>
            <a:r>
              <a:rPr lang="en-US" sz="1900" dirty="0">
                <a:solidFill>
                  <a:srgbClr val="FFFFFF"/>
                </a:solidFill>
                <a:latin typeface="LinLibertineT"/>
              </a:rPr>
              <a:t>7 </a:t>
            </a:r>
            <a:r>
              <a:rPr lang="en-US" sz="1900" dirty="0">
                <a:solidFill>
                  <a:srgbClr val="000000"/>
                </a:solidFill>
                <a:latin typeface="LinLibertineT"/>
              </a:rPr>
              <a:t>). </a:t>
            </a:r>
          </a:p>
          <a:p>
            <a:pPr algn="l"/>
            <a:r>
              <a:rPr lang="en-US" sz="1900" dirty="0">
                <a:solidFill>
                  <a:srgbClr val="000000"/>
                </a:solidFill>
                <a:latin typeface="LinLibertineT"/>
              </a:rPr>
              <a:t>[CLICK] BitAlign starts by reading the subgraph and the query read from the </a:t>
            </a:r>
            <a:r>
              <a:rPr lang="en-US" sz="1900" dirty="0">
                <a:solidFill>
                  <a:srgbClr val="000000"/>
                </a:solidFill>
                <a:latin typeface="LinLibertineTI"/>
              </a:rPr>
              <a:t>input scratchpad</a:t>
            </a:r>
            <a:r>
              <a:rPr lang="en-US" sz="1900" dirty="0">
                <a:solidFill>
                  <a:srgbClr val="000000"/>
                </a:solidFill>
                <a:latin typeface="LinLibertineT"/>
              </a:rPr>
              <a:t>, and generates the bitvectors ( </a:t>
            </a:r>
            <a:r>
              <a:rPr lang="en-US" sz="1900" dirty="0">
                <a:solidFill>
                  <a:srgbClr val="FFFFFF"/>
                </a:solidFill>
                <a:latin typeface="LinLibertineT"/>
              </a:rPr>
              <a:t>8 </a:t>
            </a:r>
            <a:r>
              <a:rPr lang="en-US" sz="1900" dirty="0">
                <a:solidFill>
                  <a:srgbClr val="000000"/>
                </a:solidFill>
                <a:latin typeface="LinLibertineT"/>
              </a:rPr>
              <a:t>) required for performing approximate string matching and edit distance calculation. </a:t>
            </a:r>
          </a:p>
          <a:p>
            <a:pPr algn="l"/>
            <a:r>
              <a:rPr lang="en-US" sz="1900" dirty="0">
                <a:solidFill>
                  <a:srgbClr val="000000"/>
                </a:solidFill>
                <a:latin typeface="LinLibertineT"/>
              </a:rPr>
              <a:t>While generating these bitvectors, [CLICK] BitAlign writes them to the </a:t>
            </a:r>
            <a:r>
              <a:rPr lang="en-US" sz="1900" dirty="0">
                <a:solidFill>
                  <a:srgbClr val="000000"/>
                </a:solidFill>
                <a:latin typeface="LinLibertineTI"/>
              </a:rPr>
              <a:t>hop queues </a:t>
            </a:r>
            <a:r>
              <a:rPr lang="en-US" sz="1900" dirty="0">
                <a:solidFill>
                  <a:srgbClr val="000000"/>
                </a:solidFill>
                <a:latin typeface="LinLibertineT"/>
              </a:rPr>
              <a:t>( </a:t>
            </a:r>
            <a:r>
              <a:rPr lang="en-US" sz="1900" dirty="0">
                <a:solidFill>
                  <a:srgbClr val="FFFFFF"/>
                </a:solidFill>
                <a:latin typeface="LinLibertineT"/>
              </a:rPr>
              <a:t>9 </a:t>
            </a:r>
            <a:r>
              <a:rPr lang="en-US" sz="1900" dirty="0">
                <a:solidFill>
                  <a:srgbClr val="000000"/>
                </a:solidFill>
                <a:latin typeface="LinLibertineT"/>
              </a:rPr>
              <a:t>) in order to handle the hops required for graph-based alignment, and also, [CLICK] to the </a:t>
            </a:r>
            <a:r>
              <a:rPr lang="en-US" sz="1900" dirty="0">
                <a:solidFill>
                  <a:srgbClr val="000000"/>
                </a:solidFill>
                <a:latin typeface="LinLibertineTI"/>
              </a:rPr>
              <a:t>bitvector scratchpad </a:t>
            </a:r>
            <a:r>
              <a:rPr lang="en-US" sz="1900" dirty="0">
                <a:solidFill>
                  <a:srgbClr val="000000"/>
                </a:solidFill>
                <a:latin typeface="LinLibertineT"/>
              </a:rPr>
              <a:t>( </a:t>
            </a:r>
            <a:r>
              <a:rPr lang="en-US" sz="1900" dirty="0">
                <a:solidFill>
                  <a:srgbClr val="FFFFFF"/>
                </a:solidFill>
                <a:latin typeface="LinLibertineT"/>
              </a:rPr>
              <a:t>10 </a:t>
            </a:r>
            <a:r>
              <a:rPr lang="en-US" sz="1900" dirty="0">
                <a:solidFill>
                  <a:srgbClr val="000000"/>
                </a:solidFill>
                <a:latin typeface="LinLibertineT"/>
              </a:rPr>
              <a:t>) to be later used as part of the traceback operation.</a:t>
            </a:r>
          </a:p>
          <a:p>
            <a:pPr algn="l"/>
            <a:r>
              <a:rPr lang="en-US" sz="1900" dirty="0">
                <a:solidFill>
                  <a:srgbClr val="000000"/>
                </a:solidFill>
                <a:latin typeface="LinLibertineT"/>
              </a:rPr>
              <a:t>Once BitAlign finishes generating and writing all the bitvectors, [CLICK] it starts reading them back from the </a:t>
            </a:r>
            <a:r>
              <a:rPr lang="en-US" sz="1900" dirty="0">
                <a:solidFill>
                  <a:srgbClr val="000000"/>
                </a:solidFill>
                <a:latin typeface="LinLibertineTI"/>
              </a:rPr>
              <a:t>bitvector scratchpad</a:t>
            </a:r>
            <a:r>
              <a:rPr lang="en-US" sz="1900" dirty="0">
                <a:solidFill>
                  <a:srgbClr val="000000"/>
                </a:solidFill>
                <a:latin typeface="LinLibertineT"/>
              </a:rPr>
              <a:t>, performs the traceback operation ( </a:t>
            </a:r>
            <a:r>
              <a:rPr lang="en-US" sz="1900" dirty="0">
                <a:solidFill>
                  <a:srgbClr val="FFFFFF"/>
                </a:solidFill>
                <a:latin typeface="LinLibertineT"/>
              </a:rPr>
              <a:t>11 </a:t>
            </a:r>
            <a:r>
              <a:rPr lang="en-US" sz="1900" dirty="0">
                <a:solidFill>
                  <a:srgbClr val="000000"/>
                </a:solidFill>
                <a:latin typeface="LinLibertineT"/>
              </a:rPr>
              <a:t>), finds the optimal alignment between the subgraph and the query read, and [CLICK] streams the optimal alignment information back to the host ( </a:t>
            </a:r>
            <a:r>
              <a:rPr lang="en-US" sz="1900" dirty="0">
                <a:solidFill>
                  <a:srgbClr val="FFFFFF"/>
                </a:solidFill>
                <a:latin typeface="LinLibertineT"/>
              </a:rPr>
              <a:t>12 </a:t>
            </a:r>
            <a:r>
              <a:rPr lang="en-US" sz="1900" dirty="0">
                <a:solidFill>
                  <a:srgbClr val="000000"/>
                </a:solidFill>
                <a:latin typeface="LinLibertineT"/>
              </a:rPr>
              <a:t>).</a:t>
            </a:r>
            <a:endParaRPr dirty="0"/>
          </a:p>
        </p:txBody>
      </p:sp>
    </p:spTree>
    <p:extLst>
      <p:ext uri="{BB962C8B-B14F-4D97-AF65-F5344CB8AC3E}">
        <p14:creationId xmlns:p14="http://schemas.microsoft.com/office/powerpoint/2010/main" val="21454988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d121dd48d8_38_218: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5" name="Google Shape;695;gd121dd48d8_38_218: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algn="l"/>
            <a:r>
              <a:rPr lang="en-US" sz="1900" dirty="0">
                <a:latin typeface="LinLibertineT"/>
              </a:rPr>
              <a:t>[CLICK] SeGraM is connected to a host system that is responsible for the pre-processing steps and for transferring the query read to the accelerator.</a:t>
            </a:r>
          </a:p>
          <a:p>
            <a:pPr algn="l"/>
            <a:r>
              <a:rPr lang="en-US" sz="1900" dirty="0">
                <a:latin typeface="LinLibertineT"/>
              </a:rPr>
              <a:t>[CLICK] Next to each HBM2E channel, we place one SeGraM accelerator, such that it will have exclusive access without any interference from other SeGraM accelerators.</a:t>
            </a:r>
          </a:p>
          <a:p>
            <a:pPr algn="l"/>
            <a:r>
              <a:rPr lang="en-US" sz="1900" dirty="0">
                <a:latin typeface="LinLibertineT"/>
              </a:rPr>
              <a:t>[CLICK] Each SeGraM accelerator is a combination of one MinSeed accelerator and one BitAlign accelerator. </a:t>
            </a:r>
          </a:p>
          <a:p>
            <a:pPr algn="l"/>
            <a:r>
              <a:rPr lang="en-US" sz="1900" dirty="0">
                <a:latin typeface="LinLibertineT"/>
              </a:rPr>
              <a:t>[CLICK] Each HBM2E stack has eight memory channels, thus connected to 8 SeGraM accelerators, which define one SeGraM module.</a:t>
            </a:r>
          </a:p>
          <a:p>
            <a:pPr algn="l"/>
            <a:r>
              <a:rPr lang="en-US" sz="1900" dirty="0">
                <a:latin typeface="LinLibertineT"/>
              </a:rPr>
              <a:t>[CLICK] Our hardware platform includes four off-chip HBM2E stacks, thus 4 SeGraM modules, thus 32 SeGraM accelerators in total. ====================================================================================================================</a:t>
            </a:r>
          </a:p>
          <a:p>
            <a:pPr algn="l"/>
            <a:r>
              <a:rPr lang="en-US" sz="1900" dirty="0">
                <a:latin typeface="LinLibertineT"/>
              </a:rPr>
              <a:t>Each SeGraM accelerator has exclusive access to one HBM2E channel to ensure low-latency memory access, without any interference from other SeGraM accelerators in each module. </a:t>
            </a:r>
          </a:p>
          <a:p>
            <a:pPr defTabSz="966612">
              <a:defRPr/>
            </a:pPr>
            <a:r>
              <a:rPr lang="en-US" sz="1900" dirty="0">
                <a:latin typeface="LinLibertineT"/>
              </a:rPr>
              <a:t>There is no communication required between different SeGraM accelerators in a single SeGraM module, and each SeGraM accelerator communicates with the host independently of other SeGraM accelerators.</a:t>
            </a:r>
          </a:p>
          <a:p>
            <a:pPr algn="l"/>
            <a:r>
              <a:rPr lang="en-US" sz="1900" dirty="0">
                <a:latin typeface="LinLibertineT"/>
              </a:rPr>
              <a:t>[CLICK] We replicate the graph-based reference and hash-table-based index across all 4 independent HBM2E stacks, which enables us to have 32 independent SeGraM accelerators running in parallel.</a:t>
            </a:r>
          </a:p>
          <a:p>
            <a:pPr algn="l"/>
            <a:r>
              <a:rPr lang="en-US" sz="1900" dirty="0">
                <a:latin typeface="LinLibertineT"/>
              </a:rPr>
              <a:t>[CLICK] Within each stack, to balance the memory footprint across all channels, we distribute the graph and index structures of all chromosomes (1–22, X, Y) based on their sizes across the eight independent channels</a:t>
            </a:r>
          </a:p>
          <a:p>
            <a:pPr algn="l"/>
            <a:r>
              <a:rPr lang="en-US" sz="1900" dirty="0">
                <a:latin typeface="LinLibertineT"/>
              </a:rPr>
              <a:t>[CLICK] We design each SeGraM accelerator (MinSeed + BitAlign) to operate in a pipelined fashion and we employ double buffering technique for all MS scratchpads, such that we can hide the latency of the MinSeed accelerator.</a:t>
            </a:r>
            <a:endParaRPr lang="en-US" sz="1300" dirty="0">
              <a:latin typeface="Corbel" panose="020B0503020204020204" pitchFamily="34" charset="0"/>
            </a:endParaRPr>
          </a:p>
        </p:txBody>
      </p:sp>
    </p:spTree>
    <p:extLst>
      <p:ext uri="{BB962C8B-B14F-4D97-AF65-F5344CB8AC3E}">
        <p14:creationId xmlns:p14="http://schemas.microsoft.com/office/powerpoint/2010/main" val="333072173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algn="l"/>
            <a:r>
              <a:rPr lang="en-US" sz="1900" dirty="0">
                <a:latin typeface="LinLibertineT"/>
              </a:rPr>
              <a:t>As a result of the flexibility and modularity of the SeGraM framework, we can run each accelerator together or separately. Thus, we describe four use cases of SeGraM: [CLICK] (1) end-to-end mapping w/ SeGraM, [CLICK] (2) standalone s2g alignment w/ BitAlign and can be coupled with any seeding tool or accelerator, [CLICK] (3) similarly, standalone s2s alignment w/ BitAlign, and [CLICK] (4) standalone seeding for both s2g and s2s w/ MinSeed and can be coupled with any alignment tool or accelerator.</a:t>
            </a:r>
            <a:endParaRPr lang="en-US" sz="1900" dirty="0">
              <a:latin typeface="LinLibertineTB"/>
            </a:endParaRPr>
          </a:p>
          <a:p>
            <a:pPr algn="l"/>
            <a:r>
              <a:rPr lang="en-US" sz="1900" dirty="0">
                <a:latin typeface="LinLibertineTB"/>
              </a:rPr>
              <a:t>=========================================================================================================</a:t>
            </a:r>
          </a:p>
          <a:p>
            <a:pPr algn="l"/>
            <a:r>
              <a:rPr lang="en-US" sz="1900" dirty="0">
                <a:latin typeface="LinLibertineTB"/>
              </a:rPr>
              <a:t>[CLICK] F</a:t>
            </a:r>
            <a:r>
              <a:rPr lang="en-US" sz="1900" dirty="0">
                <a:latin typeface="LinLibertineT"/>
              </a:rPr>
              <a:t>or sequence-to-graph mapping, the whole SeGraM design (MinSeed + BitAlign) should be employed, since both seeding and alignment steps are required. With the help of the divide-and-conquer approach inherited from the GenASM algorithm, we can use SeGraM to perform sequence-to-graph mapping for both short reads and long reads. </a:t>
            </a:r>
          </a:p>
          <a:p>
            <a:pPr algn="l"/>
            <a:r>
              <a:rPr lang="en-US" sz="1900" dirty="0">
                <a:latin typeface="LinLibertineT"/>
              </a:rPr>
              <a:t>[CLICK] Since BitAlign takes in a graph-based reference and a query read as its inputs, it can be used as a standalone sequence-to-graph aligner, without MinSeed. BitAlign is orthogonal to and can be coupled with any seeding (or filtering) tool/accelerator.</a:t>
            </a:r>
          </a:p>
          <a:p>
            <a:pPr algn="l"/>
            <a:r>
              <a:rPr lang="en-US" sz="1900" dirty="0">
                <a:latin typeface="LinLibertineT"/>
              </a:rPr>
              <a:t>[CLICK] BitAlign can also be used for sequence-to-sequence alignment, as sequence-to-sequence alignment is a special and simpler variant of sequence-to-graph alignment. [CLICK] Similarly, MinSeed can be used without BitAlign as a standalone seeding accelerator for both graph-based mapping and traditional linear mapping. MinSeed is orthogonal to and can be coupled with any alignment tool or accelerator.</a:t>
            </a:r>
            <a:endParaRPr lang="en-US" sz="2300" b="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70957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Based on our synthesis of MinSeed and BitAlign accelerator </a:t>
            </a:r>
            <a:r>
              <a:rPr lang="en-US" sz="1300" dirty="0" err="1"/>
              <a:t>datapaths</a:t>
            </a:r>
            <a:r>
              <a:rPr lang="en-US" sz="1300" dirty="0"/>
              <a:t>, [CLICK] total area overhead of SeGraM attached to all 32 channels is around 28mm2 and the total power consumption is around 28 W, including the HBM power. </a:t>
            </a:r>
            <a:endParaRPr lang="en-US" dirty="0"/>
          </a:p>
          <a:p>
            <a:r>
              <a:rPr lang="en-US" sz="1300" dirty="0"/>
              <a:t>[CLICK] We find that the main contributors for the area overhead and power consumption are (1) </a:t>
            </a:r>
            <a:r>
              <a:rPr lang="en-US" sz="1300" dirty="0" err="1"/>
              <a:t>hopQueueRegisters</a:t>
            </a:r>
            <a:r>
              <a:rPr lang="en-US" sz="1300" dirty="0"/>
              <a:t> since they constitute more than 60% of the area and power of BitAlign logic, and (2) the bitvector scratchpads. </a:t>
            </a:r>
          </a:p>
          <a:p>
            <a:endParaRPr lang="en-US" sz="13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677014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our long read analysis for s2g mapping with SeGraM. Here we only show our throughput numbers in the plot, not the power numbers.</a:t>
            </a:r>
          </a:p>
          <a:p>
            <a:r>
              <a:rPr lang="en-US" dirty="0"/>
              <a:t>Compared to two state-of-the-art s2g mapping software tools, </a:t>
            </a:r>
            <a:r>
              <a:rPr lang="en-US" dirty="0" err="1"/>
              <a:t>GraphAligner</a:t>
            </a:r>
            <a:r>
              <a:rPr lang="en-US" dirty="0"/>
              <a:t> and vg, we </a:t>
            </a:r>
            <a:r>
              <a:rPr lang="en-US"/>
              <a:t>find that [</a:t>
            </a:r>
            <a:r>
              <a:rPr lang="en-US" dirty="0"/>
              <a:t>CLICK]</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257683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dirty="0"/>
              <a:t>and when we look at our short read analysis, we find that [CLICK][CLICK]</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669662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the key results for the sequence-to-graph alignment module of </a:t>
            </a:r>
            <a:r>
              <a:rPr lang="en-US" dirty="0" err="1"/>
              <a:t>SeGraM</a:t>
            </a:r>
            <a:r>
              <a:rPr lang="en-US" dirty="0"/>
              <a:t>, which is </a:t>
            </a:r>
            <a:r>
              <a:rPr lang="en-US" dirty="0" err="1"/>
              <a:t>BitAlign</a:t>
            </a:r>
            <a:r>
              <a:rPr lang="en-US" dirty="0"/>
              <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878592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2066" indent="-302066" defTabSz="966612">
              <a:buFont typeface="Wingdings" pitchFamily="2" charset="2"/>
              <a:buChar char="q"/>
              <a:defRPr/>
            </a:pPr>
            <a:r>
              <a:rPr lang="en-US" sz="1300" dirty="0">
                <a:latin typeface="Corbel" panose="020B0503020204020204" pitchFamily="34" charset="0"/>
              </a:rPr>
              <a:t>GACT of Darwin is optimized for long reads, </a:t>
            </a:r>
            <a:r>
              <a:rPr lang="en-US" sz="1300" dirty="0" err="1">
                <a:latin typeface="Corbel" panose="020B0503020204020204" pitchFamily="34" charset="0"/>
              </a:rPr>
              <a:t>SillaX</a:t>
            </a:r>
            <a:r>
              <a:rPr lang="en-US" sz="1300" dirty="0">
                <a:latin typeface="Corbel" panose="020B0503020204020204" pitchFamily="34" charset="0"/>
              </a:rPr>
              <a:t> of </a:t>
            </a:r>
            <a:r>
              <a:rPr lang="en-US" sz="1300" dirty="0" err="1">
                <a:latin typeface="Corbel" panose="020B0503020204020204" pitchFamily="34" charset="0"/>
              </a:rPr>
              <a:t>GenAx</a:t>
            </a:r>
            <a:r>
              <a:rPr lang="en-US" sz="1300" dirty="0">
                <a:latin typeface="Corbel" panose="020B0503020204020204" pitchFamily="34" charset="0"/>
              </a:rPr>
              <a:t> is optimized for short reads, and GenASM is optimized for both short and long reads.</a:t>
            </a:r>
          </a:p>
          <a:p>
            <a:pPr marL="302066" indent="-302066">
              <a:buFont typeface="Wingdings" pitchFamily="2" charset="2"/>
              <a:buChar char="q"/>
            </a:pPr>
            <a:r>
              <a:rPr lang="en-US" sz="1300" dirty="0">
                <a:latin typeface="Corbel" panose="020B0503020204020204" pitchFamily="34" charset="0"/>
              </a:rPr>
              <a:t>We use the optimum configuration of each accelerator reported in their corresponding papers.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7139A41-7A76-1D40-B3BE-29B670EC38F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787854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300" dirty="0"/>
              <a:t>[CLICK] To conclude, in this work, we propose SeGraM, the first universal… To our knowledge, SeGraM is also the first </a:t>
            </a:r>
            <a:r>
              <a:rPr lang="en-US" sz="1300" dirty="0" err="1"/>
              <a:t>alg</a:t>
            </a:r>
            <a:r>
              <a:rPr lang="en-US" sz="1300" dirty="0"/>
              <a:t>/</a:t>
            </a:r>
            <a:r>
              <a:rPr lang="en-US" sz="1300" dirty="0" err="1"/>
              <a:t>hw</a:t>
            </a:r>
            <a:r>
              <a:rPr lang="en-US" sz="1300" dirty="0"/>
              <a:t> co-design for accelerating S2G mapping. </a:t>
            </a:r>
          </a:p>
          <a:p>
            <a:pPr defTabSz="966612">
              <a:defRPr/>
            </a:pPr>
            <a:r>
              <a:rPr lang="en-US" sz="1300" dirty="0"/>
              <a:t>[CLICK] SeGraM consists of 2 components: MinSeed … and BitAlign …</a:t>
            </a:r>
          </a:p>
          <a:p>
            <a:pPr defTabSz="966612">
              <a:defRPr/>
            </a:pPr>
            <a:r>
              <a:rPr lang="en-US" sz="1300" dirty="0"/>
              <a:t>[CLICK] SeGraM supports multiple steps of S2G and S2S mapping pipelines, and</a:t>
            </a:r>
          </a:p>
          <a:p>
            <a:pPr defTabSz="966612">
              <a:defRPr/>
            </a:pPr>
            <a:r>
              <a:rPr lang="en-US" sz="1300" dirty="0"/>
              <a:t>[CLICK] Based on our extensive analysis, we show that SeGraM outperforms state-of-the-art SW and HW solutions</a:t>
            </a:r>
            <a:endParaRPr lang="en-US" dirty="0"/>
          </a:p>
          <a:p>
            <a:endParaRPr lang="en-US" b="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64B0BB-F452-6F45-9C9C-EFED3BFBC47E}"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82496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Read mapping performs alignment on large genomic datasets, containing millions of reads. [CLICK]</a:t>
            </a:r>
          </a:p>
          <a:p>
            <a:r>
              <a:rPr lang="en-CH" dirty="0"/>
              <a:t>Therefore, read mapping is both computationally expensive [CLICK]</a:t>
            </a:r>
          </a:p>
          <a:p>
            <a:r>
              <a:rPr lang="en-CH" dirty="0"/>
              <a:t>And incurs high data movement overhead [CLICK]</a:t>
            </a:r>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55900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There has been significant effort into improving read mapping performance [CLICK]</a:t>
            </a:r>
          </a:p>
          <a:p>
            <a:r>
              <a:rPr lang="en-GB" sz="1200" kern="1200" dirty="0">
                <a:solidFill>
                  <a:schemeClr val="tx1"/>
                </a:solidFill>
                <a:effectLst/>
                <a:latin typeface="+mn-lt"/>
                <a:ea typeface="+mn-ea"/>
                <a:cs typeface="+mn-cs"/>
              </a:rPr>
              <a:t>Through efficient heuristics [CLICK]</a:t>
            </a:r>
          </a:p>
          <a:p>
            <a:r>
              <a:rPr lang="en-GB" sz="1200" kern="1200" dirty="0">
                <a:solidFill>
                  <a:schemeClr val="tx1"/>
                </a:solidFill>
                <a:effectLst/>
                <a:latin typeface="+mn-lt"/>
                <a:ea typeface="+mn-ea"/>
                <a:cs typeface="+mn-cs"/>
              </a:rPr>
              <a:t>hardware accelerators [CLICK]</a:t>
            </a:r>
          </a:p>
          <a:p>
            <a:r>
              <a:rPr lang="en-GB" sz="1200" kern="1200" dirty="0">
                <a:solidFill>
                  <a:schemeClr val="tx1"/>
                </a:solidFill>
                <a:effectLst/>
                <a:latin typeface="+mn-lt"/>
                <a:ea typeface="+mn-ea"/>
                <a:cs typeface="+mn-cs"/>
              </a:rPr>
              <a:t> and various filters that prune reads that do not require expensive computation [CLICK]. </a:t>
            </a:r>
          </a:p>
          <a:p>
            <a:r>
              <a:rPr lang="en-GB" sz="1200" kern="1200" dirty="0">
                <a:solidFill>
                  <a:schemeClr val="tx1"/>
                </a:solidFill>
                <a:effectLst/>
                <a:latin typeface="+mn-lt"/>
                <a:ea typeface="+mn-ea"/>
                <a:cs typeface="+mn-cs"/>
              </a:rPr>
              <a:t>While these approaches address the computation overhead in read mapping [CLICK]</a:t>
            </a:r>
          </a:p>
          <a:p>
            <a:r>
              <a:rPr lang="en-GB" sz="1200" b="1" kern="1200" dirty="0">
                <a:solidFill>
                  <a:schemeClr val="tx1"/>
                </a:solidFill>
                <a:effectLst/>
                <a:latin typeface="+mn-lt"/>
                <a:ea typeface="+mn-ea"/>
                <a:cs typeface="+mn-cs"/>
              </a:rPr>
              <a:t>[While Reads Move] </a:t>
            </a:r>
            <a:r>
              <a:rPr lang="en-GB" sz="1200" kern="1200" dirty="0">
                <a:solidFill>
                  <a:schemeClr val="tx1"/>
                </a:solidFill>
                <a:effectLst/>
                <a:latin typeface="+mn-lt"/>
                <a:ea typeface="+mn-ea"/>
                <a:cs typeface="+mn-cs"/>
              </a:rPr>
              <a:t>None of them alleviate the data movement overhead from storage, whose impact becomes even larger when the computation overhead gets alleviated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56833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Our key idea is to filter reads that do not require the expensive alignment computation in the storage system [CLICK] …</a:t>
            </a:r>
          </a:p>
          <a:p>
            <a:r>
              <a:rPr lang="en-GB" b="1" dirty="0"/>
              <a:t>[While Reads Move] T</a:t>
            </a:r>
            <a:r>
              <a:rPr lang="en-CH" b="1" dirty="0"/>
              <a:t>o fundamentally reduce </a:t>
            </a:r>
            <a:r>
              <a:rPr lang="en-CH" dirty="0"/>
              <a:t>the data movement overhead of read mapping</a:t>
            </a:r>
          </a:p>
          <a:p>
            <a:endParaRPr lang="en-GB" b="1" dirty="0"/>
          </a:p>
          <a:p>
            <a:r>
              <a:rPr lang="en-GB" dirty="0"/>
              <a:t>E</a:t>
            </a:r>
            <a:r>
              <a:rPr lang="en-CH" dirty="0"/>
              <a:t>xamples of the reads that not require the costlt alignment step</a:t>
            </a:r>
          </a:p>
          <a:p>
            <a:endParaRPr lang="en-CH" dirty="0"/>
          </a:p>
          <a:p>
            <a:r>
              <a:rPr lang="en-GB" dirty="0"/>
              <a:t>Exactly-matching reads to the reference genome that do not need approximate string matching performed during alignment</a:t>
            </a:r>
          </a:p>
          <a:p>
            <a:endParaRPr lang="en-GB" dirty="0"/>
          </a:p>
          <a:p>
            <a:r>
              <a:rPr lang="en-GB" dirty="0"/>
              <a:t>Non-matching reads that have no potential matching locations in the reference genome hence skip the </a:t>
            </a:r>
            <a:r>
              <a:rPr lang="en-GB" dirty="0" err="1"/>
              <a:t>alignemt</a:t>
            </a:r>
            <a:r>
              <a:rPr lang="en-GB" dirty="0"/>
              <a:t> step</a:t>
            </a:r>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02178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However, filtering reads in a modern SSD can be challenging [CLICK]</a:t>
            </a:r>
          </a:p>
          <a:p>
            <a:r>
              <a:rPr lang="en-GB" dirty="0"/>
              <a:t>Due to different </a:t>
            </a:r>
            <a:r>
              <a:rPr lang="en-GB" dirty="0" err="1"/>
              <a:t>behavior</a:t>
            </a:r>
            <a:r>
              <a:rPr lang="en-GB" dirty="0"/>
              <a:t> across read mapping workloads. [CLICK]</a:t>
            </a:r>
          </a:p>
          <a:p>
            <a:r>
              <a:rPr lang="en-GB" dirty="0"/>
              <a:t>And the limited hardware resources in the SSD. </a:t>
            </a:r>
            <a:r>
              <a:rPr lang="en-GB" b="1" dirty="0"/>
              <a:t>By addressing these challenges [CLICK]</a:t>
            </a:r>
          </a:p>
          <a:p>
            <a:endParaRPr lang="en-GB" b="1"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437295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propose </a:t>
            </a:r>
            <a:r>
              <a:rPr lang="en-GB" dirty="0" err="1"/>
              <a:t>GenStore</a:t>
            </a:r>
            <a:r>
              <a:rPr lang="en-GB" dirty="0"/>
              <a:t>, the first in-storage processing system designed for genome sequence analysis. [CLICK]</a:t>
            </a:r>
          </a:p>
          <a:p>
            <a:r>
              <a:rPr lang="en-GB" dirty="0"/>
              <a:t>To reduce both the computation [CLICK]</a:t>
            </a:r>
          </a:p>
          <a:p>
            <a:r>
              <a:rPr lang="en-GB" dirty="0"/>
              <a:t>And the data movement overhead [CLICK]</a:t>
            </a:r>
          </a:p>
          <a:p>
            <a:r>
              <a:rPr lang="en-GB" sz="1200" b="0" i="0" u="none" strike="noStrike" kern="1200" dirty="0" err="1">
                <a:solidFill>
                  <a:schemeClr val="tx1"/>
                </a:solidFill>
                <a:effectLst/>
                <a:latin typeface="+mn-lt"/>
                <a:ea typeface="+mn-ea"/>
                <a:cs typeface="+mn-cs"/>
              </a:rPr>
              <a:t>GenStore</a:t>
            </a:r>
            <a:r>
              <a:rPr lang="en-GB" sz="1200" b="0" i="0" u="none" strike="noStrike" kern="1200" dirty="0">
                <a:solidFill>
                  <a:schemeClr val="tx1"/>
                </a:solidFill>
                <a:effectLst/>
                <a:latin typeface="+mn-lt"/>
                <a:ea typeface="+mn-ea"/>
                <a:cs typeface="+mn-cs"/>
              </a:rPr>
              <a:t> provides high-performance and energy benefits compared to state-of-the-art HW and SW baselines </a:t>
            </a:r>
            <a:r>
              <a:rPr lang="en-GB" dirty="0"/>
              <a:t>[CLICK]</a:t>
            </a:r>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34352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I’m Geraldo, a PhD student at the SAFARI research group and today I will talk about our work called ”Polynesia: Enabling High-Performance and Energy-Efficient Hybrid Transactional/Analytical Databases with Hardware/Software Co-Design.” </a:t>
            </a:r>
          </a:p>
          <a:p>
            <a:endParaRPr lang="en-US" dirty="0"/>
          </a:p>
          <a:p>
            <a:r>
              <a:rPr lang="en-US" dirty="0"/>
              <a:t>This work was led by Amirali Boroumand, whom is now at Google.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1AF155A-3E34-6345-A372-944A02B4DA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808442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a:t>Before we start, I will give a brief summary of this talk</a:t>
            </a:r>
          </a:p>
          <a:p>
            <a:endParaRPr lang="en-US" dirty="0"/>
          </a:p>
          <a:p>
            <a:r>
              <a:rPr lang="en-US" dirty="0"/>
              <a:t>[CLICK] Many applications today need to perform real-time data analysis, meaning that they need to execute data analysis with the most-recent version of the data. </a:t>
            </a:r>
            <a:br>
              <a:rPr lang="en-US" dirty="0"/>
            </a:br>
            <a:r>
              <a:rPr lang="en-US" dirty="0"/>
              <a:t>Such applications often use an Hybrid Transactional/Analytical Processing system, or HTAP. </a:t>
            </a:r>
          </a:p>
          <a:p>
            <a:r>
              <a:rPr lang="en-US" dirty="0"/>
              <a:t>An ideal HTAP system should provide three properties: </a:t>
            </a:r>
          </a:p>
          <a:p>
            <a:r>
              <a:rPr lang="en-US" dirty="0"/>
              <a:t>first, high data freshness and data consistency, </a:t>
            </a:r>
          </a:p>
          <a:p>
            <a:r>
              <a:rPr lang="en-US" dirty="0"/>
              <a:t>second, it should allow for workload-specific optimizations, </a:t>
            </a:r>
          </a:p>
          <a:p>
            <a:r>
              <a:rPr lang="en-US" dirty="0"/>
              <a:t>and third, it should provide performance isolation to transactional and analytical workloads.</a:t>
            </a:r>
          </a:p>
          <a:p>
            <a:endParaRPr lang="en-US" dirty="0"/>
          </a:p>
          <a:p>
            <a:r>
              <a:rPr lang="en-US" dirty="0"/>
              <a:t>[CLICK] We extensively analyze state-of-the-art HTAP systems, and we observe that they fail to achieve all three HTAP properties </a:t>
            </a:r>
          </a:p>
          <a:p>
            <a:endParaRPr lang="en-US" dirty="0"/>
          </a:p>
          <a:p>
            <a:r>
              <a:rPr lang="en-US" dirty="0"/>
              <a:t>[CLICK] Our Key Idea to solve such an issue is to divide the HTAP system into processing islands, one for transactional and another for analytical workloads. Each island has a set of optimized hardware resources and algorithms.</a:t>
            </a:r>
          </a:p>
          <a:p>
            <a:endParaRPr lang="en-US" dirty="0"/>
          </a:p>
          <a:p>
            <a:r>
              <a:rPr lang="en-US" dirty="0"/>
              <a:t>[CLICK] By enabling processing island, we can perform workload-specific optimizations to transactional and analytical workloads while providing performance isolation </a:t>
            </a:r>
          </a:p>
          <a:p>
            <a:endParaRPr lang="en-US" dirty="0"/>
          </a:p>
          <a:p>
            <a:r>
              <a:rPr lang="en-US" dirty="0"/>
              <a:t>[CLICK] We leverage our key idea to implement Polynesia, a novel hardware/software co-designed HTAP system that implements custom algorithms and hardware to reduce the cost of maintaining data freshness and consistency in HTAP systems, and exploit processing-in-memory (or PIM) to alleviate the data movement caused by analytical workloads.</a:t>
            </a:r>
          </a:p>
          <a:p>
            <a:endParaRPr lang="en-US" dirty="0"/>
          </a:p>
          <a:p>
            <a:r>
              <a:rPr lang="en-US" dirty="0"/>
              <a:t>[CLICK] We extensively evaluate Polynesia against three state-of-the-art HTAP systems, and  we observe that </a:t>
            </a:r>
          </a:p>
          <a:p>
            <a:r>
              <a:rPr lang="en-US" dirty="0"/>
              <a:t>[CLICK] It increases transactional and analytical throughput by 1.7x and 3.7x on average  and</a:t>
            </a:r>
          </a:p>
          <a:p>
            <a:r>
              <a:rPr lang="en-US" dirty="0"/>
              <a:t>[CLICK] Reduces energy consumption by 48%</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72076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[CLICK] Recently,</a:t>
            </a:r>
            <a:r>
              <a:rPr lang="en-US" sz="1200" kern="1200" baseline="0" dirty="0">
                <a:solidFill>
                  <a:schemeClr val="tx1"/>
                </a:solidFill>
                <a:effectLst/>
                <a:latin typeface="+mn-lt"/>
                <a:ea typeface="+mn-ea"/>
                <a:cs typeface="+mn-cs"/>
              </a:rPr>
              <a:t> in many different application domains, there has been an explosive interest in performing data analytic on the most recent version of data or real-time analysis</a:t>
            </a:r>
          </a:p>
          <a:p>
            <a:endParaRPr lang="en-US" sz="1200" kern="1200" baseline="0" dirty="0">
              <a:solidFill>
                <a:schemeClr val="tx1"/>
              </a:solidFill>
              <a:effectLst/>
              <a:latin typeface="+mn-lt"/>
              <a:ea typeface="+mn-ea"/>
              <a:cs typeface="+mn-cs"/>
            </a:endParaRPr>
          </a:p>
          <a:p>
            <a:r>
              <a:rPr lang="en-US" sz="1200" kern="1200" dirty="0">
                <a:solidFill>
                  <a:schemeClr val="tx1"/>
                </a:solidFill>
                <a:latin typeface="+mn-lt"/>
                <a:ea typeface="+mn-ea"/>
                <a:cs typeface="+mn-cs"/>
              </a:rPr>
              <a:t>[CLICK] Self driving cars are a major example of these application.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Self driving cars ingest a large volume of data from various sensors, and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typically have some form of learning model that is applied to the ingested data to make in-the-field decisions.</a:t>
            </a:r>
          </a:p>
          <a:p>
            <a:r>
              <a:rPr lang="en-US" sz="1200" kern="1200" dirty="0">
                <a:solidFill>
                  <a:schemeClr val="tx1"/>
                </a:solidFill>
                <a:latin typeface="+mn-lt"/>
                <a:ea typeface="+mn-ea"/>
                <a:cs typeface="+mn-cs"/>
              </a:rPr>
              <a:t>             Other applications that require real-time data analysis include  fraud detection, personalized recommendation, and healthcare monitoring.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Therefore, for these applications, it is critical to performance data analytics with the most recent version of the data, since the value of data diminishes over time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[NEXT]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550547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Traditionally,  database management systems use two separate systems to performance transactions and analytics over some data. This creates an issue since data migration between transactional and analytical DBMS can take hours to days, depending on the data volume</a:t>
            </a:r>
          </a:p>
          <a:p>
            <a:endParaRPr lang="en-US" dirty="0"/>
          </a:p>
          <a:p>
            <a:r>
              <a:rPr lang="en-US" dirty="0"/>
              <a:t>[CLICK] To solve this issue and support real time analysis, prior works have proposed an hybrid transactional and analytical processing system. As the name indicate, such a system has the ability to perform both transactions and analytics concurrently</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699837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Tx/>
              <a:buNone/>
            </a:pPr>
            <a:r>
              <a:rPr lang="en-US" dirty="0"/>
              <a:t>[CLICK] In order to allow for real-time data analysis, an HTAP system should provide three properties.</a:t>
            </a:r>
          </a:p>
          <a:p>
            <a:pPr marL="0" indent="0" algn="l">
              <a:buFontTx/>
              <a:buNone/>
            </a:pPr>
            <a:endParaRPr lang="en-US" dirty="0"/>
          </a:p>
          <a:p>
            <a:pPr marL="0" indent="0" algn="l">
              <a:buFontTx/>
              <a:buNone/>
            </a:pPr>
            <a:r>
              <a:rPr lang="en-US" dirty="0"/>
              <a:t>[CLICK] First, an HTAP system needs to provide workload-specific optimizations, meaning that both transactional and analytical workloads must benefit from their own specific optimizations</a:t>
            </a:r>
          </a:p>
          <a:p>
            <a:pPr marL="0" indent="0" algn="l">
              <a:buFontTx/>
              <a:buNone/>
            </a:pPr>
            <a:endParaRPr lang="en-US" dirty="0"/>
          </a:p>
          <a:p>
            <a:pPr marL="0" indent="0" algn="l">
              <a:buFontTx/>
              <a:buNone/>
            </a:pPr>
            <a:r>
              <a:rPr lang="en-US" dirty="0"/>
              <a:t>[CLICK] Second, the HTAP system needs to guarantee that analytical workloads access the up-to-date version of the data, while ensuring a consistency view of data in the entire system </a:t>
            </a:r>
          </a:p>
          <a:p>
            <a:pPr marL="0" indent="0" algn="l">
              <a:buFontTx/>
              <a:buNone/>
            </a:pPr>
            <a:endParaRPr lang="en-US" dirty="0"/>
          </a:p>
          <a:p>
            <a:pPr marL="0" indent="0" algn="l">
              <a:buFontTx/>
              <a:buNone/>
            </a:pPr>
            <a:r>
              <a:rPr lang="en-US" dirty="0"/>
              <a:t>[CLICK] Third, the latency and throughput of transactional and analytical workloads should be as if they are run in a isolation.</a:t>
            </a:r>
          </a:p>
          <a:p>
            <a:pPr marL="0" indent="0" algn="l">
              <a:buFontTx/>
              <a:buNone/>
            </a:pPr>
            <a:endParaRPr lang="en-US" dirty="0"/>
          </a:p>
          <a:p>
            <a:pPr marL="0" indent="0" algn="l">
              <a:buFontTx/>
              <a:buNone/>
            </a:pPr>
            <a:r>
              <a:rPr lang="en-US" dirty="0"/>
              <a:t>[CLICK] However, it is challenging to achieve all three desired HTAP properties </a:t>
            </a:r>
          </a:p>
          <a:p>
            <a:pPr marL="0" indent="0" algn="l">
              <a:buFontTx/>
              <a:buNone/>
            </a:pPr>
            <a:endParaRPr lang="en-US" dirty="0"/>
          </a:p>
          <a:p>
            <a:pPr marL="0" indent="0" algn="l">
              <a:buFontTx/>
              <a:buNone/>
            </a:pPr>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710334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extensively analyzed state-of-the-art HTAP systems and we identify three major limitations of state-of-the-art HTAP systems </a:t>
            </a:r>
          </a:p>
          <a:p>
            <a:endParaRPr lang="en-US" dirty="0"/>
          </a:p>
          <a:p>
            <a:r>
              <a:rPr lang="en-US" dirty="0"/>
              <a:t>[CLICK] First, they do do meet all of the desired HTAP properties, failing to provide high data freshens and consistency, performance isolation, and workload specific optimizations. </a:t>
            </a:r>
          </a:p>
          <a:p>
            <a:endParaRPr lang="en-US" dirty="0"/>
          </a:p>
          <a:p>
            <a:r>
              <a:rPr lang="en-US" dirty="0"/>
              <a:t>[CLICK] Second, data freshness and consistency mechanisms suffer from data movement overheads and are data-intensive, leading to a reduction in transactional and analytical throughput.</a:t>
            </a:r>
          </a:p>
          <a:p>
            <a:endParaRPr lang="en-US" dirty="0"/>
          </a:p>
          <a:p>
            <a:r>
              <a:rPr lang="en-US" dirty="0"/>
              <a:t>[CLICK] Third, the system fails to provide performance isolation due to high resource contention at shared hardware resources in the system, particularly main memory.  </a:t>
            </a:r>
          </a:p>
          <a:p>
            <a:endParaRPr lang="en-US" dirty="0"/>
          </a:p>
          <a:p>
            <a:r>
              <a:rPr lang="en-US" dirty="0"/>
              <a:t>[CLICK] Based on that, our goal in this work is to </a:t>
            </a:r>
          </a:p>
          <a:p>
            <a:endParaRPr lang="en-US" dirty="0"/>
          </a:p>
          <a:p>
            <a:r>
              <a:rPr lang="en-US" dirty="0"/>
              <a:t>[CLICK] take advantage of custom algorithms and hardware to address such limitations of HTAP systems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The key idea behind our mechanism is to partition the computing resources in two types of isolated and tailored </a:t>
            </a:r>
            <a:r>
              <a:rPr lang="en-US" sz="1200" kern="1200" dirty="0">
                <a:solidFill>
                  <a:schemeClr val="tx1"/>
                </a:solidFill>
                <a:effectLst/>
                <a:latin typeface="+mn-lt"/>
                <a:ea typeface="+mn-ea"/>
                <a:cs typeface="+mn-cs"/>
              </a:rPr>
              <a:t>processing island, where each island is dedicated to either transactional or analytical workloads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By isolating transactional workloads using transactional islands from analytical workloads using analytical island, we can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Apply workload-specific optimizations to each island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[CLICK] avoid high resource contention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design efficient data freshness and consistency mechanisms while mitigating data movement overheads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Polynesia leverage processing-in-memory (or PIM) techniques to reduce data movement caused by data freshness and consistency mechanisms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PIM can mitigate data movement overheads by adding computation units near or inside memory devices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dirty="0">
                <a:solidFill>
                  <a:schemeClr val="tx1"/>
                </a:solidFill>
                <a:latin typeface="+mn-lt"/>
                <a:ea typeface="+mn-ea"/>
                <a:cs typeface="+mn-cs"/>
              </a:rPr>
              <a:t>[CLICK] Based on the concept of processing island, we propose Polynesia, a hardware-software co-designed HTAP system. Polynesia includes tailored transactional and analytical islands that include a replica of the data, optimized execution engines, and specialized hardware resources. Next, I briefly describe the main components of Polynesia.</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First, the transactional island includes an execution engine tailored for transactions, and a replica of the data.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The transactional island is designed to sustain high transactional update rates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thus, it uses conventional multicore CPUs with deep cache hierarchy, since transactional workloads benefit from such CPU organization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Second, the analytical island  is implemented inside the logic layer of a 3D-stacked memory device. The 3D-stacked memory connects layers of DRAM banks with a layer of logic using high throughput through silicon vias or TSVs.</a:t>
            </a:r>
            <a:br>
              <a:rPr lang="en-US" sz="1200" kern="1200" dirty="0">
                <a:solidFill>
                  <a:schemeClr val="tx1"/>
                </a:solidFill>
                <a:latin typeface="+mn-lt"/>
                <a:ea typeface="+mn-ea"/>
                <a:cs typeface="+mn-cs"/>
              </a:rPr>
            </a:br>
            <a:r>
              <a:rPr lang="en-US" sz="1200" kern="1200" dirty="0">
                <a:solidFill>
                  <a:schemeClr val="tx1"/>
                </a:solidFill>
                <a:latin typeface="+mn-lt"/>
                <a:ea typeface="+mn-ea"/>
                <a:cs typeface="+mn-cs"/>
              </a:rPr>
              <a:t>Vertical partitions of the 3D-stacked memory is called a vault. We place hardware resources inside each vault of the 3D-stacked memory, including an execution engine tailored for analytics, and a replica of the data</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The analytical island is design  to provide high read throughput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Thus, the analytical island leverages simpler PIM cores that can mitigate data movement caused during analytics processing</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[CLICK] We co-design algorithms and hardware units that can efficiently maintain data consistency and data freshness in our analytical island.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[NEXT]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648726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145975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US" dirty="0"/>
          </a:p>
          <a:p>
            <a:r>
              <a:rPr lang="en-US" dirty="0"/>
              <a:t>[CLICK] Many applications today need to perform real-time data analysis, meaning that they need to execute data analysis with the most-recent version of the data. Such applications often use an Hybrid Transactional/Analytical Processing system. Or HTAP. An ideal HTAP system should provide three properties: first, high data freshness and data consistency, second, it should allow for workload-specific optimizations, and third, it should provide performance isolation to transactional and analytical workloads.</a:t>
            </a:r>
          </a:p>
          <a:p>
            <a:endParaRPr lang="en-US" dirty="0"/>
          </a:p>
          <a:p>
            <a:r>
              <a:rPr lang="en-US" dirty="0"/>
              <a:t>[CLICK] We extensively analyze state-of-the-art HTAP systems, and we observe that they fail to meet all three HTAP properties </a:t>
            </a:r>
          </a:p>
          <a:p>
            <a:endParaRPr lang="en-US" dirty="0"/>
          </a:p>
          <a:p>
            <a:r>
              <a:rPr lang="en-US" dirty="0"/>
              <a:t>[CLICK] Our Key Idea to solve such an issue is to divide the HTAP system into processing islands, one for transactional and another for analytical workloads. Each island has a set of optimized hardware resources and algorithms.</a:t>
            </a:r>
          </a:p>
          <a:p>
            <a:endParaRPr lang="en-US" dirty="0"/>
          </a:p>
          <a:p>
            <a:r>
              <a:rPr lang="en-US" dirty="0"/>
              <a:t>[CLICK] By enabling processing island, we can perform workload-specific optimizations to transactional and analytical workloads while providing performance isolation </a:t>
            </a:r>
          </a:p>
          <a:p>
            <a:endParaRPr lang="en-US" dirty="0"/>
          </a:p>
          <a:p>
            <a:r>
              <a:rPr lang="en-US" dirty="0"/>
              <a:t>[CLICK] We leverage our key idea to implement Polynesia, a novel hardware/software co-designed HTAP system that implements custom algorithms and hardware to reduce the cost of maintaining data freshness and consistency in HTAP systems, and exploit processing-in-memory (or PIM) to alleviate the data movement caused by analytical workloads.</a:t>
            </a:r>
          </a:p>
          <a:p>
            <a:endParaRPr lang="en-US" dirty="0"/>
          </a:p>
          <a:p>
            <a:r>
              <a:rPr lang="en-US" dirty="0"/>
              <a:t>[CLICK] We extensively evaluate Polynesia against three state-of-the-art HTAP systems, and  we observe that </a:t>
            </a:r>
          </a:p>
          <a:p>
            <a:r>
              <a:rPr lang="en-US" dirty="0"/>
              <a:t>[CLICK] It increases transactional and analytical throughput by 1.7x and 3.7x on average  and</a:t>
            </a:r>
          </a:p>
          <a:p>
            <a:r>
              <a:rPr lang="en-US" dirty="0"/>
              <a:t>[CLICK] Reduces energy consumption by 48%</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194930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invite you to check our paper for more evaluations, including</a:t>
            </a:r>
          </a:p>
          <a:p>
            <a:endParaRPr lang="en-US" dirty="0"/>
          </a:p>
          <a:p>
            <a:r>
              <a:rPr lang="en-US" dirty="0"/>
              <a:t>[CLICK] real workload analysis </a:t>
            </a:r>
          </a:p>
          <a:p>
            <a:endParaRPr lang="en-US" dirty="0"/>
          </a:p>
          <a:p>
            <a:r>
              <a:rPr lang="en-US" dirty="0"/>
              <a:t>[CLICK] the effect of our update propagation </a:t>
            </a:r>
          </a:p>
          <a:p>
            <a:endParaRPr lang="en-US" dirty="0"/>
          </a:p>
          <a:p>
            <a:r>
              <a:rPr lang="en-US" dirty="0"/>
              <a:t>[CLICK] and consistency mechanisms </a:t>
            </a:r>
          </a:p>
          <a:p>
            <a:endParaRPr lang="en-US" dirty="0"/>
          </a:p>
          <a:p>
            <a:r>
              <a:rPr lang="en-US" dirty="0"/>
              <a:t>[CLICK] The effect of our analytical engine and </a:t>
            </a:r>
          </a:p>
          <a:p>
            <a:endParaRPr lang="en-US" dirty="0"/>
          </a:p>
          <a:p>
            <a:r>
              <a:rPr lang="en-US" dirty="0"/>
              <a:t>[CLICK] How Polynesia performs with large dataset sizes </a:t>
            </a:r>
          </a:p>
          <a:p>
            <a:endParaRPr lang="en-US" dirty="0"/>
          </a:p>
          <a:p>
            <a:r>
              <a:rPr lang="en-US" dirty="0"/>
              <a:t>[NEXT]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1AF155A-3E34-6345-A372-944A02B4DA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096497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listening.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1AF155A-3E34-6345-A372-944A02B4DA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991399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Thank you </a:t>
            </a:r>
            <a:r>
              <a:rPr lang="en-US" sz="1200" b="0" dirty="0" err="1">
                <a:solidFill>
                  <a:schemeClr val="accent1">
                    <a:lumMod val="50000"/>
                  </a:schemeClr>
                </a:solidFill>
                <a:latin typeface="Palatino Linotype" panose="02040502050505030304" pitchFamily="18" charset="0"/>
              </a:rPr>
              <a:t>Onur</a:t>
            </a:r>
            <a:r>
              <a:rPr lang="en-US" sz="1200" b="0" dirty="0">
                <a:solidFill>
                  <a:schemeClr val="accent1">
                    <a:lumMod val="50000"/>
                  </a:schemeClr>
                </a:solidFill>
                <a:latin typeface="Palatino Linotype" panose="02040502050505030304" pitchFamily="18" charset="0"/>
              </a:rPr>
              <a:t> for the introduction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265495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This paper was recently published in ISCA’22</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265454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First, I am going to start with an executive summary.</a:t>
            </a:r>
          </a:p>
          <a:p>
            <a:r>
              <a:rPr lang="en-US" sz="1600" dirty="0"/>
              <a:t>[CLICK] </a:t>
            </a:r>
            <a:r>
              <a:rPr lang="en-GB" sz="1600" dirty="0">
                <a:latin typeface="Calibri" panose="020F0502020204030204" pitchFamily="34" charset="0"/>
                <a:cs typeface="Calibri" panose="020F0502020204030204" pitchFamily="34" charset="0"/>
              </a:rPr>
              <a:t>Hybrid storage systems use multiple different storage devices to provide high and scalable storage capacity at high performance </a:t>
            </a:r>
            <a:endParaRPr lang="en-US" sz="1600" dirty="0"/>
          </a:p>
          <a:p>
            <a:r>
              <a:rPr lang="en-US" sz="1600" dirty="0"/>
              <a:t>[CLICK] We observe two key shortcomings in prior data placement techniques: </a:t>
            </a:r>
          </a:p>
          <a:p>
            <a:r>
              <a:rPr lang="en-US" sz="1600" dirty="0"/>
              <a:t>First, lack of adaptivity to workload changes and changes in device types and configurations</a:t>
            </a:r>
          </a:p>
          <a:p>
            <a:r>
              <a:rPr lang="en-US" sz="1600" dirty="0"/>
              <a:t>Second, they also lack extensibility to to more devices.</a:t>
            </a:r>
          </a:p>
          <a:p>
            <a:r>
              <a:rPr lang="en-US" sz="1600" dirty="0"/>
              <a:t>[CLICK] Our goal in this work is to design a data placement technique that provides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dirty="0">
                <a:solidFill>
                  <a:srgbClr val="C09000"/>
                </a:solidFill>
                <a:latin typeface="Calibri" panose="020F0502020204030204" pitchFamily="34" charset="0"/>
                <a:cs typeface="Calibri" panose="020F0502020204030204" pitchFamily="34" charset="0"/>
              </a:rPr>
              <a:t>Adaptivity</a:t>
            </a:r>
            <a:r>
              <a:rPr lang="en-US" sz="1600" dirty="0">
                <a:latin typeface="Calibri" panose="020F0502020204030204" pitchFamily="34" charset="0"/>
                <a:cs typeface="Calibri" panose="020F0502020204030204" pitchFamily="34" charset="0"/>
              </a:rPr>
              <a:t>, by </a:t>
            </a:r>
            <a:r>
              <a:rPr lang="en-GB" sz="1600" b="1" dirty="0">
                <a:solidFill>
                  <a:srgbClr val="BF9000"/>
                </a:solidFill>
                <a:latin typeface="Calibri" panose="020F0502020204030204" pitchFamily="34" charset="0"/>
                <a:cs typeface="Calibri" panose="020F0502020204030204" pitchFamily="34" charset="0"/>
              </a:rPr>
              <a:t>continuously learning and adapting </a:t>
            </a:r>
            <a:r>
              <a:rPr lang="en-GB" sz="1600" dirty="0">
                <a:latin typeface="Calibri" panose="020F0502020204030204" pitchFamily="34" charset="0"/>
                <a:cs typeface="Calibri" panose="020F0502020204030204" pitchFamily="34" charset="0"/>
              </a:rPr>
              <a:t>to the</a:t>
            </a:r>
            <a:r>
              <a:rPr lang="en-GB" sz="1600" b="1" dirty="0">
                <a:solidFill>
                  <a:srgbClr val="BF9000"/>
                </a:solidFill>
                <a:latin typeface="Calibri" panose="020F0502020204030204" pitchFamily="34" charset="0"/>
                <a:cs typeface="Calibri" panose="020F0502020204030204" pitchFamily="34" charset="0"/>
              </a:rPr>
              <a:t> application and underlying device characteristics</a:t>
            </a:r>
            <a:endParaRPr lang="en-US" sz="1600" b="1" dirty="0">
              <a:solidFill>
                <a:schemeClr val="accent4">
                  <a:lumMod val="75000"/>
                </a:schemeClr>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i="1" dirty="0">
                <a:solidFill>
                  <a:srgbClr val="C09000"/>
                </a:solidFill>
                <a:latin typeface="Calibri" panose="020F0502020204030204" pitchFamily="34" charset="0"/>
                <a:cs typeface="Calibri" panose="020F0502020204030204" pitchFamily="34" charset="0"/>
              </a:rPr>
              <a:t>Easy </a:t>
            </a:r>
            <a:r>
              <a:rPr lang="en-GB" sz="1600" b="1" i="1" dirty="0">
                <a:solidFill>
                  <a:srgbClr val="C09000"/>
                </a:solidFill>
                <a:latin typeface="Calibri" panose="020F0502020204030204" pitchFamily="34" charset="0"/>
                <a:cs typeface="Calibri" panose="020F0502020204030204" pitchFamily="34" charset="0"/>
              </a:rPr>
              <a:t>extensibility </a:t>
            </a:r>
            <a:r>
              <a:rPr lang="en-GB" sz="1600" dirty="0">
                <a:latin typeface="Calibri" panose="020F0502020204030204" pitchFamily="34" charset="0"/>
                <a:cs typeface="Calibri" panose="020F0502020204030204" pitchFamily="34" charset="0"/>
              </a:rPr>
              <a:t>to incorporate a wide range of hybrid storage configurations</a:t>
            </a:r>
            <a:r>
              <a:rPr lang="en-US" sz="1600" dirty="0">
                <a:latin typeface="Calibri" panose="020F0502020204030204" pitchFamily="34" charset="0"/>
                <a:cs typeface="Calibri" panose="020F0502020204030204" pitchFamily="34" charset="0"/>
              </a:rPr>
              <a:t> </a:t>
            </a:r>
            <a:endParaRPr lang="en-US" sz="1600" dirty="0"/>
          </a:p>
          <a:p>
            <a:r>
              <a:rPr lang="en-US" sz="1600" dirty="0"/>
              <a:t>[CLICK] to this end we propose Sibyl, </a:t>
            </a:r>
            <a:r>
              <a:rPr lang="en-GB" sz="1800" dirty="0">
                <a:latin typeface="Calibri" panose="020F0502020204030204" pitchFamily="34" charset="0"/>
                <a:cs typeface="Calibri" panose="020F0502020204030204" pitchFamily="34" charset="0"/>
              </a:rPr>
              <a:t>an online reinforcement learning-based data placement in Hybrid storage systems  that:</a:t>
            </a:r>
            <a:endParaRPr lang="en-US" sz="1800" dirty="0">
              <a:latin typeface="Calibri" panose="020F0502020204030204" pitchFamily="34" charset="0"/>
              <a:cs typeface="Calibri" panose="020F0502020204030204" pitchFamily="34" charset="0"/>
            </a:endParaRPr>
          </a:p>
          <a:p>
            <a:pPr marL="536575" lvl="1" indent="-179388"/>
            <a:r>
              <a:rPr lang="en-US" sz="1600" dirty="0">
                <a:latin typeface="Calibri" panose="020F0502020204030204" pitchFamily="34" charset="0"/>
                <a:cs typeface="Calibri" panose="020F0502020204030204" pitchFamily="34" charset="0"/>
              </a:rPr>
              <a:t>Provides both </a:t>
            </a:r>
            <a:r>
              <a:rPr lang="en" sz="1600" b="1" dirty="0">
                <a:solidFill>
                  <a:srgbClr val="38761D"/>
                </a:solidFill>
                <a:latin typeface="Calibri" panose="020F0502020204030204" pitchFamily="34" charset="0"/>
                <a:cs typeface="Calibri" panose="020F0502020204030204" pitchFamily="34" charset="0"/>
              </a:rPr>
              <a:t>adaptivity </a:t>
            </a:r>
          </a:p>
          <a:p>
            <a:pPr marL="536575" lvl="1" indent="-179388"/>
            <a:r>
              <a:rPr lang="en" sz="1600" dirty="0">
                <a:latin typeface="Calibri" panose="020F0502020204030204" pitchFamily="34" charset="0"/>
                <a:cs typeface="Calibri" panose="020F0502020204030204" pitchFamily="34" charset="0"/>
              </a:rPr>
              <a:t>and </a:t>
            </a:r>
            <a:r>
              <a:rPr lang="en" sz="1600" b="1" dirty="0">
                <a:solidFill>
                  <a:srgbClr val="548234"/>
                </a:solidFill>
                <a:latin typeface="Calibri" panose="020F0502020204030204" pitchFamily="34" charset="0"/>
                <a:cs typeface="Calibri" panose="020F0502020204030204" pitchFamily="34" charset="0"/>
              </a:rPr>
              <a:t>easy </a:t>
            </a:r>
            <a:r>
              <a:rPr lang="en" sz="1600" b="1" dirty="0" err="1">
                <a:solidFill>
                  <a:srgbClr val="548234"/>
                </a:solidFill>
                <a:latin typeface="Calibri" panose="020F0502020204030204" pitchFamily="34" charset="0"/>
                <a:cs typeface="Calibri" panose="020F0502020204030204" pitchFamily="34" charset="0"/>
              </a:rPr>
              <a:t>extensiblity</a:t>
            </a:r>
            <a:endParaRPr lang="en" sz="1600" dirty="0">
              <a:latin typeface="Calibri" panose="020F0502020204030204" pitchFamily="34" charset="0"/>
              <a:cs typeface="Calibri" panose="020F0502020204030204" pitchFamily="34" charset="0"/>
            </a:endParaRPr>
          </a:p>
          <a:p>
            <a:pPr marL="536575" lvl="1" indent="-179388"/>
            <a:r>
              <a:rPr lang="en" sz="1600" dirty="0">
                <a:latin typeface="Calibri" panose="020F0502020204030204" pitchFamily="34" charset="0"/>
                <a:cs typeface="Calibri" panose="020F0502020204030204" pitchFamily="34" charset="0"/>
              </a:rPr>
              <a:t>and also Provides </a:t>
            </a:r>
            <a:r>
              <a:rPr lang="en" sz="1600" b="1" dirty="0">
                <a:solidFill>
                  <a:srgbClr val="548234"/>
                </a:solidFill>
                <a:latin typeface="Calibri" panose="020F0502020204030204" pitchFamily="34" charset="0"/>
                <a:cs typeface="Calibri" panose="020F0502020204030204" pitchFamily="34" charset="0"/>
              </a:rPr>
              <a:t>ease of design and implementation </a:t>
            </a:r>
            <a:r>
              <a:rPr lang="en" sz="1600" dirty="0">
                <a:latin typeface="Calibri" panose="020F0502020204030204" pitchFamily="34" charset="0"/>
                <a:cs typeface="Calibri" panose="020F0502020204030204" pitchFamily="34" charset="0"/>
              </a:rPr>
              <a:t>t</a:t>
            </a:r>
            <a:r>
              <a:rPr lang="en-GB" sz="1600" dirty="0">
                <a:latin typeface="Calibri" panose="020F0502020204030204" pitchFamily="34" charset="0"/>
                <a:cs typeface="Calibri" panose="020F0502020204030204" pitchFamily="34" charset="0"/>
              </a:rPr>
              <a:t>ha</a:t>
            </a:r>
            <a:r>
              <a:rPr lang="en" sz="1600" dirty="0">
                <a:latin typeface="Calibri" panose="020F0502020204030204" pitchFamily="34" charset="0"/>
                <a:cs typeface="Calibri" panose="020F0502020204030204" pitchFamily="34" charset="0"/>
              </a:rPr>
              <a:t>t requires only a small computation over</a:t>
            </a:r>
            <a:r>
              <a:rPr lang="en-GB" sz="1600" dirty="0">
                <a:latin typeface="Calibri" panose="020F0502020204030204" pitchFamily="34" charset="0"/>
                <a:cs typeface="Calibri" panose="020F0502020204030204" pitchFamily="34" charset="0"/>
              </a:rPr>
              <a:t>he</a:t>
            </a:r>
            <a:r>
              <a:rPr lang="en" sz="1600" dirty="0">
                <a:latin typeface="Calibri" panose="020F0502020204030204" pitchFamily="34" charset="0"/>
                <a:cs typeface="Calibri" panose="020F0502020204030204" pitchFamily="34" charset="0"/>
              </a:rPr>
              <a:t>ad                                          </a:t>
            </a:r>
            <a:endParaRPr lang="en-US" sz="2200" b="1" dirty="0">
              <a:solidFill>
                <a:srgbClr val="7030A0"/>
              </a:solidFill>
              <a:latin typeface="Calibri" panose="020F0502020204030204" pitchFamily="34" charset="0"/>
              <a:cs typeface="Calibri" panose="020F0502020204030204" pitchFamily="34" charset="0"/>
            </a:endParaRPr>
          </a:p>
          <a:p>
            <a:endParaRPr lang="en-US" sz="1600" dirty="0"/>
          </a:p>
          <a:p>
            <a:r>
              <a:rPr lang="en-US" sz="1600" dirty="0"/>
              <a:t>[CLICK] We extensively evaluate Sibyl on real systems using a wide range of workloads</a:t>
            </a:r>
          </a:p>
          <a:p>
            <a:r>
              <a:rPr lang="en-US" sz="1600" dirty="0"/>
              <a:t>We show that Sibyl outperforms prior state-of-the-art data placement </a:t>
            </a:r>
            <a:r>
              <a:rPr lang="en-US" sz="1600" dirty="0" err="1"/>
              <a:t>policeis</a:t>
            </a:r>
            <a:r>
              <a:rPr lang="en-US" sz="1600" dirty="0"/>
              <a:t> by 21.6% in dual-hybrid storage system and </a:t>
            </a:r>
            <a:r>
              <a:rPr lang="en-US" sz="1600" dirty="0" err="1"/>
              <a:t>upto</a:t>
            </a:r>
            <a:r>
              <a:rPr lang="en-US" sz="1600" dirty="0"/>
              <a:t> 48.2% on trihybrid system</a:t>
            </a:r>
          </a:p>
          <a:p>
            <a:endParaRPr lang="en-US" sz="1600" dirty="0"/>
          </a:p>
          <a:p>
            <a:r>
              <a:rPr lang="en-US" sz="1600" dirty="0"/>
              <a:t>Sibyl achieves 80% of the performance of an oracle policy that has a complete knowledge of future access patterns while incurring a very modest storage overhead of only 124.4 KiB</a:t>
            </a:r>
          </a:p>
          <a:p>
            <a:endParaRPr lang="en-US" sz="1600" dirty="0"/>
          </a:p>
          <a:p>
            <a:r>
              <a:rPr lang="en-US" sz="1600" dirty="0"/>
              <a:t>The code is </a:t>
            </a:r>
            <a:r>
              <a:rPr lang="en-US" sz="1600" dirty="0" err="1"/>
              <a:t>opensourced</a:t>
            </a:r>
            <a:r>
              <a:rPr lang="en-US" sz="1600" dirty="0"/>
              <a:t> on our GitHub repository.</a:t>
            </a:r>
          </a:p>
          <a:p>
            <a:r>
              <a:rPr lang="en-US" sz="1600" dirty="0"/>
              <a:t>https://</a:t>
            </a:r>
            <a:r>
              <a:rPr lang="en-US" sz="1600" dirty="0" err="1"/>
              <a:t>github.com</a:t>
            </a:r>
            <a:r>
              <a:rPr lang="en-US" sz="1600" dirty="0"/>
              <a:t>/CMU-SAFARI/Sibyl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390978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outline of my talk.</a:t>
            </a:r>
          </a:p>
          <a:p>
            <a:endParaRPr lang="en-US" dirty="0"/>
          </a:p>
          <a:p>
            <a:r>
              <a:rPr lang="en-US" dirty="0"/>
              <a:t>First, I am going to start by discussing key shortcomings of prior data placement techniques.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754525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look at some basics on hybrid storage systems. [CLICK] OVER here we show a typical HSS consisting of a fast-yet-small storage device and a slow-yet-large storage device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[CLICK]The address space is divided into a number of logical pages (e.g. 4kib), which are assigned to an application.</a:t>
            </a:r>
          </a:p>
          <a:p>
            <a:endParaRPr lang="en-CH" dirty="0"/>
          </a:p>
          <a:p>
            <a:r>
              <a:rPr lang="en-GB" dirty="0"/>
              <a:t>[CLICK] The storage management layer in the OS orchestrates host I/O requests across heterogeneous devices, </a:t>
            </a:r>
          </a:p>
          <a:p>
            <a:endParaRPr lang="en-GB" dirty="0"/>
          </a:p>
          <a:p>
            <a:r>
              <a:rPr lang="en-GB" dirty="0"/>
              <a:t>[CLICK] the storage management layer also  manages data migration between the storage devices in an </a:t>
            </a:r>
            <a:r>
              <a:rPr lang="en-GB" sz="1200" dirty="0">
                <a:latin typeface="Calibri" panose="020F0502020204030204" pitchFamily="34" charset="0"/>
                <a:cs typeface="Calibri" panose="020F0502020204030204" pitchFamily="34" charset="0"/>
              </a:rPr>
              <a:t>Hybrid storage systems </a:t>
            </a:r>
            <a:r>
              <a:rPr lang="en-GB" dirty="0"/>
              <a:t>. Eviction usually moves infrequently access data </a:t>
            </a:r>
            <a:r>
              <a:rPr lang="en-GB" dirty="0" err="1"/>
              <a:t>fom</a:t>
            </a:r>
            <a:r>
              <a:rPr lang="en-GB" dirty="0"/>
              <a:t> the fast storage to the slow storage  or when the fast storage device is full. </a:t>
            </a:r>
          </a:p>
          <a:p>
            <a:r>
              <a:rPr lang="en-GB" dirty="0"/>
              <a:t>When data currently stored in the slow storage device is moved to the fast storage device, it is called promotion. Promotion is usually performed when a page in the slow storage device is accessed frequently.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[CLICK] A desirable policy has to effectively utilize the low latency characteristics of the fast device while making optimal use of its small capacity and should provide easy extensibility to a wide range of workloads and </a:t>
            </a:r>
            <a:r>
              <a:rPr lang="en-GB" sz="1200" dirty="0">
                <a:latin typeface="Calibri" panose="020F0502020204030204" pitchFamily="34" charset="0"/>
                <a:cs typeface="Calibri" panose="020F0502020204030204" pitchFamily="34" charset="0"/>
              </a:rPr>
              <a:t>Hybrid storage systems </a:t>
            </a:r>
            <a:r>
              <a:rPr lang="en-GB" dirty="0"/>
              <a:t> configurations</a:t>
            </a:r>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730930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[CLICK] Therefore the performance of a hybrid storage system highly depends on the ability of the storage management layer to effectively manage diverse </a:t>
            </a:r>
            <a:r>
              <a:rPr lang="en-GB" dirty="0" err="1"/>
              <a:t>deviaces</a:t>
            </a:r>
            <a:r>
              <a:rPr lang="en-GB" dirty="0"/>
              <a:t> and workloads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000212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 two key shortcomings in prior data placement techniques that significantly limits their performance improvement</a:t>
            </a:r>
          </a:p>
          <a:p>
            <a:endParaRPr lang="en-US" dirty="0"/>
          </a:p>
          <a:p>
            <a:r>
              <a:rPr lang="en-US" dirty="0"/>
              <a:t>[CLICK] First, lack of </a:t>
            </a:r>
            <a:r>
              <a:rPr lang="en-US" sz="1200" b="1" dirty="0">
                <a:solidFill>
                  <a:srgbClr val="FFFF00"/>
                </a:solidFill>
                <a:latin typeface="Calibri" panose="020F0502020204030204" pitchFamily="34" charset="0"/>
                <a:cs typeface="Calibri" panose="020F0502020204030204" pitchFamily="34" charset="0"/>
              </a:rPr>
              <a:t>adaptivity </a:t>
            </a:r>
            <a:r>
              <a:rPr lang="en-US" dirty="0"/>
              <a:t> to both workload changes and</a:t>
            </a:r>
          </a:p>
          <a:p>
            <a:r>
              <a:rPr lang="en-US" dirty="0"/>
              <a:t>CLICK] </a:t>
            </a:r>
            <a:r>
              <a:rPr lang="en-US" sz="1200" b="1" dirty="0">
                <a:solidFill>
                  <a:srgbClr val="FFFF00"/>
                </a:solidFill>
                <a:latin typeface="Calibri" panose="020F0502020204030204" pitchFamily="34" charset="0"/>
                <a:cs typeface="Calibri" panose="020F0502020204030204" pitchFamily="34" charset="0"/>
              </a:rPr>
              <a:t>changes in device types and configurations</a:t>
            </a:r>
          </a:p>
          <a:p>
            <a:endParaRPr lang="en-US" dirty="0"/>
          </a:p>
          <a:p>
            <a:r>
              <a:rPr lang="en-US" dirty="0"/>
              <a:t>[CLICK] Second, Lack of extensibility: to more devices</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920724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our goal in this work is to design a </a:t>
            </a:r>
            <a:r>
              <a:rPr lang="en" sz="1200" b="1" kern="0" dirty="0">
                <a:solidFill>
                  <a:srgbClr val="000CFF"/>
                </a:solidFill>
                <a:ea typeface="Calibri"/>
                <a:cs typeface="Calibri"/>
                <a:sym typeface="Calibri"/>
              </a:rPr>
              <a:t>data-placement</a:t>
            </a:r>
            <a:r>
              <a:rPr lang="en-US" dirty="0"/>
              <a:t> mechanism that can provide </a:t>
            </a:r>
          </a:p>
          <a:p>
            <a:endParaRPr lang="en-US" dirty="0"/>
          </a:p>
          <a:p>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a:solidFill>
                  <a:srgbClr val="C09000"/>
                </a:solidFill>
                <a:latin typeface="Calibri" panose="020F0502020204030204" pitchFamily="34" charset="0"/>
                <a:cs typeface="Calibri" panose="020F0502020204030204" pitchFamily="34" charset="0"/>
              </a:rPr>
              <a:t>Adaptivity</a:t>
            </a:r>
            <a:r>
              <a:rPr lang="en-US" sz="1200" dirty="0">
                <a:latin typeface="Calibri" panose="020F0502020204030204" pitchFamily="34" charset="0"/>
                <a:cs typeface="Calibri" panose="020F0502020204030204" pitchFamily="34" charset="0"/>
              </a:rPr>
              <a:t>, by </a:t>
            </a:r>
            <a:r>
              <a:rPr lang="en-GB" sz="1200" b="1" dirty="0">
                <a:solidFill>
                  <a:srgbClr val="BF9000"/>
                </a:solidFill>
                <a:latin typeface="Calibri" panose="020F0502020204030204" pitchFamily="34" charset="0"/>
                <a:cs typeface="Calibri" panose="020F0502020204030204" pitchFamily="34" charset="0"/>
              </a:rPr>
              <a:t>continuously learning and adapting </a:t>
            </a:r>
            <a:r>
              <a:rPr lang="en-GB" sz="1200" dirty="0">
                <a:latin typeface="Calibri" panose="020F0502020204030204" pitchFamily="34" charset="0"/>
                <a:cs typeface="Calibri" panose="020F0502020204030204" pitchFamily="34" charset="0"/>
              </a:rPr>
              <a:t>to the</a:t>
            </a:r>
            <a:r>
              <a:rPr lang="en-GB" sz="1200" b="1" dirty="0">
                <a:solidFill>
                  <a:srgbClr val="BF9000"/>
                </a:solidFill>
                <a:latin typeface="Calibri" panose="020F0502020204030204" pitchFamily="34" charset="0"/>
                <a:cs typeface="Calibri" panose="020F0502020204030204" pitchFamily="34" charset="0"/>
              </a:rPr>
              <a:t> application and underlying device characteristics</a:t>
            </a:r>
            <a:endParaRPr lang="en-US" sz="800" dirty="0">
              <a:solidFill>
                <a:schemeClr val="tx1"/>
              </a:solidFill>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a:solidFill>
                  <a:srgbClr val="C09000"/>
                </a:solidFill>
                <a:latin typeface="Calibri" panose="020F0502020204030204" pitchFamily="34" charset="0"/>
                <a:cs typeface="Calibri" panose="020F0502020204030204" pitchFamily="34" charset="0"/>
              </a:rPr>
              <a:t>Easy </a:t>
            </a:r>
            <a:r>
              <a:rPr lang="en-GB" sz="1200" b="1" i="1" dirty="0">
                <a:solidFill>
                  <a:srgbClr val="C09000"/>
                </a:solidFill>
                <a:latin typeface="Calibri" panose="020F0502020204030204" pitchFamily="34" charset="0"/>
                <a:cs typeface="Calibri" panose="020F0502020204030204" pitchFamily="34" charset="0"/>
              </a:rPr>
              <a:t>extensibility </a:t>
            </a:r>
            <a:r>
              <a:rPr lang="en-GB" sz="1200" dirty="0">
                <a:latin typeface="Calibri" panose="020F0502020204030204" pitchFamily="34" charset="0"/>
                <a:cs typeface="Calibri" panose="020F0502020204030204" pitchFamily="34" charset="0"/>
              </a:rPr>
              <a:t>to incorporate a wide range of hybrid storage configurations.</a:t>
            </a:r>
            <a:endParaRPr lang="en-US" sz="1200"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983583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To this end, we propose Sibyl</a:t>
            </a:r>
          </a:p>
          <a:p>
            <a:r>
              <a:rPr lang="en-GB" dirty="0"/>
              <a:t>W</a:t>
            </a:r>
            <a:r>
              <a:rPr lang="en-CH" dirty="0"/>
              <a:t>hich formulates data placement in hybrid…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087260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go into the formulation of </a:t>
            </a:r>
            <a:r>
              <a:rPr lang="en-US" dirty="0" err="1"/>
              <a:t>dataplacement</a:t>
            </a:r>
            <a:r>
              <a:rPr lang="en-US" dirty="0"/>
              <a:t> as a reinforcement learning problem</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744303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 me briefly describe the basics of reinforcement learning.</a:t>
            </a:r>
          </a:p>
          <a:p>
            <a:r>
              <a:rPr lang="en-US" dirty="0"/>
              <a:t>   </a:t>
            </a:r>
          </a:p>
          <a:p>
            <a:r>
              <a:rPr lang="en-US" dirty="0"/>
              <a:t>A RL system contains two components: [CLICK] the agent and the environment.</a:t>
            </a:r>
          </a:p>
          <a:p>
            <a:endParaRPr lang="en-US" dirty="0"/>
          </a:p>
          <a:p>
            <a:r>
              <a:rPr lang="en-US" dirty="0"/>
              <a:t>The agent observes the state of the environment in every timestep [CLICK], takes an action based on the state [CLICK], and receives a reward for that action [CLICK].</a:t>
            </a:r>
          </a:p>
          <a:p>
            <a:endParaRPr lang="en-US" dirty="0"/>
          </a:p>
          <a:p>
            <a:pPr marL="0" indent="0" algn="ctr">
              <a:buNone/>
            </a:pPr>
            <a:r>
              <a:rPr lang="en-US" dirty="0"/>
              <a:t>[CLICK] </a:t>
            </a:r>
            <a:r>
              <a:rPr lang="en-US" dirty="0">
                <a:latin typeface="Calibri" panose="020F0502020204030204" pitchFamily="34" charset="0"/>
                <a:cs typeface="Calibri" panose="020F0502020204030204" pitchFamily="34" charset="0"/>
              </a:rPr>
              <a:t>Agent’s goal is to find a policy where agent’s action in a given state leads to maximum reward</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952155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Sibyl, we formulate data-placement as a reinforcement learning problem.</a:t>
            </a:r>
          </a:p>
          <a:p>
            <a:endParaRPr lang="en-US" dirty="0"/>
          </a:p>
          <a:p>
            <a:r>
              <a:rPr lang="en-US" dirty="0"/>
              <a:t>[CLICK] Sibyl acts as the agent, while [CLICK] the hybrid storage subsystem acts as the environment.</a:t>
            </a:r>
          </a:p>
          <a:p>
            <a:r>
              <a:rPr lang="en-US" dirty="0"/>
              <a:t>[CLICK] Sibyl observes workload and system features from every storage request and use it as a state information to take a data placement action [CLICK]</a:t>
            </a:r>
          </a:p>
          <a:p>
            <a:endParaRPr lang="en-US" dirty="0"/>
          </a:p>
          <a:p>
            <a:r>
              <a:rPr lang="en-US" dirty="0"/>
              <a:t>[CLICK] For every data placement action, Sibyl receives a numerical reward that evaluates the effectiveness of the data placement decision</a:t>
            </a:r>
          </a:p>
          <a:p>
            <a:endParaRPr lang="en-US" dirty="0"/>
          </a:p>
          <a:p>
            <a:r>
              <a:rPr lang="en-US" dirty="0"/>
              <a:t>Now we will concretely define the state, action, and the reward for Sibyl.</a:t>
            </a:r>
          </a:p>
          <a:p>
            <a:endParaRPr lang="en-US" dirty="0"/>
          </a:p>
          <a:p>
            <a:endParaRPr lang="en-US" baseline="-250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479499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[CLICK] For  the state, we use limited number of state features after performing feature selection to:</a:t>
            </a:r>
          </a:p>
          <a:p>
            <a:r>
              <a:rPr lang="en-US" dirty="0"/>
              <a:t>reduce implementation overhead</a:t>
            </a:r>
          </a:p>
          <a:p>
            <a:r>
              <a:rPr lang="en-US" dirty="0"/>
              <a:t>[CLICK] and we observe RL agent's </a:t>
            </a:r>
            <a:r>
              <a:rPr lang="en-US" dirty="0" err="1"/>
              <a:t>perfromance</a:t>
            </a:r>
            <a:r>
              <a:rPr lang="en-US" dirty="0"/>
              <a:t> is more sensitive to the reward than state features. So adding many feature does not help </a:t>
            </a:r>
          </a:p>
          <a:p>
            <a:endParaRPr lang="en-US" dirty="0"/>
          </a:p>
          <a:p>
            <a:r>
              <a:rPr lang="en-US" dirty="0"/>
              <a:t>[CLICK] We define the state as a 6-dimensional vector of program features.</a:t>
            </a:r>
          </a:p>
          <a:p>
            <a:endParaRPr lang="en-US" dirty="0"/>
          </a:p>
          <a:p>
            <a:r>
              <a:rPr lang="en-US" dirty="0"/>
              <a:t>[CLICK] Some examples are the size of the incoming request the type of request </a:t>
            </a:r>
            <a:r>
              <a:rPr lang="en-US" dirty="0" err="1"/>
              <a:t>etc</a:t>
            </a:r>
            <a:endParaRPr lang="en-US" dirty="0"/>
          </a:p>
          <a:p>
            <a:endParaRPr lang="en-US" dirty="0"/>
          </a:p>
          <a:p>
            <a:r>
              <a:rPr lang="en-US" dirty="0"/>
              <a:t>[click] we also quantize the state representation into bins to reduce the storage overhead</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64947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reward defines the objective of Sibyl</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Though Sibyl can learn from any …, in this paper we formulate the reward as a function of the request latency</a:t>
            </a:r>
          </a:p>
          <a:p>
            <a:endParaRPr lang="en-US" dirty="0"/>
          </a:p>
          <a:p>
            <a:endParaRPr lang="en-US" dirty="0"/>
          </a:p>
          <a:p>
            <a:r>
              <a:rPr lang="en-US" dirty="0"/>
              <a:t>[CLICK] A reward encapsulates three metrics: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252894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define the action as the selection of a storage device to place the current page. </a:t>
            </a:r>
          </a:p>
          <a:p>
            <a:endParaRPr lang="en-US" dirty="0"/>
          </a:p>
          <a:p>
            <a:r>
              <a:rPr lang="en-US" dirty="0"/>
              <a:t>[CLICK] Such an action allows easy </a:t>
            </a:r>
            <a:r>
              <a:rPr lang="en-US" dirty="0" err="1"/>
              <a:t>extensiblity</a:t>
            </a:r>
            <a:r>
              <a:rPr lang="en-US" dirty="0"/>
              <a:t> to any number of storage devices</a:t>
            </a:r>
          </a:p>
          <a:p>
            <a:endParaRPr lang="en-US" dirty="0"/>
          </a:p>
          <a:p>
            <a:r>
              <a:rPr lang="en-US" dirty="0"/>
              <a:t>[CLICK] it makes </a:t>
            </a:r>
            <a:r>
              <a:rPr lang="en-US" dirty="0" err="1"/>
              <a:t>SIbyl</a:t>
            </a:r>
            <a:r>
              <a:rPr lang="en-US" dirty="0"/>
              <a:t> learn to proactively </a:t>
            </a:r>
            <a:r>
              <a:rPr lang="en-US" dirty="0" err="1"/>
              <a:t>evit</a:t>
            </a:r>
            <a:r>
              <a:rPr lang="en-US" dirty="0"/>
              <a:t> or promote a page from the storage device</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19589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now provide a brief overview and design of Sibyl.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732734"/>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 implement sibyl in the the host OS. [CLICK] Where for every storage request Sibyl uses an RL decision thread to make [CLICK] data </a:t>
            </a:r>
            <a:r>
              <a:rPr lang="en-GB" dirty="0" err="1"/>
              <a:t>placemnet</a:t>
            </a:r>
            <a:r>
              <a:rPr lang="en-GB" dirty="0"/>
              <a:t> decisions.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Sibyl uses another thread, [CLICK] called the RL training thread that works in the background. It keeps collecting information about Sibyl's state, action and reward, which uses this information to train a data placement policy. [CLICK] periodically we replace the RL decision thread policy with RL training thread policy.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[CLICK] Our two-threaded implementation runs ASYNCHROUNOUS AND avoids that the training in RL training thread interrupts or delays data placement decisions for incoming requests. </a:t>
            </a:r>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912766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provide implementation details in the paper including</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506287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we enable the parallel execution </a:t>
            </a:r>
            <a:r>
              <a:rPr lang="en-GB" dirty="0" err="1"/>
              <a:t>rl</a:t>
            </a:r>
            <a:r>
              <a:rPr lang="en-GB" dirty="0"/>
              <a:t> training and decision making</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950659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now present our key results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368161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 We perfrom real system evaluation for both dual-hybrid and tri-hybrid systems</a:t>
            </a:r>
          </a:p>
          <a:p>
            <a:r>
              <a:rPr lang="en-CH" dirty="0"/>
              <a:t>[CLICK] over here we show our evaluation setup that consists of multi different devices </a:t>
            </a:r>
          </a:p>
          <a:p>
            <a:endParaRPr lang="en-CH" dirty="0"/>
          </a:p>
          <a:p>
            <a:r>
              <a:rPr lang="en-CH" dirty="0"/>
              <a:t>[CLICK] We implement sibyl in the storage management layer of AMD Ryzen 7 2700G CPU</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061020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First we </a:t>
            </a:r>
            <a:r>
              <a:rPr lang="en-GB" sz="1200" kern="1200" dirty="0" err="1">
                <a:solidFill>
                  <a:schemeClr val="tx1"/>
                </a:solidFill>
                <a:effectLst/>
                <a:latin typeface="+mn-lt"/>
                <a:ea typeface="+mn-ea"/>
                <a:cs typeface="+mn-cs"/>
              </a:rPr>
              <a:t>evalutate</a:t>
            </a:r>
            <a:r>
              <a:rPr lang="en-GB" sz="1200" kern="1200" dirty="0">
                <a:solidFill>
                  <a:schemeClr val="tx1"/>
                </a:solidFill>
                <a:effectLst/>
                <a:latin typeface="+mn-lt"/>
                <a:ea typeface="+mn-ea"/>
                <a:cs typeface="+mn-cs"/>
              </a:rPr>
              <a:t> a cost-oriented hybrid storage configuration in which we use </a:t>
            </a:r>
          </a:p>
          <a:p>
            <a:r>
              <a:rPr lang="en-GB" sz="1200" kern="1200" dirty="0">
                <a:solidFill>
                  <a:schemeClr val="tx1"/>
                </a:solidFill>
                <a:effectLst/>
                <a:latin typeface="+mn-lt"/>
                <a:ea typeface="+mn-ea"/>
                <a:cs typeface="+mn-cs"/>
              </a:rPr>
              <a:t>[CLICK]a high end </a:t>
            </a:r>
            <a:r>
              <a:rPr lang="en-GB" sz="1200" kern="1200" dirty="0" err="1">
                <a:solidFill>
                  <a:schemeClr val="tx1"/>
                </a:solidFill>
                <a:effectLst/>
                <a:latin typeface="+mn-lt"/>
                <a:ea typeface="+mn-ea"/>
                <a:cs typeface="+mn-cs"/>
              </a:rPr>
              <a:t>ssd</a:t>
            </a:r>
            <a:r>
              <a:rPr lang="en-GB" sz="1200" kern="1200" dirty="0">
                <a:solidFill>
                  <a:schemeClr val="tx1"/>
                </a:solidFill>
                <a:effectLst/>
                <a:latin typeface="+mn-lt"/>
                <a:ea typeface="+mn-ea"/>
                <a:cs typeface="+mn-cs"/>
              </a:rPr>
              <a:t> with a low-end hard disk drive where the latency difference between the two devices is quite large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[CLICK] Performance oriented hybrid storage configuration we </a:t>
            </a:r>
          </a:p>
          <a:p>
            <a:r>
              <a:rPr lang="en-GB" sz="1200" kern="1200" dirty="0">
                <a:solidFill>
                  <a:schemeClr val="tx1"/>
                </a:solidFill>
                <a:effectLst/>
                <a:latin typeface="+mn-lt"/>
                <a:ea typeface="+mn-ea"/>
                <a:cs typeface="+mn-cs"/>
              </a:rPr>
              <a:t>[CLICK]use a high end </a:t>
            </a:r>
            <a:r>
              <a:rPr lang="en-GB" sz="1200" kern="1200" dirty="0" err="1">
                <a:solidFill>
                  <a:schemeClr val="tx1"/>
                </a:solidFill>
                <a:effectLst/>
                <a:latin typeface="+mn-lt"/>
                <a:ea typeface="+mn-ea"/>
                <a:cs typeface="+mn-cs"/>
              </a:rPr>
              <a:t>ssd</a:t>
            </a:r>
            <a:r>
              <a:rPr lang="en-GB" sz="1200" kern="1200" dirty="0">
                <a:solidFill>
                  <a:schemeClr val="tx1"/>
                </a:solidFill>
                <a:effectLst/>
                <a:latin typeface="+mn-lt"/>
                <a:ea typeface="+mn-ea"/>
                <a:cs typeface="+mn-cs"/>
              </a:rPr>
              <a:t> with a middle end </a:t>
            </a:r>
            <a:r>
              <a:rPr lang="en-GB" sz="1200" kern="1200" dirty="0" err="1">
                <a:solidFill>
                  <a:schemeClr val="tx1"/>
                </a:solidFill>
                <a:effectLst/>
                <a:latin typeface="+mn-lt"/>
                <a:ea typeface="+mn-ea"/>
                <a:cs typeface="+mn-cs"/>
              </a:rPr>
              <a:t>ssd</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where two devices have less difference in their latencies [CLICK]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024696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 </a:t>
            </a:r>
            <a:r>
              <a:rPr lang="en-US" dirty="0"/>
              <a:t>We use </a:t>
            </a:r>
            <a:r>
              <a:rPr lang="en-CH" dirty="0"/>
              <a:t>18 different workloads from MSR CAMBRIDGE and Filebench Suite </a:t>
            </a:r>
          </a:p>
          <a:p>
            <a:r>
              <a:rPr lang="en-CH" dirty="0"/>
              <a:t>[CLICK] and compare Sibyl against four state of heuristic and supervised—learning based data placmenet policies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252515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[CLICK]Over here we show the performance results in terms of average request latency for MSR CAMBRIDGE workloads for all the workloads and policies</a:t>
            </a: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514736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We observe that Sibyl consistently outperforms all the baselines for all the workloads </a:t>
            </a: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902657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In a performance oriented </a:t>
            </a:r>
            <a:r>
              <a:rPr lang="en-GB" sz="1200" dirty="0">
                <a:latin typeface="Calibri" panose="020F0502020204030204" pitchFamily="34" charset="0"/>
                <a:cs typeface="Calibri" panose="020F0502020204030204" pitchFamily="34" charset="0"/>
              </a:rPr>
              <a:t>Hybrid storage systems </a:t>
            </a:r>
            <a:r>
              <a:rPr lang="en-GB" sz="1200" kern="1200" dirty="0">
                <a:solidFill>
                  <a:schemeClr val="tx1"/>
                </a:solidFill>
                <a:effectLst/>
                <a:latin typeface="+mn-lt"/>
                <a:ea typeface="+mn-ea"/>
                <a:cs typeface="+mn-cs"/>
              </a:rPr>
              <a:t> configuration, where two devices have less difference in their latencies [CLICK]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r>
              <a:rPr lang="en-CH" dirty="0"/>
              <a:t>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5786408"/>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GB" sz="1200" spc="0" dirty="0">
                <a:solidFill>
                  <a:schemeClr val="tx1"/>
                </a:solidFill>
              </a:rPr>
              <a:t>Sibyl provides </a:t>
            </a:r>
            <a:r>
              <a:rPr lang="en-GB" sz="1200" b="1" spc="0" dirty="0">
                <a:solidFill>
                  <a:srgbClr val="00B050"/>
                </a:solidFill>
              </a:rPr>
              <a:t>21.6% performance improvement </a:t>
            </a:r>
            <a:r>
              <a:rPr lang="en-GB" sz="1200" spc="0" dirty="0">
                <a:solidFill>
                  <a:schemeClr val="tx1"/>
                </a:solidFill>
              </a:rPr>
              <a:t>by </a:t>
            </a:r>
            <a:r>
              <a:rPr lang="en-GB" sz="1200" b="1" spc="0" dirty="0">
                <a:solidFill>
                  <a:srgbClr val="00B050"/>
                </a:solidFill>
              </a:rPr>
              <a:t>dynamically adapting its data placement policy </a:t>
            </a:r>
            <a:endParaRPr lang="en-US" sz="1200" b="1" spc="0" dirty="0">
              <a:solidFill>
                <a:srgbClr val="00B050"/>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351219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We also evaluate the EXTENSIBILITY of sibyl to more devices</a:t>
            </a:r>
          </a:p>
          <a:p>
            <a:endParaRPr lang="en-CH" dirty="0"/>
          </a:p>
          <a:p>
            <a:r>
              <a:rPr lang="en-GB" dirty="0"/>
              <a:t>T</a:t>
            </a:r>
            <a:r>
              <a:rPr lang="en-CH" dirty="0"/>
              <a:t>o extend sibyl for more storage devices we have to only:</a:t>
            </a:r>
          </a:p>
          <a:p>
            <a:r>
              <a:rPr lang="en-GB" dirty="0"/>
              <a:t>1. A</a:t>
            </a:r>
            <a:r>
              <a:rPr lang="en-CH" dirty="0"/>
              <a:t>dd a new action in sibyl’s action space</a:t>
            </a:r>
          </a:p>
          <a:p>
            <a:r>
              <a:rPr lang="en-CH" dirty="0"/>
              <a:t>2. </a:t>
            </a:r>
            <a:r>
              <a:rPr lang="en-GB" dirty="0"/>
              <a:t>A</a:t>
            </a:r>
            <a:r>
              <a:rPr lang="en-CH" dirty="0"/>
              <a:t>dd the remaining capacity of the new device as a state feature</a:t>
            </a:r>
          </a:p>
          <a:p>
            <a:endParaRPr lang="en-CH" dirty="0"/>
          </a:p>
          <a:p>
            <a:r>
              <a:rPr lang="en-CH" dirty="0"/>
              <a:t>and sibyl automatically figures out the best policy</a:t>
            </a:r>
          </a:p>
          <a:p>
            <a:endParaRPr lang="en-CH" dirty="0"/>
          </a:p>
          <a:p>
            <a:r>
              <a:rPr lang="en-CH" dirty="0"/>
              <a:t>Here we show the performanc results for a state of the art heuristic based policy. This heuristic policy is an extended version of CDE policy which requires significant implementation effort for handling all the dataplacement cases because of the new device like eviction and promotion from the new device and where to send that data, set threshold values etc.</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685462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 sz="1200" dirty="0">
                <a:latin typeface="Calibri" panose="020F0502020204030204" pitchFamily="34" charset="0"/>
                <a:cs typeface="Calibri" panose="020F0502020204030204" pitchFamily="34" charset="0"/>
              </a:rPr>
              <a:t>Sibyl outperforms the state-of-the-art-policy policy by </a:t>
            </a:r>
            <a:r>
              <a:rPr lang="en" sz="1200" dirty="0" err="1">
                <a:latin typeface="Calibri" panose="020F0502020204030204" pitchFamily="34" charset="0"/>
                <a:cs typeface="Calibri" panose="020F0502020204030204" pitchFamily="34" charset="0"/>
              </a:rPr>
              <a:t>upto</a:t>
            </a:r>
            <a:r>
              <a:rPr lang="en" sz="1200" dirty="0">
                <a:latin typeface="Calibri" panose="020F0502020204030204" pitchFamily="34" charset="0"/>
                <a:cs typeface="Calibri" panose="020F0502020204030204" pitchFamily="34" charset="0"/>
              </a:rPr>
              <a:t> </a:t>
            </a:r>
            <a:r>
              <a:rPr lang="en" sz="1200" b="1" dirty="0">
                <a:solidFill>
                  <a:srgbClr val="674EA7"/>
                </a:solidFill>
                <a:latin typeface="Calibri" panose="020F0502020204030204" pitchFamily="34" charset="0"/>
                <a:cs typeface="Calibri" panose="020F0502020204030204" pitchFamily="34" charset="0"/>
              </a:rPr>
              <a:t>48.2%</a:t>
            </a:r>
            <a:r>
              <a:rPr lang="en" sz="1200" dirty="0">
                <a:latin typeface="Calibri" panose="020F0502020204030204" pitchFamily="34" charset="0"/>
                <a:cs typeface="Calibri" panose="020F0502020204030204" pitchFamily="34" charset="0"/>
              </a:rPr>
              <a:t> </a:t>
            </a:r>
          </a:p>
          <a:p>
            <a:r>
              <a:rPr lang="en" sz="1200" dirty="0">
                <a:latin typeface="Calibri" panose="020F0502020204030204" pitchFamily="34" charset="0"/>
                <a:cs typeface="Calibri" panose="020F0502020204030204" pitchFamily="34" charset="0"/>
              </a:rPr>
              <a:t>[click]</a:t>
            </a:r>
          </a:p>
          <a:p>
            <a:r>
              <a:rPr lang="en-GB" dirty="0"/>
              <a:t>We conclude that Sibyl provides ease of extensibility to new storage system configurations, which reduces the system architect’s burden in designing sophisticated data placement mechanisms.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6668017"/>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Sybil performance benefits comes at a modest cost of 124.4KB storage cost to implement experience buffer, inference and training network</a:t>
            </a:r>
          </a:p>
          <a:p>
            <a:endParaRPr lang="en-US" dirty="0"/>
          </a:p>
          <a:p>
            <a:r>
              <a:rPr lang="en-US" dirty="0"/>
              <a:t>[CLICK] and 40-bit metadata overhead per page</a:t>
            </a:r>
          </a:p>
          <a:p>
            <a:endParaRPr lang="en-US" dirty="0"/>
          </a:p>
          <a:p>
            <a:r>
              <a:rPr lang="en-US" dirty="0"/>
              <a:t>[CLICK] We have inference latency of 10nanos, which are orders of magnitude smaller than the I/O read latency of a even a high end SSD (around 3micro seconds for Samsung ZNAND SSD)</a:t>
            </a:r>
          </a:p>
          <a:p>
            <a:endParaRPr lang="en-US" dirty="0"/>
          </a:p>
          <a:p>
            <a:r>
              <a:rPr lang="en-US" dirty="0"/>
              <a:t>[CLICK] with training latency of 2mico sec</a:t>
            </a:r>
          </a:p>
          <a:p>
            <a:endParaRPr lang="en-US" dirty="0"/>
          </a:p>
          <a:p>
            <a:r>
              <a:rPr lang="en-US" dirty="0"/>
              <a:t>So sibyl provides:</a:t>
            </a:r>
          </a:p>
          <a:p>
            <a:r>
              <a:rPr lang="en-US" dirty="0"/>
              <a:t>[CLICK]small area and</a:t>
            </a:r>
          </a:p>
          <a:p>
            <a:r>
              <a:rPr lang="en-US" dirty="0"/>
              <a:t>[CLICK]inference overhead [CLICK] which satisfied the prediction latency for making a data placement decision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129135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951529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conclude my talk</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568521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lgn="just"/>
            <a:r>
              <a:rPr lang="en-US" sz="3000" b="1" dirty="0">
                <a:solidFill>
                  <a:schemeClr val="accent6">
                    <a:lumMod val="75000"/>
                  </a:schemeClr>
                </a:solidFill>
                <a:latin typeface="Calibri" panose="020F0502020204030204" pitchFamily="34" charset="0"/>
                <a:cs typeface="Calibri" panose="020F0502020204030204" pitchFamily="34" charset="0"/>
              </a:rPr>
              <a:t>We introduced </a:t>
            </a:r>
            <a:r>
              <a:rPr lang="en-GB" sz="3000" b="1" dirty="0">
                <a:solidFill>
                  <a:schemeClr val="accent6">
                    <a:lumMod val="75000"/>
                  </a:schemeClr>
                </a:solidFill>
                <a:latin typeface="Calibri" panose="020F0502020204030204" pitchFamily="34" charset="0"/>
                <a:cs typeface="Calibri" panose="020F0502020204030204" pitchFamily="34" charset="0"/>
              </a:rPr>
              <a:t>Sibyl</a:t>
            </a:r>
            <a:r>
              <a:rPr lang="en-GB" sz="3000" dirty="0">
                <a:solidFill>
                  <a:schemeClr val="accent6">
                    <a:lumMod val="75000"/>
                  </a:schemeClr>
                </a:solidFill>
                <a:latin typeface="Calibri" panose="020F0502020204030204" pitchFamily="34" charset="0"/>
                <a:cs typeface="Calibri" panose="020F0502020204030204" pitchFamily="34" charset="0"/>
              </a:rPr>
              <a:t>, the first reinforcement learning-based data placement in HSS that provides</a:t>
            </a:r>
            <a:endParaRPr lang="en-US" sz="3000" dirty="0">
              <a:solidFill>
                <a:schemeClr val="accent6">
                  <a:lumMod val="75000"/>
                </a:schemeClr>
              </a:solidFill>
              <a:latin typeface="Calibri" panose="020F0502020204030204" pitchFamily="34" charset="0"/>
              <a:cs typeface="Calibri" panose="020F0502020204030204" pitchFamily="34" charset="0"/>
            </a:endParaRPr>
          </a:p>
          <a:p>
            <a:pPr marL="536575" lvl="1" indent="-179388" algn="just"/>
            <a:r>
              <a:rPr lang="en" b="1" dirty="0">
                <a:solidFill>
                  <a:schemeClr val="accent6">
                    <a:lumMod val="75000"/>
                  </a:schemeClr>
                </a:solidFill>
                <a:latin typeface="Calibri" panose="020F0502020204030204" pitchFamily="34" charset="0"/>
                <a:cs typeface="Calibri" panose="020F0502020204030204" pitchFamily="34" charset="0"/>
              </a:rPr>
              <a:t>Adaptivity </a:t>
            </a:r>
          </a:p>
          <a:p>
            <a:pPr marL="536575" lvl="1" indent="-179388" algn="just"/>
            <a:r>
              <a:rPr lang="en" b="1" dirty="0">
                <a:solidFill>
                  <a:schemeClr val="accent6">
                    <a:lumMod val="75000"/>
                  </a:schemeClr>
                </a:solidFill>
                <a:latin typeface="Calibri" panose="020F0502020204030204" pitchFamily="34" charset="0"/>
                <a:cs typeface="Calibri" panose="020F0502020204030204" pitchFamily="34" charset="0"/>
              </a:rPr>
              <a:t>Easily extensibility </a:t>
            </a:r>
          </a:p>
          <a:p>
            <a:pPr marL="536575" lvl="1" indent="-179388" algn="just"/>
            <a:r>
              <a:rPr lang="en" b="1" dirty="0">
                <a:solidFill>
                  <a:schemeClr val="accent6">
                    <a:lumMod val="75000"/>
                  </a:schemeClr>
                </a:solidFill>
                <a:latin typeface="Calibri" panose="020F0502020204030204" pitchFamily="34" charset="0"/>
                <a:cs typeface="Calibri" panose="020F0502020204030204" pitchFamily="34" charset="0"/>
              </a:rPr>
              <a:t>Ease of design and implementation</a:t>
            </a:r>
          </a:p>
          <a:p>
            <a:pPr marL="536575" lvl="1" indent="-179388" algn="just"/>
            <a:endParaRPr lang="en" b="1" dirty="0">
              <a:solidFill>
                <a:schemeClr val="accent6">
                  <a:lumMod val="75000"/>
                </a:schemeClr>
              </a:solidFill>
              <a:latin typeface="Calibri" panose="020F0502020204030204" pitchFamily="34" charset="0"/>
              <a:cs typeface="Calibri" panose="020F0502020204030204" pitchFamily="34" charset="0"/>
            </a:endParaRPr>
          </a:p>
          <a:p>
            <a:pPr marL="536575" lvl="1" indent="-179388" algn="just"/>
            <a:endParaRPr lang="en" b="1" dirty="0">
              <a:solidFill>
                <a:schemeClr val="accent6">
                  <a:lumMod val="75000"/>
                </a:schemeClr>
              </a:solidFill>
              <a:latin typeface="Calibri" panose="020F0502020204030204" pitchFamily="34" charset="0"/>
              <a:cs typeface="Calibri" panose="020F0502020204030204" pitchFamily="34" charset="0"/>
            </a:endParaRPr>
          </a:p>
          <a:p>
            <a:pPr marL="357187" lvl="1" indent="0" algn="just">
              <a:buNone/>
            </a:pPr>
            <a:endParaRPr lang="en-US" sz="2200" b="1" dirty="0">
              <a:solidFill>
                <a:srgbClr val="7030A0"/>
              </a:solidFill>
              <a:latin typeface="Calibri" panose="020F0502020204030204" pitchFamily="34" charset="0"/>
              <a:cs typeface="Calibri" panose="020F0502020204030204" pitchFamily="34" charset="0"/>
            </a:endParaRPr>
          </a:p>
          <a:p>
            <a:pPr marL="79375" indent="-179388" algn="just"/>
            <a:r>
              <a:rPr lang="en-US" sz="3000" b="1" dirty="0">
                <a:solidFill>
                  <a:srgbClr val="7030A0"/>
                </a:solidFill>
                <a:latin typeface="Calibri" panose="020F0502020204030204" pitchFamily="34" charset="0"/>
                <a:cs typeface="Calibri" panose="020F0502020204030204" pitchFamily="34" charset="0"/>
              </a:rPr>
              <a:t>We extensively evaluated Sibyl </a:t>
            </a:r>
            <a:r>
              <a:rPr lang="en-US" sz="3000" dirty="0">
                <a:solidFill>
                  <a:srgbClr val="7030A0"/>
                </a:solidFill>
                <a:latin typeface="Calibri" panose="020F0502020204030204" pitchFamily="34" charset="0"/>
                <a:cs typeface="Calibri" panose="020F0502020204030204" pitchFamily="34" charset="0"/>
              </a:rPr>
              <a:t>on </a:t>
            </a:r>
            <a:r>
              <a:rPr lang="en-US" sz="3000" b="1" dirty="0">
                <a:solidFill>
                  <a:srgbClr val="7030A0"/>
                </a:solidFill>
                <a:latin typeface="Calibri" panose="020F0502020204030204" pitchFamily="34" charset="0"/>
                <a:cs typeface="Calibri" panose="020F0502020204030204" pitchFamily="34" charset="0"/>
              </a:rPr>
              <a:t>real systems </a:t>
            </a:r>
            <a:r>
              <a:rPr lang="en-US" sz="3000" dirty="0">
                <a:solidFill>
                  <a:srgbClr val="7030A0"/>
                </a:solidFill>
                <a:latin typeface="Calibri" panose="020F0502020204030204" pitchFamily="34" charset="0"/>
                <a:cs typeface="Calibri" panose="020F0502020204030204" pitchFamily="34" charset="0"/>
              </a:rPr>
              <a:t>using many different workloads and show Sibyl provides high performance benefits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98456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repository is publicly available in our </a:t>
            </a:r>
            <a:r>
              <a:rPr lang="en-US" dirty="0" err="1"/>
              <a:t>github</a:t>
            </a:r>
            <a:r>
              <a:rPr lang="en-US" dirty="0"/>
              <a:t>.</a:t>
            </a:r>
          </a:p>
          <a:p>
            <a:r>
              <a:rPr lang="en-US"/>
              <a:t>[CLICK]</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751649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027923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Thank you </a:t>
            </a:r>
            <a:r>
              <a:rPr lang="en-US" sz="1200" b="0" dirty="0" err="1">
                <a:solidFill>
                  <a:schemeClr val="accent1">
                    <a:lumMod val="50000"/>
                  </a:schemeClr>
                </a:solidFill>
                <a:latin typeface="Palatino Linotype" panose="02040502050505030304" pitchFamily="18" charset="0"/>
              </a:rPr>
              <a:t>Onur</a:t>
            </a:r>
            <a:r>
              <a:rPr lang="en-US" sz="1200" b="0" dirty="0">
                <a:solidFill>
                  <a:schemeClr val="accent1">
                    <a:lumMod val="50000"/>
                  </a:schemeClr>
                </a:solidFill>
                <a:latin typeface="Palatino Linotype" panose="02040502050505030304" pitchFamily="18" charset="0"/>
              </a:rPr>
              <a:t> for the introduction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3047796"/>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I’m Rahul. Today, I will introduce Pythia.</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591548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brief overview of Hermes.</a:t>
            </a:r>
          </a:p>
          <a:p>
            <a:endParaRPr lang="en-US" dirty="0"/>
          </a:p>
          <a:p>
            <a:r>
              <a:rPr lang="en-US" dirty="0"/>
              <a:t>For every load, Hermes’s off-chip predictor predicts whether the load would go to off-chip.</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054195"/>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load is predicted to go off-chip, Hermes issues a speculative load request directly to the memory controller to start fetching the data from the main memory, while concurrently accessing the on-chip cache hierarchy for the load.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543965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case of a </a:t>
            </a:r>
            <a:r>
              <a:rPr lang="en-US"/>
              <a:t>correct prediction, </a:t>
            </a:r>
            <a:r>
              <a:rPr lang="en-US" dirty="0"/>
              <a:t>the load eventually misses the LLC, and waits on the ongoing speculative load to finish, thus completely hiding the on-chip cache access latency from the critical path.</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96726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Hermes employs a perceptron-based off-chip predictor which uses multiple disparate program features to make accurate off-chip predictions.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369525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We extensively evaluate Pythia over a wide range of workloads and show that Pythia outperforms many state-of-the-art prefetcher over a wide range of system configuration.</a:t>
            </a:r>
          </a:p>
          <a:p>
            <a:endParaRPr lang="en-US" dirty="0"/>
          </a:p>
          <a:p>
            <a:r>
              <a:rPr lang="en-US" dirty="0"/>
              <a:t>[CLICK] We also show that by simple customization via configuration registers, Pythia can provide higher performance benefits for target workloads, without any changes to the underlying hardware.</a:t>
            </a:r>
          </a:p>
          <a:p>
            <a:endParaRPr lang="en-US" dirty="0"/>
          </a:p>
          <a:p>
            <a:r>
              <a:rPr lang="en-US" dirty="0"/>
              <a:t>[CLICK] Finally, Pythia proposes a realistic implementation of its RL algorithm that incurs a modest area and power overhead on top of a traditional processor.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981736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Pythia is open-sourced and artifact evaluated.</a:t>
            </a:r>
          </a:p>
          <a:p>
            <a:endParaRPr lang="en-US" dirty="0"/>
          </a:p>
          <a:p>
            <a:r>
              <a:rPr lang="en-US" dirty="0"/>
              <a:t>All necessary source code and traces used for evaluation can be found online in our GitHub repository.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005904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I’m Rahul. Today, I will introduce Pythia.</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123689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rtl="0"/>
            <a:endParaRPr lang="en-CH"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868379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302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7.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4.xml"/></Relationships>
</file>

<file path=ppt/slideLayouts/_rels/slideLayout3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34.xml"/></Relationships>
</file>

<file path=ppt/slideLayouts/_rels/slideLayout3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Master" Target="../slideMasters/slideMaster34.xml"/><Relationship Id="rId5" Type="http://schemas.openxmlformats.org/officeDocument/2006/relationships/image" Target="../media/image19.png"/><Relationship Id="rId4" Type="http://schemas.openxmlformats.org/officeDocument/2006/relationships/image" Target="../media/image18.png"/></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4.xml"/></Relationships>
</file>

<file path=ppt/slideLayouts/_rels/slideLayout3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4.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40.xml"/></Relationships>
</file>

<file path=ppt/slideLayouts/_rels/slideLayout4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41.xml"/></Relationships>
</file>

<file path=ppt/slideLayouts/_rels/slideLayout4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1.xml"/></Relationships>
</file>

<file path=ppt/slideLayouts/_rels/slideLayout4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2.xml"/></Relationships>
</file>

<file path=ppt/slideLayouts/_rels/slideLayout4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5.jpeg"/><Relationship Id="rId1" Type="http://schemas.openxmlformats.org/officeDocument/2006/relationships/slideMaster" Target="../slideMasters/slideMaster42.xml"/></Relationships>
</file>

<file path=ppt/slideLayouts/_rels/slideLayout4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jpeg"/><Relationship Id="rId1" Type="http://schemas.openxmlformats.org/officeDocument/2006/relationships/slideMaster" Target="../slideMasters/slideMaster42.xml"/><Relationship Id="rId5" Type="http://schemas.openxmlformats.org/officeDocument/2006/relationships/image" Target="../media/image19.png"/><Relationship Id="rId4" Type="http://schemas.openxmlformats.org/officeDocument/2006/relationships/image" Target="../media/image18.png"/></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2.xml"/></Relationships>
</file>

<file path=ppt/slideLayouts/_rels/slideLayout4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2.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42.xml"/></Relationships>
</file>

<file path=ppt/slideLayouts/_rels/slideLayout4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43.xml"/><Relationship Id="rId4" Type="http://schemas.openxmlformats.org/officeDocument/2006/relationships/image" Target="../media/image24.jpeg"/></Relationships>
</file>

<file path=ppt/slideLayouts/_rels/slideLayout4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3.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54.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Master" Target="../slideMasters/slideMaster45.xml"/></Relationships>
</file>

<file path=ppt/slideLayouts/_rels/slideLayout455.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Master" Target="../slideMasters/slideMaster45.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6.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png"/><Relationship Id="rId1" Type="http://schemas.openxmlformats.org/officeDocument/2006/relationships/slideMaster" Target="../slideMasters/slideMaster53.xml"/><Relationship Id="rId4" Type="http://schemas.openxmlformats.org/officeDocument/2006/relationships/image" Target="../media/image27.jpeg"/></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5.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8/29/22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8/29/22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8/29/22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8/29/22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8/29/22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8/29/22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8/29/22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8/29/22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8/29/22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8/29/22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8/29/22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8/29/22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2022. 8. 29.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2022. 8. 29.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2022. 8. 29.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2022. 8. 29.</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2022. 8. 29.</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2022. 8. 29.</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2022. 8. 29.</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31854"/>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66866239"/>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1529207"/>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8946869"/>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3868569"/>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8617961"/>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4808708"/>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5847239"/>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715007"/>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050539"/>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5772131"/>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4" name="Grafik 20" descr="footer.jpg"/>
          <p:cNvPicPr>
            <a:picLocks noChangeAspect="1"/>
          </p:cNvPicPr>
          <p:nvPr userDrawn="1"/>
        </p:nvPicPr>
        <p:blipFill>
          <a:blip r:embed="rId2" cstate="print">
            <a:extLst>
              <a:ext uri="{28A0092B-C50C-407E-A947-70E740481C1C}">
                <a14:useLocalDpi xmlns:a14="http://schemas.microsoft.com/office/drawing/2010/main" val="0"/>
              </a:ext>
            </a:extLst>
          </a:blip>
          <a:srcRect l="307" r="360" b="8740"/>
          <a:stretch>
            <a:fillRect/>
          </a:stretch>
        </p:blipFill>
        <p:spPr bwMode="auto">
          <a:xfrm>
            <a:off x="0" y="6577013"/>
            <a:ext cx="9144000" cy="29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Line 16"/>
          <p:cNvSpPr>
            <a:spLocks noChangeShapeType="1"/>
          </p:cNvSpPr>
          <p:nvPr userDrawn="1"/>
        </p:nvSpPr>
        <p:spPr bwMode="auto">
          <a:xfrm>
            <a:off x="8763000" y="-11113"/>
            <a:ext cx="0" cy="150813"/>
          </a:xfrm>
          <a:prstGeom prst="line">
            <a:avLst/>
          </a:prstGeom>
          <a:noFill/>
          <a:ln w="6350">
            <a:solidFill>
              <a:schemeClr val="accent1"/>
            </a:solidFill>
            <a:round/>
            <a:headEnd/>
            <a:tailEnd/>
          </a:ln>
          <a:extLst>
            <a:ext uri="{909E8E84-426E-40dd-AFC4-6F175D3DCCD1}">
              <a14:hiddenFill xmlns:a14="http://schemas.microsoft.com/office/drawing/2010/main" xmlns="">
                <a:noFill/>
              </a14:hiddenFill>
            </a:ext>
          </a:extLst>
        </p:spPr>
        <p:txBody>
          <a:bodyPr/>
          <a:lstStyle/>
          <a:p>
            <a:pPr defTabSz="457200" fontAlgn="base">
              <a:spcBef>
                <a:spcPct val="0"/>
              </a:spcBef>
              <a:spcAft>
                <a:spcPct val="0"/>
              </a:spcAft>
            </a:pPr>
            <a:endParaRPr lang="en-US" sz="1600">
              <a:solidFill>
                <a:srgbClr val="000000"/>
              </a:solidFill>
              <a:latin typeface="Arial" pitchFamily="34" charset="0"/>
              <a:ea typeface="ＭＳ Ｐゴシック" pitchFamily="34" charset="-128"/>
            </a:endParaRPr>
          </a:p>
        </p:txBody>
      </p:sp>
      <p:sp>
        <p:nvSpPr>
          <p:cNvPr id="6" name="Line 17"/>
          <p:cNvSpPr>
            <a:spLocks noChangeShapeType="1"/>
          </p:cNvSpPr>
          <p:nvPr userDrawn="1"/>
        </p:nvSpPr>
        <p:spPr bwMode="auto">
          <a:xfrm>
            <a:off x="7092950" y="-11113"/>
            <a:ext cx="0" cy="150813"/>
          </a:xfrm>
          <a:prstGeom prst="line">
            <a:avLst/>
          </a:prstGeom>
          <a:noFill/>
          <a:ln w="6350">
            <a:solidFill>
              <a:schemeClr val="accent1"/>
            </a:solidFill>
            <a:round/>
            <a:headEnd/>
            <a:tailEnd/>
          </a:ln>
          <a:extLst>
            <a:ext uri="{909E8E84-426E-40dd-AFC4-6F175D3DCCD1}">
              <a14:hiddenFill xmlns:a14="http://schemas.microsoft.com/office/drawing/2010/main" xmlns="">
                <a:noFill/>
              </a14:hiddenFill>
            </a:ext>
          </a:extLst>
        </p:spPr>
        <p:txBody>
          <a:bodyPr/>
          <a:lstStyle/>
          <a:p>
            <a:pPr defTabSz="457200" fontAlgn="base">
              <a:spcBef>
                <a:spcPct val="0"/>
              </a:spcBef>
              <a:spcAft>
                <a:spcPct val="0"/>
              </a:spcAft>
            </a:pPr>
            <a:endParaRPr lang="en-US" sz="1600">
              <a:solidFill>
                <a:srgbClr val="000000"/>
              </a:solidFill>
              <a:latin typeface="Arial" pitchFamily="34" charset="0"/>
              <a:ea typeface="ＭＳ Ｐゴシック" pitchFamily="34" charset="-128"/>
            </a:endParaRPr>
          </a:p>
        </p:txBody>
      </p:sp>
      <p:sp>
        <p:nvSpPr>
          <p:cNvPr id="7" name="Line 18"/>
          <p:cNvSpPr>
            <a:spLocks noChangeShapeType="1"/>
          </p:cNvSpPr>
          <p:nvPr userDrawn="1"/>
        </p:nvSpPr>
        <p:spPr bwMode="auto">
          <a:xfrm>
            <a:off x="5422900" y="-11113"/>
            <a:ext cx="0" cy="150813"/>
          </a:xfrm>
          <a:prstGeom prst="line">
            <a:avLst/>
          </a:prstGeom>
          <a:noFill/>
          <a:ln w="6350">
            <a:solidFill>
              <a:schemeClr val="accent1"/>
            </a:solidFill>
            <a:round/>
            <a:headEnd/>
            <a:tailEnd/>
          </a:ln>
          <a:extLst>
            <a:ext uri="{909E8E84-426E-40dd-AFC4-6F175D3DCCD1}">
              <a14:hiddenFill xmlns:a14="http://schemas.microsoft.com/office/drawing/2010/main" xmlns="">
                <a:noFill/>
              </a14:hiddenFill>
            </a:ext>
          </a:extLst>
        </p:spPr>
        <p:txBody>
          <a:bodyPr/>
          <a:lstStyle/>
          <a:p>
            <a:pPr defTabSz="457200" fontAlgn="base">
              <a:spcBef>
                <a:spcPct val="0"/>
              </a:spcBef>
              <a:spcAft>
                <a:spcPct val="0"/>
              </a:spcAft>
            </a:pPr>
            <a:endParaRPr lang="en-US" sz="1600">
              <a:solidFill>
                <a:srgbClr val="000000"/>
              </a:solidFill>
              <a:latin typeface="Arial" pitchFamily="34" charset="0"/>
              <a:ea typeface="ＭＳ Ｐゴシック" pitchFamily="34" charset="-128"/>
            </a:endParaRPr>
          </a:p>
        </p:txBody>
      </p:sp>
      <p:sp>
        <p:nvSpPr>
          <p:cNvPr id="8" name="Line 19"/>
          <p:cNvSpPr>
            <a:spLocks noChangeShapeType="1"/>
          </p:cNvSpPr>
          <p:nvPr userDrawn="1"/>
        </p:nvSpPr>
        <p:spPr bwMode="auto">
          <a:xfrm>
            <a:off x="3754438" y="-11113"/>
            <a:ext cx="0" cy="150813"/>
          </a:xfrm>
          <a:prstGeom prst="line">
            <a:avLst/>
          </a:prstGeom>
          <a:noFill/>
          <a:ln w="6350">
            <a:solidFill>
              <a:schemeClr val="accent1"/>
            </a:solidFill>
            <a:round/>
            <a:headEnd/>
            <a:tailEnd/>
          </a:ln>
          <a:extLst>
            <a:ext uri="{909E8E84-426E-40dd-AFC4-6F175D3DCCD1}">
              <a14:hiddenFill xmlns:a14="http://schemas.microsoft.com/office/drawing/2010/main" xmlns="">
                <a:noFill/>
              </a14:hiddenFill>
            </a:ext>
          </a:extLst>
        </p:spPr>
        <p:txBody>
          <a:bodyPr/>
          <a:lstStyle/>
          <a:p>
            <a:pPr defTabSz="457200" fontAlgn="base">
              <a:spcBef>
                <a:spcPct val="0"/>
              </a:spcBef>
              <a:spcAft>
                <a:spcPct val="0"/>
              </a:spcAft>
            </a:pPr>
            <a:endParaRPr lang="en-US" sz="1600">
              <a:solidFill>
                <a:srgbClr val="000000"/>
              </a:solidFill>
              <a:latin typeface="Arial" pitchFamily="34" charset="0"/>
              <a:ea typeface="ＭＳ Ｐゴシック" pitchFamily="34" charset="-128"/>
            </a:endParaRPr>
          </a:p>
        </p:txBody>
      </p:sp>
      <p:pic>
        <p:nvPicPr>
          <p:cNvPr id="11" name="Picture 12" descr="eth_ologo"/>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79413" y="152400"/>
            <a:ext cx="1649412" cy="420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Grafik 22" descr="pic_titel_1.jpg"/>
          <p:cNvPicPr>
            <a:picLocks noChangeAspect="1"/>
          </p:cNvPicPr>
          <p:nvPr userDrawn="1"/>
        </p:nvPicPr>
        <p:blipFill>
          <a:blip r:embed="rId4" cstate="print">
            <a:extLst>
              <a:ext uri="{28A0092B-C50C-407E-A947-70E740481C1C}">
                <a14:useLocalDpi xmlns:a14="http://schemas.microsoft.com/office/drawing/2010/main" val="0"/>
              </a:ext>
            </a:extLst>
          </a:blip>
          <a:srcRect b="1765"/>
          <a:stretch>
            <a:fillRect/>
          </a:stretch>
        </p:blipFill>
        <p:spPr bwMode="auto">
          <a:xfrm>
            <a:off x="-1588" y="3292475"/>
            <a:ext cx="9144001" cy="328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Grafik 15" descr="Logo_ITET.jpg"/>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312025" y="180975"/>
            <a:ext cx="1222375" cy="384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559" name="Rectangle 2"/>
          <p:cNvSpPr>
            <a:spLocks noGrp="1" noChangeArrowheads="1"/>
          </p:cNvSpPr>
          <p:nvPr>
            <p:ph type="ctrTitle"/>
          </p:nvPr>
        </p:nvSpPr>
        <p:spPr>
          <a:xfrm>
            <a:off x="381000" y="957263"/>
            <a:ext cx="8382000" cy="946150"/>
          </a:xfrm>
        </p:spPr>
        <p:txBody>
          <a:bodyPr/>
          <a:lstStyle>
            <a:lvl1pPr>
              <a:defRPr smtClean="0"/>
            </a:lvl1pPr>
          </a:lstStyle>
          <a:p>
            <a:r>
              <a:rPr lang="en-US"/>
              <a:t>Click to edit Master title style</a:t>
            </a:r>
            <a:endParaRPr lang="de-DE"/>
          </a:p>
        </p:txBody>
      </p:sp>
      <p:sp>
        <p:nvSpPr>
          <p:cNvPr id="23560" name="Rectangle 3"/>
          <p:cNvSpPr>
            <a:spLocks noGrp="1" noChangeArrowheads="1"/>
          </p:cNvSpPr>
          <p:nvPr>
            <p:ph type="subTitle" idx="1"/>
          </p:nvPr>
        </p:nvSpPr>
        <p:spPr>
          <a:xfrm>
            <a:off x="381000" y="1938338"/>
            <a:ext cx="8382000" cy="1143000"/>
          </a:xfrm>
        </p:spPr>
        <p:txBody>
          <a:bodyPr/>
          <a:lstStyle>
            <a:lvl1pPr marL="0" indent="0">
              <a:buFont typeface="Wingdings" pitchFamily="2" charset="2"/>
              <a:buNone/>
              <a:defRPr smtClean="0"/>
            </a:lvl1pPr>
          </a:lstStyle>
          <a:p>
            <a:r>
              <a:rPr lang="en-US"/>
              <a:t>Click to edit Master subtitle style</a:t>
            </a:r>
            <a:endParaRPr lang="de-DE"/>
          </a:p>
        </p:txBody>
      </p:sp>
      <p:pic>
        <p:nvPicPr>
          <p:cNvPr id="3074" name="Picture 2"/>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7253287" y="-11113"/>
            <a:ext cx="1390650" cy="871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9382295"/>
      </p:ext>
    </p:extLst>
  </p:cSld>
  <p:clrMapOvr>
    <a:masterClrMapping/>
  </p:clrMapOvr>
  <p:transition/>
  <p:hf hdr="0"/>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CH" dirty="0"/>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CH" dirty="0"/>
          </a:p>
        </p:txBody>
      </p:sp>
      <p:sp>
        <p:nvSpPr>
          <p:cNvPr id="5" name="Foliennummernplatzhalter 19"/>
          <p:cNvSpPr>
            <a:spLocks noGrp="1"/>
          </p:cNvSpPr>
          <p:nvPr>
            <p:ph type="sldNum" sz="quarter" idx="11"/>
          </p:nvPr>
        </p:nvSpPr>
        <p:spPr/>
        <p:txBody>
          <a:bodyPr/>
          <a:lstStyle>
            <a:lvl1pPr>
              <a:defRPr/>
            </a:lvl1pPr>
          </a:lstStyle>
          <a:p>
            <a:pPr>
              <a:defRPr/>
            </a:pPr>
            <a:fld id="{FD74E5EA-CF8F-4555-A183-B99231B1F21C}" type="slidenum">
              <a:rPr lang="de-DE">
                <a:solidFill>
                  <a:srgbClr val="FFFFFF"/>
                </a:solidFill>
                <a:ea typeface="ＭＳ Ｐゴシック"/>
              </a:rPr>
              <a:pPr>
                <a:defRPr/>
              </a:pPr>
              <a:t>‹#›</a:t>
            </a:fld>
            <a:endParaRPr lang="de-DE">
              <a:solidFill>
                <a:srgbClr val="FFFFFF"/>
              </a:solidFill>
              <a:ea typeface="ＭＳ Ｐゴシック"/>
            </a:endParaRPr>
          </a:p>
        </p:txBody>
      </p:sp>
      <p:sp>
        <p:nvSpPr>
          <p:cNvPr id="6" name="Fußzeilenplatzhalter 20"/>
          <p:cNvSpPr>
            <a:spLocks noGrp="1"/>
          </p:cNvSpPr>
          <p:nvPr>
            <p:ph type="ftr" sz="quarter" idx="12"/>
          </p:nvPr>
        </p:nvSpPr>
        <p:spPr/>
        <p:txBody>
          <a:bodyPr/>
          <a:lstStyle>
            <a:lvl1pPr>
              <a:defRPr/>
            </a:lvl1pPr>
          </a:lstStyle>
          <a:p>
            <a:pPr>
              <a:defRPr/>
            </a:pPr>
            <a:r>
              <a:rPr lang="de-DE">
                <a:solidFill>
                  <a:srgbClr val="FFFFFF"/>
                </a:solidFill>
                <a:ea typeface="ＭＳ Ｐゴシック"/>
              </a:rPr>
              <a:t>Departement Informationstechnologie und Elektrotechnik</a:t>
            </a:r>
          </a:p>
        </p:txBody>
      </p:sp>
    </p:spTree>
    <p:extLst>
      <p:ext uri="{BB962C8B-B14F-4D97-AF65-F5344CB8AC3E}">
        <p14:creationId xmlns:p14="http://schemas.microsoft.com/office/powerpoint/2010/main" val="348688528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CH"/>
          </a:p>
        </p:txBody>
      </p:sp>
      <p:sp>
        <p:nvSpPr>
          <p:cNvPr id="3" name="Inhaltsplatzhalter 2"/>
          <p:cNvSpPr>
            <a:spLocks noGrp="1"/>
          </p:cNvSpPr>
          <p:nvPr>
            <p:ph sz="half" idx="1"/>
          </p:nvPr>
        </p:nvSpPr>
        <p:spPr>
          <a:xfrm>
            <a:off x="381000" y="1751013"/>
            <a:ext cx="4114800" cy="4678362"/>
          </a:xfrm>
        </p:spPr>
        <p:txBody>
          <a:bodyPr/>
          <a:lstStyle>
            <a:lvl1pPr>
              <a:defRPr sz="20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4" name="Inhaltsplatzhalter 3"/>
          <p:cNvSpPr>
            <a:spLocks noGrp="1"/>
          </p:cNvSpPr>
          <p:nvPr>
            <p:ph sz="half" idx="2"/>
          </p:nvPr>
        </p:nvSpPr>
        <p:spPr>
          <a:xfrm>
            <a:off x="4648200" y="1751013"/>
            <a:ext cx="4114800" cy="4678362"/>
          </a:xfrm>
        </p:spPr>
        <p:txBody>
          <a:bodyPr/>
          <a:lstStyle>
            <a:lvl1pPr>
              <a:defRPr sz="2000"/>
            </a:lvl1pPr>
            <a:lvl2pPr>
              <a:defRPr sz="1600"/>
            </a:lvl2pPr>
            <a:lvl3pPr>
              <a:defRPr sz="14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6" name="Foliennummernplatzhalter 19"/>
          <p:cNvSpPr>
            <a:spLocks noGrp="1"/>
          </p:cNvSpPr>
          <p:nvPr>
            <p:ph type="sldNum" sz="quarter" idx="11"/>
          </p:nvPr>
        </p:nvSpPr>
        <p:spPr/>
        <p:txBody>
          <a:bodyPr/>
          <a:lstStyle>
            <a:lvl1pPr>
              <a:defRPr/>
            </a:lvl1pPr>
          </a:lstStyle>
          <a:p>
            <a:pPr>
              <a:defRPr/>
            </a:pPr>
            <a:fld id="{8A01DB51-147E-472F-B8AE-04D93E8722BE}" type="slidenum">
              <a:rPr lang="de-DE">
                <a:solidFill>
                  <a:srgbClr val="FFFFFF"/>
                </a:solidFill>
                <a:ea typeface="ＭＳ Ｐゴシック"/>
              </a:rPr>
              <a:pPr>
                <a:defRPr/>
              </a:pPr>
              <a:t>‹#›</a:t>
            </a:fld>
            <a:endParaRPr lang="de-DE">
              <a:solidFill>
                <a:srgbClr val="FFFFFF"/>
              </a:solidFill>
              <a:ea typeface="ＭＳ Ｐゴシック"/>
            </a:endParaRPr>
          </a:p>
        </p:txBody>
      </p:sp>
      <p:sp>
        <p:nvSpPr>
          <p:cNvPr id="7" name="Fußzeilenplatzhalter 20"/>
          <p:cNvSpPr>
            <a:spLocks noGrp="1"/>
          </p:cNvSpPr>
          <p:nvPr>
            <p:ph type="ftr" sz="quarter" idx="12"/>
          </p:nvPr>
        </p:nvSpPr>
        <p:spPr/>
        <p:txBody>
          <a:bodyPr/>
          <a:lstStyle>
            <a:lvl1pPr>
              <a:defRPr/>
            </a:lvl1pPr>
          </a:lstStyle>
          <a:p>
            <a:pPr>
              <a:defRPr/>
            </a:pPr>
            <a:r>
              <a:rPr lang="de-DE">
                <a:solidFill>
                  <a:srgbClr val="FFFFFF"/>
                </a:solidFill>
                <a:ea typeface="ＭＳ Ｐゴシック"/>
              </a:rPr>
              <a:t>Departement Informationstechnologie und Elektrotechnik</a:t>
            </a:r>
          </a:p>
        </p:txBody>
      </p:sp>
    </p:spTree>
    <p:extLst>
      <p:ext uri="{BB962C8B-B14F-4D97-AF65-F5344CB8AC3E}">
        <p14:creationId xmlns:p14="http://schemas.microsoft.com/office/powerpoint/2010/main" val="4070133976"/>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CH"/>
          </a:p>
        </p:txBody>
      </p:sp>
      <p:sp>
        <p:nvSpPr>
          <p:cNvPr id="4" name="Foliennummernplatzhalter 19"/>
          <p:cNvSpPr>
            <a:spLocks noGrp="1"/>
          </p:cNvSpPr>
          <p:nvPr>
            <p:ph type="sldNum" sz="quarter" idx="11"/>
          </p:nvPr>
        </p:nvSpPr>
        <p:spPr/>
        <p:txBody>
          <a:bodyPr/>
          <a:lstStyle>
            <a:lvl1pPr>
              <a:defRPr/>
            </a:lvl1pPr>
          </a:lstStyle>
          <a:p>
            <a:pPr>
              <a:defRPr/>
            </a:pPr>
            <a:fld id="{701EF090-F463-4F42-9D28-B85C4B23D6ED}" type="slidenum">
              <a:rPr lang="de-DE">
                <a:solidFill>
                  <a:srgbClr val="FFFFFF"/>
                </a:solidFill>
                <a:ea typeface="ＭＳ Ｐゴシック"/>
              </a:rPr>
              <a:pPr>
                <a:defRPr/>
              </a:pPr>
              <a:t>‹#›</a:t>
            </a:fld>
            <a:endParaRPr lang="de-DE">
              <a:solidFill>
                <a:srgbClr val="FFFFFF"/>
              </a:solidFill>
              <a:ea typeface="ＭＳ Ｐゴシック"/>
            </a:endParaRPr>
          </a:p>
        </p:txBody>
      </p:sp>
      <p:sp>
        <p:nvSpPr>
          <p:cNvPr id="5" name="Fußzeilenplatzhalter 20"/>
          <p:cNvSpPr>
            <a:spLocks noGrp="1"/>
          </p:cNvSpPr>
          <p:nvPr>
            <p:ph type="ftr" sz="quarter" idx="12"/>
          </p:nvPr>
        </p:nvSpPr>
        <p:spPr/>
        <p:txBody>
          <a:bodyPr/>
          <a:lstStyle>
            <a:lvl1pPr>
              <a:defRPr/>
            </a:lvl1pPr>
          </a:lstStyle>
          <a:p>
            <a:pPr>
              <a:defRPr/>
            </a:pPr>
            <a:r>
              <a:rPr lang="de-DE">
                <a:solidFill>
                  <a:srgbClr val="FFFFFF"/>
                </a:solidFill>
                <a:ea typeface="ＭＳ Ｐゴシック"/>
              </a:rPr>
              <a:t>Departement Informationstechnologie und Elektrotechnik</a:t>
            </a:r>
          </a:p>
        </p:txBody>
      </p:sp>
    </p:spTree>
    <p:extLst>
      <p:ext uri="{BB962C8B-B14F-4D97-AF65-F5344CB8AC3E}">
        <p14:creationId xmlns:p14="http://schemas.microsoft.com/office/powerpoint/2010/main" val="1412131686"/>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oliennummernplatzhalter 19"/>
          <p:cNvSpPr>
            <a:spLocks noGrp="1"/>
          </p:cNvSpPr>
          <p:nvPr>
            <p:ph type="sldNum" sz="quarter" idx="11"/>
          </p:nvPr>
        </p:nvSpPr>
        <p:spPr/>
        <p:txBody>
          <a:bodyPr/>
          <a:lstStyle>
            <a:lvl1pPr>
              <a:defRPr/>
            </a:lvl1pPr>
          </a:lstStyle>
          <a:p>
            <a:pPr>
              <a:defRPr/>
            </a:pPr>
            <a:fld id="{D5EC5190-BCFB-4E31-92C9-88BDD0783523}" type="slidenum">
              <a:rPr lang="de-DE">
                <a:solidFill>
                  <a:srgbClr val="FFFFFF"/>
                </a:solidFill>
                <a:ea typeface="ＭＳ Ｐゴシック"/>
              </a:rPr>
              <a:pPr>
                <a:defRPr/>
              </a:pPr>
              <a:t>‹#›</a:t>
            </a:fld>
            <a:endParaRPr lang="de-DE">
              <a:solidFill>
                <a:srgbClr val="FFFFFF"/>
              </a:solidFill>
              <a:ea typeface="ＭＳ Ｐゴシック"/>
            </a:endParaRPr>
          </a:p>
        </p:txBody>
      </p:sp>
      <p:sp>
        <p:nvSpPr>
          <p:cNvPr id="4" name="Fußzeilenplatzhalter 20"/>
          <p:cNvSpPr>
            <a:spLocks noGrp="1"/>
          </p:cNvSpPr>
          <p:nvPr>
            <p:ph type="ftr" sz="quarter" idx="12"/>
          </p:nvPr>
        </p:nvSpPr>
        <p:spPr/>
        <p:txBody>
          <a:bodyPr/>
          <a:lstStyle>
            <a:lvl1pPr>
              <a:defRPr/>
            </a:lvl1pPr>
          </a:lstStyle>
          <a:p>
            <a:pPr>
              <a:defRPr/>
            </a:pPr>
            <a:r>
              <a:rPr lang="de-DE">
                <a:solidFill>
                  <a:srgbClr val="FFFFFF"/>
                </a:solidFill>
                <a:ea typeface="ＭＳ Ｐゴシック"/>
              </a:rPr>
              <a:t>Departement Informationstechnologie und Elektrotechnik</a:t>
            </a:r>
          </a:p>
        </p:txBody>
      </p:sp>
    </p:spTree>
    <p:extLst>
      <p:ext uri="{BB962C8B-B14F-4D97-AF65-F5344CB8AC3E}">
        <p14:creationId xmlns:p14="http://schemas.microsoft.com/office/powerpoint/2010/main" val="1522320643"/>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76230328"/>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86165629"/>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47615980"/>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74253027"/>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6455791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73334958"/>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16009632"/>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35539894"/>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74099484"/>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49699925"/>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78877723"/>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8/29/22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54874271"/>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8/29/22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681039784"/>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8/29/22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70431380"/>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8/29/22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488664826"/>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8/29/22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432886781"/>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8/29/22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256419420"/>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8/29/22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443471103"/>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8/29/22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28348364"/>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8/29/22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51171184"/>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8/29/22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439825408"/>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8/29/22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890691221"/>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7180934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715294777"/>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852931560"/>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17715475"/>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10405041"/>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36229672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179835270"/>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232808370"/>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064775660"/>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02482190"/>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566032248"/>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33608559"/>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171858781"/>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863898932"/>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4128172105"/>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721379211"/>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90843556"/>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879601936"/>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2313803710"/>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3588319291"/>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01672149"/>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588194477"/>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5859372"/>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0888890"/>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2207015"/>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9427922"/>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3339856"/>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0408459"/>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892862"/>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140113"/>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2208241"/>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4645193"/>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0123104"/>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4265624916"/>
      </p:ext>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2788798143"/>
      </p:ext>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1639788497"/>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2532643326"/>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418499870"/>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2645516488"/>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1693761817"/>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455417561"/>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1914908760"/>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1120829615"/>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3900959298"/>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433349686"/>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3" name="Rectangle 12"/>
          <p:cNvSpPr/>
          <p:nvPr userDrawn="1"/>
        </p:nvSpPr>
        <p:spPr>
          <a:xfrm>
            <a:off x="0" y="958246"/>
            <a:ext cx="9144000" cy="389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p:nvPr>
        </p:nvSpPr>
        <p:spPr>
          <a:xfrm>
            <a:off x="1143000" y="1817783"/>
            <a:ext cx="6858000" cy="1692180"/>
          </a:xfrm>
          <a:prstGeom prst="rect">
            <a:avLst/>
          </a:prstGeom>
        </p:spPr>
        <p:txBody>
          <a:bodyPr anchor="b"/>
          <a:lstStyle>
            <a:lvl1pPr algn="ctr">
              <a:defRPr sz="3000">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atin typeface="+mn-lt"/>
                <a:ea typeface="Verdana" panose="020B0604030504040204" pitchFamily="34" charset="0"/>
                <a:cs typeface="Verdana" panose="020B060403050404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4" name="Rectangle 13"/>
          <p:cNvSpPr/>
          <p:nvPr userDrawn="1"/>
        </p:nvSpPr>
        <p:spPr>
          <a:xfrm>
            <a:off x="144018" y="82296"/>
            <a:ext cx="1392174" cy="1344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p:cNvSpPr/>
          <p:nvPr userDrawn="1"/>
        </p:nvSpPr>
        <p:spPr>
          <a:xfrm>
            <a:off x="0" y="1481328"/>
            <a:ext cx="9144000" cy="27432"/>
          </a:xfrm>
          <a:prstGeom prst="rect">
            <a:avLst/>
          </a:prstGeom>
          <a:gradFill flip="none" rotWithShape="1">
            <a:gsLst>
              <a:gs pos="15000">
                <a:srgbClr val="002D7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32029" y="70418"/>
            <a:ext cx="2408711" cy="1371600"/>
          </a:xfrm>
          <a:prstGeom prst="rect">
            <a:avLst/>
          </a:prstGeom>
        </p:spPr>
      </p:pic>
      <p:sp>
        <p:nvSpPr>
          <p:cNvPr id="8" name="Footer Placeholder 4">
            <a:extLst>
              <a:ext uri="{FF2B5EF4-FFF2-40B4-BE49-F238E27FC236}">
                <a16:creationId xmlns:a16="http://schemas.microsoft.com/office/drawing/2014/main" id="{B9F40023-32DB-4329-B474-DB61D358CEBB}"/>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Tree>
    <p:extLst>
      <p:ext uri="{BB962C8B-B14F-4D97-AF65-F5344CB8AC3E}">
        <p14:creationId xmlns:p14="http://schemas.microsoft.com/office/powerpoint/2010/main" val="94601330"/>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 preserve="1">
  <p:cSld name="Title Slide_GRC #1">
    <p:spTree>
      <p:nvGrpSpPr>
        <p:cNvPr id="1" name=""/>
        <p:cNvGrpSpPr/>
        <p:nvPr/>
      </p:nvGrpSpPr>
      <p:grpSpPr>
        <a:xfrm>
          <a:off x="0" y="0"/>
          <a:ext cx="0" cy="0"/>
          <a:chOff x="0" y="0"/>
          <a:chExt cx="0" cy="0"/>
        </a:xfrm>
      </p:grpSpPr>
      <p:sp>
        <p:nvSpPr>
          <p:cNvPr id="13" name="Rectangle 12"/>
          <p:cNvSpPr/>
          <p:nvPr userDrawn="1"/>
        </p:nvSpPr>
        <p:spPr>
          <a:xfrm>
            <a:off x="0" y="958246"/>
            <a:ext cx="9144000" cy="389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p:nvPr>
        </p:nvSpPr>
        <p:spPr>
          <a:xfrm>
            <a:off x="1143000" y="1817783"/>
            <a:ext cx="6858000" cy="1692180"/>
          </a:xfrm>
          <a:prstGeom prst="rect">
            <a:avLst/>
          </a:prstGeom>
        </p:spPr>
        <p:txBody>
          <a:bodyPr anchor="b"/>
          <a:lstStyle>
            <a:lvl1pPr algn="ctr">
              <a:defRPr sz="3000">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atin typeface="+mn-lt"/>
                <a:ea typeface="Verdana" panose="020B0604030504040204" pitchFamily="34" charset="0"/>
                <a:cs typeface="Verdana" panose="020B060403050404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4" name="Rectangle 13"/>
          <p:cNvSpPr/>
          <p:nvPr userDrawn="1"/>
        </p:nvSpPr>
        <p:spPr>
          <a:xfrm>
            <a:off x="144018" y="82296"/>
            <a:ext cx="1392174" cy="1344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p:cNvSpPr/>
          <p:nvPr userDrawn="1"/>
        </p:nvSpPr>
        <p:spPr>
          <a:xfrm>
            <a:off x="0" y="1481328"/>
            <a:ext cx="9144000" cy="27432"/>
          </a:xfrm>
          <a:prstGeom prst="rect">
            <a:avLst/>
          </a:prstGeom>
          <a:gradFill flip="none" rotWithShape="1">
            <a:gsLst>
              <a:gs pos="15000">
                <a:srgbClr val="002D7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32029" y="70418"/>
            <a:ext cx="2408711" cy="1371600"/>
          </a:xfrm>
          <a:prstGeom prst="rect">
            <a:avLst/>
          </a:prstGeom>
        </p:spPr>
      </p:pic>
      <p:pic>
        <p:nvPicPr>
          <p:cNvPr id="8" name="Picture 7"/>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5417335" y="1052013"/>
            <a:ext cx="3636819" cy="329026"/>
          </a:xfrm>
          <a:prstGeom prst="rect">
            <a:avLst/>
          </a:prstGeom>
        </p:spPr>
      </p:pic>
      <p:sp>
        <p:nvSpPr>
          <p:cNvPr id="9" name="Footer Placeholder 4">
            <a:extLst>
              <a:ext uri="{FF2B5EF4-FFF2-40B4-BE49-F238E27FC236}">
                <a16:creationId xmlns:a16="http://schemas.microsoft.com/office/drawing/2014/main" id="{966F197F-C7D7-4D51-ACAE-E30AE0969D01}"/>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Tree>
    <p:extLst>
      <p:ext uri="{BB962C8B-B14F-4D97-AF65-F5344CB8AC3E}">
        <p14:creationId xmlns:p14="http://schemas.microsoft.com/office/powerpoint/2010/main" val="1102295393"/>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 preserve="1">
  <p:cSld name="Title Slide_GRC #2">
    <p:spTree>
      <p:nvGrpSpPr>
        <p:cNvPr id="1" name=""/>
        <p:cNvGrpSpPr/>
        <p:nvPr/>
      </p:nvGrpSpPr>
      <p:grpSpPr>
        <a:xfrm>
          <a:off x="0" y="0"/>
          <a:ext cx="0" cy="0"/>
          <a:chOff x="0" y="0"/>
          <a:chExt cx="0" cy="0"/>
        </a:xfrm>
      </p:grpSpPr>
      <p:sp>
        <p:nvSpPr>
          <p:cNvPr id="13" name="Rectangle 12"/>
          <p:cNvSpPr/>
          <p:nvPr userDrawn="1"/>
        </p:nvSpPr>
        <p:spPr>
          <a:xfrm>
            <a:off x="0" y="958246"/>
            <a:ext cx="9144000" cy="389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p:nvPr>
        </p:nvSpPr>
        <p:spPr>
          <a:xfrm>
            <a:off x="1143000" y="1817783"/>
            <a:ext cx="6858000" cy="1692180"/>
          </a:xfrm>
          <a:prstGeom prst="rect">
            <a:avLst/>
          </a:prstGeom>
        </p:spPr>
        <p:txBody>
          <a:bodyPr anchor="b"/>
          <a:lstStyle>
            <a:lvl1pPr algn="ctr">
              <a:defRPr sz="3000">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atin typeface="+mn-lt"/>
                <a:ea typeface="Verdana" panose="020B0604030504040204" pitchFamily="34" charset="0"/>
                <a:cs typeface="Verdana" panose="020B060403050404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4" name="Rectangle 13"/>
          <p:cNvSpPr/>
          <p:nvPr userDrawn="1"/>
        </p:nvSpPr>
        <p:spPr>
          <a:xfrm>
            <a:off x="144018" y="82296"/>
            <a:ext cx="1392174" cy="1344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p:cNvSpPr/>
          <p:nvPr userDrawn="1"/>
        </p:nvSpPr>
        <p:spPr>
          <a:xfrm>
            <a:off x="0" y="1481328"/>
            <a:ext cx="9144000" cy="27432"/>
          </a:xfrm>
          <a:prstGeom prst="rect">
            <a:avLst/>
          </a:prstGeom>
          <a:gradFill flip="none" rotWithShape="1">
            <a:gsLst>
              <a:gs pos="15000">
                <a:srgbClr val="002D7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32029" y="70418"/>
            <a:ext cx="2408711" cy="1371600"/>
          </a:xfrm>
          <a:prstGeom prst="rect">
            <a:avLst/>
          </a:prstGeom>
        </p:spPr>
      </p:pic>
      <p:grpSp>
        <p:nvGrpSpPr>
          <p:cNvPr id="7" name="Group 6"/>
          <p:cNvGrpSpPr/>
          <p:nvPr userDrawn="1"/>
        </p:nvGrpSpPr>
        <p:grpSpPr>
          <a:xfrm>
            <a:off x="7164770" y="408707"/>
            <a:ext cx="1744811" cy="960076"/>
            <a:chOff x="9553026" y="324887"/>
            <a:chExt cx="2326415" cy="960076"/>
          </a:xfrm>
        </p:grpSpPr>
        <p:pic>
          <p:nvPicPr>
            <p:cNvPr id="8" name="Picture 7"/>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9564931" y="646009"/>
              <a:ext cx="1399033" cy="313572"/>
            </a:xfrm>
            <a:prstGeom prst="rect">
              <a:avLst/>
            </a:prstGeom>
          </p:spPr>
        </p:pic>
        <p:pic>
          <p:nvPicPr>
            <p:cNvPr id="9" name="Picture 8"/>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9557788" y="963049"/>
              <a:ext cx="2321653" cy="321914"/>
            </a:xfrm>
            <a:prstGeom prst="rect">
              <a:avLst/>
            </a:prstGeom>
          </p:spPr>
        </p:pic>
        <p:pic>
          <p:nvPicPr>
            <p:cNvPr id="11" name="Picture 10"/>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9553026" y="324887"/>
              <a:ext cx="1088783" cy="317614"/>
            </a:xfrm>
            <a:prstGeom prst="rect">
              <a:avLst/>
            </a:prstGeom>
          </p:spPr>
        </p:pic>
      </p:grpSp>
      <p:sp>
        <p:nvSpPr>
          <p:cNvPr id="12" name="Footer Placeholder 4">
            <a:extLst>
              <a:ext uri="{FF2B5EF4-FFF2-40B4-BE49-F238E27FC236}">
                <a16:creationId xmlns:a16="http://schemas.microsoft.com/office/drawing/2014/main" id="{B7573869-4917-4B7C-8FD8-D457383B1FD9}"/>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Tree>
    <p:extLst>
      <p:ext uri="{BB962C8B-B14F-4D97-AF65-F5344CB8AC3E}">
        <p14:creationId xmlns:p14="http://schemas.microsoft.com/office/powerpoint/2010/main" val="1565382561"/>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type="obj" preserve="1">
  <p:cSld name="Title and Content (Black Text)">
    <p:spTree>
      <p:nvGrpSpPr>
        <p:cNvPr id="1" name=""/>
        <p:cNvGrpSpPr/>
        <p:nvPr/>
      </p:nvGrpSpPr>
      <p:grpSpPr>
        <a:xfrm>
          <a:off x="0" y="0"/>
          <a:ext cx="0" cy="0"/>
          <a:chOff x="0" y="0"/>
          <a:chExt cx="0" cy="0"/>
        </a:xfrm>
      </p:grpSpPr>
      <p:sp>
        <p:nvSpPr>
          <p:cNvPr id="2" name="Title 1"/>
          <p:cNvSpPr>
            <a:spLocks noGrp="1"/>
          </p:cNvSpPr>
          <p:nvPr>
            <p:ph type="title"/>
          </p:nvPr>
        </p:nvSpPr>
        <p:spPr>
          <a:xfrm>
            <a:off x="1288974" y="140237"/>
            <a:ext cx="7226377" cy="969484"/>
          </a:xfrm>
          <a:prstGeom prst="rect">
            <a:avLst/>
          </a:prstGeom>
        </p:spPr>
        <p:txBody>
          <a:bodyPr anchor="ct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4"/>
          </p:nvPr>
        </p:nvSpPr>
        <p:spPr>
          <a:xfrm>
            <a:off x="8371936" y="6356351"/>
            <a:ext cx="376586" cy="365125"/>
          </a:xfrm>
          <a:prstGeom prst="rect">
            <a:avLst/>
          </a:prstGeom>
        </p:spPr>
        <p:txBody>
          <a:bodyPr anchor="b"/>
          <a:lstStyle>
            <a:lvl1pPr algn="r">
              <a:defRPr sz="1050">
                <a:solidFill>
                  <a:srgbClr val="5F5F5F"/>
                </a:solidFill>
              </a:defRPr>
            </a:lvl1pPr>
          </a:lstStyle>
          <a:p>
            <a:fld id="{8E6742F1-6635-4F3B-A1BB-91C9B3B8DD12}" type="slidenum">
              <a:rPr lang="en-US" smtClean="0"/>
              <a:pPr/>
              <a:t>‹#›</a:t>
            </a:fld>
            <a:endParaRPr lang="en-US" dirty="0"/>
          </a:p>
        </p:txBody>
      </p:sp>
      <p:sp>
        <p:nvSpPr>
          <p:cNvPr id="8" name="Footer Placeholder 4">
            <a:extLst>
              <a:ext uri="{FF2B5EF4-FFF2-40B4-BE49-F238E27FC236}">
                <a16:creationId xmlns:a16="http://schemas.microsoft.com/office/drawing/2014/main" id="{302B021D-152B-4BBC-AE4C-05D1CF334B2E}"/>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
        <p:nvSpPr>
          <p:cNvPr id="9" name="Date Placeholder 3">
            <a:extLst>
              <a:ext uri="{FF2B5EF4-FFF2-40B4-BE49-F238E27FC236}">
                <a16:creationId xmlns:a16="http://schemas.microsoft.com/office/drawing/2014/main" id="{4609E918-0750-41F9-A8AE-C3C49882CCBF}"/>
              </a:ext>
            </a:extLst>
          </p:cNvPr>
          <p:cNvSpPr>
            <a:spLocks noGrp="1"/>
          </p:cNvSpPr>
          <p:nvPr>
            <p:ph type="dt" sz="half" idx="10"/>
          </p:nvPr>
        </p:nvSpPr>
        <p:spPr>
          <a:xfrm>
            <a:off x="628650" y="6356351"/>
            <a:ext cx="2057400" cy="365125"/>
          </a:xfrm>
          <a:prstGeom prst="rect">
            <a:avLst/>
          </a:prstGeom>
        </p:spPr>
        <p:txBody>
          <a:bodyPr/>
          <a:lstStyle/>
          <a:p>
            <a:endParaRPr lang="en-US"/>
          </a:p>
        </p:txBody>
      </p:sp>
    </p:spTree>
    <p:extLst>
      <p:ext uri="{BB962C8B-B14F-4D97-AF65-F5344CB8AC3E}">
        <p14:creationId xmlns:p14="http://schemas.microsoft.com/office/powerpoint/2010/main" val="3371692515"/>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type="obj" preserve="1">
  <p:cSld name="Title and Content (Blue+Black Text)">
    <p:spTree>
      <p:nvGrpSpPr>
        <p:cNvPr id="1" name=""/>
        <p:cNvGrpSpPr/>
        <p:nvPr/>
      </p:nvGrpSpPr>
      <p:grpSpPr>
        <a:xfrm>
          <a:off x="0" y="0"/>
          <a:ext cx="0" cy="0"/>
          <a:chOff x="0" y="0"/>
          <a:chExt cx="0" cy="0"/>
        </a:xfrm>
      </p:grpSpPr>
      <p:sp>
        <p:nvSpPr>
          <p:cNvPr id="2" name="Title 1"/>
          <p:cNvSpPr>
            <a:spLocks noGrp="1"/>
          </p:cNvSpPr>
          <p:nvPr>
            <p:ph type="title"/>
          </p:nvPr>
        </p:nvSpPr>
        <p:spPr>
          <a:xfrm>
            <a:off x="1288974" y="140237"/>
            <a:ext cx="7226377" cy="969484"/>
          </a:xfrm>
          <a:prstGeom prst="rect">
            <a:avLst/>
          </a:prstGeom>
        </p:spPr>
        <p:txBody>
          <a:bodyPr anchor="ct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buClr>
                <a:srgbClr val="1C1C1C"/>
              </a:buClr>
              <a:buFontTx/>
              <a:buNone/>
              <a:defRPr>
                <a:solidFill>
                  <a:schemeClr val="accent1"/>
                </a:solidFill>
              </a:defRPr>
            </a:lvl1pPr>
            <a:lvl3pPr>
              <a:defRPr>
                <a:solidFill>
                  <a:srgbClr val="292929"/>
                </a:solidFill>
              </a:defRPr>
            </a:lvl3pPr>
            <a:lvl4pPr>
              <a:defRPr>
                <a:solidFill>
                  <a:srgbClr val="333333"/>
                </a:solidFill>
              </a:defRPr>
            </a:lvl4pPr>
            <a:lvl5pPr>
              <a:defRPr>
                <a:solidFill>
                  <a:srgbClr val="4D4D4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dirty="0"/>
          </a:p>
        </p:txBody>
      </p:sp>
      <p:sp>
        <p:nvSpPr>
          <p:cNvPr id="11" name="Footer Placeholder 4">
            <a:extLst>
              <a:ext uri="{FF2B5EF4-FFF2-40B4-BE49-F238E27FC236}">
                <a16:creationId xmlns:a16="http://schemas.microsoft.com/office/drawing/2014/main" id="{00F4FC81-BCA0-4AF0-A6E8-CA7C8E6B01BD}"/>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
        <p:nvSpPr>
          <p:cNvPr id="9" name="Date Placeholder 3">
            <a:extLst>
              <a:ext uri="{FF2B5EF4-FFF2-40B4-BE49-F238E27FC236}">
                <a16:creationId xmlns:a16="http://schemas.microsoft.com/office/drawing/2014/main" id="{A825DCD6-B425-4887-A74E-E840712292EC}"/>
              </a:ext>
            </a:extLst>
          </p:cNvPr>
          <p:cNvSpPr>
            <a:spLocks noGrp="1"/>
          </p:cNvSpPr>
          <p:nvPr>
            <p:ph type="dt" sz="half" idx="10"/>
          </p:nvPr>
        </p:nvSpPr>
        <p:spPr>
          <a:xfrm>
            <a:off x="628650" y="6356351"/>
            <a:ext cx="2057400" cy="365125"/>
          </a:xfrm>
          <a:prstGeom prst="rect">
            <a:avLst/>
          </a:prstGeom>
        </p:spPr>
        <p:txBody>
          <a:bodyPr/>
          <a:lstStyle/>
          <a:p>
            <a:endParaRPr lang="en-US"/>
          </a:p>
        </p:txBody>
      </p:sp>
    </p:spTree>
    <p:extLst>
      <p:ext uri="{BB962C8B-B14F-4D97-AF65-F5344CB8AC3E}">
        <p14:creationId xmlns:p14="http://schemas.microsoft.com/office/powerpoint/2010/main" val="4004447940"/>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obj" preserve="1">
  <p:cSld name="GRC_Title and Content (Black Text)">
    <p:spTree>
      <p:nvGrpSpPr>
        <p:cNvPr id="1" name=""/>
        <p:cNvGrpSpPr/>
        <p:nvPr/>
      </p:nvGrpSpPr>
      <p:grpSpPr>
        <a:xfrm>
          <a:off x="0" y="0"/>
          <a:ext cx="0" cy="0"/>
          <a:chOff x="0" y="0"/>
          <a:chExt cx="0" cy="0"/>
        </a:xfrm>
      </p:grpSpPr>
      <p:sp>
        <p:nvSpPr>
          <p:cNvPr id="2" name="Title 1"/>
          <p:cNvSpPr>
            <a:spLocks noGrp="1"/>
          </p:cNvSpPr>
          <p:nvPr>
            <p:ph type="title"/>
          </p:nvPr>
        </p:nvSpPr>
        <p:spPr>
          <a:xfrm>
            <a:off x="1288974" y="140237"/>
            <a:ext cx="7226377" cy="969484"/>
          </a:xfrm>
          <a:prstGeom prst="rect">
            <a:avLst/>
          </a:prstGeom>
        </p:spPr>
        <p:txBody>
          <a:bodyPr anchor="ctr">
            <a:normAutofit/>
          </a:bodyP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41455" y="1"/>
            <a:ext cx="889060" cy="1202347"/>
          </a:xfrm>
          <a:prstGeom prst="rect">
            <a:avLst/>
          </a:prstGeom>
        </p:spPr>
      </p:pic>
      <p:sp>
        <p:nvSpPr>
          <p:cNvPr id="8"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
        <p:nvSpPr>
          <p:cNvPr id="12" name="Footer Placeholder 4">
            <a:extLst>
              <a:ext uri="{FF2B5EF4-FFF2-40B4-BE49-F238E27FC236}">
                <a16:creationId xmlns:a16="http://schemas.microsoft.com/office/drawing/2014/main" id="{6D43B2B4-39CC-402A-9E78-A7DB9FEC5C9B}"/>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
        <p:nvSpPr>
          <p:cNvPr id="10" name="Date Placeholder 3">
            <a:extLst>
              <a:ext uri="{FF2B5EF4-FFF2-40B4-BE49-F238E27FC236}">
                <a16:creationId xmlns:a16="http://schemas.microsoft.com/office/drawing/2014/main" id="{327E2772-B8B8-4CD0-9BCF-87A0A6BDF05E}"/>
              </a:ext>
            </a:extLst>
          </p:cNvPr>
          <p:cNvSpPr>
            <a:spLocks noGrp="1"/>
          </p:cNvSpPr>
          <p:nvPr>
            <p:ph type="dt" sz="half" idx="10"/>
          </p:nvPr>
        </p:nvSpPr>
        <p:spPr>
          <a:xfrm>
            <a:off x="628650" y="6356351"/>
            <a:ext cx="2057400" cy="365125"/>
          </a:xfrm>
          <a:prstGeom prst="rect">
            <a:avLst/>
          </a:prstGeom>
        </p:spPr>
        <p:txBody>
          <a:bodyPr/>
          <a:lstStyle/>
          <a:p>
            <a:endParaRPr lang="en-US"/>
          </a:p>
        </p:txBody>
      </p:sp>
    </p:spTree>
    <p:extLst>
      <p:ext uri="{BB962C8B-B14F-4D97-AF65-F5344CB8AC3E}">
        <p14:creationId xmlns:p14="http://schemas.microsoft.com/office/powerpoint/2010/main" val="3440444274"/>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GRC_Title and Content (Blue+Black Text)">
    <p:spTree>
      <p:nvGrpSpPr>
        <p:cNvPr id="1" name=""/>
        <p:cNvGrpSpPr/>
        <p:nvPr/>
      </p:nvGrpSpPr>
      <p:grpSpPr>
        <a:xfrm>
          <a:off x="0" y="0"/>
          <a:ext cx="0" cy="0"/>
          <a:chOff x="0" y="0"/>
          <a:chExt cx="0" cy="0"/>
        </a:xfrm>
      </p:grpSpPr>
      <p:sp>
        <p:nvSpPr>
          <p:cNvPr id="2" name="Title 1"/>
          <p:cNvSpPr>
            <a:spLocks noGrp="1"/>
          </p:cNvSpPr>
          <p:nvPr>
            <p:ph type="title"/>
          </p:nvPr>
        </p:nvSpPr>
        <p:spPr>
          <a:xfrm>
            <a:off x="1288974" y="140237"/>
            <a:ext cx="7226377" cy="969484"/>
          </a:xfrm>
          <a:prstGeom prst="rect">
            <a:avLst/>
          </a:prstGeom>
        </p:spPr>
        <p:txBody>
          <a:bodyPr anchor="ctr">
            <a:normAutofit/>
          </a:bodyP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41455" y="1"/>
            <a:ext cx="889060" cy="1202347"/>
          </a:xfrm>
          <a:prstGeom prst="rect">
            <a:avLst/>
          </a:prstGeom>
        </p:spPr>
      </p:pic>
      <p:sp>
        <p:nvSpPr>
          <p:cNvPr id="8" name="Content Placeholder 2"/>
          <p:cNvSpPr>
            <a:spLocks noGrp="1"/>
          </p:cNvSpPr>
          <p:nvPr>
            <p:ph idx="1"/>
          </p:nvPr>
        </p:nvSpPr>
        <p:spPr>
          <a:xfrm>
            <a:off x="628650" y="1421175"/>
            <a:ext cx="7886700" cy="4814372"/>
          </a:xfrm>
        </p:spPr>
        <p:txBody>
          <a:bodyPr/>
          <a:lstStyle>
            <a:lvl1pPr marL="0" indent="0">
              <a:buClr>
                <a:srgbClr val="1C1C1C"/>
              </a:buClr>
              <a:buFontTx/>
              <a:buNone/>
              <a:defRPr>
                <a:solidFill>
                  <a:schemeClr val="accent1"/>
                </a:solidFill>
              </a:defRPr>
            </a:lvl1pPr>
            <a:lvl3pPr>
              <a:defRPr>
                <a:solidFill>
                  <a:srgbClr val="292929"/>
                </a:solidFill>
              </a:defRPr>
            </a:lvl3pPr>
            <a:lvl4pPr>
              <a:defRPr>
                <a:solidFill>
                  <a:srgbClr val="333333"/>
                </a:solidFill>
              </a:defRPr>
            </a:lvl4pPr>
            <a:lvl5pPr>
              <a:defRPr>
                <a:solidFill>
                  <a:srgbClr val="4D4D4D"/>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
        <p:nvSpPr>
          <p:cNvPr id="13" name="Footer Placeholder 4">
            <a:extLst>
              <a:ext uri="{FF2B5EF4-FFF2-40B4-BE49-F238E27FC236}">
                <a16:creationId xmlns:a16="http://schemas.microsoft.com/office/drawing/2014/main" id="{DF52CF1B-0992-405F-8862-07E21B0CF07B}"/>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
        <p:nvSpPr>
          <p:cNvPr id="11" name="Date Placeholder 3">
            <a:extLst>
              <a:ext uri="{FF2B5EF4-FFF2-40B4-BE49-F238E27FC236}">
                <a16:creationId xmlns:a16="http://schemas.microsoft.com/office/drawing/2014/main" id="{C88CD736-A7E1-4D64-9BE1-ECCAD981D7C9}"/>
              </a:ext>
            </a:extLst>
          </p:cNvPr>
          <p:cNvSpPr>
            <a:spLocks noGrp="1"/>
          </p:cNvSpPr>
          <p:nvPr>
            <p:ph type="dt" sz="half" idx="10"/>
          </p:nvPr>
        </p:nvSpPr>
        <p:spPr>
          <a:xfrm>
            <a:off x="628650" y="6356351"/>
            <a:ext cx="2057400" cy="365125"/>
          </a:xfrm>
          <a:prstGeom prst="rect">
            <a:avLst/>
          </a:prstGeom>
        </p:spPr>
        <p:txBody>
          <a:bodyPr/>
          <a:lstStyle/>
          <a:p>
            <a:endParaRPr lang="en-US"/>
          </a:p>
        </p:txBody>
      </p:sp>
    </p:spTree>
    <p:extLst>
      <p:ext uri="{BB962C8B-B14F-4D97-AF65-F5344CB8AC3E}">
        <p14:creationId xmlns:p14="http://schemas.microsoft.com/office/powerpoint/2010/main" val="2708393269"/>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lang="en-US" sz="30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latin typeface="+mn-lt"/>
                <a:ea typeface="Verdana" panose="020B0604030504040204" pitchFamily="34" charset="0"/>
                <a:cs typeface="Verdana" panose="020B060403050404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9" name="Footer Placeholder 4">
            <a:extLst>
              <a:ext uri="{FF2B5EF4-FFF2-40B4-BE49-F238E27FC236}">
                <a16:creationId xmlns:a16="http://schemas.microsoft.com/office/drawing/2014/main" id="{E6DFFC8D-A0EB-41BE-8883-96021069D8CC}"/>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
        <p:nvSpPr>
          <p:cNvPr id="7" name="Slide Number Placeholder 5">
            <a:extLst>
              <a:ext uri="{FF2B5EF4-FFF2-40B4-BE49-F238E27FC236}">
                <a16:creationId xmlns:a16="http://schemas.microsoft.com/office/drawing/2014/main" id="{0D6909FB-0127-4ACD-A6CB-EDBC949F1BD7}"/>
              </a:ext>
            </a:extLst>
          </p:cNvPr>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
        <p:nvSpPr>
          <p:cNvPr id="8" name="Date Placeholder 3">
            <a:extLst>
              <a:ext uri="{FF2B5EF4-FFF2-40B4-BE49-F238E27FC236}">
                <a16:creationId xmlns:a16="http://schemas.microsoft.com/office/drawing/2014/main" id="{4CDFCC42-9ACB-4002-ABD0-823B65F05E45}"/>
              </a:ext>
            </a:extLst>
          </p:cNvPr>
          <p:cNvSpPr>
            <a:spLocks noGrp="1"/>
          </p:cNvSpPr>
          <p:nvPr>
            <p:ph type="dt" sz="half" idx="10"/>
          </p:nvPr>
        </p:nvSpPr>
        <p:spPr>
          <a:xfrm>
            <a:off x="628650" y="6356351"/>
            <a:ext cx="2057400" cy="365125"/>
          </a:xfrm>
          <a:prstGeom prst="rect">
            <a:avLst/>
          </a:prstGeom>
        </p:spPr>
        <p:txBody>
          <a:bodyPr/>
          <a:lstStyle/>
          <a:p>
            <a:endParaRPr lang="en-US"/>
          </a:p>
        </p:txBody>
      </p:sp>
    </p:spTree>
    <p:extLst>
      <p:ext uri="{BB962C8B-B14F-4D97-AF65-F5344CB8AC3E}">
        <p14:creationId xmlns:p14="http://schemas.microsoft.com/office/powerpoint/2010/main" val="3827535043"/>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452563"/>
            <a:ext cx="38862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452563"/>
            <a:ext cx="38862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p:cNvSpPr>
            <a:spLocks noGrp="1"/>
          </p:cNvSpPr>
          <p:nvPr>
            <p:ph type="title"/>
          </p:nvPr>
        </p:nvSpPr>
        <p:spPr>
          <a:xfrm>
            <a:off x="1288974" y="140237"/>
            <a:ext cx="7226377" cy="969484"/>
          </a:xfrm>
          <a:prstGeom prst="rect">
            <a:avLst/>
          </a:prstGeom>
        </p:spPr>
        <p:txBody>
          <a:bodyPr anchor="ct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8"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
        <p:nvSpPr>
          <p:cNvPr id="10" name="Footer Placeholder 4">
            <a:extLst>
              <a:ext uri="{FF2B5EF4-FFF2-40B4-BE49-F238E27FC236}">
                <a16:creationId xmlns:a16="http://schemas.microsoft.com/office/drawing/2014/main" id="{161EA3A0-1666-4D78-B32F-840BE192D0F3}"/>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
        <p:nvSpPr>
          <p:cNvPr id="11" name="Date Placeholder 3">
            <a:extLst>
              <a:ext uri="{FF2B5EF4-FFF2-40B4-BE49-F238E27FC236}">
                <a16:creationId xmlns:a16="http://schemas.microsoft.com/office/drawing/2014/main" id="{4E08DBE3-3F39-48F4-B863-B24878BC8CD8}"/>
              </a:ext>
            </a:extLst>
          </p:cNvPr>
          <p:cNvSpPr>
            <a:spLocks noGrp="1"/>
          </p:cNvSpPr>
          <p:nvPr>
            <p:ph type="dt" sz="half" idx="10"/>
          </p:nvPr>
        </p:nvSpPr>
        <p:spPr>
          <a:xfrm>
            <a:off x="628650" y="6356351"/>
            <a:ext cx="2057400" cy="365125"/>
          </a:xfrm>
          <a:prstGeom prst="rect">
            <a:avLst/>
          </a:prstGeom>
        </p:spPr>
        <p:txBody>
          <a:bodyPr/>
          <a:lstStyle/>
          <a:p>
            <a:endParaRPr lang="en-US"/>
          </a:p>
        </p:txBody>
      </p:sp>
    </p:spTree>
    <p:extLst>
      <p:ext uri="{BB962C8B-B14F-4D97-AF65-F5344CB8AC3E}">
        <p14:creationId xmlns:p14="http://schemas.microsoft.com/office/powerpoint/2010/main" val="2346711165"/>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452563"/>
            <a:ext cx="3868340" cy="823912"/>
          </a:xfrm>
        </p:spPr>
        <p:txBody>
          <a:bodyPr anchor="b">
            <a:noAutofit/>
          </a:bodyPr>
          <a:lstStyle>
            <a:lvl1pPr marL="0" indent="0">
              <a:buNone/>
              <a:defRPr sz="21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276475"/>
            <a:ext cx="3868340" cy="3913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52563"/>
            <a:ext cx="3887391" cy="823912"/>
          </a:xfrm>
        </p:spPr>
        <p:txBody>
          <a:bodyPr anchor="b">
            <a:noAutofit/>
          </a:bodyPr>
          <a:lstStyle>
            <a:lvl1pPr marL="0" indent="0">
              <a:buNone/>
              <a:defRPr sz="21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276475"/>
            <a:ext cx="3887391" cy="3913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p:nvPr>
        </p:nvSpPr>
        <p:spPr>
          <a:xfrm>
            <a:off x="1288974" y="140237"/>
            <a:ext cx="7226377" cy="969484"/>
          </a:xfrm>
          <a:prstGeom prst="rect">
            <a:avLst/>
          </a:prstGeom>
        </p:spPr>
        <p:txBody>
          <a:bodyPr anchor="ct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0"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
        <p:nvSpPr>
          <p:cNvPr id="12" name="Footer Placeholder 4">
            <a:extLst>
              <a:ext uri="{FF2B5EF4-FFF2-40B4-BE49-F238E27FC236}">
                <a16:creationId xmlns:a16="http://schemas.microsoft.com/office/drawing/2014/main" id="{1147829D-5CD2-4F2F-92BF-9F0C4DC73DC5}"/>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
        <p:nvSpPr>
          <p:cNvPr id="13" name="Date Placeholder 3">
            <a:extLst>
              <a:ext uri="{FF2B5EF4-FFF2-40B4-BE49-F238E27FC236}">
                <a16:creationId xmlns:a16="http://schemas.microsoft.com/office/drawing/2014/main" id="{3BC07677-790B-49A3-97FA-49246CBDEECB}"/>
              </a:ext>
            </a:extLst>
          </p:cNvPr>
          <p:cNvSpPr>
            <a:spLocks noGrp="1"/>
          </p:cNvSpPr>
          <p:nvPr>
            <p:ph type="dt" sz="half" idx="10"/>
          </p:nvPr>
        </p:nvSpPr>
        <p:spPr>
          <a:xfrm>
            <a:off x="628650" y="6356351"/>
            <a:ext cx="2057400" cy="365125"/>
          </a:xfrm>
          <a:prstGeom prst="rect">
            <a:avLst/>
          </a:prstGeom>
        </p:spPr>
        <p:txBody>
          <a:bodyPr/>
          <a:lstStyle/>
          <a:p>
            <a:endParaRPr lang="en-US"/>
          </a:p>
        </p:txBody>
      </p:sp>
    </p:spTree>
    <p:extLst>
      <p:ext uri="{BB962C8B-B14F-4D97-AF65-F5344CB8AC3E}">
        <p14:creationId xmlns:p14="http://schemas.microsoft.com/office/powerpoint/2010/main" val="3732437237"/>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1"/>
          <p:cNvSpPr>
            <a:spLocks noGrp="1"/>
          </p:cNvSpPr>
          <p:nvPr>
            <p:ph type="title"/>
          </p:nvPr>
        </p:nvSpPr>
        <p:spPr>
          <a:xfrm>
            <a:off x="1288974" y="140237"/>
            <a:ext cx="7226377" cy="969484"/>
          </a:xfrm>
          <a:prstGeom prst="rect">
            <a:avLst/>
          </a:prstGeom>
        </p:spPr>
        <p:txBody>
          <a:bodyPr anchor="ct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6"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
        <p:nvSpPr>
          <p:cNvPr id="8" name="Footer Placeholder 4">
            <a:extLst>
              <a:ext uri="{FF2B5EF4-FFF2-40B4-BE49-F238E27FC236}">
                <a16:creationId xmlns:a16="http://schemas.microsoft.com/office/drawing/2014/main" id="{F690AA73-C97A-4EC2-81B4-B8D8468A29C7}"/>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
        <p:nvSpPr>
          <p:cNvPr id="9" name="Date Placeholder 3">
            <a:extLst>
              <a:ext uri="{FF2B5EF4-FFF2-40B4-BE49-F238E27FC236}">
                <a16:creationId xmlns:a16="http://schemas.microsoft.com/office/drawing/2014/main" id="{915277B5-CC79-482C-8C1D-29BB3DFAD7BA}"/>
              </a:ext>
            </a:extLst>
          </p:cNvPr>
          <p:cNvSpPr>
            <a:spLocks noGrp="1"/>
          </p:cNvSpPr>
          <p:nvPr>
            <p:ph type="dt" sz="half" idx="10"/>
          </p:nvPr>
        </p:nvSpPr>
        <p:spPr>
          <a:xfrm>
            <a:off x="628650" y="6356351"/>
            <a:ext cx="2057400" cy="365125"/>
          </a:xfrm>
          <a:prstGeom prst="rect">
            <a:avLst/>
          </a:prstGeom>
        </p:spPr>
        <p:txBody>
          <a:bodyPr/>
          <a:lstStyle/>
          <a:p>
            <a:endParaRPr lang="en-US"/>
          </a:p>
        </p:txBody>
      </p:sp>
    </p:spTree>
    <p:extLst>
      <p:ext uri="{BB962C8B-B14F-4D97-AF65-F5344CB8AC3E}">
        <p14:creationId xmlns:p14="http://schemas.microsoft.com/office/powerpoint/2010/main" val="1472542172"/>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
        <p:nvSpPr>
          <p:cNvPr id="6" name="Footer Placeholder 4">
            <a:extLst>
              <a:ext uri="{FF2B5EF4-FFF2-40B4-BE49-F238E27FC236}">
                <a16:creationId xmlns:a16="http://schemas.microsoft.com/office/drawing/2014/main" id="{5D9C456B-2C54-4A71-95E6-78AADE569667}"/>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
        <p:nvSpPr>
          <p:cNvPr id="7" name="Date Placeholder 3">
            <a:extLst>
              <a:ext uri="{FF2B5EF4-FFF2-40B4-BE49-F238E27FC236}">
                <a16:creationId xmlns:a16="http://schemas.microsoft.com/office/drawing/2014/main" id="{B28417AC-5E7D-48F1-8A8C-38B2E706348D}"/>
              </a:ext>
            </a:extLst>
          </p:cNvPr>
          <p:cNvSpPr>
            <a:spLocks noGrp="1"/>
          </p:cNvSpPr>
          <p:nvPr>
            <p:ph type="dt" sz="half" idx="10"/>
          </p:nvPr>
        </p:nvSpPr>
        <p:spPr>
          <a:xfrm>
            <a:off x="628650" y="6356351"/>
            <a:ext cx="2057400" cy="365125"/>
          </a:xfrm>
          <a:prstGeom prst="rect">
            <a:avLst/>
          </a:prstGeom>
        </p:spPr>
        <p:txBody>
          <a:bodyPr/>
          <a:lstStyle/>
          <a:p>
            <a:endParaRPr lang="en-US"/>
          </a:p>
        </p:txBody>
      </p:sp>
    </p:spTree>
    <p:extLst>
      <p:ext uri="{BB962C8B-B14F-4D97-AF65-F5344CB8AC3E}">
        <p14:creationId xmlns:p14="http://schemas.microsoft.com/office/powerpoint/2010/main" val="1526866279"/>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1703524"/>
            <a:ext cx="2949178" cy="1600200"/>
          </a:xfrm>
          <a:prstGeom prst="rect">
            <a:avLst/>
          </a:prstGeom>
        </p:spPr>
        <p:txBody>
          <a:bodyPr anchor="b"/>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887391" y="1703526"/>
            <a:ext cx="4629150" cy="4652825"/>
          </a:xfrm>
        </p:spPr>
        <p:txBody>
          <a:bodyPr>
            <a:normAutofit/>
          </a:bodyPr>
          <a:lstStyle>
            <a:lvl1pPr>
              <a:defRPr sz="2100"/>
            </a:lvl1pPr>
            <a:lvl2pPr>
              <a:defRPr sz="1800"/>
            </a:lvl2pPr>
            <a:lvl3pPr>
              <a:defRPr sz="1500"/>
            </a:lvl3pPr>
            <a:lvl4pPr>
              <a:defRPr sz="1350"/>
            </a:lvl4pPr>
            <a:lvl5pPr>
              <a:defRPr sz="13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3303724"/>
            <a:ext cx="2949178" cy="3052626"/>
          </a:xfrm>
        </p:spPr>
        <p:txBody>
          <a:bodyPr>
            <a:normAutofit/>
          </a:bodyPr>
          <a:lstStyle>
            <a:lvl1pPr marL="0" indent="0">
              <a:buNone/>
              <a:defRPr sz="1500">
                <a:latin typeface="+mn-lt"/>
                <a:ea typeface="Verdana" panose="020B0604030504040204" pitchFamily="34" charset="0"/>
                <a:cs typeface="Verdana" panose="020B060403050404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5"/>
          <p:cNvSpPr>
            <a:spLocks noGrp="1"/>
          </p:cNvSpPr>
          <p:nvPr>
            <p:ph type="sldNum" sz="quarter" idx="4"/>
          </p:nvPr>
        </p:nvSpPr>
        <p:spPr>
          <a:xfrm>
            <a:off x="8243316" y="6356351"/>
            <a:ext cx="505206" cy="365125"/>
          </a:xfrm>
          <a:prstGeom prst="rect">
            <a:avLst/>
          </a:prstGeom>
        </p:spPr>
        <p:txBody>
          <a:bodyPr anchor="b"/>
          <a:lstStyle>
            <a:lvl1pPr algn="r">
              <a:defRPr sz="1050">
                <a:solidFill>
                  <a:srgbClr val="5F5F5F"/>
                </a:solidFill>
              </a:defRPr>
            </a:lvl1pPr>
          </a:lstStyle>
          <a:p>
            <a:fld id="{8E6742F1-6635-4F3B-A1BB-91C9B3B8DD12}" type="slidenum">
              <a:rPr lang="en-US" smtClean="0"/>
              <a:pPr/>
              <a:t>‹#›</a:t>
            </a:fld>
            <a:endParaRPr lang="en-US"/>
          </a:p>
        </p:txBody>
      </p:sp>
      <p:sp>
        <p:nvSpPr>
          <p:cNvPr id="9" name="Footer Placeholder 4">
            <a:extLst>
              <a:ext uri="{FF2B5EF4-FFF2-40B4-BE49-F238E27FC236}">
                <a16:creationId xmlns:a16="http://schemas.microsoft.com/office/drawing/2014/main" id="{7FA61FC6-7B3C-42EF-B9AE-1116FF863585}"/>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
        <p:nvSpPr>
          <p:cNvPr id="10" name="Date Placeholder 3">
            <a:extLst>
              <a:ext uri="{FF2B5EF4-FFF2-40B4-BE49-F238E27FC236}">
                <a16:creationId xmlns:a16="http://schemas.microsoft.com/office/drawing/2014/main" id="{2A9492D9-E940-47A2-A585-78D5B58AE825}"/>
              </a:ext>
            </a:extLst>
          </p:cNvPr>
          <p:cNvSpPr>
            <a:spLocks noGrp="1"/>
          </p:cNvSpPr>
          <p:nvPr>
            <p:ph type="dt" sz="half" idx="10"/>
          </p:nvPr>
        </p:nvSpPr>
        <p:spPr>
          <a:xfrm>
            <a:off x="628650" y="6356351"/>
            <a:ext cx="2057400" cy="365125"/>
          </a:xfrm>
          <a:prstGeom prst="rect">
            <a:avLst/>
          </a:prstGeom>
        </p:spPr>
        <p:txBody>
          <a:bodyPr/>
          <a:lstStyle/>
          <a:p>
            <a:endParaRPr lang="en-US"/>
          </a:p>
        </p:txBody>
      </p:sp>
    </p:spTree>
    <p:extLst>
      <p:ext uri="{BB962C8B-B14F-4D97-AF65-F5344CB8AC3E}">
        <p14:creationId xmlns:p14="http://schemas.microsoft.com/office/powerpoint/2010/main" val="223013218"/>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870866" y="1703524"/>
            <a:ext cx="4629150" cy="4652826"/>
          </a:xfrm>
        </p:spPr>
        <p:txBody>
          <a:bodyPr>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8" name="Title 1"/>
          <p:cNvSpPr>
            <a:spLocks noGrp="1"/>
          </p:cNvSpPr>
          <p:nvPr>
            <p:ph type="title"/>
          </p:nvPr>
        </p:nvSpPr>
        <p:spPr>
          <a:xfrm>
            <a:off x="629841" y="1703524"/>
            <a:ext cx="2949178" cy="1600200"/>
          </a:xfrm>
          <a:prstGeom prst="rect">
            <a:avLst/>
          </a:prstGeom>
        </p:spPr>
        <p:txBody>
          <a:bodyPr anchor="b"/>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9" name="Text Placeholder 3"/>
          <p:cNvSpPr>
            <a:spLocks noGrp="1"/>
          </p:cNvSpPr>
          <p:nvPr>
            <p:ph type="body" sz="half" idx="2"/>
          </p:nvPr>
        </p:nvSpPr>
        <p:spPr>
          <a:xfrm>
            <a:off x="629841" y="3303724"/>
            <a:ext cx="2949178" cy="3052626"/>
          </a:xfrm>
        </p:spPr>
        <p:txBody>
          <a:bodyPr>
            <a:normAutofit/>
          </a:bodyPr>
          <a:lstStyle>
            <a:lvl1pPr marL="0" indent="0">
              <a:buNone/>
              <a:defRPr sz="1500">
                <a:latin typeface="+mn-lt"/>
                <a:ea typeface="Verdana" panose="020B0604030504040204" pitchFamily="34" charset="0"/>
                <a:cs typeface="Verdana" panose="020B060403050404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dirty="0"/>
          </a:p>
        </p:txBody>
      </p:sp>
      <p:sp>
        <p:nvSpPr>
          <p:cNvPr id="11" name="Footer Placeholder 4">
            <a:extLst>
              <a:ext uri="{FF2B5EF4-FFF2-40B4-BE49-F238E27FC236}">
                <a16:creationId xmlns:a16="http://schemas.microsoft.com/office/drawing/2014/main" id="{7CC4394A-F5BE-4FF2-8D83-1F93112020A8}"/>
              </a:ext>
            </a:extLst>
          </p:cNvPr>
          <p:cNvSpPr>
            <a:spLocks noGrp="1"/>
          </p:cNvSpPr>
          <p:nvPr>
            <p:ph type="ftr" sz="quarter" idx="11"/>
          </p:nvPr>
        </p:nvSpPr>
        <p:spPr>
          <a:xfrm>
            <a:off x="4711356" y="6356351"/>
            <a:ext cx="3656056" cy="365125"/>
          </a:xfrm>
          <a:prstGeom prst="rect">
            <a:avLst/>
          </a:prstGeom>
        </p:spPr>
        <p:txBody>
          <a:bodyPr/>
          <a:lstStyle>
            <a:lvl1pPr algn="r">
              <a:defRPr/>
            </a:lvl1pPr>
          </a:lstStyle>
          <a:p>
            <a:r>
              <a:rPr lang="en-US" dirty="0"/>
              <a:t>SRC Select Disclosure</a:t>
            </a:r>
          </a:p>
        </p:txBody>
      </p:sp>
      <p:sp>
        <p:nvSpPr>
          <p:cNvPr id="12" name="Date Placeholder 3">
            <a:extLst>
              <a:ext uri="{FF2B5EF4-FFF2-40B4-BE49-F238E27FC236}">
                <a16:creationId xmlns:a16="http://schemas.microsoft.com/office/drawing/2014/main" id="{96DDCF70-E37E-43E4-B146-B85B77838705}"/>
              </a:ext>
            </a:extLst>
          </p:cNvPr>
          <p:cNvSpPr>
            <a:spLocks noGrp="1"/>
          </p:cNvSpPr>
          <p:nvPr>
            <p:ph type="dt" sz="half" idx="10"/>
          </p:nvPr>
        </p:nvSpPr>
        <p:spPr>
          <a:xfrm>
            <a:off x="628650" y="6356351"/>
            <a:ext cx="2057400" cy="365125"/>
          </a:xfrm>
          <a:prstGeom prst="rect">
            <a:avLst/>
          </a:prstGeom>
        </p:spPr>
        <p:txBody>
          <a:bodyPr/>
          <a:lstStyle/>
          <a:p>
            <a:endParaRPr lang="en-US"/>
          </a:p>
        </p:txBody>
      </p:sp>
    </p:spTree>
    <p:extLst>
      <p:ext uri="{BB962C8B-B14F-4D97-AF65-F5344CB8AC3E}">
        <p14:creationId xmlns:p14="http://schemas.microsoft.com/office/powerpoint/2010/main" val="776510656"/>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3" name="Rectangle 12"/>
          <p:cNvSpPr/>
          <p:nvPr userDrawn="1"/>
        </p:nvSpPr>
        <p:spPr>
          <a:xfrm>
            <a:off x="0" y="958246"/>
            <a:ext cx="9144000" cy="389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Subtitle 2"/>
          <p:cNvSpPr>
            <a:spLocks noGrp="1"/>
          </p:cNvSpPr>
          <p:nvPr>
            <p:ph type="subTitle" idx="1"/>
          </p:nvPr>
        </p:nvSpPr>
        <p:spPr>
          <a:xfrm>
            <a:off x="1143000" y="6117336"/>
            <a:ext cx="6858000" cy="530352"/>
          </a:xfrm>
        </p:spPr>
        <p:txBody>
          <a:bodyPr/>
          <a:lstStyle>
            <a:lvl1pPr marL="0" indent="0" algn="ctr">
              <a:buNone/>
              <a:defRPr sz="180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4" name="Rectangle 13"/>
          <p:cNvSpPr/>
          <p:nvPr userDrawn="1"/>
        </p:nvSpPr>
        <p:spPr>
          <a:xfrm>
            <a:off x="144018" y="82296"/>
            <a:ext cx="1392174" cy="1344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p:cNvSpPr/>
          <p:nvPr userDrawn="1"/>
        </p:nvSpPr>
        <p:spPr>
          <a:xfrm>
            <a:off x="0" y="1481328"/>
            <a:ext cx="9144000" cy="27432"/>
          </a:xfrm>
          <a:prstGeom prst="rect">
            <a:avLst/>
          </a:prstGeom>
          <a:gradFill flip="none" rotWithShape="1">
            <a:gsLst>
              <a:gs pos="15000">
                <a:srgbClr val="002D7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404159" y="2194560"/>
            <a:ext cx="4335683" cy="2468880"/>
          </a:xfrm>
          <a:prstGeom prst="rect">
            <a:avLst/>
          </a:prstGeom>
        </p:spPr>
      </p:pic>
    </p:spTree>
    <p:extLst>
      <p:ext uri="{BB962C8B-B14F-4D97-AF65-F5344CB8AC3E}">
        <p14:creationId xmlns:p14="http://schemas.microsoft.com/office/powerpoint/2010/main" val="365590898"/>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7984333"/>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843837"/>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3415442"/>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5189755"/>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2142198"/>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0772974"/>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4684822"/>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3796791"/>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6606243"/>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8765181"/>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1527763"/>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245645"/>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273921"/>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0536780"/>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9309018"/>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8745466"/>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5187319"/>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9552848"/>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0516594"/>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3374632"/>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0585503"/>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66604291"/>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975005417"/>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74813655"/>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466182389"/>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180550025"/>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794151082"/>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790662445"/>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470202665"/>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5507374"/>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827117690"/>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867399005"/>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4263838863"/>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358487511"/>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4193336643"/>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1899986420"/>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133343788"/>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252471192"/>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828893736"/>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428630185"/>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913915728"/>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550157192"/>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515306395"/>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52256234"/>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2549508883"/>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276251904"/>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2190833343"/>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1035100336"/>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3035020487"/>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475550089"/>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3850810864"/>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3620886792"/>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3290812867"/>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04639203"/>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2156457693"/>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850089147"/>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2539360596"/>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154234778"/>
      </p:ext>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2531351"/>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482378784"/>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9799017"/>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3" name="Rectangle 12"/>
          <p:cNvSpPr/>
          <p:nvPr userDrawn="1"/>
        </p:nvSpPr>
        <p:spPr>
          <a:xfrm>
            <a:off x="0" y="958246"/>
            <a:ext cx="9144000" cy="389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p:nvPr>
        </p:nvSpPr>
        <p:spPr>
          <a:xfrm>
            <a:off x="1143000" y="1817783"/>
            <a:ext cx="6858000" cy="1692180"/>
          </a:xfrm>
          <a:prstGeom prst="rect">
            <a:avLst/>
          </a:prstGeom>
        </p:spPr>
        <p:txBody>
          <a:bodyPr anchor="b"/>
          <a:lstStyle>
            <a:lvl1pPr algn="ctr">
              <a:defRPr sz="3000">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atin typeface="+mn-lt"/>
                <a:ea typeface="Verdana" panose="020B0604030504040204" pitchFamily="34" charset="0"/>
                <a:cs typeface="Verdana" panose="020B060403050404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4" name="Rectangle 13"/>
          <p:cNvSpPr/>
          <p:nvPr userDrawn="1"/>
        </p:nvSpPr>
        <p:spPr>
          <a:xfrm>
            <a:off x="144018" y="82296"/>
            <a:ext cx="1392174" cy="1344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p:cNvSpPr/>
          <p:nvPr userDrawn="1"/>
        </p:nvSpPr>
        <p:spPr>
          <a:xfrm>
            <a:off x="0" y="1481328"/>
            <a:ext cx="9144000" cy="27432"/>
          </a:xfrm>
          <a:prstGeom prst="rect">
            <a:avLst/>
          </a:prstGeom>
          <a:gradFill flip="none" rotWithShape="1">
            <a:gsLst>
              <a:gs pos="15000">
                <a:srgbClr val="002D7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32029" y="70418"/>
            <a:ext cx="2408711" cy="1371600"/>
          </a:xfrm>
          <a:prstGeom prst="rect">
            <a:avLst/>
          </a:prstGeom>
        </p:spPr>
      </p:pic>
    </p:spTree>
    <p:extLst>
      <p:ext uri="{BB962C8B-B14F-4D97-AF65-F5344CB8AC3E}">
        <p14:creationId xmlns:p14="http://schemas.microsoft.com/office/powerpoint/2010/main" val="1850193073"/>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itle" preserve="1">
  <p:cSld name="Title Slide_GRC #1">
    <p:spTree>
      <p:nvGrpSpPr>
        <p:cNvPr id="1" name=""/>
        <p:cNvGrpSpPr/>
        <p:nvPr/>
      </p:nvGrpSpPr>
      <p:grpSpPr>
        <a:xfrm>
          <a:off x="0" y="0"/>
          <a:ext cx="0" cy="0"/>
          <a:chOff x="0" y="0"/>
          <a:chExt cx="0" cy="0"/>
        </a:xfrm>
      </p:grpSpPr>
      <p:sp>
        <p:nvSpPr>
          <p:cNvPr id="13" name="Rectangle 12"/>
          <p:cNvSpPr/>
          <p:nvPr userDrawn="1"/>
        </p:nvSpPr>
        <p:spPr>
          <a:xfrm>
            <a:off x="0" y="958246"/>
            <a:ext cx="9144000" cy="389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p:nvPr>
        </p:nvSpPr>
        <p:spPr>
          <a:xfrm>
            <a:off x="1143000" y="1817783"/>
            <a:ext cx="6858000" cy="1692180"/>
          </a:xfrm>
          <a:prstGeom prst="rect">
            <a:avLst/>
          </a:prstGeom>
        </p:spPr>
        <p:txBody>
          <a:bodyPr anchor="b"/>
          <a:lstStyle>
            <a:lvl1pPr algn="ctr">
              <a:defRPr sz="3000">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atin typeface="+mn-lt"/>
                <a:ea typeface="Verdana" panose="020B0604030504040204" pitchFamily="34" charset="0"/>
                <a:cs typeface="Verdana" panose="020B060403050404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4" name="Rectangle 13"/>
          <p:cNvSpPr/>
          <p:nvPr userDrawn="1"/>
        </p:nvSpPr>
        <p:spPr>
          <a:xfrm>
            <a:off x="144018" y="82296"/>
            <a:ext cx="1392174" cy="1344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p:cNvSpPr/>
          <p:nvPr userDrawn="1"/>
        </p:nvSpPr>
        <p:spPr>
          <a:xfrm>
            <a:off x="0" y="1481328"/>
            <a:ext cx="9144000" cy="27432"/>
          </a:xfrm>
          <a:prstGeom prst="rect">
            <a:avLst/>
          </a:prstGeom>
          <a:gradFill flip="none" rotWithShape="1">
            <a:gsLst>
              <a:gs pos="15000">
                <a:srgbClr val="002D7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32029" y="70418"/>
            <a:ext cx="2408711" cy="1371600"/>
          </a:xfrm>
          <a:prstGeom prst="rect">
            <a:avLst/>
          </a:prstGeom>
        </p:spPr>
      </p:pic>
      <p:pic>
        <p:nvPicPr>
          <p:cNvPr id="8" name="Picture 7"/>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5417335" y="1052013"/>
            <a:ext cx="3636819" cy="329026"/>
          </a:xfrm>
          <a:prstGeom prst="rect">
            <a:avLst/>
          </a:prstGeom>
        </p:spPr>
      </p:pic>
    </p:spTree>
    <p:extLst>
      <p:ext uri="{BB962C8B-B14F-4D97-AF65-F5344CB8AC3E}">
        <p14:creationId xmlns:p14="http://schemas.microsoft.com/office/powerpoint/2010/main" val="564939806"/>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 preserve="1">
  <p:cSld name="Title Slide_GRC #2">
    <p:spTree>
      <p:nvGrpSpPr>
        <p:cNvPr id="1" name=""/>
        <p:cNvGrpSpPr/>
        <p:nvPr/>
      </p:nvGrpSpPr>
      <p:grpSpPr>
        <a:xfrm>
          <a:off x="0" y="0"/>
          <a:ext cx="0" cy="0"/>
          <a:chOff x="0" y="0"/>
          <a:chExt cx="0" cy="0"/>
        </a:xfrm>
      </p:grpSpPr>
      <p:sp>
        <p:nvSpPr>
          <p:cNvPr id="13" name="Rectangle 12"/>
          <p:cNvSpPr/>
          <p:nvPr userDrawn="1"/>
        </p:nvSpPr>
        <p:spPr>
          <a:xfrm>
            <a:off x="0" y="958246"/>
            <a:ext cx="9144000" cy="389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p:nvPr>
        </p:nvSpPr>
        <p:spPr>
          <a:xfrm>
            <a:off x="1143000" y="1817783"/>
            <a:ext cx="6858000" cy="1692180"/>
          </a:xfrm>
          <a:prstGeom prst="rect">
            <a:avLst/>
          </a:prstGeom>
        </p:spPr>
        <p:txBody>
          <a:bodyPr anchor="b"/>
          <a:lstStyle>
            <a:lvl1pPr algn="ctr">
              <a:defRPr sz="3000">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atin typeface="+mn-lt"/>
                <a:ea typeface="Verdana" panose="020B0604030504040204" pitchFamily="34" charset="0"/>
                <a:cs typeface="Verdana" panose="020B060403050404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4" name="Rectangle 13"/>
          <p:cNvSpPr/>
          <p:nvPr userDrawn="1"/>
        </p:nvSpPr>
        <p:spPr>
          <a:xfrm>
            <a:off x="144018" y="82296"/>
            <a:ext cx="1392174" cy="1344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p:cNvSpPr/>
          <p:nvPr userDrawn="1"/>
        </p:nvSpPr>
        <p:spPr>
          <a:xfrm>
            <a:off x="0" y="1481328"/>
            <a:ext cx="9144000" cy="27432"/>
          </a:xfrm>
          <a:prstGeom prst="rect">
            <a:avLst/>
          </a:prstGeom>
          <a:gradFill flip="none" rotWithShape="1">
            <a:gsLst>
              <a:gs pos="15000">
                <a:srgbClr val="002D7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32029" y="70418"/>
            <a:ext cx="2408711" cy="1371600"/>
          </a:xfrm>
          <a:prstGeom prst="rect">
            <a:avLst/>
          </a:prstGeom>
        </p:spPr>
      </p:pic>
      <p:grpSp>
        <p:nvGrpSpPr>
          <p:cNvPr id="7" name="Group 6"/>
          <p:cNvGrpSpPr/>
          <p:nvPr userDrawn="1"/>
        </p:nvGrpSpPr>
        <p:grpSpPr>
          <a:xfrm>
            <a:off x="7164770" y="408707"/>
            <a:ext cx="1744811" cy="960076"/>
            <a:chOff x="9553026" y="324887"/>
            <a:chExt cx="2326415" cy="960076"/>
          </a:xfrm>
        </p:grpSpPr>
        <p:pic>
          <p:nvPicPr>
            <p:cNvPr id="8" name="Picture 7"/>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9564931" y="646009"/>
              <a:ext cx="1399033" cy="313572"/>
            </a:xfrm>
            <a:prstGeom prst="rect">
              <a:avLst/>
            </a:prstGeom>
          </p:spPr>
        </p:pic>
        <p:pic>
          <p:nvPicPr>
            <p:cNvPr id="9" name="Picture 8"/>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9557788" y="963049"/>
              <a:ext cx="2321653" cy="321914"/>
            </a:xfrm>
            <a:prstGeom prst="rect">
              <a:avLst/>
            </a:prstGeom>
          </p:spPr>
        </p:pic>
        <p:pic>
          <p:nvPicPr>
            <p:cNvPr id="11" name="Picture 10"/>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9553026" y="324887"/>
              <a:ext cx="1088783" cy="317614"/>
            </a:xfrm>
            <a:prstGeom prst="rect">
              <a:avLst/>
            </a:prstGeom>
          </p:spPr>
        </p:pic>
      </p:grpSp>
    </p:spTree>
    <p:extLst>
      <p:ext uri="{BB962C8B-B14F-4D97-AF65-F5344CB8AC3E}">
        <p14:creationId xmlns:p14="http://schemas.microsoft.com/office/powerpoint/2010/main" val="229427188"/>
      </p:ext>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obj" preserve="1">
  <p:cSld name="Title and Content (Black Text)">
    <p:spTree>
      <p:nvGrpSpPr>
        <p:cNvPr id="1" name=""/>
        <p:cNvGrpSpPr/>
        <p:nvPr/>
      </p:nvGrpSpPr>
      <p:grpSpPr>
        <a:xfrm>
          <a:off x="0" y="0"/>
          <a:ext cx="0" cy="0"/>
          <a:chOff x="0" y="0"/>
          <a:chExt cx="0" cy="0"/>
        </a:xfrm>
      </p:grpSpPr>
      <p:sp>
        <p:nvSpPr>
          <p:cNvPr id="2" name="Title 1"/>
          <p:cNvSpPr>
            <a:spLocks noGrp="1"/>
          </p:cNvSpPr>
          <p:nvPr>
            <p:ph type="title"/>
          </p:nvPr>
        </p:nvSpPr>
        <p:spPr>
          <a:xfrm>
            <a:off x="82296" y="140237"/>
            <a:ext cx="8988552" cy="969484"/>
          </a:xfrm>
          <a:prstGeom prst="rect">
            <a:avLst/>
          </a:prstGeom>
        </p:spPr>
        <p:txBody>
          <a:bodyPr anchor="ctr"/>
          <a:lstStyle>
            <a:lvl1pPr>
              <a:defRPr lang="en-US" sz="3000" b="1" kern="1200" dirty="0">
                <a:solidFill>
                  <a:srgbClr val="0D1F60"/>
                </a:solidFill>
                <a:latin typeface="Garamond" panose="02020404030301010803" pitchFamily="18"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3" name="Content Placeholder 2"/>
          <p:cNvSpPr>
            <a:spLocks noGrp="1"/>
          </p:cNvSpPr>
          <p:nvPr>
            <p:ph idx="1"/>
          </p:nvPr>
        </p:nvSpPr>
        <p:spPr>
          <a:xfrm>
            <a:off x="82296" y="1421175"/>
            <a:ext cx="8988552" cy="4814372"/>
          </a:xfr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4"/>
          </p:nvPr>
        </p:nvSpPr>
        <p:spPr>
          <a:xfrm>
            <a:off x="8243316" y="6356351"/>
            <a:ext cx="505206" cy="365125"/>
          </a:xfrm>
          <a:prstGeom prst="rect">
            <a:avLst/>
          </a:prstGeom>
        </p:spPr>
        <p:txBody>
          <a:bodyPr anchor="b"/>
          <a:lstStyle>
            <a:lvl1pPr algn="r">
              <a:defRPr sz="1200">
                <a:solidFill>
                  <a:schemeClr val="tx1"/>
                </a:solidFill>
              </a:defRPr>
            </a:lvl1pPr>
          </a:lstStyle>
          <a:p>
            <a:fld id="{8E6742F1-6635-4F3B-A1BB-91C9B3B8DD12}" type="slidenum">
              <a:rPr lang="en-US" smtClean="0"/>
              <a:pPr/>
              <a:t>‹#›</a:t>
            </a:fld>
            <a:endParaRPr lang="en-US" dirty="0"/>
          </a:p>
        </p:txBody>
      </p:sp>
    </p:spTree>
    <p:extLst>
      <p:ext uri="{BB962C8B-B14F-4D97-AF65-F5344CB8AC3E}">
        <p14:creationId xmlns:p14="http://schemas.microsoft.com/office/powerpoint/2010/main" val="2169740342"/>
      </p:ext>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obj" preserve="1">
  <p:cSld name="Title and Content (Blue+Black Text)">
    <p:spTree>
      <p:nvGrpSpPr>
        <p:cNvPr id="1" name=""/>
        <p:cNvGrpSpPr/>
        <p:nvPr/>
      </p:nvGrpSpPr>
      <p:grpSpPr>
        <a:xfrm>
          <a:off x="0" y="0"/>
          <a:ext cx="0" cy="0"/>
          <a:chOff x="0" y="0"/>
          <a:chExt cx="0" cy="0"/>
        </a:xfrm>
      </p:grpSpPr>
      <p:sp>
        <p:nvSpPr>
          <p:cNvPr id="2" name="Title 1"/>
          <p:cNvSpPr>
            <a:spLocks noGrp="1"/>
          </p:cNvSpPr>
          <p:nvPr>
            <p:ph type="title"/>
          </p:nvPr>
        </p:nvSpPr>
        <p:spPr>
          <a:xfrm>
            <a:off x="1288974" y="140237"/>
            <a:ext cx="7226377" cy="969484"/>
          </a:xfrm>
          <a:prstGeom prst="rect">
            <a:avLst/>
          </a:prstGeom>
        </p:spPr>
        <p:txBody>
          <a:bodyPr anchor="ct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buClr>
                <a:srgbClr val="1C1C1C"/>
              </a:buClr>
              <a:buFontTx/>
              <a:buNone/>
              <a:defRPr>
                <a:solidFill>
                  <a:schemeClr val="accent1"/>
                </a:solidFill>
              </a:defRPr>
            </a:lvl1pPr>
            <a:lvl3pPr>
              <a:defRPr>
                <a:solidFill>
                  <a:srgbClr val="292929"/>
                </a:solidFill>
              </a:defRPr>
            </a:lvl3pPr>
            <a:lvl4pPr>
              <a:defRPr>
                <a:solidFill>
                  <a:srgbClr val="333333"/>
                </a:solidFill>
              </a:defRPr>
            </a:lvl4pPr>
            <a:lvl5pPr>
              <a:defRPr>
                <a:solidFill>
                  <a:srgbClr val="4D4D4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200" smtClean="0">
                <a:solidFill>
                  <a:schemeClr val="tx1"/>
                </a:solidFill>
              </a:rPr>
              <a:pPr/>
              <a:t>‹#›</a:t>
            </a:fld>
            <a:endParaRPr lang="en-US" sz="1050" dirty="0">
              <a:solidFill>
                <a:schemeClr val="tx1"/>
              </a:solidFill>
            </a:endParaRPr>
          </a:p>
        </p:txBody>
      </p:sp>
    </p:spTree>
    <p:extLst>
      <p:ext uri="{BB962C8B-B14F-4D97-AF65-F5344CB8AC3E}">
        <p14:creationId xmlns:p14="http://schemas.microsoft.com/office/powerpoint/2010/main" val="1172176798"/>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obj" preserve="1">
  <p:cSld name="GRC_Title and Content (Black Text)">
    <p:spTree>
      <p:nvGrpSpPr>
        <p:cNvPr id="1" name=""/>
        <p:cNvGrpSpPr/>
        <p:nvPr/>
      </p:nvGrpSpPr>
      <p:grpSpPr>
        <a:xfrm>
          <a:off x="0" y="0"/>
          <a:ext cx="0" cy="0"/>
          <a:chOff x="0" y="0"/>
          <a:chExt cx="0" cy="0"/>
        </a:xfrm>
      </p:grpSpPr>
      <p:sp>
        <p:nvSpPr>
          <p:cNvPr id="2" name="Title 1"/>
          <p:cNvSpPr>
            <a:spLocks noGrp="1"/>
          </p:cNvSpPr>
          <p:nvPr>
            <p:ph type="title"/>
          </p:nvPr>
        </p:nvSpPr>
        <p:spPr>
          <a:xfrm>
            <a:off x="1288974" y="140237"/>
            <a:ext cx="7226377" cy="969484"/>
          </a:xfrm>
          <a:prstGeom prst="rect">
            <a:avLst/>
          </a:prstGeom>
        </p:spPr>
        <p:txBody>
          <a:bodyPr anchor="ctr">
            <a:normAutofit/>
          </a:bodyP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41455" y="1"/>
            <a:ext cx="889060" cy="1202347"/>
          </a:xfrm>
          <a:prstGeom prst="rect">
            <a:avLst/>
          </a:prstGeom>
        </p:spPr>
      </p:pic>
      <p:sp>
        <p:nvSpPr>
          <p:cNvPr id="8"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Tree>
    <p:extLst>
      <p:ext uri="{BB962C8B-B14F-4D97-AF65-F5344CB8AC3E}">
        <p14:creationId xmlns:p14="http://schemas.microsoft.com/office/powerpoint/2010/main" val="3185592653"/>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preserve="1" userDrawn="1">
  <p:cSld name="GRC_Title and Content (Blue+Black Text)">
    <p:spTree>
      <p:nvGrpSpPr>
        <p:cNvPr id="1" name=""/>
        <p:cNvGrpSpPr/>
        <p:nvPr/>
      </p:nvGrpSpPr>
      <p:grpSpPr>
        <a:xfrm>
          <a:off x="0" y="0"/>
          <a:ext cx="0" cy="0"/>
          <a:chOff x="0" y="0"/>
          <a:chExt cx="0" cy="0"/>
        </a:xfrm>
      </p:grpSpPr>
      <p:sp>
        <p:nvSpPr>
          <p:cNvPr id="2" name="Title 1"/>
          <p:cNvSpPr>
            <a:spLocks noGrp="1"/>
          </p:cNvSpPr>
          <p:nvPr>
            <p:ph type="title"/>
          </p:nvPr>
        </p:nvSpPr>
        <p:spPr>
          <a:xfrm>
            <a:off x="1288974" y="140237"/>
            <a:ext cx="7226377" cy="969484"/>
          </a:xfrm>
          <a:prstGeom prst="rect">
            <a:avLst/>
          </a:prstGeom>
        </p:spPr>
        <p:txBody>
          <a:bodyPr anchor="ctr">
            <a:normAutofit/>
          </a:bodyP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41455" y="1"/>
            <a:ext cx="889060" cy="1202347"/>
          </a:xfrm>
          <a:prstGeom prst="rect">
            <a:avLst/>
          </a:prstGeom>
        </p:spPr>
      </p:pic>
      <p:sp>
        <p:nvSpPr>
          <p:cNvPr id="8" name="Content Placeholder 2"/>
          <p:cNvSpPr>
            <a:spLocks noGrp="1"/>
          </p:cNvSpPr>
          <p:nvPr>
            <p:ph idx="1"/>
          </p:nvPr>
        </p:nvSpPr>
        <p:spPr>
          <a:xfrm>
            <a:off x="628650" y="1421175"/>
            <a:ext cx="7886700" cy="4814372"/>
          </a:xfrm>
        </p:spPr>
        <p:txBody>
          <a:bodyPr/>
          <a:lstStyle>
            <a:lvl1pPr marL="0" indent="0">
              <a:buClr>
                <a:srgbClr val="1C1C1C"/>
              </a:buClr>
              <a:buFontTx/>
              <a:buNone/>
              <a:defRPr>
                <a:solidFill>
                  <a:schemeClr val="accent1"/>
                </a:solidFill>
              </a:defRPr>
            </a:lvl1pPr>
            <a:lvl3pPr>
              <a:defRPr>
                <a:solidFill>
                  <a:srgbClr val="292929"/>
                </a:solidFill>
              </a:defRPr>
            </a:lvl3pPr>
            <a:lvl4pPr>
              <a:defRPr>
                <a:solidFill>
                  <a:srgbClr val="333333"/>
                </a:solidFill>
              </a:defRPr>
            </a:lvl4pPr>
            <a:lvl5pPr>
              <a:defRPr>
                <a:solidFill>
                  <a:srgbClr val="4D4D4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Tree>
    <p:extLst>
      <p:ext uri="{BB962C8B-B14F-4D97-AF65-F5344CB8AC3E}">
        <p14:creationId xmlns:p14="http://schemas.microsoft.com/office/powerpoint/2010/main" val="2375463463"/>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lang="en-US" sz="30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latin typeface="+mn-lt"/>
                <a:ea typeface="Verdana" panose="020B0604030504040204" pitchFamily="34" charset="0"/>
                <a:cs typeface="Verdana" panose="020B060403050404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340460051"/>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452563"/>
            <a:ext cx="38862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452563"/>
            <a:ext cx="38862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p:cNvSpPr>
            <a:spLocks noGrp="1"/>
          </p:cNvSpPr>
          <p:nvPr>
            <p:ph type="title"/>
          </p:nvPr>
        </p:nvSpPr>
        <p:spPr>
          <a:xfrm>
            <a:off x="1288974" y="140237"/>
            <a:ext cx="7226377" cy="969484"/>
          </a:xfrm>
          <a:prstGeom prst="rect">
            <a:avLst/>
          </a:prstGeom>
        </p:spPr>
        <p:txBody>
          <a:bodyPr anchor="ct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8"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Tree>
    <p:extLst>
      <p:ext uri="{BB962C8B-B14F-4D97-AF65-F5344CB8AC3E}">
        <p14:creationId xmlns:p14="http://schemas.microsoft.com/office/powerpoint/2010/main" val="741332256"/>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452563"/>
            <a:ext cx="3868340" cy="823912"/>
          </a:xfrm>
        </p:spPr>
        <p:txBody>
          <a:bodyPr anchor="b">
            <a:noAutofit/>
          </a:bodyPr>
          <a:lstStyle>
            <a:lvl1pPr marL="0" indent="0">
              <a:buNone/>
              <a:defRPr sz="21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276475"/>
            <a:ext cx="3868340" cy="3913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452563"/>
            <a:ext cx="3887391" cy="823912"/>
          </a:xfrm>
        </p:spPr>
        <p:txBody>
          <a:bodyPr anchor="b">
            <a:noAutofit/>
          </a:bodyPr>
          <a:lstStyle>
            <a:lvl1pPr marL="0" indent="0">
              <a:buNone/>
              <a:defRPr sz="21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276475"/>
            <a:ext cx="3887391" cy="3913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p:nvPr>
        </p:nvSpPr>
        <p:spPr>
          <a:xfrm>
            <a:off x="1288974" y="140237"/>
            <a:ext cx="7226377" cy="969484"/>
          </a:xfrm>
          <a:prstGeom prst="rect">
            <a:avLst/>
          </a:prstGeom>
        </p:spPr>
        <p:txBody>
          <a:bodyPr anchor="ct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0"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Tree>
    <p:extLst>
      <p:ext uri="{BB962C8B-B14F-4D97-AF65-F5344CB8AC3E}">
        <p14:creationId xmlns:p14="http://schemas.microsoft.com/office/powerpoint/2010/main" val="256909036"/>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1"/>
          <p:cNvSpPr>
            <a:spLocks noGrp="1"/>
          </p:cNvSpPr>
          <p:nvPr>
            <p:ph type="title"/>
          </p:nvPr>
        </p:nvSpPr>
        <p:spPr>
          <a:xfrm>
            <a:off x="1288974" y="140237"/>
            <a:ext cx="7226377" cy="969484"/>
          </a:xfrm>
          <a:prstGeom prst="rect">
            <a:avLst/>
          </a:prstGeom>
        </p:spPr>
        <p:txBody>
          <a:bodyPr anchor="ctr"/>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6"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Tree>
    <p:extLst>
      <p:ext uri="{BB962C8B-B14F-4D97-AF65-F5344CB8AC3E}">
        <p14:creationId xmlns:p14="http://schemas.microsoft.com/office/powerpoint/2010/main" val="4068253048"/>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Tree>
    <p:extLst>
      <p:ext uri="{BB962C8B-B14F-4D97-AF65-F5344CB8AC3E}">
        <p14:creationId xmlns:p14="http://schemas.microsoft.com/office/powerpoint/2010/main" val="3448635452"/>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1703524"/>
            <a:ext cx="2949178" cy="1600200"/>
          </a:xfrm>
          <a:prstGeom prst="rect">
            <a:avLst/>
          </a:prstGeom>
        </p:spPr>
        <p:txBody>
          <a:bodyPr anchor="b"/>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887391" y="1703526"/>
            <a:ext cx="4629150" cy="4652825"/>
          </a:xfrm>
        </p:spPr>
        <p:txBody>
          <a:bodyPr>
            <a:normAutofit/>
          </a:bodyPr>
          <a:lstStyle>
            <a:lvl1pPr>
              <a:defRPr sz="2100"/>
            </a:lvl1pPr>
            <a:lvl2pPr>
              <a:defRPr sz="1800"/>
            </a:lvl2pPr>
            <a:lvl3pPr>
              <a:defRPr sz="1500"/>
            </a:lvl3pPr>
            <a:lvl4pPr>
              <a:defRPr sz="1350"/>
            </a:lvl4pPr>
            <a:lvl5pPr>
              <a:defRPr sz="13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3303724"/>
            <a:ext cx="2949178" cy="3052626"/>
          </a:xfrm>
        </p:spPr>
        <p:txBody>
          <a:bodyPr>
            <a:normAutofit/>
          </a:bodyPr>
          <a:lstStyle>
            <a:lvl1pPr marL="0" indent="0">
              <a:buNone/>
              <a:defRPr sz="1500">
                <a:latin typeface="+mn-lt"/>
                <a:ea typeface="Verdana" panose="020B0604030504040204" pitchFamily="34" charset="0"/>
                <a:cs typeface="Verdana" panose="020B060403050404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5"/>
          <p:cNvSpPr>
            <a:spLocks noGrp="1"/>
          </p:cNvSpPr>
          <p:nvPr>
            <p:ph type="sldNum" sz="quarter" idx="4"/>
          </p:nvPr>
        </p:nvSpPr>
        <p:spPr>
          <a:xfrm>
            <a:off x="8243316" y="6356351"/>
            <a:ext cx="505206" cy="365125"/>
          </a:xfrm>
          <a:prstGeom prst="rect">
            <a:avLst/>
          </a:prstGeom>
        </p:spPr>
        <p:txBody>
          <a:bodyPr anchor="b"/>
          <a:lstStyle>
            <a:lvl1pPr algn="r">
              <a:defRPr sz="1050">
                <a:solidFill>
                  <a:srgbClr val="5F5F5F"/>
                </a:solidFill>
              </a:defRPr>
            </a:lvl1pPr>
          </a:lstStyle>
          <a:p>
            <a:fld id="{8E6742F1-6635-4F3B-A1BB-91C9B3B8DD12}" type="slidenum">
              <a:rPr lang="en-US" smtClean="0"/>
              <a:pPr/>
              <a:t>‹#›</a:t>
            </a:fld>
            <a:endParaRPr lang="en-US"/>
          </a:p>
        </p:txBody>
      </p:sp>
    </p:spTree>
    <p:extLst>
      <p:ext uri="{BB962C8B-B14F-4D97-AF65-F5344CB8AC3E}">
        <p14:creationId xmlns:p14="http://schemas.microsoft.com/office/powerpoint/2010/main" val="451428857"/>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870866" y="1703524"/>
            <a:ext cx="4629150" cy="4652826"/>
          </a:xfrm>
        </p:spPr>
        <p:txBody>
          <a:bodyPr>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8" name="Title 1"/>
          <p:cNvSpPr>
            <a:spLocks noGrp="1"/>
          </p:cNvSpPr>
          <p:nvPr>
            <p:ph type="title"/>
          </p:nvPr>
        </p:nvSpPr>
        <p:spPr>
          <a:xfrm>
            <a:off x="629841" y="1703524"/>
            <a:ext cx="2949178" cy="1600200"/>
          </a:xfrm>
          <a:prstGeom prst="rect">
            <a:avLst/>
          </a:prstGeom>
        </p:spPr>
        <p:txBody>
          <a:bodyPr anchor="b"/>
          <a:lstStyle>
            <a:lvl1pPr>
              <a:defRPr lang="en-US" sz="2700" kern="1200" dirty="0">
                <a:solidFill>
                  <a:schemeClr val="tx1"/>
                </a:solidFill>
                <a:latin typeface="+mn-lt"/>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9" name="Text Placeholder 3"/>
          <p:cNvSpPr>
            <a:spLocks noGrp="1"/>
          </p:cNvSpPr>
          <p:nvPr>
            <p:ph type="body" sz="half" idx="2"/>
          </p:nvPr>
        </p:nvSpPr>
        <p:spPr>
          <a:xfrm>
            <a:off x="629841" y="3303724"/>
            <a:ext cx="2949178" cy="3052626"/>
          </a:xfrm>
        </p:spPr>
        <p:txBody>
          <a:bodyPr>
            <a:normAutofit/>
          </a:bodyPr>
          <a:lstStyle>
            <a:lvl1pPr marL="0" indent="0">
              <a:buNone/>
              <a:defRPr sz="1500">
                <a:latin typeface="+mn-lt"/>
                <a:ea typeface="Verdana" panose="020B0604030504040204" pitchFamily="34" charset="0"/>
                <a:cs typeface="Verdana" panose="020B060403050404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5"/>
          <p:cNvSpPr txBox="1">
            <a:spLocks/>
          </p:cNvSpPr>
          <p:nvPr userDrawn="1"/>
        </p:nvSpPr>
        <p:spPr>
          <a:xfrm>
            <a:off x="8243316" y="6356351"/>
            <a:ext cx="505206" cy="365125"/>
          </a:xfrm>
          <a:prstGeom prst="rect">
            <a:avLst/>
          </a:prstGeom>
        </p:spPr>
        <p:txBody>
          <a:bodyPr anchor="b"/>
          <a:lstStyle>
            <a:defPPr>
              <a:defRPr lang="en-US"/>
            </a:defPPr>
            <a:lvl1pPr marL="0" algn="r" defTabSz="914400" rtl="0" eaLnBrk="1" latinLnBrk="0" hangingPunct="1">
              <a:defRPr sz="1400" kern="1200">
                <a:solidFill>
                  <a:srgbClr val="5F5F5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E6742F1-6635-4F3B-A1BB-91C9B3B8DD12}" type="slidenum">
              <a:rPr lang="en-US" sz="1050" smtClean="0"/>
              <a:pPr/>
              <a:t>‹#›</a:t>
            </a:fld>
            <a:endParaRPr lang="en-US" sz="1050"/>
          </a:p>
        </p:txBody>
      </p:sp>
    </p:spTree>
    <p:extLst>
      <p:ext uri="{BB962C8B-B14F-4D97-AF65-F5344CB8AC3E}">
        <p14:creationId xmlns:p14="http://schemas.microsoft.com/office/powerpoint/2010/main" val="3532389425"/>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3" name="Rectangle 12"/>
          <p:cNvSpPr/>
          <p:nvPr userDrawn="1"/>
        </p:nvSpPr>
        <p:spPr>
          <a:xfrm>
            <a:off x="0" y="958246"/>
            <a:ext cx="9144000" cy="3895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Subtitle 2"/>
          <p:cNvSpPr>
            <a:spLocks noGrp="1"/>
          </p:cNvSpPr>
          <p:nvPr>
            <p:ph type="subTitle" idx="1"/>
          </p:nvPr>
        </p:nvSpPr>
        <p:spPr>
          <a:xfrm>
            <a:off x="1143000" y="6117336"/>
            <a:ext cx="6858000" cy="530352"/>
          </a:xfrm>
        </p:spPr>
        <p:txBody>
          <a:bodyPr/>
          <a:lstStyle>
            <a:lvl1pPr marL="0" indent="0" algn="ctr">
              <a:buNone/>
              <a:defRPr sz="1800">
                <a:solidFill>
                  <a:schemeClr val="tx1">
                    <a:lumMod val="75000"/>
                    <a:lumOff val="25000"/>
                  </a:schemeClr>
                </a:solidFill>
                <a:latin typeface="Verdana" panose="020B0604030504040204" pitchFamily="34" charset="0"/>
                <a:ea typeface="Verdana" panose="020B0604030504040204" pitchFamily="34" charset="0"/>
                <a:cs typeface="Verdana" panose="020B060403050404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4" name="Rectangle 13"/>
          <p:cNvSpPr/>
          <p:nvPr userDrawn="1"/>
        </p:nvSpPr>
        <p:spPr>
          <a:xfrm>
            <a:off x="144018" y="82296"/>
            <a:ext cx="1392174" cy="1344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p:cNvSpPr/>
          <p:nvPr userDrawn="1"/>
        </p:nvSpPr>
        <p:spPr>
          <a:xfrm>
            <a:off x="0" y="1481328"/>
            <a:ext cx="9144000" cy="27432"/>
          </a:xfrm>
          <a:prstGeom prst="rect">
            <a:avLst/>
          </a:prstGeom>
          <a:gradFill flip="none" rotWithShape="1">
            <a:gsLst>
              <a:gs pos="15000">
                <a:srgbClr val="002D7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404159" y="2194560"/>
            <a:ext cx="4335683" cy="2468880"/>
          </a:xfrm>
          <a:prstGeom prst="rect">
            <a:avLst/>
          </a:prstGeom>
        </p:spPr>
      </p:pic>
    </p:spTree>
    <p:extLst>
      <p:ext uri="{BB962C8B-B14F-4D97-AF65-F5344CB8AC3E}">
        <p14:creationId xmlns:p14="http://schemas.microsoft.com/office/powerpoint/2010/main" val="3064852314"/>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3251794"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pic>
        <p:nvPicPr>
          <p:cNvPr id="1026" name="Picture 2">
            <a:extLst>
              <a:ext uri="{FF2B5EF4-FFF2-40B4-BE49-F238E27FC236}">
                <a16:creationId xmlns:a16="http://schemas.microsoft.com/office/drawing/2014/main" id="{6FA034AA-5AFD-D84F-A8ED-6411CC9349E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522590" y="5282773"/>
            <a:ext cx="1234714" cy="12122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5880852"/>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0537924"/>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6F966C45-5116-0A45-A791-A6553C6E25ED}" type="datetime1">
              <a:rPr lang="en-US" smtClean="0"/>
              <a:t>8/29/22</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1081790090"/>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3A244DF-D368-BA47-B6EB-EDA44C072B34}" type="datetime1">
              <a:rPr lang="en-US" smtClean="0"/>
              <a:t>8/29/22</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2914546531"/>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547F750-DCED-674B-A358-D6F087F8B78E}" type="datetime1">
              <a:rPr lang="en-US" smtClean="0"/>
              <a:t>8/29/22</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4190902774"/>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F42767DF-ADE1-114E-BF5F-472C11C13A7E}" type="datetime1">
              <a:rPr lang="en-US" smtClean="0"/>
              <a:t>8/29/22</a:t>
            </a:fld>
            <a:endParaRPr lang="en-GR"/>
          </a:p>
        </p:txBody>
      </p:sp>
      <p:sp>
        <p:nvSpPr>
          <p:cNvPr id="6" name="Footer Placeholder 5"/>
          <p:cNvSpPr>
            <a:spLocks noGrp="1"/>
          </p:cNvSpPr>
          <p:nvPr>
            <p:ph type="ftr" sz="quarter" idx="11"/>
          </p:nvPr>
        </p:nvSpPr>
        <p:spPr/>
        <p:txBody>
          <a:bodyPr/>
          <a:lstStyle/>
          <a:p>
            <a:endParaRPr lang="en-GR"/>
          </a:p>
        </p:txBody>
      </p:sp>
      <p:sp>
        <p:nvSpPr>
          <p:cNvPr id="7" name="Slide Number Placeholder 6"/>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4150961748"/>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785B6E05-2989-034A-8463-96AC875A570A}" type="datetime1">
              <a:rPr lang="en-US" smtClean="0"/>
              <a:t>8/29/22</a:t>
            </a:fld>
            <a:endParaRPr lang="en-GR"/>
          </a:p>
        </p:txBody>
      </p:sp>
      <p:sp>
        <p:nvSpPr>
          <p:cNvPr id="8" name="Footer Placeholder 7"/>
          <p:cNvSpPr>
            <a:spLocks noGrp="1"/>
          </p:cNvSpPr>
          <p:nvPr>
            <p:ph type="ftr" sz="quarter" idx="11"/>
          </p:nvPr>
        </p:nvSpPr>
        <p:spPr/>
        <p:txBody>
          <a:bodyPr/>
          <a:lstStyle/>
          <a:p>
            <a:endParaRPr lang="en-GR"/>
          </a:p>
        </p:txBody>
      </p:sp>
      <p:sp>
        <p:nvSpPr>
          <p:cNvPr id="9" name="Slide Number Placeholder 8"/>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3400948047"/>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296F26A5-9A1E-164E-A536-C43CF41F2EA7}" type="datetime1">
              <a:rPr lang="en-US" smtClean="0"/>
              <a:t>8/29/22</a:t>
            </a:fld>
            <a:endParaRPr lang="en-GR"/>
          </a:p>
        </p:txBody>
      </p:sp>
      <p:sp>
        <p:nvSpPr>
          <p:cNvPr id="4" name="Footer Placeholder 3"/>
          <p:cNvSpPr>
            <a:spLocks noGrp="1"/>
          </p:cNvSpPr>
          <p:nvPr>
            <p:ph type="ftr" sz="quarter" idx="11"/>
          </p:nvPr>
        </p:nvSpPr>
        <p:spPr/>
        <p:txBody>
          <a:bodyPr/>
          <a:lstStyle/>
          <a:p>
            <a:endParaRPr lang="en-GR"/>
          </a:p>
        </p:txBody>
      </p:sp>
      <p:sp>
        <p:nvSpPr>
          <p:cNvPr id="5" name="Slide Number Placeholder 4"/>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1041013718"/>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1F524B-BC97-0E4A-9813-E00CF4939917}" type="datetime1">
              <a:rPr lang="en-US" smtClean="0"/>
              <a:t>8/29/22</a:t>
            </a:fld>
            <a:endParaRPr lang="en-GR"/>
          </a:p>
        </p:txBody>
      </p:sp>
      <p:sp>
        <p:nvSpPr>
          <p:cNvPr id="3" name="Footer Placeholder 2"/>
          <p:cNvSpPr>
            <a:spLocks noGrp="1"/>
          </p:cNvSpPr>
          <p:nvPr>
            <p:ph type="ftr" sz="quarter" idx="11"/>
          </p:nvPr>
        </p:nvSpPr>
        <p:spPr/>
        <p:txBody>
          <a:bodyPr/>
          <a:lstStyle/>
          <a:p>
            <a:endParaRPr lang="en-GR"/>
          </a:p>
        </p:txBody>
      </p:sp>
      <p:sp>
        <p:nvSpPr>
          <p:cNvPr id="4" name="Slide Number Placeholder 3"/>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3133684431"/>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2A95BAC-6D1D-2546-8E5E-F4E62E7F6FDF}" type="datetime1">
              <a:rPr lang="en-US" smtClean="0"/>
              <a:t>8/29/22</a:t>
            </a:fld>
            <a:endParaRPr lang="en-GR"/>
          </a:p>
        </p:txBody>
      </p:sp>
      <p:sp>
        <p:nvSpPr>
          <p:cNvPr id="6" name="Footer Placeholder 5"/>
          <p:cNvSpPr>
            <a:spLocks noGrp="1"/>
          </p:cNvSpPr>
          <p:nvPr>
            <p:ph type="ftr" sz="quarter" idx="11"/>
          </p:nvPr>
        </p:nvSpPr>
        <p:spPr/>
        <p:txBody>
          <a:bodyPr/>
          <a:lstStyle/>
          <a:p>
            <a:endParaRPr lang="en-GR"/>
          </a:p>
        </p:txBody>
      </p:sp>
      <p:sp>
        <p:nvSpPr>
          <p:cNvPr id="7" name="Slide Number Placeholder 6"/>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2662552684"/>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9C130CD9-5DB9-4D4C-B9F8-360C7ABF92B4}" type="datetime1">
              <a:rPr lang="en-US" smtClean="0"/>
              <a:t>8/29/22</a:t>
            </a:fld>
            <a:endParaRPr lang="en-GR"/>
          </a:p>
        </p:txBody>
      </p:sp>
      <p:sp>
        <p:nvSpPr>
          <p:cNvPr id="6" name="Footer Placeholder 5"/>
          <p:cNvSpPr>
            <a:spLocks noGrp="1"/>
          </p:cNvSpPr>
          <p:nvPr>
            <p:ph type="ftr" sz="quarter" idx="11"/>
          </p:nvPr>
        </p:nvSpPr>
        <p:spPr/>
        <p:txBody>
          <a:bodyPr/>
          <a:lstStyle/>
          <a:p>
            <a:endParaRPr lang="en-GR"/>
          </a:p>
        </p:txBody>
      </p:sp>
      <p:sp>
        <p:nvSpPr>
          <p:cNvPr id="7" name="Slide Number Placeholder 6"/>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485887422"/>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7845F38-B3BE-C747-A907-0F5D4C362283}" type="datetime1">
              <a:rPr lang="en-US" smtClean="0"/>
              <a:t>8/29/22</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2359995991"/>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37D059B5-99C9-3B42-A953-0581646B9FF8}" type="datetime1">
              <a:rPr lang="en-US" smtClean="0"/>
              <a:t>8/29/22</a:t>
            </a:fld>
            <a:endParaRPr lang="en-GR"/>
          </a:p>
        </p:txBody>
      </p:sp>
      <p:sp>
        <p:nvSpPr>
          <p:cNvPr id="5" name="Footer Placeholder 4"/>
          <p:cNvSpPr>
            <a:spLocks noGrp="1"/>
          </p:cNvSpPr>
          <p:nvPr>
            <p:ph type="ftr" sz="quarter" idx="11"/>
          </p:nvPr>
        </p:nvSpPr>
        <p:spPr/>
        <p:txBody>
          <a:bodyPr/>
          <a:lstStyle/>
          <a:p>
            <a:endParaRPr lang="en-GR"/>
          </a:p>
        </p:txBody>
      </p:sp>
      <p:sp>
        <p:nvSpPr>
          <p:cNvPr id="6" name="Slide Number Placeholder 5"/>
          <p:cNvSpPr>
            <a:spLocks noGrp="1"/>
          </p:cNvSpPr>
          <p:nvPr>
            <p:ph type="sldNum" sz="quarter" idx="12"/>
          </p:nvPr>
        </p:nvSpPr>
        <p:spPr/>
        <p:txBody>
          <a:bodyPr/>
          <a:lstStyle/>
          <a:p>
            <a:fld id="{6EF0EDDB-3F8C-454D-B7AF-385D22F27965}" type="slidenum">
              <a:rPr lang="en-GR" smtClean="0"/>
              <a:t>‹#›</a:t>
            </a:fld>
            <a:endParaRPr lang="en-GR"/>
          </a:p>
        </p:txBody>
      </p:sp>
    </p:spTree>
    <p:extLst>
      <p:ext uri="{BB962C8B-B14F-4D97-AF65-F5344CB8AC3E}">
        <p14:creationId xmlns:p14="http://schemas.microsoft.com/office/powerpoint/2010/main" val="1932251767"/>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22960" y="758952"/>
            <a:ext cx="7543800" cy="3566160"/>
          </a:xfrm>
          <a:prstGeom prst="rect">
            <a:avLst/>
          </a:prstGeom>
        </p:spPr>
        <p:txBody>
          <a:bodyPr anchor="b">
            <a:normAutofit/>
          </a:bodyPr>
          <a:lstStyle>
            <a:lvl1pPr algn="l">
              <a:lnSpc>
                <a:spcPct val="85000"/>
              </a:lnSpc>
              <a:defRPr sz="8000" spc="-50" baseline="0">
                <a:solidFill>
                  <a:schemeClr val="tx1">
                    <a:lumMod val="85000"/>
                    <a:lumOff val="15000"/>
                  </a:schemeClr>
                </a:solidFill>
                <a:latin typeface="Corbel" panose="020B0503020204020204" pitchFamily="34" charset="0"/>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lang="en-US" dirty="0">
                <a:latin typeface="Corbel" panose="020B0503020204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a:xfrm>
            <a:off x="822961" y="6459786"/>
            <a:ext cx="1854203" cy="365125"/>
          </a:xfrm>
          <a:prstGeom prst="rect">
            <a:avLst/>
          </a:prstGeom>
        </p:spPr>
        <p:txBody>
          <a:bodyPr/>
          <a:lstStyle>
            <a:lvl1pPr>
              <a:defRPr>
                <a:latin typeface="Corbel" panose="020B0503020204020204" pitchFamily="34" charset="0"/>
              </a:defRPr>
            </a:lvl1p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lvl1pPr>
              <a:defRPr>
                <a:latin typeface="Corbel" panose="020B0503020204020204" pitchFamily="34" charset="0"/>
              </a:defRPr>
            </a:lvl1p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lvl1pPr>
              <a:defRPr>
                <a:latin typeface="Corbel" panose="020B0503020204020204" pitchFamily="34" charset="0"/>
              </a:defRPr>
            </a:lvl1pPr>
          </a:lstStyle>
          <a:p>
            <a:fld id="{CD91F3D4-A4DB-CE42-BA95-FABA56D31263}" type="slidenum">
              <a:rPr lang="en-US" smtClean="0"/>
              <a:pPr/>
              <a:t>‹#›</a:t>
            </a:fld>
            <a:endParaRPr lang="en-US"/>
          </a:p>
        </p:txBody>
      </p:sp>
    </p:spTree>
    <p:extLst>
      <p:ext uri="{BB962C8B-B14F-4D97-AF65-F5344CB8AC3E}">
        <p14:creationId xmlns:p14="http://schemas.microsoft.com/office/powerpoint/2010/main" val="1779515239"/>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a:xfrm>
            <a:off x="366963" y="257434"/>
            <a:ext cx="8410073" cy="753467"/>
          </a:xfrm>
          <a:prstGeom prst="rect">
            <a:avLst/>
          </a:prstGeom>
        </p:spPr>
        <p:txBody>
          <a:bodyPr/>
          <a:lstStyle>
            <a:lvl1pPr>
              <a:defRPr>
                <a:solidFill>
                  <a:srgbClr val="0070C0"/>
                </a:solidFill>
                <a:latin typeface="Corbel" panose="020B0503020204020204" pitchFamily="34" charset="0"/>
              </a:defRPr>
            </a:lvl1pPr>
          </a:lstStyle>
          <a:p>
            <a:r>
              <a:rPr lang="en-US"/>
              <a:t>Click to edit Master title style</a:t>
            </a:r>
          </a:p>
        </p:txBody>
      </p:sp>
      <p:sp>
        <p:nvSpPr>
          <p:cNvPr id="15" name="Text Placeholder 2"/>
          <p:cNvSpPr>
            <a:spLocks noGrp="1"/>
          </p:cNvSpPr>
          <p:nvPr>
            <p:ph idx="1"/>
          </p:nvPr>
        </p:nvSpPr>
        <p:spPr>
          <a:xfrm>
            <a:off x="366963" y="1153551"/>
            <a:ext cx="8410073" cy="5275384"/>
          </a:xfrm>
          <a:prstGeom prst="rect">
            <a:avLst/>
          </a:prstGeom>
        </p:spPr>
        <p:txBody>
          <a:bodyPr vert="horz" lIns="0" tIns="45720" rIns="0" bIns="45720" rtlCol="0">
            <a:normAutofit/>
          </a:bodyPr>
          <a:lstStyle>
            <a:lvl1pPr marL="454025" indent="-274638">
              <a:buSzPct val="90000"/>
              <a:buFont typeface="Wingdings" pitchFamily="2" charset="2"/>
              <a:buChar char="q"/>
              <a:tabLst/>
              <a:defRPr>
                <a:latin typeface="Corbel" panose="020B0503020204020204" pitchFamily="34" charset="0"/>
              </a:defRPr>
            </a:lvl1pPr>
            <a:lvl2pPr marL="717550" indent="-263525">
              <a:buSzPct val="90000"/>
              <a:buFont typeface="Courier New" panose="02070309020205020404" pitchFamily="49" charset="0"/>
              <a:buChar char="o"/>
              <a:tabLst/>
              <a:defRPr>
                <a:latin typeface="Corbel" panose="020B0503020204020204" pitchFamily="34" charset="0"/>
              </a:defRPr>
            </a:lvl2pPr>
            <a:lvl3pPr marL="896938" indent="-179388">
              <a:buSzPct val="90000"/>
              <a:buFont typeface="Wingdings" pitchFamily="2" charset="2"/>
              <a:buChar char="§"/>
              <a:tabLst/>
              <a:defRPr>
                <a:latin typeface="Corbel" panose="020B0503020204020204" pitchFamily="34" charset="0"/>
              </a:defRPr>
            </a:lvl3pPr>
            <a:lvl4pPr marL="454025" indent="-274638">
              <a:buFont typeface="Courier New" panose="02070309020205020404" pitchFamily="49" charset="0"/>
              <a:buChar char="o"/>
              <a:tabLst/>
              <a:defRPr>
                <a:latin typeface="Corbel" panose="020B0503020204020204" pitchFamily="34" charset="0"/>
              </a:defRPr>
            </a:lvl4pPr>
            <a:lvl5pPr marL="454025" indent="-274638">
              <a:buFont typeface="Courier New" panose="02070309020205020404" pitchFamily="49" charset="0"/>
              <a:buChar char="o"/>
              <a:tabLst/>
              <a:defRPr>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1">
            <a:extLst>
              <a:ext uri="{FF2B5EF4-FFF2-40B4-BE49-F238E27FC236}">
                <a16:creationId xmlns:a16="http://schemas.microsoft.com/office/drawing/2014/main" id="{ACB0FC8C-43DD-9D48-AFAC-3990C93373E6}"/>
              </a:ext>
            </a:extLst>
          </p:cNvPr>
          <p:cNvSpPr>
            <a:spLocks noGrp="1"/>
          </p:cNvSpPr>
          <p:nvPr>
            <p:ph type="sldNum" sz="quarter" idx="10"/>
          </p:nvPr>
        </p:nvSpPr>
        <p:spPr>
          <a:xfrm>
            <a:off x="7516375" y="6571538"/>
            <a:ext cx="1260661" cy="270767"/>
          </a:xfrm>
          <a:prstGeom prst="rect">
            <a:avLst/>
          </a:prstGeom>
        </p:spPr>
        <p:txBody>
          <a:bodyPr anchor="ctr" anchorCtr="0"/>
          <a:lstStyle>
            <a:lvl1pPr algn="r">
              <a:defRPr sz="1600" b="1" i="0">
                <a:solidFill>
                  <a:srgbClr val="0070C0"/>
                </a:solidFill>
                <a:latin typeface="Calibri" panose="020F0502020204030204" pitchFamily="34" charset="0"/>
                <a:ea typeface="Linux Libertine O Semibold" panose="02000503000000000000" pitchFamily="2" charset="0"/>
                <a:cs typeface="Calibri" panose="020F0502020204030204" pitchFamily="34" charset="0"/>
              </a:defRPr>
            </a:lvl1pPr>
          </a:lstStyle>
          <a:p>
            <a:fld id="{BE67019E-6B59-9444-A8F8-0CFAB6B6981D}" type="slidenum">
              <a:rPr lang="en-US" smtClean="0"/>
              <a:pPr/>
              <a:t>‹#›</a:t>
            </a:fld>
            <a:endParaRPr lang="en-US" dirty="0"/>
          </a:p>
        </p:txBody>
      </p:sp>
      <p:sp>
        <p:nvSpPr>
          <p:cNvPr id="2" name="TextBox 1">
            <a:extLst>
              <a:ext uri="{FF2B5EF4-FFF2-40B4-BE49-F238E27FC236}">
                <a16:creationId xmlns:a16="http://schemas.microsoft.com/office/drawing/2014/main" id="{DFF6FA9D-EFD2-1C4F-A541-91C2470A455F}"/>
              </a:ext>
            </a:extLst>
          </p:cNvPr>
          <p:cNvSpPr txBox="1"/>
          <p:nvPr userDrawn="1"/>
        </p:nvSpPr>
        <p:spPr>
          <a:xfrm>
            <a:off x="366963" y="6535300"/>
            <a:ext cx="2286000" cy="338554"/>
          </a:xfrm>
          <a:prstGeom prst="rect">
            <a:avLst/>
          </a:prstGeom>
          <a:noFill/>
        </p:spPr>
        <p:txBody>
          <a:bodyPr wrap="square" rtlCol="0">
            <a:spAutoFit/>
          </a:bodyPr>
          <a:lstStyle/>
          <a:p>
            <a:pPr algn="l"/>
            <a:r>
              <a:rPr lang="en-US" sz="1600" b="1" i="0" dirty="0">
                <a:solidFill>
                  <a:srgbClr val="0070C0"/>
                </a:solidFill>
                <a:latin typeface="Corbel" panose="020B0503020204020204" pitchFamily="34" charset="0"/>
                <a:ea typeface="Linux Libertine O Semibold" panose="02000503000000000000" pitchFamily="2" charset="0"/>
                <a:cs typeface="Calibri" panose="020F0502020204030204" pitchFamily="34" charset="0"/>
              </a:rPr>
              <a:t>Damla Senol Cali</a:t>
            </a:r>
          </a:p>
        </p:txBody>
      </p:sp>
      <p:pic>
        <p:nvPicPr>
          <p:cNvPr id="8" name="Picture 7">
            <a:extLst>
              <a:ext uri="{FF2B5EF4-FFF2-40B4-BE49-F238E27FC236}">
                <a16:creationId xmlns:a16="http://schemas.microsoft.com/office/drawing/2014/main" id="{E79E2B53-383E-8940-BBFE-5EBE570A07C9}"/>
              </a:ext>
            </a:extLst>
          </p:cNvPr>
          <p:cNvPicPr>
            <a:picLocks noChangeAspect="1"/>
          </p:cNvPicPr>
          <p:nvPr userDrawn="1"/>
        </p:nvPicPr>
        <p:blipFill>
          <a:blip r:embed="rId2"/>
          <a:stretch>
            <a:fillRect/>
          </a:stretch>
        </p:blipFill>
        <p:spPr>
          <a:xfrm>
            <a:off x="4045346" y="6554274"/>
            <a:ext cx="1053308" cy="311205"/>
          </a:xfrm>
          <a:prstGeom prst="rect">
            <a:avLst/>
          </a:prstGeom>
        </p:spPr>
      </p:pic>
    </p:spTree>
    <p:extLst>
      <p:ext uri="{BB962C8B-B14F-4D97-AF65-F5344CB8AC3E}">
        <p14:creationId xmlns:p14="http://schemas.microsoft.com/office/powerpoint/2010/main" val="3501913184"/>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2960" y="758952"/>
            <a:ext cx="7543800" cy="3566160"/>
          </a:xfrm>
          <a:prstGeom prst="rect">
            <a:avLst/>
          </a:prstGeo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a:extLst>
              <a:ext uri="{FF2B5EF4-FFF2-40B4-BE49-F238E27FC236}">
                <a16:creationId xmlns:a16="http://schemas.microsoft.com/office/drawing/2014/main" id="{3A3EF56B-2326-4E43-9A56-37F643A747BE}"/>
              </a:ext>
            </a:extLst>
          </p:cNvPr>
          <p:cNvSpPr/>
          <p:nvPr userDrawn="1"/>
        </p:nvSpPr>
        <p:spPr>
          <a:xfrm flipV="1">
            <a:off x="462012" y="4366260"/>
            <a:ext cx="8265695"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Rectangle 6">
            <a:extLst>
              <a:ext uri="{FF2B5EF4-FFF2-40B4-BE49-F238E27FC236}">
                <a16:creationId xmlns:a16="http://schemas.microsoft.com/office/drawing/2014/main" id="{E8C189C2-FD03-1AD1-A354-1BE999ACBC82}"/>
              </a:ext>
            </a:extLst>
          </p:cNvPr>
          <p:cNvSpPr/>
          <p:nvPr userDrawn="1"/>
        </p:nvSpPr>
        <p:spPr>
          <a:xfrm>
            <a:off x="-2" y="6536970"/>
            <a:ext cx="9144001" cy="37045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pic>
        <p:nvPicPr>
          <p:cNvPr id="8" name="Picture 7">
            <a:extLst>
              <a:ext uri="{FF2B5EF4-FFF2-40B4-BE49-F238E27FC236}">
                <a16:creationId xmlns:a16="http://schemas.microsoft.com/office/drawing/2014/main" id="{F1F2019A-EFEB-F0ED-D69E-15E3992AD15D}"/>
              </a:ext>
            </a:extLst>
          </p:cNvPr>
          <p:cNvPicPr>
            <a:picLocks noChangeAspect="1"/>
          </p:cNvPicPr>
          <p:nvPr userDrawn="1"/>
        </p:nvPicPr>
        <p:blipFill>
          <a:blip r:embed="rId2"/>
          <a:stretch>
            <a:fillRect/>
          </a:stretch>
        </p:blipFill>
        <p:spPr>
          <a:xfrm>
            <a:off x="4045346" y="6554274"/>
            <a:ext cx="1053308" cy="311205"/>
          </a:xfrm>
          <a:prstGeom prst="rect">
            <a:avLst/>
          </a:prstGeom>
        </p:spPr>
      </p:pic>
    </p:spTree>
    <p:extLst>
      <p:ext uri="{BB962C8B-B14F-4D97-AF65-F5344CB8AC3E}">
        <p14:creationId xmlns:p14="http://schemas.microsoft.com/office/powerpoint/2010/main" val="3860402922"/>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410624683"/>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167136677"/>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822961" y="6459786"/>
            <a:ext cx="1854203" cy="365125"/>
          </a:xfrm>
          <a:prstGeom prst="rect">
            <a:avLst/>
          </a:prstGeom>
        </p:spPr>
        <p:txBody>
          <a:bodyPr/>
          <a:lstStyle/>
          <a:p>
            <a:endParaRPr lang="en-US"/>
          </a:p>
        </p:txBody>
      </p:sp>
      <p:sp>
        <p:nvSpPr>
          <p:cNvPr id="4" name="Footer Placeholder 3"/>
          <p:cNvSpPr>
            <a:spLocks noGrp="1"/>
          </p:cNvSpPr>
          <p:nvPr>
            <p:ph type="ftr" sz="quarter" idx="11"/>
          </p:nvPr>
        </p:nvSpPr>
        <p:spPr>
          <a:xfrm>
            <a:off x="2764639" y="6459786"/>
            <a:ext cx="3617103"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110144" y="6388833"/>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1117989147"/>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2622678284"/>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a:prstGeom prst="rect">
            <a:avLst/>
          </a:prstGeo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a:prstGeom prst="rect">
            <a:avLst/>
          </a:prstGeom>
        </p:spPr>
        <p:txBody>
          <a:bodyPr/>
          <a:lstStyle>
            <a:lvl1pPr algn="l">
              <a:defRPr/>
            </a:lvl1pPr>
          </a:lstStyle>
          <a:p>
            <a:endParaRPr lang="en-US"/>
          </a:p>
        </p:txBody>
      </p:sp>
      <p:sp>
        <p:nvSpPr>
          <p:cNvPr id="6" name="Footer Placeholder 5"/>
          <p:cNvSpPr>
            <a:spLocks noGrp="1"/>
          </p:cNvSpPr>
          <p:nvPr>
            <p:ph type="ftr" sz="quarter" idx="11"/>
          </p:nvPr>
        </p:nvSpPr>
        <p:spPr>
          <a:xfrm>
            <a:off x="3600450" y="6459786"/>
            <a:ext cx="3486150" cy="365125"/>
          </a:xfrm>
          <a:prstGeom prst="rect">
            <a:avLst/>
          </a:prstGeo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lvl1pPr>
              <a:defRPr>
                <a:solidFill>
                  <a:schemeClr val="tx2"/>
                </a:solidFill>
              </a:defRPr>
            </a:lvl1pPr>
          </a:lstStyle>
          <a:p>
            <a:fld id="{CD91F3D4-A4DB-CE42-BA95-FABA56D31263}" type="slidenum">
              <a:rPr lang="en-US" smtClean="0"/>
              <a:t>‹#›</a:t>
            </a:fld>
            <a:endParaRPr lang="en-US"/>
          </a:p>
        </p:txBody>
      </p:sp>
    </p:spTree>
    <p:extLst>
      <p:ext uri="{BB962C8B-B14F-4D97-AF65-F5344CB8AC3E}">
        <p14:creationId xmlns:p14="http://schemas.microsoft.com/office/powerpoint/2010/main" val="1950852971"/>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a:prstGeom prst="rect">
            <a:avLst/>
          </a:prstGeo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accent2"/>
          </a:solid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822961" y="6459786"/>
            <a:ext cx="1854203" cy="365125"/>
          </a:xfrm>
          <a:prstGeom prst="rect">
            <a:avLst/>
          </a:prstGeom>
        </p:spPr>
        <p:txBody>
          <a:bodyPr/>
          <a:lstStyle/>
          <a:p>
            <a:endParaRPr lang="en-US"/>
          </a:p>
        </p:txBody>
      </p:sp>
      <p:sp>
        <p:nvSpPr>
          <p:cNvPr id="6" name="Footer Placeholder 5"/>
          <p:cNvSpPr>
            <a:spLocks noGrp="1"/>
          </p:cNvSpPr>
          <p:nvPr>
            <p:ph type="ftr" sz="quarter" idx="11"/>
          </p:nvPr>
        </p:nvSpPr>
        <p:spPr>
          <a:xfrm>
            <a:off x="2764639" y="6459786"/>
            <a:ext cx="361710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432395209"/>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6963" y="257434"/>
            <a:ext cx="8410073" cy="753467"/>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617914887"/>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22960" y="286605"/>
            <a:ext cx="7543800" cy="821760"/>
          </a:xfrm>
          <a:prstGeom prst="rect">
            <a:avLst/>
          </a:prstGeom>
        </p:spPr>
        <p:txBody>
          <a:bodyPr/>
          <a:lstStyle/>
          <a:p>
            <a:r>
              <a:rPr lang="en-US"/>
              <a:t>Click to edit Master title style</a:t>
            </a:r>
          </a:p>
        </p:txBody>
      </p:sp>
      <p:sp>
        <p:nvSpPr>
          <p:cNvPr id="7" name="Date Placeholder 6"/>
          <p:cNvSpPr>
            <a:spLocks noGrp="1"/>
          </p:cNvSpPr>
          <p:nvPr>
            <p:ph type="dt" sz="half" idx="10"/>
          </p:nvPr>
        </p:nvSpPr>
        <p:spPr>
          <a:xfrm>
            <a:off x="822961" y="6459786"/>
            <a:ext cx="1854203" cy="365125"/>
          </a:xfrm>
          <a:prstGeom prst="rect">
            <a:avLst/>
          </a:prstGeom>
        </p:spPr>
        <p:txBody>
          <a:bodyPr/>
          <a:lstStyle/>
          <a:p>
            <a:endParaRPr lang="en-US"/>
          </a:p>
        </p:txBody>
      </p:sp>
      <p:sp>
        <p:nvSpPr>
          <p:cNvPr id="8" name="Footer Placeholder 7"/>
          <p:cNvSpPr>
            <a:spLocks noGrp="1"/>
          </p:cNvSpPr>
          <p:nvPr>
            <p:ph type="ftr" sz="quarter" idx="11"/>
          </p:nvPr>
        </p:nvSpPr>
        <p:spPr>
          <a:xfrm>
            <a:off x="2764639" y="6459786"/>
            <a:ext cx="361710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499611163"/>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22961" y="6459786"/>
            <a:ext cx="1854203" cy="365125"/>
          </a:xfrm>
          <a:prstGeom prst="rect">
            <a:avLst/>
          </a:prstGeom>
        </p:spPr>
        <p:txBody>
          <a:bodyPr/>
          <a:lstStyle/>
          <a:p>
            <a:endParaRPr lang="en-US"/>
          </a:p>
        </p:txBody>
      </p:sp>
      <p:sp>
        <p:nvSpPr>
          <p:cNvPr id="5" name="Footer Placeholder 4"/>
          <p:cNvSpPr>
            <a:spLocks noGrp="1"/>
          </p:cNvSpPr>
          <p:nvPr>
            <p:ph type="ftr" sz="quarter" idx="11"/>
          </p:nvPr>
        </p:nvSpPr>
        <p:spPr>
          <a:xfrm>
            <a:off x="2764639" y="6459786"/>
            <a:ext cx="361710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425344" y="6459786"/>
            <a:ext cx="984019" cy="365125"/>
          </a:xfrm>
          <a:prstGeom prst="rect">
            <a:avLst/>
          </a:prstGeom>
        </p:spPr>
        <p:txBody>
          <a:bodyPr/>
          <a:lstStyle/>
          <a:p>
            <a:fld id="{CD91F3D4-A4DB-CE42-BA95-FABA56D31263}" type="slidenum">
              <a:rPr lang="en-US" smtClean="0"/>
              <a:t>‹#›</a:t>
            </a:fld>
            <a:endParaRPr lang="en-US"/>
          </a:p>
        </p:txBody>
      </p:sp>
    </p:spTree>
    <p:extLst>
      <p:ext uri="{BB962C8B-B14F-4D97-AF65-F5344CB8AC3E}">
        <p14:creationId xmlns:p14="http://schemas.microsoft.com/office/powerpoint/2010/main" val="3957901582"/>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13167678"/>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95697"/>
            <a:ext cx="8798061" cy="770467"/>
          </a:xfrm>
          <a:prstGeom prst="rect">
            <a:avLst/>
          </a:prstGeom>
        </p:spPr>
        <p:txBody>
          <a:bodyPr anchor="ctr"/>
          <a:lstStyle>
            <a:lvl1pPr>
              <a:lnSpc>
                <a:spcPct val="100000"/>
              </a:lnSpc>
              <a:spcAft>
                <a:spcPts val="600"/>
              </a:spcAft>
              <a:defRPr sz="3600" b="1">
                <a:solidFill>
                  <a:srgbClr val="0062A0"/>
                </a:solidFill>
                <a:latin typeface="Corbel" panose="020B0503020204020204" pitchFamily="34" charset="0"/>
              </a:defRPr>
            </a:lvl1pPr>
          </a:lstStyle>
          <a:p>
            <a:r>
              <a:rPr lang="en-US" dirty="0"/>
              <a:t>Click to edit Master title style</a:t>
            </a:r>
          </a:p>
        </p:txBody>
      </p:sp>
      <p:sp>
        <p:nvSpPr>
          <p:cNvPr id="3" name="Content Placeholder 2"/>
          <p:cNvSpPr>
            <a:spLocks noGrp="1"/>
          </p:cNvSpPr>
          <p:nvPr>
            <p:ph idx="1"/>
          </p:nvPr>
        </p:nvSpPr>
        <p:spPr>
          <a:xfrm>
            <a:off x="189560" y="978194"/>
            <a:ext cx="8798061" cy="5377521"/>
          </a:xfrm>
          <a:prstGeom prst="rect">
            <a:avLst/>
          </a:prstGeom>
        </p:spPr>
        <p:txBody>
          <a:bodyPr/>
          <a:lstStyle>
            <a:lvl1pPr marL="187200" indent="-187200">
              <a:buClr>
                <a:schemeClr val="tx1"/>
              </a:buClr>
              <a:tabLst/>
              <a:defRPr sz="2800">
                <a:latin typeface="Corbel" panose="020B0503020204020204" pitchFamily="34" charset="0"/>
              </a:defRPr>
            </a:lvl1pPr>
            <a:lvl2pPr marL="311150" indent="-187200">
              <a:buFont typeface="Cambria" panose="02040503050406030204" pitchFamily="18" charset="0"/>
              <a:buChar char="-"/>
              <a:tabLst/>
              <a:defRPr sz="2400">
                <a:latin typeface="Corbel" panose="020B0503020204020204" pitchFamily="34" charset="0"/>
              </a:defRPr>
            </a:lvl2pPr>
            <a:lvl3pPr marL="533400" indent="-187200">
              <a:buClr>
                <a:schemeClr val="tx1"/>
              </a:buClr>
              <a:tabLst/>
              <a:defRPr sz="2400">
                <a:latin typeface="Corbel" panose="020B0503020204020204" pitchFamily="34" charset="0"/>
              </a:defRPr>
            </a:lvl3pPr>
            <a:lvl4pPr indent="-187200">
              <a:defRPr sz="2400">
                <a:latin typeface="Corbel" panose="020B0503020204020204" pitchFamily="34" charset="0"/>
              </a:defRPr>
            </a:lvl4pPr>
            <a:lvl5pPr indent="-187200">
              <a:defRPr sz="2400">
                <a:latin typeface="Corbel" panose="020B05030202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mn-lt"/>
              </a:rPr>
              <a:pPr/>
              <a:t>‹#›</a:t>
            </a:fld>
            <a:endParaRPr lang="en-US" dirty="0">
              <a:latin typeface="+mn-lt"/>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98016755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3200" b="1" dirty="0">
                <a:latin typeface="Segoe UI" panose="020B0502040204020203" pitchFamily="34" charset="0"/>
                <a:cs typeface="Segoe UI" panose="020B0502040204020203" pitchFamily="34" charset="0"/>
              </a:rPr>
              <a:t>Click to edit Master subtitle style</a:t>
            </a:r>
            <a:endParaRPr lang="en-US" dirty="0"/>
          </a:p>
        </p:txBody>
      </p:sp>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3"/>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034078835"/>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4"/>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a:t>Click to edit Master title style</a:t>
            </a:r>
            <a:endParaRPr lang="en-US" dirty="0"/>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800" indent="-228600">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64034351"/>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1D68C905-9A67-7147-8898-7F8603F96931}" type="datetime1">
              <a:rPr lang="en-US" smtClean="0"/>
              <a:t>8/29/22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2329215"/>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D3C76D33-EE30-0042-9F04-975B5AC3B827}" type="datetime1">
              <a:rPr lang="en-US" smtClean="0"/>
              <a:t>8/29/22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noFill/>
          <a:ln>
            <a:noFill/>
          </a:ln>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186695330"/>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69E9E2AA-87A7-9D42-8A97-BC3C23237E5E}" type="datetime1">
              <a:rPr lang="en-US" smtClean="0"/>
              <a:t>8/29/22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28414879"/>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8DCCC21-077C-F949-A0E2-7A16F74B9195}" type="datetime1">
              <a:rPr lang="en-US" smtClean="0"/>
              <a:t>8/29/22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062028243"/>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3F01598C-425F-0840-8304-5190A8ABF85E}" type="datetime1">
              <a:rPr lang="en-US" smtClean="0"/>
              <a:t>8/29/22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849072647"/>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D1A1C184-D858-5847-96B3-954D51ACAEBC}" type="datetime1">
              <a:rPr lang="en-US" smtClean="0"/>
              <a:t>8/29/22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493310448"/>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2B29A037-F292-7941-9FE8-DC6E16EC0492}" type="datetime1">
              <a:rPr lang="en-US" smtClean="0"/>
              <a:t>8/29/22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4775332"/>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3B9883C6-C8F9-D548-B2CD-8BBB65482A1A}" type="datetime1">
              <a:rPr lang="en-US" smtClean="0"/>
              <a:t>8/29/22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661678085"/>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5447A606-2021-E84A-8393-DC26EEEEB41A}" type="datetime1">
              <a:rPr lang="en-US" smtClean="0"/>
              <a:t>8/29/22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74756773"/>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B24F5C12-D4FF-1C4B-BA3F-C62E4E9E4666}" type="datetime1">
              <a:rPr lang="en-US" smtClean="0"/>
              <a:t>8/29/22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12494326"/>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6C31ED73-475A-FE43-8745-C05B25F2AE00}" type="datetime1">
              <a:rPr lang="en-US" smtClean="0"/>
              <a:t>8/29/22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18674754"/>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b="0" i="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dirty="0"/>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b="0" i="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dirty="0"/>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125423835"/>
      </p:ext>
    </p:extLst>
  </p:cSld>
  <p:clrMapOvr>
    <a:masterClrMapping/>
  </p:clrMapOvr>
  <p:hf hdr="0" ftr="0" dt="0"/>
</p:sldLayout>
</file>

<file path=ppt/slideLayouts/slideLayout48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b="0" i="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b="0" i="0"/>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dirty="0"/>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737232248"/>
      </p:ext>
    </p:extLst>
  </p:cSld>
  <p:clrMapOvr>
    <a:masterClrMapping/>
  </p:clrMapOvr>
  <p:hf hdr="0" ftr="0" dt="0"/>
</p:sldLayout>
</file>

<file path=ppt/slideLayouts/slideLayout48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b="0" i="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22" name="Google Shape;22;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b="0" i="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dirty="0"/>
          </a:p>
        </p:txBody>
      </p:sp>
      <p:sp>
        <p:nvSpPr>
          <p:cNvPr id="23" name="Google Shape;23;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b="0" i="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dirty="0"/>
          </a:p>
        </p:txBody>
      </p:sp>
      <p:sp>
        <p:nvSpPr>
          <p:cNvPr id="24" name="Google Shape;24;p5"/>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3111746197"/>
      </p:ext>
    </p:extLst>
  </p:cSld>
  <p:clrMapOvr>
    <a:masterClrMapping/>
  </p:clrMapOvr>
  <p:hf hdr="0" ftr="0" dt="0"/>
</p:sldLayout>
</file>

<file path=ppt/slideLayouts/slideLayout48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b="0" i="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27" name="Google Shape;27;p6"/>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528182949"/>
      </p:ext>
    </p:extLst>
  </p:cSld>
  <p:clrMapOvr>
    <a:masterClrMapping/>
  </p:clrMapOvr>
  <p:hf hdr="0" ftr="0" dt="0"/>
</p:sldLayout>
</file>

<file path=ppt/slideLayouts/slideLayout48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b="0" i="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dirty="0"/>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b="0" i="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dirty="0"/>
          </a:p>
        </p:txBody>
      </p:sp>
      <p:sp>
        <p:nvSpPr>
          <p:cNvPr id="31" name="Google Shape;31;p7"/>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3971689406"/>
      </p:ext>
    </p:extLst>
  </p:cSld>
  <p:clrMapOvr>
    <a:masterClrMapping/>
  </p:clrMapOvr>
  <p:hf hdr="0" ftr="0" dt="0"/>
</p:sldLayout>
</file>

<file path=ppt/slideLayouts/slideLayout48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b="0" i="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dirty="0"/>
          </a:p>
        </p:txBody>
      </p:sp>
      <p:sp>
        <p:nvSpPr>
          <p:cNvPr id="34" name="Google Shape;34;p8"/>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2150012652"/>
      </p:ext>
    </p:extLst>
  </p:cSld>
  <p:clrMapOvr>
    <a:masterClrMapping/>
  </p:clrMapOvr>
  <p:hf hdr="0" ftr="0" dt="0"/>
</p:sldLayout>
</file>

<file path=ppt/slideLayouts/slideLayout48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b="0" i="0" dirty="0">
              <a:latin typeface="Cambria" panose="02040503050406030204" pitchFamily="18" charset="0"/>
            </a:endParaRPr>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b="0" i="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dirty="0"/>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b="0" i="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dirty="0"/>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b="0" i="0"/>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dirty="0"/>
          </a:p>
        </p:txBody>
      </p:sp>
      <p:sp>
        <p:nvSpPr>
          <p:cNvPr id="40" name="Google Shape;40;p9"/>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3685872764"/>
      </p:ext>
    </p:extLst>
  </p:cSld>
  <p:clrMapOvr>
    <a:masterClrMapping/>
  </p:clrMapOvr>
  <p:hf hdr="0" ftr="0" dt="0"/>
</p:sldLayout>
</file>

<file path=ppt/slideLayouts/slideLayout48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b="0" i="0"/>
            </a:lvl1pPr>
          </a:lstStyle>
          <a:p>
            <a:endParaRPr dirty="0"/>
          </a:p>
        </p:txBody>
      </p:sp>
      <p:sp>
        <p:nvSpPr>
          <p:cNvPr id="43" name="Google Shape;43;p10"/>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809996649"/>
      </p:ext>
    </p:extLst>
  </p:cSld>
  <p:clrMapOvr>
    <a:masterClrMapping/>
  </p:clrMapOvr>
  <p:hf hdr="0" ftr="0" dt="0"/>
</p:sldLayout>
</file>

<file path=ppt/slideLayouts/slideLayout48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b="0" i="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rPr dirty="0"/>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b="0" i="0"/>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dirty="0"/>
          </a:p>
        </p:txBody>
      </p:sp>
      <p:sp>
        <p:nvSpPr>
          <p:cNvPr id="47" name="Google Shape;47;p11"/>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4046265851"/>
      </p:ext>
    </p:extLst>
  </p:cSld>
  <p:clrMapOvr>
    <a:masterClrMapping/>
  </p:clrMapOvr>
  <p:hf hdr="0" ftr="0" dt="0"/>
</p:sldLayout>
</file>

<file path=ppt/slideLayouts/slideLayout48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882335150"/>
      </p:ext>
    </p:extLst>
  </p:cSld>
  <p:clrMapOvr>
    <a:masterClrMapping/>
  </p:clrMapOvr>
  <p:hf hdr="0" ftr="0" dt="0"/>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677733178"/>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4019155790"/>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500027749"/>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13728092"/>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89833580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63421364"/>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454256423"/>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841240638"/>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570599541"/>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63927551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3556581"/>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66181034"/>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48995635"/>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2093938970"/>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3719583970"/>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3071472766"/>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304551828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99252678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29824387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4058620841"/>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46377429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137315219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118942278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2281115783"/>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959442582"/>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060652037"/>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694695208"/>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979320996"/>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1246833155"/>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12758126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2758013398"/>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057189940"/>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524349015"/>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464614079"/>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3450890856"/>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271691758"/>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14094061"/>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62661054"/>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pic>
        <p:nvPicPr>
          <p:cNvPr id="10" name="Picture 2">
            <a:extLst>
              <a:ext uri="{FF2B5EF4-FFF2-40B4-BE49-F238E27FC236}">
                <a16:creationId xmlns:a16="http://schemas.microsoft.com/office/drawing/2014/main" id="{22204A7A-FB0E-A441-B9F5-28F279051F9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14921" y="6449551"/>
            <a:ext cx="1867175" cy="3828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11" name="Picture 2">
            <a:extLst>
              <a:ext uri="{FF2B5EF4-FFF2-40B4-BE49-F238E27FC236}">
                <a16:creationId xmlns:a16="http://schemas.microsoft.com/office/drawing/2014/main" id="{111B3916-F58F-6644-9FA8-ED642158E897}"/>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r="60005"/>
          <a:stretch/>
        </p:blipFill>
        <p:spPr bwMode="auto">
          <a:xfrm>
            <a:off x="1263518" y="6510185"/>
            <a:ext cx="589994" cy="302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1800858"/>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11276533"/>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964384007"/>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515297"/>
            <a:ext cx="2895600" cy="283885"/>
          </a:xfrm>
          <a:ln/>
        </p:spPr>
        <p:txBody>
          <a:bodyPr anchor="ctr"/>
          <a:lstStyle>
            <a:lvl1pPr>
              <a:defRPr/>
            </a:lvl1pPr>
          </a:lstStyle>
          <a:p>
            <a:endParaRPr lang="en-US" altLang="en-US"/>
          </a:p>
        </p:txBody>
      </p:sp>
      <p:sp>
        <p:nvSpPr>
          <p:cNvPr id="5" name="Rectangle 1030"/>
          <p:cNvSpPr>
            <a:spLocks noGrp="1" noChangeArrowheads="1"/>
          </p:cNvSpPr>
          <p:nvPr>
            <p:ph type="sldNum" sz="quarter" idx="11"/>
          </p:nvPr>
        </p:nvSpPr>
        <p:spPr>
          <a:xfrm>
            <a:off x="6718676" y="6501102"/>
            <a:ext cx="2133600" cy="312274"/>
          </a:xfrm>
          <a:ln/>
        </p:spPr>
        <p:txBody>
          <a:bodyPr anchor="ctr"/>
          <a:lstStyle>
            <a:lvl1pPr>
              <a:defRPr sz="1400"/>
            </a:lvl1pPr>
          </a:lstStyle>
          <a:p>
            <a:fld id="{323594FA-E141-4234-AE05-360401972BE7}" type="slidenum">
              <a:rPr lang="en-US" altLang="en-US" smtClean="0"/>
              <a:pPr/>
              <a:t>‹#›</a:t>
            </a:fld>
            <a:endParaRPr lang="en-US" altLang="en-US"/>
          </a:p>
        </p:txBody>
      </p:sp>
    </p:spTree>
    <p:extLst>
      <p:ext uri="{BB962C8B-B14F-4D97-AF65-F5344CB8AC3E}">
        <p14:creationId xmlns:p14="http://schemas.microsoft.com/office/powerpoint/2010/main" val="2465286753"/>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57572666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673204606"/>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04272436"/>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850946141"/>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20142389"/>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43336285"/>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35203636"/>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42476930"/>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819783432"/>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011" y="132334"/>
            <a:ext cx="8894602" cy="606084"/>
          </a:xfrm>
          <a:prstGeom prst="rect">
            <a:avLst/>
          </a:prstGeom>
        </p:spPr>
        <p:txBody>
          <a:bodyPr>
            <a:noAutofit/>
          </a:bodyPr>
          <a:lstStyle>
            <a:lvl1pPr>
              <a:defRPr sz="4200" b="1" i="0">
                <a:latin typeface="Lato Black" panose="020F0502020204030203" pitchFamily="34" charset="77"/>
                <a:cs typeface="Segoe UI" panose="020B0502040204020203" pitchFamily="34" charset="0"/>
              </a:defRPr>
            </a:lvl1pPr>
          </a:lstStyle>
          <a:p>
            <a:r>
              <a:rPr lang="en-GB"/>
              <a:t>Click to edit Master title style</a:t>
            </a:r>
            <a:endParaRPr lang="en-US" dirty="0"/>
          </a:p>
        </p:txBody>
      </p:sp>
      <p:sp>
        <p:nvSpPr>
          <p:cNvPr id="3" name="Content Placeholder 2"/>
          <p:cNvSpPr>
            <a:spLocks noGrp="1"/>
          </p:cNvSpPr>
          <p:nvPr>
            <p:ph idx="1"/>
          </p:nvPr>
        </p:nvSpPr>
        <p:spPr>
          <a:xfrm>
            <a:off x="169011" y="936172"/>
            <a:ext cx="8894602" cy="5419543"/>
          </a:xfrm>
          <a:prstGeom prst="rect">
            <a:avLst/>
          </a:prstGeom>
        </p:spPr>
        <p:txBody>
          <a:bodyPr/>
          <a:lstStyle>
            <a:lvl1pPr>
              <a:defRPr sz="2800">
                <a:latin typeface="Lato" panose="020F0502020204030203" pitchFamily="34" charset="77"/>
                <a:cs typeface="Segoe UI" panose="020B0502040204020203" pitchFamily="34" charset="0"/>
              </a:defRPr>
            </a:lvl1pPr>
            <a:lvl2pPr marL="685800" indent="-228600">
              <a:buFont typeface="Cambria" panose="02040503050406030204" pitchFamily="18" charset="0"/>
              <a:buChar char="-"/>
              <a:defRPr sz="2400">
                <a:latin typeface="Lato" panose="020F0502020204030203" pitchFamily="34" charset="77"/>
                <a:cs typeface="Segoe UI" panose="020B0502040204020203" pitchFamily="34" charset="0"/>
              </a:defRPr>
            </a:lvl2pPr>
            <a:lvl3pPr>
              <a:defRPr sz="2000">
                <a:latin typeface="Lato" panose="020F0502020204030203" pitchFamily="34" charset="77"/>
                <a:cs typeface="Segoe UI" panose="020B0502040204020203" pitchFamily="34" charset="0"/>
              </a:defRPr>
            </a:lvl3pPr>
            <a:lvl4pPr>
              <a:defRPr sz="2000">
                <a:latin typeface="Lato" panose="020F0502020204030203" pitchFamily="34" charset="77"/>
                <a:cs typeface="Segoe UI" panose="020B0502040204020203" pitchFamily="34" charset="0"/>
              </a:defRPr>
            </a:lvl4pPr>
            <a:lvl5pPr>
              <a:defRPr sz="2000">
                <a:latin typeface="Lato" panose="020F0502020204030203" pitchFamily="34" charset="77"/>
                <a:cs typeface="Segoe UI" panose="020B050204020402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txBox="1">
            <a:spLocks/>
          </p:cNvSpPr>
          <p:nvPr userDrawn="1"/>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400" smtClean="0">
                <a:latin typeface="Lato" panose="020F0502020204030203" pitchFamily="34" charset="77"/>
                <a:cs typeface="Segoe UI" panose="020B0502040204020203" pitchFamily="34" charset="0"/>
              </a:rPr>
              <a:pPr/>
              <a:t>‹#›</a:t>
            </a:fld>
            <a:endParaRPr lang="en-US" dirty="0">
              <a:latin typeface="Lato" panose="020F0502020204030203" pitchFamily="34" charset="77"/>
              <a:cs typeface="Segoe UI" panose="020B0502040204020203" pitchFamily="34" charset="0"/>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6" name="Straight Connector 5">
            <a:extLst>
              <a:ext uri="{FF2B5EF4-FFF2-40B4-BE49-F238E27FC236}">
                <a16:creationId xmlns:a16="http://schemas.microsoft.com/office/drawing/2014/main" id="{13D6C95C-F5A1-47A0-B338-935B91ACFEDF}"/>
              </a:ext>
            </a:extLst>
          </p:cNvPr>
          <p:cNvCxnSpPr>
            <a:cxnSpLocks/>
          </p:cNvCxnSpPr>
          <p:nvPr userDrawn="1"/>
        </p:nvCxnSpPr>
        <p:spPr>
          <a:xfrm>
            <a:off x="117021" y="831498"/>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0149938"/>
      </p:ext>
    </p:extLst>
  </p:cSld>
  <p:clrMapOvr>
    <a:masterClrMapping/>
  </p:clrMapOvr>
</p:sldLayout>
</file>

<file path=ppt/slideLayouts/slideLayout5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2305588834"/>
      </p:ext>
    </p:extLst>
  </p:cSld>
  <p:clrMapOvr>
    <a:masterClrMapping/>
  </p:clrMapOvr>
</p:sldLayout>
</file>

<file path=ppt/slideLayouts/slideLayout5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366152251"/>
      </p:ext>
    </p:extLst>
  </p:cSld>
  <p:clrMapOvr>
    <a:masterClrMapping/>
  </p:clrMapOvr>
</p:sldLayout>
</file>

<file path=ppt/slideLayouts/slideLayout54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452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5" Type="http://schemas.openxmlformats.org/officeDocument/2006/relationships/slideLayout" Target="../slideLayouts/slideLayout263.xml"/><Relationship Id="rId4" Type="http://schemas.openxmlformats.org/officeDocument/2006/relationships/slideLayout" Target="../slideLayouts/slideLayout262.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image" Target="../media/image1.png"/><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theme" Target="../theme/theme26.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79.xml"/><Relationship Id="rId7" Type="http://schemas.openxmlformats.org/officeDocument/2006/relationships/image" Target="../media/image7.jpeg"/><Relationship Id="rId2" Type="http://schemas.openxmlformats.org/officeDocument/2006/relationships/slideLayout" Target="../slideLayouts/slideLayout278.xml"/><Relationship Id="rId1" Type="http://schemas.openxmlformats.org/officeDocument/2006/relationships/slideLayout" Target="../slideLayouts/slideLayout277.xml"/><Relationship Id="rId6" Type="http://schemas.openxmlformats.org/officeDocument/2006/relationships/theme" Target="../theme/theme27.xml"/><Relationship Id="rId5" Type="http://schemas.openxmlformats.org/officeDocument/2006/relationships/slideLayout" Target="../slideLayouts/slideLayout281.xml"/><Relationship Id="rId10" Type="http://schemas.openxmlformats.org/officeDocument/2006/relationships/image" Target="../media/image10.png"/><Relationship Id="rId4" Type="http://schemas.openxmlformats.org/officeDocument/2006/relationships/slideLayout" Target="../slideLayouts/slideLayout280.xml"/><Relationship Id="rId9" Type="http://schemas.openxmlformats.org/officeDocument/2006/relationships/image" Target="../media/image9.jpeg"/></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89.xml"/><Relationship Id="rId13" Type="http://schemas.openxmlformats.org/officeDocument/2006/relationships/image" Target="../media/image1.png"/><Relationship Id="rId3" Type="http://schemas.openxmlformats.org/officeDocument/2006/relationships/slideLayout" Target="../slideLayouts/slideLayout284.xml"/><Relationship Id="rId7" Type="http://schemas.openxmlformats.org/officeDocument/2006/relationships/slideLayout" Target="../slideLayouts/slideLayout288.xml"/><Relationship Id="rId12" Type="http://schemas.openxmlformats.org/officeDocument/2006/relationships/theme" Target="../theme/theme28.xml"/><Relationship Id="rId2" Type="http://schemas.openxmlformats.org/officeDocument/2006/relationships/slideLayout" Target="../slideLayouts/slideLayout283.xml"/><Relationship Id="rId1" Type="http://schemas.openxmlformats.org/officeDocument/2006/relationships/slideLayout" Target="../slideLayouts/slideLayout282.xml"/><Relationship Id="rId6" Type="http://schemas.openxmlformats.org/officeDocument/2006/relationships/slideLayout" Target="../slideLayouts/slideLayout287.xml"/><Relationship Id="rId11" Type="http://schemas.openxmlformats.org/officeDocument/2006/relationships/slideLayout" Target="../slideLayouts/slideLayout292.xml"/><Relationship Id="rId5" Type="http://schemas.openxmlformats.org/officeDocument/2006/relationships/slideLayout" Target="../slideLayouts/slideLayout286.xml"/><Relationship Id="rId10" Type="http://schemas.openxmlformats.org/officeDocument/2006/relationships/slideLayout" Target="../slideLayouts/slideLayout291.xml"/><Relationship Id="rId4" Type="http://schemas.openxmlformats.org/officeDocument/2006/relationships/slideLayout" Target="../slideLayouts/slideLayout285.xml"/><Relationship Id="rId9" Type="http://schemas.openxmlformats.org/officeDocument/2006/relationships/slideLayout" Target="../slideLayouts/slideLayout290.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0.xml"/><Relationship Id="rId3" Type="http://schemas.openxmlformats.org/officeDocument/2006/relationships/slideLayout" Target="../slideLayouts/slideLayout295.xml"/><Relationship Id="rId7" Type="http://schemas.openxmlformats.org/officeDocument/2006/relationships/slideLayout" Target="../slideLayouts/slideLayout299.xml"/><Relationship Id="rId12" Type="http://schemas.openxmlformats.org/officeDocument/2006/relationships/theme" Target="../theme/theme29.xml"/><Relationship Id="rId2" Type="http://schemas.openxmlformats.org/officeDocument/2006/relationships/slideLayout" Target="../slideLayouts/slideLayout294.xml"/><Relationship Id="rId1" Type="http://schemas.openxmlformats.org/officeDocument/2006/relationships/slideLayout" Target="../slideLayouts/slideLayout293.xml"/><Relationship Id="rId6" Type="http://schemas.openxmlformats.org/officeDocument/2006/relationships/slideLayout" Target="../slideLayouts/slideLayout298.xml"/><Relationship Id="rId11" Type="http://schemas.openxmlformats.org/officeDocument/2006/relationships/slideLayout" Target="../slideLayouts/slideLayout303.xml"/><Relationship Id="rId5" Type="http://schemas.openxmlformats.org/officeDocument/2006/relationships/slideLayout" Target="../slideLayouts/slideLayout297.xml"/><Relationship Id="rId10" Type="http://schemas.openxmlformats.org/officeDocument/2006/relationships/slideLayout" Target="../slideLayouts/slideLayout302.xml"/><Relationship Id="rId4" Type="http://schemas.openxmlformats.org/officeDocument/2006/relationships/slideLayout" Target="../slideLayouts/slideLayout296.xml"/><Relationship Id="rId9" Type="http://schemas.openxmlformats.org/officeDocument/2006/relationships/slideLayout" Target="../slideLayouts/slideLayout301.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1.xml"/><Relationship Id="rId3" Type="http://schemas.openxmlformats.org/officeDocument/2006/relationships/slideLayout" Target="../slideLayouts/slideLayout306.xml"/><Relationship Id="rId7" Type="http://schemas.openxmlformats.org/officeDocument/2006/relationships/slideLayout" Target="../slideLayouts/slideLayout310.xml"/><Relationship Id="rId12" Type="http://schemas.openxmlformats.org/officeDocument/2006/relationships/theme" Target="../theme/theme30.xml"/><Relationship Id="rId2" Type="http://schemas.openxmlformats.org/officeDocument/2006/relationships/slideLayout" Target="../slideLayouts/slideLayout305.xml"/><Relationship Id="rId1" Type="http://schemas.openxmlformats.org/officeDocument/2006/relationships/slideLayout" Target="../slideLayouts/slideLayout304.xml"/><Relationship Id="rId6" Type="http://schemas.openxmlformats.org/officeDocument/2006/relationships/slideLayout" Target="../slideLayouts/slideLayout309.xml"/><Relationship Id="rId11" Type="http://schemas.openxmlformats.org/officeDocument/2006/relationships/slideLayout" Target="../slideLayouts/slideLayout314.xml"/><Relationship Id="rId5" Type="http://schemas.openxmlformats.org/officeDocument/2006/relationships/slideLayout" Target="../slideLayouts/slideLayout308.xml"/><Relationship Id="rId10" Type="http://schemas.openxmlformats.org/officeDocument/2006/relationships/slideLayout" Target="../slideLayouts/slideLayout313.xml"/><Relationship Id="rId4" Type="http://schemas.openxmlformats.org/officeDocument/2006/relationships/slideLayout" Target="../slideLayouts/slideLayout307.xml"/><Relationship Id="rId9" Type="http://schemas.openxmlformats.org/officeDocument/2006/relationships/slideLayout" Target="../slideLayouts/slideLayout312.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22.xml"/><Relationship Id="rId3" Type="http://schemas.openxmlformats.org/officeDocument/2006/relationships/slideLayout" Target="../slideLayouts/slideLayout317.xml"/><Relationship Id="rId7" Type="http://schemas.openxmlformats.org/officeDocument/2006/relationships/slideLayout" Target="../slideLayouts/slideLayout321.xml"/><Relationship Id="rId12" Type="http://schemas.openxmlformats.org/officeDocument/2006/relationships/theme" Target="../theme/theme31.xml"/><Relationship Id="rId2" Type="http://schemas.openxmlformats.org/officeDocument/2006/relationships/slideLayout" Target="../slideLayouts/slideLayout316.xml"/><Relationship Id="rId1" Type="http://schemas.openxmlformats.org/officeDocument/2006/relationships/slideLayout" Target="../slideLayouts/slideLayout315.xml"/><Relationship Id="rId6" Type="http://schemas.openxmlformats.org/officeDocument/2006/relationships/slideLayout" Target="../slideLayouts/slideLayout320.xml"/><Relationship Id="rId11" Type="http://schemas.openxmlformats.org/officeDocument/2006/relationships/slideLayout" Target="../slideLayouts/slideLayout325.xml"/><Relationship Id="rId5" Type="http://schemas.openxmlformats.org/officeDocument/2006/relationships/slideLayout" Target="../slideLayouts/slideLayout319.xml"/><Relationship Id="rId10" Type="http://schemas.openxmlformats.org/officeDocument/2006/relationships/slideLayout" Target="../slideLayouts/slideLayout324.xml"/><Relationship Id="rId4" Type="http://schemas.openxmlformats.org/officeDocument/2006/relationships/slideLayout" Target="../slideLayouts/slideLayout318.xml"/><Relationship Id="rId9" Type="http://schemas.openxmlformats.org/officeDocument/2006/relationships/slideLayout" Target="../slideLayouts/slideLayout323.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33.xml"/><Relationship Id="rId13" Type="http://schemas.openxmlformats.org/officeDocument/2006/relationships/image" Target="../media/image1.png"/><Relationship Id="rId3" Type="http://schemas.openxmlformats.org/officeDocument/2006/relationships/slideLayout" Target="../slideLayouts/slideLayout328.xml"/><Relationship Id="rId7" Type="http://schemas.openxmlformats.org/officeDocument/2006/relationships/slideLayout" Target="../slideLayouts/slideLayout332.xml"/><Relationship Id="rId12" Type="http://schemas.openxmlformats.org/officeDocument/2006/relationships/theme" Target="../theme/theme32.xml"/><Relationship Id="rId2" Type="http://schemas.openxmlformats.org/officeDocument/2006/relationships/slideLayout" Target="../slideLayouts/slideLayout327.xml"/><Relationship Id="rId1" Type="http://schemas.openxmlformats.org/officeDocument/2006/relationships/slideLayout" Target="../slideLayouts/slideLayout326.xml"/><Relationship Id="rId6" Type="http://schemas.openxmlformats.org/officeDocument/2006/relationships/slideLayout" Target="../slideLayouts/slideLayout331.xml"/><Relationship Id="rId11" Type="http://schemas.openxmlformats.org/officeDocument/2006/relationships/slideLayout" Target="../slideLayouts/slideLayout336.xml"/><Relationship Id="rId5" Type="http://schemas.openxmlformats.org/officeDocument/2006/relationships/slideLayout" Target="../slideLayouts/slideLayout330.xml"/><Relationship Id="rId10" Type="http://schemas.openxmlformats.org/officeDocument/2006/relationships/slideLayout" Target="../slideLayouts/slideLayout335.xml"/><Relationship Id="rId4" Type="http://schemas.openxmlformats.org/officeDocument/2006/relationships/slideLayout" Target="../slideLayouts/slideLayout329.xml"/><Relationship Id="rId9" Type="http://schemas.openxmlformats.org/officeDocument/2006/relationships/slideLayout" Target="../slideLayouts/slideLayout334.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44.xml"/><Relationship Id="rId13" Type="http://schemas.openxmlformats.org/officeDocument/2006/relationships/theme" Target="../theme/theme33.xml"/><Relationship Id="rId3" Type="http://schemas.openxmlformats.org/officeDocument/2006/relationships/slideLayout" Target="../slideLayouts/slideLayout339.xml"/><Relationship Id="rId7" Type="http://schemas.openxmlformats.org/officeDocument/2006/relationships/slideLayout" Target="../slideLayouts/slideLayout343.xml"/><Relationship Id="rId12" Type="http://schemas.openxmlformats.org/officeDocument/2006/relationships/slideLayout" Target="../slideLayouts/slideLayout348.xml"/><Relationship Id="rId2" Type="http://schemas.openxmlformats.org/officeDocument/2006/relationships/slideLayout" Target="../slideLayouts/slideLayout338.xml"/><Relationship Id="rId1" Type="http://schemas.openxmlformats.org/officeDocument/2006/relationships/slideLayout" Target="../slideLayouts/slideLayout337.xml"/><Relationship Id="rId6" Type="http://schemas.openxmlformats.org/officeDocument/2006/relationships/slideLayout" Target="../slideLayouts/slideLayout342.xml"/><Relationship Id="rId11" Type="http://schemas.openxmlformats.org/officeDocument/2006/relationships/slideLayout" Target="../slideLayouts/slideLayout347.xml"/><Relationship Id="rId5" Type="http://schemas.openxmlformats.org/officeDocument/2006/relationships/slideLayout" Target="../slideLayouts/slideLayout341.xml"/><Relationship Id="rId10" Type="http://schemas.openxmlformats.org/officeDocument/2006/relationships/slideLayout" Target="../slideLayouts/slideLayout346.xml"/><Relationship Id="rId4" Type="http://schemas.openxmlformats.org/officeDocument/2006/relationships/slideLayout" Target="../slideLayouts/slideLayout340.xml"/><Relationship Id="rId9" Type="http://schemas.openxmlformats.org/officeDocument/2006/relationships/slideLayout" Target="../slideLayouts/slideLayout345.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56.xml"/><Relationship Id="rId13" Type="http://schemas.openxmlformats.org/officeDocument/2006/relationships/slideLayout" Target="../slideLayouts/slideLayout361.xml"/><Relationship Id="rId3" Type="http://schemas.openxmlformats.org/officeDocument/2006/relationships/slideLayout" Target="../slideLayouts/slideLayout351.xml"/><Relationship Id="rId7" Type="http://schemas.openxmlformats.org/officeDocument/2006/relationships/slideLayout" Target="../slideLayouts/slideLayout355.xml"/><Relationship Id="rId12" Type="http://schemas.openxmlformats.org/officeDocument/2006/relationships/slideLayout" Target="../slideLayouts/slideLayout360.xml"/><Relationship Id="rId17" Type="http://schemas.openxmlformats.org/officeDocument/2006/relationships/image" Target="../media/image14.png"/><Relationship Id="rId2" Type="http://schemas.openxmlformats.org/officeDocument/2006/relationships/slideLayout" Target="../slideLayouts/slideLayout350.xml"/><Relationship Id="rId16" Type="http://schemas.openxmlformats.org/officeDocument/2006/relationships/theme" Target="../theme/theme34.xml"/><Relationship Id="rId1" Type="http://schemas.openxmlformats.org/officeDocument/2006/relationships/slideLayout" Target="../slideLayouts/slideLayout349.xml"/><Relationship Id="rId6" Type="http://schemas.openxmlformats.org/officeDocument/2006/relationships/slideLayout" Target="../slideLayouts/slideLayout354.xml"/><Relationship Id="rId11" Type="http://schemas.openxmlformats.org/officeDocument/2006/relationships/slideLayout" Target="../slideLayouts/slideLayout359.xml"/><Relationship Id="rId5" Type="http://schemas.openxmlformats.org/officeDocument/2006/relationships/slideLayout" Target="../slideLayouts/slideLayout353.xml"/><Relationship Id="rId15" Type="http://schemas.openxmlformats.org/officeDocument/2006/relationships/slideLayout" Target="../slideLayouts/slideLayout363.xml"/><Relationship Id="rId10" Type="http://schemas.openxmlformats.org/officeDocument/2006/relationships/slideLayout" Target="../slideLayouts/slideLayout358.xml"/><Relationship Id="rId4" Type="http://schemas.openxmlformats.org/officeDocument/2006/relationships/slideLayout" Target="../slideLayouts/slideLayout352.xml"/><Relationship Id="rId9" Type="http://schemas.openxmlformats.org/officeDocument/2006/relationships/slideLayout" Target="../slideLayouts/slideLayout357.xml"/><Relationship Id="rId14" Type="http://schemas.openxmlformats.org/officeDocument/2006/relationships/slideLayout" Target="../slideLayouts/slideLayout362.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1.xml"/><Relationship Id="rId13" Type="http://schemas.openxmlformats.org/officeDocument/2006/relationships/image" Target="../media/image1.png"/><Relationship Id="rId3" Type="http://schemas.openxmlformats.org/officeDocument/2006/relationships/slideLayout" Target="../slideLayouts/slideLayout366.xml"/><Relationship Id="rId7" Type="http://schemas.openxmlformats.org/officeDocument/2006/relationships/slideLayout" Target="../slideLayouts/slideLayout370.xml"/><Relationship Id="rId12" Type="http://schemas.openxmlformats.org/officeDocument/2006/relationships/theme" Target="../theme/theme35.xml"/><Relationship Id="rId2" Type="http://schemas.openxmlformats.org/officeDocument/2006/relationships/slideLayout" Target="../slideLayouts/slideLayout365.xml"/><Relationship Id="rId1" Type="http://schemas.openxmlformats.org/officeDocument/2006/relationships/slideLayout" Target="../slideLayouts/slideLayout364.xml"/><Relationship Id="rId6" Type="http://schemas.openxmlformats.org/officeDocument/2006/relationships/slideLayout" Target="../slideLayouts/slideLayout369.xml"/><Relationship Id="rId11" Type="http://schemas.openxmlformats.org/officeDocument/2006/relationships/slideLayout" Target="../slideLayouts/slideLayout374.xml"/><Relationship Id="rId5" Type="http://schemas.openxmlformats.org/officeDocument/2006/relationships/slideLayout" Target="../slideLayouts/slideLayout368.xml"/><Relationship Id="rId10" Type="http://schemas.openxmlformats.org/officeDocument/2006/relationships/slideLayout" Target="../slideLayouts/slideLayout373.xml"/><Relationship Id="rId4" Type="http://schemas.openxmlformats.org/officeDocument/2006/relationships/slideLayout" Target="../slideLayouts/slideLayout367.xml"/><Relationship Id="rId9" Type="http://schemas.openxmlformats.org/officeDocument/2006/relationships/slideLayout" Target="../slideLayouts/slideLayout372.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2.xml"/><Relationship Id="rId13" Type="http://schemas.openxmlformats.org/officeDocument/2006/relationships/image" Target="../media/image1.png"/><Relationship Id="rId3" Type="http://schemas.openxmlformats.org/officeDocument/2006/relationships/slideLayout" Target="../slideLayouts/slideLayout377.xml"/><Relationship Id="rId7" Type="http://schemas.openxmlformats.org/officeDocument/2006/relationships/slideLayout" Target="../slideLayouts/slideLayout381.xml"/><Relationship Id="rId12" Type="http://schemas.openxmlformats.org/officeDocument/2006/relationships/theme" Target="../theme/theme36.xml"/><Relationship Id="rId2" Type="http://schemas.openxmlformats.org/officeDocument/2006/relationships/slideLayout" Target="../slideLayouts/slideLayout376.xml"/><Relationship Id="rId1" Type="http://schemas.openxmlformats.org/officeDocument/2006/relationships/slideLayout" Target="../slideLayouts/slideLayout375.xml"/><Relationship Id="rId6" Type="http://schemas.openxmlformats.org/officeDocument/2006/relationships/slideLayout" Target="../slideLayouts/slideLayout380.xml"/><Relationship Id="rId11" Type="http://schemas.openxmlformats.org/officeDocument/2006/relationships/slideLayout" Target="../slideLayouts/slideLayout385.xml"/><Relationship Id="rId5" Type="http://schemas.openxmlformats.org/officeDocument/2006/relationships/slideLayout" Target="../slideLayouts/slideLayout379.xml"/><Relationship Id="rId10" Type="http://schemas.openxmlformats.org/officeDocument/2006/relationships/slideLayout" Target="../slideLayouts/slideLayout384.xml"/><Relationship Id="rId4" Type="http://schemas.openxmlformats.org/officeDocument/2006/relationships/slideLayout" Target="../slideLayouts/slideLayout378.xml"/><Relationship Id="rId9" Type="http://schemas.openxmlformats.org/officeDocument/2006/relationships/slideLayout" Target="../slideLayouts/slideLayout383.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3.xml"/><Relationship Id="rId13" Type="http://schemas.openxmlformats.org/officeDocument/2006/relationships/image" Target="../media/image1.png"/><Relationship Id="rId3" Type="http://schemas.openxmlformats.org/officeDocument/2006/relationships/slideLayout" Target="../slideLayouts/slideLayout388.xml"/><Relationship Id="rId7" Type="http://schemas.openxmlformats.org/officeDocument/2006/relationships/slideLayout" Target="../slideLayouts/slideLayout392.xml"/><Relationship Id="rId12" Type="http://schemas.openxmlformats.org/officeDocument/2006/relationships/theme" Target="../theme/theme37.xml"/><Relationship Id="rId2" Type="http://schemas.openxmlformats.org/officeDocument/2006/relationships/slideLayout" Target="../slideLayouts/slideLayout387.xml"/><Relationship Id="rId1" Type="http://schemas.openxmlformats.org/officeDocument/2006/relationships/slideLayout" Target="../slideLayouts/slideLayout386.xml"/><Relationship Id="rId6" Type="http://schemas.openxmlformats.org/officeDocument/2006/relationships/slideLayout" Target="../slideLayouts/slideLayout391.xml"/><Relationship Id="rId11" Type="http://schemas.openxmlformats.org/officeDocument/2006/relationships/slideLayout" Target="../slideLayouts/slideLayout396.xml"/><Relationship Id="rId5" Type="http://schemas.openxmlformats.org/officeDocument/2006/relationships/slideLayout" Target="../slideLayouts/slideLayout390.xml"/><Relationship Id="rId10" Type="http://schemas.openxmlformats.org/officeDocument/2006/relationships/slideLayout" Target="../slideLayouts/slideLayout395.xml"/><Relationship Id="rId4" Type="http://schemas.openxmlformats.org/officeDocument/2006/relationships/slideLayout" Target="../slideLayouts/slideLayout389.xml"/><Relationship Id="rId9" Type="http://schemas.openxmlformats.org/officeDocument/2006/relationships/slideLayout" Target="../slideLayouts/slideLayout394.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4.xml"/><Relationship Id="rId13" Type="http://schemas.openxmlformats.org/officeDocument/2006/relationships/theme" Target="../theme/theme38.xml"/><Relationship Id="rId3" Type="http://schemas.openxmlformats.org/officeDocument/2006/relationships/slideLayout" Target="../slideLayouts/slideLayout399.xml"/><Relationship Id="rId7" Type="http://schemas.openxmlformats.org/officeDocument/2006/relationships/slideLayout" Target="../slideLayouts/slideLayout403.xml"/><Relationship Id="rId12" Type="http://schemas.openxmlformats.org/officeDocument/2006/relationships/slideLayout" Target="../slideLayouts/slideLayout408.xml"/><Relationship Id="rId2" Type="http://schemas.openxmlformats.org/officeDocument/2006/relationships/slideLayout" Target="../slideLayouts/slideLayout398.xml"/><Relationship Id="rId1" Type="http://schemas.openxmlformats.org/officeDocument/2006/relationships/slideLayout" Target="../slideLayouts/slideLayout397.xml"/><Relationship Id="rId6" Type="http://schemas.openxmlformats.org/officeDocument/2006/relationships/slideLayout" Target="../slideLayouts/slideLayout402.xml"/><Relationship Id="rId11" Type="http://schemas.openxmlformats.org/officeDocument/2006/relationships/slideLayout" Target="../slideLayouts/slideLayout407.xml"/><Relationship Id="rId5" Type="http://schemas.openxmlformats.org/officeDocument/2006/relationships/slideLayout" Target="../slideLayouts/slideLayout401.xml"/><Relationship Id="rId10" Type="http://schemas.openxmlformats.org/officeDocument/2006/relationships/slideLayout" Target="../slideLayouts/slideLayout406.xml"/><Relationship Id="rId4" Type="http://schemas.openxmlformats.org/officeDocument/2006/relationships/slideLayout" Target="../slideLayouts/slideLayout400.xml"/><Relationship Id="rId9" Type="http://schemas.openxmlformats.org/officeDocument/2006/relationships/slideLayout" Target="../slideLayouts/slideLayout405.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6.xml"/><Relationship Id="rId13" Type="http://schemas.openxmlformats.org/officeDocument/2006/relationships/theme" Target="../theme/theme39.xml"/><Relationship Id="rId3" Type="http://schemas.openxmlformats.org/officeDocument/2006/relationships/slideLayout" Target="../slideLayouts/slideLayout411.xml"/><Relationship Id="rId7" Type="http://schemas.openxmlformats.org/officeDocument/2006/relationships/slideLayout" Target="../slideLayouts/slideLayout415.xml"/><Relationship Id="rId12" Type="http://schemas.openxmlformats.org/officeDocument/2006/relationships/slideLayout" Target="../slideLayouts/slideLayout420.xml"/><Relationship Id="rId2" Type="http://schemas.openxmlformats.org/officeDocument/2006/relationships/slideLayout" Target="../slideLayouts/slideLayout410.xml"/><Relationship Id="rId1" Type="http://schemas.openxmlformats.org/officeDocument/2006/relationships/slideLayout" Target="../slideLayouts/slideLayout409.xml"/><Relationship Id="rId6" Type="http://schemas.openxmlformats.org/officeDocument/2006/relationships/slideLayout" Target="../slideLayouts/slideLayout414.xml"/><Relationship Id="rId11" Type="http://schemas.openxmlformats.org/officeDocument/2006/relationships/slideLayout" Target="../slideLayouts/slideLayout419.xml"/><Relationship Id="rId5" Type="http://schemas.openxmlformats.org/officeDocument/2006/relationships/slideLayout" Target="../slideLayouts/slideLayout413.xml"/><Relationship Id="rId10" Type="http://schemas.openxmlformats.org/officeDocument/2006/relationships/slideLayout" Target="../slideLayouts/slideLayout418.xml"/><Relationship Id="rId4" Type="http://schemas.openxmlformats.org/officeDocument/2006/relationships/slideLayout" Target="../slideLayouts/slideLayout412.xml"/><Relationship Id="rId9" Type="http://schemas.openxmlformats.org/officeDocument/2006/relationships/slideLayout" Target="../slideLayouts/slideLayout417.xml"/></Relationships>
</file>

<file path=ppt/slideMasters/_rels/slideMaster40.xml.rels><?xml version="1.0" encoding="UTF-8" standalone="yes"?>
<Relationships xmlns="http://schemas.openxmlformats.org/package/2006/relationships"><Relationship Id="rId3" Type="http://schemas.openxmlformats.org/officeDocument/2006/relationships/theme" Target="../theme/theme40.xml"/><Relationship Id="rId2" Type="http://schemas.openxmlformats.org/officeDocument/2006/relationships/slideLayout" Target="../slideLayouts/slideLayout422.xml"/><Relationship Id="rId1" Type="http://schemas.openxmlformats.org/officeDocument/2006/relationships/slideLayout" Target="../slideLayouts/slideLayout421.xml"/></Relationships>
</file>

<file path=ppt/slideMasters/_rels/slideMaster41.xml.rels><?xml version="1.0" encoding="UTF-8" standalone="yes"?>
<Relationships xmlns="http://schemas.openxmlformats.org/package/2006/relationships"><Relationship Id="rId3" Type="http://schemas.openxmlformats.org/officeDocument/2006/relationships/theme" Target="../theme/theme41.xml"/><Relationship Id="rId2" Type="http://schemas.openxmlformats.org/officeDocument/2006/relationships/slideLayout" Target="../slideLayouts/slideLayout424.xml"/><Relationship Id="rId1" Type="http://schemas.openxmlformats.org/officeDocument/2006/relationships/slideLayout" Target="../slideLayouts/slideLayout423.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32.xml"/><Relationship Id="rId13" Type="http://schemas.openxmlformats.org/officeDocument/2006/relationships/slideLayout" Target="../slideLayouts/slideLayout437.xml"/><Relationship Id="rId3" Type="http://schemas.openxmlformats.org/officeDocument/2006/relationships/slideLayout" Target="../slideLayouts/slideLayout427.xml"/><Relationship Id="rId7" Type="http://schemas.openxmlformats.org/officeDocument/2006/relationships/slideLayout" Target="../slideLayouts/slideLayout431.xml"/><Relationship Id="rId12" Type="http://schemas.openxmlformats.org/officeDocument/2006/relationships/slideLayout" Target="../slideLayouts/slideLayout436.xml"/><Relationship Id="rId2" Type="http://schemas.openxmlformats.org/officeDocument/2006/relationships/slideLayout" Target="../slideLayouts/slideLayout426.xml"/><Relationship Id="rId16" Type="http://schemas.openxmlformats.org/officeDocument/2006/relationships/theme" Target="../theme/theme42.xml"/><Relationship Id="rId1" Type="http://schemas.openxmlformats.org/officeDocument/2006/relationships/slideLayout" Target="../slideLayouts/slideLayout425.xml"/><Relationship Id="rId6" Type="http://schemas.openxmlformats.org/officeDocument/2006/relationships/slideLayout" Target="../slideLayouts/slideLayout430.xml"/><Relationship Id="rId11" Type="http://schemas.openxmlformats.org/officeDocument/2006/relationships/slideLayout" Target="../slideLayouts/slideLayout435.xml"/><Relationship Id="rId5" Type="http://schemas.openxmlformats.org/officeDocument/2006/relationships/slideLayout" Target="../slideLayouts/slideLayout429.xml"/><Relationship Id="rId15" Type="http://schemas.openxmlformats.org/officeDocument/2006/relationships/slideLayout" Target="../slideLayouts/slideLayout439.xml"/><Relationship Id="rId10" Type="http://schemas.openxmlformats.org/officeDocument/2006/relationships/slideLayout" Target="../slideLayouts/slideLayout434.xml"/><Relationship Id="rId4" Type="http://schemas.openxmlformats.org/officeDocument/2006/relationships/slideLayout" Target="../slideLayouts/slideLayout428.xml"/><Relationship Id="rId9" Type="http://schemas.openxmlformats.org/officeDocument/2006/relationships/slideLayout" Target="../slideLayouts/slideLayout433.xml"/><Relationship Id="rId14" Type="http://schemas.openxmlformats.org/officeDocument/2006/relationships/slideLayout" Target="../slideLayouts/slideLayout438.xml"/></Relationships>
</file>

<file path=ppt/slideMasters/_rels/slideMaster43.xml.rels><?xml version="1.0" encoding="UTF-8" standalone="yes"?>
<Relationships xmlns="http://schemas.openxmlformats.org/package/2006/relationships"><Relationship Id="rId3" Type="http://schemas.openxmlformats.org/officeDocument/2006/relationships/theme" Target="../theme/theme43.xml"/><Relationship Id="rId2" Type="http://schemas.openxmlformats.org/officeDocument/2006/relationships/slideLayout" Target="../slideLayouts/slideLayout441.xml"/><Relationship Id="rId1" Type="http://schemas.openxmlformats.org/officeDocument/2006/relationships/slideLayout" Target="../slideLayouts/slideLayout440.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49.xml"/><Relationship Id="rId3" Type="http://schemas.openxmlformats.org/officeDocument/2006/relationships/slideLayout" Target="../slideLayouts/slideLayout444.xml"/><Relationship Id="rId7" Type="http://schemas.openxmlformats.org/officeDocument/2006/relationships/slideLayout" Target="../slideLayouts/slideLayout448.xml"/><Relationship Id="rId12" Type="http://schemas.openxmlformats.org/officeDocument/2006/relationships/theme" Target="../theme/theme44.xml"/><Relationship Id="rId2" Type="http://schemas.openxmlformats.org/officeDocument/2006/relationships/slideLayout" Target="../slideLayouts/slideLayout443.xml"/><Relationship Id="rId1" Type="http://schemas.openxmlformats.org/officeDocument/2006/relationships/slideLayout" Target="../slideLayouts/slideLayout442.xml"/><Relationship Id="rId6" Type="http://schemas.openxmlformats.org/officeDocument/2006/relationships/slideLayout" Target="../slideLayouts/slideLayout447.xml"/><Relationship Id="rId11" Type="http://schemas.openxmlformats.org/officeDocument/2006/relationships/slideLayout" Target="../slideLayouts/slideLayout452.xml"/><Relationship Id="rId5" Type="http://schemas.openxmlformats.org/officeDocument/2006/relationships/slideLayout" Target="../slideLayouts/slideLayout446.xml"/><Relationship Id="rId10" Type="http://schemas.openxmlformats.org/officeDocument/2006/relationships/slideLayout" Target="../slideLayouts/slideLayout451.xml"/><Relationship Id="rId4" Type="http://schemas.openxmlformats.org/officeDocument/2006/relationships/slideLayout" Target="../slideLayouts/slideLayout445.xml"/><Relationship Id="rId9" Type="http://schemas.openxmlformats.org/officeDocument/2006/relationships/slideLayout" Target="../slideLayouts/slideLayout450.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60.xml"/><Relationship Id="rId13" Type="http://schemas.openxmlformats.org/officeDocument/2006/relationships/theme" Target="../theme/theme45.xml"/><Relationship Id="rId3" Type="http://schemas.openxmlformats.org/officeDocument/2006/relationships/slideLayout" Target="../slideLayouts/slideLayout455.xml"/><Relationship Id="rId7" Type="http://schemas.openxmlformats.org/officeDocument/2006/relationships/slideLayout" Target="../slideLayouts/slideLayout459.xml"/><Relationship Id="rId12" Type="http://schemas.openxmlformats.org/officeDocument/2006/relationships/slideLayout" Target="../slideLayouts/slideLayout464.xml"/><Relationship Id="rId2" Type="http://schemas.openxmlformats.org/officeDocument/2006/relationships/slideLayout" Target="../slideLayouts/slideLayout454.xml"/><Relationship Id="rId1" Type="http://schemas.openxmlformats.org/officeDocument/2006/relationships/slideLayout" Target="../slideLayouts/slideLayout453.xml"/><Relationship Id="rId6" Type="http://schemas.openxmlformats.org/officeDocument/2006/relationships/slideLayout" Target="../slideLayouts/slideLayout458.xml"/><Relationship Id="rId11" Type="http://schemas.openxmlformats.org/officeDocument/2006/relationships/slideLayout" Target="../slideLayouts/slideLayout463.xml"/><Relationship Id="rId5" Type="http://schemas.openxmlformats.org/officeDocument/2006/relationships/slideLayout" Target="../slideLayouts/slideLayout457.xml"/><Relationship Id="rId10" Type="http://schemas.openxmlformats.org/officeDocument/2006/relationships/slideLayout" Target="../slideLayouts/slideLayout462.xml"/><Relationship Id="rId4" Type="http://schemas.openxmlformats.org/officeDocument/2006/relationships/slideLayout" Target="../slideLayouts/slideLayout456.xml"/><Relationship Id="rId9" Type="http://schemas.openxmlformats.org/officeDocument/2006/relationships/slideLayout" Target="../slideLayouts/slideLayout461.xml"/></Relationships>
</file>

<file path=ppt/slideMasters/_rels/slideMaster46.xml.rels><?xml version="1.0" encoding="UTF-8" standalone="yes"?>
<Relationships xmlns="http://schemas.openxmlformats.org/package/2006/relationships"><Relationship Id="rId3" Type="http://schemas.openxmlformats.org/officeDocument/2006/relationships/theme" Target="../theme/theme46.xml"/><Relationship Id="rId2" Type="http://schemas.openxmlformats.org/officeDocument/2006/relationships/slideLayout" Target="../slideLayouts/slideLayout466.xml"/><Relationship Id="rId1" Type="http://schemas.openxmlformats.org/officeDocument/2006/relationships/slideLayout" Target="../slideLayouts/slideLayout465.xml"/></Relationships>
</file>

<file path=ppt/slideMasters/_rels/slideMaster47.xml.rels><?xml version="1.0" encoding="UTF-8" standalone="yes"?>
<Relationships xmlns="http://schemas.openxmlformats.org/package/2006/relationships"><Relationship Id="rId3" Type="http://schemas.openxmlformats.org/officeDocument/2006/relationships/theme" Target="../theme/theme47.xml"/><Relationship Id="rId2" Type="http://schemas.openxmlformats.org/officeDocument/2006/relationships/slideLayout" Target="../slideLayouts/slideLayout468.xml"/><Relationship Id="rId1" Type="http://schemas.openxmlformats.org/officeDocument/2006/relationships/slideLayout" Target="../slideLayouts/slideLayout467.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476.xml"/><Relationship Id="rId13" Type="http://schemas.openxmlformats.org/officeDocument/2006/relationships/image" Target="../media/image22.png"/><Relationship Id="rId3" Type="http://schemas.openxmlformats.org/officeDocument/2006/relationships/slideLayout" Target="../slideLayouts/slideLayout471.xml"/><Relationship Id="rId7" Type="http://schemas.openxmlformats.org/officeDocument/2006/relationships/slideLayout" Target="../slideLayouts/slideLayout475.xml"/><Relationship Id="rId12" Type="http://schemas.openxmlformats.org/officeDocument/2006/relationships/theme" Target="../theme/theme48.xml"/><Relationship Id="rId2" Type="http://schemas.openxmlformats.org/officeDocument/2006/relationships/slideLayout" Target="../slideLayouts/slideLayout470.xml"/><Relationship Id="rId1" Type="http://schemas.openxmlformats.org/officeDocument/2006/relationships/slideLayout" Target="../slideLayouts/slideLayout469.xml"/><Relationship Id="rId6" Type="http://schemas.openxmlformats.org/officeDocument/2006/relationships/slideLayout" Target="../slideLayouts/slideLayout474.xml"/><Relationship Id="rId11" Type="http://schemas.openxmlformats.org/officeDocument/2006/relationships/slideLayout" Target="../slideLayouts/slideLayout479.xml"/><Relationship Id="rId5" Type="http://schemas.openxmlformats.org/officeDocument/2006/relationships/slideLayout" Target="../slideLayouts/slideLayout473.xml"/><Relationship Id="rId10" Type="http://schemas.openxmlformats.org/officeDocument/2006/relationships/slideLayout" Target="../slideLayouts/slideLayout478.xml"/><Relationship Id="rId4" Type="http://schemas.openxmlformats.org/officeDocument/2006/relationships/slideLayout" Target="../slideLayouts/slideLayout472.xml"/><Relationship Id="rId9" Type="http://schemas.openxmlformats.org/officeDocument/2006/relationships/slideLayout" Target="../slideLayouts/slideLayout477.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487.xml"/><Relationship Id="rId3" Type="http://schemas.openxmlformats.org/officeDocument/2006/relationships/slideLayout" Target="../slideLayouts/slideLayout482.xml"/><Relationship Id="rId7" Type="http://schemas.openxmlformats.org/officeDocument/2006/relationships/slideLayout" Target="../slideLayouts/slideLayout486.xml"/><Relationship Id="rId2" Type="http://schemas.openxmlformats.org/officeDocument/2006/relationships/slideLayout" Target="../slideLayouts/slideLayout481.xml"/><Relationship Id="rId1" Type="http://schemas.openxmlformats.org/officeDocument/2006/relationships/slideLayout" Target="../slideLayouts/slideLayout480.xml"/><Relationship Id="rId6" Type="http://schemas.openxmlformats.org/officeDocument/2006/relationships/slideLayout" Target="../slideLayouts/slideLayout485.xml"/><Relationship Id="rId11" Type="http://schemas.openxmlformats.org/officeDocument/2006/relationships/theme" Target="../theme/theme49.xml"/><Relationship Id="rId5" Type="http://schemas.openxmlformats.org/officeDocument/2006/relationships/slideLayout" Target="../slideLayouts/slideLayout484.xml"/><Relationship Id="rId10" Type="http://schemas.openxmlformats.org/officeDocument/2006/relationships/slideLayout" Target="../slideLayouts/slideLayout489.xml"/><Relationship Id="rId4" Type="http://schemas.openxmlformats.org/officeDocument/2006/relationships/slideLayout" Target="../slideLayouts/slideLayout483.xml"/><Relationship Id="rId9" Type="http://schemas.openxmlformats.org/officeDocument/2006/relationships/slideLayout" Target="../slideLayouts/slideLayout488.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497.xml"/><Relationship Id="rId13" Type="http://schemas.openxmlformats.org/officeDocument/2006/relationships/theme" Target="../theme/theme50.xml"/><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slideLayout" Target="../slideLayouts/slideLayout501.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 Id="rId14" Type="http://schemas.openxmlformats.org/officeDocument/2006/relationships/image" Target="../media/image1.png"/></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09.xml"/><Relationship Id="rId13" Type="http://schemas.openxmlformats.org/officeDocument/2006/relationships/theme" Target="../theme/theme51.xml"/><Relationship Id="rId3" Type="http://schemas.openxmlformats.org/officeDocument/2006/relationships/slideLayout" Target="../slideLayouts/slideLayout504.xml"/><Relationship Id="rId7" Type="http://schemas.openxmlformats.org/officeDocument/2006/relationships/slideLayout" Target="../slideLayouts/slideLayout508.xml"/><Relationship Id="rId12" Type="http://schemas.openxmlformats.org/officeDocument/2006/relationships/slideLayout" Target="../slideLayouts/slideLayout513.xml"/><Relationship Id="rId2" Type="http://schemas.openxmlformats.org/officeDocument/2006/relationships/slideLayout" Target="../slideLayouts/slideLayout503.xml"/><Relationship Id="rId1" Type="http://schemas.openxmlformats.org/officeDocument/2006/relationships/slideLayout" Target="../slideLayouts/slideLayout502.xml"/><Relationship Id="rId6" Type="http://schemas.openxmlformats.org/officeDocument/2006/relationships/slideLayout" Target="../slideLayouts/slideLayout507.xml"/><Relationship Id="rId11" Type="http://schemas.openxmlformats.org/officeDocument/2006/relationships/slideLayout" Target="../slideLayouts/slideLayout512.xml"/><Relationship Id="rId5" Type="http://schemas.openxmlformats.org/officeDocument/2006/relationships/slideLayout" Target="../slideLayouts/slideLayout506.xml"/><Relationship Id="rId10" Type="http://schemas.openxmlformats.org/officeDocument/2006/relationships/slideLayout" Target="../slideLayouts/slideLayout511.xml"/><Relationship Id="rId4" Type="http://schemas.openxmlformats.org/officeDocument/2006/relationships/slideLayout" Target="../slideLayouts/slideLayout505.xml"/><Relationship Id="rId9" Type="http://schemas.openxmlformats.org/officeDocument/2006/relationships/slideLayout" Target="../slideLayouts/slideLayout510.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21.xml"/><Relationship Id="rId13" Type="http://schemas.openxmlformats.org/officeDocument/2006/relationships/theme" Target="../theme/theme52.xml"/><Relationship Id="rId3" Type="http://schemas.openxmlformats.org/officeDocument/2006/relationships/slideLayout" Target="../slideLayouts/slideLayout516.xml"/><Relationship Id="rId7" Type="http://schemas.openxmlformats.org/officeDocument/2006/relationships/slideLayout" Target="../slideLayouts/slideLayout520.xml"/><Relationship Id="rId12" Type="http://schemas.openxmlformats.org/officeDocument/2006/relationships/slideLayout" Target="../slideLayouts/slideLayout525.xml"/><Relationship Id="rId2" Type="http://schemas.openxmlformats.org/officeDocument/2006/relationships/slideLayout" Target="../slideLayouts/slideLayout515.xml"/><Relationship Id="rId1" Type="http://schemas.openxmlformats.org/officeDocument/2006/relationships/slideLayout" Target="../slideLayouts/slideLayout514.xml"/><Relationship Id="rId6" Type="http://schemas.openxmlformats.org/officeDocument/2006/relationships/slideLayout" Target="../slideLayouts/slideLayout519.xml"/><Relationship Id="rId11" Type="http://schemas.openxmlformats.org/officeDocument/2006/relationships/slideLayout" Target="../slideLayouts/slideLayout524.xml"/><Relationship Id="rId5" Type="http://schemas.openxmlformats.org/officeDocument/2006/relationships/slideLayout" Target="../slideLayouts/slideLayout518.xml"/><Relationship Id="rId10" Type="http://schemas.openxmlformats.org/officeDocument/2006/relationships/slideLayout" Target="../slideLayouts/slideLayout523.xml"/><Relationship Id="rId4" Type="http://schemas.openxmlformats.org/officeDocument/2006/relationships/slideLayout" Target="../slideLayouts/slideLayout517.xml"/><Relationship Id="rId9" Type="http://schemas.openxmlformats.org/officeDocument/2006/relationships/slideLayout" Target="../slideLayouts/slideLayout522.xml"/></Relationships>
</file>

<file path=ppt/slideMasters/_rels/slideMaster53.xml.rels><?xml version="1.0" encoding="UTF-8" standalone="yes"?>
<Relationships xmlns="http://schemas.openxmlformats.org/package/2006/relationships"><Relationship Id="rId3" Type="http://schemas.openxmlformats.org/officeDocument/2006/relationships/slideLayout" Target="../slideLayouts/slideLayout528.xml"/><Relationship Id="rId2" Type="http://schemas.openxmlformats.org/officeDocument/2006/relationships/slideLayout" Target="../slideLayouts/slideLayout527.xml"/><Relationship Id="rId1" Type="http://schemas.openxmlformats.org/officeDocument/2006/relationships/slideLayout" Target="../slideLayouts/slideLayout526.xml"/><Relationship Id="rId5" Type="http://schemas.openxmlformats.org/officeDocument/2006/relationships/theme" Target="../theme/theme53.xml"/><Relationship Id="rId4" Type="http://schemas.openxmlformats.org/officeDocument/2006/relationships/slideLayout" Target="../slideLayouts/slideLayout529.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37.xml"/><Relationship Id="rId3" Type="http://schemas.openxmlformats.org/officeDocument/2006/relationships/slideLayout" Target="../slideLayouts/slideLayout532.xml"/><Relationship Id="rId7" Type="http://schemas.openxmlformats.org/officeDocument/2006/relationships/slideLayout" Target="../slideLayouts/slideLayout536.xml"/><Relationship Id="rId12" Type="http://schemas.openxmlformats.org/officeDocument/2006/relationships/theme" Target="../theme/theme54.xml"/><Relationship Id="rId2" Type="http://schemas.openxmlformats.org/officeDocument/2006/relationships/slideLayout" Target="../slideLayouts/slideLayout531.xml"/><Relationship Id="rId1" Type="http://schemas.openxmlformats.org/officeDocument/2006/relationships/slideLayout" Target="../slideLayouts/slideLayout530.xml"/><Relationship Id="rId6" Type="http://schemas.openxmlformats.org/officeDocument/2006/relationships/slideLayout" Target="../slideLayouts/slideLayout535.xml"/><Relationship Id="rId11" Type="http://schemas.openxmlformats.org/officeDocument/2006/relationships/slideLayout" Target="../slideLayouts/slideLayout540.xml"/><Relationship Id="rId5" Type="http://schemas.openxmlformats.org/officeDocument/2006/relationships/slideLayout" Target="../slideLayouts/slideLayout534.xml"/><Relationship Id="rId10" Type="http://schemas.openxmlformats.org/officeDocument/2006/relationships/slideLayout" Target="../slideLayouts/slideLayout539.xml"/><Relationship Id="rId4" Type="http://schemas.openxmlformats.org/officeDocument/2006/relationships/slideLayout" Target="../slideLayouts/slideLayout533.xml"/><Relationship Id="rId9" Type="http://schemas.openxmlformats.org/officeDocument/2006/relationships/slideLayout" Target="../slideLayouts/slideLayout538.xml"/></Relationships>
</file>

<file path=ppt/slideMasters/_rels/slideMaster55.xml.rels><?xml version="1.0" encoding="UTF-8" standalone="yes"?>
<Relationships xmlns="http://schemas.openxmlformats.org/package/2006/relationships"><Relationship Id="rId3" Type="http://schemas.openxmlformats.org/officeDocument/2006/relationships/slideLayout" Target="../slideLayouts/slideLayout543.xml"/><Relationship Id="rId2" Type="http://schemas.openxmlformats.org/officeDocument/2006/relationships/slideLayout" Target="../slideLayouts/slideLayout542.xml"/><Relationship Id="rId1" Type="http://schemas.openxmlformats.org/officeDocument/2006/relationships/slideLayout" Target="../slideLayouts/slideLayout541.xml"/><Relationship Id="rId5" Type="http://schemas.openxmlformats.org/officeDocument/2006/relationships/theme" Target="../theme/theme55.xml"/><Relationship Id="rId4" Type="http://schemas.openxmlformats.org/officeDocument/2006/relationships/slideLayout" Target="../slideLayouts/slideLayout5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8/29/22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2022. 8. 29.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63543820"/>
      </p:ext>
    </p:extLst>
  </p:cSld>
  <p:clrMap bg1="lt1" tx1="dk1" bg2="lt2" tx2="dk2" accent1="accent1" accent2="accent2" accent3="accent3" accent4="accent4" accent5="accent5" accent6="accent6" hlink="hlink" folHlink="folHlink"/>
  <p:sldLayoutIdLst>
    <p:sldLayoutId id="2147486729" r:id="rId1"/>
    <p:sldLayoutId id="2147486730" r:id="rId2"/>
    <p:sldLayoutId id="2147486731" r:id="rId3"/>
    <p:sldLayoutId id="2147486732" r:id="rId4"/>
    <p:sldLayoutId id="2147486733" r:id="rId5"/>
    <p:sldLayoutId id="2147486734" r:id="rId6"/>
    <p:sldLayoutId id="2147486735" r:id="rId7"/>
    <p:sldLayoutId id="2147486736" r:id="rId8"/>
    <p:sldLayoutId id="2147486737" r:id="rId9"/>
    <p:sldLayoutId id="2147486738" r:id="rId10"/>
    <p:sldLayoutId id="21474867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Grafik 20" descr="footer.jpg"/>
          <p:cNvPicPr>
            <a:picLocks noChangeAspect="1"/>
          </p:cNvPicPr>
          <p:nvPr/>
        </p:nvPicPr>
        <p:blipFill>
          <a:blip r:embed="rId7" cstate="print">
            <a:extLst>
              <a:ext uri="{28A0092B-C50C-407E-A947-70E740481C1C}">
                <a14:useLocalDpi xmlns:a14="http://schemas.microsoft.com/office/drawing/2010/main" val="0"/>
              </a:ext>
            </a:extLst>
          </a:blip>
          <a:srcRect l="307" r="360" b="8740"/>
          <a:stretch>
            <a:fillRect/>
          </a:stretch>
        </p:blipFill>
        <p:spPr bwMode="auto">
          <a:xfrm>
            <a:off x="0" y="6562725"/>
            <a:ext cx="9144000" cy="29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7" name="Line 16"/>
          <p:cNvSpPr>
            <a:spLocks noChangeShapeType="1"/>
          </p:cNvSpPr>
          <p:nvPr/>
        </p:nvSpPr>
        <p:spPr bwMode="auto">
          <a:xfrm>
            <a:off x="8763000" y="-11113"/>
            <a:ext cx="0" cy="150813"/>
          </a:xfrm>
          <a:prstGeom prst="line">
            <a:avLst/>
          </a:prstGeom>
          <a:noFill/>
          <a:ln w="6350">
            <a:solidFill>
              <a:schemeClr val="accent1"/>
            </a:solidFill>
            <a:round/>
            <a:headEnd/>
            <a:tailEnd/>
          </a:ln>
          <a:extLst>
            <a:ext uri="{909E8E84-426E-40dd-AFC4-6F175D3DCCD1}">
              <a14:hiddenFill xmlns:a14="http://schemas.microsoft.com/office/drawing/2010/main" xmlns="">
                <a:noFill/>
              </a14:hiddenFill>
            </a:ext>
          </a:extLst>
        </p:spPr>
        <p:txBody>
          <a:bodyPr/>
          <a:lstStyle/>
          <a:p>
            <a:pPr defTabSz="457200" fontAlgn="base">
              <a:spcBef>
                <a:spcPct val="0"/>
              </a:spcBef>
              <a:spcAft>
                <a:spcPct val="0"/>
              </a:spcAft>
            </a:pPr>
            <a:endParaRPr lang="en-US" sz="1600">
              <a:solidFill>
                <a:srgbClr val="000000"/>
              </a:solidFill>
              <a:latin typeface="Arial" pitchFamily="34" charset="0"/>
              <a:ea typeface="ＭＳ Ｐゴシック" pitchFamily="34" charset="-128"/>
            </a:endParaRPr>
          </a:p>
        </p:txBody>
      </p:sp>
      <p:sp>
        <p:nvSpPr>
          <p:cNvPr id="1028" name="Line 17"/>
          <p:cNvSpPr>
            <a:spLocks noChangeShapeType="1"/>
          </p:cNvSpPr>
          <p:nvPr/>
        </p:nvSpPr>
        <p:spPr bwMode="auto">
          <a:xfrm>
            <a:off x="7092950" y="-11113"/>
            <a:ext cx="0" cy="150813"/>
          </a:xfrm>
          <a:prstGeom prst="line">
            <a:avLst/>
          </a:prstGeom>
          <a:noFill/>
          <a:ln w="6350">
            <a:solidFill>
              <a:schemeClr val="accent1"/>
            </a:solidFill>
            <a:round/>
            <a:headEnd/>
            <a:tailEnd/>
          </a:ln>
          <a:extLst>
            <a:ext uri="{909E8E84-426E-40dd-AFC4-6F175D3DCCD1}">
              <a14:hiddenFill xmlns:a14="http://schemas.microsoft.com/office/drawing/2010/main" xmlns="">
                <a:noFill/>
              </a14:hiddenFill>
            </a:ext>
          </a:extLst>
        </p:spPr>
        <p:txBody>
          <a:bodyPr/>
          <a:lstStyle/>
          <a:p>
            <a:pPr defTabSz="457200" fontAlgn="base">
              <a:spcBef>
                <a:spcPct val="0"/>
              </a:spcBef>
              <a:spcAft>
                <a:spcPct val="0"/>
              </a:spcAft>
            </a:pPr>
            <a:endParaRPr lang="en-US" sz="1600">
              <a:solidFill>
                <a:srgbClr val="000000"/>
              </a:solidFill>
              <a:latin typeface="Arial" pitchFamily="34" charset="0"/>
              <a:ea typeface="ＭＳ Ｐゴシック" pitchFamily="34" charset="-128"/>
            </a:endParaRPr>
          </a:p>
        </p:txBody>
      </p:sp>
      <p:sp>
        <p:nvSpPr>
          <p:cNvPr id="1029" name="Line 18"/>
          <p:cNvSpPr>
            <a:spLocks noChangeShapeType="1"/>
          </p:cNvSpPr>
          <p:nvPr/>
        </p:nvSpPr>
        <p:spPr bwMode="auto">
          <a:xfrm>
            <a:off x="5422900" y="-11113"/>
            <a:ext cx="0" cy="150813"/>
          </a:xfrm>
          <a:prstGeom prst="line">
            <a:avLst/>
          </a:prstGeom>
          <a:noFill/>
          <a:ln w="6350">
            <a:solidFill>
              <a:schemeClr val="accent1"/>
            </a:solidFill>
            <a:round/>
            <a:headEnd/>
            <a:tailEnd/>
          </a:ln>
          <a:extLst>
            <a:ext uri="{909E8E84-426E-40dd-AFC4-6F175D3DCCD1}">
              <a14:hiddenFill xmlns:a14="http://schemas.microsoft.com/office/drawing/2010/main" xmlns="">
                <a:noFill/>
              </a14:hiddenFill>
            </a:ext>
          </a:extLst>
        </p:spPr>
        <p:txBody>
          <a:bodyPr/>
          <a:lstStyle/>
          <a:p>
            <a:pPr defTabSz="457200" fontAlgn="base">
              <a:spcBef>
                <a:spcPct val="0"/>
              </a:spcBef>
              <a:spcAft>
                <a:spcPct val="0"/>
              </a:spcAft>
            </a:pPr>
            <a:endParaRPr lang="en-US" sz="1600">
              <a:solidFill>
                <a:srgbClr val="000000"/>
              </a:solidFill>
              <a:latin typeface="Arial" pitchFamily="34" charset="0"/>
              <a:ea typeface="ＭＳ Ｐゴシック" pitchFamily="34" charset="-128"/>
            </a:endParaRPr>
          </a:p>
        </p:txBody>
      </p:sp>
      <p:sp>
        <p:nvSpPr>
          <p:cNvPr id="1030" name="Line 19"/>
          <p:cNvSpPr>
            <a:spLocks noChangeShapeType="1"/>
          </p:cNvSpPr>
          <p:nvPr/>
        </p:nvSpPr>
        <p:spPr bwMode="auto">
          <a:xfrm>
            <a:off x="3754438" y="-11113"/>
            <a:ext cx="0" cy="150813"/>
          </a:xfrm>
          <a:prstGeom prst="line">
            <a:avLst/>
          </a:prstGeom>
          <a:noFill/>
          <a:ln w="6350">
            <a:solidFill>
              <a:schemeClr val="accent1"/>
            </a:solidFill>
            <a:round/>
            <a:headEnd/>
            <a:tailEnd/>
          </a:ln>
          <a:extLst>
            <a:ext uri="{909E8E84-426E-40dd-AFC4-6F175D3DCCD1}">
              <a14:hiddenFill xmlns:a14="http://schemas.microsoft.com/office/drawing/2010/main" xmlns="">
                <a:noFill/>
              </a14:hiddenFill>
            </a:ext>
          </a:extLst>
        </p:spPr>
        <p:txBody>
          <a:bodyPr/>
          <a:lstStyle/>
          <a:p>
            <a:pPr defTabSz="457200" fontAlgn="base">
              <a:spcBef>
                <a:spcPct val="0"/>
              </a:spcBef>
              <a:spcAft>
                <a:spcPct val="0"/>
              </a:spcAft>
            </a:pPr>
            <a:endParaRPr lang="en-US" sz="1600">
              <a:solidFill>
                <a:srgbClr val="000000"/>
              </a:solidFill>
              <a:latin typeface="Arial" pitchFamily="34" charset="0"/>
              <a:ea typeface="ＭＳ Ｐゴシック" pitchFamily="34" charset="-128"/>
            </a:endParaRPr>
          </a:p>
        </p:txBody>
      </p:sp>
      <p:sp>
        <p:nvSpPr>
          <p:cNvPr id="1031" name="Rectangle 2"/>
          <p:cNvSpPr>
            <a:spLocks noGrp="1" noChangeArrowheads="1"/>
          </p:cNvSpPr>
          <p:nvPr>
            <p:ph type="title"/>
          </p:nvPr>
        </p:nvSpPr>
        <p:spPr bwMode="auto">
          <a:xfrm>
            <a:off x="381000" y="957263"/>
            <a:ext cx="8382000" cy="766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36000" rIns="0" bIns="36000" numCol="1" anchor="t" anchorCtr="0" compatLnSpc="1">
            <a:prstTxWarp prst="textNoShape">
              <a:avLst/>
            </a:prstTxWarp>
          </a:bodyPr>
          <a:lstStyle/>
          <a:p>
            <a:pPr lvl="0"/>
            <a:r>
              <a:rPr lang="de-DE"/>
              <a:t>Mastertitelformat bearbeiten</a:t>
            </a:r>
          </a:p>
        </p:txBody>
      </p:sp>
      <p:sp>
        <p:nvSpPr>
          <p:cNvPr id="1032" name="Rectangle 3"/>
          <p:cNvSpPr>
            <a:spLocks noGrp="1" noChangeArrowheads="1"/>
          </p:cNvSpPr>
          <p:nvPr>
            <p:ph type="body" idx="1"/>
          </p:nvPr>
        </p:nvSpPr>
        <p:spPr bwMode="auto">
          <a:xfrm>
            <a:off x="381000" y="1751013"/>
            <a:ext cx="8382000" cy="4678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36000" rIns="0" bIns="3600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33" name="Foliennummernplatzhalter 19"/>
          <p:cNvSpPr>
            <a:spLocks noGrp="1"/>
          </p:cNvSpPr>
          <p:nvPr>
            <p:ph type="sldNum" sz="quarter" idx="4"/>
          </p:nvPr>
        </p:nvSpPr>
        <p:spPr bwMode="auto">
          <a:xfrm>
            <a:off x="7204075" y="6635750"/>
            <a:ext cx="16383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buClrTx/>
              <a:buSzTx/>
              <a:buFontTx/>
              <a:buNone/>
              <a:defRPr sz="800">
                <a:solidFill>
                  <a:schemeClr val="bg1"/>
                </a:solidFill>
                <a:latin typeface="Arial" charset="0"/>
                <a:ea typeface="+mn-ea"/>
                <a:cs typeface="+mn-cs"/>
              </a:defRPr>
            </a:lvl1pPr>
          </a:lstStyle>
          <a:p>
            <a:pPr defTabSz="457200" fontAlgn="base">
              <a:spcAft>
                <a:spcPct val="0"/>
              </a:spcAft>
              <a:defRPr/>
            </a:pPr>
            <a:fld id="{72261A4D-9A98-4016-B68A-65788CB63917}" type="slidenum">
              <a:rPr lang="de-DE">
                <a:solidFill>
                  <a:srgbClr val="FFFFFF"/>
                </a:solidFill>
                <a:ea typeface="ＭＳ Ｐゴシック"/>
              </a:rPr>
              <a:pPr defTabSz="457200" fontAlgn="base">
                <a:spcAft>
                  <a:spcPct val="0"/>
                </a:spcAft>
                <a:defRPr/>
              </a:pPr>
              <a:t>‹#›</a:t>
            </a:fld>
            <a:endParaRPr lang="de-DE" dirty="0">
              <a:solidFill>
                <a:srgbClr val="FFFFFF"/>
              </a:solidFill>
              <a:ea typeface="ＭＳ Ｐゴシック"/>
            </a:endParaRPr>
          </a:p>
        </p:txBody>
      </p:sp>
      <p:sp>
        <p:nvSpPr>
          <p:cNvPr id="34" name="Fußzeilenplatzhalter 20"/>
          <p:cNvSpPr>
            <a:spLocks noGrp="1"/>
          </p:cNvSpPr>
          <p:nvPr>
            <p:ph type="ftr" sz="quarter" idx="3"/>
          </p:nvPr>
        </p:nvSpPr>
        <p:spPr bwMode="auto">
          <a:xfrm>
            <a:off x="2239963" y="6635750"/>
            <a:ext cx="4773612" cy="449263"/>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eaLnBrk="0" hangingPunct="0">
              <a:lnSpc>
                <a:spcPct val="100000"/>
              </a:lnSpc>
              <a:spcBef>
                <a:spcPct val="0"/>
              </a:spcBef>
              <a:buClrTx/>
              <a:buSzTx/>
              <a:buFontTx/>
              <a:buNone/>
              <a:defRPr sz="800">
                <a:solidFill>
                  <a:schemeClr val="bg1"/>
                </a:solidFill>
                <a:latin typeface="Arial" charset="0"/>
                <a:ea typeface="+mn-ea"/>
                <a:cs typeface="+mn-cs"/>
              </a:defRPr>
            </a:lvl1pPr>
          </a:lstStyle>
          <a:p>
            <a:pPr defTabSz="457200" fontAlgn="base">
              <a:spcAft>
                <a:spcPct val="0"/>
              </a:spcAft>
              <a:defRPr/>
            </a:pPr>
            <a:r>
              <a:rPr lang="de-DE">
                <a:solidFill>
                  <a:srgbClr val="FFFFFF"/>
                </a:solidFill>
                <a:ea typeface="ＭＳ Ｐゴシック"/>
              </a:rPr>
              <a:t>Departement Informationstechnologie und Elektrotechnik</a:t>
            </a:r>
          </a:p>
        </p:txBody>
      </p:sp>
      <p:pic>
        <p:nvPicPr>
          <p:cNvPr id="1038" name="Picture 12" descr="eth_ologo"/>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9413" y="152400"/>
            <a:ext cx="1649412" cy="420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9" name="Grafik 15" descr="Logo_ITET.jpg"/>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283450" y="133350"/>
            <a:ext cx="1393825" cy="438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50"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283450" y="14288"/>
            <a:ext cx="1393825" cy="871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0477006"/>
      </p:ext>
    </p:extLst>
  </p:cSld>
  <p:clrMap bg1="lt1" tx1="dk1" bg2="lt2" tx2="dk2" accent1="accent1" accent2="accent2" accent3="accent3" accent4="accent4" accent5="accent5" accent6="accent6" hlink="hlink" folHlink="folHlink"/>
  <p:sldLayoutIdLst>
    <p:sldLayoutId id="2147486799" r:id="rId1"/>
    <p:sldLayoutId id="2147486800" r:id="rId2"/>
    <p:sldLayoutId id="2147486801" r:id="rId3"/>
    <p:sldLayoutId id="2147486802" r:id="rId4"/>
    <p:sldLayoutId id="2147486803" r:id="rId5"/>
  </p:sldLayoutIdLst>
  <p:transition/>
  <p:hf hdr="0"/>
  <p:txStyles>
    <p:titleStyle>
      <a:lvl1pPr algn="l" rtl="0" eaLnBrk="1" fontAlgn="base" hangingPunct="1">
        <a:spcBef>
          <a:spcPct val="0"/>
        </a:spcBef>
        <a:spcAft>
          <a:spcPct val="0"/>
        </a:spcAft>
        <a:defRPr sz="2800" b="1">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ea typeface="ＭＳ Ｐゴシック" pitchFamily="16" charset="-128"/>
        </a:defRPr>
      </a:lvl2pPr>
      <a:lvl3pPr algn="l" rtl="0" eaLnBrk="1" fontAlgn="base" hangingPunct="1">
        <a:spcBef>
          <a:spcPct val="0"/>
        </a:spcBef>
        <a:spcAft>
          <a:spcPct val="0"/>
        </a:spcAft>
        <a:defRPr sz="2800" b="1">
          <a:solidFill>
            <a:schemeClr val="accent1"/>
          </a:solidFill>
          <a:latin typeface="Arial" charset="0"/>
          <a:ea typeface="ＭＳ Ｐゴシック" pitchFamily="16" charset="-128"/>
        </a:defRPr>
      </a:lvl3pPr>
      <a:lvl4pPr algn="l" rtl="0" eaLnBrk="1" fontAlgn="base" hangingPunct="1">
        <a:spcBef>
          <a:spcPct val="0"/>
        </a:spcBef>
        <a:spcAft>
          <a:spcPct val="0"/>
        </a:spcAft>
        <a:defRPr sz="2800" b="1">
          <a:solidFill>
            <a:schemeClr val="accent1"/>
          </a:solidFill>
          <a:latin typeface="Arial" charset="0"/>
          <a:ea typeface="ＭＳ Ｐゴシック" pitchFamily="16" charset="-128"/>
        </a:defRPr>
      </a:lvl4pPr>
      <a:lvl5pPr algn="l" rtl="0" eaLnBrk="1" fontAlgn="base" hangingPunct="1">
        <a:spcBef>
          <a:spcPct val="0"/>
        </a:spcBef>
        <a:spcAft>
          <a:spcPct val="0"/>
        </a:spcAft>
        <a:defRPr sz="2800" b="1">
          <a:solidFill>
            <a:schemeClr val="accent1"/>
          </a:solidFill>
          <a:latin typeface="Arial" charset="0"/>
          <a:ea typeface="ＭＳ Ｐゴシック" pitchFamily="16" charset="-128"/>
        </a:defRPr>
      </a:lvl5pPr>
      <a:lvl6pPr marL="457200" algn="l" rtl="0" eaLnBrk="1" fontAlgn="base" hangingPunct="1">
        <a:spcBef>
          <a:spcPct val="0"/>
        </a:spcBef>
        <a:spcAft>
          <a:spcPct val="0"/>
        </a:spcAft>
        <a:defRPr sz="2400" b="1">
          <a:solidFill>
            <a:schemeClr val="accent1"/>
          </a:solidFill>
          <a:latin typeface="Arial" charset="0"/>
          <a:ea typeface="ＭＳ Ｐゴシック" pitchFamily="16" charset="-128"/>
        </a:defRPr>
      </a:lvl6pPr>
      <a:lvl7pPr marL="914400" algn="l" rtl="0" eaLnBrk="1" fontAlgn="base" hangingPunct="1">
        <a:spcBef>
          <a:spcPct val="0"/>
        </a:spcBef>
        <a:spcAft>
          <a:spcPct val="0"/>
        </a:spcAft>
        <a:defRPr sz="2400" b="1">
          <a:solidFill>
            <a:schemeClr val="accent1"/>
          </a:solidFill>
          <a:latin typeface="Arial" charset="0"/>
          <a:ea typeface="ＭＳ Ｐゴシック" pitchFamily="16" charset="-128"/>
        </a:defRPr>
      </a:lvl7pPr>
      <a:lvl8pPr marL="1371600" algn="l" rtl="0" eaLnBrk="1" fontAlgn="base" hangingPunct="1">
        <a:spcBef>
          <a:spcPct val="0"/>
        </a:spcBef>
        <a:spcAft>
          <a:spcPct val="0"/>
        </a:spcAft>
        <a:defRPr sz="2400" b="1">
          <a:solidFill>
            <a:schemeClr val="accent1"/>
          </a:solidFill>
          <a:latin typeface="Arial" charset="0"/>
          <a:ea typeface="ＭＳ Ｐゴシック" pitchFamily="16" charset="-128"/>
        </a:defRPr>
      </a:lvl8pPr>
      <a:lvl9pPr marL="1828800" algn="l" rtl="0" eaLnBrk="1" fontAlgn="base" hangingPunct="1">
        <a:spcBef>
          <a:spcPct val="0"/>
        </a:spcBef>
        <a:spcAft>
          <a:spcPct val="0"/>
        </a:spcAft>
        <a:defRPr sz="2400" b="1">
          <a:solidFill>
            <a:schemeClr val="accent1"/>
          </a:solidFill>
          <a:latin typeface="Arial" charset="0"/>
          <a:ea typeface="ＭＳ Ｐゴシック" pitchFamily="16" charset="-128"/>
        </a:defRPr>
      </a:lvl9pPr>
    </p:titleStyle>
    <p:bodyStyle>
      <a:lvl1pPr marL="361950" indent="-361950" algn="l" rtl="0" eaLnBrk="1" fontAlgn="base" hangingPunct="1">
        <a:spcBef>
          <a:spcPct val="20000"/>
        </a:spcBef>
        <a:spcAft>
          <a:spcPct val="0"/>
        </a:spcAft>
        <a:buClr>
          <a:schemeClr val="accent2"/>
        </a:buClr>
        <a:buFont typeface="Wingdings" pitchFamily="2" charset="2"/>
        <a:buChar char="§"/>
        <a:defRPr sz="2400">
          <a:solidFill>
            <a:schemeClr val="tx1"/>
          </a:solidFill>
          <a:latin typeface="+mn-lt"/>
          <a:ea typeface="+mn-ea"/>
          <a:cs typeface="+mn-cs"/>
        </a:defRPr>
      </a:lvl1pPr>
      <a:lvl2pPr marL="628650" indent="-242888" algn="l" rtl="0" eaLnBrk="1" fontAlgn="base" hangingPunct="1">
        <a:lnSpc>
          <a:spcPts val="2200"/>
        </a:lnSpc>
        <a:spcBef>
          <a:spcPts val="400"/>
        </a:spcBef>
        <a:spcAft>
          <a:spcPct val="0"/>
        </a:spcAft>
        <a:buClr>
          <a:srgbClr val="7FA7C8"/>
        </a:buClr>
        <a:buFont typeface="Wingdings" pitchFamily="2" charset="2"/>
        <a:buChar char="§"/>
        <a:defRPr sz="2000">
          <a:solidFill>
            <a:schemeClr val="tx1"/>
          </a:solidFill>
          <a:latin typeface="+mn-lt"/>
          <a:ea typeface="+mn-ea"/>
        </a:defRPr>
      </a:lvl2pPr>
      <a:lvl3pPr marL="957263" indent="-190500" algn="l" rtl="0" eaLnBrk="1" fontAlgn="base" hangingPunct="1">
        <a:lnSpc>
          <a:spcPts val="2000"/>
        </a:lnSpc>
        <a:spcBef>
          <a:spcPts val="400"/>
        </a:spcBef>
        <a:spcAft>
          <a:spcPct val="0"/>
        </a:spcAft>
        <a:buClr>
          <a:srgbClr val="BFD3E3"/>
        </a:buClr>
        <a:buFont typeface="Wingdings" pitchFamily="2" charset="2"/>
        <a:buChar char="§"/>
        <a:defRPr sz="1600">
          <a:solidFill>
            <a:schemeClr val="tx1"/>
          </a:solidFill>
          <a:latin typeface="+mn-lt"/>
          <a:ea typeface="+mn-ea"/>
        </a:defRPr>
      </a:lvl3pPr>
      <a:lvl4pPr marL="1343025" indent="-195263" algn="l" rtl="0" eaLnBrk="1" fontAlgn="base" hangingPunct="1">
        <a:lnSpc>
          <a:spcPts val="1800"/>
        </a:lnSpc>
        <a:spcBef>
          <a:spcPts val="200"/>
        </a:spcBef>
        <a:spcAft>
          <a:spcPct val="0"/>
        </a:spcAft>
        <a:buClr>
          <a:srgbClr val="BFD3E3"/>
        </a:buClr>
        <a:buFont typeface="Wingdings" pitchFamily="2" charset="2"/>
        <a:buChar char="§"/>
        <a:defRPr sz="1400">
          <a:solidFill>
            <a:schemeClr val="tx1"/>
          </a:solidFill>
          <a:latin typeface="+mn-lt"/>
          <a:ea typeface="+mn-ea"/>
        </a:defRPr>
      </a:lvl4pPr>
      <a:lvl5pPr marL="1524000" indent="-96838" algn="l" rtl="0" eaLnBrk="1" fontAlgn="base" hangingPunct="1">
        <a:spcBef>
          <a:spcPct val="20000"/>
        </a:spcBef>
        <a:spcAft>
          <a:spcPct val="0"/>
        </a:spcAft>
        <a:buClr>
          <a:srgbClr val="BFD3E3"/>
        </a:buClr>
        <a:buFont typeface="Wingdings" pitchFamily="2" charset="2"/>
        <a:buChar char="§"/>
        <a:defRPr sz="1000">
          <a:solidFill>
            <a:schemeClr val="tx1"/>
          </a:solidFill>
          <a:latin typeface="+mn-lt"/>
          <a:ea typeface="+mn-ea"/>
        </a:defRPr>
      </a:lvl5pPr>
      <a:lvl6pPr marL="1981200" indent="-96838" algn="l" rtl="0" eaLnBrk="1" fontAlgn="base" hangingPunct="1">
        <a:spcBef>
          <a:spcPct val="20000"/>
        </a:spcBef>
        <a:spcAft>
          <a:spcPct val="0"/>
        </a:spcAft>
        <a:buClr>
          <a:srgbClr val="C0C0C0"/>
        </a:buClr>
        <a:buFont typeface="Wingdings" pitchFamily="16" charset="2"/>
        <a:buChar char="§"/>
        <a:defRPr sz="1000">
          <a:solidFill>
            <a:schemeClr val="tx1"/>
          </a:solidFill>
          <a:latin typeface="+mn-lt"/>
          <a:ea typeface="+mn-ea"/>
        </a:defRPr>
      </a:lvl6pPr>
      <a:lvl7pPr marL="2438400" indent="-96838" algn="l" rtl="0" eaLnBrk="1" fontAlgn="base" hangingPunct="1">
        <a:spcBef>
          <a:spcPct val="20000"/>
        </a:spcBef>
        <a:spcAft>
          <a:spcPct val="0"/>
        </a:spcAft>
        <a:buClr>
          <a:srgbClr val="C0C0C0"/>
        </a:buClr>
        <a:buFont typeface="Wingdings" pitchFamily="16" charset="2"/>
        <a:buChar char="§"/>
        <a:defRPr sz="1000">
          <a:solidFill>
            <a:schemeClr val="tx1"/>
          </a:solidFill>
          <a:latin typeface="+mn-lt"/>
          <a:ea typeface="+mn-ea"/>
        </a:defRPr>
      </a:lvl7pPr>
      <a:lvl8pPr marL="2895600" indent="-96838" algn="l" rtl="0" eaLnBrk="1" fontAlgn="base" hangingPunct="1">
        <a:spcBef>
          <a:spcPct val="20000"/>
        </a:spcBef>
        <a:spcAft>
          <a:spcPct val="0"/>
        </a:spcAft>
        <a:buClr>
          <a:srgbClr val="C0C0C0"/>
        </a:buClr>
        <a:buFont typeface="Wingdings" pitchFamily="16" charset="2"/>
        <a:buChar char="§"/>
        <a:defRPr sz="1000">
          <a:solidFill>
            <a:schemeClr val="tx1"/>
          </a:solidFill>
          <a:latin typeface="+mn-lt"/>
          <a:ea typeface="+mn-ea"/>
        </a:defRPr>
      </a:lvl8pPr>
      <a:lvl9pPr marL="3352800" indent="-96838" algn="l" rtl="0" eaLnBrk="1" fontAlgn="base" hangingPunct="1">
        <a:spcBef>
          <a:spcPct val="20000"/>
        </a:spcBef>
        <a:spcAft>
          <a:spcPct val="0"/>
        </a:spcAft>
        <a:buClr>
          <a:srgbClr val="C0C0C0"/>
        </a:buClr>
        <a:buFont typeface="Wingdings" pitchFamily="16" charset="2"/>
        <a:buChar char="§"/>
        <a:defRPr sz="1000">
          <a:solidFill>
            <a:schemeClr val="tx1"/>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87725309"/>
      </p:ext>
    </p:extLst>
  </p:cSld>
  <p:clrMap bg1="lt1" tx1="dk1" bg2="lt2" tx2="dk2" accent1="accent1" accent2="accent2" accent3="accent3" accent4="accent4" accent5="accent5" accent6="accent6" hlink="hlink" folHlink="folHlink"/>
  <p:sldLayoutIdLst>
    <p:sldLayoutId id="2147486805" r:id="rId1"/>
    <p:sldLayoutId id="2147486806" r:id="rId2"/>
    <p:sldLayoutId id="2147486807" r:id="rId3"/>
    <p:sldLayoutId id="2147486808" r:id="rId4"/>
    <p:sldLayoutId id="2147486809" r:id="rId5"/>
    <p:sldLayoutId id="2147486810" r:id="rId6"/>
    <p:sldLayoutId id="2147486811" r:id="rId7"/>
    <p:sldLayoutId id="2147486812" r:id="rId8"/>
    <p:sldLayoutId id="2147486813" r:id="rId9"/>
    <p:sldLayoutId id="2147486814" r:id="rId10"/>
    <p:sldLayoutId id="2147486815"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58595172"/>
      </p:ext>
    </p:extLst>
  </p:cSld>
  <p:clrMap bg1="lt1" tx1="dk1" bg2="lt2" tx2="dk2" accent1="accent1" accent2="accent2" accent3="accent3" accent4="accent4" accent5="accent5" accent6="accent6" hlink="hlink" folHlink="folHlink"/>
  <p:sldLayoutIdLst>
    <p:sldLayoutId id="2147486830" r:id="rId1"/>
    <p:sldLayoutId id="2147486831" r:id="rId2"/>
    <p:sldLayoutId id="2147486832" r:id="rId3"/>
    <p:sldLayoutId id="2147486833" r:id="rId4"/>
    <p:sldLayoutId id="2147486834" r:id="rId5"/>
    <p:sldLayoutId id="2147486835" r:id="rId6"/>
    <p:sldLayoutId id="2147486836" r:id="rId7"/>
    <p:sldLayoutId id="2147486837" r:id="rId8"/>
    <p:sldLayoutId id="2147486838" r:id="rId9"/>
    <p:sldLayoutId id="2147486839" r:id="rId10"/>
    <p:sldLayoutId id="2147486840"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1323634313"/>
      </p:ext>
    </p:extLst>
  </p:cSld>
  <p:clrMap bg1="lt1" tx1="dk1" bg2="lt2" tx2="dk2" accent1="accent1" accent2="accent2" accent3="accent3" accent4="accent4" accent5="accent5" accent6="accent6" hlink="hlink" folHlink="folHlink"/>
  <p:sldLayoutIdLst>
    <p:sldLayoutId id="2147486842" r:id="rId1"/>
    <p:sldLayoutId id="2147486843" r:id="rId2"/>
    <p:sldLayoutId id="2147486844" r:id="rId3"/>
    <p:sldLayoutId id="2147486845" r:id="rId4"/>
    <p:sldLayoutId id="2147486846" r:id="rId5"/>
    <p:sldLayoutId id="2147486847" r:id="rId6"/>
    <p:sldLayoutId id="2147486848" r:id="rId7"/>
    <p:sldLayoutId id="2147486849" r:id="rId8"/>
    <p:sldLayoutId id="2147486850" r:id="rId9"/>
    <p:sldLayoutId id="2147486851" r:id="rId10"/>
    <p:sldLayoutId id="214748685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888311972"/>
      </p:ext>
    </p:extLst>
  </p:cSld>
  <p:clrMap bg1="lt1" tx1="dk1" bg2="lt2" tx2="dk2" accent1="accent1" accent2="accent2" accent3="accent3" accent4="accent4" accent5="accent5" accent6="accent6" hlink="hlink" folHlink="folHlink"/>
  <p:sldLayoutIdLst>
    <p:sldLayoutId id="2147486854" r:id="rId1"/>
    <p:sldLayoutId id="2147486855" r:id="rId2"/>
    <p:sldLayoutId id="2147486856" r:id="rId3"/>
    <p:sldLayoutId id="2147486857" r:id="rId4"/>
    <p:sldLayoutId id="2147486858" r:id="rId5"/>
    <p:sldLayoutId id="2147486859" r:id="rId6"/>
    <p:sldLayoutId id="2147486860" r:id="rId7"/>
    <p:sldLayoutId id="2147486861" r:id="rId8"/>
    <p:sldLayoutId id="2147486862" r:id="rId9"/>
    <p:sldLayoutId id="2147486863" r:id="rId10"/>
    <p:sldLayoutId id="214748686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2898792108"/>
      </p:ext>
    </p:extLst>
  </p:cSld>
  <p:clrMap bg1="lt1" tx1="dk1" bg2="lt2" tx2="dk2" accent1="accent1" accent2="accent2" accent3="accent3" accent4="accent4" accent5="accent5" accent6="accent6" hlink="hlink" folHlink="folHlink"/>
  <p:sldLayoutIdLst>
    <p:sldLayoutId id="2147486866" r:id="rId1"/>
    <p:sldLayoutId id="2147486867" r:id="rId2"/>
    <p:sldLayoutId id="2147486868" r:id="rId3"/>
    <p:sldLayoutId id="2147486869" r:id="rId4"/>
    <p:sldLayoutId id="2147486870" r:id="rId5"/>
    <p:sldLayoutId id="2147486871" r:id="rId6"/>
    <p:sldLayoutId id="2147486872" r:id="rId7"/>
    <p:sldLayoutId id="2147486873" r:id="rId8"/>
    <p:sldLayoutId id="2147486874" r:id="rId9"/>
    <p:sldLayoutId id="2147486875" r:id="rId10"/>
    <p:sldLayoutId id="21474868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236387880"/>
      </p:ext>
    </p:extLst>
  </p:cSld>
  <p:clrMap bg1="lt1" tx1="dk1" bg2="lt2" tx2="dk2" accent1="accent1" accent2="accent2" accent3="accent3" accent4="accent4" accent5="accent5" accent6="accent6" hlink="hlink" folHlink="folHlink"/>
  <p:sldLayoutIdLst>
    <p:sldLayoutId id="2147486891" r:id="rId1"/>
    <p:sldLayoutId id="2147486892" r:id="rId2"/>
    <p:sldLayoutId id="2147486893" r:id="rId3"/>
    <p:sldLayoutId id="2147486894" r:id="rId4"/>
    <p:sldLayoutId id="2147486895" r:id="rId5"/>
    <p:sldLayoutId id="2147486896" r:id="rId6"/>
    <p:sldLayoutId id="2147486897" r:id="rId7"/>
    <p:sldLayoutId id="2147486898" r:id="rId8"/>
    <p:sldLayoutId id="2147486899" r:id="rId9"/>
    <p:sldLayoutId id="2147486900" r:id="rId10"/>
    <p:sldLayoutId id="2147486901" r:id="rId11"/>
    <p:sldLayoutId id="21474869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8458200" y="5943600"/>
            <a:ext cx="685800" cy="914400"/>
          </a:xfrm>
          <a:prstGeom prst="rect">
            <a:avLst/>
          </a:prstGeom>
          <a:gradFill flip="none" rotWithShape="1">
            <a:gsLst>
              <a:gs pos="73000">
                <a:schemeClr val="bg1"/>
              </a:gs>
              <a:gs pos="80000">
                <a:srgbClr val="002D72"/>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 Placeholder 2"/>
          <p:cNvSpPr>
            <a:spLocks noGrp="1"/>
          </p:cNvSpPr>
          <p:nvPr>
            <p:ph type="body" idx="1"/>
          </p:nvPr>
        </p:nvSpPr>
        <p:spPr>
          <a:xfrm>
            <a:off x="628650" y="1421175"/>
            <a:ext cx="7886700" cy="48143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Rectangle 12"/>
          <p:cNvSpPr/>
          <p:nvPr userDrawn="1"/>
        </p:nvSpPr>
        <p:spPr>
          <a:xfrm>
            <a:off x="0" y="1218025"/>
            <a:ext cx="9144000" cy="27432"/>
          </a:xfrm>
          <a:prstGeom prst="rect">
            <a:avLst/>
          </a:prstGeom>
          <a:gradFill flip="none" rotWithShape="1">
            <a:gsLst>
              <a:gs pos="15000">
                <a:srgbClr val="002D7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6" name="Picture 5"/>
          <p:cNvPicPr>
            <a:picLocks noChangeAspect="1"/>
          </p:cNvPicPr>
          <p:nvPr userDrawn="1"/>
        </p:nvPicPr>
        <p:blipFill rotWithShape="1">
          <a:blip r:embed="rId17" cstate="print">
            <a:extLst>
              <a:ext uri="{28A0092B-C50C-407E-A947-70E740481C1C}">
                <a14:useLocalDpi xmlns:a14="http://schemas.microsoft.com/office/drawing/2010/main"/>
              </a:ext>
            </a:extLst>
          </a:blip>
          <a:srcRect/>
          <a:stretch/>
        </p:blipFill>
        <p:spPr>
          <a:xfrm>
            <a:off x="181738" y="95826"/>
            <a:ext cx="993109" cy="1005840"/>
          </a:xfrm>
          <a:prstGeom prst="rect">
            <a:avLst/>
          </a:prstGeom>
        </p:spPr>
      </p:pic>
      <p:sp>
        <p:nvSpPr>
          <p:cNvPr id="8" name="Footer Placeholder 4">
            <a:extLst>
              <a:ext uri="{FF2B5EF4-FFF2-40B4-BE49-F238E27FC236}">
                <a16:creationId xmlns:a16="http://schemas.microsoft.com/office/drawing/2014/main" id="{7FD9DD7F-1471-4BB0-86CE-D7CA1CC29172}"/>
              </a:ext>
            </a:extLst>
          </p:cNvPr>
          <p:cNvSpPr>
            <a:spLocks noGrp="1"/>
          </p:cNvSpPr>
          <p:nvPr>
            <p:ph type="ftr" sz="quarter" idx="3"/>
          </p:nvPr>
        </p:nvSpPr>
        <p:spPr>
          <a:xfrm>
            <a:off x="4711356" y="6356351"/>
            <a:ext cx="3656056" cy="365125"/>
          </a:xfrm>
          <a:prstGeom prst="rect">
            <a:avLst/>
          </a:prstGeom>
        </p:spPr>
        <p:txBody>
          <a:bodyPr/>
          <a:lstStyle>
            <a:lvl1pPr algn="r">
              <a:defRPr/>
            </a:lvl1pPr>
          </a:lstStyle>
          <a:p>
            <a:r>
              <a:rPr lang="en-US" dirty="0"/>
              <a:t>SRC Select Disclosure</a:t>
            </a:r>
          </a:p>
        </p:txBody>
      </p:sp>
    </p:spTree>
    <p:extLst>
      <p:ext uri="{BB962C8B-B14F-4D97-AF65-F5344CB8AC3E}">
        <p14:creationId xmlns:p14="http://schemas.microsoft.com/office/powerpoint/2010/main" val="534475778"/>
      </p:ext>
    </p:extLst>
  </p:cSld>
  <p:clrMap bg1="lt1" tx1="dk1" bg2="lt2" tx2="dk2" accent1="accent1" accent2="accent2" accent3="accent3" accent4="accent4" accent5="accent5" accent6="accent6" hlink="hlink" folHlink="folHlink"/>
  <p:sldLayoutIdLst>
    <p:sldLayoutId id="2147486916" r:id="rId1"/>
    <p:sldLayoutId id="2147486917" r:id="rId2"/>
    <p:sldLayoutId id="2147486918" r:id="rId3"/>
    <p:sldLayoutId id="2147486919" r:id="rId4"/>
    <p:sldLayoutId id="2147486920" r:id="rId5"/>
    <p:sldLayoutId id="2147486921" r:id="rId6"/>
    <p:sldLayoutId id="2147486922" r:id="rId7"/>
    <p:sldLayoutId id="2147486923" r:id="rId8"/>
    <p:sldLayoutId id="2147486924" r:id="rId9"/>
    <p:sldLayoutId id="2147486925" r:id="rId10"/>
    <p:sldLayoutId id="2147486926" r:id="rId11"/>
    <p:sldLayoutId id="2147486927" r:id="rId12"/>
    <p:sldLayoutId id="2147486928" r:id="rId13"/>
    <p:sldLayoutId id="2147486929" r:id="rId14"/>
    <p:sldLayoutId id="2147486930" r:id="rId15"/>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819234975"/>
      </p:ext>
    </p:extLst>
  </p:cSld>
  <p:clrMap bg1="lt1" tx1="dk1" bg2="lt2" tx2="dk2" accent1="accent1" accent2="accent2" accent3="accent3" accent4="accent4" accent5="accent5" accent6="accent6" hlink="hlink" folHlink="folHlink"/>
  <p:sldLayoutIdLst>
    <p:sldLayoutId id="2147486941" r:id="rId1"/>
    <p:sldLayoutId id="2147486942" r:id="rId2"/>
    <p:sldLayoutId id="2147486943" r:id="rId3"/>
    <p:sldLayoutId id="2147486944" r:id="rId4"/>
    <p:sldLayoutId id="2147486945" r:id="rId5"/>
    <p:sldLayoutId id="2147486946" r:id="rId6"/>
    <p:sldLayoutId id="2147486947" r:id="rId7"/>
    <p:sldLayoutId id="2147486948" r:id="rId8"/>
    <p:sldLayoutId id="2147486949" r:id="rId9"/>
    <p:sldLayoutId id="2147486950" r:id="rId10"/>
    <p:sldLayoutId id="21474869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51672510"/>
      </p:ext>
    </p:extLst>
  </p:cSld>
  <p:clrMap bg1="lt1" tx1="dk1" bg2="lt2" tx2="dk2" accent1="accent1" accent2="accent2" accent3="accent3" accent4="accent4" accent5="accent5" accent6="accent6" hlink="hlink" folHlink="folHlink"/>
  <p:sldLayoutIdLst>
    <p:sldLayoutId id="2147486953" r:id="rId1"/>
    <p:sldLayoutId id="2147486954" r:id="rId2"/>
    <p:sldLayoutId id="2147486955" r:id="rId3"/>
    <p:sldLayoutId id="2147486956" r:id="rId4"/>
    <p:sldLayoutId id="2147486957" r:id="rId5"/>
    <p:sldLayoutId id="2147486958" r:id="rId6"/>
    <p:sldLayoutId id="2147486959" r:id="rId7"/>
    <p:sldLayoutId id="2147486960" r:id="rId8"/>
    <p:sldLayoutId id="2147486961" r:id="rId9"/>
    <p:sldLayoutId id="2147486962" r:id="rId10"/>
    <p:sldLayoutId id="214748696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22488189"/>
      </p:ext>
    </p:extLst>
  </p:cSld>
  <p:clrMap bg1="lt1" tx1="dk1" bg2="lt2" tx2="dk2" accent1="accent1" accent2="accent2" accent3="accent3" accent4="accent4" accent5="accent5" accent6="accent6" hlink="hlink" folHlink="folHlink"/>
  <p:sldLayoutIdLst>
    <p:sldLayoutId id="2147486968" r:id="rId1"/>
    <p:sldLayoutId id="2147486969" r:id="rId2"/>
    <p:sldLayoutId id="2147486970" r:id="rId3"/>
    <p:sldLayoutId id="2147486971" r:id="rId4"/>
    <p:sldLayoutId id="2147486972" r:id="rId5"/>
    <p:sldLayoutId id="2147486973" r:id="rId6"/>
    <p:sldLayoutId id="2147486974" r:id="rId7"/>
    <p:sldLayoutId id="2147486975" r:id="rId8"/>
    <p:sldLayoutId id="2147486976" r:id="rId9"/>
    <p:sldLayoutId id="2147486977" r:id="rId10"/>
    <p:sldLayoutId id="214748697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726291398"/>
      </p:ext>
    </p:extLst>
  </p:cSld>
  <p:clrMap bg1="lt1" tx1="dk1" bg2="lt2" tx2="dk2" accent1="accent1" accent2="accent2" accent3="accent3" accent4="accent4" accent5="accent5" accent6="accent6" hlink="hlink" folHlink="folHlink"/>
  <p:sldLayoutIdLst>
    <p:sldLayoutId id="2147486980" r:id="rId1"/>
    <p:sldLayoutId id="2147486981" r:id="rId2"/>
    <p:sldLayoutId id="2147486982" r:id="rId3"/>
    <p:sldLayoutId id="2147486983" r:id="rId4"/>
    <p:sldLayoutId id="2147486984" r:id="rId5"/>
    <p:sldLayoutId id="2147486985" r:id="rId6"/>
    <p:sldLayoutId id="2147486986" r:id="rId7"/>
    <p:sldLayoutId id="2147486987" r:id="rId8"/>
    <p:sldLayoutId id="2147486988" r:id="rId9"/>
    <p:sldLayoutId id="2147486989" r:id="rId10"/>
    <p:sldLayoutId id="2147486990" r:id="rId11"/>
    <p:sldLayoutId id="214748699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4144706354"/>
      </p:ext>
    </p:extLst>
  </p:cSld>
  <p:clrMap bg1="lt1" tx1="dk1" bg2="lt2" tx2="dk2" accent1="accent1" accent2="accent2" accent3="accent3" accent4="accent4" accent5="accent5" accent6="accent6" hlink="hlink" folHlink="folHlink"/>
  <p:sldLayoutIdLst>
    <p:sldLayoutId id="2147486996" r:id="rId1"/>
    <p:sldLayoutId id="2147486997" r:id="rId2"/>
    <p:sldLayoutId id="2147486998" r:id="rId3"/>
    <p:sldLayoutId id="2147486999" r:id="rId4"/>
    <p:sldLayoutId id="2147487000" r:id="rId5"/>
    <p:sldLayoutId id="2147487001" r:id="rId6"/>
    <p:sldLayoutId id="2147487002" r:id="rId7"/>
    <p:sldLayoutId id="2147487003" r:id="rId8"/>
    <p:sldLayoutId id="2147487004" r:id="rId9"/>
    <p:sldLayoutId id="2147487005" r:id="rId10"/>
    <p:sldLayoutId id="2147487006" r:id="rId11"/>
    <p:sldLayoutId id="21474870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8/29/22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1208703832"/>
      </p:ext>
    </p:extLst>
  </p:cSld>
  <p:clrMap bg1="lt1" tx1="dk1" bg2="lt2" tx2="dk2" accent1="accent1" accent2="accent2" accent3="accent3" accent4="accent4" accent5="accent5" accent6="accent6" hlink="hlink" folHlink="folHlink"/>
  <p:sldLayoutIdLst>
    <p:sldLayoutId id="2147487009" r:id="rId1"/>
    <p:sldLayoutId id="2147487010"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8/29/22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1343297618"/>
      </p:ext>
    </p:extLst>
  </p:cSld>
  <p:clrMap bg1="lt1" tx1="dk1" bg2="lt2" tx2="dk2" accent1="accent1" accent2="accent2" accent3="accent3" accent4="accent4" accent5="accent5" accent6="accent6" hlink="hlink" folHlink="folHlink"/>
  <p:sldLayoutIdLst>
    <p:sldLayoutId id="2147487025" r:id="rId1"/>
    <p:sldLayoutId id="2147487026"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8458200" y="5943600"/>
            <a:ext cx="685800" cy="914400"/>
          </a:xfrm>
          <a:prstGeom prst="rect">
            <a:avLst/>
          </a:prstGeom>
          <a:gradFill flip="none" rotWithShape="1">
            <a:gsLst>
              <a:gs pos="73000">
                <a:schemeClr val="bg1"/>
              </a:gs>
              <a:gs pos="80000">
                <a:srgbClr val="002D72"/>
              </a:gs>
            </a:gsLst>
            <a:path path="circle">
              <a:fillToRect r="100000" b="100000"/>
            </a:path>
            <a:tileRect l="-100000" t="-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 Placeholder 2"/>
          <p:cNvSpPr>
            <a:spLocks noGrp="1"/>
          </p:cNvSpPr>
          <p:nvPr>
            <p:ph type="body" idx="1"/>
          </p:nvPr>
        </p:nvSpPr>
        <p:spPr>
          <a:xfrm>
            <a:off x="628650" y="1421175"/>
            <a:ext cx="7886700" cy="48143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Rectangle 12"/>
          <p:cNvSpPr/>
          <p:nvPr userDrawn="1"/>
        </p:nvSpPr>
        <p:spPr>
          <a:xfrm>
            <a:off x="0" y="1218025"/>
            <a:ext cx="9144000" cy="27432"/>
          </a:xfrm>
          <a:prstGeom prst="rect">
            <a:avLst/>
          </a:prstGeom>
          <a:gradFill flip="none" rotWithShape="1">
            <a:gsLst>
              <a:gs pos="15000">
                <a:srgbClr val="002D7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042836883"/>
      </p:ext>
    </p:extLst>
  </p:cSld>
  <p:clrMap bg1="lt1" tx1="dk1" bg2="lt2" tx2="dk2" accent1="accent1" accent2="accent2" accent3="accent3" accent4="accent4" accent5="accent5" accent6="accent6" hlink="hlink" folHlink="folHlink"/>
  <p:sldLayoutIdLst>
    <p:sldLayoutId id="2147487028" r:id="rId1"/>
    <p:sldLayoutId id="2147487029" r:id="rId2"/>
    <p:sldLayoutId id="2147487030" r:id="rId3"/>
    <p:sldLayoutId id="2147487031" r:id="rId4"/>
    <p:sldLayoutId id="2147487032" r:id="rId5"/>
    <p:sldLayoutId id="2147487033" r:id="rId6"/>
    <p:sldLayoutId id="2147487034" r:id="rId7"/>
    <p:sldLayoutId id="2147487035" r:id="rId8"/>
    <p:sldLayoutId id="2147487036" r:id="rId9"/>
    <p:sldLayoutId id="2147487037" r:id="rId10"/>
    <p:sldLayoutId id="2147487038" r:id="rId11"/>
    <p:sldLayoutId id="2147487039" r:id="rId12"/>
    <p:sldLayoutId id="2147487040" r:id="rId13"/>
    <p:sldLayoutId id="2147487041" r:id="rId14"/>
    <p:sldLayoutId id="2147487042" r:id="rId15"/>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8/29/22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151876845"/>
      </p:ext>
    </p:extLst>
  </p:cSld>
  <p:clrMap bg1="lt1" tx1="dk1" bg2="lt2" tx2="dk2" accent1="accent1" accent2="accent2" accent3="accent3" accent4="accent4" accent5="accent5" accent6="accent6" hlink="hlink" folHlink="folHlink"/>
  <p:sldLayoutIdLst>
    <p:sldLayoutId id="2147487044" r:id="rId1"/>
    <p:sldLayoutId id="2147487045"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D86F2-4F57-314E-9C03-9014849FF2B9}" type="datetime1">
              <a:rPr lang="en-US" smtClean="0"/>
              <a:t>8/29/22</a:t>
            </a:fld>
            <a:endParaRPr lang="en-G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F0EDDB-3F8C-454D-B7AF-385D22F27965}" type="slidenum">
              <a:rPr lang="en-GR" smtClean="0"/>
              <a:t>‹#›</a:t>
            </a:fld>
            <a:endParaRPr lang="en-GR"/>
          </a:p>
        </p:txBody>
      </p:sp>
    </p:spTree>
    <p:extLst>
      <p:ext uri="{BB962C8B-B14F-4D97-AF65-F5344CB8AC3E}">
        <p14:creationId xmlns:p14="http://schemas.microsoft.com/office/powerpoint/2010/main" val="4002604372"/>
      </p:ext>
    </p:extLst>
  </p:cSld>
  <p:clrMap bg1="lt1" tx1="dk1" bg2="lt2" tx2="dk2" accent1="accent1" accent2="accent2" accent3="accent3" accent4="accent4" accent5="accent5" accent6="accent6" hlink="hlink" folHlink="folHlink"/>
  <p:sldLayoutIdLst>
    <p:sldLayoutId id="2147487047" r:id="rId1"/>
    <p:sldLayoutId id="2147487048" r:id="rId2"/>
    <p:sldLayoutId id="2147487049" r:id="rId3"/>
    <p:sldLayoutId id="2147487050" r:id="rId4"/>
    <p:sldLayoutId id="2147487051" r:id="rId5"/>
    <p:sldLayoutId id="2147487052" r:id="rId6"/>
    <p:sldLayoutId id="2147487053" r:id="rId7"/>
    <p:sldLayoutId id="2147487054" r:id="rId8"/>
    <p:sldLayoutId id="2147487055" r:id="rId9"/>
    <p:sldLayoutId id="2147487056" r:id="rId10"/>
    <p:sldLayoutId id="214748705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 y="6536970"/>
            <a:ext cx="9144001" cy="37045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b="0" dirty="0"/>
          </a:p>
        </p:txBody>
      </p:sp>
      <p:sp>
        <p:nvSpPr>
          <p:cNvPr id="9" name="Rectangle 8"/>
          <p:cNvSpPr/>
          <p:nvPr/>
        </p:nvSpPr>
        <p:spPr>
          <a:xfrm>
            <a:off x="366963" y="1006133"/>
            <a:ext cx="8410073" cy="457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66964" y="1138595"/>
            <a:ext cx="8410073" cy="5311632"/>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1">
            <a:extLst>
              <a:ext uri="{FF2B5EF4-FFF2-40B4-BE49-F238E27FC236}">
                <a16:creationId xmlns:a16="http://schemas.microsoft.com/office/drawing/2014/main" id="{9A79501A-6899-B540-BD7F-353D672C4F01}"/>
              </a:ext>
            </a:extLst>
          </p:cNvPr>
          <p:cNvSpPr>
            <a:spLocks noGrp="1"/>
          </p:cNvSpPr>
          <p:nvPr>
            <p:ph type="sldNum" sz="quarter" idx="4"/>
          </p:nvPr>
        </p:nvSpPr>
        <p:spPr>
          <a:xfrm>
            <a:off x="7516375" y="6567235"/>
            <a:ext cx="1260661" cy="270767"/>
          </a:xfrm>
          <a:prstGeom prst="rect">
            <a:avLst/>
          </a:prstGeom>
        </p:spPr>
        <p:txBody>
          <a:bodyPr anchor="ctr" anchorCtr="0"/>
          <a:lstStyle>
            <a:lvl1pPr algn="r">
              <a:defRPr sz="1600" b="1">
                <a:solidFill>
                  <a:schemeClr val="bg1"/>
                </a:solidFill>
                <a:latin typeface="Corbel" panose="020B0503020204020204" pitchFamily="34" charset="0"/>
                <a:cs typeface="Calibri" panose="020F0502020204030204" pitchFamily="34" charset="0"/>
              </a:defRPr>
            </a:lvl1pPr>
          </a:lstStyle>
          <a:p>
            <a:fld id="{BE67019E-6B59-9444-A8F8-0CFAB6B6981D}" type="slidenum">
              <a:rPr lang="en-US" smtClean="0"/>
              <a:pPr/>
              <a:t>‹#›</a:t>
            </a:fld>
            <a:endParaRPr lang="en-US" dirty="0"/>
          </a:p>
        </p:txBody>
      </p:sp>
      <p:sp>
        <p:nvSpPr>
          <p:cNvPr id="8" name="Title Placeholder 1">
            <a:extLst>
              <a:ext uri="{FF2B5EF4-FFF2-40B4-BE49-F238E27FC236}">
                <a16:creationId xmlns:a16="http://schemas.microsoft.com/office/drawing/2014/main" id="{B64D9AE9-2733-754F-86B9-8A69E05BAA3E}"/>
              </a:ext>
            </a:extLst>
          </p:cNvPr>
          <p:cNvSpPr>
            <a:spLocks noGrp="1"/>
          </p:cNvSpPr>
          <p:nvPr>
            <p:ph type="title"/>
          </p:nvPr>
        </p:nvSpPr>
        <p:spPr>
          <a:xfrm>
            <a:off x="366963" y="257434"/>
            <a:ext cx="8410073" cy="753467"/>
          </a:xfrm>
          <a:prstGeom prst="rect">
            <a:avLst/>
          </a:prstGeom>
        </p:spPr>
        <p:txBody>
          <a:bodyPr vert="horz" lIns="91440" tIns="45720" rIns="91440" bIns="45720" rtlCol="0" anchor="ctr" anchorCtr="0">
            <a:normAutofit/>
          </a:bodyPr>
          <a:lstStyle/>
          <a:p>
            <a:r>
              <a:rPr lang="en-US" dirty="0"/>
              <a:t>Click to edit Master title style</a:t>
            </a:r>
          </a:p>
        </p:txBody>
      </p:sp>
    </p:spTree>
    <p:extLst>
      <p:ext uri="{BB962C8B-B14F-4D97-AF65-F5344CB8AC3E}">
        <p14:creationId xmlns:p14="http://schemas.microsoft.com/office/powerpoint/2010/main" val="1311892870"/>
      </p:ext>
    </p:extLst>
  </p:cSld>
  <p:clrMap bg1="lt1" tx1="dk1" bg2="lt2" tx2="dk2" accent1="accent1" accent2="accent2" accent3="accent3" accent4="accent4" accent5="accent5" accent6="accent6" hlink="hlink" folHlink="folHlink"/>
  <p:sldLayoutIdLst>
    <p:sldLayoutId id="2147487059" r:id="rId1"/>
    <p:sldLayoutId id="2147487060" r:id="rId2"/>
    <p:sldLayoutId id="2147487061" r:id="rId3"/>
    <p:sldLayoutId id="2147487062" r:id="rId4"/>
    <p:sldLayoutId id="2147487063" r:id="rId5"/>
    <p:sldLayoutId id="2147487064" r:id="rId6"/>
    <p:sldLayoutId id="2147487065" r:id="rId7"/>
    <p:sldLayoutId id="2147487066" r:id="rId8"/>
    <p:sldLayoutId id="2147487067" r:id="rId9"/>
    <p:sldLayoutId id="2147487068" r:id="rId10"/>
    <p:sldLayoutId id="2147487069" r:id="rId11"/>
    <p:sldLayoutId id="2147487070" r:id="rId12"/>
  </p:sldLayoutIdLst>
  <p:hf hdr="0" ftr="0" dt="0"/>
  <p:txStyles>
    <p:titleStyle>
      <a:lvl1pPr algn="l" defTabSz="914400" rtl="0" eaLnBrk="1" latinLnBrk="0" hangingPunct="1">
        <a:lnSpc>
          <a:spcPct val="100000"/>
        </a:lnSpc>
        <a:spcBef>
          <a:spcPct val="0"/>
        </a:spcBef>
        <a:buNone/>
        <a:defRPr sz="4800" kern="1200" spc="-50" baseline="0">
          <a:solidFill>
            <a:schemeClr val="accent1"/>
          </a:solidFill>
          <a:latin typeface="Corbel" panose="020B0503020204020204" pitchFamily="34" charset="0"/>
          <a:ea typeface="+mj-ea"/>
          <a:cs typeface="Calibri" panose="020F0502020204030204" pitchFamily="34" charset="0"/>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6231532"/>
      </p:ext>
    </p:extLst>
  </p:cSld>
  <p:clrMap bg1="lt1" tx1="dk1" bg2="lt2" tx2="dk2" accent1="accent1" accent2="accent2" accent3="accent3" accent4="accent4" accent5="accent5" accent6="accent6" hlink="hlink" folHlink="folHlink"/>
  <p:sldLayoutIdLst>
    <p:sldLayoutId id="2147487072" r:id="rId1"/>
    <p:sldLayoutId id="214748707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8AE182-6562-ED43-9C0E-91E57EF3CDE9}" type="datetime1">
              <a:rPr lang="en-US" smtClean="0"/>
              <a:t>8/29/22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1595344140"/>
      </p:ext>
    </p:extLst>
  </p:cSld>
  <p:clrMap bg1="lt1" tx1="dk1" bg2="lt2" tx2="dk2" accent1="accent1" accent2="accent2" accent3="accent3" accent4="accent4" accent5="accent5" accent6="accent6" hlink="hlink" folHlink="folHlink"/>
  <p:sldLayoutIdLst>
    <p:sldLayoutId id="2147487075" r:id="rId1"/>
    <p:sldLayoutId id="2147487076"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1F497D"/>
                </a:solidFill>
              </a:defRPr>
            </a:lvl1pPr>
          </a:lstStyle>
          <a:p>
            <a:fld id="{BA2D8F13-174C-467F-9D40-7DDEF70CAB8C}" type="slidenum">
              <a:rPr lang="en-US" smtClean="0"/>
              <a:pPr/>
              <a:t>‹#›</a:t>
            </a:fld>
            <a:endParaRPr lang="en-US" dirty="0"/>
          </a:p>
        </p:txBody>
      </p:sp>
      <p:pic>
        <p:nvPicPr>
          <p:cNvPr id="5" name="Picture 4">
            <a:extLst>
              <a:ext uri="{FF2B5EF4-FFF2-40B4-BE49-F238E27FC236}">
                <a16:creationId xmlns:a16="http://schemas.microsoft.com/office/drawing/2014/main" id="{F4D8A241-3E06-AB4B-6218-FAB58717BCEB}"/>
              </a:ext>
            </a:extLst>
          </p:cNvPr>
          <p:cNvPicPr>
            <a:picLocks noChangeAspect="1"/>
          </p:cNvPicPr>
          <p:nvPr userDrawn="1"/>
        </p:nvPicPr>
        <p:blipFill>
          <a:blip r:embed="rId13"/>
          <a:stretch>
            <a:fillRect/>
          </a:stretch>
        </p:blipFill>
        <p:spPr>
          <a:xfrm>
            <a:off x="28576" y="6572248"/>
            <a:ext cx="928688" cy="213727"/>
          </a:xfrm>
          <a:prstGeom prst="rect">
            <a:avLst/>
          </a:prstGeom>
        </p:spPr>
      </p:pic>
    </p:spTree>
    <p:extLst>
      <p:ext uri="{BB962C8B-B14F-4D97-AF65-F5344CB8AC3E}">
        <p14:creationId xmlns:p14="http://schemas.microsoft.com/office/powerpoint/2010/main" val="3868141372"/>
      </p:ext>
    </p:extLst>
  </p:cSld>
  <p:clrMap bg1="lt1" tx1="dk1" bg2="lt2" tx2="dk2" accent1="accent1" accent2="accent2" accent3="accent3" accent4="accent4" accent5="accent5" accent6="accent6" hlink="hlink" folHlink="folHlink"/>
  <p:sldLayoutIdLst>
    <p:sldLayoutId id="2147487078" r:id="rId1"/>
    <p:sldLayoutId id="2147487079" r:id="rId2"/>
    <p:sldLayoutId id="2147487080" r:id="rId3"/>
    <p:sldLayoutId id="2147487081" r:id="rId4"/>
    <p:sldLayoutId id="2147487082" r:id="rId5"/>
    <p:sldLayoutId id="2147487083" r:id="rId6"/>
    <p:sldLayoutId id="2147487084" r:id="rId7"/>
    <p:sldLayoutId id="2147487085" r:id="rId8"/>
    <p:sldLayoutId id="2147487086" r:id="rId9"/>
    <p:sldLayoutId id="2147487087" r:id="rId10"/>
    <p:sldLayoutId id="2147487088"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dirty="0"/>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dirty="0"/>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b="0" i="0">
                <a:solidFill>
                  <a:schemeClr val="dk2"/>
                </a:solidFill>
                <a:latin typeface="Cambria" panose="02040503050406030204" pitchFamily="18" charset="0"/>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3923773801"/>
      </p:ext>
    </p:extLst>
  </p:cSld>
  <p:clrMap bg1="lt1" tx1="dk1" bg2="dk2" tx2="lt2" accent1="accent1" accent2="accent2" accent3="accent3" accent4="accent4" accent5="accent5" accent6="accent6" hlink="hlink" folHlink="folHlink"/>
  <p:sldLayoutIdLst>
    <p:sldLayoutId id="2147487090" r:id="rId1"/>
    <p:sldLayoutId id="2147487092" r:id="rId2"/>
    <p:sldLayoutId id="2147487093" r:id="rId3"/>
    <p:sldLayoutId id="2147487094" r:id="rId4"/>
    <p:sldLayoutId id="2147487095" r:id="rId5"/>
    <p:sldLayoutId id="2147487096" r:id="rId6"/>
    <p:sldLayoutId id="2147487097" r:id="rId7"/>
    <p:sldLayoutId id="2147487098" r:id="rId8"/>
    <p:sldLayoutId id="2147487099" r:id="rId9"/>
    <p:sldLayoutId id="2147487100" r:id="rId10"/>
  </p:sldLayoutIdLst>
  <mc:AlternateContent xmlns:mc="http://schemas.openxmlformats.org/markup-compatibility/2006" xmlns:p14="http://schemas.microsoft.com/office/powerpoint/2010/main">
    <mc:Choice Requires="p14">
      <p:transition p14:dur="100">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mbria" panose="02040503050406030204" pitchFamily="18" charset="0"/>
          <a:ea typeface="Cambria" panose="0204050305040603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ambria" panose="02040503050406030204" pitchFamily="18" charset="0"/>
          <a:ea typeface="Cambria" panose="0204050305040603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33231763"/>
      </p:ext>
    </p:extLst>
  </p:cSld>
  <p:clrMap bg1="lt1" tx1="dk1" bg2="lt2" tx2="dk2" accent1="accent1" accent2="accent2" accent3="accent3" accent4="accent4" accent5="accent5" accent6="accent6" hlink="hlink" folHlink="folHlink"/>
  <p:sldLayoutIdLst>
    <p:sldLayoutId id="2147487114" r:id="rId1"/>
    <p:sldLayoutId id="2147487115" r:id="rId2"/>
    <p:sldLayoutId id="2147487116" r:id="rId3"/>
    <p:sldLayoutId id="2147487117" r:id="rId4"/>
    <p:sldLayoutId id="2147487118" r:id="rId5"/>
    <p:sldLayoutId id="2147487119" r:id="rId6"/>
    <p:sldLayoutId id="2147487120" r:id="rId7"/>
    <p:sldLayoutId id="2147487121" r:id="rId8"/>
    <p:sldLayoutId id="2147487122" r:id="rId9"/>
    <p:sldLayoutId id="2147487123" r:id="rId10"/>
    <p:sldLayoutId id="2147487124" r:id="rId11"/>
    <p:sldLayoutId id="214748712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94601451"/>
      </p:ext>
    </p:extLst>
  </p:cSld>
  <p:clrMap bg1="lt1" tx1="dk1" bg2="lt2" tx2="dk2" accent1="accent1" accent2="accent2" accent3="accent3" accent4="accent4" accent5="accent5" accent6="accent6" hlink="hlink" folHlink="folHlink"/>
  <p:sldLayoutIdLst>
    <p:sldLayoutId id="2147487127" r:id="rId1"/>
    <p:sldLayoutId id="2147487128" r:id="rId2"/>
    <p:sldLayoutId id="2147487129" r:id="rId3"/>
    <p:sldLayoutId id="2147487130" r:id="rId4"/>
    <p:sldLayoutId id="2147487131" r:id="rId5"/>
    <p:sldLayoutId id="2147487132" r:id="rId6"/>
    <p:sldLayoutId id="2147487133" r:id="rId7"/>
    <p:sldLayoutId id="2147487134" r:id="rId8"/>
    <p:sldLayoutId id="2147487135" r:id="rId9"/>
    <p:sldLayoutId id="2147487136" r:id="rId10"/>
    <p:sldLayoutId id="2147487137" r:id="rId11"/>
    <p:sldLayoutId id="21474871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948712014"/>
      </p:ext>
    </p:extLst>
  </p:cSld>
  <p:clrMap bg1="lt1" tx1="dk1" bg2="lt2" tx2="dk2" accent1="accent1" accent2="accent2" accent3="accent3" accent4="accent4" accent5="accent5" accent6="accent6" hlink="hlink" folHlink="folHlink"/>
  <p:sldLayoutIdLst>
    <p:sldLayoutId id="2147487140" r:id="rId1"/>
    <p:sldLayoutId id="2147487141" r:id="rId2"/>
    <p:sldLayoutId id="2147487142" r:id="rId3"/>
    <p:sldLayoutId id="2147487143" r:id="rId4"/>
    <p:sldLayoutId id="2147487144" r:id="rId5"/>
    <p:sldLayoutId id="2147487145" r:id="rId6"/>
    <p:sldLayoutId id="2147487146" r:id="rId7"/>
    <p:sldLayoutId id="2147487147" r:id="rId8"/>
    <p:sldLayoutId id="2147487148" r:id="rId9"/>
    <p:sldLayoutId id="2147487149" r:id="rId10"/>
    <p:sldLayoutId id="2147487150" r:id="rId11"/>
    <p:sldLayoutId id="21474871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0108920"/>
      </p:ext>
    </p:extLst>
  </p:cSld>
  <p:clrMap bg1="lt1" tx1="dk1" bg2="lt2" tx2="dk2" accent1="accent1" accent2="accent2" accent3="accent3" accent4="accent4" accent5="accent5" accent6="accent6" hlink="hlink" folHlink="folHlink"/>
  <p:sldLayoutIdLst>
    <p:sldLayoutId id="2147487153" r:id="rId1"/>
    <p:sldLayoutId id="2147487154" r:id="rId2"/>
    <p:sldLayoutId id="2147487155" r:id="rId3"/>
    <p:sldLayoutId id="2147487156"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40639"/>
            <a:ext cx="8610600" cy="724062"/>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764703"/>
            <a:ext cx="8610600" cy="5680231"/>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490351"/>
            <a:ext cx="2895600" cy="34350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sz="1200">
                <a:latin typeface="Cambria" panose="02040503050406030204" pitchFamily="18" charset="0"/>
              </a:defRPr>
            </a:lvl1pPr>
          </a:lstStyle>
          <a:p>
            <a:endParaRPr lang="en-US" altLang="en-US" dirty="0">
              <a:ea typeface="Cambria" panose="02040503050406030204" pitchFamily="18" charset="0"/>
            </a:endParaRPr>
          </a:p>
        </p:txBody>
      </p:sp>
      <p:sp>
        <p:nvSpPr>
          <p:cNvPr id="100358" name="Rectangle 1030"/>
          <p:cNvSpPr>
            <a:spLocks noGrp="1" noChangeArrowheads="1"/>
          </p:cNvSpPr>
          <p:nvPr>
            <p:ph type="sldNum" sz="quarter" idx="4"/>
          </p:nvPr>
        </p:nvSpPr>
        <p:spPr bwMode="auto">
          <a:xfrm>
            <a:off x="6702774" y="6485589"/>
            <a:ext cx="2133600" cy="34350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r">
              <a:defRPr sz="1400">
                <a:latin typeface="Cambria" panose="02040503050406030204" pitchFamily="18" charset="0"/>
              </a:defRPr>
            </a:lvl1pPr>
          </a:lstStyle>
          <a:p>
            <a:fld id="{6F400BD0-49BF-48FC-8114-37C1D4F5AB3D}" type="slidenum">
              <a:rPr lang="en-US" altLang="en-US" smtClean="0">
                <a:ea typeface="Cambria" panose="02040503050406030204" pitchFamily="18" charset="0"/>
              </a:rPr>
              <a:pPr/>
              <a:t>‹#›</a:t>
            </a:fld>
            <a:endParaRPr lang="en-US" altLang="en-US" dirty="0">
              <a:ea typeface="Cambria" panose="02040503050406030204" pitchFamily="18" charset="0"/>
            </a:endParaRPr>
          </a:p>
        </p:txBody>
      </p:sp>
      <p:sp>
        <p:nvSpPr>
          <p:cNvPr id="100360" name="Line 1032"/>
          <p:cNvSpPr>
            <a:spLocks noChangeShapeType="1"/>
          </p:cNvSpPr>
          <p:nvPr/>
        </p:nvSpPr>
        <p:spPr bwMode="auto">
          <a:xfrm>
            <a:off x="228600" y="6444936"/>
            <a:ext cx="8610600" cy="0"/>
          </a:xfrm>
          <a:prstGeom prst="line">
            <a:avLst/>
          </a:prstGeom>
          <a:noFill/>
          <a:ln w="19050">
            <a:solidFill>
              <a:schemeClr val="accent1"/>
            </a:solidFill>
            <a:round/>
            <a:headEnd/>
            <a:tailEnd/>
          </a:ln>
          <a:effectLst/>
        </p:spPr>
        <p:txBody>
          <a:bodyPr/>
          <a:lstStyle/>
          <a:p>
            <a:pPr>
              <a:defRPr/>
            </a:pPr>
            <a:endParaRPr lang="en-US">
              <a:latin typeface="Cambria" panose="02040503050406030204" pitchFamily="18" charset="0"/>
              <a:ea typeface="Cambria" panose="02040503050406030204" pitchFamily="18" charset="0"/>
            </a:endParaRPr>
          </a:p>
        </p:txBody>
      </p:sp>
      <p:sp>
        <p:nvSpPr>
          <p:cNvPr id="100361" name="Line 1033"/>
          <p:cNvSpPr>
            <a:spLocks noChangeShapeType="1"/>
          </p:cNvSpPr>
          <p:nvPr/>
        </p:nvSpPr>
        <p:spPr bwMode="auto">
          <a:xfrm>
            <a:off x="225774" y="764704"/>
            <a:ext cx="8610600" cy="0"/>
          </a:xfrm>
          <a:prstGeom prst="line">
            <a:avLst/>
          </a:prstGeom>
          <a:noFill/>
          <a:ln w="19050">
            <a:solidFill>
              <a:schemeClr val="accent1"/>
            </a:solidFill>
            <a:round/>
            <a:headEnd/>
            <a:tailEnd/>
          </a:ln>
          <a:effectLst/>
        </p:spPr>
        <p:txBody>
          <a:bodyPr/>
          <a:lstStyle/>
          <a:p>
            <a:pPr>
              <a:defRPr/>
            </a:pPr>
            <a:endParaRPr lang="en-US">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010536145"/>
      </p:ext>
    </p:extLst>
  </p:cSld>
  <p:clrMap bg1="lt1" tx1="dk1" bg2="lt2" tx2="dk2" accent1="accent1" accent2="accent2" accent3="accent3" accent4="accent4" accent5="accent5" accent6="accent6" hlink="hlink" folHlink="folHlink"/>
  <p:sldLayoutIdLst>
    <p:sldLayoutId id="2147487163" r:id="rId1"/>
    <p:sldLayoutId id="2147487164" r:id="rId2"/>
    <p:sldLayoutId id="2147487165" r:id="rId3"/>
    <p:sldLayoutId id="2147487166" r:id="rId4"/>
    <p:sldLayoutId id="2147487167" r:id="rId5"/>
    <p:sldLayoutId id="2147487168" r:id="rId6"/>
    <p:sldLayoutId id="2147487169" r:id="rId7"/>
    <p:sldLayoutId id="2147487170" r:id="rId8"/>
    <p:sldLayoutId id="2147487171" r:id="rId9"/>
    <p:sldLayoutId id="2147487172" r:id="rId10"/>
    <p:sldLayoutId id="2147487173" r:id="rId11"/>
  </p:sldLayoutIdLst>
  <p:transition/>
  <p:hf hdr="0" ftr="0" dt="0"/>
  <p:txStyles>
    <p:titleStyle>
      <a:lvl1pPr algn="l" rtl="0" eaLnBrk="0" fontAlgn="base" hangingPunct="0">
        <a:spcBef>
          <a:spcPct val="0"/>
        </a:spcBef>
        <a:spcAft>
          <a:spcPct val="0"/>
        </a:spcAft>
        <a:defRPr sz="3200" b="1">
          <a:solidFill>
            <a:schemeClr val="tx2"/>
          </a:solidFill>
          <a:latin typeface="Helvetica" pitchFamily="2" charset="0"/>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Helvetica" pitchFamily="2" charset="0"/>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000">
          <a:solidFill>
            <a:schemeClr val="tx1"/>
          </a:solidFill>
          <a:latin typeface="Helvetica" pitchFamily="2" charset="0"/>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Helvetica" pitchFamily="2" charset="0"/>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Helvetica" pitchFamily="2" charset="0"/>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Helvetica" pitchFamily="2"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78990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253331"/>
            <a:ext cx="7886700" cy="500309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571078-45FA-4BA5-9BE9-4C6ADE012FE3}" type="slidenum">
              <a:rPr lang="en-CH" smtClean="0"/>
              <a:t>‹#›</a:t>
            </a:fld>
            <a:endParaRPr lang="en-CH"/>
          </a:p>
        </p:txBody>
      </p:sp>
    </p:spTree>
    <p:extLst>
      <p:ext uri="{BB962C8B-B14F-4D97-AF65-F5344CB8AC3E}">
        <p14:creationId xmlns:p14="http://schemas.microsoft.com/office/powerpoint/2010/main" val="2908848614"/>
      </p:ext>
    </p:extLst>
  </p:cSld>
  <p:clrMap bg1="lt1" tx1="dk1" bg2="lt2" tx2="dk2" accent1="accent1" accent2="accent2" accent3="accent3" accent4="accent4" accent5="accent5" accent6="accent6" hlink="hlink" folHlink="folHlink"/>
  <p:sldLayoutIdLst>
    <p:sldLayoutId id="2147487175" r:id="rId1"/>
    <p:sldLayoutId id="2147487176" r:id="rId2"/>
    <p:sldLayoutId id="2147487177" r:id="rId3"/>
    <p:sldLayoutId id="2147487178" r:id="rId4"/>
  </p:sldLayoutIdLst>
  <p:hf hdr="0" ftr="0" dt="0"/>
  <p:txStyles>
    <p:titleStyle>
      <a:lvl1pPr algn="l" defTabSz="914400" rtl="0" eaLnBrk="1" latinLnBrk="0" hangingPunct="1">
        <a:lnSpc>
          <a:spcPct val="90000"/>
        </a:lnSpc>
        <a:spcBef>
          <a:spcPct val="0"/>
        </a:spcBef>
        <a:buNone/>
        <a:defRPr sz="4400" b="1" i="0" kern="1200">
          <a:solidFill>
            <a:schemeClr val="tx1"/>
          </a:solidFill>
          <a:latin typeface="Lato Black"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png"/><Relationship Id="rId7"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29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png"/><Relationship Id="rId7"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29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41.png"/><Relationship Id="rId4" Type="http://schemas.openxmlformats.org/officeDocument/2006/relationships/image" Target="../media/image40.jpeg"/></Relationships>
</file>

<file path=ppt/slides/_rels/slide11.xml.rels><?xml version="1.0" encoding="UTF-8" standalone="yes"?>
<Relationships xmlns="http://schemas.openxmlformats.org/package/2006/relationships"><Relationship Id="rId8" Type="http://schemas.openxmlformats.org/officeDocument/2006/relationships/image" Target="../media/image45.emf"/><Relationship Id="rId3" Type="http://schemas.openxmlformats.org/officeDocument/2006/relationships/image" Target="../media/image42.png"/><Relationship Id="rId7" Type="http://schemas.openxmlformats.org/officeDocument/2006/relationships/oleObject" Target="../embeddings/oleObject2.bin"/><Relationship Id="rId2" Type="http://schemas.openxmlformats.org/officeDocument/2006/relationships/notesSlide" Target="../notesSlides/notesSlide7.xml"/><Relationship Id="rId1" Type="http://schemas.openxmlformats.org/officeDocument/2006/relationships/slideLayout" Target="../slideLayouts/slideLayout310.xml"/><Relationship Id="rId6" Type="http://schemas.openxmlformats.org/officeDocument/2006/relationships/image" Target="../media/image44.emf"/><Relationship Id="rId5" Type="http://schemas.openxmlformats.org/officeDocument/2006/relationships/oleObject" Target="../embeddings/oleObject1.bin"/><Relationship Id="rId4" Type="http://schemas.openxmlformats.org/officeDocument/2006/relationships/image" Target="../media/image43.jpeg"/></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png"/><Relationship Id="rId7" Type="http://schemas.openxmlformats.org/officeDocument/2006/relationships/image" Target="../media/image37.png"/><Relationship Id="rId2" Type="http://schemas.openxmlformats.org/officeDocument/2006/relationships/notesSlide" Target="../notesSlides/notesSlide8.xml"/><Relationship Id="rId1" Type="http://schemas.openxmlformats.org/officeDocument/2006/relationships/slideLayout" Target="../slideLayouts/slideLayout29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8.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2.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49.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hyperlink" Target="mailto:onur.mutlu@inf.ethz.ch" TargetMode="External"/><Relationship Id="rId7" Type="http://schemas.openxmlformats.org/officeDocument/2006/relationships/image" Target="../media/image57.png"/><Relationship Id="rId2" Type="http://schemas.openxmlformats.org/officeDocument/2006/relationships/hyperlink" Target="https://people.inf.ethz.ch/omutlu/" TargetMode="External"/><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61.png"/><Relationship Id="rId5" Type="http://schemas.openxmlformats.org/officeDocument/2006/relationships/image" Target="../media/image55.jp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eg"/><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31.xml.rels><?xml version="1.0" encoding="UTF-8" standalone="yes"?>
<Relationships xmlns="http://schemas.openxmlformats.org/package/2006/relationships"><Relationship Id="rId3" Type="http://schemas.openxmlformats.org/officeDocument/2006/relationships/hyperlink" Target="https://arxiv.org/abs/2204.10387" TargetMode="External"/><Relationship Id="rId2" Type="http://schemas.openxmlformats.org/officeDocument/2006/relationships/hyperlink" Target="https://www.youtube.com/watch?v=0c9bDr18jZE" TargetMode="Externa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hyperlink" Target="https://www.mineshp.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3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s://drive.google.com/file/d/1E5mFYl_SMjCP-7TQ8qt6kRALROGhZs9K/view"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arxiv.org/pdf/2207.07886.pdf" TargetMode="External"/><Relationship Id="rId7" Type="http://schemas.openxmlformats.org/officeDocument/2006/relationships/image" Target="../media/image71.png"/><Relationship Id="rId2" Type="http://schemas.openxmlformats.org/officeDocument/2006/relationships/hyperlink" Target="https://arxiv.org/pdf/2105.03814.pdf" TargetMode="External"/><Relationship Id="rId1" Type="http://schemas.openxmlformats.org/officeDocument/2006/relationships/slideLayout" Target="../slideLayouts/slideLayout2.xml"/><Relationship Id="rId6" Type="http://schemas.openxmlformats.org/officeDocument/2006/relationships/hyperlink" Target="https://www.youtube.com/watch?v=nphV36SrysA" TargetMode="External"/><Relationship Id="rId5" Type="http://schemas.openxmlformats.org/officeDocument/2006/relationships/image" Target="../media/image70.png"/><Relationship Id="rId4" Type="http://schemas.openxmlformats.org/officeDocument/2006/relationships/image" Target="../media/image62.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hyperlink" Target="http://www.biopim.eu/"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people.inf.ethz.ch/omutlu/pub/onur-IICS-Keynote-MemoryCentricComputing-February-9-2022.pdf" TargetMode="External"/><Relationship Id="rId2" Type="http://schemas.openxmlformats.org/officeDocument/2006/relationships/hyperlink" Target="https://people.inf.ethz.ch/omutlu/pub/onur-IICS-Keynote-MemoryCentricComputing-February-9-2022.pptx"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youtube.com/watch?v=qeukNs5XI3g" TargetMode="External"/><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15.xml"/><Relationship Id="rId6" Type="http://schemas.openxmlformats.org/officeDocument/2006/relationships/image" Target="../media/image75.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43.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hyperlink" Target="https://safari.ethz.ch/architecture/fall2021/doku.php?id=schedule" TargetMode="External"/><Relationship Id="rId7"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2/doku.php?id=schedule" TargetMode="External"/><Relationship Id="rId1" Type="http://schemas.openxmlformats.org/officeDocument/2006/relationships/slideLayout" Target="../slideLayouts/slideLayout491.xml"/><Relationship Id="rId6" Type="http://schemas.openxmlformats.org/officeDocument/2006/relationships/hyperlink" Target="https://www.youtube.com/watch?v=4yfkM_5EFgo&amp;list=PL5Q2soXY2Zi-Mnk1PxjEIG32HAGILkTOF" TargetMode="External"/><Relationship Id="rId5" Type="http://schemas.openxmlformats.org/officeDocument/2006/relationships/hyperlink" Target="https://www.youtube.com/watch?v=cpXdE3HwvK0&amp;list=PL5Q2soXY2Zi97Ya5DEUpMpO2bbAoaG7c6" TargetMode="External"/><Relationship Id="rId4" Type="http://schemas.openxmlformats.org/officeDocument/2006/relationships/hyperlink" Target="https://safari.ethz.ch/digitaltechnik/spring2021/doku.php?id=schedule" TargetMode="External"/><Relationship Id="rId9" Type="http://schemas.openxmlformats.org/officeDocument/2006/relationships/hyperlink" Target="https://www.youtube.com/onurmutlulectures"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safari.ethz.ch/projects_and_seminars/spring2022/doku.php?id=processing_in_memory"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safari.ethz.ch/architecture/fall2021/doku.php?id=schedule" TargetMode="External"/><Relationship Id="rId2" Type="http://schemas.openxmlformats.org/officeDocument/2006/relationships/hyperlink" Target="https://safari.ethz.ch/projects_and_seminars/spring2022/doku.php?id=bioinformatics" TargetMode="External"/><Relationship Id="rId1" Type="http://schemas.openxmlformats.org/officeDocument/2006/relationships/slideLayout" Target="../slideLayouts/slideLayout491.xml"/><Relationship Id="rId6" Type="http://schemas.openxmlformats.org/officeDocument/2006/relationships/image" Target="../media/image78.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DEL_5A_Y3TI&amp;list=PL5Q2soXY2Zi8NrPDgOR1yRU_Cxxjw-u18"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safari.ethz.ch/architecture/fall2021/doku.php?id=schedule" TargetMode="External"/><Relationship Id="rId2" Type="http://schemas.openxmlformats.org/officeDocument/2006/relationships/hyperlink" Target="https://safari.ethz.ch/projects_and_seminars/spring2022/doku.php?id=heterogeneous_systems" TargetMode="External"/><Relationship Id="rId1" Type="http://schemas.openxmlformats.org/officeDocument/2006/relationships/slideLayout" Target="../slideLayouts/slideLayout503.xml"/><Relationship Id="rId6" Type="http://schemas.openxmlformats.org/officeDocument/2006/relationships/image" Target="../media/image79.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oFO5fTrgFIY&amp;list=PL5Q2soXY2Zi9XrgXR38IM_FTjmY6h7Gzm" TargetMode="External"/></Relationships>
</file>

<file path=ppt/slides/_rels/slide47.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hyperlink" Target="https://safari.ethz.ch/projects_and_seminars/spring2022/doku.php?id=hw_sw_codesign" TargetMode="External"/><Relationship Id="rId7" Type="http://schemas.openxmlformats.org/officeDocument/2006/relationships/image" Target="../media/image80.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03.xml"/><Relationship Id="rId6" Type="http://schemas.openxmlformats.org/officeDocument/2006/relationships/hyperlink" Target="https://youtube.com/playlist?list=PL5Q2soXY2Zi8nH7un3ghD2nutKWWDk-NK" TargetMode="External"/><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safari.ethz.ch/projects_and_seminars/spring2022/doku.php?id=modern_ssds" TargetMode="External"/><Relationship Id="rId7" Type="http://schemas.openxmlformats.org/officeDocument/2006/relationships/image" Target="../media/image83.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03.xml"/><Relationship Id="rId6" Type="http://schemas.openxmlformats.org/officeDocument/2006/relationships/image" Target="../media/image82.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_q4rm71DsY4&amp;list=PL5Q2soXY2Zi8vabcse1kL22DEcgMl2RAq"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3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https://arxiv.org/abs/2207.09765" TargetMode="External"/><Relationship Id="rId2" Type="http://schemas.openxmlformats.org/officeDocument/2006/relationships/hyperlink" Target="https://arxiv.org/abs/2202.02310" TargetMode="External"/><Relationship Id="rId1" Type="http://schemas.openxmlformats.org/officeDocument/2006/relationships/slideLayout" Target="../slideLayouts/slideLayout2.xml"/><Relationship Id="rId4" Type="http://schemas.openxmlformats.org/officeDocument/2006/relationships/hyperlink" Target="https://arxiv.org/abs/2107.08716"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65.xml"/></Relationships>
</file>

<file path=ppt/slides/_rels/slide69.xml.rels><?xml version="1.0" encoding="UTF-8" standalone="yes"?>
<Relationships xmlns="http://schemas.openxmlformats.org/package/2006/relationships"><Relationship Id="rId8" Type="http://schemas.openxmlformats.org/officeDocument/2006/relationships/image" Target="../media/image90.tiff"/><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84.png"/><Relationship Id="rId1" Type="http://schemas.openxmlformats.org/officeDocument/2006/relationships/slideLayout" Target="../slideLayouts/slideLayout398.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png"/><Relationship Id="rId9" Type="http://schemas.openxmlformats.org/officeDocument/2006/relationships/image" Target="../media/image91.png"/></Relationships>
</file>

<file path=ppt/slides/_rels/slide70.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92.tiff"/><Relationship Id="rId1" Type="http://schemas.openxmlformats.org/officeDocument/2006/relationships/slideLayout" Target="../slideLayouts/slideLayout410.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93.tiff"/></Relationships>
</file>

<file path=ppt/slides/_rels/slide7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9.xml"/><Relationship Id="rId1" Type="http://schemas.openxmlformats.org/officeDocument/2006/relationships/slideLayout" Target="../slideLayouts/slideLayout422.xml"/><Relationship Id="rId4" Type="http://schemas.openxmlformats.org/officeDocument/2006/relationships/hyperlink" Target="http://www.upmem.com/" TargetMode="External"/></Relationships>
</file>

<file path=ppt/slides/_rels/slide72.xml.rels><?xml version="1.0" encoding="UTF-8" standalone="yes"?>
<Relationships xmlns="http://schemas.openxmlformats.org/package/2006/relationships"><Relationship Id="rId8" Type="http://schemas.openxmlformats.org/officeDocument/2006/relationships/image" Target="../media/image100.emf"/><Relationship Id="rId13" Type="http://schemas.openxmlformats.org/officeDocument/2006/relationships/hyperlink" Target="https://arxiv.org/pdf/2105.03814.pdf" TargetMode="External"/><Relationship Id="rId3" Type="http://schemas.openxmlformats.org/officeDocument/2006/relationships/image" Target="../media/image95.emf"/><Relationship Id="rId7" Type="http://schemas.openxmlformats.org/officeDocument/2006/relationships/image" Target="../media/image99.emf"/><Relationship Id="rId12" Type="http://schemas.openxmlformats.org/officeDocument/2006/relationships/image" Target="../media/image104.emf"/><Relationship Id="rId2" Type="http://schemas.openxmlformats.org/officeDocument/2006/relationships/notesSlide" Target="../notesSlides/notesSlide10.xml"/><Relationship Id="rId1" Type="http://schemas.openxmlformats.org/officeDocument/2006/relationships/slideLayout" Target="../slideLayouts/slideLayout410.xml"/><Relationship Id="rId6" Type="http://schemas.openxmlformats.org/officeDocument/2006/relationships/image" Target="../media/image98.emf"/><Relationship Id="rId11" Type="http://schemas.openxmlformats.org/officeDocument/2006/relationships/image" Target="../media/image103.emf"/><Relationship Id="rId5" Type="http://schemas.openxmlformats.org/officeDocument/2006/relationships/image" Target="../media/image97.emf"/><Relationship Id="rId10" Type="http://schemas.openxmlformats.org/officeDocument/2006/relationships/image" Target="../media/image102.emf"/><Relationship Id="rId4" Type="http://schemas.openxmlformats.org/officeDocument/2006/relationships/image" Target="../media/image96.emf"/><Relationship Id="rId9" Type="http://schemas.openxmlformats.org/officeDocument/2006/relationships/image" Target="../media/image101.emf"/><Relationship Id="rId14" Type="http://schemas.openxmlformats.org/officeDocument/2006/relationships/image" Target="../media/image105.png"/></Relationships>
</file>

<file path=ppt/slides/_rels/slide7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398.xml"/></Relationships>
</file>

<file path=ppt/slides/_rels/slide7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hyperlink" Target="https://arxiv.org/pdf/2105.03814.pdf" TargetMode="External"/><Relationship Id="rId1" Type="http://schemas.openxmlformats.org/officeDocument/2006/relationships/slideLayout" Target="../slideLayouts/slideLayout410.xml"/></Relationships>
</file>

<file path=ppt/slides/_rels/slide75.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hyperlink" Target="https://arxiv.org/pdf/2105.03814.pdf" TargetMode="External"/><Relationship Id="rId1" Type="http://schemas.openxmlformats.org/officeDocument/2006/relationships/slideLayout" Target="../slideLayouts/slideLayout42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24.xml"/></Relationships>
</file>

<file path=ppt/slides/_rels/slide77.xml.rels><?xml version="1.0" encoding="UTF-8" standalone="yes"?>
<Relationships xmlns="http://schemas.openxmlformats.org/package/2006/relationships"><Relationship Id="rId3" Type="http://schemas.openxmlformats.org/officeDocument/2006/relationships/hyperlink" Target="https://arxiv.org/pdf/2207.07886.pdf" TargetMode="External"/><Relationship Id="rId7" Type="http://schemas.openxmlformats.org/officeDocument/2006/relationships/image" Target="../media/image71.png"/><Relationship Id="rId2" Type="http://schemas.openxmlformats.org/officeDocument/2006/relationships/hyperlink" Target="https://arxiv.org/pdf/2105.03814.pdf" TargetMode="External"/><Relationship Id="rId1" Type="http://schemas.openxmlformats.org/officeDocument/2006/relationships/slideLayout" Target="../slideLayouts/slideLayout2.xml"/><Relationship Id="rId6" Type="http://schemas.openxmlformats.org/officeDocument/2006/relationships/hyperlink" Target="https://www.youtube.com/watch?v=nphV36SrysA" TargetMode="External"/><Relationship Id="rId5" Type="http://schemas.openxmlformats.org/officeDocument/2006/relationships/image" Target="../media/image70.png"/><Relationship Id="rId4" Type="http://schemas.openxmlformats.org/officeDocument/2006/relationships/image" Target="../media/image62.jpeg"/></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2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24.xml"/></Relationships>
</file>

<file path=ppt/slides/_rels/slide8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24.xml"/></Relationships>
</file>

<file path=ppt/slides/_rels/slide8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chart" Target="../charts/chart2.xml"/><Relationship Id="rId1" Type="http://schemas.openxmlformats.org/officeDocument/2006/relationships/slideLayout" Target="../slideLayouts/slideLayout424.xml"/></Relationships>
</file>

<file path=ppt/slides/_rels/slide8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chart" Target="../charts/chart3.xml"/><Relationship Id="rId1" Type="http://schemas.openxmlformats.org/officeDocument/2006/relationships/slideLayout" Target="../slideLayouts/slideLayout4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24.xml"/></Relationships>
</file>

<file path=ppt/slides/_rels/slide84.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hyperlink" Target="https://arxiv.org/pdf/2105.03814.pdf" TargetMode="External"/><Relationship Id="rId1" Type="http://schemas.openxmlformats.org/officeDocument/2006/relationships/slideLayout" Target="../slideLayouts/slideLayout423.xml"/></Relationships>
</file>

<file path=ppt/slides/_rels/slide85.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410.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108.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24.xml"/></Relationships>
</file>

<file path=ppt/slides/_rels/slide87.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12.xml"/><Relationship Id="rId1" Type="http://schemas.openxmlformats.org/officeDocument/2006/relationships/slideLayout" Target="../slideLayouts/slideLayout424.xml"/><Relationship Id="rId4" Type="http://schemas.openxmlformats.org/officeDocument/2006/relationships/image" Target="../media/image109.png"/></Relationships>
</file>

<file path=ppt/slides/_rels/slide8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3.xml"/><Relationship Id="rId1" Type="http://schemas.openxmlformats.org/officeDocument/2006/relationships/slideLayout" Target="../slideLayouts/slideLayout424.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89.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111.png"/><Relationship Id="rId1" Type="http://schemas.openxmlformats.org/officeDocument/2006/relationships/slideLayout" Target="../slideLayouts/slideLayout410.xml"/></Relationships>
</file>

<file path=ppt/slides/_rels/slide9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398.xml"/></Relationships>
</file>

<file path=ppt/slides/_rels/slide9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398.xml"/></Relationships>
</file>

<file path=ppt/slides/_rels/slide92.xml.rels><?xml version="1.0" encoding="UTF-8" standalone="yes"?>
<Relationships xmlns="http://schemas.openxmlformats.org/package/2006/relationships"><Relationship Id="rId8" Type="http://schemas.openxmlformats.org/officeDocument/2006/relationships/hyperlink" Target="https://people.inf.ethz.ch/omutlu/pub/PrIM-UPMEM-Tutorial-Analysis-Benchmarking-1hour-2021-07-04-talk.pdf" TargetMode="External"/><Relationship Id="rId13" Type="http://schemas.openxmlformats.org/officeDocument/2006/relationships/hyperlink" Target="https://www.youtube.com/watch?v=D8Hjy2iU9l4&amp;list=PL5Q2soXY2Zi_tOTAYm--dYByNPL7JhwR9" TargetMode="External"/><Relationship Id="rId3" Type="http://schemas.openxmlformats.org/officeDocument/2006/relationships/hyperlink" Target="https://arxiv.org/abs/2105.03814" TargetMode="External"/><Relationship Id="rId7" Type="http://schemas.openxmlformats.org/officeDocument/2006/relationships/hyperlink" Target="https://people.inf.ethz.ch/omutlu/pub/PrIM-UPMEM-Tutorial-Analysis-Benchmarking-1hour-2021-07-04-talk.pptx" TargetMode="External"/><Relationship Id="rId12" Type="http://schemas.openxmlformats.org/officeDocument/2006/relationships/hyperlink" Target="https://people.inf.ethz.ch/omutlu/pub/PrIM-UPMEM-Tutorial-Analysis-Benchmarking-SAFARI-Live-Seminar-2021-07-12-talk.pdf" TargetMode="External"/><Relationship Id="rId2" Type="http://schemas.openxmlformats.org/officeDocument/2006/relationships/hyperlink" Target="https://arxiv.org/pdf/2105.03814.pdf" TargetMode="External"/><Relationship Id="rId1" Type="http://schemas.openxmlformats.org/officeDocument/2006/relationships/slideLayout" Target="../slideLayouts/slideLayout398.xml"/><Relationship Id="rId6" Type="http://schemas.openxmlformats.org/officeDocument/2006/relationships/hyperlink" Target="https://people.inf.ethz.ch/omutlu/pub/PrIM-UPMEM-Tutorial-Analysis-Benchmarking-20min-2021-07-04-talk.pdf" TargetMode="External"/><Relationship Id="rId11" Type="http://schemas.openxmlformats.org/officeDocument/2006/relationships/hyperlink" Target="https://people.inf.ethz.ch/omutlu/pub/PrIM-UPMEM-Tutorial-Analysis-Benchmarking-SAFARI-Live-Seminar-2021-07-12-talk.pptx" TargetMode="External"/><Relationship Id="rId5" Type="http://schemas.openxmlformats.org/officeDocument/2006/relationships/hyperlink" Target="https://people.inf.ethz.ch/omutlu/pub/PrIM-UPMEM-Tutorial-Analysis-Benchmarking-20min-2021-07-04-talk.pptx" TargetMode="External"/><Relationship Id="rId10" Type="http://schemas.openxmlformats.org/officeDocument/2006/relationships/hyperlink" Target="https://people.inf.ethz.ch/omutlu/pub/PrIM-UPMEM-Tutorial-Analysis-Benchmarking-3min-2021-07-04-talk.pdf" TargetMode="External"/><Relationship Id="rId4" Type="http://schemas.openxmlformats.org/officeDocument/2006/relationships/hyperlink" Target="https://github.com/CMU-SAFARI/prim-benchmarks" TargetMode="External"/><Relationship Id="rId9" Type="http://schemas.openxmlformats.org/officeDocument/2006/relationships/hyperlink" Target="https://people.inf.ethz.ch/omutlu/pub/PrIM-UPMEM-Tutorial-Analysis-Benchmarking-3min-2021-07-04-talk.pptx" TargetMode="External"/><Relationship Id="rId14" Type="http://schemas.openxmlformats.org/officeDocument/2006/relationships/hyperlink" Target="https://www.youtube.com/watch?v=SrFD_u46EDA&amp;list=PL5Q2soXY2Zi8_VVChACnON4sfh2bJ5IrD&amp;index=152" TargetMode="External"/></Relationships>
</file>

<file path=ppt/slides/_rels/slide93.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410.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108.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hyperlink" Target="https://arxiv.org/pdf/2206.06022.pdf" TargetMode="External"/><Relationship Id="rId2" Type="http://schemas.openxmlformats.org/officeDocument/2006/relationships/notesSlide" Target="../notesSlides/notesSlide14.xml"/><Relationship Id="rId1" Type="http://schemas.openxmlformats.org/officeDocument/2006/relationships/slideLayout" Target="../slideLayouts/slideLayout424.xml"/><Relationship Id="rId5" Type="http://schemas.openxmlformats.org/officeDocument/2006/relationships/image" Target="../media/image115.png"/><Relationship Id="rId4" Type="http://schemas.openxmlformats.org/officeDocument/2006/relationships/image" Target="../media/image114.png"/></Relationships>
</file>

<file path=ppt/slides/_rels/slide96.xml.rels><?xml version="1.0" encoding="UTF-8" standalone="yes"?>
<Relationships xmlns="http://schemas.openxmlformats.org/package/2006/relationships"><Relationship Id="rId2" Type="http://schemas.openxmlformats.org/officeDocument/2006/relationships/hyperlink" Target="https://arxiv.org/pdf/2206.06022.pdf" TargetMode="External"/><Relationship Id="rId1" Type="http://schemas.openxmlformats.org/officeDocument/2006/relationships/slideLayout" Target="../slideLayouts/slideLayout440.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41.xml"/></Relationships>
</file>

<file path=ppt/slides/_rels/slide9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hyperlink" Target="https://www.youtube.com/watch?v=qeukNs5XI3g&amp;t=11226s" TargetMode="External"/><Relationship Id="rId1" Type="http://schemas.openxmlformats.org/officeDocument/2006/relationships/slideLayout" Target="../slideLayouts/slideLayout38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41.xml"/></Relationships>
</file>

<file path=ppt/slides/_rels/slide100.xml.rels><?xml version="1.0" encoding="UTF-8" standalone="yes"?>
<Relationships xmlns="http://schemas.openxmlformats.org/package/2006/relationships"><Relationship Id="rId2" Type="http://schemas.openxmlformats.org/officeDocument/2006/relationships/image" Target="../media/image117.emf"/><Relationship Id="rId1" Type="http://schemas.openxmlformats.org/officeDocument/2006/relationships/slideLayout" Target="../slideLayouts/slideLayout424.xml"/></Relationships>
</file>

<file path=ppt/slides/_rels/slide101.xml.rels><?xml version="1.0" encoding="UTF-8" standalone="yes"?>
<Relationships xmlns="http://schemas.openxmlformats.org/package/2006/relationships"><Relationship Id="rId3" Type="http://schemas.openxmlformats.org/officeDocument/2006/relationships/image" Target="../media/image118.emf"/><Relationship Id="rId2" Type="http://schemas.openxmlformats.org/officeDocument/2006/relationships/image" Target="../media/image117.emf"/><Relationship Id="rId1" Type="http://schemas.openxmlformats.org/officeDocument/2006/relationships/slideLayout" Target="../slideLayouts/slideLayout42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24.xml"/></Relationships>
</file>

<file path=ppt/slides/_rels/slide103.xml.rels><?xml version="1.0" encoding="UTF-8" standalone="yes"?>
<Relationships xmlns="http://schemas.openxmlformats.org/package/2006/relationships"><Relationship Id="rId2" Type="http://schemas.openxmlformats.org/officeDocument/2006/relationships/image" Target="../media/image119.emf"/><Relationship Id="rId1" Type="http://schemas.openxmlformats.org/officeDocument/2006/relationships/slideLayout" Target="../slideLayouts/slideLayout424.xml"/></Relationships>
</file>

<file path=ppt/slides/_rels/slide104.xml.rels><?xml version="1.0" encoding="UTF-8" standalone="yes"?>
<Relationships xmlns="http://schemas.openxmlformats.org/package/2006/relationships"><Relationship Id="rId3" Type="http://schemas.openxmlformats.org/officeDocument/2006/relationships/image" Target="../media/image120.emf"/><Relationship Id="rId2" Type="http://schemas.openxmlformats.org/officeDocument/2006/relationships/image" Target="../media/image117.emf"/><Relationship Id="rId1" Type="http://schemas.openxmlformats.org/officeDocument/2006/relationships/slideLayout" Target="../slideLayouts/slideLayout424.xml"/></Relationships>
</file>

<file path=ppt/slides/_rels/slide105.xml.rels><?xml version="1.0" encoding="UTF-8" standalone="yes"?>
<Relationships xmlns="http://schemas.openxmlformats.org/package/2006/relationships"><Relationship Id="rId2" Type="http://schemas.openxmlformats.org/officeDocument/2006/relationships/image" Target="../media/image121.emf"/><Relationship Id="rId1" Type="http://schemas.openxmlformats.org/officeDocument/2006/relationships/slideLayout" Target="../slideLayouts/slideLayout424.xml"/></Relationships>
</file>

<file path=ppt/slides/_rels/slide106.xml.rels><?xml version="1.0" encoding="UTF-8" standalone="yes"?>
<Relationships xmlns="http://schemas.openxmlformats.org/package/2006/relationships"><Relationship Id="rId3" Type="http://schemas.openxmlformats.org/officeDocument/2006/relationships/image" Target="../media/image104.emf"/><Relationship Id="rId2" Type="http://schemas.openxmlformats.org/officeDocument/2006/relationships/notesSlide" Target="../notesSlides/notesSlide15.xml"/><Relationship Id="rId1" Type="http://schemas.openxmlformats.org/officeDocument/2006/relationships/slideLayout" Target="../slideLayouts/slideLayout424.xml"/></Relationships>
</file>

<file path=ppt/slides/_rels/slide107.xml.rels><?xml version="1.0" encoding="UTF-8" standalone="yes"?>
<Relationships xmlns="http://schemas.openxmlformats.org/package/2006/relationships"><Relationship Id="rId8" Type="http://schemas.openxmlformats.org/officeDocument/2006/relationships/image" Target="../media/image100.emf"/><Relationship Id="rId3" Type="http://schemas.openxmlformats.org/officeDocument/2006/relationships/image" Target="../media/image95.emf"/><Relationship Id="rId7" Type="http://schemas.openxmlformats.org/officeDocument/2006/relationships/image" Target="../media/image99.emf"/><Relationship Id="rId12" Type="http://schemas.openxmlformats.org/officeDocument/2006/relationships/image" Target="../media/image104.emf"/><Relationship Id="rId2" Type="http://schemas.openxmlformats.org/officeDocument/2006/relationships/notesSlide" Target="../notesSlides/notesSlide16.xml"/><Relationship Id="rId1" Type="http://schemas.openxmlformats.org/officeDocument/2006/relationships/slideLayout" Target="../slideLayouts/slideLayout424.xml"/><Relationship Id="rId6" Type="http://schemas.openxmlformats.org/officeDocument/2006/relationships/image" Target="../media/image98.emf"/><Relationship Id="rId11" Type="http://schemas.openxmlformats.org/officeDocument/2006/relationships/image" Target="../media/image103.emf"/><Relationship Id="rId5" Type="http://schemas.openxmlformats.org/officeDocument/2006/relationships/image" Target="../media/image97.emf"/><Relationship Id="rId10" Type="http://schemas.openxmlformats.org/officeDocument/2006/relationships/image" Target="../media/image102.emf"/><Relationship Id="rId4" Type="http://schemas.openxmlformats.org/officeDocument/2006/relationships/image" Target="../media/image96.emf"/><Relationship Id="rId9" Type="http://schemas.openxmlformats.org/officeDocument/2006/relationships/image" Target="../media/image101.emf"/></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24.xml"/></Relationships>
</file>

<file path=ppt/slides/_rels/slide109.xml.rels><?xml version="1.0" encoding="UTF-8" standalone="yes"?>
<Relationships xmlns="http://schemas.openxmlformats.org/package/2006/relationships"><Relationship Id="rId2" Type="http://schemas.openxmlformats.org/officeDocument/2006/relationships/image" Target="../media/image122.emf"/><Relationship Id="rId1" Type="http://schemas.openxmlformats.org/officeDocument/2006/relationships/slideLayout" Target="../slideLayouts/slideLayout424.xml"/></Relationships>
</file>

<file path=ppt/slides/_rels/slide110.xml.rels><?xml version="1.0" encoding="UTF-8" standalone="yes"?>
<Relationships xmlns="http://schemas.openxmlformats.org/package/2006/relationships"><Relationship Id="rId2" Type="http://schemas.openxmlformats.org/officeDocument/2006/relationships/image" Target="../media/image123.emf"/><Relationship Id="rId1" Type="http://schemas.openxmlformats.org/officeDocument/2006/relationships/slideLayout" Target="../slideLayouts/slideLayout424.xml"/></Relationships>
</file>

<file path=ppt/slides/_rels/slide111.xml.rels><?xml version="1.0" encoding="UTF-8" standalone="yes"?>
<Relationships xmlns="http://schemas.openxmlformats.org/package/2006/relationships"><Relationship Id="rId2" Type="http://schemas.openxmlformats.org/officeDocument/2006/relationships/image" Target="../media/image124.emf"/><Relationship Id="rId1" Type="http://schemas.openxmlformats.org/officeDocument/2006/relationships/slideLayout" Target="../slideLayouts/slideLayout424.xml"/></Relationships>
</file>

<file path=ppt/slides/_rels/slide112.xml.rels><?xml version="1.0" encoding="UTF-8" standalone="yes"?>
<Relationships xmlns="http://schemas.openxmlformats.org/package/2006/relationships"><Relationship Id="rId2" Type="http://schemas.openxmlformats.org/officeDocument/2006/relationships/image" Target="../media/image125.emf"/><Relationship Id="rId1" Type="http://schemas.openxmlformats.org/officeDocument/2006/relationships/slideLayout" Target="../slideLayouts/slideLayout424.xml"/></Relationships>
</file>

<file path=ppt/slides/_rels/slide113.xml.rels><?xml version="1.0" encoding="UTF-8" standalone="yes"?>
<Relationships xmlns="http://schemas.openxmlformats.org/package/2006/relationships"><Relationship Id="rId3" Type="http://schemas.openxmlformats.org/officeDocument/2006/relationships/image" Target="../media/image127.emf"/><Relationship Id="rId2" Type="http://schemas.openxmlformats.org/officeDocument/2006/relationships/image" Target="../media/image126.emf"/><Relationship Id="rId1" Type="http://schemas.openxmlformats.org/officeDocument/2006/relationships/slideLayout" Target="../slideLayouts/slideLayout424.xml"/></Relationships>
</file>

<file path=ppt/slides/_rels/slide114.xml.rels><?xml version="1.0" encoding="UTF-8" standalone="yes"?>
<Relationships xmlns="http://schemas.openxmlformats.org/package/2006/relationships"><Relationship Id="rId2" Type="http://schemas.openxmlformats.org/officeDocument/2006/relationships/image" Target="../media/image128.emf"/><Relationship Id="rId1" Type="http://schemas.openxmlformats.org/officeDocument/2006/relationships/slideLayout" Target="../slideLayouts/slideLayout42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24.xml"/></Relationships>
</file>

<file path=ppt/slides/_rels/slide116.xml.rels><?xml version="1.0" encoding="UTF-8" standalone="yes"?>
<Relationships xmlns="http://schemas.openxmlformats.org/package/2006/relationships"><Relationship Id="rId2" Type="http://schemas.openxmlformats.org/officeDocument/2006/relationships/hyperlink" Target="https://arxiv.org/pdf/2206.06022.pdf" TargetMode="External"/><Relationship Id="rId1" Type="http://schemas.openxmlformats.org/officeDocument/2006/relationships/slideLayout" Target="../slideLayouts/slideLayout440.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hyperlink" Target="https://arxiv.org/pdf/2201.05072.pdf" TargetMode="External"/><Relationship Id="rId1" Type="http://schemas.openxmlformats.org/officeDocument/2006/relationships/slideLayout" Target="../slideLayouts/slideLayout387.xml"/><Relationship Id="rId5" Type="http://schemas.openxmlformats.org/officeDocument/2006/relationships/hyperlink" Target="https://www.youtube.com/watch?v=5kaOsJKlGrE" TargetMode="External"/><Relationship Id="rId4" Type="http://schemas.openxmlformats.org/officeDocument/2006/relationships/hyperlink" Target="https://github.com/CMU-SAFARI/SparseP" TargetMode="External"/></Relationships>
</file>

<file path=ppt/slides/_rels/slide119.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130.png"/><Relationship Id="rId7" Type="http://schemas.openxmlformats.org/officeDocument/2006/relationships/image" Target="../media/image134.png"/><Relationship Id="rId2" Type="http://schemas.openxmlformats.org/officeDocument/2006/relationships/notesSlide" Target="../notesSlides/notesSlide17.xml"/><Relationship Id="rId1" Type="http://schemas.openxmlformats.org/officeDocument/2006/relationships/slideLayout" Target="../slideLayouts/slideLayout443.xml"/><Relationship Id="rId6" Type="http://schemas.openxmlformats.org/officeDocument/2006/relationships/image" Target="../media/image133.jpg"/><Relationship Id="rId11" Type="http://schemas.openxmlformats.org/officeDocument/2006/relationships/image" Target="../media/image138.jpg"/><Relationship Id="rId5" Type="http://schemas.openxmlformats.org/officeDocument/2006/relationships/image" Target="../media/image132.svg"/><Relationship Id="rId10" Type="http://schemas.openxmlformats.org/officeDocument/2006/relationships/image" Target="../media/image137.emf"/><Relationship Id="rId4" Type="http://schemas.openxmlformats.org/officeDocument/2006/relationships/image" Target="../media/image131.svg"/><Relationship Id="rId9" Type="http://schemas.openxmlformats.org/officeDocument/2006/relationships/image" Target="../media/image136.svg"/></Relationships>
</file>

<file path=ppt/slides/_rels/slide120.xml.rels><?xml version="1.0" encoding="UTF-8" standalone="yes"?>
<Relationships xmlns="http://schemas.openxmlformats.org/package/2006/relationships"><Relationship Id="rId3" Type="http://schemas.openxmlformats.org/officeDocument/2006/relationships/hyperlink" Target="https://arxiv.org/pdf/2201.05072.pdf" TargetMode="External"/><Relationship Id="rId2" Type="http://schemas.openxmlformats.org/officeDocument/2006/relationships/notesSlide" Target="../notesSlides/notesSlide18.xml"/><Relationship Id="rId1" Type="http://schemas.openxmlformats.org/officeDocument/2006/relationships/slideLayout" Target="../slideLayouts/slideLayout443.xml"/><Relationship Id="rId4" Type="http://schemas.openxmlformats.org/officeDocument/2006/relationships/hyperlink" Target="https://github.com/CMU-SAFARI/SparseP" TargetMode="External"/></Relationships>
</file>

<file path=ppt/slides/_rels/slide121.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19.xml"/><Relationship Id="rId1" Type="http://schemas.openxmlformats.org/officeDocument/2006/relationships/slideLayout" Target="../slideLayouts/slideLayout443.xml"/></Relationships>
</file>

<file path=ppt/slides/_rels/slide122.xml.rels><?xml version="1.0" encoding="UTF-8" standalone="yes"?>
<Relationships xmlns="http://schemas.openxmlformats.org/package/2006/relationships"><Relationship Id="rId3" Type="http://schemas.openxmlformats.org/officeDocument/2006/relationships/hyperlink" Target="https://www.youtube.com/watch?v=5kaOsJKlGrE" TargetMode="External"/><Relationship Id="rId2" Type="http://schemas.openxmlformats.org/officeDocument/2006/relationships/image" Target="../media/image140.png"/><Relationship Id="rId1" Type="http://schemas.openxmlformats.org/officeDocument/2006/relationships/slideLayout" Target="../slideLayouts/slideLayout38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43.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43.xml"/></Relationships>
</file>

<file path=ppt/slides/_rels/slide125.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22.xml"/><Relationship Id="rId1" Type="http://schemas.openxmlformats.org/officeDocument/2006/relationships/slideLayout" Target="../slideLayouts/slideLayout443.xml"/><Relationship Id="rId5" Type="http://schemas.openxmlformats.org/officeDocument/2006/relationships/image" Target="../media/image143.png"/><Relationship Id="rId4" Type="http://schemas.openxmlformats.org/officeDocument/2006/relationships/image" Target="../media/image142.png"/></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43.xml"/></Relationships>
</file>

<file path=ppt/slides/_rels/slide127.xml.rels><?xml version="1.0" encoding="UTF-8" standalone="yes"?>
<Relationships xmlns="http://schemas.openxmlformats.org/package/2006/relationships"><Relationship Id="rId3" Type="http://schemas.openxmlformats.org/officeDocument/2006/relationships/hyperlink" Target="https://github.com/CMU-SAFARI/SparseP" TargetMode="External"/><Relationship Id="rId2" Type="http://schemas.openxmlformats.org/officeDocument/2006/relationships/notesSlide" Target="../notesSlides/notesSlide24.xml"/><Relationship Id="rId1" Type="http://schemas.openxmlformats.org/officeDocument/2006/relationships/slideLayout" Target="../slideLayouts/slideLayout443.xml"/></Relationships>
</file>

<file path=ppt/slides/_rels/slide12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5.xml"/><Relationship Id="rId1" Type="http://schemas.openxmlformats.org/officeDocument/2006/relationships/slideLayout" Target="../slideLayouts/slideLayout443.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12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6.xml"/><Relationship Id="rId1" Type="http://schemas.openxmlformats.org/officeDocument/2006/relationships/slideLayout" Target="../slideLayouts/slideLayout443.xml"/></Relationships>
</file>

<file path=ppt/slides/_rels/slide13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7.xml"/><Relationship Id="rId1" Type="http://schemas.openxmlformats.org/officeDocument/2006/relationships/slideLayout" Target="../slideLayouts/slideLayout443.xml"/></Relationships>
</file>

<file path=ppt/slides/_rels/slide13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8.xml"/><Relationship Id="rId1" Type="http://schemas.openxmlformats.org/officeDocument/2006/relationships/slideLayout" Target="../slideLayouts/slideLayout443.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43.xml"/></Relationships>
</file>

<file path=ppt/slides/_rels/slide133.xml.rels><?xml version="1.0" encoding="UTF-8" standalone="yes"?>
<Relationships xmlns="http://schemas.openxmlformats.org/package/2006/relationships"><Relationship Id="rId3" Type="http://schemas.openxmlformats.org/officeDocument/2006/relationships/hyperlink" Target="https://arxiv.org/pdf/2201.05072.pdf" TargetMode="External"/><Relationship Id="rId2" Type="http://schemas.openxmlformats.org/officeDocument/2006/relationships/notesSlide" Target="../notesSlides/notesSlide30.xml"/><Relationship Id="rId1" Type="http://schemas.openxmlformats.org/officeDocument/2006/relationships/slideLayout" Target="../slideLayouts/slideLayout443.xml"/></Relationships>
</file>

<file path=ppt/slides/_rels/slide134.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image" Target="../media/image130.png"/><Relationship Id="rId7" Type="http://schemas.openxmlformats.org/officeDocument/2006/relationships/image" Target="../media/image134.png"/><Relationship Id="rId2" Type="http://schemas.openxmlformats.org/officeDocument/2006/relationships/notesSlide" Target="../notesSlides/notesSlide31.xml"/><Relationship Id="rId1" Type="http://schemas.openxmlformats.org/officeDocument/2006/relationships/slideLayout" Target="../slideLayouts/slideLayout443.xml"/><Relationship Id="rId6" Type="http://schemas.openxmlformats.org/officeDocument/2006/relationships/image" Target="../media/image133.jpg"/><Relationship Id="rId11" Type="http://schemas.openxmlformats.org/officeDocument/2006/relationships/image" Target="../media/image138.jpg"/><Relationship Id="rId5" Type="http://schemas.openxmlformats.org/officeDocument/2006/relationships/image" Target="../media/image132.svg"/><Relationship Id="rId10" Type="http://schemas.openxmlformats.org/officeDocument/2006/relationships/image" Target="../media/image137.emf"/><Relationship Id="rId4" Type="http://schemas.openxmlformats.org/officeDocument/2006/relationships/image" Target="../media/image131.svg"/><Relationship Id="rId9" Type="http://schemas.openxmlformats.org/officeDocument/2006/relationships/image" Target="../media/image136.sv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398.xml"/><Relationship Id="rId5" Type="http://schemas.openxmlformats.org/officeDocument/2006/relationships/image" Target="../media/image144.png"/><Relationship Id="rId4" Type="http://schemas.openxmlformats.org/officeDocument/2006/relationships/hyperlink" Target="https://www.youtube.com/watch?v=qeukNs5XI3g&amp;t=4192s" TargetMode="External"/></Relationships>
</file>

<file path=ppt/slides/_rels/slide137.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398.xml"/><Relationship Id="rId5" Type="http://schemas.openxmlformats.org/officeDocument/2006/relationships/image" Target="../media/image145.jpg"/><Relationship Id="rId4" Type="http://schemas.openxmlformats.org/officeDocument/2006/relationships/hyperlink" Target="https://www.youtube.com/watch?v=qeukNs5XI3g&amp;t=4192s" TargetMode="External"/></Relationships>
</file>

<file path=ppt/slides/_rels/slide138.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398.xml"/><Relationship Id="rId5" Type="http://schemas.openxmlformats.org/officeDocument/2006/relationships/image" Target="../media/image146.png"/><Relationship Id="rId4" Type="http://schemas.openxmlformats.org/officeDocument/2006/relationships/hyperlink" Target="https://www.youtube.com/watch?v=qeukNs5XI3g&amp;t=4192s" TargetMode="External"/></Relationships>
</file>

<file path=ppt/slides/_rels/slide139.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35.png"/><Relationship Id="rId7" Type="http://schemas.openxmlformats.org/officeDocument/2006/relationships/image" Target="../media/image149.jpeg"/><Relationship Id="rId2" Type="http://schemas.openxmlformats.org/officeDocument/2006/relationships/notesSlide" Target="../notesSlides/notesSlide32.xml"/><Relationship Id="rId1" Type="http://schemas.openxmlformats.org/officeDocument/2006/relationships/slideLayout" Target="../slideLayouts/slideLayout465.xml"/><Relationship Id="rId6" Type="http://schemas.openxmlformats.org/officeDocument/2006/relationships/image" Target="../media/image148.jpeg"/><Relationship Id="rId5" Type="http://schemas.openxmlformats.org/officeDocument/2006/relationships/image" Target="../media/image147.emf"/><Relationship Id="rId4" Type="http://schemas.openxmlformats.org/officeDocument/2006/relationships/image" Target="../media/image136.svg"/></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66.xml"/></Relationships>
</file>

<file path=ppt/slides/_rels/slide141.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hyperlink" Target="https://www.youtube.com/watch?v=qeukNs5XI3g&amp;t=4243s" TargetMode="External"/><Relationship Id="rId1" Type="http://schemas.openxmlformats.org/officeDocument/2006/relationships/slideLayout" Target="../slideLayouts/slideLayout387.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28.xml"/></Relationships>
</file>

<file path=ppt/slides/_rels/slide143.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notesSlide" Target="../notesSlides/notesSlide35.xml"/><Relationship Id="rId1" Type="http://schemas.openxmlformats.org/officeDocument/2006/relationships/slideLayout" Target="../slideLayouts/slideLayout528.xml"/><Relationship Id="rId5" Type="http://schemas.openxmlformats.org/officeDocument/2006/relationships/image" Target="../media/image154.svg"/><Relationship Id="rId4" Type="http://schemas.openxmlformats.org/officeDocument/2006/relationships/image" Target="../media/image153.png"/></Relationships>
</file>

<file path=ppt/slides/_rels/slide144.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36.xml"/><Relationship Id="rId1" Type="http://schemas.openxmlformats.org/officeDocument/2006/relationships/slideLayout" Target="../slideLayouts/slideLayout528.xml"/></Relationships>
</file>

<file path=ppt/slides/_rels/slide145.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37.xml"/><Relationship Id="rId1" Type="http://schemas.openxmlformats.org/officeDocument/2006/relationships/slideLayout" Target="../slideLayouts/slideLayout528.xml"/></Relationships>
</file>

<file path=ppt/slides/_rels/slide146.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38.xml"/><Relationship Id="rId1" Type="http://schemas.openxmlformats.org/officeDocument/2006/relationships/slideLayout" Target="../slideLayouts/slideLayout528.xml"/></Relationships>
</file>

<file path=ppt/slides/_rels/slide147.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39.xml"/><Relationship Id="rId1" Type="http://schemas.openxmlformats.org/officeDocument/2006/relationships/slideLayout" Target="../slideLayouts/slideLayout528.xml"/></Relationships>
</file>

<file path=ppt/slides/_rels/slide148.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40.xml"/><Relationship Id="rId1" Type="http://schemas.openxmlformats.org/officeDocument/2006/relationships/slideLayout" Target="../slideLayouts/slideLayout528.xml"/></Relationships>
</file>

<file path=ppt/slides/_rels/slide149.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41.xml"/><Relationship Id="rId1" Type="http://schemas.openxmlformats.org/officeDocument/2006/relationships/slideLayout" Target="../slideLayouts/slideLayout528.xml"/></Relationships>
</file>

<file path=ppt/slides/_rels/slide150.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42.xml"/><Relationship Id="rId1" Type="http://schemas.openxmlformats.org/officeDocument/2006/relationships/slideLayout" Target="../slideLayouts/slideLayout528.xml"/></Relationships>
</file>

<file path=ppt/slides/_rels/slide151.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43.xml"/><Relationship Id="rId1" Type="http://schemas.openxmlformats.org/officeDocument/2006/relationships/slideLayout" Target="../slideLayouts/slideLayout528.xml"/></Relationships>
</file>

<file path=ppt/slides/_rels/slide152.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44.xml"/><Relationship Id="rId1" Type="http://schemas.openxmlformats.org/officeDocument/2006/relationships/slideLayout" Target="../slideLayouts/slideLayout528.xml"/></Relationships>
</file>

<file path=ppt/slides/_rels/slide153.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45.xml"/><Relationship Id="rId1" Type="http://schemas.openxmlformats.org/officeDocument/2006/relationships/slideLayout" Target="../slideLayouts/slideLayout528.xml"/></Relationships>
</file>

<file path=ppt/slides/_rels/slide154.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46.xml"/><Relationship Id="rId1" Type="http://schemas.openxmlformats.org/officeDocument/2006/relationships/slideLayout" Target="../slideLayouts/slideLayout528.xml"/></Relationships>
</file>

<file path=ppt/slides/_rels/slide155.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47.xml"/><Relationship Id="rId1" Type="http://schemas.openxmlformats.org/officeDocument/2006/relationships/slideLayout" Target="../slideLayouts/slideLayout528.xml"/></Relationships>
</file>

<file path=ppt/slides/_rels/slide156.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notesSlide" Target="../notesSlides/notesSlide48.xml"/><Relationship Id="rId1" Type="http://schemas.openxmlformats.org/officeDocument/2006/relationships/slideLayout" Target="../slideLayouts/slideLayout528.xml"/><Relationship Id="rId4" Type="http://schemas.openxmlformats.org/officeDocument/2006/relationships/image" Target="../media/image158.png"/></Relationships>
</file>

<file path=ppt/slides/_rels/slide157.xml.rels><?xml version="1.0" encoding="UTF-8" standalone="yes"?>
<Relationships xmlns="http://schemas.openxmlformats.org/package/2006/relationships"><Relationship Id="rId3" Type="http://schemas.openxmlformats.org/officeDocument/2006/relationships/hyperlink" Target="https://arxiv.org/abs/2111.00082" TargetMode="External"/><Relationship Id="rId2" Type="http://schemas.openxmlformats.org/officeDocument/2006/relationships/notesSlide" Target="../notesSlides/notesSlide49.xml"/><Relationship Id="rId1" Type="http://schemas.openxmlformats.org/officeDocument/2006/relationships/slideLayout" Target="../slideLayouts/slideLayout528.xml"/><Relationship Id="rId4" Type="http://schemas.openxmlformats.org/officeDocument/2006/relationships/image" Target="../media/image159.png"/></Relationships>
</file>

<file path=ppt/slides/_rels/slide158.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50.xml"/><Relationship Id="rId1" Type="http://schemas.openxmlformats.org/officeDocument/2006/relationships/slideLayout" Target="../slideLayouts/slideLayout528.xml"/><Relationship Id="rId4" Type="http://schemas.openxmlformats.org/officeDocument/2006/relationships/hyperlink" Target="https://youtu.be/s_z_S6FYpC8" TargetMode="Externa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hyperlink" Target="http://iscaconf.org/isca2022/" TargetMode="External"/><Relationship Id="rId2" Type="http://schemas.openxmlformats.org/officeDocument/2006/relationships/hyperlink" Target="https://people.inf.ethz.ch/omutlu/pub/SeGraM_genomic-sequence-mapping-universal-accelerator_isca22.pdf" TargetMode="External"/><Relationship Id="rId1" Type="http://schemas.openxmlformats.org/officeDocument/2006/relationships/slideLayout" Target="../slideLayouts/slideLayout2.xml"/><Relationship Id="rId5" Type="http://schemas.openxmlformats.org/officeDocument/2006/relationships/image" Target="../media/image161.png"/><Relationship Id="rId4" Type="http://schemas.openxmlformats.org/officeDocument/2006/relationships/hyperlink" Target="https://arxiv.org/pdf/2205.05883.pdf" TargetMode="External"/></Relationships>
</file>

<file path=ppt/slides/_rels/slide161.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hyperlink" Target="mailto:damlasenolcali@gmail.com" TargetMode="External"/><Relationship Id="rId7" Type="http://schemas.openxmlformats.org/officeDocument/2006/relationships/image" Target="../media/image164.png"/><Relationship Id="rId2" Type="http://schemas.openxmlformats.org/officeDocument/2006/relationships/notesSlide" Target="../notesSlides/notesSlide51.xml"/><Relationship Id="rId1" Type="http://schemas.openxmlformats.org/officeDocument/2006/relationships/slideLayout" Target="../slideLayouts/slideLayout453.xml"/><Relationship Id="rId6" Type="http://schemas.openxmlformats.org/officeDocument/2006/relationships/image" Target="../media/image163.tiff"/><Relationship Id="rId5" Type="http://schemas.openxmlformats.org/officeDocument/2006/relationships/image" Target="../media/image162.tiff"/><Relationship Id="rId10" Type="http://schemas.openxmlformats.org/officeDocument/2006/relationships/image" Target="../media/image166.png"/><Relationship Id="rId4" Type="http://schemas.openxmlformats.org/officeDocument/2006/relationships/hyperlink" Target="https://damlasenolcali.github.io/" TargetMode="External"/><Relationship Id="rId9" Type="http://schemas.openxmlformats.org/officeDocument/2006/relationships/image" Target="../media/image25.tiff"/></Relationships>
</file>

<file path=ppt/slides/_rels/slide16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454.xml"/><Relationship Id="rId1" Type="http://schemas.openxmlformats.org/officeDocument/2006/relationships/tags" Target="../tags/tag1.xml"/><Relationship Id="rId4" Type="http://schemas.openxmlformats.org/officeDocument/2006/relationships/image" Target="../media/image167.png"/></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54.xml"/></Relationships>
</file>

<file path=ppt/slides/_rels/slide16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454.xml"/><Relationship Id="rId1" Type="http://schemas.openxmlformats.org/officeDocument/2006/relationships/tags" Target="../tags/tag2.xml"/></Relationships>
</file>

<file path=ppt/slides/_rels/slide165.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hyperlink" Target="https://www.youtube.com/watch?v=gyjqYoyDP9s" TargetMode="External"/><Relationship Id="rId1" Type="http://schemas.openxmlformats.org/officeDocument/2006/relationships/slideLayout" Target="../slideLayouts/slideLayout387.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54.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54.xml"/></Relationships>
</file>

<file path=ppt/slides/_rels/slide168.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57.xml"/><Relationship Id="rId1" Type="http://schemas.openxmlformats.org/officeDocument/2006/relationships/slideLayout" Target="../slideLayouts/slideLayout454.xml"/><Relationship Id="rId4" Type="http://schemas.openxmlformats.org/officeDocument/2006/relationships/image" Target="../media/image170.png"/></Relationships>
</file>

<file path=ppt/slides/_rels/slide169.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58.xml"/><Relationship Id="rId1" Type="http://schemas.openxmlformats.org/officeDocument/2006/relationships/slideLayout" Target="../slideLayouts/slideLayout454.xml"/><Relationship Id="rId5" Type="http://schemas.openxmlformats.org/officeDocument/2006/relationships/image" Target="../media/image173.png"/><Relationship Id="rId4" Type="http://schemas.openxmlformats.org/officeDocument/2006/relationships/image" Target="../media/image172.png"/></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54.xml"/></Relationships>
</file>

<file path=ppt/slides/_rels/slide171.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454.xml"/><Relationship Id="rId1" Type="http://schemas.openxmlformats.org/officeDocument/2006/relationships/tags" Target="../tags/tag3.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54.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54.xml"/></Relationships>
</file>

<file path=ppt/slides/_rels/slide174.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63.xml"/><Relationship Id="rId1" Type="http://schemas.openxmlformats.org/officeDocument/2006/relationships/slideLayout" Target="../slideLayouts/slideLayout454.xml"/></Relationships>
</file>

<file path=ppt/slides/_rels/slide175.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454.xml"/><Relationship Id="rId1" Type="http://schemas.openxmlformats.org/officeDocument/2006/relationships/tags" Target="../tags/tag4.xml"/></Relationships>
</file>

<file path=ppt/slides/_rels/slide176.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65.xml"/><Relationship Id="rId1" Type="http://schemas.openxmlformats.org/officeDocument/2006/relationships/slideLayout" Target="../slideLayouts/slideLayout454.xml"/><Relationship Id="rId4" Type="http://schemas.openxmlformats.org/officeDocument/2006/relationships/image" Target="../media/image176.png"/></Relationships>
</file>

<file path=ppt/slides/_rels/slide177.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66.xml"/><Relationship Id="rId1" Type="http://schemas.openxmlformats.org/officeDocument/2006/relationships/slideLayout" Target="../slideLayouts/slideLayout454.xml"/></Relationships>
</file>

<file path=ppt/slides/_rels/slide178.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67.xml"/><Relationship Id="rId1" Type="http://schemas.openxmlformats.org/officeDocument/2006/relationships/slideLayout" Target="../slideLayouts/slideLayout454.xml"/></Relationships>
</file>

<file path=ppt/slides/_rels/slide179.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notesSlide" Target="../notesSlides/notesSlide68.xml"/><Relationship Id="rId1" Type="http://schemas.openxmlformats.org/officeDocument/2006/relationships/slideLayout" Target="../slideLayouts/slideLayout454.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54.xml"/></Relationships>
</file>

<file path=ppt/slides/_rels/slide181.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454.xml"/><Relationship Id="rId1" Type="http://schemas.openxmlformats.org/officeDocument/2006/relationships/tags" Target="../tags/tag5.xml"/></Relationships>
</file>

<file path=ppt/slides/_rels/slide182.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hyperlink" Target="https://www.youtube.com/watch?v=gyjqYoyDP9s" TargetMode="External"/><Relationship Id="rId1" Type="http://schemas.openxmlformats.org/officeDocument/2006/relationships/slideLayout" Target="../slideLayouts/slideLayout38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180.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2.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85.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466.xml"/><Relationship Id="rId1" Type="http://schemas.openxmlformats.org/officeDocument/2006/relationships/tags" Target="../tags/tag6.xml"/><Relationship Id="rId5" Type="http://schemas.openxmlformats.org/officeDocument/2006/relationships/image" Target="../media/image182.svg"/><Relationship Id="rId4" Type="http://schemas.openxmlformats.org/officeDocument/2006/relationships/image" Target="../media/image181.png"/></Relationships>
</file>

<file path=ppt/slides/_rels/slide186.xml.rels><?xml version="1.0" encoding="UTF-8" standalone="yes"?>
<Relationships xmlns="http://schemas.openxmlformats.org/package/2006/relationships"><Relationship Id="rId8" Type="http://schemas.openxmlformats.org/officeDocument/2006/relationships/image" Target="../media/image187.png"/><Relationship Id="rId3" Type="http://schemas.openxmlformats.org/officeDocument/2006/relationships/notesSlide" Target="../notesSlides/notesSlide72.xml"/><Relationship Id="rId7" Type="http://schemas.openxmlformats.org/officeDocument/2006/relationships/image" Target="../media/image186.svg"/><Relationship Id="rId2" Type="http://schemas.openxmlformats.org/officeDocument/2006/relationships/slideLayout" Target="../slideLayouts/slideLayout466.xml"/><Relationship Id="rId1" Type="http://schemas.openxmlformats.org/officeDocument/2006/relationships/tags" Target="../tags/tag7.xml"/><Relationship Id="rId6" Type="http://schemas.openxmlformats.org/officeDocument/2006/relationships/image" Target="../media/image185.png"/><Relationship Id="rId11" Type="http://schemas.openxmlformats.org/officeDocument/2006/relationships/image" Target="../media/image182.svg"/><Relationship Id="rId5" Type="http://schemas.openxmlformats.org/officeDocument/2006/relationships/image" Target="../media/image184.svg"/><Relationship Id="rId10" Type="http://schemas.openxmlformats.org/officeDocument/2006/relationships/image" Target="../media/image181.png"/><Relationship Id="rId4" Type="http://schemas.openxmlformats.org/officeDocument/2006/relationships/image" Target="../media/image183.png"/><Relationship Id="rId9" Type="http://schemas.openxmlformats.org/officeDocument/2006/relationships/image" Target="../media/image188.svg"/></Relationships>
</file>

<file path=ppt/slides/_rels/slide187.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466.xml"/><Relationship Id="rId1" Type="http://schemas.openxmlformats.org/officeDocument/2006/relationships/tags" Target="../tags/tag8.xml"/><Relationship Id="rId5" Type="http://schemas.openxmlformats.org/officeDocument/2006/relationships/image" Target="../media/image190.svg"/><Relationship Id="rId4" Type="http://schemas.openxmlformats.org/officeDocument/2006/relationships/image" Target="../media/image189.png"/></Relationships>
</file>

<file path=ppt/slides/_rels/slide188.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466.xml"/><Relationship Id="rId1" Type="http://schemas.openxmlformats.org/officeDocument/2006/relationships/tags" Target="../tags/tag9.xml"/><Relationship Id="rId5" Type="http://schemas.openxmlformats.org/officeDocument/2006/relationships/image" Target="../media/image190.svg"/><Relationship Id="rId4" Type="http://schemas.openxmlformats.org/officeDocument/2006/relationships/image" Target="../media/image189.png"/></Relationships>
</file>

<file path=ppt/slides/_rels/slide189.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466.xml"/><Relationship Id="rId1" Type="http://schemas.openxmlformats.org/officeDocument/2006/relationships/tags" Target="../tags/tag10.xml"/><Relationship Id="rId5" Type="http://schemas.openxmlformats.org/officeDocument/2006/relationships/image" Target="../media/image190.svg"/><Relationship Id="rId4" Type="http://schemas.openxmlformats.org/officeDocument/2006/relationships/image" Target="../media/image189.png"/></Relationships>
</file>

<file path=ppt/slides/_rels/slide190.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180.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2.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191.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hyperlink" Target="https://www.youtube.com/watch?v=bv7hgXOOMjk" TargetMode="Externa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8" Type="http://schemas.openxmlformats.org/officeDocument/2006/relationships/hyperlink" Target="https://people.inf.ethz.ch/omutlu/pub/Polynesia_icde22-short-talk.pdf" TargetMode="External"/><Relationship Id="rId3" Type="http://schemas.openxmlformats.org/officeDocument/2006/relationships/hyperlink" Target="https://icde2022.ieeecomputer.my/" TargetMode="External"/><Relationship Id="rId7" Type="http://schemas.openxmlformats.org/officeDocument/2006/relationships/hyperlink" Target="https://people.inf.ethz.ch/omutlu/pub/Polynesia_icde22-short-talk.pptx" TargetMode="External"/><Relationship Id="rId2" Type="http://schemas.openxmlformats.org/officeDocument/2006/relationships/hyperlink" Target="https://people.inf.ethz.ch/omutlu/pub/Polynesia_icde22.pdf" TargetMode="External"/><Relationship Id="rId1" Type="http://schemas.openxmlformats.org/officeDocument/2006/relationships/slideLayout" Target="../slideLayouts/slideLayout365.xml"/><Relationship Id="rId6" Type="http://schemas.openxmlformats.org/officeDocument/2006/relationships/hyperlink" Target="https://people.inf.ethz.ch/omutlu/pub/Polynesia_icde22-talk.pdf" TargetMode="External"/><Relationship Id="rId5" Type="http://schemas.openxmlformats.org/officeDocument/2006/relationships/hyperlink" Target="https://people.inf.ethz.ch/omutlu/pub/Polynesia_icde22-talk.pptx" TargetMode="External"/><Relationship Id="rId4" Type="http://schemas.openxmlformats.org/officeDocument/2006/relationships/hyperlink" Target="https://arxiv.org/pdf/2204.11275.pdf" TargetMode="External"/><Relationship Id="rId9" Type="http://schemas.openxmlformats.org/officeDocument/2006/relationships/image" Target="../media/image192.png"/></Relationships>
</file>

<file path=ppt/slides/_rels/slide194.xml.rels><?xml version="1.0" encoding="UTF-8" standalone="yes"?>
<Relationships xmlns="http://schemas.openxmlformats.org/package/2006/relationships"><Relationship Id="rId3" Type="http://schemas.openxmlformats.org/officeDocument/2006/relationships/image" Target="../media/image135.png"/><Relationship Id="rId7" Type="http://schemas.openxmlformats.org/officeDocument/2006/relationships/image" Target="../media/image194.png"/><Relationship Id="rId2" Type="http://schemas.openxmlformats.org/officeDocument/2006/relationships/notesSlide" Target="../notesSlides/notesSlide76.xml"/><Relationship Id="rId1" Type="http://schemas.openxmlformats.org/officeDocument/2006/relationships/slideLayout" Target="../slideLayouts/slideLayout467.xml"/><Relationship Id="rId6" Type="http://schemas.openxmlformats.org/officeDocument/2006/relationships/image" Target="../media/image21.jpeg"/><Relationship Id="rId5" Type="http://schemas.openxmlformats.org/officeDocument/2006/relationships/image" Target="../media/image193.png"/><Relationship Id="rId4" Type="http://schemas.openxmlformats.org/officeDocument/2006/relationships/image" Target="../media/image136.svg"/></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70.xml"/></Relationships>
</file>

<file path=ppt/slides/_rels/slide196.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hyperlink" Target="https://www.youtube.com/watch?v=qeukNs5XI3g&amp;t=5897s" TargetMode="External"/><Relationship Id="rId1" Type="http://schemas.openxmlformats.org/officeDocument/2006/relationships/slideLayout" Target="../slideLayouts/slideLayout2.xml"/><Relationship Id="rId4" Type="http://schemas.openxmlformats.org/officeDocument/2006/relationships/hyperlink" Target="https://arxiv.org/pdf/2205.14664.pdf" TargetMode="External"/></Relationships>
</file>

<file path=ppt/slides/_rels/slide197.xml.rels><?xml version="1.0" encoding="UTF-8" standalone="yes"?>
<Relationships xmlns="http://schemas.openxmlformats.org/package/2006/relationships"><Relationship Id="rId3" Type="http://schemas.openxmlformats.org/officeDocument/2006/relationships/hyperlink" Target="https://www.youtube.com/watch?v=1HkXy3g6FF4" TargetMode="External"/><Relationship Id="rId2" Type="http://schemas.openxmlformats.org/officeDocument/2006/relationships/image" Target="../media/image196.png"/><Relationship Id="rId1" Type="http://schemas.openxmlformats.org/officeDocument/2006/relationships/slideLayout" Target="../slideLayouts/slideLayout2.xml"/><Relationship Id="rId4" Type="http://schemas.openxmlformats.org/officeDocument/2006/relationships/hyperlink" Target="https://arxiv.org/pdf/2204.11275.pdf" TargetMode="External"/></Relationships>
</file>

<file path=ppt/slides/_rels/slide198.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78.xml"/><Relationship Id="rId1" Type="http://schemas.openxmlformats.org/officeDocument/2006/relationships/slideLayout" Target="../slideLayouts/slideLayout470.xml"/></Relationships>
</file>

<file path=ppt/slides/_rels/slide199.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notesSlide" Target="../notesSlides/notesSlide79.xml"/><Relationship Id="rId1" Type="http://schemas.openxmlformats.org/officeDocument/2006/relationships/slideLayout" Target="../slideLayouts/slideLayout470.xml"/><Relationship Id="rId5" Type="http://schemas.openxmlformats.org/officeDocument/2006/relationships/image" Target="../media/image200.png"/><Relationship Id="rId4" Type="http://schemas.openxmlformats.org/officeDocument/2006/relationships/image" Target="../media/image199.png"/></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70.xml"/></Relationships>
</file>

<file path=ppt/slides/_rels/slide20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70.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70.xml"/></Relationships>
</file>

<file path=ppt/slides/_rels/slide20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70.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70.xml"/></Relationships>
</file>

<file path=ppt/slides/_rels/slide20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70.xml"/></Relationships>
</file>

<file path=ppt/slides/_rels/slide206.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notesSlide" Target="../notesSlides/notesSlide86.xml"/><Relationship Id="rId1" Type="http://schemas.openxmlformats.org/officeDocument/2006/relationships/slideLayout" Target="../slideLayouts/slideLayout470.xml"/><Relationship Id="rId4" Type="http://schemas.openxmlformats.org/officeDocument/2006/relationships/image" Target="../media/image202.png"/></Relationships>
</file>

<file path=ppt/slides/_rels/slide207.xml.rels><?xml version="1.0" encoding="UTF-8" standalone="yes"?>
<Relationships xmlns="http://schemas.openxmlformats.org/package/2006/relationships"><Relationship Id="rId8" Type="http://schemas.openxmlformats.org/officeDocument/2006/relationships/image" Target="../media/image194.png"/><Relationship Id="rId3" Type="http://schemas.openxmlformats.org/officeDocument/2006/relationships/image" Target="../media/image202.png"/><Relationship Id="rId7" Type="http://schemas.openxmlformats.org/officeDocument/2006/relationships/image" Target="../media/image21.jpeg"/><Relationship Id="rId2" Type="http://schemas.openxmlformats.org/officeDocument/2006/relationships/notesSlide" Target="../notesSlides/notesSlide87.xml"/><Relationship Id="rId1" Type="http://schemas.openxmlformats.org/officeDocument/2006/relationships/slideLayout" Target="../slideLayouts/slideLayout467.xml"/><Relationship Id="rId6" Type="http://schemas.openxmlformats.org/officeDocument/2006/relationships/image" Target="../media/image193.png"/><Relationship Id="rId5" Type="http://schemas.openxmlformats.org/officeDocument/2006/relationships/image" Target="../media/image136.svg"/><Relationship Id="rId4" Type="http://schemas.openxmlformats.org/officeDocument/2006/relationships/image" Target="../media/image135.png"/></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8" Type="http://schemas.openxmlformats.org/officeDocument/2006/relationships/hyperlink" Target="https://www.youtube.com/watch?v=5-WedkiB000" TargetMode="External"/><Relationship Id="rId3" Type="http://schemas.openxmlformats.org/officeDocument/2006/relationships/hyperlink" Target="http://iscaconf.org/isca2022/" TargetMode="External"/><Relationship Id="rId7" Type="http://schemas.openxmlformats.org/officeDocument/2006/relationships/hyperlink" Target="https://github.com/CMU-SAFARI/Sibyl" TargetMode="External"/><Relationship Id="rId2" Type="http://schemas.openxmlformats.org/officeDocument/2006/relationships/hyperlink" Target="https://people.inf.ethz.ch/omutlu/pub/Sibyl_RL-based-data-placement-in-hybrid-storage-systems_isca22.pdf" TargetMode="External"/><Relationship Id="rId1" Type="http://schemas.openxmlformats.org/officeDocument/2006/relationships/slideLayout" Target="../slideLayouts/slideLayout387.xml"/><Relationship Id="rId6" Type="http://schemas.openxmlformats.org/officeDocument/2006/relationships/hyperlink" Target="https://arxiv.org/pdf/2205.07394.pdf" TargetMode="External"/><Relationship Id="rId5" Type="http://schemas.openxmlformats.org/officeDocument/2006/relationships/hyperlink" Target="https://people.inf.ethz.ch/omutlu/pub/Sibyl_RL-based-data-placement-in-hybrid-storage-systems_isca22-talk.pdf" TargetMode="External"/><Relationship Id="rId4" Type="http://schemas.openxmlformats.org/officeDocument/2006/relationships/hyperlink" Target="https://people.inf.ethz.ch/omutlu/pub/Sibyl_RL-based-data-placement-in-hybrid-storage-systems_isca22-talk.pptx" TargetMode="External"/><Relationship Id="rId9" Type="http://schemas.openxmlformats.org/officeDocument/2006/relationships/image" Target="../media/image203.png"/></Relationships>
</file>

<file path=ppt/slides/_rels/slide210.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notesSlide" Target="../notesSlides/notesSlide88.xml"/><Relationship Id="rId1" Type="http://schemas.openxmlformats.org/officeDocument/2006/relationships/slideLayout" Target="../slideLayouts/slideLayout544.xml"/><Relationship Id="rId5" Type="http://schemas.openxmlformats.org/officeDocument/2006/relationships/image" Target="../media/image206.jpg"/><Relationship Id="rId4" Type="http://schemas.openxmlformats.org/officeDocument/2006/relationships/image" Target="../media/image205.png"/></Relationships>
</file>

<file path=ppt/slides/_rels/slide211.xml.rels><?xml version="1.0" encoding="UTF-8" standalone="yes"?>
<Relationships xmlns="http://schemas.openxmlformats.org/package/2006/relationships"><Relationship Id="rId3" Type="http://schemas.openxmlformats.org/officeDocument/2006/relationships/hyperlink" Target="https://people.inf.ethz.ch/omutlu/pub/Sibyl_RL-based-data-placement-in-hybrid-storage-systems_isca22.pdf" TargetMode="External"/><Relationship Id="rId7" Type="http://schemas.openxmlformats.org/officeDocument/2006/relationships/image" Target="../media/image208.png"/><Relationship Id="rId2" Type="http://schemas.openxmlformats.org/officeDocument/2006/relationships/notesSlide" Target="../notesSlides/notesSlide89.xml"/><Relationship Id="rId1" Type="http://schemas.openxmlformats.org/officeDocument/2006/relationships/slideLayout" Target="../slideLayouts/slideLayout541.xml"/><Relationship Id="rId6" Type="http://schemas.openxmlformats.org/officeDocument/2006/relationships/hyperlink" Target="https://www.youtube.com/watch?v=5-WedkiB000" TargetMode="External"/><Relationship Id="rId5" Type="http://schemas.openxmlformats.org/officeDocument/2006/relationships/image" Target="../media/image207.png"/><Relationship Id="rId4" Type="http://schemas.openxmlformats.org/officeDocument/2006/relationships/hyperlink" Target="https://github.com/CMU-SAFARI/Sibyl" TargetMode="External"/></Relationships>
</file>

<file path=ppt/slides/_rels/slide212.xml.rels><?xml version="1.0" encoding="UTF-8" standalone="yes"?>
<Relationships xmlns="http://schemas.openxmlformats.org/package/2006/relationships"><Relationship Id="rId3" Type="http://schemas.openxmlformats.org/officeDocument/2006/relationships/hyperlink" Target="https://github.com/CMU-SAFARI/Sibyl" TargetMode="External"/><Relationship Id="rId2" Type="http://schemas.openxmlformats.org/officeDocument/2006/relationships/notesSlide" Target="../notesSlides/notesSlide90.xml"/><Relationship Id="rId1" Type="http://schemas.openxmlformats.org/officeDocument/2006/relationships/slideLayout" Target="../slideLayouts/slideLayout541.xml"/></Relationships>
</file>

<file path=ppt/slides/_rels/slide213.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541.xml"/></Relationships>
</file>

<file path=ppt/slides/_rels/slide214.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92.xml"/><Relationship Id="rId1" Type="http://schemas.openxmlformats.org/officeDocument/2006/relationships/slideLayout" Target="../slideLayouts/slideLayout541.xml"/><Relationship Id="rId6" Type="http://schemas.openxmlformats.org/officeDocument/2006/relationships/image" Target="../media/image211.png"/><Relationship Id="rId5" Type="http://schemas.openxmlformats.org/officeDocument/2006/relationships/image" Target="../media/image210.jpeg"/><Relationship Id="rId4" Type="http://schemas.microsoft.com/office/2007/relationships/hdphoto" Target="../media/hdphoto1.wdp"/></Relationships>
</file>

<file path=ppt/slides/_rels/slide215.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notesSlide" Target="../notesSlides/notesSlide93.xml"/><Relationship Id="rId1" Type="http://schemas.openxmlformats.org/officeDocument/2006/relationships/slideLayout" Target="../slideLayouts/slideLayout541.xml"/><Relationship Id="rId4" Type="http://schemas.openxmlformats.org/officeDocument/2006/relationships/image" Target="../media/image211.png"/></Relationships>
</file>

<file path=ppt/slides/_rels/slide21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541.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541.xml"/></Relationships>
</file>

<file path=ppt/slides/_rels/slide218.xml.rels><?xml version="1.0" encoding="UTF-8" standalone="yes"?>
<Relationships xmlns="http://schemas.openxmlformats.org/package/2006/relationships"><Relationship Id="rId3" Type="http://schemas.openxmlformats.org/officeDocument/2006/relationships/image" Target="../media/image213.jpeg"/><Relationship Id="rId2" Type="http://schemas.openxmlformats.org/officeDocument/2006/relationships/notesSlide" Target="../notesSlides/notesSlide96.xml"/><Relationship Id="rId1" Type="http://schemas.openxmlformats.org/officeDocument/2006/relationships/slideLayout" Target="../slideLayouts/slideLayout541.xml"/></Relationships>
</file>

<file path=ppt/slides/_rels/slide21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41.xml"/></Relationships>
</file>

<file path=ppt/slides/_rels/slide220.xml.rels><?xml version="1.0" encoding="UTF-8" standalone="yes"?>
<Relationships xmlns="http://schemas.openxmlformats.org/package/2006/relationships"><Relationship Id="rId3" Type="http://schemas.openxmlformats.org/officeDocument/2006/relationships/image" Target="../media/image214.emf"/><Relationship Id="rId2" Type="http://schemas.openxmlformats.org/officeDocument/2006/relationships/notesSlide" Target="../notesSlides/notesSlide98.xml"/><Relationship Id="rId1" Type="http://schemas.openxmlformats.org/officeDocument/2006/relationships/slideLayout" Target="../slideLayouts/slideLayout541.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541.xml"/></Relationships>
</file>

<file path=ppt/slides/_rels/slide222.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100.xml"/><Relationship Id="rId1" Type="http://schemas.openxmlformats.org/officeDocument/2006/relationships/slideLayout" Target="../slideLayouts/slideLayout541.xml"/><Relationship Id="rId4" Type="http://schemas.openxmlformats.org/officeDocument/2006/relationships/image" Target="../media/image216.png"/></Relationships>
</file>

<file path=ppt/slides/_rels/slide223.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101.xml"/><Relationship Id="rId1" Type="http://schemas.openxmlformats.org/officeDocument/2006/relationships/slideLayout" Target="../slideLayouts/slideLayout541.xml"/></Relationships>
</file>

<file path=ppt/slides/_rels/slide224.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102.xml"/><Relationship Id="rId1" Type="http://schemas.openxmlformats.org/officeDocument/2006/relationships/slideLayout" Target="../slideLayouts/slideLayout541.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541.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541.xml"/></Relationships>
</file>

<file path=ppt/slides/_rels/slide227.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notesSlide" Target="../notesSlides/notesSlide105.xml"/><Relationship Id="rId1" Type="http://schemas.openxmlformats.org/officeDocument/2006/relationships/slideLayout" Target="../slideLayouts/slideLayout541.xml"/></Relationships>
</file>

<file path=ppt/slides/_rels/slide228.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notesSlide" Target="../notesSlides/notesSlide106.xml"/><Relationship Id="rId1" Type="http://schemas.openxmlformats.org/officeDocument/2006/relationships/slideLayout" Target="../slideLayouts/slideLayout541.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541.xml"/></Relationships>
</file>

<file path=ppt/slides/_rels/slide230.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notesSlide" Target="../notesSlides/notesSlide108.xml"/><Relationship Id="rId1" Type="http://schemas.openxmlformats.org/officeDocument/2006/relationships/slideLayout" Target="../slideLayouts/slideLayout541.xml"/><Relationship Id="rId5" Type="http://schemas.openxmlformats.org/officeDocument/2006/relationships/image" Target="../media/image219.png"/><Relationship Id="rId4" Type="http://schemas.microsoft.com/office/2007/relationships/hdphoto" Target="../media/hdphoto2.wdp"/></Relationships>
</file>

<file path=ppt/slides/_rels/slide231.xml.rels><?xml version="1.0" encoding="UTF-8" standalone="yes"?>
<Relationships xmlns="http://schemas.openxmlformats.org/package/2006/relationships"><Relationship Id="rId3" Type="http://schemas.openxmlformats.org/officeDocument/2006/relationships/image" Target="../media/image209.png"/><Relationship Id="rId7" Type="http://schemas.microsoft.com/office/2007/relationships/hdphoto" Target="../media/hdphoto4.wdp"/><Relationship Id="rId2" Type="http://schemas.openxmlformats.org/officeDocument/2006/relationships/notesSlide" Target="../notesSlides/notesSlide109.xml"/><Relationship Id="rId1" Type="http://schemas.openxmlformats.org/officeDocument/2006/relationships/slideLayout" Target="../slideLayouts/slideLayout541.xml"/><Relationship Id="rId6" Type="http://schemas.openxmlformats.org/officeDocument/2006/relationships/image" Target="../media/image220.jpeg"/><Relationship Id="rId5" Type="http://schemas.openxmlformats.org/officeDocument/2006/relationships/image" Target="../media/image210.jpeg"/><Relationship Id="rId4" Type="http://schemas.microsoft.com/office/2007/relationships/hdphoto" Target="../media/hdphoto3.wdp"/></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541.xml"/></Relationships>
</file>

<file path=ppt/slides/_rels/slide233.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111.xml"/><Relationship Id="rId1" Type="http://schemas.openxmlformats.org/officeDocument/2006/relationships/slideLayout" Target="../slideLayouts/slideLayout541.xml"/><Relationship Id="rId6" Type="http://schemas.openxmlformats.org/officeDocument/2006/relationships/image" Target="../media/image210.jpeg"/><Relationship Id="rId5" Type="http://schemas.microsoft.com/office/2007/relationships/hdphoto" Target="../media/hdphoto5.wdp"/><Relationship Id="rId4" Type="http://schemas.openxmlformats.org/officeDocument/2006/relationships/image" Target="../media/image209.png"/></Relationships>
</file>

<file path=ppt/slides/_rels/slide234.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notesSlide" Target="../notesSlides/notesSlide112.xml"/><Relationship Id="rId1" Type="http://schemas.openxmlformats.org/officeDocument/2006/relationships/slideLayout" Target="../slideLayouts/slideLayout541.xml"/><Relationship Id="rId6" Type="http://schemas.openxmlformats.org/officeDocument/2006/relationships/image" Target="../media/image210.jpeg"/><Relationship Id="rId5" Type="http://schemas.microsoft.com/office/2007/relationships/hdphoto" Target="../media/hdphoto6.wdp"/><Relationship Id="rId4" Type="http://schemas.openxmlformats.org/officeDocument/2006/relationships/image" Target="../media/image209.png"/></Relationships>
</file>

<file path=ppt/slides/_rels/slide235.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notesSlide" Target="../notesSlides/notesSlide113.xml"/><Relationship Id="rId1" Type="http://schemas.openxmlformats.org/officeDocument/2006/relationships/slideLayout" Target="../slideLayouts/slideLayout541.xml"/><Relationship Id="rId6" Type="http://schemas.openxmlformats.org/officeDocument/2006/relationships/image" Target="../media/image220.jpeg"/><Relationship Id="rId5" Type="http://schemas.microsoft.com/office/2007/relationships/hdphoto" Target="../media/hdphoto7.wdp"/><Relationship Id="rId4" Type="http://schemas.openxmlformats.org/officeDocument/2006/relationships/image" Target="../media/image209.png"/></Relationships>
</file>

<file path=ppt/slides/_rels/slide236.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notesSlide" Target="../notesSlides/notesSlide114.xml"/><Relationship Id="rId1" Type="http://schemas.openxmlformats.org/officeDocument/2006/relationships/slideLayout" Target="../slideLayouts/slideLayout541.xml"/><Relationship Id="rId6" Type="http://schemas.openxmlformats.org/officeDocument/2006/relationships/image" Target="../media/image220.jpeg"/><Relationship Id="rId5" Type="http://schemas.microsoft.com/office/2007/relationships/hdphoto" Target="../media/hdphoto8.wdp"/><Relationship Id="rId4" Type="http://schemas.openxmlformats.org/officeDocument/2006/relationships/image" Target="../media/image209.png"/></Relationships>
</file>

<file path=ppt/slides/_rels/slide237.xml.rels><?xml version="1.0" encoding="UTF-8" standalone="yes"?>
<Relationships xmlns="http://schemas.openxmlformats.org/package/2006/relationships"><Relationship Id="rId3" Type="http://schemas.openxmlformats.org/officeDocument/2006/relationships/image" Target="../media/image225.png"/><Relationship Id="rId7" Type="http://schemas.openxmlformats.org/officeDocument/2006/relationships/image" Target="../media/image210.jpeg"/><Relationship Id="rId2" Type="http://schemas.openxmlformats.org/officeDocument/2006/relationships/notesSlide" Target="../notesSlides/notesSlide115.xml"/><Relationship Id="rId1" Type="http://schemas.openxmlformats.org/officeDocument/2006/relationships/slideLayout" Target="../slideLayouts/slideLayout541.xml"/><Relationship Id="rId6" Type="http://schemas.openxmlformats.org/officeDocument/2006/relationships/image" Target="../media/image220.jpeg"/><Relationship Id="rId5" Type="http://schemas.microsoft.com/office/2007/relationships/hdphoto" Target="../media/hdphoto9.wdp"/><Relationship Id="rId4" Type="http://schemas.openxmlformats.org/officeDocument/2006/relationships/image" Target="../media/image209.png"/></Relationships>
</file>

<file path=ppt/slides/_rels/slide238.xml.rels><?xml version="1.0" encoding="UTF-8" standalone="yes"?>
<Relationships xmlns="http://schemas.openxmlformats.org/package/2006/relationships"><Relationship Id="rId3" Type="http://schemas.openxmlformats.org/officeDocument/2006/relationships/image" Target="../media/image225.png"/><Relationship Id="rId7" Type="http://schemas.openxmlformats.org/officeDocument/2006/relationships/image" Target="../media/image210.jpeg"/><Relationship Id="rId2" Type="http://schemas.openxmlformats.org/officeDocument/2006/relationships/notesSlide" Target="../notesSlides/notesSlide116.xml"/><Relationship Id="rId1" Type="http://schemas.openxmlformats.org/officeDocument/2006/relationships/slideLayout" Target="../slideLayouts/slideLayout541.xml"/><Relationship Id="rId6" Type="http://schemas.openxmlformats.org/officeDocument/2006/relationships/image" Target="../media/image220.jpeg"/><Relationship Id="rId5" Type="http://schemas.microsoft.com/office/2007/relationships/hdphoto" Target="../media/hdphoto10.wdp"/><Relationship Id="rId4" Type="http://schemas.openxmlformats.org/officeDocument/2006/relationships/image" Target="../media/image209.png"/></Relationships>
</file>

<file path=ppt/slides/_rels/slide239.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notesSlide" Target="../notesSlides/notesSlide117.xml"/><Relationship Id="rId1" Type="http://schemas.openxmlformats.org/officeDocument/2006/relationships/slideLayout" Target="../slideLayouts/slideLayout541.xml"/></Relationships>
</file>

<file path=ppt/slides/_rels/slide240.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notesSlide" Target="../notesSlides/notesSlide118.xml"/><Relationship Id="rId1" Type="http://schemas.openxmlformats.org/officeDocument/2006/relationships/slideLayout" Target="../slideLayouts/slideLayout541.xml"/><Relationship Id="rId6" Type="http://schemas.openxmlformats.org/officeDocument/2006/relationships/hyperlink" Target="https://www.youtube.com/watch?v=5-WedkiB000" TargetMode="External"/><Relationship Id="rId5" Type="http://schemas.openxmlformats.org/officeDocument/2006/relationships/hyperlink" Target="https://github.com/CMU-SAFARI/Sibyl" TargetMode="External"/><Relationship Id="rId4" Type="http://schemas.openxmlformats.org/officeDocument/2006/relationships/hyperlink" Target="https://arxiv.org/pdf/2205.07394.pdf" TargetMode="Externa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541.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541.xml"/></Relationships>
</file>

<file path=ppt/slides/_rels/slide243.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notesSlide" Target="../notesSlides/notesSlide121.xml"/><Relationship Id="rId1" Type="http://schemas.openxmlformats.org/officeDocument/2006/relationships/slideLayout" Target="../slideLayouts/slideLayout541.xml"/><Relationship Id="rId4" Type="http://schemas.openxmlformats.org/officeDocument/2006/relationships/image" Target="../media/image229.png"/></Relationships>
</file>

<file path=ppt/slides/_rels/slide244.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122.xml"/><Relationship Id="rId1" Type="http://schemas.openxmlformats.org/officeDocument/2006/relationships/slideLayout" Target="../slideLayouts/slideLayout544.xml"/><Relationship Id="rId4" Type="http://schemas.openxmlformats.org/officeDocument/2006/relationships/image" Target="../media/image231.png"/></Relationships>
</file>

<file path=ppt/slides/_rels/slide245.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notesSlide" Target="../notesSlides/notesSlide123.xml"/><Relationship Id="rId1" Type="http://schemas.openxmlformats.org/officeDocument/2006/relationships/slideLayout" Target="../slideLayouts/slideLayout544.xml"/><Relationship Id="rId5" Type="http://schemas.openxmlformats.org/officeDocument/2006/relationships/image" Target="../media/image206.jpg"/><Relationship Id="rId4" Type="http://schemas.openxmlformats.org/officeDocument/2006/relationships/image" Target="../media/image205.png"/></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hyperlink" Target="https://github.com/CMU-SAFARI/Hermes" TargetMode="External"/><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3" Type="http://schemas.openxmlformats.org/officeDocument/2006/relationships/image" Target="../media/image204.jpeg"/><Relationship Id="rId7" Type="http://schemas.openxmlformats.org/officeDocument/2006/relationships/image" Target="../media/image206.jpg"/><Relationship Id="rId2" Type="http://schemas.openxmlformats.org/officeDocument/2006/relationships/notesSlide" Target="../notesSlides/notesSlide124.xml"/><Relationship Id="rId1" Type="http://schemas.openxmlformats.org/officeDocument/2006/relationships/slideLayout" Target="../slideLayouts/slideLayout544.xml"/><Relationship Id="rId6" Type="http://schemas.openxmlformats.org/officeDocument/2006/relationships/image" Target="../media/image234.png"/><Relationship Id="rId5" Type="http://schemas.openxmlformats.org/officeDocument/2006/relationships/image" Target="../media/image233.tiff"/><Relationship Id="rId4" Type="http://schemas.openxmlformats.org/officeDocument/2006/relationships/image" Target="../media/image205.png"/></Relationships>
</file>

<file path=ppt/slides/_rels/slide249.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image" Target="../media/image235.png"/><Relationship Id="rId1" Type="http://schemas.openxmlformats.org/officeDocument/2006/relationships/slideLayout" Target="../slideLayouts/slideLayout544.xml"/></Relationships>
</file>

<file path=ppt/slides/_rels/slide250.xml.rels><?xml version="1.0" encoding="UTF-8" standalone="yes"?>
<Relationships xmlns="http://schemas.openxmlformats.org/package/2006/relationships"><Relationship Id="rId2" Type="http://schemas.openxmlformats.org/officeDocument/2006/relationships/image" Target="../media/image237.png"/><Relationship Id="rId1" Type="http://schemas.openxmlformats.org/officeDocument/2006/relationships/slideLayout" Target="../slideLayouts/slideLayout544.xml"/></Relationships>
</file>

<file path=ppt/slides/_rels/slide251.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image" Target="../media/image238.png"/><Relationship Id="rId1" Type="http://schemas.openxmlformats.org/officeDocument/2006/relationships/slideLayout" Target="../slideLayouts/slideLayout544.xml"/><Relationship Id="rId4" Type="http://schemas.openxmlformats.org/officeDocument/2006/relationships/image" Target="../media/image240.svg"/></Relationships>
</file>

<file path=ppt/slides/_rels/slide252.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image" Target="../media/image238.png"/><Relationship Id="rId1" Type="http://schemas.openxmlformats.org/officeDocument/2006/relationships/slideLayout" Target="../slideLayouts/slideLayout544.xml"/><Relationship Id="rId4" Type="http://schemas.openxmlformats.org/officeDocument/2006/relationships/image" Target="../media/image240.svg"/></Relationships>
</file>

<file path=ppt/slides/_rels/slide253.xml.rels><?xml version="1.0" encoding="UTF-8" standalone="yes"?>
<Relationships xmlns="http://schemas.openxmlformats.org/package/2006/relationships"><Relationship Id="rId2" Type="http://schemas.openxmlformats.org/officeDocument/2006/relationships/image" Target="../media/image234.png"/><Relationship Id="rId1" Type="http://schemas.openxmlformats.org/officeDocument/2006/relationships/slideLayout" Target="../slideLayouts/slideLayout544.xml"/></Relationships>
</file>

<file path=ppt/slides/_rels/slide254.xml.rels><?xml version="1.0" encoding="UTF-8" standalone="yes"?>
<Relationships xmlns="http://schemas.openxmlformats.org/package/2006/relationships"><Relationship Id="rId3" Type="http://schemas.openxmlformats.org/officeDocument/2006/relationships/image" Target="../media/image241.emf"/><Relationship Id="rId2" Type="http://schemas.openxmlformats.org/officeDocument/2006/relationships/notesSlide" Target="../notesSlides/notesSlide125.xml"/><Relationship Id="rId1" Type="http://schemas.openxmlformats.org/officeDocument/2006/relationships/slideLayout" Target="../slideLayouts/slideLayout541.xml"/></Relationships>
</file>

<file path=ppt/slides/_rels/slide255.xml.rels><?xml version="1.0" encoding="UTF-8" standalone="yes"?>
<Relationships xmlns="http://schemas.openxmlformats.org/package/2006/relationships"><Relationship Id="rId3" Type="http://schemas.openxmlformats.org/officeDocument/2006/relationships/image" Target="../media/image241.emf"/><Relationship Id="rId2" Type="http://schemas.openxmlformats.org/officeDocument/2006/relationships/notesSlide" Target="../notesSlides/notesSlide126.xml"/><Relationship Id="rId1" Type="http://schemas.openxmlformats.org/officeDocument/2006/relationships/slideLayout" Target="../slideLayouts/slideLayout541.xml"/></Relationships>
</file>

<file path=ppt/slides/_rels/slide256.xml.rels><?xml version="1.0" encoding="UTF-8" standalone="yes"?>
<Relationships xmlns="http://schemas.openxmlformats.org/package/2006/relationships"><Relationship Id="rId3" Type="http://schemas.openxmlformats.org/officeDocument/2006/relationships/image" Target="../media/image241.emf"/><Relationship Id="rId2" Type="http://schemas.openxmlformats.org/officeDocument/2006/relationships/notesSlide" Target="../notesSlides/notesSlide127.xml"/><Relationship Id="rId1" Type="http://schemas.openxmlformats.org/officeDocument/2006/relationships/slideLayout" Target="../slideLayouts/slideLayout541.xml"/></Relationships>
</file>

<file path=ppt/slides/_rels/slide257.xml.rels><?xml version="1.0" encoding="UTF-8" standalone="yes"?>
<Relationships xmlns="http://schemas.openxmlformats.org/package/2006/relationships"><Relationship Id="rId3" Type="http://schemas.openxmlformats.org/officeDocument/2006/relationships/image" Target="../media/image242.emf"/><Relationship Id="rId2" Type="http://schemas.openxmlformats.org/officeDocument/2006/relationships/notesSlide" Target="../notesSlides/notesSlide128.xml"/><Relationship Id="rId1" Type="http://schemas.openxmlformats.org/officeDocument/2006/relationships/slideLayout" Target="../slideLayouts/slideLayout541.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544.xml"/></Relationships>
</file>

<file path=ppt/slides/_rels/slide259.xml.rels><?xml version="1.0" encoding="UTF-8" standalone="yes"?>
<Relationships xmlns="http://schemas.openxmlformats.org/package/2006/relationships"><Relationship Id="rId3" Type="http://schemas.openxmlformats.org/officeDocument/2006/relationships/hyperlink" Target="https://github.com/CMU-SAFARI/Hermes" TargetMode="External"/><Relationship Id="rId2" Type="http://schemas.openxmlformats.org/officeDocument/2006/relationships/notesSlide" Target="../notesSlides/notesSlide130.xml"/><Relationship Id="rId1" Type="http://schemas.openxmlformats.org/officeDocument/2006/relationships/slideLayout" Target="../slideLayouts/slideLayout541.xml"/><Relationship Id="rId4" Type="http://schemas.openxmlformats.org/officeDocument/2006/relationships/image" Target="../media/image243.jpg"/></Relationships>
</file>

<file path=ppt/slides/_rels/slide260.xml.rels><?xml version="1.0" encoding="UTF-8" standalone="yes"?>
<Relationships xmlns="http://schemas.openxmlformats.org/package/2006/relationships"><Relationship Id="rId3" Type="http://schemas.openxmlformats.org/officeDocument/2006/relationships/image" Target="../media/image204.jpeg"/><Relationship Id="rId7" Type="http://schemas.openxmlformats.org/officeDocument/2006/relationships/image" Target="../media/image206.jpg"/><Relationship Id="rId2" Type="http://schemas.openxmlformats.org/officeDocument/2006/relationships/notesSlide" Target="../notesSlides/notesSlide131.xml"/><Relationship Id="rId1" Type="http://schemas.openxmlformats.org/officeDocument/2006/relationships/slideLayout" Target="../slideLayouts/slideLayout544.xml"/><Relationship Id="rId6" Type="http://schemas.openxmlformats.org/officeDocument/2006/relationships/image" Target="../media/image234.png"/><Relationship Id="rId5" Type="http://schemas.openxmlformats.org/officeDocument/2006/relationships/image" Target="../media/image233.tiff"/><Relationship Id="rId4" Type="http://schemas.openxmlformats.org/officeDocument/2006/relationships/image" Target="../media/image205.png"/></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hyperlink" Target="https://arxiv.org/pdf/2104.07699.pdf" TargetMode="External"/><Relationship Id="rId1" Type="http://schemas.openxmlformats.org/officeDocument/2006/relationships/slideLayout" Target="../slideLayouts/slideLayout387.xml"/></Relationships>
</file>

<file path=ppt/slides/_rels/slide264.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132.xml"/><Relationship Id="rId1" Type="http://schemas.openxmlformats.org/officeDocument/2006/relationships/slideLayout" Target="../slideLayouts/slideLayout480.xml"/><Relationship Id="rId5" Type="http://schemas.openxmlformats.org/officeDocument/2006/relationships/image" Target="../media/image246.emf"/><Relationship Id="rId4" Type="http://schemas.openxmlformats.org/officeDocument/2006/relationships/image" Target="../media/image245.svg"/></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481.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8" Type="http://schemas.openxmlformats.org/officeDocument/2006/relationships/image" Target="../media/image247.png"/><Relationship Id="rId3" Type="http://schemas.openxmlformats.org/officeDocument/2006/relationships/hyperlink" Target="https://www.usenix.org/conference/fast22" TargetMode="External"/><Relationship Id="rId7" Type="http://schemas.openxmlformats.org/officeDocument/2006/relationships/hyperlink" Target="https://arxiv.org/pdf/2202.10584.pdf" TargetMode="External"/><Relationship Id="rId2" Type="http://schemas.openxmlformats.org/officeDocument/2006/relationships/hyperlink" Target="https://people.inf.ethz.ch/omutlu/pub/DeepSketch_fast22.pdf" TargetMode="External"/><Relationship Id="rId1" Type="http://schemas.openxmlformats.org/officeDocument/2006/relationships/slideLayout" Target="../slideLayouts/slideLayout365.xml"/><Relationship Id="rId6" Type="http://schemas.openxmlformats.org/officeDocument/2006/relationships/hyperlink" Target="https://www.youtube.com/watch?v=RFdGyAJCk9M" TargetMode="External"/><Relationship Id="rId5" Type="http://schemas.openxmlformats.org/officeDocument/2006/relationships/hyperlink" Target="https://people.inf.ethz.ch/omutlu/pub/DeepSketch_fast22-talk.pdf" TargetMode="External"/><Relationship Id="rId4" Type="http://schemas.openxmlformats.org/officeDocument/2006/relationships/hyperlink" Target="https://people.inf.ethz.ch/omutlu/pub/DeepSketch_fast22-talk.pptx" TargetMode="External"/></Relationships>
</file>

<file path=ppt/slides/_rels/slide268.xml.rels><?xml version="1.0" encoding="UTF-8" standalone="yes"?>
<Relationships xmlns="http://schemas.openxmlformats.org/package/2006/relationships"><Relationship Id="rId3" Type="http://schemas.openxmlformats.org/officeDocument/2006/relationships/notesSlide" Target="../notesSlides/notesSlide133.xml"/><Relationship Id="rId2" Type="http://schemas.openxmlformats.org/officeDocument/2006/relationships/slideLayout" Target="../slideLayouts/slideLayout531.xml"/><Relationship Id="rId1" Type="http://schemas.openxmlformats.org/officeDocument/2006/relationships/tags" Target="../tags/tag11.xml"/></Relationships>
</file>

<file path=ppt/slides/_rels/slide269.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hyperlink" Target="https://www.youtube.com/watch?v=RFdGyAJCk9M" TargetMode="External"/><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365.xml"/><Relationship Id="rId5" Type="http://schemas.openxmlformats.org/officeDocument/2006/relationships/image" Target="../media/image249.png"/><Relationship Id="rId4" Type="http://schemas.openxmlformats.org/officeDocument/2006/relationships/hyperlink" Target="https://arxiv.org/pdf/1903.03988.pdf" TargetMode="External"/></Relationships>
</file>

<file path=ppt/slides/_rels/slide272.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365.xml"/></Relationships>
</file>

<file path=ppt/slides/_rels/slide273.xml.rels><?xml version="1.0" encoding="UTF-8" standalone="yes"?>
<Relationships xmlns="http://schemas.openxmlformats.org/package/2006/relationships"><Relationship Id="rId2" Type="http://schemas.openxmlformats.org/officeDocument/2006/relationships/image" Target="../media/image251.png"/><Relationship Id="rId1" Type="http://schemas.openxmlformats.org/officeDocument/2006/relationships/slideLayout" Target="../slideLayouts/slideLayout365.xml"/></Relationships>
</file>

<file path=ppt/slides/_rels/slide274.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365.xml"/><Relationship Id="rId4" Type="http://schemas.openxmlformats.org/officeDocument/2006/relationships/image" Target="../media/image252.png"/></Relationships>
</file>

<file path=ppt/slides/_rels/slide275.xml.rels><?xml version="1.0" encoding="UTF-8" standalone="yes"?>
<Relationships xmlns="http://schemas.openxmlformats.org/package/2006/relationships"><Relationship Id="rId3" Type="http://schemas.openxmlformats.org/officeDocument/2006/relationships/hyperlink" Target="https://arxiv.org/abs/2207.09765" TargetMode="External"/><Relationship Id="rId2" Type="http://schemas.openxmlformats.org/officeDocument/2006/relationships/hyperlink" Target="https://arxiv.org/abs/2202.02310" TargetMode="External"/><Relationship Id="rId1" Type="http://schemas.openxmlformats.org/officeDocument/2006/relationships/slideLayout" Target="../slideLayouts/slideLayout2.xml"/><Relationship Id="rId4" Type="http://schemas.openxmlformats.org/officeDocument/2006/relationships/hyperlink" Target="https://arxiv.org/abs/2107.08716" TargetMode="External"/></Relationships>
</file>

<file path=ppt/slides/_rels/slide276.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34.xml"/><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hyperlink" Target="https://people.inf.ethz.ch/omutl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30 August 2022</a:t>
            </a:r>
          </a:p>
          <a:p>
            <a:r>
              <a:rPr lang="en-US" sz="2200" dirty="0"/>
              <a:t>SRC AIHW Annual Review</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Autofit/>
          </a:bodyPr>
          <a:lstStyle/>
          <a:p>
            <a:pPr algn="ctr"/>
            <a:r>
              <a:rPr lang="en-US" sz="4400" dirty="0"/>
              <a:t>Memory System Design for AI/ML Accelerators &amp; ML/AI Techniques </a:t>
            </a:r>
            <a:br>
              <a:rPr lang="en-US" sz="4400" dirty="0"/>
            </a:br>
            <a:r>
              <a:rPr lang="en-US" sz="4400" dirty="0"/>
              <a:t>for Memory System Design</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15096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ahoma" panose="020B0604030504040204" pitchFamily="34" charset="0"/>
                <a:ea typeface="Tahoma" panose="020B0604030504040204" pitchFamily="34" charset="0"/>
                <a:cs typeface="Tahoma" panose="020B0604030504040204" pitchFamily="34" charset="0"/>
              </a:rPr>
              <a:t>Confidentiality</a:t>
            </a:r>
          </a:p>
        </p:txBody>
      </p:sp>
      <p:sp>
        <p:nvSpPr>
          <p:cNvPr id="3" name="Content Placeholder 2"/>
          <p:cNvSpPr>
            <a:spLocks noGrp="1"/>
          </p:cNvSpPr>
          <p:nvPr>
            <p:ph idx="1"/>
          </p:nvPr>
        </p:nvSpPr>
        <p:spPr/>
        <p:txBody>
          <a:bodyPr/>
          <a:lstStyle/>
          <a:p>
            <a:pPr marL="214310" indent="-214310"/>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By reviewing this presentation or participating in a SRC event, you are agreeing not to use the presented information for purposes unrelated to the event until approved by SRC;</a:t>
            </a:r>
          </a:p>
          <a:p>
            <a:pPr marL="214310" indent="-214310"/>
            <a:endParaRPr lang="en-US" dirty="0">
              <a:solidFill>
                <a:srgbClr val="000000"/>
              </a:solidFill>
              <a:latin typeface="Tahoma" panose="020B0604030504040204" pitchFamily="34" charset="0"/>
              <a:ea typeface="Tahoma" panose="020B0604030504040204" pitchFamily="34" charset="0"/>
              <a:cs typeface="Tahoma" panose="020B0604030504040204" pitchFamily="34" charset="0"/>
            </a:endParaRPr>
          </a:p>
          <a:p>
            <a:pPr marL="214310" indent="-214310"/>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Material may be presented that represents current research, some of which has not been published or protected. This material is not for public disclosure and until potential IP rights have been protected, please treat all of the information presented as </a:t>
            </a:r>
            <a:r>
              <a:rPr lang="en-US" b="1" u="sng" dirty="0">
                <a:solidFill>
                  <a:srgbClr val="000000"/>
                </a:solidFill>
                <a:latin typeface="Tahoma" panose="020B0604030504040204" pitchFamily="34" charset="0"/>
                <a:ea typeface="Tahoma" panose="020B0604030504040204" pitchFamily="34" charset="0"/>
                <a:cs typeface="Tahoma" panose="020B0604030504040204" pitchFamily="34" charset="0"/>
              </a:rPr>
              <a:t>confidential information</a:t>
            </a:r>
            <a:r>
              <a:rPr lang="en-US" dirty="0">
                <a:solidFill>
                  <a:srgbClr val="000000"/>
                </a:solidFill>
                <a:latin typeface="Tahoma" panose="020B0604030504040204" pitchFamily="34" charset="0"/>
                <a:ea typeface="Tahoma" panose="020B0604030504040204" pitchFamily="34" charset="0"/>
                <a:cs typeface="Tahoma" panose="020B0604030504040204" pitchFamily="34" charset="0"/>
              </a:rPr>
              <a:t> which is the property of the researcher and their university.</a:t>
            </a:r>
          </a:p>
          <a:p>
            <a:endParaRPr lang="en-US" dirty="0">
              <a:solidFill>
                <a:srgbClr val="000000"/>
              </a:solidFill>
            </a:endParaRPr>
          </a:p>
        </p:txBody>
      </p:sp>
      <p:sp>
        <p:nvSpPr>
          <p:cNvPr id="4" name="Footer Placeholder 3"/>
          <p:cNvSpPr>
            <a:spLocks noGrp="1"/>
          </p:cNvSpPr>
          <p:nvPr>
            <p:ph type="ftr" sz="quarter" idx="11"/>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a:ln>
                  <a:noFill/>
                </a:ln>
                <a:solidFill>
                  <a:srgbClr val="1C1C1C"/>
                </a:solidFill>
                <a:effectLst/>
                <a:uLnTx/>
                <a:uFillTx/>
                <a:latin typeface="Calibri" panose="020F0502020204030204"/>
                <a:ea typeface="+mn-ea"/>
                <a:cs typeface="+mn-cs"/>
              </a:rPr>
              <a:t>SRC Select Disclosure</a:t>
            </a:r>
            <a:endParaRPr kumimoji="0" lang="en-US" sz="1350" b="0" i="0" u="none" strike="noStrike" kern="1200" cap="none" spc="0" normalizeH="0" baseline="0" noProof="0" dirty="0">
              <a:ln>
                <a:noFill/>
              </a:ln>
              <a:solidFill>
                <a:srgbClr val="1C1C1C"/>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7879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r>
              <a:rPr lang="en-US" dirty="0">
                <a:solidFill>
                  <a:srgbClr val="0000FF"/>
                </a:solidFill>
              </a:rPr>
              <a:t>Problem and Background</a:t>
            </a:r>
          </a:p>
          <a:p>
            <a:endParaRPr lang="en-US" dirty="0"/>
          </a:p>
          <a:p>
            <a:endParaRPr lang="en-US" dirty="0"/>
          </a:p>
          <a:p>
            <a:r>
              <a:rPr lang="en-US" dirty="0"/>
              <a:t>Task Overview</a:t>
            </a:r>
          </a:p>
          <a:p>
            <a:endParaRPr lang="en-US" dirty="0"/>
          </a:p>
          <a:p>
            <a:endParaRPr lang="en-US" dirty="0"/>
          </a:p>
          <a:p>
            <a:r>
              <a:rPr lang="en-US" dirty="0"/>
              <a:t>Technical Challenges, Goals and Ideas</a:t>
            </a:r>
          </a:p>
          <a:p>
            <a:endParaRPr lang="en-US" dirty="0"/>
          </a:p>
          <a:p>
            <a:endParaRPr lang="en-US" dirty="0"/>
          </a:p>
          <a:p>
            <a:r>
              <a:rPr lang="en-US" dirty="0">
                <a:solidFill>
                  <a:srgbClr val="000000"/>
                </a:solidFill>
              </a:rPr>
              <a:t>Ideas, Results and Papers from the Past Year</a:t>
            </a:r>
          </a:p>
          <a:p>
            <a:endParaRPr lang="en-US" dirty="0"/>
          </a:p>
          <a:p>
            <a:endParaRPr lang="en-US" dirty="0"/>
          </a:p>
          <a:p>
            <a:pPr marL="0" indent="0">
              <a:buNone/>
            </a:pPr>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305527799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6209363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4982873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429273906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9980477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2383428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786162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9"/>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601" b="24369"/>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293451194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3">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4"/>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name="Visio" r:id="rId5" imgW="2695276" imgH="2509932" progId="Visio.Drawing.11">
                  <p:embed/>
                </p:oleObj>
              </mc:Choice>
              <mc:Fallback>
                <p:oleObj name="Visio" r:id="rId5" imgW="2695276" imgH="2509932" progId="Visio.Drawing.11">
                  <p:embed/>
                  <p:pic>
                    <p:nvPicPr>
                      <p:cNvPr id="2" name="Object 1"/>
                      <p:cNvPicPr/>
                      <p:nvPr/>
                    </p:nvPicPr>
                    <p:blipFill>
                      <a:blip r:embed="rId6"/>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name="Visio" r:id="rId7" imgW="3859122" imgH="1695796" progId="Visio.Drawing.11">
                  <p:embed/>
                </p:oleObj>
              </mc:Choice>
              <mc:Fallback>
                <p:oleObj name="Visio" r:id="rId7" imgW="3859122" imgH="1695796" progId="Visio.Drawing.11">
                  <p:embed/>
                  <p:pic>
                    <p:nvPicPr>
                      <p:cNvPr id="23" name="Object 22"/>
                      <p:cNvPicPr/>
                      <p:nvPr/>
                    </p:nvPicPr>
                    <p:blipFill>
                      <a:blip r:embed="rId8"/>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059765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sz="3600" dirty="0"/>
              <a:t>Example Data Generator: Genome Sequencing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6342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683546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628123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000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0" cap="none" spc="0" normalizeH="0" baseline="0" noProof="0" dirty="0">
                <a:ln>
                  <a:noFill/>
                </a:ln>
                <a:solidFill>
                  <a:srgbClr val="006633"/>
                </a:solidFill>
                <a:effectLst/>
                <a:uLnTx/>
                <a:uFillTx/>
                <a:latin typeface="Garamond"/>
                <a:ea typeface="+mj-ea"/>
                <a:cs typeface="+mj-cs"/>
              </a:rPr>
              <a:t>Data Movement Overwhelms Modern Machines </a:t>
            </a:r>
          </a:p>
        </p:txBody>
      </p:sp>
    </p:spTree>
    <p:extLst>
      <p:ext uri="{BB962C8B-B14F-4D97-AF65-F5344CB8AC3E}">
        <p14:creationId xmlns:p14="http://schemas.microsoft.com/office/powerpoint/2010/main" val="22812604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5270131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b="1" dirty="0">
                <a:solidFill>
                  <a:srgbClr val="0000FF"/>
                </a:solidFill>
              </a:rPr>
              <a:t>Ensure data does not overwhelm </a:t>
            </a:r>
            <a:r>
              <a:rPr lang="en-US" dirty="0">
                <a:solidFill>
                  <a:srgbClr val="0000FF"/>
                </a:solidFill>
              </a:rPr>
              <a:t>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b="1" dirty="0">
                <a:solidFill>
                  <a:srgbClr val="0000FF"/>
                </a:solidFill>
              </a:rPr>
              <a:t>Take advantage of </a:t>
            </a:r>
            <a:r>
              <a:rPr lang="en-US" dirty="0">
                <a:solidFill>
                  <a:srgbClr val="0000FF"/>
                </a:solidFill>
              </a:rPr>
              <a:t>vast amounts of </a:t>
            </a:r>
            <a:r>
              <a:rPr lang="en-US" b="1" dirty="0">
                <a:solidFill>
                  <a:srgbClr val="0000FF"/>
                </a:solidFill>
              </a:rPr>
              <a:t>data</a:t>
            </a:r>
            <a:r>
              <a:rPr lang="en-US" dirty="0">
                <a:solidFill>
                  <a:srgbClr val="0000FF"/>
                </a:solidFill>
              </a:rPr>
              <a:t> and metadata</a:t>
            </a:r>
          </a:p>
          <a:p>
            <a:pPr lvl="1"/>
            <a:r>
              <a:rPr lang="en-US" dirty="0"/>
              <a:t>to improve architectural &amp; system-level decisions </a:t>
            </a:r>
          </a:p>
          <a:p>
            <a:pPr lvl="1"/>
            <a:endParaRPr lang="en-US" dirty="0"/>
          </a:p>
          <a:p>
            <a:pPr lvl="1"/>
            <a:endParaRPr lang="en-US" dirty="0"/>
          </a:p>
          <a:p>
            <a:r>
              <a:rPr lang="en-US" b="1" dirty="0">
                <a:solidFill>
                  <a:srgbClr val="0000FF"/>
                </a:solidFill>
              </a:rPr>
              <a:t>Understand and exploit </a:t>
            </a:r>
            <a:r>
              <a:rPr lang="en-US" dirty="0">
                <a:solidFill>
                  <a:srgbClr val="0000FF"/>
                </a:solidFill>
              </a:rPr>
              <a:t>properties of (different) </a:t>
            </a:r>
            <a:r>
              <a:rPr lang="en-US" b="1" dirty="0">
                <a:solidFill>
                  <a:srgbClr val="0000FF"/>
                </a:solidFill>
              </a:rPr>
              <a:t>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52709411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Computing Systems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Are</a:t>
            </a:r>
            <a:r>
              <a:rPr lang="en-US" dirty="0">
                <a:solidFill>
                  <a:srgbClr val="0000FF"/>
                </a:solidFill>
              </a:rPr>
              <a:t> </a:t>
            </a:r>
            <a:r>
              <a:rPr lang="en-US" dirty="0">
                <a:solidFill>
                  <a:srgbClr val="FF0000"/>
                </a:solidFill>
              </a:rPr>
              <a:t>processor-centric</a:t>
            </a:r>
            <a:r>
              <a:rPr lang="en-US" dirty="0">
                <a:solidFill>
                  <a:srgbClr val="0432FF"/>
                </a:solidFill>
              </a:rPr>
              <a:t> vs. </a:t>
            </a:r>
            <a:r>
              <a:rPr lang="en-US" b="1" dirty="0">
                <a:solidFill>
                  <a:srgbClr val="0432FF"/>
                </a:solidFill>
              </a:rPr>
              <a:t>data-centric</a:t>
            </a:r>
          </a:p>
          <a:p>
            <a:pPr lvl="1"/>
            <a:endParaRPr lang="en-US" dirty="0"/>
          </a:p>
          <a:p>
            <a:pPr lvl="1"/>
            <a:endParaRPr lang="en-US" dirty="0"/>
          </a:p>
          <a:p>
            <a:endParaRPr lang="en-US" dirty="0"/>
          </a:p>
          <a:p>
            <a:r>
              <a:rPr lang="en-US" dirty="0"/>
              <a:t>Make </a:t>
            </a:r>
            <a:r>
              <a:rPr lang="en-US" dirty="0">
                <a:solidFill>
                  <a:srgbClr val="FF0000"/>
                </a:solidFill>
              </a:rPr>
              <a:t>designer-dictated </a:t>
            </a:r>
            <a:r>
              <a:rPr lang="en-US" dirty="0">
                <a:solidFill>
                  <a:srgbClr val="0432FF"/>
                </a:solidFill>
              </a:rPr>
              <a:t>decisions vs. </a:t>
            </a:r>
            <a:r>
              <a:rPr lang="en-US" b="1" dirty="0">
                <a:solidFill>
                  <a:srgbClr val="0432FF"/>
                </a:solidFill>
              </a:rPr>
              <a:t>data-driven</a:t>
            </a:r>
            <a:endParaRPr lang="en-US" dirty="0">
              <a:solidFill>
                <a:srgbClr val="0432FF"/>
              </a:solidFill>
            </a:endParaRPr>
          </a:p>
          <a:p>
            <a:pPr lvl="1"/>
            <a:endParaRPr lang="en-US" dirty="0"/>
          </a:p>
          <a:p>
            <a:pPr lvl="1"/>
            <a:endParaRPr lang="en-US" dirty="0"/>
          </a:p>
          <a:p>
            <a:endParaRPr lang="en-US" dirty="0"/>
          </a:p>
          <a:p>
            <a:r>
              <a:rPr lang="en-US" dirty="0"/>
              <a:t>Make </a:t>
            </a:r>
            <a:r>
              <a:rPr lang="en-US" dirty="0">
                <a:solidFill>
                  <a:srgbClr val="FF0000"/>
                </a:solidFill>
              </a:rPr>
              <a:t>component-based myopic </a:t>
            </a:r>
            <a:r>
              <a:rPr lang="en-US" dirty="0">
                <a:solidFill>
                  <a:srgbClr val="0000FF"/>
                </a:solidFill>
              </a:rPr>
              <a:t>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3970075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7164901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59520990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r>
              <a:rPr lang="en-US" dirty="0"/>
              <a:t>Problem and Background</a:t>
            </a:r>
          </a:p>
          <a:p>
            <a:endParaRPr lang="en-US" dirty="0"/>
          </a:p>
          <a:p>
            <a:endParaRPr lang="en-US" dirty="0"/>
          </a:p>
          <a:p>
            <a:r>
              <a:rPr lang="en-US" dirty="0">
                <a:solidFill>
                  <a:srgbClr val="0000FF"/>
                </a:solidFill>
              </a:rPr>
              <a:t>Task Overview</a:t>
            </a:r>
          </a:p>
          <a:p>
            <a:endParaRPr lang="en-US" dirty="0"/>
          </a:p>
          <a:p>
            <a:endParaRPr lang="en-US" dirty="0"/>
          </a:p>
          <a:p>
            <a:r>
              <a:rPr lang="en-US" dirty="0"/>
              <a:t>Technical Challenges, Goals and Ideas</a:t>
            </a:r>
          </a:p>
          <a:p>
            <a:endParaRPr lang="en-US" dirty="0"/>
          </a:p>
          <a:p>
            <a:endParaRPr lang="en-US" dirty="0"/>
          </a:p>
          <a:p>
            <a:r>
              <a:rPr lang="en-US" dirty="0">
                <a:solidFill>
                  <a:srgbClr val="000000"/>
                </a:solidFill>
              </a:rPr>
              <a:t>Ideas, Results and Papers from the Past Year</a:t>
            </a:r>
          </a:p>
          <a:p>
            <a:endParaRPr lang="en-US" dirty="0"/>
          </a:p>
          <a:p>
            <a:endParaRPr lang="en-US" dirty="0"/>
          </a:p>
          <a:p>
            <a:pPr marL="0" indent="0">
              <a:buNone/>
            </a:pP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5932167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In This Task… (Task #2946.001)</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We focus on </a:t>
            </a:r>
            <a:r>
              <a:rPr lang="en-US" dirty="0">
                <a:solidFill>
                  <a:srgbClr val="7030A0"/>
                </a:solidFill>
              </a:rPr>
              <a:t>designing memory systems to handle data well</a:t>
            </a:r>
          </a:p>
          <a:p>
            <a:endParaRPr lang="en-US" dirty="0"/>
          </a:p>
          <a:p>
            <a:r>
              <a:rPr lang="en-US" dirty="0"/>
              <a:t>We aim to solve two different yet related and synergistic problems, both focusing on ML/AI and memory system design</a:t>
            </a:r>
          </a:p>
          <a:p>
            <a:endParaRPr lang="en-US" dirty="0"/>
          </a:p>
          <a:p>
            <a:r>
              <a:rPr lang="en-US" dirty="0"/>
              <a:t>We explore (and exploit the synergy between)</a:t>
            </a:r>
          </a:p>
          <a:p>
            <a:pPr lvl="1"/>
            <a:r>
              <a:rPr lang="en-US" dirty="0">
                <a:solidFill>
                  <a:srgbClr val="0000FF"/>
                </a:solidFill>
              </a:rPr>
              <a:t>Memory system design for AI/ML workloads/accelerators</a:t>
            </a:r>
          </a:p>
          <a:p>
            <a:pPr lvl="1"/>
            <a:r>
              <a:rPr lang="en-US" dirty="0">
                <a:solidFill>
                  <a:srgbClr val="FF0000"/>
                </a:solidFill>
              </a:rPr>
              <a:t>AI/ML techniques for improving memory system designs</a:t>
            </a:r>
          </a:p>
          <a:p>
            <a:pPr lvl="1"/>
            <a:endParaRPr lang="en-US" dirty="0"/>
          </a:p>
          <a:p>
            <a:r>
              <a:rPr lang="en-US" dirty="0"/>
              <a:t>Task Name: </a:t>
            </a:r>
            <a:r>
              <a:rPr lang="en-US" dirty="0">
                <a:solidFill>
                  <a:srgbClr val="0000FF"/>
                </a:solidFill>
              </a:rPr>
              <a:t>Memory System Design for AI/ML Accelerators </a:t>
            </a:r>
            <a:r>
              <a:rPr lang="en-US" dirty="0"/>
              <a:t>&amp; </a:t>
            </a:r>
            <a:r>
              <a:rPr lang="en-US" dirty="0">
                <a:solidFill>
                  <a:srgbClr val="FF0000"/>
                </a:solidFill>
              </a:rPr>
              <a:t>ML/AI Techniques for Memory System Design</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9851209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Goals in This Task</a:t>
            </a:r>
          </a:p>
        </p:txBody>
      </p:sp>
      <p:sp>
        <p:nvSpPr>
          <p:cNvPr id="3" name="Content Placeholder 2"/>
          <p:cNvSpPr>
            <a:spLocks noGrp="1"/>
          </p:cNvSpPr>
          <p:nvPr>
            <p:ph idx="1"/>
          </p:nvPr>
        </p:nvSpPr>
        <p:spPr>
          <a:xfrm>
            <a:off x="107504" y="908720"/>
            <a:ext cx="8928992" cy="5267672"/>
          </a:xfrm>
        </p:spPr>
        <p:txBody>
          <a:bodyPr/>
          <a:lstStyle/>
          <a:p>
            <a:r>
              <a:rPr lang="en-US" dirty="0">
                <a:solidFill>
                  <a:srgbClr val="7030A0"/>
                </a:solidFill>
              </a:rPr>
              <a:t>Two Major Goals: </a:t>
            </a:r>
          </a:p>
          <a:p>
            <a:endParaRPr lang="en-US" dirty="0">
              <a:solidFill>
                <a:srgbClr val="FF0000"/>
              </a:solidFill>
            </a:endParaRPr>
          </a:p>
          <a:p>
            <a:pPr marL="344487" lvl="1" indent="0">
              <a:buNone/>
            </a:pPr>
            <a:r>
              <a:rPr lang="en-US" dirty="0"/>
              <a:t>1. </a:t>
            </a:r>
            <a:r>
              <a:rPr lang="en-US" dirty="0">
                <a:solidFill>
                  <a:srgbClr val="0000FF"/>
                </a:solidFill>
              </a:rPr>
              <a:t>Memory system design for AI/ML workloads/accelerators</a:t>
            </a:r>
          </a:p>
          <a:p>
            <a:pPr marL="344487" lvl="1" indent="0">
              <a:buNone/>
            </a:pPr>
            <a:r>
              <a:rPr lang="en-US" dirty="0"/>
              <a:t>	</a:t>
            </a:r>
            <a:r>
              <a:rPr lang="en-US" dirty="0">
                <a:sym typeface="Wingdings" pitchFamily="2" charset="2"/>
              </a:rPr>
              <a:t> </a:t>
            </a:r>
            <a:r>
              <a:rPr lang="en-US" dirty="0"/>
              <a:t>in-depth exploration of memory system designs for cutting-edge and emerging machine learning accelerators </a:t>
            </a:r>
          </a:p>
          <a:p>
            <a:pPr marL="344487" lvl="1" indent="0">
              <a:buNone/>
            </a:pPr>
            <a:r>
              <a:rPr lang="en-US" dirty="0"/>
              <a:t>	</a:t>
            </a:r>
            <a:r>
              <a:rPr lang="en-US" dirty="0">
                <a:sym typeface="Wingdings" pitchFamily="2" charset="2"/>
              </a:rPr>
              <a:t> more efficient on-chip and off-chip memory systems</a:t>
            </a:r>
          </a:p>
          <a:p>
            <a:pPr marL="344487" lvl="1" indent="0">
              <a:buNone/>
            </a:pPr>
            <a:endParaRPr lang="en-US" dirty="0"/>
          </a:p>
          <a:p>
            <a:pPr marL="344487" lvl="1" indent="0">
              <a:buNone/>
            </a:pPr>
            <a:r>
              <a:rPr lang="en-US" dirty="0"/>
              <a:t>2. </a:t>
            </a:r>
            <a:r>
              <a:rPr lang="en-US" dirty="0">
                <a:solidFill>
                  <a:srgbClr val="FF0000"/>
                </a:solidFill>
              </a:rPr>
              <a:t>AI/ML techniques for improving memory system designs</a:t>
            </a:r>
          </a:p>
          <a:p>
            <a:pPr marL="344487" lvl="1" indent="0">
              <a:buNone/>
            </a:pPr>
            <a:r>
              <a:rPr lang="en-US" dirty="0"/>
              <a:t>	</a:t>
            </a:r>
            <a:r>
              <a:rPr lang="en-US" dirty="0">
                <a:sym typeface="Wingdings" pitchFamily="2" charset="2"/>
              </a:rPr>
              <a:t> </a:t>
            </a:r>
            <a:r>
              <a:rPr lang="en-US" dirty="0"/>
              <a:t>take a comprehensive look at memory system design and make it data driven, i.e., based on machine learning </a:t>
            </a:r>
          </a:p>
          <a:p>
            <a:pPr marL="344487" lvl="1" indent="0">
              <a:buNone/>
            </a:pPr>
            <a:r>
              <a:rPr lang="en-US" dirty="0"/>
              <a:t>	</a:t>
            </a:r>
            <a:r>
              <a:rPr lang="en-US" dirty="0">
                <a:sym typeface="Wingdings" pitchFamily="2" charset="2"/>
              </a:rPr>
              <a:t> more effective </a:t>
            </a:r>
            <a:r>
              <a:rPr lang="en-US" dirty="0"/>
              <a:t>cache/memory/prefetch/thread controllers and data/resource management/mapping/scheduling policies</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61071829"/>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Anticipated Primary Results</a:t>
            </a:r>
          </a:p>
        </p:txBody>
      </p:sp>
      <p:sp>
        <p:nvSpPr>
          <p:cNvPr id="3" name="Content Placeholder 2"/>
          <p:cNvSpPr>
            <a:spLocks noGrp="1"/>
          </p:cNvSpPr>
          <p:nvPr>
            <p:ph idx="1"/>
          </p:nvPr>
        </p:nvSpPr>
        <p:spPr>
          <a:xfrm>
            <a:off x="228600" y="1219200"/>
            <a:ext cx="8610600" cy="5029200"/>
          </a:xfrm>
        </p:spPr>
        <p:txBody>
          <a:bodyPr/>
          <a:lstStyle/>
          <a:p>
            <a:r>
              <a:rPr lang="en-US" dirty="0"/>
              <a:t>Realistic, practical and effective novel memory system designs for ML/AI accelerators</a:t>
            </a:r>
          </a:p>
          <a:p>
            <a:endParaRPr lang="en-US" dirty="0"/>
          </a:p>
          <a:p>
            <a:endParaRPr lang="en-US" dirty="0"/>
          </a:p>
          <a:p>
            <a:r>
              <a:rPr lang="en-US" dirty="0"/>
              <a:t>New ML-based techniques to improve memory system efficiency and performance</a:t>
            </a:r>
          </a:p>
          <a:p>
            <a:endParaRPr lang="en-US" dirty="0"/>
          </a:p>
          <a:p>
            <a:endParaRPr lang="en-US" dirty="0"/>
          </a:p>
          <a:p>
            <a:r>
              <a:rPr lang="en-US" dirty="0"/>
              <a:t>Open-source workloads, metrics, methodologies &amp; infrastructures to analyze such designs and techniques.</a:t>
            </a:r>
          </a:p>
          <a:p>
            <a:pPr marL="0" indent="0">
              <a:buNone/>
            </a:pP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90979032"/>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AB9E1-892F-A443-8E69-8B7CF9682BB9}"/>
              </a:ext>
            </a:extLst>
          </p:cNvPr>
          <p:cNvSpPr>
            <a:spLocks noGrp="1"/>
          </p:cNvSpPr>
          <p:nvPr>
            <p:ph type="title"/>
          </p:nvPr>
        </p:nvSpPr>
        <p:spPr/>
        <p:txBody>
          <a:bodyPr/>
          <a:lstStyle/>
          <a:p>
            <a:r>
              <a:rPr lang="en-US" dirty="0"/>
              <a:t>Task Description</a:t>
            </a:r>
          </a:p>
        </p:txBody>
      </p:sp>
      <p:sp>
        <p:nvSpPr>
          <p:cNvPr id="3" name="Content Placeholder 2">
            <a:extLst>
              <a:ext uri="{FF2B5EF4-FFF2-40B4-BE49-F238E27FC236}">
                <a16:creationId xmlns:a16="http://schemas.microsoft.com/office/drawing/2014/main" id="{15C77F22-FFD8-9140-A583-F34A985A157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97A93F-99B6-F442-9250-B399D289179D}"/>
              </a:ext>
            </a:extLst>
          </p:cNvPr>
          <p:cNvSpPr>
            <a:spLocks noGrp="1"/>
          </p:cNvSpPr>
          <p:nvPr>
            <p:ph type="sldNum" sz="quarter" idx="11"/>
          </p:nvPr>
        </p:nvSpPr>
        <p:spPr/>
        <p:txBody>
          <a:bodyPr/>
          <a:lstStyle/>
          <a:p>
            <a:fld id="{323594FA-E141-4234-AE05-360401972BE7}" type="slidenum">
              <a:rPr lang="en-US" altLang="en-US" smtClean="0"/>
              <a:pPr/>
              <a:t>25</a:t>
            </a:fld>
            <a:endParaRPr lang="en-US" altLang="en-US"/>
          </a:p>
        </p:txBody>
      </p:sp>
      <p:pic>
        <p:nvPicPr>
          <p:cNvPr id="5" name="Picture 4">
            <a:extLst>
              <a:ext uri="{FF2B5EF4-FFF2-40B4-BE49-F238E27FC236}">
                <a16:creationId xmlns:a16="http://schemas.microsoft.com/office/drawing/2014/main" id="{EEEA6A45-6A6A-BD4B-8F8A-0D6D813A675C}"/>
              </a:ext>
            </a:extLst>
          </p:cNvPr>
          <p:cNvPicPr>
            <a:picLocks noChangeAspect="1"/>
          </p:cNvPicPr>
          <p:nvPr/>
        </p:nvPicPr>
        <p:blipFill>
          <a:blip r:embed="rId2"/>
          <a:stretch>
            <a:fillRect/>
          </a:stretch>
        </p:blipFill>
        <p:spPr>
          <a:xfrm>
            <a:off x="360040" y="980728"/>
            <a:ext cx="8244408" cy="5364308"/>
          </a:xfrm>
          <a:prstGeom prst="rect">
            <a:avLst/>
          </a:prstGeom>
        </p:spPr>
      </p:pic>
    </p:spTree>
    <p:extLst>
      <p:ext uri="{BB962C8B-B14F-4D97-AF65-F5344CB8AC3E}">
        <p14:creationId xmlns:p14="http://schemas.microsoft.com/office/powerpoint/2010/main" val="320542941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DEEC3-510A-5441-9B2B-77CCCC781441}"/>
              </a:ext>
            </a:extLst>
          </p:cNvPr>
          <p:cNvSpPr>
            <a:spLocks noGrp="1"/>
          </p:cNvSpPr>
          <p:nvPr>
            <p:ph type="title"/>
          </p:nvPr>
        </p:nvSpPr>
        <p:spPr/>
        <p:txBody>
          <a:bodyPr/>
          <a:lstStyle/>
          <a:p>
            <a:r>
              <a:rPr lang="en-US" dirty="0"/>
              <a:t>Task Deliverables (2020)</a:t>
            </a:r>
          </a:p>
        </p:txBody>
      </p:sp>
      <p:sp>
        <p:nvSpPr>
          <p:cNvPr id="4" name="Slide Number Placeholder 3">
            <a:extLst>
              <a:ext uri="{FF2B5EF4-FFF2-40B4-BE49-F238E27FC236}">
                <a16:creationId xmlns:a16="http://schemas.microsoft.com/office/drawing/2014/main" id="{F0494284-4621-4D41-8DD8-C7305675D726}"/>
              </a:ext>
            </a:extLst>
          </p:cNvPr>
          <p:cNvSpPr>
            <a:spLocks noGrp="1"/>
          </p:cNvSpPr>
          <p:nvPr>
            <p:ph type="sldNum" sz="quarter" idx="11"/>
          </p:nvPr>
        </p:nvSpPr>
        <p:spPr/>
        <p:txBody>
          <a:bodyPr/>
          <a:lstStyle/>
          <a:p>
            <a:fld id="{323594FA-E141-4234-AE05-360401972BE7}" type="slidenum">
              <a:rPr lang="en-US" altLang="en-US" smtClean="0"/>
              <a:pPr/>
              <a:t>26</a:t>
            </a:fld>
            <a:endParaRPr lang="en-US" altLang="en-US"/>
          </a:p>
        </p:txBody>
      </p:sp>
      <p:pic>
        <p:nvPicPr>
          <p:cNvPr id="5" name="Picture 4">
            <a:extLst>
              <a:ext uri="{FF2B5EF4-FFF2-40B4-BE49-F238E27FC236}">
                <a16:creationId xmlns:a16="http://schemas.microsoft.com/office/drawing/2014/main" id="{A5E4326D-5EBF-E54B-B325-515FF65FDD69}"/>
              </a:ext>
            </a:extLst>
          </p:cNvPr>
          <p:cNvPicPr>
            <a:picLocks noChangeAspect="1"/>
          </p:cNvPicPr>
          <p:nvPr/>
        </p:nvPicPr>
        <p:blipFill>
          <a:blip r:embed="rId2"/>
          <a:stretch>
            <a:fillRect/>
          </a:stretch>
        </p:blipFill>
        <p:spPr>
          <a:xfrm>
            <a:off x="9453" y="1340768"/>
            <a:ext cx="9144000" cy="3033503"/>
          </a:xfrm>
          <a:prstGeom prst="rect">
            <a:avLst/>
          </a:prstGeom>
        </p:spPr>
      </p:pic>
    </p:spTree>
    <p:extLst>
      <p:ext uri="{BB962C8B-B14F-4D97-AF65-F5344CB8AC3E}">
        <p14:creationId xmlns:p14="http://schemas.microsoft.com/office/powerpoint/2010/main" val="337390173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DEEC3-510A-5441-9B2B-77CCCC781441}"/>
              </a:ext>
            </a:extLst>
          </p:cNvPr>
          <p:cNvSpPr>
            <a:spLocks noGrp="1"/>
          </p:cNvSpPr>
          <p:nvPr>
            <p:ph type="title"/>
          </p:nvPr>
        </p:nvSpPr>
        <p:spPr/>
        <p:txBody>
          <a:bodyPr/>
          <a:lstStyle/>
          <a:p>
            <a:r>
              <a:rPr lang="en-US" dirty="0"/>
              <a:t>Task Deliverables (2021)</a:t>
            </a:r>
          </a:p>
        </p:txBody>
      </p:sp>
      <p:sp>
        <p:nvSpPr>
          <p:cNvPr id="4" name="Slide Number Placeholder 3">
            <a:extLst>
              <a:ext uri="{FF2B5EF4-FFF2-40B4-BE49-F238E27FC236}">
                <a16:creationId xmlns:a16="http://schemas.microsoft.com/office/drawing/2014/main" id="{F0494284-4621-4D41-8DD8-C7305675D726}"/>
              </a:ext>
            </a:extLst>
          </p:cNvPr>
          <p:cNvSpPr>
            <a:spLocks noGrp="1"/>
          </p:cNvSpPr>
          <p:nvPr>
            <p:ph type="sldNum" sz="quarter" idx="11"/>
          </p:nvPr>
        </p:nvSpPr>
        <p:spPr/>
        <p:txBody>
          <a:bodyPr/>
          <a:lstStyle/>
          <a:p>
            <a:fld id="{323594FA-E141-4234-AE05-360401972BE7}" type="slidenum">
              <a:rPr lang="en-US" altLang="en-US" smtClean="0"/>
              <a:pPr/>
              <a:t>27</a:t>
            </a:fld>
            <a:endParaRPr lang="en-US" altLang="en-US"/>
          </a:p>
        </p:txBody>
      </p:sp>
      <p:pic>
        <p:nvPicPr>
          <p:cNvPr id="3" name="Picture 2">
            <a:extLst>
              <a:ext uri="{FF2B5EF4-FFF2-40B4-BE49-F238E27FC236}">
                <a16:creationId xmlns:a16="http://schemas.microsoft.com/office/drawing/2014/main" id="{227A6EB3-DB29-3A42-B7C9-D5487128CD82}"/>
              </a:ext>
            </a:extLst>
          </p:cNvPr>
          <p:cNvPicPr>
            <a:picLocks noChangeAspect="1"/>
          </p:cNvPicPr>
          <p:nvPr/>
        </p:nvPicPr>
        <p:blipFill>
          <a:blip r:embed="rId2"/>
          <a:stretch>
            <a:fillRect/>
          </a:stretch>
        </p:blipFill>
        <p:spPr>
          <a:xfrm>
            <a:off x="0" y="1542229"/>
            <a:ext cx="9144000" cy="3773541"/>
          </a:xfrm>
          <a:prstGeom prst="rect">
            <a:avLst/>
          </a:prstGeom>
        </p:spPr>
      </p:pic>
    </p:spTree>
    <p:extLst>
      <p:ext uri="{BB962C8B-B14F-4D97-AF65-F5344CB8AC3E}">
        <p14:creationId xmlns:p14="http://schemas.microsoft.com/office/powerpoint/2010/main" val="1845940046"/>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DEEC3-510A-5441-9B2B-77CCCC781441}"/>
              </a:ext>
            </a:extLst>
          </p:cNvPr>
          <p:cNvSpPr>
            <a:spLocks noGrp="1"/>
          </p:cNvSpPr>
          <p:nvPr>
            <p:ph type="title"/>
          </p:nvPr>
        </p:nvSpPr>
        <p:spPr/>
        <p:txBody>
          <a:bodyPr/>
          <a:lstStyle/>
          <a:p>
            <a:r>
              <a:rPr lang="en-US" dirty="0"/>
              <a:t>Task Deliverables (2022)</a:t>
            </a:r>
          </a:p>
        </p:txBody>
      </p:sp>
      <p:sp>
        <p:nvSpPr>
          <p:cNvPr id="4" name="Slide Number Placeholder 3">
            <a:extLst>
              <a:ext uri="{FF2B5EF4-FFF2-40B4-BE49-F238E27FC236}">
                <a16:creationId xmlns:a16="http://schemas.microsoft.com/office/drawing/2014/main" id="{F0494284-4621-4D41-8DD8-C7305675D726}"/>
              </a:ext>
            </a:extLst>
          </p:cNvPr>
          <p:cNvSpPr>
            <a:spLocks noGrp="1"/>
          </p:cNvSpPr>
          <p:nvPr>
            <p:ph type="sldNum" sz="quarter" idx="11"/>
          </p:nvPr>
        </p:nvSpPr>
        <p:spPr/>
        <p:txBody>
          <a:bodyPr/>
          <a:lstStyle/>
          <a:p>
            <a:fld id="{323594FA-E141-4234-AE05-360401972BE7}" type="slidenum">
              <a:rPr lang="en-US" altLang="en-US" smtClean="0"/>
              <a:pPr/>
              <a:t>28</a:t>
            </a:fld>
            <a:endParaRPr lang="en-US" altLang="en-US"/>
          </a:p>
        </p:txBody>
      </p:sp>
      <p:pic>
        <p:nvPicPr>
          <p:cNvPr id="5" name="Picture 4">
            <a:extLst>
              <a:ext uri="{FF2B5EF4-FFF2-40B4-BE49-F238E27FC236}">
                <a16:creationId xmlns:a16="http://schemas.microsoft.com/office/drawing/2014/main" id="{567CA2F0-F215-D74F-BFCC-0AF50A9B4720}"/>
              </a:ext>
            </a:extLst>
          </p:cNvPr>
          <p:cNvPicPr>
            <a:picLocks noChangeAspect="1"/>
          </p:cNvPicPr>
          <p:nvPr/>
        </p:nvPicPr>
        <p:blipFill>
          <a:blip r:embed="rId2"/>
          <a:stretch>
            <a:fillRect/>
          </a:stretch>
        </p:blipFill>
        <p:spPr>
          <a:xfrm>
            <a:off x="0" y="1552188"/>
            <a:ext cx="9144000" cy="3753623"/>
          </a:xfrm>
          <a:prstGeom prst="rect">
            <a:avLst/>
          </a:prstGeom>
        </p:spPr>
      </p:pic>
    </p:spTree>
    <p:extLst>
      <p:ext uri="{BB962C8B-B14F-4D97-AF65-F5344CB8AC3E}">
        <p14:creationId xmlns:p14="http://schemas.microsoft.com/office/powerpoint/2010/main" val="1718894519"/>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Information #2946.001 (1)</a:t>
            </a:r>
          </a:p>
        </p:txBody>
      </p:sp>
      <p:sp>
        <p:nvSpPr>
          <p:cNvPr id="3" name="Content Placeholder 2"/>
          <p:cNvSpPr>
            <a:spLocks noGrp="1"/>
          </p:cNvSpPr>
          <p:nvPr>
            <p:ph idx="1"/>
          </p:nvPr>
        </p:nvSpPr>
        <p:spPr>
          <a:xfrm>
            <a:off x="228600" y="908720"/>
            <a:ext cx="8610600" cy="5267672"/>
          </a:xfrm>
        </p:spPr>
        <p:txBody>
          <a:bodyPr/>
          <a:lstStyle/>
          <a:p>
            <a:r>
              <a:rPr lang="en-US" dirty="0"/>
              <a:t>Thrust: AI Hardware</a:t>
            </a:r>
          </a:p>
          <a:p>
            <a:endParaRPr lang="en-US" sz="1600" dirty="0"/>
          </a:p>
          <a:p>
            <a:r>
              <a:rPr lang="en-US" dirty="0"/>
              <a:t>Task Leader: Onur Mutlu</a:t>
            </a:r>
          </a:p>
          <a:p>
            <a:pPr lvl="1"/>
            <a:r>
              <a:rPr lang="en-US" dirty="0">
                <a:hlinkClick r:id="rId2"/>
              </a:rPr>
              <a:t>https://people.inf.ethz.ch/omutlu/</a:t>
            </a:r>
            <a:endParaRPr lang="en-US" dirty="0"/>
          </a:p>
          <a:p>
            <a:pPr lvl="1"/>
            <a:r>
              <a:rPr lang="en-US" dirty="0">
                <a:hlinkClick r:id="rId3"/>
              </a:rPr>
              <a:t>onur.mutlu@inf.ethz.ch</a:t>
            </a:r>
            <a:r>
              <a:rPr lang="en-US" dirty="0"/>
              <a:t> </a:t>
            </a:r>
          </a:p>
          <a:p>
            <a:pPr lvl="1"/>
            <a:endParaRPr lang="en-US" sz="1600" dirty="0"/>
          </a:p>
          <a:p>
            <a:r>
              <a:rPr lang="en-US" dirty="0"/>
              <a:t>Students</a:t>
            </a:r>
          </a:p>
          <a:p>
            <a:pPr lvl="1"/>
            <a:r>
              <a:rPr lang="en-US" dirty="0"/>
              <a:t>Rahul </a:t>
            </a:r>
            <a:r>
              <a:rPr lang="en-US" dirty="0" err="1"/>
              <a:t>Bera</a:t>
            </a:r>
            <a:r>
              <a:rPr lang="en-US" dirty="0"/>
              <a:t> (ETH)</a:t>
            </a:r>
          </a:p>
          <a:p>
            <a:pPr lvl="1"/>
            <a:r>
              <a:rPr lang="en-US" dirty="0"/>
              <a:t>Joao Ferreira (ETH)</a:t>
            </a:r>
          </a:p>
          <a:p>
            <a:pPr lvl="1"/>
            <a:r>
              <a:rPr lang="en-US" dirty="0"/>
              <a:t>Geraldo Francisco de Oliveira Junior (ETH)</a:t>
            </a:r>
          </a:p>
          <a:p>
            <a:pPr lvl="1"/>
            <a:r>
              <a:rPr lang="en-US" dirty="0"/>
              <a:t>Konstantinos </a:t>
            </a:r>
            <a:r>
              <a:rPr lang="en-US" dirty="0" err="1"/>
              <a:t>Kanellopoulos</a:t>
            </a:r>
            <a:r>
              <a:rPr lang="en-US" dirty="0"/>
              <a:t> (ETH)</a:t>
            </a:r>
          </a:p>
          <a:p>
            <a:pPr lvl="1"/>
            <a:r>
              <a:rPr lang="en-US" dirty="0"/>
              <a:t>Joel </a:t>
            </a:r>
            <a:r>
              <a:rPr lang="en-US" dirty="0" err="1"/>
              <a:t>Lindegger</a:t>
            </a:r>
            <a:r>
              <a:rPr lang="en-US" dirty="0"/>
              <a:t> (ETH)</a:t>
            </a:r>
          </a:p>
          <a:p>
            <a:pPr lvl="1"/>
            <a:r>
              <a:rPr lang="en-US" dirty="0"/>
              <a:t>Aditya </a:t>
            </a:r>
            <a:r>
              <a:rPr lang="en-US" dirty="0" err="1"/>
              <a:t>Manglik</a:t>
            </a:r>
            <a:r>
              <a:rPr lang="en-US" dirty="0"/>
              <a:t> (ETH)</a:t>
            </a:r>
          </a:p>
          <a:p>
            <a:pPr lvl="1"/>
            <a:r>
              <a:rPr lang="en-US" dirty="0"/>
              <a:t>Rakesh </a:t>
            </a:r>
            <a:r>
              <a:rPr lang="en-US" dirty="0" err="1"/>
              <a:t>Nadig</a:t>
            </a:r>
            <a:r>
              <a:rPr lang="en-US" dirty="0"/>
              <a:t> (ETH)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9F648D8C-6293-7E42-BF9A-80F4C52E78CF}"/>
              </a:ext>
            </a:extLst>
          </p:cNvPr>
          <p:cNvPicPr>
            <a:picLocks noChangeAspect="1"/>
          </p:cNvPicPr>
          <p:nvPr/>
        </p:nvPicPr>
        <p:blipFill>
          <a:blip r:embed="rId4"/>
          <a:stretch>
            <a:fillRect/>
          </a:stretch>
        </p:blipFill>
        <p:spPr>
          <a:xfrm>
            <a:off x="6532984" y="890043"/>
            <a:ext cx="1323107" cy="1620806"/>
          </a:xfrm>
          <a:prstGeom prst="rect">
            <a:avLst/>
          </a:prstGeom>
        </p:spPr>
      </p:pic>
      <p:pic>
        <p:nvPicPr>
          <p:cNvPr id="8" name="Picture 7">
            <a:extLst>
              <a:ext uri="{FF2B5EF4-FFF2-40B4-BE49-F238E27FC236}">
                <a16:creationId xmlns:a16="http://schemas.microsoft.com/office/drawing/2014/main" id="{4AB770D5-F05F-D243-AF58-BBDB0C9E5BE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710182" y="2869163"/>
            <a:ext cx="934047" cy="1201588"/>
          </a:xfrm>
          <a:prstGeom prst="rect">
            <a:avLst/>
          </a:prstGeom>
        </p:spPr>
      </p:pic>
      <p:pic>
        <p:nvPicPr>
          <p:cNvPr id="9" name="Picture 8">
            <a:extLst>
              <a:ext uri="{FF2B5EF4-FFF2-40B4-BE49-F238E27FC236}">
                <a16:creationId xmlns:a16="http://schemas.microsoft.com/office/drawing/2014/main" id="{7F538907-5F11-F242-92B6-87CC8B8E032C}"/>
              </a:ext>
            </a:extLst>
          </p:cNvPr>
          <p:cNvPicPr>
            <a:picLocks noChangeAspect="1"/>
          </p:cNvPicPr>
          <p:nvPr/>
        </p:nvPicPr>
        <p:blipFill>
          <a:blip r:embed="rId6"/>
          <a:stretch>
            <a:fillRect/>
          </a:stretch>
        </p:blipFill>
        <p:spPr>
          <a:xfrm>
            <a:off x="5197738" y="2834387"/>
            <a:ext cx="898213" cy="1236364"/>
          </a:xfrm>
          <a:prstGeom prst="rect">
            <a:avLst/>
          </a:prstGeom>
        </p:spPr>
      </p:pic>
      <p:pic>
        <p:nvPicPr>
          <p:cNvPr id="10" name="Picture 9">
            <a:extLst>
              <a:ext uri="{FF2B5EF4-FFF2-40B4-BE49-F238E27FC236}">
                <a16:creationId xmlns:a16="http://schemas.microsoft.com/office/drawing/2014/main" id="{BB5200F3-25D0-FD45-BF4A-7587C59ABEF7}"/>
              </a:ext>
            </a:extLst>
          </p:cNvPr>
          <p:cNvPicPr>
            <a:picLocks noChangeAspect="1"/>
          </p:cNvPicPr>
          <p:nvPr/>
        </p:nvPicPr>
        <p:blipFill>
          <a:blip r:embed="rId7"/>
          <a:stretch>
            <a:fillRect/>
          </a:stretch>
        </p:blipFill>
        <p:spPr>
          <a:xfrm>
            <a:off x="6309968" y="4352753"/>
            <a:ext cx="998335" cy="1215794"/>
          </a:xfrm>
          <a:prstGeom prst="rect">
            <a:avLst/>
          </a:prstGeom>
        </p:spPr>
      </p:pic>
      <p:pic>
        <p:nvPicPr>
          <p:cNvPr id="11" name="Picture 10">
            <a:extLst>
              <a:ext uri="{FF2B5EF4-FFF2-40B4-BE49-F238E27FC236}">
                <a16:creationId xmlns:a16="http://schemas.microsoft.com/office/drawing/2014/main" id="{DDB43D0B-A348-8949-97B5-1637E1E9792D}"/>
              </a:ext>
            </a:extLst>
          </p:cNvPr>
          <p:cNvPicPr>
            <a:picLocks noChangeAspect="1"/>
          </p:cNvPicPr>
          <p:nvPr/>
        </p:nvPicPr>
        <p:blipFill>
          <a:blip r:embed="rId8"/>
          <a:stretch>
            <a:fillRect/>
          </a:stretch>
        </p:blipFill>
        <p:spPr>
          <a:xfrm>
            <a:off x="6372200" y="2869163"/>
            <a:ext cx="1034701" cy="1201588"/>
          </a:xfrm>
          <a:prstGeom prst="rect">
            <a:avLst/>
          </a:prstGeom>
        </p:spPr>
      </p:pic>
      <p:pic>
        <p:nvPicPr>
          <p:cNvPr id="5" name="Picture 4">
            <a:extLst>
              <a:ext uri="{FF2B5EF4-FFF2-40B4-BE49-F238E27FC236}">
                <a16:creationId xmlns:a16="http://schemas.microsoft.com/office/drawing/2014/main" id="{3BB4086D-476C-5508-BD96-5E9CC5D38672}"/>
              </a:ext>
            </a:extLst>
          </p:cNvPr>
          <p:cNvPicPr>
            <a:picLocks noChangeAspect="1"/>
          </p:cNvPicPr>
          <p:nvPr/>
        </p:nvPicPr>
        <p:blipFill>
          <a:blip r:embed="rId9"/>
          <a:stretch>
            <a:fillRect/>
          </a:stretch>
        </p:blipFill>
        <p:spPr>
          <a:xfrm>
            <a:off x="7527009" y="4285505"/>
            <a:ext cx="1253204" cy="1283041"/>
          </a:xfrm>
          <a:prstGeom prst="rect">
            <a:avLst/>
          </a:prstGeom>
        </p:spPr>
      </p:pic>
      <p:pic>
        <p:nvPicPr>
          <p:cNvPr id="6" name="Picture 5">
            <a:extLst>
              <a:ext uri="{FF2B5EF4-FFF2-40B4-BE49-F238E27FC236}">
                <a16:creationId xmlns:a16="http://schemas.microsoft.com/office/drawing/2014/main" id="{F533257A-0AAF-D19E-776B-9D74E3177D94}"/>
              </a:ext>
            </a:extLst>
          </p:cNvPr>
          <p:cNvPicPr>
            <a:picLocks noChangeAspect="1"/>
          </p:cNvPicPr>
          <p:nvPr/>
        </p:nvPicPr>
        <p:blipFill>
          <a:blip r:embed="rId10"/>
          <a:stretch>
            <a:fillRect/>
          </a:stretch>
        </p:blipFill>
        <p:spPr>
          <a:xfrm>
            <a:off x="3819060" y="5381972"/>
            <a:ext cx="1170982" cy="1134616"/>
          </a:xfrm>
          <a:prstGeom prst="rect">
            <a:avLst/>
          </a:prstGeom>
        </p:spPr>
      </p:pic>
      <p:pic>
        <p:nvPicPr>
          <p:cNvPr id="12" name="Picture 11">
            <a:extLst>
              <a:ext uri="{FF2B5EF4-FFF2-40B4-BE49-F238E27FC236}">
                <a16:creationId xmlns:a16="http://schemas.microsoft.com/office/drawing/2014/main" id="{A1343418-0A5D-1DE0-AB36-EB1D6B68507D}"/>
              </a:ext>
            </a:extLst>
          </p:cNvPr>
          <p:cNvPicPr>
            <a:picLocks noChangeAspect="1"/>
          </p:cNvPicPr>
          <p:nvPr/>
        </p:nvPicPr>
        <p:blipFill>
          <a:blip r:embed="rId11"/>
          <a:stretch>
            <a:fillRect/>
          </a:stretch>
        </p:blipFill>
        <p:spPr>
          <a:xfrm>
            <a:off x="5076723" y="5334442"/>
            <a:ext cx="1140245" cy="1229676"/>
          </a:xfrm>
          <a:prstGeom prst="rect">
            <a:avLst/>
          </a:prstGeom>
        </p:spPr>
      </p:pic>
    </p:spTree>
    <p:extLst>
      <p:ext uri="{BB962C8B-B14F-4D97-AF65-F5344CB8AC3E}">
        <p14:creationId xmlns:p14="http://schemas.microsoft.com/office/powerpoint/2010/main" val="3300437525"/>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Information #2946.001 (2)</a:t>
            </a:r>
          </a:p>
        </p:txBody>
      </p:sp>
      <p:sp>
        <p:nvSpPr>
          <p:cNvPr id="3" name="Content Placeholder 2"/>
          <p:cNvSpPr>
            <a:spLocks noGrp="1"/>
          </p:cNvSpPr>
          <p:nvPr>
            <p:ph idx="1"/>
          </p:nvPr>
        </p:nvSpPr>
        <p:spPr>
          <a:xfrm>
            <a:off x="228600" y="908720"/>
            <a:ext cx="8610600" cy="5267672"/>
          </a:xfrm>
        </p:spPr>
        <p:txBody>
          <a:bodyPr/>
          <a:lstStyle/>
          <a:p>
            <a:r>
              <a:rPr lang="en-US" dirty="0"/>
              <a:t>Senior Researchers</a:t>
            </a:r>
          </a:p>
          <a:p>
            <a:pPr lvl="1"/>
            <a:r>
              <a:rPr lang="en-US" dirty="0"/>
              <a:t>Juan Gomez Luna (ETH)</a:t>
            </a:r>
          </a:p>
          <a:p>
            <a:pPr lvl="1"/>
            <a:r>
              <a:rPr lang="en-US" dirty="0" err="1"/>
              <a:t>Haiyu</a:t>
            </a:r>
            <a:r>
              <a:rPr lang="en-US" dirty="0"/>
              <a:t> Mao (ETH)</a:t>
            </a:r>
          </a:p>
          <a:p>
            <a:pPr lvl="1"/>
            <a:r>
              <a:rPr lang="en-US" dirty="0"/>
              <a:t>Lois Orosa (ETH)</a:t>
            </a:r>
          </a:p>
          <a:p>
            <a:pPr lvl="1"/>
            <a:r>
              <a:rPr lang="en-US" dirty="0"/>
              <a:t>Jisung Park (ETH)</a:t>
            </a:r>
          </a:p>
          <a:p>
            <a:pPr lvl="1"/>
            <a:r>
              <a:rPr lang="en-US" dirty="0"/>
              <a:t>Gagandeep Singh (ETH)</a:t>
            </a:r>
          </a:p>
          <a:p>
            <a:pPr lvl="1"/>
            <a:endParaRPr lang="en-US" dirty="0"/>
          </a:p>
          <a:p>
            <a:pPr lvl="1"/>
            <a:endParaRPr lang="en-US" dirty="0"/>
          </a:p>
          <a:p>
            <a:endParaRPr lang="en-US" dirty="0"/>
          </a:p>
          <a:p>
            <a:endParaRPr lang="en-US" dirty="0"/>
          </a:p>
          <a:p>
            <a:endParaRPr lang="en-US" dirty="0"/>
          </a:p>
          <a:p>
            <a:r>
              <a:rPr lang="en-US" dirty="0"/>
              <a:t>More students/postdocs to be added as the task evolves</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9BE6212-EDA9-F44F-850B-B1B980EF09C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078037" y="983819"/>
            <a:ext cx="1574084" cy="1895122"/>
          </a:xfrm>
          <a:prstGeom prst="rect">
            <a:avLst/>
          </a:prstGeom>
        </p:spPr>
      </p:pic>
      <p:pic>
        <p:nvPicPr>
          <p:cNvPr id="7" name="Picture 6">
            <a:extLst>
              <a:ext uri="{FF2B5EF4-FFF2-40B4-BE49-F238E27FC236}">
                <a16:creationId xmlns:a16="http://schemas.microsoft.com/office/drawing/2014/main" id="{F68C36AA-B3ED-C445-A346-42EE483AF2C4}"/>
              </a:ext>
            </a:extLst>
          </p:cNvPr>
          <p:cNvPicPr>
            <a:picLocks noChangeAspect="1"/>
          </p:cNvPicPr>
          <p:nvPr/>
        </p:nvPicPr>
        <p:blipFill>
          <a:blip r:embed="rId3"/>
          <a:stretch>
            <a:fillRect/>
          </a:stretch>
        </p:blipFill>
        <p:spPr>
          <a:xfrm>
            <a:off x="7524328" y="983819"/>
            <a:ext cx="1440159" cy="1809674"/>
          </a:xfrm>
          <a:prstGeom prst="rect">
            <a:avLst/>
          </a:prstGeom>
        </p:spPr>
      </p:pic>
      <p:pic>
        <p:nvPicPr>
          <p:cNvPr id="8" name="Picture 7">
            <a:extLst>
              <a:ext uri="{FF2B5EF4-FFF2-40B4-BE49-F238E27FC236}">
                <a16:creationId xmlns:a16="http://schemas.microsoft.com/office/drawing/2014/main" id="{8C1B4DB6-36DE-134F-B7C9-63BFB4289E6C}"/>
              </a:ext>
            </a:extLst>
          </p:cNvPr>
          <p:cNvPicPr>
            <a:picLocks noChangeAspect="1"/>
          </p:cNvPicPr>
          <p:nvPr/>
        </p:nvPicPr>
        <p:blipFill>
          <a:blip r:embed="rId4"/>
          <a:stretch>
            <a:fillRect/>
          </a:stretch>
        </p:blipFill>
        <p:spPr>
          <a:xfrm>
            <a:off x="4078037" y="2959382"/>
            <a:ext cx="1596563" cy="1837770"/>
          </a:xfrm>
          <a:prstGeom prst="rect">
            <a:avLst/>
          </a:prstGeom>
        </p:spPr>
      </p:pic>
      <p:pic>
        <p:nvPicPr>
          <p:cNvPr id="9" name="Picture 8">
            <a:extLst>
              <a:ext uri="{FF2B5EF4-FFF2-40B4-BE49-F238E27FC236}">
                <a16:creationId xmlns:a16="http://schemas.microsoft.com/office/drawing/2014/main" id="{981937C5-ECB5-8744-BDF7-D991A28F5106}"/>
              </a:ext>
            </a:extLst>
          </p:cNvPr>
          <p:cNvPicPr>
            <a:picLocks noChangeAspect="1"/>
          </p:cNvPicPr>
          <p:nvPr/>
        </p:nvPicPr>
        <p:blipFill>
          <a:blip r:embed="rId5"/>
          <a:stretch>
            <a:fillRect/>
          </a:stretch>
        </p:blipFill>
        <p:spPr>
          <a:xfrm>
            <a:off x="7544299" y="2917827"/>
            <a:ext cx="1336484" cy="1948368"/>
          </a:xfrm>
          <a:prstGeom prst="rect">
            <a:avLst/>
          </a:prstGeom>
        </p:spPr>
      </p:pic>
      <p:pic>
        <p:nvPicPr>
          <p:cNvPr id="5" name="Picture 4">
            <a:extLst>
              <a:ext uri="{FF2B5EF4-FFF2-40B4-BE49-F238E27FC236}">
                <a16:creationId xmlns:a16="http://schemas.microsoft.com/office/drawing/2014/main" id="{B8F7EB2A-9704-7E3D-9484-7DF0C632BF9A}"/>
              </a:ext>
            </a:extLst>
          </p:cNvPr>
          <p:cNvPicPr>
            <a:picLocks noChangeAspect="1"/>
          </p:cNvPicPr>
          <p:nvPr/>
        </p:nvPicPr>
        <p:blipFill>
          <a:blip r:embed="rId6"/>
          <a:stretch>
            <a:fillRect/>
          </a:stretch>
        </p:blipFill>
        <p:spPr>
          <a:xfrm>
            <a:off x="5773626" y="2093613"/>
            <a:ext cx="1645386" cy="1856333"/>
          </a:xfrm>
          <a:prstGeom prst="rect">
            <a:avLst/>
          </a:prstGeom>
        </p:spPr>
      </p:pic>
    </p:spTree>
    <p:extLst>
      <p:ext uri="{BB962C8B-B14F-4D97-AF65-F5344CB8AC3E}">
        <p14:creationId xmlns:p14="http://schemas.microsoft.com/office/powerpoint/2010/main" val="296291893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C3E8E-0D66-4B42-A09B-0EA6C9449CE0}"/>
              </a:ext>
            </a:extLst>
          </p:cNvPr>
          <p:cNvSpPr>
            <a:spLocks noGrp="1"/>
          </p:cNvSpPr>
          <p:nvPr>
            <p:ph type="title"/>
          </p:nvPr>
        </p:nvSpPr>
        <p:spPr/>
        <p:txBody>
          <a:bodyPr/>
          <a:lstStyle/>
          <a:p>
            <a:r>
              <a:rPr lang="en-US" dirty="0"/>
              <a:t>Recent PhD Graduate</a:t>
            </a:r>
          </a:p>
        </p:txBody>
      </p:sp>
      <p:sp>
        <p:nvSpPr>
          <p:cNvPr id="3" name="Content Placeholder 2">
            <a:extLst>
              <a:ext uri="{FF2B5EF4-FFF2-40B4-BE49-F238E27FC236}">
                <a16:creationId xmlns:a16="http://schemas.microsoft.com/office/drawing/2014/main" id="{9B6CB1FC-4914-CE40-BC66-64BE3F801B6D}"/>
              </a:ext>
            </a:extLst>
          </p:cNvPr>
          <p:cNvSpPr>
            <a:spLocks noGrp="1"/>
          </p:cNvSpPr>
          <p:nvPr>
            <p:ph idx="1"/>
          </p:nvPr>
        </p:nvSpPr>
        <p:spPr>
          <a:xfrm>
            <a:off x="251520" y="897632"/>
            <a:ext cx="8610600" cy="5123656"/>
          </a:xfrm>
        </p:spPr>
        <p:txBody>
          <a:bodyPr/>
          <a:lstStyle/>
          <a:p>
            <a:r>
              <a:rPr lang="en-US" sz="2000" dirty="0">
                <a:solidFill>
                  <a:srgbClr val="0000FF"/>
                </a:solidFill>
              </a:rPr>
              <a:t>Minesh Patel</a:t>
            </a:r>
          </a:p>
          <a:p>
            <a:pPr lvl="1"/>
            <a:r>
              <a:rPr lang="en-US" sz="1800" dirty="0"/>
              <a:t>October 2021</a:t>
            </a:r>
          </a:p>
          <a:p>
            <a:pPr lvl="1"/>
            <a:r>
              <a:rPr lang="en-US" sz="1800" b="1" dirty="0">
                <a:solidFill>
                  <a:srgbClr val="7030A0"/>
                </a:solidFill>
              </a:rPr>
              <a:t>Enabling Effective Error Mitigation in Memory Chips That Use         On-Die Error-Correcting Codes</a:t>
            </a:r>
          </a:p>
          <a:p>
            <a:pPr lvl="1"/>
            <a:r>
              <a:rPr lang="en-US" sz="1800" b="1" dirty="0">
                <a:solidFill>
                  <a:srgbClr val="FF0000"/>
                </a:solidFill>
              </a:rPr>
              <a:t>2022 William C. Carter PhD Dissertation Award in Dependability</a:t>
            </a:r>
          </a:p>
          <a:p>
            <a:pPr lvl="1"/>
            <a:r>
              <a:rPr lang="en-US" sz="1800" b="1" dirty="0">
                <a:solidFill>
                  <a:srgbClr val="FF0000"/>
                </a:solidFill>
              </a:rPr>
              <a:t>Best Paper Awards at DSN 2019 &amp; MICRO 2020</a:t>
            </a:r>
          </a:p>
          <a:p>
            <a:pPr lvl="1"/>
            <a:r>
              <a:rPr lang="en-US" sz="1600" dirty="0">
                <a:solidFill>
                  <a:srgbClr val="0000FF"/>
                </a:solidFill>
                <a:hlinkClick r:id="rId2">
                  <a:extLst>
                    <a:ext uri="{A12FA001-AC4F-418D-AE19-62706E023703}">
                      <ahyp:hlinkClr xmlns:ahyp="http://schemas.microsoft.com/office/drawing/2018/hyperlinkcolor" val="tx"/>
                    </a:ext>
                  </a:extLst>
                </a:hlinkClick>
              </a:rPr>
              <a:t>https://www.youtube.com/watch?v=0c9bDr18jZE</a:t>
            </a:r>
            <a:r>
              <a:rPr lang="en-US" sz="1600" dirty="0">
                <a:solidFill>
                  <a:srgbClr val="0000FF"/>
                </a:solidFill>
              </a:rPr>
              <a:t> </a:t>
            </a:r>
          </a:p>
          <a:p>
            <a:pPr lvl="1"/>
            <a:r>
              <a:rPr lang="en-US" sz="1600" dirty="0">
                <a:solidFill>
                  <a:srgbClr val="0000FF"/>
                </a:solidFill>
                <a:hlinkClick r:id="rId3">
                  <a:extLst>
                    <a:ext uri="{A12FA001-AC4F-418D-AE19-62706E023703}">
                      <ahyp:hlinkClr xmlns:ahyp="http://schemas.microsoft.com/office/drawing/2018/hyperlinkcolor" val="tx"/>
                    </a:ext>
                  </a:extLst>
                </a:hlinkClick>
              </a:rPr>
              <a:t>https://arxiv.org/abs/2204.10387</a:t>
            </a:r>
            <a:r>
              <a:rPr lang="en-US" sz="1600" dirty="0">
                <a:solidFill>
                  <a:srgbClr val="0000FF"/>
                </a:solidFill>
              </a:rPr>
              <a:t> </a:t>
            </a:r>
          </a:p>
          <a:p>
            <a:pPr lvl="1"/>
            <a:r>
              <a:rPr lang="en-US" sz="1600" dirty="0">
                <a:solidFill>
                  <a:srgbClr val="0000FF"/>
                </a:solidFill>
                <a:hlinkClick r:id="rId4">
                  <a:extLst>
                    <a:ext uri="{A12FA001-AC4F-418D-AE19-62706E023703}">
                      <ahyp:hlinkClr xmlns:ahyp="http://schemas.microsoft.com/office/drawing/2018/hyperlinkcolor" val="tx"/>
                    </a:ext>
                  </a:extLst>
                </a:hlinkClick>
              </a:rPr>
              <a:t>https://www.mineshp.com/</a:t>
            </a:r>
            <a:r>
              <a:rPr lang="en-US" sz="1600" dirty="0">
                <a:solidFill>
                  <a:srgbClr val="0000FF"/>
                </a:solidFill>
              </a:rPr>
              <a:t> </a:t>
            </a:r>
          </a:p>
          <a:p>
            <a:pPr marL="0" indent="0">
              <a:buNone/>
            </a:pPr>
            <a:endParaRPr lang="en-US" dirty="0"/>
          </a:p>
          <a:p>
            <a:pPr lvl="1"/>
            <a:endParaRPr lang="en-US" sz="1800" b="1" dirty="0">
              <a:solidFill>
                <a:srgbClr val="7030A0"/>
              </a:solidFill>
            </a:endParaRPr>
          </a:p>
          <a:p>
            <a:endParaRPr lang="en-US" sz="400" dirty="0"/>
          </a:p>
          <a:p>
            <a:pPr marL="344487" lvl="1" indent="0">
              <a:buNone/>
            </a:pPr>
            <a:endParaRPr lang="en-US" dirty="0"/>
          </a:p>
        </p:txBody>
      </p:sp>
      <p:sp>
        <p:nvSpPr>
          <p:cNvPr id="4" name="Slide Number Placeholder 3">
            <a:extLst>
              <a:ext uri="{FF2B5EF4-FFF2-40B4-BE49-F238E27FC236}">
                <a16:creationId xmlns:a16="http://schemas.microsoft.com/office/drawing/2014/main" id="{39A137F2-11EA-384B-AE75-DB8ACDDA94B0}"/>
              </a:ext>
            </a:extLst>
          </p:cNvPr>
          <p:cNvSpPr>
            <a:spLocks noGrp="1"/>
          </p:cNvSpPr>
          <p:nvPr>
            <p:ph type="sldNum" sz="quarter" idx="11"/>
          </p:nvPr>
        </p:nvSpPr>
        <p:spPr/>
        <p:txBody>
          <a:bodyPr/>
          <a:lstStyle/>
          <a:p>
            <a:fld id="{323594FA-E141-4234-AE05-360401972BE7}" type="slidenum">
              <a:rPr lang="en-US" altLang="en-US" smtClean="0"/>
              <a:pPr/>
              <a:t>31</a:t>
            </a:fld>
            <a:endParaRPr lang="en-US" altLang="en-US"/>
          </a:p>
        </p:txBody>
      </p:sp>
      <p:pic>
        <p:nvPicPr>
          <p:cNvPr id="10" name="Picture 9">
            <a:extLst>
              <a:ext uri="{FF2B5EF4-FFF2-40B4-BE49-F238E27FC236}">
                <a16:creationId xmlns:a16="http://schemas.microsoft.com/office/drawing/2014/main" id="{0CBEB5F9-D348-76CE-7609-C207F9B1BFCB}"/>
              </a:ext>
            </a:extLst>
          </p:cNvPr>
          <p:cNvPicPr>
            <a:picLocks noChangeAspect="1"/>
          </p:cNvPicPr>
          <p:nvPr/>
        </p:nvPicPr>
        <p:blipFill>
          <a:blip r:embed="rId5"/>
          <a:stretch>
            <a:fillRect/>
          </a:stretch>
        </p:blipFill>
        <p:spPr>
          <a:xfrm>
            <a:off x="7175500" y="2924944"/>
            <a:ext cx="1663700" cy="1524000"/>
          </a:xfrm>
          <a:prstGeom prst="rect">
            <a:avLst/>
          </a:prstGeom>
        </p:spPr>
      </p:pic>
      <p:pic>
        <p:nvPicPr>
          <p:cNvPr id="5" name="Picture 4">
            <a:extLst>
              <a:ext uri="{FF2B5EF4-FFF2-40B4-BE49-F238E27FC236}">
                <a16:creationId xmlns:a16="http://schemas.microsoft.com/office/drawing/2014/main" id="{CDF626E9-8411-82A6-5D85-F31D8147FBA5}"/>
              </a:ext>
            </a:extLst>
          </p:cNvPr>
          <p:cNvPicPr>
            <a:picLocks noChangeAspect="1"/>
          </p:cNvPicPr>
          <p:nvPr/>
        </p:nvPicPr>
        <p:blipFill>
          <a:blip r:embed="rId6"/>
          <a:stretch>
            <a:fillRect/>
          </a:stretch>
        </p:blipFill>
        <p:spPr>
          <a:xfrm>
            <a:off x="2411760" y="3907926"/>
            <a:ext cx="4248472" cy="2905450"/>
          </a:xfrm>
          <a:prstGeom prst="rect">
            <a:avLst/>
          </a:prstGeom>
        </p:spPr>
      </p:pic>
    </p:spTree>
    <p:extLst>
      <p:ext uri="{BB962C8B-B14F-4D97-AF65-F5344CB8AC3E}">
        <p14:creationId xmlns:p14="http://schemas.microsoft.com/office/powerpoint/2010/main" val="698173003"/>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C3E8E-0D66-4B42-A09B-0EA6C9449CE0}"/>
              </a:ext>
            </a:extLst>
          </p:cNvPr>
          <p:cNvSpPr>
            <a:spLocks noGrp="1"/>
          </p:cNvSpPr>
          <p:nvPr>
            <p:ph type="title"/>
          </p:nvPr>
        </p:nvSpPr>
        <p:spPr/>
        <p:txBody>
          <a:bodyPr/>
          <a:lstStyle/>
          <a:p>
            <a:r>
              <a:rPr lang="en-US" dirty="0"/>
              <a:t>Recent </a:t>
            </a:r>
            <a:r>
              <a:rPr lang="en-US" dirty="0" err="1"/>
              <a:t>PostDoc</a:t>
            </a:r>
            <a:r>
              <a:rPr lang="en-US" dirty="0"/>
              <a:t> Alumni</a:t>
            </a:r>
          </a:p>
        </p:txBody>
      </p:sp>
      <p:sp>
        <p:nvSpPr>
          <p:cNvPr id="3" name="Content Placeholder 2">
            <a:extLst>
              <a:ext uri="{FF2B5EF4-FFF2-40B4-BE49-F238E27FC236}">
                <a16:creationId xmlns:a16="http://schemas.microsoft.com/office/drawing/2014/main" id="{9B6CB1FC-4914-CE40-BC66-64BE3F801B6D}"/>
              </a:ext>
            </a:extLst>
          </p:cNvPr>
          <p:cNvSpPr>
            <a:spLocks noGrp="1"/>
          </p:cNvSpPr>
          <p:nvPr>
            <p:ph idx="1"/>
          </p:nvPr>
        </p:nvSpPr>
        <p:spPr>
          <a:xfrm>
            <a:off x="228600" y="969640"/>
            <a:ext cx="8610600" cy="5123656"/>
          </a:xfrm>
        </p:spPr>
        <p:txBody>
          <a:bodyPr/>
          <a:lstStyle/>
          <a:p>
            <a:r>
              <a:rPr lang="en-US" sz="2000" dirty="0">
                <a:solidFill>
                  <a:srgbClr val="0000FF"/>
                </a:solidFill>
              </a:rPr>
              <a:t>Dr. Lois Orosa</a:t>
            </a:r>
          </a:p>
          <a:p>
            <a:pPr lvl="1"/>
            <a:r>
              <a:rPr lang="en-US" sz="1800" dirty="0"/>
              <a:t>March 2022</a:t>
            </a:r>
          </a:p>
          <a:p>
            <a:pPr lvl="1"/>
            <a:r>
              <a:rPr lang="en-US" sz="1800" dirty="0"/>
              <a:t>Director at the Galician Supercomputing Center</a:t>
            </a:r>
          </a:p>
          <a:p>
            <a:pPr lvl="1"/>
            <a:endParaRPr lang="en-US" sz="1800" b="1" dirty="0">
              <a:solidFill>
                <a:srgbClr val="7030A0"/>
              </a:solidFill>
            </a:endParaRPr>
          </a:p>
          <a:p>
            <a:pPr lvl="1"/>
            <a:endParaRPr lang="en-US" sz="1800" b="1" dirty="0">
              <a:solidFill>
                <a:srgbClr val="7030A0"/>
              </a:solidFill>
            </a:endParaRPr>
          </a:p>
          <a:p>
            <a:endParaRPr lang="en-US" sz="400" dirty="0"/>
          </a:p>
          <a:p>
            <a:r>
              <a:rPr lang="en-US" sz="2000" dirty="0">
                <a:solidFill>
                  <a:srgbClr val="0000FF"/>
                </a:solidFill>
              </a:rPr>
              <a:t>Dr. Gagandeep Singh</a:t>
            </a:r>
          </a:p>
          <a:p>
            <a:pPr lvl="1"/>
            <a:r>
              <a:rPr lang="en-US" sz="1800" dirty="0"/>
              <a:t>September 2022</a:t>
            </a:r>
          </a:p>
          <a:p>
            <a:pPr lvl="1"/>
            <a:r>
              <a:rPr lang="en-US" sz="1800" dirty="0"/>
              <a:t>Joining AMD Research</a:t>
            </a:r>
          </a:p>
          <a:p>
            <a:pPr lvl="1"/>
            <a:endParaRPr lang="en-US" sz="1800" dirty="0">
              <a:solidFill>
                <a:srgbClr val="7030A0"/>
              </a:solidFill>
            </a:endParaRPr>
          </a:p>
          <a:p>
            <a:pPr lvl="1"/>
            <a:endParaRPr lang="en-US" sz="1800" dirty="0">
              <a:solidFill>
                <a:srgbClr val="7030A0"/>
              </a:solidFill>
            </a:endParaRPr>
          </a:p>
          <a:p>
            <a:endParaRPr lang="en-US" sz="400" dirty="0">
              <a:solidFill>
                <a:srgbClr val="0000FF"/>
              </a:solidFill>
            </a:endParaRPr>
          </a:p>
          <a:p>
            <a:endParaRPr lang="en-US" sz="400" dirty="0">
              <a:solidFill>
                <a:srgbClr val="0000FF"/>
              </a:solidFill>
            </a:endParaRPr>
          </a:p>
          <a:p>
            <a:r>
              <a:rPr lang="en-US" sz="2000" dirty="0">
                <a:solidFill>
                  <a:srgbClr val="0000FF"/>
                </a:solidFill>
              </a:rPr>
              <a:t>Dr. </a:t>
            </a:r>
            <a:r>
              <a:rPr lang="en-US" sz="2000" dirty="0" err="1">
                <a:solidFill>
                  <a:srgbClr val="0000FF"/>
                </a:solidFill>
              </a:rPr>
              <a:t>Jisung</a:t>
            </a:r>
            <a:r>
              <a:rPr lang="en-US" sz="2000" dirty="0">
                <a:solidFill>
                  <a:srgbClr val="0000FF"/>
                </a:solidFill>
              </a:rPr>
              <a:t> Park</a:t>
            </a:r>
          </a:p>
          <a:p>
            <a:pPr lvl="1"/>
            <a:r>
              <a:rPr lang="en-US" sz="1800" dirty="0"/>
              <a:t>September 2022</a:t>
            </a:r>
          </a:p>
          <a:p>
            <a:pPr lvl="1"/>
            <a:r>
              <a:rPr lang="en-US" sz="1800" dirty="0"/>
              <a:t>Joining POSTECH (South Korea) as Assistant Professor</a:t>
            </a:r>
          </a:p>
          <a:p>
            <a:pPr lvl="1"/>
            <a:endParaRPr lang="en-US" sz="400" dirty="0"/>
          </a:p>
          <a:p>
            <a:pPr lvl="1"/>
            <a:endParaRPr lang="en-US" dirty="0"/>
          </a:p>
        </p:txBody>
      </p:sp>
      <p:sp>
        <p:nvSpPr>
          <p:cNvPr id="4" name="Slide Number Placeholder 3">
            <a:extLst>
              <a:ext uri="{FF2B5EF4-FFF2-40B4-BE49-F238E27FC236}">
                <a16:creationId xmlns:a16="http://schemas.microsoft.com/office/drawing/2014/main" id="{39A137F2-11EA-384B-AE75-DB8ACDDA94B0}"/>
              </a:ext>
            </a:extLst>
          </p:cNvPr>
          <p:cNvSpPr>
            <a:spLocks noGrp="1"/>
          </p:cNvSpPr>
          <p:nvPr>
            <p:ph type="sldNum" sz="quarter" idx="11"/>
          </p:nvPr>
        </p:nvSpPr>
        <p:spPr/>
        <p:txBody>
          <a:bodyPr/>
          <a:lstStyle/>
          <a:p>
            <a:fld id="{323594FA-E141-4234-AE05-360401972BE7}" type="slidenum">
              <a:rPr lang="en-US" altLang="en-US" smtClean="0"/>
              <a:pPr/>
              <a:t>32</a:t>
            </a:fld>
            <a:endParaRPr lang="en-US" altLang="en-US"/>
          </a:p>
        </p:txBody>
      </p:sp>
      <p:pic>
        <p:nvPicPr>
          <p:cNvPr id="6" name="Picture 5">
            <a:extLst>
              <a:ext uri="{FF2B5EF4-FFF2-40B4-BE49-F238E27FC236}">
                <a16:creationId xmlns:a16="http://schemas.microsoft.com/office/drawing/2014/main" id="{494478EA-6319-9642-B899-9477D5A8FF81}"/>
              </a:ext>
            </a:extLst>
          </p:cNvPr>
          <p:cNvPicPr>
            <a:picLocks noChangeAspect="1"/>
          </p:cNvPicPr>
          <p:nvPr/>
        </p:nvPicPr>
        <p:blipFill>
          <a:blip r:embed="rId2"/>
          <a:stretch>
            <a:fillRect/>
          </a:stretch>
        </p:blipFill>
        <p:spPr>
          <a:xfrm>
            <a:off x="4014303" y="2634111"/>
            <a:ext cx="1039194" cy="1514969"/>
          </a:xfrm>
          <a:prstGeom prst="rect">
            <a:avLst/>
          </a:prstGeom>
        </p:spPr>
      </p:pic>
      <p:pic>
        <p:nvPicPr>
          <p:cNvPr id="11" name="Picture 10">
            <a:extLst>
              <a:ext uri="{FF2B5EF4-FFF2-40B4-BE49-F238E27FC236}">
                <a16:creationId xmlns:a16="http://schemas.microsoft.com/office/drawing/2014/main" id="{62DFA03F-CAF6-EFCE-7C79-FAD3E207DDFB}"/>
              </a:ext>
            </a:extLst>
          </p:cNvPr>
          <p:cNvPicPr>
            <a:picLocks noChangeAspect="1"/>
          </p:cNvPicPr>
          <p:nvPr/>
        </p:nvPicPr>
        <p:blipFill>
          <a:blip r:embed="rId3"/>
          <a:stretch>
            <a:fillRect/>
          </a:stretch>
        </p:blipFill>
        <p:spPr>
          <a:xfrm>
            <a:off x="6228184" y="983819"/>
            <a:ext cx="1079108" cy="1355985"/>
          </a:xfrm>
          <a:prstGeom prst="rect">
            <a:avLst/>
          </a:prstGeom>
        </p:spPr>
      </p:pic>
      <p:pic>
        <p:nvPicPr>
          <p:cNvPr id="12" name="Picture 11">
            <a:extLst>
              <a:ext uri="{FF2B5EF4-FFF2-40B4-BE49-F238E27FC236}">
                <a16:creationId xmlns:a16="http://schemas.microsoft.com/office/drawing/2014/main" id="{C9BED268-2AA4-59CF-F7E6-10D81113DEA8}"/>
              </a:ext>
            </a:extLst>
          </p:cNvPr>
          <p:cNvPicPr>
            <a:picLocks noChangeAspect="1"/>
          </p:cNvPicPr>
          <p:nvPr/>
        </p:nvPicPr>
        <p:blipFill>
          <a:blip r:embed="rId4"/>
          <a:stretch>
            <a:fillRect/>
          </a:stretch>
        </p:blipFill>
        <p:spPr>
          <a:xfrm>
            <a:off x="6948264" y="4518671"/>
            <a:ext cx="1178012" cy="1355985"/>
          </a:xfrm>
          <a:prstGeom prst="rect">
            <a:avLst/>
          </a:prstGeom>
        </p:spPr>
      </p:pic>
    </p:spTree>
    <p:extLst>
      <p:ext uri="{BB962C8B-B14F-4D97-AF65-F5344CB8AC3E}">
        <p14:creationId xmlns:p14="http://schemas.microsoft.com/office/powerpoint/2010/main" val="36160527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C3E8E-0D66-4B42-A09B-0EA6C9449CE0}"/>
              </a:ext>
            </a:extLst>
          </p:cNvPr>
          <p:cNvSpPr>
            <a:spLocks noGrp="1"/>
          </p:cNvSpPr>
          <p:nvPr>
            <p:ph type="title"/>
          </p:nvPr>
        </p:nvSpPr>
        <p:spPr/>
        <p:txBody>
          <a:bodyPr/>
          <a:lstStyle/>
          <a:p>
            <a:r>
              <a:rPr lang="en-US" dirty="0"/>
              <a:t>Soon to Finish PhD</a:t>
            </a:r>
          </a:p>
        </p:txBody>
      </p:sp>
      <p:sp>
        <p:nvSpPr>
          <p:cNvPr id="3" name="Content Placeholder 2">
            <a:extLst>
              <a:ext uri="{FF2B5EF4-FFF2-40B4-BE49-F238E27FC236}">
                <a16:creationId xmlns:a16="http://schemas.microsoft.com/office/drawing/2014/main" id="{9B6CB1FC-4914-CE40-BC66-64BE3F801B6D}"/>
              </a:ext>
            </a:extLst>
          </p:cNvPr>
          <p:cNvSpPr>
            <a:spLocks noGrp="1"/>
          </p:cNvSpPr>
          <p:nvPr>
            <p:ph idx="1"/>
          </p:nvPr>
        </p:nvSpPr>
        <p:spPr>
          <a:xfrm>
            <a:off x="228600" y="908720"/>
            <a:ext cx="8735888" cy="5123656"/>
          </a:xfrm>
        </p:spPr>
        <p:txBody>
          <a:bodyPr/>
          <a:lstStyle/>
          <a:p>
            <a:endParaRPr lang="en-US" sz="2000" dirty="0">
              <a:solidFill>
                <a:srgbClr val="0000FF"/>
              </a:solidFill>
            </a:endParaRPr>
          </a:p>
          <a:p>
            <a:r>
              <a:rPr lang="en-US" sz="2000" dirty="0">
                <a:solidFill>
                  <a:srgbClr val="0000FF"/>
                </a:solidFill>
              </a:rPr>
              <a:t>Hasan Hassan</a:t>
            </a:r>
          </a:p>
          <a:p>
            <a:pPr lvl="1"/>
            <a:r>
              <a:rPr lang="en-US" sz="1800" dirty="0"/>
              <a:t>PhD Defense date: September 29, 2022</a:t>
            </a:r>
          </a:p>
          <a:p>
            <a:pPr lvl="1"/>
            <a:r>
              <a:rPr lang="en-US" sz="1800" b="1" dirty="0">
                <a:solidFill>
                  <a:srgbClr val="7030A0"/>
                </a:solidFill>
              </a:rPr>
              <a:t>Improving DRAM Performance, Reliability, and Security by Rigorously Understanding Intrinsic DRAM Operation</a:t>
            </a:r>
          </a:p>
          <a:p>
            <a:pPr lvl="1"/>
            <a:r>
              <a:rPr lang="en-US" sz="1800" dirty="0">
                <a:solidFill>
                  <a:srgbClr val="0000FF"/>
                </a:solidFill>
                <a:hlinkClick r:id="rId2">
                  <a:extLst>
                    <a:ext uri="{A12FA001-AC4F-418D-AE19-62706E023703}">
                      <ahyp:hlinkClr xmlns:ahyp="http://schemas.microsoft.com/office/drawing/2018/hyperlinkcolor" val="tx"/>
                    </a:ext>
                  </a:extLst>
                </a:hlinkClick>
              </a:rPr>
              <a:t>https://drive.google.com/file/d/1E5mFYl_SMjCP-7TQ8qt6kRALROGhZs9K/view</a:t>
            </a:r>
            <a:r>
              <a:rPr lang="en-US" sz="1800" dirty="0">
                <a:solidFill>
                  <a:srgbClr val="0000FF"/>
                </a:solidFill>
              </a:rPr>
              <a:t> </a:t>
            </a:r>
          </a:p>
        </p:txBody>
      </p:sp>
      <p:sp>
        <p:nvSpPr>
          <p:cNvPr id="4" name="Slide Number Placeholder 3">
            <a:extLst>
              <a:ext uri="{FF2B5EF4-FFF2-40B4-BE49-F238E27FC236}">
                <a16:creationId xmlns:a16="http://schemas.microsoft.com/office/drawing/2014/main" id="{39A137F2-11EA-384B-AE75-DB8ACDDA94B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A9E59C1D-B4DD-5E1D-0297-9D2ED5769A77}"/>
              </a:ext>
            </a:extLst>
          </p:cNvPr>
          <p:cNvPicPr>
            <a:picLocks noChangeAspect="1"/>
          </p:cNvPicPr>
          <p:nvPr/>
        </p:nvPicPr>
        <p:blipFill>
          <a:blip r:embed="rId3"/>
          <a:stretch>
            <a:fillRect/>
          </a:stretch>
        </p:blipFill>
        <p:spPr>
          <a:xfrm>
            <a:off x="6944680" y="2710390"/>
            <a:ext cx="1350640" cy="1437219"/>
          </a:xfrm>
          <a:prstGeom prst="rect">
            <a:avLst/>
          </a:prstGeom>
        </p:spPr>
      </p:pic>
    </p:spTree>
    <p:extLst>
      <p:ext uri="{BB962C8B-B14F-4D97-AF65-F5344CB8AC3E}">
        <p14:creationId xmlns:p14="http://schemas.microsoft.com/office/powerpoint/2010/main" val="1557694886"/>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C3E8E-0D66-4B42-A09B-0EA6C9449CE0}"/>
              </a:ext>
            </a:extLst>
          </p:cNvPr>
          <p:cNvSpPr>
            <a:spLocks noGrp="1"/>
          </p:cNvSpPr>
          <p:nvPr>
            <p:ph type="title"/>
          </p:nvPr>
        </p:nvSpPr>
        <p:spPr/>
        <p:txBody>
          <a:bodyPr/>
          <a:lstStyle/>
          <a:p>
            <a:r>
              <a:rPr lang="en-US" dirty="0"/>
              <a:t>Recent Internships</a:t>
            </a:r>
          </a:p>
        </p:txBody>
      </p:sp>
      <p:sp>
        <p:nvSpPr>
          <p:cNvPr id="3" name="Content Placeholder 2">
            <a:extLst>
              <a:ext uri="{FF2B5EF4-FFF2-40B4-BE49-F238E27FC236}">
                <a16:creationId xmlns:a16="http://schemas.microsoft.com/office/drawing/2014/main" id="{9B6CB1FC-4914-CE40-BC66-64BE3F801B6D}"/>
              </a:ext>
            </a:extLst>
          </p:cNvPr>
          <p:cNvSpPr>
            <a:spLocks noGrp="1"/>
          </p:cNvSpPr>
          <p:nvPr>
            <p:ph idx="1"/>
          </p:nvPr>
        </p:nvSpPr>
        <p:spPr>
          <a:xfrm>
            <a:off x="228600" y="908720"/>
            <a:ext cx="8610600" cy="5123656"/>
          </a:xfrm>
        </p:spPr>
        <p:txBody>
          <a:bodyPr/>
          <a:lstStyle/>
          <a:p>
            <a:pPr marL="0" indent="0">
              <a:buNone/>
            </a:pPr>
            <a:endParaRPr lang="en-US" sz="400" dirty="0"/>
          </a:p>
          <a:p>
            <a:r>
              <a:rPr lang="en-US" sz="2000" dirty="0">
                <a:solidFill>
                  <a:srgbClr val="0000FF"/>
                </a:solidFill>
              </a:rPr>
              <a:t>Dr. Gagandeep Singh</a:t>
            </a:r>
          </a:p>
          <a:p>
            <a:pPr lvl="1"/>
            <a:r>
              <a:rPr lang="en-US" sz="1800" dirty="0"/>
              <a:t>February-June 2022</a:t>
            </a:r>
          </a:p>
          <a:p>
            <a:pPr lvl="1"/>
            <a:r>
              <a:rPr lang="en-US" sz="1800" dirty="0"/>
              <a:t>Visit to AMD Research</a:t>
            </a:r>
          </a:p>
          <a:p>
            <a:pPr lvl="1"/>
            <a:endParaRPr lang="en-US" sz="1800" dirty="0">
              <a:solidFill>
                <a:srgbClr val="7030A0"/>
              </a:solidFill>
            </a:endParaRPr>
          </a:p>
          <a:p>
            <a:pPr lvl="1"/>
            <a:endParaRPr lang="en-US" sz="1800" dirty="0">
              <a:solidFill>
                <a:srgbClr val="7030A0"/>
              </a:solidFill>
            </a:endParaRPr>
          </a:p>
          <a:p>
            <a:endParaRPr lang="en-US" sz="400" dirty="0">
              <a:solidFill>
                <a:srgbClr val="0000FF"/>
              </a:solidFill>
            </a:endParaRPr>
          </a:p>
          <a:p>
            <a:endParaRPr lang="en-US" sz="400" dirty="0">
              <a:solidFill>
                <a:srgbClr val="0000FF"/>
              </a:solidFill>
            </a:endParaRPr>
          </a:p>
          <a:p>
            <a:pPr marL="344487" lvl="1" indent="0">
              <a:buNone/>
            </a:pPr>
            <a:endParaRPr lang="en-US" dirty="0"/>
          </a:p>
        </p:txBody>
      </p:sp>
      <p:sp>
        <p:nvSpPr>
          <p:cNvPr id="4" name="Slide Number Placeholder 3">
            <a:extLst>
              <a:ext uri="{FF2B5EF4-FFF2-40B4-BE49-F238E27FC236}">
                <a16:creationId xmlns:a16="http://schemas.microsoft.com/office/drawing/2014/main" id="{39A137F2-11EA-384B-AE75-DB8ACDDA94B0}"/>
              </a:ext>
            </a:extLst>
          </p:cNvPr>
          <p:cNvSpPr>
            <a:spLocks noGrp="1"/>
          </p:cNvSpPr>
          <p:nvPr>
            <p:ph type="sldNum" sz="quarter" idx="11"/>
          </p:nvPr>
        </p:nvSpPr>
        <p:spPr/>
        <p:txBody>
          <a:bodyPr/>
          <a:lstStyle/>
          <a:p>
            <a:fld id="{323594FA-E141-4234-AE05-360401972BE7}" type="slidenum">
              <a:rPr lang="en-US" altLang="en-US" smtClean="0"/>
              <a:pPr/>
              <a:t>34</a:t>
            </a:fld>
            <a:endParaRPr lang="en-US" altLang="en-US"/>
          </a:p>
        </p:txBody>
      </p:sp>
      <p:pic>
        <p:nvPicPr>
          <p:cNvPr id="6" name="Picture 5">
            <a:extLst>
              <a:ext uri="{FF2B5EF4-FFF2-40B4-BE49-F238E27FC236}">
                <a16:creationId xmlns:a16="http://schemas.microsoft.com/office/drawing/2014/main" id="{494478EA-6319-9642-B899-9477D5A8FF81}"/>
              </a:ext>
            </a:extLst>
          </p:cNvPr>
          <p:cNvPicPr>
            <a:picLocks noChangeAspect="1"/>
          </p:cNvPicPr>
          <p:nvPr/>
        </p:nvPicPr>
        <p:blipFill>
          <a:blip r:embed="rId2"/>
          <a:stretch>
            <a:fillRect/>
          </a:stretch>
        </p:blipFill>
        <p:spPr>
          <a:xfrm>
            <a:off x="4427984" y="980728"/>
            <a:ext cx="1039194" cy="1514969"/>
          </a:xfrm>
          <a:prstGeom prst="rect">
            <a:avLst/>
          </a:prstGeom>
        </p:spPr>
      </p:pic>
    </p:spTree>
    <p:extLst>
      <p:ext uri="{BB962C8B-B14F-4D97-AF65-F5344CB8AC3E}">
        <p14:creationId xmlns:p14="http://schemas.microsoft.com/office/powerpoint/2010/main" val="188086597"/>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C3E8E-0D66-4B42-A09B-0EA6C9449CE0}"/>
              </a:ext>
            </a:extLst>
          </p:cNvPr>
          <p:cNvSpPr>
            <a:spLocks noGrp="1"/>
          </p:cNvSpPr>
          <p:nvPr>
            <p:ph type="title"/>
          </p:nvPr>
        </p:nvSpPr>
        <p:spPr/>
        <p:txBody>
          <a:bodyPr/>
          <a:lstStyle/>
          <a:p>
            <a:r>
              <a:rPr lang="en-US" dirty="0"/>
              <a:t>Upcoming TECHCON Presentation</a:t>
            </a:r>
          </a:p>
        </p:txBody>
      </p:sp>
      <p:sp>
        <p:nvSpPr>
          <p:cNvPr id="3" name="Content Placeholder 2">
            <a:extLst>
              <a:ext uri="{FF2B5EF4-FFF2-40B4-BE49-F238E27FC236}">
                <a16:creationId xmlns:a16="http://schemas.microsoft.com/office/drawing/2014/main" id="{9B6CB1FC-4914-CE40-BC66-64BE3F801B6D}"/>
              </a:ext>
            </a:extLst>
          </p:cNvPr>
          <p:cNvSpPr>
            <a:spLocks noGrp="1"/>
          </p:cNvSpPr>
          <p:nvPr>
            <p:ph idx="1"/>
          </p:nvPr>
        </p:nvSpPr>
        <p:spPr>
          <a:xfrm>
            <a:off x="228600" y="908720"/>
            <a:ext cx="8610600" cy="5123656"/>
          </a:xfrm>
        </p:spPr>
        <p:txBody>
          <a:bodyPr/>
          <a:lstStyle/>
          <a:p>
            <a:pPr marL="0" indent="0">
              <a:buNone/>
            </a:pPr>
            <a:endParaRPr lang="en-US" sz="400" dirty="0"/>
          </a:p>
          <a:p>
            <a:r>
              <a:rPr lang="en-US" sz="2000" dirty="0">
                <a:solidFill>
                  <a:srgbClr val="0000FF"/>
                </a:solidFill>
              </a:rPr>
              <a:t>Dr. Juan Gomez-Luna</a:t>
            </a:r>
          </a:p>
          <a:p>
            <a:pPr lvl="1"/>
            <a:r>
              <a:rPr lang="en-US" sz="1800" dirty="0"/>
              <a:t>Benchmarking Memory-Centric Computing Systems: Analysis of Real Processing-in-Memory Hardware</a:t>
            </a:r>
          </a:p>
          <a:p>
            <a:pPr lvl="1"/>
            <a:r>
              <a:rPr lang="en-US" sz="1800" dirty="0"/>
              <a:t>Based on two major works</a:t>
            </a:r>
          </a:p>
          <a:p>
            <a:pPr lvl="2"/>
            <a:r>
              <a:rPr lang="en-US" sz="1600" dirty="0">
                <a:solidFill>
                  <a:srgbClr val="0000FF"/>
                </a:solidFill>
                <a:hlinkClick r:id="rId2">
                  <a:extLst>
                    <a:ext uri="{A12FA001-AC4F-418D-AE19-62706E023703}">
                      <ahyp:hlinkClr xmlns:ahyp="http://schemas.microsoft.com/office/drawing/2018/hyperlinkcolor" val="tx"/>
                    </a:ext>
                  </a:extLst>
                </a:hlinkClick>
              </a:rPr>
              <a:t>https://arxiv.org/pdf/2105.03814.pdf</a:t>
            </a:r>
            <a:r>
              <a:rPr lang="en-US" sz="1600" dirty="0">
                <a:solidFill>
                  <a:srgbClr val="0000FF"/>
                </a:solidFill>
              </a:rPr>
              <a:t> </a:t>
            </a:r>
          </a:p>
          <a:p>
            <a:pPr lvl="2"/>
            <a:r>
              <a:rPr lang="en-US" sz="1600" dirty="0">
                <a:solidFill>
                  <a:srgbClr val="0000FF"/>
                </a:solidFill>
                <a:hlinkClick r:id="rId3">
                  <a:extLst>
                    <a:ext uri="{A12FA001-AC4F-418D-AE19-62706E023703}">
                      <ahyp:hlinkClr xmlns:ahyp="http://schemas.microsoft.com/office/drawing/2018/hyperlinkcolor" val="tx"/>
                    </a:ext>
                  </a:extLst>
                </a:hlinkClick>
              </a:rPr>
              <a:t>https://arxiv.org/pdf/2207.07886.pdf</a:t>
            </a:r>
            <a:r>
              <a:rPr lang="en-US" sz="1600" dirty="0">
                <a:solidFill>
                  <a:srgbClr val="0000FF"/>
                </a:solidFill>
              </a:rPr>
              <a:t> </a:t>
            </a:r>
          </a:p>
          <a:p>
            <a:pPr lvl="1"/>
            <a:endParaRPr lang="en-US" sz="1800" dirty="0">
              <a:solidFill>
                <a:srgbClr val="7030A0"/>
              </a:solidFill>
            </a:endParaRPr>
          </a:p>
          <a:p>
            <a:endParaRPr lang="en-US" sz="400" dirty="0">
              <a:solidFill>
                <a:srgbClr val="0000FF"/>
              </a:solidFill>
            </a:endParaRPr>
          </a:p>
          <a:p>
            <a:endParaRPr lang="en-US" sz="400" dirty="0">
              <a:solidFill>
                <a:srgbClr val="0000FF"/>
              </a:solidFill>
            </a:endParaRPr>
          </a:p>
          <a:p>
            <a:pPr marL="344487" lvl="1" indent="0">
              <a:buNone/>
            </a:pPr>
            <a:endParaRPr lang="en-US" dirty="0"/>
          </a:p>
        </p:txBody>
      </p:sp>
      <p:sp>
        <p:nvSpPr>
          <p:cNvPr id="4" name="Slide Number Placeholder 3">
            <a:extLst>
              <a:ext uri="{FF2B5EF4-FFF2-40B4-BE49-F238E27FC236}">
                <a16:creationId xmlns:a16="http://schemas.microsoft.com/office/drawing/2014/main" id="{39A137F2-11EA-384B-AE75-DB8ACDDA94B0}"/>
              </a:ext>
            </a:extLst>
          </p:cNvPr>
          <p:cNvSpPr>
            <a:spLocks noGrp="1"/>
          </p:cNvSpPr>
          <p:nvPr>
            <p:ph type="sldNum" sz="quarter" idx="11"/>
          </p:nvPr>
        </p:nvSpPr>
        <p:spPr/>
        <p:txBody>
          <a:bodyPr/>
          <a:lstStyle/>
          <a:p>
            <a:fld id="{323594FA-E141-4234-AE05-360401972BE7}" type="slidenum">
              <a:rPr lang="en-US" altLang="en-US" smtClean="0"/>
              <a:pPr/>
              <a:t>35</a:t>
            </a:fld>
            <a:endParaRPr lang="en-US" altLang="en-US"/>
          </a:p>
        </p:txBody>
      </p:sp>
      <p:pic>
        <p:nvPicPr>
          <p:cNvPr id="7" name="Picture 6">
            <a:extLst>
              <a:ext uri="{FF2B5EF4-FFF2-40B4-BE49-F238E27FC236}">
                <a16:creationId xmlns:a16="http://schemas.microsoft.com/office/drawing/2014/main" id="{D8D4B166-DB52-E19C-06F3-08AE7C311AA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940152" y="1821910"/>
            <a:ext cx="1574084" cy="1895122"/>
          </a:xfrm>
          <a:prstGeom prst="rect">
            <a:avLst/>
          </a:prstGeom>
        </p:spPr>
      </p:pic>
      <p:pic>
        <p:nvPicPr>
          <p:cNvPr id="5" name="Picture 4">
            <a:extLst>
              <a:ext uri="{FF2B5EF4-FFF2-40B4-BE49-F238E27FC236}">
                <a16:creationId xmlns:a16="http://schemas.microsoft.com/office/drawing/2014/main" id="{BDAA8BAB-3A1F-51A4-6FE8-11C12BD602DB}"/>
              </a:ext>
            </a:extLst>
          </p:cNvPr>
          <p:cNvPicPr>
            <a:picLocks noChangeAspect="1"/>
          </p:cNvPicPr>
          <p:nvPr/>
        </p:nvPicPr>
        <p:blipFill>
          <a:blip r:embed="rId5"/>
          <a:stretch>
            <a:fillRect/>
          </a:stretch>
        </p:blipFill>
        <p:spPr>
          <a:xfrm>
            <a:off x="0" y="3789040"/>
            <a:ext cx="9144000" cy="2527123"/>
          </a:xfrm>
          <a:prstGeom prst="rect">
            <a:avLst/>
          </a:prstGeom>
        </p:spPr>
      </p:pic>
      <p:sp>
        <p:nvSpPr>
          <p:cNvPr id="6" name="TextBox 5">
            <a:extLst>
              <a:ext uri="{FF2B5EF4-FFF2-40B4-BE49-F238E27FC236}">
                <a16:creationId xmlns:a16="http://schemas.microsoft.com/office/drawing/2014/main" id="{A67BFC93-2FEB-043F-059C-46A5FFAB9787}"/>
              </a:ext>
            </a:extLst>
          </p:cNvPr>
          <p:cNvSpPr txBox="1"/>
          <p:nvPr/>
        </p:nvSpPr>
        <p:spPr>
          <a:xfrm>
            <a:off x="1835696" y="6419364"/>
            <a:ext cx="6242415" cy="369332"/>
          </a:xfrm>
          <a:prstGeom prst="rect">
            <a:avLst/>
          </a:prstGeom>
          <a:noFill/>
        </p:spPr>
        <p:txBody>
          <a:bodyPr wrap="none" rtlCol="0">
            <a:spAutoFit/>
          </a:bodyPr>
          <a:lstStyle/>
          <a:p>
            <a:r>
              <a:rPr lang="en-US" b="1" dirty="0">
                <a:solidFill>
                  <a:srgbClr val="0000FF"/>
                </a:solidFill>
                <a:hlinkClick r:id="rId6">
                  <a:extLst>
                    <a:ext uri="{A12FA001-AC4F-418D-AE19-62706E023703}">
                      <ahyp:hlinkClr xmlns:ahyp="http://schemas.microsoft.com/office/drawing/2018/hyperlinkcolor" val="tx"/>
                    </a:ext>
                  </a:extLst>
                </a:hlinkClick>
              </a:rPr>
              <a:t>https://www.youtube.com/watch?v=nphV36SrysA</a:t>
            </a:r>
            <a:r>
              <a:rPr lang="en-US" b="1" dirty="0">
                <a:solidFill>
                  <a:srgbClr val="0000FF"/>
                </a:solidFill>
              </a:rPr>
              <a:t> </a:t>
            </a:r>
          </a:p>
        </p:txBody>
      </p:sp>
      <p:pic>
        <p:nvPicPr>
          <p:cNvPr id="8" name="Picture 7">
            <a:extLst>
              <a:ext uri="{FF2B5EF4-FFF2-40B4-BE49-F238E27FC236}">
                <a16:creationId xmlns:a16="http://schemas.microsoft.com/office/drawing/2014/main" id="{C711645F-23A3-68C2-501C-55D24552EF56}"/>
              </a:ext>
            </a:extLst>
          </p:cNvPr>
          <p:cNvPicPr>
            <a:picLocks noChangeAspect="1"/>
          </p:cNvPicPr>
          <p:nvPr/>
        </p:nvPicPr>
        <p:blipFill>
          <a:blip r:embed="rId7"/>
          <a:stretch>
            <a:fillRect/>
          </a:stretch>
        </p:blipFill>
        <p:spPr>
          <a:xfrm>
            <a:off x="4818568" y="4034963"/>
            <a:ext cx="3563888" cy="2437275"/>
          </a:xfrm>
          <a:prstGeom prst="rect">
            <a:avLst/>
          </a:prstGeom>
        </p:spPr>
      </p:pic>
    </p:spTree>
    <p:extLst>
      <p:ext uri="{BB962C8B-B14F-4D97-AF65-F5344CB8AC3E}">
        <p14:creationId xmlns:p14="http://schemas.microsoft.com/office/powerpoint/2010/main" val="3900554293"/>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Industry Liaisons</a:t>
            </a:r>
          </a:p>
        </p:txBody>
      </p:sp>
      <p:sp>
        <p:nvSpPr>
          <p:cNvPr id="3" name="Content Placeholder 2"/>
          <p:cNvSpPr>
            <a:spLocks noGrp="1"/>
          </p:cNvSpPr>
          <p:nvPr>
            <p:ph idx="1"/>
          </p:nvPr>
        </p:nvSpPr>
        <p:spPr>
          <a:xfrm>
            <a:off x="228422" y="1052736"/>
            <a:ext cx="8610600" cy="4876800"/>
          </a:xfrm>
        </p:spPr>
        <p:txBody>
          <a:bodyPr/>
          <a:lstStyle/>
          <a:p>
            <a:r>
              <a:rPr lang="en-US" sz="1600" dirty="0">
                <a:solidFill>
                  <a:srgbClr val="0000FF"/>
                </a:solidFill>
              </a:rPr>
              <a:t>Charles Augustine, Intel</a:t>
            </a:r>
          </a:p>
          <a:p>
            <a:r>
              <a:rPr lang="en-US" sz="1600" dirty="0">
                <a:solidFill>
                  <a:srgbClr val="0000FF"/>
                </a:solidFill>
              </a:rPr>
              <a:t>Pradip Bose, IBM</a:t>
            </a:r>
          </a:p>
          <a:p>
            <a:r>
              <a:rPr lang="en-US" sz="1600" dirty="0">
                <a:solidFill>
                  <a:srgbClr val="0000FF"/>
                </a:solidFill>
              </a:rPr>
              <a:t>Alper Buyuktosunoglu, IBM</a:t>
            </a:r>
          </a:p>
          <a:p>
            <a:r>
              <a:rPr lang="en-US" sz="1600" dirty="0">
                <a:solidFill>
                  <a:srgbClr val="0000FF"/>
                </a:solidFill>
              </a:rPr>
              <a:t>Rosario Cammarota, Intel</a:t>
            </a:r>
          </a:p>
          <a:p>
            <a:r>
              <a:rPr lang="en-US" sz="1600" dirty="0">
                <a:solidFill>
                  <a:srgbClr val="0000FF"/>
                </a:solidFill>
              </a:rPr>
              <a:t>Ramesh Chauhan, Qualcomm</a:t>
            </a:r>
          </a:p>
          <a:p>
            <a:r>
              <a:rPr lang="en-US" sz="1600" dirty="0" err="1">
                <a:solidFill>
                  <a:srgbClr val="0000FF"/>
                </a:solidFill>
              </a:rPr>
              <a:t>Prokash</a:t>
            </a:r>
            <a:r>
              <a:rPr lang="en-US" sz="1600" dirty="0">
                <a:solidFill>
                  <a:srgbClr val="0000FF"/>
                </a:solidFill>
              </a:rPr>
              <a:t> Ghosh, NXP</a:t>
            </a:r>
          </a:p>
          <a:p>
            <a:r>
              <a:rPr lang="en-US" sz="1600" dirty="0">
                <a:solidFill>
                  <a:srgbClr val="0000FF"/>
                </a:solidFill>
              </a:rPr>
              <a:t>Jose Joao, ARM</a:t>
            </a:r>
          </a:p>
          <a:p>
            <a:r>
              <a:rPr lang="en-US" sz="1600" dirty="0">
                <a:solidFill>
                  <a:srgbClr val="0000FF"/>
                </a:solidFill>
              </a:rPr>
              <a:t>Arun Joseph, IBM</a:t>
            </a:r>
          </a:p>
          <a:p>
            <a:r>
              <a:rPr lang="en-US" sz="1600" dirty="0" err="1">
                <a:solidFill>
                  <a:srgbClr val="0000FF"/>
                </a:solidFill>
              </a:rPr>
              <a:t>Preetham</a:t>
            </a:r>
            <a:r>
              <a:rPr lang="en-US" sz="1600" dirty="0">
                <a:solidFill>
                  <a:srgbClr val="0000FF"/>
                </a:solidFill>
              </a:rPr>
              <a:t> Lobo, IBM</a:t>
            </a:r>
          </a:p>
          <a:p>
            <a:r>
              <a:rPr lang="en-US" sz="1600" dirty="0" err="1">
                <a:solidFill>
                  <a:srgbClr val="0000FF"/>
                </a:solidFill>
              </a:rPr>
              <a:t>Nithyakalyani</a:t>
            </a:r>
            <a:r>
              <a:rPr lang="en-US" sz="1600" dirty="0">
                <a:solidFill>
                  <a:srgbClr val="0000FF"/>
                </a:solidFill>
              </a:rPr>
              <a:t> Sampath, TI</a:t>
            </a:r>
          </a:p>
          <a:p>
            <a:r>
              <a:rPr lang="en-US" sz="1600" dirty="0">
                <a:solidFill>
                  <a:srgbClr val="0000FF"/>
                </a:solidFill>
              </a:rPr>
              <a:t>Willem </a:t>
            </a:r>
            <a:r>
              <a:rPr lang="en-US" sz="1600" dirty="0" err="1">
                <a:solidFill>
                  <a:srgbClr val="0000FF"/>
                </a:solidFill>
              </a:rPr>
              <a:t>Sanberg</a:t>
            </a:r>
            <a:r>
              <a:rPr lang="en-US" sz="1600" dirty="0">
                <a:solidFill>
                  <a:srgbClr val="0000FF"/>
                </a:solidFill>
              </a:rPr>
              <a:t>, NXP</a:t>
            </a:r>
          </a:p>
          <a:p>
            <a:r>
              <a:rPr lang="en-US" sz="1600" dirty="0">
                <a:solidFill>
                  <a:srgbClr val="0000FF"/>
                </a:solidFill>
              </a:rPr>
              <a:t>Pushkar </a:t>
            </a:r>
            <a:r>
              <a:rPr lang="en-US" sz="1600" dirty="0" err="1">
                <a:solidFill>
                  <a:srgbClr val="0000FF"/>
                </a:solidFill>
              </a:rPr>
              <a:t>Sareen</a:t>
            </a:r>
            <a:r>
              <a:rPr lang="en-US" sz="1600" dirty="0">
                <a:solidFill>
                  <a:srgbClr val="0000FF"/>
                </a:solidFill>
              </a:rPr>
              <a:t>, NXP</a:t>
            </a:r>
          </a:p>
          <a:p>
            <a:r>
              <a:rPr lang="en-US" sz="1600" dirty="0">
                <a:solidFill>
                  <a:srgbClr val="0000FF"/>
                </a:solidFill>
              </a:rPr>
              <a:t>Sreenivas Subramoney, Intel</a:t>
            </a:r>
          </a:p>
          <a:p>
            <a:r>
              <a:rPr lang="en-US" sz="1600" dirty="0">
                <a:solidFill>
                  <a:srgbClr val="0000FF"/>
                </a:solidFill>
              </a:rPr>
              <a:t>Xin Zhang, IBM</a:t>
            </a:r>
          </a:p>
          <a:p>
            <a:pPr marL="0" indent="0">
              <a:buNone/>
            </a:pPr>
            <a:endParaRPr lang="en-US" sz="1600" dirty="0"/>
          </a:p>
          <a:p>
            <a:pPr marL="0" indent="0">
              <a:buNone/>
            </a:pPr>
            <a:endParaRPr lang="en-US" sz="1600" dirty="0"/>
          </a:p>
          <a:p>
            <a:r>
              <a:rPr lang="en-US" sz="1600" dirty="0"/>
              <a:t>We are having and will have regular and irregular meetings with all liaison companies</a:t>
            </a:r>
          </a:p>
          <a:p>
            <a:r>
              <a:rPr lang="en-US" sz="1600" dirty="0">
                <a:solidFill>
                  <a:srgbClr val="7030A0"/>
                </a:solidFill>
              </a:rPr>
              <a:t>Very open to other collaborators, feedback, internships, visits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55543190"/>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1E522-3FC8-766D-2645-B3FAC6A5A267}"/>
              </a:ext>
            </a:extLst>
          </p:cNvPr>
          <p:cNvSpPr>
            <a:spLocks noGrp="1"/>
          </p:cNvSpPr>
          <p:nvPr>
            <p:ph type="title"/>
          </p:nvPr>
        </p:nvSpPr>
        <p:spPr/>
        <p:txBody>
          <a:bodyPr/>
          <a:lstStyle/>
          <a:p>
            <a:r>
              <a:rPr lang="en-US" dirty="0"/>
              <a:t>Industry Interactions (This Year I)</a:t>
            </a:r>
          </a:p>
        </p:txBody>
      </p:sp>
      <p:sp>
        <p:nvSpPr>
          <p:cNvPr id="3" name="Content Placeholder 2">
            <a:extLst>
              <a:ext uri="{FF2B5EF4-FFF2-40B4-BE49-F238E27FC236}">
                <a16:creationId xmlns:a16="http://schemas.microsoft.com/office/drawing/2014/main" id="{B5954C8A-730B-CDF9-99F7-70A6CBE381AC}"/>
              </a:ext>
            </a:extLst>
          </p:cNvPr>
          <p:cNvSpPr>
            <a:spLocks noGrp="1"/>
          </p:cNvSpPr>
          <p:nvPr>
            <p:ph idx="1"/>
          </p:nvPr>
        </p:nvSpPr>
        <p:spPr>
          <a:xfrm>
            <a:off x="228600" y="1124744"/>
            <a:ext cx="8610600" cy="5123656"/>
          </a:xfrm>
        </p:spPr>
        <p:txBody>
          <a:bodyPr/>
          <a:lstStyle/>
          <a:p>
            <a:r>
              <a:rPr lang="en-US" sz="2200" dirty="0"/>
              <a:t>Intel: Collaborative papers with as part of this task</a:t>
            </a:r>
          </a:p>
          <a:p>
            <a:pPr lvl="1"/>
            <a:r>
              <a:rPr lang="en-US" sz="1800" dirty="0">
                <a:solidFill>
                  <a:srgbClr val="0000FF"/>
                </a:solidFill>
              </a:rPr>
              <a:t>Sreenivas </a:t>
            </a:r>
            <a:r>
              <a:rPr lang="en-US" sz="1800" dirty="0" err="1">
                <a:solidFill>
                  <a:srgbClr val="0000FF"/>
                </a:solidFill>
              </a:rPr>
              <a:t>Subramoney</a:t>
            </a:r>
            <a:r>
              <a:rPr lang="en-US" sz="1800" dirty="0">
                <a:solidFill>
                  <a:srgbClr val="0000FF"/>
                </a:solidFill>
              </a:rPr>
              <a:t>, Gurpreet Kalsi, Anant Nori, Kamlesh Pillai, Shankar Balachandran, </a:t>
            </a:r>
            <a:r>
              <a:rPr lang="en-US" sz="1800" dirty="0" err="1">
                <a:solidFill>
                  <a:srgbClr val="0000FF"/>
                </a:solidFill>
              </a:rPr>
              <a:t>Bharathwaj</a:t>
            </a:r>
            <a:r>
              <a:rPr lang="en-US" sz="1800" dirty="0">
                <a:solidFill>
                  <a:srgbClr val="0000FF"/>
                </a:solidFill>
              </a:rPr>
              <a:t> Suresh</a:t>
            </a:r>
          </a:p>
          <a:p>
            <a:pPr lvl="1"/>
            <a:r>
              <a:rPr lang="en-US" sz="1800" dirty="0" err="1">
                <a:solidFill>
                  <a:srgbClr val="7030A0"/>
                </a:solidFill>
              </a:rPr>
              <a:t>SeGraM</a:t>
            </a:r>
            <a:r>
              <a:rPr lang="en-US" sz="1800" dirty="0">
                <a:solidFill>
                  <a:srgbClr val="7030A0"/>
                </a:solidFill>
              </a:rPr>
              <a:t>: A Universal Hardware Accelerator for Genomic Sequence-to-Graph and Sequence-to-Sequence Mapping [ISCA 2022]</a:t>
            </a:r>
          </a:p>
          <a:p>
            <a:pPr lvl="1"/>
            <a:r>
              <a:rPr lang="en-US" sz="1800" dirty="0" err="1">
                <a:solidFill>
                  <a:srgbClr val="7030A0"/>
                </a:solidFill>
              </a:rPr>
              <a:t>pLUTo</a:t>
            </a:r>
            <a:r>
              <a:rPr lang="en-US" sz="1800" dirty="0">
                <a:solidFill>
                  <a:srgbClr val="7030A0"/>
                </a:solidFill>
              </a:rPr>
              <a:t>: Enabling Massively Parallel Computation In DRAM via Lookup Tables [MICRO 2022]</a:t>
            </a:r>
          </a:p>
          <a:p>
            <a:pPr lvl="1"/>
            <a:r>
              <a:rPr lang="en-US" sz="1800" dirty="0">
                <a:solidFill>
                  <a:srgbClr val="7030A0"/>
                </a:solidFill>
              </a:rPr>
              <a:t>Hermes: Accelerating Long-Latency Load Requests via Perceptron-Based Off-Chip Load Prediction [MICRO 2022]</a:t>
            </a:r>
          </a:p>
          <a:p>
            <a:pPr lvl="1"/>
            <a:r>
              <a:rPr lang="en-US" sz="1800" dirty="0" err="1">
                <a:solidFill>
                  <a:srgbClr val="7030A0"/>
                </a:solidFill>
              </a:rPr>
              <a:t>ApHMM</a:t>
            </a:r>
            <a:r>
              <a:rPr lang="en-US" sz="1800" dirty="0">
                <a:solidFill>
                  <a:srgbClr val="7030A0"/>
                </a:solidFill>
              </a:rPr>
              <a:t>: Accelerating Profile Hidden Markov Models for Fast and Energy-Efficient Genome Analysis [</a:t>
            </a:r>
            <a:r>
              <a:rPr lang="en-US" sz="1800" dirty="0" err="1">
                <a:solidFill>
                  <a:srgbClr val="7030A0"/>
                </a:solidFill>
              </a:rPr>
              <a:t>arXiv</a:t>
            </a:r>
            <a:r>
              <a:rPr lang="en-US" sz="1800" dirty="0">
                <a:solidFill>
                  <a:srgbClr val="7030A0"/>
                </a:solidFill>
              </a:rPr>
              <a:t> 2022]</a:t>
            </a:r>
          </a:p>
          <a:p>
            <a:pPr lvl="1"/>
            <a:endParaRPr lang="en-US" sz="1800" dirty="0">
              <a:solidFill>
                <a:srgbClr val="7030A0"/>
              </a:solidFill>
            </a:endParaRPr>
          </a:p>
          <a:p>
            <a:r>
              <a:rPr lang="en-US" sz="2000" dirty="0"/>
              <a:t>IBM: Collaborative papers</a:t>
            </a:r>
          </a:p>
          <a:p>
            <a:pPr lvl="1"/>
            <a:r>
              <a:rPr lang="en-US" sz="1800" dirty="0" err="1">
                <a:solidFill>
                  <a:srgbClr val="0000FF"/>
                </a:solidFill>
              </a:rPr>
              <a:t>Dionysios</a:t>
            </a:r>
            <a:r>
              <a:rPr lang="en-US" sz="1800" dirty="0">
                <a:solidFill>
                  <a:srgbClr val="0000FF"/>
                </a:solidFill>
              </a:rPr>
              <a:t> Diamantopoulos, Christoph </a:t>
            </a:r>
            <a:r>
              <a:rPr lang="en-US" sz="1800" dirty="0" err="1">
                <a:solidFill>
                  <a:srgbClr val="0000FF"/>
                </a:solidFill>
              </a:rPr>
              <a:t>Hagleitner</a:t>
            </a:r>
            <a:endParaRPr lang="en-US" sz="1800" dirty="0">
              <a:solidFill>
                <a:srgbClr val="0000FF"/>
              </a:solidFill>
            </a:endParaRPr>
          </a:p>
          <a:p>
            <a:pPr lvl="1"/>
            <a:r>
              <a:rPr lang="en-US" sz="1800" dirty="0">
                <a:solidFill>
                  <a:srgbClr val="7030A0"/>
                </a:solidFill>
              </a:rPr>
              <a:t>Accelerating Weather Prediction Using Near-Memory Reconfigurable Fabric [TRETS 2022]</a:t>
            </a:r>
          </a:p>
          <a:p>
            <a:pPr lvl="1"/>
            <a:endParaRPr lang="en-US" sz="1800" dirty="0">
              <a:solidFill>
                <a:srgbClr val="7030A0"/>
              </a:solidFill>
            </a:endParaRPr>
          </a:p>
          <a:p>
            <a:pPr lvl="1"/>
            <a:endParaRPr lang="en-US" dirty="0"/>
          </a:p>
        </p:txBody>
      </p:sp>
      <p:sp>
        <p:nvSpPr>
          <p:cNvPr id="4" name="Slide Number Placeholder 3">
            <a:extLst>
              <a:ext uri="{FF2B5EF4-FFF2-40B4-BE49-F238E27FC236}">
                <a16:creationId xmlns:a16="http://schemas.microsoft.com/office/drawing/2014/main" id="{9448A264-0D68-0A39-C8FC-F68DE80D5FF0}"/>
              </a:ext>
            </a:extLst>
          </p:cNvPr>
          <p:cNvSpPr>
            <a:spLocks noGrp="1"/>
          </p:cNvSpPr>
          <p:nvPr>
            <p:ph type="sldNum" sz="quarter" idx="11"/>
          </p:nvPr>
        </p:nvSpPr>
        <p:spPr/>
        <p:txBody>
          <a:bodyPr/>
          <a:lstStyle/>
          <a:p>
            <a:fld id="{323594FA-E141-4234-AE05-360401972BE7}" type="slidenum">
              <a:rPr lang="en-US" altLang="en-US" smtClean="0"/>
              <a:pPr/>
              <a:t>37</a:t>
            </a:fld>
            <a:endParaRPr lang="en-US" altLang="en-US"/>
          </a:p>
        </p:txBody>
      </p:sp>
    </p:spTree>
    <p:extLst>
      <p:ext uri="{BB962C8B-B14F-4D97-AF65-F5344CB8AC3E}">
        <p14:creationId xmlns:p14="http://schemas.microsoft.com/office/powerpoint/2010/main" val="1484448237"/>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1E522-3FC8-766D-2645-B3FAC6A5A267}"/>
              </a:ext>
            </a:extLst>
          </p:cNvPr>
          <p:cNvSpPr>
            <a:spLocks noGrp="1"/>
          </p:cNvSpPr>
          <p:nvPr>
            <p:ph type="title"/>
          </p:nvPr>
        </p:nvSpPr>
        <p:spPr/>
        <p:txBody>
          <a:bodyPr/>
          <a:lstStyle/>
          <a:p>
            <a:r>
              <a:rPr lang="en-US" dirty="0"/>
              <a:t>Industry Interactions (This Year II)</a:t>
            </a:r>
          </a:p>
        </p:txBody>
      </p:sp>
      <p:sp>
        <p:nvSpPr>
          <p:cNvPr id="3" name="Content Placeholder 2">
            <a:extLst>
              <a:ext uri="{FF2B5EF4-FFF2-40B4-BE49-F238E27FC236}">
                <a16:creationId xmlns:a16="http://schemas.microsoft.com/office/drawing/2014/main" id="{B5954C8A-730B-CDF9-99F7-70A6CBE381AC}"/>
              </a:ext>
            </a:extLst>
          </p:cNvPr>
          <p:cNvSpPr>
            <a:spLocks noGrp="1"/>
          </p:cNvSpPr>
          <p:nvPr>
            <p:ph idx="1"/>
          </p:nvPr>
        </p:nvSpPr>
        <p:spPr>
          <a:xfrm>
            <a:off x="228600" y="1041648"/>
            <a:ext cx="8807896" cy="5267672"/>
          </a:xfrm>
        </p:spPr>
        <p:txBody>
          <a:bodyPr/>
          <a:lstStyle/>
          <a:p>
            <a:r>
              <a:rPr lang="en-US" sz="2200" dirty="0"/>
              <a:t>IBM: Collaborative EU Horizon Project </a:t>
            </a:r>
            <a:r>
              <a:rPr lang="en-US" sz="2200" dirty="0" err="1"/>
              <a:t>BioPIM</a:t>
            </a:r>
            <a:endParaRPr lang="en-US" sz="1800" dirty="0">
              <a:solidFill>
                <a:srgbClr val="7030A0"/>
              </a:solidFill>
            </a:endParaRPr>
          </a:p>
          <a:p>
            <a:pPr lvl="1"/>
            <a:r>
              <a:rPr lang="en-US" sz="1800" dirty="0">
                <a:solidFill>
                  <a:srgbClr val="0000FF"/>
                </a:solidFill>
              </a:rPr>
              <a:t>Abu Sebastian, </a:t>
            </a:r>
            <a:r>
              <a:rPr lang="en-US" sz="1800" dirty="0" err="1">
                <a:solidFill>
                  <a:srgbClr val="0000FF"/>
                </a:solidFill>
              </a:rPr>
              <a:t>Irem</a:t>
            </a:r>
            <a:r>
              <a:rPr lang="en-US" sz="1800" dirty="0">
                <a:solidFill>
                  <a:srgbClr val="0000FF"/>
                </a:solidFill>
              </a:rPr>
              <a:t> </a:t>
            </a:r>
            <a:r>
              <a:rPr lang="en-US" sz="1800" dirty="0" err="1">
                <a:solidFill>
                  <a:srgbClr val="0000FF"/>
                </a:solidFill>
              </a:rPr>
              <a:t>Boybat</a:t>
            </a:r>
            <a:r>
              <a:rPr lang="en-US" sz="1800" dirty="0">
                <a:solidFill>
                  <a:srgbClr val="0000FF"/>
                </a:solidFill>
              </a:rPr>
              <a:t> (IBM Research Zurich)</a:t>
            </a:r>
          </a:p>
          <a:p>
            <a:pPr lvl="1"/>
            <a:r>
              <a:rPr lang="en-US" sz="1800" dirty="0">
                <a:solidFill>
                  <a:srgbClr val="7030A0"/>
                </a:solidFill>
                <a:hlinkClick r:id="rId2">
                  <a:extLst>
                    <a:ext uri="{A12FA001-AC4F-418D-AE19-62706E023703}">
                      <ahyp:hlinkClr xmlns:ahyp="http://schemas.microsoft.com/office/drawing/2018/hyperlinkcolor" val="tx"/>
                    </a:ext>
                  </a:extLst>
                </a:hlinkClick>
              </a:rPr>
              <a:t>http://www.biopim.eu/</a:t>
            </a:r>
            <a:r>
              <a:rPr lang="en-US" sz="1800" dirty="0">
                <a:solidFill>
                  <a:srgbClr val="7030A0"/>
                </a:solidFill>
              </a:rPr>
              <a:t> </a:t>
            </a:r>
          </a:p>
          <a:p>
            <a:pPr lvl="1"/>
            <a:r>
              <a:rPr lang="en-US" sz="1800" b="1" dirty="0" err="1">
                <a:solidFill>
                  <a:srgbClr val="7030A0"/>
                </a:solidFill>
              </a:rPr>
              <a:t>BioPIM</a:t>
            </a:r>
            <a:r>
              <a:rPr lang="en-US" sz="1800" dirty="0">
                <a:solidFill>
                  <a:srgbClr val="7030A0"/>
                </a:solidFill>
              </a:rPr>
              <a:t> project aims to leverage the emerging processing-in-memory (PIM) technologies to enable powerful edge computing. </a:t>
            </a:r>
          </a:p>
          <a:p>
            <a:pPr lvl="1"/>
            <a:r>
              <a:rPr lang="en-US" sz="1800" dirty="0">
                <a:solidFill>
                  <a:srgbClr val="7030A0"/>
                </a:solidFill>
              </a:rPr>
              <a:t>Synergistic with this task</a:t>
            </a:r>
          </a:p>
          <a:p>
            <a:pPr lvl="1"/>
            <a:r>
              <a:rPr lang="en-US" sz="1800" dirty="0"/>
              <a:t>We will focus on co-designing algorithms and data structures commonly used in bioinformatics together with several types of PIM architectures to obtain the highest benefit in cost, energy, and time savings. </a:t>
            </a:r>
          </a:p>
          <a:p>
            <a:pPr lvl="1"/>
            <a:r>
              <a:rPr lang="en-US" sz="1800" dirty="0" err="1"/>
              <a:t>BioPIM</a:t>
            </a:r>
            <a:r>
              <a:rPr lang="en-US" sz="1800" dirty="0"/>
              <a:t> will also impact other fields that employ similar algorithms. </a:t>
            </a:r>
          </a:p>
          <a:p>
            <a:pPr lvl="1"/>
            <a:r>
              <a:rPr lang="en-US" sz="1800" dirty="0"/>
              <a:t>Our designs and algorithms will not be limited to cheap hardware, and they will impact computation efficiency on all forms of computing environments including cloud platforms.</a:t>
            </a:r>
          </a:p>
          <a:p>
            <a:pPr lvl="1"/>
            <a:r>
              <a:rPr lang="en-US" sz="1800" dirty="0"/>
              <a:t>The targeted breakthrough of </a:t>
            </a:r>
            <a:r>
              <a:rPr lang="en-US" sz="1800" b="1" dirty="0" err="1"/>
              <a:t>BioPIM</a:t>
            </a:r>
            <a:r>
              <a:rPr lang="en-US" sz="1800" dirty="0"/>
              <a:t> is to invent and leverage in-memory computing architectures to fundamentally improve the performance and energy efficiency of various important bioinformatics algorithms to make mobile genomics a reality</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9448A264-0D68-0A39-C8FC-F68DE80D5FF0}"/>
              </a:ext>
            </a:extLst>
          </p:cNvPr>
          <p:cNvSpPr>
            <a:spLocks noGrp="1"/>
          </p:cNvSpPr>
          <p:nvPr>
            <p:ph type="sldNum" sz="quarter" idx="11"/>
          </p:nvPr>
        </p:nvSpPr>
        <p:spPr/>
        <p:txBody>
          <a:bodyPr/>
          <a:lstStyle/>
          <a:p>
            <a:fld id="{323594FA-E141-4234-AE05-360401972BE7}" type="slidenum">
              <a:rPr lang="en-US" altLang="en-US" smtClean="0"/>
              <a:pPr/>
              <a:t>38</a:t>
            </a:fld>
            <a:endParaRPr lang="en-US" altLang="en-US"/>
          </a:p>
        </p:txBody>
      </p:sp>
      <p:pic>
        <p:nvPicPr>
          <p:cNvPr id="5" name="Picture 4">
            <a:extLst>
              <a:ext uri="{FF2B5EF4-FFF2-40B4-BE49-F238E27FC236}">
                <a16:creationId xmlns:a16="http://schemas.microsoft.com/office/drawing/2014/main" id="{DF0CD462-A081-585B-2225-F86AD85976DC}"/>
              </a:ext>
            </a:extLst>
          </p:cNvPr>
          <p:cNvPicPr>
            <a:picLocks noChangeAspect="1"/>
          </p:cNvPicPr>
          <p:nvPr/>
        </p:nvPicPr>
        <p:blipFill>
          <a:blip r:embed="rId3"/>
          <a:stretch>
            <a:fillRect/>
          </a:stretch>
        </p:blipFill>
        <p:spPr>
          <a:xfrm>
            <a:off x="6553200" y="1196752"/>
            <a:ext cx="2520280" cy="507577"/>
          </a:xfrm>
          <a:prstGeom prst="rect">
            <a:avLst/>
          </a:prstGeom>
        </p:spPr>
      </p:pic>
    </p:spTree>
    <p:extLst>
      <p:ext uri="{BB962C8B-B14F-4D97-AF65-F5344CB8AC3E}">
        <p14:creationId xmlns:p14="http://schemas.microsoft.com/office/powerpoint/2010/main" val="2204583919"/>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1E522-3FC8-766D-2645-B3FAC6A5A267}"/>
              </a:ext>
            </a:extLst>
          </p:cNvPr>
          <p:cNvSpPr>
            <a:spLocks noGrp="1"/>
          </p:cNvSpPr>
          <p:nvPr>
            <p:ph type="title"/>
          </p:nvPr>
        </p:nvSpPr>
        <p:spPr/>
        <p:txBody>
          <a:bodyPr/>
          <a:lstStyle/>
          <a:p>
            <a:r>
              <a:rPr lang="en-US" dirty="0"/>
              <a:t>Industry Interactions (This Year III)</a:t>
            </a:r>
          </a:p>
        </p:txBody>
      </p:sp>
      <p:sp>
        <p:nvSpPr>
          <p:cNvPr id="3" name="Content Placeholder 2">
            <a:extLst>
              <a:ext uri="{FF2B5EF4-FFF2-40B4-BE49-F238E27FC236}">
                <a16:creationId xmlns:a16="http://schemas.microsoft.com/office/drawing/2014/main" id="{B5954C8A-730B-CDF9-99F7-70A6CBE381AC}"/>
              </a:ext>
            </a:extLst>
          </p:cNvPr>
          <p:cNvSpPr>
            <a:spLocks noGrp="1"/>
          </p:cNvSpPr>
          <p:nvPr>
            <p:ph idx="1"/>
          </p:nvPr>
        </p:nvSpPr>
        <p:spPr>
          <a:xfrm>
            <a:off x="228600" y="1124744"/>
            <a:ext cx="8915400" cy="5123656"/>
          </a:xfrm>
        </p:spPr>
        <p:txBody>
          <a:bodyPr/>
          <a:lstStyle/>
          <a:p>
            <a:r>
              <a:rPr lang="en-US" sz="2200" dirty="0"/>
              <a:t>Qualcomm: In-person Visit &amp; Talk</a:t>
            </a:r>
            <a:endParaRPr lang="en-US" sz="1800" dirty="0">
              <a:solidFill>
                <a:srgbClr val="7030A0"/>
              </a:solidFill>
            </a:endParaRPr>
          </a:p>
          <a:p>
            <a:pPr lvl="1"/>
            <a:r>
              <a:rPr lang="en-US" sz="1800" dirty="0">
                <a:solidFill>
                  <a:srgbClr val="0000FF"/>
                </a:solidFill>
              </a:rPr>
              <a:t>Ramesh Chauhan</a:t>
            </a:r>
          </a:p>
          <a:p>
            <a:pPr lvl="1"/>
            <a:r>
              <a:rPr lang="en-US" sz="1800" dirty="0">
                <a:solidFill>
                  <a:srgbClr val="0000FF"/>
                </a:solidFill>
              </a:rPr>
              <a:t>May 2022</a:t>
            </a:r>
          </a:p>
          <a:p>
            <a:pPr lvl="1"/>
            <a:endParaRPr lang="en-US" sz="1800" dirty="0"/>
          </a:p>
          <a:p>
            <a:r>
              <a:rPr lang="en-US" sz="2200" dirty="0"/>
              <a:t>IBM Research: In-person Visit &amp; Talk</a:t>
            </a:r>
            <a:endParaRPr lang="en-US" sz="1800" dirty="0">
              <a:solidFill>
                <a:srgbClr val="7030A0"/>
              </a:solidFill>
            </a:endParaRPr>
          </a:p>
          <a:p>
            <a:pPr lvl="1"/>
            <a:r>
              <a:rPr lang="en-US" sz="1800" dirty="0">
                <a:solidFill>
                  <a:srgbClr val="0000FF"/>
                </a:solidFill>
              </a:rPr>
              <a:t>Pradip Bose, Karthik Swaminathan, </a:t>
            </a:r>
            <a:r>
              <a:rPr lang="en-US" sz="1800" dirty="0" err="1">
                <a:solidFill>
                  <a:srgbClr val="0000FF"/>
                </a:solidFill>
              </a:rPr>
              <a:t>Alper</a:t>
            </a:r>
            <a:r>
              <a:rPr lang="en-US" sz="1800" dirty="0">
                <a:solidFill>
                  <a:srgbClr val="0000FF"/>
                </a:solidFill>
              </a:rPr>
              <a:t> </a:t>
            </a:r>
            <a:r>
              <a:rPr lang="en-US" sz="1800" dirty="0" err="1">
                <a:solidFill>
                  <a:srgbClr val="0000FF"/>
                </a:solidFill>
              </a:rPr>
              <a:t>Buyuktosunoglu</a:t>
            </a:r>
            <a:r>
              <a:rPr lang="en-US" sz="1800" dirty="0">
                <a:solidFill>
                  <a:srgbClr val="0000FF"/>
                </a:solidFill>
              </a:rPr>
              <a:t>, Krishnan Kailas</a:t>
            </a:r>
          </a:p>
          <a:p>
            <a:pPr lvl="1"/>
            <a:r>
              <a:rPr lang="en-US" sz="1800" dirty="0">
                <a:solidFill>
                  <a:srgbClr val="0000FF"/>
                </a:solidFill>
              </a:rPr>
              <a:t>May 2022</a:t>
            </a:r>
          </a:p>
          <a:p>
            <a:pPr lvl="1"/>
            <a:endParaRPr lang="en-US" sz="1800" dirty="0">
              <a:solidFill>
                <a:srgbClr val="0000FF"/>
              </a:solidFill>
            </a:endParaRPr>
          </a:p>
          <a:p>
            <a:r>
              <a:rPr lang="en-US" sz="2200" dirty="0"/>
              <a:t>Intel: Keynote Talk at the Intel Interconnect &amp; Connectivity Summit </a:t>
            </a:r>
          </a:p>
          <a:p>
            <a:pPr lvl="1"/>
            <a:r>
              <a:rPr lang="en-US" sz="1800" dirty="0">
                <a:solidFill>
                  <a:srgbClr val="0000FF"/>
                </a:solidFill>
              </a:rPr>
              <a:t>Debendra Das Sharma</a:t>
            </a:r>
            <a:endParaRPr lang="en-US" sz="1800" dirty="0">
              <a:solidFill>
                <a:srgbClr val="0000FF"/>
              </a:solidFill>
              <a:hlinkClick r:id="rId2">
                <a:extLst>
                  <a:ext uri="{A12FA001-AC4F-418D-AE19-62706E023703}">
                    <ahyp:hlinkClr xmlns:ahyp="http://schemas.microsoft.com/office/drawing/2018/hyperlinkcolor" val="tx"/>
                  </a:ext>
                </a:extLst>
              </a:hlinkClick>
            </a:endParaRPr>
          </a:p>
          <a:p>
            <a:pPr lvl="1"/>
            <a:r>
              <a:rPr lang="en-US" sz="1800" b="1" dirty="0">
                <a:solidFill>
                  <a:srgbClr val="7030A0"/>
                </a:solidFill>
                <a:hlinkClick r:id="rId2">
                  <a:extLst>
                    <a:ext uri="{A12FA001-AC4F-418D-AE19-62706E023703}">
                      <ahyp:hlinkClr xmlns:ahyp="http://schemas.microsoft.com/office/drawing/2018/hyperlinkcolor" val="tx"/>
                    </a:ext>
                  </a:extLst>
                </a:hlinkClick>
              </a:rPr>
              <a:t>"Memory-Centric Computing"</a:t>
            </a:r>
            <a:br>
              <a:rPr lang="en-US" sz="1800" dirty="0"/>
            </a:br>
            <a:r>
              <a:rPr lang="en-US" sz="1800" i="1" dirty="0"/>
              <a:t>Keynote Talk at the Intel Interconnect &amp; Connectivity Summit (</a:t>
            </a:r>
            <a:r>
              <a:rPr lang="en-US" sz="1800" b="1" i="1" dirty="0"/>
              <a:t>IICS</a:t>
            </a:r>
            <a:r>
              <a:rPr lang="en-US" sz="1800" i="1" dirty="0"/>
              <a:t>)</a:t>
            </a:r>
            <a:r>
              <a:rPr lang="en-US" sz="1800" dirty="0"/>
              <a:t>, Virtual, 9 February 2022.</a:t>
            </a:r>
            <a:br>
              <a:rPr lang="en-US" sz="1800" dirty="0"/>
            </a:br>
            <a:r>
              <a:rPr lang="en-US" sz="1800" dirty="0"/>
              <a:t>[</a:t>
            </a:r>
            <a:r>
              <a:rPr lang="en-US" sz="1800" dirty="0">
                <a:hlinkClick r:id="rId2"/>
              </a:rPr>
              <a:t>Slides (pptx)</a:t>
            </a:r>
            <a:r>
              <a:rPr lang="en-US" sz="1800" dirty="0"/>
              <a:t> </a:t>
            </a:r>
            <a:r>
              <a:rPr lang="en-US" sz="1800" dirty="0">
                <a:hlinkClick r:id="rId3"/>
              </a:rPr>
              <a:t>(pdf)</a:t>
            </a:r>
            <a:r>
              <a:rPr lang="en-US" sz="1800" dirty="0"/>
              <a:t>]</a:t>
            </a:r>
          </a:p>
          <a:p>
            <a:pPr marL="0" indent="0">
              <a:buNone/>
            </a:pPr>
            <a:br>
              <a:rPr lang="en-US" dirty="0"/>
            </a:br>
            <a:endParaRPr lang="en-US" sz="2000" dirty="0"/>
          </a:p>
        </p:txBody>
      </p:sp>
      <p:sp>
        <p:nvSpPr>
          <p:cNvPr id="4" name="Slide Number Placeholder 3">
            <a:extLst>
              <a:ext uri="{FF2B5EF4-FFF2-40B4-BE49-F238E27FC236}">
                <a16:creationId xmlns:a16="http://schemas.microsoft.com/office/drawing/2014/main" id="{9448A264-0D68-0A39-C8FC-F68DE80D5FF0}"/>
              </a:ext>
            </a:extLst>
          </p:cNvPr>
          <p:cNvSpPr>
            <a:spLocks noGrp="1"/>
          </p:cNvSpPr>
          <p:nvPr>
            <p:ph type="sldNum" sz="quarter" idx="11"/>
          </p:nvPr>
        </p:nvSpPr>
        <p:spPr/>
        <p:txBody>
          <a:bodyPr/>
          <a:lstStyle/>
          <a:p>
            <a:fld id="{323594FA-E141-4234-AE05-360401972BE7}" type="slidenum">
              <a:rPr lang="en-US" altLang="en-US" smtClean="0"/>
              <a:pPr/>
              <a:t>39</a:t>
            </a:fld>
            <a:endParaRPr lang="en-US" altLang="en-US"/>
          </a:p>
        </p:txBody>
      </p:sp>
    </p:spTree>
    <p:extLst>
      <p:ext uri="{BB962C8B-B14F-4D97-AF65-F5344CB8AC3E}">
        <p14:creationId xmlns:p14="http://schemas.microsoft.com/office/powerpoint/2010/main" val="3564142008"/>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996A6A-6B72-68C3-9606-361F582C8C13}"/>
              </a:ext>
            </a:extLst>
          </p:cNvPr>
          <p:cNvPicPr>
            <a:picLocks noChangeAspect="1"/>
          </p:cNvPicPr>
          <p:nvPr/>
        </p:nvPicPr>
        <p:blipFill>
          <a:blip r:embed="rId2"/>
          <a:stretch>
            <a:fillRect/>
          </a:stretch>
        </p:blipFill>
        <p:spPr>
          <a:xfrm>
            <a:off x="8100392" y="44624"/>
            <a:ext cx="960449" cy="960449"/>
          </a:xfrm>
          <a:prstGeom prst="rect">
            <a:avLst/>
          </a:prstGeom>
        </p:spPr>
      </p:pic>
      <p:sp>
        <p:nvSpPr>
          <p:cNvPr id="2" name="Title 1">
            <a:extLst>
              <a:ext uri="{FF2B5EF4-FFF2-40B4-BE49-F238E27FC236}">
                <a16:creationId xmlns:a16="http://schemas.microsoft.com/office/drawing/2014/main" id="{E36EC243-1CAD-2A7E-62EB-0FB2914C1F88}"/>
              </a:ext>
            </a:extLst>
          </p:cNvPr>
          <p:cNvSpPr>
            <a:spLocks noGrp="1"/>
          </p:cNvSpPr>
          <p:nvPr>
            <p:ph type="title"/>
          </p:nvPr>
        </p:nvSpPr>
        <p:spPr/>
        <p:txBody>
          <a:bodyPr/>
          <a:lstStyle/>
          <a:p>
            <a:r>
              <a:rPr lang="en-US" dirty="0"/>
              <a:t>Posters for Annual Review 2022</a:t>
            </a:r>
          </a:p>
        </p:txBody>
      </p:sp>
      <p:sp>
        <p:nvSpPr>
          <p:cNvPr id="3" name="Content Placeholder 2">
            <a:extLst>
              <a:ext uri="{FF2B5EF4-FFF2-40B4-BE49-F238E27FC236}">
                <a16:creationId xmlns:a16="http://schemas.microsoft.com/office/drawing/2014/main" id="{BC2C9FA4-AC79-315D-C96F-D650BA037556}"/>
              </a:ext>
            </a:extLst>
          </p:cNvPr>
          <p:cNvSpPr>
            <a:spLocks noGrp="1"/>
          </p:cNvSpPr>
          <p:nvPr>
            <p:ph idx="1"/>
          </p:nvPr>
        </p:nvSpPr>
        <p:spPr>
          <a:xfrm>
            <a:off x="0" y="908720"/>
            <a:ext cx="9144000" cy="5792118"/>
          </a:xfrm>
        </p:spPr>
        <p:txBody>
          <a:bodyPr/>
          <a:lstStyle/>
          <a:p>
            <a:pPr indent="-270900"/>
            <a:r>
              <a:rPr lang="en-US" sz="1800" dirty="0">
                <a:solidFill>
                  <a:srgbClr val="7030A0"/>
                </a:solidFill>
                <a:latin typeface="Lato" panose="020F0502020204030203" pitchFamily="34" charset="0"/>
                <a:ea typeface="Lato" panose="020F0502020204030203" pitchFamily="34" charset="0"/>
                <a:cs typeface="Lato" panose="020F0502020204030203" pitchFamily="34" charset="0"/>
              </a:rPr>
              <a:t>Sibyl: Adaptive and Extensible Data Placement in Hybrid Storage Systems Using Online Reinforcement Learning [ISCA 2022]</a:t>
            </a:r>
          </a:p>
          <a:p>
            <a:pPr lvl="1"/>
            <a:r>
              <a:rPr lang="en-US" sz="1600" dirty="0">
                <a:solidFill>
                  <a:srgbClr val="0000FF"/>
                </a:solidFill>
                <a:latin typeface="Lato" panose="020F0502020204030203" pitchFamily="34" charset="0"/>
                <a:ea typeface="Lato" panose="020F0502020204030203" pitchFamily="34" charset="0"/>
                <a:cs typeface="Lato" panose="020F0502020204030203" pitchFamily="34" charset="0"/>
              </a:rPr>
              <a:t>Gagandeep Singh</a:t>
            </a:r>
            <a:endParaRPr lang="en-US" sz="1800" dirty="0">
              <a:solidFill>
                <a:srgbClr val="7030A0"/>
              </a:solidFill>
              <a:latin typeface="Lato" panose="020F0502020204030203" pitchFamily="34" charset="0"/>
              <a:ea typeface="Lato" panose="020F0502020204030203" pitchFamily="34" charset="0"/>
              <a:cs typeface="Lato" panose="020F0502020204030203" pitchFamily="34" charset="0"/>
            </a:endParaRPr>
          </a:p>
          <a:p>
            <a:pPr indent="-270900"/>
            <a:r>
              <a:rPr lang="en-US" sz="1800" dirty="0" err="1">
                <a:solidFill>
                  <a:srgbClr val="7030A0"/>
                </a:solidFill>
                <a:latin typeface="Lato" panose="020F0502020204030203" pitchFamily="34" charset="0"/>
                <a:ea typeface="Lato" panose="020F0502020204030203" pitchFamily="34" charset="0"/>
                <a:cs typeface="Lato" panose="020F0502020204030203" pitchFamily="34" charset="0"/>
              </a:rPr>
              <a:t>SeGraM</a:t>
            </a:r>
            <a:r>
              <a:rPr lang="en-US" sz="1800" dirty="0">
                <a:solidFill>
                  <a:srgbClr val="7030A0"/>
                </a:solidFill>
                <a:latin typeface="Lato" panose="020F0502020204030203" pitchFamily="34" charset="0"/>
                <a:ea typeface="Lato" panose="020F0502020204030203" pitchFamily="34" charset="0"/>
                <a:cs typeface="Lato" panose="020F0502020204030203" pitchFamily="34" charset="0"/>
              </a:rPr>
              <a:t>: A Universal Hardware Accelerator for Genomic Sequence-to-Graph and Sequence-to-Sequence Mapping [ISCA 2022]</a:t>
            </a:r>
          </a:p>
          <a:p>
            <a:pPr lvl="1"/>
            <a:r>
              <a:rPr lang="en-US" sz="1600" dirty="0" err="1">
                <a:solidFill>
                  <a:srgbClr val="0000FF"/>
                </a:solidFill>
                <a:latin typeface="Lato" panose="020F0502020204030203" pitchFamily="34" charset="0"/>
                <a:ea typeface="Lato" panose="020F0502020204030203" pitchFamily="34" charset="0"/>
                <a:cs typeface="Lato" panose="020F0502020204030203" pitchFamily="34" charset="0"/>
              </a:rPr>
              <a:t>Damla</a:t>
            </a:r>
            <a:r>
              <a:rPr lang="en-US" sz="1600" dirty="0">
                <a:solidFill>
                  <a:srgbClr val="0000FF"/>
                </a:solidFill>
                <a:latin typeface="Lato" panose="020F0502020204030203" pitchFamily="34" charset="0"/>
                <a:ea typeface="Lato" panose="020F0502020204030203" pitchFamily="34" charset="0"/>
                <a:cs typeface="Lato" panose="020F0502020204030203" pitchFamily="34" charset="0"/>
              </a:rPr>
              <a:t> </a:t>
            </a:r>
            <a:r>
              <a:rPr lang="en-US" sz="1600" dirty="0" err="1">
                <a:solidFill>
                  <a:srgbClr val="0000FF"/>
                </a:solidFill>
                <a:latin typeface="Lato" panose="020F0502020204030203" pitchFamily="34" charset="0"/>
                <a:ea typeface="Lato" panose="020F0502020204030203" pitchFamily="34" charset="0"/>
                <a:cs typeface="Lato" panose="020F0502020204030203" pitchFamily="34" charset="0"/>
              </a:rPr>
              <a:t>Senol</a:t>
            </a:r>
            <a:r>
              <a:rPr lang="en-US" sz="1600" dirty="0">
                <a:solidFill>
                  <a:srgbClr val="0000FF"/>
                </a:solidFill>
                <a:latin typeface="Lato" panose="020F0502020204030203" pitchFamily="34" charset="0"/>
                <a:ea typeface="Lato" panose="020F0502020204030203" pitchFamily="34" charset="0"/>
                <a:cs typeface="Lato" panose="020F0502020204030203" pitchFamily="34" charset="0"/>
              </a:rPr>
              <a:t> Cali, Joel </a:t>
            </a:r>
            <a:r>
              <a:rPr lang="en-US" sz="1600" dirty="0" err="1">
                <a:solidFill>
                  <a:srgbClr val="0000FF"/>
                </a:solidFill>
                <a:latin typeface="Lato" panose="020F0502020204030203" pitchFamily="34" charset="0"/>
                <a:ea typeface="Lato" panose="020F0502020204030203" pitchFamily="34" charset="0"/>
                <a:cs typeface="Lato" panose="020F0502020204030203" pitchFamily="34" charset="0"/>
              </a:rPr>
              <a:t>Lindegger</a:t>
            </a:r>
            <a:endParaRPr lang="en-US" sz="1600" dirty="0">
              <a:solidFill>
                <a:srgbClr val="0000FF"/>
              </a:solidFill>
              <a:latin typeface="Lato" panose="020F0502020204030203" pitchFamily="34" charset="0"/>
              <a:ea typeface="Lato" panose="020F0502020204030203" pitchFamily="34" charset="0"/>
              <a:cs typeface="Lato" panose="020F0502020204030203" pitchFamily="34" charset="0"/>
            </a:endParaRPr>
          </a:p>
          <a:p>
            <a:pPr indent="-270900"/>
            <a:r>
              <a:rPr lang="en-US" sz="1800" dirty="0">
                <a:solidFill>
                  <a:srgbClr val="7030A0"/>
                </a:solidFill>
                <a:latin typeface="Lato" panose="020F0502020204030203" pitchFamily="34" charset="0"/>
                <a:ea typeface="Lato" panose="020F0502020204030203" pitchFamily="34" charset="0"/>
                <a:cs typeface="Lato" panose="020F0502020204030203" pitchFamily="34" charset="0"/>
              </a:rPr>
              <a:t>Hermes: Accelerating Long-Latency Load Requests via Perceptron-Based Off-Chip Load Prediction [MICRO 2022]</a:t>
            </a:r>
          </a:p>
          <a:p>
            <a:pPr lvl="1"/>
            <a:r>
              <a:rPr lang="en-US" sz="1600" dirty="0">
                <a:solidFill>
                  <a:srgbClr val="0000FF"/>
                </a:solidFill>
                <a:latin typeface="Lato" panose="020F0502020204030203" pitchFamily="34" charset="0"/>
                <a:ea typeface="Lato" panose="020F0502020204030203" pitchFamily="34" charset="0"/>
                <a:cs typeface="Lato" panose="020F0502020204030203" pitchFamily="34" charset="0"/>
              </a:rPr>
              <a:t>Rahul </a:t>
            </a:r>
            <a:r>
              <a:rPr lang="en-US" sz="1600" dirty="0" err="1">
                <a:solidFill>
                  <a:srgbClr val="0000FF"/>
                </a:solidFill>
                <a:latin typeface="Lato" panose="020F0502020204030203" pitchFamily="34" charset="0"/>
                <a:ea typeface="Lato" panose="020F0502020204030203" pitchFamily="34" charset="0"/>
                <a:cs typeface="Lato" panose="020F0502020204030203" pitchFamily="34" charset="0"/>
              </a:rPr>
              <a:t>Bera</a:t>
            </a:r>
            <a:endParaRPr lang="en-US" sz="1800" dirty="0">
              <a:solidFill>
                <a:srgbClr val="7030A0"/>
              </a:solidFill>
              <a:latin typeface="Lato" panose="020F0502020204030203" pitchFamily="34" charset="0"/>
              <a:ea typeface="Lato" panose="020F0502020204030203" pitchFamily="34" charset="0"/>
              <a:cs typeface="Lato" panose="020F0502020204030203" pitchFamily="34" charset="0"/>
            </a:endParaRPr>
          </a:p>
          <a:p>
            <a:pPr indent="-270900"/>
            <a:r>
              <a:rPr lang="en-US" sz="1800" dirty="0">
                <a:solidFill>
                  <a:srgbClr val="7030A0"/>
                </a:solidFill>
                <a:latin typeface="Lato" panose="020F0502020204030203" pitchFamily="34" charset="0"/>
                <a:ea typeface="Lato" panose="020F0502020204030203" pitchFamily="34" charset="0"/>
                <a:cs typeface="Lato" panose="020F0502020204030203" pitchFamily="34" charset="0"/>
              </a:rPr>
              <a:t>Polynesia: Enabling High-Performance and Energy-Efficient Hybrid Transactional/Analytical Databases with Hardware/Software Co-Design [ICDE 2022]</a:t>
            </a:r>
          </a:p>
          <a:p>
            <a:pPr lvl="1"/>
            <a:r>
              <a:rPr lang="en-US" sz="1600" dirty="0">
                <a:solidFill>
                  <a:srgbClr val="0000FF"/>
                </a:solidFill>
              </a:rPr>
              <a:t>Geraldo Francisco de Oliveira Junior</a:t>
            </a:r>
          </a:p>
          <a:p>
            <a:pPr indent="-270900"/>
            <a:r>
              <a:rPr lang="en-GB" sz="1800" b="0" i="0" u="none" strike="noStrike" dirty="0">
                <a:solidFill>
                  <a:srgbClr val="7030A0"/>
                </a:solidFill>
                <a:effectLst/>
                <a:latin typeface="Lato" panose="020F0502020204030203" pitchFamily="34" charset="0"/>
                <a:ea typeface="Lato" panose="020F0502020204030203" pitchFamily="34" charset="0"/>
                <a:cs typeface="Lato" panose="020F0502020204030203" pitchFamily="34" charset="0"/>
              </a:rPr>
              <a:t>Benchmarking Memory-Centric Computing Systems: Analysis of Real Processing-in-Memory Hardware [IEEE Access 2022]</a:t>
            </a:r>
          </a:p>
          <a:p>
            <a:pPr lvl="1"/>
            <a:r>
              <a:rPr lang="en-US" sz="1600" dirty="0">
                <a:solidFill>
                  <a:srgbClr val="000BEB"/>
                </a:solidFill>
                <a:latin typeface="Lato" panose="020F0502020204030203" pitchFamily="34" charset="0"/>
                <a:ea typeface="Lato" panose="020F0502020204030203" pitchFamily="34" charset="0"/>
                <a:cs typeface="Lato" panose="020F0502020204030203" pitchFamily="34" charset="0"/>
              </a:rPr>
              <a:t>Juan Gómez-Luna</a:t>
            </a:r>
            <a:endParaRPr lang="en-GB" sz="1600" b="0" i="0" u="none" strike="noStrike" dirty="0">
              <a:solidFill>
                <a:srgbClr val="000BEB"/>
              </a:solidFill>
              <a:effectLst/>
              <a:latin typeface="Lato" panose="020F0502020204030203" pitchFamily="34" charset="0"/>
              <a:ea typeface="Lato" panose="020F0502020204030203" pitchFamily="34" charset="0"/>
              <a:cs typeface="Lato" panose="020F0502020204030203" pitchFamily="34" charset="0"/>
            </a:endParaRPr>
          </a:p>
          <a:p>
            <a:pPr indent="-270900"/>
            <a:r>
              <a:rPr lang="en-GB" sz="1600" b="0" i="0" u="none" strike="noStrike" dirty="0">
                <a:solidFill>
                  <a:srgbClr val="7030A0"/>
                </a:solidFill>
                <a:effectLst/>
                <a:latin typeface="Lato" panose="020F0502020204030203" pitchFamily="34" charset="0"/>
                <a:ea typeface="Lato" panose="020F0502020204030203" pitchFamily="34" charset="0"/>
                <a:cs typeface="Lato" panose="020F0502020204030203" pitchFamily="34" charset="0"/>
              </a:rPr>
              <a:t>G</a:t>
            </a:r>
            <a:r>
              <a:rPr lang="en-GB" sz="1800" b="0" i="0" u="none" strike="noStrike" dirty="0">
                <a:solidFill>
                  <a:srgbClr val="7030A0"/>
                </a:solidFill>
                <a:effectLst/>
                <a:latin typeface="Lato" panose="020F0502020204030203" pitchFamily="34" charset="0"/>
                <a:ea typeface="Lato" panose="020F0502020204030203" pitchFamily="34" charset="0"/>
                <a:cs typeface="Lato" panose="020F0502020204030203" pitchFamily="34" charset="0"/>
              </a:rPr>
              <a:t>oogle Neural Network Models for Edge Devices: </a:t>
            </a:r>
            <a:r>
              <a:rPr lang="en-GB" sz="1800" b="0" i="0" u="none" strike="noStrike" dirty="0" err="1">
                <a:solidFill>
                  <a:srgbClr val="7030A0"/>
                </a:solidFill>
                <a:effectLst/>
                <a:latin typeface="Lato" panose="020F0502020204030203" pitchFamily="34" charset="0"/>
                <a:ea typeface="Lato" panose="020F0502020204030203" pitchFamily="34" charset="0"/>
                <a:cs typeface="Lato" panose="020F0502020204030203" pitchFamily="34" charset="0"/>
              </a:rPr>
              <a:t>Analyzing</a:t>
            </a:r>
            <a:r>
              <a:rPr lang="en-GB" sz="1800" b="0" i="0" u="none" strike="noStrike" dirty="0">
                <a:solidFill>
                  <a:srgbClr val="7030A0"/>
                </a:solidFill>
                <a:effectLst/>
                <a:latin typeface="Lato" panose="020F0502020204030203" pitchFamily="34" charset="0"/>
                <a:ea typeface="Lato" panose="020F0502020204030203" pitchFamily="34" charset="0"/>
                <a:cs typeface="Lato" panose="020F0502020204030203" pitchFamily="34" charset="0"/>
              </a:rPr>
              <a:t> and Mitigating Machine Learning Inference Bottlenecks [PACT 2021]</a:t>
            </a:r>
          </a:p>
          <a:p>
            <a:pPr lvl="1"/>
            <a:r>
              <a:rPr lang="en-US" sz="1600" dirty="0">
                <a:solidFill>
                  <a:srgbClr val="0000FF"/>
                </a:solidFill>
              </a:rPr>
              <a:t>Geraldo Francisco de Oliveira Junior</a:t>
            </a:r>
          </a:p>
        </p:txBody>
      </p:sp>
      <p:sp>
        <p:nvSpPr>
          <p:cNvPr id="4" name="Slide Number Placeholder 3">
            <a:extLst>
              <a:ext uri="{FF2B5EF4-FFF2-40B4-BE49-F238E27FC236}">
                <a16:creationId xmlns:a16="http://schemas.microsoft.com/office/drawing/2014/main" id="{F2E091C3-E327-1914-9FC9-05618963265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37333961"/>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EC243-1CAD-2A7E-62EB-0FB2914C1F88}"/>
              </a:ext>
            </a:extLst>
          </p:cNvPr>
          <p:cNvSpPr>
            <a:spLocks noGrp="1"/>
          </p:cNvSpPr>
          <p:nvPr>
            <p:ph type="title"/>
          </p:nvPr>
        </p:nvSpPr>
        <p:spPr/>
        <p:txBody>
          <a:bodyPr/>
          <a:lstStyle/>
          <a:p>
            <a:r>
              <a:rPr lang="en-US" dirty="0"/>
              <a:t>Special Research Sessions &amp; Courses</a:t>
            </a:r>
          </a:p>
        </p:txBody>
      </p:sp>
      <p:sp>
        <p:nvSpPr>
          <p:cNvPr id="3" name="Content Placeholder 2">
            <a:extLst>
              <a:ext uri="{FF2B5EF4-FFF2-40B4-BE49-F238E27FC236}">
                <a16:creationId xmlns:a16="http://schemas.microsoft.com/office/drawing/2014/main" id="{BC2C9FA4-AC79-315D-C96F-D650BA037556}"/>
              </a:ext>
            </a:extLst>
          </p:cNvPr>
          <p:cNvSpPr>
            <a:spLocks noGrp="1"/>
          </p:cNvSpPr>
          <p:nvPr>
            <p:ph idx="1"/>
          </p:nvPr>
        </p:nvSpPr>
        <p:spPr>
          <a:xfrm>
            <a:off x="228600" y="1052736"/>
            <a:ext cx="8610600" cy="4948808"/>
          </a:xfrm>
        </p:spPr>
        <p:txBody>
          <a:bodyPr/>
          <a:lstStyle/>
          <a:p>
            <a:r>
              <a:rPr lang="en-US" dirty="0">
                <a:solidFill>
                  <a:srgbClr val="0000FF"/>
                </a:solidFill>
              </a:rPr>
              <a:t>Special Session at ISVLSI 2022: 9 cutting-edge talks</a:t>
            </a:r>
          </a:p>
        </p:txBody>
      </p:sp>
      <p:sp>
        <p:nvSpPr>
          <p:cNvPr id="4" name="Slide Number Placeholder 3">
            <a:extLst>
              <a:ext uri="{FF2B5EF4-FFF2-40B4-BE49-F238E27FC236}">
                <a16:creationId xmlns:a16="http://schemas.microsoft.com/office/drawing/2014/main" id="{F2E091C3-E327-1914-9FC9-056189632653}"/>
              </a:ext>
            </a:extLst>
          </p:cNvPr>
          <p:cNvSpPr>
            <a:spLocks noGrp="1"/>
          </p:cNvSpPr>
          <p:nvPr>
            <p:ph type="sldNum" sz="quarter" idx="11"/>
          </p:nvPr>
        </p:nvSpPr>
        <p:spPr/>
        <p:txBody>
          <a:bodyPr/>
          <a:lstStyle/>
          <a:p>
            <a:fld id="{323594FA-E141-4234-AE05-360401972BE7}" type="slidenum">
              <a:rPr lang="en-US" altLang="en-US" smtClean="0"/>
              <a:pPr/>
              <a:t>41</a:t>
            </a:fld>
            <a:endParaRPr lang="en-US" altLang="en-US"/>
          </a:p>
        </p:txBody>
      </p:sp>
      <p:pic>
        <p:nvPicPr>
          <p:cNvPr id="5" name="Picture 4">
            <a:extLst>
              <a:ext uri="{FF2B5EF4-FFF2-40B4-BE49-F238E27FC236}">
                <a16:creationId xmlns:a16="http://schemas.microsoft.com/office/drawing/2014/main" id="{5B6B0EC3-D65E-13D3-B6B0-8A11DE70F95D}"/>
              </a:ext>
            </a:extLst>
          </p:cNvPr>
          <p:cNvPicPr>
            <a:picLocks noChangeAspect="1"/>
          </p:cNvPicPr>
          <p:nvPr/>
        </p:nvPicPr>
        <p:blipFill>
          <a:blip r:embed="rId2"/>
          <a:stretch>
            <a:fillRect/>
          </a:stretch>
        </p:blipFill>
        <p:spPr>
          <a:xfrm>
            <a:off x="1187624" y="1572833"/>
            <a:ext cx="7038528" cy="4837269"/>
          </a:xfrm>
          <a:prstGeom prst="rect">
            <a:avLst/>
          </a:prstGeom>
        </p:spPr>
      </p:pic>
      <p:sp>
        <p:nvSpPr>
          <p:cNvPr id="6" name="TextBox 5">
            <a:extLst>
              <a:ext uri="{FF2B5EF4-FFF2-40B4-BE49-F238E27FC236}">
                <a16:creationId xmlns:a16="http://schemas.microsoft.com/office/drawing/2014/main" id="{45C9899B-0C6B-9012-9C33-24CC4B7C8C97}"/>
              </a:ext>
            </a:extLst>
          </p:cNvPr>
          <p:cNvSpPr txBox="1"/>
          <p:nvPr/>
        </p:nvSpPr>
        <p:spPr>
          <a:xfrm>
            <a:off x="1691680" y="6467530"/>
            <a:ext cx="6274475" cy="369332"/>
          </a:xfrm>
          <a:prstGeom prst="rect">
            <a:avLst/>
          </a:prstGeom>
          <a:noFill/>
        </p:spPr>
        <p:txBody>
          <a:bodyPr wrap="none" rtlCol="0">
            <a:spAutoFit/>
          </a:bodyPr>
          <a:lstStyle/>
          <a:p>
            <a:r>
              <a:rPr lang="en-US" b="1" dirty="0">
                <a:solidFill>
                  <a:srgbClr val="0000FF"/>
                </a:solidFill>
                <a:hlinkClick r:id="rId3">
                  <a:extLst>
                    <a:ext uri="{A12FA001-AC4F-418D-AE19-62706E023703}">
                      <ahyp:hlinkClr xmlns:ahyp="http://schemas.microsoft.com/office/drawing/2018/hyperlinkcolor" val="tx"/>
                    </a:ext>
                  </a:extLst>
                </a:hlinkClick>
              </a:rPr>
              <a:t>https://www.youtube.com/watch?v=qeukNs5XI3g</a:t>
            </a:r>
            <a:r>
              <a:rPr lang="en-US" b="1" dirty="0">
                <a:solidFill>
                  <a:srgbClr val="0000FF"/>
                </a:solidFill>
              </a:rPr>
              <a:t> </a:t>
            </a:r>
          </a:p>
        </p:txBody>
      </p:sp>
    </p:spTree>
    <p:extLst>
      <p:ext uri="{BB962C8B-B14F-4D97-AF65-F5344CB8AC3E}">
        <p14:creationId xmlns:p14="http://schemas.microsoft.com/office/powerpoint/2010/main" val="2578719942"/>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138230465"/>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b="1" dirty="0"/>
              <a:t>DDCA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57461" y="856456"/>
            <a:ext cx="4845485"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2"/>
              </a:rPr>
              <a:t>https://safari.ethz.ch/digitaltechnik/spring2022/doku.php?id=schedule</a:t>
            </a:r>
            <a:endParaRPr lang="en-US" sz="14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Spring 2021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4">
                  <a:extLst>
                    <a:ext uri="{A12FA001-AC4F-418D-AE19-62706E023703}">
                      <ahyp:hlinkClr xmlns:ahyp="http://schemas.microsoft.com/office/drawing/2018/hyperlinkcolor" val="tx"/>
                    </a:ext>
                  </a:extLst>
                </a:hlinkClick>
              </a:rPr>
              <a:t>https://safari.ethz.ch/digitaltechnik/spring2021/doku.php?id=schedule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5"/>
              </a:rPr>
              <a:t>Youtube Livestream (Spring 2022):</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5"/>
              </a:rPr>
              <a:t>https://www.youtube.com/watch?v=cpXdE3HwvK0&amp;list=PL5Q2soXY2Zi97Ya5DEUpMpO2bbAoaG7c6</a:t>
            </a:r>
            <a:endParaRPr lang="en-US" sz="1400" dirty="0">
              <a:solidFill>
                <a:srgbClr val="0432FF"/>
              </a:solidFill>
            </a:endParaRPr>
          </a:p>
          <a:p>
            <a:r>
              <a:rPr lang="en-US" sz="1600" b="1" dirty="0">
                <a:solidFill>
                  <a:srgbClr val="0432FF"/>
                </a:solidFill>
                <a:hlinkClick r:id="rId7">
                  <a:extLst>
                    <a:ext uri="{A12FA001-AC4F-418D-AE19-62706E023703}">
                      <ahyp:hlinkClr xmlns:ahyp="http://schemas.microsoft.com/office/drawing/2018/hyperlinkcolor" val="tx"/>
                    </a:ext>
                  </a:extLst>
                </a:hlinkClick>
              </a:rPr>
              <a:t>Youtube Livestream (Spring 2021):</a:t>
            </a:r>
            <a:endParaRPr lang="en-US" sz="1600" b="1" dirty="0">
              <a:solidFill>
                <a:srgbClr val="0432FF"/>
              </a:solidFill>
              <a:hlinkClick r:id="rId6">
                <a:extLst>
                  <a:ext uri="{A12FA001-AC4F-418D-AE19-62706E023703}">
                    <ahyp:hlinkClr xmlns:ahyp="http://schemas.microsoft.com/office/drawing/2018/hyperlinkcolor" val="tx"/>
                  </a:ext>
                </a:extLst>
              </a:hlinkClick>
            </a:endParaRPr>
          </a:p>
          <a:p>
            <a:pPr lvl="1"/>
            <a:r>
              <a:rPr lang="en-US" sz="1400" dirty="0">
                <a:solidFill>
                  <a:srgbClr val="0432FF"/>
                </a:solidFill>
                <a:hlinkClick r:id="rId7">
                  <a:extLst>
                    <a:ext uri="{A12FA001-AC4F-418D-AE19-62706E023703}">
                      <ahyp:hlinkClr xmlns:ahyp="http://schemas.microsoft.com/office/drawing/2018/hyperlinkcolor" val="tx"/>
                    </a:ext>
                  </a:extLst>
                </a:hlinkClick>
              </a:rPr>
              <a:t>https://www.youtube.com/watch?v=LbC0EZY8yw4&amp;list=PL5Q2soXY2Zi_uej3aY39YB5pfW4SJ7LlN</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8"/>
          <a:stretch>
            <a:fillRect/>
          </a:stretch>
        </p:blipFill>
        <p:spPr>
          <a:xfrm>
            <a:off x="4666189" y="0"/>
            <a:ext cx="4730347" cy="6700838"/>
          </a:xfrm>
          <a:prstGeom prst="rect">
            <a:avLst/>
          </a:prstGeom>
        </p:spPr>
      </p:pic>
      <p:sp>
        <p:nvSpPr>
          <p:cNvPr id="6" name="TextBox 5">
            <a:extLst>
              <a:ext uri="{FF2B5EF4-FFF2-40B4-BE49-F238E27FC236}">
                <a16:creationId xmlns:a16="http://schemas.microsoft.com/office/drawing/2014/main" id="{6BDC0444-4646-974E-480B-4A70E05A543A}"/>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973034167"/>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https://safari.ethz.ch/projects_and_seminars/spring2022/doku.php?id=processing_in_memory</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4A179BAD-D06D-A69D-73FA-3A7AB7BDE712}"/>
              </a:ext>
            </a:extLst>
          </p:cNvPr>
          <p:cNvPicPr>
            <a:picLocks noChangeAspect="1"/>
          </p:cNvPicPr>
          <p:nvPr/>
        </p:nvPicPr>
        <p:blipFill>
          <a:blip r:embed="rId6"/>
          <a:stretch>
            <a:fillRect/>
          </a:stretch>
        </p:blipFill>
        <p:spPr>
          <a:xfrm>
            <a:off x="6226127" y="0"/>
            <a:ext cx="2666353" cy="6858000"/>
          </a:xfrm>
          <a:prstGeom prst="rect">
            <a:avLst/>
          </a:prstGeom>
        </p:spPr>
      </p:pic>
    </p:spTree>
    <p:extLst>
      <p:ext uri="{BB962C8B-B14F-4D97-AF65-F5344CB8AC3E}">
        <p14:creationId xmlns:p14="http://schemas.microsoft.com/office/powerpoint/2010/main" val="2012452193"/>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Genomics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rPr>
              <a:t>Spring 2022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2"/>
              </a:rPr>
              <a:t>https://safari.ethz.ch/projects_and_seminars/spring2022/doku.php?id=bioinformatics</a:t>
            </a:r>
            <a:r>
              <a:rPr lang="en-US" sz="1400" dirty="0">
                <a:solidFill>
                  <a:srgbClr val="0432FF"/>
                </a:solidFill>
              </a:rPr>
              <a:t>  </a:t>
            </a: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4"/>
              </a:rPr>
              <a:t>https://www.youtube.com/watch?v=DEL_5A_Y3TI&amp;list=PL5Q2soXY2Zi8NrPDgOR1yRU_Cxxjw-u18</a:t>
            </a:r>
            <a:r>
              <a:rPr lang="en-US" sz="1400" dirty="0">
                <a:solidFill>
                  <a:srgbClr val="0432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Genomics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EF9421B9-1559-06A9-963C-137F113AE1DA}"/>
              </a:ext>
            </a:extLst>
          </p:cNvPr>
          <p:cNvPicPr>
            <a:picLocks noChangeAspect="1"/>
          </p:cNvPicPr>
          <p:nvPr/>
        </p:nvPicPr>
        <p:blipFill>
          <a:blip r:embed="rId6"/>
          <a:stretch>
            <a:fillRect/>
          </a:stretch>
        </p:blipFill>
        <p:spPr>
          <a:xfrm>
            <a:off x="5008900" y="0"/>
            <a:ext cx="4171612" cy="6858000"/>
          </a:xfrm>
          <a:prstGeom prst="rect">
            <a:avLst/>
          </a:prstGeom>
        </p:spPr>
      </p:pic>
    </p:spTree>
    <p:extLst>
      <p:ext uri="{BB962C8B-B14F-4D97-AF65-F5344CB8AC3E}">
        <p14:creationId xmlns:p14="http://schemas.microsoft.com/office/powerpoint/2010/main" val="1639665445"/>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Hetero. Systems (Spring’22)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000FF"/>
                </a:solidFill>
                <a:hlinkClick r:id="rId2">
                  <a:extLst>
                    <a:ext uri="{A12FA001-AC4F-418D-AE19-62706E023703}">
                      <ahyp:hlinkClr xmlns:ahyp="http://schemas.microsoft.com/office/drawing/2018/hyperlinkcolor" val="tx"/>
                    </a:ext>
                  </a:extLst>
                </a:hlinkClick>
              </a:rPr>
              <a:t>Spring 2022 Edition: </a:t>
            </a:r>
            <a:endParaRPr lang="en-US" sz="1600" b="1" dirty="0">
              <a:solidFill>
                <a:srgbClr val="0000FF"/>
              </a:solidFill>
              <a:hlinkClick r:id="rId3">
                <a:extLst>
                  <a:ext uri="{A12FA001-AC4F-418D-AE19-62706E023703}">
                    <ahyp:hlinkClr xmlns:ahyp="http://schemas.microsoft.com/office/drawing/2018/hyperlinkcolor" val="tx"/>
                  </a:ext>
                </a:extLst>
              </a:hlinkClick>
            </a:endParaRPr>
          </a:p>
          <a:p>
            <a:pPr lvl="1"/>
            <a:r>
              <a:rPr lang="en-US" sz="1400" dirty="0">
                <a:solidFill>
                  <a:srgbClr val="0000FF"/>
                </a:solidFill>
                <a:hlinkClick r:id="rId2">
                  <a:extLst>
                    <a:ext uri="{A12FA001-AC4F-418D-AE19-62706E023703}">
                      <ahyp:hlinkClr xmlns:ahyp="http://schemas.microsoft.com/office/drawing/2018/hyperlinkcolor" val="tx"/>
                    </a:ext>
                  </a:extLst>
                </a:hlinkClick>
              </a:rPr>
              <a:t>https://safari.ethz.ch/projects_and_seminars/spring2022/doku.php?id=heterogeneous_systems</a:t>
            </a:r>
            <a:r>
              <a:rPr lang="en-US" sz="1400" dirty="0">
                <a:solidFill>
                  <a:srgbClr val="0000FF"/>
                </a:solidFill>
              </a:rPr>
              <a:t> </a:t>
            </a:r>
          </a:p>
          <a:p>
            <a:pPr lvl="1"/>
            <a:endParaRPr lang="en-US" sz="1600" dirty="0">
              <a:solidFill>
                <a:srgbClr val="0432FF"/>
              </a:solidFill>
            </a:endParaRPr>
          </a:p>
          <a:p>
            <a:r>
              <a:rPr lang="en-US" sz="1600" b="1" dirty="0">
                <a:solidFill>
                  <a:srgbClr val="0000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000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https://www.youtube.com/watch?v=oFO5fTrgFIY&amp;list=PL5Q2soXY2Zi9XrgXR38IM_FTjmY6h7Gzm</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GPU and Parallelism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0756705C-65E8-9410-750D-09178D45AC8F}"/>
              </a:ext>
            </a:extLst>
          </p:cNvPr>
          <p:cNvPicPr>
            <a:picLocks noChangeAspect="1"/>
          </p:cNvPicPr>
          <p:nvPr/>
        </p:nvPicPr>
        <p:blipFill>
          <a:blip r:embed="rId6"/>
          <a:stretch>
            <a:fillRect/>
          </a:stretch>
        </p:blipFill>
        <p:spPr>
          <a:xfrm>
            <a:off x="5850637" y="0"/>
            <a:ext cx="3257867" cy="6858000"/>
          </a:xfrm>
          <a:prstGeom prst="rect">
            <a:avLst/>
          </a:prstGeom>
        </p:spPr>
      </p:pic>
    </p:spTree>
    <p:extLst>
      <p:ext uri="{BB962C8B-B14F-4D97-AF65-F5344CB8AC3E}">
        <p14:creationId xmlns:p14="http://schemas.microsoft.com/office/powerpoint/2010/main" val="2712635604"/>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HW/SW Co-Design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https://safari.ethz.ch/projects_and_seminars/spring2022/doku.php?id=hw_sw_codesign</a:t>
            </a:r>
            <a:endParaRPr lang="en-US" sz="1400" dirty="0">
              <a:solidFill>
                <a:srgbClr val="0432FF"/>
              </a:solidFill>
            </a:endParaRP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6">
                  <a:extLst>
                    <a:ext uri="{A12FA001-AC4F-418D-AE19-62706E023703}">
                      <ahyp:hlinkClr xmlns:ahyp="http://schemas.microsoft.com/office/drawing/2018/hyperlinkcolor" val="tx"/>
                    </a:ext>
                  </a:extLst>
                </a:hlinkClick>
              </a:rPr>
              <a:t>https://youtube.com/playlist?list=PL5Q2soXY2Zi8nH7un3ghD2nutKWWDk-NK</a:t>
            </a:r>
            <a:endParaRPr lang="en-US" sz="14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HW/SW co-design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07929472-62AD-AB4E-A75A-BE2AA054DBA5}"/>
              </a:ext>
            </a:extLst>
          </p:cNvPr>
          <p:cNvPicPr>
            <a:picLocks noChangeAspect="1"/>
          </p:cNvPicPr>
          <p:nvPr/>
        </p:nvPicPr>
        <p:blipFill>
          <a:blip r:embed="rId7"/>
          <a:stretch>
            <a:fillRect/>
          </a:stretch>
        </p:blipFill>
        <p:spPr>
          <a:xfrm>
            <a:off x="5292480" y="908720"/>
            <a:ext cx="3600000" cy="2205344"/>
          </a:xfrm>
          <a:prstGeom prst="rect">
            <a:avLst/>
          </a:prstGeom>
        </p:spPr>
      </p:pic>
      <p:pic>
        <p:nvPicPr>
          <p:cNvPr id="6" name="Picture 5">
            <a:extLst>
              <a:ext uri="{FF2B5EF4-FFF2-40B4-BE49-F238E27FC236}">
                <a16:creationId xmlns:a16="http://schemas.microsoft.com/office/drawing/2014/main" id="{CD8CB39F-DC1B-2F4D-8F50-25FE46B07DFB}"/>
              </a:ext>
            </a:extLst>
          </p:cNvPr>
          <p:cNvPicPr>
            <a:picLocks noChangeAspect="1"/>
          </p:cNvPicPr>
          <p:nvPr/>
        </p:nvPicPr>
        <p:blipFill>
          <a:blip r:embed="rId8"/>
          <a:stretch>
            <a:fillRect/>
          </a:stretch>
        </p:blipFill>
        <p:spPr>
          <a:xfrm>
            <a:off x="5292480" y="3097214"/>
            <a:ext cx="3600000" cy="3572146"/>
          </a:xfrm>
          <a:prstGeom prst="rect">
            <a:avLst/>
          </a:prstGeom>
        </p:spPr>
      </p:pic>
    </p:spTree>
    <p:extLst>
      <p:ext uri="{BB962C8B-B14F-4D97-AF65-F5344CB8AC3E}">
        <p14:creationId xmlns:p14="http://schemas.microsoft.com/office/powerpoint/2010/main" val="3802774207"/>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SSD Course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https://safari.ethz.ch/projects_and_seminars/spring2022/doku.php?id=modern_ssds</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https://www.youtube.com/watch?v=_q4rm71DsY4&amp;list=PL5Q2soXY2Zi8vabcse1kL22DEcgMl2RAq</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SSD Basics and Advanced Topics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3046AD48-5FCD-3C98-E8A2-A00B51668526}"/>
              </a:ext>
            </a:extLst>
          </p:cNvPr>
          <p:cNvPicPr>
            <a:picLocks noChangeAspect="1"/>
          </p:cNvPicPr>
          <p:nvPr/>
        </p:nvPicPr>
        <p:blipFill>
          <a:blip r:embed="rId6"/>
          <a:stretch>
            <a:fillRect/>
          </a:stretch>
        </p:blipFill>
        <p:spPr>
          <a:xfrm>
            <a:off x="4975419" y="980728"/>
            <a:ext cx="4046636" cy="2773219"/>
          </a:xfrm>
          <a:prstGeom prst="rect">
            <a:avLst/>
          </a:prstGeom>
        </p:spPr>
      </p:pic>
      <p:pic>
        <p:nvPicPr>
          <p:cNvPr id="8" name="Picture 7">
            <a:extLst>
              <a:ext uri="{FF2B5EF4-FFF2-40B4-BE49-F238E27FC236}">
                <a16:creationId xmlns:a16="http://schemas.microsoft.com/office/drawing/2014/main" id="{51EEFCF4-8E7C-ACAA-6D85-CB72A2373879}"/>
              </a:ext>
            </a:extLst>
          </p:cNvPr>
          <p:cNvPicPr>
            <a:picLocks noChangeAspect="1"/>
          </p:cNvPicPr>
          <p:nvPr/>
        </p:nvPicPr>
        <p:blipFill>
          <a:blip r:embed="rId7"/>
          <a:stretch>
            <a:fillRect/>
          </a:stretch>
        </p:blipFill>
        <p:spPr>
          <a:xfrm>
            <a:off x="4989859" y="3798920"/>
            <a:ext cx="4046637" cy="2773220"/>
          </a:xfrm>
          <a:prstGeom prst="rect">
            <a:avLst/>
          </a:prstGeom>
        </p:spPr>
      </p:pic>
    </p:spTree>
    <p:extLst>
      <p:ext uri="{BB962C8B-B14F-4D97-AF65-F5344CB8AC3E}">
        <p14:creationId xmlns:p14="http://schemas.microsoft.com/office/powerpoint/2010/main" val="152635699"/>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r>
              <a:rPr lang="en-US" dirty="0"/>
              <a:t>Problem and Background</a:t>
            </a:r>
          </a:p>
          <a:p>
            <a:endParaRPr lang="en-US" dirty="0"/>
          </a:p>
          <a:p>
            <a:endParaRPr lang="en-US" dirty="0"/>
          </a:p>
          <a:p>
            <a:r>
              <a:rPr lang="en-US" dirty="0"/>
              <a:t>Task Overview</a:t>
            </a:r>
          </a:p>
          <a:p>
            <a:endParaRPr lang="en-US" dirty="0"/>
          </a:p>
          <a:p>
            <a:endParaRPr lang="en-US" dirty="0"/>
          </a:p>
          <a:p>
            <a:r>
              <a:rPr lang="en-US" dirty="0">
                <a:solidFill>
                  <a:srgbClr val="0000FF"/>
                </a:solidFill>
              </a:rPr>
              <a:t>Technical Challenges, Goals and Ideas</a:t>
            </a:r>
          </a:p>
          <a:p>
            <a:endParaRPr lang="en-US" dirty="0"/>
          </a:p>
          <a:p>
            <a:pPr marL="0" indent="0">
              <a:buNone/>
            </a:pPr>
            <a:endParaRPr lang="en-US" dirty="0"/>
          </a:p>
          <a:p>
            <a:r>
              <a:rPr lang="en-US" dirty="0">
                <a:solidFill>
                  <a:srgbClr val="000000"/>
                </a:solidFill>
              </a:rPr>
              <a:t>Ideas, Results and Papers from the Past Year</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40077054"/>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Major Thrusts</a:t>
            </a:r>
          </a:p>
        </p:txBody>
      </p:sp>
      <p:sp>
        <p:nvSpPr>
          <p:cNvPr id="3" name="Content Placeholder 2"/>
          <p:cNvSpPr>
            <a:spLocks noGrp="1"/>
          </p:cNvSpPr>
          <p:nvPr>
            <p:ph idx="1"/>
          </p:nvPr>
        </p:nvSpPr>
        <p:spPr>
          <a:xfrm>
            <a:off x="107504" y="908720"/>
            <a:ext cx="8928992" cy="5267672"/>
          </a:xfrm>
        </p:spPr>
        <p:txBody>
          <a:bodyPr/>
          <a:lstStyle/>
          <a:p>
            <a:endParaRPr lang="en-US" dirty="0">
              <a:solidFill>
                <a:srgbClr val="FF0000"/>
              </a:solidFill>
            </a:endParaRPr>
          </a:p>
          <a:p>
            <a:endParaRPr lang="en-US" dirty="0">
              <a:solidFill>
                <a:srgbClr val="FF0000"/>
              </a:solidFill>
            </a:endParaRPr>
          </a:p>
          <a:p>
            <a:endParaRPr lang="en-US" dirty="0">
              <a:solidFill>
                <a:srgbClr val="FF0000"/>
              </a:solidFill>
            </a:endParaRPr>
          </a:p>
          <a:p>
            <a:pPr marL="344487" lvl="1" indent="0">
              <a:buNone/>
            </a:pPr>
            <a:r>
              <a:rPr lang="en-US" dirty="0"/>
              <a:t>1. </a:t>
            </a:r>
            <a:r>
              <a:rPr lang="en-US" dirty="0">
                <a:solidFill>
                  <a:srgbClr val="0000FF"/>
                </a:solidFill>
              </a:rPr>
              <a:t>Memory system design for AI/ML workloads/accelerators</a:t>
            </a:r>
          </a:p>
          <a:p>
            <a:pPr marL="344487" lvl="1" indent="0">
              <a:buNone/>
            </a:pPr>
            <a:r>
              <a:rPr lang="en-US" dirty="0"/>
              <a:t>	</a:t>
            </a:r>
          </a:p>
          <a:p>
            <a:pPr marL="344487" lvl="1" indent="0">
              <a:buNone/>
            </a:pPr>
            <a:endParaRPr lang="en-US" dirty="0"/>
          </a:p>
          <a:p>
            <a:pPr marL="344487" lvl="1" indent="0">
              <a:buNone/>
            </a:pPr>
            <a:endParaRPr lang="en-US" dirty="0"/>
          </a:p>
          <a:p>
            <a:pPr marL="344487" lvl="1" indent="0">
              <a:buNone/>
            </a:pPr>
            <a:endParaRPr lang="en-US" dirty="0"/>
          </a:p>
          <a:p>
            <a:pPr marL="344487" lvl="1" indent="0">
              <a:buNone/>
            </a:pPr>
            <a:r>
              <a:rPr lang="en-US" dirty="0"/>
              <a:t>2. </a:t>
            </a:r>
            <a:r>
              <a:rPr lang="en-US" dirty="0">
                <a:solidFill>
                  <a:srgbClr val="FF0000"/>
                </a:solidFill>
              </a:rPr>
              <a:t>AI/ML techniques for improving memory system designs</a:t>
            </a:r>
          </a:p>
          <a:p>
            <a:pPr marL="344487" lvl="1" indent="0">
              <a:buNone/>
            </a:pP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51F24D9A-D113-694A-A333-A7C2DA89AA64}"/>
              </a:ext>
            </a:extLst>
          </p:cNvPr>
          <p:cNvSpPr>
            <a:spLocks noChangeArrowheads="1"/>
          </p:cNvSpPr>
          <p:nvPr/>
        </p:nvSpPr>
        <p:spPr bwMode="auto">
          <a:xfrm>
            <a:off x="419200" y="2204864"/>
            <a:ext cx="7681192" cy="50405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48234621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E1DBF-ECF4-9D47-9579-ED836990A1C6}"/>
              </a:ext>
            </a:extLst>
          </p:cNvPr>
          <p:cNvSpPr>
            <a:spLocks noGrp="1"/>
          </p:cNvSpPr>
          <p:nvPr>
            <p:ph type="title"/>
          </p:nvPr>
        </p:nvSpPr>
        <p:spPr/>
        <p:txBody>
          <a:bodyPr/>
          <a:lstStyle/>
          <a:p>
            <a:r>
              <a:rPr lang="en-US" dirty="0"/>
              <a:t>Thrust 1 Exploration Ideas</a:t>
            </a:r>
          </a:p>
        </p:txBody>
      </p:sp>
      <p:sp>
        <p:nvSpPr>
          <p:cNvPr id="3" name="Content Placeholder 2">
            <a:extLst>
              <a:ext uri="{FF2B5EF4-FFF2-40B4-BE49-F238E27FC236}">
                <a16:creationId xmlns:a16="http://schemas.microsoft.com/office/drawing/2014/main" id="{769311A2-F047-DA4C-BB8F-8B15D494CBBD}"/>
              </a:ext>
            </a:extLst>
          </p:cNvPr>
          <p:cNvSpPr>
            <a:spLocks noGrp="1"/>
          </p:cNvSpPr>
          <p:nvPr>
            <p:ph idx="1"/>
          </p:nvPr>
        </p:nvSpPr>
        <p:spPr>
          <a:xfrm>
            <a:off x="228600" y="1018100"/>
            <a:ext cx="8610600" cy="5426639"/>
          </a:xfrm>
        </p:spPr>
        <p:txBody>
          <a:bodyPr/>
          <a:lstStyle/>
          <a:p>
            <a:pPr marL="0" indent="0">
              <a:buNone/>
            </a:pPr>
            <a:r>
              <a:rPr lang="en-US" sz="1800" dirty="0"/>
              <a:t>1.1. </a:t>
            </a:r>
            <a:r>
              <a:rPr lang="en-US" sz="1800" dirty="0">
                <a:solidFill>
                  <a:srgbClr val="0000FF"/>
                </a:solidFill>
              </a:rPr>
              <a:t>Comprehensive Energy and Performance Analysis </a:t>
            </a:r>
            <a:r>
              <a:rPr lang="en-US" sz="1800" dirty="0"/>
              <a:t>of ML/AI Accelerator Execution on Key ML/AI Workloads</a:t>
            </a:r>
          </a:p>
          <a:p>
            <a:pPr marL="0" indent="0">
              <a:buNone/>
            </a:pPr>
            <a:endParaRPr lang="en-US" sz="900" dirty="0"/>
          </a:p>
          <a:p>
            <a:pPr marL="0" indent="0">
              <a:buNone/>
            </a:pPr>
            <a:r>
              <a:rPr lang="en-US" sz="1800" dirty="0"/>
              <a:t>1.2. </a:t>
            </a:r>
            <a:r>
              <a:rPr lang="en-US" sz="1800" dirty="0">
                <a:solidFill>
                  <a:srgbClr val="0000FF"/>
                </a:solidFill>
              </a:rPr>
              <a:t>Cache/Buffer, On-Chip Memory, Interconnect, Memory Controller Designs </a:t>
            </a:r>
            <a:r>
              <a:rPr lang="en-US" sz="1800" dirty="0"/>
              <a:t>for ML Accelerators and Their Interfaces</a:t>
            </a:r>
          </a:p>
          <a:p>
            <a:pPr marL="0" indent="0">
              <a:buNone/>
            </a:pPr>
            <a:endParaRPr lang="en-US" sz="900" dirty="0"/>
          </a:p>
          <a:p>
            <a:pPr marL="0" indent="0">
              <a:buNone/>
            </a:pPr>
            <a:r>
              <a:rPr lang="en-US" sz="1800" dirty="0"/>
              <a:t>1.3. </a:t>
            </a:r>
            <a:r>
              <a:rPr lang="en-US" sz="1800" dirty="0">
                <a:solidFill>
                  <a:srgbClr val="0000FF"/>
                </a:solidFill>
              </a:rPr>
              <a:t>Complete on-chip ML/AI accelerator designs</a:t>
            </a:r>
            <a:r>
              <a:rPr lang="en-US" sz="1800" dirty="0"/>
              <a:t> with careful data orchestration and on-chip memory management. </a:t>
            </a:r>
          </a:p>
          <a:p>
            <a:pPr marL="0" indent="0">
              <a:buNone/>
            </a:pPr>
            <a:endParaRPr lang="en-US" sz="900" dirty="0"/>
          </a:p>
          <a:p>
            <a:pPr marL="0" indent="0">
              <a:buNone/>
            </a:pPr>
            <a:r>
              <a:rPr lang="en-US" sz="1800" dirty="0"/>
              <a:t>1.4. </a:t>
            </a:r>
            <a:r>
              <a:rPr lang="en-US" sz="1800" dirty="0">
                <a:solidFill>
                  <a:srgbClr val="0000FF"/>
                </a:solidFill>
              </a:rPr>
              <a:t>On-chip &amp; off-chip near-data processing (NDP) designs</a:t>
            </a:r>
            <a:r>
              <a:rPr lang="en-US" sz="1800" dirty="0"/>
              <a:t>, interfaces, evaluation, programming for AI/ML workloads </a:t>
            </a:r>
          </a:p>
          <a:p>
            <a:pPr marL="0" indent="0">
              <a:buNone/>
            </a:pPr>
            <a:endParaRPr lang="en-US" sz="900" dirty="0"/>
          </a:p>
          <a:p>
            <a:pPr marL="0" indent="0">
              <a:buNone/>
            </a:pPr>
            <a:r>
              <a:rPr lang="en-US" sz="1800" dirty="0"/>
              <a:t>1.5. Evaluation and understanding of both </a:t>
            </a:r>
            <a:r>
              <a:rPr lang="en-US" sz="1800" dirty="0">
                <a:solidFill>
                  <a:srgbClr val="0000FF"/>
                </a:solidFill>
              </a:rPr>
              <a:t>short-term and long-term options for NDP</a:t>
            </a:r>
            <a:r>
              <a:rPr lang="en-US" sz="1800" dirty="0"/>
              <a:t> for AI/ML Workloads</a:t>
            </a:r>
          </a:p>
          <a:p>
            <a:pPr marL="0" indent="0">
              <a:buNone/>
            </a:pPr>
            <a:endParaRPr lang="en-US" sz="900" dirty="0"/>
          </a:p>
          <a:p>
            <a:pPr marL="0" indent="0">
              <a:buNone/>
            </a:pPr>
            <a:r>
              <a:rPr lang="en-US" sz="1800" dirty="0"/>
              <a:t>1.6</a:t>
            </a:r>
            <a:r>
              <a:rPr lang="en-US" sz="1800" dirty="0">
                <a:solidFill>
                  <a:srgbClr val="0000FF"/>
                </a:solidFill>
              </a:rPr>
              <a:t>. Use of NVM devices, simple customized DRAM and 3D-stacked </a:t>
            </a:r>
            <a:r>
              <a:rPr lang="en-US" sz="1800" dirty="0" err="1">
                <a:solidFill>
                  <a:srgbClr val="0000FF"/>
                </a:solidFill>
              </a:rPr>
              <a:t>Memory+Logic</a:t>
            </a:r>
            <a:r>
              <a:rPr lang="en-US" sz="1800" dirty="0">
                <a:solidFill>
                  <a:srgbClr val="0000FF"/>
                </a:solidFill>
              </a:rPr>
              <a:t> </a:t>
            </a:r>
            <a:r>
              <a:rPr lang="en-US" sz="1800" dirty="0"/>
              <a:t>for AI/ML Acceleration</a:t>
            </a:r>
          </a:p>
          <a:p>
            <a:pPr marL="0" indent="0">
              <a:buNone/>
            </a:pPr>
            <a:endParaRPr lang="en-US" sz="900" dirty="0"/>
          </a:p>
          <a:p>
            <a:pPr marL="0" indent="0">
              <a:buNone/>
            </a:pPr>
            <a:r>
              <a:rPr lang="en-US" sz="1800" dirty="0"/>
              <a:t>1.7. High-Fidelity and Highly-Flexible </a:t>
            </a:r>
            <a:r>
              <a:rPr lang="en-US" sz="1800" dirty="0">
                <a:solidFill>
                  <a:srgbClr val="0000FF"/>
                </a:solidFill>
              </a:rPr>
              <a:t>Open Source Simulation &amp; Modeling Infrastructures</a:t>
            </a:r>
            <a:r>
              <a:rPr lang="en-US" sz="1800" dirty="0"/>
              <a:t> for ML/AI Memory Systems </a:t>
            </a:r>
          </a:p>
          <a:p>
            <a:endParaRPr lang="en-US" sz="1800" dirty="0"/>
          </a:p>
        </p:txBody>
      </p:sp>
      <p:sp>
        <p:nvSpPr>
          <p:cNvPr id="4" name="Slide Number Placeholder 3">
            <a:extLst>
              <a:ext uri="{FF2B5EF4-FFF2-40B4-BE49-F238E27FC236}">
                <a16:creationId xmlns:a16="http://schemas.microsoft.com/office/drawing/2014/main" id="{989E5B2B-B4C1-AA4B-873C-B822BB5E0A87}"/>
              </a:ext>
            </a:extLst>
          </p:cNvPr>
          <p:cNvSpPr>
            <a:spLocks noGrp="1"/>
          </p:cNvSpPr>
          <p:nvPr>
            <p:ph type="sldNum" sz="quarter" idx="11"/>
          </p:nvPr>
        </p:nvSpPr>
        <p:spPr/>
        <p:txBody>
          <a:bodyPr/>
          <a:lstStyle/>
          <a:p>
            <a:fld id="{323594FA-E141-4234-AE05-360401972BE7}" type="slidenum">
              <a:rPr lang="en-US" altLang="en-US" smtClean="0"/>
              <a:pPr/>
              <a:t>51</a:t>
            </a:fld>
            <a:endParaRPr lang="en-US" altLang="en-US"/>
          </a:p>
        </p:txBody>
      </p:sp>
      <p:sp>
        <p:nvSpPr>
          <p:cNvPr id="5" name="Rectangle 4">
            <a:extLst>
              <a:ext uri="{FF2B5EF4-FFF2-40B4-BE49-F238E27FC236}">
                <a16:creationId xmlns:a16="http://schemas.microsoft.com/office/drawing/2014/main" id="{19818941-638C-A441-BFFB-EBE33D6CAE3E}"/>
              </a:ext>
            </a:extLst>
          </p:cNvPr>
          <p:cNvSpPr/>
          <p:nvPr/>
        </p:nvSpPr>
        <p:spPr>
          <a:xfrm>
            <a:off x="228600" y="1018100"/>
            <a:ext cx="8610600" cy="522553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6" name="TextBox 5">
            <a:extLst>
              <a:ext uri="{FF2B5EF4-FFF2-40B4-BE49-F238E27FC236}">
                <a16:creationId xmlns:a16="http://schemas.microsoft.com/office/drawing/2014/main" id="{4E8D9673-FCB5-2E4E-905F-9BA792A18723}"/>
              </a:ext>
            </a:extLst>
          </p:cNvPr>
          <p:cNvSpPr txBox="1"/>
          <p:nvPr/>
        </p:nvSpPr>
        <p:spPr>
          <a:xfrm>
            <a:off x="8109660" y="5540736"/>
            <a:ext cx="1154280" cy="646331"/>
          </a:xfrm>
          <a:prstGeom prst="rect">
            <a:avLst/>
          </a:prstGeom>
          <a:noFill/>
        </p:spPr>
        <p:txBody>
          <a:bodyPr wrap="square" rtlCol="0">
            <a:spAutoFit/>
          </a:bodyPr>
          <a:lstStyle/>
          <a:p>
            <a:r>
              <a:rPr lang="en-US" b="1" dirty="0">
                <a:solidFill>
                  <a:srgbClr val="FF0000"/>
                </a:solidFill>
              </a:rPr>
              <a:t>This talk</a:t>
            </a:r>
          </a:p>
        </p:txBody>
      </p:sp>
    </p:spTree>
    <p:extLst>
      <p:ext uri="{BB962C8B-B14F-4D97-AF65-F5344CB8AC3E}">
        <p14:creationId xmlns:p14="http://schemas.microsoft.com/office/powerpoint/2010/main" val="1338153012"/>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Major Thrusts</a:t>
            </a:r>
          </a:p>
        </p:txBody>
      </p:sp>
      <p:sp>
        <p:nvSpPr>
          <p:cNvPr id="3" name="Content Placeholder 2"/>
          <p:cNvSpPr>
            <a:spLocks noGrp="1"/>
          </p:cNvSpPr>
          <p:nvPr>
            <p:ph idx="1"/>
          </p:nvPr>
        </p:nvSpPr>
        <p:spPr>
          <a:xfrm>
            <a:off x="107504" y="908720"/>
            <a:ext cx="8928992" cy="5267672"/>
          </a:xfrm>
        </p:spPr>
        <p:txBody>
          <a:bodyPr/>
          <a:lstStyle/>
          <a:p>
            <a:endParaRPr lang="en-US" dirty="0">
              <a:solidFill>
                <a:srgbClr val="FF0000"/>
              </a:solidFill>
            </a:endParaRPr>
          </a:p>
          <a:p>
            <a:endParaRPr lang="en-US" dirty="0">
              <a:solidFill>
                <a:srgbClr val="FF0000"/>
              </a:solidFill>
            </a:endParaRPr>
          </a:p>
          <a:p>
            <a:endParaRPr lang="en-US" dirty="0">
              <a:solidFill>
                <a:srgbClr val="FF0000"/>
              </a:solidFill>
            </a:endParaRPr>
          </a:p>
          <a:p>
            <a:pPr marL="344487" lvl="1" indent="0">
              <a:buNone/>
            </a:pPr>
            <a:r>
              <a:rPr lang="en-US" dirty="0"/>
              <a:t>1. </a:t>
            </a:r>
            <a:r>
              <a:rPr lang="en-US" dirty="0">
                <a:solidFill>
                  <a:srgbClr val="0000FF"/>
                </a:solidFill>
              </a:rPr>
              <a:t>Memory system design for AI/ML workloads/accelerators</a:t>
            </a:r>
          </a:p>
          <a:p>
            <a:pPr marL="344487" lvl="1" indent="0">
              <a:buNone/>
            </a:pPr>
            <a:r>
              <a:rPr lang="en-US" dirty="0"/>
              <a:t>	</a:t>
            </a:r>
          </a:p>
          <a:p>
            <a:pPr marL="344487" lvl="1" indent="0">
              <a:buNone/>
            </a:pPr>
            <a:endParaRPr lang="en-US" dirty="0"/>
          </a:p>
          <a:p>
            <a:pPr marL="344487" lvl="1" indent="0">
              <a:buNone/>
            </a:pPr>
            <a:endParaRPr lang="en-US" dirty="0"/>
          </a:p>
          <a:p>
            <a:pPr marL="344487" lvl="1" indent="0">
              <a:buNone/>
            </a:pPr>
            <a:endParaRPr lang="en-US" dirty="0"/>
          </a:p>
          <a:p>
            <a:pPr marL="344487" lvl="1" indent="0">
              <a:buNone/>
            </a:pPr>
            <a:r>
              <a:rPr lang="en-US" dirty="0"/>
              <a:t>2. </a:t>
            </a:r>
            <a:r>
              <a:rPr lang="en-US" dirty="0">
                <a:solidFill>
                  <a:srgbClr val="FF0000"/>
                </a:solidFill>
              </a:rPr>
              <a:t>AI/ML techniques for improving memory system designs</a:t>
            </a:r>
          </a:p>
          <a:p>
            <a:pPr marL="344487" lvl="1" indent="0">
              <a:buNone/>
            </a:pP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AutoShape 25">
            <a:extLst>
              <a:ext uri="{FF2B5EF4-FFF2-40B4-BE49-F238E27FC236}">
                <a16:creationId xmlns:a16="http://schemas.microsoft.com/office/drawing/2014/main" id="{22543B73-3476-9D46-86DB-9F99F05D50D2}"/>
              </a:ext>
            </a:extLst>
          </p:cNvPr>
          <p:cNvSpPr>
            <a:spLocks noChangeArrowheads="1"/>
          </p:cNvSpPr>
          <p:nvPr/>
        </p:nvSpPr>
        <p:spPr bwMode="auto">
          <a:xfrm>
            <a:off x="417534" y="4190628"/>
            <a:ext cx="7538842" cy="504056"/>
          </a:xfrm>
          <a:prstGeom prst="roundRect">
            <a:avLst>
              <a:gd name="adj" fmla="val 16667"/>
            </a:avLst>
          </a:prstGeom>
          <a:noFill/>
          <a:ln w="793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133339768"/>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E1DBF-ECF4-9D47-9579-ED836990A1C6}"/>
              </a:ext>
            </a:extLst>
          </p:cNvPr>
          <p:cNvSpPr>
            <a:spLocks noGrp="1"/>
          </p:cNvSpPr>
          <p:nvPr>
            <p:ph type="title"/>
          </p:nvPr>
        </p:nvSpPr>
        <p:spPr/>
        <p:txBody>
          <a:bodyPr/>
          <a:lstStyle/>
          <a:p>
            <a:r>
              <a:rPr lang="en-US" dirty="0"/>
              <a:t>Thrust 2 Exploration Ideas</a:t>
            </a:r>
          </a:p>
        </p:txBody>
      </p:sp>
      <p:sp>
        <p:nvSpPr>
          <p:cNvPr id="3" name="Content Placeholder 2">
            <a:extLst>
              <a:ext uri="{FF2B5EF4-FFF2-40B4-BE49-F238E27FC236}">
                <a16:creationId xmlns:a16="http://schemas.microsoft.com/office/drawing/2014/main" id="{769311A2-F047-DA4C-BB8F-8B15D494CBBD}"/>
              </a:ext>
            </a:extLst>
          </p:cNvPr>
          <p:cNvSpPr>
            <a:spLocks noGrp="1"/>
          </p:cNvSpPr>
          <p:nvPr>
            <p:ph idx="1"/>
          </p:nvPr>
        </p:nvSpPr>
        <p:spPr>
          <a:xfrm>
            <a:off x="220216" y="1015155"/>
            <a:ext cx="8610600" cy="5426639"/>
          </a:xfrm>
        </p:spPr>
        <p:txBody>
          <a:bodyPr/>
          <a:lstStyle/>
          <a:p>
            <a:pPr marL="0" indent="0">
              <a:buNone/>
            </a:pPr>
            <a:r>
              <a:rPr lang="en-US" sz="1800" dirty="0"/>
              <a:t>2.1</a:t>
            </a:r>
            <a:r>
              <a:rPr lang="en-US" sz="1800" dirty="0">
                <a:solidFill>
                  <a:srgbClr val="0000FF"/>
                </a:solidFill>
              </a:rPr>
              <a:t>. Comprehensive performance and energy analysis </a:t>
            </a:r>
            <a:r>
              <a:rPr lang="en-US" sz="1800" dirty="0"/>
              <a:t>of rigid policies in the memory hierarchy – how far are they from the ideal policies? What is the maximum potential ML techniques can achieve?</a:t>
            </a:r>
          </a:p>
          <a:p>
            <a:pPr marL="0" indent="0">
              <a:buNone/>
            </a:pPr>
            <a:endParaRPr lang="en-US" sz="700" dirty="0"/>
          </a:p>
          <a:p>
            <a:pPr marL="0" indent="0">
              <a:buNone/>
            </a:pPr>
            <a:r>
              <a:rPr lang="en-US" sz="1800" dirty="0"/>
              <a:t>2.2. </a:t>
            </a:r>
            <a:r>
              <a:rPr lang="en-US" sz="1800" dirty="0">
                <a:solidFill>
                  <a:srgbClr val="0000FF"/>
                </a:solidFill>
              </a:rPr>
              <a:t>New caching, prefetching, mem. controller, runahead, compression policies </a:t>
            </a:r>
            <a:r>
              <a:rPr lang="en-US" sz="1800" dirty="0"/>
              <a:t>that are directed with appropriate ML techniques</a:t>
            </a:r>
          </a:p>
          <a:p>
            <a:pPr marL="0" indent="0">
              <a:buNone/>
            </a:pPr>
            <a:endParaRPr lang="en-US" sz="700" dirty="0"/>
          </a:p>
          <a:p>
            <a:pPr marL="0" indent="0">
              <a:buNone/>
            </a:pPr>
            <a:r>
              <a:rPr lang="en-US" sz="1800" dirty="0"/>
              <a:t>2.3. </a:t>
            </a:r>
            <a:r>
              <a:rPr lang="en-US" sz="1800" dirty="0">
                <a:solidFill>
                  <a:srgbClr val="0000FF"/>
                </a:solidFill>
              </a:rPr>
              <a:t>Rigorous specification and coordination of ML-based</a:t>
            </a:r>
            <a:r>
              <a:rPr lang="en-US" sz="1800" dirty="0"/>
              <a:t> on-chip cache, prefetch, DRAM, NVM, hybrid mem. </a:t>
            </a:r>
            <a:r>
              <a:rPr lang="en-US" sz="1800" dirty="0">
                <a:solidFill>
                  <a:srgbClr val="0000FF"/>
                </a:solidFill>
              </a:rPr>
              <a:t>Controllers</a:t>
            </a:r>
          </a:p>
          <a:p>
            <a:pPr marL="0" indent="0">
              <a:buNone/>
            </a:pPr>
            <a:endParaRPr lang="en-US" sz="700" dirty="0"/>
          </a:p>
          <a:p>
            <a:pPr marL="0" indent="0">
              <a:buNone/>
            </a:pPr>
            <a:r>
              <a:rPr lang="en-US" sz="1800" dirty="0"/>
              <a:t>2.4. </a:t>
            </a:r>
            <a:r>
              <a:rPr lang="en-US" sz="1800" dirty="0">
                <a:solidFill>
                  <a:srgbClr val="0000FF"/>
                </a:solidFill>
              </a:rPr>
              <a:t>Design and evaluation of new ML-based techniques to manage hybrid memories </a:t>
            </a:r>
            <a:r>
              <a:rPr lang="en-US" sz="1800" dirty="0"/>
              <a:t>consisting of multiple different technologies</a:t>
            </a:r>
          </a:p>
          <a:p>
            <a:pPr marL="0" indent="0">
              <a:buNone/>
            </a:pPr>
            <a:endParaRPr lang="en-US" sz="700" dirty="0"/>
          </a:p>
          <a:p>
            <a:pPr marL="0" indent="0">
              <a:buNone/>
            </a:pPr>
            <a:r>
              <a:rPr lang="en-US" sz="1800" dirty="0"/>
              <a:t>2.5. </a:t>
            </a:r>
            <a:r>
              <a:rPr lang="en-US" sz="1800" dirty="0">
                <a:solidFill>
                  <a:srgbClr val="0000FF"/>
                </a:solidFill>
              </a:rPr>
              <a:t>Design and evaluation of new ML-based data mapping policies </a:t>
            </a:r>
            <a:r>
              <a:rPr lang="en-US" sz="1800" dirty="0"/>
              <a:t>across on-chip caches and memory controllers</a:t>
            </a:r>
          </a:p>
          <a:p>
            <a:pPr marL="0" indent="0">
              <a:buNone/>
            </a:pPr>
            <a:endParaRPr lang="en-US" sz="700" dirty="0"/>
          </a:p>
          <a:p>
            <a:pPr marL="0" indent="0">
              <a:buNone/>
            </a:pPr>
            <a:r>
              <a:rPr lang="en-US" sz="1800" dirty="0"/>
              <a:t>2.6</a:t>
            </a:r>
            <a:r>
              <a:rPr lang="en-US" sz="1800" dirty="0">
                <a:solidFill>
                  <a:srgbClr val="0000FF"/>
                </a:solidFill>
              </a:rPr>
              <a:t>. Design and evaluation of new ML-based thread scheduling policies </a:t>
            </a:r>
            <a:r>
              <a:rPr lang="en-US" sz="1800" dirty="0"/>
              <a:t>in both SMT and memory controllers</a:t>
            </a:r>
          </a:p>
          <a:p>
            <a:pPr marL="0" indent="0">
              <a:buNone/>
            </a:pPr>
            <a:endParaRPr lang="en-US" sz="700" dirty="0"/>
          </a:p>
          <a:p>
            <a:pPr marL="0" indent="0">
              <a:buNone/>
            </a:pPr>
            <a:r>
              <a:rPr lang="en-US" sz="1800" dirty="0"/>
              <a:t>2.7. </a:t>
            </a:r>
            <a:r>
              <a:rPr lang="en-US" sz="1800" dirty="0">
                <a:solidFill>
                  <a:srgbClr val="0000FF"/>
                </a:solidFill>
              </a:rPr>
              <a:t>High-Fidelity and Highly-Flexible Open Source Simulation &amp; Modeling Infrastructures</a:t>
            </a:r>
            <a:r>
              <a:rPr lang="en-US" sz="1800" dirty="0"/>
              <a:t> for ML-Based Controllers</a:t>
            </a:r>
          </a:p>
        </p:txBody>
      </p:sp>
      <p:sp>
        <p:nvSpPr>
          <p:cNvPr id="4" name="Slide Number Placeholder 3">
            <a:extLst>
              <a:ext uri="{FF2B5EF4-FFF2-40B4-BE49-F238E27FC236}">
                <a16:creationId xmlns:a16="http://schemas.microsoft.com/office/drawing/2014/main" id="{989E5B2B-B4C1-AA4B-873C-B822BB5E0A8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0AF72888-0A4A-6245-970A-8CF46A8CD0F8}"/>
              </a:ext>
            </a:extLst>
          </p:cNvPr>
          <p:cNvSpPr/>
          <p:nvPr/>
        </p:nvSpPr>
        <p:spPr>
          <a:xfrm>
            <a:off x="228600" y="2081955"/>
            <a:ext cx="8458200" cy="199511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6" name="TextBox 5">
            <a:extLst>
              <a:ext uri="{FF2B5EF4-FFF2-40B4-BE49-F238E27FC236}">
                <a16:creationId xmlns:a16="http://schemas.microsoft.com/office/drawing/2014/main" id="{7A4D9E07-F70C-434C-950C-FEE95CC73BFF}"/>
              </a:ext>
            </a:extLst>
          </p:cNvPr>
          <p:cNvSpPr txBox="1"/>
          <p:nvPr/>
        </p:nvSpPr>
        <p:spPr>
          <a:xfrm>
            <a:off x="7989522" y="3405308"/>
            <a:ext cx="1133850" cy="646331"/>
          </a:xfrm>
          <a:prstGeom prst="rect">
            <a:avLst/>
          </a:prstGeom>
          <a:noFill/>
        </p:spPr>
        <p:txBody>
          <a:bodyPr wrap="square" rtlCol="0">
            <a:spAutoFit/>
          </a:bodyPr>
          <a:lstStyle/>
          <a:p>
            <a:r>
              <a:rPr lang="en-US" b="1" dirty="0">
                <a:solidFill>
                  <a:srgbClr val="FF0000"/>
                </a:solidFill>
              </a:rPr>
              <a:t>This talk</a:t>
            </a:r>
          </a:p>
        </p:txBody>
      </p:sp>
      <p:sp>
        <p:nvSpPr>
          <p:cNvPr id="7" name="Rectangle 6">
            <a:extLst>
              <a:ext uri="{FF2B5EF4-FFF2-40B4-BE49-F238E27FC236}">
                <a16:creationId xmlns:a16="http://schemas.microsoft.com/office/drawing/2014/main" id="{6FB34DBB-6342-9250-7F3B-D2477ECC908A}"/>
              </a:ext>
            </a:extLst>
          </p:cNvPr>
          <p:cNvSpPr/>
          <p:nvPr/>
        </p:nvSpPr>
        <p:spPr>
          <a:xfrm>
            <a:off x="220216" y="5661248"/>
            <a:ext cx="8458200"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860549984"/>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3750741011"/>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3340683291"/>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Major Thrusts &amp; Their Synergies</a:t>
            </a:r>
          </a:p>
        </p:txBody>
      </p:sp>
      <p:sp>
        <p:nvSpPr>
          <p:cNvPr id="3" name="Content Placeholder 2"/>
          <p:cNvSpPr>
            <a:spLocks noGrp="1"/>
          </p:cNvSpPr>
          <p:nvPr>
            <p:ph idx="1"/>
          </p:nvPr>
        </p:nvSpPr>
        <p:spPr>
          <a:xfrm>
            <a:off x="107504" y="908720"/>
            <a:ext cx="8928992" cy="5267672"/>
          </a:xfrm>
        </p:spPr>
        <p:txBody>
          <a:bodyPr/>
          <a:lstStyle/>
          <a:p>
            <a:endParaRPr lang="en-US" dirty="0">
              <a:solidFill>
                <a:srgbClr val="FF0000"/>
              </a:solidFill>
            </a:endParaRPr>
          </a:p>
          <a:p>
            <a:endParaRPr lang="en-US" dirty="0">
              <a:solidFill>
                <a:srgbClr val="FF0000"/>
              </a:solidFill>
            </a:endParaRPr>
          </a:p>
          <a:p>
            <a:endParaRPr lang="en-US" dirty="0">
              <a:solidFill>
                <a:srgbClr val="FF0000"/>
              </a:solidFill>
            </a:endParaRPr>
          </a:p>
          <a:p>
            <a:pPr marL="344487" lvl="1" indent="0">
              <a:buNone/>
            </a:pPr>
            <a:r>
              <a:rPr lang="en-US" dirty="0"/>
              <a:t>1. </a:t>
            </a:r>
            <a:r>
              <a:rPr lang="en-US" dirty="0">
                <a:solidFill>
                  <a:srgbClr val="0000FF"/>
                </a:solidFill>
              </a:rPr>
              <a:t>Memory system design for AI/ML workloads/accelerators</a:t>
            </a:r>
          </a:p>
          <a:p>
            <a:pPr marL="344487" lvl="1" indent="0">
              <a:buNone/>
            </a:pPr>
            <a:r>
              <a:rPr lang="en-US" dirty="0"/>
              <a:t>	</a:t>
            </a:r>
          </a:p>
          <a:p>
            <a:pPr marL="344487" lvl="1" indent="0">
              <a:buNone/>
            </a:pPr>
            <a:endParaRPr lang="en-US" dirty="0"/>
          </a:p>
          <a:p>
            <a:pPr marL="344487" lvl="1" indent="0">
              <a:buNone/>
            </a:pPr>
            <a:endParaRPr lang="en-US" dirty="0"/>
          </a:p>
          <a:p>
            <a:pPr marL="344487" lvl="1" indent="0">
              <a:buNone/>
            </a:pPr>
            <a:endParaRPr lang="en-US" dirty="0"/>
          </a:p>
          <a:p>
            <a:pPr marL="344487" lvl="1" indent="0">
              <a:buNone/>
            </a:pPr>
            <a:r>
              <a:rPr lang="en-US" dirty="0"/>
              <a:t>2. </a:t>
            </a:r>
            <a:r>
              <a:rPr lang="en-US" dirty="0">
                <a:solidFill>
                  <a:srgbClr val="FF0000"/>
                </a:solidFill>
              </a:rPr>
              <a:t>AI/ML techniques for improving memory system designs</a:t>
            </a:r>
          </a:p>
          <a:p>
            <a:pPr marL="344487" lvl="1" indent="0">
              <a:buNone/>
            </a:pP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59310297"/>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r>
              <a:rPr lang="en-US" dirty="0"/>
              <a:t>Problem and Background</a:t>
            </a:r>
          </a:p>
          <a:p>
            <a:endParaRPr lang="en-US" dirty="0"/>
          </a:p>
          <a:p>
            <a:endParaRPr lang="en-US" dirty="0"/>
          </a:p>
          <a:p>
            <a:r>
              <a:rPr lang="en-US" dirty="0"/>
              <a:t>Task Overview</a:t>
            </a:r>
          </a:p>
          <a:p>
            <a:endParaRPr lang="en-US" dirty="0"/>
          </a:p>
          <a:p>
            <a:endParaRPr lang="en-US" dirty="0"/>
          </a:p>
          <a:p>
            <a:r>
              <a:rPr lang="en-US" dirty="0"/>
              <a:t>Technical Challenges, Goals and Ideas</a:t>
            </a:r>
          </a:p>
          <a:p>
            <a:endParaRPr lang="en-US" dirty="0"/>
          </a:p>
          <a:p>
            <a:pPr marL="0" indent="0">
              <a:buNone/>
            </a:pPr>
            <a:endParaRPr lang="en-US" dirty="0"/>
          </a:p>
          <a:p>
            <a:r>
              <a:rPr lang="en-US" dirty="0">
                <a:solidFill>
                  <a:srgbClr val="0000FF"/>
                </a:solidFill>
              </a:rPr>
              <a:t>Ideas, Results and Papers from the Past Year</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81546819"/>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Results in Year I (2020 Review)</a:t>
            </a:r>
          </a:p>
        </p:txBody>
      </p:sp>
      <p:sp>
        <p:nvSpPr>
          <p:cNvPr id="3" name="Content Placeholder 2"/>
          <p:cNvSpPr>
            <a:spLocks noGrp="1"/>
          </p:cNvSpPr>
          <p:nvPr>
            <p:ph idx="1"/>
          </p:nvPr>
        </p:nvSpPr>
        <p:spPr>
          <a:xfrm>
            <a:off x="228600" y="1047974"/>
            <a:ext cx="8915400" cy="5195664"/>
          </a:xfrm>
        </p:spPr>
        <p:txBody>
          <a:bodyPr/>
          <a:lstStyle/>
          <a:p>
            <a:r>
              <a:rPr lang="en-US" sz="2000" dirty="0" err="1"/>
              <a:t>GenASM</a:t>
            </a:r>
            <a:r>
              <a:rPr lang="en-US" sz="2000" dirty="0"/>
              <a:t>: A High-Performance, Low-Power Approximate String Matching Acceleration Framework for Genome Sequence Analysis </a:t>
            </a:r>
            <a:r>
              <a:rPr lang="en-US" sz="2000" b="1" dirty="0"/>
              <a:t>[MICRO 2020]</a:t>
            </a:r>
            <a:br>
              <a:rPr lang="en-US" sz="2000" b="1" dirty="0"/>
            </a:br>
            <a:endParaRPr lang="en-US" sz="800" b="1" dirty="0"/>
          </a:p>
          <a:p>
            <a:r>
              <a:rPr lang="en-US" sz="2000" dirty="0"/>
              <a:t>NERO: A Near High-Bandwidth Memory Stencil Accelerator for Weather Prediction Modeling </a:t>
            </a:r>
            <a:r>
              <a:rPr lang="en-US" sz="2000" b="1" dirty="0"/>
              <a:t>[FPL 2020]</a:t>
            </a:r>
          </a:p>
          <a:p>
            <a:endParaRPr lang="en-US" sz="800" dirty="0"/>
          </a:p>
          <a:p>
            <a:r>
              <a:rPr lang="en-US" sz="2000" dirty="0"/>
              <a:t>An Experimental Study of Reduced-Voltage Operation in Modern FPGAs for Neural Network Acceleration </a:t>
            </a:r>
            <a:r>
              <a:rPr lang="en-US" sz="2000" b="1" dirty="0"/>
              <a:t>[DSN 2020]</a:t>
            </a:r>
          </a:p>
          <a:p>
            <a:endParaRPr lang="en-US" sz="800" dirty="0"/>
          </a:p>
          <a:p>
            <a:pPr lvl="0">
              <a:buClr>
                <a:srgbClr val="CC9900"/>
              </a:buClr>
            </a:pPr>
            <a:r>
              <a:rPr lang="en-US" sz="2000" dirty="0">
                <a:solidFill>
                  <a:srgbClr val="000000"/>
                </a:solidFill>
              </a:rPr>
              <a:t>NATSA: A Near-Data Processing Accelerator for Time Series Analysis </a:t>
            </a:r>
            <a:r>
              <a:rPr lang="en-US" sz="2000" b="1" dirty="0">
                <a:solidFill>
                  <a:srgbClr val="000000"/>
                </a:solidFill>
              </a:rPr>
              <a:t>[ICCD 2020]</a:t>
            </a:r>
          </a:p>
          <a:p>
            <a:endParaRPr lang="en-US" sz="800" dirty="0"/>
          </a:p>
          <a:p>
            <a:r>
              <a:rPr lang="en-US" sz="2000" dirty="0"/>
              <a:t>Robust Machine Learning Systems: Challenges, Current Trends, Perspectives, and the Road Ahead </a:t>
            </a:r>
            <a:r>
              <a:rPr lang="en-US" sz="2000" b="1" dirty="0"/>
              <a:t>[IEEE D&amp;T 2020]</a:t>
            </a:r>
          </a:p>
          <a:p>
            <a:pPr marL="0" indent="0">
              <a:buNone/>
            </a:pPr>
            <a:endParaRPr lang="en-US" sz="800" dirty="0"/>
          </a:p>
          <a:p>
            <a:r>
              <a:rPr lang="en-US" sz="2000" dirty="0"/>
              <a:t>Accelerating Genome Analysis: A Primer on an Ongoing Journey </a:t>
            </a:r>
            <a:r>
              <a:rPr lang="en-US" sz="2000" b="1" dirty="0"/>
              <a:t>[IEEE Micro 2020]</a:t>
            </a:r>
          </a:p>
          <a:p>
            <a:endParaRPr lang="en-US" sz="800" dirty="0"/>
          </a:p>
          <a:p>
            <a:r>
              <a:rPr lang="en-US" sz="2000" dirty="0"/>
              <a:t>SMASH Open Source Software Code Release </a:t>
            </a:r>
            <a:r>
              <a:rPr lang="en-US" sz="2000" b="1" dirty="0"/>
              <a:t>[GitHub]</a:t>
            </a:r>
          </a:p>
          <a:p>
            <a:endParaRPr lang="en-US" sz="2200"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04141655"/>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Initial Results in Year I (2020 Ongoing)</a:t>
            </a:r>
          </a:p>
        </p:txBody>
      </p:sp>
      <p:sp>
        <p:nvSpPr>
          <p:cNvPr id="3" name="Content Placeholder 2"/>
          <p:cNvSpPr>
            <a:spLocks noGrp="1"/>
          </p:cNvSpPr>
          <p:nvPr>
            <p:ph idx="1"/>
          </p:nvPr>
        </p:nvSpPr>
        <p:spPr>
          <a:xfrm>
            <a:off x="107504" y="908720"/>
            <a:ext cx="9036496" cy="5195664"/>
          </a:xfrm>
        </p:spPr>
        <p:txBody>
          <a:bodyPr/>
          <a:lstStyle/>
          <a:p>
            <a:r>
              <a:rPr lang="en-US" sz="2000" dirty="0"/>
              <a:t>Efficiently Accelerating Edge ML Inference by Exploiting Layer Heterogeneity: An Empirical Study with Google Edge Models [Ongoing]</a:t>
            </a:r>
            <a:br>
              <a:rPr lang="en-US" sz="2000" dirty="0"/>
            </a:br>
            <a:endParaRPr lang="en-US" sz="400" dirty="0"/>
          </a:p>
          <a:p>
            <a:r>
              <a:rPr lang="en-US" sz="2000" dirty="0"/>
              <a:t>A New Methodology and Open-Source Benchmark Suite for Evaluating Data Movement Bottlenecks: A Near-Data Processing Case Study [Ongoing]</a:t>
            </a:r>
          </a:p>
          <a:p>
            <a:endParaRPr lang="en-US" sz="400" dirty="0"/>
          </a:p>
          <a:p>
            <a:r>
              <a:rPr lang="en-US" sz="2000" dirty="0"/>
              <a:t>Accelerating Profile Hidden Markov Models in Computational Biology Applications [Ongoing]</a:t>
            </a:r>
          </a:p>
          <a:p>
            <a:endParaRPr lang="en-US" sz="400" dirty="0"/>
          </a:p>
          <a:p>
            <a:pPr>
              <a:buClr>
                <a:srgbClr val="CC9900"/>
              </a:buClr>
            </a:pPr>
            <a:r>
              <a:rPr lang="en-US" sz="2000" dirty="0" err="1">
                <a:solidFill>
                  <a:srgbClr val="000000"/>
                </a:solidFill>
              </a:rPr>
              <a:t>StenCache</a:t>
            </a:r>
            <a:r>
              <a:rPr lang="en-US" sz="2000" dirty="0">
                <a:solidFill>
                  <a:srgbClr val="000000"/>
                </a:solidFill>
              </a:rPr>
              <a:t>: A Near-Cache Accelerator for Stencil Computations [Ongoing]</a:t>
            </a:r>
          </a:p>
          <a:p>
            <a:endParaRPr lang="en-US" sz="400" dirty="0"/>
          </a:p>
          <a:p>
            <a:r>
              <a:rPr lang="en-US" sz="2000" dirty="0"/>
              <a:t>SIMDRAM: A Framework for Bit-Serial SIMD Processing using DRAM [Ongoing]</a:t>
            </a:r>
          </a:p>
          <a:p>
            <a:pPr marL="0" indent="0">
              <a:buNone/>
            </a:pPr>
            <a:endParaRPr lang="en-US" sz="400" dirty="0"/>
          </a:p>
          <a:p>
            <a:r>
              <a:rPr lang="en-US" sz="2000" dirty="0"/>
              <a:t>Polynesia: Enabling Effective Hybrid Transactional/Analytical Databases with Specialized Hardware/Software Co-Design [Ongoing]</a:t>
            </a:r>
          </a:p>
          <a:p>
            <a:endParaRPr lang="en-US" sz="400" dirty="0"/>
          </a:p>
          <a:p>
            <a:r>
              <a:rPr lang="en-US" sz="2000" dirty="0"/>
              <a:t>Reinforcement Learning based Prefetch Generation [Ongoing]</a:t>
            </a:r>
          </a:p>
          <a:p>
            <a:endParaRPr lang="en-US" sz="800" dirty="0"/>
          </a:p>
          <a:p>
            <a:r>
              <a:rPr lang="en-US" sz="2000" dirty="0"/>
              <a:t>Benchmarking a New Paradigm: Understanding a Modern Processing-in-Memory Architecture [Ongoing]</a:t>
            </a:r>
          </a:p>
          <a:p>
            <a:endParaRPr lang="en-US" sz="2200"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566551119"/>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Year II Results (2021 Annual Review I)</a:t>
            </a:r>
          </a:p>
        </p:txBody>
      </p:sp>
      <p:sp>
        <p:nvSpPr>
          <p:cNvPr id="3" name="Content Placeholder 2"/>
          <p:cNvSpPr>
            <a:spLocks noGrp="1"/>
          </p:cNvSpPr>
          <p:nvPr>
            <p:ph idx="1"/>
          </p:nvPr>
        </p:nvSpPr>
        <p:spPr>
          <a:xfrm>
            <a:off x="228600" y="1041648"/>
            <a:ext cx="8915400" cy="5195664"/>
          </a:xfrm>
        </p:spPr>
        <p:txBody>
          <a:bodyPr/>
          <a:lstStyle/>
          <a:p>
            <a:r>
              <a:rPr lang="en-US" sz="2000" dirty="0"/>
              <a:t>Google Neural Network Models for Edge Devices: Analyzing and Mitigating Machine Learning Inference Bottlenecks [PACT 2021]</a:t>
            </a:r>
          </a:p>
          <a:p>
            <a:endParaRPr lang="en-US" sz="1200" dirty="0"/>
          </a:p>
          <a:p>
            <a:r>
              <a:rPr lang="en-US" sz="2000" dirty="0"/>
              <a:t>Pythia: A Customizable Hardware Prefetching Framework Using Online Reinforcement Learning [MICRO 2021]</a:t>
            </a:r>
          </a:p>
          <a:p>
            <a:endParaRPr lang="en-US" sz="2000" dirty="0"/>
          </a:p>
          <a:p>
            <a:r>
              <a:rPr lang="en-US" sz="2000" dirty="0"/>
              <a:t>Refresh Triggered Computation: Improving the Energy Efficiency of Convolutional Neural Network Accelerators [TACO 2020]</a:t>
            </a:r>
            <a:br>
              <a:rPr lang="en-US" sz="2000" dirty="0"/>
            </a:br>
            <a:endParaRPr lang="en-US" sz="2000" dirty="0"/>
          </a:p>
          <a:p>
            <a:r>
              <a:rPr lang="en-US" sz="2000" dirty="0" err="1"/>
              <a:t>SynCron</a:t>
            </a:r>
            <a:r>
              <a:rPr lang="en-US" sz="2000" dirty="0"/>
              <a:t>: Efficient Synchronization Support for Near-Data-Processing Architectures [HPCA 2021]</a:t>
            </a:r>
          </a:p>
          <a:p>
            <a:endParaRPr lang="en-US" sz="2000" dirty="0"/>
          </a:p>
          <a:p>
            <a:r>
              <a:rPr lang="en-US" sz="2000" dirty="0"/>
              <a:t>SIMDRAM: An End-to-End Framework for Bit-Serial SIMD Computing in DRAM [ASPLOS 2021]</a:t>
            </a:r>
            <a:br>
              <a:rPr lang="en-US" sz="2000" dirty="0"/>
            </a:br>
            <a:endParaRPr lang="en-US" sz="2000" dirty="0"/>
          </a:p>
          <a:p>
            <a:endParaRPr lang="en-US" sz="2000" dirty="0"/>
          </a:p>
          <a:p>
            <a:endParaRPr lang="en-US" sz="1200" dirty="0"/>
          </a:p>
          <a:p>
            <a:endParaRPr lang="en-US" sz="1200" dirty="0"/>
          </a:p>
          <a:p>
            <a:endParaRPr lang="en-US" sz="1200" dirty="0"/>
          </a:p>
          <a:p>
            <a:endParaRPr lang="en-US" sz="1200" dirty="0"/>
          </a:p>
          <a:p>
            <a:pPr marL="0" indent="0">
              <a:buNone/>
            </a:pPr>
            <a:endParaRPr lang="en-US" sz="1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97868886"/>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Year II Results (2021 Annual Review II)</a:t>
            </a:r>
          </a:p>
        </p:txBody>
      </p:sp>
      <p:sp>
        <p:nvSpPr>
          <p:cNvPr id="3" name="Content Placeholder 2"/>
          <p:cNvSpPr>
            <a:spLocks noGrp="1"/>
          </p:cNvSpPr>
          <p:nvPr>
            <p:ph idx="1"/>
          </p:nvPr>
        </p:nvSpPr>
        <p:spPr>
          <a:xfrm>
            <a:off x="228600" y="1041648"/>
            <a:ext cx="8915400" cy="5195664"/>
          </a:xfrm>
        </p:spPr>
        <p:txBody>
          <a:bodyPr/>
          <a:lstStyle/>
          <a:p>
            <a:r>
              <a:rPr lang="en-US" sz="2000" dirty="0"/>
              <a:t>DAMOV: A New Methodology and Benchmark Suite for Evaluating Data Movement Bottlenecks [IEEE Access 2021]</a:t>
            </a:r>
            <a:br>
              <a:rPr lang="en-US" sz="2000" dirty="0"/>
            </a:br>
            <a:endParaRPr lang="en-US" sz="2000" dirty="0"/>
          </a:p>
          <a:p>
            <a:r>
              <a:rPr lang="en-US" sz="2000" dirty="0"/>
              <a:t>Benchmarking a New Paradigm: An Experimental Analysis of a Real Processing-in-Memory Architecture [</a:t>
            </a:r>
            <a:r>
              <a:rPr lang="en-US" sz="2000" dirty="0" err="1"/>
              <a:t>Arxiv</a:t>
            </a:r>
            <a:r>
              <a:rPr lang="en-US" sz="2000" dirty="0"/>
              <a:t>, 2021]</a:t>
            </a:r>
          </a:p>
          <a:p>
            <a:endParaRPr lang="en-US" sz="2000" dirty="0"/>
          </a:p>
          <a:p>
            <a:r>
              <a:rPr lang="en-US" sz="2000" dirty="0"/>
              <a:t>FPGA-based Near-Memory Acceleration of Modern Data-Intensive Applications [IEEE Micro 2021]</a:t>
            </a:r>
            <a:br>
              <a:rPr lang="en-US" sz="2000" dirty="0"/>
            </a:br>
            <a:endParaRPr lang="en-US" sz="1200" dirty="0"/>
          </a:p>
          <a:p>
            <a:r>
              <a:rPr lang="en-US" sz="2000" dirty="0"/>
              <a:t>A Modern Primer on Processing in Memory [</a:t>
            </a:r>
            <a:r>
              <a:rPr lang="en-US" sz="2000" dirty="0" err="1"/>
              <a:t>Arxiv</a:t>
            </a:r>
            <a:r>
              <a:rPr lang="en-US" sz="2000" dirty="0"/>
              <a:t>, 2020]</a:t>
            </a:r>
          </a:p>
          <a:p>
            <a:endParaRPr lang="en-US" sz="2000" dirty="0"/>
          </a:p>
          <a:p>
            <a:r>
              <a:rPr lang="en-US" sz="2000" dirty="0"/>
              <a:t>Sibyl: A Reinforcement Learning Approach to Data Placement in Hybrid Storage Systems [Ongoing]</a:t>
            </a:r>
          </a:p>
          <a:p>
            <a:endParaRPr lang="en-US" sz="2000" dirty="0"/>
          </a:p>
          <a:p>
            <a:pPr marL="0" indent="0">
              <a:buNone/>
            </a:pPr>
            <a:endParaRPr lang="en-US" sz="2000" dirty="0"/>
          </a:p>
          <a:p>
            <a:pPr marL="0" indent="0">
              <a:buNone/>
            </a:pPr>
            <a:br>
              <a:rPr lang="en-US" sz="2000" dirty="0"/>
            </a:br>
            <a:endParaRPr lang="en-US" sz="2000" dirty="0"/>
          </a:p>
          <a:p>
            <a:pPr marL="0" indent="0">
              <a:buNone/>
            </a:pPr>
            <a:endParaRPr lang="en-US" sz="1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67491109"/>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b="1" dirty="0"/>
              <a:t>Year III Results (2022 Annual Review 1)</a:t>
            </a:r>
          </a:p>
        </p:txBody>
      </p:sp>
      <p:sp>
        <p:nvSpPr>
          <p:cNvPr id="3" name="Content Placeholder 2"/>
          <p:cNvSpPr>
            <a:spLocks noGrp="1"/>
          </p:cNvSpPr>
          <p:nvPr>
            <p:ph idx="1"/>
          </p:nvPr>
        </p:nvSpPr>
        <p:spPr>
          <a:xfrm>
            <a:off x="228600" y="897632"/>
            <a:ext cx="8915400" cy="5195664"/>
          </a:xfrm>
        </p:spPr>
        <p:txBody>
          <a:bodyPr/>
          <a:lstStyle/>
          <a:p>
            <a:r>
              <a:rPr lang="en-US" sz="2000" dirty="0"/>
              <a:t>Benchmarking a New Paradigm: Experimental Analysis and Characterization of a Real Processing-in-Memory System [IEEE Access’22]</a:t>
            </a:r>
          </a:p>
          <a:p>
            <a:r>
              <a:rPr lang="en-US" sz="2000" dirty="0"/>
              <a:t>Benchmarking Memory-Centric Computing Systems: Analysis of Real Processing-in-Memory Hardware [CUT 2021]</a:t>
            </a:r>
          </a:p>
          <a:p>
            <a:endParaRPr lang="en-US" sz="2000" dirty="0"/>
          </a:p>
          <a:p>
            <a:r>
              <a:rPr lang="en-US" sz="2000" dirty="0"/>
              <a:t>An Experimental Evaluation of Machine Learning Training on a Real Processing-in-Memory System [</a:t>
            </a:r>
            <a:r>
              <a:rPr lang="en-US" sz="2000" dirty="0" err="1"/>
              <a:t>arXiv</a:t>
            </a:r>
            <a:r>
              <a:rPr lang="en-US" sz="2000" dirty="0"/>
              <a:t> 2022]</a:t>
            </a:r>
          </a:p>
          <a:p>
            <a:endParaRPr lang="en-US" sz="2000" dirty="0"/>
          </a:p>
          <a:p>
            <a:r>
              <a:rPr lang="en-US" sz="2000" dirty="0" err="1"/>
              <a:t>SparseP</a:t>
            </a:r>
            <a:r>
              <a:rPr lang="en-US" sz="2000" dirty="0"/>
              <a:t>: Towards Efficient Sparse Matrix Vector Multiplication on Real Processing-In-Memory Architectures [SIGMETRICS 2022]</a:t>
            </a:r>
          </a:p>
          <a:p>
            <a:endParaRPr lang="en-US" sz="2000" dirty="0"/>
          </a:p>
          <a:p>
            <a:r>
              <a:rPr lang="en-US" sz="2000" dirty="0"/>
              <a:t>High-throughput Pairwise Alignment with the Wavefront Algorithm using Processing-in-Memory [HICOMB 2022]</a:t>
            </a:r>
          </a:p>
          <a:p>
            <a:endParaRPr lang="en-US" sz="2000" dirty="0"/>
          </a:p>
          <a:p>
            <a:r>
              <a:rPr lang="en-US" sz="2000" dirty="0" err="1"/>
              <a:t>PiDRAM</a:t>
            </a:r>
            <a:r>
              <a:rPr lang="en-US" sz="2000" dirty="0"/>
              <a:t>: A Holistic End-to-end FPGA-based Framework for Processing-in-DRAM [</a:t>
            </a:r>
            <a:r>
              <a:rPr lang="en-US" sz="2000" dirty="0" err="1"/>
              <a:t>arXiv</a:t>
            </a:r>
            <a:r>
              <a:rPr lang="en-US" sz="2000" dirty="0"/>
              <a:t> 2021]</a:t>
            </a:r>
          </a:p>
          <a:p>
            <a:pPr marL="0" indent="0">
              <a:buNone/>
            </a:pPr>
            <a:br>
              <a:rPr lang="en-US" sz="2000" dirty="0"/>
            </a:br>
            <a:endParaRPr lang="en-US" sz="2000" dirty="0"/>
          </a:p>
          <a:p>
            <a:endParaRPr lang="en-US" sz="1200" dirty="0"/>
          </a:p>
          <a:p>
            <a:endParaRPr lang="en-US" sz="1200" dirty="0"/>
          </a:p>
          <a:p>
            <a:endParaRPr lang="en-US" sz="1200" dirty="0"/>
          </a:p>
          <a:p>
            <a:endParaRPr lang="en-US" sz="1200" dirty="0"/>
          </a:p>
          <a:p>
            <a:pPr marL="0" indent="0">
              <a:buNone/>
            </a:pPr>
            <a:endParaRPr lang="en-US" sz="1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2591FE80-C310-54F4-0FA0-31C93E167BE4}"/>
              </a:ext>
            </a:extLst>
          </p:cNvPr>
          <p:cNvSpPr/>
          <p:nvPr/>
        </p:nvSpPr>
        <p:spPr>
          <a:xfrm>
            <a:off x="228600" y="897632"/>
            <a:ext cx="8686800" cy="548369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6" name="TextBox 5">
            <a:extLst>
              <a:ext uri="{FF2B5EF4-FFF2-40B4-BE49-F238E27FC236}">
                <a16:creationId xmlns:a16="http://schemas.microsoft.com/office/drawing/2014/main" id="{D6166895-7A2A-FF15-4458-25C94C252CAD}"/>
              </a:ext>
            </a:extLst>
          </p:cNvPr>
          <p:cNvSpPr txBox="1"/>
          <p:nvPr/>
        </p:nvSpPr>
        <p:spPr>
          <a:xfrm>
            <a:off x="6084168" y="5085184"/>
            <a:ext cx="3744416" cy="646331"/>
          </a:xfrm>
          <a:prstGeom prst="rect">
            <a:avLst/>
          </a:prstGeom>
          <a:noFill/>
        </p:spPr>
        <p:txBody>
          <a:bodyPr wrap="square" rtlCol="0">
            <a:spAutoFit/>
          </a:bodyPr>
          <a:lstStyle/>
          <a:p>
            <a:r>
              <a:rPr lang="en-US" b="1" dirty="0">
                <a:solidFill>
                  <a:srgbClr val="0000FF"/>
                </a:solidFill>
              </a:rPr>
              <a:t>Part of Thrust 1: </a:t>
            </a:r>
          </a:p>
          <a:p>
            <a:r>
              <a:rPr lang="en-US" b="1" dirty="0">
                <a:solidFill>
                  <a:srgbClr val="0000FF"/>
                </a:solidFill>
              </a:rPr>
              <a:t>Real PIM Systems</a:t>
            </a:r>
          </a:p>
        </p:txBody>
      </p:sp>
    </p:spTree>
    <p:extLst>
      <p:ext uri="{BB962C8B-B14F-4D97-AF65-F5344CB8AC3E}">
        <p14:creationId xmlns:p14="http://schemas.microsoft.com/office/powerpoint/2010/main" val="2294167650"/>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b="1" dirty="0"/>
              <a:t>Year III Results (2022 Annual Review 2)</a:t>
            </a:r>
          </a:p>
        </p:txBody>
      </p:sp>
      <p:sp>
        <p:nvSpPr>
          <p:cNvPr id="3" name="Content Placeholder 2"/>
          <p:cNvSpPr>
            <a:spLocks noGrp="1"/>
          </p:cNvSpPr>
          <p:nvPr>
            <p:ph idx="1"/>
          </p:nvPr>
        </p:nvSpPr>
        <p:spPr>
          <a:xfrm>
            <a:off x="228600" y="1041648"/>
            <a:ext cx="8915400" cy="5195664"/>
          </a:xfrm>
        </p:spPr>
        <p:txBody>
          <a:bodyPr/>
          <a:lstStyle/>
          <a:p>
            <a:r>
              <a:rPr lang="en-US" sz="2000" dirty="0" err="1"/>
              <a:t>SeGraM</a:t>
            </a:r>
            <a:r>
              <a:rPr lang="en-US" sz="2000" dirty="0"/>
              <a:t>: A Universal Hardware Accelerator for Genomic Sequence-to-Graph and Sequence-to-Sequence Mapping [ISCA 2022]</a:t>
            </a:r>
          </a:p>
          <a:p>
            <a:endParaRPr lang="en-US" sz="2000" dirty="0"/>
          </a:p>
          <a:p>
            <a:r>
              <a:rPr lang="en-US" sz="2000" dirty="0" err="1"/>
              <a:t>GenStore</a:t>
            </a:r>
            <a:r>
              <a:rPr lang="en-US" sz="2000" dirty="0"/>
              <a:t>: A High-Performance and Energy-Efficient In-Storage Computing System for Genome Sequence Analysis [ASPLOS 2022]</a:t>
            </a:r>
          </a:p>
          <a:p>
            <a:endParaRPr lang="en-US" sz="2000" dirty="0"/>
          </a:p>
          <a:p>
            <a:r>
              <a:rPr lang="en-US" sz="2000" dirty="0"/>
              <a:t>Algorithmic Improvement and GPU Acceleration of the </a:t>
            </a:r>
            <a:r>
              <a:rPr lang="en-US" sz="2000" dirty="0" err="1"/>
              <a:t>GenASM</a:t>
            </a:r>
            <a:r>
              <a:rPr lang="en-US" sz="2000" dirty="0"/>
              <a:t> Algorithm [HICOMB 2022]</a:t>
            </a:r>
          </a:p>
          <a:p>
            <a:endParaRPr lang="en-US" sz="2000" dirty="0"/>
          </a:p>
          <a:p>
            <a:r>
              <a:rPr lang="en-US" sz="2000" dirty="0"/>
              <a:t>Polynesia: Enabling High-Performance and Energy-Efficient Hybrid Transactional/Analytical Databases with Hardware/Software Co-Design [ICDE 2022]</a:t>
            </a:r>
            <a:br>
              <a:rPr lang="en-US" sz="2000" dirty="0"/>
            </a:br>
            <a:endParaRPr lang="en-US" sz="2000" dirty="0"/>
          </a:p>
          <a:p>
            <a:r>
              <a:rPr lang="en-US" sz="2000" dirty="0"/>
              <a:t>Flash-Cosmos: In-Flash Bitwise Operations Using Inherent Computation Capability of NAND Flash Memory [MICRO 2022]</a:t>
            </a:r>
          </a:p>
          <a:p>
            <a:pPr marL="0" indent="0">
              <a:buNone/>
            </a:pPr>
            <a:br>
              <a:rPr lang="en-US" sz="2000" dirty="0"/>
            </a:br>
            <a:br>
              <a:rPr lang="en-US" sz="2000" dirty="0"/>
            </a:br>
            <a:endParaRPr lang="en-US" sz="2000" dirty="0"/>
          </a:p>
          <a:p>
            <a:pPr marL="0" indent="0">
              <a:buNone/>
            </a:pPr>
            <a:br>
              <a:rPr lang="en-US" sz="2000" dirty="0"/>
            </a:br>
            <a:br>
              <a:rPr lang="en-US" sz="2000" dirty="0"/>
            </a:br>
            <a:endParaRPr lang="en-US" sz="2000" dirty="0"/>
          </a:p>
          <a:p>
            <a:endParaRPr lang="en-US" sz="1200" dirty="0"/>
          </a:p>
          <a:p>
            <a:endParaRPr lang="en-US" sz="1200" dirty="0"/>
          </a:p>
          <a:p>
            <a:endParaRPr lang="en-US" sz="1200" dirty="0"/>
          </a:p>
          <a:p>
            <a:endParaRPr lang="en-US" sz="1200" dirty="0"/>
          </a:p>
          <a:p>
            <a:pPr marL="0" indent="0">
              <a:buNone/>
            </a:pPr>
            <a:endParaRPr lang="en-US" sz="1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7A37FF28-6334-8C06-7B89-D135B6624219}"/>
              </a:ext>
            </a:extLst>
          </p:cNvPr>
          <p:cNvSpPr/>
          <p:nvPr/>
        </p:nvSpPr>
        <p:spPr>
          <a:xfrm>
            <a:off x="228600" y="897632"/>
            <a:ext cx="8879904" cy="548369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8" name="TextBox 7">
            <a:extLst>
              <a:ext uri="{FF2B5EF4-FFF2-40B4-BE49-F238E27FC236}">
                <a16:creationId xmlns:a16="http://schemas.microsoft.com/office/drawing/2014/main" id="{E0869206-0DAB-EA7D-40A5-11D7D60D38BE}"/>
              </a:ext>
            </a:extLst>
          </p:cNvPr>
          <p:cNvSpPr txBox="1"/>
          <p:nvPr/>
        </p:nvSpPr>
        <p:spPr>
          <a:xfrm>
            <a:off x="6588224" y="5939988"/>
            <a:ext cx="3744416" cy="369332"/>
          </a:xfrm>
          <a:prstGeom prst="rect">
            <a:avLst/>
          </a:prstGeom>
          <a:noFill/>
        </p:spPr>
        <p:txBody>
          <a:bodyPr wrap="square" rtlCol="0">
            <a:spAutoFit/>
          </a:bodyPr>
          <a:lstStyle/>
          <a:p>
            <a:r>
              <a:rPr lang="en-US" b="1" dirty="0">
                <a:solidFill>
                  <a:srgbClr val="0000FF"/>
                </a:solidFill>
              </a:rPr>
              <a:t>Part of Thrust 1</a:t>
            </a:r>
          </a:p>
        </p:txBody>
      </p:sp>
    </p:spTree>
    <p:extLst>
      <p:ext uri="{BB962C8B-B14F-4D97-AF65-F5344CB8AC3E}">
        <p14:creationId xmlns:p14="http://schemas.microsoft.com/office/powerpoint/2010/main" val="1349105369"/>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b="1" dirty="0"/>
              <a:t>Year III Results (2022 Annual Review 3)</a:t>
            </a:r>
          </a:p>
        </p:txBody>
      </p:sp>
      <p:sp>
        <p:nvSpPr>
          <p:cNvPr id="3" name="Content Placeholder 2"/>
          <p:cNvSpPr>
            <a:spLocks noGrp="1"/>
          </p:cNvSpPr>
          <p:nvPr>
            <p:ph idx="1"/>
          </p:nvPr>
        </p:nvSpPr>
        <p:spPr>
          <a:xfrm>
            <a:off x="228600" y="836712"/>
            <a:ext cx="8915400" cy="5195664"/>
          </a:xfrm>
        </p:spPr>
        <p:txBody>
          <a:bodyPr/>
          <a:lstStyle/>
          <a:p>
            <a:r>
              <a:rPr lang="en-US" sz="2000" dirty="0"/>
              <a:t>Sibyl: Adaptive and Extensible Data Placement in Hybrid Storage Systems Using Online Reinforcement Learning [ISCA 2022]</a:t>
            </a:r>
          </a:p>
          <a:p>
            <a:endParaRPr lang="en-US" sz="2000" dirty="0"/>
          </a:p>
          <a:p>
            <a:r>
              <a:rPr lang="en-US" sz="2000" dirty="0"/>
              <a:t>Hermes: Accelerating Long-Latency Load Requests via Perceptron-Based Off-Chip Load Prediction [MICRO 2022]</a:t>
            </a:r>
          </a:p>
          <a:p>
            <a:endParaRPr lang="en-US" sz="2000" dirty="0"/>
          </a:p>
          <a:p>
            <a:r>
              <a:rPr lang="en-US" sz="2000" dirty="0" err="1"/>
              <a:t>GenPIP</a:t>
            </a:r>
            <a:r>
              <a:rPr lang="en-US" sz="2000" dirty="0"/>
              <a:t>: In-Memory Acceleration of Genome Analysis via Tight Integration of </a:t>
            </a:r>
            <a:r>
              <a:rPr lang="en-US" sz="2000" dirty="0" err="1"/>
              <a:t>Basecalling</a:t>
            </a:r>
            <a:r>
              <a:rPr lang="en-US" sz="2000" dirty="0"/>
              <a:t> and Read Mapping [MICRO 2022]</a:t>
            </a:r>
          </a:p>
          <a:p>
            <a:endParaRPr lang="en-US" sz="2000" dirty="0"/>
          </a:p>
          <a:p>
            <a:r>
              <a:rPr lang="en-US" sz="2000" dirty="0" err="1"/>
              <a:t>pLUTo</a:t>
            </a:r>
            <a:r>
              <a:rPr lang="en-US" sz="2000" dirty="0"/>
              <a:t>: Enabling Massively Parallel Computation via In DRAM via Lookup Tables [MICRO 2022]</a:t>
            </a:r>
          </a:p>
          <a:p>
            <a:endParaRPr lang="en-US" sz="2000" dirty="0"/>
          </a:p>
          <a:p>
            <a:r>
              <a:rPr lang="en-US" sz="2000" dirty="0" err="1"/>
              <a:t>DeepSketch</a:t>
            </a:r>
            <a:r>
              <a:rPr lang="en-US" sz="2000" dirty="0"/>
              <a:t>: A New Machine Learning-Based Reference Search Technique for Post-Deduplication Delta Compression [FAST 2022]</a:t>
            </a:r>
          </a:p>
          <a:p>
            <a:endParaRPr lang="en-US" sz="2000" dirty="0"/>
          </a:p>
          <a:p>
            <a:r>
              <a:rPr lang="en-US" sz="2000" dirty="0"/>
              <a:t>A Modern Primer on Processing in Memory [</a:t>
            </a:r>
            <a:r>
              <a:rPr lang="en-US" sz="2000" dirty="0" err="1"/>
              <a:t>Arxiv</a:t>
            </a:r>
            <a:r>
              <a:rPr lang="en-US" sz="2000" dirty="0"/>
              <a:t>, Updated 2022]</a:t>
            </a:r>
          </a:p>
          <a:p>
            <a:pPr marL="0" indent="0">
              <a:buNone/>
            </a:pPr>
            <a:endParaRPr lang="en-US" sz="2000" dirty="0"/>
          </a:p>
          <a:p>
            <a:endParaRPr lang="en-US" sz="1200" dirty="0"/>
          </a:p>
          <a:p>
            <a:endParaRPr lang="en-US" sz="1200" dirty="0"/>
          </a:p>
          <a:p>
            <a:endParaRPr lang="en-US" sz="1200" dirty="0"/>
          </a:p>
          <a:p>
            <a:endParaRPr lang="en-US" sz="1200" dirty="0"/>
          </a:p>
          <a:p>
            <a:pPr marL="0" indent="0">
              <a:buNone/>
            </a:pPr>
            <a:endParaRPr lang="en-US" sz="1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60DF4110-669E-3BE5-F81E-6B073D47207D}"/>
              </a:ext>
            </a:extLst>
          </p:cNvPr>
          <p:cNvSpPr/>
          <p:nvPr/>
        </p:nvSpPr>
        <p:spPr>
          <a:xfrm>
            <a:off x="228600" y="2924944"/>
            <a:ext cx="8879904" cy="1800200"/>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6" name="TextBox 5">
            <a:extLst>
              <a:ext uri="{FF2B5EF4-FFF2-40B4-BE49-F238E27FC236}">
                <a16:creationId xmlns:a16="http://schemas.microsoft.com/office/drawing/2014/main" id="{F5317267-FD88-40D9-3512-67651B08F96D}"/>
              </a:ext>
            </a:extLst>
          </p:cNvPr>
          <p:cNvSpPr txBox="1"/>
          <p:nvPr/>
        </p:nvSpPr>
        <p:spPr>
          <a:xfrm>
            <a:off x="6814592" y="4276777"/>
            <a:ext cx="3744416" cy="369332"/>
          </a:xfrm>
          <a:prstGeom prst="rect">
            <a:avLst/>
          </a:prstGeom>
          <a:noFill/>
        </p:spPr>
        <p:txBody>
          <a:bodyPr wrap="square" rtlCol="0">
            <a:spAutoFit/>
          </a:bodyPr>
          <a:lstStyle/>
          <a:p>
            <a:r>
              <a:rPr lang="en-US" b="1" dirty="0">
                <a:solidFill>
                  <a:srgbClr val="0000FF"/>
                </a:solidFill>
              </a:rPr>
              <a:t>Part of Thrust 1</a:t>
            </a:r>
          </a:p>
        </p:txBody>
      </p:sp>
      <p:sp>
        <p:nvSpPr>
          <p:cNvPr id="7" name="Rectangle 6">
            <a:extLst>
              <a:ext uri="{FF2B5EF4-FFF2-40B4-BE49-F238E27FC236}">
                <a16:creationId xmlns:a16="http://schemas.microsoft.com/office/drawing/2014/main" id="{71F01532-EC35-C3EF-C9AB-843BC9217C96}"/>
              </a:ext>
            </a:extLst>
          </p:cNvPr>
          <p:cNvSpPr/>
          <p:nvPr/>
        </p:nvSpPr>
        <p:spPr>
          <a:xfrm>
            <a:off x="228600" y="5996472"/>
            <a:ext cx="8879904" cy="459680"/>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11" name="Rectangle 10">
            <a:extLst>
              <a:ext uri="{FF2B5EF4-FFF2-40B4-BE49-F238E27FC236}">
                <a16:creationId xmlns:a16="http://schemas.microsoft.com/office/drawing/2014/main" id="{F31BF38F-D85D-E65A-DE2E-A838D573240B}"/>
              </a:ext>
            </a:extLst>
          </p:cNvPr>
          <p:cNvSpPr/>
          <p:nvPr/>
        </p:nvSpPr>
        <p:spPr>
          <a:xfrm>
            <a:off x="264096" y="884588"/>
            <a:ext cx="8879904" cy="18002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
        <p:nvSpPr>
          <p:cNvPr id="12" name="TextBox 11">
            <a:extLst>
              <a:ext uri="{FF2B5EF4-FFF2-40B4-BE49-F238E27FC236}">
                <a16:creationId xmlns:a16="http://schemas.microsoft.com/office/drawing/2014/main" id="{DA553816-A3F1-AE64-1D4B-92D6F9C5C544}"/>
              </a:ext>
            </a:extLst>
          </p:cNvPr>
          <p:cNvSpPr txBox="1"/>
          <p:nvPr/>
        </p:nvSpPr>
        <p:spPr>
          <a:xfrm>
            <a:off x="6732240" y="2277958"/>
            <a:ext cx="3744416" cy="369332"/>
          </a:xfrm>
          <a:prstGeom prst="rect">
            <a:avLst/>
          </a:prstGeom>
          <a:noFill/>
        </p:spPr>
        <p:txBody>
          <a:bodyPr wrap="square" rtlCol="0">
            <a:spAutoFit/>
          </a:bodyPr>
          <a:lstStyle/>
          <a:p>
            <a:r>
              <a:rPr lang="en-US" b="1" dirty="0">
                <a:solidFill>
                  <a:srgbClr val="FF0000"/>
                </a:solidFill>
              </a:rPr>
              <a:t>Part of Thrust 2</a:t>
            </a:r>
          </a:p>
        </p:txBody>
      </p:sp>
      <p:sp>
        <p:nvSpPr>
          <p:cNvPr id="13" name="Rectangle 12">
            <a:extLst>
              <a:ext uri="{FF2B5EF4-FFF2-40B4-BE49-F238E27FC236}">
                <a16:creationId xmlns:a16="http://schemas.microsoft.com/office/drawing/2014/main" id="{32D34671-E00C-3E6D-0F9C-2911E1644356}"/>
              </a:ext>
            </a:extLst>
          </p:cNvPr>
          <p:cNvSpPr/>
          <p:nvPr/>
        </p:nvSpPr>
        <p:spPr>
          <a:xfrm>
            <a:off x="228600" y="4965299"/>
            <a:ext cx="8879904" cy="78648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877532156"/>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b="1" dirty="0"/>
              <a:t>Year III Results (2022 Annual Review 4)</a:t>
            </a:r>
          </a:p>
        </p:txBody>
      </p:sp>
      <p:sp>
        <p:nvSpPr>
          <p:cNvPr id="3" name="Content Placeholder 2"/>
          <p:cNvSpPr>
            <a:spLocks noGrp="1"/>
          </p:cNvSpPr>
          <p:nvPr>
            <p:ph idx="1"/>
          </p:nvPr>
        </p:nvSpPr>
        <p:spPr>
          <a:xfrm>
            <a:off x="228600" y="969640"/>
            <a:ext cx="8915400" cy="5195664"/>
          </a:xfrm>
        </p:spPr>
        <p:txBody>
          <a:bodyPr/>
          <a:lstStyle/>
          <a:p>
            <a:r>
              <a:rPr lang="en-US" sz="2000" dirty="0" err="1"/>
              <a:t>EcoFlow</a:t>
            </a:r>
            <a:r>
              <a:rPr lang="en-US" sz="2000" dirty="0"/>
              <a:t>: Efficient Convolutional Dataflows for Low-Power Neural Network Accelerators [</a:t>
            </a:r>
            <a:r>
              <a:rPr lang="en-US" sz="2000" dirty="0" err="1"/>
              <a:t>arXiv</a:t>
            </a:r>
            <a:r>
              <a:rPr lang="en-US" sz="2000" dirty="0"/>
              <a:t> 2022] </a:t>
            </a:r>
            <a:r>
              <a:rPr lang="en-US" sz="1600" dirty="0">
                <a:solidFill>
                  <a:srgbClr val="0000FF"/>
                </a:solidFill>
                <a:hlinkClick r:id="rId2">
                  <a:extLst>
                    <a:ext uri="{A12FA001-AC4F-418D-AE19-62706E023703}">
                      <ahyp:hlinkClr xmlns:ahyp="http://schemas.microsoft.com/office/drawing/2018/hyperlinkcolor" val="tx"/>
                    </a:ext>
                  </a:extLst>
                </a:hlinkClick>
              </a:rPr>
              <a:t>https://arxiv.org/abs/2202.02310</a:t>
            </a:r>
            <a:r>
              <a:rPr lang="en-US" sz="1600" dirty="0">
                <a:solidFill>
                  <a:srgbClr val="0000FF"/>
                </a:solidFill>
              </a:rPr>
              <a:t> </a:t>
            </a:r>
          </a:p>
          <a:p>
            <a:endParaRPr lang="en-US" sz="2000" dirty="0"/>
          </a:p>
          <a:p>
            <a:r>
              <a:rPr lang="en-US" sz="2000" dirty="0" err="1"/>
              <a:t>ApHMM</a:t>
            </a:r>
            <a:r>
              <a:rPr lang="en-US" sz="2000" dirty="0"/>
              <a:t>: Accelerating Profile Hidden Markov Models for Fast and Energy-Efficient Genome Analysis [</a:t>
            </a:r>
            <a:r>
              <a:rPr lang="en-US" sz="2000" dirty="0" err="1"/>
              <a:t>arXiv</a:t>
            </a:r>
            <a:r>
              <a:rPr lang="en-US" sz="2000" dirty="0"/>
              <a:t> 2022] </a:t>
            </a:r>
            <a:r>
              <a:rPr lang="en-US" sz="1600" dirty="0">
                <a:solidFill>
                  <a:srgbClr val="0000FF"/>
                </a:solidFill>
                <a:hlinkClick r:id="rId3">
                  <a:extLst>
                    <a:ext uri="{A12FA001-AC4F-418D-AE19-62706E023703}">
                      <ahyp:hlinkClr xmlns:ahyp="http://schemas.microsoft.com/office/drawing/2018/hyperlinkcolor" val="tx"/>
                    </a:ext>
                  </a:extLst>
                </a:hlinkClick>
              </a:rPr>
              <a:t>https://arxiv.org/abs/2207.09765</a:t>
            </a:r>
            <a:r>
              <a:rPr lang="en-US" sz="1600" dirty="0">
                <a:solidFill>
                  <a:srgbClr val="0000FF"/>
                </a:solidFill>
              </a:rPr>
              <a:t> </a:t>
            </a:r>
          </a:p>
          <a:p>
            <a:pPr marL="0" indent="0">
              <a:buNone/>
            </a:pPr>
            <a:endParaRPr lang="en-US" sz="2000" dirty="0"/>
          </a:p>
          <a:p>
            <a:r>
              <a:rPr lang="en-US" sz="2000" dirty="0"/>
              <a:t>Accelerating Weather Prediction Using Near-Memory Reconfigurable Fabric [TRETS 2022] </a:t>
            </a:r>
            <a:r>
              <a:rPr lang="en-US" sz="1600" dirty="0">
                <a:solidFill>
                  <a:srgbClr val="0000FF"/>
                </a:solidFill>
                <a:hlinkClick r:id="rId4">
                  <a:extLst>
                    <a:ext uri="{A12FA001-AC4F-418D-AE19-62706E023703}">
                      <ahyp:hlinkClr xmlns:ahyp="http://schemas.microsoft.com/office/drawing/2018/hyperlinkcolor" val="tx"/>
                    </a:ext>
                  </a:extLst>
                </a:hlinkClick>
              </a:rPr>
              <a:t>https://arxiv.org/abs/2107.08716</a:t>
            </a:r>
            <a:r>
              <a:rPr lang="en-US" sz="1600" dirty="0">
                <a:solidFill>
                  <a:srgbClr val="0000FF"/>
                </a:solidFill>
              </a:rPr>
              <a:t> </a:t>
            </a:r>
          </a:p>
          <a:p>
            <a:pPr marL="0" indent="0">
              <a:buNone/>
            </a:pPr>
            <a:br>
              <a:rPr lang="en-US" sz="2000" dirty="0"/>
            </a:br>
            <a:endParaRPr lang="en-US" sz="2000" dirty="0"/>
          </a:p>
          <a:p>
            <a:endParaRPr lang="en-US" sz="1200" dirty="0"/>
          </a:p>
          <a:p>
            <a:endParaRPr lang="en-US" sz="1200" dirty="0"/>
          </a:p>
          <a:p>
            <a:pPr marL="0" indent="0">
              <a:buNone/>
            </a:pPr>
            <a:endParaRPr lang="en-US" sz="1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5B4ABD0F-2ECD-1A54-9A23-5643D7EE9149}"/>
              </a:ext>
            </a:extLst>
          </p:cNvPr>
          <p:cNvSpPr/>
          <p:nvPr/>
        </p:nvSpPr>
        <p:spPr>
          <a:xfrm>
            <a:off x="264096" y="884588"/>
            <a:ext cx="8879904" cy="2901720"/>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latin typeface="Tahoma"/>
            </a:endParaRPr>
          </a:p>
        </p:txBody>
      </p:sp>
    </p:spTree>
    <p:extLst>
      <p:ext uri="{BB962C8B-B14F-4D97-AF65-F5344CB8AC3E}">
        <p14:creationId xmlns:p14="http://schemas.microsoft.com/office/powerpoint/2010/main" val="350900215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70DFF-5520-B643-AA1A-023B8D8D2F14}"/>
              </a:ext>
            </a:extLst>
          </p:cNvPr>
          <p:cNvSpPr>
            <a:spLocks noGrp="1"/>
          </p:cNvSpPr>
          <p:nvPr>
            <p:ph type="ctrTitle"/>
          </p:nvPr>
        </p:nvSpPr>
        <p:spPr>
          <a:xfrm>
            <a:off x="539552" y="1524000"/>
            <a:ext cx="8424936" cy="1752600"/>
          </a:xfrm>
        </p:spPr>
        <p:txBody>
          <a:bodyPr/>
          <a:lstStyle/>
          <a:p>
            <a:r>
              <a:rPr lang="en-US" dirty="0"/>
              <a:t>Third Year Results: More Detail</a:t>
            </a:r>
          </a:p>
        </p:txBody>
      </p:sp>
      <p:sp>
        <p:nvSpPr>
          <p:cNvPr id="3" name="Subtitle 2">
            <a:extLst>
              <a:ext uri="{FF2B5EF4-FFF2-40B4-BE49-F238E27FC236}">
                <a16:creationId xmlns:a16="http://schemas.microsoft.com/office/drawing/2014/main" id="{C77429A8-C331-6046-B924-4730E3C0226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84543199"/>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b="1" dirty="0"/>
              <a:t>Year III Results (2022 Annual Review 1)</a:t>
            </a:r>
          </a:p>
        </p:txBody>
      </p:sp>
      <p:sp>
        <p:nvSpPr>
          <p:cNvPr id="3" name="Content Placeholder 2"/>
          <p:cNvSpPr>
            <a:spLocks noGrp="1"/>
          </p:cNvSpPr>
          <p:nvPr>
            <p:ph idx="1"/>
          </p:nvPr>
        </p:nvSpPr>
        <p:spPr>
          <a:xfrm>
            <a:off x="228600" y="897632"/>
            <a:ext cx="8915400" cy="5195664"/>
          </a:xfrm>
        </p:spPr>
        <p:txBody>
          <a:bodyPr/>
          <a:lstStyle/>
          <a:p>
            <a:r>
              <a:rPr lang="en-US" sz="2000" dirty="0"/>
              <a:t>Benchmarking a New Paradigm: Experimental Analysis and Characterization of a Real Processing-in-Memory System [IEEE Access’22]</a:t>
            </a:r>
          </a:p>
          <a:p>
            <a:r>
              <a:rPr lang="en-US" sz="2000" dirty="0"/>
              <a:t>Benchmarking Memory-Centric Computing Systems: Analysis of Real Processing-in-Memory Hardware [CUT 2021]</a:t>
            </a:r>
          </a:p>
          <a:p>
            <a:endParaRPr lang="en-US" sz="2000" dirty="0"/>
          </a:p>
          <a:p>
            <a:r>
              <a:rPr lang="en-US" sz="2000" dirty="0"/>
              <a:t>An Experimental Evaluation of Machine Learning Training on a Real Processing-in-Memory System [</a:t>
            </a:r>
            <a:r>
              <a:rPr lang="en-US" sz="2000" dirty="0" err="1"/>
              <a:t>arXiv</a:t>
            </a:r>
            <a:r>
              <a:rPr lang="en-US" sz="2000" dirty="0"/>
              <a:t> 2022]</a:t>
            </a:r>
          </a:p>
          <a:p>
            <a:endParaRPr lang="en-US" sz="2000" dirty="0"/>
          </a:p>
          <a:p>
            <a:r>
              <a:rPr lang="en-US" sz="2000" dirty="0" err="1"/>
              <a:t>SparseP</a:t>
            </a:r>
            <a:r>
              <a:rPr lang="en-US" sz="2000" dirty="0"/>
              <a:t>: Towards Efficient Sparse Matrix Vector Multiplication on Real Processing-In-Memory Architectures [SIGMETRICS 2022]</a:t>
            </a:r>
          </a:p>
          <a:p>
            <a:endParaRPr lang="en-US" sz="2000" dirty="0"/>
          </a:p>
          <a:p>
            <a:r>
              <a:rPr lang="en-US" sz="2000" dirty="0"/>
              <a:t>High-throughput Pairwise Alignment with the Wavefront Algorithm using Processing-in-Memory [HICOMB 2022]</a:t>
            </a:r>
          </a:p>
          <a:p>
            <a:endParaRPr lang="en-US" sz="2000" dirty="0"/>
          </a:p>
          <a:p>
            <a:r>
              <a:rPr lang="en-US" sz="2000" dirty="0" err="1"/>
              <a:t>PiDRAM</a:t>
            </a:r>
            <a:r>
              <a:rPr lang="en-US" sz="2000" dirty="0"/>
              <a:t>: A Holistic End-to-end FPGA-based Framework for Processing-in-DRAM [</a:t>
            </a:r>
            <a:r>
              <a:rPr lang="en-US" sz="2000" dirty="0" err="1"/>
              <a:t>arXiv</a:t>
            </a:r>
            <a:r>
              <a:rPr lang="en-US" sz="2000" dirty="0"/>
              <a:t> 2021]</a:t>
            </a:r>
            <a:br>
              <a:rPr lang="en-US" sz="2000" dirty="0"/>
            </a:br>
            <a:endParaRPr lang="en-US" sz="2000" dirty="0"/>
          </a:p>
          <a:p>
            <a:endParaRPr lang="en-US" sz="1200" dirty="0"/>
          </a:p>
          <a:p>
            <a:endParaRPr lang="en-US" sz="1200" dirty="0"/>
          </a:p>
          <a:p>
            <a:endParaRPr lang="en-US" sz="1200" dirty="0"/>
          </a:p>
          <a:p>
            <a:endParaRPr lang="en-US" sz="1200" dirty="0"/>
          </a:p>
          <a:p>
            <a:pPr marL="0" indent="0">
              <a:buNone/>
            </a:pPr>
            <a:endParaRPr lang="en-US" sz="1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D575E5F5-7495-E25C-93A1-B597E22B0EA1}"/>
              </a:ext>
            </a:extLst>
          </p:cNvPr>
          <p:cNvSpPr/>
          <p:nvPr/>
        </p:nvSpPr>
        <p:spPr>
          <a:xfrm>
            <a:off x="539552" y="908720"/>
            <a:ext cx="8496944" cy="1368152"/>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4012711716"/>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26876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Processing-in-Memory </a:t>
            </a:r>
          </a:p>
          <a:p>
            <a:pPr marL="0" indent="0" algn="ctr" eaLnBrk="1" hangingPunct="1">
              <a:buNone/>
            </a:pPr>
            <a:r>
              <a:rPr lang="en-US" sz="6000" dirty="0">
                <a:solidFill>
                  <a:srgbClr val="FF0000"/>
                </a:solidFill>
                <a:latin typeface="Tahoma" charset="0"/>
                <a:ea typeface="ＭＳ Ｐゴシック" charset="0"/>
                <a:cs typeface="ＭＳ Ｐゴシック" charset="0"/>
              </a:rPr>
              <a:t>in the Real World</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96108570"/>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Processing-in-Memory Landscape Today</a:t>
            </a:r>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065916" y="6509127"/>
            <a:ext cx="493596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This does not include many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17432048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655100730"/>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18104396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971105979"/>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3389959057"/>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29489612"/>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F10CE7A-9D8C-AE49-A39B-C01858CE19B8}"/>
              </a:ext>
            </a:extLst>
          </p:cNvPr>
          <p:cNvSpPr>
            <a:spLocks noGrp="1"/>
          </p:cNvSpPr>
          <p:nvPr>
            <p:ph type="subTitle" idx="1"/>
          </p:nvPr>
        </p:nvSpPr>
        <p:spPr>
          <a:xfrm>
            <a:off x="0" y="3179298"/>
            <a:ext cx="9144000" cy="1199754"/>
          </a:xfrm>
        </p:spPr>
        <p:txBody>
          <a:bodyPr>
            <a:noAutofit/>
          </a:bodyPr>
          <a:lstStyle/>
          <a:p>
            <a:pPr>
              <a:spcBef>
                <a:spcPts val="600"/>
              </a:spcBef>
            </a:pPr>
            <a:r>
              <a:rPr lang="en-US" sz="2400" b="0" u="sng" dirty="0">
                <a:latin typeface="Candara" panose="020E0502030303020204" pitchFamily="34" charset="0"/>
              </a:rPr>
              <a:t>Juan Gómez Luna</a:t>
            </a:r>
            <a:r>
              <a:rPr lang="en-US" sz="2400" b="0" dirty="0">
                <a:latin typeface="Candara" panose="020E0502030303020204" pitchFamily="34" charset="0"/>
              </a:rPr>
              <a:t>, Izzat El Hajj, </a:t>
            </a:r>
          </a:p>
          <a:p>
            <a:pPr>
              <a:spcBef>
                <a:spcPts val="600"/>
              </a:spcBef>
            </a:pPr>
            <a:r>
              <a:rPr lang="en-US" sz="2400" b="0" dirty="0">
                <a:latin typeface="Candara" panose="020E0502030303020204" pitchFamily="34" charset="0"/>
              </a:rPr>
              <a:t>Ivan Fernandez, Christina </a:t>
            </a:r>
            <a:r>
              <a:rPr lang="en-US" sz="2400" b="0" dirty="0" err="1">
                <a:latin typeface="Candara" panose="020E0502030303020204" pitchFamily="34" charset="0"/>
              </a:rPr>
              <a:t>Giannoula</a:t>
            </a:r>
            <a:r>
              <a:rPr lang="en-US" sz="2400" b="0" dirty="0">
                <a:latin typeface="Candara" panose="020E0502030303020204" pitchFamily="34" charset="0"/>
              </a:rPr>
              <a:t>, </a:t>
            </a:r>
          </a:p>
          <a:p>
            <a:pPr>
              <a:spcBef>
                <a:spcPts val="600"/>
              </a:spcBef>
            </a:pPr>
            <a:r>
              <a:rPr lang="en-US" sz="2400" b="0" dirty="0">
                <a:latin typeface="Candara" panose="020E0502030303020204" pitchFamily="34" charset="0"/>
              </a:rPr>
              <a:t>Geraldo F. Oliveira, </a:t>
            </a:r>
            <a:r>
              <a:rPr lang="en-US" sz="2400" b="0" dirty="0" err="1">
                <a:latin typeface="Candara" panose="020E0502030303020204" pitchFamily="34" charset="0"/>
              </a:rPr>
              <a:t>Onur</a:t>
            </a:r>
            <a:r>
              <a:rPr lang="en-US" sz="2400" b="0" dirty="0">
                <a:latin typeface="Candara" panose="020E0502030303020204" pitchFamily="34" charset="0"/>
              </a:rPr>
              <a:t> </a:t>
            </a:r>
            <a:r>
              <a:rPr lang="en-US" sz="2400" b="0" dirty="0" err="1">
                <a:latin typeface="Candara" panose="020E0502030303020204" pitchFamily="34" charset="0"/>
              </a:rPr>
              <a:t>Mutlu</a:t>
            </a:r>
            <a:endParaRPr lang="en-US" sz="2400" b="0" dirty="0">
              <a:latin typeface="Candara" panose="020E0502030303020204" pitchFamily="34" charset="0"/>
            </a:endParaRPr>
          </a:p>
        </p:txBody>
      </p:sp>
      <p:sp>
        <p:nvSpPr>
          <p:cNvPr id="3" name="Text Placeholder 2">
            <a:extLst>
              <a:ext uri="{FF2B5EF4-FFF2-40B4-BE49-F238E27FC236}">
                <a16:creationId xmlns:a16="http://schemas.microsoft.com/office/drawing/2014/main" id="{1424A15A-743E-4240-B7EC-8C7A112226BC}"/>
              </a:ext>
            </a:extLst>
          </p:cNvPr>
          <p:cNvSpPr>
            <a:spLocks noGrp="1"/>
          </p:cNvSpPr>
          <p:nvPr>
            <p:ph type="body" sz="quarter" idx="10"/>
          </p:nvPr>
        </p:nvSpPr>
        <p:spPr>
          <a:xfrm>
            <a:off x="0" y="220668"/>
            <a:ext cx="9144000" cy="2728724"/>
          </a:xfrm>
        </p:spPr>
        <p:txBody>
          <a:bodyPr>
            <a:normAutofit/>
          </a:bodyPr>
          <a:lstStyle/>
          <a:p>
            <a:r>
              <a:rPr lang="en-US" sz="4400" dirty="0">
                <a:solidFill>
                  <a:srgbClr val="0070C0"/>
                </a:solidFill>
              </a:rPr>
              <a:t>Understanding a Modern Processing-in-Memory Architecture:</a:t>
            </a:r>
          </a:p>
          <a:p>
            <a:r>
              <a:rPr lang="en-US" sz="3200" dirty="0">
                <a:latin typeface="Candara" panose="020E0502030303020204" pitchFamily="34" charset="0"/>
              </a:rPr>
              <a:t>Benchmarking and Experimental Characterization</a:t>
            </a:r>
          </a:p>
        </p:txBody>
      </p:sp>
      <p:sp>
        <p:nvSpPr>
          <p:cNvPr id="4" name="Subtitle 1">
            <a:extLst>
              <a:ext uri="{FF2B5EF4-FFF2-40B4-BE49-F238E27FC236}">
                <a16:creationId xmlns:a16="http://schemas.microsoft.com/office/drawing/2014/main" id="{A8E1073D-2730-9344-9B5D-7736C10F61B9}"/>
              </a:ext>
            </a:extLst>
          </p:cNvPr>
          <p:cNvSpPr txBox="1">
            <a:spLocks/>
          </p:cNvSpPr>
          <p:nvPr/>
        </p:nvSpPr>
        <p:spPr>
          <a:xfrm>
            <a:off x="1106731" y="4608957"/>
            <a:ext cx="6858000" cy="114686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endParaRPr kumimoji="0" lang="en-US" sz="2000" b="1" i="0" u="sng" strike="noStrike" kern="1200" cap="none" spc="0" normalizeH="0" baseline="0" noProof="0" dirty="0">
              <a:ln>
                <a:noFill/>
              </a:ln>
              <a:solidFill>
                <a:srgbClr val="0563C1"/>
              </a:solidFill>
              <a:effectLst/>
              <a:uLnTx/>
              <a:uFillTx/>
              <a:latin typeface="Calibri Light" panose="020F0302020204030204"/>
              <a:ea typeface="+mn-ea"/>
              <a:cs typeface="+mn-cs"/>
              <a:hlinkClick r:id="rId2">
                <a:extLst>
                  <a:ext uri="{A12FA001-AC4F-418D-AE19-62706E023703}">
                    <ahyp:hlinkClr xmlns:ahyp="http://schemas.microsoft.com/office/drawing/2018/hyperlinkcolor" val="tx"/>
                  </a:ext>
                </a:extLst>
              </a:hlinkClick>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i="0" u="sng" strike="noStrike" kern="1200" cap="none" spc="0" normalizeH="0" baseline="0" noProof="0" dirty="0">
                <a:ln>
                  <a:noFill/>
                </a:ln>
                <a:solidFill>
                  <a:srgbClr val="0000FF"/>
                </a:solidFill>
                <a:effectLst/>
                <a:uLnTx/>
                <a:uFillTx/>
                <a:latin typeface="Calibri Light" panose="020F0302020204030204"/>
                <a:ea typeface="+mn-ea"/>
                <a:cs typeface="+mn-cs"/>
                <a:hlinkClick r:id="rId2">
                  <a:extLst>
                    <a:ext uri="{A12FA001-AC4F-418D-AE19-62706E023703}">
                      <ahyp:hlinkClr xmlns:ahyp="http://schemas.microsoft.com/office/drawing/2018/hyperlinkcolor" val="tx"/>
                    </a:ext>
                  </a:extLst>
                </a:hlinkClick>
              </a:rPr>
              <a:t>https://arxiv.org/pdf/2105.03814.pdf</a:t>
            </a:r>
            <a:endParaRPr kumimoji="0" lang="en-US" sz="2000"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i="0" u="none" strike="noStrike" kern="1200" cap="none" spc="0" normalizeH="0" baseline="0" noProof="0" dirty="0">
                <a:ln>
                  <a:noFill/>
                </a:ln>
                <a:solidFill>
                  <a:srgbClr val="0000FF"/>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https://github.com/CMU-SAFARI/prim-benchmarks</a:t>
            </a:r>
            <a:endParaRPr kumimoji="0" lang="en-US" sz="2000" i="0" u="none" strike="noStrike" kern="1200" cap="none" spc="0" normalizeH="0" baseline="0" noProof="0" dirty="0">
              <a:ln>
                <a:noFill/>
              </a:ln>
              <a:solidFill>
                <a:srgbClr val="0000FF"/>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732401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9F345-AA55-FA44-AB8E-FF396F7BE041}"/>
              </a:ext>
            </a:extLst>
          </p:cNvPr>
          <p:cNvSpPr>
            <a:spLocks noGrp="1"/>
          </p:cNvSpPr>
          <p:nvPr>
            <p:ph type="title"/>
          </p:nvPr>
        </p:nvSpPr>
        <p:spPr/>
        <p:txBody>
          <a:bodyPr>
            <a:normAutofit fontScale="90000"/>
          </a:bodyPr>
          <a:lstStyle/>
          <a:p>
            <a:r>
              <a:rPr lang="en-US" dirty="0"/>
              <a:t>Executive Summary</a:t>
            </a:r>
          </a:p>
        </p:txBody>
      </p:sp>
      <p:sp>
        <p:nvSpPr>
          <p:cNvPr id="3" name="Content Placeholder 2">
            <a:extLst>
              <a:ext uri="{FF2B5EF4-FFF2-40B4-BE49-F238E27FC236}">
                <a16:creationId xmlns:a16="http://schemas.microsoft.com/office/drawing/2014/main" id="{98F2F4DE-345E-C64B-942C-1E96465BF841}"/>
              </a:ext>
            </a:extLst>
          </p:cNvPr>
          <p:cNvSpPr>
            <a:spLocks noGrp="1"/>
          </p:cNvSpPr>
          <p:nvPr>
            <p:ph idx="1"/>
          </p:nvPr>
        </p:nvSpPr>
        <p:spPr>
          <a:xfrm>
            <a:off x="169011" y="936172"/>
            <a:ext cx="8894602" cy="5574797"/>
          </a:xfrm>
        </p:spPr>
        <p:txBody>
          <a:bodyPr>
            <a:normAutofit fontScale="62500" lnSpcReduction="20000"/>
          </a:bodyPr>
          <a:lstStyle/>
          <a:p>
            <a:r>
              <a:rPr lang="en-US" dirty="0">
                <a:solidFill>
                  <a:srgbClr val="C00000"/>
                </a:solidFill>
              </a:rPr>
              <a:t>Data movement </a:t>
            </a:r>
            <a:r>
              <a:rPr lang="en-US" dirty="0"/>
              <a:t>between memory/storage units and compute units is a major contributor to execution time and energy consumption</a:t>
            </a:r>
          </a:p>
          <a:p>
            <a:r>
              <a:rPr lang="en-US" dirty="0">
                <a:solidFill>
                  <a:srgbClr val="00B050"/>
                </a:solidFill>
              </a:rPr>
              <a:t>Processing-in-Memory</a:t>
            </a:r>
            <a:r>
              <a:rPr lang="en-US" dirty="0"/>
              <a:t> (PIM) is a paradigm that can tackle the </a:t>
            </a:r>
            <a:r>
              <a:rPr lang="en-US" i="1" dirty="0">
                <a:solidFill>
                  <a:srgbClr val="C00000"/>
                </a:solidFill>
              </a:rPr>
              <a:t>data movement bottleneck</a:t>
            </a:r>
          </a:p>
          <a:p>
            <a:pPr lvl="1"/>
            <a:r>
              <a:rPr lang="en-US" dirty="0"/>
              <a:t>Though explored for +50 years, technology challenges prevented the successful materialization</a:t>
            </a:r>
          </a:p>
          <a:p>
            <a:r>
              <a:rPr lang="en-US" dirty="0"/>
              <a:t>UPMEM has designed and fabricated </a:t>
            </a:r>
            <a:r>
              <a:rPr lang="en-US" dirty="0">
                <a:solidFill>
                  <a:srgbClr val="00B050"/>
                </a:solidFill>
              </a:rPr>
              <a:t>the first publicly-available real-world PIM architecture</a:t>
            </a:r>
          </a:p>
          <a:p>
            <a:pPr lvl="1"/>
            <a:r>
              <a:rPr lang="en-US" dirty="0">
                <a:solidFill>
                  <a:srgbClr val="0070C0"/>
                </a:solidFill>
              </a:rPr>
              <a:t>DDR4 chips embedding in-order multithreaded DRAM Processing Units (DPUs)</a:t>
            </a:r>
          </a:p>
          <a:p>
            <a:r>
              <a:rPr lang="en-US" dirty="0"/>
              <a:t>Our work:</a:t>
            </a:r>
          </a:p>
          <a:p>
            <a:pPr lvl="1"/>
            <a:r>
              <a:rPr lang="en-US" dirty="0">
                <a:solidFill>
                  <a:srgbClr val="0070C0"/>
                </a:solidFill>
              </a:rPr>
              <a:t>Introduction </a:t>
            </a:r>
            <a:r>
              <a:rPr lang="en-US" dirty="0"/>
              <a:t>to UPMEM programming model and PIM architecture</a:t>
            </a:r>
          </a:p>
          <a:p>
            <a:pPr lvl="1"/>
            <a:r>
              <a:rPr lang="en-US" dirty="0">
                <a:solidFill>
                  <a:schemeClr val="accent2"/>
                </a:solidFill>
              </a:rPr>
              <a:t>Microbenchmark-based characterization </a:t>
            </a:r>
            <a:r>
              <a:rPr lang="en-US" dirty="0"/>
              <a:t>of the DPU</a:t>
            </a:r>
          </a:p>
          <a:p>
            <a:pPr lvl="1"/>
            <a:r>
              <a:rPr lang="en-US" dirty="0"/>
              <a:t>Benchmarking and </a:t>
            </a:r>
            <a:r>
              <a:rPr lang="en-US" dirty="0">
                <a:solidFill>
                  <a:srgbClr val="7030A0"/>
                </a:solidFill>
              </a:rPr>
              <a:t>workload suitability</a:t>
            </a:r>
            <a:r>
              <a:rPr lang="en-US" dirty="0"/>
              <a:t> study</a:t>
            </a:r>
          </a:p>
          <a:p>
            <a:r>
              <a:rPr lang="en-US" dirty="0"/>
              <a:t>Main contributions:</a:t>
            </a:r>
          </a:p>
          <a:p>
            <a:pPr lvl="1"/>
            <a:r>
              <a:rPr lang="en-US" dirty="0"/>
              <a:t>Comprehensive </a:t>
            </a:r>
            <a:r>
              <a:rPr lang="en-US" dirty="0">
                <a:solidFill>
                  <a:srgbClr val="0070C0"/>
                </a:solidFill>
              </a:rPr>
              <a:t>characterization and analysis of the first commercially-available PIM architecture</a:t>
            </a:r>
          </a:p>
          <a:p>
            <a:pPr lvl="1"/>
            <a:r>
              <a:rPr lang="en-US" b="1" dirty="0">
                <a:solidFill>
                  <a:srgbClr val="002060"/>
                </a:solidFill>
              </a:rPr>
              <a:t>PrIM</a:t>
            </a:r>
            <a:r>
              <a:rPr lang="en-US" dirty="0">
                <a:solidFill>
                  <a:srgbClr val="002060"/>
                </a:solidFill>
              </a:rPr>
              <a:t> (</a:t>
            </a:r>
            <a:r>
              <a:rPr lang="en-US" u="sng" dirty="0">
                <a:solidFill>
                  <a:srgbClr val="002060"/>
                </a:solidFill>
              </a:rPr>
              <a:t>Pr</a:t>
            </a:r>
            <a:r>
              <a:rPr lang="en-US" dirty="0">
                <a:solidFill>
                  <a:srgbClr val="002060"/>
                </a:solidFill>
              </a:rPr>
              <a:t>ocessing-</a:t>
            </a:r>
            <a:r>
              <a:rPr lang="en-US" u="sng" dirty="0">
                <a:solidFill>
                  <a:srgbClr val="002060"/>
                </a:solidFill>
              </a:rPr>
              <a:t>I</a:t>
            </a:r>
            <a:r>
              <a:rPr lang="en-US" dirty="0">
                <a:solidFill>
                  <a:srgbClr val="002060"/>
                </a:solidFill>
              </a:rPr>
              <a:t>n-</a:t>
            </a:r>
            <a:r>
              <a:rPr lang="en-US" u="sng" dirty="0">
                <a:solidFill>
                  <a:srgbClr val="002060"/>
                </a:solidFill>
              </a:rPr>
              <a:t>M</a:t>
            </a:r>
            <a:r>
              <a:rPr lang="en-US" dirty="0">
                <a:solidFill>
                  <a:srgbClr val="002060"/>
                </a:solidFill>
              </a:rPr>
              <a:t>emory) benchmarks: </a:t>
            </a:r>
          </a:p>
          <a:p>
            <a:pPr lvl="2"/>
            <a:r>
              <a:rPr lang="en-US" dirty="0"/>
              <a:t>16 workloads that are memory-bound in conventional processor-centric systems</a:t>
            </a:r>
          </a:p>
          <a:p>
            <a:pPr lvl="2"/>
            <a:r>
              <a:rPr lang="en-US" dirty="0"/>
              <a:t>Strong and weak scaling characteristics</a:t>
            </a:r>
          </a:p>
          <a:p>
            <a:pPr lvl="1"/>
            <a:r>
              <a:rPr lang="en-US" dirty="0"/>
              <a:t>Comparison to </a:t>
            </a:r>
            <a:r>
              <a:rPr lang="en-US" dirty="0">
                <a:solidFill>
                  <a:srgbClr val="C00000"/>
                </a:solidFill>
              </a:rPr>
              <a:t>state-of-the-art CPU and GPU</a:t>
            </a:r>
          </a:p>
          <a:p>
            <a:r>
              <a:rPr lang="en-US" dirty="0"/>
              <a:t>Takeaways:</a:t>
            </a:r>
          </a:p>
          <a:p>
            <a:pPr lvl="1"/>
            <a:r>
              <a:rPr lang="en-US" dirty="0"/>
              <a:t>Workload characteristics for </a:t>
            </a:r>
            <a:r>
              <a:rPr lang="en-US" dirty="0">
                <a:solidFill>
                  <a:srgbClr val="0070C0"/>
                </a:solidFill>
              </a:rPr>
              <a:t>PIM suitability</a:t>
            </a:r>
          </a:p>
          <a:p>
            <a:pPr lvl="1"/>
            <a:r>
              <a:rPr lang="en-US" dirty="0">
                <a:solidFill>
                  <a:srgbClr val="00B050"/>
                </a:solidFill>
              </a:rPr>
              <a:t>Programming </a:t>
            </a:r>
            <a:r>
              <a:rPr lang="en-US" dirty="0"/>
              <a:t>recommendations</a:t>
            </a:r>
          </a:p>
          <a:p>
            <a:pPr lvl="1"/>
            <a:r>
              <a:rPr lang="en-US" dirty="0"/>
              <a:t>Suggestions and hints for </a:t>
            </a:r>
            <a:r>
              <a:rPr lang="en-US" dirty="0">
                <a:solidFill>
                  <a:srgbClr val="7030A0"/>
                </a:solidFill>
              </a:rPr>
              <a:t>hardware and architecture designers </a:t>
            </a:r>
            <a:r>
              <a:rPr lang="en-US" dirty="0"/>
              <a:t>of future PIM systems</a:t>
            </a:r>
          </a:p>
          <a:p>
            <a:pPr lvl="1"/>
            <a:r>
              <a:rPr lang="en-US" dirty="0">
                <a:solidFill>
                  <a:srgbClr val="002060"/>
                </a:solidFill>
              </a:rPr>
              <a:t>PrIM</a:t>
            </a:r>
            <a:r>
              <a:rPr lang="en-US" dirty="0"/>
              <a:t>: (a) programming samples, (b) evaluation and comparison of current and future PIM systems</a:t>
            </a:r>
          </a:p>
          <a:p>
            <a:pPr lvl="1"/>
            <a:endParaRPr lang="en-US" dirty="0"/>
          </a:p>
        </p:txBody>
      </p:sp>
    </p:spTree>
    <p:extLst>
      <p:ext uri="{BB962C8B-B14F-4D97-AF65-F5344CB8AC3E}">
        <p14:creationId xmlns:p14="http://schemas.microsoft.com/office/powerpoint/2010/main" val="2974385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C3E8E-0D66-4B42-A09B-0EA6C9449CE0}"/>
              </a:ext>
            </a:extLst>
          </p:cNvPr>
          <p:cNvSpPr>
            <a:spLocks noGrp="1"/>
          </p:cNvSpPr>
          <p:nvPr>
            <p:ph type="title"/>
          </p:nvPr>
        </p:nvSpPr>
        <p:spPr/>
        <p:txBody>
          <a:bodyPr/>
          <a:lstStyle/>
          <a:p>
            <a:r>
              <a:rPr lang="en-US" dirty="0"/>
              <a:t>Upcoming TECHCON Presentation</a:t>
            </a:r>
          </a:p>
        </p:txBody>
      </p:sp>
      <p:sp>
        <p:nvSpPr>
          <p:cNvPr id="3" name="Content Placeholder 2">
            <a:extLst>
              <a:ext uri="{FF2B5EF4-FFF2-40B4-BE49-F238E27FC236}">
                <a16:creationId xmlns:a16="http://schemas.microsoft.com/office/drawing/2014/main" id="{9B6CB1FC-4914-CE40-BC66-64BE3F801B6D}"/>
              </a:ext>
            </a:extLst>
          </p:cNvPr>
          <p:cNvSpPr>
            <a:spLocks noGrp="1"/>
          </p:cNvSpPr>
          <p:nvPr>
            <p:ph idx="1"/>
          </p:nvPr>
        </p:nvSpPr>
        <p:spPr>
          <a:xfrm>
            <a:off x="228600" y="908720"/>
            <a:ext cx="8610600" cy="5123656"/>
          </a:xfrm>
        </p:spPr>
        <p:txBody>
          <a:bodyPr/>
          <a:lstStyle/>
          <a:p>
            <a:pPr marL="0" indent="0">
              <a:buNone/>
            </a:pPr>
            <a:endParaRPr lang="en-US" sz="400" dirty="0"/>
          </a:p>
          <a:p>
            <a:r>
              <a:rPr lang="en-US" sz="2000" dirty="0">
                <a:solidFill>
                  <a:srgbClr val="0000FF"/>
                </a:solidFill>
              </a:rPr>
              <a:t>Dr. Juan Gomez-Luna</a:t>
            </a:r>
          </a:p>
          <a:p>
            <a:pPr lvl="1"/>
            <a:r>
              <a:rPr lang="en-US" sz="1800" dirty="0"/>
              <a:t>Benchmarking Memory-Centric Computing Systems: Analysis of Real Processing-in-Memory Hardware</a:t>
            </a:r>
          </a:p>
          <a:p>
            <a:pPr lvl="1"/>
            <a:r>
              <a:rPr lang="en-US" sz="1800" dirty="0"/>
              <a:t>Based on two major works</a:t>
            </a:r>
          </a:p>
          <a:p>
            <a:pPr lvl="2"/>
            <a:r>
              <a:rPr lang="en-US" sz="1600" dirty="0">
                <a:solidFill>
                  <a:srgbClr val="0000FF"/>
                </a:solidFill>
                <a:hlinkClick r:id="rId2">
                  <a:extLst>
                    <a:ext uri="{A12FA001-AC4F-418D-AE19-62706E023703}">
                      <ahyp:hlinkClr xmlns:ahyp="http://schemas.microsoft.com/office/drawing/2018/hyperlinkcolor" val="tx"/>
                    </a:ext>
                  </a:extLst>
                </a:hlinkClick>
              </a:rPr>
              <a:t>https://arxiv.org/pdf/2105.03814.pdf</a:t>
            </a:r>
            <a:r>
              <a:rPr lang="en-US" sz="1600" dirty="0">
                <a:solidFill>
                  <a:srgbClr val="0000FF"/>
                </a:solidFill>
              </a:rPr>
              <a:t> </a:t>
            </a:r>
          </a:p>
          <a:p>
            <a:pPr lvl="2"/>
            <a:r>
              <a:rPr lang="en-US" sz="1600" dirty="0">
                <a:solidFill>
                  <a:srgbClr val="0000FF"/>
                </a:solidFill>
                <a:hlinkClick r:id="rId3">
                  <a:extLst>
                    <a:ext uri="{A12FA001-AC4F-418D-AE19-62706E023703}">
                      <ahyp:hlinkClr xmlns:ahyp="http://schemas.microsoft.com/office/drawing/2018/hyperlinkcolor" val="tx"/>
                    </a:ext>
                  </a:extLst>
                </a:hlinkClick>
              </a:rPr>
              <a:t>https://arxiv.org/pdf/2207.07886.pdf</a:t>
            </a:r>
            <a:r>
              <a:rPr lang="en-US" sz="1600" dirty="0">
                <a:solidFill>
                  <a:srgbClr val="0000FF"/>
                </a:solidFill>
              </a:rPr>
              <a:t> </a:t>
            </a:r>
          </a:p>
          <a:p>
            <a:pPr lvl="1"/>
            <a:endParaRPr lang="en-US" sz="1800" dirty="0">
              <a:solidFill>
                <a:srgbClr val="7030A0"/>
              </a:solidFill>
            </a:endParaRPr>
          </a:p>
          <a:p>
            <a:endParaRPr lang="en-US" sz="400" dirty="0">
              <a:solidFill>
                <a:srgbClr val="0000FF"/>
              </a:solidFill>
            </a:endParaRPr>
          </a:p>
          <a:p>
            <a:endParaRPr lang="en-US" sz="400" dirty="0">
              <a:solidFill>
                <a:srgbClr val="0000FF"/>
              </a:solidFill>
            </a:endParaRPr>
          </a:p>
          <a:p>
            <a:pPr marL="344487" lvl="1" indent="0">
              <a:buNone/>
            </a:pPr>
            <a:endParaRPr lang="en-US" dirty="0"/>
          </a:p>
        </p:txBody>
      </p:sp>
      <p:sp>
        <p:nvSpPr>
          <p:cNvPr id="4" name="Slide Number Placeholder 3">
            <a:extLst>
              <a:ext uri="{FF2B5EF4-FFF2-40B4-BE49-F238E27FC236}">
                <a16:creationId xmlns:a16="http://schemas.microsoft.com/office/drawing/2014/main" id="{39A137F2-11EA-384B-AE75-DB8ACDDA94B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D8D4B166-DB52-E19C-06F3-08AE7C311AA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940152" y="1821910"/>
            <a:ext cx="1574084" cy="1895122"/>
          </a:xfrm>
          <a:prstGeom prst="rect">
            <a:avLst/>
          </a:prstGeom>
        </p:spPr>
      </p:pic>
      <p:pic>
        <p:nvPicPr>
          <p:cNvPr id="5" name="Picture 4">
            <a:extLst>
              <a:ext uri="{FF2B5EF4-FFF2-40B4-BE49-F238E27FC236}">
                <a16:creationId xmlns:a16="http://schemas.microsoft.com/office/drawing/2014/main" id="{BDAA8BAB-3A1F-51A4-6FE8-11C12BD602DB}"/>
              </a:ext>
            </a:extLst>
          </p:cNvPr>
          <p:cNvPicPr>
            <a:picLocks noChangeAspect="1"/>
          </p:cNvPicPr>
          <p:nvPr/>
        </p:nvPicPr>
        <p:blipFill>
          <a:blip r:embed="rId5"/>
          <a:stretch>
            <a:fillRect/>
          </a:stretch>
        </p:blipFill>
        <p:spPr>
          <a:xfrm>
            <a:off x="0" y="3789040"/>
            <a:ext cx="9144000" cy="2527123"/>
          </a:xfrm>
          <a:prstGeom prst="rect">
            <a:avLst/>
          </a:prstGeom>
        </p:spPr>
      </p:pic>
      <p:sp>
        <p:nvSpPr>
          <p:cNvPr id="6" name="TextBox 5">
            <a:extLst>
              <a:ext uri="{FF2B5EF4-FFF2-40B4-BE49-F238E27FC236}">
                <a16:creationId xmlns:a16="http://schemas.microsoft.com/office/drawing/2014/main" id="{A67BFC93-2FEB-043F-059C-46A5FFAB9787}"/>
              </a:ext>
            </a:extLst>
          </p:cNvPr>
          <p:cNvSpPr txBox="1"/>
          <p:nvPr/>
        </p:nvSpPr>
        <p:spPr>
          <a:xfrm>
            <a:off x="1835696" y="6419364"/>
            <a:ext cx="624241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https://www.youtube.com/watch?v=nphV36SrysA</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8" name="Picture 7">
            <a:extLst>
              <a:ext uri="{FF2B5EF4-FFF2-40B4-BE49-F238E27FC236}">
                <a16:creationId xmlns:a16="http://schemas.microsoft.com/office/drawing/2014/main" id="{C711645F-23A3-68C2-501C-55D24552EF56}"/>
              </a:ext>
            </a:extLst>
          </p:cNvPr>
          <p:cNvPicPr>
            <a:picLocks noChangeAspect="1"/>
          </p:cNvPicPr>
          <p:nvPr/>
        </p:nvPicPr>
        <p:blipFill>
          <a:blip r:embed="rId7"/>
          <a:stretch>
            <a:fillRect/>
          </a:stretch>
        </p:blipFill>
        <p:spPr>
          <a:xfrm>
            <a:off x="4818568" y="4034963"/>
            <a:ext cx="3563888" cy="2437275"/>
          </a:xfrm>
          <a:prstGeom prst="rect">
            <a:avLst/>
          </a:prstGeom>
        </p:spPr>
      </p:pic>
    </p:spTree>
    <p:extLst>
      <p:ext uri="{BB962C8B-B14F-4D97-AF65-F5344CB8AC3E}">
        <p14:creationId xmlns:p14="http://schemas.microsoft.com/office/powerpoint/2010/main" val="4010229704"/>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E8DE1-2DFF-8F4D-9D07-1B5E24253D6E}"/>
              </a:ext>
            </a:extLst>
          </p:cNvPr>
          <p:cNvSpPr>
            <a:spLocks noGrp="1"/>
          </p:cNvSpPr>
          <p:nvPr>
            <p:ph type="title"/>
          </p:nvPr>
        </p:nvSpPr>
        <p:spPr/>
        <p:txBody>
          <a:bodyPr>
            <a:noAutofit/>
          </a:bodyPr>
          <a:lstStyle/>
          <a:p>
            <a:r>
              <a:rPr lang="en-US" sz="3200" dirty="0"/>
              <a:t>Observations, Recommendations, Takeaways</a:t>
            </a:r>
          </a:p>
        </p:txBody>
      </p:sp>
      <p:grpSp>
        <p:nvGrpSpPr>
          <p:cNvPr id="4" name="Group 3">
            <a:extLst>
              <a:ext uri="{FF2B5EF4-FFF2-40B4-BE49-F238E27FC236}">
                <a16:creationId xmlns:a16="http://schemas.microsoft.com/office/drawing/2014/main" id="{44A6A7D6-A66D-5442-B215-449631D9D656}"/>
              </a:ext>
            </a:extLst>
          </p:cNvPr>
          <p:cNvGrpSpPr/>
          <p:nvPr/>
        </p:nvGrpSpPr>
        <p:grpSpPr>
          <a:xfrm>
            <a:off x="300460" y="913670"/>
            <a:ext cx="4791692" cy="1960161"/>
            <a:chOff x="1630496" y="1483683"/>
            <a:chExt cx="6271846" cy="3483650"/>
          </a:xfrm>
        </p:grpSpPr>
        <p:grpSp>
          <p:nvGrpSpPr>
            <p:cNvPr id="7" name="Group 6">
              <a:extLst>
                <a:ext uri="{FF2B5EF4-FFF2-40B4-BE49-F238E27FC236}">
                  <a16:creationId xmlns:a16="http://schemas.microsoft.com/office/drawing/2014/main" id="{032956E0-8CDE-4B47-AF4F-DE0E5DD4B72D}"/>
                </a:ext>
              </a:extLst>
            </p:cNvPr>
            <p:cNvGrpSpPr/>
            <p:nvPr/>
          </p:nvGrpSpPr>
          <p:grpSpPr>
            <a:xfrm>
              <a:off x="1630496" y="1483683"/>
              <a:ext cx="6271845" cy="3483650"/>
              <a:chOff x="1652530" y="2170323"/>
              <a:chExt cx="5883007" cy="3483650"/>
            </a:xfrm>
          </p:grpSpPr>
          <p:sp>
            <p:nvSpPr>
              <p:cNvPr id="8" name="Rounded Rectangle 7">
                <a:extLst>
                  <a:ext uri="{FF2B5EF4-FFF2-40B4-BE49-F238E27FC236}">
                    <a16:creationId xmlns:a16="http://schemas.microsoft.com/office/drawing/2014/main" id="{230D3F85-BDA6-1944-9DD5-4C7692DF9C31}"/>
                  </a:ext>
                </a:extLst>
              </p:cNvPr>
              <p:cNvSpPr/>
              <p:nvPr/>
            </p:nvSpPr>
            <p:spPr>
              <a:xfrm>
                <a:off x="1652530" y="2170323"/>
                <a:ext cx="5883007" cy="3483650"/>
              </a:xfrm>
              <a:prstGeom prst="roundRect">
                <a:avLst>
                  <a:gd name="adj" fmla="val 7357"/>
                </a:avLst>
              </a:prstGeom>
              <a:solidFill>
                <a:srgbClr val="F3FCF3"/>
              </a:solidFill>
              <a:ln w="44450">
                <a:solidFill>
                  <a:srgbClr val="0099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ound Same Side Corner Rectangle 8">
                <a:extLst>
                  <a:ext uri="{FF2B5EF4-FFF2-40B4-BE49-F238E27FC236}">
                    <a16:creationId xmlns:a16="http://schemas.microsoft.com/office/drawing/2014/main" id="{36AC87D9-2689-F149-9CF6-7C3DA9DCC1F2}"/>
                  </a:ext>
                </a:extLst>
              </p:cNvPr>
              <p:cNvSpPr/>
              <p:nvPr/>
            </p:nvSpPr>
            <p:spPr>
              <a:xfrm>
                <a:off x="1652530" y="2179287"/>
                <a:ext cx="5883007" cy="575821"/>
              </a:xfrm>
              <a:prstGeom prst="round2SameRect">
                <a:avLst>
                  <a:gd name="adj1" fmla="val 33688"/>
                  <a:gd name="adj2" fmla="val 0"/>
                </a:avLst>
              </a:prstGeom>
              <a:solidFill>
                <a:srgbClr val="009901"/>
              </a:solidFill>
              <a:ln>
                <a:solidFill>
                  <a:srgbClr val="009901"/>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GENERAL PROGRAMMING RECOMMENDATIONS</a:t>
                </a:r>
              </a:p>
            </p:txBody>
          </p:sp>
        </p:grpSp>
        <p:sp>
          <p:nvSpPr>
            <p:cNvPr id="10" name="TextBox 9">
              <a:extLst>
                <a:ext uri="{FF2B5EF4-FFF2-40B4-BE49-F238E27FC236}">
                  <a16:creationId xmlns:a16="http://schemas.microsoft.com/office/drawing/2014/main" id="{99974F1D-0403-9F4B-8942-DD2EADB81DC6}"/>
                </a:ext>
              </a:extLst>
            </p:cNvPr>
            <p:cNvSpPr txBox="1"/>
            <p:nvPr/>
          </p:nvSpPr>
          <p:spPr>
            <a:xfrm>
              <a:off x="1630496" y="2043988"/>
              <a:ext cx="6271846" cy="2578748"/>
            </a:xfrm>
            <a:prstGeom prst="rect">
              <a:avLst/>
            </a:prstGeom>
            <a:noFill/>
          </p:spPr>
          <p:txBody>
            <a:bodyPr wrap="square" lIns="180000" rtlCol="0">
              <a:spAutoFit/>
            </a:bodyPr>
            <a:lstStyle/>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Execute on the </a:t>
              </a: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Processing Units</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DPUs</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portions of parallel code</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that are as long as possible. </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Split the workload into </a:t>
              </a: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independent data blocks</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which the DPUs operate on independently. </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Use </a:t>
              </a: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 many working DPUs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the system as possible.</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Launch at least </a:t>
              </a: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11 </a:t>
              </a:r>
              <a:r>
                <a:rPr kumimoji="0" lang="en-US" sz="1400" b="1"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tasklets</a:t>
              </a: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(i.e., software threads)</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per DPU. </a:t>
              </a:r>
            </a:p>
          </p:txBody>
        </p:sp>
      </p:grpSp>
      <p:grpSp>
        <p:nvGrpSpPr>
          <p:cNvPr id="11" name="Group 10">
            <a:extLst>
              <a:ext uri="{FF2B5EF4-FFF2-40B4-BE49-F238E27FC236}">
                <a16:creationId xmlns:a16="http://schemas.microsoft.com/office/drawing/2014/main" id="{74E5E813-C8D6-6043-B396-B074EA615142}"/>
              </a:ext>
            </a:extLst>
          </p:cNvPr>
          <p:cNvGrpSpPr/>
          <p:nvPr/>
        </p:nvGrpSpPr>
        <p:grpSpPr>
          <a:xfrm>
            <a:off x="3574543" y="3036080"/>
            <a:ext cx="5272574" cy="1071018"/>
            <a:chOff x="4546948" y="1816269"/>
            <a:chExt cx="4478145" cy="2328073"/>
          </a:xfrm>
        </p:grpSpPr>
        <p:sp>
          <p:nvSpPr>
            <p:cNvPr id="12" name="Rounded Rectangle 11">
              <a:extLst>
                <a:ext uri="{FF2B5EF4-FFF2-40B4-BE49-F238E27FC236}">
                  <a16:creationId xmlns:a16="http://schemas.microsoft.com/office/drawing/2014/main" id="{500F5691-C71C-E14A-9B16-3F6393F2A21F}"/>
                </a:ext>
              </a:extLst>
            </p:cNvPr>
            <p:cNvSpPr/>
            <p:nvPr/>
          </p:nvSpPr>
          <p:spPr>
            <a:xfrm>
              <a:off x="4546948" y="1816275"/>
              <a:ext cx="4472353" cy="2328067"/>
            </a:xfrm>
            <a:prstGeom prst="roundRect">
              <a:avLst>
                <a:gd name="adj" fmla="val 9070"/>
              </a:avLst>
            </a:prstGeom>
            <a:solidFill>
              <a:srgbClr val="F2F9F3"/>
            </a:solidFill>
            <a:ln w="4445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solidFill>
                    <a:srgbClr val="70AD47">
                      <a:lumMod val="75000"/>
                    </a:srgbClr>
                  </a:solidFill>
                </a:ln>
                <a:solidFill>
                  <a:prstClr val="black"/>
                </a:solidFill>
                <a:effectLst/>
                <a:uLnTx/>
                <a:uFillTx/>
                <a:latin typeface="Cambria" panose="02040503050406030204" pitchFamily="18" charset="0"/>
                <a:ea typeface="+mn-ea"/>
                <a:cs typeface="+mn-cs"/>
              </a:endParaRPr>
            </a:p>
          </p:txBody>
        </p:sp>
        <p:sp>
          <p:nvSpPr>
            <p:cNvPr id="13" name="Round Same Side Corner Rectangle 12">
              <a:extLst>
                <a:ext uri="{FF2B5EF4-FFF2-40B4-BE49-F238E27FC236}">
                  <a16:creationId xmlns:a16="http://schemas.microsoft.com/office/drawing/2014/main" id="{D1C95A56-ADE7-AF40-BCD9-73E46003A275}"/>
                </a:ext>
              </a:extLst>
            </p:cNvPr>
            <p:cNvSpPr/>
            <p:nvPr/>
          </p:nvSpPr>
          <p:spPr>
            <a:xfrm>
              <a:off x="4546948" y="1816269"/>
              <a:ext cx="4472353" cy="704279"/>
            </a:xfrm>
            <a:prstGeom prst="round2SameRect">
              <a:avLst>
                <a:gd name="adj1" fmla="val 30308"/>
                <a:gd name="adj2" fmla="val 0"/>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PROGRAMMING RECOMMENDATION 1</a:t>
              </a:r>
            </a:p>
          </p:txBody>
        </p:sp>
        <p:sp>
          <p:nvSpPr>
            <p:cNvPr id="14" name="TextBox 13">
              <a:extLst>
                <a:ext uri="{FF2B5EF4-FFF2-40B4-BE49-F238E27FC236}">
                  <a16:creationId xmlns:a16="http://schemas.microsoft.com/office/drawing/2014/main" id="{6366FC7B-64B6-C248-A3F9-0C6391878FBE}"/>
                </a:ext>
              </a:extLst>
            </p:cNvPr>
            <p:cNvSpPr txBox="1"/>
            <p:nvPr/>
          </p:nvSpPr>
          <p:spPr>
            <a:xfrm>
              <a:off x="4552740" y="2504280"/>
              <a:ext cx="4472353" cy="1605635"/>
            </a:xfrm>
            <a:prstGeom prst="rect">
              <a:avLst/>
            </a:prstGeom>
            <a:noFill/>
            <a:ln>
              <a:noFill/>
            </a:ln>
          </p:spPr>
          <p:txBody>
            <a:bodyPr wrap="square" lIns="18000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data movement between the DPU’s MRAM bank and the WRAM, </a:t>
              </a: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use large DMA transfer sizes when all the accessed data is going to be used</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grpSp>
      <p:grpSp>
        <p:nvGrpSpPr>
          <p:cNvPr id="15" name="Group 14">
            <a:extLst>
              <a:ext uri="{FF2B5EF4-FFF2-40B4-BE49-F238E27FC236}">
                <a16:creationId xmlns:a16="http://schemas.microsoft.com/office/drawing/2014/main" id="{E5597EDD-AF99-C74B-957D-3E0D3904C88E}"/>
              </a:ext>
            </a:extLst>
          </p:cNvPr>
          <p:cNvGrpSpPr/>
          <p:nvPr/>
        </p:nvGrpSpPr>
        <p:grpSpPr>
          <a:xfrm>
            <a:off x="300460" y="4255262"/>
            <a:ext cx="3384611" cy="1528185"/>
            <a:chOff x="1643281" y="4361976"/>
            <a:chExt cx="6864225" cy="1707130"/>
          </a:xfrm>
        </p:grpSpPr>
        <p:sp>
          <p:nvSpPr>
            <p:cNvPr id="16" name="Rounded Rectangle 15">
              <a:extLst>
                <a:ext uri="{FF2B5EF4-FFF2-40B4-BE49-F238E27FC236}">
                  <a16:creationId xmlns:a16="http://schemas.microsoft.com/office/drawing/2014/main" id="{336B5677-DF2E-FE45-AA85-DB283C5C0122}"/>
                </a:ext>
              </a:extLst>
            </p:cNvPr>
            <p:cNvSpPr/>
            <p:nvPr/>
          </p:nvSpPr>
          <p:spPr>
            <a:xfrm>
              <a:off x="1643281" y="4361977"/>
              <a:ext cx="6864225" cy="1707129"/>
            </a:xfrm>
            <a:prstGeom prst="roundRect">
              <a:avLst>
                <a:gd name="adj" fmla="val 7357"/>
              </a:avLst>
            </a:prstGeom>
            <a:solidFill>
              <a:srgbClr val="F5F6FB"/>
            </a:solidFill>
            <a:ln w="44450">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ound Same Side Corner Rectangle 16">
              <a:extLst>
                <a:ext uri="{FF2B5EF4-FFF2-40B4-BE49-F238E27FC236}">
                  <a16:creationId xmlns:a16="http://schemas.microsoft.com/office/drawing/2014/main" id="{5F25360B-332A-B849-82FD-C665D784F041}"/>
                </a:ext>
              </a:extLst>
            </p:cNvPr>
            <p:cNvSpPr/>
            <p:nvPr/>
          </p:nvSpPr>
          <p:spPr>
            <a:xfrm>
              <a:off x="1643281" y="4361976"/>
              <a:ext cx="6864225" cy="361939"/>
            </a:xfrm>
            <a:prstGeom prst="round2SameRect">
              <a:avLst>
                <a:gd name="adj1" fmla="val 33688"/>
                <a:gd name="adj2" fmla="val 0"/>
              </a:avLst>
            </a:prstGeom>
            <a:solidFill>
              <a:srgbClr val="2D458A"/>
            </a:solidFill>
            <a:ln>
              <a:solidFill>
                <a:srgbClr val="2D458A"/>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white"/>
                  </a:solidFill>
                  <a:effectLst/>
                  <a:uLnTx/>
                  <a:uFillTx/>
                  <a:latin typeface="Cambria" panose="02040503050406030204" pitchFamily="18" charset="0"/>
                  <a:ea typeface="+mn-ea"/>
                  <a:cs typeface="+mn-cs"/>
                </a:rPr>
                <a:t>KEY OBSERVATION 7</a:t>
              </a:r>
            </a:p>
          </p:txBody>
        </p:sp>
        <p:sp>
          <p:nvSpPr>
            <p:cNvPr id="18" name="TextBox 17">
              <a:extLst>
                <a:ext uri="{FF2B5EF4-FFF2-40B4-BE49-F238E27FC236}">
                  <a16:creationId xmlns:a16="http://schemas.microsoft.com/office/drawing/2014/main" id="{801A2A50-C25A-674F-8085-8824E02AE17B}"/>
                </a:ext>
              </a:extLst>
            </p:cNvPr>
            <p:cNvSpPr txBox="1"/>
            <p:nvPr/>
          </p:nvSpPr>
          <p:spPr>
            <a:xfrm>
              <a:off x="1643281" y="4731882"/>
              <a:ext cx="6864225" cy="1169551"/>
            </a:xfrm>
            <a:prstGeom prst="rect">
              <a:avLst/>
            </a:prstGeom>
            <a:noFill/>
          </p:spPr>
          <p:txBody>
            <a:bodyPr wrap="square" lIns="18000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Larger CPU-DPU and DPU-CPU transfers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between the host main memory and the DRAM Processing Unit’s Main memory (MRAM) banks </a:t>
              </a: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result in higher sustained bandwidth</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grpSp>
      <p:grpSp>
        <p:nvGrpSpPr>
          <p:cNvPr id="24" name="Group 23">
            <a:extLst>
              <a:ext uri="{FF2B5EF4-FFF2-40B4-BE49-F238E27FC236}">
                <a16:creationId xmlns:a16="http://schemas.microsoft.com/office/drawing/2014/main" id="{EED33620-5C64-2549-B884-8B2B16CAE0BD}"/>
              </a:ext>
            </a:extLst>
          </p:cNvPr>
          <p:cNvGrpSpPr/>
          <p:nvPr/>
        </p:nvGrpSpPr>
        <p:grpSpPr>
          <a:xfrm>
            <a:off x="3883231" y="5299876"/>
            <a:ext cx="4960476" cy="1071018"/>
            <a:chOff x="4546948" y="1816269"/>
            <a:chExt cx="4478145" cy="2328073"/>
          </a:xfrm>
        </p:grpSpPr>
        <p:sp>
          <p:nvSpPr>
            <p:cNvPr id="25" name="Rounded Rectangle 24">
              <a:extLst>
                <a:ext uri="{FF2B5EF4-FFF2-40B4-BE49-F238E27FC236}">
                  <a16:creationId xmlns:a16="http://schemas.microsoft.com/office/drawing/2014/main" id="{2FB0880E-31A3-9A43-948E-4959436BC3F0}"/>
                </a:ext>
              </a:extLst>
            </p:cNvPr>
            <p:cNvSpPr/>
            <p:nvPr/>
          </p:nvSpPr>
          <p:spPr>
            <a:xfrm>
              <a:off x="4546948" y="1816275"/>
              <a:ext cx="4472353" cy="2328067"/>
            </a:xfrm>
            <a:prstGeom prst="roundRect">
              <a:avLst>
                <a:gd name="adj" fmla="val 9070"/>
              </a:avLst>
            </a:prstGeom>
            <a:solidFill>
              <a:srgbClr val="F9F2F2"/>
            </a:solidFill>
            <a:ln w="44450">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solidFill>
                    <a:srgbClr val="70AD47">
                      <a:lumMod val="75000"/>
                    </a:srgbClr>
                  </a:solidFill>
                </a:ln>
                <a:solidFill>
                  <a:prstClr val="black"/>
                </a:solidFill>
                <a:effectLst/>
                <a:uLnTx/>
                <a:uFillTx/>
                <a:latin typeface="Cambria" panose="02040503050406030204" pitchFamily="18" charset="0"/>
                <a:ea typeface="+mn-ea"/>
                <a:cs typeface="+mn-cs"/>
              </a:endParaRPr>
            </a:p>
          </p:txBody>
        </p:sp>
        <p:sp>
          <p:nvSpPr>
            <p:cNvPr id="26" name="Round Same Side Corner Rectangle 25">
              <a:extLst>
                <a:ext uri="{FF2B5EF4-FFF2-40B4-BE49-F238E27FC236}">
                  <a16:creationId xmlns:a16="http://schemas.microsoft.com/office/drawing/2014/main" id="{5FB3EDB7-8409-3A4E-A7C7-48668EC08BA0}"/>
                </a:ext>
              </a:extLst>
            </p:cNvPr>
            <p:cNvSpPr/>
            <p:nvPr/>
          </p:nvSpPr>
          <p:spPr>
            <a:xfrm>
              <a:off x="4546948" y="1816269"/>
              <a:ext cx="4472353" cy="704279"/>
            </a:xfrm>
            <a:prstGeom prst="round2SameRect">
              <a:avLst>
                <a:gd name="adj1" fmla="val 30308"/>
                <a:gd name="adj2" fmla="val 0"/>
              </a:avLst>
            </a:prstGeom>
            <a:solidFill>
              <a:srgbClr val="660000"/>
            </a:solidFill>
            <a:ln>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white"/>
                  </a:solidFill>
                  <a:effectLst/>
                  <a:uLnTx/>
                  <a:uFillTx/>
                  <a:latin typeface="Cambria" panose="02040503050406030204" pitchFamily="18" charset="0"/>
                  <a:ea typeface="+mn-ea"/>
                  <a:cs typeface="+mn-cs"/>
                </a:rPr>
                <a:t>KEY TAKEAWAY 1</a:t>
              </a:r>
            </a:p>
          </p:txBody>
        </p:sp>
        <p:sp>
          <p:nvSpPr>
            <p:cNvPr id="27" name="TextBox 26">
              <a:extLst>
                <a:ext uri="{FF2B5EF4-FFF2-40B4-BE49-F238E27FC236}">
                  <a16:creationId xmlns:a16="http://schemas.microsoft.com/office/drawing/2014/main" id="{4FDD7673-D23A-5F41-85EC-946E24CDAEBF}"/>
                </a:ext>
              </a:extLst>
            </p:cNvPr>
            <p:cNvSpPr txBox="1"/>
            <p:nvPr/>
          </p:nvSpPr>
          <p:spPr>
            <a:xfrm>
              <a:off x="4552740" y="2504280"/>
              <a:ext cx="4472353" cy="1605635"/>
            </a:xfrm>
            <a:prstGeom prst="rect">
              <a:avLst/>
            </a:prstGeom>
            <a:noFill/>
            <a:ln>
              <a:noFill/>
            </a:ln>
          </p:spPr>
          <p:txBody>
            <a:bodyPr wrap="square" lIns="18000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UPMEM PIM architecture is fundamentally compute bound.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 a result, </a:t>
              </a: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most suitable work- loads are memory-bound.</a:t>
              </a:r>
            </a:p>
          </p:txBody>
        </p:sp>
      </p:grpSp>
    </p:spTree>
    <p:extLst>
      <p:ext uri="{BB962C8B-B14F-4D97-AF65-F5344CB8AC3E}">
        <p14:creationId xmlns:p14="http://schemas.microsoft.com/office/powerpoint/2010/main" val="31993574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20FC8F8C-F225-FE40-929B-6BE810F50236}"/>
              </a:ext>
            </a:extLst>
          </p:cNvPr>
          <p:cNvSpPr/>
          <p:nvPr/>
        </p:nvSpPr>
        <p:spPr>
          <a:xfrm>
            <a:off x="178200" y="962993"/>
            <a:ext cx="8787600" cy="879899"/>
          </a:xfrm>
          <a:prstGeom prst="roundRect">
            <a:avLst/>
          </a:prstGeom>
          <a:solidFill>
            <a:schemeClr val="bg1">
              <a:lumMod val="75000"/>
              <a:alpha val="25098"/>
            </a:schemeClr>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C000"/>
              </a:solidFill>
              <a:effectLst/>
              <a:uLnTx/>
              <a:uFillTx/>
              <a:latin typeface="Candara" panose="020E0502030303020204" pitchFamily="34" charset="0"/>
              <a:ea typeface="+mn-ea"/>
              <a:cs typeface="+mn-cs"/>
            </a:endParaRPr>
          </a:p>
        </p:txBody>
      </p:sp>
      <p:sp>
        <p:nvSpPr>
          <p:cNvPr id="8" name="Rounded Rectangle 7">
            <a:extLst>
              <a:ext uri="{FF2B5EF4-FFF2-40B4-BE49-F238E27FC236}">
                <a16:creationId xmlns:a16="http://schemas.microsoft.com/office/drawing/2014/main" id="{D5C37658-4131-E946-8974-08804F7EB72D}"/>
              </a:ext>
            </a:extLst>
          </p:cNvPr>
          <p:cNvSpPr/>
          <p:nvPr/>
        </p:nvSpPr>
        <p:spPr>
          <a:xfrm>
            <a:off x="169011" y="5110170"/>
            <a:ext cx="8787600" cy="833431"/>
          </a:xfrm>
          <a:prstGeom prst="roundRect">
            <a:avLst/>
          </a:prstGeom>
          <a:solidFill>
            <a:schemeClr val="bg1">
              <a:lumMod val="75000"/>
              <a:alpha val="25098"/>
            </a:schemeClr>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C000"/>
              </a:solidFill>
              <a:effectLst/>
              <a:uLnTx/>
              <a:uFillTx/>
              <a:latin typeface="Candara" panose="020E0502030303020204" pitchFamily="34" charset="0"/>
              <a:ea typeface="+mn-ea"/>
              <a:cs typeface="+mn-cs"/>
            </a:endParaRPr>
          </a:p>
        </p:txBody>
      </p:sp>
      <p:sp>
        <p:nvSpPr>
          <p:cNvPr id="2" name="Title 1">
            <a:extLst>
              <a:ext uri="{FF2B5EF4-FFF2-40B4-BE49-F238E27FC236}">
                <a16:creationId xmlns:a16="http://schemas.microsoft.com/office/drawing/2014/main" id="{01C5DF2A-A3FA-4545-BAC8-AD5AC1F2A3D0}"/>
              </a:ext>
            </a:extLst>
          </p:cNvPr>
          <p:cNvSpPr>
            <a:spLocks noGrp="1"/>
          </p:cNvSpPr>
          <p:nvPr>
            <p:ph type="title"/>
          </p:nvPr>
        </p:nvSpPr>
        <p:spPr/>
        <p:txBody>
          <a:bodyPr>
            <a:normAutofit fontScale="90000"/>
          </a:bodyPr>
          <a:lstStyle/>
          <a:p>
            <a:r>
              <a:rPr lang="en-US" dirty="0"/>
              <a:t>Outline</a:t>
            </a:r>
          </a:p>
        </p:txBody>
      </p:sp>
      <p:sp>
        <p:nvSpPr>
          <p:cNvPr id="5" name="Rounded Rectangle 4">
            <a:extLst>
              <a:ext uri="{FF2B5EF4-FFF2-40B4-BE49-F238E27FC236}">
                <a16:creationId xmlns:a16="http://schemas.microsoft.com/office/drawing/2014/main" id="{DCCE1C4D-C9D5-1D4C-8363-9BBEDA24D389}"/>
              </a:ext>
            </a:extLst>
          </p:cNvPr>
          <p:cNvSpPr/>
          <p:nvPr/>
        </p:nvSpPr>
        <p:spPr>
          <a:xfrm>
            <a:off x="178200" y="1892890"/>
            <a:ext cx="8787600" cy="1386667"/>
          </a:xfrm>
          <a:prstGeom prst="roundRect">
            <a:avLst>
              <a:gd name="adj" fmla="val 8371"/>
            </a:avLst>
          </a:prstGeom>
          <a:solidFill>
            <a:schemeClr val="bg1">
              <a:lumMod val="75000"/>
              <a:alpha val="25098"/>
            </a:schemeClr>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C000"/>
              </a:solidFill>
              <a:effectLst/>
              <a:uLnTx/>
              <a:uFillTx/>
              <a:latin typeface="Candara" panose="020E0502030303020204" pitchFamily="34" charset="0"/>
              <a:ea typeface="+mn-ea"/>
              <a:cs typeface="+mn-cs"/>
            </a:endParaRPr>
          </a:p>
        </p:txBody>
      </p:sp>
      <p:sp>
        <p:nvSpPr>
          <p:cNvPr id="6" name="Rounded Rectangle 5">
            <a:extLst>
              <a:ext uri="{FF2B5EF4-FFF2-40B4-BE49-F238E27FC236}">
                <a16:creationId xmlns:a16="http://schemas.microsoft.com/office/drawing/2014/main" id="{521F8A93-C07C-1240-AED5-10923C44BCFE}"/>
              </a:ext>
            </a:extLst>
          </p:cNvPr>
          <p:cNvSpPr/>
          <p:nvPr/>
        </p:nvSpPr>
        <p:spPr>
          <a:xfrm>
            <a:off x="169011" y="3329570"/>
            <a:ext cx="8787600" cy="853529"/>
          </a:xfrm>
          <a:prstGeom prst="roundRect">
            <a:avLst/>
          </a:prstGeom>
          <a:solidFill>
            <a:schemeClr val="bg1">
              <a:lumMod val="75000"/>
              <a:alpha val="25098"/>
            </a:schemeClr>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C000"/>
              </a:solidFill>
              <a:effectLst/>
              <a:uLnTx/>
              <a:uFillTx/>
              <a:latin typeface="Candara" panose="020E0502030303020204" pitchFamily="34" charset="0"/>
              <a:ea typeface="+mn-ea"/>
              <a:cs typeface="+mn-cs"/>
            </a:endParaRPr>
          </a:p>
        </p:txBody>
      </p:sp>
      <p:sp>
        <p:nvSpPr>
          <p:cNvPr id="7" name="Rounded Rectangle 6">
            <a:extLst>
              <a:ext uri="{FF2B5EF4-FFF2-40B4-BE49-F238E27FC236}">
                <a16:creationId xmlns:a16="http://schemas.microsoft.com/office/drawing/2014/main" id="{5E22266B-AA24-2448-BB56-26D05F18BC4C}"/>
              </a:ext>
            </a:extLst>
          </p:cNvPr>
          <p:cNvSpPr/>
          <p:nvPr/>
        </p:nvSpPr>
        <p:spPr>
          <a:xfrm>
            <a:off x="178200" y="4235006"/>
            <a:ext cx="8787600" cy="830054"/>
          </a:xfrm>
          <a:prstGeom prst="roundRect">
            <a:avLst/>
          </a:prstGeom>
          <a:solidFill>
            <a:schemeClr val="bg1">
              <a:lumMod val="75000"/>
              <a:alpha val="25098"/>
            </a:schemeClr>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C000"/>
              </a:solidFill>
              <a:effectLst/>
              <a:uLnTx/>
              <a:uFillTx/>
              <a:latin typeface="Candara" panose="020E0502030303020204" pitchFamily="34" charset="0"/>
              <a:ea typeface="+mn-ea"/>
              <a:cs typeface="+mn-cs"/>
            </a:endParaRPr>
          </a:p>
        </p:txBody>
      </p:sp>
      <p:sp>
        <p:nvSpPr>
          <p:cNvPr id="11" name="Rounded Rectangle 10">
            <a:extLst>
              <a:ext uri="{FF2B5EF4-FFF2-40B4-BE49-F238E27FC236}">
                <a16:creationId xmlns:a16="http://schemas.microsoft.com/office/drawing/2014/main" id="{5DE4621E-DA1E-D141-A039-8C7109996C07}"/>
              </a:ext>
            </a:extLst>
          </p:cNvPr>
          <p:cNvSpPr/>
          <p:nvPr/>
        </p:nvSpPr>
        <p:spPr>
          <a:xfrm>
            <a:off x="169011" y="5988712"/>
            <a:ext cx="8787600" cy="360000"/>
          </a:xfrm>
          <a:prstGeom prst="roundRect">
            <a:avLst/>
          </a:prstGeom>
          <a:solidFill>
            <a:schemeClr val="bg1">
              <a:lumMod val="75000"/>
              <a:alpha val="25098"/>
            </a:schemeClr>
          </a:solidFill>
          <a:ln w="285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C000"/>
              </a:solidFill>
              <a:effectLst/>
              <a:uLnTx/>
              <a:uFillTx/>
              <a:latin typeface="Candara" panose="020E0502030303020204" pitchFamily="34" charset="0"/>
              <a:ea typeface="+mn-ea"/>
              <a:cs typeface="+mn-cs"/>
            </a:endParaRPr>
          </a:p>
        </p:txBody>
      </p:sp>
      <p:sp>
        <p:nvSpPr>
          <p:cNvPr id="9" name="Rounded Rectangle 8">
            <a:extLst>
              <a:ext uri="{FF2B5EF4-FFF2-40B4-BE49-F238E27FC236}">
                <a16:creationId xmlns:a16="http://schemas.microsoft.com/office/drawing/2014/main" id="{1AD3230B-7F39-9340-9A98-02535843F9D1}"/>
              </a:ext>
            </a:extLst>
          </p:cNvPr>
          <p:cNvSpPr/>
          <p:nvPr/>
        </p:nvSpPr>
        <p:spPr>
          <a:xfrm>
            <a:off x="169011" y="5990175"/>
            <a:ext cx="8787600" cy="358537"/>
          </a:xfrm>
          <a:prstGeom prst="roundRect">
            <a:avLst/>
          </a:prstGeom>
          <a:solidFill>
            <a:schemeClr val="accent2">
              <a:lumMod val="60000"/>
              <a:lumOff val="40000"/>
              <a:alpha val="25098"/>
            </a:schemeClr>
          </a:solidFill>
          <a:ln w="28575">
            <a:solidFill>
              <a:schemeClr val="accent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C000"/>
              </a:solidFill>
              <a:effectLst/>
              <a:uLnTx/>
              <a:uFillTx/>
              <a:latin typeface="Candara" panose="020E0502030303020204" pitchFamily="34" charset="0"/>
              <a:ea typeface="+mn-ea"/>
              <a:cs typeface="+mn-cs"/>
            </a:endParaRPr>
          </a:p>
        </p:txBody>
      </p:sp>
      <p:sp>
        <p:nvSpPr>
          <p:cNvPr id="13" name="Content Placeholder 2">
            <a:extLst>
              <a:ext uri="{FF2B5EF4-FFF2-40B4-BE49-F238E27FC236}">
                <a16:creationId xmlns:a16="http://schemas.microsoft.com/office/drawing/2014/main" id="{BE52B8E0-367F-B447-B19F-0CD1C9857F05}"/>
              </a:ext>
            </a:extLst>
          </p:cNvPr>
          <p:cNvSpPr>
            <a:spLocks noGrp="1"/>
          </p:cNvSpPr>
          <p:nvPr>
            <p:ph idx="1"/>
          </p:nvPr>
        </p:nvSpPr>
        <p:spPr>
          <a:xfrm>
            <a:off x="169011" y="1004040"/>
            <a:ext cx="8894602" cy="5369625"/>
          </a:xfrm>
        </p:spPr>
        <p:txBody>
          <a:bodyPr>
            <a:normAutofit fontScale="77500" lnSpcReduction="20000"/>
          </a:bodyPr>
          <a:lstStyle/>
          <a:p>
            <a:r>
              <a:rPr lang="en-US" dirty="0"/>
              <a:t>Introduction</a:t>
            </a:r>
          </a:p>
          <a:p>
            <a:pPr lvl="1"/>
            <a:r>
              <a:rPr lang="en-US" dirty="0"/>
              <a:t>Accelerator Model</a:t>
            </a:r>
          </a:p>
          <a:p>
            <a:pPr lvl="1"/>
            <a:r>
              <a:rPr lang="en-US" dirty="0"/>
              <a:t>UPMEM-based PIM System Overview</a:t>
            </a:r>
          </a:p>
          <a:p>
            <a:r>
              <a:rPr lang="en-US" dirty="0"/>
              <a:t>UPMEM PIM Programming</a:t>
            </a:r>
          </a:p>
          <a:p>
            <a:pPr lvl="1"/>
            <a:r>
              <a:rPr lang="en-US" dirty="0"/>
              <a:t>Vector Addition</a:t>
            </a:r>
          </a:p>
          <a:p>
            <a:pPr lvl="1"/>
            <a:r>
              <a:rPr lang="en-US" dirty="0"/>
              <a:t>CPU-DPU Data Transfers</a:t>
            </a:r>
          </a:p>
          <a:p>
            <a:pPr lvl="1"/>
            <a:r>
              <a:rPr lang="en-US" dirty="0"/>
              <a:t>Inter-DPU Communication</a:t>
            </a:r>
          </a:p>
          <a:p>
            <a:pPr lvl="1"/>
            <a:r>
              <a:rPr lang="en-US" dirty="0"/>
              <a:t>CPU-DPU/DPU-CPU Transfer Bandwidth</a:t>
            </a:r>
          </a:p>
          <a:p>
            <a:r>
              <a:rPr lang="en-US" dirty="0"/>
              <a:t>DRAM Processing Unit</a:t>
            </a:r>
          </a:p>
          <a:p>
            <a:pPr lvl="1"/>
            <a:r>
              <a:rPr lang="en-US" dirty="0"/>
              <a:t>Arithmetic Throughput</a:t>
            </a:r>
          </a:p>
          <a:p>
            <a:pPr lvl="1"/>
            <a:r>
              <a:rPr lang="en-US" dirty="0"/>
              <a:t>WRAM and MRAM Bandwidth</a:t>
            </a:r>
          </a:p>
          <a:p>
            <a:r>
              <a:rPr lang="en-US" dirty="0"/>
              <a:t>PrIM Benchmarks</a:t>
            </a:r>
          </a:p>
          <a:p>
            <a:pPr lvl="1"/>
            <a:r>
              <a:rPr lang="en-US" dirty="0"/>
              <a:t>Roofline Model</a:t>
            </a:r>
          </a:p>
          <a:p>
            <a:pPr lvl="1"/>
            <a:r>
              <a:rPr lang="en-US" dirty="0"/>
              <a:t>Benchmark Diversity</a:t>
            </a:r>
          </a:p>
          <a:p>
            <a:r>
              <a:rPr lang="en-US" dirty="0"/>
              <a:t>Evaluation</a:t>
            </a:r>
          </a:p>
          <a:p>
            <a:pPr lvl="1"/>
            <a:r>
              <a:rPr lang="en-US" dirty="0"/>
              <a:t>Strong and Weak Scaling</a:t>
            </a:r>
          </a:p>
          <a:p>
            <a:pPr lvl="1"/>
            <a:r>
              <a:rPr lang="en-US" dirty="0"/>
              <a:t>Comparison to CPU and GPU</a:t>
            </a:r>
          </a:p>
          <a:p>
            <a:r>
              <a:rPr lang="en-US" dirty="0"/>
              <a:t>Key Takeaways</a:t>
            </a:r>
          </a:p>
        </p:txBody>
      </p:sp>
    </p:spTree>
    <p:extLst>
      <p:ext uri="{BB962C8B-B14F-4D97-AF65-F5344CB8AC3E}">
        <p14:creationId xmlns:p14="http://schemas.microsoft.com/office/powerpoint/2010/main" val="4649685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6D415-242A-5346-BA91-3DFC4D923D28}"/>
              </a:ext>
            </a:extLst>
          </p:cNvPr>
          <p:cNvSpPr>
            <a:spLocks noGrp="1"/>
          </p:cNvSpPr>
          <p:nvPr>
            <p:ph type="title"/>
          </p:nvPr>
        </p:nvSpPr>
        <p:spPr/>
        <p:txBody>
          <a:bodyPr>
            <a:normAutofit fontScale="90000"/>
          </a:bodyPr>
          <a:lstStyle/>
          <a:p>
            <a:r>
              <a:rPr lang="en-US" dirty="0"/>
              <a:t>Key Takeaway 1</a:t>
            </a:r>
          </a:p>
        </p:txBody>
      </p:sp>
      <p:graphicFrame>
        <p:nvGraphicFramePr>
          <p:cNvPr id="11" name="Chart 10">
            <a:extLst>
              <a:ext uri="{FF2B5EF4-FFF2-40B4-BE49-F238E27FC236}">
                <a16:creationId xmlns:a16="http://schemas.microsoft.com/office/drawing/2014/main" id="{959BB4B7-D308-A343-86BB-DEF6AAC24243}"/>
              </a:ext>
            </a:extLst>
          </p:cNvPr>
          <p:cNvGraphicFramePr>
            <a:graphicFrameLocks noChangeAspect="1"/>
          </p:cNvGraphicFramePr>
          <p:nvPr/>
        </p:nvGraphicFramePr>
        <p:xfrm>
          <a:off x="252136" y="1172483"/>
          <a:ext cx="4680000" cy="2794979"/>
        </p:xfrm>
        <a:graphic>
          <a:graphicData uri="http://schemas.openxmlformats.org/drawingml/2006/chart">
            <c:chart xmlns:c="http://schemas.openxmlformats.org/drawingml/2006/chart" xmlns:r="http://schemas.openxmlformats.org/officeDocument/2006/relationships" r:id="rId2"/>
          </a:graphicData>
        </a:graphic>
      </p:graphicFrame>
      <p:grpSp>
        <p:nvGrpSpPr>
          <p:cNvPr id="12" name="Group 11">
            <a:extLst>
              <a:ext uri="{FF2B5EF4-FFF2-40B4-BE49-F238E27FC236}">
                <a16:creationId xmlns:a16="http://schemas.microsoft.com/office/drawing/2014/main" id="{EED77566-CAFF-0D40-9517-F4F799C2325B}"/>
              </a:ext>
            </a:extLst>
          </p:cNvPr>
          <p:cNvGrpSpPr/>
          <p:nvPr/>
        </p:nvGrpSpPr>
        <p:grpSpPr>
          <a:xfrm>
            <a:off x="925804" y="1172483"/>
            <a:ext cx="2484000" cy="1999152"/>
            <a:chOff x="842679" y="887483"/>
            <a:chExt cx="2484000" cy="1999152"/>
          </a:xfrm>
        </p:grpSpPr>
        <p:sp>
          <p:nvSpPr>
            <p:cNvPr id="13" name="Right Triangle 12">
              <a:extLst>
                <a:ext uri="{FF2B5EF4-FFF2-40B4-BE49-F238E27FC236}">
                  <a16:creationId xmlns:a16="http://schemas.microsoft.com/office/drawing/2014/main" id="{39F54316-3400-BE47-91D0-5BF8A2AF3573}"/>
                </a:ext>
              </a:extLst>
            </p:cNvPr>
            <p:cNvSpPr/>
            <p:nvPr/>
          </p:nvSpPr>
          <p:spPr>
            <a:xfrm flipH="1">
              <a:off x="842679" y="887483"/>
              <a:ext cx="2484000" cy="1999152"/>
            </a:xfrm>
            <a:prstGeom prst="rtTriangle">
              <a:avLst/>
            </a:prstGeom>
            <a:solidFill>
              <a:srgbClr val="FF2600">
                <a:alpha val="25098"/>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DA7FDA02-7327-B546-9210-4967490D3EDA}"/>
                </a:ext>
              </a:extLst>
            </p:cNvPr>
            <p:cNvSpPr txBox="1"/>
            <p:nvPr/>
          </p:nvSpPr>
          <p:spPr>
            <a:xfrm>
              <a:off x="1691936" y="2160494"/>
              <a:ext cx="144116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FF0000"/>
                  </a:solidFill>
                  <a:effectLst/>
                  <a:uLnTx/>
                  <a:uFillTx/>
                  <a:latin typeface="Calibri" panose="020F0502020204030204"/>
                  <a:ea typeface="+mn-ea"/>
                  <a:cs typeface="+mn-cs"/>
                </a:rPr>
                <a:t>Memory-bound region</a:t>
              </a:r>
            </a:p>
          </p:txBody>
        </p:sp>
      </p:grpSp>
      <p:grpSp>
        <p:nvGrpSpPr>
          <p:cNvPr id="15" name="Group 14">
            <a:extLst>
              <a:ext uri="{FF2B5EF4-FFF2-40B4-BE49-F238E27FC236}">
                <a16:creationId xmlns:a16="http://schemas.microsoft.com/office/drawing/2014/main" id="{77D4D2BF-C849-4E45-9193-07B0974758A9}"/>
              </a:ext>
            </a:extLst>
          </p:cNvPr>
          <p:cNvGrpSpPr/>
          <p:nvPr/>
        </p:nvGrpSpPr>
        <p:grpSpPr>
          <a:xfrm>
            <a:off x="3155624" y="1172483"/>
            <a:ext cx="1819835" cy="1999152"/>
            <a:chOff x="3072499" y="887483"/>
            <a:chExt cx="1819835" cy="1999152"/>
          </a:xfrm>
        </p:grpSpPr>
        <p:sp>
          <p:nvSpPr>
            <p:cNvPr id="16" name="Rectangle 15">
              <a:extLst>
                <a:ext uri="{FF2B5EF4-FFF2-40B4-BE49-F238E27FC236}">
                  <a16:creationId xmlns:a16="http://schemas.microsoft.com/office/drawing/2014/main" id="{52CB3CFB-184D-CA49-B103-8255F9C8EFE1}"/>
                </a:ext>
              </a:extLst>
            </p:cNvPr>
            <p:cNvSpPr/>
            <p:nvPr/>
          </p:nvSpPr>
          <p:spPr>
            <a:xfrm>
              <a:off x="3371849" y="887483"/>
              <a:ext cx="1224000" cy="1999152"/>
            </a:xfrm>
            <a:prstGeom prst="rect">
              <a:avLst/>
            </a:prstGeom>
            <a:solidFill>
              <a:srgbClr val="00B0F0">
                <a:alpha val="25098"/>
              </a:srgb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B9AC1BB2-D09D-D043-9330-2E346F10189A}"/>
                </a:ext>
              </a:extLst>
            </p:cNvPr>
            <p:cNvSpPr txBox="1"/>
            <p:nvPr/>
          </p:nvSpPr>
          <p:spPr>
            <a:xfrm>
              <a:off x="3072499" y="2160494"/>
              <a:ext cx="181983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002060"/>
                  </a:solidFill>
                  <a:effectLst/>
                  <a:uLnTx/>
                  <a:uFillTx/>
                  <a:latin typeface="Calibri" panose="020F0502020204030204"/>
                  <a:ea typeface="+mn-ea"/>
                  <a:cs typeface="+mn-cs"/>
                </a:rPr>
                <a:t>Compute-bound region</a:t>
              </a:r>
            </a:p>
          </p:txBody>
        </p:sp>
      </p:grpSp>
      <p:sp>
        <p:nvSpPr>
          <p:cNvPr id="21" name="Rounded Rectangle 20">
            <a:extLst>
              <a:ext uri="{FF2B5EF4-FFF2-40B4-BE49-F238E27FC236}">
                <a16:creationId xmlns:a16="http://schemas.microsoft.com/office/drawing/2014/main" id="{0162ED09-6690-754B-9E64-C17091975622}"/>
              </a:ext>
            </a:extLst>
          </p:cNvPr>
          <p:cNvSpPr/>
          <p:nvPr/>
        </p:nvSpPr>
        <p:spPr>
          <a:xfrm>
            <a:off x="5247860" y="1172483"/>
            <a:ext cx="3392169" cy="2365605"/>
          </a:xfrm>
          <a:prstGeom prst="roundRect">
            <a:avLst/>
          </a:prstGeom>
          <a:solidFill>
            <a:schemeClr val="accent5">
              <a:lumMod val="7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The throughput saturation point is as low as ¼ OP/B,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i.e., </a:t>
            </a:r>
            <a:r>
              <a:rPr kumimoji="0" lang="en-US" sz="2200" b="0" i="0" u="none" strike="noStrike" kern="1200" cap="none" spc="0" normalizeH="0" baseline="0" noProof="0" dirty="0">
                <a:ln>
                  <a:noFill/>
                </a:ln>
                <a:solidFill>
                  <a:srgbClr val="FFC000"/>
                </a:solidFill>
                <a:effectLst/>
                <a:uLnTx/>
                <a:uFillTx/>
                <a:latin typeface="Candara" panose="020E0502030303020204" pitchFamily="34" charset="0"/>
                <a:ea typeface="+mn-ea"/>
                <a:cs typeface="+mn-cs"/>
              </a:rPr>
              <a:t>1 integer addition per every 32-bit element </a:t>
            </a:r>
            <a:r>
              <a:rPr kumimoji="0" lang="en-US" sz="2200" b="0" i="0" u="none" strike="noStrike" kern="1200" cap="none" spc="0" normalizeH="0" baseline="0" noProof="0" dirty="0">
                <a:ln>
                  <a:noFill/>
                </a:ln>
                <a:solidFill>
                  <a:prstClr val="white"/>
                </a:solidFill>
                <a:effectLst/>
                <a:uLnTx/>
                <a:uFillTx/>
                <a:latin typeface="Candara" panose="020E0502030303020204" pitchFamily="34" charset="0"/>
                <a:ea typeface="+mn-ea"/>
                <a:cs typeface="+mn-cs"/>
              </a:rPr>
              <a:t>fetched</a:t>
            </a:r>
          </a:p>
        </p:txBody>
      </p:sp>
      <p:sp>
        <p:nvSpPr>
          <p:cNvPr id="23" name="Rounded Rectangle 22">
            <a:extLst>
              <a:ext uri="{FF2B5EF4-FFF2-40B4-BE49-F238E27FC236}">
                <a16:creationId xmlns:a16="http://schemas.microsoft.com/office/drawing/2014/main" id="{50EB9356-6B63-CE48-9614-A37E15880C50}"/>
              </a:ext>
            </a:extLst>
          </p:cNvPr>
          <p:cNvSpPr/>
          <p:nvPr/>
        </p:nvSpPr>
        <p:spPr>
          <a:xfrm>
            <a:off x="700200" y="4590270"/>
            <a:ext cx="7733584" cy="1130415"/>
          </a:xfrm>
          <a:prstGeom prst="roundRect">
            <a:avLst>
              <a:gd name="adj" fmla="val 9070"/>
            </a:avLst>
          </a:prstGeom>
          <a:solidFill>
            <a:srgbClr val="F9F2F2"/>
          </a:solidFill>
          <a:ln w="44450">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solidFill>
                  <a:srgbClr val="70AD47">
                    <a:lumMod val="75000"/>
                  </a:srgbClr>
                </a:solidFill>
              </a:ln>
              <a:solidFill>
                <a:prstClr val="black"/>
              </a:solidFill>
              <a:effectLst/>
              <a:uLnTx/>
              <a:uFillTx/>
              <a:latin typeface="Cambria" panose="02040503050406030204" pitchFamily="18" charset="0"/>
              <a:ea typeface="+mn-ea"/>
              <a:cs typeface="+mn-cs"/>
            </a:endParaRPr>
          </a:p>
        </p:txBody>
      </p:sp>
      <p:sp>
        <p:nvSpPr>
          <p:cNvPr id="24" name="Round Same Side Corner Rectangle 23">
            <a:extLst>
              <a:ext uri="{FF2B5EF4-FFF2-40B4-BE49-F238E27FC236}">
                <a16:creationId xmlns:a16="http://schemas.microsoft.com/office/drawing/2014/main" id="{9BA37741-816E-554A-BC80-B489AA341C30}"/>
              </a:ext>
            </a:extLst>
          </p:cNvPr>
          <p:cNvSpPr/>
          <p:nvPr/>
        </p:nvSpPr>
        <p:spPr>
          <a:xfrm>
            <a:off x="700200" y="4590267"/>
            <a:ext cx="7733584" cy="396000"/>
          </a:xfrm>
          <a:prstGeom prst="round2SameRect">
            <a:avLst>
              <a:gd name="adj1" fmla="val 30308"/>
              <a:gd name="adj2" fmla="val 0"/>
            </a:avLst>
          </a:prstGeom>
          <a:solidFill>
            <a:srgbClr val="660000"/>
          </a:solidFill>
          <a:ln>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Cambria" panose="02040503050406030204" pitchFamily="18" charset="0"/>
                <a:ea typeface="+mn-ea"/>
                <a:cs typeface="+mn-cs"/>
              </a:rPr>
              <a:t>KEY TAKEAWAY 1</a:t>
            </a:r>
          </a:p>
        </p:txBody>
      </p:sp>
      <p:sp>
        <p:nvSpPr>
          <p:cNvPr id="25" name="TextBox 24">
            <a:extLst>
              <a:ext uri="{FF2B5EF4-FFF2-40B4-BE49-F238E27FC236}">
                <a16:creationId xmlns:a16="http://schemas.microsoft.com/office/drawing/2014/main" id="{18746EAB-FF17-3E42-8BF7-565BF59B1C19}"/>
              </a:ext>
            </a:extLst>
          </p:cNvPr>
          <p:cNvSpPr txBox="1"/>
          <p:nvPr/>
        </p:nvSpPr>
        <p:spPr>
          <a:xfrm>
            <a:off x="710216" y="5012799"/>
            <a:ext cx="7733584" cy="707886"/>
          </a:xfrm>
          <a:prstGeom prst="rect">
            <a:avLst/>
          </a:prstGeom>
          <a:noFill/>
          <a:ln>
            <a:noFill/>
          </a:ln>
        </p:spPr>
        <p:txBody>
          <a:bodyPr wrap="square" lIns="18000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UPMEM PIM architecture is fundamentally compute bound.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 a result, </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most suitable workloads are memory-bound.</a:t>
            </a:r>
          </a:p>
        </p:txBody>
      </p:sp>
    </p:spTree>
    <p:extLst>
      <p:ext uri="{BB962C8B-B14F-4D97-AF65-F5344CB8AC3E}">
        <p14:creationId xmlns:p14="http://schemas.microsoft.com/office/powerpoint/2010/main" val="2079249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6D415-242A-5346-BA91-3DFC4D923D28}"/>
              </a:ext>
            </a:extLst>
          </p:cNvPr>
          <p:cNvSpPr>
            <a:spLocks noGrp="1"/>
          </p:cNvSpPr>
          <p:nvPr>
            <p:ph type="title"/>
          </p:nvPr>
        </p:nvSpPr>
        <p:spPr/>
        <p:txBody>
          <a:bodyPr>
            <a:normAutofit fontScale="90000"/>
          </a:bodyPr>
          <a:lstStyle/>
          <a:p>
            <a:r>
              <a:rPr lang="en-US" dirty="0"/>
              <a:t>Key Takeaway 2</a:t>
            </a:r>
          </a:p>
        </p:txBody>
      </p:sp>
      <p:graphicFrame>
        <p:nvGraphicFramePr>
          <p:cNvPr id="11" name="Chart 10">
            <a:extLst>
              <a:ext uri="{FF2B5EF4-FFF2-40B4-BE49-F238E27FC236}">
                <a16:creationId xmlns:a16="http://schemas.microsoft.com/office/drawing/2014/main" id="{129964FF-8838-AA42-9258-BD8354F30428}"/>
              </a:ext>
            </a:extLst>
          </p:cNvPr>
          <p:cNvGraphicFramePr>
            <a:graphicFrameLocks noChangeAspect="1"/>
          </p:cNvGraphicFramePr>
          <p:nvPr/>
        </p:nvGraphicFramePr>
        <p:xfrm>
          <a:off x="72000" y="913302"/>
          <a:ext cx="9000000" cy="3807690"/>
        </p:xfrm>
        <a:graphic>
          <a:graphicData uri="http://schemas.openxmlformats.org/drawingml/2006/chart">
            <c:chart xmlns:c="http://schemas.openxmlformats.org/drawingml/2006/chart" xmlns:r="http://schemas.openxmlformats.org/officeDocument/2006/relationships" r:id="rId2"/>
          </a:graphicData>
        </a:graphic>
      </p:graphicFrame>
      <p:sp>
        <p:nvSpPr>
          <p:cNvPr id="12" name="Rounded Rectangle 11">
            <a:extLst>
              <a:ext uri="{FF2B5EF4-FFF2-40B4-BE49-F238E27FC236}">
                <a16:creationId xmlns:a16="http://schemas.microsoft.com/office/drawing/2014/main" id="{1A0466AB-D48B-B946-9216-CA80DEDD9699}"/>
              </a:ext>
            </a:extLst>
          </p:cNvPr>
          <p:cNvSpPr/>
          <p:nvPr/>
        </p:nvSpPr>
        <p:spPr>
          <a:xfrm>
            <a:off x="700200" y="4815559"/>
            <a:ext cx="7733584" cy="1438192"/>
          </a:xfrm>
          <a:prstGeom prst="roundRect">
            <a:avLst>
              <a:gd name="adj" fmla="val 9070"/>
            </a:avLst>
          </a:prstGeom>
          <a:solidFill>
            <a:srgbClr val="F9F2F2"/>
          </a:solidFill>
          <a:ln w="44450">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solidFill>
                  <a:srgbClr val="70AD47">
                    <a:lumMod val="75000"/>
                  </a:srgbClr>
                </a:solidFill>
              </a:ln>
              <a:solidFill>
                <a:prstClr val="black"/>
              </a:solidFill>
              <a:effectLst/>
              <a:uLnTx/>
              <a:uFillTx/>
              <a:latin typeface="Cambria" panose="02040503050406030204" pitchFamily="18" charset="0"/>
              <a:ea typeface="+mn-ea"/>
              <a:cs typeface="+mn-cs"/>
            </a:endParaRPr>
          </a:p>
        </p:txBody>
      </p:sp>
      <p:sp>
        <p:nvSpPr>
          <p:cNvPr id="13" name="Round Same Side Corner Rectangle 12">
            <a:extLst>
              <a:ext uri="{FF2B5EF4-FFF2-40B4-BE49-F238E27FC236}">
                <a16:creationId xmlns:a16="http://schemas.microsoft.com/office/drawing/2014/main" id="{C54532F2-4500-5440-9AB6-1DCBD691C46C}"/>
              </a:ext>
            </a:extLst>
          </p:cNvPr>
          <p:cNvSpPr/>
          <p:nvPr/>
        </p:nvSpPr>
        <p:spPr>
          <a:xfrm>
            <a:off x="700200" y="4815556"/>
            <a:ext cx="7733584" cy="396000"/>
          </a:xfrm>
          <a:prstGeom prst="round2SameRect">
            <a:avLst>
              <a:gd name="adj1" fmla="val 30308"/>
              <a:gd name="adj2" fmla="val 0"/>
            </a:avLst>
          </a:prstGeom>
          <a:solidFill>
            <a:srgbClr val="660000"/>
          </a:solidFill>
          <a:ln>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Cambria" panose="02040503050406030204" pitchFamily="18" charset="0"/>
                <a:ea typeface="+mn-ea"/>
                <a:cs typeface="+mn-cs"/>
              </a:rPr>
              <a:t>KEY TAKEAWAY 2</a:t>
            </a:r>
          </a:p>
        </p:txBody>
      </p:sp>
      <p:sp>
        <p:nvSpPr>
          <p:cNvPr id="14" name="TextBox 13">
            <a:extLst>
              <a:ext uri="{FF2B5EF4-FFF2-40B4-BE49-F238E27FC236}">
                <a16:creationId xmlns:a16="http://schemas.microsoft.com/office/drawing/2014/main" id="{340E3122-1510-E540-8497-0CFCEB1E25D7}"/>
              </a:ext>
            </a:extLst>
          </p:cNvPr>
          <p:cNvSpPr txBox="1"/>
          <p:nvPr/>
        </p:nvSpPr>
        <p:spPr>
          <a:xfrm>
            <a:off x="630703" y="5224836"/>
            <a:ext cx="7930201" cy="1015663"/>
          </a:xfrm>
          <a:prstGeom prst="rect">
            <a:avLst/>
          </a:prstGeom>
          <a:noFill/>
          <a:ln>
            <a:noFill/>
          </a:ln>
        </p:spPr>
        <p:txBody>
          <a:bodyPr wrap="square" lIns="18000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most well-suited workloads for the UPMEM PIM architecture use no arithmetic operations or use only simple operations</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(e.g., bitwise operations and integer addition/subtraction). </a:t>
            </a:r>
          </a:p>
        </p:txBody>
      </p:sp>
      <p:sp>
        <p:nvSpPr>
          <p:cNvPr id="15" name="Rectangle 14">
            <a:extLst>
              <a:ext uri="{FF2B5EF4-FFF2-40B4-BE49-F238E27FC236}">
                <a16:creationId xmlns:a16="http://schemas.microsoft.com/office/drawing/2014/main" id="{71BF7BF4-E564-CC47-8F9A-21CA64555889}"/>
              </a:ext>
            </a:extLst>
          </p:cNvPr>
          <p:cNvSpPr/>
          <p:nvPr/>
        </p:nvSpPr>
        <p:spPr>
          <a:xfrm>
            <a:off x="1232452" y="1298713"/>
            <a:ext cx="3631095" cy="303474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245603B6-B0E2-A55A-0697-068C2DD5D84A}"/>
              </a:ext>
            </a:extLst>
          </p:cNvPr>
          <p:cNvPicPr>
            <a:picLocks noChangeAspect="1"/>
          </p:cNvPicPr>
          <p:nvPr/>
        </p:nvPicPr>
        <p:blipFill>
          <a:blip r:embed="rId3"/>
          <a:stretch>
            <a:fillRect/>
          </a:stretch>
        </p:blipFill>
        <p:spPr>
          <a:xfrm>
            <a:off x="5076056" y="38990"/>
            <a:ext cx="4032448" cy="777771"/>
          </a:xfrm>
          <a:prstGeom prst="rect">
            <a:avLst/>
          </a:prstGeom>
        </p:spPr>
      </p:pic>
    </p:spTree>
    <p:extLst>
      <p:ext uri="{BB962C8B-B14F-4D97-AF65-F5344CB8AC3E}">
        <p14:creationId xmlns:p14="http://schemas.microsoft.com/office/powerpoint/2010/main" val="25072442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6D415-242A-5346-BA91-3DFC4D923D28}"/>
              </a:ext>
            </a:extLst>
          </p:cNvPr>
          <p:cNvSpPr>
            <a:spLocks noGrp="1"/>
          </p:cNvSpPr>
          <p:nvPr>
            <p:ph type="title"/>
          </p:nvPr>
        </p:nvSpPr>
        <p:spPr/>
        <p:txBody>
          <a:bodyPr>
            <a:normAutofit fontScale="90000"/>
          </a:bodyPr>
          <a:lstStyle/>
          <a:p>
            <a:r>
              <a:rPr lang="en-US" dirty="0"/>
              <a:t>Key Takeaway 3</a:t>
            </a:r>
          </a:p>
        </p:txBody>
      </p:sp>
      <p:graphicFrame>
        <p:nvGraphicFramePr>
          <p:cNvPr id="11" name="Chart 10">
            <a:extLst>
              <a:ext uri="{FF2B5EF4-FFF2-40B4-BE49-F238E27FC236}">
                <a16:creationId xmlns:a16="http://schemas.microsoft.com/office/drawing/2014/main" id="{129964FF-8838-AA42-9258-BD8354F30428}"/>
              </a:ext>
            </a:extLst>
          </p:cNvPr>
          <p:cNvGraphicFramePr>
            <a:graphicFrameLocks noChangeAspect="1"/>
          </p:cNvGraphicFramePr>
          <p:nvPr/>
        </p:nvGraphicFramePr>
        <p:xfrm>
          <a:off x="72000" y="913302"/>
          <a:ext cx="9000000" cy="3807690"/>
        </p:xfrm>
        <a:graphic>
          <a:graphicData uri="http://schemas.openxmlformats.org/drawingml/2006/chart">
            <c:chart xmlns:c="http://schemas.openxmlformats.org/drawingml/2006/chart" xmlns:r="http://schemas.openxmlformats.org/officeDocument/2006/relationships" r:id="rId2"/>
          </a:graphicData>
        </a:graphic>
      </p:graphicFrame>
      <p:sp>
        <p:nvSpPr>
          <p:cNvPr id="12" name="Rounded Rectangle 11">
            <a:extLst>
              <a:ext uri="{FF2B5EF4-FFF2-40B4-BE49-F238E27FC236}">
                <a16:creationId xmlns:a16="http://schemas.microsoft.com/office/drawing/2014/main" id="{1A0466AB-D48B-B946-9216-CA80DEDD9699}"/>
              </a:ext>
            </a:extLst>
          </p:cNvPr>
          <p:cNvSpPr/>
          <p:nvPr/>
        </p:nvSpPr>
        <p:spPr>
          <a:xfrm>
            <a:off x="700200" y="4815559"/>
            <a:ext cx="7733584" cy="1438192"/>
          </a:xfrm>
          <a:prstGeom prst="roundRect">
            <a:avLst>
              <a:gd name="adj" fmla="val 9070"/>
            </a:avLst>
          </a:prstGeom>
          <a:solidFill>
            <a:srgbClr val="F9F2F2"/>
          </a:solidFill>
          <a:ln w="44450">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solidFill>
                  <a:srgbClr val="70AD47">
                    <a:lumMod val="75000"/>
                  </a:srgbClr>
                </a:solidFill>
              </a:ln>
              <a:solidFill>
                <a:prstClr val="black"/>
              </a:solidFill>
              <a:effectLst/>
              <a:uLnTx/>
              <a:uFillTx/>
              <a:latin typeface="Cambria" panose="02040503050406030204" pitchFamily="18" charset="0"/>
              <a:ea typeface="+mn-ea"/>
              <a:cs typeface="+mn-cs"/>
            </a:endParaRPr>
          </a:p>
        </p:txBody>
      </p:sp>
      <p:sp>
        <p:nvSpPr>
          <p:cNvPr id="13" name="Round Same Side Corner Rectangle 12">
            <a:extLst>
              <a:ext uri="{FF2B5EF4-FFF2-40B4-BE49-F238E27FC236}">
                <a16:creationId xmlns:a16="http://schemas.microsoft.com/office/drawing/2014/main" id="{C54532F2-4500-5440-9AB6-1DCBD691C46C}"/>
              </a:ext>
            </a:extLst>
          </p:cNvPr>
          <p:cNvSpPr/>
          <p:nvPr/>
        </p:nvSpPr>
        <p:spPr>
          <a:xfrm>
            <a:off x="700200" y="4815556"/>
            <a:ext cx="7733584" cy="396000"/>
          </a:xfrm>
          <a:prstGeom prst="round2SameRect">
            <a:avLst>
              <a:gd name="adj1" fmla="val 30308"/>
              <a:gd name="adj2" fmla="val 0"/>
            </a:avLst>
          </a:prstGeom>
          <a:solidFill>
            <a:srgbClr val="660000"/>
          </a:solidFill>
          <a:ln>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Cambria" panose="02040503050406030204" pitchFamily="18" charset="0"/>
                <a:ea typeface="+mn-ea"/>
                <a:cs typeface="+mn-cs"/>
              </a:rPr>
              <a:t>KEY TAKEAWAY 3</a:t>
            </a:r>
          </a:p>
        </p:txBody>
      </p:sp>
      <p:sp>
        <p:nvSpPr>
          <p:cNvPr id="14" name="TextBox 13">
            <a:extLst>
              <a:ext uri="{FF2B5EF4-FFF2-40B4-BE49-F238E27FC236}">
                <a16:creationId xmlns:a16="http://schemas.microsoft.com/office/drawing/2014/main" id="{340E3122-1510-E540-8497-0CFCEB1E25D7}"/>
              </a:ext>
            </a:extLst>
          </p:cNvPr>
          <p:cNvSpPr txBox="1"/>
          <p:nvPr/>
        </p:nvSpPr>
        <p:spPr>
          <a:xfrm>
            <a:off x="700200" y="5224836"/>
            <a:ext cx="7733584" cy="1015663"/>
          </a:xfrm>
          <a:prstGeom prst="rect">
            <a:avLst/>
          </a:prstGeom>
          <a:noFill/>
          <a:ln>
            <a:noFill/>
          </a:ln>
        </p:spPr>
        <p:txBody>
          <a:bodyPr wrap="square" lIns="18000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most well-suited workloads for the UPMEM PIM architecture require little or no communication across DPUs (inter-DPU communication).  </a:t>
            </a:r>
          </a:p>
        </p:txBody>
      </p:sp>
      <p:sp>
        <p:nvSpPr>
          <p:cNvPr id="15" name="Rectangle 14">
            <a:extLst>
              <a:ext uri="{FF2B5EF4-FFF2-40B4-BE49-F238E27FC236}">
                <a16:creationId xmlns:a16="http://schemas.microsoft.com/office/drawing/2014/main" id="{71BF7BF4-E564-CC47-8F9A-21CA64555889}"/>
              </a:ext>
            </a:extLst>
          </p:cNvPr>
          <p:cNvSpPr/>
          <p:nvPr/>
        </p:nvSpPr>
        <p:spPr>
          <a:xfrm>
            <a:off x="1232452" y="1298713"/>
            <a:ext cx="3631095" cy="303474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A06D27E6-CCBE-B5F9-9AB3-EBD114FF5B82}"/>
              </a:ext>
            </a:extLst>
          </p:cNvPr>
          <p:cNvPicPr>
            <a:picLocks noChangeAspect="1"/>
          </p:cNvPicPr>
          <p:nvPr/>
        </p:nvPicPr>
        <p:blipFill>
          <a:blip r:embed="rId3"/>
          <a:stretch>
            <a:fillRect/>
          </a:stretch>
        </p:blipFill>
        <p:spPr>
          <a:xfrm>
            <a:off x="5076056" y="38990"/>
            <a:ext cx="4032448" cy="777771"/>
          </a:xfrm>
          <a:prstGeom prst="rect">
            <a:avLst/>
          </a:prstGeom>
        </p:spPr>
      </p:pic>
    </p:spTree>
    <p:extLst>
      <p:ext uri="{BB962C8B-B14F-4D97-AF65-F5344CB8AC3E}">
        <p14:creationId xmlns:p14="http://schemas.microsoft.com/office/powerpoint/2010/main" val="138708835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6D415-242A-5346-BA91-3DFC4D923D28}"/>
              </a:ext>
            </a:extLst>
          </p:cNvPr>
          <p:cNvSpPr>
            <a:spLocks noGrp="1"/>
          </p:cNvSpPr>
          <p:nvPr>
            <p:ph type="title"/>
          </p:nvPr>
        </p:nvSpPr>
        <p:spPr/>
        <p:txBody>
          <a:bodyPr>
            <a:normAutofit fontScale="90000"/>
          </a:bodyPr>
          <a:lstStyle/>
          <a:p>
            <a:r>
              <a:rPr lang="en-US" dirty="0"/>
              <a:t>Key Takeaway 4</a:t>
            </a:r>
          </a:p>
        </p:txBody>
      </p:sp>
      <p:sp>
        <p:nvSpPr>
          <p:cNvPr id="11" name="Rounded Rectangle 10">
            <a:extLst>
              <a:ext uri="{FF2B5EF4-FFF2-40B4-BE49-F238E27FC236}">
                <a16:creationId xmlns:a16="http://schemas.microsoft.com/office/drawing/2014/main" id="{BB3C4AA8-C8CD-064D-9979-C3650E7F070B}"/>
              </a:ext>
            </a:extLst>
          </p:cNvPr>
          <p:cNvSpPr/>
          <p:nvPr/>
        </p:nvSpPr>
        <p:spPr>
          <a:xfrm>
            <a:off x="766461" y="1648286"/>
            <a:ext cx="7733584" cy="3887152"/>
          </a:xfrm>
          <a:prstGeom prst="roundRect">
            <a:avLst>
              <a:gd name="adj" fmla="val 2252"/>
            </a:avLst>
          </a:prstGeom>
          <a:solidFill>
            <a:srgbClr val="F9F2F2"/>
          </a:solidFill>
          <a:ln w="44450">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solidFill>
                  <a:srgbClr val="70AD47">
                    <a:lumMod val="75000"/>
                  </a:srgbClr>
                </a:solidFill>
              </a:ln>
              <a:solidFill>
                <a:prstClr val="black"/>
              </a:solidFill>
              <a:effectLst/>
              <a:uLnTx/>
              <a:uFillTx/>
              <a:latin typeface="Cambria" panose="02040503050406030204" pitchFamily="18" charset="0"/>
              <a:ea typeface="+mn-ea"/>
              <a:cs typeface="+mn-cs"/>
            </a:endParaRPr>
          </a:p>
        </p:txBody>
      </p:sp>
      <p:sp>
        <p:nvSpPr>
          <p:cNvPr id="12" name="Round Same Side Corner Rectangle 11">
            <a:extLst>
              <a:ext uri="{FF2B5EF4-FFF2-40B4-BE49-F238E27FC236}">
                <a16:creationId xmlns:a16="http://schemas.microsoft.com/office/drawing/2014/main" id="{B93526BC-9435-E84F-B68B-2C60EEB365A4}"/>
              </a:ext>
            </a:extLst>
          </p:cNvPr>
          <p:cNvSpPr/>
          <p:nvPr/>
        </p:nvSpPr>
        <p:spPr>
          <a:xfrm>
            <a:off x="766461" y="1648283"/>
            <a:ext cx="7733584" cy="396000"/>
          </a:xfrm>
          <a:prstGeom prst="round2SameRect">
            <a:avLst>
              <a:gd name="adj1" fmla="val 30308"/>
              <a:gd name="adj2" fmla="val 0"/>
            </a:avLst>
          </a:prstGeom>
          <a:solidFill>
            <a:srgbClr val="660000"/>
          </a:solidFill>
          <a:ln>
            <a:solidFill>
              <a:srgbClr val="660000"/>
            </a:solidFill>
          </a:ln>
        </p:spPr>
        <p:style>
          <a:lnRef idx="2">
            <a:schemeClr val="accent1">
              <a:shade val="50000"/>
            </a:schemeClr>
          </a:lnRef>
          <a:fillRef idx="1">
            <a:schemeClr val="accent1"/>
          </a:fillRef>
          <a:effectRef idx="0">
            <a:schemeClr val="accent1"/>
          </a:effectRef>
          <a:fontRef idx="minor">
            <a:schemeClr val="lt1"/>
          </a:fontRef>
        </p:style>
        <p:txBody>
          <a:bodyPr lIns="180000" tIns="0" rIns="0" bIns="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white"/>
                </a:solidFill>
                <a:effectLst/>
                <a:uLnTx/>
                <a:uFillTx/>
                <a:latin typeface="Cambria" panose="02040503050406030204" pitchFamily="18" charset="0"/>
                <a:ea typeface="+mn-ea"/>
                <a:cs typeface="+mn-cs"/>
              </a:rPr>
              <a:t>KEY TAKEAWAY 4</a:t>
            </a:r>
          </a:p>
        </p:txBody>
      </p:sp>
      <p:sp>
        <p:nvSpPr>
          <p:cNvPr id="13" name="TextBox 12">
            <a:extLst>
              <a:ext uri="{FF2B5EF4-FFF2-40B4-BE49-F238E27FC236}">
                <a16:creationId xmlns:a16="http://schemas.microsoft.com/office/drawing/2014/main" id="{4296DD57-61CF-F14F-A41B-75B4CACDC863}"/>
              </a:ext>
            </a:extLst>
          </p:cNvPr>
          <p:cNvSpPr txBox="1"/>
          <p:nvPr/>
        </p:nvSpPr>
        <p:spPr>
          <a:xfrm>
            <a:off x="766461" y="2057563"/>
            <a:ext cx="7733584" cy="3477875"/>
          </a:xfrm>
          <a:prstGeom prst="rect">
            <a:avLst/>
          </a:prstGeom>
          <a:noFill/>
          <a:ln>
            <a:noFill/>
          </a:ln>
        </p:spPr>
        <p:txBody>
          <a:bodyPr wrap="square" lIns="18000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UPMEM-based PIM systems </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outperform state-of-the-art CPUs in terms of performance and energy efficiency on most of </a:t>
            </a:r>
            <a:r>
              <a:rPr kumimoji="0" lang="en-US" sz="20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PrIM</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benchmarks.</a:t>
            </a:r>
          </a:p>
          <a:p>
            <a:pPr marL="0" marR="0" lvl="0" indent="0" algn="l" defTabSz="457200" rtl="0" eaLnBrk="1" fontAlgn="auto" latinLnBrk="0" hangingPunct="1">
              <a:lnSpc>
                <a:spcPct val="100000"/>
              </a:lnSpc>
              <a:spcBef>
                <a:spcPts val="0"/>
              </a:spcBef>
              <a:spcAft>
                <a:spcPts val="0"/>
              </a:spcAft>
              <a:buClrTx/>
              <a:buSzTx/>
              <a:buFontTx/>
              <a:buNone/>
              <a:tabLst/>
              <a:defRPr/>
            </a:pPr>
            <a:b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UPMEM-based PIM systems </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outperform state-of-the-art GPUs on a majority of </a:t>
            </a:r>
            <a:r>
              <a:rPr kumimoji="0" lang="en-US" sz="20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PrIM</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benchmarks</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and the outlook is even more positive for future PIM systems.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UPMEM-based PIM systems are </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more energy-efficient than state-of-the-art CPUs and GPUs on workloads that they provide performance improvements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over the CPUs and the GPUs. </a:t>
            </a:r>
          </a:p>
        </p:txBody>
      </p:sp>
    </p:spTree>
    <p:extLst>
      <p:ext uri="{BB962C8B-B14F-4D97-AF65-F5344CB8AC3E}">
        <p14:creationId xmlns:p14="http://schemas.microsoft.com/office/powerpoint/2010/main" val="10744290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F10CE7A-9D8C-AE49-A39B-C01858CE19B8}"/>
              </a:ext>
            </a:extLst>
          </p:cNvPr>
          <p:cNvSpPr>
            <a:spLocks noGrp="1"/>
          </p:cNvSpPr>
          <p:nvPr>
            <p:ph type="subTitle" idx="1"/>
          </p:nvPr>
        </p:nvSpPr>
        <p:spPr>
          <a:xfrm>
            <a:off x="0" y="3179298"/>
            <a:ext cx="9144000" cy="1199754"/>
          </a:xfrm>
        </p:spPr>
        <p:txBody>
          <a:bodyPr>
            <a:noAutofit/>
          </a:bodyPr>
          <a:lstStyle/>
          <a:p>
            <a:pPr>
              <a:spcBef>
                <a:spcPts val="600"/>
              </a:spcBef>
            </a:pPr>
            <a:r>
              <a:rPr lang="en-US" sz="2400" b="0" u="sng" dirty="0">
                <a:latin typeface="Candara" panose="020E0502030303020204" pitchFamily="34" charset="0"/>
              </a:rPr>
              <a:t>Juan Gómez Luna</a:t>
            </a:r>
            <a:r>
              <a:rPr lang="en-US" sz="2400" b="0" dirty="0">
                <a:latin typeface="Candara" panose="020E0502030303020204" pitchFamily="34" charset="0"/>
              </a:rPr>
              <a:t>, Izzat El Hajj, </a:t>
            </a:r>
          </a:p>
          <a:p>
            <a:pPr>
              <a:spcBef>
                <a:spcPts val="600"/>
              </a:spcBef>
            </a:pPr>
            <a:r>
              <a:rPr lang="en-US" sz="2400" b="0" dirty="0">
                <a:latin typeface="Candara" panose="020E0502030303020204" pitchFamily="34" charset="0"/>
              </a:rPr>
              <a:t>Ivan Fernandez, Christina </a:t>
            </a:r>
            <a:r>
              <a:rPr lang="en-US" sz="2400" b="0" dirty="0" err="1">
                <a:latin typeface="Candara" panose="020E0502030303020204" pitchFamily="34" charset="0"/>
              </a:rPr>
              <a:t>Giannoula</a:t>
            </a:r>
            <a:r>
              <a:rPr lang="en-US" sz="2400" b="0" dirty="0">
                <a:latin typeface="Candara" panose="020E0502030303020204" pitchFamily="34" charset="0"/>
              </a:rPr>
              <a:t>, </a:t>
            </a:r>
          </a:p>
          <a:p>
            <a:pPr>
              <a:spcBef>
                <a:spcPts val="600"/>
              </a:spcBef>
            </a:pPr>
            <a:r>
              <a:rPr lang="en-US" sz="2400" b="0" dirty="0">
                <a:latin typeface="Candara" panose="020E0502030303020204" pitchFamily="34" charset="0"/>
              </a:rPr>
              <a:t>Geraldo F. Oliveira, </a:t>
            </a:r>
            <a:r>
              <a:rPr lang="en-US" sz="2400" b="0" dirty="0" err="1">
                <a:latin typeface="Candara" panose="020E0502030303020204" pitchFamily="34" charset="0"/>
              </a:rPr>
              <a:t>Onur</a:t>
            </a:r>
            <a:r>
              <a:rPr lang="en-US" sz="2400" b="0" dirty="0">
                <a:latin typeface="Candara" panose="020E0502030303020204" pitchFamily="34" charset="0"/>
              </a:rPr>
              <a:t> </a:t>
            </a:r>
            <a:r>
              <a:rPr lang="en-US" sz="2400" b="0" dirty="0" err="1">
                <a:latin typeface="Candara" panose="020E0502030303020204" pitchFamily="34" charset="0"/>
              </a:rPr>
              <a:t>Mutlu</a:t>
            </a:r>
            <a:endParaRPr lang="en-US" sz="2400" b="0" dirty="0">
              <a:latin typeface="Candara" panose="020E0502030303020204" pitchFamily="34" charset="0"/>
            </a:endParaRPr>
          </a:p>
        </p:txBody>
      </p:sp>
      <p:sp>
        <p:nvSpPr>
          <p:cNvPr id="3" name="Text Placeholder 2">
            <a:extLst>
              <a:ext uri="{FF2B5EF4-FFF2-40B4-BE49-F238E27FC236}">
                <a16:creationId xmlns:a16="http://schemas.microsoft.com/office/drawing/2014/main" id="{1424A15A-743E-4240-B7EC-8C7A112226BC}"/>
              </a:ext>
            </a:extLst>
          </p:cNvPr>
          <p:cNvSpPr>
            <a:spLocks noGrp="1"/>
          </p:cNvSpPr>
          <p:nvPr>
            <p:ph type="body" sz="quarter" idx="10"/>
          </p:nvPr>
        </p:nvSpPr>
        <p:spPr>
          <a:xfrm>
            <a:off x="0" y="220668"/>
            <a:ext cx="9144000" cy="2728724"/>
          </a:xfrm>
        </p:spPr>
        <p:txBody>
          <a:bodyPr>
            <a:normAutofit/>
          </a:bodyPr>
          <a:lstStyle/>
          <a:p>
            <a:r>
              <a:rPr lang="en-US" sz="4400" dirty="0">
                <a:solidFill>
                  <a:srgbClr val="0070C0"/>
                </a:solidFill>
              </a:rPr>
              <a:t>Understanding a Modern Processing-in-Memory Architecture:</a:t>
            </a:r>
          </a:p>
          <a:p>
            <a:r>
              <a:rPr lang="en-US" sz="3200" dirty="0">
                <a:latin typeface="Candara" panose="020E0502030303020204" pitchFamily="34" charset="0"/>
              </a:rPr>
              <a:t>Benchmarking and Experimental Characterization</a:t>
            </a:r>
          </a:p>
        </p:txBody>
      </p:sp>
      <p:sp>
        <p:nvSpPr>
          <p:cNvPr id="4" name="Subtitle 1">
            <a:extLst>
              <a:ext uri="{FF2B5EF4-FFF2-40B4-BE49-F238E27FC236}">
                <a16:creationId xmlns:a16="http://schemas.microsoft.com/office/drawing/2014/main" id="{A8E1073D-2730-9344-9B5D-7736C10F61B9}"/>
              </a:ext>
            </a:extLst>
          </p:cNvPr>
          <p:cNvSpPr txBox="1">
            <a:spLocks/>
          </p:cNvSpPr>
          <p:nvPr/>
        </p:nvSpPr>
        <p:spPr>
          <a:xfrm>
            <a:off x="1106731" y="4608957"/>
            <a:ext cx="6858000" cy="1146861"/>
          </a:xfrm>
          <a:prstGeom prst="rect">
            <a:avLst/>
          </a:prstGeom>
        </p:spPr>
        <p:txBody>
          <a:bodyPr vert="horz" lIns="91440" tIns="45720" rIns="91440" bIns="45720" rtlCol="0">
            <a:normAutofit fontScale="92500" lnSpcReduction="20000"/>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563C1"/>
                </a:solidFill>
                <a:effectLst/>
                <a:uLnTx/>
                <a:uFillTx/>
                <a:latin typeface="Calibri Light" panose="020F0302020204030204"/>
                <a:ea typeface="+mn-ea"/>
                <a:cs typeface="+mn-cs"/>
                <a:hlinkClick r:id="rId2">
                  <a:extLst>
                    <a:ext uri="{A12FA001-AC4F-418D-AE19-62706E023703}">
                      <ahyp:hlinkClr xmlns:ahyp="http://schemas.microsoft.com/office/drawing/2018/hyperlinkcolor" val="tx"/>
                    </a:ext>
                  </a:extLst>
                </a:hlinkClick>
              </a:rPr>
              <a:t>el1goluj@gmail.com</a:t>
            </a: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endParaRPr kumimoji="0" lang="en-US" sz="2000" b="1" i="0" u="sng" strike="noStrike" kern="1200" cap="none" spc="0" normalizeH="0" baseline="0" noProof="0" dirty="0">
              <a:ln>
                <a:noFill/>
              </a:ln>
              <a:solidFill>
                <a:srgbClr val="0563C1"/>
              </a:solidFill>
              <a:effectLst/>
              <a:uLnTx/>
              <a:uFillTx/>
              <a:latin typeface="Calibri Light" panose="020F0302020204030204"/>
              <a:ea typeface="+mn-ea"/>
              <a:cs typeface="+mn-cs"/>
              <a:hlinkClick r:id="rId2">
                <a:extLst>
                  <a:ext uri="{A12FA001-AC4F-418D-AE19-62706E023703}">
                    <ahyp:hlinkClr xmlns:ahyp="http://schemas.microsoft.com/office/drawing/2018/hyperlinkcolor" val="tx"/>
                  </a:ext>
                </a:extLst>
              </a:hlinkClick>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hlinkClick r:id="rId2">
                  <a:extLst>
                    <a:ext uri="{A12FA001-AC4F-418D-AE19-62706E023703}">
                      <ahyp:hlinkClr xmlns:ahyp="http://schemas.microsoft.com/office/drawing/2018/hyperlinkcolor" val="tx"/>
                    </a:ext>
                  </a:extLst>
                </a:hlinkClick>
              </a:rPr>
              <a:t>https://arxiv.org/pdf/2105.03814.pdf</a:t>
            </a:r>
            <a:endPar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FF"/>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https://github.com/CMU-SAFARI/prim-benchmarks</a:t>
            </a:r>
            <a:endParaRPr kumimoji="0" lang="en-US" sz="2000" b="1" i="0" u="none" strike="noStrike" kern="1200" cap="none" spc="0" normalizeH="0" baseline="0" noProof="0" dirty="0">
              <a:ln>
                <a:noFill/>
              </a:ln>
              <a:solidFill>
                <a:srgbClr val="0000FF"/>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38996538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1027087722"/>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346404945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solidFill>
                  <a:srgbClr val="0000FF"/>
                </a:solidFill>
                <a:hlinkClick r:id="rId3">
                  <a:extLst>
                    <a:ext uri="{A12FA001-AC4F-418D-AE19-62706E023703}">
                      <ahyp:hlinkClr xmlns:ahyp="http://schemas.microsoft.com/office/drawing/2018/hyperlinkcolor" val="tx"/>
                    </a:ext>
                  </a:extLst>
                </a:hlinkClick>
              </a:rPr>
              <a:t>https://github.com/CMU-SAFARI/prim-benchmarks</a:t>
            </a:r>
            <a:endParaRPr lang="en-US" sz="2400" dirty="0">
              <a:solidFill>
                <a:srgbClr val="0000FF"/>
              </a:solidFill>
            </a:endParaRPr>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5000715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3" name="Picture 2">
            <a:extLst>
              <a:ext uri="{FF2B5EF4-FFF2-40B4-BE49-F238E27FC236}">
                <a16:creationId xmlns:a16="http://schemas.microsoft.com/office/drawing/2014/main" id="{5AE2DC3F-D55F-A442-8922-084467A414D2}"/>
              </a:ext>
            </a:extLst>
          </p:cNvPr>
          <p:cNvPicPr>
            <a:picLocks noChangeAspect="1"/>
          </p:cNvPicPr>
          <p:nvPr/>
        </p:nvPicPr>
        <p:blipFill>
          <a:blip r:embed="rId3"/>
          <a:stretch>
            <a:fillRect/>
          </a:stretch>
        </p:blipFill>
        <p:spPr>
          <a:xfrm>
            <a:off x="0" y="1268760"/>
            <a:ext cx="9144000" cy="4033049"/>
          </a:xfrm>
          <a:prstGeom prst="rect">
            <a:avLst/>
          </a:prstGeom>
        </p:spPr>
      </p:pic>
      <p:sp>
        <p:nvSpPr>
          <p:cNvPr id="5" name="Subtitle 1">
            <a:extLst>
              <a:ext uri="{FF2B5EF4-FFF2-40B4-BE49-F238E27FC236}">
                <a16:creationId xmlns:a16="http://schemas.microsoft.com/office/drawing/2014/main" id="{CB9DA8F8-FC8B-B715-1A5B-06010ACBBBEC}"/>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https://arxiv.org/pdf/2105.03814.pdf</a:t>
            </a:r>
            <a:endPar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https://github.com/CMU-SAFARI/prim-benchmarks</a:t>
            </a:r>
            <a:endPar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978395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45048692"/>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2099651550"/>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93423104"/>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p:txBody>
          <a:bodyPr/>
          <a:lstStyle/>
          <a:p>
            <a:r>
              <a:rPr lang="en-US" dirty="0"/>
              <a:t>More on PRIM Benchmarks</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p:txBody>
          <a:bodyPr/>
          <a:lstStyle/>
          <a:p>
            <a:r>
              <a:rPr lang="en-US" dirty="0"/>
              <a:t>Juan Gomez-Luna, Izzat El Hajj, Ivan Fernandez, Christina </a:t>
            </a:r>
            <a:r>
              <a:rPr lang="en-US" dirty="0" err="1"/>
              <a:t>Giannoula</a:t>
            </a:r>
            <a:r>
              <a:rPr lang="en-US" dirty="0"/>
              <a:t>, Geraldo F. Oliveira, and Onur Mutlu,</a:t>
            </a:r>
            <a:br>
              <a:rPr lang="en-US" dirty="0"/>
            </a:br>
            <a:r>
              <a:rPr lang="en-US" b="1" dirty="0">
                <a:solidFill>
                  <a:srgbClr val="0000FF"/>
                </a:solidFill>
                <a:hlinkClick r:id="rId2">
                  <a:extLst>
                    <a:ext uri="{A12FA001-AC4F-418D-AE19-62706E023703}">
                      <ahyp:hlinkClr xmlns:ahyp="http://schemas.microsoft.com/office/drawing/2018/hyperlinkcolor" val="tx"/>
                    </a:ext>
                  </a:extLst>
                </a:hlinkClick>
              </a:rPr>
              <a:t>"Benchmarking a New Paradigm: An Experimental Analysis of a Real Processing-in-Memory Architecture"</a:t>
            </a:r>
            <a:br>
              <a:rPr lang="en-US" dirty="0"/>
            </a:br>
            <a:r>
              <a:rPr lang="en-US" i="1" dirty="0"/>
              <a:t>Preprint in </a:t>
            </a:r>
            <a:r>
              <a:rPr lang="en-US" b="1" i="1" dirty="0">
                <a:hlinkClick r:id="rId3"/>
              </a:rPr>
              <a:t>arXiv</a:t>
            </a:r>
            <a:r>
              <a:rPr lang="en-US" dirty="0"/>
              <a:t>, 9 May 2021.</a:t>
            </a:r>
            <a:br>
              <a:rPr lang="en-US" dirty="0"/>
            </a:br>
            <a:r>
              <a:rPr lang="en-US" dirty="0"/>
              <a:t>[</a:t>
            </a:r>
            <a:r>
              <a:rPr lang="en-US" dirty="0">
                <a:hlinkClick r:id="rId2"/>
              </a:rPr>
              <a:t>arXiv preprint</a:t>
            </a:r>
            <a:r>
              <a:rPr lang="en-US" dirty="0"/>
              <a:t>]</a:t>
            </a:r>
            <a:br>
              <a:rPr lang="en-US" dirty="0"/>
            </a:br>
            <a:r>
              <a:rPr lang="en-US" dirty="0"/>
              <a:t>[</a:t>
            </a:r>
            <a:r>
              <a:rPr lang="en-US" dirty="0">
                <a:hlinkClick r:id="rId4"/>
              </a:rPr>
              <a:t>PrIM Benchmarks Source Code</a:t>
            </a:r>
            <a:r>
              <a:rPr lang="en-US" dirty="0"/>
              <a:t>]</a:t>
            </a:r>
            <a:br>
              <a:rPr lang="en-US" dirty="0"/>
            </a:br>
            <a:r>
              <a:rPr lang="en-US" dirty="0"/>
              <a:t>[</a:t>
            </a:r>
            <a:r>
              <a:rPr lang="en-US" dirty="0">
                <a:hlinkClick r:id="rId5"/>
              </a:rPr>
              <a:t>Slides (pptx)</a:t>
            </a:r>
            <a:r>
              <a:rPr lang="en-US" dirty="0"/>
              <a:t> </a:t>
            </a:r>
            <a:r>
              <a:rPr lang="en-US" dirty="0">
                <a:hlinkClick r:id="rId6"/>
              </a:rPr>
              <a:t>(pdf)</a:t>
            </a:r>
            <a:r>
              <a:rPr lang="en-US" dirty="0"/>
              <a:t>]</a:t>
            </a:r>
            <a:br>
              <a:rPr lang="en-US" dirty="0"/>
            </a:br>
            <a:r>
              <a:rPr lang="en-US" dirty="0"/>
              <a:t>[</a:t>
            </a:r>
            <a:r>
              <a:rPr lang="en-US" dirty="0">
                <a:hlinkClick r:id="rId7"/>
              </a:rPr>
              <a:t>Long Talk Slides (pptx)</a:t>
            </a:r>
            <a:r>
              <a:rPr lang="en-US" dirty="0"/>
              <a:t> </a:t>
            </a:r>
            <a:r>
              <a:rPr lang="en-US" dirty="0">
                <a:hlinkClick r:id="rId8"/>
              </a:rPr>
              <a:t>(pdf)</a:t>
            </a:r>
            <a:r>
              <a:rPr lang="en-US" dirty="0"/>
              <a:t>]</a:t>
            </a:r>
            <a:br>
              <a:rPr lang="en-US" dirty="0"/>
            </a:br>
            <a:r>
              <a:rPr lang="en-US" dirty="0"/>
              <a:t>[</a:t>
            </a:r>
            <a:r>
              <a:rPr lang="en-US" dirty="0">
                <a:hlinkClick r:id="rId9"/>
              </a:rPr>
              <a:t>Short Talk Slides (pptx)</a:t>
            </a:r>
            <a:r>
              <a:rPr lang="en-US" dirty="0"/>
              <a:t> </a:t>
            </a:r>
            <a:r>
              <a:rPr lang="en-US" dirty="0">
                <a:hlinkClick r:id="rId10"/>
              </a:rPr>
              <a:t>(pdf)</a:t>
            </a:r>
            <a:r>
              <a:rPr lang="en-US" dirty="0"/>
              <a:t>]</a:t>
            </a:r>
            <a:br>
              <a:rPr lang="en-US" dirty="0"/>
            </a:br>
            <a:r>
              <a:rPr lang="en-US" dirty="0"/>
              <a:t>[</a:t>
            </a:r>
            <a:r>
              <a:rPr lang="en-US" dirty="0">
                <a:hlinkClick r:id="rId11"/>
              </a:rPr>
              <a:t>SAFARI Live Seminar Slides (pptx)</a:t>
            </a:r>
            <a:r>
              <a:rPr lang="en-US" dirty="0"/>
              <a:t> </a:t>
            </a:r>
            <a:r>
              <a:rPr lang="en-US" dirty="0">
                <a:hlinkClick r:id="rId12"/>
              </a:rPr>
              <a:t>(pdf)</a:t>
            </a:r>
            <a:r>
              <a:rPr lang="en-US" dirty="0"/>
              <a:t>]</a:t>
            </a:r>
            <a:br>
              <a:rPr lang="en-US" dirty="0"/>
            </a:br>
            <a:r>
              <a:rPr lang="en-US" dirty="0"/>
              <a:t>[</a:t>
            </a:r>
            <a:r>
              <a:rPr lang="en-US" dirty="0">
                <a:hlinkClick r:id="rId13"/>
              </a:rPr>
              <a:t>SAFARI Live Seminar Video</a:t>
            </a:r>
            <a:r>
              <a:rPr lang="en-US" dirty="0"/>
              <a:t> (2 </a:t>
            </a:r>
            <a:r>
              <a:rPr lang="en-US" dirty="0" err="1"/>
              <a:t>hrs</a:t>
            </a:r>
            <a:r>
              <a:rPr lang="en-US" dirty="0"/>
              <a:t> 57 mins)]</a:t>
            </a:r>
            <a:br>
              <a:rPr lang="en-US" dirty="0"/>
            </a:br>
            <a:r>
              <a:rPr lang="en-US" dirty="0"/>
              <a:t>[</a:t>
            </a:r>
            <a:r>
              <a:rPr lang="en-US" dirty="0">
                <a:hlinkClick r:id="rId14"/>
              </a:rPr>
              <a:t>Lightning Talk Video</a:t>
            </a:r>
            <a:r>
              <a:rPr lang="en-US" dirty="0"/>
              <a:t> (3 minutes)]</a:t>
            </a:r>
          </a:p>
          <a:p>
            <a:pPr marL="0" indent="0">
              <a:buNone/>
            </a:pPr>
            <a:br>
              <a:rPr lang="en-US" sz="2000" dirty="0"/>
            </a:br>
            <a:endParaRPr lang="en-US" sz="220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221665431"/>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3651996419"/>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b="1" dirty="0"/>
              <a:t>Year III Results (2022 Annual Review 1)</a:t>
            </a:r>
          </a:p>
        </p:txBody>
      </p:sp>
      <p:sp>
        <p:nvSpPr>
          <p:cNvPr id="3" name="Content Placeholder 2"/>
          <p:cNvSpPr>
            <a:spLocks noGrp="1"/>
          </p:cNvSpPr>
          <p:nvPr>
            <p:ph idx="1"/>
          </p:nvPr>
        </p:nvSpPr>
        <p:spPr>
          <a:xfrm>
            <a:off x="228600" y="897632"/>
            <a:ext cx="8915400" cy="5195664"/>
          </a:xfrm>
        </p:spPr>
        <p:txBody>
          <a:bodyPr/>
          <a:lstStyle/>
          <a:p>
            <a:r>
              <a:rPr lang="en-US" sz="2000" dirty="0"/>
              <a:t>Benchmarking a New Paradigm: Experimental Analysis and Characterization of a Real Processing-in-Memory System [IEEE Access’22]</a:t>
            </a:r>
          </a:p>
          <a:p>
            <a:r>
              <a:rPr lang="en-US" sz="2000" dirty="0"/>
              <a:t>Benchmarking Memory-Centric Computing Systems: Analysis of Real Processing-in-Memory Hardware [CUT 2021]</a:t>
            </a:r>
          </a:p>
          <a:p>
            <a:endParaRPr lang="en-US" sz="2000" dirty="0"/>
          </a:p>
          <a:p>
            <a:r>
              <a:rPr lang="en-US" sz="2000" dirty="0"/>
              <a:t>An Experimental Evaluation of Machine Learning Training on a Real Processing-in-Memory System [</a:t>
            </a:r>
            <a:r>
              <a:rPr lang="en-US" sz="2000" dirty="0" err="1"/>
              <a:t>arXiv</a:t>
            </a:r>
            <a:r>
              <a:rPr lang="en-US" sz="2000" dirty="0"/>
              <a:t> 2022]</a:t>
            </a:r>
          </a:p>
          <a:p>
            <a:endParaRPr lang="en-US" sz="2000" dirty="0"/>
          </a:p>
          <a:p>
            <a:r>
              <a:rPr lang="en-US" sz="2000" dirty="0" err="1"/>
              <a:t>SparseP</a:t>
            </a:r>
            <a:r>
              <a:rPr lang="en-US" sz="2000" dirty="0"/>
              <a:t>: Towards Efficient Sparse Matrix Vector Multiplication on Real Processing-In-Memory Architectures [SIGMETRICS 2022]</a:t>
            </a:r>
          </a:p>
          <a:p>
            <a:endParaRPr lang="en-US" sz="2000" dirty="0"/>
          </a:p>
          <a:p>
            <a:r>
              <a:rPr lang="en-US" sz="2000" dirty="0"/>
              <a:t>High-throughput Pairwise Alignment with the Wavefront Algorithm using Processing-in-Memory [HICOMB 2022]</a:t>
            </a:r>
          </a:p>
          <a:p>
            <a:endParaRPr lang="en-US" sz="2000" dirty="0"/>
          </a:p>
          <a:p>
            <a:r>
              <a:rPr lang="en-US" sz="2000" dirty="0" err="1"/>
              <a:t>PiDRAM</a:t>
            </a:r>
            <a:r>
              <a:rPr lang="en-US" sz="2000" dirty="0"/>
              <a:t>: A Holistic End-to-end FPGA-based Framework for Processing-in-DRAM [</a:t>
            </a:r>
            <a:r>
              <a:rPr lang="en-US" sz="2000" dirty="0" err="1"/>
              <a:t>arXiv</a:t>
            </a:r>
            <a:r>
              <a:rPr lang="en-US" sz="2000" dirty="0"/>
              <a:t> 2021]</a:t>
            </a:r>
          </a:p>
          <a:p>
            <a:endParaRPr lang="en-US" sz="2000" dirty="0"/>
          </a:p>
          <a:p>
            <a:pPr marL="0" indent="0">
              <a:buNone/>
            </a:pPr>
            <a:br>
              <a:rPr lang="en-US" sz="2000" dirty="0"/>
            </a:br>
            <a:endParaRPr lang="en-US" sz="2000" dirty="0"/>
          </a:p>
          <a:p>
            <a:endParaRPr lang="en-US" sz="1200" dirty="0"/>
          </a:p>
          <a:p>
            <a:endParaRPr lang="en-US" sz="1200" dirty="0"/>
          </a:p>
          <a:p>
            <a:endParaRPr lang="en-US" sz="1200" dirty="0"/>
          </a:p>
          <a:p>
            <a:endParaRPr lang="en-US" sz="1200" dirty="0"/>
          </a:p>
          <a:p>
            <a:pPr marL="0" indent="0">
              <a:buNone/>
            </a:pPr>
            <a:endParaRPr lang="en-US" sz="1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D575E5F5-7495-E25C-93A1-B597E22B0EA1}"/>
              </a:ext>
            </a:extLst>
          </p:cNvPr>
          <p:cNvSpPr/>
          <p:nvPr/>
        </p:nvSpPr>
        <p:spPr>
          <a:xfrm flipV="1">
            <a:off x="539552" y="2564904"/>
            <a:ext cx="8496944"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350766761"/>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ML Training on a Real PIM System</a:t>
            </a:r>
          </a:p>
        </p:txBody>
      </p:sp>
      <p:sp>
        <p:nvSpPr>
          <p:cNvPr id="10" name="Subtitle 1">
            <a:extLst>
              <a:ext uri="{FF2B5EF4-FFF2-40B4-BE49-F238E27FC236}">
                <a16:creationId xmlns:a16="http://schemas.microsoft.com/office/drawing/2014/main" id="{2FDA9319-5751-7940-9055-BA9FBB6536F3}"/>
              </a:ext>
            </a:extLst>
          </p:cNvPr>
          <p:cNvSpPr txBox="1">
            <a:spLocks/>
          </p:cNvSpPr>
          <p:nvPr/>
        </p:nvSpPr>
        <p:spPr>
          <a:xfrm>
            <a:off x="1106731" y="5194167"/>
            <a:ext cx="6858000" cy="1074656"/>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0" i="0" strike="noStrike" kern="1200" cap="none" spc="0" normalizeH="0" baseline="0" noProof="0" dirty="0">
                <a:ln>
                  <a:noFill/>
                </a:ln>
                <a:solidFill>
                  <a:srgbClr val="0000FF"/>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Short version: </a:t>
            </a:r>
            <a:r>
              <a:rPr kumimoji="0" lang="en-US" sz="2000" i="0" u="sng" strike="noStrike" kern="1200" cap="none" spc="0" normalizeH="0" baseline="0" noProof="0" dirty="0">
                <a:ln>
                  <a:noFill/>
                </a:ln>
                <a:solidFill>
                  <a:srgbClr val="0000FF"/>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https://arxiv.org/pdf/2206.06022.pdf</a:t>
            </a:r>
            <a:endParaRPr kumimoji="0" lang="en-US" sz="2000"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lvl="0">
              <a:spcBef>
                <a:spcPts val="600"/>
              </a:spcBef>
              <a:defRPr/>
            </a:pPr>
            <a:r>
              <a:rPr lang="en-US" sz="2000" b="0" u="sng" dirty="0">
                <a:solidFill>
                  <a:srgbClr val="0000FF"/>
                </a:solidFill>
              </a:rPr>
              <a:t>Long version: </a:t>
            </a:r>
            <a:r>
              <a:rPr lang="en-US" sz="2000" u="sng" dirty="0">
                <a:solidFill>
                  <a:srgbClr val="0000FF"/>
                </a:solidFill>
              </a:rPr>
              <a:t>https://</a:t>
            </a:r>
            <a:r>
              <a:rPr lang="en-US" sz="2000" u="sng" dirty="0" err="1">
                <a:solidFill>
                  <a:srgbClr val="0000FF"/>
                </a:solidFill>
              </a:rPr>
              <a:t>arxiv.org</a:t>
            </a:r>
            <a:r>
              <a:rPr lang="en-US" sz="2000" u="sng" dirty="0">
                <a:solidFill>
                  <a:srgbClr val="0000FF"/>
                </a:solidFill>
              </a:rPr>
              <a:t>/pdf/2207.07886.pdf</a:t>
            </a:r>
            <a:endParaRPr kumimoji="0" lang="en-US" sz="2000"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lvl="0">
              <a:spcBef>
                <a:spcPts val="600"/>
              </a:spcBef>
            </a:pPr>
            <a:r>
              <a:rPr lang="en-US" sz="2000" u="sng" dirty="0">
                <a:solidFill>
                  <a:srgbClr val="0000FF"/>
                </a:solidFill>
              </a:rPr>
              <a:t>https://</a:t>
            </a:r>
            <a:r>
              <a:rPr lang="en-US" sz="2000" u="sng" dirty="0" err="1">
                <a:solidFill>
                  <a:srgbClr val="0000FF"/>
                </a:solidFill>
              </a:rPr>
              <a:t>www.youtube.com</a:t>
            </a:r>
            <a:r>
              <a:rPr lang="en-US" sz="2000" u="sng" dirty="0">
                <a:solidFill>
                  <a:srgbClr val="0000FF"/>
                </a:solidFill>
              </a:rPr>
              <a:t>/</a:t>
            </a:r>
            <a:r>
              <a:rPr lang="en-US" sz="2000" u="sng" dirty="0" err="1">
                <a:solidFill>
                  <a:srgbClr val="0000FF"/>
                </a:solidFill>
              </a:rPr>
              <a:t>watch?v</a:t>
            </a:r>
            <a:r>
              <a:rPr lang="en-US" sz="2000" u="sng" dirty="0">
                <a:solidFill>
                  <a:srgbClr val="0000FF"/>
                </a:solidFill>
              </a:rPr>
              <a:t>=qeukNs5XI3g&amp;t=11226s</a:t>
            </a:r>
            <a:endParaRPr kumimoji="0" lang="en-US" sz="2000" i="0" u="sng" strike="noStrike" kern="1200" cap="none" spc="0" normalizeH="0" baseline="0" noProof="0" dirty="0">
              <a:ln>
                <a:noFill/>
              </a:ln>
              <a:solidFill>
                <a:srgbClr val="0000FF"/>
              </a:solidFill>
              <a:effectLst/>
              <a:uLnTx/>
              <a:uFillTx/>
              <a:latin typeface="Calibri Light" panose="020F0302020204030204"/>
              <a:ea typeface="+mn-ea"/>
              <a:cs typeface="+mn-cs"/>
            </a:endParaRPr>
          </a:p>
        </p:txBody>
      </p:sp>
      <p:pic>
        <p:nvPicPr>
          <p:cNvPr id="3" name="Picture 2">
            <a:extLst>
              <a:ext uri="{FF2B5EF4-FFF2-40B4-BE49-F238E27FC236}">
                <a16:creationId xmlns:a16="http://schemas.microsoft.com/office/drawing/2014/main" id="{3D5BC523-7F98-F94F-8709-6D1860CF7CA8}"/>
              </a:ext>
            </a:extLst>
          </p:cNvPr>
          <p:cNvPicPr>
            <a:picLocks noChangeAspect="1"/>
          </p:cNvPicPr>
          <p:nvPr/>
        </p:nvPicPr>
        <p:blipFill>
          <a:blip r:embed="rId4"/>
          <a:stretch>
            <a:fillRect/>
          </a:stretch>
        </p:blipFill>
        <p:spPr>
          <a:xfrm>
            <a:off x="768350" y="980728"/>
            <a:ext cx="7607300" cy="1790700"/>
          </a:xfrm>
          <a:prstGeom prst="rect">
            <a:avLst/>
          </a:prstGeom>
        </p:spPr>
      </p:pic>
      <p:pic>
        <p:nvPicPr>
          <p:cNvPr id="4" name="Picture 3">
            <a:extLst>
              <a:ext uri="{FF2B5EF4-FFF2-40B4-BE49-F238E27FC236}">
                <a16:creationId xmlns:a16="http://schemas.microsoft.com/office/drawing/2014/main" id="{73B249F6-522A-6E4B-CD1D-80F8B3297CD7}"/>
              </a:ext>
            </a:extLst>
          </p:cNvPr>
          <p:cNvPicPr>
            <a:picLocks noChangeAspect="1"/>
          </p:cNvPicPr>
          <p:nvPr/>
        </p:nvPicPr>
        <p:blipFill>
          <a:blip r:embed="rId5"/>
          <a:stretch>
            <a:fillRect/>
          </a:stretch>
        </p:blipFill>
        <p:spPr>
          <a:xfrm>
            <a:off x="622300" y="3212976"/>
            <a:ext cx="7899400" cy="1625600"/>
          </a:xfrm>
          <a:prstGeom prst="rect">
            <a:avLst/>
          </a:prstGeom>
        </p:spPr>
      </p:pic>
    </p:spTree>
    <p:extLst>
      <p:ext uri="{BB962C8B-B14F-4D97-AF65-F5344CB8AC3E}">
        <p14:creationId xmlns:p14="http://schemas.microsoft.com/office/powerpoint/2010/main" val="174898393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F10CE7A-9D8C-AE49-A39B-C01858CE19B8}"/>
              </a:ext>
            </a:extLst>
          </p:cNvPr>
          <p:cNvSpPr>
            <a:spLocks noGrp="1"/>
          </p:cNvSpPr>
          <p:nvPr>
            <p:ph type="subTitle" idx="1"/>
          </p:nvPr>
        </p:nvSpPr>
        <p:spPr>
          <a:xfrm>
            <a:off x="0" y="2979608"/>
            <a:ext cx="9144000" cy="1199754"/>
          </a:xfrm>
        </p:spPr>
        <p:txBody>
          <a:bodyPr>
            <a:noAutofit/>
          </a:bodyPr>
          <a:lstStyle/>
          <a:p>
            <a:pPr>
              <a:spcBef>
                <a:spcPts val="600"/>
              </a:spcBef>
            </a:pPr>
            <a:r>
              <a:rPr lang="en-US" sz="2400" b="0" u="sng" dirty="0">
                <a:latin typeface="Candara" panose="020E0502030303020204" pitchFamily="34" charset="0"/>
              </a:rPr>
              <a:t>Juan Gómez Luna</a:t>
            </a:r>
            <a:r>
              <a:rPr lang="en-US" sz="2400" b="0" dirty="0">
                <a:latin typeface="Candara" panose="020E0502030303020204" pitchFamily="34" charset="0"/>
              </a:rPr>
              <a:t>, </a:t>
            </a:r>
            <a:r>
              <a:rPr lang="en-US" sz="2400" b="0" dirty="0" err="1">
                <a:latin typeface="Candara" panose="020E0502030303020204" pitchFamily="34" charset="0"/>
              </a:rPr>
              <a:t>Yuxin</a:t>
            </a:r>
            <a:r>
              <a:rPr lang="en-US" sz="2400" b="0" dirty="0">
                <a:latin typeface="Candara" panose="020E0502030303020204" pitchFamily="34" charset="0"/>
              </a:rPr>
              <a:t> Guo, Sylvan Brocard,</a:t>
            </a:r>
          </a:p>
          <a:p>
            <a:pPr>
              <a:spcBef>
                <a:spcPts val="600"/>
              </a:spcBef>
            </a:pPr>
            <a:r>
              <a:rPr lang="en-US" sz="2400" b="0" dirty="0">
                <a:latin typeface="Candara" panose="020E0502030303020204" pitchFamily="34" charset="0"/>
              </a:rPr>
              <a:t>Julien </a:t>
            </a:r>
            <a:r>
              <a:rPr lang="en-US" sz="2400" b="0" dirty="0" err="1">
                <a:latin typeface="Candara" panose="020E0502030303020204" pitchFamily="34" charset="0"/>
              </a:rPr>
              <a:t>Legriel</a:t>
            </a:r>
            <a:r>
              <a:rPr lang="en-US" sz="2400" b="0" dirty="0">
                <a:latin typeface="Candara" panose="020E0502030303020204" pitchFamily="34" charset="0"/>
              </a:rPr>
              <a:t>, Remy </a:t>
            </a:r>
            <a:r>
              <a:rPr lang="en-US" sz="2400" b="0" dirty="0" err="1">
                <a:latin typeface="Candara" panose="020E0502030303020204" pitchFamily="34" charset="0"/>
              </a:rPr>
              <a:t>Cimadomo</a:t>
            </a:r>
            <a:r>
              <a:rPr lang="en-US" sz="2400" b="0" dirty="0">
                <a:latin typeface="Candara" panose="020E0502030303020204" pitchFamily="34" charset="0"/>
              </a:rPr>
              <a:t>, Geraldo F. Oliveira, </a:t>
            </a:r>
          </a:p>
          <a:p>
            <a:pPr>
              <a:spcBef>
                <a:spcPts val="600"/>
              </a:spcBef>
            </a:pPr>
            <a:r>
              <a:rPr lang="en-US" sz="2400" b="0" dirty="0">
                <a:latin typeface="Candara" panose="020E0502030303020204" pitchFamily="34" charset="0"/>
              </a:rPr>
              <a:t>Gagandeep Singh, </a:t>
            </a:r>
            <a:r>
              <a:rPr lang="en-US" sz="2400" b="0" dirty="0" err="1">
                <a:latin typeface="Candara" panose="020E0502030303020204" pitchFamily="34" charset="0"/>
              </a:rPr>
              <a:t>Onur</a:t>
            </a:r>
            <a:r>
              <a:rPr lang="en-US" sz="2400" b="0" dirty="0">
                <a:latin typeface="Candara" panose="020E0502030303020204" pitchFamily="34" charset="0"/>
              </a:rPr>
              <a:t> </a:t>
            </a:r>
            <a:r>
              <a:rPr lang="en-US" sz="2400" b="0" dirty="0" err="1">
                <a:latin typeface="Candara" panose="020E0502030303020204" pitchFamily="34" charset="0"/>
              </a:rPr>
              <a:t>Mutlu</a:t>
            </a:r>
            <a:endParaRPr lang="en-US" sz="2400" b="0" dirty="0">
              <a:latin typeface="Candara" panose="020E0502030303020204" pitchFamily="34" charset="0"/>
            </a:endParaRPr>
          </a:p>
        </p:txBody>
      </p:sp>
      <p:sp>
        <p:nvSpPr>
          <p:cNvPr id="3" name="Text Placeholder 2">
            <a:extLst>
              <a:ext uri="{FF2B5EF4-FFF2-40B4-BE49-F238E27FC236}">
                <a16:creationId xmlns:a16="http://schemas.microsoft.com/office/drawing/2014/main" id="{1424A15A-743E-4240-B7EC-8C7A112226BC}"/>
              </a:ext>
            </a:extLst>
          </p:cNvPr>
          <p:cNvSpPr>
            <a:spLocks noGrp="1"/>
          </p:cNvSpPr>
          <p:nvPr>
            <p:ph type="body" sz="quarter" idx="10"/>
          </p:nvPr>
        </p:nvSpPr>
        <p:spPr>
          <a:xfrm>
            <a:off x="0" y="220668"/>
            <a:ext cx="9144000" cy="2728724"/>
          </a:xfrm>
        </p:spPr>
        <p:txBody>
          <a:bodyPr>
            <a:normAutofit/>
          </a:bodyPr>
          <a:lstStyle/>
          <a:p>
            <a:r>
              <a:rPr lang="en-US" dirty="0">
                <a:solidFill>
                  <a:srgbClr val="002060"/>
                </a:solidFill>
              </a:rPr>
              <a:t>Machine Learning Training</a:t>
            </a:r>
            <a:r>
              <a:rPr lang="en-US" dirty="0">
                <a:solidFill>
                  <a:srgbClr val="0070C0"/>
                </a:solidFill>
              </a:rPr>
              <a:t> </a:t>
            </a:r>
          </a:p>
          <a:p>
            <a:r>
              <a:rPr lang="en-US" sz="3800" dirty="0">
                <a:solidFill>
                  <a:srgbClr val="0070C0"/>
                </a:solidFill>
              </a:rPr>
              <a:t>on a Real </a:t>
            </a:r>
            <a:r>
              <a:rPr lang="en-US" sz="3800" dirty="0">
                <a:solidFill>
                  <a:schemeClr val="accent6">
                    <a:lumMod val="75000"/>
                  </a:schemeClr>
                </a:solidFill>
              </a:rPr>
              <a:t>Processing-in-Memory </a:t>
            </a:r>
            <a:r>
              <a:rPr lang="en-US" sz="3800" dirty="0">
                <a:solidFill>
                  <a:srgbClr val="0070C0"/>
                </a:solidFill>
              </a:rPr>
              <a:t>System</a:t>
            </a:r>
          </a:p>
        </p:txBody>
      </p:sp>
      <p:sp>
        <p:nvSpPr>
          <p:cNvPr id="5" name="Subtitle 1">
            <a:extLst>
              <a:ext uri="{FF2B5EF4-FFF2-40B4-BE49-F238E27FC236}">
                <a16:creationId xmlns:a16="http://schemas.microsoft.com/office/drawing/2014/main" id="{68ACC15E-E8A1-2C60-9D7A-CC9A50D8360C}"/>
              </a:ext>
            </a:extLst>
          </p:cNvPr>
          <p:cNvSpPr txBox="1">
            <a:spLocks/>
          </p:cNvSpPr>
          <p:nvPr/>
        </p:nvSpPr>
        <p:spPr>
          <a:xfrm>
            <a:off x="1106731" y="4653136"/>
            <a:ext cx="6858000" cy="1074656"/>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0" i="0" strike="noStrike" kern="1200" cap="none" spc="0" normalizeH="0" baseline="0" noProof="0" dirty="0">
                <a:ln>
                  <a:noFill/>
                </a:ln>
                <a:solidFill>
                  <a:srgbClr val="0000FF"/>
                </a:solidFill>
                <a:effectLst/>
                <a:uLnTx/>
                <a:uFillTx/>
                <a:latin typeface="Calibri Light" panose="020F0302020204030204"/>
                <a:ea typeface="+mn-ea"/>
                <a:cs typeface="+mn-cs"/>
                <a:hlinkClick r:id="rId2">
                  <a:extLst>
                    <a:ext uri="{A12FA001-AC4F-418D-AE19-62706E023703}">
                      <ahyp:hlinkClr xmlns:ahyp="http://schemas.microsoft.com/office/drawing/2018/hyperlinkcolor" val="tx"/>
                    </a:ext>
                  </a:extLst>
                </a:hlinkClick>
              </a:rPr>
              <a:t>Short version: </a:t>
            </a:r>
            <a:r>
              <a:rPr kumimoji="0" lang="en-US" sz="2000" i="0" u="sng" strike="noStrike" kern="1200" cap="none" spc="0" normalizeH="0" baseline="0" noProof="0" dirty="0">
                <a:ln>
                  <a:noFill/>
                </a:ln>
                <a:solidFill>
                  <a:srgbClr val="0000FF"/>
                </a:solidFill>
                <a:effectLst/>
                <a:uLnTx/>
                <a:uFillTx/>
                <a:latin typeface="Calibri Light" panose="020F0302020204030204"/>
                <a:ea typeface="+mn-ea"/>
                <a:cs typeface="+mn-cs"/>
                <a:hlinkClick r:id="rId2">
                  <a:extLst>
                    <a:ext uri="{A12FA001-AC4F-418D-AE19-62706E023703}">
                      <ahyp:hlinkClr xmlns:ahyp="http://schemas.microsoft.com/office/drawing/2018/hyperlinkcolor" val="tx"/>
                    </a:ext>
                  </a:extLst>
                </a:hlinkClick>
              </a:rPr>
              <a:t>https://arxiv.org/pdf/2206.06022.pdf</a:t>
            </a:r>
            <a:endParaRPr kumimoji="0" lang="en-US" sz="2000"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lvl="0">
              <a:spcBef>
                <a:spcPts val="600"/>
              </a:spcBef>
              <a:defRPr/>
            </a:pPr>
            <a:r>
              <a:rPr lang="en-US" sz="2000" b="0" u="sng" dirty="0">
                <a:solidFill>
                  <a:srgbClr val="0000FF"/>
                </a:solidFill>
              </a:rPr>
              <a:t>Long version: </a:t>
            </a:r>
            <a:r>
              <a:rPr lang="en-US" sz="2000" u="sng" dirty="0">
                <a:solidFill>
                  <a:srgbClr val="0000FF"/>
                </a:solidFill>
              </a:rPr>
              <a:t>https://</a:t>
            </a:r>
            <a:r>
              <a:rPr lang="en-US" sz="2000" u="sng" dirty="0" err="1">
                <a:solidFill>
                  <a:srgbClr val="0000FF"/>
                </a:solidFill>
              </a:rPr>
              <a:t>arxiv.org</a:t>
            </a:r>
            <a:r>
              <a:rPr lang="en-US" sz="2000" u="sng" dirty="0">
                <a:solidFill>
                  <a:srgbClr val="0000FF"/>
                </a:solidFill>
              </a:rPr>
              <a:t>/pdf/2207.07886.pdf</a:t>
            </a:r>
            <a:endParaRPr kumimoji="0" lang="en-US" sz="2000"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lvl="0">
              <a:spcBef>
                <a:spcPts val="600"/>
              </a:spcBef>
            </a:pPr>
            <a:r>
              <a:rPr lang="en-US" sz="2000" u="sng" dirty="0">
                <a:solidFill>
                  <a:srgbClr val="0000FF"/>
                </a:solidFill>
              </a:rPr>
              <a:t>https://</a:t>
            </a:r>
            <a:r>
              <a:rPr lang="en-US" sz="2000" u="sng" dirty="0" err="1">
                <a:solidFill>
                  <a:srgbClr val="0000FF"/>
                </a:solidFill>
              </a:rPr>
              <a:t>www.youtube.com</a:t>
            </a:r>
            <a:r>
              <a:rPr lang="en-US" sz="2000" u="sng" dirty="0">
                <a:solidFill>
                  <a:srgbClr val="0000FF"/>
                </a:solidFill>
              </a:rPr>
              <a:t>/</a:t>
            </a:r>
            <a:r>
              <a:rPr lang="en-US" sz="2000" u="sng" dirty="0" err="1">
                <a:solidFill>
                  <a:srgbClr val="0000FF"/>
                </a:solidFill>
              </a:rPr>
              <a:t>watch?v</a:t>
            </a:r>
            <a:r>
              <a:rPr lang="en-US" sz="2000" u="sng" dirty="0">
                <a:solidFill>
                  <a:srgbClr val="0000FF"/>
                </a:solidFill>
              </a:rPr>
              <a:t>=qeukNs5XI3g&amp;t=11226s</a:t>
            </a:r>
            <a:endParaRPr kumimoji="0" lang="en-US" sz="2000" i="0" u="sng" strike="noStrike" kern="1200" cap="none" spc="0" normalizeH="0" baseline="0" noProof="0" dirty="0">
              <a:ln>
                <a:noFill/>
              </a:ln>
              <a:solidFill>
                <a:srgbClr val="0000FF"/>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1239835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9F345-AA55-FA44-AB8E-FF396F7BE041}"/>
              </a:ext>
            </a:extLst>
          </p:cNvPr>
          <p:cNvSpPr>
            <a:spLocks noGrp="1"/>
          </p:cNvSpPr>
          <p:nvPr>
            <p:ph type="title"/>
          </p:nvPr>
        </p:nvSpPr>
        <p:spPr/>
        <p:txBody>
          <a:bodyPr>
            <a:normAutofit fontScale="90000"/>
          </a:bodyPr>
          <a:lstStyle/>
          <a:p>
            <a:r>
              <a:rPr lang="en-US" dirty="0"/>
              <a:t>Executive Summary</a:t>
            </a:r>
          </a:p>
        </p:txBody>
      </p:sp>
      <p:sp>
        <p:nvSpPr>
          <p:cNvPr id="3" name="Content Placeholder 2">
            <a:extLst>
              <a:ext uri="{FF2B5EF4-FFF2-40B4-BE49-F238E27FC236}">
                <a16:creationId xmlns:a16="http://schemas.microsoft.com/office/drawing/2014/main" id="{98F2F4DE-345E-C64B-942C-1E96465BF841}"/>
              </a:ext>
            </a:extLst>
          </p:cNvPr>
          <p:cNvSpPr>
            <a:spLocks noGrp="1"/>
          </p:cNvSpPr>
          <p:nvPr>
            <p:ph idx="1"/>
          </p:nvPr>
        </p:nvSpPr>
        <p:spPr>
          <a:xfrm>
            <a:off x="169011" y="936172"/>
            <a:ext cx="8894602" cy="5574797"/>
          </a:xfrm>
        </p:spPr>
        <p:txBody>
          <a:bodyPr>
            <a:normAutofit fontScale="62500" lnSpcReduction="20000"/>
          </a:bodyPr>
          <a:lstStyle/>
          <a:p>
            <a:r>
              <a:rPr lang="en-US" dirty="0">
                <a:solidFill>
                  <a:srgbClr val="C00000"/>
                </a:solidFill>
              </a:rPr>
              <a:t>Training machine learning </a:t>
            </a:r>
            <a:r>
              <a:rPr lang="en-US" dirty="0"/>
              <a:t>(ML) algorithms is a computationally expensive process, frequently </a:t>
            </a:r>
            <a:r>
              <a:rPr lang="en-US" dirty="0">
                <a:solidFill>
                  <a:srgbClr val="7030A0"/>
                </a:solidFill>
              </a:rPr>
              <a:t>memory-bound </a:t>
            </a:r>
            <a:r>
              <a:rPr lang="en-US" dirty="0"/>
              <a:t>due to repeatedly accessing </a:t>
            </a:r>
            <a:r>
              <a:rPr lang="en-US" dirty="0">
                <a:solidFill>
                  <a:srgbClr val="0070C0"/>
                </a:solidFill>
              </a:rPr>
              <a:t>large training datasets</a:t>
            </a:r>
          </a:p>
          <a:p>
            <a:r>
              <a:rPr lang="en-US" dirty="0">
                <a:solidFill>
                  <a:srgbClr val="00B050"/>
                </a:solidFill>
              </a:rPr>
              <a:t>Memory-centric computing systems</a:t>
            </a:r>
            <a:r>
              <a:rPr lang="en-US" dirty="0"/>
              <a:t>, i.e., with </a:t>
            </a:r>
            <a:r>
              <a:rPr lang="en-US" dirty="0">
                <a:solidFill>
                  <a:srgbClr val="00B050"/>
                </a:solidFill>
              </a:rPr>
              <a:t>Processing-in-Memory</a:t>
            </a:r>
            <a:r>
              <a:rPr lang="en-US" dirty="0"/>
              <a:t> (PIM) capabilities, can alleviate this </a:t>
            </a:r>
            <a:r>
              <a:rPr lang="en-US" i="1" dirty="0">
                <a:solidFill>
                  <a:srgbClr val="C00000"/>
                </a:solidFill>
              </a:rPr>
              <a:t>data movement bottleneck</a:t>
            </a:r>
          </a:p>
          <a:p>
            <a:r>
              <a:rPr lang="en-US" dirty="0"/>
              <a:t>Real-world PIM systems have only recently been manufactured and commercialized</a:t>
            </a:r>
          </a:p>
          <a:p>
            <a:pPr lvl="1"/>
            <a:r>
              <a:rPr lang="en-US" dirty="0"/>
              <a:t>UPMEM has designed and fabricated </a:t>
            </a:r>
            <a:r>
              <a:rPr lang="en-US" dirty="0">
                <a:solidFill>
                  <a:srgbClr val="00B050"/>
                </a:solidFill>
              </a:rPr>
              <a:t>the first publicly-available real-world PIM architecture</a:t>
            </a:r>
          </a:p>
          <a:p>
            <a:r>
              <a:rPr lang="en-US" dirty="0"/>
              <a:t>Our goal is to understand the potential of </a:t>
            </a:r>
            <a:r>
              <a:rPr lang="en-US" dirty="0">
                <a:solidFill>
                  <a:srgbClr val="0070C0"/>
                </a:solidFill>
              </a:rPr>
              <a:t>modern general-purpose PIM architectures to accelerate machine learning training</a:t>
            </a:r>
            <a:endParaRPr lang="en-US" dirty="0"/>
          </a:p>
          <a:p>
            <a:r>
              <a:rPr lang="en-US" dirty="0"/>
              <a:t>Our main contributions:</a:t>
            </a:r>
          </a:p>
          <a:p>
            <a:pPr lvl="1"/>
            <a:r>
              <a:rPr lang="en-US" dirty="0">
                <a:solidFill>
                  <a:srgbClr val="7030A0"/>
                </a:solidFill>
              </a:rPr>
              <a:t>PIM implementation of several classical machine learning algorithms</a:t>
            </a:r>
            <a:r>
              <a:rPr lang="en-US" dirty="0"/>
              <a:t>: linear regression, logistic regression, decision tree, K-means clustering</a:t>
            </a:r>
          </a:p>
          <a:p>
            <a:pPr lvl="1"/>
            <a:r>
              <a:rPr lang="en-US" dirty="0">
                <a:solidFill>
                  <a:srgbClr val="0070C0"/>
                </a:solidFill>
              </a:rPr>
              <a:t>Workload characterization </a:t>
            </a:r>
            <a:r>
              <a:rPr lang="en-US" dirty="0"/>
              <a:t>in terms of accuracy, performance, and scaling</a:t>
            </a:r>
          </a:p>
          <a:p>
            <a:pPr lvl="1"/>
            <a:r>
              <a:rPr lang="en-US" dirty="0">
                <a:solidFill>
                  <a:srgbClr val="C00000"/>
                </a:solidFill>
              </a:rPr>
              <a:t>Comparison to their counterpart implementations </a:t>
            </a:r>
            <a:r>
              <a:rPr lang="en-US" dirty="0"/>
              <a:t>on processor-centric systems (CPU and GPU)</a:t>
            </a:r>
          </a:p>
          <a:p>
            <a:r>
              <a:rPr lang="en-US" dirty="0"/>
              <a:t>Experimental evaluation on a real-world </a:t>
            </a:r>
            <a:r>
              <a:rPr lang="en-US" dirty="0">
                <a:solidFill>
                  <a:srgbClr val="0070C0"/>
                </a:solidFill>
              </a:rPr>
              <a:t>PIM system with 2,524 PIM cores @ 425 MHz and 158 GB of DRAM memory</a:t>
            </a:r>
          </a:p>
          <a:p>
            <a:r>
              <a:rPr lang="en-US" dirty="0"/>
              <a:t>New observations and insights:</a:t>
            </a:r>
          </a:p>
          <a:p>
            <a:pPr lvl="1"/>
            <a:r>
              <a:rPr lang="en-US" dirty="0"/>
              <a:t>ML training in PIM systems benefits from </a:t>
            </a:r>
            <a:r>
              <a:rPr lang="en-US" dirty="0">
                <a:solidFill>
                  <a:srgbClr val="00B050"/>
                </a:solidFill>
              </a:rPr>
              <a:t>(1) fixed-point representation, (2) quantization, and (3) hybrid precision implementations</a:t>
            </a:r>
          </a:p>
          <a:p>
            <a:pPr lvl="1"/>
            <a:r>
              <a:rPr lang="en-US" dirty="0"/>
              <a:t>Complex activation functions (e.g., sigmoid) can take advantage of </a:t>
            </a:r>
            <a:r>
              <a:rPr lang="en-US" dirty="0">
                <a:solidFill>
                  <a:srgbClr val="7030A0"/>
                </a:solidFill>
              </a:rPr>
              <a:t>LUTs in PIM systems without native support </a:t>
            </a:r>
            <a:r>
              <a:rPr lang="en-US" dirty="0"/>
              <a:t>for those activation functions</a:t>
            </a:r>
          </a:p>
          <a:p>
            <a:pPr lvl="1"/>
            <a:r>
              <a:rPr lang="en-US" dirty="0"/>
              <a:t>Data can be placed and laid out for PIM cores to </a:t>
            </a:r>
            <a:r>
              <a:rPr lang="en-US" dirty="0">
                <a:solidFill>
                  <a:srgbClr val="0070C0"/>
                </a:solidFill>
              </a:rPr>
              <a:t>access nearby memory banks in streaming</a:t>
            </a:r>
            <a:r>
              <a:rPr lang="en-US" dirty="0"/>
              <a:t>, thus maximizing PIM memory bandwidth</a:t>
            </a:r>
          </a:p>
          <a:p>
            <a:pPr lvl="1"/>
            <a:r>
              <a:rPr lang="en-US" dirty="0"/>
              <a:t>ML training benefits from </a:t>
            </a:r>
            <a:r>
              <a:rPr lang="en-US" dirty="0">
                <a:solidFill>
                  <a:srgbClr val="00B050"/>
                </a:solidFill>
              </a:rPr>
              <a:t>scaling the size of PIM-enabled memory with PIM cores </a:t>
            </a:r>
            <a:r>
              <a:rPr lang="en-US" dirty="0"/>
              <a:t>attached to memory banks</a:t>
            </a:r>
          </a:p>
        </p:txBody>
      </p:sp>
    </p:spTree>
    <p:extLst>
      <p:ext uri="{BB962C8B-B14F-4D97-AF65-F5344CB8AC3E}">
        <p14:creationId xmlns:p14="http://schemas.microsoft.com/office/powerpoint/2010/main" val="318168755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a:t>ML Training on Real PIM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DC27E93-CE8E-D6EB-CBBF-D2A85499D7CA}"/>
              </a:ext>
            </a:extLst>
          </p:cNvPr>
          <p:cNvSpPr txBox="1"/>
          <p:nvPr/>
        </p:nvSpPr>
        <p:spPr>
          <a:xfrm>
            <a:off x="1547664" y="6452890"/>
            <a:ext cx="6782626" cy="338554"/>
          </a:xfrm>
          <a:prstGeom prst="rect">
            <a:avLst/>
          </a:prstGeom>
          <a:noFill/>
        </p:spPr>
        <p:txBody>
          <a:bodyPr wrap="none" rtlCol="0">
            <a:spAutoFit/>
          </a:bodyPr>
          <a:lstStyle/>
          <a:p>
            <a:pPr lvl="0">
              <a:defRPr/>
            </a:pPr>
            <a:r>
              <a:rPr lang="en-US" sz="1600" b="1" dirty="0">
                <a:solidFill>
                  <a:srgbClr val="0000FF"/>
                </a:solidFill>
                <a:hlinkClick r:id="rId2">
                  <a:extLst>
                    <a:ext uri="{A12FA001-AC4F-418D-AE19-62706E023703}">
                      <ahyp:hlinkClr xmlns:ahyp="http://schemas.microsoft.com/office/drawing/2018/hyperlinkcolor" val="tx"/>
                    </a:ext>
                  </a:extLst>
                </a:hlinkClick>
              </a:rPr>
              <a:t>https://www.youtube.com/watch?v=qeukNs5XI3g&amp;t=11226s</a:t>
            </a:r>
            <a:r>
              <a:rPr lang="en-US" sz="1600" b="1" dirty="0">
                <a:solidFill>
                  <a:srgbClr val="0000FF"/>
                </a:solidFill>
              </a:rPr>
              <a:t> </a:t>
            </a:r>
            <a:endParaRPr kumimoji="0" lang="en-US" sz="16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7" name="Picture 6">
            <a:extLst>
              <a:ext uri="{FF2B5EF4-FFF2-40B4-BE49-F238E27FC236}">
                <a16:creationId xmlns:a16="http://schemas.microsoft.com/office/drawing/2014/main" id="{684416E7-3EF5-5765-DE6B-584BDA929243}"/>
              </a:ext>
            </a:extLst>
          </p:cNvPr>
          <p:cNvPicPr>
            <a:picLocks noChangeAspect="1"/>
          </p:cNvPicPr>
          <p:nvPr/>
        </p:nvPicPr>
        <p:blipFill>
          <a:blip r:embed="rId3"/>
          <a:stretch>
            <a:fillRect/>
          </a:stretch>
        </p:blipFill>
        <p:spPr>
          <a:xfrm>
            <a:off x="487872" y="944488"/>
            <a:ext cx="7900552" cy="5436840"/>
          </a:xfrm>
          <a:prstGeom prst="rect">
            <a:avLst/>
          </a:prstGeom>
        </p:spPr>
      </p:pic>
    </p:spTree>
    <p:extLst>
      <p:ext uri="{BB962C8B-B14F-4D97-AF65-F5344CB8AC3E}">
        <p14:creationId xmlns:p14="http://schemas.microsoft.com/office/powerpoint/2010/main" val="147391580"/>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5DF2A-A3FA-4545-BAC8-AD5AC1F2A3D0}"/>
              </a:ext>
            </a:extLst>
          </p:cNvPr>
          <p:cNvSpPr>
            <a:spLocks noGrp="1"/>
          </p:cNvSpPr>
          <p:nvPr>
            <p:ph type="title"/>
          </p:nvPr>
        </p:nvSpPr>
        <p:spPr/>
        <p:txBody>
          <a:bodyPr>
            <a:normAutofit fontScale="90000"/>
          </a:bodyPr>
          <a:lstStyle/>
          <a:p>
            <a:r>
              <a:rPr lang="en-US" dirty="0"/>
              <a:t>Outline</a:t>
            </a:r>
          </a:p>
        </p:txBody>
      </p:sp>
      <p:sp>
        <p:nvSpPr>
          <p:cNvPr id="18" name="Rounded Rectangle 17">
            <a:extLst>
              <a:ext uri="{FF2B5EF4-FFF2-40B4-BE49-F238E27FC236}">
                <a16:creationId xmlns:a16="http://schemas.microsoft.com/office/drawing/2014/main" id="{6FA41254-8AE7-BB46-ADE1-C0B696ACAFF8}"/>
              </a:ext>
            </a:extLst>
          </p:cNvPr>
          <p:cNvSpPr/>
          <p:nvPr/>
        </p:nvSpPr>
        <p:spPr>
          <a:xfrm>
            <a:off x="178200" y="1148662"/>
            <a:ext cx="8787600" cy="900000"/>
          </a:xfrm>
          <a:prstGeom prst="roundRect">
            <a:avLst/>
          </a:prstGeom>
          <a:solidFill>
            <a:schemeClr val="accent2">
              <a:lumMod val="60000"/>
              <a:lumOff val="40000"/>
              <a:alpha val="25098"/>
            </a:schemeClr>
          </a:solidFill>
          <a:ln w="28575">
            <a:solidFill>
              <a:schemeClr val="accent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Machine learning workloads</a:t>
            </a:r>
          </a:p>
        </p:txBody>
      </p:sp>
      <p:sp>
        <p:nvSpPr>
          <p:cNvPr id="19" name="Rounded Rectangle 18">
            <a:extLst>
              <a:ext uri="{FF2B5EF4-FFF2-40B4-BE49-F238E27FC236}">
                <a16:creationId xmlns:a16="http://schemas.microsoft.com/office/drawing/2014/main" id="{56A741AF-76CC-1C44-A7B2-258B1429E475}"/>
              </a:ext>
            </a:extLst>
          </p:cNvPr>
          <p:cNvSpPr/>
          <p:nvPr/>
        </p:nvSpPr>
        <p:spPr>
          <a:xfrm>
            <a:off x="169011" y="2187305"/>
            <a:ext cx="8787600" cy="900000"/>
          </a:xfrm>
          <a:prstGeom prst="roundRect">
            <a:avLst>
              <a:gd name="adj" fmla="val 9605"/>
            </a:avLst>
          </a:prstGeom>
          <a:solidFill>
            <a:schemeClr val="accent2">
              <a:lumMod val="60000"/>
              <a:lumOff val="40000"/>
              <a:alpha val="25098"/>
            </a:schemeClr>
          </a:solidFill>
          <a:ln w="28575">
            <a:solidFill>
              <a:schemeClr val="accent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Processing-in-memory</a:t>
            </a:r>
          </a:p>
        </p:txBody>
      </p:sp>
      <p:sp>
        <p:nvSpPr>
          <p:cNvPr id="20" name="Rounded Rectangle 19">
            <a:extLst>
              <a:ext uri="{FF2B5EF4-FFF2-40B4-BE49-F238E27FC236}">
                <a16:creationId xmlns:a16="http://schemas.microsoft.com/office/drawing/2014/main" id="{446258CD-997B-BC42-98FC-089EB66C5B54}"/>
              </a:ext>
            </a:extLst>
          </p:cNvPr>
          <p:cNvSpPr/>
          <p:nvPr/>
        </p:nvSpPr>
        <p:spPr>
          <a:xfrm>
            <a:off x="169011" y="3225948"/>
            <a:ext cx="8787600" cy="900000"/>
          </a:xfrm>
          <a:prstGeom prst="roundRect">
            <a:avLst/>
          </a:prstGeom>
          <a:solidFill>
            <a:schemeClr val="accent2">
              <a:lumMod val="60000"/>
              <a:lumOff val="40000"/>
              <a:alpha val="25098"/>
            </a:schemeClr>
          </a:solidFill>
          <a:ln w="28575">
            <a:solidFill>
              <a:schemeClr val="accent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PIM implementation of ML workloads</a:t>
            </a:r>
          </a:p>
        </p:txBody>
      </p:sp>
      <p:sp>
        <p:nvSpPr>
          <p:cNvPr id="21" name="Rounded Rectangle 20">
            <a:extLst>
              <a:ext uri="{FF2B5EF4-FFF2-40B4-BE49-F238E27FC236}">
                <a16:creationId xmlns:a16="http://schemas.microsoft.com/office/drawing/2014/main" id="{30EAF30C-5834-A14B-83D1-96EBC59D703D}"/>
              </a:ext>
            </a:extLst>
          </p:cNvPr>
          <p:cNvSpPr/>
          <p:nvPr/>
        </p:nvSpPr>
        <p:spPr>
          <a:xfrm>
            <a:off x="169010" y="4264591"/>
            <a:ext cx="8796789" cy="900000"/>
          </a:xfrm>
          <a:prstGeom prst="roundRect">
            <a:avLst/>
          </a:prstGeom>
          <a:solidFill>
            <a:schemeClr val="accent2">
              <a:lumMod val="60000"/>
              <a:lumOff val="40000"/>
              <a:alpha val="25098"/>
            </a:schemeClr>
          </a:solidFill>
          <a:ln w="28575">
            <a:solidFill>
              <a:schemeClr val="accent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Evaluation</a:t>
            </a:r>
          </a:p>
        </p:txBody>
      </p:sp>
      <p:sp>
        <p:nvSpPr>
          <p:cNvPr id="22" name="Rounded Rectangle 21">
            <a:extLst>
              <a:ext uri="{FF2B5EF4-FFF2-40B4-BE49-F238E27FC236}">
                <a16:creationId xmlns:a16="http://schemas.microsoft.com/office/drawing/2014/main" id="{C5FC460A-DD68-5E44-A74B-2C087F893BBC}"/>
              </a:ext>
            </a:extLst>
          </p:cNvPr>
          <p:cNvSpPr/>
          <p:nvPr/>
        </p:nvSpPr>
        <p:spPr>
          <a:xfrm>
            <a:off x="178200" y="5303233"/>
            <a:ext cx="8787600" cy="900000"/>
          </a:xfrm>
          <a:prstGeom prst="roundRect">
            <a:avLst/>
          </a:prstGeom>
          <a:solidFill>
            <a:schemeClr val="accent2">
              <a:lumMod val="60000"/>
              <a:lumOff val="40000"/>
              <a:alpha val="25098"/>
            </a:schemeClr>
          </a:solidFill>
          <a:ln w="28575">
            <a:solidFill>
              <a:schemeClr val="accent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ndara" panose="020E0502030303020204" pitchFamily="34" charset="0"/>
                <a:ea typeface="+mn-ea"/>
                <a:cs typeface="+mn-cs"/>
              </a:rPr>
              <a:t>Key observations and insights</a:t>
            </a:r>
          </a:p>
        </p:txBody>
      </p:sp>
    </p:spTree>
    <p:extLst>
      <p:ext uri="{BB962C8B-B14F-4D97-AF65-F5344CB8AC3E}">
        <p14:creationId xmlns:p14="http://schemas.microsoft.com/office/powerpoint/2010/main" val="345765004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4718-E176-FC48-B556-D5B3A7CB3826}"/>
              </a:ext>
            </a:extLst>
          </p:cNvPr>
          <p:cNvSpPr>
            <a:spLocks noGrp="1"/>
          </p:cNvSpPr>
          <p:nvPr>
            <p:ph type="title"/>
          </p:nvPr>
        </p:nvSpPr>
        <p:spPr/>
        <p:txBody>
          <a:bodyPr>
            <a:normAutofit fontScale="90000"/>
          </a:bodyPr>
          <a:lstStyle/>
          <a:p>
            <a:r>
              <a:rPr lang="en-US" dirty="0"/>
              <a:t>Machine Learning Workloads</a:t>
            </a:r>
          </a:p>
        </p:txBody>
      </p:sp>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a:xfrm>
            <a:off x="169011" y="936172"/>
            <a:ext cx="4267528" cy="5293805"/>
          </a:xfrm>
        </p:spPr>
        <p:txBody>
          <a:bodyPr>
            <a:normAutofit/>
          </a:bodyPr>
          <a:lstStyle/>
          <a:p>
            <a:r>
              <a:rPr lang="en-US" sz="2600" dirty="0"/>
              <a:t>Machine learning training with </a:t>
            </a:r>
            <a:r>
              <a:rPr lang="en-US" sz="2600" dirty="0">
                <a:solidFill>
                  <a:srgbClr val="C00000"/>
                </a:solidFill>
              </a:rPr>
              <a:t>large amounts of data </a:t>
            </a:r>
            <a:r>
              <a:rPr lang="en-US" sz="2600" dirty="0"/>
              <a:t>is a computationally expensive process, which </a:t>
            </a:r>
            <a:r>
              <a:rPr lang="en-US" sz="2600" dirty="0">
                <a:solidFill>
                  <a:srgbClr val="7030A0"/>
                </a:solidFill>
              </a:rPr>
              <a:t>requires many iterations </a:t>
            </a:r>
            <a:r>
              <a:rPr lang="en-US" sz="2600" dirty="0"/>
              <a:t>to update an ML model’s parameters</a:t>
            </a:r>
          </a:p>
        </p:txBody>
      </p:sp>
      <p:pic>
        <p:nvPicPr>
          <p:cNvPr id="5" name="Picture 4">
            <a:extLst>
              <a:ext uri="{FF2B5EF4-FFF2-40B4-BE49-F238E27FC236}">
                <a16:creationId xmlns:a16="http://schemas.microsoft.com/office/drawing/2014/main" id="{9C925704-47D0-B248-85C3-1D6E8D44FC52}"/>
              </a:ext>
            </a:extLst>
          </p:cNvPr>
          <p:cNvPicPr>
            <a:picLocks noChangeAspect="1"/>
          </p:cNvPicPr>
          <p:nvPr/>
        </p:nvPicPr>
        <p:blipFill>
          <a:blip r:embed="rId2"/>
          <a:stretch>
            <a:fillRect/>
          </a:stretch>
        </p:blipFill>
        <p:spPr>
          <a:xfrm>
            <a:off x="4508283" y="907891"/>
            <a:ext cx="4528948" cy="2558816"/>
          </a:xfrm>
          <a:prstGeom prst="rect">
            <a:avLst/>
          </a:prstGeom>
        </p:spPr>
      </p:pic>
      <p:sp>
        <p:nvSpPr>
          <p:cNvPr id="6" name="Content Placeholder 2">
            <a:extLst>
              <a:ext uri="{FF2B5EF4-FFF2-40B4-BE49-F238E27FC236}">
                <a16:creationId xmlns:a16="http://schemas.microsoft.com/office/drawing/2014/main" id="{DC5F3960-6EF6-D946-AF1F-BE04E4857D29}"/>
              </a:ext>
            </a:extLst>
          </p:cNvPr>
          <p:cNvSpPr txBox="1">
            <a:spLocks/>
          </p:cNvSpPr>
          <p:nvPr/>
        </p:nvSpPr>
        <p:spPr>
          <a:xfrm>
            <a:off x="170579" y="3626752"/>
            <a:ext cx="8804410" cy="2800977"/>
          </a:xfrm>
          <a:prstGeom prst="rect">
            <a:avLst/>
          </a:prstGeom>
        </p:spPr>
        <p:txBody>
          <a:bodyPr vert="horz" lIns="91440" tIns="45720" rIns="91440" bIns="45720" rtlCol="0">
            <a:normAutofit lnSpcReduction="10000"/>
          </a:bodyPr>
          <a:lst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Candara" panose="020E0502030303020204" pitchFamily="34" charset="0"/>
                <a:ea typeface="Geneva" panose="020B0503030404040204" pitchFamily="34" charset="0"/>
                <a:cs typeface="Beirut" pitchFamily="2" charset="-78"/>
              </a:defRPr>
            </a:lvl1pPr>
            <a:lvl2pPr marL="685766" indent="-228589" algn="l" defTabSz="914354" rtl="0" eaLnBrk="1" latinLnBrk="0" hangingPunct="1">
              <a:lnSpc>
                <a:spcPct val="90000"/>
              </a:lnSpc>
              <a:spcBef>
                <a:spcPts val="500"/>
              </a:spcBef>
              <a:buFont typeface="Cambria" panose="02040503050406030204" pitchFamily="18" charset="0"/>
              <a:buChar char="-"/>
              <a:defRPr sz="2400" kern="1200">
                <a:solidFill>
                  <a:schemeClr val="tx1"/>
                </a:solidFill>
                <a:latin typeface="Candara" panose="020E0502030303020204" pitchFamily="34" charset="0"/>
                <a:ea typeface="Geneva" panose="020B0503030404040204" pitchFamily="34" charset="0"/>
                <a:cs typeface="Beirut" pitchFamily="2" charset="-78"/>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Candara" panose="020E0502030303020204" pitchFamily="34" charset="0"/>
                <a:ea typeface="Geneva" panose="020B0503030404040204" pitchFamily="34" charset="0"/>
                <a:cs typeface="Beirut" pitchFamily="2" charset="-78"/>
              </a:defRPr>
            </a:lvl3pPr>
            <a:lvl4pPr marL="1600120"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Candara" panose="020E0502030303020204" pitchFamily="34" charset="0"/>
                <a:ea typeface="Geneva" panose="020B0503030404040204" pitchFamily="34" charset="0"/>
                <a:cs typeface="Beirut" pitchFamily="2" charset="-78"/>
              </a:defRPr>
            </a:lvl4pPr>
            <a:lvl5pPr marL="2057298"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Candara" panose="020E0502030303020204" pitchFamily="34" charset="0"/>
                <a:ea typeface="Geneva" panose="020B0503030404040204" pitchFamily="34" charset="0"/>
                <a:cs typeface="Beirut" pitchFamily="2" charset="-78"/>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89" marR="0" lvl="0" indent="-228589" algn="l" defTabSz="914354"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ndara" panose="020E0502030303020204" pitchFamily="34" charset="0"/>
                <a:ea typeface="Geneva" panose="020B0503030404040204" pitchFamily="34" charset="0"/>
                <a:cs typeface="Beirut" pitchFamily="2" charset="-78"/>
              </a:rPr>
              <a:t>Frequent </a:t>
            </a:r>
            <a:r>
              <a:rPr kumimoji="0" lang="en-US" sz="2600" b="0" i="0" u="none" strike="noStrike" kern="1200" cap="none" spc="0" normalizeH="0" baseline="0" noProof="0" dirty="0">
                <a:ln>
                  <a:noFill/>
                </a:ln>
                <a:solidFill>
                  <a:srgbClr val="C00000"/>
                </a:solidFill>
                <a:effectLst/>
                <a:uLnTx/>
                <a:uFillTx/>
                <a:latin typeface="Candara" panose="020E0502030303020204" pitchFamily="34" charset="0"/>
                <a:ea typeface="Geneva" panose="020B0503030404040204" pitchFamily="34" charset="0"/>
                <a:cs typeface="Beirut" pitchFamily="2" charset="-78"/>
              </a:rPr>
              <a:t>data movement between memory and processing elements </a:t>
            </a:r>
            <a:r>
              <a:rPr kumimoji="0" lang="en-US" sz="2600" b="0" i="0" u="none" strike="noStrike" kern="1200" cap="none" spc="0" normalizeH="0" baseline="0" noProof="0" dirty="0">
                <a:ln>
                  <a:noFill/>
                </a:ln>
                <a:solidFill>
                  <a:prstClr val="black"/>
                </a:solidFill>
                <a:effectLst/>
                <a:uLnTx/>
                <a:uFillTx/>
                <a:latin typeface="Candara" panose="020E0502030303020204" pitchFamily="34" charset="0"/>
                <a:ea typeface="Geneva" panose="020B0503030404040204" pitchFamily="34" charset="0"/>
                <a:cs typeface="Beirut" pitchFamily="2" charset="-78"/>
              </a:rPr>
              <a:t>to access training data</a:t>
            </a:r>
          </a:p>
          <a:p>
            <a:pPr marL="228589" marR="0" lvl="0" indent="-228589" algn="l" defTabSz="914354"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ndara" panose="020E0502030303020204" pitchFamily="34" charset="0"/>
                <a:ea typeface="Geneva" panose="020B0503030404040204" pitchFamily="34" charset="0"/>
                <a:cs typeface="Beirut" pitchFamily="2" charset="-78"/>
              </a:rPr>
              <a:t>The amount of </a:t>
            </a:r>
            <a:r>
              <a:rPr kumimoji="0" lang="en-US" sz="2600" b="0" i="0" u="none" strike="noStrike" kern="1200" cap="none" spc="0" normalizeH="0" baseline="0" noProof="0" dirty="0">
                <a:ln>
                  <a:noFill/>
                </a:ln>
                <a:solidFill>
                  <a:srgbClr val="7030A0"/>
                </a:solidFill>
                <a:effectLst/>
                <a:uLnTx/>
                <a:uFillTx/>
                <a:latin typeface="Candara" panose="020E0502030303020204" pitchFamily="34" charset="0"/>
                <a:ea typeface="Geneva" panose="020B0503030404040204" pitchFamily="34" charset="0"/>
                <a:cs typeface="Beirut" pitchFamily="2" charset="-78"/>
              </a:rPr>
              <a:t>computation is not enough to amortize the cost of moving training data </a:t>
            </a:r>
            <a:r>
              <a:rPr kumimoji="0" lang="en-US" sz="2600" b="0" i="0" u="none" strike="noStrike" kern="1200" cap="none" spc="0" normalizeH="0" baseline="0" noProof="0" dirty="0">
                <a:ln>
                  <a:noFill/>
                </a:ln>
                <a:solidFill>
                  <a:prstClr val="black"/>
                </a:solidFill>
                <a:effectLst/>
                <a:uLnTx/>
                <a:uFillTx/>
                <a:latin typeface="Candara" panose="020E0502030303020204" pitchFamily="34" charset="0"/>
                <a:ea typeface="Geneva" panose="020B0503030404040204" pitchFamily="34" charset="0"/>
                <a:cs typeface="Beirut" pitchFamily="2" charset="-78"/>
              </a:rPr>
              <a:t>to the processing elements</a:t>
            </a:r>
          </a:p>
          <a:p>
            <a:pPr marL="685766" marR="0" lvl="1" indent="-228589" algn="l" defTabSz="914354" rtl="0" eaLnBrk="1" fontAlgn="auto" latinLnBrk="0" hangingPunct="1">
              <a:lnSpc>
                <a:spcPct val="90000"/>
              </a:lnSpc>
              <a:spcBef>
                <a:spcPts val="500"/>
              </a:spcBef>
              <a:spcAft>
                <a:spcPts val="0"/>
              </a:spcAft>
              <a:buClrTx/>
              <a:buSzTx/>
              <a:buFont typeface="Cambria" panose="02040503050406030204" pitchFamily="18" charset="0"/>
              <a:buChar char="-"/>
              <a:tabLst/>
              <a:defRPr/>
            </a:pP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Geneva" panose="020B0503030404040204" pitchFamily="34" charset="0"/>
                <a:cs typeface="Beirut" pitchFamily="2" charset="-78"/>
              </a:rPr>
              <a:t>Low arithmetic intensity</a:t>
            </a:r>
          </a:p>
          <a:p>
            <a:pPr marL="685766" marR="0" lvl="1" indent="-228589" algn="l" defTabSz="914354" rtl="0" eaLnBrk="1" fontAlgn="auto" latinLnBrk="0" hangingPunct="1">
              <a:lnSpc>
                <a:spcPct val="90000"/>
              </a:lnSpc>
              <a:spcBef>
                <a:spcPts val="500"/>
              </a:spcBef>
              <a:spcAft>
                <a:spcPts val="0"/>
              </a:spcAft>
              <a:buClrTx/>
              <a:buSzTx/>
              <a:buFont typeface="Cambria" panose="02040503050406030204" pitchFamily="18" charset="0"/>
              <a:buChar char="-"/>
              <a:tabLst/>
              <a:defRPr/>
            </a:pP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Geneva" panose="020B0503030404040204" pitchFamily="34" charset="0"/>
                <a:cs typeface="Beirut" pitchFamily="2" charset="-78"/>
              </a:rPr>
              <a:t>Low temporal locality</a:t>
            </a:r>
          </a:p>
          <a:p>
            <a:pPr marL="685766" marR="0" lvl="1" indent="-228589" algn="l" defTabSz="914354" rtl="0" eaLnBrk="1" fontAlgn="auto" latinLnBrk="0" hangingPunct="1">
              <a:lnSpc>
                <a:spcPct val="90000"/>
              </a:lnSpc>
              <a:spcBef>
                <a:spcPts val="500"/>
              </a:spcBef>
              <a:spcAft>
                <a:spcPts val="0"/>
              </a:spcAft>
              <a:buClrTx/>
              <a:buSzTx/>
              <a:buFont typeface="Cambria" panose="02040503050406030204" pitchFamily="18" charset="0"/>
              <a:buChar char="-"/>
              <a:tabLst/>
              <a:defRPr/>
            </a:pP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Geneva" panose="020B0503030404040204" pitchFamily="34" charset="0"/>
                <a:cs typeface="Beirut" pitchFamily="2" charset="-78"/>
              </a:rPr>
              <a:t>Irregular memory accesses</a:t>
            </a:r>
          </a:p>
        </p:txBody>
      </p:sp>
    </p:spTree>
    <p:extLst>
      <p:ext uri="{BB962C8B-B14F-4D97-AF65-F5344CB8AC3E}">
        <p14:creationId xmlns:p14="http://schemas.microsoft.com/office/powerpoint/2010/main" val="29987103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4718-E176-FC48-B556-D5B3A7CB3826}"/>
              </a:ext>
            </a:extLst>
          </p:cNvPr>
          <p:cNvSpPr>
            <a:spLocks noGrp="1"/>
          </p:cNvSpPr>
          <p:nvPr>
            <p:ph type="title"/>
          </p:nvPr>
        </p:nvSpPr>
        <p:spPr/>
        <p:txBody>
          <a:bodyPr>
            <a:normAutofit fontScale="90000"/>
          </a:bodyPr>
          <a:lstStyle/>
          <a:p>
            <a:r>
              <a:rPr lang="en-US" dirty="0"/>
              <a:t>Machine Learning Workloads: Our Goal</a:t>
            </a:r>
          </a:p>
        </p:txBody>
      </p:sp>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a:xfrm>
            <a:off x="169010" y="936172"/>
            <a:ext cx="5081719" cy="5293805"/>
          </a:xfrm>
        </p:spPr>
        <p:txBody>
          <a:bodyPr>
            <a:normAutofit/>
          </a:bodyPr>
          <a:lstStyle/>
          <a:p>
            <a:r>
              <a:rPr lang="en-US" sz="2600" dirty="0"/>
              <a:t>Our goal is to study and analyze </a:t>
            </a:r>
            <a:r>
              <a:rPr lang="en-US" sz="2600" dirty="0">
                <a:solidFill>
                  <a:srgbClr val="0070C0"/>
                </a:solidFill>
              </a:rPr>
              <a:t>how real-world general-purpose PIM can accelerate ML training</a:t>
            </a:r>
          </a:p>
          <a:p>
            <a:r>
              <a:rPr lang="en-US" sz="2600" dirty="0">
                <a:solidFill>
                  <a:srgbClr val="00B050"/>
                </a:solidFill>
              </a:rPr>
              <a:t>Four representative ML algorithms</a:t>
            </a:r>
            <a:r>
              <a:rPr lang="en-US" sz="2600" dirty="0"/>
              <a:t>: linear regression, logistic regression, decision tree, K-means</a:t>
            </a:r>
          </a:p>
        </p:txBody>
      </p:sp>
      <p:pic>
        <p:nvPicPr>
          <p:cNvPr id="5" name="Picture 4">
            <a:extLst>
              <a:ext uri="{FF2B5EF4-FFF2-40B4-BE49-F238E27FC236}">
                <a16:creationId xmlns:a16="http://schemas.microsoft.com/office/drawing/2014/main" id="{9C925704-47D0-B248-85C3-1D6E8D44FC52}"/>
              </a:ext>
            </a:extLst>
          </p:cNvPr>
          <p:cNvPicPr>
            <a:picLocks noChangeAspect="1"/>
          </p:cNvPicPr>
          <p:nvPr/>
        </p:nvPicPr>
        <p:blipFill>
          <a:blip r:embed="rId2"/>
          <a:stretch>
            <a:fillRect/>
          </a:stretch>
        </p:blipFill>
        <p:spPr>
          <a:xfrm>
            <a:off x="5382243" y="907891"/>
            <a:ext cx="3654988" cy="2065036"/>
          </a:xfrm>
          <a:prstGeom prst="rect">
            <a:avLst/>
          </a:prstGeom>
        </p:spPr>
      </p:pic>
      <p:pic>
        <p:nvPicPr>
          <p:cNvPr id="7" name="Picture 6">
            <a:extLst>
              <a:ext uri="{FF2B5EF4-FFF2-40B4-BE49-F238E27FC236}">
                <a16:creationId xmlns:a16="http://schemas.microsoft.com/office/drawing/2014/main" id="{417930FF-EFB4-2F4D-8EB6-DE4CE184B492}"/>
              </a:ext>
            </a:extLst>
          </p:cNvPr>
          <p:cNvPicPr>
            <a:picLocks noChangeAspect="1"/>
          </p:cNvPicPr>
          <p:nvPr/>
        </p:nvPicPr>
        <p:blipFill>
          <a:blip r:embed="rId3"/>
          <a:stretch>
            <a:fillRect/>
          </a:stretch>
        </p:blipFill>
        <p:spPr>
          <a:xfrm>
            <a:off x="3544478" y="3364806"/>
            <a:ext cx="5491948" cy="2304911"/>
          </a:xfrm>
          <a:prstGeom prst="rect">
            <a:avLst/>
          </a:prstGeom>
        </p:spPr>
      </p:pic>
      <p:sp>
        <p:nvSpPr>
          <p:cNvPr id="8" name="Content Placeholder 2">
            <a:extLst>
              <a:ext uri="{FF2B5EF4-FFF2-40B4-BE49-F238E27FC236}">
                <a16:creationId xmlns:a16="http://schemas.microsoft.com/office/drawing/2014/main" id="{9E87D59B-220E-1E47-B34D-E3F104F0F00C}"/>
              </a:ext>
            </a:extLst>
          </p:cNvPr>
          <p:cNvSpPr txBox="1">
            <a:spLocks/>
          </p:cNvSpPr>
          <p:nvPr/>
        </p:nvSpPr>
        <p:spPr>
          <a:xfrm>
            <a:off x="170578" y="3685882"/>
            <a:ext cx="3973735" cy="2037554"/>
          </a:xfrm>
          <a:prstGeom prst="rect">
            <a:avLst/>
          </a:prstGeom>
        </p:spPr>
        <p:txBody>
          <a:bodyPr vert="horz" lIns="91440" tIns="45720" rIns="91440" bIns="45720" rtlCol="0">
            <a:normAutofit/>
          </a:bodyPr>
          <a:lst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Candara" panose="020E0502030303020204" pitchFamily="34" charset="0"/>
                <a:ea typeface="Geneva" panose="020B0503030404040204" pitchFamily="34" charset="0"/>
                <a:cs typeface="Beirut" pitchFamily="2" charset="-78"/>
              </a:defRPr>
            </a:lvl1pPr>
            <a:lvl2pPr marL="685766" indent="-228589" algn="l" defTabSz="914354" rtl="0" eaLnBrk="1" latinLnBrk="0" hangingPunct="1">
              <a:lnSpc>
                <a:spcPct val="90000"/>
              </a:lnSpc>
              <a:spcBef>
                <a:spcPts val="500"/>
              </a:spcBef>
              <a:buFont typeface="Cambria" panose="02040503050406030204" pitchFamily="18" charset="0"/>
              <a:buChar char="-"/>
              <a:defRPr sz="2400" kern="1200">
                <a:solidFill>
                  <a:schemeClr val="tx1"/>
                </a:solidFill>
                <a:latin typeface="Candara" panose="020E0502030303020204" pitchFamily="34" charset="0"/>
                <a:ea typeface="Geneva" panose="020B0503030404040204" pitchFamily="34" charset="0"/>
                <a:cs typeface="Beirut" pitchFamily="2" charset="-78"/>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Candara" panose="020E0502030303020204" pitchFamily="34" charset="0"/>
                <a:ea typeface="Geneva" panose="020B0503030404040204" pitchFamily="34" charset="0"/>
                <a:cs typeface="Beirut" pitchFamily="2" charset="-78"/>
              </a:defRPr>
            </a:lvl3pPr>
            <a:lvl4pPr marL="1600120"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Candara" panose="020E0502030303020204" pitchFamily="34" charset="0"/>
                <a:ea typeface="Geneva" panose="020B0503030404040204" pitchFamily="34" charset="0"/>
                <a:cs typeface="Beirut" pitchFamily="2" charset="-78"/>
              </a:defRPr>
            </a:lvl4pPr>
            <a:lvl5pPr marL="2057298"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Candara" panose="020E0502030303020204" pitchFamily="34" charset="0"/>
                <a:ea typeface="Geneva" panose="020B0503030404040204" pitchFamily="34" charset="0"/>
                <a:cs typeface="Beirut" pitchFamily="2" charset="-78"/>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589" marR="0" lvl="0" indent="-228589" algn="l" defTabSz="914354"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prstClr val="black"/>
                </a:solidFill>
                <a:effectLst/>
                <a:uLnTx/>
                <a:uFillTx/>
                <a:latin typeface="Candara" panose="020E0502030303020204" pitchFamily="34" charset="0"/>
                <a:ea typeface="Geneva" panose="020B0503030404040204" pitchFamily="34" charset="0"/>
                <a:cs typeface="Beirut" pitchFamily="2" charset="-78"/>
              </a:rPr>
              <a:t>Roofline model to quantify the </a:t>
            </a:r>
            <a:r>
              <a:rPr kumimoji="0" lang="en-US" sz="2600" b="0" i="0" u="none" strike="noStrike" kern="1200" cap="none" spc="0" normalizeH="0" baseline="0" noProof="0" dirty="0">
                <a:ln>
                  <a:noFill/>
                </a:ln>
                <a:solidFill>
                  <a:srgbClr val="0070C0"/>
                </a:solidFill>
                <a:effectLst/>
                <a:uLnTx/>
                <a:uFillTx/>
                <a:latin typeface="Candara" panose="020E0502030303020204" pitchFamily="34" charset="0"/>
                <a:ea typeface="Geneva" panose="020B0503030404040204" pitchFamily="34" charset="0"/>
                <a:cs typeface="Beirut" pitchFamily="2" charset="-78"/>
              </a:rPr>
              <a:t>memory boundedness of CPU versions </a:t>
            </a:r>
            <a:r>
              <a:rPr kumimoji="0" lang="en-US" sz="2600" b="0" i="0" u="none" strike="noStrike" kern="1200" cap="none" spc="0" normalizeH="0" baseline="0" noProof="0" dirty="0">
                <a:ln>
                  <a:noFill/>
                </a:ln>
                <a:solidFill>
                  <a:prstClr val="black"/>
                </a:solidFill>
                <a:effectLst/>
                <a:uLnTx/>
                <a:uFillTx/>
                <a:latin typeface="Candara" panose="020E0502030303020204" pitchFamily="34" charset="0"/>
                <a:ea typeface="Geneva" panose="020B0503030404040204" pitchFamily="34" charset="0"/>
                <a:cs typeface="Beirut" pitchFamily="2" charset="-78"/>
              </a:rPr>
              <a:t>of the four workloads</a:t>
            </a:r>
          </a:p>
        </p:txBody>
      </p:sp>
      <p:sp>
        <p:nvSpPr>
          <p:cNvPr id="9" name="Rounded Rectangle 8">
            <a:extLst>
              <a:ext uri="{FF2B5EF4-FFF2-40B4-BE49-F238E27FC236}">
                <a16:creationId xmlns:a16="http://schemas.microsoft.com/office/drawing/2014/main" id="{040583F8-1EFE-DA43-8FC5-0A522F4620B7}"/>
              </a:ext>
            </a:extLst>
          </p:cNvPr>
          <p:cNvSpPr/>
          <p:nvPr/>
        </p:nvSpPr>
        <p:spPr>
          <a:xfrm>
            <a:off x="178200" y="5723436"/>
            <a:ext cx="8787600" cy="716013"/>
          </a:xfrm>
          <a:prstGeom prst="roundRect">
            <a:avLst/>
          </a:prstGeom>
          <a:solidFill>
            <a:schemeClr val="accent6">
              <a:lumMod val="20000"/>
              <a:lumOff val="8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All workloads fall in the </a:t>
            </a:r>
            <a:r>
              <a:rPr kumimoji="0" lang="en-US" sz="2400" b="0" i="0" u="none" strike="noStrike" kern="1200" cap="none" spc="0" normalizeH="0" baseline="0" noProof="0" dirty="0">
                <a:ln>
                  <a:noFill/>
                </a:ln>
                <a:solidFill>
                  <a:srgbClr val="0070C0"/>
                </a:solidFill>
                <a:effectLst/>
                <a:uLnTx/>
                <a:uFillTx/>
                <a:latin typeface="Candara" panose="020E0502030303020204" pitchFamily="34" charset="0"/>
                <a:ea typeface="+mn-ea"/>
                <a:cs typeface="Calibri" panose="020F0502020204030204" pitchFamily="34" charset="0"/>
              </a:rPr>
              <a:t>memory-bound area of the Roofline</a:t>
            </a:r>
          </a:p>
        </p:txBody>
      </p:sp>
    </p:spTree>
    <p:extLst>
      <p:ext uri="{BB962C8B-B14F-4D97-AF65-F5344CB8AC3E}">
        <p14:creationId xmlns:p14="http://schemas.microsoft.com/office/powerpoint/2010/main" val="284007102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4718-E176-FC48-B556-D5B3A7CB3826}"/>
              </a:ext>
            </a:extLst>
          </p:cNvPr>
          <p:cNvSpPr>
            <a:spLocks noGrp="1"/>
          </p:cNvSpPr>
          <p:nvPr>
            <p:ph type="title"/>
          </p:nvPr>
        </p:nvSpPr>
        <p:spPr/>
        <p:txBody>
          <a:bodyPr>
            <a:normAutofit fontScale="90000"/>
          </a:bodyPr>
          <a:lstStyle/>
          <a:p>
            <a:r>
              <a:rPr lang="en-US" dirty="0"/>
              <a:t>Processing-in-Memory (PIM)</a:t>
            </a:r>
          </a:p>
        </p:txBody>
      </p:sp>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p:txBody>
          <a:bodyPr>
            <a:normAutofit fontScale="92500"/>
          </a:bodyPr>
          <a:lstStyle/>
          <a:p>
            <a:r>
              <a:rPr lang="en-US" dirty="0"/>
              <a:t>PIM is a computing paradigm that advocates for memory-centric computing systems, where </a:t>
            </a:r>
            <a:r>
              <a:rPr lang="en-US" dirty="0">
                <a:solidFill>
                  <a:srgbClr val="00B050"/>
                </a:solidFill>
              </a:rPr>
              <a:t>processing elements are placed near or inside the memory arrays</a:t>
            </a:r>
          </a:p>
          <a:p>
            <a:r>
              <a:rPr lang="en-US" dirty="0">
                <a:solidFill>
                  <a:srgbClr val="0070C0"/>
                </a:solidFill>
              </a:rPr>
              <a:t>Real-world PIM architectures</a:t>
            </a:r>
            <a:r>
              <a:rPr lang="en-US" dirty="0"/>
              <a:t> are becoming a reality</a:t>
            </a:r>
          </a:p>
          <a:p>
            <a:pPr lvl="1"/>
            <a:r>
              <a:rPr lang="en-US" dirty="0"/>
              <a:t>UPMEM PIM, Samsung HBM-PIM, Samsung </a:t>
            </a:r>
            <a:r>
              <a:rPr lang="en-US" dirty="0" err="1"/>
              <a:t>AxDIMM</a:t>
            </a:r>
            <a:r>
              <a:rPr lang="en-US" dirty="0"/>
              <a:t>, SK Hynix </a:t>
            </a:r>
            <a:r>
              <a:rPr lang="en-US" dirty="0" err="1"/>
              <a:t>AiM</a:t>
            </a:r>
            <a:r>
              <a:rPr lang="en-US" dirty="0"/>
              <a:t>, Alibaba HB-PNM</a:t>
            </a:r>
          </a:p>
          <a:p>
            <a:r>
              <a:rPr lang="en-US" dirty="0"/>
              <a:t>These PIM systems have </a:t>
            </a:r>
            <a:r>
              <a:rPr lang="en-US" dirty="0">
                <a:solidFill>
                  <a:srgbClr val="7030A0"/>
                </a:solidFill>
              </a:rPr>
              <a:t>some common characteristics</a:t>
            </a:r>
            <a:r>
              <a:rPr lang="en-US" dirty="0"/>
              <a:t>:</a:t>
            </a:r>
          </a:p>
          <a:p>
            <a:pPr marL="914377" lvl="1" indent="-457200">
              <a:buFont typeface="+mj-lt"/>
              <a:buAutoNum type="arabicPeriod"/>
            </a:pPr>
            <a:r>
              <a:rPr lang="en-US" dirty="0"/>
              <a:t>There is a </a:t>
            </a:r>
            <a:r>
              <a:rPr lang="en-US" dirty="0">
                <a:solidFill>
                  <a:srgbClr val="0070C0"/>
                </a:solidFill>
              </a:rPr>
              <a:t>host processor </a:t>
            </a:r>
            <a:r>
              <a:rPr lang="en-US" dirty="0"/>
              <a:t>(CPU or GPU) with access to (1) standard main memory, and (2) PIM-enabled memory</a:t>
            </a:r>
          </a:p>
          <a:p>
            <a:pPr marL="914377" lvl="1" indent="-457200">
              <a:buFont typeface="+mj-lt"/>
              <a:buAutoNum type="arabicPeriod"/>
            </a:pPr>
            <a:r>
              <a:rPr lang="en-US" dirty="0"/>
              <a:t>PIM-enabled memory contains </a:t>
            </a:r>
            <a:r>
              <a:rPr lang="en-US" dirty="0">
                <a:solidFill>
                  <a:srgbClr val="00B050"/>
                </a:solidFill>
              </a:rPr>
              <a:t>multiple PIM processing elements</a:t>
            </a:r>
            <a:r>
              <a:rPr lang="en-US" dirty="0"/>
              <a:t> (PEs) with high bandwidth and low latency memory access</a:t>
            </a:r>
          </a:p>
          <a:p>
            <a:pPr marL="914377" lvl="1" indent="-457200">
              <a:buFont typeface="+mj-lt"/>
              <a:buAutoNum type="arabicPeriod"/>
            </a:pPr>
            <a:r>
              <a:rPr lang="en-US" dirty="0"/>
              <a:t>PIM PEs run only at </a:t>
            </a:r>
            <a:r>
              <a:rPr lang="en-US" dirty="0">
                <a:solidFill>
                  <a:srgbClr val="7030A0"/>
                </a:solidFill>
              </a:rPr>
              <a:t>a few hundred MHz and have a small number of registers and small (or no) cache/scratchpad</a:t>
            </a:r>
          </a:p>
          <a:p>
            <a:pPr marL="914377" lvl="1" indent="-457200">
              <a:buFont typeface="+mj-lt"/>
              <a:buAutoNum type="arabicPeriod"/>
            </a:pPr>
            <a:r>
              <a:rPr lang="en-US" dirty="0"/>
              <a:t>PEs may need to </a:t>
            </a:r>
            <a:r>
              <a:rPr lang="en-US" dirty="0">
                <a:solidFill>
                  <a:srgbClr val="C00000"/>
                </a:solidFill>
              </a:rPr>
              <a:t>communicate via the host processor</a:t>
            </a:r>
          </a:p>
          <a:p>
            <a:pPr lvl="1"/>
            <a:endParaRPr lang="en-US" dirty="0"/>
          </a:p>
        </p:txBody>
      </p:sp>
    </p:spTree>
    <p:extLst>
      <p:ext uri="{BB962C8B-B14F-4D97-AF65-F5344CB8AC3E}">
        <p14:creationId xmlns:p14="http://schemas.microsoft.com/office/powerpoint/2010/main" val="3484167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4718-E176-FC48-B556-D5B3A7CB3826}"/>
              </a:ext>
            </a:extLst>
          </p:cNvPr>
          <p:cNvSpPr>
            <a:spLocks noGrp="1"/>
          </p:cNvSpPr>
          <p:nvPr>
            <p:ph type="title"/>
          </p:nvPr>
        </p:nvSpPr>
        <p:spPr/>
        <p:txBody>
          <a:bodyPr>
            <a:normAutofit fontScale="90000"/>
          </a:bodyPr>
          <a:lstStyle/>
          <a:p>
            <a:r>
              <a:rPr lang="en-US" dirty="0"/>
              <a:t>A State-of-the-Art PIM System</a:t>
            </a:r>
          </a:p>
        </p:txBody>
      </p:sp>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a:xfrm>
            <a:off x="169011" y="4048460"/>
            <a:ext cx="8894602" cy="2361769"/>
          </a:xfrm>
        </p:spPr>
        <p:txBody>
          <a:bodyPr>
            <a:normAutofit lnSpcReduction="10000"/>
          </a:bodyPr>
          <a:lstStyle/>
          <a:p>
            <a:r>
              <a:rPr lang="en-US" sz="2600" dirty="0"/>
              <a:t>In our work, we use the UPMEM PIM architecture</a:t>
            </a:r>
            <a:endParaRPr lang="en-US" sz="2600" dirty="0">
              <a:solidFill>
                <a:srgbClr val="C00000"/>
              </a:solidFill>
            </a:endParaRPr>
          </a:p>
          <a:p>
            <a:pPr lvl="1"/>
            <a:r>
              <a:rPr lang="en-US" dirty="0">
                <a:solidFill>
                  <a:srgbClr val="0070C0"/>
                </a:solidFill>
              </a:rPr>
              <a:t>General-purpose processing cores</a:t>
            </a:r>
            <a:r>
              <a:rPr lang="en-US" dirty="0"/>
              <a:t> called </a:t>
            </a:r>
            <a:r>
              <a:rPr lang="en-US" i="1" dirty="0"/>
              <a:t>DRAM Processing Units</a:t>
            </a:r>
            <a:r>
              <a:rPr lang="en-US" dirty="0"/>
              <a:t> (</a:t>
            </a:r>
            <a:r>
              <a:rPr lang="en-US" i="1" dirty="0"/>
              <a:t>DPUs</a:t>
            </a:r>
            <a:r>
              <a:rPr lang="en-US" dirty="0"/>
              <a:t>)</a:t>
            </a:r>
          </a:p>
          <a:p>
            <a:pPr lvl="2"/>
            <a:r>
              <a:rPr lang="en-US" sz="2200" dirty="0"/>
              <a:t>Up to 24 PIM threads, called </a:t>
            </a:r>
            <a:r>
              <a:rPr lang="en-US" sz="2200" i="1" dirty="0" err="1"/>
              <a:t>tasklets</a:t>
            </a:r>
            <a:endParaRPr lang="en-US" sz="2200" i="1" dirty="0"/>
          </a:p>
          <a:p>
            <a:pPr lvl="2"/>
            <a:r>
              <a:rPr lang="en-US" sz="2200" dirty="0">
                <a:solidFill>
                  <a:srgbClr val="0070C0"/>
                </a:solidFill>
              </a:rPr>
              <a:t>32-bit integer arithmetic</a:t>
            </a:r>
            <a:r>
              <a:rPr lang="en-US" sz="2200" dirty="0"/>
              <a:t>, but </a:t>
            </a:r>
            <a:r>
              <a:rPr lang="en-US" sz="2200" dirty="0">
                <a:solidFill>
                  <a:srgbClr val="C00000"/>
                </a:solidFill>
              </a:rPr>
              <a:t>multiplication/division are emulated, as well as floating-point operations</a:t>
            </a:r>
          </a:p>
          <a:p>
            <a:pPr lvl="1"/>
            <a:r>
              <a:rPr lang="en-US" dirty="0"/>
              <a:t>64-MB DRAM bank (</a:t>
            </a:r>
            <a:r>
              <a:rPr lang="en-US" i="1" dirty="0"/>
              <a:t>MRAM</a:t>
            </a:r>
            <a:r>
              <a:rPr lang="en-US" dirty="0"/>
              <a:t>), 64-KB scratchpad (</a:t>
            </a:r>
            <a:r>
              <a:rPr lang="en-US" i="1" dirty="0"/>
              <a:t>WRAM</a:t>
            </a:r>
            <a:r>
              <a:rPr lang="en-US" dirty="0"/>
              <a:t>)</a:t>
            </a:r>
          </a:p>
        </p:txBody>
      </p:sp>
      <p:pic>
        <p:nvPicPr>
          <p:cNvPr id="5" name="Picture 4">
            <a:extLst>
              <a:ext uri="{FF2B5EF4-FFF2-40B4-BE49-F238E27FC236}">
                <a16:creationId xmlns:a16="http://schemas.microsoft.com/office/drawing/2014/main" id="{1215D412-D24F-F549-B5B1-E0C0860FE1A5}"/>
              </a:ext>
            </a:extLst>
          </p:cNvPr>
          <p:cNvPicPr>
            <a:picLocks noChangeAspect="1"/>
          </p:cNvPicPr>
          <p:nvPr/>
        </p:nvPicPr>
        <p:blipFill>
          <a:blip r:embed="rId2"/>
          <a:stretch>
            <a:fillRect/>
          </a:stretch>
        </p:blipFill>
        <p:spPr>
          <a:xfrm>
            <a:off x="272951" y="872368"/>
            <a:ext cx="8598098" cy="3034623"/>
          </a:xfrm>
          <a:prstGeom prst="rect">
            <a:avLst/>
          </a:prstGeom>
        </p:spPr>
      </p:pic>
    </p:spTree>
    <p:extLst>
      <p:ext uri="{BB962C8B-B14F-4D97-AF65-F5344CB8AC3E}">
        <p14:creationId xmlns:p14="http://schemas.microsoft.com/office/powerpoint/2010/main" val="124566241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7F84B53-B569-814C-96AA-0E5B0701080A}"/>
              </a:ext>
            </a:extLst>
          </p:cNvPr>
          <p:cNvPicPr>
            <a:picLocks noChangeAspect="1"/>
          </p:cNvPicPr>
          <p:nvPr/>
        </p:nvPicPr>
        <p:blipFill>
          <a:blip r:embed="rId2"/>
          <a:stretch>
            <a:fillRect/>
          </a:stretch>
        </p:blipFill>
        <p:spPr>
          <a:xfrm>
            <a:off x="5382243" y="907891"/>
            <a:ext cx="3654988" cy="2065036"/>
          </a:xfrm>
          <a:prstGeom prst="rect">
            <a:avLst/>
          </a:prstGeom>
        </p:spPr>
      </p:pic>
      <p:sp>
        <p:nvSpPr>
          <p:cNvPr id="2" name="Title 1">
            <a:extLst>
              <a:ext uri="{FF2B5EF4-FFF2-40B4-BE49-F238E27FC236}">
                <a16:creationId xmlns:a16="http://schemas.microsoft.com/office/drawing/2014/main" id="{BA7F4718-E176-FC48-B556-D5B3A7CB3826}"/>
              </a:ext>
            </a:extLst>
          </p:cNvPr>
          <p:cNvSpPr>
            <a:spLocks noGrp="1"/>
          </p:cNvSpPr>
          <p:nvPr>
            <p:ph type="title"/>
          </p:nvPr>
        </p:nvSpPr>
        <p:spPr/>
        <p:txBody>
          <a:bodyPr>
            <a:normAutofit fontScale="90000"/>
          </a:bodyPr>
          <a:lstStyle/>
          <a:p>
            <a:r>
              <a:rPr lang="en-US" dirty="0"/>
              <a:t>ML Training Workloads</a:t>
            </a:r>
          </a:p>
        </p:txBody>
      </p:sp>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a:xfrm>
            <a:off x="169011" y="936172"/>
            <a:ext cx="6777889" cy="5293805"/>
          </a:xfrm>
        </p:spPr>
        <p:txBody>
          <a:bodyPr>
            <a:normAutofit/>
          </a:bodyPr>
          <a:lstStyle/>
          <a:p>
            <a:r>
              <a:rPr lang="en-US" dirty="0"/>
              <a:t>Four widely-used machine learning workloads:</a:t>
            </a:r>
          </a:p>
          <a:p>
            <a:pPr lvl="1"/>
            <a:r>
              <a:rPr lang="en-US" dirty="0"/>
              <a:t>Linear regression (</a:t>
            </a:r>
            <a:r>
              <a:rPr lang="en-US" dirty="0">
                <a:latin typeface="Courier" pitchFamily="2" charset="0"/>
              </a:rPr>
              <a:t>LIN</a:t>
            </a:r>
            <a:r>
              <a:rPr lang="en-US" dirty="0"/>
              <a:t>)</a:t>
            </a:r>
          </a:p>
          <a:p>
            <a:pPr lvl="1"/>
            <a:r>
              <a:rPr lang="en-US" dirty="0"/>
              <a:t>Logistic regression (</a:t>
            </a:r>
            <a:r>
              <a:rPr lang="en-US" dirty="0">
                <a:latin typeface="Courier" pitchFamily="2" charset="0"/>
              </a:rPr>
              <a:t>LOG</a:t>
            </a:r>
            <a:r>
              <a:rPr lang="en-US" dirty="0"/>
              <a:t>)</a:t>
            </a:r>
          </a:p>
          <a:p>
            <a:pPr lvl="1"/>
            <a:r>
              <a:rPr lang="en-US" dirty="0"/>
              <a:t>Decision tree (</a:t>
            </a:r>
            <a:r>
              <a:rPr lang="en-US" dirty="0">
                <a:latin typeface="Courier" pitchFamily="2" charset="0"/>
              </a:rPr>
              <a:t>DTR</a:t>
            </a:r>
            <a:r>
              <a:rPr lang="en-US" dirty="0"/>
              <a:t>)</a:t>
            </a:r>
          </a:p>
          <a:p>
            <a:pPr lvl="1"/>
            <a:r>
              <a:rPr lang="en-US" dirty="0"/>
              <a:t>K-means clustering (</a:t>
            </a:r>
            <a:r>
              <a:rPr lang="en-US" dirty="0">
                <a:latin typeface="Courier" pitchFamily="2" charset="0"/>
              </a:rPr>
              <a:t>KME</a:t>
            </a:r>
            <a:r>
              <a:rPr lang="en-US" dirty="0"/>
              <a:t>)</a:t>
            </a:r>
          </a:p>
          <a:p>
            <a:r>
              <a:rPr lang="en-US" dirty="0"/>
              <a:t>Diversity of our ML training workloads:</a:t>
            </a:r>
          </a:p>
          <a:p>
            <a:pPr lvl="1"/>
            <a:r>
              <a:rPr lang="en-US" sz="2600" dirty="0">
                <a:solidFill>
                  <a:srgbClr val="00B050"/>
                </a:solidFill>
              </a:rPr>
              <a:t>Memory access patterns</a:t>
            </a:r>
          </a:p>
          <a:p>
            <a:pPr lvl="1"/>
            <a:r>
              <a:rPr lang="en-US" sz="2600" dirty="0">
                <a:solidFill>
                  <a:srgbClr val="C00000"/>
                </a:solidFill>
              </a:rPr>
              <a:t>Operations and datatypes</a:t>
            </a:r>
          </a:p>
          <a:p>
            <a:pPr lvl="1"/>
            <a:r>
              <a:rPr lang="en-US" sz="2600" dirty="0">
                <a:solidFill>
                  <a:srgbClr val="0070C0"/>
                </a:solidFill>
              </a:rPr>
              <a:t>Communication/synchronization</a:t>
            </a:r>
            <a:endParaRPr lang="en-US" sz="2600" dirty="0"/>
          </a:p>
        </p:txBody>
      </p:sp>
      <p:pic>
        <p:nvPicPr>
          <p:cNvPr id="4" name="Picture 3">
            <a:extLst>
              <a:ext uri="{FF2B5EF4-FFF2-40B4-BE49-F238E27FC236}">
                <a16:creationId xmlns:a16="http://schemas.microsoft.com/office/drawing/2014/main" id="{16EED6C6-28F8-114C-8D92-A8E99C60DF06}"/>
              </a:ext>
            </a:extLst>
          </p:cNvPr>
          <p:cNvPicPr>
            <a:picLocks noChangeAspect="1"/>
          </p:cNvPicPr>
          <p:nvPr/>
        </p:nvPicPr>
        <p:blipFill>
          <a:blip r:embed="rId3"/>
          <a:stretch>
            <a:fillRect/>
          </a:stretch>
        </p:blipFill>
        <p:spPr>
          <a:xfrm>
            <a:off x="36000" y="5253803"/>
            <a:ext cx="9072000" cy="990000"/>
          </a:xfrm>
          <a:prstGeom prst="rect">
            <a:avLst/>
          </a:prstGeom>
        </p:spPr>
      </p:pic>
      <p:sp>
        <p:nvSpPr>
          <p:cNvPr id="5" name="Rectangle 4">
            <a:extLst>
              <a:ext uri="{FF2B5EF4-FFF2-40B4-BE49-F238E27FC236}">
                <a16:creationId xmlns:a16="http://schemas.microsoft.com/office/drawing/2014/main" id="{05ADFA13-6042-E24E-A831-ACE58899D3EF}"/>
              </a:ext>
            </a:extLst>
          </p:cNvPr>
          <p:cNvSpPr/>
          <p:nvPr/>
        </p:nvSpPr>
        <p:spPr>
          <a:xfrm>
            <a:off x="3515954" y="5277077"/>
            <a:ext cx="1803600" cy="936000"/>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0C04A11A-806B-A24F-8F25-E5CE22DE2993}"/>
              </a:ext>
            </a:extLst>
          </p:cNvPr>
          <p:cNvSpPr/>
          <p:nvPr/>
        </p:nvSpPr>
        <p:spPr>
          <a:xfrm>
            <a:off x="5358499" y="5277077"/>
            <a:ext cx="1779369" cy="936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2701887D-9BF8-1447-9B51-4AE80558F34F}"/>
              </a:ext>
            </a:extLst>
          </p:cNvPr>
          <p:cNvSpPr/>
          <p:nvPr/>
        </p:nvSpPr>
        <p:spPr>
          <a:xfrm>
            <a:off x="7173291" y="5277077"/>
            <a:ext cx="1868400" cy="936000"/>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886561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4718-E176-FC48-B556-D5B3A7CB3826}"/>
              </a:ext>
            </a:extLst>
          </p:cNvPr>
          <p:cNvSpPr>
            <a:spLocks noGrp="1"/>
          </p:cNvSpPr>
          <p:nvPr>
            <p:ph type="title"/>
          </p:nvPr>
        </p:nvSpPr>
        <p:spPr/>
        <p:txBody>
          <a:bodyPr>
            <a:normAutofit fontScale="90000"/>
          </a:bodyPr>
          <a:lstStyle/>
          <a:p>
            <a:r>
              <a:rPr lang="en-US" dirty="0"/>
              <a:t>Evaluation Methodology</a:t>
            </a:r>
          </a:p>
        </p:txBody>
      </p:sp>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a:xfrm>
            <a:off x="169011" y="936172"/>
            <a:ext cx="8894602" cy="5503539"/>
          </a:xfrm>
        </p:spPr>
        <p:txBody>
          <a:bodyPr>
            <a:normAutofit fontScale="92500" lnSpcReduction="10000"/>
          </a:bodyPr>
          <a:lstStyle/>
          <a:p>
            <a:r>
              <a:rPr lang="en-US" dirty="0"/>
              <a:t>Synthetic and real datasets</a:t>
            </a:r>
          </a:p>
          <a:p>
            <a:endParaRPr lang="en-US" dirty="0"/>
          </a:p>
          <a:p>
            <a:endParaRPr lang="en-US" dirty="0"/>
          </a:p>
          <a:p>
            <a:endParaRPr lang="en-US" dirty="0"/>
          </a:p>
          <a:p>
            <a:r>
              <a:rPr lang="en-US" dirty="0"/>
              <a:t>Evaluated systems</a:t>
            </a:r>
          </a:p>
          <a:p>
            <a:pPr lvl="1"/>
            <a:r>
              <a:rPr lang="en-US" dirty="0"/>
              <a:t>UPMEM PIM system with 2,524 PIM cores @ 425 MHz and 158 GB of DRAM</a:t>
            </a:r>
          </a:p>
          <a:p>
            <a:pPr lvl="1"/>
            <a:r>
              <a:rPr lang="en-US" dirty="0"/>
              <a:t>Intel Xeon Silver 4215 CPU (16 hardware threads)</a:t>
            </a:r>
          </a:p>
          <a:p>
            <a:pPr lvl="1"/>
            <a:r>
              <a:rPr lang="en-US" dirty="0"/>
              <a:t>NVIDIA A100 GPU</a:t>
            </a:r>
          </a:p>
          <a:p>
            <a:r>
              <a:rPr lang="en-US" dirty="0"/>
              <a:t>We evaluate:</a:t>
            </a:r>
          </a:p>
          <a:p>
            <a:pPr lvl="1"/>
            <a:r>
              <a:rPr lang="en-US" dirty="0"/>
              <a:t>Metrics</a:t>
            </a:r>
          </a:p>
          <a:p>
            <a:pPr lvl="1"/>
            <a:r>
              <a:rPr lang="en-US" dirty="0"/>
              <a:t>Performance of PIM kernels</a:t>
            </a:r>
          </a:p>
          <a:p>
            <a:pPr lvl="1"/>
            <a:r>
              <a:rPr lang="en-US" dirty="0"/>
              <a:t>Performance scaling</a:t>
            </a:r>
          </a:p>
          <a:p>
            <a:pPr lvl="1"/>
            <a:r>
              <a:rPr lang="en-US" dirty="0"/>
              <a:t>Comparison to CPU and GPU</a:t>
            </a:r>
          </a:p>
        </p:txBody>
      </p:sp>
      <p:pic>
        <p:nvPicPr>
          <p:cNvPr id="4" name="Picture 3">
            <a:extLst>
              <a:ext uri="{FF2B5EF4-FFF2-40B4-BE49-F238E27FC236}">
                <a16:creationId xmlns:a16="http://schemas.microsoft.com/office/drawing/2014/main" id="{BF4EA9C1-0959-ED41-8EEE-3D4EE34CEBD4}"/>
              </a:ext>
            </a:extLst>
          </p:cNvPr>
          <p:cNvPicPr>
            <a:picLocks noChangeAspect="1"/>
          </p:cNvPicPr>
          <p:nvPr/>
        </p:nvPicPr>
        <p:blipFill>
          <a:blip r:embed="rId2"/>
          <a:stretch>
            <a:fillRect/>
          </a:stretch>
        </p:blipFill>
        <p:spPr>
          <a:xfrm>
            <a:off x="120714" y="1433611"/>
            <a:ext cx="8902573" cy="1115034"/>
          </a:xfrm>
          <a:prstGeom prst="rect">
            <a:avLst/>
          </a:prstGeom>
        </p:spPr>
      </p:pic>
    </p:spTree>
    <p:extLst>
      <p:ext uri="{BB962C8B-B14F-4D97-AF65-F5344CB8AC3E}">
        <p14:creationId xmlns:p14="http://schemas.microsoft.com/office/powerpoint/2010/main" val="390220498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C7DD877-191D-2149-826A-8B0E2C443294}"/>
              </a:ext>
            </a:extLst>
          </p:cNvPr>
          <p:cNvPicPr>
            <a:picLocks noChangeAspect="1"/>
          </p:cNvPicPr>
          <p:nvPr/>
        </p:nvPicPr>
        <p:blipFill>
          <a:blip r:embed="rId3"/>
          <a:stretch>
            <a:fillRect/>
          </a:stretch>
        </p:blipFill>
        <p:spPr>
          <a:xfrm>
            <a:off x="4558525" y="986857"/>
            <a:ext cx="4175012" cy="4915180"/>
          </a:xfrm>
          <a:prstGeom prst="rect">
            <a:avLst/>
          </a:prstGeom>
        </p:spPr>
      </p:pic>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2,560-DPU System (I)</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a:xfrm>
            <a:off x="169011" y="936172"/>
            <a:ext cx="3741977" cy="5293805"/>
          </a:xfrm>
        </p:spPr>
        <p:txBody>
          <a:bodyPr/>
          <a:lstStyle/>
          <a:p>
            <a:r>
              <a:rPr lang="en-US" sz="2600" dirty="0"/>
              <a:t>UPMEM-based PIM system with </a:t>
            </a:r>
            <a:r>
              <a:rPr lang="en-US" sz="2600" dirty="0">
                <a:solidFill>
                  <a:srgbClr val="00B050"/>
                </a:solidFill>
              </a:rPr>
              <a:t>20 UPMEM DIMMs of 16 chips each (40 ranks)</a:t>
            </a:r>
          </a:p>
          <a:p>
            <a:pPr lvl="1"/>
            <a:r>
              <a:rPr lang="en-US" sz="2200" dirty="0"/>
              <a:t>P21 DIMMs</a:t>
            </a:r>
          </a:p>
          <a:p>
            <a:pPr lvl="1"/>
            <a:r>
              <a:rPr lang="en-US" sz="2200" dirty="0"/>
              <a:t>Dual x86 socket</a:t>
            </a:r>
          </a:p>
          <a:p>
            <a:pPr lvl="2"/>
            <a:r>
              <a:rPr lang="en-US" dirty="0">
                <a:solidFill>
                  <a:schemeClr val="accent4">
                    <a:lumMod val="75000"/>
                  </a:schemeClr>
                </a:solidFill>
              </a:rPr>
              <a:t>UPMEM DIMMs</a:t>
            </a:r>
            <a:r>
              <a:rPr lang="en-US" dirty="0"/>
              <a:t> coexist with </a:t>
            </a:r>
            <a:r>
              <a:rPr lang="en-US" dirty="0">
                <a:solidFill>
                  <a:srgbClr val="C00000"/>
                </a:solidFill>
              </a:rPr>
              <a:t>regular DDR4 DIMMs</a:t>
            </a:r>
          </a:p>
          <a:p>
            <a:pPr lvl="2"/>
            <a:r>
              <a:rPr lang="en-US" dirty="0"/>
              <a:t>2 memory controllers/socket (3 channels each)</a:t>
            </a:r>
          </a:p>
          <a:p>
            <a:pPr lvl="2"/>
            <a:r>
              <a:rPr lang="en-US" dirty="0"/>
              <a:t>2 conventional DDR4 DIMMs on one channel of one controller</a:t>
            </a:r>
          </a:p>
        </p:txBody>
      </p:sp>
      <p:sp>
        <p:nvSpPr>
          <p:cNvPr id="10" name="Oval Callout 9">
            <a:extLst>
              <a:ext uri="{FF2B5EF4-FFF2-40B4-BE49-F238E27FC236}">
                <a16:creationId xmlns:a16="http://schemas.microsoft.com/office/drawing/2014/main" id="{2B6B3FAE-C7A5-0D4C-A591-DBF72C4DD8EC}"/>
              </a:ext>
            </a:extLst>
          </p:cNvPr>
          <p:cNvSpPr/>
          <p:nvPr/>
        </p:nvSpPr>
        <p:spPr>
          <a:xfrm>
            <a:off x="6951641" y="2071051"/>
            <a:ext cx="1798982" cy="518227"/>
          </a:xfrm>
          <a:prstGeom prst="wedgeEllipseCallout">
            <a:avLst/>
          </a:prstGeom>
          <a:solidFill>
            <a:srgbClr val="00B050">
              <a:alpha val="7500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2560 DPUs*</a:t>
            </a:r>
          </a:p>
        </p:txBody>
      </p:sp>
      <p:sp>
        <p:nvSpPr>
          <p:cNvPr id="7" name="TextBox 6">
            <a:extLst>
              <a:ext uri="{FF2B5EF4-FFF2-40B4-BE49-F238E27FC236}">
                <a16:creationId xmlns:a16="http://schemas.microsoft.com/office/drawing/2014/main" id="{4CEE9180-9C7C-4243-8B57-779664277A41}"/>
              </a:ext>
            </a:extLst>
          </p:cNvPr>
          <p:cNvSpPr txBox="1"/>
          <p:nvPr/>
        </p:nvSpPr>
        <p:spPr>
          <a:xfrm>
            <a:off x="1351898" y="6555534"/>
            <a:ext cx="7079182" cy="24622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There are some faulty DPUs in the system that we use in our experiments. Thus, the maximum number of DPUs we can use is 2,524</a:t>
            </a:r>
          </a:p>
        </p:txBody>
      </p:sp>
      <p:sp>
        <p:nvSpPr>
          <p:cNvPr id="11" name="Oval Callout 10">
            <a:extLst>
              <a:ext uri="{FF2B5EF4-FFF2-40B4-BE49-F238E27FC236}">
                <a16:creationId xmlns:a16="http://schemas.microsoft.com/office/drawing/2014/main" id="{C9E62E71-A61D-4844-8734-EF6718D463B8}"/>
              </a:ext>
            </a:extLst>
          </p:cNvPr>
          <p:cNvSpPr/>
          <p:nvPr/>
        </p:nvSpPr>
        <p:spPr>
          <a:xfrm>
            <a:off x="7261295" y="5809731"/>
            <a:ext cx="1472242" cy="564175"/>
          </a:xfrm>
          <a:prstGeom prst="wedgeEllipseCallout">
            <a:avLst>
              <a:gd name="adj1" fmla="val -34346"/>
              <a:gd name="adj2" fmla="val -61743"/>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160 GB</a:t>
            </a:r>
          </a:p>
        </p:txBody>
      </p:sp>
    </p:spTree>
    <p:extLst>
      <p:ext uri="{BB962C8B-B14F-4D97-AF65-F5344CB8AC3E}">
        <p14:creationId xmlns:p14="http://schemas.microsoft.com/office/powerpoint/2010/main" val="256088111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2,560-DPU System (II)</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86738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839197"/>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09889"/>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374763"/>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22368"/>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29106"/>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01347"/>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10731"/>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216930" y="977555"/>
            <a:ext cx="2580266" cy="3037709"/>
          </a:xfrm>
          <a:prstGeom prst="rect">
            <a:avLst/>
          </a:prstGeom>
        </p:spPr>
      </p:pic>
    </p:spTree>
    <p:extLst>
      <p:ext uri="{BB962C8B-B14F-4D97-AF65-F5344CB8AC3E}">
        <p14:creationId xmlns:p14="http://schemas.microsoft.com/office/powerpoint/2010/main" val="170885263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4718-E176-FC48-B556-D5B3A7CB3826}"/>
              </a:ext>
            </a:extLst>
          </p:cNvPr>
          <p:cNvSpPr>
            <a:spLocks noGrp="1"/>
          </p:cNvSpPr>
          <p:nvPr>
            <p:ph type="title"/>
          </p:nvPr>
        </p:nvSpPr>
        <p:spPr/>
        <p:txBody>
          <a:bodyPr>
            <a:normAutofit fontScale="90000"/>
          </a:bodyPr>
          <a:lstStyle/>
          <a:p>
            <a:r>
              <a:rPr lang="en-US" dirty="0"/>
              <a:t>Evaluation: Metrics</a:t>
            </a:r>
          </a:p>
        </p:txBody>
      </p:sp>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a:xfrm>
            <a:off x="169011" y="936172"/>
            <a:ext cx="8894602" cy="5279802"/>
          </a:xfrm>
        </p:spPr>
        <p:txBody>
          <a:bodyPr>
            <a:normAutofit lnSpcReduction="10000"/>
          </a:bodyPr>
          <a:lstStyle/>
          <a:p>
            <a:r>
              <a:rPr lang="en-US" dirty="0"/>
              <a:t>Linear regression</a:t>
            </a:r>
          </a:p>
          <a:p>
            <a:pPr lvl="1"/>
            <a:r>
              <a:rPr lang="en-US" dirty="0"/>
              <a:t>Training error rate of </a:t>
            </a:r>
            <a:r>
              <a:rPr lang="en-US" dirty="0">
                <a:latin typeface="Courier" pitchFamily="2" charset="0"/>
              </a:rPr>
              <a:t>LIN-FP32</a:t>
            </a:r>
            <a:r>
              <a:rPr lang="en-US" dirty="0"/>
              <a:t> is the same as the CPU version</a:t>
            </a:r>
          </a:p>
          <a:p>
            <a:pPr lvl="1"/>
            <a:r>
              <a:rPr lang="en-US" dirty="0"/>
              <a:t>For integer versions, it remains low and close to that of </a:t>
            </a:r>
            <a:r>
              <a:rPr lang="en-US" dirty="0">
                <a:latin typeface="Courier" pitchFamily="2" charset="0"/>
              </a:rPr>
              <a:t>LIN-FP32</a:t>
            </a:r>
            <a:endParaRPr lang="en-US" dirty="0"/>
          </a:p>
          <a:p>
            <a:r>
              <a:rPr lang="en-US" dirty="0"/>
              <a:t>Logistic regression</a:t>
            </a:r>
          </a:p>
          <a:p>
            <a:pPr lvl="1"/>
            <a:r>
              <a:rPr lang="en-US" dirty="0"/>
              <a:t>LUT-based versions obtain lower training error rates that </a:t>
            </a:r>
            <a:r>
              <a:rPr lang="en-US" dirty="0">
                <a:latin typeface="Courier" pitchFamily="2" charset="0"/>
              </a:rPr>
              <a:t>LOG-INT32</a:t>
            </a:r>
            <a:r>
              <a:rPr lang="en-US" dirty="0"/>
              <a:t>, since they use exact values, not approximations</a:t>
            </a:r>
          </a:p>
          <a:p>
            <a:r>
              <a:rPr lang="en-US" dirty="0"/>
              <a:t>Decision tree</a:t>
            </a:r>
          </a:p>
          <a:p>
            <a:pPr lvl="1"/>
            <a:r>
              <a:rPr lang="en-US" dirty="0"/>
              <a:t>Training accuracy only slightly lower than that of the CPU version</a:t>
            </a:r>
          </a:p>
          <a:p>
            <a:r>
              <a:rPr lang="en-US" dirty="0"/>
              <a:t>K-means</a:t>
            </a:r>
          </a:p>
          <a:p>
            <a:pPr lvl="1"/>
            <a:r>
              <a:rPr lang="en-US" dirty="0"/>
              <a:t>Same </a:t>
            </a:r>
            <a:r>
              <a:rPr lang="en-US" i="1" dirty="0" err="1"/>
              <a:t>Calinski-Harabasz</a:t>
            </a:r>
            <a:r>
              <a:rPr lang="en-US" i="1" dirty="0"/>
              <a:t> score</a:t>
            </a:r>
            <a:r>
              <a:rPr lang="en-US" dirty="0"/>
              <a:t> and </a:t>
            </a:r>
            <a:r>
              <a:rPr lang="en-US" i="1" dirty="0"/>
              <a:t>adjusted Rand index</a:t>
            </a:r>
            <a:r>
              <a:rPr lang="en-US" dirty="0"/>
              <a:t> of PIM and CPU versions</a:t>
            </a:r>
          </a:p>
        </p:txBody>
      </p:sp>
    </p:spTree>
    <p:extLst>
      <p:ext uri="{BB962C8B-B14F-4D97-AF65-F5344CB8AC3E}">
        <p14:creationId xmlns:p14="http://schemas.microsoft.com/office/powerpoint/2010/main" val="23487222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4718-E176-FC48-B556-D5B3A7CB3826}"/>
              </a:ext>
            </a:extLst>
          </p:cNvPr>
          <p:cNvSpPr>
            <a:spLocks noGrp="1"/>
          </p:cNvSpPr>
          <p:nvPr>
            <p:ph type="title"/>
          </p:nvPr>
        </p:nvSpPr>
        <p:spPr/>
        <p:txBody>
          <a:bodyPr>
            <a:normAutofit fontScale="90000"/>
          </a:bodyPr>
          <a:lstStyle/>
          <a:p>
            <a:r>
              <a:rPr lang="en-US" dirty="0"/>
              <a:t>Evaluation: Analysis of PIM Kernels (I)</a:t>
            </a:r>
          </a:p>
        </p:txBody>
      </p:sp>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p:txBody>
          <a:bodyPr>
            <a:normAutofit/>
          </a:bodyPr>
          <a:lstStyle/>
          <a:p>
            <a:r>
              <a:rPr lang="en-US" sz="3000" dirty="0"/>
              <a:t>Linear regression</a:t>
            </a:r>
          </a:p>
        </p:txBody>
      </p:sp>
      <p:pic>
        <p:nvPicPr>
          <p:cNvPr id="5" name="Picture 4">
            <a:extLst>
              <a:ext uri="{FF2B5EF4-FFF2-40B4-BE49-F238E27FC236}">
                <a16:creationId xmlns:a16="http://schemas.microsoft.com/office/drawing/2014/main" id="{C8B919D5-313D-1D41-BA5E-6707BC695AA3}"/>
              </a:ext>
            </a:extLst>
          </p:cNvPr>
          <p:cNvPicPr>
            <a:picLocks noChangeAspect="1"/>
          </p:cNvPicPr>
          <p:nvPr/>
        </p:nvPicPr>
        <p:blipFill>
          <a:blip r:embed="rId2"/>
          <a:stretch>
            <a:fillRect/>
          </a:stretch>
        </p:blipFill>
        <p:spPr>
          <a:xfrm>
            <a:off x="3634756" y="936172"/>
            <a:ext cx="5340233" cy="4272186"/>
          </a:xfrm>
          <a:prstGeom prst="rect">
            <a:avLst/>
          </a:prstGeom>
        </p:spPr>
      </p:pic>
      <p:sp>
        <p:nvSpPr>
          <p:cNvPr id="6" name="Rounded Rectangle 5">
            <a:extLst>
              <a:ext uri="{FF2B5EF4-FFF2-40B4-BE49-F238E27FC236}">
                <a16:creationId xmlns:a16="http://schemas.microsoft.com/office/drawing/2014/main" id="{2C829D2E-7855-4345-BEAF-38DCA68828DB}"/>
              </a:ext>
            </a:extLst>
          </p:cNvPr>
          <p:cNvSpPr/>
          <p:nvPr/>
        </p:nvSpPr>
        <p:spPr>
          <a:xfrm>
            <a:off x="290006" y="2107610"/>
            <a:ext cx="2903954" cy="1089568"/>
          </a:xfrm>
          <a:prstGeom prst="roundRect">
            <a:avLst/>
          </a:prstGeom>
          <a:solidFill>
            <a:schemeClr val="accent6">
              <a:lumMod val="20000"/>
              <a:lumOff val="8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All versions saturate at </a:t>
            </a:r>
            <a:r>
              <a:rPr kumimoji="0" lang="en-US" sz="2400" b="0" i="0" u="none" strike="noStrike" kern="1200" cap="none" spc="0" normalizeH="0" baseline="0" noProof="0" dirty="0">
                <a:ln>
                  <a:noFill/>
                </a:ln>
                <a:solidFill>
                  <a:srgbClr val="7030A0"/>
                </a:solidFill>
                <a:effectLst/>
                <a:uLnTx/>
                <a:uFillTx/>
                <a:latin typeface="Candara" panose="020E0502030303020204" pitchFamily="34" charset="0"/>
                <a:ea typeface="+mn-ea"/>
                <a:cs typeface="Calibri" panose="020F0502020204030204" pitchFamily="34" charset="0"/>
              </a:rPr>
              <a:t>11 or more PIM threads</a:t>
            </a:r>
          </a:p>
        </p:txBody>
      </p:sp>
      <p:sp>
        <p:nvSpPr>
          <p:cNvPr id="7" name="Rounded Rectangle 6">
            <a:extLst>
              <a:ext uri="{FF2B5EF4-FFF2-40B4-BE49-F238E27FC236}">
                <a16:creationId xmlns:a16="http://schemas.microsoft.com/office/drawing/2014/main" id="{AA5EBD62-FA49-EF44-872E-A4F095E795B8}"/>
              </a:ext>
            </a:extLst>
          </p:cNvPr>
          <p:cNvSpPr/>
          <p:nvPr/>
        </p:nvSpPr>
        <p:spPr>
          <a:xfrm>
            <a:off x="290006" y="3480517"/>
            <a:ext cx="2903955" cy="1702084"/>
          </a:xfrm>
          <a:prstGeom prst="roundRect">
            <a:avLst/>
          </a:prstGeom>
          <a:solidFill>
            <a:schemeClr val="accent6">
              <a:lumMod val="20000"/>
              <a:lumOff val="8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uLnTx/>
                <a:uFillTx/>
                <a:latin typeface="Candara" panose="020E0502030303020204" pitchFamily="34" charset="0"/>
                <a:ea typeface="+mn-ea"/>
                <a:cs typeface="Calibri" panose="020F0502020204030204" pitchFamily="34" charset="0"/>
              </a:rPr>
              <a:t>Fixed point accelerates the kernel</a:t>
            </a: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 by an order of magnitude</a:t>
            </a:r>
            <a:endParaRPr kumimoji="0" lang="en-US" sz="2400" b="0" i="0" u="none" strike="noStrike" kern="1200" cap="none" spc="0" normalizeH="0" baseline="0" noProof="0" dirty="0">
              <a:ln>
                <a:noFill/>
              </a:ln>
              <a:solidFill>
                <a:srgbClr val="0070C0"/>
              </a:solidFill>
              <a:effectLst/>
              <a:uLnTx/>
              <a:uFillTx/>
              <a:latin typeface="Candara" panose="020E0502030303020204" pitchFamily="34" charset="0"/>
              <a:ea typeface="+mn-ea"/>
              <a:cs typeface="Calibri" panose="020F0502020204030204" pitchFamily="34" charset="0"/>
            </a:endParaRPr>
          </a:p>
        </p:txBody>
      </p:sp>
      <p:sp>
        <p:nvSpPr>
          <p:cNvPr id="8" name="Rounded Rectangle 7">
            <a:extLst>
              <a:ext uri="{FF2B5EF4-FFF2-40B4-BE49-F238E27FC236}">
                <a16:creationId xmlns:a16="http://schemas.microsoft.com/office/drawing/2014/main" id="{F1A4D03E-145B-EC41-B900-D815074A9F15}"/>
              </a:ext>
            </a:extLst>
          </p:cNvPr>
          <p:cNvSpPr/>
          <p:nvPr/>
        </p:nvSpPr>
        <p:spPr>
          <a:xfrm>
            <a:off x="290006" y="5406111"/>
            <a:ext cx="4176000" cy="905505"/>
          </a:xfrm>
          <a:prstGeom prst="roundRect">
            <a:avLst/>
          </a:prstGeom>
          <a:solidFill>
            <a:schemeClr val="accent6">
              <a:lumMod val="20000"/>
              <a:lumOff val="8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urier" pitchFamily="2" charset="0"/>
                <a:ea typeface="+mn-ea"/>
                <a:cs typeface="Calibri" panose="020F0502020204030204" pitchFamily="34" charset="0"/>
              </a:rPr>
              <a:t>LIN-HYB</a:t>
            </a: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 is 41% faster than </a:t>
            </a:r>
            <a:r>
              <a:rPr kumimoji="0" lang="en-US" sz="2400" b="0" i="0" u="none" strike="noStrike" kern="1200" cap="none" spc="0" normalizeH="0" baseline="0" noProof="0" dirty="0">
                <a:ln>
                  <a:noFill/>
                </a:ln>
                <a:solidFill>
                  <a:prstClr val="black"/>
                </a:solidFill>
                <a:effectLst/>
                <a:uLnTx/>
                <a:uFillTx/>
                <a:latin typeface="Courier" pitchFamily="2" charset="0"/>
                <a:ea typeface="+mn-ea"/>
                <a:cs typeface="Calibri" panose="020F0502020204030204" pitchFamily="34" charset="0"/>
              </a:rPr>
              <a:t>LIN-INT32</a:t>
            </a:r>
            <a:endParaRPr kumimoji="0" lang="en-US" sz="2400" b="0" i="0" u="none" strike="noStrike" kern="1200" cap="none" spc="0" normalizeH="0" baseline="0" noProof="0" dirty="0">
              <a:ln>
                <a:noFill/>
              </a:ln>
              <a:solidFill>
                <a:srgbClr val="0070C0"/>
              </a:solidFill>
              <a:effectLst/>
              <a:uLnTx/>
              <a:uFillTx/>
              <a:latin typeface="Courier" pitchFamily="2" charset="0"/>
              <a:ea typeface="+mn-ea"/>
              <a:cs typeface="Calibri" panose="020F0502020204030204" pitchFamily="34" charset="0"/>
            </a:endParaRPr>
          </a:p>
        </p:txBody>
      </p:sp>
      <p:sp>
        <p:nvSpPr>
          <p:cNvPr id="9" name="Rounded Rectangle 8">
            <a:extLst>
              <a:ext uri="{FF2B5EF4-FFF2-40B4-BE49-F238E27FC236}">
                <a16:creationId xmlns:a16="http://schemas.microsoft.com/office/drawing/2014/main" id="{89241FD2-6FD2-524C-9F11-6F58A33AD925}"/>
              </a:ext>
            </a:extLst>
          </p:cNvPr>
          <p:cNvSpPr/>
          <p:nvPr/>
        </p:nvSpPr>
        <p:spPr>
          <a:xfrm>
            <a:off x="4676809" y="5406111"/>
            <a:ext cx="4176000" cy="905505"/>
          </a:xfrm>
          <a:prstGeom prst="roundRect">
            <a:avLst/>
          </a:prstGeom>
          <a:solidFill>
            <a:schemeClr val="accent6">
              <a:lumMod val="20000"/>
              <a:lumOff val="8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urier" pitchFamily="2" charset="0"/>
                <a:ea typeface="+mn-ea"/>
                <a:cs typeface="Calibri" panose="020F0502020204030204" pitchFamily="34" charset="0"/>
              </a:rPr>
              <a:t>LIN-BUI</a:t>
            </a: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 provides an additional 25% speedup</a:t>
            </a:r>
            <a:endParaRPr kumimoji="0" lang="en-US" sz="2400" b="0" i="0" u="none" strike="noStrike" kern="1200" cap="none" spc="0" normalizeH="0" baseline="0" noProof="0" dirty="0">
              <a:ln>
                <a:noFill/>
              </a:ln>
              <a:solidFill>
                <a:srgbClr val="0070C0"/>
              </a:solidFill>
              <a:effectLst/>
              <a:uLnTx/>
              <a:uFillTx/>
              <a:latin typeface="Courier" pitchFamily="2" charset="0"/>
              <a:ea typeface="+mn-ea"/>
              <a:cs typeface="Calibri" panose="020F0502020204030204" pitchFamily="34" charset="0"/>
            </a:endParaRPr>
          </a:p>
        </p:txBody>
      </p:sp>
    </p:spTree>
    <p:extLst>
      <p:ext uri="{BB962C8B-B14F-4D97-AF65-F5344CB8AC3E}">
        <p14:creationId xmlns:p14="http://schemas.microsoft.com/office/powerpoint/2010/main" val="53256101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FEDA48E-0D1C-6943-89FA-21EF408AED54}"/>
              </a:ext>
            </a:extLst>
          </p:cNvPr>
          <p:cNvPicPr>
            <a:picLocks noChangeAspect="1"/>
          </p:cNvPicPr>
          <p:nvPr/>
        </p:nvPicPr>
        <p:blipFill>
          <a:blip r:embed="rId2"/>
          <a:stretch>
            <a:fillRect/>
          </a:stretch>
        </p:blipFill>
        <p:spPr>
          <a:xfrm>
            <a:off x="3636189" y="936172"/>
            <a:ext cx="5338800" cy="4283602"/>
          </a:xfrm>
          <a:prstGeom prst="rect">
            <a:avLst/>
          </a:prstGeom>
        </p:spPr>
      </p:pic>
      <p:sp>
        <p:nvSpPr>
          <p:cNvPr id="2" name="Title 1">
            <a:extLst>
              <a:ext uri="{FF2B5EF4-FFF2-40B4-BE49-F238E27FC236}">
                <a16:creationId xmlns:a16="http://schemas.microsoft.com/office/drawing/2014/main" id="{BA7F4718-E176-FC48-B556-D5B3A7CB3826}"/>
              </a:ext>
            </a:extLst>
          </p:cNvPr>
          <p:cNvSpPr>
            <a:spLocks noGrp="1"/>
          </p:cNvSpPr>
          <p:nvPr>
            <p:ph type="title"/>
          </p:nvPr>
        </p:nvSpPr>
        <p:spPr/>
        <p:txBody>
          <a:bodyPr>
            <a:normAutofit fontScale="90000"/>
          </a:bodyPr>
          <a:lstStyle/>
          <a:p>
            <a:r>
              <a:rPr lang="en-US" dirty="0"/>
              <a:t>Evaluation: Analysis of PIM Kernels (II)</a:t>
            </a:r>
          </a:p>
        </p:txBody>
      </p:sp>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p:txBody>
          <a:bodyPr>
            <a:normAutofit/>
          </a:bodyPr>
          <a:lstStyle/>
          <a:p>
            <a:r>
              <a:rPr lang="en-US" sz="3000" dirty="0"/>
              <a:t>Logistic regression</a:t>
            </a:r>
          </a:p>
        </p:txBody>
      </p:sp>
      <p:sp>
        <p:nvSpPr>
          <p:cNvPr id="6" name="Rounded Rectangle 5">
            <a:extLst>
              <a:ext uri="{FF2B5EF4-FFF2-40B4-BE49-F238E27FC236}">
                <a16:creationId xmlns:a16="http://schemas.microsoft.com/office/drawing/2014/main" id="{2C829D2E-7855-4345-BEAF-38DCA68828DB}"/>
              </a:ext>
            </a:extLst>
          </p:cNvPr>
          <p:cNvSpPr/>
          <p:nvPr/>
        </p:nvSpPr>
        <p:spPr>
          <a:xfrm>
            <a:off x="290006" y="1495093"/>
            <a:ext cx="2903954" cy="1882389"/>
          </a:xfrm>
          <a:prstGeom prst="roundRect">
            <a:avLst/>
          </a:prstGeom>
          <a:solidFill>
            <a:schemeClr val="accent6">
              <a:lumMod val="20000"/>
              <a:lumOff val="8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Very high kernel time of </a:t>
            </a:r>
            <a:r>
              <a:rPr kumimoji="0" lang="en-US" sz="2400" b="0" i="0" u="none" strike="noStrike" kern="1200" cap="none" spc="0" normalizeH="0" baseline="0" noProof="0" dirty="0">
                <a:ln>
                  <a:noFill/>
                </a:ln>
                <a:solidFill>
                  <a:prstClr val="black"/>
                </a:solidFill>
                <a:effectLst/>
                <a:uLnTx/>
                <a:uFillTx/>
                <a:latin typeface="Courier" pitchFamily="2" charset="0"/>
                <a:ea typeface="+mn-ea"/>
                <a:cs typeface="Calibri" panose="020F0502020204030204" pitchFamily="34" charset="0"/>
              </a:rPr>
              <a:t>LOG-FP32</a:t>
            </a: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 and </a:t>
            </a:r>
            <a:r>
              <a:rPr kumimoji="0" lang="en-US" sz="2400" b="0" i="0" u="none" strike="noStrike" kern="1200" cap="none" spc="0" normalizeH="0" baseline="0" noProof="0" dirty="0">
                <a:ln>
                  <a:noFill/>
                </a:ln>
                <a:solidFill>
                  <a:prstClr val="black"/>
                </a:solidFill>
                <a:effectLst/>
                <a:uLnTx/>
                <a:uFillTx/>
                <a:latin typeface="Courier" pitchFamily="2" charset="0"/>
                <a:ea typeface="+mn-ea"/>
                <a:cs typeface="Calibri" panose="020F0502020204030204" pitchFamily="34" charset="0"/>
              </a:rPr>
              <a:t>LOG-INT32</a:t>
            </a: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 due to sigmoid approximation</a:t>
            </a:r>
            <a:endParaRPr kumimoji="0" lang="en-US" sz="2400" b="0" i="0" u="none" strike="noStrike" kern="1200" cap="none" spc="0" normalizeH="0" baseline="0" noProof="0" dirty="0">
              <a:ln>
                <a:noFill/>
              </a:ln>
              <a:solidFill>
                <a:srgbClr val="7030A0"/>
              </a:solidFill>
              <a:effectLst/>
              <a:uLnTx/>
              <a:uFillTx/>
              <a:latin typeface="Candara" panose="020E0502030303020204" pitchFamily="34" charset="0"/>
              <a:ea typeface="+mn-ea"/>
              <a:cs typeface="Calibri" panose="020F0502020204030204" pitchFamily="34" charset="0"/>
            </a:endParaRPr>
          </a:p>
        </p:txBody>
      </p:sp>
      <p:sp>
        <p:nvSpPr>
          <p:cNvPr id="7" name="Rounded Rectangle 6">
            <a:extLst>
              <a:ext uri="{FF2B5EF4-FFF2-40B4-BE49-F238E27FC236}">
                <a16:creationId xmlns:a16="http://schemas.microsoft.com/office/drawing/2014/main" id="{AA5EBD62-FA49-EF44-872E-A4F095E795B8}"/>
              </a:ext>
            </a:extLst>
          </p:cNvPr>
          <p:cNvSpPr/>
          <p:nvPr/>
        </p:nvSpPr>
        <p:spPr>
          <a:xfrm>
            <a:off x="290006" y="3545833"/>
            <a:ext cx="2903955" cy="1702084"/>
          </a:xfrm>
          <a:prstGeom prst="roundRect">
            <a:avLst/>
          </a:prstGeom>
          <a:solidFill>
            <a:schemeClr val="accent6">
              <a:lumMod val="20000"/>
              <a:lumOff val="8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urier" pitchFamily="2" charset="0"/>
                <a:ea typeface="+mn-ea"/>
                <a:cs typeface="Calibri" panose="020F0502020204030204" pitchFamily="34" charset="0"/>
              </a:rPr>
              <a:t>LOG-INT32-LUT(MRAM)</a:t>
            </a: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 is </a:t>
            </a:r>
            <a:r>
              <a:rPr kumimoji="0" lang="en-US" sz="2400" b="0" i="0" u="none" strike="noStrike" kern="1200" cap="none" spc="0" normalizeH="0" baseline="0" noProof="0" dirty="0">
                <a:ln>
                  <a:noFill/>
                </a:ln>
                <a:solidFill>
                  <a:srgbClr val="0070C0"/>
                </a:solidFill>
                <a:effectLst/>
                <a:uLnTx/>
                <a:uFillTx/>
                <a:latin typeface="Candara" panose="020E0502030303020204" pitchFamily="34" charset="0"/>
                <a:ea typeface="+mn-ea"/>
                <a:cs typeface="Calibri" panose="020F0502020204030204" pitchFamily="34" charset="0"/>
              </a:rPr>
              <a:t>53x faster </a:t>
            </a: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than </a:t>
            </a:r>
            <a:r>
              <a:rPr kumimoji="0" lang="en-US" sz="2400" b="0" i="0" u="none" strike="noStrike" kern="1200" cap="none" spc="0" normalizeH="0" baseline="0" noProof="0" dirty="0">
                <a:ln>
                  <a:noFill/>
                </a:ln>
                <a:solidFill>
                  <a:prstClr val="black"/>
                </a:solidFill>
                <a:effectLst/>
                <a:uLnTx/>
                <a:uFillTx/>
                <a:latin typeface="Courier" pitchFamily="2" charset="0"/>
                <a:ea typeface="+mn-ea"/>
                <a:cs typeface="Calibri" panose="020F0502020204030204" pitchFamily="34" charset="0"/>
              </a:rPr>
              <a:t>LOG-INT32</a:t>
            </a:r>
          </a:p>
        </p:txBody>
      </p:sp>
      <p:sp>
        <p:nvSpPr>
          <p:cNvPr id="8" name="Rounded Rectangle 7">
            <a:extLst>
              <a:ext uri="{FF2B5EF4-FFF2-40B4-BE49-F238E27FC236}">
                <a16:creationId xmlns:a16="http://schemas.microsoft.com/office/drawing/2014/main" id="{F1A4D03E-145B-EC41-B900-D815074A9F15}"/>
              </a:ext>
            </a:extLst>
          </p:cNvPr>
          <p:cNvSpPr/>
          <p:nvPr/>
        </p:nvSpPr>
        <p:spPr>
          <a:xfrm>
            <a:off x="290006" y="5406111"/>
            <a:ext cx="4176000" cy="905505"/>
          </a:xfrm>
          <a:prstGeom prst="roundRect">
            <a:avLst/>
          </a:prstGeom>
          <a:solidFill>
            <a:schemeClr val="accent6">
              <a:lumMod val="20000"/>
              <a:lumOff val="8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urier" pitchFamily="2" charset="0"/>
                <a:ea typeface="+mn-ea"/>
                <a:cs typeface="Calibri" panose="020F0502020204030204" pitchFamily="34" charset="0"/>
              </a:rPr>
              <a:t>LOG-HYB-LUT</a:t>
            </a: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 is 28% faster than </a:t>
            </a:r>
            <a:r>
              <a:rPr kumimoji="0" lang="en-US" sz="2400" b="0" i="0" u="none" strike="noStrike" kern="1200" cap="none" spc="0" normalizeH="0" baseline="0" noProof="0" dirty="0">
                <a:ln>
                  <a:noFill/>
                </a:ln>
                <a:solidFill>
                  <a:prstClr val="black"/>
                </a:solidFill>
                <a:effectLst/>
                <a:uLnTx/>
                <a:uFillTx/>
                <a:latin typeface="Courier" pitchFamily="2" charset="0"/>
                <a:ea typeface="+mn-ea"/>
                <a:cs typeface="Calibri" panose="020F0502020204030204" pitchFamily="34" charset="0"/>
              </a:rPr>
              <a:t>LOG-INT32-LUT</a:t>
            </a:r>
            <a:endParaRPr kumimoji="0" lang="en-US" sz="2400" b="0" i="0" u="none" strike="noStrike" kern="1200" cap="none" spc="0" normalizeH="0" baseline="0" noProof="0" dirty="0">
              <a:ln>
                <a:noFill/>
              </a:ln>
              <a:solidFill>
                <a:srgbClr val="0070C0"/>
              </a:solidFill>
              <a:effectLst/>
              <a:uLnTx/>
              <a:uFillTx/>
              <a:latin typeface="Courier" pitchFamily="2" charset="0"/>
              <a:ea typeface="+mn-ea"/>
              <a:cs typeface="Calibri" panose="020F0502020204030204" pitchFamily="34" charset="0"/>
            </a:endParaRPr>
          </a:p>
        </p:txBody>
      </p:sp>
      <p:sp>
        <p:nvSpPr>
          <p:cNvPr id="9" name="Rounded Rectangle 8">
            <a:extLst>
              <a:ext uri="{FF2B5EF4-FFF2-40B4-BE49-F238E27FC236}">
                <a16:creationId xmlns:a16="http://schemas.microsoft.com/office/drawing/2014/main" id="{89241FD2-6FD2-524C-9F11-6F58A33AD925}"/>
              </a:ext>
            </a:extLst>
          </p:cNvPr>
          <p:cNvSpPr/>
          <p:nvPr/>
        </p:nvSpPr>
        <p:spPr>
          <a:xfrm>
            <a:off x="4676809" y="5406111"/>
            <a:ext cx="4176000" cy="905505"/>
          </a:xfrm>
          <a:prstGeom prst="roundRect">
            <a:avLst/>
          </a:prstGeom>
          <a:solidFill>
            <a:schemeClr val="accent6">
              <a:lumMod val="20000"/>
              <a:lumOff val="8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urier" pitchFamily="2" charset="0"/>
                <a:ea typeface="+mn-ea"/>
                <a:cs typeface="Calibri" panose="020F0502020204030204" pitchFamily="34" charset="0"/>
              </a:rPr>
              <a:t>LOG-BUI-LUT</a:t>
            </a: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 provides an additional 43% speedup</a:t>
            </a:r>
            <a:endParaRPr kumimoji="0" lang="en-US" sz="2400" b="0" i="0" u="none" strike="noStrike" kern="1200" cap="none" spc="0" normalizeH="0" baseline="0" noProof="0" dirty="0">
              <a:ln>
                <a:noFill/>
              </a:ln>
              <a:solidFill>
                <a:srgbClr val="0070C0"/>
              </a:solidFill>
              <a:effectLst/>
              <a:uLnTx/>
              <a:uFillTx/>
              <a:latin typeface="Courier" pitchFamily="2" charset="0"/>
              <a:ea typeface="+mn-ea"/>
              <a:cs typeface="Calibri" panose="020F0502020204030204" pitchFamily="34" charset="0"/>
            </a:endParaRPr>
          </a:p>
        </p:txBody>
      </p:sp>
    </p:spTree>
    <p:extLst>
      <p:ext uri="{BB962C8B-B14F-4D97-AF65-F5344CB8AC3E}">
        <p14:creationId xmlns:p14="http://schemas.microsoft.com/office/powerpoint/2010/main" val="136518209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4718-E176-FC48-B556-D5B3A7CB3826}"/>
              </a:ext>
            </a:extLst>
          </p:cNvPr>
          <p:cNvSpPr>
            <a:spLocks noGrp="1"/>
          </p:cNvSpPr>
          <p:nvPr>
            <p:ph type="title"/>
          </p:nvPr>
        </p:nvSpPr>
        <p:spPr/>
        <p:txBody>
          <a:bodyPr>
            <a:normAutofit fontScale="90000"/>
          </a:bodyPr>
          <a:lstStyle/>
          <a:p>
            <a:r>
              <a:rPr lang="en-US" dirty="0"/>
              <a:t>Evaluation: Analysis of PIM Kernels (III)</a:t>
            </a:r>
          </a:p>
        </p:txBody>
      </p:sp>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p:txBody>
          <a:bodyPr>
            <a:normAutofit/>
          </a:bodyPr>
          <a:lstStyle/>
          <a:p>
            <a:r>
              <a:rPr lang="en-US" sz="3000" dirty="0"/>
              <a:t>Decision tree &amp; K-means</a:t>
            </a:r>
          </a:p>
        </p:txBody>
      </p:sp>
      <p:pic>
        <p:nvPicPr>
          <p:cNvPr id="5" name="Picture 4">
            <a:extLst>
              <a:ext uri="{FF2B5EF4-FFF2-40B4-BE49-F238E27FC236}">
                <a16:creationId xmlns:a16="http://schemas.microsoft.com/office/drawing/2014/main" id="{5F1E4AC4-42BB-0144-AD1C-2B98668C9076}"/>
              </a:ext>
            </a:extLst>
          </p:cNvPr>
          <p:cNvPicPr>
            <a:picLocks noChangeAspect="1"/>
          </p:cNvPicPr>
          <p:nvPr/>
        </p:nvPicPr>
        <p:blipFill>
          <a:blip r:embed="rId2"/>
          <a:stretch>
            <a:fillRect/>
          </a:stretch>
        </p:blipFill>
        <p:spPr>
          <a:xfrm>
            <a:off x="3526972" y="1964869"/>
            <a:ext cx="5464346" cy="3630070"/>
          </a:xfrm>
          <a:prstGeom prst="rect">
            <a:avLst/>
          </a:prstGeom>
        </p:spPr>
      </p:pic>
      <p:sp>
        <p:nvSpPr>
          <p:cNvPr id="6" name="Rounded Rectangle 5">
            <a:extLst>
              <a:ext uri="{FF2B5EF4-FFF2-40B4-BE49-F238E27FC236}">
                <a16:creationId xmlns:a16="http://schemas.microsoft.com/office/drawing/2014/main" id="{ACFDAEBE-01B7-0247-9E23-A5CFEE200223}"/>
              </a:ext>
            </a:extLst>
          </p:cNvPr>
          <p:cNvSpPr/>
          <p:nvPr/>
        </p:nvSpPr>
        <p:spPr>
          <a:xfrm>
            <a:off x="290006" y="1593068"/>
            <a:ext cx="2903954" cy="1702084"/>
          </a:xfrm>
          <a:prstGeom prst="roundRect">
            <a:avLst/>
          </a:prstGeom>
          <a:solidFill>
            <a:schemeClr val="accent6">
              <a:lumMod val="20000"/>
              <a:lumOff val="8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Both workloads saturate at </a:t>
            </a:r>
            <a:r>
              <a:rPr kumimoji="0" lang="en-US" sz="2400" b="0" i="0" u="none" strike="noStrike" kern="1200" cap="none" spc="0" normalizeH="0" baseline="0" noProof="0" dirty="0">
                <a:ln>
                  <a:noFill/>
                </a:ln>
                <a:solidFill>
                  <a:srgbClr val="7030A0"/>
                </a:solidFill>
                <a:effectLst/>
                <a:uLnTx/>
                <a:uFillTx/>
                <a:latin typeface="Candara" panose="020E0502030303020204" pitchFamily="34" charset="0"/>
                <a:ea typeface="+mn-ea"/>
                <a:cs typeface="Calibri" panose="020F0502020204030204" pitchFamily="34" charset="0"/>
              </a:rPr>
              <a:t>11 or more PIM threads</a:t>
            </a:r>
          </a:p>
        </p:txBody>
      </p:sp>
      <p:sp>
        <p:nvSpPr>
          <p:cNvPr id="7" name="Rounded Rectangle 6">
            <a:extLst>
              <a:ext uri="{FF2B5EF4-FFF2-40B4-BE49-F238E27FC236}">
                <a16:creationId xmlns:a16="http://schemas.microsoft.com/office/drawing/2014/main" id="{1CC49A89-6EF1-1145-A7D3-8394CBD26DCB}"/>
              </a:ext>
            </a:extLst>
          </p:cNvPr>
          <p:cNvSpPr/>
          <p:nvPr/>
        </p:nvSpPr>
        <p:spPr>
          <a:xfrm>
            <a:off x="290006" y="3578491"/>
            <a:ext cx="2903955" cy="2610040"/>
          </a:xfrm>
          <a:prstGeom prst="roundRect">
            <a:avLst/>
          </a:prstGeom>
          <a:solidFill>
            <a:schemeClr val="accent6">
              <a:lumMod val="20000"/>
              <a:lumOff val="8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Maximum number of PIM threads in </a:t>
            </a:r>
            <a:r>
              <a:rPr kumimoji="0" lang="en-US" sz="2400" b="0" i="0" u="none" strike="noStrike" kern="1200" cap="none" spc="0" normalizeH="0" baseline="0" noProof="0" dirty="0">
                <a:ln>
                  <a:noFill/>
                </a:ln>
                <a:solidFill>
                  <a:prstClr val="black"/>
                </a:solidFill>
                <a:effectLst/>
                <a:uLnTx/>
                <a:uFillTx/>
                <a:latin typeface="Courier" pitchFamily="2" charset="0"/>
                <a:ea typeface="+mn-ea"/>
                <a:cs typeface="Calibri" panose="020F0502020204030204" pitchFamily="34" charset="0"/>
              </a:rPr>
              <a:t>DTR</a:t>
            </a: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 is 16 due to the </a:t>
            </a:r>
            <a:r>
              <a:rPr kumimoji="0" lang="en-US" sz="2400" b="0" i="0" u="none" strike="noStrike" kern="1200" cap="none" spc="0" normalizeH="0" baseline="0" noProof="0" dirty="0">
                <a:ln>
                  <a:noFill/>
                </a:ln>
                <a:solidFill>
                  <a:srgbClr val="C00000"/>
                </a:solidFill>
                <a:effectLst/>
                <a:uLnTx/>
                <a:uFillTx/>
                <a:latin typeface="Candara" panose="020E0502030303020204" pitchFamily="34" charset="0"/>
                <a:ea typeface="+mn-ea"/>
                <a:cs typeface="Calibri" panose="020F0502020204030204" pitchFamily="34" charset="0"/>
              </a:rPr>
              <a:t>usage of local scratchpad memory</a:t>
            </a:r>
          </a:p>
        </p:txBody>
      </p:sp>
    </p:spTree>
    <p:extLst>
      <p:ext uri="{BB962C8B-B14F-4D97-AF65-F5344CB8AC3E}">
        <p14:creationId xmlns:p14="http://schemas.microsoft.com/office/powerpoint/2010/main" val="308828334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4718-E176-FC48-B556-D5B3A7CB3826}"/>
              </a:ext>
            </a:extLst>
          </p:cNvPr>
          <p:cNvSpPr>
            <a:spLocks noGrp="1"/>
          </p:cNvSpPr>
          <p:nvPr>
            <p:ph type="title"/>
          </p:nvPr>
        </p:nvSpPr>
        <p:spPr/>
        <p:txBody>
          <a:bodyPr>
            <a:normAutofit fontScale="90000"/>
          </a:bodyPr>
          <a:lstStyle/>
          <a:p>
            <a:r>
              <a:rPr lang="en-US" dirty="0"/>
              <a:t>Evaluation: Performance Scaling</a:t>
            </a:r>
          </a:p>
        </p:txBody>
      </p:sp>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p:txBody>
          <a:bodyPr>
            <a:normAutofit/>
          </a:bodyPr>
          <a:lstStyle/>
          <a:p>
            <a:r>
              <a:rPr lang="en-US" dirty="0"/>
              <a:t>Strong scaling: 256 to 2,048 PIM cores</a:t>
            </a:r>
          </a:p>
        </p:txBody>
      </p:sp>
      <p:pic>
        <p:nvPicPr>
          <p:cNvPr id="5" name="Picture 4">
            <a:extLst>
              <a:ext uri="{FF2B5EF4-FFF2-40B4-BE49-F238E27FC236}">
                <a16:creationId xmlns:a16="http://schemas.microsoft.com/office/drawing/2014/main" id="{4739F758-3631-174D-B26F-E91E8352699D}"/>
              </a:ext>
            </a:extLst>
          </p:cNvPr>
          <p:cNvPicPr>
            <a:picLocks noChangeAspect="1"/>
          </p:cNvPicPr>
          <p:nvPr/>
        </p:nvPicPr>
        <p:blipFill>
          <a:blip r:embed="rId2"/>
          <a:stretch>
            <a:fillRect/>
          </a:stretch>
        </p:blipFill>
        <p:spPr>
          <a:xfrm>
            <a:off x="169011" y="1690634"/>
            <a:ext cx="5610824" cy="4285624"/>
          </a:xfrm>
          <a:prstGeom prst="rect">
            <a:avLst/>
          </a:prstGeom>
        </p:spPr>
      </p:pic>
      <p:sp>
        <p:nvSpPr>
          <p:cNvPr id="6" name="Rounded Rectangle 5">
            <a:extLst>
              <a:ext uri="{FF2B5EF4-FFF2-40B4-BE49-F238E27FC236}">
                <a16:creationId xmlns:a16="http://schemas.microsoft.com/office/drawing/2014/main" id="{1DC3564A-B595-A84F-8632-D32CD42D2CFA}"/>
              </a:ext>
            </a:extLst>
          </p:cNvPr>
          <p:cNvSpPr/>
          <p:nvPr/>
        </p:nvSpPr>
        <p:spPr>
          <a:xfrm>
            <a:off x="5845151" y="1494690"/>
            <a:ext cx="3146879" cy="1702084"/>
          </a:xfrm>
          <a:prstGeom prst="roundRect">
            <a:avLst/>
          </a:prstGeom>
          <a:solidFill>
            <a:schemeClr val="accent6">
              <a:lumMod val="20000"/>
              <a:lumOff val="8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uLnTx/>
                <a:uFillTx/>
                <a:latin typeface="Candara" panose="020E0502030303020204" pitchFamily="34" charset="0"/>
                <a:ea typeface="+mn-ea"/>
                <a:cs typeface="Calibri" panose="020F0502020204030204" pitchFamily="34" charset="0"/>
              </a:rPr>
              <a:t>PIM kernel time scales linearly </a:t>
            </a: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with the number of PIM cores</a:t>
            </a:r>
            <a:endParaRPr kumimoji="0" lang="en-US" sz="2400" b="0" i="0" u="none" strike="noStrike" kern="1200" cap="none" spc="0" normalizeH="0" baseline="0" noProof="0" dirty="0">
              <a:ln>
                <a:noFill/>
              </a:ln>
              <a:solidFill>
                <a:srgbClr val="7030A0"/>
              </a:solidFill>
              <a:effectLst/>
              <a:uLnTx/>
              <a:uFillTx/>
              <a:latin typeface="Candara" panose="020E0502030303020204" pitchFamily="34" charset="0"/>
              <a:ea typeface="+mn-ea"/>
              <a:cs typeface="Calibri" panose="020F0502020204030204" pitchFamily="34" charset="0"/>
            </a:endParaRPr>
          </a:p>
        </p:txBody>
      </p:sp>
      <p:sp>
        <p:nvSpPr>
          <p:cNvPr id="7" name="Rounded Rectangle 6">
            <a:extLst>
              <a:ext uri="{FF2B5EF4-FFF2-40B4-BE49-F238E27FC236}">
                <a16:creationId xmlns:a16="http://schemas.microsoft.com/office/drawing/2014/main" id="{DE13A1D5-93A1-1D44-BF17-A59C42DB24D2}"/>
              </a:ext>
            </a:extLst>
          </p:cNvPr>
          <p:cNvSpPr/>
          <p:nvPr/>
        </p:nvSpPr>
        <p:spPr>
          <a:xfrm>
            <a:off x="5845151" y="3480113"/>
            <a:ext cx="3146879" cy="2610040"/>
          </a:xfrm>
          <a:prstGeom prst="roundRect">
            <a:avLst/>
          </a:prstGeom>
          <a:solidFill>
            <a:schemeClr val="accent6">
              <a:lumMod val="20000"/>
              <a:lumOff val="8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Little overhead from inter PIM core communicati0n and communication between host and PIM cores</a:t>
            </a:r>
            <a:endParaRPr kumimoji="0" lang="en-US" sz="2400" b="0" i="0" u="none" strike="noStrike" kern="1200" cap="none" spc="0" normalizeH="0" baseline="0" noProof="0" dirty="0">
              <a:ln>
                <a:noFill/>
              </a:ln>
              <a:solidFill>
                <a:srgbClr val="C00000"/>
              </a:solidFill>
              <a:effectLst/>
              <a:uLnTx/>
              <a:uFillTx/>
              <a:latin typeface="Candara" panose="020E0502030303020204" pitchFamily="34" charset="0"/>
              <a:ea typeface="+mn-ea"/>
              <a:cs typeface="Calibri" panose="020F0502020204030204" pitchFamily="34" charset="0"/>
            </a:endParaRPr>
          </a:p>
        </p:txBody>
      </p:sp>
    </p:spTree>
    <p:extLst>
      <p:ext uri="{BB962C8B-B14F-4D97-AF65-F5344CB8AC3E}">
        <p14:creationId xmlns:p14="http://schemas.microsoft.com/office/powerpoint/2010/main" val="405605117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4718-E176-FC48-B556-D5B3A7CB3826}"/>
              </a:ext>
            </a:extLst>
          </p:cNvPr>
          <p:cNvSpPr>
            <a:spLocks noGrp="1"/>
          </p:cNvSpPr>
          <p:nvPr>
            <p:ph type="title"/>
          </p:nvPr>
        </p:nvSpPr>
        <p:spPr/>
        <p:txBody>
          <a:bodyPr>
            <a:normAutofit fontScale="90000"/>
          </a:bodyPr>
          <a:lstStyle/>
          <a:p>
            <a:r>
              <a:rPr lang="en-US" dirty="0"/>
              <a:t>Comparison to CPU and GPU (I)</a:t>
            </a:r>
          </a:p>
        </p:txBody>
      </p:sp>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p:txBody>
          <a:bodyPr>
            <a:normAutofit/>
          </a:bodyPr>
          <a:lstStyle/>
          <a:p>
            <a:r>
              <a:rPr lang="en-US" dirty="0"/>
              <a:t>Linear regression and logistic regression</a:t>
            </a:r>
          </a:p>
        </p:txBody>
      </p:sp>
      <p:pic>
        <p:nvPicPr>
          <p:cNvPr id="7" name="Picture 6">
            <a:extLst>
              <a:ext uri="{FF2B5EF4-FFF2-40B4-BE49-F238E27FC236}">
                <a16:creationId xmlns:a16="http://schemas.microsoft.com/office/drawing/2014/main" id="{7BA1D62A-EDD4-F849-B063-EE04F84D9EE3}"/>
              </a:ext>
            </a:extLst>
          </p:cNvPr>
          <p:cNvPicPr>
            <a:picLocks noChangeAspect="1"/>
          </p:cNvPicPr>
          <p:nvPr/>
        </p:nvPicPr>
        <p:blipFill>
          <a:blip r:embed="rId2"/>
          <a:stretch>
            <a:fillRect/>
          </a:stretch>
        </p:blipFill>
        <p:spPr>
          <a:xfrm>
            <a:off x="3172383" y="1415530"/>
            <a:ext cx="1662827" cy="4995871"/>
          </a:xfrm>
          <a:prstGeom prst="rect">
            <a:avLst/>
          </a:prstGeom>
        </p:spPr>
      </p:pic>
      <p:pic>
        <p:nvPicPr>
          <p:cNvPr id="9" name="Picture 8">
            <a:extLst>
              <a:ext uri="{FF2B5EF4-FFF2-40B4-BE49-F238E27FC236}">
                <a16:creationId xmlns:a16="http://schemas.microsoft.com/office/drawing/2014/main" id="{3CD5AA3F-F82E-F346-8119-EB39538A6DDD}"/>
              </a:ext>
            </a:extLst>
          </p:cNvPr>
          <p:cNvPicPr>
            <a:picLocks noChangeAspect="1"/>
          </p:cNvPicPr>
          <p:nvPr/>
        </p:nvPicPr>
        <p:blipFill>
          <a:blip r:embed="rId3"/>
          <a:stretch>
            <a:fillRect/>
          </a:stretch>
        </p:blipFill>
        <p:spPr>
          <a:xfrm>
            <a:off x="455943" y="1415530"/>
            <a:ext cx="2225883" cy="4995871"/>
          </a:xfrm>
          <a:prstGeom prst="rect">
            <a:avLst/>
          </a:prstGeom>
        </p:spPr>
      </p:pic>
      <p:sp>
        <p:nvSpPr>
          <p:cNvPr id="10" name="Rounded Rectangle 9">
            <a:extLst>
              <a:ext uri="{FF2B5EF4-FFF2-40B4-BE49-F238E27FC236}">
                <a16:creationId xmlns:a16="http://schemas.microsoft.com/office/drawing/2014/main" id="{D5E38A67-2E09-B249-9A62-DEBED3FED153}"/>
              </a:ext>
            </a:extLst>
          </p:cNvPr>
          <p:cNvSpPr/>
          <p:nvPr/>
        </p:nvSpPr>
        <p:spPr>
          <a:xfrm>
            <a:off x="5176157" y="1543677"/>
            <a:ext cx="3815873" cy="2111836"/>
          </a:xfrm>
          <a:prstGeom prst="roundRect">
            <a:avLst/>
          </a:prstGeom>
          <a:solidFill>
            <a:schemeClr val="accent6">
              <a:lumMod val="20000"/>
              <a:lumOff val="8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PIM versions are heavily burdened when they use </a:t>
            </a:r>
            <a:r>
              <a:rPr kumimoji="0" lang="en-US" sz="2400" b="0" i="0" u="none" strike="noStrike" kern="1200" cap="none" spc="0" normalizeH="0" baseline="0" noProof="0" dirty="0">
                <a:ln>
                  <a:noFill/>
                </a:ln>
                <a:solidFill>
                  <a:srgbClr val="C00000"/>
                </a:solidFill>
                <a:effectLst/>
                <a:uLnTx/>
                <a:uFillTx/>
                <a:latin typeface="Candara" panose="020E0502030303020204" pitchFamily="34" charset="0"/>
                <a:ea typeface="+mn-ea"/>
                <a:cs typeface="Calibri" panose="020F0502020204030204" pitchFamily="34" charset="0"/>
              </a:rPr>
              <a:t>operations that are not natively supported</a:t>
            </a: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 by the hardware</a:t>
            </a:r>
          </a:p>
        </p:txBody>
      </p:sp>
      <p:sp>
        <p:nvSpPr>
          <p:cNvPr id="11" name="Rounded Rectangle 10">
            <a:extLst>
              <a:ext uri="{FF2B5EF4-FFF2-40B4-BE49-F238E27FC236}">
                <a16:creationId xmlns:a16="http://schemas.microsoft.com/office/drawing/2014/main" id="{220CE498-A8B2-0044-8235-AF2952EE06DC}"/>
              </a:ext>
            </a:extLst>
          </p:cNvPr>
          <p:cNvSpPr/>
          <p:nvPr/>
        </p:nvSpPr>
        <p:spPr>
          <a:xfrm>
            <a:off x="5176157" y="4027304"/>
            <a:ext cx="3815873" cy="2111836"/>
          </a:xfrm>
          <a:prstGeom prst="roundRect">
            <a:avLst/>
          </a:prstGeom>
          <a:solidFill>
            <a:schemeClr val="accent6">
              <a:lumMod val="20000"/>
              <a:lumOff val="8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Several optimizations reduce the execution time considerably and </a:t>
            </a:r>
            <a:r>
              <a:rPr kumimoji="0" lang="en-US" sz="2400" b="0" i="0" u="none" strike="noStrike" kern="1200" cap="none" spc="0" normalizeH="0" baseline="0" noProof="0" dirty="0">
                <a:ln>
                  <a:noFill/>
                </a:ln>
                <a:solidFill>
                  <a:srgbClr val="0070C0"/>
                </a:solidFill>
                <a:effectLst/>
                <a:uLnTx/>
                <a:uFillTx/>
                <a:latin typeface="Candara" panose="020E0502030303020204" pitchFamily="34" charset="0"/>
                <a:ea typeface="+mn-ea"/>
                <a:cs typeface="Calibri" panose="020F0502020204030204" pitchFamily="34" charset="0"/>
              </a:rPr>
              <a:t>close the gap with GPU </a:t>
            </a: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performance</a:t>
            </a:r>
          </a:p>
        </p:txBody>
      </p:sp>
    </p:spTree>
    <p:extLst>
      <p:ext uri="{BB962C8B-B14F-4D97-AF65-F5344CB8AC3E}">
        <p14:creationId xmlns:p14="http://schemas.microsoft.com/office/powerpoint/2010/main" val="246637748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4718-E176-FC48-B556-D5B3A7CB3826}"/>
              </a:ext>
            </a:extLst>
          </p:cNvPr>
          <p:cNvSpPr>
            <a:spLocks noGrp="1"/>
          </p:cNvSpPr>
          <p:nvPr>
            <p:ph type="title"/>
          </p:nvPr>
        </p:nvSpPr>
        <p:spPr/>
        <p:txBody>
          <a:bodyPr>
            <a:normAutofit fontScale="90000"/>
          </a:bodyPr>
          <a:lstStyle/>
          <a:p>
            <a:r>
              <a:rPr lang="en-US" dirty="0"/>
              <a:t>Comparison to CPU and GPU (II)</a:t>
            </a:r>
          </a:p>
        </p:txBody>
      </p:sp>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p:txBody>
          <a:bodyPr>
            <a:normAutofit/>
          </a:bodyPr>
          <a:lstStyle/>
          <a:p>
            <a:r>
              <a:rPr lang="en-US" dirty="0"/>
              <a:t>Decision tree and K-means</a:t>
            </a:r>
          </a:p>
        </p:txBody>
      </p:sp>
      <p:pic>
        <p:nvPicPr>
          <p:cNvPr id="5" name="Picture 4">
            <a:extLst>
              <a:ext uri="{FF2B5EF4-FFF2-40B4-BE49-F238E27FC236}">
                <a16:creationId xmlns:a16="http://schemas.microsoft.com/office/drawing/2014/main" id="{820C812D-B574-CA40-9B3B-4DFEE20CE231}"/>
              </a:ext>
            </a:extLst>
          </p:cNvPr>
          <p:cNvPicPr>
            <a:picLocks noChangeAspect="1"/>
          </p:cNvPicPr>
          <p:nvPr/>
        </p:nvPicPr>
        <p:blipFill>
          <a:blip r:embed="rId2"/>
          <a:stretch>
            <a:fillRect/>
          </a:stretch>
        </p:blipFill>
        <p:spPr>
          <a:xfrm>
            <a:off x="171450" y="1501319"/>
            <a:ext cx="8801100" cy="2451100"/>
          </a:xfrm>
          <a:prstGeom prst="rect">
            <a:avLst/>
          </a:prstGeom>
        </p:spPr>
      </p:pic>
      <p:sp>
        <p:nvSpPr>
          <p:cNvPr id="8" name="Rounded Rectangle 7">
            <a:extLst>
              <a:ext uri="{FF2B5EF4-FFF2-40B4-BE49-F238E27FC236}">
                <a16:creationId xmlns:a16="http://schemas.microsoft.com/office/drawing/2014/main" id="{DC7AD7D9-5E82-D84F-9BE0-8B071DFD0B62}"/>
              </a:ext>
            </a:extLst>
          </p:cNvPr>
          <p:cNvSpPr/>
          <p:nvPr/>
        </p:nvSpPr>
        <p:spPr>
          <a:xfrm>
            <a:off x="576512" y="4118141"/>
            <a:ext cx="3815873" cy="2111836"/>
          </a:xfrm>
          <a:prstGeom prst="roundRect">
            <a:avLst/>
          </a:prstGeom>
          <a:solidFill>
            <a:schemeClr val="accent6">
              <a:lumMod val="20000"/>
              <a:lumOff val="8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PIM version of </a:t>
            </a:r>
            <a:r>
              <a:rPr kumimoji="0" lang="en-US" sz="2400" b="0" i="0" u="none" strike="noStrike" kern="1200" cap="none" spc="0" normalizeH="0" baseline="0" noProof="0" dirty="0">
                <a:ln>
                  <a:noFill/>
                </a:ln>
                <a:solidFill>
                  <a:prstClr val="black"/>
                </a:solidFill>
                <a:effectLst/>
                <a:uLnTx/>
                <a:uFillTx/>
                <a:latin typeface="Courier" pitchFamily="2" charset="0"/>
                <a:ea typeface="+mn-ea"/>
                <a:cs typeface="Calibri" panose="020F0502020204030204" pitchFamily="34" charset="0"/>
              </a:rPr>
              <a:t>DTR</a:t>
            </a: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 is </a:t>
            </a:r>
            <a:r>
              <a:rPr kumimoji="0" lang="en-US" sz="2400" b="0" i="0" u="none" strike="noStrike" kern="1200" cap="none" spc="0" normalizeH="0" baseline="0" noProof="0" dirty="0">
                <a:ln>
                  <a:noFill/>
                </a:ln>
                <a:solidFill>
                  <a:srgbClr val="00B050"/>
                </a:solidFill>
                <a:effectLst/>
                <a:uLnTx/>
                <a:uFillTx/>
                <a:latin typeface="Candara" panose="020E0502030303020204" pitchFamily="34" charset="0"/>
                <a:ea typeface="+mn-ea"/>
                <a:cs typeface="Calibri" panose="020F0502020204030204" pitchFamily="34" charset="0"/>
              </a:rPr>
              <a:t>27x faster than the CPU</a:t>
            </a: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 version and </a:t>
            </a:r>
            <a:r>
              <a:rPr kumimoji="0" lang="en-US" sz="2400" b="0" i="0" u="none" strike="noStrike" kern="1200" cap="none" spc="0" normalizeH="0" baseline="0" noProof="0" dirty="0">
                <a:ln>
                  <a:noFill/>
                </a:ln>
                <a:solidFill>
                  <a:srgbClr val="00B050"/>
                </a:solidFill>
                <a:effectLst/>
                <a:uLnTx/>
                <a:uFillTx/>
                <a:latin typeface="Candara" panose="020E0502030303020204" pitchFamily="34" charset="0"/>
                <a:ea typeface="+mn-ea"/>
                <a:cs typeface="Calibri" panose="020F0502020204030204" pitchFamily="34" charset="0"/>
              </a:rPr>
              <a:t>1.34x faster than the GPU</a:t>
            </a: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 version</a:t>
            </a:r>
          </a:p>
        </p:txBody>
      </p:sp>
      <p:sp>
        <p:nvSpPr>
          <p:cNvPr id="10" name="Rounded Rectangle 9">
            <a:extLst>
              <a:ext uri="{FF2B5EF4-FFF2-40B4-BE49-F238E27FC236}">
                <a16:creationId xmlns:a16="http://schemas.microsoft.com/office/drawing/2014/main" id="{11DE5CD1-2E46-C84B-8F2A-125D7B511A7E}"/>
              </a:ext>
            </a:extLst>
          </p:cNvPr>
          <p:cNvSpPr/>
          <p:nvPr/>
        </p:nvSpPr>
        <p:spPr>
          <a:xfrm>
            <a:off x="4730255" y="4120264"/>
            <a:ext cx="3815873" cy="2111836"/>
          </a:xfrm>
          <a:prstGeom prst="roundRect">
            <a:avLst/>
          </a:prstGeom>
          <a:solidFill>
            <a:schemeClr val="accent6">
              <a:lumMod val="20000"/>
              <a:lumOff val="80000"/>
            </a:schemeClr>
          </a:solid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PIM version of </a:t>
            </a:r>
            <a:r>
              <a:rPr kumimoji="0" lang="en-US" sz="2400" b="0" i="0" u="none" strike="noStrike" kern="1200" cap="none" spc="0" normalizeH="0" baseline="0" noProof="0" dirty="0">
                <a:ln>
                  <a:noFill/>
                </a:ln>
                <a:solidFill>
                  <a:prstClr val="black"/>
                </a:solidFill>
                <a:effectLst/>
                <a:uLnTx/>
                <a:uFillTx/>
                <a:latin typeface="Courier" pitchFamily="2" charset="0"/>
                <a:ea typeface="+mn-ea"/>
                <a:cs typeface="Calibri" panose="020F0502020204030204" pitchFamily="34" charset="0"/>
              </a:rPr>
              <a:t>KME</a:t>
            </a: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 is </a:t>
            </a:r>
            <a:r>
              <a:rPr kumimoji="0" lang="en-US" sz="2400" b="0" i="0" u="none" strike="noStrike" kern="1200" cap="none" spc="0" normalizeH="0" baseline="0" noProof="0" dirty="0">
                <a:ln>
                  <a:noFill/>
                </a:ln>
                <a:solidFill>
                  <a:srgbClr val="00B050"/>
                </a:solidFill>
                <a:effectLst/>
                <a:uLnTx/>
                <a:uFillTx/>
                <a:latin typeface="Candara" panose="020E0502030303020204" pitchFamily="34" charset="0"/>
                <a:ea typeface="+mn-ea"/>
                <a:cs typeface="Calibri" panose="020F0502020204030204" pitchFamily="34" charset="0"/>
              </a:rPr>
              <a:t>2.8x faster than the CPU </a:t>
            </a: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version and </a:t>
            </a:r>
            <a:r>
              <a:rPr kumimoji="0" lang="en-US" sz="2400" b="0" i="0" u="none" strike="noStrike" kern="1200" cap="none" spc="0" normalizeH="0" baseline="0" noProof="0" dirty="0">
                <a:ln>
                  <a:noFill/>
                </a:ln>
                <a:solidFill>
                  <a:srgbClr val="00B050"/>
                </a:solidFill>
                <a:effectLst/>
                <a:uLnTx/>
                <a:uFillTx/>
                <a:latin typeface="Candara" panose="020E0502030303020204" pitchFamily="34" charset="0"/>
                <a:ea typeface="+mn-ea"/>
                <a:cs typeface="Calibri" panose="020F0502020204030204" pitchFamily="34" charset="0"/>
              </a:rPr>
              <a:t>3.2x faster than the GPU</a:t>
            </a:r>
            <a:r>
              <a:rPr kumimoji="0" lang="en-US" sz="2400" b="0" i="0" u="none" strike="noStrike" kern="1200" cap="none" spc="0" normalizeH="0" baseline="0" noProof="0" dirty="0">
                <a:ln>
                  <a:noFill/>
                </a:ln>
                <a:solidFill>
                  <a:prstClr val="black"/>
                </a:solidFill>
                <a:effectLst/>
                <a:uLnTx/>
                <a:uFillTx/>
                <a:latin typeface="Candara" panose="020E0502030303020204" pitchFamily="34" charset="0"/>
                <a:ea typeface="+mn-ea"/>
                <a:cs typeface="Calibri" panose="020F0502020204030204" pitchFamily="34" charset="0"/>
              </a:rPr>
              <a:t> version</a:t>
            </a:r>
          </a:p>
        </p:txBody>
      </p:sp>
    </p:spTree>
    <p:extLst>
      <p:ext uri="{BB962C8B-B14F-4D97-AF65-F5344CB8AC3E}">
        <p14:creationId xmlns:p14="http://schemas.microsoft.com/office/powerpoint/2010/main" val="142710451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4718-E176-FC48-B556-D5B3A7CB3826}"/>
              </a:ext>
            </a:extLst>
          </p:cNvPr>
          <p:cNvSpPr>
            <a:spLocks noGrp="1"/>
          </p:cNvSpPr>
          <p:nvPr>
            <p:ph type="title"/>
          </p:nvPr>
        </p:nvSpPr>
        <p:spPr/>
        <p:txBody>
          <a:bodyPr>
            <a:normAutofit fontScale="90000"/>
          </a:bodyPr>
          <a:lstStyle/>
          <a:p>
            <a:r>
              <a:rPr lang="en-US" dirty="0"/>
              <a:t>Key Observations and Insights</a:t>
            </a:r>
          </a:p>
        </p:txBody>
      </p:sp>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a:xfrm>
            <a:off x="169011" y="936172"/>
            <a:ext cx="8894602" cy="5293805"/>
          </a:xfrm>
        </p:spPr>
        <p:txBody>
          <a:bodyPr>
            <a:normAutofit/>
          </a:bodyPr>
          <a:lstStyle/>
          <a:p>
            <a:r>
              <a:rPr lang="en-US" dirty="0"/>
              <a:t>ML training workloads can greatly benefit from </a:t>
            </a:r>
            <a:r>
              <a:rPr lang="en-US" dirty="0">
                <a:solidFill>
                  <a:srgbClr val="00B050"/>
                </a:solidFill>
              </a:rPr>
              <a:t>(1) fixed-point data representation, (2) quantization, and (3) hybrid precision implementation </a:t>
            </a:r>
            <a:r>
              <a:rPr lang="en-US" dirty="0"/>
              <a:t>in PIM systems</a:t>
            </a:r>
          </a:p>
          <a:p>
            <a:r>
              <a:rPr lang="en-US" dirty="0"/>
              <a:t>ML training workloads that require complex activation functions (e.g., sigmoid) can take advantage of l</a:t>
            </a:r>
            <a:r>
              <a:rPr lang="en-US" dirty="0">
                <a:solidFill>
                  <a:srgbClr val="7030A0"/>
                </a:solidFill>
              </a:rPr>
              <a:t>ookup tables (LUTs) </a:t>
            </a:r>
            <a:r>
              <a:rPr lang="en-US" dirty="0"/>
              <a:t>in PIM systems </a:t>
            </a:r>
            <a:r>
              <a:rPr lang="en-US" dirty="0">
                <a:solidFill>
                  <a:srgbClr val="7030A0"/>
                </a:solidFill>
              </a:rPr>
              <a:t>instead of function approximation</a:t>
            </a:r>
          </a:p>
          <a:p>
            <a:r>
              <a:rPr lang="en-US" dirty="0"/>
              <a:t>Data can be placed and laid out such that </a:t>
            </a:r>
            <a:r>
              <a:rPr lang="en-US" dirty="0">
                <a:solidFill>
                  <a:srgbClr val="0070C0"/>
                </a:solidFill>
              </a:rPr>
              <a:t>memory accesses of PIM cores are streaming</a:t>
            </a:r>
          </a:p>
          <a:p>
            <a:r>
              <a:rPr lang="en-US" dirty="0"/>
              <a:t>ML training workloads with large training datasets benefit from </a:t>
            </a:r>
            <a:r>
              <a:rPr lang="en-US" dirty="0">
                <a:solidFill>
                  <a:srgbClr val="00B050"/>
                </a:solidFill>
              </a:rPr>
              <a:t>scaling the size of PIM-enabled memory with PIM cores</a:t>
            </a:r>
            <a:r>
              <a:rPr lang="en-US" dirty="0"/>
              <a:t> attached to memory arrays</a:t>
            </a:r>
          </a:p>
          <a:p>
            <a:endParaRPr lang="en-US" dirty="0"/>
          </a:p>
        </p:txBody>
      </p:sp>
    </p:spTree>
    <p:extLst>
      <p:ext uri="{BB962C8B-B14F-4D97-AF65-F5344CB8AC3E}">
        <p14:creationId xmlns:p14="http://schemas.microsoft.com/office/powerpoint/2010/main" val="399606720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F10CE7A-9D8C-AE49-A39B-C01858CE19B8}"/>
              </a:ext>
            </a:extLst>
          </p:cNvPr>
          <p:cNvSpPr>
            <a:spLocks noGrp="1"/>
          </p:cNvSpPr>
          <p:nvPr>
            <p:ph type="subTitle" idx="1"/>
          </p:nvPr>
        </p:nvSpPr>
        <p:spPr>
          <a:xfrm>
            <a:off x="0" y="2979608"/>
            <a:ext cx="9144000" cy="1199754"/>
          </a:xfrm>
        </p:spPr>
        <p:txBody>
          <a:bodyPr>
            <a:noAutofit/>
          </a:bodyPr>
          <a:lstStyle/>
          <a:p>
            <a:pPr>
              <a:spcBef>
                <a:spcPts val="600"/>
              </a:spcBef>
            </a:pPr>
            <a:r>
              <a:rPr lang="en-US" sz="2400" b="0" u="sng" dirty="0">
                <a:latin typeface="Candara" panose="020E0502030303020204" pitchFamily="34" charset="0"/>
              </a:rPr>
              <a:t>Juan Gómez Luna</a:t>
            </a:r>
            <a:r>
              <a:rPr lang="en-US" sz="2400" b="0" dirty="0">
                <a:latin typeface="Candara" panose="020E0502030303020204" pitchFamily="34" charset="0"/>
              </a:rPr>
              <a:t>, </a:t>
            </a:r>
            <a:r>
              <a:rPr lang="en-US" sz="2400" b="0" dirty="0" err="1">
                <a:latin typeface="Candara" panose="020E0502030303020204" pitchFamily="34" charset="0"/>
              </a:rPr>
              <a:t>Yuxin</a:t>
            </a:r>
            <a:r>
              <a:rPr lang="en-US" sz="2400" b="0" dirty="0">
                <a:latin typeface="Candara" panose="020E0502030303020204" pitchFamily="34" charset="0"/>
              </a:rPr>
              <a:t> Guo, Sylvan Brocard,</a:t>
            </a:r>
          </a:p>
          <a:p>
            <a:pPr>
              <a:spcBef>
                <a:spcPts val="600"/>
              </a:spcBef>
            </a:pPr>
            <a:r>
              <a:rPr lang="en-US" sz="2400" b="0" dirty="0">
                <a:latin typeface="Candara" panose="020E0502030303020204" pitchFamily="34" charset="0"/>
              </a:rPr>
              <a:t>Julien </a:t>
            </a:r>
            <a:r>
              <a:rPr lang="en-US" sz="2400" b="0" dirty="0" err="1">
                <a:latin typeface="Candara" panose="020E0502030303020204" pitchFamily="34" charset="0"/>
              </a:rPr>
              <a:t>Legriel</a:t>
            </a:r>
            <a:r>
              <a:rPr lang="en-US" sz="2400" b="0" dirty="0">
                <a:latin typeface="Candara" panose="020E0502030303020204" pitchFamily="34" charset="0"/>
              </a:rPr>
              <a:t>, Remy </a:t>
            </a:r>
            <a:r>
              <a:rPr lang="en-US" sz="2400" b="0" dirty="0" err="1">
                <a:latin typeface="Candara" panose="020E0502030303020204" pitchFamily="34" charset="0"/>
              </a:rPr>
              <a:t>Cimadomo</a:t>
            </a:r>
            <a:r>
              <a:rPr lang="en-US" sz="2400" b="0" dirty="0">
                <a:latin typeface="Candara" panose="020E0502030303020204" pitchFamily="34" charset="0"/>
              </a:rPr>
              <a:t>, Geraldo F. Oliveira, </a:t>
            </a:r>
          </a:p>
          <a:p>
            <a:pPr>
              <a:spcBef>
                <a:spcPts val="600"/>
              </a:spcBef>
            </a:pPr>
            <a:r>
              <a:rPr lang="en-US" sz="2400" b="0" dirty="0">
                <a:latin typeface="Candara" panose="020E0502030303020204" pitchFamily="34" charset="0"/>
              </a:rPr>
              <a:t>Gagandeep Singh, </a:t>
            </a:r>
            <a:r>
              <a:rPr lang="en-US" sz="2400" b="0" dirty="0" err="1">
                <a:latin typeface="Candara" panose="020E0502030303020204" pitchFamily="34" charset="0"/>
              </a:rPr>
              <a:t>Onur</a:t>
            </a:r>
            <a:r>
              <a:rPr lang="en-US" sz="2400" b="0" dirty="0">
                <a:latin typeface="Candara" panose="020E0502030303020204" pitchFamily="34" charset="0"/>
              </a:rPr>
              <a:t> </a:t>
            </a:r>
            <a:r>
              <a:rPr lang="en-US" sz="2400" b="0" dirty="0" err="1">
                <a:latin typeface="Candara" panose="020E0502030303020204" pitchFamily="34" charset="0"/>
              </a:rPr>
              <a:t>Mutlu</a:t>
            </a:r>
            <a:endParaRPr lang="en-US" sz="2400" b="0" dirty="0">
              <a:latin typeface="Candara" panose="020E0502030303020204" pitchFamily="34" charset="0"/>
            </a:endParaRPr>
          </a:p>
        </p:txBody>
      </p:sp>
      <p:sp>
        <p:nvSpPr>
          <p:cNvPr id="3" name="Text Placeholder 2">
            <a:extLst>
              <a:ext uri="{FF2B5EF4-FFF2-40B4-BE49-F238E27FC236}">
                <a16:creationId xmlns:a16="http://schemas.microsoft.com/office/drawing/2014/main" id="{1424A15A-743E-4240-B7EC-8C7A112226BC}"/>
              </a:ext>
            </a:extLst>
          </p:cNvPr>
          <p:cNvSpPr>
            <a:spLocks noGrp="1"/>
          </p:cNvSpPr>
          <p:nvPr>
            <p:ph type="body" sz="quarter" idx="10"/>
          </p:nvPr>
        </p:nvSpPr>
        <p:spPr>
          <a:xfrm>
            <a:off x="0" y="220668"/>
            <a:ext cx="9144000" cy="2728724"/>
          </a:xfrm>
        </p:spPr>
        <p:txBody>
          <a:bodyPr>
            <a:normAutofit/>
          </a:bodyPr>
          <a:lstStyle/>
          <a:p>
            <a:r>
              <a:rPr lang="en-US" dirty="0">
                <a:solidFill>
                  <a:srgbClr val="002060"/>
                </a:solidFill>
              </a:rPr>
              <a:t>Machine Learning Training</a:t>
            </a:r>
            <a:r>
              <a:rPr lang="en-US" dirty="0">
                <a:solidFill>
                  <a:srgbClr val="0070C0"/>
                </a:solidFill>
              </a:rPr>
              <a:t> </a:t>
            </a:r>
          </a:p>
          <a:p>
            <a:r>
              <a:rPr lang="en-US" sz="3800" dirty="0">
                <a:solidFill>
                  <a:srgbClr val="0070C0"/>
                </a:solidFill>
              </a:rPr>
              <a:t>on a Real </a:t>
            </a:r>
            <a:r>
              <a:rPr lang="en-US" sz="3800" dirty="0">
                <a:solidFill>
                  <a:schemeClr val="accent6">
                    <a:lumMod val="75000"/>
                  </a:schemeClr>
                </a:solidFill>
              </a:rPr>
              <a:t>Processing-in-Memory </a:t>
            </a:r>
            <a:r>
              <a:rPr lang="en-US" sz="3800" dirty="0">
                <a:solidFill>
                  <a:srgbClr val="0070C0"/>
                </a:solidFill>
              </a:rPr>
              <a:t>System</a:t>
            </a:r>
          </a:p>
        </p:txBody>
      </p:sp>
      <p:sp>
        <p:nvSpPr>
          <p:cNvPr id="5" name="Subtitle 1">
            <a:extLst>
              <a:ext uri="{FF2B5EF4-FFF2-40B4-BE49-F238E27FC236}">
                <a16:creationId xmlns:a16="http://schemas.microsoft.com/office/drawing/2014/main" id="{68ACC15E-E8A1-2C60-9D7A-CC9A50D8360C}"/>
              </a:ext>
            </a:extLst>
          </p:cNvPr>
          <p:cNvSpPr txBox="1">
            <a:spLocks/>
          </p:cNvSpPr>
          <p:nvPr/>
        </p:nvSpPr>
        <p:spPr>
          <a:xfrm>
            <a:off x="1106731" y="4653136"/>
            <a:ext cx="6858000" cy="1074656"/>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FF"/>
                </a:solidFill>
                <a:effectLst/>
                <a:uLnTx/>
                <a:uFillTx/>
                <a:latin typeface="Calibri Light" panose="020F0302020204030204"/>
                <a:ea typeface="+mn-ea"/>
                <a:cs typeface="+mn-cs"/>
                <a:hlinkClick r:id="rId2">
                  <a:extLst>
                    <a:ext uri="{A12FA001-AC4F-418D-AE19-62706E023703}">
                      <ahyp:hlinkClr xmlns:ahyp="http://schemas.microsoft.com/office/drawing/2018/hyperlinkcolor" val="tx"/>
                    </a:ext>
                  </a:extLst>
                </a:hlinkClick>
              </a:rPr>
              <a:t>Short version: </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hlinkClick r:id="rId2">
                  <a:extLst>
                    <a:ext uri="{A12FA001-AC4F-418D-AE19-62706E023703}">
                      <ahyp:hlinkClr xmlns:ahyp="http://schemas.microsoft.com/office/drawing/2018/hyperlinkcolor" val="tx"/>
                    </a:ext>
                  </a:extLst>
                </a:hlinkClick>
              </a:rPr>
              <a:t>https://arxiv.org/pdf/2206.06022.pdf</a:t>
            </a:r>
            <a:endPar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0" i="0" u="sng" strike="noStrike" kern="1200" cap="none" spc="0" normalizeH="0" baseline="0" noProof="0" dirty="0">
                <a:ln>
                  <a:noFill/>
                </a:ln>
                <a:solidFill>
                  <a:srgbClr val="0000FF"/>
                </a:solidFill>
                <a:effectLst/>
                <a:uLnTx/>
                <a:uFillTx/>
                <a:latin typeface="Calibri Light" panose="020F0302020204030204"/>
                <a:ea typeface="+mn-ea"/>
                <a:cs typeface="+mn-cs"/>
              </a:rPr>
              <a:t>Long version: </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https://</a:t>
            </a:r>
            <a:r>
              <a:rPr kumimoji="0" lang="en-US" sz="2000" b="1" i="0" u="sng" strike="noStrike" kern="1200" cap="none" spc="0" normalizeH="0" baseline="0" noProof="0" dirty="0" err="1">
                <a:ln>
                  <a:noFill/>
                </a:ln>
                <a:solidFill>
                  <a:srgbClr val="0000FF"/>
                </a:solidFill>
                <a:effectLst/>
                <a:uLnTx/>
                <a:uFillTx/>
                <a:latin typeface="Calibri Light" panose="020F0302020204030204"/>
                <a:ea typeface="+mn-ea"/>
                <a:cs typeface="+mn-cs"/>
              </a:rPr>
              <a:t>arxiv.org</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/pdf/2207.07886.pdf</a:t>
            </a: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https://</a:t>
            </a:r>
            <a:r>
              <a:rPr kumimoji="0" lang="en-US" sz="2000" b="1" i="0" u="sng" strike="noStrike" kern="1200" cap="none" spc="0" normalizeH="0" baseline="0" noProof="0" dirty="0" err="1">
                <a:ln>
                  <a:noFill/>
                </a:ln>
                <a:solidFill>
                  <a:srgbClr val="0000FF"/>
                </a:solidFill>
                <a:effectLst/>
                <a:uLnTx/>
                <a:uFillTx/>
                <a:latin typeface="Calibri Light" panose="020F0302020204030204"/>
                <a:ea typeface="+mn-ea"/>
                <a:cs typeface="+mn-cs"/>
              </a:rPr>
              <a:t>www.youtube.com</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a:t>
            </a:r>
            <a:r>
              <a:rPr kumimoji="0" lang="en-US" sz="2000" b="1" i="0" u="sng" strike="noStrike" kern="1200" cap="none" spc="0" normalizeH="0" baseline="0" noProof="0" dirty="0" err="1">
                <a:ln>
                  <a:noFill/>
                </a:ln>
                <a:solidFill>
                  <a:srgbClr val="0000FF"/>
                </a:solidFill>
                <a:effectLst/>
                <a:uLnTx/>
                <a:uFillTx/>
                <a:latin typeface="Calibri Light" panose="020F0302020204030204"/>
                <a:ea typeface="+mn-ea"/>
                <a:cs typeface="+mn-cs"/>
              </a:rPr>
              <a:t>watch?v</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=qeukNs5XI3g&amp;t=11226s</a:t>
            </a:r>
          </a:p>
        </p:txBody>
      </p:sp>
    </p:spTree>
    <p:extLst>
      <p:ext uri="{BB962C8B-B14F-4D97-AF65-F5344CB8AC3E}">
        <p14:creationId xmlns:p14="http://schemas.microsoft.com/office/powerpoint/2010/main" val="140004044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b="1" dirty="0"/>
              <a:t>Year III Results (2022 Annual Review 1)</a:t>
            </a:r>
          </a:p>
        </p:txBody>
      </p:sp>
      <p:sp>
        <p:nvSpPr>
          <p:cNvPr id="3" name="Content Placeholder 2"/>
          <p:cNvSpPr>
            <a:spLocks noGrp="1"/>
          </p:cNvSpPr>
          <p:nvPr>
            <p:ph idx="1"/>
          </p:nvPr>
        </p:nvSpPr>
        <p:spPr>
          <a:xfrm>
            <a:off x="228600" y="897632"/>
            <a:ext cx="8915400" cy="5195664"/>
          </a:xfrm>
        </p:spPr>
        <p:txBody>
          <a:bodyPr/>
          <a:lstStyle/>
          <a:p>
            <a:r>
              <a:rPr lang="en-US" sz="2000" dirty="0"/>
              <a:t>Benchmarking a New Paradigm: Experimental Analysis and Characterization of a Real Processing-in-Memory System [IEEE Access’22]</a:t>
            </a:r>
          </a:p>
          <a:p>
            <a:r>
              <a:rPr lang="en-US" sz="2000" dirty="0"/>
              <a:t>Benchmarking Memory-Centric Computing Systems: Analysis of Real Processing-in-Memory Hardware [CUT 2021]</a:t>
            </a:r>
          </a:p>
          <a:p>
            <a:endParaRPr lang="en-US" sz="2000" dirty="0"/>
          </a:p>
          <a:p>
            <a:r>
              <a:rPr lang="en-US" sz="2000" dirty="0"/>
              <a:t>An Experimental Evaluation of Machine Learning Training on a Real Processing-in-Memory System [</a:t>
            </a:r>
            <a:r>
              <a:rPr lang="en-US" sz="2000" dirty="0" err="1"/>
              <a:t>arXiv</a:t>
            </a:r>
            <a:r>
              <a:rPr lang="en-US" sz="2000" dirty="0"/>
              <a:t> 2022]</a:t>
            </a:r>
          </a:p>
          <a:p>
            <a:endParaRPr lang="en-US" sz="2000" dirty="0"/>
          </a:p>
          <a:p>
            <a:r>
              <a:rPr lang="en-US" sz="2000" dirty="0" err="1"/>
              <a:t>SparseP</a:t>
            </a:r>
            <a:r>
              <a:rPr lang="en-US" sz="2000" dirty="0"/>
              <a:t>: Towards Efficient Sparse Matrix Vector Multiplication on Real Processing-In-Memory Architectures [SIGMETRICS 2022]</a:t>
            </a:r>
          </a:p>
          <a:p>
            <a:endParaRPr lang="en-US" sz="2000" dirty="0"/>
          </a:p>
          <a:p>
            <a:r>
              <a:rPr lang="en-US" sz="2000" dirty="0"/>
              <a:t>High-throughput Pairwise Alignment with the Wavefront Algorithm using Processing-in-Memory [HICOMB 2022]</a:t>
            </a:r>
          </a:p>
          <a:p>
            <a:endParaRPr lang="en-US" sz="2000" dirty="0"/>
          </a:p>
          <a:p>
            <a:r>
              <a:rPr lang="en-US" sz="2000" dirty="0" err="1"/>
              <a:t>PiDRAM</a:t>
            </a:r>
            <a:r>
              <a:rPr lang="en-US" sz="2000" dirty="0"/>
              <a:t>: A Holistic End-to-end FPGA-based Framework for Processing-in-DRAM [</a:t>
            </a:r>
            <a:r>
              <a:rPr lang="en-US" sz="2000" dirty="0" err="1"/>
              <a:t>arXiv</a:t>
            </a:r>
            <a:r>
              <a:rPr lang="en-US" sz="2000" dirty="0"/>
              <a:t> 2021]</a:t>
            </a:r>
          </a:p>
          <a:p>
            <a:endParaRPr lang="en-US" sz="2000" dirty="0"/>
          </a:p>
          <a:p>
            <a:pPr marL="0" indent="0">
              <a:buNone/>
            </a:pPr>
            <a:br>
              <a:rPr lang="en-US" sz="2000" dirty="0"/>
            </a:br>
            <a:endParaRPr lang="en-US" sz="2000" dirty="0"/>
          </a:p>
          <a:p>
            <a:endParaRPr lang="en-US" sz="1200" dirty="0"/>
          </a:p>
          <a:p>
            <a:endParaRPr lang="en-US" sz="1200" dirty="0"/>
          </a:p>
          <a:p>
            <a:endParaRPr lang="en-US" sz="1200" dirty="0"/>
          </a:p>
          <a:p>
            <a:endParaRPr lang="en-US" sz="1200" dirty="0"/>
          </a:p>
          <a:p>
            <a:pPr marL="0" indent="0">
              <a:buNone/>
            </a:pPr>
            <a:endParaRPr lang="en-US" sz="1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E77E1C65-FBAD-BCB0-6084-2CD1D74E19FF}"/>
              </a:ext>
            </a:extLst>
          </p:cNvPr>
          <p:cNvSpPr/>
          <p:nvPr/>
        </p:nvSpPr>
        <p:spPr>
          <a:xfrm flipV="1">
            <a:off x="513243" y="3573016"/>
            <a:ext cx="8496944"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4207802303"/>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a:xfrm>
            <a:off x="228600" y="152400"/>
            <a:ext cx="8834884" cy="1066800"/>
          </a:xfrm>
        </p:spPr>
        <p:txBody>
          <a:bodyPr/>
          <a:lstStyle/>
          <a:p>
            <a:r>
              <a:rPr lang="en-US" dirty="0" err="1"/>
              <a:t>SpMV</a:t>
            </a:r>
            <a:r>
              <a:rPr lang="en-US" dirty="0"/>
              <a:t> Multiplication on Real PIM Systems</a:t>
            </a:r>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219200"/>
            <a:ext cx="8610600" cy="4876800"/>
          </a:xfrm>
        </p:spPr>
        <p:txBody>
          <a:bodyPr/>
          <a:lstStyle/>
          <a:p>
            <a:r>
              <a:rPr lang="en-US" dirty="0">
                <a:solidFill>
                  <a:srgbClr val="0000FF"/>
                </a:solidFill>
              </a:rPr>
              <a:t>Appears in SIGMETRICS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295939" y="5550425"/>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https://arxiv.org/pdf/2201.05072.pdf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5EDD5FC4-A875-5369-2DBF-724CBDF123C0}"/>
              </a:ext>
            </a:extLst>
          </p:cNvPr>
          <p:cNvPicPr>
            <a:picLocks noChangeAspect="1"/>
          </p:cNvPicPr>
          <p:nvPr/>
        </p:nvPicPr>
        <p:blipFill>
          <a:blip r:embed="rId3"/>
          <a:stretch>
            <a:fillRect/>
          </a:stretch>
        </p:blipFill>
        <p:spPr>
          <a:xfrm>
            <a:off x="0" y="2204864"/>
            <a:ext cx="9144000" cy="3105186"/>
          </a:xfrm>
          <a:prstGeom prst="rect">
            <a:avLst/>
          </a:prstGeom>
        </p:spPr>
      </p:pic>
      <p:sp>
        <p:nvSpPr>
          <p:cNvPr id="7" name="TextBox 6">
            <a:extLst>
              <a:ext uri="{FF2B5EF4-FFF2-40B4-BE49-F238E27FC236}">
                <a16:creationId xmlns:a16="http://schemas.microsoft.com/office/drawing/2014/main" id="{E4CBB7A0-1DA3-C26D-651B-A3D804BEBF98}"/>
              </a:ext>
            </a:extLst>
          </p:cNvPr>
          <p:cNvSpPr txBox="1"/>
          <p:nvPr/>
        </p:nvSpPr>
        <p:spPr>
          <a:xfrm>
            <a:off x="2071789" y="5886109"/>
            <a:ext cx="522611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https://github.com/CMU-SAFARI/SparseP</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8" name="TextBox 7">
            <a:extLst>
              <a:ext uri="{FF2B5EF4-FFF2-40B4-BE49-F238E27FC236}">
                <a16:creationId xmlns:a16="http://schemas.microsoft.com/office/drawing/2014/main" id="{3A6C008D-F5A4-9F33-F434-FC8BB0772FF8}"/>
              </a:ext>
            </a:extLst>
          </p:cNvPr>
          <p:cNvSpPr txBox="1"/>
          <p:nvPr/>
        </p:nvSpPr>
        <p:spPr>
          <a:xfrm>
            <a:off x="1547664" y="6452890"/>
            <a:ext cx="617508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https://www.youtube.com/watch?v=5kaOsJKlGrE</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440400003"/>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1E1443-93ED-ED4C-B68E-7250F5666C1F}"/>
              </a:ext>
            </a:extLst>
          </p:cNvPr>
          <p:cNvSpPr/>
          <p:nvPr/>
        </p:nvSpPr>
        <p:spPr>
          <a:xfrm>
            <a:off x="-15498" y="-131052"/>
            <a:ext cx="9159498" cy="4110592"/>
          </a:xfrm>
          <a:prstGeom prst="rect">
            <a:avLst/>
          </a:prstGeom>
          <a:solidFill>
            <a:srgbClr val="D9EAD5">
              <a:alpha val="50196"/>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41" name="Group 40">
            <a:extLst>
              <a:ext uri="{FF2B5EF4-FFF2-40B4-BE49-F238E27FC236}">
                <a16:creationId xmlns:a16="http://schemas.microsoft.com/office/drawing/2014/main" id="{25A7EE06-AFEA-9E4C-A118-7E420281EFBB}"/>
              </a:ext>
            </a:extLst>
          </p:cNvPr>
          <p:cNvGrpSpPr>
            <a:grpSpLocks noChangeAspect="1"/>
          </p:cNvGrpSpPr>
          <p:nvPr/>
        </p:nvGrpSpPr>
        <p:grpSpPr>
          <a:xfrm>
            <a:off x="90652" y="146085"/>
            <a:ext cx="8984059" cy="3833455"/>
            <a:chOff x="-1587713" y="55752"/>
            <a:chExt cx="11328398" cy="4833775"/>
          </a:xfrm>
        </p:grpSpPr>
        <p:grpSp>
          <p:nvGrpSpPr>
            <p:cNvPr id="3" name="Group 2">
              <a:extLst>
                <a:ext uri="{FF2B5EF4-FFF2-40B4-BE49-F238E27FC236}">
                  <a16:creationId xmlns:a16="http://schemas.microsoft.com/office/drawing/2014/main" id="{87DE4CD0-E1C3-8A43-BE0E-B820665ABD92}"/>
                </a:ext>
              </a:extLst>
            </p:cNvPr>
            <p:cNvGrpSpPr/>
            <p:nvPr/>
          </p:nvGrpSpPr>
          <p:grpSpPr>
            <a:xfrm>
              <a:off x="1735979" y="55752"/>
              <a:ext cx="4652242" cy="3752162"/>
              <a:chOff x="1735979" y="55752"/>
              <a:chExt cx="4652242" cy="3752162"/>
            </a:xfrm>
          </p:grpSpPr>
          <p:sp>
            <p:nvSpPr>
              <p:cNvPr id="5" name="TextBox 4">
                <a:extLst>
                  <a:ext uri="{FF2B5EF4-FFF2-40B4-BE49-F238E27FC236}">
                    <a16:creationId xmlns:a16="http://schemas.microsoft.com/office/drawing/2014/main" id="{F078B3E3-71AE-ED48-82C1-5E77AF243B78}"/>
                  </a:ext>
                </a:extLst>
              </p:cNvPr>
              <p:cNvSpPr txBox="1"/>
              <p:nvPr/>
            </p:nvSpPr>
            <p:spPr>
              <a:xfrm>
                <a:off x="1735979" y="2527219"/>
                <a:ext cx="4652242" cy="128069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6000" b="1" i="0" u="none" strike="noStrike" kern="1200" cap="none" spc="0" normalizeH="0" baseline="0" noProof="0" dirty="0">
                    <a:ln>
                      <a:noFill/>
                    </a:ln>
                    <a:solidFill>
                      <a:srgbClr val="1B587C"/>
                    </a:solidFill>
                    <a:effectLst/>
                    <a:uLnTx/>
                    <a:uFillTx/>
                    <a:latin typeface="Nunito" pitchFamily="2" charset="77"/>
                    <a:ea typeface="+mn-ea"/>
                    <a:cs typeface="+mn-cs"/>
                  </a:rPr>
                  <a:t>SparseP</a:t>
                </a:r>
                <a:endParaRPr kumimoji="0" lang="en-GR" sz="7200" b="1" i="0" u="none" strike="noStrike" kern="1200" cap="none" spc="0" normalizeH="0" baseline="0" noProof="0" dirty="0">
                  <a:ln>
                    <a:noFill/>
                  </a:ln>
                  <a:solidFill>
                    <a:srgbClr val="1B587C"/>
                  </a:solidFill>
                  <a:effectLst/>
                  <a:uLnTx/>
                  <a:uFillTx/>
                  <a:latin typeface="Nunito" pitchFamily="2" charset="77"/>
                  <a:ea typeface="+mn-ea"/>
                  <a:cs typeface="+mn-cs"/>
                </a:endParaRPr>
              </a:p>
            </p:txBody>
          </p:sp>
          <p:grpSp>
            <p:nvGrpSpPr>
              <p:cNvPr id="6" name="Group 5">
                <a:extLst>
                  <a:ext uri="{FF2B5EF4-FFF2-40B4-BE49-F238E27FC236}">
                    <a16:creationId xmlns:a16="http://schemas.microsoft.com/office/drawing/2014/main" id="{23ADB040-FB51-9549-BE57-BCED39EB333D}"/>
                  </a:ext>
                </a:extLst>
              </p:cNvPr>
              <p:cNvGrpSpPr/>
              <p:nvPr/>
            </p:nvGrpSpPr>
            <p:grpSpPr>
              <a:xfrm>
                <a:off x="2872497" y="1899683"/>
                <a:ext cx="2396543" cy="520098"/>
                <a:chOff x="4315313" y="2452812"/>
                <a:chExt cx="2631431" cy="571075"/>
              </a:xfrm>
            </p:grpSpPr>
            <p:grpSp>
              <p:nvGrpSpPr>
                <p:cNvPr id="26" name="Group 25">
                  <a:extLst>
                    <a:ext uri="{FF2B5EF4-FFF2-40B4-BE49-F238E27FC236}">
                      <a16:creationId xmlns:a16="http://schemas.microsoft.com/office/drawing/2014/main" id="{00931A2E-3BAA-BD49-A156-4DA769A0E4D7}"/>
                    </a:ext>
                  </a:extLst>
                </p:cNvPr>
                <p:cNvGrpSpPr>
                  <a:grpSpLocks noChangeAspect="1"/>
                </p:cNvGrpSpPr>
                <p:nvPr/>
              </p:nvGrpSpPr>
              <p:grpSpPr>
                <a:xfrm>
                  <a:off x="4315313" y="2452812"/>
                  <a:ext cx="1175951" cy="571075"/>
                  <a:chOff x="1651308" y="3442584"/>
                  <a:chExt cx="2880000" cy="1398610"/>
                </a:xfrm>
              </p:grpSpPr>
              <p:grpSp>
                <p:nvGrpSpPr>
                  <p:cNvPr id="34" name="Group 33">
                    <a:extLst>
                      <a:ext uri="{FF2B5EF4-FFF2-40B4-BE49-F238E27FC236}">
                        <a16:creationId xmlns:a16="http://schemas.microsoft.com/office/drawing/2014/main" id="{E5EB490F-CD4C-E845-940E-DC2F07CA3CEB}"/>
                      </a:ext>
                    </a:extLst>
                  </p:cNvPr>
                  <p:cNvGrpSpPr>
                    <a:grpSpLocks noChangeAspect="1"/>
                  </p:cNvGrpSpPr>
                  <p:nvPr/>
                </p:nvGrpSpPr>
                <p:grpSpPr>
                  <a:xfrm>
                    <a:off x="1651308" y="3669746"/>
                    <a:ext cx="2880000" cy="952390"/>
                    <a:chOff x="4128305" y="4361803"/>
                    <a:chExt cx="2728912" cy="902423"/>
                  </a:xfrm>
                </p:grpSpPr>
                <p:sp>
                  <p:nvSpPr>
                    <p:cNvPr id="38" name="Trapezium 37">
                      <a:extLst>
                        <a:ext uri="{FF2B5EF4-FFF2-40B4-BE49-F238E27FC236}">
                          <a16:creationId xmlns:a16="http://schemas.microsoft.com/office/drawing/2014/main" id="{D574BE67-EBA9-BF4B-81F8-B2EFFC39A268}"/>
                        </a:ext>
                      </a:extLst>
                    </p:cNvPr>
                    <p:cNvSpPr/>
                    <p:nvPr/>
                  </p:nvSpPr>
                  <p:spPr>
                    <a:xfrm>
                      <a:off x="4128305" y="4361803"/>
                      <a:ext cx="2728912" cy="902423"/>
                    </a:xfrm>
                    <a:prstGeom prst="trapezoid">
                      <a:avLst>
                        <a:gd name="adj" fmla="val 9941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Triangle 38">
                      <a:extLst>
                        <a:ext uri="{FF2B5EF4-FFF2-40B4-BE49-F238E27FC236}">
                          <a16:creationId xmlns:a16="http://schemas.microsoft.com/office/drawing/2014/main" id="{6D072E0C-2208-7543-BC2C-A5459CCAED3B}"/>
                        </a:ext>
                      </a:extLst>
                    </p:cNvPr>
                    <p:cNvSpPr/>
                    <p:nvPr/>
                  </p:nvSpPr>
                  <p:spPr>
                    <a:xfrm>
                      <a:off x="5090166" y="4866354"/>
                      <a:ext cx="805189" cy="397872"/>
                    </a:xfrm>
                    <a:prstGeom prst="triangle">
                      <a:avLst/>
                    </a:prstGeom>
                    <a:solidFill>
                      <a:srgbClr val="D9EAD5"/>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cxnSp>
                <p:nvCxnSpPr>
                  <p:cNvPr id="35" name="Straight Connector 34">
                    <a:extLst>
                      <a:ext uri="{FF2B5EF4-FFF2-40B4-BE49-F238E27FC236}">
                        <a16:creationId xmlns:a16="http://schemas.microsoft.com/office/drawing/2014/main" id="{FB2A2D1E-150F-EC4B-B283-D0CEE7284E39}"/>
                      </a:ext>
                    </a:extLst>
                  </p:cNvPr>
                  <p:cNvCxnSpPr>
                    <a:cxnSpLocks/>
                  </p:cNvCxnSpPr>
                  <p:nvPr/>
                </p:nvCxnSpPr>
                <p:spPr>
                  <a:xfrm>
                    <a:off x="2171701" y="4445192"/>
                    <a:ext cx="0" cy="396002"/>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E758F48-451E-4645-BCF4-C6131B1227C6}"/>
                      </a:ext>
                    </a:extLst>
                  </p:cNvPr>
                  <p:cNvCxnSpPr>
                    <a:cxnSpLocks/>
                  </p:cNvCxnSpPr>
                  <p:nvPr/>
                </p:nvCxnSpPr>
                <p:spPr>
                  <a:xfrm>
                    <a:off x="3934490" y="4445192"/>
                    <a:ext cx="0" cy="396002"/>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D7F66F1-A999-7B4C-9FC9-0D2C83D63E4C}"/>
                      </a:ext>
                    </a:extLst>
                  </p:cNvPr>
                  <p:cNvCxnSpPr>
                    <a:cxnSpLocks/>
                  </p:cNvCxnSpPr>
                  <p:nvPr/>
                </p:nvCxnSpPr>
                <p:spPr>
                  <a:xfrm>
                    <a:off x="3077020" y="3442584"/>
                    <a:ext cx="0" cy="395999"/>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C43E46E0-7735-CC46-9638-4D8BCAC522A0}"/>
                    </a:ext>
                  </a:extLst>
                </p:cNvPr>
                <p:cNvGrpSpPr>
                  <a:grpSpLocks noChangeAspect="1"/>
                </p:cNvGrpSpPr>
                <p:nvPr/>
              </p:nvGrpSpPr>
              <p:grpSpPr>
                <a:xfrm>
                  <a:off x="5770793" y="2452812"/>
                  <a:ext cx="1175951" cy="571075"/>
                  <a:chOff x="1651308" y="3442584"/>
                  <a:chExt cx="2880000" cy="1398610"/>
                </a:xfrm>
              </p:grpSpPr>
              <p:grpSp>
                <p:nvGrpSpPr>
                  <p:cNvPr id="28" name="Group 27">
                    <a:extLst>
                      <a:ext uri="{FF2B5EF4-FFF2-40B4-BE49-F238E27FC236}">
                        <a16:creationId xmlns:a16="http://schemas.microsoft.com/office/drawing/2014/main" id="{699CE6CA-FC03-A846-ADA4-D386B84737C8}"/>
                      </a:ext>
                    </a:extLst>
                  </p:cNvPr>
                  <p:cNvGrpSpPr>
                    <a:grpSpLocks noChangeAspect="1"/>
                  </p:cNvGrpSpPr>
                  <p:nvPr/>
                </p:nvGrpSpPr>
                <p:grpSpPr>
                  <a:xfrm>
                    <a:off x="1651308" y="3669746"/>
                    <a:ext cx="2880000" cy="952390"/>
                    <a:chOff x="4128305" y="4361803"/>
                    <a:chExt cx="2728912" cy="902423"/>
                  </a:xfrm>
                </p:grpSpPr>
                <p:sp>
                  <p:nvSpPr>
                    <p:cNvPr id="32" name="Trapezium 31">
                      <a:extLst>
                        <a:ext uri="{FF2B5EF4-FFF2-40B4-BE49-F238E27FC236}">
                          <a16:creationId xmlns:a16="http://schemas.microsoft.com/office/drawing/2014/main" id="{BBD0C91A-698A-C949-8455-7B667949B5E8}"/>
                        </a:ext>
                      </a:extLst>
                    </p:cNvPr>
                    <p:cNvSpPr/>
                    <p:nvPr/>
                  </p:nvSpPr>
                  <p:spPr>
                    <a:xfrm>
                      <a:off x="4128305" y="4361803"/>
                      <a:ext cx="2728912" cy="902423"/>
                    </a:xfrm>
                    <a:prstGeom prst="trapezoid">
                      <a:avLst>
                        <a:gd name="adj" fmla="val 9941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riangle 32">
                      <a:extLst>
                        <a:ext uri="{FF2B5EF4-FFF2-40B4-BE49-F238E27FC236}">
                          <a16:creationId xmlns:a16="http://schemas.microsoft.com/office/drawing/2014/main" id="{67A3BC81-F585-2D4A-BDD7-CA7307D1CC71}"/>
                        </a:ext>
                      </a:extLst>
                    </p:cNvPr>
                    <p:cNvSpPr/>
                    <p:nvPr/>
                  </p:nvSpPr>
                  <p:spPr>
                    <a:xfrm>
                      <a:off x="5090166" y="4866354"/>
                      <a:ext cx="805189" cy="397872"/>
                    </a:xfrm>
                    <a:prstGeom prst="triangle">
                      <a:avLst/>
                    </a:prstGeom>
                    <a:solidFill>
                      <a:srgbClr val="D9EAD5"/>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9" name="Straight Connector 28">
                    <a:extLst>
                      <a:ext uri="{FF2B5EF4-FFF2-40B4-BE49-F238E27FC236}">
                        <a16:creationId xmlns:a16="http://schemas.microsoft.com/office/drawing/2014/main" id="{66F6CEBD-2D7B-634A-99C4-7CE6CE25FBBA}"/>
                      </a:ext>
                    </a:extLst>
                  </p:cNvPr>
                  <p:cNvCxnSpPr>
                    <a:cxnSpLocks/>
                  </p:cNvCxnSpPr>
                  <p:nvPr/>
                </p:nvCxnSpPr>
                <p:spPr>
                  <a:xfrm>
                    <a:off x="2171701" y="4445192"/>
                    <a:ext cx="0" cy="396002"/>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C1CAD60-6EBB-EA4A-978B-41DF899200F2}"/>
                      </a:ext>
                    </a:extLst>
                  </p:cNvPr>
                  <p:cNvCxnSpPr>
                    <a:cxnSpLocks/>
                  </p:cNvCxnSpPr>
                  <p:nvPr/>
                </p:nvCxnSpPr>
                <p:spPr>
                  <a:xfrm>
                    <a:off x="3934490" y="4445192"/>
                    <a:ext cx="0" cy="396002"/>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F1353ED-4398-4B41-90D1-703E7640C32D}"/>
                      </a:ext>
                    </a:extLst>
                  </p:cNvPr>
                  <p:cNvCxnSpPr>
                    <a:cxnSpLocks/>
                  </p:cNvCxnSpPr>
                  <p:nvPr/>
                </p:nvCxnSpPr>
                <p:spPr>
                  <a:xfrm>
                    <a:off x="3077020" y="3442584"/>
                    <a:ext cx="0" cy="395999"/>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grpSp>
            <p:nvGrpSpPr>
              <p:cNvPr id="7" name="Group 6">
                <a:extLst>
                  <a:ext uri="{FF2B5EF4-FFF2-40B4-BE49-F238E27FC236}">
                    <a16:creationId xmlns:a16="http://schemas.microsoft.com/office/drawing/2014/main" id="{9DD93451-A8AE-EB4D-B6B3-3394C1904C43}"/>
                  </a:ext>
                </a:extLst>
              </p:cNvPr>
              <p:cNvGrpSpPr>
                <a:grpSpLocks noChangeAspect="1"/>
              </p:cNvGrpSpPr>
              <p:nvPr/>
            </p:nvGrpSpPr>
            <p:grpSpPr>
              <a:xfrm>
                <a:off x="2598853" y="55752"/>
                <a:ext cx="2943830" cy="1891717"/>
                <a:chOff x="3955508" y="409530"/>
                <a:chExt cx="3284235" cy="2110470"/>
              </a:xfrm>
              <a:solidFill>
                <a:schemeClr val="accent5">
                  <a:lumMod val="75000"/>
                </a:schemeClr>
              </a:solidFill>
            </p:grpSpPr>
            <p:pic>
              <p:nvPicPr>
                <p:cNvPr id="9" name="Graphic 8" descr="Network">
                  <a:extLst>
                    <a:ext uri="{FF2B5EF4-FFF2-40B4-BE49-F238E27FC236}">
                      <a16:creationId xmlns:a16="http://schemas.microsoft.com/office/drawing/2014/main" id="{CD1CE4FD-D1DF-4F4F-BDA1-0B67BC1DA6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86711" y="1266978"/>
                  <a:ext cx="1253032" cy="1253022"/>
                </a:xfrm>
                <a:prstGeom prst="rect">
                  <a:avLst/>
                </a:prstGeom>
              </p:spPr>
            </p:pic>
            <p:grpSp>
              <p:nvGrpSpPr>
                <p:cNvPr id="10" name="Group 9">
                  <a:extLst>
                    <a:ext uri="{FF2B5EF4-FFF2-40B4-BE49-F238E27FC236}">
                      <a16:creationId xmlns:a16="http://schemas.microsoft.com/office/drawing/2014/main" id="{5ED4AEDC-F530-E541-B06A-2D9F5A7F7A20}"/>
                    </a:ext>
                  </a:extLst>
                </p:cNvPr>
                <p:cNvGrpSpPr/>
                <p:nvPr/>
              </p:nvGrpSpPr>
              <p:grpSpPr>
                <a:xfrm>
                  <a:off x="3955508" y="409530"/>
                  <a:ext cx="3033933" cy="1881039"/>
                  <a:chOff x="3406221" y="538120"/>
                  <a:chExt cx="3033933" cy="1881039"/>
                </a:xfrm>
                <a:grpFill/>
              </p:grpSpPr>
              <p:pic>
                <p:nvPicPr>
                  <p:cNvPr id="12" name="Graphic 11" descr="Network">
                    <a:extLst>
                      <a:ext uri="{FF2B5EF4-FFF2-40B4-BE49-F238E27FC236}">
                        <a16:creationId xmlns:a16="http://schemas.microsoft.com/office/drawing/2014/main" id="{2E8824B1-B6D2-CB45-80A3-E193D9166738}"/>
                      </a:ext>
                    </a:extLst>
                  </p:cNvPr>
                  <p:cNvPicPr>
                    <a:picLocks noChangeAspect="1"/>
                  </p:cNvPicPr>
                  <p:nvPr/>
                </p:nvPicPr>
                <p:blipFill>
                  <a:blip r:embed="rId3">
                    <a:extLst>
                      <a:ext uri="{96DAC541-7B7A-43D3-8B79-37D633B846F1}">
                        <asvg:svgBlip xmlns:asvg="http://schemas.microsoft.com/office/drawing/2016/SVG/main" r:embed="rId5"/>
                      </a:ext>
                    </a:extLst>
                  </a:blip>
                  <a:stretch>
                    <a:fillRect/>
                  </a:stretch>
                </p:blipFill>
                <p:spPr>
                  <a:xfrm>
                    <a:off x="3406221" y="1101178"/>
                    <a:ext cx="1253032" cy="1253022"/>
                  </a:xfrm>
                  <a:prstGeom prst="rect">
                    <a:avLst/>
                  </a:prstGeom>
                </p:spPr>
              </p:pic>
              <p:pic>
                <p:nvPicPr>
                  <p:cNvPr id="13" name="Graphic 12" descr="Network">
                    <a:extLst>
                      <a:ext uri="{FF2B5EF4-FFF2-40B4-BE49-F238E27FC236}">
                        <a16:creationId xmlns:a16="http://schemas.microsoft.com/office/drawing/2014/main" id="{47C1B8E1-8A1E-E448-B0EF-2614C04CDEF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242760">
                    <a:off x="4640617" y="538120"/>
                    <a:ext cx="1253032" cy="1253022"/>
                  </a:xfrm>
                  <a:prstGeom prst="rect">
                    <a:avLst/>
                  </a:prstGeom>
                </p:spPr>
              </p:pic>
              <p:cxnSp>
                <p:nvCxnSpPr>
                  <p:cNvPr id="14" name="Straight Connector 13">
                    <a:extLst>
                      <a:ext uri="{FF2B5EF4-FFF2-40B4-BE49-F238E27FC236}">
                        <a16:creationId xmlns:a16="http://schemas.microsoft.com/office/drawing/2014/main" id="{3B76C9C7-C33D-0547-AC0C-0CC704AA35F6}"/>
                      </a:ext>
                    </a:extLst>
                  </p:cNvPr>
                  <p:cNvCxnSpPr>
                    <a:cxnSpLocks/>
                  </p:cNvCxnSpPr>
                  <p:nvPr/>
                </p:nvCxnSpPr>
                <p:spPr>
                  <a:xfrm flipV="1">
                    <a:off x="4032737" y="828675"/>
                    <a:ext cx="1105595" cy="536772"/>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EA6C27F-21DA-7C4F-9FC9-273A16AF02D8}"/>
                      </a:ext>
                    </a:extLst>
                  </p:cNvPr>
                  <p:cNvCxnSpPr>
                    <a:cxnSpLocks/>
                  </p:cNvCxnSpPr>
                  <p:nvPr/>
                </p:nvCxnSpPr>
                <p:spPr>
                  <a:xfrm flipH="1" flipV="1">
                    <a:off x="3637886" y="1596046"/>
                    <a:ext cx="93411" cy="502392"/>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AF696DD-69F4-804B-885E-439F70985E32}"/>
                      </a:ext>
                    </a:extLst>
                  </p:cNvPr>
                  <p:cNvCxnSpPr>
                    <a:cxnSpLocks/>
                  </p:cNvCxnSpPr>
                  <p:nvPr/>
                </p:nvCxnSpPr>
                <p:spPr>
                  <a:xfrm flipH="1" flipV="1">
                    <a:off x="4313426" y="2083867"/>
                    <a:ext cx="1450486" cy="314677"/>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E9BF21A-D619-EE4F-A381-BE6BDCC143BB}"/>
                      </a:ext>
                    </a:extLst>
                  </p:cNvPr>
                  <p:cNvCxnSpPr>
                    <a:cxnSpLocks/>
                  </p:cNvCxnSpPr>
                  <p:nvPr/>
                </p:nvCxnSpPr>
                <p:spPr>
                  <a:xfrm flipH="1">
                    <a:off x="4379298" y="1228936"/>
                    <a:ext cx="507239" cy="392794"/>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52497C6-91F1-8546-8CA4-6805B4328981}"/>
                      </a:ext>
                    </a:extLst>
                  </p:cNvPr>
                  <p:cNvCxnSpPr>
                    <a:cxnSpLocks/>
                  </p:cNvCxnSpPr>
                  <p:nvPr/>
                </p:nvCxnSpPr>
                <p:spPr>
                  <a:xfrm flipH="1">
                    <a:off x="4285049" y="1617396"/>
                    <a:ext cx="858444" cy="498543"/>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0A06DD6-74F1-4747-BFFC-8BE8ECAD48F2}"/>
                      </a:ext>
                    </a:extLst>
                  </p:cNvPr>
                  <p:cNvCxnSpPr>
                    <a:cxnSpLocks/>
                  </p:cNvCxnSpPr>
                  <p:nvPr/>
                </p:nvCxnSpPr>
                <p:spPr>
                  <a:xfrm>
                    <a:off x="4873178" y="1202370"/>
                    <a:ext cx="240597" cy="412997"/>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9CDF002-A57E-C84F-98B5-5D1C428304F3}"/>
                      </a:ext>
                    </a:extLst>
                  </p:cNvPr>
                  <p:cNvCxnSpPr>
                    <a:cxnSpLocks/>
                  </p:cNvCxnSpPr>
                  <p:nvPr/>
                </p:nvCxnSpPr>
                <p:spPr>
                  <a:xfrm>
                    <a:off x="5294196" y="1236281"/>
                    <a:ext cx="371212" cy="666468"/>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C89DDCA-E6B9-B44C-B575-DD70C00BE1C2}"/>
                      </a:ext>
                    </a:extLst>
                  </p:cNvPr>
                  <p:cNvCxnSpPr>
                    <a:cxnSpLocks/>
                  </p:cNvCxnSpPr>
                  <p:nvPr/>
                </p:nvCxnSpPr>
                <p:spPr>
                  <a:xfrm>
                    <a:off x="5675473" y="1917745"/>
                    <a:ext cx="98259" cy="501414"/>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C1EF7AB-FDB9-5044-AF4E-3C07EF2B9AC4}"/>
                      </a:ext>
                    </a:extLst>
                  </p:cNvPr>
                  <p:cNvCxnSpPr>
                    <a:cxnSpLocks/>
                  </p:cNvCxnSpPr>
                  <p:nvPr/>
                </p:nvCxnSpPr>
                <p:spPr>
                  <a:xfrm>
                    <a:off x="5135547" y="1615367"/>
                    <a:ext cx="628365" cy="782535"/>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0C942DE-583A-2D4E-A877-CDDDB55633F5}"/>
                      </a:ext>
                    </a:extLst>
                  </p:cNvPr>
                  <p:cNvCxnSpPr>
                    <a:cxnSpLocks/>
                  </p:cNvCxnSpPr>
                  <p:nvPr/>
                </p:nvCxnSpPr>
                <p:spPr>
                  <a:xfrm flipV="1">
                    <a:off x="3757519" y="2085977"/>
                    <a:ext cx="570204" cy="15013"/>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3D967B0-AC48-844E-8B8B-6DF3588DC6CD}"/>
                      </a:ext>
                    </a:extLst>
                  </p:cNvPr>
                  <p:cNvCxnSpPr>
                    <a:cxnSpLocks/>
                  </p:cNvCxnSpPr>
                  <p:nvPr/>
                </p:nvCxnSpPr>
                <p:spPr>
                  <a:xfrm>
                    <a:off x="5697245" y="1365447"/>
                    <a:ext cx="376248" cy="284814"/>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22E14EB-070A-5748-955E-B2C0F94F874B}"/>
                      </a:ext>
                    </a:extLst>
                  </p:cNvPr>
                  <p:cNvCxnSpPr>
                    <a:cxnSpLocks/>
                  </p:cNvCxnSpPr>
                  <p:nvPr/>
                </p:nvCxnSpPr>
                <p:spPr>
                  <a:xfrm flipV="1">
                    <a:off x="6367257" y="1930825"/>
                    <a:ext cx="72897" cy="472021"/>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1A8E6905-7A82-2F4E-B9E2-576AD0F4F708}"/>
                    </a:ext>
                  </a:extLst>
                </p:cNvPr>
                <p:cNvCxnSpPr>
                  <a:cxnSpLocks/>
                </p:cNvCxnSpPr>
                <p:nvPr/>
              </p:nvCxnSpPr>
              <p:spPr>
                <a:xfrm>
                  <a:off x="4961751" y="1486777"/>
                  <a:ext cx="1348839" cy="782535"/>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grpSp>
        </p:grpSp>
        <p:sp>
          <p:nvSpPr>
            <p:cNvPr id="8" name="TextBox 7">
              <a:extLst>
                <a:ext uri="{FF2B5EF4-FFF2-40B4-BE49-F238E27FC236}">
                  <a16:creationId xmlns:a16="http://schemas.microsoft.com/office/drawing/2014/main" id="{99CC32C8-F1A1-264F-8C2E-6496EC828406}"/>
                </a:ext>
              </a:extLst>
            </p:cNvPr>
            <p:cNvSpPr txBox="1"/>
            <p:nvPr/>
          </p:nvSpPr>
          <p:spPr>
            <a:xfrm>
              <a:off x="-1587713" y="3764068"/>
              <a:ext cx="11328398" cy="112545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B587C"/>
                  </a:solidFill>
                  <a:effectLst/>
                  <a:uLnTx/>
                  <a:uFillTx/>
                  <a:latin typeface="Nunito SemiBold" pitchFamily="2" charset="77"/>
                  <a:ea typeface="+mn-ea"/>
                  <a:cs typeface="+mn-cs"/>
                </a:rPr>
                <a:t>Towards Efficient Sparse Matrix Vector Multiplication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B587C"/>
                  </a:solidFill>
                  <a:effectLst/>
                  <a:uLnTx/>
                  <a:uFillTx/>
                  <a:latin typeface="Nunito SemiBold" pitchFamily="2" charset="77"/>
                  <a:ea typeface="+mn-ea"/>
                  <a:cs typeface="+mn-cs"/>
                </a:rPr>
                <a:t>on Real Processing-In-Memory Architectures</a:t>
              </a:r>
              <a:endParaRPr kumimoji="0" lang="en-GR" sz="2600" b="1" i="0" u="none" strike="noStrike" kern="1200" cap="none" spc="0" normalizeH="0" baseline="0" noProof="0" dirty="0">
                <a:ln>
                  <a:noFill/>
                </a:ln>
                <a:solidFill>
                  <a:srgbClr val="1B587C"/>
                </a:solidFill>
                <a:effectLst/>
                <a:uLnTx/>
                <a:uFillTx/>
                <a:latin typeface="Nunito SemiBold" pitchFamily="2" charset="77"/>
                <a:ea typeface="+mn-ea"/>
                <a:cs typeface="+mn-cs"/>
              </a:endParaRPr>
            </a:p>
          </p:txBody>
        </p:sp>
      </p:grpSp>
      <p:sp>
        <p:nvSpPr>
          <p:cNvPr id="42" name="TextBox 41">
            <a:extLst>
              <a:ext uri="{FF2B5EF4-FFF2-40B4-BE49-F238E27FC236}">
                <a16:creationId xmlns:a16="http://schemas.microsoft.com/office/drawing/2014/main" id="{871A2471-32BB-274E-9FDC-F34991B8C87C}"/>
              </a:ext>
            </a:extLst>
          </p:cNvPr>
          <p:cNvSpPr txBox="1"/>
          <p:nvPr/>
        </p:nvSpPr>
        <p:spPr>
          <a:xfrm>
            <a:off x="185980" y="4222324"/>
            <a:ext cx="8756541" cy="12413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F2936"/>
                </a:solidFill>
                <a:effectLst/>
                <a:uLnTx/>
                <a:uFillTx/>
                <a:latin typeface="Nunito SemiBold" pitchFamily="2" charset="77"/>
                <a:ea typeface="+mn-ea"/>
                <a:cs typeface="+mn-cs"/>
              </a:rPr>
              <a:t>Christina </a:t>
            </a:r>
            <a:r>
              <a:rPr kumimoji="0" lang="en-US" sz="2400" b="1" i="0" u="none" strike="noStrike" kern="1200" cap="none" spc="0" normalizeH="0" baseline="0" noProof="0" dirty="0" err="1">
                <a:ln>
                  <a:noFill/>
                </a:ln>
                <a:solidFill>
                  <a:srgbClr val="9F2936"/>
                </a:solidFill>
                <a:effectLst/>
                <a:uLnTx/>
                <a:uFillTx/>
                <a:latin typeface="Nunito SemiBold" pitchFamily="2" charset="77"/>
                <a:ea typeface="+mn-ea"/>
                <a:cs typeface="+mn-cs"/>
              </a:rPr>
              <a:t>Giannoula</a:t>
            </a:r>
            <a:endParaRPr kumimoji="0" lang="en-US" sz="2400" b="1" i="0" u="none" strike="noStrike" kern="1200" cap="none" spc="0" normalizeH="0" baseline="0" noProof="0" dirty="0">
              <a:ln>
                <a:noFill/>
              </a:ln>
              <a:solidFill>
                <a:srgbClr val="9F2936"/>
              </a:solidFill>
              <a:effectLst/>
              <a:uLnTx/>
              <a:uFillTx/>
              <a:latin typeface="Nunito SemiBold" pitchFamily="2" charset="77"/>
              <a:ea typeface="+mn-ea"/>
              <a:cs typeface="+mn-cs"/>
            </a:endParaRPr>
          </a:p>
          <a:p>
            <a:pPr marL="0" marR="0" lvl="0" indent="0" algn="ctr" defTabSz="457200" rtl="0" eaLnBrk="1" fontAlgn="auto" latinLnBrk="0" hangingPunct="1">
              <a:lnSpc>
                <a:spcPct val="100000"/>
              </a:lnSpc>
              <a:spcBef>
                <a:spcPts val="400"/>
              </a:spcBef>
              <a:spcAft>
                <a:spcPts val="0"/>
              </a:spcAft>
              <a:buClrTx/>
              <a:buSzTx/>
              <a:buFontTx/>
              <a:buNone/>
              <a:tabLst/>
              <a:defRPr/>
            </a:pP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Ivan Fernandez, Juan Gomez-Luna, </a:t>
            </a:r>
          </a:p>
          <a:p>
            <a:pPr marL="0" marR="0" lvl="0" indent="0" algn="ctr" defTabSz="457200" rtl="0" eaLnBrk="1" fontAlgn="auto" latinLnBrk="0" hangingPunct="1">
              <a:lnSpc>
                <a:spcPct val="100000"/>
              </a:lnSpc>
              <a:spcBef>
                <a:spcPts val="400"/>
              </a:spcBef>
              <a:spcAft>
                <a:spcPts val="0"/>
              </a:spcAft>
              <a:buClrTx/>
              <a:buSzTx/>
              <a:buFontTx/>
              <a:buNone/>
              <a:tabLst/>
              <a:defRPr/>
            </a:pP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Nectarios</a:t>
            </a: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 </a:t>
            </a: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Koziris</a:t>
            </a: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 Georgios </a:t>
            </a: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Goumas</a:t>
            </a: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 </a:t>
            </a: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Onur</a:t>
            </a: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 </a:t>
            </a: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Mutlu</a:t>
            </a:r>
            <a:endParaRPr kumimoji="0" lang="en-GR"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endParaRPr>
          </a:p>
        </p:txBody>
      </p:sp>
      <p:grpSp>
        <p:nvGrpSpPr>
          <p:cNvPr id="43" name="Group 42">
            <a:extLst>
              <a:ext uri="{FF2B5EF4-FFF2-40B4-BE49-F238E27FC236}">
                <a16:creationId xmlns:a16="http://schemas.microsoft.com/office/drawing/2014/main" id="{484329C9-31B6-0FF5-7EAD-30889B95312D}"/>
              </a:ext>
            </a:extLst>
          </p:cNvPr>
          <p:cNvGrpSpPr>
            <a:grpSpLocks noChangeAspect="1"/>
          </p:cNvGrpSpPr>
          <p:nvPr/>
        </p:nvGrpSpPr>
        <p:grpSpPr>
          <a:xfrm>
            <a:off x="4251762" y="5814857"/>
            <a:ext cx="2664000" cy="888420"/>
            <a:chOff x="6822135" y="4647763"/>
            <a:chExt cx="3130509" cy="1044000"/>
          </a:xfrm>
        </p:grpSpPr>
        <p:pic>
          <p:nvPicPr>
            <p:cNvPr id="44" name="Picture 43">
              <a:extLst>
                <a:ext uri="{FF2B5EF4-FFF2-40B4-BE49-F238E27FC236}">
                  <a16:creationId xmlns:a16="http://schemas.microsoft.com/office/drawing/2014/main" id="{4B85685F-6613-FBCA-6E86-E381731EF37C}"/>
                </a:ext>
              </a:extLst>
            </p:cNvPr>
            <p:cNvPicPr>
              <a:picLocks noChangeAspect="1"/>
            </p:cNvPicPr>
            <p:nvPr/>
          </p:nvPicPr>
          <p:blipFill>
            <a:blip r:embed="rId6"/>
            <a:stretch>
              <a:fillRect/>
            </a:stretch>
          </p:blipFill>
          <p:spPr>
            <a:xfrm>
              <a:off x="8908644" y="4647763"/>
              <a:ext cx="1044000" cy="1044000"/>
            </a:xfrm>
            <a:prstGeom prst="rect">
              <a:avLst/>
            </a:prstGeom>
          </p:spPr>
        </p:pic>
        <p:pic>
          <p:nvPicPr>
            <p:cNvPr id="45" name="Picture 44">
              <a:extLst>
                <a:ext uri="{FF2B5EF4-FFF2-40B4-BE49-F238E27FC236}">
                  <a16:creationId xmlns:a16="http://schemas.microsoft.com/office/drawing/2014/main" id="{A7FFE876-3440-D4D9-8DC0-A72281B9F605}"/>
                </a:ext>
              </a:extLst>
            </p:cNvPr>
            <p:cNvPicPr>
              <a:picLocks noChangeAspect="1"/>
            </p:cNvPicPr>
            <p:nvPr/>
          </p:nvPicPr>
          <p:blipFill>
            <a:blip r:embed="rId7"/>
            <a:stretch>
              <a:fillRect/>
            </a:stretch>
          </p:blipFill>
          <p:spPr>
            <a:xfrm>
              <a:off x="6822135" y="4863763"/>
              <a:ext cx="2072211" cy="612000"/>
            </a:xfrm>
            <a:prstGeom prst="rect">
              <a:avLst/>
            </a:prstGeom>
          </p:spPr>
        </p:pic>
      </p:grpSp>
      <p:grpSp>
        <p:nvGrpSpPr>
          <p:cNvPr id="46" name="Group 45">
            <a:extLst>
              <a:ext uri="{FF2B5EF4-FFF2-40B4-BE49-F238E27FC236}">
                <a16:creationId xmlns:a16="http://schemas.microsoft.com/office/drawing/2014/main" id="{89618EBA-2F75-3861-FBCC-D67E229D9894}"/>
              </a:ext>
            </a:extLst>
          </p:cNvPr>
          <p:cNvGrpSpPr>
            <a:grpSpLocks noChangeAspect="1"/>
          </p:cNvGrpSpPr>
          <p:nvPr/>
        </p:nvGrpSpPr>
        <p:grpSpPr>
          <a:xfrm>
            <a:off x="169452" y="5806774"/>
            <a:ext cx="4248000" cy="929066"/>
            <a:chOff x="203822" y="4471303"/>
            <a:chExt cx="5102770" cy="1116000"/>
          </a:xfrm>
        </p:grpSpPr>
        <p:pic>
          <p:nvPicPr>
            <p:cNvPr id="47" name="Graphic 46">
              <a:extLst>
                <a:ext uri="{FF2B5EF4-FFF2-40B4-BE49-F238E27FC236}">
                  <a16:creationId xmlns:a16="http://schemas.microsoft.com/office/drawing/2014/main" id="{ECBB070C-09C1-47A0-F0CE-FD63B76F312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03822" y="4802763"/>
              <a:ext cx="2304000" cy="439695"/>
            </a:xfrm>
            <a:prstGeom prst="rect">
              <a:avLst/>
            </a:prstGeom>
          </p:spPr>
        </p:pic>
        <p:pic>
          <p:nvPicPr>
            <p:cNvPr id="48" name="Picture 47">
              <a:extLst>
                <a:ext uri="{FF2B5EF4-FFF2-40B4-BE49-F238E27FC236}">
                  <a16:creationId xmlns:a16="http://schemas.microsoft.com/office/drawing/2014/main" id="{440FE610-C8DB-36CA-D2E9-04447500EEB7}"/>
                </a:ext>
              </a:extLst>
            </p:cNvPr>
            <p:cNvPicPr>
              <a:picLocks noChangeAspect="1"/>
            </p:cNvPicPr>
            <p:nvPr/>
          </p:nvPicPr>
          <p:blipFill>
            <a:blip r:embed="rId10"/>
            <a:stretch>
              <a:fillRect/>
            </a:stretch>
          </p:blipFill>
          <p:spPr>
            <a:xfrm>
              <a:off x="2282069" y="4471303"/>
              <a:ext cx="3024523" cy="1116000"/>
            </a:xfrm>
            <a:prstGeom prst="rect">
              <a:avLst/>
            </a:prstGeom>
          </p:spPr>
        </p:pic>
      </p:grpSp>
      <p:pic>
        <p:nvPicPr>
          <p:cNvPr id="49" name="Google Shape;45;p7" descr="Imagen que contiene Texto&#10;&#10;Descripción generada automáticamente">
            <a:extLst>
              <a:ext uri="{FF2B5EF4-FFF2-40B4-BE49-F238E27FC236}">
                <a16:creationId xmlns:a16="http://schemas.microsoft.com/office/drawing/2014/main" id="{8B69B12E-D7A4-2102-5494-B0741BC91134}"/>
              </a:ext>
            </a:extLst>
          </p:cNvPr>
          <p:cNvPicPr preferRelativeResize="0">
            <a:picLocks noChangeAspect="1"/>
          </p:cNvPicPr>
          <p:nvPr/>
        </p:nvPicPr>
        <p:blipFill rotWithShape="1">
          <a:blip r:embed="rId11">
            <a:alphaModFix/>
          </a:blip>
          <a:srcRect/>
          <a:stretch/>
        </p:blipFill>
        <p:spPr>
          <a:xfrm>
            <a:off x="7174548" y="5938200"/>
            <a:ext cx="1800000" cy="668197"/>
          </a:xfrm>
          <a:prstGeom prst="rect">
            <a:avLst/>
          </a:prstGeom>
          <a:noFill/>
          <a:ln>
            <a:noFill/>
          </a:ln>
        </p:spPr>
      </p:pic>
    </p:spTree>
    <p:extLst>
      <p:ext uri="{BB962C8B-B14F-4D97-AF65-F5344CB8AC3E}">
        <p14:creationId xmlns:p14="http://schemas.microsoft.com/office/powerpoint/2010/main" val="53134434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17DB252-DBD9-DE49-AA8A-0A37833062FB}"/>
              </a:ext>
            </a:extLst>
          </p:cNvPr>
          <p:cNvSpPr txBox="1">
            <a:spLocks/>
          </p:cNvSpPr>
          <p:nvPr/>
        </p:nvSpPr>
        <p:spPr>
          <a:xfrm>
            <a:off x="391579" y="223518"/>
            <a:ext cx="8325193" cy="8390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000" b="0" i="0" u="none" strike="noStrike" kern="1200" cap="none" spc="0" normalizeH="0" baseline="0" noProof="0" dirty="0" err="1">
                <a:ln>
                  <a:noFill/>
                </a:ln>
                <a:solidFill>
                  <a:srgbClr val="C19859">
                    <a:lumMod val="50000"/>
                  </a:srgbClr>
                </a:solidFill>
                <a:effectLst/>
                <a:uLnTx/>
                <a:uFillTx/>
                <a:latin typeface="Trebuchet MS" panose="020B0703020202090204" pitchFamily="34" charset="0"/>
                <a:ea typeface="+mj-ea"/>
                <a:cs typeface="+mj-cs"/>
              </a:rPr>
              <a:t>SparseP</a:t>
            </a:r>
            <a:r>
              <a:rPr kumimoji="0" lang="en-GB" sz="4000" b="0" i="0" u="none" strike="noStrike" kern="1200" cap="none" spc="0" normalizeH="0" baseline="0" noProof="0" dirty="0">
                <a:ln>
                  <a:noFill/>
                </a:ln>
                <a:solidFill>
                  <a:srgbClr val="C19859">
                    <a:lumMod val="50000"/>
                  </a:srgbClr>
                </a:solidFill>
                <a:effectLst/>
                <a:uLnTx/>
                <a:uFillTx/>
                <a:latin typeface="Trebuchet MS" panose="020B0703020202090204" pitchFamily="34" charset="0"/>
                <a:ea typeface="+mj-ea"/>
                <a:cs typeface="+mj-cs"/>
              </a:rPr>
              <a:t> Summary</a:t>
            </a:r>
          </a:p>
        </p:txBody>
      </p:sp>
      <p:sp>
        <p:nvSpPr>
          <p:cNvPr id="38" name="Content Placeholder 2">
            <a:extLst>
              <a:ext uri="{FF2B5EF4-FFF2-40B4-BE49-F238E27FC236}">
                <a16:creationId xmlns:a16="http://schemas.microsoft.com/office/drawing/2014/main" id="{0441BABB-655B-4E41-B839-2B5B6A765097}"/>
              </a:ext>
            </a:extLst>
          </p:cNvPr>
          <p:cNvSpPr>
            <a:spLocks noGrp="1"/>
          </p:cNvSpPr>
          <p:nvPr>
            <p:ph idx="1"/>
          </p:nvPr>
        </p:nvSpPr>
        <p:spPr>
          <a:xfrm>
            <a:off x="391581" y="967410"/>
            <a:ext cx="8360840" cy="5667072"/>
          </a:xfrm>
        </p:spPr>
        <p:txBody>
          <a:bodyPr>
            <a:normAutofit/>
          </a:bodyPr>
          <a:lstStyle/>
          <a:p>
            <a:pPr marL="0" indent="0">
              <a:lnSpc>
                <a:spcPct val="100000"/>
              </a:lnSpc>
              <a:spcBef>
                <a:spcPts val="0"/>
              </a:spcBef>
              <a:spcAft>
                <a:spcPts val="400"/>
              </a:spcAft>
              <a:buNone/>
            </a:pPr>
            <a:r>
              <a:rPr lang="en-GB" dirty="0">
                <a:solidFill>
                  <a:schemeClr val="accent5"/>
                </a:solidFill>
                <a:latin typeface="Trebuchet MS" panose="020B0703020202090204" pitchFamily="34" charset="0"/>
              </a:rPr>
              <a:t>Efficient Algorithmic Designs</a:t>
            </a:r>
          </a:p>
          <a:p>
            <a:pPr>
              <a:lnSpc>
                <a:spcPct val="100000"/>
              </a:lnSpc>
              <a:spcBef>
                <a:spcPts val="0"/>
              </a:spcBef>
              <a:spcAft>
                <a:spcPts val="1000"/>
              </a:spcAft>
            </a:pPr>
            <a:r>
              <a:rPr lang="en-GB" sz="2400" dirty="0">
                <a:latin typeface="Trebuchet MS" panose="020B0703020202090204" pitchFamily="34" charset="0"/>
              </a:rPr>
              <a:t>The first open-source Sparse Matrix Vector Multiplication (</a:t>
            </a:r>
            <a:r>
              <a:rPr lang="en-GB" sz="2400" dirty="0" err="1">
                <a:latin typeface="Trebuchet MS" panose="020B0703020202090204" pitchFamily="34" charset="0"/>
              </a:rPr>
              <a:t>SpMV</a:t>
            </a:r>
            <a:r>
              <a:rPr lang="en-GB" sz="2400" dirty="0">
                <a:latin typeface="Trebuchet MS" panose="020B0703020202090204" pitchFamily="34" charset="0"/>
              </a:rPr>
              <a:t>) software package, </a:t>
            </a:r>
            <a:r>
              <a:rPr lang="en-GB" sz="2400" dirty="0" err="1">
                <a:solidFill>
                  <a:schemeClr val="accent1"/>
                </a:solidFill>
                <a:latin typeface="Trebuchet MS" panose="020B0703020202090204" pitchFamily="34" charset="0"/>
              </a:rPr>
              <a:t>SparseP</a:t>
            </a:r>
            <a:r>
              <a:rPr lang="en-GB" sz="2400" dirty="0">
                <a:latin typeface="Trebuchet MS" panose="020B0703020202090204" pitchFamily="34" charset="0"/>
              </a:rPr>
              <a:t>, for real Processing-In-Memory (PIM) systems</a:t>
            </a:r>
          </a:p>
          <a:p>
            <a:pPr marL="0" indent="0">
              <a:lnSpc>
                <a:spcPct val="100000"/>
              </a:lnSpc>
              <a:spcBef>
                <a:spcPts val="0"/>
              </a:spcBef>
              <a:spcAft>
                <a:spcPts val="1000"/>
              </a:spcAft>
              <a:buNone/>
            </a:pPr>
            <a:endParaRPr lang="en-GB" dirty="0">
              <a:solidFill>
                <a:schemeClr val="accent4"/>
              </a:solidFill>
              <a:latin typeface="Trebuchet MS" panose="020B0703020202090204" pitchFamily="34" charset="0"/>
            </a:endParaRPr>
          </a:p>
          <a:p>
            <a:pPr marL="0" indent="0">
              <a:lnSpc>
                <a:spcPct val="100000"/>
              </a:lnSpc>
              <a:spcBef>
                <a:spcPts val="0"/>
              </a:spcBef>
              <a:spcAft>
                <a:spcPts val="1000"/>
              </a:spcAft>
              <a:buNone/>
            </a:pPr>
            <a:endParaRPr lang="en-GB" sz="4400" dirty="0">
              <a:solidFill>
                <a:schemeClr val="accent4"/>
              </a:solidFill>
              <a:latin typeface="Trebuchet MS" panose="020B0703020202090204" pitchFamily="34" charset="0"/>
            </a:endParaRPr>
          </a:p>
          <a:p>
            <a:pPr marL="0" indent="0">
              <a:lnSpc>
                <a:spcPct val="100000"/>
              </a:lnSpc>
              <a:spcBef>
                <a:spcPts val="0"/>
              </a:spcBef>
              <a:spcAft>
                <a:spcPts val="400"/>
              </a:spcAft>
              <a:buNone/>
            </a:pPr>
            <a:r>
              <a:rPr lang="en-GB" dirty="0">
                <a:solidFill>
                  <a:schemeClr val="accent4"/>
                </a:solidFill>
                <a:latin typeface="Trebuchet MS" panose="020B0703020202090204" pitchFamily="34" charset="0"/>
              </a:rPr>
              <a:t>Extensive Characterization</a:t>
            </a:r>
          </a:p>
          <a:p>
            <a:pPr>
              <a:lnSpc>
                <a:spcPct val="100000"/>
              </a:lnSpc>
              <a:spcBef>
                <a:spcPts val="0"/>
              </a:spcBef>
              <a:spcAft>
                <a:spcPts val="1000"/>
              </a:spcAft>
            </a:pPr>
            <a:r>
              <a:rPr lang="en-GB" sz="2400" dirty="0">
                <a:latin typeface="Trebuchet MS" panose="020B0703020202090204" pitchFamily="34" charset="0"/>
              </a:rPr>
              <a:t>The first comprehensive analysis of </a:t>
            </a:r>
            <a:r>
              <a:rPr lang="en-GB" sz="2400" dirty="0" err="1">
                <a:latin typeface="Trebuchet MS" panose="020B0703020202090204" pitchFamily="34" charset="0"/>
              </a:rPr>
              <a:t>SpMV</a:t>
            </a:r>
            <a:r>
              <a:rPr lang="en-GB" sz="2400" dirty="0">
                <a:latin typeface="Trebuchet MS" panose="020B0703020202090204" pitchFamily="34" charset="0"/>
              </a:rPr>
              <a:t> on the first real commercial PIM architecture</a:t>
            </a:r>
          </a:p>
        </p:txBody>
      </p:sp>
      <p:grpSp>
        <p:nvGrpSpPr>
          <p:cNvPr id="39" name="Group 38">
            <a:extLst>
              <a:ext uri="{FF2B5EF4-FFF2-40B4-BE49-F238E27FC236}">
                <a16:creationId xmlns:a16="http://schemas.microsoft.com/office/drawing/2014/main" id="{E71C26C6-56B2-68CA-0DAD-435D34BF811C}"/>
              </a:ext>
            </a:extLst>
          </p:cNvPr>
          <p:cNvGrpSpPr/>
          <p:nvPr/>
        </p:nvGrpSpPr>
        <p:grpSpPr>
          <a:xfrm>
            <a:off x="823322" y="5425593"/>
            <a:ext cx="7377436" cy="1053360"/>
            <a:chOff x="2533714" y="1420217"/>
            <a:chExt cx="6754407" cy="1254713"/>
          </a:xfrm>
        </p:grpSpPr>
        <p:sp>
          <p:nvSpPr>
            <p:cNvPr id="40" name="Rounded Rectangle 39">
              <a:extLst>
                <a:ext uri="{FF2B5EF4-FFF2-40B4-BE49-F238E27FC236}">
                  <a16:creationId xmlns:a16="http://schemas.microsoft.com/office/drawing/2014/main" id="{6C5AAC86-B3B6-31D8-069E-03CCDE1E6D38}"/>
                </a:ext>
              </a:extLst>
            </p:cNvPr>
            <p:cNvSpPr/>
            <p:nvPr/>
          </p:nvSpPr>
          <p:spPr>
            <a:xfrm>
              <a:off x="2533715" y="1420217"/>
              <a:ext cx="6754406" cy="1254713"/>
            </a:xfrm>
            <a:prstGeom prst="roundRect">
              <a:avLst>
                <a:gd name="adj" fmla="val 10014"/>
              </a:avLst>
            </a:prstGeom>
            <a:solidFill>
              <a:schemeClr val="accent4">
                <a:lumMod val="20000"/>
                <a:lumOff val="80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a:t>
              </a:r>
              <a:endParaRPr kumimoji="0" lang="en-GB" sz="21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	Full Paper: </a:t>
              </a:r>
              <a:r>
                <a:rPr kumimoji="0" lang="en-GB" sz="2000" b="0" i="0" u="none" strike="noStrike" kern="1200" cap="none" spc="0" normalizeH="0" baseline="0" noProof="0" dirty="0">
                  <a:ln>
                    <a:noFill/>
                  </a:ln>
                  <a:solidFill>
                    <a:srgbClr val="1B587C"/>
                  </a:solidFill>
                  <a:effectLst/>
                  <a:uLnTx/>
                  <a:uFillTx/>
                  <a:latin typeface="Trebuchet MS" panose="020B0703020202090204" pitchFamily="34" charset="0"/>
                  <a:ea typeface="+mn-ea"/>
                  <a:cs typeface="+mn-cs"/>
                  <a:hlinkClick r:id="rId3">
                    <a:extLst>
                      <a:ext uri="{A12FA001-AC4F-418D-AE19-62706E023703}">
                        <ahyp:hlinkClr xmlns:ahyp="http://schemas.microsoft.com/office/drawing/2018/hyperlinkcolor" val="tx"/>
                      </a:ext>
                    </a:extLst>
                  </a:hlinkClick>
                </a:rPr>
                <a:t>https://arxiv.org/pdf/2201.05072.pdf</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a:t>
              </a:r>
            </a:p>
          </p:txBody>
        </p:sp>
        <p:sp>
          <p:nvSpPr>
            <p:cNvPr id="41" name="Round Same-side Corner of Rectangle 40">
              <a:extLst>
                <a:ext uri="{FF2B5EF4-FFF2-40B4-BE49-F238E27FC236}">
                  <a16:creationId xmlns:a16="http://schemas.microsoft.com/office/drawing/2014/main" id="{444D621B-0DA8-7C6E-1F31-391A1FB85C7C}"/>
                </a:ext>
              </a:extLst>
            </p:cNvPr>
            <p:cNvSpPr/>
            <p:nvPr/>
          </p:nvSpPr>
          <p:spPr>
            <a:xfrm>
              <a:off x="2533714" y="1420217"/>
              <a:ext cx="6754407" cy="564517"/>
            </a:xfrm>
            <a:prstGeom prst="round2SameRect">
              <a:avLst>
                <a:gd name="adj1" fmla="val 33578"/>
                <a:gd name="adj2" fmla="val 0"/>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4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Recommendations </a:t>
              </a:r>
              <a:r>
                <a:rPr kumimoji="0" lang="en-GR" sz="2400" b="0" i="0" u="none" strike="noStrike" kern="1200" cap="none" spc="0" normalizeH="0" baseline="0" noProof="0">
                  <a:ln>
                    <a:noFill/>
                  </a:ln>
                  <a:solidFill>
                    <a:prstClr val="white"/>
                  </a:solidFill>
                  <a:effectLst/>
                  <a:uLnTx/>
                  <a:uFillTx/>
                  <a:latin typeface="Trebuchet MS" panose="020B0703020202090204" pitchFamily="34" charset="0"/>
                  <a:ea typeface="+mn-ea"/>
                  <a:cs typeface="+mn-cs"/>
                </a:rPr>
                <a:t>for Architects and Programmers</a:t>
              </a:r>
              <a:endParaRPr kumimoji="0" lang="en-GR" sz="24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endParaRPr>
            </a:p>
          </p:txBody>
        </p:sp>
      </p:grpSp>
      <p:grpSp>
        <p:nvGrpSpPr>
          <p:cNvPr id="42" name="Group 41">
            <a:extLst>
              <a:ext uri="{FF2B5EF4-FFF2-40B4-BE49-F238E27FC236}">
                <a16:creationId xmlns:a16="http://schemas.microsoft.com/office/drawing/2014/main" id="{8ED569BC-72DC-5863-8889-03F0A9541F7C}"/>
              </a:ext>
            </a:extLst>
          </p:cNvPr>
          <p:cNvGrpSpPr/>
          <p:nvPr/>
        </p:nvGrpSpPr>
        <p:grpSpPr>
          <a:xfrm>
            <a:off x="823323" y="2702615"/>
            <a:ext cx="7377435" cy="1053361"/>
            <a:chOff x="2533714" y="1420217"/>
            <a:chExt cx="6754407" cy="1254713"/>
          </a:xfrm>
        </p:grpSpPr>
        <p:sp>
          <p:nvSpPr>
            <p:cNvPr id="43" name="Rounded Rectangle 42">
              <a:extLst>
                <a:ext uri="{FF2B5EF4-FFF2-40B4-BE49-F238E27FC236}">
                  <a16:creationId xmlns:a16="http://schemas.microsoft.com/office/drawing/2014/main" id="{19124CB1-1BFD-DDBF-8D7B-13BBCB92F5F9}"/>
                </a:ext>
              </a:extLst>
            </p:cNvPr>
            <p:cNvSpPr/>
            <p:nvPr/>
          </p:nvSpPr>
          <p:spPr>
            <a:xfrm>
              <a:off x="2533715" y="1420218"/>
              <a:ext cx="6754406" cy="1254712"/>
            </a:xfrm>
            <a:prstGeom prst="roundRect">
              <a:avLst>
                <a:gd name="adj" fmla="val 10014"/>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1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a:t>
              </a:r>
              <a:r>
                <a:rPr kumimoji="0" lang="en-GB" sz="32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a:t>
              </a:r>
              <a:endParaRPr kumimoji="0" lang="en-GB" sz="24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    </a:t>
              </a:r>
              <a:r>
                <a:rPr kumimoji="0" lang="en-GB" sz="2000" b="0" i="0" u="none" strike="noStrike" kern="1200" cap="none" spc="0" normalizeH="0" baseline="0" noProof="0" dirty="0" err="1">
                  <a:ln>
                    <a:noFill/>
                  </a:ln>
                  <a:solidFill>
                    <a:srgbClr val="F07F09"/>
                  </a:solidFill>
                  <a:effectLst/>
                  <a:uLnTx/>
                  <a:uFillTx/>
                  <a:latin typeface="Trebuchet MS" panose="020B0703020202090204" pitchFamily="34" charset="0"/>
                  <a:ea typeface="+mn-ea"/>
                  <a:cs typeface="+mn-cs"/>
                </a:rPr>
                <a:t>SparseP</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 </a:t>
              </a:r>
              <a:r>
                <a:rPr kumimoji="0" lang="en-GB" sz="2000" b="0" i="0" u="none" strike="noStrike" kern="1200" cap="none" spc="0" normalizeH="0" baseline="0" noProof="0" dirty="0">
                  <a:ln>
                    <a:noFill/>
                  </a:ln>
                  <a:solidFill>
                    <a:srgbClr val="1B587C"/>
                  </a:solidFill>
                  <a:effectLst/>
                  <a:uLnTx/>
                  <a:uFillTx/>
                  <a:latin typeface="Trebuchet MS" panose="020B0703020202090204" pitchFamily="34" charset="0"/>
                  <a:ea typeface="+mn-ea"/>
                  <a:cs typeface="+mn-cs"/>
                  <a:hlinkClick r:id="rId4">
                    <a:extLst>
                      <a:ext uri="{A12FA001-AC4F-418D-AE19-62706E023703}">
                        <ahyp:hlinkClr xmlns:ahyp="http://schemas.microsoft.com/office/drawing/2018/hyperlinkcolor" val="tx"/>
                      </a:ext>
                    </a:extLst>
                  </a:hlinkClick>
                </a:rPr>
                <a:t>https://github.com/CMU-SAFARI/SparseP</a:t>
              </a:r>
              <a:endParaRPr kumimoji="0" lang="en-GB" sz="2000" b="0" i="0" u="none" strike="noStrike" kern="1200" cap="none" spc="0" normalizeH="0" baseline="0" noProof="0" dirty="0">
                <a:ln>
                  <a:noFill/>
                </a:ln>
                <a:solidFill>
                  <a:srgbClr val="1B587C"/>
                </a:solidFill>
                <a:effectLst/>
                <a:uLnTx/>
                <a:uFillTx/>
                <a:latin typeface="Trebuchet MS" panose="020B0703020202090204" pitchFamily="34" charset="0"/>
                <a:ea typeface="+mn-ea"/>
                <a:cs typeface="+mn-cs"/>
              </a:endParaRPr>
            </a:p>
          </p:txBody>
        </p:sp>
        <p:sp>
          <p:nvSpPr>
            <p:cNvPr id="44" name="Round Same-side Corner of Rectangle 43">
              <a:extLst>
                <a:ext uri="{FF2B5EF4-FFF2-40B4-BE49-F238E27FC236}">
                  <a16:creationId xmlns:a16="http://schemas.microsoft.com/office/drawing/2014/main" id="{DA266E93-02A4-7863-FBB3-3B442298C7E4}"/>
                </a:ext>
              </a:extLst>
            </p:cNvPr>
            <p:cNvSpPr/>
            <p:nvPr/>
          </p:nvSpPr>
          <p:spPr>
            <a:xfrm>
              <a:off x="2533714" y="1420217"/>
              <a:ext cx="6754407" cy="543484"/>
            </a:xfrm>
            <a:prstGeom prst="round2SameRect">
              <a:avLst>
                <a:gd name="adj1" fmla="val 33578"/>
                <a:gd name="adj2" fmla="val 0"/>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4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SparseP is Open-Source</a:t>
              </a:r>
            </a:p>
          </p:txBody>
        </p:sp>
      </p:grpSp>
      <p:sp>
        <p:nvSpPr>
          <p:cNvPr id="2" name="Rectangle 1">
            <a:extLst>
              <a:ext uri="{FF2B5EF4-FFF2-40B4-BE49-F238E27FC236}">
                <a16:creationId xmlns:a16="http://schemas.microsoft.com/office/drawing/2014/main" id="{81FDC3AF-2827-F6A4-A9A1-CE94E35F9375}"/>
              </a:ext>
            </a:extLst>
          </p:cNvPr>
          <p:cNvSpPr/>
          <p:nvPr/>
        </p:nvSpPr>
        <p:spPr>
          <a:xfrm>
            <a:off x="498528" y="1555867"/>
            <a:ext cx="72000" cy="1022441"/>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BB89A273-1053-7502-936D-6F6476D3CEB5}"/>
              </a:ext>
            </a:extLst>
          </p:cNvPr>
          <p:cNvSpPr/>
          <p:nvPr/>
        </p:nvSpPr>
        <p:spPr>
          <a:xfrm>
            <a:off x="501446" y="4598040"/>
            <a:ext cx="69082" cy="6120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06562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17DB252-DBD9-DE49-AA8A-0A37833062FB}"/>
              </a:ext>
            </a:extLst>
          </p:cNvPr>
          <p:cNvSpPr txBox="1">
            <a:spLocks/>
          </p:cNvSpPr>
          <p:nvPr/>
        </p:nvSpPr>
        <p:spPr>
          <a:xfrm>
            <a:off x="236599" y="223518"/>
            <a:ext cx="8325193" cy="8390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000" b="0" i="0" u="none" strike="noStrike" kern="1200" cap="none" spc="0" normalizeH="0" baseline="0" noProof="0" dirty="0" err="1">
                <a:ln>
                  <a:noFill/>
                </a:ln>
                <a:solidFill>
                  <a:srgbClr val="1B587C"/>
                </a:solidFill>
                <a:effectLst/>
                <a:uLnTx/>
                <a:uFillTx/>
                <a:latin typeface="Trebuchet MS" panose="020B0703020202090204" pitchFamily="34" charset="0"/>
                <a:ea typeface="+mj-ea"/>
                <a:cs typeface="+mj-cs"/>
              </a:rPr>
              <a:t>SparseP</a:t>
            </a:r>
            <a:r>
              <a:rPr kumimoji="0" lang="en-GB" sz="4000" b="0" i="0" u="none" strike="noStrike" kern="1200" cap="none" spc="0" normalizeH="0" baseline="0" noProof="0" dirty="0">
                <a:ln>
                  <a:noFill/>
                </a:ln>
                <a:solidFill>
                  <a:srgbClr val="1B587C"/>
                </a:solidFill>
                <a:effectLst/>
                <a:uLnTx/>
                <a:uFillTx/>
                <a:latin typeface="Trebuchet MS" panose="020B0703020202090204" pitchFamily="34" charset="0"/>
                <a:ea typeface="+mj-ea"/>
                <a:cs typeface="+mj-cs"/>
              </a:rPr>
              <a:t>:</a:t>
            </a:r>
            <a:r>
              <a:rPr kumimoji="0" lang="en-GB" sz="4000" b="0" i="0" u="none" strike="noStrike" kern="1200" cap="none" spc="0" normalizeH="0" baseline="0" noProof="0" dirty="0">
                <a:ln>
                  <a:noFill/>
                </a:ln>
                <a:solidFill>
                  <a:srgbClr val="C19859">
                    <a:lumMod val="50000"/>
                  </a:srgbClr>
                </a:solidFill>
                <a:effectLst/>
                <a:uLnTx/>
                <a:uFillTx/>
                <a:latin typeface="Trebuchet MS" panose="020B0703020202090204" pitchFamily="34" charset="0"/>
                <a:ea typeface="+mj-ea"/>
                <a:cs typeface="+mj-cs"/>
              </a:rPr>
              <a:t> </a:t>
            </a:r>
            <a:r>
              <a:rPr kumimoji="0" lang="en-GB" sz="4000" b="0" i="0" u="none" strike="noStrike" kern="1200" cap="none" spc="0" normalizeH="0" baseline="0" noProof="0" dirty="0" err="1">
                <a:ln>
                  <a:noFill/>
                </a:ln>
                <a:solidFill>
                  <a:srgbClr val="C19859">
                    <a:lumMod val="50000"/>
                  </a:srgbClr>
                </a:solidFill>
                <a:effectLst/>
                <a:uLnTx/>
                <a:uFillTx/>
                <a:latin typeface="Trebuchet MS" panose="020B0703020202090204" pitchFamily="34" charset="0"/>
                <a:ea typeface="+mj-ea"/>
                <a:cs typeface="+mj-cs"/>
              </a:rPr>
              <a:t>SpMV</a:t>
            </a:r>
            <a:r>
              <a:rPr kumimoji="0" lang="en-GB" sz="4000" b="0" i="0" u="none" strike="noStrike" kern="1200" cap="none" spc="0" normalizeH="0" baseline="0" noProof="0" dirty="0">
                <a:ln>
                  <a:noFill/>
                </a:ln>
                <a:solidFill>
                  <a:srgbClr val="C19859">
                    <a:lumMod val="50000"/>
                  </a:srgbClr>
                </a:solidFill>
                <a:effectLst/>
                <a:uLnTx/>
                <a:uFillTx/>
                <a:latin typeface="Trebuchet MS" panose="020B0703020202090204" pitchFamily="34" charset="0"/>
                <a:ea typeface="+mj-ea"/>
                <a:cs typeface="+mj-cs"/>
              </a:rPr>
              <a:t> Library for Real PIMs</a:t>
            </a:r>
          </a:p>
        </p:txBody>
      </p:sp>
      <p:sp>
        <p:nvSpPr>
          <p:cNvPr id="38" name="Content Placeholder 2">
            <a:extLst>
              <a:ext uri="{FF2B5EF4-FFF2-40B4-BE49-F238E27FC236}">
                <a16:creationId xmlns:a16="http://schemas.microsoft.com/office/drawing/2014/main" id="{0441BABB-655B-4E41-B839-2B5B6A765097}"/>
              </a:ext>
            </a:extLst>
          </p:cNvPr>
          <p:cNvSpPr>
            <a:spLocks noGrp="1"/>
          </p:cNvSpPr>
          <p:nvPr>
            <p:ph idx="1"/>
          </p:nvPr>
        </p:nvSpPr>
        <p:spPr>
          <a:xfrm>
            <a:off x="247973" y="951912"/>
            <a:ext cx="8632556" cy="5667072"/>
          </a:xfrm>
        </p:spPr>
        <p:txBody>
          <a:bodyPr>
            <a:normAutofit fontScale="92500" lnSpcReduction="20000"/>
          </a:bodyPr>
          <a:lstStyle/>
          <a:p>
            <a:pPr marL="0" indent="0">
              <a:lnSpc>
                <a:spcPct val="110000"/>
              </a:lnSpc>
              <a:spcBef>
                <a:spcPts val="0"/>
              </a:spcBef>
              <a:spcAft>
                <a:spcPts val="400"/>
              </a:spcAft>
              <a:buNone/>
            </a:pPr>
            <a:r>
              <a:rPr lang="en-GB" sz="2600" dirty="0">
                <a:solidFill>
                  <a:schemeClr val="tx1">
                    <a:lumMod val="85000"/>
                    <a:lumOff val="15000"/>
                  </a:schemeClr>
                </a:solidFill>
                <a:latin typeface="Trebuchet MS" panose="020B0703020202090204" pitchFamily="34" charset="0"/>
              </a:rPr>
              <a:t>Our Contributions:</a:t>
            </a:r>
          </a:p>
          <a:p>
            <a:pPr marL="478350" indent="-514350">
              <a:lnSpc>
                <a:spcPct val="120000"/>
              </a:lnSpc>
              <a:spcBef>
                <a:spcPts val="0"/>
              </a:spcBef>
              <a:spcAft>
                <a:spcPts val="400"/>
              </a:spcAft>
              <a:buFont typeface="+mj-lt"/>
              <a:buAutoNum type="arabicPeriod"/>
            </a:pPr>
            <a:r>
              <a:rPr lang="en-GB" sz="2600" dirty="0">
                <a:solidFill>
                  <a:schemeClr val="tx1">
                    <a:lumMod val="85000"/>
                    <a:lumOff val="15000"/>
                  </a:schemeClr>
                </a:solidFill>
                <a:latin typeface="Trebuchet MS" panose="020B0703020202090204" pitchFamily="34" charset="0"/>
              </a:rPr>
              <a:t>Design </a:t>
            </a:r>
            <a:r>
              <a:rPr lang="en-GB" sz="2600" dirty="0">
                <a:solidFill>
                  <a:schemeClr val="accent4"/>
                </a:solidFill>
                <a:latin typeface="Trebuchet MS" panose="020B0703020202090204" pitchFamily="34" charset="0"/>
              </a:rPr>
              <a:t>efficient </a:t>
            </a:r>
            <a:r>
              <a:rPr lang="en-GB" sz="2600" dirty="0" err="1">
                <a:solidFill>
                  <a:schemeClr val="accent4"/>
                </a:solidFill>
                <a:latin typeface="Trebuchet MS" panose="020B0703020202090204" pitchFamily="34" charset="0"/>
              </a:rPr>
              <a:t>SpMV</a:t>
            </a:r>
            <a:r>
              <a:rPr lang="en-GB" sz="2600" dirty="0">
                <a:solidFill>
                  <a:schemeClr val="accent4"/>
                </a:solidFill>
                <a:latin typeface="Trebuchet MS" panose="020B0703020202090204" pitchFamily="34" charset="0"/>
              </a:rPr>
              <a:t> kernels</a:t>
            </a:r>
            <a:r>
              <a:rPr lang="en-GB" sz="2600" dirty="0">
                <a:solidFill>
                  <a:schemeClr val="accent3"/>
                </a:solidFill>
                <a:latin typeface="Trebuchet MS" panose="020B0703020202090204" pitchFamily="34" charset="0"/>
              </a:rPr>
              <a:t> </a:t>
            </a:r>
            <a:r>
              <a:rPr lang="en-GB" sz="2600" dirty="0">
                <a:solidFill>
                  <a:schemeClr val="tx1">
                    <a:lumMod val="85000"/>
                    <a:lumOff val="15000"/>
                  </a:schemeClr>
                </a:solidFill>
                <a:latin typeface="Trebuchet MS" panose="020B0703020202090204" pitchFamily="34" charset="0"/>
              </a:rPr>
              <a:t>for current and future PIM systems</a:t>
            </a:r>
          </a:p>
          <a:p>
            <a:pPr lvl="1" indent="-264600">
              <a:lnSpc>
                <a:spcPct val="120000"/>
              </a:lnSpc>
              <a:spcBef>
                <a:spcPts val="0"/>
              </a:spcBef>
              <a:spcAft>
                <a:spcPts val="400"/>
              </a:spcAft>
              <a:buFont typeface="Wingdings" pitchFamily="2" charset="2"/>
              <a:buChar char="§"/>
            </a:pPr>
            <a:r>
              <a:rPr lang="en-GB" dirty="0">
                <a:solidFill>
                  <a:schemeClr val="accent1"/>
                </a:solidFill>
                <a:latin typeface="Trebuchet MS" panose="020B0703020202090204" pitchFamily="34" charset="0"/>
              </a:rPr>
              <a:t>25 </a:t>
            </a:r>
            <a:r>
              <a:rPr lang="en-GB" dirty="0" err="1">
                <a:solidFill>
                  <a:schemeClr val="accent1"/>
                </a:solidFill>
                <a:latin typeface="Trebuchet MS" panose="020B0703020202090204" pitchFamily="34" charset="0"/>
              </a:rPr>
              <a:t>SpMV</a:t>
            </a:r>
            <a:r>
              <a:rPr lang="en-GB" dirty="0">
                <a:solidFill>
                  <a:schemeClr val="accent1"/>
                </a:solidFill>
                <a:latin typeface="Trebuchet MS" panose="020B0703020202090204" pitchFamily="34" charset="0"/>
              </a:rPr>
              <a:t> kernels</a:t>
            </a:r>
          </a:p>
          <a:p>
            <a:pPr lvl="2" indent="-264600">
              <a:lnSpc>
                <a:spcPct val="110000"/>
              </a:lnSpc>
              <a:spcBef>
                <a:spcPts val="0"/>
              </a:spcBef>
              <a:spcAft>
                <a:spcPts val="200"/>
              </a:spcAft>
              <a:buFont typeface="Wingdings" pitchFamily="2" charset="2"/>
              <a:buChar char="§"/>
            </a:pPr>
            <a:r>
              <a:rPr lang="en-GB" sz="2100" dirty="0">
                <a:solidFill>
                  <a:schemeClr val="tx1">
                    <a:lumMod val="85000"/>
                    <a:lumOff val="15000"/>
                  </a:schemeClr>
                </a:solidFill>
                <a:latin typeface="Trebuchet MS" panose="020B0703020202090204" pitchFamily="34" charset="0"/>
              </a:rPr>
              <a:t>4 compressed matrix formats (CSR, COO, BCSR, BCOO)</a:t>
            </a:r>
          </a:p>
          <a:p>
            <a:pPr lvl="2" indent="-264600">
              <a:lnSpc>
                <a:spcPct val="110000"/>
              </a:lnSpc>
              <a:spcBef>
                <a:spcPts val="0"/>
              </a:spcBef>
              <a:spcAft>
                <a:spcPts val="200"/>
              </a:spcAft>
              <a:buFont typeface="Wingdings" pitchFamily="2" charset="2"/>
              <a:buChar char="§"/>
            </a:pPr>
            <a:r>
              <a:rPr lang="en-GB" sz="2100" dirty="0">
                <a:solidFill>
                  <a:schemeClr val="tx1">
                    <a:lumMod val="85000"/>
                    <a:lumOff val="15000"/>
                  </a:schemeClr>
                </a:solidFill>
                <a:latin typeface="Trebuchet MS" panose="020B0703020202090204" pitchFamily="34" charset="0"/>
              </a:rPr>
              <a:t>6 data types</a:t>
            </a:r>
          </a:p>
          <a:p>
            <a:pPr lvl="2" indent="-264600">
              <a:lnSpc>
                <a:spcPct val="110000"/>
              </a:lnSpc>
              <a:spcBef>
                <a:spcPts val="0"/>
              </a:spcBef>
              <a:spcAft>
                <a:spcPts val="200"/>
              </a:spcAft>
              <a:buFont typeface="Wingdings" pitchFamily="2" charset="2"/>
              <a:buChar char="§"/>
            </a:pPr>
            <a:r>
              <a:rPr lang="en-GB" sz="2100" dirty="0">
                <a:solidFill>
                  <a:schemeClr val="tx1">
                    <a:lumMod val="85000"/>
                    <a:lumOff val="15000"/>
                  </a:schemeClr>
                </a:solidFill>
                <a:latin typeface="Trebuchet MS" panose="020B0703020202090204" pitchFamily="34" charset="0"/>
              </a:rPr>
              <a:t>4 data partitioning techniques</a:t>
            </a:r>
          </a:p>
          <a:p>
            <a:pPr lvl="2" indent="-264600">
              <a:lnSpc>
                <a:spcPct val="110000"/>
              </a:lnSpc>
              <a:spcBef>
                <a:spcPts val="0"/>
              </a:spcBef>
              <a:spcAft>
                <a:spcPts val="200"/>
              </a:spcAft>
              <a:buFont typeface="Wingdings" pitchFamily="2" charset="2"/>
              <a:buChar char="§"/>
            </a:pPr>
            <a:r>
              <a:rPr lang="en-GB" sz="2100" dirty="0">
                <a:solidFill>
                  <a:schemeClr val="tx1">
                    <a:lumMod val="85000"/>
                    <a:lumOff val="15000"/>
                  </a:schemeClr>
                </a:solidFill>
                <a:latin typeface="Trebuchet MS" panose="020B0703020202090204" pitchFamily="34" charset="0"/>
              </a:rPr>
              <a:t>Various load balancing schemes among PIM cores/threads</a:t>
            </a:r>
          </a:p>
          <a:p>
            <a:pPr lvl="2" indent="-264600">
              <a:lnSpc>
                <a:spcPct val="110000"/>
              </a:lnSpc>
              <a:spcBef>
                <a:spcPts val="0"/>
              </a:spcBef>
              <a:spcAft>
                <a:spcPts val="800"/>
              </a:spcAft>
              <a:buFont typeface="Wingdings" pitchFamily="2" charset="2"/>
              <a:buChar char="§"/>
            </a:pPr>
            <a:r>
              <a:rPr lang="en-GB" sz="2100" dirty="0">
                <a:solidFill>
                  <a:schemeClr val="tx1">
                    <a:lumMod val="85000"/>
                    <a:lumOff val="15000"/>
                  </a:schemeClr>
                </a:solidFill>
                <a:latin typeface="Trebuchet MS" panose="020B0703020202090204" pitchFamily="34" charset="0"/>
              </a:rPr>
              <a:t>3 synchronization approaches</a:t>
            </a:r>
          </a:p>
          <a:p>
            <a:pPr marL="0" indent="0">
              <a:lnSpc>
                <a:spcPct val="120000"/>
              </a:lnSpc>
              <a:spcBef>
                <a:spcPts val="0"/>
              </a:spcBef>
              <a:spcAft>
                <a:spcPts val="800"/>
              </a:spcAft>
              <a:buNone/>
            </a:pPr>
            <a:endParaRPr lang="en-GB" sz="900" dirty="0">
              <a:solidFill>
                <a:schemeClr val="tx1">
                  <a:lumMod val="85000"/>
                  <a:lumOff val="15000"/>
                </a:schemeClr>
              </a:solidFill>
              <a:latin typeface="Trebuchet MS" panose="020B0703020202090204" pitchFamily="34" charset="0"/>
            </a:endParaRPr>
          </a:p>
          <a:p>
            <a:pPr marL="478350" indent="-514350">
              <a:lnSpc>
                <a:spcPct val="120000"/>
              </a:lnSpc>
              <a:spcBef>
                <a:spcPts val="0"/>
              </a:spcBef>
              <a:spcAft>
                <a:spcPts val="400"/>
              </a:spcAft>
              <a:buFont typeface="+mj-lt"/>
              <a:buAutoNum type="arabicPeriod" startAt="2"/>
            </a:pPr>
            <a:r>
              <a:rPr lang="en-GB" sz="2600" dirty="0">
                <a:solidFill>
                  <a:schemeClr val="tx1">
                    <a:lumMod val="85000"/>
                    <a:lumOff val="15000"/>
                  </a:schemeClr>
                </a:solidFill>
                <a:latin typeface="Trebuchet MS" panose="020B0703020202090204" pitchFamily="34" charset="0"/>
              </a:rPr>
              <a:t>Provide a </a:t>
            </a:r>
            <a:r>
              <a:rPr lang="en-GB" sz="2600" dirty="0">
                <a:solidFill>
                  <a:schemeClr val="accent4"/>
                </a:solidFill>
                <a:latin typeface="Trebuchet MS" panose="020B0703020202090204" pitchFamily="34" charset="0"/>
              </a:rPr>
              <a:t>comprehensive analysis </a:t>
            </a:r>
            <a:r>
              <a:rPr lang="en-GB" sz="2600" dirty="0">
                <a:solidFill>
                  <a:schemeClr val="tx1">
                    <a:lumMod val="85000"/>
                    <a:lumOff val="15000"/>
                  </a:schemeClr>
                </a:solidFill>
                <a:latin typeface="Trebuchet MS" panose="020B0703020202090204" pitchFamily="34" charset="0"/>
              </a:rPr>
              <a:t>of </a:t>
            </a:r>
            <a:r>
              <a:rPr lang="en-GB" sz="2600" dirty="0" err="1">
                <a:solidFill>
                  <a:schemeClr val="tx1">
                    <a:lumMod val="85000"/>
                    <a:lumOff val="15000"/>
                  </a:schemeClr>
                </a:solidFill>
                <a:latin typeface="Trebuchet MS" panose="020B0703020202090204" pitchFamily="34" charset="0"/>
              </a:rPr>
              <a:t>SpMV</a:t>
            </a:r>
            <a:r>
              <a:rPr lang="en-GB" sz="2600" dirty="0">
                <a:solidFill>
                  <a:schemeClr val="tx1">
                    <a:lumMod val="85000"/>
                    <a:lumOff val="15000"/>
                  </a:schemeClr>
                </a:solidFill>
                <a:latin typeface="Trebuchet MS" panose="020B0703020202090204" pitchFamily="34" charset="0"/>
              </a:rPr>
              <a:t> on the first commercially-available </a:t>
            </a:r>
            <a:r>
              <a:rPr lang="en-GB" sz="2600" dirty="0">
                <a:solidFill>
                  <a:schemeClr val="accent3"/>
                </a:solidFill>
                <a:latin typeface="Trebuchet MS" panose="020B0703020202090204" pitchFamily="34" charset="0"/>
              </a:rPr>
              <a:t>real PIM system </a:t>
            </a:r>
            <a:endParaRPr lang="en-GB" sz="2600" dirty="0">
              <a:solidFill>
                <a:schemeClr val="tx1">
                  <a:lumMod val="85000"/>
                  <a:lumOff val="15000"/>
                </a:schemeClr>
              </a:solidFill>
              <a:latin typeface="Trebuchet MS" panose="020B0703020202090204" pitchFamily="34" charset="0"/>
            </a:endParaRPr>
          </a:p>
          <a:p>
            <a:pPr lvl="1" indent="-264600">
              <a:lnSpc>
                <a:spcPct val="120000"/>
              </a:lnSpc>
              <a:spcBef>
                <a:spcPts val="0"/>
              </a:spcBef>
              <a:spcAft>
                <a:spcPts val="200"/>
              </a:spcAft>
              <a:buFont typeface="Wingdings" pitchFamily="2" charset="2"/>
              <a:buChar char="§"/>
            </a:pPr>
            <a:r>
              <a:rPr lang="en-GB" dirty="0">
                <a:solidFill>
                  <a:schemeClr val="accent1"/>
                </a:solidFill>
                <a:latin typeface="Trebuchet MS" panose="020B0703020202090204" pitchFamily="34" charset="0"/>
              </a:rPr>
              <a:t>26</a:t>
            </a:r>
            <a:r>
              <a:rPr lang="en-GB" dirty="0">
                <a:solidFill>
                  <a:schemeClr val="tx1">
                    <a:lumMod val="85000"/>
                    <a:lumOff val="15000"/>
                  </a:schemeClr>
                </a:solidFill>
                <a:latin typeface="Trebuchet MS" panose="020B0703020202090204" pitchFamily="34" charset="0"/>
              </a:rPr>
              <a:t> sparse matrices</a:t>
            </a:r>
          </a:p>
          <a:p>
            <a:pPr lvl="1" indent="-264600">
              <a:lnSpc>
                <a:spcPct val="120000"/>
              </a:lnSpc>
              <a:spcBef>
                <a:spcPts val="0"/>
              </a:spcBef>
              <a:spcAft>
                <a:spcPts val="200"/>
              </a:spcAft>
              <a:buFont typeface="Wingdings" pitchFamily="2" charset="2"/>
              <a:buChar char="§"/>
            </a:pPr>
            <a:r>
              <a:rPr lang="en-GB" dirty="0">
                <a:solidFill>
                  <a:schemeClr val="tx1">
                    <a:lumMod val="85000"/>
                    <a:lumOff val="15000"/>
                  </a:schemeClr>
                </a:solidFill>
                <a:latin typeface="Trebuchet MS" panose="020B0703020202090204" pitchFamily="34" charset="0"/>
              </a:rPr>
              <a:t>Comparisons to state-of-the-art </a:t>
            </a:r>
            <a:r>
              <a:rPr lang="en-GB" dirty="0">
                <a:solidFill>
                  <a:schemeClr val="accent1"/>
                </a:solidFill>
                <a:latin typeface="Trebuchet MS" panose="020B0703020202090204" pitchFamily="34" charset="0"/>
              </a:rPr>
              <a:t>CPU</a:t>
            </a:r>
            <a:r>
              <a:rPr lang="en-GB" dirty="0">
                <a:solidFill>
                  <a:schemeClr val="tx1">
                    <a:lumMod val="85000"/>
                    <a:lumOff val="15000"/>
                  </a:schemeClr>
                </a:solidFill>
                <a:latin typeface="Trebuchet MS" panose="020B0703020202090204" pitchFamily="34" charset="0"/>
              </a:rPr>
              <a:t> and </a:t>
            </a:r>
            <a:r>
              <a:rPr lang="en-GB" dirty="0">
                <a:solidFill>
                  <a:schemeClr val="accent1"/>
                </a:solidFill>
                <a:latin typeface="Trebuchet MS" panose="020B0703020202090204" pitchFamily="34" charset="0"/>
              </a:rPr>
              <a:t>GPU</a:t>
            </a:r>
            <a:r>
              <a:rPr lang="en-GB" dirty="0">
                <a:solidFill>
                  <a:schemeClr val="tx1">
                    <a:lumMod val="85000"/>
                    <a:lumOff val="15000"/>
                  </a:schemeClr>
                </a:solidFill>
                <a:latin typeface="Trebuchet MS" panose="020B0703020202090204" pitchFamily="34" charset="0"/>
              </a:rPr>
              <a:t> systems</a:t>
            </a:r>
          </a:p>
          <a:p>
            <a:pPr lvl="1" indent="-264600">
              <a:lnSpc>
                <a:spcPct val="120000"/>
              </a:lnSpc>
              <a:spcBef>
                <a:spcPts val="0"/>
              </a:spcBef>
              <a:spcAft>
                <a:spcPts val="200"/>
              </a:spcAft>
              <a:buFont typeface="Wingdings" pitchFamily="2" charset="2"/>
              <a:buChar char="§"/>
            </a:pPr>
            <a:r>
              <a:rPr lang="en-GB" dirty="0">
                <a:solidFill>
                  <a:schemeClr val="accent1"/>
                </a:solidFill>
                <a:latin typeface="Trebuchet MS" panose="020B0703020202090204" pitchFamily="34" charset="0"/>
              </a:rPr>
              <a:t>Recommendations</a:t>
            </a:r>
            <a:r>
              <a:rPr lang="en-GB" dirty="0">
                <a:solidFill>
                  <a:schemeClr val="tx1">
                    <a:lumMod val="85000"/>
                    <a:lumOff val="15000"/>
                  </a:schemeClr>
                </a:solidFill>
                <a:latin typeface="Trebuchet MS" panose="020B0703020202090204" pitchFamily="34" charset="0"/>
              </a:rPr>
              <a:t> for software, system and hardware designers</a:t>
            </a:r>
          </a:p>
        </p:txBody>
      </p:sp>
      <p:pic>
        <p:nvPicPr>
          <p:cNvPr id="5" name="Picture 4">
            <a:extLst>
              <a:ext uri="{FF2B5EF4-FFF2-40B4-BE49-F238E27FC236}">
                <a16:creationId xmlns:a16="http://schemas.microsoft.com/office/drawing/2014/main" id="{257B7144-560B-D87D-CDF3-8957E6EB3101}"/>
              </a:ext>
            </a:extLst>
          </p:cNvPr>
          <p:cNvPicPr>
            <a:picLocks noChangeAspect="1"/>
          </p:cNvPicPr>
          <p:nvPr/>
        </p:nvPicPr>
        <p:blipFill>
          <a:blip r:embed="rId3"/>
          <a:stretch>
            <a:fillRect/>
          </a:stretch>
        </p:blipFill>
        <p:spPr>
          <a:xfrm>
            <a:off x="6334858" y="4693978"/>
            <a:ext cx="576000" cy="577768"/>
          </a:xfrm>
          <a:prstGeom prst="rect">
            <a:avLst/>
          </a:prstGeom>
        </p:spPr>
      </p:pic>
    </p:spTree>
    <p:extLst>
      <p:ext uri="{BB962C8B-B14F-4D97-AF65-F5344CB8AC3E}">
        <p14:creationId xmlns:p14="http://schemas.microsoft.com/office/powerpoint/2010/main" val="200702415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err="1"/>
              <a:t>SparseP</a:t>
            </a:r>
            <a:r>
              <a:rPr lang="en-US" dirty="0"/>
              <a:t>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79D09994-978E-1C95-6B43-D73CBB91E957}"/>
              </a:ext>
            </a:extLst>
          </p:cNvPr>
          <p:cNvPicPr>
            <a:picLocks noChangeAspect="1"/>
          </p:cNvPicPr>
          <p:nvPr/>
        </p:nvPicPr>
        <p:blipFill>
          <a:blip r:embed="rId2"/>
          <a:stretch>
            <a:fillRect/>
          </a:stretch>
        </p:blipFill>
        <p:spPr>
          <a:xfrm>
            <a:off x="539552" y="908720"/>
            <a:ext cx="7920880" cy="5422471"/>
          </a:xfrm>
          <a:prstGeom prst="rect">
            <a:avLst/>
          </a:prstGeom>
        </p:spPr>
      </p:pic>
      <p:sp>
        <p:nvSpPr>
          <p:cNvPr id="6" name="TextBox 5">
            <a:extLst>
              <a:ext uri="{FF2B5EF4-FFF2-40B4-BE49-F238E27FC236}">
                <a16:creationId xmlns:a16="http://schemas.microsoft.com/office/drawing/2014/main" id="{7DC27E93-CE8E-D6EB-CBBF-D2A85499D7CA}"/>
              </a:ext>
            </a:extLst>
          </p:cNvPr>
          <p:cNvSpPr txBox="1"/>
          <p:nvPr/>
        </p:nvSpPr>
        <p:spPr>
          <a:xfrm>
            <a:off x="1547664" y="6452890"/>
            <a:ext cx="617508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https://www.youtube.com/watch?v=5kaOsJKlGrE</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039318235"/>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17DB252-DBD9-DE49-AA8A-0A37833062FB}"/>
              </a:ext>
            </a:extLst>
          </p:cNvPr>
          <p:cNvSpPr txBox="1">
            <a:spLocks/>
          </p:cNvSpPr>
          <p:nvPr/>
        </p:nvSpPr>
        <p:spPr>
          <a:xfrm>
            <a:off x="391579" y="223518"/>
            <a:ext cx="8325193" cy="8390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000" b="0" i="0" u="none" strike="noStrike" kern="1200" cap="none" spc="0" normalizeH="0" baseline="0" noProof="0" dirty="0">
                <a:ln>
                  <a:noFill/>
                </a:ln>
                <a:solidFill>
                  <a:srgbClr val="C19859">
                    <a:lumMod val="50000"/>
                  </a:srgbClr>
                </a:solidFill>
                <a:effectLst/>
                <a:uLnTx/>
                <a:uFillTx/>
                <a:latin typeface="Trebuchet MS" panose="020B0703020202090204" pitchFamily="34" charset="0"/>
                <a:ea typeface="+mj-ea"/>
                <a:cs typeface="+mj-cs"/>
              </a:rPr>
              <a:t>Sparse Matrix Vector Multiplication</a:t>
            </a:r>
          </a:p>
        </p:txBody>
      </p:sp>
      <p:sp>
        <p:nvSpPr>
          <p:cNvPr id="38" name="Content Placeholder 2">
            <a:extLst>
              <a:ext uri="{FF2B5EF4-FFF2-40B4-BE49-F238E27FC236}">
                <a16:creationId xmlns:a16="http://schemas.microsoft.com/office/drawing/2014/main" id="{0441BABB-655B-4E41-B839-2B5B6A765097}"/>
              </a:ext>
            </a:extLst>
          </p:cNvPr>
          <p:cNvSpPr>
            <a:spLocks noGrp="1"/>
          </p:cNvSpPr>
          <p:nvPr>
            <p:ph idx="1"/>
          </p:nvPr>
        </p:nvSpPr>
        <p:spPr>
          <a:xfrm>
            <a:off x="391581" y="967410"/>
            <a:ext cx="8360840" cy="5667072"/>
          </a:xfrm>
        </p:spPr>
        <p:txBody>
          <a:bodyPr>
            <a:normAutofit/>
          </a:bodyPr>
          <a:lstStyle/>
          <a:p>
            <a:pPr marL="0" indent="0">
              <a:lnSpc>
                <a:spcPct val="100000"/>
              </a:lnSpc>
              <a:spcBef>
                <a:spcPts val="0"/>
              </a:spcBef>
              <a:spcAft>
                <a:spcPts val="1000"/>
              </a:spcAft>
              <a:buNone/>
            </a:pPr>
            <a:r>
              <a:rPr lang="en-GB" sz="3200" dirty="0">
                <a:solidFill>
                  <a:schemeClr val="tx1">
                    <a:lumMod val="85000"/>
                    <a:lumOff val="15000"/>
                  </a:schemeClr>
                </a:solidFill>
                <a:latin typeface="Trebuchet MS" panose="020B0703020202090204" pitchFamily="34" charset="0"/>
              </a:rPr>
              <a:t>Sparse Matrix Vector Multiplication (</a:t>
            </a:r>
            <a:r>
              <a:rPr lang="en-GB" sz="3200" dirty="0" err="1">
                <a:solidFill>
                  <a:schemeClr val="accent3"/>
                </a:solidFill>
                <a:latin typeface="Trebuchet MS" panose="020B0703020202090204" pitchFamily="34" charset="0"/>
              </a:rPr>
              <a:t>SpMV</a:t>
            </a:r>
            <a:r>
              <a:rPr lang="en-GB" sz="3200" dirty="0">
                <a:solidFill>
                  <a:schemeClr val="tx1">
                    <a:lumMod val="85000"/>
                    <a:lumOff val="15000"/>
                  </a:schemeClr>
                </a:solidFill>
                <a:latin typeface="Trebuchet MS" panose="020B0703020202090204" pitchFamily="34" charset="0"/>
              </a:rPr>
              <a:t>):</a:t>
            </a:r>
          </a:p>
          <a:p>
            <a:pPr indent="-264600">
              <a:lnSpc>
                <a:spcPct val="100000"/>
              </a:lnSpc>
              <a:spcBef>
                <a:spcPts val="0"/>
              </a:spcBef>
              <a:spcAft>
                <a:spcPts val="1000"/>
              </a:spcAft>
              <a:buFont typeface="Wingdings" pitchFamily="2" charset="2"/>
              <a:buChar char="§"/>
            </a:pPr>
            <a:r>
              <a:rPr lang="en-GB" dirty="0">
                <a:solidFill>
                  <a:schemeClr val="accent4"/>
                </a:solidFill>
                <a:latin typeface="Trebuchet MS" panose="020B0703020202090204" pitchFamily="34" charset="0"/>
              </a:rPr>
              <a:t>Widely-used</a:t>
            </a:r>
            <a:r>
              <a:rPr lang="en-GB" dirty="0">
                <a:solidFill>
                  <a:schemeClr val="tx1">
                    <a:lumMod val="85000"/>
                    <a:lumOff val="15000"/>
                  </a:schemeClr>
                </a:solidFill>
                <a:latin typeface="Trebuchet MS" panose="020B0703020202090204" pitchFamily="34" charset="0"/>
              </a:rPr>
              <a:t> kernel in graph processing,   machine learning, scientific computing … </a:t>
            </a:r>
          </a:p>
          <a:p>
            <a:pPr indent="-264600">
              <a:lnSpc>
                <a:spcPct val="100000"/>
              </a:lnSpc>
              <a:spcBef>
                <a:spcPts val="0"/>
              </a:spcBef>
              <a:spcAft>
                <a:spcPts val="1000"/>
              </a:spcAft>
              <a:buFont typeface="Wingdings" pitchFamily="2" charset="2"/>
              <a:buChar char="§"/>
            </a:pPr>
            <a:r>
              <a:rPr lang="en-GB" dirty="0">
                <a:solidFill>
                  <a:schemeClr val="tx1">
                    <a:lumMod val="85000"/>
                    <a:lumOff val="15000"/>
                  </a:schemeClr>
                </a:solidFill>
                <a:latin typeface="Trebuchet MS" panose="020B0703020202090204" pitchFamily="34" charset="0"/>
              </a:rPr>
              <a:t>A </a:t>
            </a:r>
            <a:r>
              <a:rPr lang="en-GB" dirty="0">
                <a:solidFill>
                  <a:schemeClr val="accent2"/>
                </a:solidFill>
                <a:latin typeface="Trebuchet MS" panose="020B0703020202090204" pitchFamily="34" charset="0"/>
              </a:rPr>
              <a:t>highly memory-bound </a:t>
            </a:r>
            <a:r>
              <a:rPr lang="en-GB" dirty="0">
                <a:solidFill>
                  <a:schemeClr val="tx1">
                    <a:lumMod val="85000"/>
                    <a:lumOff val="15000"/>
                  </a:schemeClr>
                </a:solidFill>
                <a:latin typeface="Trebuchet MS" panose="020B0703020202090204" pitchFamily="34" charset="0"/>
              </a:rPr>
              <a:t>kernel</a:t>
            </a:r>
          </a:p>
        </p:txBody>
      </p:sp>
      <p:grpSp>
        <p:nvGrpSpPr>
          <p:cNvPr id="67" name="Group 66">
            <a:extLst>
              <a:ext uri="{FF2B5EF4-FFF2-40B4-BE49-F238E27FC236}">
                <a16:creationId xmlns:a16="http://schemas.microsoft.com/office/drawing/2014/main" id="{34E70053-A92F-13F9-44A4-EE456DE281C1}"/>
              </a:ext>
            </a:extLst>
          </p:cNvPr>
          <p:cNvGrpSpPr>
            <a:grpSpLocks noChangeAspect="1"/>
          </p:cNvGrpSpPr>
          <p:nvPr/>
        </p:nvGrpSpPr>
        <p:grpSpPr>
          <a:xfrm>
            <a:off x="1006717" y="3625028"/>
            <a:ext cx="6803933" cy="3071058"/>
            <a:chOff x="1242475" y="3253902"/>
            <a:chExt cx="7779973" cy="3511588"/>
          </a:xfrm>
        </p:grpSpPr>
        <p:grpSp>
          <p:nvGrpSpPr>
            <p:cNvPr id="68" name="Group 67">
              <a:extLst>
                <a:ext uri="{FF2B5EF4-FFF2-40B4-BE49-F238E27FC236}">
                  <a16:creationId xmlns:a16="http://schemas.microsoft.com/office/drawing/2014/main" id="{2A0C61B4-1C7C-8B23-D7F4-F58AE9524948}"/>
                </a:ext>
              </a:extLst>
            </p:cNvPr>
            <p:cNvGrpSpPr/>
            <p:nvPr/>
          </p:nvGrpSpPr>
          <p:grpSpPr>
            <a:xfrm>
              <a:off x="1242475" y="3253902"/>
              <a:ext cx="7779973" cy="3511588"/>
              <a:chOff x="1242475" y="3253902"/>
              <a:chExt cx="7779973" cy="3511588"/>
            </a:xfrm>
          </p:grpSpPr>
          <p:grpSp>
            <p:nvGrpSpPr>
              <p:cNvPr id="94" name="Group 93">
                <a:extLst>
                  <a:ext uri="{FF2B5EF4-FFF2-40B4-BE49-F238E27FC236}">
                    <a16:creationId xmlns:a16="http://schemas.microsoft.com/office/drawing/2014/main" id="{2E68F78C-9D82-339E-79A5-B15CE0DCF091}"/>
                  </a:ext>
                </a:extLst>
              </p:cNvPr>
              <p:cNvGrpSpPr/>
              <p:nvPr/>
            </p:nvGrpSpPr>
            <p:grpSpPr>
              <a:xfrm>
                <a:off x="1612877" y="3253902"/>
                <a:ext cx="7409571" cy="3169634"/>
                <a:chOff x="1612877" y="3118438"/>
                <a:chExt cx="7409571" cy="3169634"/>
              </a:xfrm>
            </p:grpSpPr>
            <p:cxnSp>
              <p:nvCxnSpPr>
                <p:cNvPr id="97" name="Straight Arrow Connector 96">
                  <a:extLst>
                    <a:ext uri="{FF2B5EF4-FFF2-40B4-BE49-F238E27FC236}">
                      <a16:creationId xmlns:a16="http://schemas.microsoft.com/office/drawing/2014/main" id="{44B16ACE-2995-D7D2-6E30-F6EF91F54C56}"/>
                    </a:ext>
                  </a:extLst>
                </p:cNvPr>
                <p:cNvCxnSpPr>
                  <a:cxnSpLocks/>
                </p:cNvCxnSpPr>
                <p:nvPr/>
              </p:nvCxnSpPr>
              <p:spPr>
                <a:xfrm flipV="1">
                  <a:off x="1821579" y="3118438"/>
                  <a:ext cx="0" cy="3169634"/>
                </a:xfrm>
                <a:prstGeom prst="straightConnector1">
                  <a:avLst/>
                </a:prstGeom>
                <a:ln w="5080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AA1B8620-0457-6B8F-5184-07763A641B1D}"/>
                    </a:ext>
                  </a:extLst>
                </p:cNvPr>
                <p:cNvCxnSpPr/>
                <p:nvPr/>
              </p:nvCxnSpPr>
              <p:spPr>
                <a:xfrm>
                  <a:off x="1612877" y="6051884"/>
                  <a:ext cx="7409571" cy="0"/>
                </a:xfrm>
                <a:prstGeom prst="straightConnector1">
                  <a:avLst/>
                </a:prstGeom>
                <a:ln w="5080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95" name="TextBox 94">
                <a:extLst>
                  <a:ext uri="{FF2B5EF4-FFF2-40B4-BE49-F238E27FC236}">
                    <a16:creationId xmlns:a16="http://schemas.microsoft.com/office/drawing/2014/main" id="{F671136E-2271-F2BC-8EE8-5E3A1A820A14}"/>
                  </a:ext>
                </a:extLst>
              </p:cNvPr>
              <p:cNvSpPr txBox="1"/>
              <p:nvPr/>
            </p:nvSpPr>
            <p:spPr>
              <a:xfrm>
                <a:off x="3793150" y="6237600"/>
                <a:ext cx="3675451" cy="52789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R" sz="24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Operational Intensity</a:t>
                </a:r>
              </a:p>
            </p:txBody>
          </p:sp>
          <p:sp>
            <p:nvSpPr>
              <p:cNvPr id="96" name="TextBox 95">
                <a:extLst>
                  <a:ext uri="{FF2B5EF4-FFF2-40B4-BE49-F238E27FC236}">
                    <a16:creationId xmlns:a16="http://schemas.microsoft.com/office/drawing/2014/main" id="{70FEAB8A-6E51-B25F-21E2-E4687DC9E166}"/>
                  </a:ext>
                </a:extLst>
              </p:cNvPr>
              <p:cNvSpPr txBox="1"/>
              <p:nvPr/>
            </p:nvSpPr>
            <p:spPr>
              <a:xfrm rot="16200000">
                <a:off x="400053" y="4615677"/>
                <a:ext cx="2212738" cy="527893"/>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R" sz="24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Performance</a:t>
                </a:r>
              </a:p>
            </p:txBody>
          </p:sp>
        </p:grpSp>
        <p:sp>
          <p:nvSpPr>
            <p:cNvPr id="69" name="TextBox 68">
              <a:extLst>
                <a:ext uri="{FF2B5EF4-FFF2-40B4-BE49-F238E27FC236}">
                  <a16:creationId xmlns:a16="http://schemas.microsoft.com/office/drawing/2014/main" id="{758245A2-8E6F-1589-0833-C539A7A2A00F}"/>
                </a:ext>
              </a:extLst>
            </p:cNvPr>
            <p:cNvSpPr txBox="1"/>
            <p:nvPr/>
          </p:nvSpPr>
          <p:spPr>
            <a:xfrm>
              <a:off x="4616371" y="3560560"/>
              <a:ext cx="3836675" cy="422311"/>
            </a:xfrm>
            <a:prstGeom prst="rect">
              <a:avLst/>
            </a:prstGeom>
            <a:noFill/>
          </p:spPr>
          <p:txBody>
            <a:bodyPr wrap="none" rtlCol="0">
              <a:spAutoFit/>
            </a:body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GR" sz="20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Peak Compute Performance</a:t>
              </a:r>
            </a:p>
          </p:txBody>
        </p:sp>
        <p:sp>
          <p:nvSpPr>
            <p:cNvPr id="70" name="TextBox 69">
              <a:extLst>
                <a:ext uri="{FF2B5EF4-FFF2-40B4-BE49-F238E27FC236}">
                  <a16:creationId xmlns:a16="http://schemas.microsoft.com/office/drawing/2014/main" id="{A3A53C53-ADE8-9062-F91E-9EA7A550DD99}"/>
                </a:ext>
              </a:extLst>
            </p:cNvPr>
            <p:cNvSpPr txBox="1"/>
            <p:nvPr/>
          </p:nvSpPr>
          <p:spPr>
            <a:xfrm rot="18960000">
              <a:off x="1554226" y="4776993"/>
              <a:ext cx="3410552" cy="422312"/>
            </a:xfrm>
            <a:prstGeom prst="rect">
              <a:avLst/>
            </a:prstGeom>
            <a:noFill/>
          </p:spPr>
          <p:txBody>
            <a:bodyPr wrap="none" rtlCol="0">
              <a:spAutoFit/>
            </a:body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GR" sz="20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Peak Memory Bandwidth</a:t>
              </a:r>
            </a:p>
          </p:txBody>
        </p:sp>
        <p:grpSp>
          <p:nvGrpSpPr>
            <p:cNvPr id="71" name="Group 70">
              <a:extLst>
                <a:ext uri="{FF2B5EF4-FFF2-40B4-BE49-F238E27FC236}">
                  <a16:creationId xmlns:a16="http://schemas.microsoft.com/office/drawing/2014/main" id="{96B38385-1981-AADF-A9A0-9E424CB477F1}"/>
                </a:ext>
              </a:extLst>
            </p:cNvPr>
            <p:cNvGrpSpPr/>
            <p:nvPr/>
          </p:nvGrpSpPr>
          <p:grpSpPr>
            <a:xfrm>
              <a:off x="2370665" y="4043497"/>
              <a:ext cx="6081012" cy="2143851"/>
              <a:chOff x="2370665" y="4043497"/>
              <a:chExt cx="6081012" cy="2143851"/>
            </a:xfrm>
          </p:grpSpPr>
          <p:grpSp>
            <p:nvGrpSpPr>
              <p:cNvPr id="86" name="Group 85">
                <a:extLst>
                  <a:ext uri="{FF2B5EF4-FFF2-40B4-BE49-F238E27FC236}">
                    <a16:creationId xmlns:a16="http://schemas.microsoft.com/office/drawing/2014/main" id="{E40D7D06-D7F4-53DB-F757-FE7D326AFF0A}"/>
                  </a:ext>
                </a:extLst>
              </p:cNvPr>
              <p:cNvGrpSpPr/>
              <p:nvPr/>
            </p:nvGrpSpPr>
            <p:grpSpPr>
              <a:xfrm>
                <a:off x="3764861" y="4201684"/>
                <a:ext cx="989856" cy="1945721"/>
                <a:chOff x="3764861" y="4201684"/>
                <a:chExt cx="989856" cy="1945721"/>
              </a:xfrm>
              <a:solidFill>
                <a:schemeClr val="tx2">
                  <a:lumMod val="25000"/>
                  <a:lumOff val="75000"/>
                </a:schemeClr>
              </a:solidFill>
            </p:grpSpPr>
            <p:sp>
              <p:nvSpPr>
                <p:cNvPr id="90" name="Snip Single Corner of Rectangle 89">
                  <a:extLst>
                    <a:ext uri="{FF2B5EF4-FFF2-40B4-BE49-F238E27FC236}">
                      <a16:creationId xmlns:a16="http://schemas.microsoft.com/office/drawing/2014/main" id="{B6A07882-8228-B79B-38CF-D5D211D339A2}"/>
                    </a:ext>
                  </a:extLst>
                </p:cNvPr>
                <p:cNvSpPr/>
                <p:nvPr/>
              </p:nvSpPr>
              <p:spPr>
                <a:xfrm rot="16200000">
                  <a:off x="3411706" y="4940612"/>
                  <a:ext cx="1559948" cy="853638"/>
                </a:xfrm>
                <a:prstGeom prst="snip1Rect">
                  <a:avLst>
                    <a:gd name="adj" fmla="val 37975"/>
                  </a:avLst>
                </a:prstGeom>
                <a:grpFill/>
                <a:ln>
                  <a:solidFill>
                    <a:schemeClr val="tx2">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91" name="Snip Single Corner of Rectangle 90">
                  <a:extLst>
                    <a:ext uri="{FF2B5EF4-FFF2-40B4-BE49-F238E27FC236}">
                      <a16:creationId xmlns:a16="http://schemas.microsoft.com/office/drawing/2014/main" id="{0E73D2EF-03FC-089D-C757-FFD1790D2A75}"/>
                    </a:ext>
                  </a:extLst>
                </p:cNvPr>
                <p:cNvSpPr/>
                <p:nvPr/>
              </p:nvSpPr>
              <p:spPr>
                <a:xfrm rot="16200000">
                  <a:off x="3500459" y="4933605"/>
                  <a:ext cx="1691980" cy="526657"/>
                </a:xfrm>
                <a:prstGeom prst="snip1Rect">
                  <a:avLst>
                    <a:gd name="adj" fmla="val 43569"/>
                  </a:avLst>
                </a:prstGeom>
                <a:grpFill/>
                <a:ln>
                  <a:solidFill>
                    <a:schemeClr val="tx2">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endParaRPr>
                </a:p>
              </p:txBody>
            </p:sp>
            <p:sp>
              <p:nvSpPr>
                <p:cNvPr id="92" name="Snip Single Corner of Rectangle 91">
                  <a:extLst>
                    <a:ext uri="{FF2B5EF4-FFF2-40B4-BE49-F238E27FC236}">
                      <a16:creationId xmlns:a16="http://schemas.microsoft.com/office/drawing/2014/main" id="{27747F6F-9ABD-D8D1-6E7F-44A2090BA71D}"/>
                    </a:ext>
                  </a:extLst>
                </p:cNvPr>
                <p:cNvSpPr/>
                <p:nvPr/>
              </p:nvSpPr>
              <p:spPr>
                <a:xfrm rot="16200000">
                  <a:off x="3625811" y="4901674"/>
                  <a:ext cx="1691980" cy="292000"/>
                </a:xfrm>
                <a:prstGeom prst="snip1Rect">
                  <a:avLst>
                    <a:gd name="adj" fmla="val 50000"/>
                  </a:avLst>
                </a:prstGeom>
                <a:grpFill/>
                <a:ln>
                  <a:solidFill>
                    <a:schemeClr val="tx2">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endParaRPr>
                </a:p>
              </p:txBody>
            </p:sp>
            <p:sp>
              <p:nvSpPr>
                <p:cNvPr id="93" name="Triangle 92">
                  <a:extLst>
                    <a:ext uri="{FF2B5EF4-FFF2-40B4-BE49-F238E27FC236}">
                      <a16:creationId xmlns:a16="http://schemas.microsoft.com/office/drawing/2014/main" id="{687463A7-5CF7-89FE-1C23-E8A5EA444778}"/>
                    </a:ext>
                  </a:extLst>
                </p:cNvPr>
                <p:cNvSpPr/>
                <p:nvPr/>
              </p:nvSpPr>
              <p:spPr>
                <a:xfrm rot="8146999">
                  <a:off x="4280394" y="4242497"/>
                  <a:ext cx="474323" cy="242354"/>
                </a:xfrm>
                <a:prstGeom prst="triangle">
                  <a:avLst/>
                </a:prstGeom>
                <a:grpFill/>
                <a:ln w="44450">
                  <a:solidFill>
                    <a:schemeClr val="tx2">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endParaRPr>
                </a:p>
              </p:txBody>
            </p:sp>
          </p:grpSp>
          <p:grpSp>
            <p:nvGrpSpPr>
              <p:cNvPr id="87" name="Group 86">
                <a:extLst>
                  <a:ext uri="{FF2B5EF4-FFF2-40B4-BE49-F238E27FC236}">
                    <a16:creationId xmlns:a16="http://schemas.microsoft.com/office/drawing/2014/main" id="{D7B7664F-F8EF-0F6C-98B7-DF715BFBDF6D}"/>
                  </a:ext>
                </a:extLst>
              </p:cNvPr>
              <p:cNvGrpSpPr/>
              <p:nvPr/>
            </p:nvGrpSpPr>
            <p:grpSpPr>
              <a:xfrm>
                <a:off x="2370665" y="4043497"/>
                <a:ext cx="6081012" cy="2143851"/>
                <a:chOff x="2455330" y="4043497"/>
                <a:chExt cx="6081012" cy="2143851"/>
              </a:xfrm>
            </p:grpSpPr>
            <p:cxnSp>
              <p:nvCxnSpPr>
                <p:cNvPr id="88" name="Straight Arrow Connector 87">
                  <a:extLst>
                    <a:ext uri="{FF2B5EF4-FFF2-40B4-BE49-F238E27FC236}">
                      <a16:creationId xmlns:a16="http://schemas.microsoft.com/office/drawing/2014/main" id="{9B62BD24-06B5-544F-064A-90D145810AF5}"/>
                    </a:ext>
                  </a:extLst>
                </p:cNvPr>
                <p:cNvCxnSpPr/>
                <p:nvPr/>
              </p:nvCxnSpPr>
              <p:spPr>
                <a:xfrm>
                  <a:off x="4666898" y="4053748"/>
                  <a:ext cx="3869444" cy="0"/>
                </a:xfrm>
                <a:prstGeom prst="straightConnector1">
                  <a:avLst/>
                </a:prstGeom>
                <a:ln w="57150">
                  <a:solidFill>
                    <a:schemeClr val="accent5"/>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B513654C-FF60-ADD4-B692-62FB1E9CBF8E}"/>
                    </a:ext>
                  </a:extLst>
                </p:cNvPr>
                <p:cNvCxnSpPr>
                  <a:cxnSpLocks/>
                </p:cNvCxnSpPr>
                <p:nvPr/>
              </p:nvCxnSpPr>
              <p:spPr>
                <a:xfrm flipV="1">
                  <a:off x="2455330" y="4043497"/>
                  <a:ext cx="2228513" cy="2143851"/>
                </a:xfrm>
                <a:prstGeom prst="straightConnector1">
                  <a:avLst/>
                </a:prstGeom>
                <a:ln w="57150">
                  <a:solidFill>
                    <a:schemeClr val="accent5"/>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72" name="Group 71">
              <a:extLst>
                <a:ext uri="{FF2B5EF4-FFF2-40B4-BE49-F238E27FC236}">
                  <a16:creationId xmlns:a16="http://schemas.microsoft.com/office/drawing/2014/main" id="{0AB59478-6A6E-8D0A-0E1B-8A0BF4D7CDEC}"/>
                </a:ext>
              </a:extLst>
            </p:cNvPr>
            <p:cNvGrpSpPr/>
            <p:nvPr/>
          </p:nvGrpSpPr>
          <p:grpSpPr>
            <a:xfrm>
              <a:off x="3822131" y="4326542"/>
              <a:ext cx="765849" cy="1549903"/>
              <a:chOff x="3822131" y="4326542"/>
              <a:chExt cx="765849" cy="1549903"/>
            </a:xfrm>
          </p:grpSpPr>
          <p:sp>
            <p:nvSpPr>
              <p:cNvPr id="74" name="Oval 73">
                <a:extLst>
                  <a:ext uri="{FF2B5EF4-FFF2-40B4-BE49-F238E27FC236}">
                    <a16:creationId xmlns:a16="http://schemas.microsoft.com/office/drawing/2014/main" id="{698CE4AE-3058-9C32-614D-0DDE5F556091}"/>
                  </a:ext>
                </a:extLst>
              </p:cNvPr>
              <p:cNvSpPr>
                <a:spLocks noChangeAspect="1"/>
              </p:cNvSpPr>
              <p:nvPr/>
            </p:nvSpPr>
            <p:spPr>
              <a:xfrm>
                <a:off x="3977078" y="5434049"/>
                <a:ext cx="180000" cy="180000"/>
              </a:xfrm>
              <a:prstGeom prst="ellipse">
                <a:avLst/>
              </a:prstGeom>
              <a:solidFill>
                <a:schemeClr val="accent3"/>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75" name="Oval 74">
                <a:extLst>
                  <a:ext uri="{FF2B5EF4-FFF2-40B4-BE49-F238E27FC236}">
                    <a16:creationId xmlns:a16="http://schemas.microsoft.com/office/drawing/2014/main" id="{DA754FD1-AF67-704B-27A7-CACB871132B4}"/>
                  </a:ext>
                </a:extLst>
              </p:cNvPr>
              <p:cNvSpPr>
                <a:spLocks noChangeAspect="1"/>
              </p:cNvSpPr>
              <p:nvPr/>
            </p:nvSpPr>
            <p:spPr>
              <a:xfrm>
                <a:off x="3859825" y="5126016"/>
                <a:ext cx="180000" cy="180000"/>
              </a:xfrm>
              <a:prstGeom prst="ellipse">
                <a:avLst/>
              </a:prstGeom>
              <a:solidFill>
                <a:schemeClr val="accent2"/>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76" name="Oval 75">
                <a:extLst>
                  <a:ext uri="{FF2B5EF4-FFF2-40B4-BE49-F238E27FC236}">
                    <a16:creationId xmlns:a16="http://schemas.microsoft.com/office/drawing/2014/main" id="{8F00E82A-EF59-1E45-F9B5-77E06056E355}"/>
                  </a:ext>
                </a:extLst>
              </p:cNvPr>
              <p:cNvSpPr>
                <a:spLocks noChangeAspect="1"/>
              </p:cNvSpPr>
              <p:nvPr/>
            </p:nvSpPr>
            <p:spPr>
              <a:xfrm>
                <a:off x="4150417" y="5063951"/>
                <a:ext cx="180000" cy="180000"/>
              </a:xfrm>
              <a:prstGeom prst="ellipse">
                <a:avLst/>
              </a:prstGeom>
              <a:solidFill>
                <a:schemeClr val="accent3"/>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77" name="Oval 76">
                <a:extLst>
                  <a:ext uri="{FF2B5EF4-FFF2-40B4-BE49-F238E27FC236}">
                    <a16:creationId xmlns:a16="http://schemas.microsoft.com/office/drawing/2014/main" id="{075013CA-3C9C-C128-6343-68E450E15F05}"/>
                  </a:ext>
                </a:extLst>
              </p:cNvPr>
              <p:cNvSpPr>
                <a:spLocks noChangeAspect="1"/>
              </p:cNvSpPr>
              <p:nvPr/>
            </p:nvSpPr>
            <p:spPr>
              <a:xfrm>
                <a:off x="4250056" y="4553042"/>
                <a:ext cx="180000" cy="180000"/>
              </a:xfrm>
              <a:prstGeom prst="ellipse">
                <a:avLst/>
              </a:prstGeom>
              <a:solidFill>
                <a:schemeClr val="accent3"/>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78" name="Oval 77">
                <a:extLst>
                  <a:ext uri="{FF2B5EF4-FFF2-40B4-BE49-F238E27FC236}">
                    <a16:creationId xmlns:a16="http://schemas.microsoft.com/office/drawing/2014/main" id="{95E6963E-A7F5-53E2-365B-981D2AB9A15D}"/>
                  </a:ext>
                </a:extLst>
              </p:cNvPr>
              <p:cNvSpPr>
                <a:spLocks noChangeAspect="1"/>
              </p:cNvSpPr>
              <p:nvPr/>
            </p:nvSpPr>
            <p:spPr>
              <a:xfrm>
                <a:off x="4216190" y="5351014"/>
                <a:ext cx="180000" cy="180000"/>
              </a:xfrm>
              <a:prstGeom prst="ellipse">
                <a:avLst/>
              </a:prstGeom>
              <a:solidFill>
                <a:schemeClr val="accent3"/>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79" name="Oval 78">
                <a:extLst>
                  <a:ext uri="{FF2B5EF4-FFF2-40B4-BE49-F238E27FC236}">
                    <a16:creationId xmlns:a16="http://schemas.microsoft.com/office/drawing/2014/main" id="{8C0A7A8A-F5B1-DD1A-C6BD-94AC844780EA}"/>
                  </a:ext>
                </a:extLst>
              </p:cNvPr>
              <p:cNvSpPr>
                <a:spLocks noChangeAspect="1"/>
              </p:cNvSpPr>
              <p:nvPr/>
            </p:nvSpPr>
            <p:spPr>
              <a:xfrm>
                <a:off x="3981084" y="4793022"/>
                <a:ext cx="180000" cy="180000"/>
              </a:xfrm>
              <a:prstGeom prst="ellipse">
                <a:avLst/>
              </a:prstGeom>
              <a:solidFill>
                <a:schemeClr val="accent3"/>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80" name="Oval 79">
                <a:extLst>
                  <a:ext uri="{FF2B5EF4-FFF2-40B4-BE49-F238E27FC236}">
                    <a16:creationId xmlns:a16="http://schemas.microsoft.com/office/drawing/2014/main" id="{D71CFFB5-E2E8-D2D2-24AA-9FBFF4637B32}"/>
                  </a:ext>
                </a:extLst>
              </p:cNvPr>
              <p:cNvSpPr>
                <a:spLocks noChangeAspect="1"/>
              </p:cNvSpPr>
              <p:nvPr/>
            </p:nvSpPr>
            <p:spPr>
              <a:xfrm>
                <a:off x="4338542" y="4793042"/>
                <a:ext cx="180000" cy="180000"/>
              </a:xfrm>
              <a:prstGeom prst="ellipse">
                <a:avLst/>
              </a:prstGeom>
              <a:solidFill>
                <a:schemeClr val="accent3"/>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81" name="Oval 80">
                <a:extLst>
                  <a:ext uri="{FF2B5EF4-FFF2-40B4-BE49-F238E27FC236}">
                    <a16:creationId xmlns:a16="http://schemas.microsoft.com/office/drawing/2014/main" id="{CFB4F7EF-3048-92B7-74EC-D366B584AB51}"/>
                  </a:ext>
                </a:extLst>
              </p:cNvPr>
              <p:cNvSpPr>
                <a:spLocks noChangeAspect="1"/>
              </p:cNvSpPr>
              <p:nvPr/>
            </p:nvSpPr>
            <p:spPr>
              <a:xfrm>
                <a:off x="4368590" y="5615708"/>
                <a:ext cx="180000" cy="180000"/>
              </a:xfrm>
              <a:prstGeom prst="ellipse">
                <a:avLst/>
              </a:prstGeom>
              <a:solidFill>
                <a:schemeClr val="accent3"/>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82" name="Oval 81">
                <a:extLst>
                  <a:ext uri="{FF2B5EF4-FFF2-40B4-BE49-F238E27FC236}">
                    <a16:creationId xmlns:a16="http://schemas.microsoft.com/office/drawing/2014/main" id="{5062C319-DD04-6E93-6AD0-0C3CAAED774A}"/>
                  </a:ext>
                </a:extLst>
              </p:cNvPr>
              <p:cNvSpPr>
                <a:spLocks noChangeAspect="1"/>
              </p:cNvSpPr>
              <p:nvPr/>
            </p:nvSpPr>
            <p:spPr>
              <a:xfrm>
                <a:off x="4401508" y="5102428"/>
                <a:ext cx="180000" cy="180000"/>
              </a:xfrm>
              <a:prstGeom prst="ellipse">
                <a:avLst/>
              </a:prstGeom>
              <a:solidFill>
                <a:schemeClr val="accent3"/>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83" name="Oval 82">
                <a:extLst>
                  <a:ext uri="{FF2B5EF4-FFF2-40B4-BE49-F238E27FC236}">
                    <a16:creationId xmlns:a16="http://schemas.microsoft.com/office/drawing/2014/main" id="{E579A0C1-4C80-E66B-AA5F-E73597DADD56}"/>
                  </a:ext>
                </a:extLst>
              </p:cNvPr>
              <p:cNvSpPr>
                <a:spLocks noChangeAspect="1"/>
              </p:cNvSpPr>
              <p:nvPr/>
            </p:nvSpPr>
            <p:spPr>
              <a:xfrm>
                <a:off x="4407979" y="4326542"/>
                <a:ext cx="180001" cy="179999"/>
              </a:xfrm>
              <a:prstGeom prst="ellipse">
                <a:avLst/>
              </a:prstGeom>
              <a:solidFill>
                <a:schemeClr val="accent3"/>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84" name="Oval 83">
                <a:extLst>
                  <a:ext uri="{FF2B5EF4-FFF2-40B4-BE49-F238E27FC236}">
                    <a16:creationId xmlns:a16="http://schemas.microsoft.com/office/drawing/2014/main" id="{024D516E-701D-A167-5B97-61130A7EF50C}"/>
                  </a:ext>
                </a:extLst>
              </p:cNvPr>
              <p:cNvSpPr>
                <a:spLocks noChangeAspect="1"/>
              </p:cNvSpPr>
              <p:nvPr/>
            </p:nvSpPr>
            <p:spPr>
              <a:xfrm>
                <a:off x="3822131" y="5696445"/>
                <a:ext cx="180000" cy="180000"/>
              </a:xfrm>
              <a:prstGeom prst="ellipse">
                <a:avLst/>
              </a:prstGeom>
              <a:solidFill>
                <a:schemeClr val="accent3"/>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85" name="Oval 84">
                <a:extLst>
                  <a:ext uri="{FF2B5EF4-FFF2-40B4-BE49-F238E27FC236}">
                    <a16:creationId xmlns:a16="http://schemas.microsoft.com/office/drawing/2014/main" id="{7BCDE583-85D4-EE3C-F9A0-9B7487D82F5C}"/>
                  </a:ext>
                </a:extLst>
              </p:cNvPr>
              <p:cNvSpPr>
                <a:spLocks noChangeAspect="1"/>
              </p:cNvSpPr>
              <p:nvPr/>
            </p:nvSpPr>
            <p:spPr>
              <a:xfrm>
                <a:off x="4098303" y="5647813"/>
                <a:ext cx="180000" cy="180000"/>
              </a:xfrm>
              <a:prstGeom prst="ellipse">
                <a:avLst/>
              </a:prstGeom>
              <a:solidFill>
                <a:schemeClr val="accent3"/>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grpSp>
        <p:sp>
          <p:nvSpPr>
            <p:cNvPr id="73" name="TextBox 72">
              <a:extLst>
                <a:ext uri="{FF2B5EF4-FFF2-40B4-BE49-F238E27FC236}">
                  <a16:creationId xmlns:a16="http://schemas.microsoft.com/office/drawing/2014/main" id="{20A5A313-331F-AE0F-38D4-1293D454F802}"/>
                </a:ext>
              </a:extLst>
            </p:cNvPr>
            <p:cNvSpPr txBox="1"/>
            <p:nvPr/>
          </p:nvSpPr>
          <p:spPr>
            <a:xfrm>
              <a:off x="3210201" y="5223112"/>
              <a:ext cx="931511" cy="45750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R" sz="20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SpMV</a:t>
              </a:r>
            </a:p>
          </p:txBody>
        </p:sp>
      </p:grpSp>
      <p:sp>
        <p:nvSpPr>
          <p:cNvPr id="37" name="TextBox 36">
            <a:extLst>
              <a:ext uri="{FF2B5EF4-FFF2-40B4-BE49-F238E27FC236}">
                <a16:creationId xmlns:a16="http://schemas.microsoft.com/office/drawing/2014/main" id="{F76D1565-D7D7-AEB8-759A-BEC74CE9E3CF}"/>
              </a:ext>
            </a:extLst>
          </p:cNvPr>
          <p:cNvSpPr txBox="1"/>
          <p:nvPr/>
        </p:nvSpPr>
        <p:spPr>
          <a:xfrm>
            <a:off x="3207622" y="3233612"/>
            <a:ext cx="2402122"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Roofline Model</a:t>
            </a:r>
            <a:endParaRPr kumimoji="0" lang="en-GR" sz="24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305413298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17DB252-DBD9-DE49-AA8A-0A37833062FB}"/>
              </a:ext>
            </a:extLst>
          </p:cNvPr>
          <p:cNvSpPr txBox="1">
            <a:spLocks/>
          </p:cNvSpPr>
          <p:nvPr/>
        </p:nvSpPr>
        <p:spPr>
          <a:xfrm>
            <a:off x="391579" y="223518"/>
            <a:ext cx="8325193" cy="8390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000" b="0" i="0" u="none" strike="noStrike" kern="1200" cap="none" spc="0" normalizeH="0" baseline="0" noProof="0" dirty="0">
                <a:ln>
                  <a:noFill/>
                </a:ln>
                <a:solidFill>
                  <a:srgbClr val="C19859">
                    <a:lumMod val="50000"/>
                  </a:srgbClr>
                </a:solidFill>
                <a:effectLst/>
                <a:uLnTx/>
                <a:uFillTx/>
                <a:latin typeface="Trebuchet MS" panose="020B0703020202090204" pitchFamily="34" charset="0"/>
                <a:ea typeface="+mj-ea"/>
                <a:cs typeface="+mj-cs"/>
              </a:rPr>
              <a:t>Real Processing-In-Memory Systems</a:t>
            </a:r>
          </a:p>
        </p:txBody>
      </p:sp>
      <p:sp>
        <p:nvSpPr>
          <p:cNvPr id="38" name="Content Placeholder 2">
            <a:extLst>
              <a:ext uri="{FF2B5EF4-FFF2-40B4-BE49-F238E27FC236}">
                <a16:creationId xmlns:a16="http://schemas.microsoft.com/office/drawing/2014/main" id="{0441BABB-655B-4E41-B839-2B5B6A765097}"/>
              </a:ext>
            </a:extLst>
          </p:cNvPr>
          <p:cNvSpPr>
            <a:spLocks noGrp="1"/>
          </p:cNvSpPr>
          <p:nvPr>
            <p:ph idx="1"/>
          </p:nvPr>
        </p:nvSpPr>
        <p:spPr>
          <a:xfrm>
            <a:off x="391581" y="967410"/>
            <a:ext cx="8360840" cy="5667072"/>
          </a:xfrm>
        </p:spPr>
        <p:txBody>
          <a:bodyPr>
            <a:normAutofit/>
          </a:bodyPr>
          <a:lstStyle/>
          <a:p>
            <a:pPr marL="0" indent="0">
              <a:lnSpc>
                <a:spcPct val="100000"/>
              </a:lnSpc>
              <a:spcBef>
                <a:spcPts val="8"/>
              </a:spcBef>
              <a:buSzPct val="120000"/>
              <a:buNone/>
            </a:pPr>
            <a:r>
              <a:rPr lang="en-GB" sz="2400" dirty="0">
                <a:solidFill>
                  <a:schemeClr val="tx1">
                    <a:lumMod val="85000"/>
                    <a:lumOff val="15000"/>
                  </a:schemeClr>
                </a:solidFill>
                <a:latin typeface="Trebuchet MS" panose="020B0703020202090204" pitchFamily="34" charset="0"/>
              </a:rPr>
              <a:t>Real </a:t>
            </a:r>
            <a:r>
              <a:rPr lang="en-GB" sz="2400" dirty="0">
                <a:solidFill>
                  <a:schemeClr val="accent3"/>
                </a:solidFill>
                <a:latin typeface="Trebuchet MS" panose="020B0703020202090204" pitchFamily="34" charset="0"/>
              </a:rPr>
              <a:t>Near-Bank</a:t>
            </a:r>
            <a:r>
              <a:rPr lang="en-GB" sz="2400" dirty="0">
                <a:solidFill>
                  <a:schemeClr val="tx1">
                    <a:lumMod val="85000"/>
                    <a:lumOff val="15000"/>
                  </a:schemeClr>
                </a:solidFill>
                <a:latin typeface="Trebuchet MS" panose="020B0703020202090204" pitchFamily="34" charset="0"/>
              </a:rPr>
              <a:t> Processing-In-Memory (</a:t>
            </a:r>
            <a:r>
              <a:rPr lang="en-GB" sz="2400" dirty="0">
                <a:solidFill>
                  <a:schemeClr val="accent3"/>
                </a:solidFill>
                <a:latin typeface="Trebuchet MS" panose="020B0703020202090204" pitchFamily="34" charset="0"/>
              </a:rPr>
              <a:t>PIM</a:t>
            </a:r>
            <a:r>
              <a:rPr lang="en-GB" sz="2400" dirty="0">
                <a:solidFill>
                  <a:schemeClr val="tx1">
                    <a:lumMod val="85000"/>
                    <a:lumOff val="15000"/>
                  </a:schemeClr>
                </a:solidFill>
                <a:latin typeface="Trebuchet MS" panose="020B0703020202090204" pitchFamily="34" charset="0"/>
              </a:rPr>
              <a:t>) Systems:</a:t>
            </a:r>
            <a:endParaRPr lang="en-GR" sz="2400" dirty="0">
              <a:solidFill>
                <a:schemeClr val="tx1">
                  <a:lumMod val="85000"/>
                  <a:lumOff val="15000"/>
                </a:schemeClr>
              </a:solidFill>
              <a:latin typeface="Trebuchet MS" panose="020B0703020202090204" pitchFamily="34" charset="0"/>
            </a:endParaRPr>
          </a:p>
          <a:p>
            <a:pPr>
              <a:lnSpc>
                <a:spcPct val="100000"/>
              </a:lnSpc>
              <a:spcBef>
                <a:spcPts val="8"/>
              </a:spcBef>
              <a:buSzPct val="120000"/>
            </a:pPr>
            <a:r>
              <a:rPr lang="en-GR" sz="2400" dirty="0">
                <a:solidFill>
                  <a:schemeClr val="accent4"/>
                </a:solidFill>
                <a:latin typeface="Trebuchet MS" panose="020B0703020202090204" pitchFamily="34" charset="0"/>
              </a:rPr>
              <a:t>High</a:t>
            </a:r>
            <a:r>
              <a:rPr lang="en-GR" sz="2400" dirty="0">
                <a:solidFill>
                  <a:schemeClr val="tx1">
                    <a:lumMod val="85000"/>
                    <a:lumOff val="15000"/>
                  </a:schemeClr>
                </a:solidFill>
                <a:latin typeface="Trebuchet MS" panose="020B0703020202090204" pitchFamily="34" charset="0"/>
              </a:rPr>
              <a:t> levels of </a:t>
            </a:r>
            <a:r>
              <a:rPr lang="en-GR" sz="2400" dirty="0">
                <a:solidFill>
                  <a:schemeClr val="accent4"/>
                </a:solidFill>
                <a:latin typeface="Trebuchet MS" panose="020B0703020202090204" pitchFamily="34" charset="0"/>
              </a:rPr>
              <a:t>parallelism</a:t>
            </a:r>
          </a:p>
          <a:p>
            <a:pPr>
              <a:lnSpc>
                <a:spcPct val="100000"/>
              </a:lnSpc>
              <a:spcBef>
                <a:spcPts val="8"/>
              </a:spcBef>
              <a:buSzPct val="120000"/>
            </a:pPr>
            <a:r>
              <a:rPr lang="en-GR" sz="2400" dirty="0">
                <a:solidFill>
                  <a:schemeClr val="accent4"/>
                </a:solidFill>
                <a:latin typeface="Trebuchet MS" panose="020B0703020202090204" pitchFamily="34" charset="0"/>
              </a:rPr>
              <a:t>Low</a:t>
            </a:r>
            <a:r>
              <a:rPr lang="en-GR" sz="2400" dirty="0">
                <a:solidFill>
                  <a:schemeClr val="tx1">
                    <a:lumMod val="85000"/>
                    <a:lumOff val="15000"/>
                  </a:schemeClr>
                </a:solidFill>
                <a:latin typeface="Trebuchet MS" panose="020B0703020202090204" pitchFamily="34" charset="0"/>
              </a:rPr>
              <a:t> memory access latency</a:t>
            </a:r>
          </a:p>
          <a:p>
            <a:pPr>
              <a:lnSpc>
                <a:spcPct val="100000"/>
              </a:lnSpc>
              <a:spcBef>
                <a:spcPts val="8"/>
              </a:spcBef>
              <a:buSzPct val="120000"/>
            </a:pPr>
            <a:r>
              <a:rPr lang="en-GR" sz="2400" dirty="0">
                <a:solidFill>
                  <a:schemeClr val="accent4"/>
                </a:solidFill>
                <a:latin typeface="Trebuchet MS" panose="020B0703020202090204" pitchFamily="34" charset="0"/>
              </a:rPr>
              <a:t>Large</a:t>
            </a:r>
            <a:r>
              <a:rPr lang="en-GR" sz="2400" dirty="0">
                <a:solidFill>
                  <a:schemeClr val="tx1">
                    <a:lumMod val="85000"/>
                    <a:lumOff val="15000"/>
                  </a:schemeClr>
                </a:solidFill>
                <a:latin typeface="Trebuchet MS" panose="020B0703020202090204" pitchFamily="34" charset="0"/>
              </a:rPr>
              <a:t> aggregate memory </a:t>
            </a:r>
            <a:r>
              <a:rPr lang="en-GR" sz="2400" dirty="0">
                <a:solidFill>
                  <a:schemeClr val="accent4"/>
                </a:solidFill>
                <a:latin typeface="Trebuchet MS" panose="020B0703020202090204" pitchFamily="34" charset="0"/>
              </a:rPr>
              <a:t>bandwidth</a:t>
            </a:r>
          </a:p>
        </p:txBody>
      </p:sp>
      <p:sp>
        <p:nvSpPr>
          <p:cNvPr id="37" name="Rounded Rectangle 36">
            <a:extLst>
              <a:ext uri="{FF2B5EF4-FFF2-40B4-BE49-F238E27FC236}">
                <a16:creationId xmlns:a16="http://schemas.microsoft.com/office/drawing/2014/main" id="{F83BE548-7A2E-3A8E-AA0D-FBB4752878C3}"/>
              </a:ext>
            </a:extLst>
          </p:cNvPr>
          <p:cNvSpPr/>
          <p:nvPr/>
        </p:nvSpPr>
        <p:spPr>
          <a:xfrm>
            <a:off x="610805" y="2850745"/>
            <a:ext cx="1373570" cy="3077128"/>
          </a:xfrm>
          <a:prstGeom prst="roundRect">
            <a:avLst>
              <a:gd name="adj" fmla="val 7426"/>
            </a:avLst>
          </a:prstGeom>
          <a:solidFill>
            <a:schemeClr val="bg2">
              <a:lumMod val="9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ctr" anchorCtr="1"/>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Host CPU</a:t>
            </a:r>
          </a:p>
        </p:txBody>
      </p:sp>
      <p:grpSp>
        <p:nvGrpSpPr>
          <p:cNvPr id="39" name="Group 38">
            <a:extLst>
              <a:ext uri="{FF2B5EF4-FFF2-40B4-BE49-F238E27FC236}">
                <a16:creationId xmlns:a16="http://schemas.microsoft.com/office/drawing/2014/main" id="{21A15407-2CBF-B6F1-B814-CFE84036AF18}"/>
              </a:ext>
            </a:extLst>
          </p:cNvPr>
          <p:cNvGrpSpPr/>
          <p:nvPr/>
        </p:nvGrpSpPr>
        <p:grpSpPr>
          <a:xfrm>
            <a:off x="3045081" y="4269306"/>
            <a:ext cx="5328000" cy="1764000"/>
            <a:chOff x="3418027" y="4092375"/>
            <a:chExt cx="5981074" cy="2549891"/>
          </a:xfrm>
        </p:grpSpPr>
        <p:grpSp>
          <p:nvGrpSpPr>
            <p:cNvPr id="40" name="Group 39">
              <a:extLst>
                <a:ext uri="{FF2B5EF4-FFF2-40B4-BE49-F238E27FC236}">
                  <a16:creationId xmlns:a16="http://schemas.microsoft.com/office/drawing/2014/main" id="{46BBEE42-4D2C-FE52-E826-94642E1D3C95}"/>
                </a:ext>
              </a:extLst>
            </p:cNvPr>
            <p:cNvGrpSpPr/>
            <p:nvPr/>
          </p:nvGrpSpPr>
          <p:grpSpPr>
            <a:xfrm>
              <a:off x="3418027" y="4092375"/>
              <a:ext cx="5981074" cy="2549891"/>
              <a:chOff x="3212433" y="3980672"/>
              <a:chExt cx="5981074" cy="2549891"/>
            </a:xfrm>
          </p:grpSpPr>
          <p:sp>
            <p:nvSpPr>
              <p:cNvPr id="57" name="Rounded Rectangle 56">
                <a:extLst>
                  <a:ext uri="{FF2B5EF4-FFF2-40B4-BE49-F238E27FC236}">
                    <a16:creationId xmlns:a16="http://schemas.microsoft.com/office/drawing/2014/main" id="{6D88294A-477D-7D8F-6376-03FFA579FE69}"/>
                  </a:ext>
                </a:extLst>
              </p:cNvPr>
              <p:cNvSpPr/>
              <p:nvPr/>
            </p:nvSpPr>
            <p:spPr>
              <a:xfrm>
                <a:off x="3212433" y="4469950"/>
                <a:ext cx="5459706" cy="2060613"/>
              </a:xfrm>
              <a:prstGeom prst="roundRect">
                <a:avLst>
                  <a:gd name="adj" fmla="val 7426"/>
                </a:avLst>
              </a:prstGeom>
              <a:solidFill>
                <a:schemeClr val="accent3">
                  <a:lumMod val="20000"/>
                  <a:lumOff val="8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PIM-Enabled Memory</a:t>
                </a:r>
              </a:p>
            </p:txBody>
          </p:sp>
          <p:sp>
            <p:nvSpPr>
              <p:cNvPr id="58" name="Rounded Rectangle 57">
                <a:extLst>
                  <a:ext uri="{FF2B5EF4-FFF2-40B4-BE49-F238E27FC236}">
                    <a16:creationId xmlns:a16="http://schemas.microsoft.com/office/drawing/2014/main" id="{71768684-876B-4FD5-24C8-12DEBA367E44}"/>
                  </a:ext>
                </a:extLst>
              </p:cNvPr>
              <p:cNvSpPr/>
              <p:nvPr/>
            </p:nvSpPr>
            <p:spPr>
              <a:xfrm>
                <a:off x="3380875" y="4317552"/>
                <a:ext cx="5459706" cy="2060613"/>
              </a:xfrm>
              <a:prstGeom prst="roundRect">
                <a:avLst>
                  <a:gd name="adj" fmla="val 7426"/>
                </a:avLst>
              </a:prstGeom>
              <a:solidFill>
                <a:schemeClr val="accent3">
                  <a:lumMod val="20000"/>
                  <a:lumOff val="8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PIM-Enabled Memory</a:t>
                </a:r>
              </a:p>
            </p:txBody>
          </p:sp>
          <p:sp>
            <p:nvSpPr>
              <p:cNvPr id="59" name="Rounded Rectangle 58">
                <a:extLst>
                  <a:ext uri="{FF2B5EF4-FFF2-40B4-BE49-F238E27FC236}">
                    <a16:creationId xmlns:a16="http://schemas.microsoft.com/office/drawing/2014/main" id="{A1C91F16-AE42-8116-139A-586C0ABF0D92}"/>
                  </a:ext>
                </a:extLst>
              </p:cNvPr>
              <p:cNvSpPr/>
              <p:nvPr/>
            </p:nvSpPr>
            <p:spPr>
              <a:xfrm>
                <a:off x="3549317" y="4165154"/>
                <a:ext cx="5459706" cy="2060613"/>
              </a:xfrm>
              <a:prstGeom prst="roundRect">
                <a:avLst>
                  <a:gd name="adj" fmla="val 7426"/>
                </a:avLst>
              </a:prstGeom>
              <a:solidFill>
                <a:schemeClr val="accent3">
                  <a:lumMod val="20000"/>
                  <a:lumOff val="8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PIM-Enabled Memory</a:t>
                </a:r>
              </a:p>
            </p:txBody>
          </p:sp>
          <p:sp>
            <p:nvSpPr>
              <p:cNvPr id="60" name="Rounded Rectangle 59">
                <a:extLst>
                  <a:ext uri="{FF2B5EF4-FFF2-40B4-BE49-F238E27FC236}">
                    <a16:creationId xmlns:a16="http://schemas.microsoft.com/office/drawing/2014/main" id="{C9199CA6-870A-7A6B-5768-B3160EB43876}"/>
                  </a:ext>
                </a:extLst>
              </p:cNvPr>
              <p:cNvSpPr/>
              <p:nvPr/>
            </p:nvSpPr>
            <p:spPr>
              <a:xfrm>
                <a:off x="3733801" y="3980672"/>
                <a:ext cx="5459706" cy="2060613"/>
              </a:xfrm>
              <a:prstGeom prst="roundRect">
                <a:avLst>
                  <a:gd name="adj" fmla="val 7426"/>
                </a:avLst>
              </a:prstGeom>
              <a:solidFill>
                <a:schemeClr val="accent3">
                  <a:lumMod val="20000"/>
                  <a:lumOff val="8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PIM-Enabled Memory</a:t>
                </a:r>
              </a:p>
            </p:txBody>
          </p:sp>
        </p:grpSp>
        <p:grpSp>
          <p:nvGrpSpPr>
            <p:cNvPr id="41" name="Group 40">
              <a:extLst>
                <a:ext uri="{FF2B5EF4-FFF2-40B4-BE49-F238E27FC236}">
                  <a16:creationId xmlns:a16="http://schemas.microsoft.com/office/drawing/2014/main" id="{B0428B8F-804F-B733-0803-3D87EFBC8101}"/>
                </a:ext>
              </a:extLst>
            </p:cNvPr>
            <p:cNvGrpSpPr/>
            <p:nvPr/>
          </p:nvGrpSpPr>
          <p:grpSpPr>
            <a:xfrm>
              <a:off x="4078314" y="4570192"/>
              <a:ext cx="1231603" cy="1467547"/>
              <a:chOff x="5554208" y="4240495"/>
              <a:chExt cx="1231603" cy="1467547"/>
            </a:xfrm>
          </p:grpSpPr>
          <p:sp>
            <p:nvSpPr>
              <p:cNvPr id="54" name="Rounded Rectangle 53">
                <a:extLst>
                  <a:ext uri="{FF2B5EF4-FFF2-40B4-BE49-F238E27FC236}">
                    <a16:creationId xmlns:a16="http://schemas.microsoft.com/office/drawing/2014/main" id="{34E710AF-4244-1225-A973-3980E6FC23FB}"/>
                  </a:ext>
                </a:extLst>
              </p:cNvPr>
              <p:cNvSpPr/>
              <p:nvPr/>
            </p:nvSpPr>
            <p:spPr>
              <a:xfrm>
                <a:off x="5554208" y="5008163"/>
                <a:ext cx="1231603" cy="699879"/>
              </a:xfrm>
              <a:prstGeom prst="roundRec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DRAM Bank</a:t>
                </a:r>
              </a:p>
            </p:txBody>
          </p:sp>
          <p:sp>
            <p:nvSpPr>
              <p:cNvPr id="55" name="Rounded Rectangle 54">
                <a:extLst>
                  <a:ext uri="{FF2B5EF4-FFF2-40B4-BE49-F238E27FC236}">
                    <a16:creationId xmlns:a16="http://schemas.microsoft.com/office/drawing/2014/main" id="{573BB4AB-BE99-0002-BAA7-B46D65E51F8B}"/>
                  </a:ext>
                </a:extLst>
              </p:cNvPr>
              <p:cNvSpPr/>
              <p:nvPr/>
            </p:nvSpPr>
            <p:spPr>
              <a:xfrm>
                <a:off x="5554208" y="4240495"/>
                <a:ext cx="1231603" cy="469231"/>
              </a:xfrm>
              <a:prstGeom prst="roundRect">
                <a:avLst/>
              </a:prstGeom>
              <a:solidFill>
                <a:schemeClr val="tx1">
                  <a:lumMod val="50000"/>
                  <a:lumOff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PIM Core</a:t>
                </a:r>
              </a:p>
            </p:txBody>
          </p:sp>
          <p:cxnSp>
            <p:nvCxnSpPr>
              <p:cNvPr id="56" name="Straight Arrow Connector 55">
                <a:extLst>
                  <a:ext uri="{FF2B5EF4-FFF2-40B4-BE49-F238E27FC236}">
                    <a16:creationId xmlns:a16="http://schemas.microsoft.com/office/drawing/2014/main" id="{33220D71-2C39-249D-30F1-B4F2C5755B8B}"/>
                  </a:ext>
                </a:extLst>
              </p:cNvPr>
              <p:cNvCxnSpPr>
                <a:cxnSpLocks/>
                <a:stCxn id="55" idx="2"/>
                <a:endCxn id="54" idx="0"/>
              </p:cNvCxnSpPr>
              <p:nvPr/>
            </p:nvCxnSpPr>
            <p:spPr>
              <a:xfrm>
                <a:off x="6170009" y="4709725"/>
                <a:ext cx="0" cy="298438"/>
              </a:xfrm>
              <a:prstGeom prst="straightConnector1">
                <a:avLst/>
              </a:prstGeom>
              <a:ln w="28575">
                <a:solidFill>
                  <a:schemeClr val="tx1">
                    <a:lumMod val="85000"/>
                    <a:lumOff val="1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5DEC4F8E-D8E4-0895-9A87-DB3DB996417C}"/>
                </a:ext>
              </a:extLst>
            </p:cNvPr>
            <p:cNvGrpSpPr/>
            <p:nvPr/>
          </p:nvGrpSpPr>
          <p:grpSpPr>
            <a:xfrm>
              <a:off x="5400710" y="4576225"/>
              <a:ext cx="1231603" cy="1467547"/>
              <a:chOff x="5554208" y="4240495"/>
              <a:chExt cx="1231603" cy="1467547"/>
            </a:xfrm>
          </p:grpSpPr>
          <p:sp>
            <p:nvSpPr>
              <p:cNvPr id="51" name="Rounded Rectangle 50">
                <a:extLst>
                  <a:ext uri="{FF2B5EF4-FFF2-40B4-BE49-F238E27FC236}">
                    <a16:creationId xmlns:a16="http://schemas.microsoft.com/office/drawing/2014/main" id="{ECB662EC-37B1-C1F4-7D93-229754028A33}"/>
                  </a:ext>
                </a:extLst>
              </p:cNvPr>
              <p:cNvSpPr/>
              <p:nvPr/>
            </p:nvSpPr>
            <p:spPr>
              <a:xfrm>
                <a:off x="5554208" y="5008163"/>
                <a:ext cx="1231603" cy="699879"/>
              </a:xfrm>
              <a:prstGeom prst="roundRec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DRAM Bank</a:t>
                </a:r>
              </a:p>
            </p:txBody>
          </p:sp>
          <p:sp>
            <p:nvSpPr>
              <p:cNvPr id="52" name="Rounded Rectangle 51">
                <a:extLst>
                  <a:ext uri="{FF2B5EF4-FFF2-40B4-BE49-F238E27FC236}">
                    <a16:creationId xmlns:a16="http://schemas.microsoft.com/office/drawing/2014/main" id="{8808DE42-2782-16F0-CB64-585A96AD6323}"/>
                  </a:ext>
                </a:extLst>
              </p:cNvPr>
              <p:cNvSpPr/>
              <p:nvPr/>
            </p:nvSpPr>
            <p:spPr>
              <a:xfrm>
                <a:off x="5554208" y="4240495"/>
                <a:ext cx="1231603" cy="469231"/>
              </a:xfrm>
              <a:prstGeom prst="roundRect">
                <a:avLst/>
              </a:prstGeom>
              <a:solidFill>
                <a:schemeClr val="tx1">
                  <a:lumMod val="50000"/>
                  <a:lumOff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PIM Core</a:t>
                </a:r>
              </a:p>
            </p:txBody>
          </p:sp>
          <p:cxnSp>
            <p:nvCxnSpPr>
              <p:cNvPr id="53" name="Straight Arrow Connector 52">
                <a:extLst>
                  <a:ext uri="{FF2B5EF4-FFF2-40B4-BE49-F238E27FC236}">
                    <a16:creationId xmlns:a16="http://schemas.microsoft.com/office/drawing/2014/main" id="{4BBF2C1A-CCF2-2651-C067-D9A8A567C51B}"/>
                  </a:ext>
                </a:extLst>
              </p:cNvPr>
              <p:cNvCxnSpPr>
                <a:cxnSpLocks/>
                <a:stCxn id="52" idx="2"/>
                <a:endCxn id="51" idx="0"/>
              </p:cNvCxnSpPr>
              <p:nvPr/>
            </p:nvCxnSpPr>
            <p:spPr>
              <a:xfrm>
                <a:off x="6170009" y="4709725"/>
                <a:ext cx="0" cy="298438"/>
              </a:xfrm>
              <a:prstGeom prst="straightConnector1">
                <a:avLst/>
              </a:prstGeom>
              <a:ln w="28575">
                <a:solidFill>
                  <a:schemeClr val="tx1">
                    <a:lumMod val="85000"/>
                    <a:lumOff val="1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3" name="Group 42">
              <a:extLst>
                <a:ext uri="{FF2B5EF4-FFF2-40B4-BE49-F238E27FC236}">
                  <a16:creationId xmlns:a16="http://schemas.microsoft.com/office/drawing/2014/main" id="{A193E37A-0C1E-05DD-5C29-A714E9C2B0E0}"/>
                </a:ext>
              </a:extLst>
            </p:cNvPr>
            <p:cNvGrpSpPr/>
            <p:nvPr/>
          </p:nvGrpSpPr>
          <p:grpSpPr>
            <a:xfrm>
              <a:off x="6728986" y="4570192"/>
              <a:ext cx="1231603" cy="1467547"/>
              <a:chOff x="5554208" y="4240495"/>
              <a:chExt cx="1231603" cy="1467547"/>
            </a:xfrm>
          </p:grpSpPr>
          <p:sp>
            <p:nvSpPr>
              <p:cNvPr id="48" name="Rounded Rectangle 47">
                <a:extLst>
                  <a:ext uri="{FF2B5EF4-FFF2-40B4-BE49-F238E27FC236}">
                    <a16:creationId xmlns:a16="http://schemas.microsoft.com/office/drawing/2014/main" id="{45000B08-2B85-3831-F1B8-E1FA510A1EB2}"/>
                  </a:ext>
                </a:extLst>
              </p:cNvPr>
              <p:cNvSpPr/>
              <p:nvPr/>
            </p:nvSpPr>
            <p:spPr>
              <a:xfrm>
                <a:off x="5554208" y="5008163"/>
                <a:ext cx="1231603" cy="699879"/>
              </a:xfrm>
              <a:prstGeom prst="roundRec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DRAM Bank</a:t>
                </a:r>
              </a:p>
            </p:txBody>
          </p:sp>
          <p:sp>
            <p:nvSpPr>
              <p:cNvPr id="49" name="Rounded Rectangle 48">
                <a:extLst>
                  <a:ext uri="{FF2B5EF4-FFF2-40B4-BE49-F238E27FC236}">
                    <a16:creationId xmlns:a16="http://schemas.microsoft.com/office/drawing/2014/main" id="{E13A11F0-5AA0-B7DC-38AD-311C71D3353C}"/>
                  </a:ext>
                </a:extLst>
              </p:cNvPr>
              <p:cNvSpPr/>
              <p:nvPr/>
            </p:nvSpPr>
            <p:spPr>
              <a:xfrm>
                <a:off x="5554208" y="4240495"/>
                <a:ext cx="1231603" cy="469231"/>
              </a:xfrm>
              <a:prstGeom prst="roundRect">
                <a:avLst/>
              </a:prstGeom>
              <a:solidFill>
                <a:schemeClr val="tx1">
                  <a:lumMod val="50000"/>
                  <a:lumOff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PIM Core</a:t>
                </a:r>
              </a:p>
            </p:txBody>
          </p:sp>
          <p:cxnSp>
            <p:nvCxnSpPr>
              <p:cNvPr id="50" name="Straight Arrow Connector 49">
                <a:extLst>
                  <a:ext uri="{FF2B5EF4-FFF2-40B4-BE49-F238E27FC236}">
                    <a16:creationId xmlns:a16="http://schemas.microsoft.com/office/drawing/2014/main" id="{3C59541A-1B0F-7DD0-7C21-134F95B948BB}"/>
                  </a:ext>
                </a:extLst>
              </p:cNvPr>
              <p:cNvCxnSpPr>
                <a:cxnSpLocks/>
                <a:stCxn id="49" idx="2"/>
                <a:endCxn id="48" idx="0"/>
              </p:cNvCxnSpPr>
              <p:nvPr/>
            </p:nvCxnSpPr>
            <p:spPr>
              <a:xfrm>
                <a:off x="6170010" y="4709725"/>
                <a:ext cx="0" cy="298438"/>
              </a:xfrm>
              <a:prstGeom prst="straightConnector1">
                <a:avLst/>
              </a:prstGeom>
              <a:ln w="28575">
                <a:solidFill>
                  <a:schemeClr val="tx1">
                    <a:lumMod val="85000"/>
                    <a:lumOff val="1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8A24D421-4731-5898-4992-57EF2FFA0C0F}"/>
                </a:ext>
              </a:extLst>
            </p:cNvPr>
            <p:cNvGrpSpPr/>
            <p:nvPr/>
          </p:nvGrpSpPr>
          <p:grpSpPr>
            <a:xfrm>
              <a:off x="8051382" y="4570192"/>
              <a:ext cx="1231603" cy="1467547"/>
              <a:chOff x="5554208" y="4240495"/>
              <a:chExt cx="1231603" cy="1467547"/>
            </a:xfrm>
          </p:grpSpPr>
          <p:sp>
            <p:nvSpPr>
              <p:cNvPr id="45" name="Rounded Rectangle 44">
                <a:extLst>
                  <a:ext uri="{FF2B5EF4-FFF2-40B4-BE49-F238E27FC236}">
                    <a16:creationId xmlns:a16="http://schemas.microsoft.com/office/drawing/2014/main" id="{6EA11AEE-BD97-1207-C9C7-65132022DD9D}"/>
                  </a:ext>
                </a:extLst>
              </p:cNvPr>
              <p:cNvSpPr/>
              <p:nvPr/>
            </p:nvSpPr>
            <p:spPr>
              <a:xfrm>
                <a:off x="5554208" y="5008163"/>
                <a:ext cx="1231603" cy="699879"/>
              </a:xfrm>
              <a:prstGeom prst="roundRec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DRAM Bank</a:t>
                </a:r>
              </a:p>
            </p:txBody>
          </p:sp>
          <p:sp>
            <p:nvSpPr>
              <p:cNvPr id="46" name="Rounded Rectangle 45">
                <a:extLst>
                  <a:ext uri="{FF2B5EF4-FFF2-40B4-BE49-F238E27FC236}">
                    <a16:creationId xmlns:a16="http://schemas.microsoft.com/office/drawing/2014/main" id="{D1BBDC38-E18C-F2CA-354D-379834BFA279}"/>
                  </a:ext>
                </a:extLst>
              </p:cNvPr>
              <p:cNvSpPr/>
              <p:nvPr/>
            </p:nvSpPr>
            <p:spPr>
              <a:xfrm>
                <a:off x="5554208" y="4240495"/>
                <a:ext cx="1231603" cy="469231"/>
              </a:xfrm>
              <a:prstGeom prst="roundRect">
                <a:avLst/>
              </a:prstGeom>
              <a:solidFill>
                <a:schemeClr val="tx1">
                  <a:lumMod val="50000"/>
                  <a:lumOff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PIM Core</a:t>
                </a:r>
              </a:p>
            </p:txBody>
          </p:sp>
          <p:cxnSp>
            <p:nvCxnSpPr>
              <p:cNvPr id="47" name="Straight Arrow Connector 46">
                <a:extLst>
                  <a:ext uri="{FF2B5EF4-FFF2-40B4-BE49-F238E27FC236}">
                    <a16:creationId xmlns:a16="http://schemas.microsoft.com/office/drawing/2014/main" id="{9ED5F807-8F62-FB8A-1630-BB26DFB87D89}"/>
                  </a:ext>
                </a:extLst>
              </p:cNvPr>
              <p:cNvCxnSpPr>
                <a:cxnSpLocks/>
                <a:stCxn id="46" idx="2"/>
                <a:endCxn id="45" idx="0"/>
              </p:cNvCxnSpPr>
              <p:nvPr/>
            </p:nvCxnSpPr>
            <p:spPr>
              <a:xfrm>
                <a:off x="6170010" y="4709725"/>
                <a:ext cx="0" cy="298438"/>
              </a:xfrm>
              <a:prstGeom prst="straightConnector1">
                <a:avLst/>
              </a:prstGeom>
              <a:ln w="28575">
                <a:solidFill>
                  <a:schemeClr val="tx1">
                    <a:lumMod val="85000"/>
                    <a:lumOff val="1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cxnSp>
        <p:nvCxnSpPr>
          <p:cNvPr id="61" name="Straight Arrow Connector 60">
            <a:extLst>
              <a:ext uri="{FF2B5EF4-FFF2-40B4-BE49-F238E27FC236}">
                <a16:creationId xmlns:a16="http://schemas.microsoft.com/office/drawing/2014/main" id="{161809ED-3E1B-CAF5-308A-2925B5E1AA99}"/>
              </a:ext>
            </a:extLst>
          </p:cNvPr>
          <p:cNvCxnSpPr>
            <a:cxnSpLocks/>
          </p:cNvCxnSpPr>
          <p:nvPr/>
        </p:nvCxnSpPr>
        <p:spPr>
          <a:xfrm>
            <a:off x="1968831" y="5215118"/>
            <a:ext cx="1076250" cy="0"/>
          </a:xfrm>
          <a:prstGeom prst="straightConnector1">
            <a:avLst/>
          </a:prstGeom>
          <a:ln w="57150">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4EDFAAF7-A5F3-8495-8EB6-4FCEBAC058BB}"/>
              </a:ext>
            </a:extLst>
          </p:cNvPr>
          <p:cNvSpPr txBox="1"/>
          <p:nvPr/>
        </p:nvSpPr>
        <p:spPr>
          <a:xfrm>
            <a:off x="2148715" y="5256653"/>
            <a:ext cx="652743" cy="424732"/>
          </a:xfrm>
          <a:prstGeom prst="rect">
            <a:avLst/>
          </a:prstGeom>
          <a:noFill/>
          <a:ln>
            <a:noFill/>
          </a:ln>
        </p:spPr>
        <p:txBody>
          <a:bodyPr wrap="none" rtlCol="0">
            <a:spAutoFit/>
          </a:body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GR" sz="24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Bus</a:t>
            </a:r>
          </a:p>
        </p:txBody>
      </p:sp>
      <p:grpSp>
        <p:nvGrpSpPr>
          <p:cNvPr id="79" name="Group 78">
            <a:extLst>
              <a:ext uri="{FF2B5EF4-FFF2-40B4-BE49-F238E27FC236}">
                <a16:creationId xmlns:a16="http://schemas.microsoft.com/office/drawing/2014/main" id="{BF318F9F-3D1E-30EF-8713-97C1A0E3B01B}"/>
              </a:ext>
            </a:extLst>
          </p:cNvPr>
          <p:cNvGrpSpPr/>
          <p:nvPr/>
        </p:nvGrpSpPr>
        <p:grpSpPr>
          <a:xfrm>
            <a:off x="3045081" y="2850745"/>
            <a:ext cx="5328000" cy="1251364"/>
            <a:chOff x="3418027" y="4786865"/>
            <a:chExt cx="5981074" cy="1808858"/>
          </a:xfrm>
        </p:grpSpPr>
        <p:grpSp>
          <p:nvGrpSpPr>
            <p:cNvPr id="80" name="Group 79">
              <a:extLst>
                <a:ext uri="{FF2B5EF4-FFF2-40B4-BE49-F238E27FC236}">
                  <a16:creationId xmlns:a16="http://schemas.microsoft.com/office/drawing/2014/main" id="{AB779F1B-498E-0042-600C-C39510C3B34E}"/>
                </a:ext>
              </a:extLst>
            </p:cNvPr>
            <p:cNvGrpSpPr/>
            <p:nvPr/>
          </p:nvGrpSpPr>
          <p:grpSpPr>
            <a:xfrm>
              <a:off x="3418027" y="4786865"/>
              <a:ext cx="5981074" cy="1808858"/>
              <a:chOff x="3212433" y="4675162"/>
              <a:chExt cx="5981074" cy="1808858"/>
            </a:xfrm>
          </p:grpSpPr>
          <p:sp>
            <p:nvSpPr>
              <p:cNvPr id="97" name="Rounded Rectangle 96">
                <a:extLst>
                  <a:ext uri="{FF2B5EF4-FFF2-40B4-BE49-F238E27FC236}">
                    <a16:creationId xmlns:a16="http://schemas.microsoft.com/office/drawing/2014/main" id="{A3BE09B3-9D36-C316-CE5B-6173E64D8422}"/>
                  </a:ext>
                </a:extLst>
              </p:cNvPr>
              <p:cNvSpPr/>
              <p:nvPr/>
            </p:nvSpPr>
            <p:spPr>
              <a:xfrm>
                <a:off x="3212433" y="5164412"/>
                <a:ext cx="5459706" cy="1319608"/>
              </a:xfrm>
              <a:prstGeom prst="roundRect">
                <a:avLst>
                  <a:gd name="adj" fmla="val 7426"/>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PIM-Enabled Memory</a:t>
                </a:r>
              </a:p>
            </p:txBody>
          </p:sp>
          <p:sp>
            <p:nvSpPr>
              <p:cNvPr id="98" name="Rounded Rectangle 97">
                <a:extLst>
                  <a:ext uri="{FF2B5EF4-FFF2-40B4-BE49-F238E27FC236}">
                    <a16:creationId xmlns:a16="http://schemas.microsoft.com/office/drawing/2014/main" id="{F792A84A-39EA-4EDA-A5EE-48C43F3BD782}"/>
                  </a:ext>
                </a:extLst>
              </p:cNvPr>
              <p:cNvSpPr/>
              <p:nvPr/>
            </p:nvSpPr>
            <p:spPr>
              <a:xfrm>
                <a:off x="3380875" y="5012015"/>
                <a:ext cx="5459706" cy="1319611"/>
              </a:xfrm>
              <a:prstGeom prst="roundRect">
                <a:avLst>
                  <a:gd name="adj" fmla="val 7426"/>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PIM-Enabled Memory</a:t>
                </a:r>
              </a:p>
            </p:txBody>
          </p:sp>
          <p:sp>
            <p:nvSpPr>
              <p:cNvPr id="99" name="Rounded Rectangle 98">
                <a:extLst>
                  <a:ext uri="{FF2B5EF4-FFF2-40B4-BE49-F238E27FC236}">
                    <a16:creationId xmlns:a16="http://schemas.microsoft.com/office/drawing/2014/main" id="{3A6C9776-1998-AF72-F6B9-7539FE134DA5}"/>
                  </a:ext>
                </a:extLst>
              </p:cNvPr>
              <p:cNvSpPr/>
              <p:nvPr/>
            </p:nvSpPr>
            <p:spPr>
              <a:xfrm>
                <a:off x="3549317" y="4859617"/>
                <a:ext cx="5459706" cy="1319611"/>
              </a:xfrm>
              <a:prstGeom prst="roundRect">
                <a:avLst>
                  <a:gd name="adj" fmla="val 7426"/>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PIM-Enabled Memory</a:t>
                </a:r>
              </a:p>
            </p:txBody>
          </p:sp>
          <p:sp>
            <p:nvSpPr>
              <p:cNvPr id="100" name="Rounded Rectangle 99">
                <a:extLst>
                  <a:ext uri="{FF2B5EF4-FFF2-40B4-BE49-F238E27FC236}">
                    <a16:creationId xmlns:a16="http://schemas.microsoft.com/office/drawing/2014/main" id="{508F214C-01F4-CF5A-FF15-E666A0AC40BF}"/>
                  </a:ext>
                </a:extLst>
              </p:cNvPr>
              <p:cNvSpPr/>
              <p:nvPr/>
            </p:nvSpPr>
            <p:spPr>
              <a:xfrm>
                <a:off x="3733801" y="4675162"/>
                <a:ext cx="5459706" cy="1319618"/>
              </a:xfrm>
              <a:prstGeom prst="roundRect">
                <a:avLst>
                  <a:gd name="adj" fmla="val 7426"/>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Main</a:t>
                </a:r>
                <a:r>
                  <a:rPr kumimoji="0" lang="en-GR"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 Memory</a:t>
                </a:r>
              </a:p>
            </p:txBody>
          </p:sp>
        </p:grpSp>
        <p:sp>
          <p:nvSpPr>
            <p:cNvPr id="94" name="Rounded Rectangle 93">
              <a:extLst>
                <a:ext uri="{FF2B5EF4-FFF2-40B4-BE49-F238E27FC236}">
                  <a16:creationId xmlns:a16="http://schemas.microsoft.com/office/drawing/2014/main" id="{187C50A6-E4B1-0955-8E92-A5571BE82FED}"/>
                </a:ext>
              </a:extLst>
            </p:cNvPr>
            <p:cNvSpPr/>
            <p:nvPr/>
          </p:nvSpPr>
          <p:spPr>
            <a:xfrm>
              <a:off x="4078314" y="5293055"/>
              <a:ext cx="1231603" cy="699879"/>
            </a:xfrm>
            <a:prstGeom prst="roundRec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DRAM Bank</a:t>
              </a:r>
            </a:p>
          </p:txBody>
        </p:sp>
        <p:sp>
          <p:nvSpPr>
            <p:cNvPr id="91" name="Rounded Rectangle 90">
              <a:extLst>
                <a:ext uri="{FF2B5EF4-FFF2-40B4-BE49-F238E27FC236}">
                  <a16:creationId xmlns:a16="http://schemas.microsoft.com/office/drawing/2014/main" id="{9E4F14E1-94A1-98BF-0A25-6693754792C1}"/>
                </a:ext>
              </a:extLst>
            </p:cNvPr>
            <p:cNvSpPr/>
            <p:nvPr/>
          </p:nvSpPr>
          <p:spPr>
            <a:xfrm>
              <a:off x="5400710" y="5299088"/>
              <a:ext cx="1231603" cy="699879"/>
            </a:xfrm>
            <a:prstGeom prst="roundRec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DRAM Bank</a:t>
              </a:r>
            </a:p>
          </p:txBody>
        </p:sp>
        <p:sp>
          <p:nvSpPr>
            <p:cNvPr id="88" name="Rounded Rectangle 87">
              <a:extLst>
                <a:ext uri="{FF2B5EF4-FFF2-40B4-BE49-F238E27FC236}">
                  <a16:creationId xmlns:a16="http://schemas.microsoft.com/office/drawing/2014/main" id="{E83F8025-762C-69E4-031C-CE4AF6C425A7}"/>
                </a:ext>
              </a:extLst>
            </p:cNvPr>
            <p:cNvSpPr/>
            <p:nvPr/>
          </p:nvSpPr>
          <p:spPr>
            <a:xfrm>
              <a:off x="6728986" y="5293055"/>
              <a:ext cx="1231603" cy="699879"/>
            </a:xfrm>
            <a:prstGeom prst="roundRec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DRAM Bank</a:t>
              </a:r>
            </a:p>
          </p:txBody>
        </p:sp>
        <p:sp>
          <p:nvSpPr>
            <p:cNvPr id="85" name="Rounded Rectangle 84">
              <a:extLst>
                <a:ext uri="{FF2B5EF4-FFF2-40B4-BE49-F238E27FC236}">
                  <a16:creationId xmlns:a16="http://schemas.microsoft.com/office/drawing/2014/main" id="{2C1BE7E4-08BC-7EDA-AC72-E899E33BF758}"/>
                </a:ext>
              </a:extLst>
            </p:cNvPr>
            <p:cNvSpPr/>
            <p:nvPr/>
          </p:nvSpPr>
          <p:spPr>
            <a:xfrm>
              <a:off x="8051382" y="5293055"/>
              <a:ext cx="1231603" cy="699879"/>
            </a:xfrm>
            <a:prstGeom prst="roundRec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DRAM Bank</a:t>
              </a:r>
            </a:p>
          </p:txBody>
        </p:sp>
      </p:grpSp>
      <p:cxnSp>
        <p:nvCxnSpPr>
          <p:cNvPr id="101" name="Straight Arrow Connector 100">
            <a:extLst>
              <a:ext uri="{FF2B5EF4-FFF2-40B4-BE49-F238E27FC236}">
                <a16:creationId xmlns:a16="http://schemas.microsoft.com/office/drawing/2014/main" id="{0B36637B-938A-644F-9A5B-3341BBEBABE9}"/>
              </a:ext>
            </a:extLst>
          </p:cNvPr>
          <p:cNvCxnSpPr>
            <a:cxnSpLocks/>
          </p:cNvCxnSpPr>
          <p:nvPr/>
        </p:nvCxnSpPr>
        <p:spPr>
          <a:xfrm>
            <a:off x="1979194" y="3648717"/>
            <a:ext cx="1076250" cy="0"/>
          </a:xfrm>
          <a:prstGeom prst="straightConnector1">
            <a:avLst/>
          </a:prstGeom>
          <a:ln w="57150">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2" name="TextBox 101">
            <a:extLst>
              <a:ext uri="{FF2B5EF4-FFF2-40B4-BE49-F238E27FC236}">
                <a16:creationId xmlns:a16="http://schemas.microsoft.com/office/drawing/2014/main" id="{4A0F8620-D9DE-581D-9DE2-BE1E459C880B}"/>
              </a:ext>
            </a:extLst>
          </p:cNvPr>
          <p:cNvSpPr txBox="1"/>
          <p:nvPr/>
        </p:nvSpPr>
        <p:spPr>
          <a:xfrm>
            <a:off x="2205901" y="3218739"/>
            <a:ext cx="652743" cy="424732"/>
          </a:xfrm>
          <a:prstGeom prst="rect">
            <a:avLst/>
          </a:prstGeom>
          <a:noFill/>
          <a:ln>
            <a:noFill/>
          </a:ln>
        </p:spPr>
        <p:txBody>
          <a:bodyPr wrap="none" rtlCol="0">
            <a:spAutoFit/>
          </a:body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GR" sz="24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Bus</a:t>
            </a:r>
          </a:p>
        </p:txBody>
      </p:sp>
    </p:spTree>
    <p:extLst>
      <p:ext uri="{BB962C8B-B14F-4D97-AF65-F5344CB8AC3E}">
        <p14:creationId xmlns:p14="http://schemas.microsoft.com/office/powerpoint/2010/main" val="281376866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17DB252-DBD9-DE49-AA8A-0A37833062FB}"/>
              </a:ext>
            </a:extLst>
          </p:cNvPr>
          <p:cNvSpPr txBox="1">
            <a:spLocks/>
          </p:cNvSpPr>
          <p:nvPr/>
        </p:nvSpPr>
        <p:spPr>
          <a:xfrm>
            <a:off x="391579" y="223518"/>
            <a:ext cx="8325193" cy="8390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000" b="0" i="0" u="none" strike="noStrike" kern="1200" cap="none" spc="0" normalizeH="0" baseline="0" noProof="0" dirty="0">
                <a:ln>
                  <a:noFill/>
                </a:ln>
                <a:solidFill>
                  <a:srgbClr val="C19859">
                    <a:lumMod val="50000"/>
                  </a:srgbClr>
                </a:solidFill>
                <a:effectLst/>
                <a:uLnTx/>
                <a:uFillTx/>
                <a:latin typeface="Trebuchet MS" panose="020B0703020202090204" pitchFamily="34" charset="0"/>
                <a:ea typeface="+mj-ea"/>
                <a:cs typeface="+mj-cs"/>
              </a:rPr>
              <a:t>Real Processing-In-Memory Systems</a:t>
            </a:r>
          </a:p>
        </p:txBody>
      </p:sp>
      <p:sp>
        <p:nvSpPr>
          <p:cNvPr id="38" name="Content Placeholder 2">
            <a:extLst>
              <a:ext uri="{FF2B5EF4-FFF2-40B4-BE49-F238E27FC236}">
                <a16:creationId xmlns:a16="http://schemas.microsoft.com/office/drawing/2014/main" id="{0441BABB-655B-4E41-B839-2B5B6A765097}"/>
              </a:ext>
            </a:extLst>
          </p:cNvPr>
          <p:cNvSpPr>
            <a:spLocks noGrp="1"/>
          </p:cNvSpPr>
          <p:nvPr>
            <p:ph idx="1"/>
          </p:nvPr>
        </p:nvSpPr>
        <p:spPr>
          <a:xfrm>
            <a:off x="391581" y="967410"/>
            <a:ext cx="8360840" cy="5667072"/>
          </a:xfrm>
        </p:spPr>
        <p:txBody>
          <a:bodyPr>
            <a:normAutofit/>
          </a:bodyPr>
          <a:lstStyle/>
          <a:p>
            <a:pPr marL="0" indent="0">
              <a:lnSpc>
                <a:spcPct val="100000"/>
              </a:lnSpc>
              <a:spcBef>
                <a:spcPts val="8"/>
              </a:spcBef>
              <a:buSzPct val="120000"/>
              <a:buNone/>
            </a:pPr>
            <a:r>
              <a:rPr lang="en-GB" sz="2400" dirty="0">
                <a:solidFill>
                  <a:schemeClr val="tx1">
                    <a:lumMod val="85000"/>
                    <a:lumOff val="15000"/>
                  </a:schemeClr>
                </a:solidFill>
                <a:latin typeface="Trebuchet MS" panose="020B0703020202090204" pitchFamily="34" charset="0"/>
              </a:rPr>
              <a:t>Real </a:t>
            </a:r>
            <a:r>
              <a:rPr lang="en-GB" sz="2400" dirty="0">
                <a:solidFill>
                  <a:schemeClr val="accent3"/>
                </a:solidFill>
                <a:latin typeface="Trebuchet MS" panose="020B0703020202090204" pitchFamily="34" charset="0"/>
              </a:rPr>
              <a:t>Near-Bank</a:t>
            </a:r>
            <a:r>
              <a:rPr lang="en-GB" sz="2400" dirty="0">
                <a:solidFill>
                  <a:schemeClr val="tx1">
                    <a:lumMod val="85000"/>
                    <a:lumOff val="15000"/>
                  </a:schemeClr>
                </a:solidFill>
                <a:latin typeface="Trebuchet MS" panose="020B0703020202090204" pitchFamily="34" charset="0"/>
              </a:rPr>
              <a:t> Processing-In-Memory (</a:t>
            </a:r>
            <a:r>
              <a:rPr lang="en-GB" sz="2400" dirty="0">
                <a:solidFill>
                  <a:schemeClr val="accent3"/>
                </a:solidFill>
                <a:latin typeface="Trebuchet MS" panose="020B0703020202090204" pitchFamily="34" charset="0"/>
              </a:rPr>
              <a:t>PIM</a:t>
            </a:r>
            <a:r>
              <a:rPr lang="en-GB" sz="2400" dirty="0">
                <a:solidFill>
                  <a:schemeClr val="tx1">
                    <a:lumMod val="85000"/>
                    <a:lumOff val="15000"/>
                  </a:schemeClr>
                </a:solidFill>
                <a:latin typeface="Trebuchet MS" panose="020B0703020202090204" pitchFamily="34" charset="0"/>
              </a:rPr>
              <a:t>) Systems:</a:t>
            </a:r>
            <a:endParaRPr lang="en-GR" sz="2400" dirty="0">
              <a:solidFill>
                <a:schemeClr val="tx1">
                  <a:lumMod val="85000"/>
                  <a:lumOff val="15000"/>
                </a:schemeClr>
              </a:solidFill>
              <a:latin typeface="Trebuchet MS" panose="020B0703020202090204" pitchFamily="34" charset="0"/>
            </a:endParaRPr>
          </a:p>
          <a:p>
            <a:pPr>
              <a:lnSpc>
                <a:spcPct val="100000"/>
              </a:lnSpc>
              <a:spcBef>
                <a:spcPts val="8"/>
              </a:spcBef>
              <a:buSzPct val="120000"/>
            </a:pPr>
            <a:r>
              <a:rPr lang="en-GR" sz="2400" dirty="0">
                <a:solidFill>
                  <a:schemeClr val="accent4"/>
                </a:solidFill>
                <a:latin typeface="Trebuchet MS" panose="020B0703020202090204" pitchFamily="34" charset="0"/>
              </a:rPr>
              <a:t>High</a:t>
            </a:r>
            <a:r>
              <a:rPr lang="en-GR" sz="2400" dirty="0">
                <a:solidFill>
                  <a:schemeClr val="tx1">
                    <a:lumMod val="85000"/>
                    <a:lumOff val="15000"/>
                  </a:schemeClr>
                </a:solidFill>
                <a:latin typeface="Trebuchet MS" panose="020B0703020202090204" pitchFamily="34" charset="0"/>
              </a:rPr>
              <a:t> levels of </a:t>
            </a:r>
            <a:r>
              <a:rPr lang="en-GR" sz="2400" dirty="0">
                <a:solidFill>
                  <a:schemeClr val="accent4"/>
                </a:solidFill>
                <a:latin typeface="Trebuchet MS" panose="020B0703020202090204" pitchFamily="34" charset="0"/>
              </a:rPr>
              <a:t>parallelism</a:t>
            </a:r>
          </a:p>
          <a:p>
            <a:pPr>
              <a:lnSpc>
                <a:spcPct val="100000"/>
              </a:lnSpc>
              <a:spcBef>
                <a:spcPts val="8"/>
              </a:spcBef>
              <a:buSzPct val="120000"/>
            </a:pPr>
            <a:r>
              <a:rPr lang="en-GR" sz="2400" dirty="0">
                <a:solidFill>
                  <a:schemeClr val="accent4"/>
                </a:solidFill>
                <a:latin typeface="Trebuchet MS" panose="020B0703020202090204" pitchFamily="34" charset="0"/>
              </a:rPr>
              <a:t>Low</a:t>
            </a:r>
            <a:r>
              <a:rPr lang="en-GR" sz="2400" dirty="0">
                <a:solidFill>
                  <a:schemeClr val="tx1">
                    <a:lumMod val="85000"/>
                    <a:lumOff val="15000"/>
                  </a:schemeClr>
                </a:solidFill>
                <a:latin typeface="Trebuchet MS" panose="020B0703020202090204" pitchFamily="34" charset="0"/>
              </a:rPr>
              <a:t> memory access latency</a:t>
            </a:r>
          </a:p>
          <a:p>
            <a:pPr>
              <a:lnSpc>
                <a:spcPct val="100000"/>
              </a:lnSpc>
              <a:spcBef>
                <a:spcPts val="8"/>
              </a:spcBef>
              <a:buSzPct val="120000"/>
            </a:pPr>
            <a:r>
              <a:rPr lang="en-GR" sz="2400" dirty="0">
                <a:solidFill>
                  <a:schemeClr val="accent4"/>
                </a:solidFill>
                <a:latin typeface="Trebuchet MS" panose="020B0703020202090204" pitchFamily="34" charset="0"/>
              </a:rPr>
              <a:t>Large</a:t>
            </a:r>
            <a:r>
              <a:rPr lang="en-GR" sz="2400" dirty="0">
                <a:solidFill>
                  <a:schemeClr val="tx1">
                    <a:lumMod val="85000"/>
                    <a:lumOff val="15000"/>
                  </a:schemeClr>
                </a:solidFill>
                <a:latin typeface="Trebuchet MS" panose="020B0703020202090204" pitchFamily="34" charset="0"/>
              </a:rPr>
              <a:t> aggregate memory </a:t>
            </a:r>
            <a:r>
              <a:rPr lang="en-GR" sz="2400" dirty="0">
                <a:solidFill>
                  <a:schemeClr val="accent4"/>
                </a:solidFill>
                <a:latin typeface="Trebuchet MS" panose="020B0703020202090204" pitchFamily="34" charset="0"/>
              </a:rPr>
              <a:t>bandwidth</a:t>
            </a:r>
          </a:p>
        </p:txBody>
      </p:sp>
      <p:sp>
        <p:nvSpPr>
          <p:cNvPr id="37" name="Rounded Rectangle 36">
            <a:extLst>
              <a:ext uri="{FF2B5EF4-FFF2-40B4-BE49-F238E27FC236}">
                <a16:creationId xmlns:a16="http://schemas.microsoft.com/office/drawing/2014/main" id="{F83BE548-7A2E-3A8E-AA0D-FBB4752878C3}"/>
              </a:ext>
            </a:extLst>
          </p:cNvPr>
          <p:cNvSpPr/>
          <p:nvPr/>
        </p:nvSpPr>
        <p:spPr>
          <a:xfrm>
            <a:off x="610805" y="2850745"/>
            <a:ext cx="1373570" cy="3077128"/>
          </a:xfrm>
          <a:prstGeom prst="roundRect">
            <a:avLst>
              <a:gd name="adj" fmla="val 7426"/>
            </a:avLst>
          </a:prstGeom>
          <a:solidFill>
            <a:schemeClr val="bg2">
              <a:lumMod val="9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ctr" anchorCtr="1"/>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Host CPU</a:t>
            </a:r>
          </a:p>
        </p:txBody>
      </p:sp>
      <p:grpSp>
        <p:nvGrpSpPr>
          <p:cNvPr id="39" name="Group 38">
            <a:extLst>
              <a:ext uri="{FF2B5EF4-FFF2-40B4-BE49-F238E27FC236}">
                <a16:creationId xmlns:a16="http://schemas.microsoft.com/office/drawing/2014/main" id="{21A15407-2CBF-B6F1-B814-CFE84036AF18}"/>
              </a:ext>
            </a:extLst>
          </p:cNvPr>
          <p:cNvGrpSpPr/>
          <p:nvPr/>
        </p:nvGrpSpPr>
        <p:grpSpPr>
          <a:xfrm>
            <a:off x="3045081" y="4269306"/>
            <a:ext cx="5328000" cy="1764000"/>
            <a:chOff x="3418027" y="4092375"/>
            <a:chExt cx="5981074" cy="2549891"/>
          </a:xfrm>
        </p:grpSpPr>
        <p:grpSp>
          <p:nvGrpSpPr>
            <p:cNvPr id="40" name="Group 39">
              <a:extLst>
                <a:ext uri="{FF2B5EF4-FFF2-40B4-BE49-F238E27FC236}">
                  <a16:creationId xmlns:a16="http://schemas.microsoft.com/office/drawing/2014/main" id="{46BBEE42-4D2C-FE52-E826-94642E1D3C95}"/>
                </a:ext>
              </a:extLst>
            </p:cNvPr>
            <p:cNvGrpSpPr/>
            <p:nvPr/>
          </p:nvGrpSpPr>
          <p:grpSpPr>
            <a:xfrm>
              <a:off x="3418027" y="4092375"/>
              <a:ext cx="5981074" cy="2549891"/>
              <a:chOff x="3212433" y="3980672"/>
              <a:chExt cx="5981074" cy="2549891"/>
            </a:xfrm>
          </p:grpSpPr>
          <p:sp>
            <p:nvSpPr>
              <p:cNvPr id="57" name="Rounded Rectangle 56">
                <a:extLst>
                  <a:ext uri="{FF2B5EF4-FFF2-40B4-BE49-F238E27FC236}">
                    <a16:creationId xmlns:a16="http://schemas.microsoft.com/office/drawing/2014/main" id="{6D88294A-477D-7D8F-6376-03FFA579FE69}"/>
                  </a:ext>
                </a:extLst>
              </p:cNvPr>
              <p:cNvSpPr/>
              <p:nvPr/>
            </p:nvSpPr>
            <p:spPr>
              <a:xfrm>
                <a:off x="3212433" y="4469950"/>
                <a:ext cx="5459706" cy="2060613"/>
              </a:xfrm>
              <a:prstGeom prst="roundRect">
                <a:avLst>
                  <a:gd name="adj" fmla="val 7426"/>
                </a:avLst>
              </a:prstGeom>
              <a:solidFill>
                <a:schemeClr val="accent3">
                  <a:lumMod val="20000"/>
                  <a:lumOff val="8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PIM-Enabled Memory</a:t>
                </a:r>
              </a:p>
            </p:txBody>
          </p:sp>
          <p:sp>
            <p:nvSpPr>
              <p:cNvPr id="58" name="Rounded Rectangle 57">
                <a:extLst>
                  <a:ext uri="{FF2B5EF4-FFF2-40B4-BE49-F238E27FC236}">
                    <a16:creationId xmlns:a16="http://schemas.microsoft.com/office/drawing/2014/main" id="{71768684-876B-4FD5-24C8-12DEBA367E44}"/>
                  </a:ext>
                </a:extLst>
              </p:cNvPr>
              <p:cNvSpPr/>
              <p:nvPr/>
            </p:nvSpPr>
            <p:spPr>
              <a:xfrm>
                <a:off x="3380875" y="4317552"/>
                <a:ext cx="5459706" cy="2060613"/>
              </a:xfrm>
              <a:prstGeom prst="roundRect">
                <a:avLst>
                  <a:gd name="adj" fmla="val 7426"/>
                </a:avLst>
              </a:prstGeom>
              <a:solidFill>
                <a:schemeClr val="accent3">
                  <a:lumMod val="20000"/>
                  <a:lumOff val="8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PIM-Enabled Memory</a:t>
                </a:r>
              </a:p>
            </p:txBody>
          </p:sp>
          <p:sp>
            <p:nvSpPr>
              <p:cNvPr id="59" name="Rounded Rectangle 58">
                <a:extLst>
                  <a:ext uri="{FF2B5EF4-FFF2-40B4-BE49-F238E27FC236}">
                    <a16:creationId xmlns:a16="http://schemas.microsoft.com/office/drawing/2014/main" id="{A1C91F16-AE42-8116-139A-586C0ABF0D92}"/>
                  </a:ext>
                </a:extLst>
              </p:cNvPr>
              <p:cNvSpPr/>
              <p:nvPr/>
            </p:nvSpPr>
            <p:spPr>
              <a:xfrm>
                <a:off x="3549317" y="4165154"/>
                <a:ext cx="5459706" cy="2060613"/>
              </a:xfrm>
              <a:prstGeom prst="roundRect">
                <a:avLst>
                  <a:gd name="adj" fmla="val 7426"/>
                </a:avLst>
              </a:prstGeom>
              <a:solidFill>
                <a:schemeClr val="accent3">
                  <a:lumMod val="20000"/>
                  <a:lumOff val="8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PIM-Enabled Memory</a:t>
                </a:r>
              </a:p>
            </p:txBody>
          </p:sp>
          <p:sp>
            <p:nvSpPr>
              <p:cNvPr id="60" name="Rounded Rectangle 59">
                <a:extLst>
                  <a:ext uri="{FF2B5EF4-FFF2-40B4-BE49-F238E27FC236}">
                    <a16:creationId xmlns:a16="http://schemas.microsoft.com/office/drawing/2014/main" id="{C9199CA6-870A-7A6B-5768-B3160EB43876}"/>
                  </a:ext>
                </a:extLst>
              </p:cNvPr>
              <p:cNvSpPr/>
              <p:nvPr/>
            </p:nvSpPr>
            <p:spPr>
              <a:xfrm>
                <a:off x="3733801" y="3980672"/>
                <a:ext cx="5459706" cy="2060613"/>
              </a:xfrm>
              <a:prstGeom prst="roundRect">
                <a:avLst>
                  <a:gd name="adj" fmla="val 7426"/>
                </a:avLst>
              </a:prstGeom>
              <a:solidFill>
                <a:schemeClr val="accent3">
                  <a:lumMod val="20000"/>
                  <a:lumOff val="8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PIM-Enabled Memory</a:t>
                </a:r>
              </a:p>
            </p:txBody>
          </p:sp>
        </p:grpSp>
        <p:grpSp>
          <p:nvGrpSpPr>
            <p:cNvPr id="41" name="Group 40">
              <a:extLst>
                <a:ext uri="{FF2B5EF4-FFF2-40B4-BE49-F238E27FC236}">
                  <a16:creationId xmlns:a16="http://schemas.microsoft.com/office/drawing/2014/main" id="{B0428B8F-804F-B733-0803-3D87EFBC8101}"/>
                </a:ext>
              </a:extLst>
            </p:cNvPr>
            <p:cNvGrpSpPr/>
            <p:nvPr/>
          </p:nvGrpSpPr>
          <p:grpSpPr>
            <a:xfrm>
              <a:off x="4078314" y="4570192"/>
              <a:ext cx="1231603" cy="1467547"/>
              <a:chOff x="5554208" y="4240495"/>
              <a:chExt cx="1231603" cy="1467547"/>
            </a:xfrm>
          </p:grpSpPr>
          <p:sp>
            <p:nvSpPr>
              <p:cNvPr id="54" name="Rounded Rectangle 53">
                <a:extLst>
                  <a:ext uri="{FF2B5EF4-FFF2-40B4-BE49-F238E27FC236}">
                    <a16:creationId xmlns:a16="http://schemas.microsoft.com/office/drawing/2014/main" id="{34E710AF-4244-1225-A973-3980E6FC23FB}"/>
                  </a:ext>
                </a:extLst>
              </p:cNvPr>
              <p:cNvSpPr/>
              <p:nvPr/>
            </p:nvSpPr>
            <p:spPr>
              <a:xfrm>
                <a:off x="5554208" y="5008163"/>
                <a:ext cx="1231603" cy="699879"/>
              </a:xfrm>
              <a:prstGeom prst="roundRec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DRAM Bank</a:t>
                </a:r>
              </a:p>
            </p:txBody>
          </p:sp>
          <p:sp>
            <p:nvSpPr>
              <p:cNvPr id="55" name="Rounded Rectangle 54">
                <a:extLst>
                  <a:ext uri="{FF2B5EF4-FFF2-40B4-BE49-F238E27FC236}">
                    <a16:creationId xmlns:a16="http://schemas.microsoft.com/office/drawing/2014/main" id="{573BB4AB-BE99-0002-BAA7-B46D65E51F8B}"/>
                  </a:ext>
                </a:extLst>
              </p:cNvPr>
              <p:cNvSpPr/>
              <p:nvPr/>
            </p:nvSpPr>
            <p:spPr>
              <a:xfrm>
                <a:off x="5554208" y="4240495"/>
                <a:ext cx="1231603" cy="469231"/>
              </a:xfrm>
              <a:prstGeom prst="roundRect">
                <a:avLst/>
              </a:prstGeom>
              <a:solidFill>
                <a:schemeClr val="tx1">
                  <a:lumMod val="50000"/>
                  <a:lumOff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PIM Core</a:t>
                </a:r>
              </a:p>
            </p:txBody>
          </p:sp>
          <p:cxnSp>
            <p:nvCxnSpPr>
              <p:cNvPr id="56" name="Straight Arrow Connector 55">
                <a:extLst>
                  <a:ext uri="{FF2B5EF4-FFF2-40B4-BE49-F238E27FC236}">
                    <a16:creationId xmlns:a16="http://schemas.microsoft.com/office/drawing/2014/main" id="{33220D71-2C39-249D-30F1-B4F2C5755B8B}"/>
                  </a:ext>
                </a:extLst>
              </p:cNvPr>
              <p:cNvCxnSpPr>
                <a:cxnSpLocks/>
                <a:stCxn id="55" idx="2"/>
                <a:endCxn id="54" idx="0"/>
              </p:cNvCxnSpPr>
              <p:nvPr/>
            </p:nvCxnSpPr>
            <p:spPr>
              <a:xfrm>
                <a:off x="6170009" y="4709725"/>
                <a:ext cx="0" cy="298438"/>
              </a:xfrm>
              <a:prstGeom prst="straightConnector1">
                <a:avLst/>
              </a:prstGeom>
              <a:ln w="28575">
                <a:solidFill>
                  <a:schemeClr val="tx1">
                    <a:lumMod val="85000"/>
                    <a:lumOff val="1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5DEC4F8E-D8E4-0895-9A87-DB3DB996417C}"/>
                </a:ext>
              </a:extLst>
            </p:cNvPr>
            <p:cNvGrpSpPr/>
            <p:nvPr/>
          </p:nvGrpSpPr>
          <p:grpSpPr>
            <a:xfrm>
              <a:off x="5400710" y="4576225"/>
              <a:ext cx="1231603" cy="1467547"/>
              <a:chOff x="5554208" y="4240495"/>
              <a:chExt cx="1231603" cy="1467547"/>
            </a:xfrm>
          </p:grpSpPr>
          <p:sp>
            <p:nvSpPr>
              <p:cNvPr id="51" name="Rounded Rectangle 50">
                <a:extLst>
                  <a:ext uri="{FF2B5EF4-FFF2-40B4-BE49-F238E27FC236}">
                    <a16:creationId xmlns:a16="http://schemas.microsoft.com/office/drawing/2014/main" id="{ECB662EC-37B1-C1F4-7D93-229754028A33}"/>
                  </a:ext>
                </a:extLst>
              </p:cNvPr>
              <p:cNvSpPr/>
              <p:nvPr/>
            </p:nvSpPr>
            <p:spPr>
              <a:xfrm>
                <a:off x="5554208" y="5008163"/>
                <a:ext cx="1231603" cy="699879"/>
              </a:xfrm>
              <a:prstGeom prst="roundRec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DRAM Bank</a:t>
                </a:r>
              </a:p>
            </p:txBody>
          </p:sp>
          <p:sp>
            <p:nvSpPr>
              <p:cNvPr id="52" name="Rounded Rectangle 51">
                <a:extLst>
                  <a:ext uri="{FF2B5EF4-FFF2-40B4-BE49-F238E27FC236}">
                    <a16:creationId xmlns:a16="http://schemas.microsoft.com/office/drawing/2014/main" id="{8808DE42-2782-16F0-CB64-585A96AD6323}"/>
                  </a:ext>
                </a:extLst>
              </p:cNvPr>
              <p:cNvSpPr/>
              <p:nvPr/>
            </p:nvSpPr>
            <p:spPr>
              <a:xfrm>
                <a:off x="5554208" y="4240495"/>
                <a:ext cx="1231603" cy="469231"/>
              </a:xfrm>
              <a:prstGeom prst="roundRect">
                <a:avLst/>
              </a:prstGeom>
              <a:solidFill>
                <a:schemeClr val="tx1">
                  <a:lumMod val="50000"/>
                  <a:lumOff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PIM Core</a:t>
                </a:r>
              </a:p>
            </p:txBody>
          </p:sp>
          <p:cxnSp>
            <p:nvCxnSpPr>
              <p:cNvPr id="53" name="Straight Arrow Connector 52">
                <a:extLst>
                  <a:ext uri="{FF2B5EF4-FFF2-40B4-BE49-F238E27FC236}">
                    <a16:creationId xmlns:a16="http://schemas.microsoft.com/office/drawing/2014/main" id="{4BBF2C1A-CCF2-2651-C067-D9A8A567C51B}"/>
                  </a:ext>
                </a:extLst>
              </p:cNvPr>
              <p:cNvCxnSpPr>
                <a:cxnSpLocks/>
                <a:stCxn id="52" idx="2"/>
                <a:endCxn id="51" idx="0"/>
              </p:cNvCxnSpPr>
              <p:nvPr/>
            </p:nvCxnSpPr>
            <p:spPr>
              <a:xfrm>
                <a:off x="6170009" y="4709725"/>
                <a:ext cx="0" cy="298438"/>
              </a:xfrm>
              <a:prstGeom prst="straightConnector1">
                <a:avLst/>
              </a:prstGeom>
              <a:ln w="28575">
                <a:solidFill>
                  <a:schemeClr val="tx1">
                    <a:lumMod val="85000"/>
                    <a:lumOff val="1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3" name="Group 42">
              <a:extLst>
                <a:ext uri="{FF2B5EF4-FFF2-40B4-BE49-F238E27FC236}">
                  <a16:creationId xmlns:a16="http://schemas.microsoft.com/office/drawing/2014/main" id="{A193E37A-0C1E-05DD-5C29-A714E9C2B0E0}"/>
                </a:ext>
              </a:extLst>
            </p:cNvPr>
            <p:cNvGrpSpPr/>
            <p:nvPr/>
          </p:nvGrpSpPr>
          <p:grpSpPr>
            <a:xfrm>
              <a:off x="6728986" y="4570192"/>
              <a:ext cx="1231603" cy="1467547"/>
              <a:chOff x="5554208" y="4240495"/>
              <a:chExt cx="1231603" cy="1467547"/>
            </a:xfrm>
          </p:grpSpPr>
          <p:sp>
            <p:nvSpPr>
              <p:cNvPr id="48" name="Rounded Rectangle 47">
                <a:extLst>
                  <a:ext uri="{FF2B5EF4-FFF2-40B4-BE49-F238E27FC236}">
                    <a16:creationId xmlns:a16="http://schemas.microsoft.com/office/drawing/2014/main" id="{45000B08-2B85-3831-F1B8-E1FA510A1EB2}"/>
                  </a:ext>
                </a:extLst>
              </p:cNvPr>
              <p:cNvSpPr/>
              <p:nvPr/>
            </p:nvSpPr>
            <p:spPr>
              <a:xfrm>
                <a:off x="5554208" y="5008163"/>
                <a:ext cx="1231603" cy="699879"/>
              </a:xfrm>
              <a:prstGeom prst="roundRec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DRAM Bank</a:t>
                </a:r>
              </a:p>
            </p:txBody>
          </p:sp>
          <p:sp>
            <p:nvSpPr>
              <p:cNvPr id="49" name="Rounded Rectangle 48">
                <a:extLst>
                  <a:ext uri="{FF2B5EF4-FFF2-40B4-BE49-F238E27FC236}">
                    <a16:creationId xmlns:a16="http://schemas.microsoft.com/office/drawing/2014/main" id="{E13A11F0-5AA0-B7DC-38AD-311C71D3353C}"/>
                  </a:ext>
                </a:extLst>
              </p:cNvPr>
              <p:cNvSpPr/>
              <p:nvPr/>
            </p:nvSpPr>
            <p:spPr>
              <a:xfrm>
                <a:off x="5554208" y="4240495"/>
                <a:ext cx="1231603" cy="469231"/>
              </a:xfrm>
              <a:prstGeom prst="roundRect">
                <a:avLst/>
              </a:prstGeom>
              <a:solidFill>
                <a:schemeClr val="tx1">
                  <a:lumMod val="50000"/>
                  <a:lumOff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PIM Core</a:t>
                </a:r>
              </a:p>
            </p:txBody>
          </p:sp>
          <p:cxnSp>
            <p:nvCxnSpPr>
              <p:cNvPr id="50" name="Straight Arrow Connector 49">
                <a:extLst>
                  <a:ext uri="{FF2B5EF4-FFF2-40B4-BE49-F238E27FC236}">
                    <a16:creationId xmlns:a16="http://schemas.microsoft.com/office/drawing/2014/main" id="{3C59541A-1B0F-7DD0-7C21-134F95B948BB}"/>
                  </a:ext>
                </a:extLst>
              </p:cNvPr>
              <p:cNvCxnSpPr>
                <a:cxnSpLocks/>
                <a:stCxn id="49" idx="2"/>
                <a:endCxn id="48" idx="0"/>
              </p:cNvCxnSpPr>
              <p:nvPr/>
            </p:nvCxnSpPr>
            <p:spPr>
              <a:xfrm>
                <a:off x="6170010" y="4709725"/>
                <a:ext cx="0" cy="298438"/>
              </a:xfrm>
              <a:prstGeom prst="straightConnector1">
                <a:avLst/>
              </a:prstGeom>
              <a:ln w="28575">
                <a:solidFill>
                  <a:schemeClr val="tx1">
                    <a:lumMod val="85000"/>
                    <a:lumOff val="1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8A24D421-4731-5898-4992-57EF2FFA0C0F}"/>
                </a:ext>
              </a:extLst>
            </p:cNvPr>
            <p:cNvGrpSpPr/>
            <p:nvPr/>
          </p:nvGrpSpPr>
          <p:grpSpPr>
            <a:xfrm>
              <a:off x="8051382" y="4570192"/>
              <a:ext cx="1231603" cy="1467547"/>
              <a:chOff x="5554208" y="4240495"/>
              <a:chExt cx="1231603" cy="1467547"/>
            </a:xfrm>
          </p:grpSpPr>
          <p:sp>
            <p:nvSpPr>
              <p:cNvPr id="45" name="Rounded Rectangle 44">
                <a:extLst>
                  <a:ext uri="{FF2B5EF4-FFF2-40B4-BE49-F238E27FC236}">
                    <a16:creationId xmlns:a16="http://schemas.microsoft.com/office/drawing/2014/main" id="{6EA11AEE-BD97-1207-C9C7-65132022DD9D}"/>
                  </a:ext>
                </a:extLst>
              </p:cNvPr>
              <p:cNvSpPr/>
              <p:nvPr/>
            </p:nvSpPr>
            <p:spPr>
              <a:xfrm>
                <a:off x="5554208" y="5008163"/>
                <a:ext cx="1231603" cy="699879"/>
              </a:xfrm>
              <a:prstGeom prst="roundRec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DRAM Bank</a:t>
                </a:r>
              </a:p>
            </p:txBody>
          </p:sp>
          <p:sp>
            <p:nvSpPr>
              <p:cNvPr id="46" name="Rounded Rectangle 45">
                <a:extLst>
                  <a:ext uri="{FF2B5EF4-FFF2-40B4-BE49-F238E27FC236}">
                    <a16:creationId xmlns:a16="http://schemas.microsoft.com/office/drawing/2014/main" id="{D1BBDC38-E18C-F2CA-354D-379834BFA279}"/>
                  </a:ext>
                </a:extLst>
              </p:cNvPr>
              <p:cNvSpPr/>
              <p:nvPr/>
            </p:nvSpPr>
            <p:spPr>
              <a:xfrm>
                <a:off x="5554208" y="4240495"/>
                <a:ext cx="1231603" cy="469231"/>
              </a:xfrm>
              <a:prstGeom prst="roundRect">
                <a:avLst/>
              </a:prstGeom>
              <a:solidFill>
                <a:schemeClr val="tx1">
                  <a:lumMod val="50000"/>
                  <a:lumOff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PIM Core</a:t>
                </a:r>
              </a:p>
            </p:txBody>
          </p:sp>
          <p:cxnSp>
            <p:nvCxnSpPr>
              <p:cNvPr id="47" name="Straight Arrow Connector 46">
                <a:extLst>
                  <a:ext uri="{FF2B5EF4-FFF2-40B4-BE49-F238E27FC236}">
                    <a16:creationId xmlns:a16="http://schemas.microsoft.com/office/drawing/2014/main" id="{9ED5F807-8F62-FB8A-1630-BB26DFB87D89}"/>
                  </a:ext>
                </a:extLst>
              </p:cNvPr>
              <p:cNvCxnSpPr>
                <a:cxnSpLocks/>
                <a:stCxn id="46" idx="2"/>
                <a:endCxn id="45" idx="0"/>
              </p:cNvCxnSpPr>
              <p:nvPr/>
            </p:nvCxnSpPr>
            <p:spPr>
              <a:xfrm>
                <a:off x="6170010" y="4709725"/>
                <a:ext cx="0" cy="298438"/>
              </a:xfrm>
              <a:prstGeom prst="straightConnector1">
                <a:avLst/>
              </a:prstGeom>
              <a:ln w="28575">
                <a:solidFill>
                  <a:schemeClr val="tx1">
                    <a:lumMod val="85000"/>
                    <a:lumOff val="1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grpSp>
      <p:cxnSp>
        <p:nvCxnSpPr>
          <p:cNvPr id="61" name="Straight Arrow Connector 60">
            <a:extLst>
              <a:ext uri="{FF2B5EF4-FFF2-40B4-BE49-F238E27FC236}">
                <a16:creationId xmlns:a16="http://schemas.microsoft.com/office/drawing/2014/main" id="{161809ED-3E1B-CAF5-308A-2925B5E1AA99}"/>
              </a:ext>
            </a:extLst>
          </p:cNvPr>
          <p:cNvCxnSpPr>
            <a:cxnSpLocks/>
          </p:cNvCxnSpPr>
          <p:nvPr/>
        </p:nvCxnSpPr>
        <p:spPr>
          <a:xfrm>
            <a:off x="1968831" y="5215118"/>
            <a:ext cx="1076250" cy="0"/>
          </a:xfrm>
          <a:prstGeom prst="straightConnector1">
            <a:avLst/>
          </a:prstGeom>
          <a:ln w="57150">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4EDFAAF7-A5F3-8495-8EB6-4FCEBAC058BB}"/>
              </a:ext>
            </a:extLst>
          </p:cNvPr>
          <p:cNvSpPr txBox="1"/>
          <p:nvPr/>
        </p:nvSpPr>
        <p:spPr>
          <a:xfrm>
            <a:off x="2148715" y="5256653"/>
            <a:ext cx="652743" cy="424732"/>
          </a:xfrm>
          <a:prstGeom prst="rect">
            <a:avLst/>
          </a:prstGeom>
          <a:noFill/>
          <a:ln>
            <a:noFill/>
          </a:ln>
        </p:spPr>
        <p:txBody>
          <a:bodyPr wrap="none" rtlCol="0">
            <a:spAutoFit/>
          </a:body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GR" sz="24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Bus</a:t>
            </a:r>
          </a:p>
        </p:txBody>
      </p:sp>
      <p:grpSp>
        <p:nvGrpSpPr>
          <p:cNvPr id="79" name="Group 78">
            <a:extLst>
              <a:ext uri="{FF2B5EF4-FFF2-40B4-BE49-F238E27FC236}">
                <a16:creationId xmlns:a16="http://schemas.microsoft.com/office/drawing/2014/main" id="{BF318F9F-3D1E-30EF-8713-97C1A0E3B01B}"/>
              </a:ext>
            </a:extLst>
          </p:cNvPr>
          <p:cNvGrpSpPr/>
          <p:nvPr/>
        </p:nvGrpSpPr>
        <p:grpSpPr>
          <a:xfrm>
            <a:off x="3045081" y="2850745"/>
            <a:ext cx="5328000" cy="1251364"/>
            <a:chOff x="3418027" y="4786865"/>
            <a:chExt cx="5981074" cy="1808858"/>
          </a:xfrm>
        </p:grpSpPr>
        <p:grpSp>
          <p:nvGrpSpPr>
            <p:cNvPr id="80" name="Group 79">
              <a:extLst>
                <a:ext uri="{FF2B5EF4-FFF2-40B4-BE49-F238E27FC236}">
                  <a16:creationId xmlns:a16="http://schemas.microsoft.com/office/drawing/2014/main" id="{AB779F1B-498E-0042-600C-C39510C3B34E}"/>
                </a:ext>
              </a:extLst>
            </p:cNvPr>
            <p:cNvGrpSpPr/>
            <p:nvPr/>
          </p:nvGrpSpPr>
          <p:grpSpPr>
            <a:xfrm>
              <a:off x="3418027" y="4786865"/>
              <a:ext cx="5981074" cy="1808858"/>
              <a:chOff x="3212433" y="4675162"/>
              <a:chExt cx="5981074" cy="1808858"/>
            </a:xfrm>
          </p:grpSpPr>
          <p:sp>
            <p:nvSpPr>
              <p:cNvPr id="97" name="Rounded Rectangle 96">
                <a:extLst>
                  <a:ext uri="{FF2B5EF4-FFF2-40B4-BE49-F238E27FC236}">
                    <a16:creationId xmlns:a16="http://schemas.microsoft.com/office/drawing/2014/main" id="{A3BE09B3-9D36-C316-CE5B-6173E64D8422}"/>
                  </a:ext>
                </a:extLst>
              </p:cNvPr>
              <p:cNvSpPr/>
              <p:nvPr/>
            </p:nvSpPr>
            <p:spPr>
              <a:xfrm>
                <a:off x="3212433" y="5164412"/>
                <a:ext cx="5459706" cy="1319608"/>
              </a:xfrm>
              <a:prstGeom prst="roundRect">
                <a:avLst>
                  <a:gd name="adj" fmla="val 7426"/>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PIM-Enabled Memory</a:t>
                </a:r>
              </a:p>
            </p:txBody>
          </p:sp>
          <p:sp>
            <p:nvSpPr>
              <p:cNvPr id="98" name="Rounded Rectangle 97">
                <a:extLst>
                  <a:ext uri="{FF2B5EF4-FFF2-40B4-BE49-F238E27FC236}">
                    <a16:creationId xmlns:a16="http://schemas.microsoft.com/office/drawing/2014/main" id="{F792A84A-39EA-4EDA-A5EE-48C43F3BD782}"/>
                  </a:ext>
                </a:extLst>
              </p:cNvPr>
              <p:cNvSpPr/>
              <p:nvPr/>
            </p:nvSpPr>
            <p:spPr>
              <a:xfrm>
                <a:off x="3380875" y="5012015"/>
                <a:ext cx="5459706" cy="1319611"/>
              </a:xfrm>
              <a:prstGeom prst="roundRect">
                <a:avLst>
                  <a:gd name="adj" fmla="val 7426"/>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PIM-Enabled Memory</a:t>
                </a:r>
              </a:p>
            </p:txBody>
          </p:sp>
          <p:sp>
            <p:nvSpPr>
              <p:cNvPr id="99" name="Rounded Rectangle 98">
                <a:extLst>
                  <a:ext uri="{FF2B5EF4-FFF2-40B4-BE49-F238E27FC236}">
                    <a16:creationId xmlns:a16="http://schemas.microsoft.com/office/drawing/2014/main" id="{3A6C9776-1998-AF72-F6B9-7539FE134DA5}"/>
                  </a:ext>
                </a:extLst>
              </p:cNvPr>
              <p:cNvSpPr/>
              <p:nvPr/>
            </p:nvSpPr>
            <p:spPr>
              <a:xfrm>
                <a:off x="3549317" y="4859617"/>
                <a:ext cx="5459706" cy="1319611"/>
              </a:xfrm>
              <a:prstGeom prst="roundRect">
                <a:avLst>
                  <a:gd name="adj" fmla="val 7426"/>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PIM-Enabled Memory</a:t>
                </a:r>
              </a:p>
            </p:txBody>
          </p:sp>
          <p:sp>
            <p:nvSpPr>
              <p:cNvPr id="100" name="Rounded Rectangle 99">
                <a:extLst>
                  <a:ext uri="{FF2B5EF4-FFF2-40B4-BE49-F238E27FC236}">
                    <a16:creationId xmlns:a16="http://schemas.microsoft.com/office/drawing/2014/main" id="{508F214C-01F4-CF5A-FF15-E666A0AC40BF}"/>
                  </a:ext>
                </a:extLst>
              </p:cNvPr>
              <p:cNvSpPr/>
              <p:nvPr/>
            </p:nvSpPr>
            <p:spPr>
              <a:xfrm>
                <a:off x="3733801" y="4675162"/>
                <a:ext cx="5459706" cy="1319618"/>
              </a:xfrm>
              <a:prstGeom prst="roundRect">
                <a:avLst>
                  <a:gd name="adj" fmla="val 7426"/>
                </a:avLst>
              </a:prstGeom>
              <a:solidFill>
                <a:schemeClr val="accent2">
                  <a:lumMod val="20000"/>
                  <a:lumOff val="8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Main</a:t>
                </a:r>
                <a:r>
                  <a:rPr kumimoji="0" lang="en-GR"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 Memory</a:t>
                </a:r>
              </a:p>
            </p:txBody>
          </p:sp>
        </p:grpSp>
        <p:sp>
          <p:nvSpPr>
            <p:cNvPr id="94" name="Rounded Rectangle 93">
              <a:extLst>
                <a:ext uri="{FF2B5EF4-FFF2-40B4-BE49-F238E27FC236}">
                  <a16:creationId xmlns:a16="http://schemas.microsoft.com/office/drawing/2014/main" id="{187C50A6-E4B1-0955-8E92-A5571BE82FED}"/>
                </a:ext>
              </a:extLst>
            </p:cNvPr>
            <p:cNvSpPr/>
            <p:nvPr/>
          </p:nvSpPr>
          <p:spPr>
            <a:xfrm>
              <a:off x="4078314" y="5293055"/>
              <a:ext cx="1231603" cy="699879"/>
            </a:xfrm>
            <a:prstGeom prst="roundRec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DRAM Bank</a:t>
              </a:r>
            </a:p>
          </p:txBody>
        </p:sp>
        <p:sp>
          <p:nvSpPr>
            <p:cNvPr id="91" name="Rounded Rectangle 90">
              <a:extLst>
                <a:ext uri="{FF2B5EF4-FFF2-40B4-BE49-F238E27FC236}">
                  <a16:creationId xmlns:a16="http://schemas.microsoft.com/office/drawing/2014/main" id="{9E4F14E1-94A1-98BF-0A25-6693754792C1}"/>
                </a:ext>
              </a:extLst>
            </p:cNvPr>
            <p:cNvSpPr/>
            <p:nvPr/>
          </p:nvSpPr>
          <p:spPr>
            <a:xfrm>
              <a:off x="5400710" y="5299088"/>
              <a:ext cx="1231603" cy="699879"/>
            </a:xfrm>
            <a:prstGeom prst="roundRec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DRAM Bank</a:t>
              </a:r>
            </a:p>
          </p:txBody>
        </p:sp>
        <p:sp>
          <p:nvSpPr>
            <p:cNvPr id="88" name="Rounded Rectangle 87">
              <a:extLst>
                <a:ext uri="{FF2B5EF4-FFF2-40B4-BE49-F238E27FC236}">
                  <a16:creationId xmlns:a16="http://schemas.microsoft.com/office/drawing/2014/main" id="{E83F8025-762C-69E4-031C-CE4AF6C425A7}"/>
                </a:ext>
              </a:extLst>
            </p:cNvPr>
            <p:cNvSpPr/>
            <p:nvPr/>
          </p:nvSpPr>
          <p:spPr>
            <a:xfrm>
              <a:off x="6728986" y="5293055"/>
              <a:ext cx="1231603" cy="699879"/>
            </a:xfrm>
            <a:prstGeom prst="roundRec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DRAM Bank</a:t>
              </a:r>
            </a:p>
          </p:txBody>
        </p:sp>
        <p:sp>
          <p:nvSpPr>
            <p:cNvPr id="85" name="Rounded Rectangle 84">
              <a:extLst>
                <a:ext uri="{FF2B5EF4-FFF2-40B4-BE49-F238E27FC236}">
                  <a16:creationId xmlns:a16="http://schemas.microsoft.com/office/drawing/2014/main" id="{2C1BE7E4-08BC-7EDA-AC72-E899E33BF758}"/>
                </a:ext>
              </a:extLst>
            </p:cNvPr>
            <p:cNvSpPr/>
            <p:nvPr/>
          </p:nvSpPr>
          <p:spPr>
            <a:xfrm>
              <a:off x="8051382" y="5293055"/>
              <a:ext cx="1231603" cy="699879"/>
            </a:xfrm>
            <a:prstGeom prst="roundRec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DRAM Bank</a:t>
              </a:r>
            </a:p>
          </p:txBody>
        </p:sp>
      </p:grpSp>
      <p:cxnSp>
        <p:nvCxnSpPr>
          <p:cNvPr id="101" name="Straight Arrow Connector 100">
            <a:extLst>
              <a:ext uri="{FF2B5EF4-FFF2-40B4-BE49-F238E27FC236}">
                <a16:creationId xmlns:a16="http://schemas.microsoft.com/office/drawing/2014/main" id="{0B36637B-938A-644F-9A5B-3341BBEBABE9}"/>
              </a:ext>
            </a:extLst>
          </p:cNvPr>
          <p:cNvCxnSpPr>
            <a:cxnSpLocks/>
          </p:cNvCxnSpPr>
          <p:nvPr/>
        </p:nvCxnSpPr>
        <p:spPr>
          <a:xfrm>
            <a:off x="1979194" y="3648717"/>
            <a:ext cx="1076250" cy="0"/>
          </a:xfrm>
          <a:prstGeom prst="straightConnector1">
            <a:avLst/>
          </a:prstGeom>
          <a:ln w="57150">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2" name="TextBox 101">
            <a:extLst>
              <a:ext uri="{FF2B5EF4-FFF2-40B4-BE49-F238E27FC236}">
                <a16:creationId xmlns:a16="http://schemas.microsoft.com/office/drawing/2014/main" id="{4A0F8620-D9DE-581D-9DE2-BE1E459C880B}"/>
              </a:ext>
            </a:extLst>
          </p:cNvPr>
          <p:cNvSpPr txBox="1"/>
          <p:nvPr/>
        </p:nvSpPr>
        <p:spPr>
          <a:xfrm>
            <a:off x="2205901" y="3218739"/>
            <a:ext cx="652743" cy="424732"/>
          </a:xfrm>
          <a:prstGeom prst="rect">
            <a:avLst/>
          </a:prstGeom>
          <a:noFill/>
          <a:ln>
            <a:noFill/>
          </a:ln>
        </p:spPr>
        <p:txBody>
          <a:bodyPr wrap="none" rtlCol="0">
            <a:spAutoFit/>
          </a:body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GR" sz="24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Bus</a:t>
            </a:r>
          </a:p>
        </p:txBody>
      </p:sp>
      <p:sp>
        <p:nvSpPr>
          <p:cNvPr id="63" name="Rectangle 62">
            <a:extLst>
              <a:ext uri="{FF2B5EF4-FFF2-40B4-BE49-F238E27FC236}">
                <a16:creationId xmlns:a16="http://schemas.microsoft.com/office/drawing/2014/main" id="{CA6EF17F-DCDA-8358-A6EC-87DC4E6DBC8C}"/>
              </a:ext>
            </a:extLst>
          </p:cNvPr>
          <p:cNvSpPr/>
          <p:nvPr/>
        </p:nvSpPr>
        <p:spPr>
          <a:xfrm>
            <a:off x="124369" y="2638268"/>
            <a:ext cx="8787157" cy="3531837"/>
          </a:xfrm>
          <a:prstGeom prst="rect">
            <a:avLst/>
          </a:prstGeom>
          <a:solidFill>
            <a:srgbClr val="FFFFFF">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280F4430-1BAC-2CC8-1FC8-16B86FA29EB8}"/>
              </a:ext>
            </a:extLst>
          </p:cNvPr>
          <p:cNvGrpSpPr/>
          <p:nvPr/>
        </p:nvGrpSpPr>
        <p:grpSpPr>
          <a:xfrm>
            <a:off x="325744" y="3143213"/>
            <a:ext cx="2375137" cy="1800425"/>
            <a:chOff x="482386" y="3296215"/>
            <a:chExt cx="2375137" cy="1800425"/>
          </a:xfrm>
        </p:grpSpPr>
        <p:pic>
          <p:nvPicPr>
            <p:cNvPr id="64" name="Picture 63">
              <a:extLst>
                <a:ext uri="{FF2B5EF4-FFF2-40B4-BE49-F238E27FC236}">
                  <a16:creationId xmlns:a16="http://schemas.microsoft.com/office/drawing/2014/main" id="{DB402940-5CCD-8C5C-02FD-CEC5D5AAF20C}"/>
                </a:ext>
              </a:extLst>
            </p:cNvPr>
            <p:cNvPicPr>
              <a:picLocks noChangeAspect="1"/>
            </p:cNvPicPr>
            <p:nvPr/>
          </p:nvPicPr>
          <p:blipFill>
            <a:blip r:embed="rId3"/>
            <a:stretch>
              <a:fillRect/>
            </a:stretch>
          </p:blipFill>
          <p:spPr>
            <a:xfrm>
              <a:off x="522456" y="3678266"/>
              <a:ext cx="2124000" cy="1418374"/>
            </a:xfrm>
            <a:prstGeom prst="rect">
              <a:avLst/>
            </a:prstGeom>
          </p:spPr>
        </p:pic>
        <p:sp>
          <p:nvSpPr>
            <p:cNvPr id="65" name="TextBox 64">
              <a:extLst>
                <a:ext uri="{FF2B5EF4-FFF2-40B4-BE49-F238E27FC236}">
                  <a16:creationId xmlns:a16="http://schemas.microsoft.com/office/drawing/2014/main" id="{22FF34AA-23B9-BDDC-B3D7-F2FDB26B095B}"/>
                </a:ext>
              </a:extLst>
            </p:cNvPr>
            <p:cNvSpPr txBox="1"/>
            <p:nvPr/>
          </p:nvSpPr>
          <p:spPr>
            <a:xfrm>
              <a:off x="482386" y="3296215"/>
              <a:ext cx="2375137" cy="369332"/>
            </a:xfrm>
            <a:prstGeom prst="rect">
              <a:avLst/>
            </a:prstGeom>
            <a:solidFill>
              <a:srgbClr val="FFFFFF"/>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Kwon+, [ISSCC 2021]</a:t>
              </a:r>
              <a:endParaRPr kumimoji="0" lang="en-GR" sz="1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endParaRPr>
            </a:p>
          </p:txBody>
        </p:sp>
      </p:grpSp>
      <p:grpSp>
        <p:nvGrpSpPr>
          <p:cNvPr id="3" name="Group 2">
            <a:extLst>
              <a:ext uri="{FF2B5EF4-FFF2-40B4-BE49-F238E27FC236}">
                <a16:creationId xmlns:a16="http://schemas.microsoft.com/office/drawing/2014/main" id="{C5E3CA60-3486-559D-4C13-B5A388D0112F}"/>
              </a:ext>
            </a:extLst>
          </p:cNvPr>
          <p:cNvGrpSpPr/>
          <p:nvPr/>
        </p:nvGrpSpPr>
        <p:grpSpPr>
          <a:xfrm>
            <a:off x="3026625" y="3027923"/>
            <a:ext cx="2117887" cy="2031005"/>
            <a:chOff x="3018629" y="3165460"/>
            <a:chExt cx="2117887" cy="2031005"/>
          </a:xfrm>
        </p:grpSpPr>
        <p:pic>
          <p:nvPicPr>
            <p:cNvPr id="2" name="Picture 1">
              <a:extLst>
                <a:ext uri="{FF2B5EF4-FFF2-40B4-BE49-F238E27FC236}">
                  <a16:creationId xmlns:a16="http://schemas.microsoft.com/office/drawing/2014/main" id="{EB8818DE-54B3-A07A-1DF5-D5385EBEE65D}"/>
                </a:ext>
              </a:extLst>
            </p:cNvPr>
            <p:cNvPicPr>
              <a:picLocks noChangeAspect="1"/>
            </p:cNvPicPr>
            <p:nvPr/>
          </p:nvPicPr>
          <p:blipFill>
            <a:blip r:embed="rId4"/>
            <a:stretch>
              <a:fillRect/>
            </a:stretch>
          </p:blipFill>
          <p:spPr>
            <a:xfrm>
              <a:off x="3074569" y="3534652"/>
              <a:ext cx="1944000" cy="1661813"/>
            </a:xfrm>
            <a:prstGeom prst="rect">
              <a:avLst/>
            </a:prstGeom>
          </p:spPr>
        </p:pic>
        <p:sp>
          <p:nvSpPr>
            <p:cNvPr id="66" name="TextBox 65">
              <a:extLst>
                <a:ext uri="{FF2B5EF4-FFF2-40B4-BE49-F238E27FC236}">
                  <a16:creationId xmlns:a16="http://schemas.microsoft.com/office/drawing/2014/main" id="{232B4D9B-429D-2A36-F958-264934DF92BF}"/>
                </a:ext>
              </a:extLst>
            </p:cNvPr>
            <p:cNvSpPr txBox="1"/>
            <p:nvPr/>
          </p:nvSpPr>
          <p:spPr>
            <a:xfrm>
              <a:off x="3018629" y="3165460"/>
              <a:ext cx="2117887" cy="369332"/>
            </a:xfrm>
            <a:prstGeom prst="rect">
              <a:avLst/>
            </a:prstGeom>
            <a:solidFill>
              <a:srgbClr val="FFFFFF"/>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Lee+, [ISSCC 2022]</a:t>
              </a:r>
              <a:endParaRPr kumimoji="0" lang="en-GR" sz="1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endParaRPr>
            </a:p>
          </p:txBody>
        </p:sp>
      </p:grpSp>
      <p:grpSp>
        <p:nvGrpSpPr>
          <p:cNvPr id="4" name="Group 3">
            <a:extLst>
              <a:ext uri="{FF2B5EF4-FFF2-40B4-BE49-F238E27FC236}">
                <a16:creationId xmlns:a16="http://schemas.microsoft.com/office/drawing/2014/main" id="{C2B50D83-0786-5C5C-94DF-CA3B257CF228}"/>
              </a:ext>
            </a:extLst>
          </p:cNvPr>
          <p:cNvGrpSpPr/>
          <p:nvPr/>
        </p:nvGrpSpPr>
        <p:grpSpPr>
          <a:xfrm>
            <a:off x="5470256" y="3449759"/>
            <a:ext cx="3348000" cy="1187333"/>
            <a:chOff x="5373748" y="3527878"/>
            <a:chExt cx="3348000" cy="1187333"/>
          </a:xfrm>
        </p:grpSpPr>
        <p:pic>
          <p:nvPicPr>
            <p:cNvPr id="67" name="Picture 66">
              <a:extLst>
                <a:ext uri="{FF2B5EF4-FFF2-40B4-BE49-F238E27FC236}">
                  <a16:creationId xmlns:a16="http://schemas.microsoft.com/office/drawing/2014/main" id="{16F0B3F1-2CA5-7955-E999-FFD015BB2A1D}"/>
                </a:ext>
              </a:extLst>
            </p:cNvPr>
            <p:cNvPicPr>
              <a:picLocks noChangeAspect="1"/>
            </p:cNvPicPr>
            <p:nvPr/>
          </p:nvPicPr>
          <p:blipFill>
            <a:blip r:embed="rId5"/>
            <a:stretch>
              <a:fillRect/>
            </a:stretch>
          </p:blipFill>
          <p:spPr>
            <a:xfrm>
              <a:off x="5373748" y="3925721"/>
              <a:ext cx="3348000" cy="789490"/>
            </a:xfrm>
            <a:prstGeom prst="rect">
              <a:avLst/>
            </a:prstGeom>
          </p:spPr>
        </p:pic>
        <p:sp>
          <p:nvSpPr>
            <p:cNvPr id="68" name="TextBox 67">
              <a:extLst>
                <a:ext uri="{FF2B5EF4-FFF2-40B4-BE49-F238E27FC236}">
                  <a16:creationId xmlns:a16="http://schemas.microsoft.com/office/drawing/2014/main" id="{DF91F2A9-3BD4-08B0-BD5F-8F23C48362EF}"/>
                </a:ext>
              </a:extLst>
            </p:cNvPr>
            <p:cNvSpPr txBox="1"/>
            <p:nvPr/>
          </p:nvSpPr>
          <p:spPr>
            <a:xfrm>
              <a:off x="5597864" y="3527878"/>
              <a:ext cx="2899768" cy="369332"/>
            </a:xfrm>
            <a:prstGeom prst="rect">
              <a:avLst/>
            </a:prstGeom>
            <a:solidFill>
              <a:srgbClr val="FFFFFF"/>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https://www.upmem.com</a:t>
              </a:r>
              <a:endParaRPr kumimoji="0" lang="en-GR" sz="1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endParaRPr>
            </a:p>
          </p:txBody>
        </p:sp>
      </p:grpSp>
    </p:spTree>
    <p:extLst>
      <p:ext uri="{BB962C8B-B14F-4D97-AF65-F5344CB8AC3E}">
        <p14:creationId xmlns:p14="http://schemas.microsoft.com/office/powerpoint/2010/main" val="305827471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17DB252-DBD9-DE49-AA8A-0A37833062FB}"/>
              </a:ext>
            </a:extLst>
          </p:cNvPr>
          <p:cNvSpPr txBox="1">
            <a:spLocks/>
          </p:cNvSpPr>
          <p:nvPr/>
        </p:nvSpPr>
        <p:spPr>
          <a:xfrm>
            <a:off x="391579" y="223518"/>
            <a:ext cx="8325193" cy="8390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err="1">
                <a:ln>
                  <a:noFill/>
                </a:ln>
                <a:solidFill>
                  <a:srgbClr val="C19859">
                    <a:lumMod val="50000"/>
                  </a:srgbClr>
                </a:solidFill>
                <a:effectLst/>
                <a:uLnTx/>
                <a:uFillTx/>
                <a:latin typeface="Trebuchet MS" panose="020B0703020202090204" pitchFamily="34" charset="0"/>
                <a:ea typeface="+mj-ea"/>
                <a:cs typeface="+mj-cs"/>
              </a:rPr>
              <a:t>SpMV</a:t>
            </a:r>
            <a:r>
              <a:rPr kumimoji="0" lang="en-US" sz="4000" b="0" i="0" u="none" strike="noStrike" kern="1200" cap="none" spc="0" normalizeH="0" baseline="0" noProof="0" dirty="0">
                <a:ln>
                  <a:noFill/>
                </a:ln>
                <a:solidFill>
                  <a:srgbClr val="C19859">
                    <a:lumMod val="50000"/>
                  </a:srgbClr>
                </a:solidFill>
                <a:effectLst/>
                <a:uLnTx/>
                <a:uFillTx/>
                <a:latin typeface="Trebuchet MS" panose="020B0703020202090204" pitchFamily="34" charset="0"/>
                <a:ea typeface="+mj-ea"/>
                <a:cs typeface="+mj-cs"/>
              </a:rPr>
              <a:t> Execution on a PIM System</a:t>
            </a:r>
            <a:endParaRPr kumimoji="0" lang="en-GB" sz="4000" b="0" i="0" u="none" strike="noStrike" kern="1200" cap="none" spc="0" normalizeH="0" baseline="0" noProof="0" dirty="0">
              <a:ln>
                <a:noFill/>
              </a:ln>
              <a:solidFill>
                <a:srgbClr val="C19859">
                  <a:lumMod val="50000"/>
                </a:srgbClr>
              </a:solidFill>
              <a:effectLst/>
              <a:uLnTx/>
              <a:uFillTx/>
              <a:latin typeface="Trebuchet MS" panose="020B0703020202090204" pitchFamily="34" charset="0"/>
              <a:ea typeface="+mj-ea"/>
              <a:cs typeface="+mj-cs"/>
            </a:endParaRPr>
          </a:p>
        </p:txBody>
      </p:sp>
      <p:grpSp>
        <p:nvGrpSpPr>
          <p:cNvPr id="69" name="Group 68">
            <a:extLst>
              <a:ext uri="{FF2B5EF4-FFF2-40B4-BE49-F238E27FC236}">
                <a16:creationId xmlns:a16="http://schemas.microsoft.com/office/drawing/2014/main" id="{9CFFD43F-89CF-4484-5ECF-62D02F610817}"/>
              </a:ext>
            </a:extLst>
          </p:cNvPr>
          <p:cNvGrpSpPr/>
          <p:nvPr/>
        </p:nvGrpSpPr>
        <p:grpSpPr>
          <a:xfrm>
            <a:off x="1558331" y="4232633"/>
            <a:ext cx="1128557" cy="510741"/>
            <a:chOff x="1143254" y="5346904"/>
            <a:chExt cx="1188000" cy="510741"/>
          </a:xfrm>
        </p:grpSpPr>
        <p:cxnSp>
          <p:nvCxnSpPr>
            <p:cNvPr id="70" name="Straight Arrow Connector 69">
              <a:extLst>
                <a:ext uri="{FF2B5EF4-FFF2-40B4-BE49-F238E27FC236}">
                  <a16:creationId xmlns:a16="http://schemas.microsoft.com/office/drawing/2014/main" id="{7CDB3242-EE53-D382-1380-C89AEBB77E00}"/>
                </a:ext>
              </a:extLst>
            </p:cNvPr>
            <p:cNvCxnSpPr>
              <a:cxnSpLocks/>
            </p:cNvCxnSpPr>
            <p:nvPr/>
          </p:nvCxnSpPr>
          <p:spPr>
            <a:xfrm>
              <a:off x="1143254" y="5346904"/>
              <a:ext cx="1188000" cy="0"/>
            </a:xfrm>
            <a:prstGeom prst="straightConnector1">
              <a:avLst/>
            </a:prstGeom>
            <a:ln w="57150">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5233D86B-A803-D3BE-2BC2-73E1DF9C166F}"/>
                </a:ext>
              </a:extLst>
            </p:cNvPr>
            <p:cNvSpPr txBox="1"/>
            <p:nvPr/>
          </p:nvSpPr>
          <p:spPr>
            <a:xfrm>
              <a:off x="1405528" y="5432913"/>
              <a:ext cx="649537" cy="424732"/>
            </a:xfrm>
            <a:prstGeom prst="rect">
              <a:avLst/>
            </a:prstGeom>
            <a:noFill/>
            <a:ln>
              <a:noFill/>
            </a:ln>
          </p:spPr>
          <p:txBody>
            <a:bodyPr wrap="none" rtlCol="0">
              <a:spAutoFit/>
            </a:body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GR" sz="24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bus</a:t>
              </a:r>
            </a:p>
          </p:txBody>
        </p:sp>
      </p:grpSp>
      <p:grpSp>
        <p:nvGrpSpPr>
          <p:cNvPr id="72" name="Group 71">
            <a:extLst>
              <a:ext uri="{FF2B5EF4-FFF2-40B4-BE49-F238E27FC236}">
                <a16:creationId xmlns:a16="http://schemas.microsoft.com/office/drawing/2014/main" id="{9C5C429E-417C-8362-7BFC-5E373E19E396}"/>
              </a:ext>
            </a:extLst>
          </p:cNvPr>
          <p:cNvGrpSpPr/>
          <p:nvPr/>
        </p:nvGrpSpPr>
        <p:grpSpPr>
          <a:xfrm>
            <a:off x="1943234" y="3107129"/>
            <a:ext cx="422280" cy="1001960"/>
            <a:chOff x="348311" y="1981198"/>
            <a:chExt cx="422280" cy="1001960"/>
          </a:xfrm>
        </p:grpSpPr>
        <p:grpSp>
          <p:nvGrpSpPr>
            <p:cNvPr id="73" name="Group 72">
              <a:extLst>
                <a:ext uri="{FF2B5EF4-FFF2-40B4-BE49-F238E27FC236}">
                  <a16:creationId xmlns:a16="http://schemas.microsoft.com/office/drawing/2014/main" id="{760893F0-74FE-E607-5447-F8C82BA2D827}"/>
                </a:ext>
              </a:extLst>
            </p:cNvPr>
            <p:cNvGrpSpPr>
              <a:grpSpLocks noChangeAspect="1"/>
            </p:cNvGrpSpPr>
            <p:nvPr/>
          </p:nvGrpSpPr>
          <p:grpSpPr>
            <a:xfrm rot="5400000">
              <a:off x="234816" y="2285149"/>
              <a:ext cx="839726" cy="231824"/>
              <a:chOff x="687454" y="4672530"/>
              <a:chExt cx="902179" cy="234000"/>
            </a:xfrm>
            <a:solidFill>
              <a:schemeClr val="accent1">
                <a:lumMod val="20000"/>
                <a:lumOff val="80000"/>
              </a:schemeClr>
            </a:solidFill>
          </p:grpSpPr>
          <p:sp>
            <p:nvSpPr>
              <p:cNvPr id="95" name="Rectangle 94">
                <a:extLst>
                  <a:ext uri="{FF2B5EF4-FFF2-40B4-BE49-F238E27FC236}">
                    <a16:creationId xmlns:a16="http://schemas.microsoft.com/office/drawing/2014/main" id="{F3F5693A-594C-DC6B-9C6F-87ADE35CDA3C}"/>
                  </a:ext>
                </a:extLst>
              </p:cNvPr>
              <p:cNvSpPr/>
              <p:nvPr/>
            </p:nvSpPr>
            <p:spPr>
              <a:xfrm>
                <a:off x="687454"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96" name="Rectangle 95">
                <a:extLst>
                  <a:ext uri="{FF2B5EF4-FFF2-40B4-BE49-F238E27FC236}">
                    <a16:creationId xmlns:a16="http://schemas.microsoft.com/office/drawing/2014/main" id="{5989D453-FBD9-B722-FDB3-6905712BEB1E}"/>
                  </a:ext>
                </a:extLst>
              </p:cNvPr>
              <p:cNvSpPr/>
              <p:nvPr/>
            </p:nvSpPr>
            <p:spPr>
              <a:xfrm>
                <a:off x="912580"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03" name="Rectangle 102">
                <a:extLst>
                  <a:ext uri="{FF2B5EF4-FFF2-40B4-BE49-F238E27FC236}">
                    <a16:creationId xmlns:a16="http://schemas.microsoft.com/office/drawing/2014/main" id="{8BEE68D0-5EAA-2744-8878-29FE92412F4D}"/>
                  </a:ext>
                </a:extLst>
              </p:cNvPr>
              <p:cNvSpPr/>
              <p:nvPr/>
            </p:nvSpPr>
            <p:spPr>
              <a:xfrm>
                <a:off x="1140340"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04" name="Rectangle 103">
                <a:extLst>
                  <a:ext uri="{FF2B5EF4-FFF2-40B4-BE49-F238E27FC236}">
                    <a16:creationId xmlns:a16="http://schemas.microsoft.com/office/drawing/2014/main" id="{7B843D50-6ED8-3A05-E221-7559676D9BA2}"/>
                  </a:ext>
                </a:extLst>
              </p:cNvPr>
              <p:cNvSpPr/>
              <p:nvPr/>
            </p:nvSpPr>
            <p:spPr>
              <a:xfrm>
                <a:off x="1362833"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grpSp>
        <p:grpSp>
          <p:nvGrpSpPr>
            <p:cNvPr id="74" name="Group 73">
              <a:extLst>
                <a:ext uri="{FF2B5EF4-FFF2-40B4-BE49-F238E27FC236}">
                  <a16:creationId xmlns:a16="http://schemas.microsoft.com/office/drawing/2014/main" id="{64EE40BE-EB1F-28B3-098C-D99F9875DE90}"/>
                </a:ext>
              </a:extLst>
            </p:cNvPr>
            <p:cNvGrpSpPr>
              <a:grpSpLocks noChangeAspect="1"/>
            </p:cNvGrpSpPr>
            <p:nvPr/>
          </p:nvGrpSpPr>
          <p:grpSpPr>
            <a:xfrm rot="5400000">
              <a:off x="176033" y="2339227"/>
              <a:ext cx="839726" cy="231824"/>
              <a:chOff x="687454" y="4672530"/>
              <a:chExt cx="902179" cy="234000"/>
            </a:xfrm>
            <a:solidFill>
              <a:schemeClr val="accent1">
                <a:lumMod val="20000"/>
                <a:lumOff val="80000"/>
              </a:schemeClr>
            </a:solidFill>
          </p:grpSpPr>
          <p:sp>
            <p:nvSpPr>
              <p:cNvPr id="89" name="Rectangle 88">
                <a:extLst>
                  <a:ext uri="{FF2B5EF4-FFF2-40B4-BE49-F238E27FC236}">
                    <a16:creationId xmlns:a16="http://schemas.microsoft.com/office/drawing/2014/main" id="{AC55C038-AEF5-241C-B13F-18A320B05670}"/>
                  </a:ext>
                </a:extLst>
              </p:cNvPr>
              <p:cNvSpPr/>
              <p:nvPr/>
            </p:nvSpPr>
            <p:spPr>
              <a:xfrm>
                <a:off x="687454"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90" name="Rectangle 89">
                <a:extLst>
                  <a:ext uri="{FF2B5EF4-FFF2-40B4-BE49-F238E27FC236}">
                    <a16:creationId xmlns:a16="http://schemas.microsoft.com/office/drawing/2014/main" id="{41A08410-6356-F071-99BD-256190E6247D}"/>
                  </a:ext>
                </a:extLst>
              </p:cNvPr>
              <p:cNvSpPr/>
              <p:nvPr/>
            </p:nvSpPr>
            <p:spPr>
              <a:xfrm>
                <a:off x="912580"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92" name="Rectangle 91">
                <a:extLst>
                  <a:ext uri="{FF2B5EF4-FFF2-40B4-BE49-F238E27FC236}">
                    <a16:creationId xmlns:a16="http://schemas.microsoft.com/office/drawing/2014/main" id="{EC9F36DD-57B3-5844-6E96-05B443EA3255}"/>
                  </a:ext>
                </a:extLst>
              </p:cNvPr>
              <p:cNvSpPr/>
              <p:nvPr/>
            </p:nvSpPr>
            <p:spPr>
              <a:xfrm>
                <a:off x="1140340"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93" name="Rectangle 92">
                <a:extLst>
                  <a:ext uri="{FF2B5EF4-FFF2-40B4-BE49-F238E27FC236}">
                    <a16:creationId xmlns:a16="http://schemas.microsoft.com/office/drawing/2014/main" id="{0218828C-E515-52D3-FBD1-B43698411387}"/>
                  </a:ext>
                </a:extLst>
              </p:cNvPr>
              <p:cNvSpPr/>
              <p:nvPr/>
            </p:nvSpPr>
            <p:spPr>
              <a:xfrm>
                <a:off x="1362833"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grpSp>
        <p:grpSp>
          <p:nvGrpSpPr>
            <p:cNvPr id="75" name="Group 74">
              <a:extLst>
                <a:ext uri="{FF2B5EF4-FFF2-40B4-BE49-F238E27FC236}">
                  <a16:creationId xmlns:a16="http://schemas.microsoft.com/office/drawing/2014/main" id="{B50DB165-7F3E-1ED7-7C8A-66CE9F30DD05}"/>
                </a:ext>
              </a:extLst>
            </p:cNvPr>
            <p:cNvGrpSpPr>
              <a:grpSpLocks noChangeAspect="1"/>
            </p:cNvGrpSpPr>
            <p:nvPr/>
          </p:nvGrpSpPr>
          <p:grpSpPr>
            <a:xfrm rot="5400000">
              <a:off x="117249" y="2393306"/>
              <a:ext cx="839727" cy="231824"/>
              <a:chOff x="687454" y="4672530"/>
              <a:chExt cx="902179" cy="234000"/>
            </a:xfrm>
            <a:solidFill>
              <a:schemeClr val="accent1">
                <a:lumMod val="20000"/>
                <a:lumOff val="80000"/>
              </a:schemeClr>
            </a:solidFill>
          </p:grpSpPr>
          <p:sp>
            <p:nvSpPr>
              <p:cNvPr id="83" name="Rectangle 82">
                <a:extLst>
                  <a:ext uri="{FF2B5EF4-FFF2-40B4-BE49-F238E27FC236}">
                    <a16:creationId xmlns:a16="http://schemas.microsoft.com/office/drawing/2014/main" id="{0CF775B6-7E63-9BAB-95FF-15B126BD492B}"/>
                  </a:ext>
                </a:extLst>
              </p:cNvPr>
              <p:cNvSpPr/>
              <p:nvPr/>
            </p:nvSpPr>
            <p:spPr>
              <a:xfrm>
                <a:off x="687454"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84" name="Rectangle 83">
                <a:extLst>
                  <a:ext uri="{FF2B5EF4-FFF2-40B4-BE49-F238E27FC236}">
                    <a16:creationId xmlns:a16="http://schemas.microsoft.com/office/drawing/2014/main" id="{80DC1803-D640-134B-957D-69D00DDBD0CD}"/>
                  </a:ext>
                </a:extLst>
              </p:cNvPr>
              <p:cNvSpPr/>
              <p:nvPr/>
            </p:nvSpPr>
            <p:spPr>
              <a:xfrm>
                <a:off x="912580"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86" name="Rectangle 85">
                <a:extLst>
                  <a:ext uri="{FF2B5EF4-FFF2-40B4-BE49-F238E27FC236}">
                    <a16:creationId xmlns:a16="http://schemas.microsoft.com/office/drawing/2014/main" id="{1EA0AC46-84A3-5BDA-B792-F299B4B2ACBE}"/>
                  </a:ext>
                </a:extLst>
              </p:cNvPr>
              <p:cNvSpPr/>
              <p:nvPr/>
            </p:nvSpPr>
            <p:spPr>
              <a:xfrm>
                <a:off x="1140340"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87" name="Rectangle 86">
                <a:extLst>
                  <a:ext uri="{FF2B5EF4-FFF2-40B4-BE49-F238E27FC236}">
                    <a16:creationId xmlns:a16="http://schemas.microsoft.com/office/drawing/2014/main" id="{80A6750C-0E9B-F4BC-7BFA-AAE7A575B879}"/>
                  </a:ext>
                </a:extLst>
              </p:cNvPr>
              <p:cNvSpPr/>
              <p:nvPr/>
            </p:nvSpPr>
            <p:spPr>
              <a:xfrm>
                <a:off x="1362833"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grpSp>
        <p:grpSp>
          <p:nvGrpSpPr>
            <p:cNvPr id="76" name="Group 75">
              <a:extLst>
                <a:ext uri="{FF2B5EF4-FFF2-40B4-BE49-F238E27FC236}">
                  <a16:creationId xmlns:a16="http://schemas.microsoft.com/office/drawing/2014/main" id="{1D5B7A3F-4077-A29C-1D9A-E174DB986494}"/>
                </a:ext>
              </a:extLst>
            </p:cNvPr>
            <p:cNvGrpSpPr>
              <a:grpSpLocks noChangeAspect="1"/>
            </p:cNvGrpSpPr>
            <p:nvPr/>
          </p:nvGrpSpPr>
          <p:grpSpPr>
            <a:xfrm rot="5400000">
              <a:off x="44360" y="2447383"/>
              <a:ext cx="839726" cy="231824"/>
              <a:chOff x="687454" y="4672530"/>
              <a:chExt cx="902179" cy="234000"/>
            </a:xfrm>
            <a:solidFill>
              <a:schemeClr val="accent1">
                <a:lumMod val="20000"/>
                <a:lumOff val="80000"/>
              </a:schemeClr>
            </a:solidFill>
          </p:grpSpPr>
          <p:sp>
            <p:nvSpPr>
              <p:cNvPr id="77" name="Rectangle 76">
                <a:extLst>
                  <a:ext uri="{FF2B5EF4-FFF2-40B4-BE49-F238E27FC236}">
                    <a16:creationId xmlns:a16="http://schemas.microsoft.com/office/drawing/2014/main" id="{D0E5CE55-3504-0735-D537-0843CFC7BAF1}"/>
                  </a:ext>
                </a:extLst>
              </p:cNvPr>
              <p:cNvSpPr/>
              <p:nvPr/>
            </p:nvSpPr>
            <p:spPr>
              <a:xfrm>
                <a:off x="687454"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78" name="Rectangle 77">
                <a:extLst>
                  <a:ext uri="{FF2B5EF4-FFF2-40B4-BE49-F238E27FC236}">
                    <a16:creationId xmlns:a16="http://schemas.microsoft.com/office/drawing/2014/main" id="{F9AF5D9A-8D7F-C7C9-6D1E-27ABF53B0873}"/>
                  </a:ext>
                </a:extLst>
              </p:cNvPr>
              <p:cNvSpPr/>
              <p:nvPr/>
            </p:nvSpPr>
            <p:spPr>
              <a:xfrm>
                <a:off x="912580"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81" name="Rectangle 80">
                <a:extLst>
                  <a:ext uri="{FF2B5EF4-FFF2-40B4-BE49-F238E27FC236}">
                    <a16:creationId xmlns:a16="http://schemas.microsoft.com/office/drawing/2014/main" id="{F7A83258-9FFE-84BA-6AA6-8092DDADFC03}"/>
                  </a:ext>
                </a:extLst>
              </p:cNvPr>
              <p:cNvSpPr/>
              <p:nvPr/>
            </p:nvSpPr>
            <p:spPr>
              <a:xfrm>
                <a:off x="1140340"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82" name="Rectangle 81">
                <a:extLst>
                  <a:ext uri="{FF2B5EF4-FFF2-40B4-BE49-F238E27FC236}">
                    <a16:creationId xmlns:a16="http://schemas.microsoft.com/office/drawing/2014/main" id="{ED7B8C7E-FF2B-A627-2C0C-005D8D92094B}"/>
                  </a:ext>
                </a:extLst>
              </p:cNvPr>
              <p:cNvSpPr/>
              <p:nvPr/>
            </p:nvSpPr>
            <p:spPr>
              <a:xfrm>
                <a:off x="1362833"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grpSp>
      </p:grpSp>
      <p:grpSp>
        <p:nvGrpSpPr>
          <p:cNvPr id="105" name="Group 104">
            <a:extLst>
              <a:ext uri="{FF2B5EF4-FFF2-40B4-BE49-F238E27FC236}">
                <a16:creationId xmlns:a16="http://schemas.microsoft.com/office/drawing/2014/main" id="{C7F2FD85-DA4F-04C3-C49C-82F1AC6E9F99}"/>
              </a:ext>
            </a:extLst>
          </p:cNvPr>
          <p:cNvGrpSpPr/>
          <p:nvPr/>
        </p:nvGrpSpPr>
        <p:grpSpPr>
          <a:xfrm>
            <a:off x="6118538" y="3120433"/>
            <a:ext cx="422280" cy="1001960"/>
            <a:chOff x="348311" y="1981198"/>
            <a:chExt cx="422280" cy="1001960"/>
          </a:xfrm>
          <a:solidFill>
            <a:schemeClr val="accent5">
              <a:lumMod val="20000"/>
              <a:lumOff val="80000"/>
            </a:schemeClr>
          </a:solidFill>
        </p:grpSpPr>
        <p:grpSp>
          <p:nvGrpSpPr>
            <p:cNvPr id="106" name="Group 105">
              <a:extLst>
                <a:ext uri="{FF2B5EF4-FFF2-40B4-BE49-F238E27FC236}">
                  <a16:creationId xmlns:a16="http://schemas.microsoft.com/office/drawing/2014/main" id="{6FE0D45A-F181-5E21-C013-1D7A2E0C596A}"/>
                </a:ext>
              </a:extLst>
            </p:cNvPr>
            <p:cNvGrpSpPr>
              <a:grpSpLocks noChangeAspect="1"/>
            </p:cNvGrpSpPr>
            <p:nvPr/>
          </p:nvGrpSpPr>
          <p:grpSpPr>
            <a:xfrm rot="5400000">
              <a:off x="234816" y="2285149"/>
              <a:ext cx="839726" cy="231824"/>
              <a:chOff x="687454" y="4672530"/>
              <a:chExt cx="902179" cy="234000"/>
            </a:xfrm>
            <a:grpFill/>
          </p:grpSpPr>
          <p:sp>
            <p:nvSpPr>
              <p:cNvPr id="147" name="Rectangle 146">
                <a:extLst>
                  <a:ext uri="{FF2B5EF4-FFF2-40B4-BE49-F238E27FC236}">
                    <a16:creationId xmlns:a16="http://schemas.microsoft.com/office/drawing/2014/main" id="{B740A891-620F-183B-01F6-7CBADA7F83A3}"/>
                  </a:ext>
                </a:extLst>
              </p:cNvPr>
              <p:cNvSpPr/>
              <p:nvPr/>
            </p:nvSpPr>
            <p:spPr>
              <a:xfrm>
                <a:off x="687454" y="4672530"/>
                <a:ext cx="226800" cy="234000"/>
              </a:xfrm>
              <a:prstGeom prst="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48" name="Rectangle 147">
                <a:extLst>
                  <a:ext uri="{FF2B5EF4-FFF2-40B4-BE49-F238E27FC236}">
                    <a16:creationId xmlns:a16="http://schemas.microsoft.com/office/drawing/2014/main" id="{2583F237-6C8A-7D85-B400-EC52C3C6B54B}"/>
                  </a:ext>
                </a:extLst>
              </p:cNvPr>
              <p:cNvSpPr/>
              <p:nvPr/>
            </p:nvSpPr>
            <p:spPr>
              <a:xfrm>
                <a:off x="912580" y="4672530"/>
                <a:ext cx="226800" cy="234000"/>
              </a:xfrm>
              <a:prstGeom prst="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49" name="Rectangle 148">
                <a:extLst>
                  <a:ext uri="{FF2B5EF4-FFF2-40B4-BE49-F238E27FC236}">
                    <a16:creationId xmlns:a16="http://schemas.microsoft.com/office/drawing/2014/main" id="{71CFF38F-E8A6-111F-8810-629DD63CB4E3}"/>
                  </a:ext>
                </a:extLst>
              </p:cNvPr>
              <p:cNvSpPr/>
              <p:nvPr/>
            </p:nvSpPr>
            <p:spPr>
              <a:xfrm>
                <a:off x="1140340" y="4672530"/>
                <a:ext cx="226800" cy="234000"/>
              </a:xfrm>
              <a:prstGeom prst="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50" name="Rectangle 149">
                <a:extLst>
                  <a:ext uri="{FF2B5EF4-FFF2-40B4-BE49-F238E27FC236}">
                    <a16:creationId xmlns:a16="http://schemas.microsoft.com/office/drawing/2014/main" id="{5B51DAF0-02E0-A03C-579D-87355D20CD27}"/>
                  </a:ext>
                </a:extLst>
              </p:cNvPr>
              <p:cNvSpPr/>
              <p:nvPr/>
            </p:nvSpPr>
            <p:spPr>
              <a:xfrm>
                <a:off x="1362833" y="4672530"/>
                <a:ext cx="226800" cy="234000"/>
              </a:xfrm>
              <a:prstGeom prst="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grpSp>
        <p:grpSp>
          <p:nvGrpSpPr>
            <p:cNvPr id="107" name="Group 106">
              <a:extLst>
                <a:ext uri="{FF2B5EF4-FFF2-40B4-BE49-F238E27FC236}">
                  <a16:creationId xmlns:a16="http://schemas.microsoft.com/office/drawing/2014/main" id="{48DAC057-C6E6-B861-B0B5-965C53DA4607}"/>
                </a:ext>
              </a:extLst>
            </p:cNvPr>
            <p:cNvGrpSpPr>
              <a:grpSpLocks noChangeAspect="1"/>
            </p:cNvGrpSpPr>
            <p:nvPr/>
          </p:nvGrpSpPr>
          <p:grpSpPr>
            <a:xfrm rot="5400000">
              <a:off x="176033" y="2339227"/>
              <a:ext cx="839726" cy="231824"/>
              <a:chOff x="687454" y="4672530"/>
              <a:chExt cx="902179" cy="234000"/>
            </a:xfrm>
            <a:grpFill/>
          </p:grpSpPr>
          <p:sp>
            <p:nvSpPr>
              <p:cNvPr id="139" name="Rectangle 138">
                <a:extLst>
                  <a:ext uri="{FF2B5EF4-FFF2-40B4-BE49-F238E27FC236}">
                    <a16:creationId xmlns:a16="http://schemas.microsoft.com/office/drawing/2014/main" id="{00BB9DB0-4CCA-752B-058E-DA5A3AA30CF0}"/>
                  </a:ext>
                </a:extLst>
              </p:cNvPr>
              <p:cNvSpPr/>
              <p:nvPr/>
            </p:nvSpPr>
            <p:spPr>
              <a:xfrm>
                <a:off x="687454" y="4672530"/>
                <a:ext cx="226800" cy="234000"/>
              </a:xfrm>
              <a:prstGeom prst="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40" name="Rectangle 139">
                <a:extLst>
                  <a:ext uri="{FF2B5EF4-FFF2-40B4-BE49-F238E27FC236}">
                    <a16:creationId xmlns:a16="http://schemas.microsoft.com/office/drawing/2014/main" id="{390F2FBE-B4B6-F8C1-6411-46FBBEDE9BE0}"/>
                  </a:ext>
                </a:extLst>
              </p:cNvPr>
              <p:cNvSpPr/>
              <p:nvPr/>
            </p:nvSpPr>
            <p:spPr>
              <a:xfrm>
                <a:off x="912580" y="4672530"/>
                <a:ext cx="226800" cy="234000"/>
              </a:xfrm>
              <a:prstGeom prst="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45" name="Rectangle 144">
                <a:extLst>
                  <a:ext uri="{FF2B5EF4-FFF2-40B4-BE49-F238E27FC236}">
                    <a16:creationId xmlns:a16="http://schemas.microsoft.com/office/drawing/2014/main" id="{A5532601-AA39-DB0A-EA72-7A4F71AE60EE}"/>
                  </a:ext>
                </a:extLst>
              </p:cNvPr>
              <p:cNvSpPr/>
              <p:nvPr/>
            </p:nvSpPr>
            <p:spPr>
              <a:xfrm>
                <a:off x="1140340" y="4672530"/>
                <a:ext cx="226800" cy="234000"/>
              </a:xfrm>
              <a:prstGeom prst="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46" name="Rectangle 145">
                <a:extLst>
                  <a:ext uri="{FF2B5EF4-FFF2-40B4-BE49-F238E27FC236}">
                    <a16:creationId xmlns:a16="http://schemas.microsoft.com/office/drawing/2014/main" id="{DDD4C227-D5D7-425A-C4EC-E13D8B96B42A}"/>
                  </a:ext>
                </a:extLst>
              </p:cNvPr>
              <p:cNvSpPr/>
              <p:nvPr/>
            </p:nvSpPr>
            <p:spPr>
              <a:xfrm>
                <a:off x="1362833" y="4672530"/>
                <a:ext cx="226800" cy="234000"/>
              </a:xfrm>
              <a:prstGeom prst="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grpSp>
        <p:grpSp>
          <p:nvGrpSpPr>
            <p:cNvPr id="108" name="Group 107">
              <a:extLst>
                <a:ext uri="{FF2B5EF4-FFF2-40B4-BE49-F238E27FC236}">
                  <a16:creationId xmlns:a16="http://schemas.microsoft.com/office/drawing/2014/main" id="{902657F9-8796-2AF7-D0FA-2861A6D31B26}"/>
                </a:ext>
              </a:extLst>
            </p:cNvPr>
            <p:cNvGrpSpPr>
              <a:grpSpLocks noChangeAspect="1"/>
            </p:cNvGrpSpPr>
            <p:nvPr/>
          </p:nvGrpSpPr>
          <p:grpSpPr>
            <a:xfrm rot="5400000">
              <a:off x="117249" y="2393306"/>
              <a:ext cx="839727" cy="231824"/>
              <a:chOff x="687454" y="4672530"/>
              <a:chExt cx="902179" cy="234000"/>
            </a:xfrm>
            <a:grpFill/>
          </p:grpSpPr>
          <p:sp>
            <p:nvSpPr>
              <p:cNvPr id="116" name="Rectangle 115">
                <a:extLst>
                  <a:ext uri="{FF2B5EF4-FFF2-40B4-BE49-F238E27FC236}">
                    <a16:creationId xmlns:a16="http://schemas.microsoft.com/office/drawing/2014/main" id="{C793E8B3-AAA4-085B-1202-8B9748DEC91B}"/>
                  </a:ext>
                </a:extLst>
              </p:cNvPr>
              <p:cNvSpPr/>
              <p:nvPr/>
            </p:nvSpPr>
            <p:spPr>
              <a:xfrm>
                <a:off x="687454" y="4672530"/>
                <a:ext cx="226800" cy="234000"/>
              </a:xfrm>
              <a:prstGeom prst="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17" name="Rectangle 116">
                <a:extLst>
                  <a:ext uri="{FF2B5EF4-FFF2-40B4-BE49-F238E27FC236}">
                    <a16:creationId xmlns:a16="http://schemas.microsoft.com/office/drawing/2014/main" id="{B891A5FB-167F-6109-9893-4336BC24E245}"/>
                  </a:ext>
                </a:extLst>
              </p:cNvPr>
              <p:cNvSpPr/>
              <p:nvPr/>
            </p:nvSpPr>
            <p:spPr>
              <a:xfrm>
                <a:off x="912580" y="4672530"/>
                <a:ext cx="226800" cy="234000"/>
              </a:xfrm>
              <a:prstGeom prst="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19" name="Rectangle 118">
                <a:extLst>
                  <a:ext uri="{FF2B5EF4-FFF2-40B4-BE49-F238E27FC236}">
                    <a16:creationId xmlns:a16="http://schemas.microsoft.com/office/drawing/2014/main" id="{5C0A8DEC-6F68-9AA6-A90D-FDE0B268CA87}"/>
                  </a:ext>
                </a:extLst>
              </p:cNvPr>
              <p:cNvSpPr/>
              <p:nvPr/>
            </p:nvSpPr>
            <p:spPr>
              <a:xfrm>
                <a:off x="1140340" y="4672530"/>
                <a:ext cx="226800" cy="234000"/>
              </a:xfrm>
              <a:prstGeom prst="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38" name="Rectangle 137">
                <a:extLst>
                  <a:ext uri="{FF2B5EF4-FFF2-40B4-BE49-F238E27FC236}">
                    <a16:creationId xmlns:a16="http://schemas.microsoft.com/office/drawing/2014/main" id="{C65A7101-5472-66E5-CC95-BFE1A8693720}"/>
                  </a:ext>
                </a:extLst>
              </p:cNvPr>
              <p:cNvSpPr/>
              <p:nvPr/>
            </p:nvSpPr>
            <p:spPr>
              <a:xfrm>
                <a:off x="1362833" y="4672530"/>
                <a:ext cx="226800" cy="234000"/>
              </a:xfrm>
              <a:prstGeom prst="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grpSp>
        <p:grpSp>
          <p:nvGrpSpPr>
            <p:cNvPr id="109" name="Group 108">
              <a:extLst>
                <a:ext uri="{FF2B5EF4-FFF2-40B4-BE49-F238E27FC236}">
                  <a16:creationId xmlns:a16="http://schemas.microsoft.com/office/drawing/2014/main" id="{E426B0C5-935B-E7EF-95A5-07087BBBA638}"/>
                </a:ext>
              </a:extLst>
            </p:cNvPr>
            <p:cNvGrpSpPr>
              <a:grpSpLocks noChangeAspect="1"/>
            </p:cNvGrpSpPr>
            <p:nvPr/>
          </p:nvGrpSpPr>
          <p:grpSpPr>
            <a:xfrm rot="5400000">
              <a:off x="44360" y="2447383"/>
              <a:ext cx="839726" cy="231824"/>
              <a:chOff x="687454" y="4672530"/>
              <a:chExt cx="902179" cy="234000"/>
            </a:xfrm>
            <a:grpFill/>
          </p:grpSpPr>
          <p:sp>
            <p:nvSpPr>
              <p:cNvPr id="112" name="Rectangle 111">
                <a:extLst>
                  <a:ext uri="{FF2B5EF4-FFF2-40B4-BE49-F238E27FC236}">
                    <a16:creationId xmlns:a16="http://schemas.microsoft.com/office/drawing/2014/main" id="{CBF65ACC-7990-CEAC-1E86-6480360F83AC}"/>
                  </a:ext>
                </a:extLst>
              </p:cNvPr>
              <p:cNvSpPr/>
              <p:nvPr/>
            </p:nvSpPr>
            <p:spPr>
              <a:xfrm>
                <a:off x="687454" y="4672530"/>
                <a:ext cx="226800" cy="234000"/>
              </a:xfrm>
              <a:prstGeom prst="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13" name="Rectangle 112">
                <a:extLst>
                  <a:ext uri="{FF2B5EF4-FFF2-40B4-BE49-F238E27FC236}">
                    <a16:creationId xmlns:a16="http://schemas.microsoft.com/office/drawing/2014/main" id="{71E2372B-E8DD-9DE7-E472-19E4478E819A}"/>
                  </a:ext>
                </a:extLst>
              </p:cNvPr>
              <p:cNvSpPr/>
              <p:nvPr/>
            </p:nvSpPr>
            <p:spPr>
              <a:xfrm>
                <a:off x="912580" y="4672530"/>
                <a:ext cx="226800" cy="234000"/>
              </a:xfrm>
              <a:prstGeom prst="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14" name="Rectangle 113">
                <a:extLst>
                  <a:ext uri="{FF2B5EF4-FFF2-40B4-BE49-F238E27FC236}">
                    <a16:creationId xmlns:a16="http://schemas.microsoft.com/office/drawing/2014/main" id="{E277A563-655F-C6B7-9AF7-737797C8B8B4}"/>
                  </a:ext>
                </a:extLst>
              </p:cNvPr>
              <p:cNvSpPr/>
              <p:nvPr/>
            </p:nvSpPr>
            <p:spPr>
              <a:xfrm>
                <a:off x="1140340" y="4672530"/>
                <a:ext cx="226800" cy="234000"/>
              </a:xfrm>
              <a:prstGeom prst="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15" name="Rectangle 114">
                <a:extLst>
                  <a:ext uri="{FF2B5EF4-FFF2-40B4-BE49-F238E27FC236}">
                    <a16:creationId xmlns:a16="http://schemas.microsoft.com/office/drawing/2014/main" id="{52F89278-9551-A597-3C0A-FD0820BDE0E0}"/>
                  </a:ext>
                </a:extLst>
              </p:cNvPr>
              <p:cNvSpPr/>
              <p:nvPr/>
            </p:nvSpPr>
            <p:spPr>
              <a:xfrm>
                <a:off x="1362833" y="4672530"/>
                <a:ext cx="226800" cy="234000"/>
              </a:xfrm>
              <a:prstGeom prst="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grpSp>
      </p:grpSp>
      <p:grpSp>
        <p:nvGrpSpPr>
          <p:cNvPr id="151" name="Group 150">
            <a:extLst>
              <a:ext uri="{FF2B5EF4-FFF2-40B4-BE49-F238E27FC236}">
                <a16:creationId xmlns:a16="http://schemas.microsoft.com/office/drawing/2014/main" id="{21EA3627-056A-0EDF-7F4B-BE75567DBD67}"/>
              </a:ext>
            </a:extLst>
          </p:cNvPr>
          <p:cNvGrpSpPr/>
          <p:nvPr/>
        </p:nvGrpSpPr>
        <p:grpSpPr>
          <a:xfrm>
            <a:off x="5603647" y="4237688"/>
            <a:ext cx="1548000" cy="498215"/>
            <a:chOff x="6806805" y="5376650"/>
            <a:chExt cx="1548000" cy="498215"/>
          </a:xfrm>
        </p:grpSpPr>
        <p:cxnSp>
          <p:nvCxnSpPr>
            <p:cNvPr id="152" name="Straight Arrow Connector 151">
              <a:extLst>
                <a:ext uri="{FF2B5EF4-FFF2-40B4-BE49-F238E27FC236}">
                  <a16:creationId xmlns:a16="http://schemas.microsoft.com/office/drawing/2014/main" id="{9BF1A451-161F-A080-7EB8-4790D2A11FC5}"/>
                </a:ext>
              </a:extLst>
            </p:cNvPr>
            <p:cNvCxnSpPr>
              <a:cxnSpLocks/>
            </p:cNvCxnSpPr>
            <p:nvPr/>
          </p:nvCxnSpPr>
          <p:spPr>
            <a:xfrm>
              <a:off x="6806805" y="5376650"/>
              <a:ext cx="1548000" cy="0"/>
            </a:xfrm>
            <a:prstGeom prst="straightConnector1">
              <a:avLst/>
            </a:prstGeom>
            <a:ln w="57150">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3" name="TextBox 152">
              <a:extLst>
                <a:ext uri="{FF2B5EF4-FFF2-40B4-BE49-F238E27FC236}">
                  <a16:creationId xmlns:a16="http://schemas.microsoft.com/office/drawing/2014/main" id="{24046180-28B8-B226-3AEA-D01647C35008}"/>
                </a:ext>
              </a:extLst>
            </p:cNvPr>
            <p:cNvSpPr txBox="1"/>
            <p:nvPr/>
          </p:nvSpPr>
          <p:spPr>
            <a:xfrm>
              <a:off x="7265471" y="5450133"/>
              <a:ext cx="649537" cy="424732"/>
            </a:xfrm>
            <a:prstGeom prst="rect">
              <a:avLst/>
            </a:prstGeom>
            <a:noFill/>
            <a:ln>
              <a:noFill/>
            </a:ln>
          </p:spPr>
          <p:txBody>
            <a:bodyPr wrap="none" rtlCol="0">
              <a:spAutoFit/>
            </a:body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GR" sz="24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bus</a:t>
              </a:r>
            </a:p>
          </p:txBody>
        </p:sp>
      </p:grpSp>
      <p:sp>
        <p:nvSpPr>
          <p:cNvPr id="200" name="Rounded Rectangle 199">
            <a:extLst>
              <a:ext uri="{FF2B5EF4-FFF2-40B4-BE49-F238E27FC236}">
                <a16:creationId xmlns:a16="http://schemas.microsoft.com/office/drawing/2014/main" id="{38D7F6F1-7B64-474A-CA1D-5B0F0110BF2D}"/>
              </a:ext>
            </a:extLst>
          </p:cNvPr>
          <p:cNvSpPr>
            <a:spLocks/>
          </p:cNvSpPr>
          <p:nvPr/>
        </p:nvSpPr>
        <p:spPr>
          <a:xfrm>
            <a:off x="2669677" y="3181098"/>
            <a:ext cx="2918491" cy="2623045"/>
          </a:xfrm>
          <a:prstGeom prst="roundRect">
            <a:avLst>
              <a:gd name="adj" fmla="val 7426"/>
            </a:avLst>
          </a:prstGeom>
          <a:solidFill>
            <a:schemeClr val="accent3">
              <a:lumMod val="20000"/>
              <a:lumOff val="8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2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PIM-Enabled Memory</a:t>
            </a:r>
          </a:p>
        </p:txBody>
      </p:sp>
      <p:sp>
        <p:nvSpPr>
          <p:cNvPr id="214" name="Rounded Rectangle 213">
            <a:extLst>
              <a:ext uri="{FF2B5EF4-FFF2-40B4-BE49-F238E27FC236}">
                <a16:creationId xmlns:a16="http://schemas.microsoft.com/office/drawing/2014/main" id="{3CE944B8-2355-FDF9-7CFD-1876E56CE3F1}"/>
              </a:ext>
            </a:extLst>
          </p:cNvPr>
          <p:cNvSpPr/>
          <p:nvPr/>
        </p:nvSpPr>
        <p:spPr>
          <a:xfrm>
            <a:off x="2788498" y="4275592"/>
            <a:ext cx="835853" cy="1400108"/>
          </a:xfrm>
          <a:prstGeom prst="roundRec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rtlCol="0" anchor="t"/>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R" sz="20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DRAM Bank</a:t>
            </a:r>
          </a:p>
        </p:txBody>
      </p:sp>
      <p:sp>
        <p:nvSpPr>
          <p:cNvPr id="215" name="Rounded Rectangle 214">
            <a:extLst>
              <a:ext uri="{FF2B5EF4-FFF2-40B4-BE49-F238E27FC236}">
                <a16:creationId xmlns:a16="http://schemas.microsoft.com/office/drawing/2014/main" id="{5291DE1F-A1A9-1014-6D2E-11934355F83D}"/>
              </a:ext>
            </a:extLst>
          </p:cNvPr>
          <p:cNvSpPr/>
          <p:nvPr/>
        </p:nvSpPr>
        <p:spPr>
          <a:xfrm>
            <a:off x="2788498" y="3627709"/>
            <a:ext cx="835853" cy="412346"/>
          </a:xfrm>
          <a:prstGeom prst="roundRect">
            <a:avLst/>
          </a:prstGeom>
          <a:solidFill>
            <a:schemeClr val="tx1">
              <a:lumMod val="50000"/>
              <a:lumOff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ctr"/>
          <a:lstStyle/>
          <a:p>
            <a:pPr marL="0" marR="0" lvl="0" indent="0" algn="ctr" defTabSz="457200" rtl="0" eaLnBrk="1" fontAlgn="auto" latinLnBrk="0" hangingPunct="1">
              <a:lnSpc>
                <a:spcPct val="7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PIM Core</a:t>
            </a:r>
          </a:p>
        </p:txBody>
      </p:sp>
      <p:cxnSp>
        <p:nvCxnSpPr>
          <p:cNvPr id="216" name="Straight Arrow Connector 215">
            <a:extLst>
              <a:ext uri="{FF2B5EF4-FFF2-40B4-BE49-F238E27FC236}">
                <a16:creationId xmlns:a16="http://schemas.microsoft.com/office/drawing/2014/main" id="{822902CC-C0B4-06B7-3CD2-99A6E60181E5}"/>
              </a:ext>
            </a:extLst>
          </p:cNvPr>
          <p:cNvCxnSpPr>
            <a:cxnSpLocks/>
            <a:stCxn id="215" idx="2"/>
            <a:endCxn id="214" idx="0"/>
          </p:cNvCxnSpPr>
          <p:nvPr/>
        </p:nvCxnSpPr>
        <p:spPr>
          <a:xfrm>
            <a:off x="3206425" y="4040055"/>
            <a:ext cx="0" cy="235537"/>
          </a:xfrm>
          <a:prstGeom prst="straightConnector1">
            <a:avLst/>
          </a:prstGeom>
          <a:ln w="28575">
            <a:solidFill>
              <a:schemeClr val="tx1">
                <a:lumMod val="85000"/>
                <a:lumOff val="1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1" name="Rounded Rectangle 210">
            <a:extLst>
              <a:ext uri="{FF2B5EF4-FFF2-40B4-BE49-F238E27FC236}">
                <a16:creationId xmlns:a16="http://schemas.microsoft.com/office/drawing/2014/main" id="{FECDEFDC-9E6F-1222-0897-38A46559AC07}"/>
              </a:ext>
            </a:extLst>
          </p:cNvPr>
          <p:cNvSpPr/>
          <p:nvPr/>
        </p:nvSpPr>
        <p:spPr>
          <a:xfrm>
            <a:off x="3685970" y="4280894"/>
            <a:ext cx="835853" cy="1394806"/>
          </a:xfrm>
          <a:prstGeom prst="roundRec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rtlCol="0" anchor="t"/>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R" sz="20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DRAM Bank</a:t>
            </a:r>
          </a:p>
        </p:txBody>
      </p:sp>
      <p:sp>
        <p:nvSpPr>
          <p:cNvPr id="212" name="Rounded Rectangle 211">
            <a:extLst>
              <a:ext uri="{FF2B5EF4-FFF2-40B4-BE49-F238E27FC236}">
                <a16:creationId xmlns:a16="http://schemas.microsoft.com/office/drawing/2014/main" id="{F1994DBE-19FB-D917-CF9D-E333CBBF8D8A}"/>
              </a:ext>
            </a:extLst>
          </p:cNvPr>
          <p:cNvSpPr/>
          <p:nvPr/>
        </p:nvSpPr>
        <p:spPr>
          <a:xfrm>
            <a:off x="3685970" y="3633011"/>
            <a:ext cx="835853" cy="412346"/>
          </a:xfrm>
          <a:prstGeom prst="roundRect">
            <a:avLst/>
          </a:prstGeom>
          <a:solidFill>
            <a:schemeClr val="tx1">
              <a:lumMod val="50000"/>
              <a:lumOff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ctr"/>
          <a:lstStyle/>
          <a:p>
            <a:pPr marL="0" marR="0" lvl="0" indent="0" algn="ctr" defTabSz="457200" rtl="0" eaLnBrk="1" fontAlgn="auto" latinLnBrk="0" hangingPunct="1">
              <a:lnSpc>
                <a:spcPct val="7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PIM Core</a:t>
            </a:r>
          </a:p>
        </p:txBody>
      </p:sp>
      <p:cxnSp>
        <p:nvCxnSpPr>
          <p:cNvPr id="213" name="Straight Arrow Connector 212">
            <a:extLst>
              <a:ext uri="{FF2B5EF4-FFF2-40B4-BE49-F238E27FC236}">
                <a16:creationId xmlns:a16="http://schemas.microsoft.com/office/drawing/2014/main" id="{7850ECAD-B14C-A7B5-FB8C-CECECB11EAE7}"/>
              </a:ext>
            </a:extLst>
          </p:cNvPr>
          <p:cNvCxnSpPr>
            <a:cxnSpLocks/>
            <a:stCxn id="212" idx="2"/>
            <a:endCxn id="211" idx="0"/>
          </p:cNvCxnSpPr>
          <p:nvPr/>
        </p:nvCxnSpPr>
        <p:spPr>
          <a:xfrm>
            <a:off x="4103897" y="4045357"/>
            <a:ext cx="0" cy="235537"/>
          </a:xfrm>
          <a:prstGeom prst="straightConnector1">
            <a:avLst/>
          </a:prstGeom>
          <a:ln w="28575">
            <a:solidFill>
              <a:schemeClr val="tx1">
                <a:lumMod val="85000"/>
                <a:lumOff val="1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8" name="Rounded Rectangle 207">
            <a:extLst>
              <a:ext uri="{FF2B5EF4-FFF2-40B4-BE49-F238E27FC236}">
                <a16:creationId xmlns:a16="http://schemas.microsoft.com/office/drawing/2014/main" id="{DBD9E313-0165-E5A5-EAB4-94604FC32163}"/>
              </a:ext>
            </a:extLst>
          </p:cNvPr>
          <p:cNvSpPr/>
          <p:nvPr/>
        </p:nvSpPr>
        <p:spPr>
          <a:xfrm>
            <a:off x="4587433" y="4275592"/>
            <a:ext cx="835853" cy="1394806"/>
          </a:xfrm>
          <a:prstGeom prst="roundRec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0" rIns="36000" rtlCol="0" anchor="t"/>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R" sz="20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DRAM Bank</a:t>
            </a:r>
          </a:p>
        </p:txBody>
      </p:sp>
      <p:sp>
        <p:nvSpPr>
          <p:cNvPr id="209" name="Rounded Rectangle 208">
            <a:extLst>
              <a:ext uri="{FF2B5EF4-FFF2-40B4-BE49-F238E27FC236}">
                <a16:creationId xmlns:a16="http://schemas.microsoft.com/office/drawing/2014/main" id="{19BA0CB6-3787-D4AA-80F0-EF692EBB28EC}"/>
              </a:ext>
            </a:extLst>
          </p:cNvPr>
          <p:cNvSpPr/>
          <p:nvPr/>
        </p:nvSpPr>
        <p:spPr>
          <a:xfrm>
            <a:off x="4587433" y="3627709"/>
            <a:ext cx="835853" cy="412346"/>
          </a:xfrm>
          <a:prstGeom prst="roundRect">
            <a:avLst/>
          </a:prstGeom>
          <a:solidFill>
            <a:schemeClr val="tx1">
              <a:lumMod val="50000"/>
              <a:lumOff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tIns="144000" rtlCol="0" anchor="ctr"/>
          <a:lstStyle/>
          <a:p>
            <a:pPr marL="0" marR="0" lvl="0" indent="0" algn="ctr" defTabSz="457200" rtl="0" eaLnBrk="1" fontAlgn="auto" latinLnBrk="0" hangingPunct="1">
              <a:lnSpc>
                <a:spcPct val="7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PIM Core</a:t>
            </a:r>
          </a:p>
        </p:txBody>
      </p:sp>
      <p:cxnSp>
        <p:nvCxnSpPr>
          <p:cNvPr id="210" name="Straight Arrow Connector 209">
            <a:extLst>
              <a:ext uri="{FF2B5EF4-FFF2-40B4-BE49-F238E27FC236}">
                <a16:creationId xmlns:a16="http://schemas.microsoft.com/office/drawing/2014/main" id="{2A876038-EE9D-8ED4-AB36-B2F75BA886F7}"/>
              </a:ext>
            </a:extLst>
          </p:cNvPr>
          <p:cNvCxnSpPr>
            <a:cxnSpLocks/>
            <a:stCxn id="209" idx="2"/>
            <a:endCxn id="208" idx="0"/>
          </p:cNvCxnSpPr>
          <p:nvPr/>
        </p:nvCxnSpPr>
        <p:spPr>
          <a:xfrm>
            <a:off x="5005360" y="4040055"/>
            <a:ext cx="0" cy="235537"/>
          </a:xfrm>
          <a:prstGeom prst="straightConnector1">
            <a:avLst/>
          </a:prstGeom>
          <a:ln w="28575">
            <a:solidFill>
              <a:schemeClr val="tx1">
                <a:lumMod val="85000"/>
                <a:lumOff val="1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190" name="Group 189">
            <a:extLst>
              <a:ext uri="{FF2B5EF4-FFF2-40B4-BE49-F238E27FC236}">
                <a16:creationId xmlns:a16="http://schemas.microsoft.com/office/drawing/2014/main" id="{6758BC82-E837-0EF6-155F-D981E544E736}"/>
              </a:ext>
            </a:extLst>
          </p:cNvPr>
          <p:cNvGrpSpPr>
            <a:grpSpLocks noChangeAspect="1"/>
          </p:cNvGrpSpPr>
          <p:nvPr/>
        </p:nvGrpSpPr>
        <p:grpSpPr>
          <a:xfrm rot="9107400">
            <a:off x="2859485" y="5001831"/>
            <a:ext cx="556052" cy="198770"/>
            <a:chOff x="687454" y="4672530"/>
            <a:chExt cx="902179" cy="234000"/>
          </a:xfrm>
          <a:solidFill>
            <a:schemeClr val="accent1">
              <a:lumMod val="20000"/>
              <a:lumOff val="80000"/>
            </a:schemeClr>
          </a:solidFill>
        </p:grpSpPr>
        <p:sp>
          <p:nvSpPr>
            <p:cNvPr id="196" name="Rectangle 195">
              <a:extLst>
                <a:ext uri="{FF2B5EF4-FFF2-40B4-BE49-F238E27FC236}">
                  <a16:creationId xmlns:a16="http://schemas.microsoft.com/office/drawing/2014/main" id="{C5CBA529-6F2C-1AFF-23D0-D0D88B34AD1A}"/>
                </a:ext>
              </a:extLst>
            </p:cNvPr>
            <p:cNvSpPr/>
            <p:nvPr/>
          </p:nvSpPr>
          <p:spPr>
            <a:xfrm>
              <a:off x="687454"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97" name="Rectangle 196">
              <a:extLst>
                <a:ext uri="{FF2B5EF4-FFF2-40B4-BE49-F238E27FC236}">
                  <a16:creationId xmlns:a16="http://schemas.microsoft.com/office/drawing/2014/main" id="{AEAA356C-3E1A-3A91-8CEA-45D83D90BFF1}"/>
                </a:ext>
              </a:extLst>
            </p:cNvPr>
            <p:cNvSpPr/>
            <p:nvPr/>
          </p:nvSpPr>
          <p:spPr>
            <a:xfrm>
              <a:off x="912580"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98" name="Rectangle 197">
              <a:extLst>
                <a:ext uri="{FF2B5EF4-FFF2-40B4-BE49-F238E27FC236}">
                  <a16:creationId xmlns:a16="http://schemas.microsoft.com/office/drawing/2014/main" id="{D400933D-4530-E26E-381C-520BAC882F11}"/>
                </a:ext>
              </a:extLst>
            </p:cNvPr>
            <p:cNvSpPr/>
            <p:nvPr/>
          </p:nvSpPr>
          <p:spPr>
            <a:xfrm>
              <a:off x="1140340"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99" name="Rectangle 198">
              <a:extLst>
                <a:ext uri="{FF2B5EF4-FFF2-40B4-BE49-F238E27FC236}">
                  <a16:creationId xmlns:a16="http://schemas.microsoft.com/office/drawing/2014/main" id="{21DF0589-5405-66BD-D291-04D54C831C3B}"/>
                </a:ext>
              </a:extLst>
            </p:cNvPr>
            <p:cNvSpPr/>
            <p:nvPr/>
          </p:nvSpPr>
          <p:spPr>
            <a:xfrm>
              <a:off x="1362833"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grpSp>
      <p:grpSp>
        <p:nvGrpSpPr>
          <p:cNvPr id="191" name="Group 190">
            <a:extLst>
              <a:ext uri="{FF2B5EF4-FFF2-40B4-BE49-F238E27FC236}">
                <a16:creationId xmlns:a16="http://schemas.microsoft.com/office/drawing/2014/main" id="{93E4E868-FC34-C43B-563A-C69A2B579CA7}"/>
              </a:ext>
            </a:extLst>
          </p:cNvPr>
          <p:cNvGrpSpPr>
            <a:grpSpLocks noChangeAspect="1"/>
          </p:cNvGrpSpPr>
          <p:nvPr/>
        </p:nvGrpSpPr>
        <p:grpSpPr>
          <a:xfrm rot="9107400">
            <a:off x="3023808" y="5241174"/>
            <a:ext cx="556052" cy="198770"/>
            <a:chOff x="687454" y="4672530"/>
            <a:chExt cx="902179" cy="234000"/>
          </a:xfrm>
          <a:solidFill>
            <a:schemeClr val="accent5">
              <a:lumMod val="20000"/>
              <a:lumOff val="80000"/>
            </a:schemeClr>
          </a:solidFill>
        </p:grpSpPr>
        <p:sp>
          <p:nvSpPr>
            <p:cNvPr id="192" name="Rectangle 191">
              <a:extLst>
                <a:ext uri="{FF2B5EF4-FFF2-40B4-BE49-F238E27FC236}">
                  <a16:creationId xmlns:a16="http://schemas.microsoft.com/office/drawing/2014/main" id="{C5D62106-EBE5-2D3B-ACC5-37E0915C83F9}"/>
                </a:ext>
              </a:extLst>
            </p:cNvPr>
            <p:cNvSpPr/>
            <p:nvPr/>
          </p:nvSpPr>
          <p:spPr>
            <a:xfrm>
              <a:off x="687454" y="4672530"/>
              <a:ext cx="226800" cy="234000"/>
            </a:xfrm>
            <a:prstGeom prst="rect">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93" name="Rectangle 192">
              <a:extLst>
                <a:ext uri="{FF2B5EF4-FFF2-40B4-BE49-F238E27FC236}">
                  <a16:creationId xmlns:a16="http://schemas.microsoft.com/office/drawing/2014/main" id="{B545266F-980D-570A-3056-342A71A53331}"/>
                </a:ext>
              </a:extLst>
            </p:cNvPr>
            <p:cNvSpPr/>
            <p:nvPr/>
          </p:nvSpPr>
          <p:spPr>
            <a:xfrm>
              <a:off x="912580" y="4672530"/>
              <a:ext cx="226800" cy="234000"/>
            </a:xfrm>
            <a:prstGeom prst="rect">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94" name="Rectangle 193">
              <a:extLst>
                <a:ext uri="{FF2B5EF4-FFF2-40B4-BE49-F238E27FC236}">
                  <a16:creationId xmlns:a16="http://schemas.microsoft.com/office/drawing/2014/main" id="{D583D82E-035C-9EE7-A8A9-9375BAF45639}"/>
                </a:ext>
              </a:extLst>
            </p:cNvPr>
            <p:cNvSpPr/>
            <p:nvPr/>
          </p:nvSpPr>
          <p:spPr>
            <a:xfrm>
              <a:off x="1140340" y="4672530"/>
              <a:ext cx="226800" cy="234000"/>
            </a:xfrm>
            <a:prstGeom prst="rect">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95" name="Rectangle 194">
              <a:extLst>
                <a:ext uri="{FF2B5EF4-FFF2-40B4-BE49-F238E27FC236}">
                  <a16:creationId xmlns:a16="http://schemas.microsoft.com/office/drawing/2014/main" id="{BCD4AA9D-505B-8308-6975-7320290608DA}"/>
                </a:ext>
              </a:extLst>
            </p:cNvPr>
            <p:cNvSpPr/>
            <p:nvPr/>
          </p:nvSpPr>
          <p:spPr>
            <a:xfrm>
              <a:off x="1362833" y="4672530"/>
              <a:ext cx="226800" cy="234000"/>
            </a:xfrm>
            <a:prstGeom prst="rect">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grpSp>
      <p:grpSp>
        <p:nvGrpSpPr>
          <p:cNvPr id="180" name="Group 179">
            <a:extLst>
              <a:ext uri="{FF2B5EF4-FFF2-40B4-BE49-F238E27FC236}">
                <a16:creationId xmlns:a16="http://schemas.microsoft.com/office/drawing/2014/main" id="{C5466B46-29AE-5F5C-8E4E-D3ABCEBC3C89}"/>
              </a:ext>
            </a:extLst>
          </p:cNvPr>
          <p:cNvGrpSpPr>
            <a:grpSpLocks noChangeAspect="1"/>
          </p:cNvGrpSpPr>
          <p:nvPr/>
        </p:nvGrpSpPr>
        <p:grpSpPr>
          <a:xfrm rot="9107400">
            <a:off x="3713768" y="5001831"/>
            <a:ext cx="556052" cy="198770"/>
            <a:chOff x="687454" y="4672530"/>
            <a:chExt cx="902179" cy="234000"/>
          </a:xfrm>
          <a:solidFill>
            <a:schemeClr val="accent1">
              <a:lumMod val="20000"/>
              <a:lumOff val="80000"/>
            </a:schemeClr>
          </a:solidFill>
        </p:grpSpPr>
        <p:sp>
          <p:nvSpPr>
            <p:cNvPr id="186" name="Rectangle 185">
              <a:extLst>
                <a:ext uri="{FF2B5EF4-FFF2-40B4-BE49-F238E27FC236}">
                  <a16:creationId xmlns:a16="http://schemas.microsoft.com/office/drawing/2014/main" id="{CDF2391F-5A3C-C434-9199-CB8405E94F70}"/>
                </a:ext>
              </a:extLst>
            </p:cNvPr>
            <p:cNvSpPr/>
            <p:nvPr/>
          </p:nvSpPr>
          <p:spPr>
            <a:xfrm>
              <a:off x="687454"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87" name="Rectangle 186">
              <a:extLst>
                <a:ext uri="{FF2B5EF4-FFF2-40B4-BE49-F238E27FC236}">
                  <a16:creationId xmlns:a16="http://schemas.microsoft.com/office/drawing/2014/main" id="{5F8ECAD6-7E19-794D-D83C-D518BF5EAE1A}"/>
                </a:ext>
              </a:extLst>
            </p:cNvPr>
            <p:cNvSpPr/>
            <p:nvPr/>
          </p:nvSpPr>
          <p:spPr>
            <a:xfrm>
              <a:off x="912580"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88" name="Rectangle 187">
              <a:extLst>
                <a:ext uri="{FF2B5EF4-FFF2-40B4-BE49-F238E27FC236}">
                  <a16:creationId xmlns:a16="http://schemas.microsoft.com/office/drawing/2014/main" id="{AA2ACBAC-896F-A6D7-EEF7-7F056D245E1A}"/>
                </a:ext>
              </a:extLst>
            </p:cNvPr>
            <p:cNvSpPr/>
            <p:nvPr/>
          </p:nvSpPr>
          <p:spPr>
            <a:xfrm>
              <a:off x="1140340"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89" name="Rectangle 188">
              <a:extLst>
                <a:ext uri="{FF2B5EF4-FFF2-40B4-BE49-F238E27FC236}">
                  <a16:creationId xmlns:a16="http://schemas.microsoft.com/office/drawing/2014/main" id="{6FDABAB3-0DE1-F278-ED05-AC361576DA37}"/>
                </a:ext>
              </a:extLst>
            </p:cNvPr>
            <p:cNvSpPr/>
            <p:nvPr/>
          </p:nvSpPr>
          <p:spPr>
            <a:xfrm>
              <a:off x="1362833"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grpSp>
      <p:grpSp>
        <p:nvGrpSpPr>
          <p:cNvPr id="181" name="Group 180">
            <a:extLst>
              <a:ext uri="{FF2B5EF4-FFF2-40B4-BE49-F238E27FC236}">
                <a16:creationId xmlns:a16="http://schemas.microsoft.com/office/drawing/2014/main" id="{95959BAE-B125-F4C4-CC0C-029CF8EE52B0}"/>
              </a:ext>
            </a:extLst>
          </p:cNvPr>
          <p:cNvGrpSpPr>
            <a:grpSpLocks noChangeAspect="1"/>
          </p:cNvGrpSpPr>
          <p:nvPr/>
        </p:nvGrpSpPr>
        <p:grpSpPr>
          <a:xfrm rot="9107400">
            <a:off x="3878091" y="5241174"/>
            <a:ext cx="556052" cy="198770"/>
            <a:chOff x="687454" y="4672530"/>
            <a:chExt cx="902179" cy="234000"/>
          </a:xfrm>
          <a:solidFill>
            <a:schemeClr val="accent5">
              <a:lumMod val="20000"/>
              <a:lumOff val="80000"/>
            </a:schemeClr>
          </a:solidFill>
        </p:grpSpPr>
        <p:sp>
          <p:nvSpPr>
            <p:cNvPr id="182" name="Rectangle 181">
              <a:extLst>
                <a:ext uri="{FF2B5EF4-FFF2-40B4-BE49-F238E27FC236}">
                  <a16:creationId xmlns:a16="http://schemas.microsoft.com/office/drawing/2014/main" id="{2803B778-C8D3-2B5D-9506-F52B4D59CBFA}"/>
                </a:ext>
              </a:extLst>
            </p:cNvPr>
            <p:cNvSpPr/>
            <p:nvPr/>
          </p:nvSpPr>
          <p:spPr>
            <a:xfrm>
              <a:off x="687454" y="4672530"/>
              <a:ext cx="226800" cy="234000"/>
            </a:xfrm>
            <a:prstGeom prst="rect">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83" name="Rectangle 182">
              <a:extLst>
                <a:ext uri="{FF2B5EF4-FFF2-40B4-BE49-F238E27FC236}">
                  <a16:creationId xmlns:a16="http://schemas.microsoft.com/office/drawing/2014/main" id="{B41E02C7-20C3-BAD2-1B7D-46F9C641F544}"/>
                </a:ext>
              </a:extLst>
            </p:cNvPr>
            <p:cNvSpPr/>
            <p:nvPr/>
          </p:nvSpPr>
          <p:spPr>
            <a:xfrm>
              <a:off x="912580" y="4672530"/>
              <a:ext cx="226800" cy="234000"/>
            </a:xfrm>
            <a:prstGeom prst="rect">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84" name="Rectangle 183">
              <a:extLst>
                <a:ext uri="{FF2B5EF4-FFF2-40B4-BE49-F238E27FC236}">
                  <a16:creationId xmlns:a16="http://schemas.microsoft.com/office/drawing/2014/main" id="{761A4713-5D4D-4A2F-48F2-52384DA11777}"/>
                </a:ext>
              </a:extLst>
            </p:cNvPr>
            <p:cNvSpPr/>
            <p:nvPr/>
          </p:nvSpPr>
          <p:spPr>
            <a:xfrm>
              <a:off x="1140340" y="4672530"/>
              <a:ext cx="226800" cy="234000"/>
            </a:xfrm>
            <a:prstGeom prst="rect">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85" name="Rectangle 184">
              <a:extLst>
                <a:ext uri="{FF2B5EF4-FFF2-40B4-BE49-F238E27FC236}">
                  <a16:creationId xmlns:a16="http://schemas.microsoft.com/office/drawing/2014/main" id="{A28BFF7A-F9B4-FA22-B15C-8F0C8AFC5AF8}"/>
                </a:ext>
              </a:extLst>
            </p:cNvPr>
            <p:cNvSpPr/>
            <p:nvPr/>
          </p:nvSpPr>
          <p:spPr>
            <a:xfrm>
              <a:off x="1362833" y="4672530"/>
              <a:ext cx="226800" cy="234000"/>
            </a:xfrm>
            <a:prstGeom prst="rect">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grpSp>
      <p:grpSp>
        <p:nvGrpSpPr>
          <p:cNvPr id="170" name="Group 169">
            <a:extLst>
              <a:ext uri="{FF2B5EF4-FFF2-40B4-BE49-F238E27FC236}">
                <a16:creationId xmlns:a16="http://schemas.microsoft.com/office/drawing/2014/main" id="{9AEF2B88-9028-B15C-6B85-C1388EEB69DB}"/>
              </a:ext>
            </a:extLst>
          </p:cNvPr>
          <p:cNvGrpSpPr>
            <a:grpSpLocks noChangeAspect="1"/>
          </p:cNvGrpSpPr>
          <p:nvPr/>
        </p:nvGrpSpPr>
        <p:grpSpPr>
          <a:xfrm rot="9107400">
            <a:off x="4631265" y="5001831"/>
            <a:ext cx="556052" cy="198770"/>
            <a:chOff x="687454" y="4672530"/>
            <a:chExt cx="902179" cy="234000"/>
          </a:xfrm>
          <a:solidFill>
            <a:schemeClr val="accent1">
              <a:lumMod val="20000"/>
              <a:lumOff val="80000"/>
            </a:schemeClr>
          </a:solidFill>
        </p:grpSpPr>
        <p:sp>
          <p:nvSpPr>
            <p:cNvPr id="176" name="Rectangle 175">
              <a:extLst>
                <a:ext uri="{FF2B5EF4-FFF2-40B4-BE49-F238E27FC236}">
                  <a16:creationId xmlns:a16="http://schemas.microsoft.com/office/drawing/2014/main" id="{1269A6F8-8CDB-EAD5-E398-CF5D155EBDE5}"/>
                </a:ext>
              </a:extLst>
            </p:cNvPr>
            <p:cNvSpPr/>
            <p:nvPr/>
          </p:nvSpPr>
          <p:spPr>
            <a:xfrm>
              <a:off x="687454"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77" name="Rectangle 176">
              <a:extLst>
                <a:ext uri="{FF2B5EF4-FFF2-40B4-BE49-F238E27FC236}">
                  <a16:creationId xmlns:a16="http://schemas.microsoft.com/office/drawing/2014/main" id="{8D1230FE-B55F-6EF8-C3CD-12D23CFCCA64}"/>
                </a:ext>
              </a:extLst>
            </p:cNvPr>
            <p:cNvSpPr/>
            <p:nvPr/>
          </p:nvSpPr>
          <p:spPr>
            <a:xfrm>
              <a:off x="912580"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78" name="Rectangle 177">
              <a:extLst>
                <a:ext uri="{FF2B5EF4-FFF2-40B4-BE49-F238E27FC236}">
                  <a16:creationId xmlns:a16="http://schemas.microsoft.com/office/drawing/2014/main" id="{4D0923EE-353F-8C74-FEA2-B290A4018AD1}"/>
                </a:ext>
              </a:extLst>
            </p:cNvPr>
            <p:cNvSpPr/>
            <p:nvPr/>
          </p:nvSpPr>
          <p:spPr>
            <a:xfrm>
              <a:off x="1140340"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79" name="Rectangle 178">
              <a:extLst>
                <a:ext uri="{FF2B5EF4-FFF2-40B4-BE49-F238E27FC236}">
                  <a16:creationId xmlns:a16="http://schemas.microsoft.com/office/drawing/2014/main" id="{C91C8354-127B-61B1-4459-D101011078E6}"/>
                </a:ext>
              </a:extLst>
            </p:cNvPr>
            <p:cNvSpPr/>
            <p:nvPr/>
          </p:nvSpPr>
          <p:spPr>
            <a:xfrm>
              <a:off x="1362833"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grpSp>
      <p:grpSp>
        <p:nvGrpSpPr>
          <p:cNvPr id="171" name="Group 170">
            <a:extLst>
              <a:ext uri="{FF2B5EF4-FFF2-40B4-BE49-F238E27FC236}">
                <a16:creationId xmlns:a16="http://schemas.microsoft.com/office/drawing/2014/main" id="{CE0BA9BE-F329-2113-4329-913F62A036B6}"/>
              </a:ext>
            </a:extLst>
          </p:cNvPr>
          <p:cNvGrpSpPr>
            <a:grpSpLocks noChangeAspect="1"/>
          </p:cNvGrpSpPr>
          <p:nvPr/>
        </p:nvGrpSpPr>
        <p:grpSpPr>
          <a:xfrm rot="9107400">
            <a:off x="4795588" y="5241174"/>
            <a:ext cx="556052" cy="198770"/>
            <a:chOff x="687454" y="4672530"/>
            <a:chExt cx="902179" cy="234000"/>
          </a:xfrm>
          <a:solidFill>
            <a:schemeClr val="accent5">
              <a:lumMod val="20000"/>
              <a:lumOff val="80000"/>
            </a:schemeClr>
          </a:solidFill>
        </p:grpSpPr>
        <p:sp>
          <p:nvSpPr>
            <p:cNvPr id="172" name="Rectangle 171">
              <a:extLst>
                <a:ext uri="{FF2B5EF4-FFF2-40B4-BE49-F238E27FC236}">
                  <a16:creationId xmlns:a16="http://schemas.microsoft.com/office/drawing/2014/main" id="{46ADE81A-9AB9-AD3B-7B2E-8E59AAC7D3D1}"/>
                </a:ext>
              </a:extLst>
            </p:cNvPr>
            <p:cNvSpPr/>
            <p:nvPr/>
          </p:nvSpPr>
          <p:spPr>
            <a:xfrm>
              <a:off x="687454" y="4672530"/>
              <a:ext cx="226800" cy="234000"/>
            </a:xfrm>
            <a:prstGeom prst="rect">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73" name="Rectangle 172">
              <a:extLst>
                <a:ext uri="{FF2B5EF4-FFF2-40B4-BE49-F238E27FC236}">
                  <a16:creationId xmlns:a16="http://schemas.microsoft.com/office/drawing/2014/main" id="{709C48DB-4737-7B87-9004-4199A526E708}"/>
                </a:ext>
              </a:extLst>
            </p:cNvPr>
            <p:cNvSpPr/>
            <p:nvPr/>
          </p:nvSpPr>
          <p:spPr>
            <a:xfrm>
              <a:off x="912580" y="4672530"/>
              <a:ext cx="226800" cy="234000"/>
            </a:xfrm>
            <a:prstGeom prst="rect">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74" name="Rectangle 173">
              <a:extLst>
                <a:ext uri="{FF2B5EF4-FFF2-40B4-BE49-F238E27FC236}">
                  <a16:creationId xmlns:a16="http://schemas.microsoft.com/office/drawing/2014/main" id="{B3F199CD-01D8-F64C-AAEB-1352EB335C4A}"/>
                </a:ext>
              </a:extLst>
            </p:cNvPr>
            <p:cNvSpPr/>
            <p:nvPr/>
          </p:nvSpPr>
          <p:spPr>
            <a:xfrm>
              <a:off x="1140340" y="4672530"/>
              <a:ext cx="226800" cy="234000"/>
            </a:xfrm>
            <a:prstGeom prst="rect">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175" name="Rectangle 174">
              <a:extLst>
                <a:ext uri="{FF2B5EF4-FFF2-40B4-BE49-F238E27FC236}">
                  <a16:creationId xmlns:a16="http://schemas.microsoft.com/office/drawing/2014/main" id="{C04B3418-FD63-4820-75A9-37403F18BD5A}"/>
                </a:ext>
              </a:extLst>
            </p:cNvPr>
            <p:cNvSpPr/>
            <p:nvPr/>
          </p:nvSpPr>
          <p:spPr>
            <a:xfrm>
              <a:off x="1362833" y="4672530"/>
              <a:ext cx="226800" cy="234000"/>
            </a:xfrm>
            <a:prstGeom prst="rect">
              <a:avLst/>
            </a:prstGeom>
            <a:grp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grpSp>
      <p:sp>
        <p:nvSpPr>
          <p:cNvPr id="218" name="Rounded Rectangle 217">
            <a:extLst>
              <a:ext uri="{FF2B5EF4-FFF2-40B4-BE49-F238E27FC236}">
                <a16:creationId xmlns:a16="http://schemas.microsoft.com/office/drawing/2014/main" id="{32260459-C8E5-F873-E268-155259F83D18}"/>
              </a:ext>
            </a:extLst>
          </p:cNvPr>
          <p:cNvSpPr/>
          <p:nvPr/>
        </p:nvSpPr>
        <p:spPr>
          <a:xfrm>
            <a:off x="7143414" y="3065947"/>
            <a:ext cx="1827718" cy="2850930"/>
          </a:xfrm>
          <a:prstGeom prst="roundRect">
            <a:avLst>
              <a:gd name="adj" fmla="val 7426"/>
            </a:avLst>
          </a:prstGeom>
          <a:solidFill>
            <a:schemeClr val="bg2"/>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t" anchorCtr="1"/>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Host CPU</a:t>
            </a:r>
          </a:p>
        </p:txBody>
      </p:sp>
      <p:grpSp>
        <p:nvGrpSpPr>
          <p:cNvPr id="219" name="Group 218">
            <a:extLst>
              <a:ext uri="{FF2B5EF4-FFF2-40B4-BE49-F238E27FC236}">
                <a16:creationId xmlns:a16="http://schemas.microsoft.com/office/drawing/2014/main" id="{01D5E29C-6FE9-2813-5929-E2B8E0851813}"/>
              </a:ext>
            </a:extLst>
          </p:cNvPr>
          <p:cNvGrpSpPr>
            <a:grpSpLocks noChangeAspect="1"/>
          </p:cNvGrpSpPr>
          <p:nvPr/>
        </p:nvGrpSpPr>
        <p:grpSpPr>
          <a:xfrm rot="5400000">
            <a:off x="7994395" y="4003400"/>
            <a:ext cx="901618" cy="248910"/>
            <a:chOff x="687454" y="4672530"/>
            <a:chExt cx="902179" cy="234000"/>
          </a:xfrm>
          <a:solidFill>
            <a:schemeClr val="accent5">
              <a:lumMod val="20000"/>
              <a:lumOff val="80000"/>
            </a:schemeClr>
          </a:solidFill>
        </p:grpSpPr>
        <p:sp>
          <p:nvSpPr>
            <p:cNvPr id="236" name="Rectangle 235">
              <a:extLst>
                <a:ext uri="{FF2B5EF4-FFF2-40B4-BE49-F238E27FC236}">
                  <a16:creationId xmlns:a16="http://schemas.microsoft.com/office/drawing/2014/main" id="{1B8A7226-194C-E14F-9A41-123AD8B544B1}"/>
                </a:ext>
              </a:extLst>
            </p:cNvPr>
            <p:cNvSpPr/>
            <p:nvPr/>
          </p:nvSpPr>
          <p:spPr>
            <a:xfrm>
              <a:off x="687454"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237" name="Rectangle 236">
              <a:extLst>
                <a:ext uri="{FF2B5EF4-FFF2-40B4-BE49-F238E27FC236}">
                  <a16:creationId xmlns:a16="http://schemas.microsoft.com/office/drawing/2014/main" id="{6F7BD965-2272-C303-7580-0BF9C0BE82A0}"/>
                </a:ext>
              </a:extLst>
            </p:cNvPr>
            <p:cNvSpPr/>
            <p:nvPr/>
          </p:nvSpPr>
          <p:spPr>
            <a:xfrm>
              <a:off x="912580"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238" name="Rectangle 237">
              <a:extLst>
                <a:ext uri="{FF2B5EF4-FFF2-40B4-BE49-F238E27FC236}">
                  <a16:creationId xmlns:a16="http://schemas.microsoft.com/office/drawing/2014/main" id="{39617687-07D1-8125-CB75-C653B2B78ADA}"/>
                </a:ext>
              </a:extLst>
            </p:cNvPr>
            <p:cNvSpPr/>
            <p:nvPr/>
          </p:nvSpPr>
          <p:spPr>
            <a:xfrm>
              <a:off x="1140340"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239" name="Rectangle 238">
              <a:extLst>
                <a:ext uri="{FF2B5EF4-FFF2-40B4-BE49-F238E27FC236}">
                  <a16:creationId xmlns:a16="http://schemas.microsoft.com/office/drawing/2014/main" id="{E5C3CA50-9015-B110-80D1-4986BE2CB2FB}"/>
                </a:ext>
              </a:extLst>
            </p:cNvPr>
            <p:cNvSpPr/>
            <p:nvPr/>
          </p:nvSpPr>
          <p:spPr>
            <a:xfrm>
              <a:off x="1362833"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grpSp>
      <p:grpSp>
        <p:nvGrpSpPr>
          <p:cNvPr id="220" name="Group 219">
            <a:extLst>
              <a:ext uri="{FF2B5EF4-FFF2-40B4-BE49-F238E27FC236}">
                <a16:creationId xmlns:a16="http://schemas.microsoft.com/office/drawing/2014/main" id="{B8A60D20-A70F-F677-2262-07F0BD37A932}"/>
              </a:ext>
            </a:extLst>
          </p:cNvPr>
          <p:cNvGrpSpPr>
            <a:grpSpLocks noChangeAspect="1"/>
          </p:cNvGrpSpPr>
          <p:nvPr/>
        </p:nvGrpSpPr>
        <p:grpSpPr>
          <a:xfrm rot="5400000">
            <a:off x="7206926" y="4003401"/>
            <a:ext cx="901618" cy="248910"/>
            <a:chOff x="687454" y="4672530"/>
            <a:chExt cx="902179" cy="234000"/>
          </a:xfrm>
          <a:solidFill>
            <a:schemeClr val="accent5">
              <a:lumMod val="20000"/>
              <a:lumOff val="80000"/>
            </a:schemeClr>
          </a:solidFill>
        </p:grpSpPr>
        <p:sp>
          <p:nvSpPr>
            <p:cNvPr id="232" name="Rectangle 231">
              <a:extLst>
                <a:ext uri="{FF2B5EF4-FFF2-40B4-BE49-F238E27FC236}">
                  <a16:creationId xmlns:a16="http://schemas.microsoft.com/office/drawing/2014/main" id="{0CCC6E37-F18A-8040-8E61-46CF885E2AC8}"/>
                </a:ext>
              </a:extLst>
            </p:cNvPr>
            <p:cNvSpPr/>
            <p:nvPr/>
          </p:nvSpPr>
          <p:spPr>
            <a:xfrm>
              <a:off x="687454"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233" name="Rectangle 232">
              <a:extLst>
                <a:ext uri="{FF2B5EF4-FFF2-40B4-BE49-F238E27FC236}">
                  <a16:creationId xmlns:a16="http://schemas.microsoft.com/office/drawing/2014/main" id="{418581F3-85AF-F2AC-FBB9-9D77DD21F852}"/>
                </a:ext>
              </a:extLst>
            </p:cNvPr>
            <p:cNvSpPr/>
            <p:nvPr/>
          </p:nvSpPr>
          <p:spPr>
            <a:xfrm>
              <a:off x="912580"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234" name="Rectangle 233">
              <a:extLst>
                <a:ext uri="{FF2B5EF4-FFF2-40B4-BE49-F238E27FC236}">
                  <a16:creationId xmlns:a16="http://schemas.microsoft.com/office/drawing/2014/main" id="{033CAA57-3C19-6B44-F42B-2CD1AACC90B4}"/>
                </a:ext>
              </a:extLst>
            </p:cNvPr>
            <p:cNvSpPr/>
            <p:nvPr/>
          </p:nvSpPr>
          <p:spPr>
            <a:xfrm>
              <a:off x="1140340"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235" name="Rectangle 234">
              <a:extLst>
                <a:ext uri="{FF2B5EF4-FFF2-40B4-BE49-F238E27FC236}">
                  <a16:creationId xmlns:a16="http://schemas.microsoft.com/office/drawing/2014/main" id="{C83B9B06-5922-52D8-E472-BF9DDFCD21DE}"/>
                </a:ext>
              </a:extLst>
            </p:cNvPr>
            <p:cNvSpPr/>
            <p:nvPr/>
          </p:nvSpPr>
          <p:spPr>
            <a:xfrm>
              <a:off x="1362833"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grpSp>
      <p:grpSp>
        <p:nvGrpSpPr>
          <p:cNvPr id="221" name="Group 220">
            <a:extLst>
              <a:ext uri="{FF2B5EF4-FFF2-40B4-BE49-F238E27FC236}">
                <a16:creationId xmlns:a16="http://schemas.microsoft.com/office/drawing/2014/main" id="{7C9F49E6-152E-DCD2-8A27-78516102F05A}"/>
              </a:ext>
            </a:extLst>
          </p:cNvPr>
          <p:cNvGrpSpPr>
            <a:grpSpLocks noChangeAspect="1"/>
          </p:cNvGrpSpPr>
          <p:nvPr/>
        </p:nvGrpSpPr>
        <p:grpSpPr>
          <a:xfrm rot="5400000">
            <a:off x="7997004" y="5068340"/>
            <a:ext cx="901618" cy="248910"/>
            <a:chOff x="687454" y="4672530"/>
            <a:chExt cx="902179" cy="234000"/>
          </a:xfrm>
          <a:solidFill>
            <a:schemeClr val="accent5">
              <a:lumMod val="20000"/>
              <a:lumOff val="80000"/>
            </a:schemeClr>
          </a:solidFill>
        </p:grpSpPr>
        <p:sp>
          <p:nvSpPr>
            <p:cNvPr id="228" name="Rectangle 227">
              <a:extLst>
                <a:ext uri="{FF2B5EF4-FFF2-40B4-BE49-F238E27FC236}">
                  <a16:creationId xmlns:a16="http://schemas.microsoft.com/office/drawing/2014/main" id="{506D3BC0-6AF1-BD5B-6D39-E1ECD162FCFA}"/>
                </a:ext>
              </a:extLst>
            </p:cNvPr>
            <p:cNvSpPr/>
            <p:nvPr/>
          </p:nvSpPr>
          <p:spPr>
            <a:xfrm>
              <a:off x="687454"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229" name="Rectangle 228">
              <a:extLst>
                <a:ext uri="{FF2B5EF4-FFF2-40B4-BE49-F238E27FC236}">
                  <a16:creationId xmlns:a16="http://schemas.microsoft.com/office/drawing/2014/main" id="{B0566571-0CDB-FC60-BAAD-BAEEF3CB23F0}"/>
                </a:ext>
              </a:extLst>
            </p:cNvPr>
            <p:cNvSpPr/>
            <p:nvPr/>
          </p:nvSpPr>
          <p:spPr>
            <a:xfrm>
              <a:off x="912580"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230" name="Rectangle 229">
              <a:extLst>
                <a:ext uri="{FF2B5EF4-FFF2-40B4-BE49-F238E27FC236}">
                  <a16:creationId xmlns:a16="http://schemas.microsoft.com/office/drawing/2014/main" id="{8CA56A2C-4519-5114-B894-B734715BFDD4}"/>
                </a:ext>
              </a:extLst>
            </p:cNvPr>
            <p:cNvSpPr/>
            <p:nvPr/>
          </p:nvSpPr>
          <p:spPr>
            <a:xfrm>
              <a:off x="1140340"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231" name="Rectangle 230">
              <a:extLst>
                <a:ext uri="{FF2B5EF4-FFF2-40B4-BE49-F238E27FC236}">
                  <a16:creationId xmlns:a16="http://schemas.microsoft.com/office/drawing/2014/main" id="{D844304D-C812-1C2A-A6FA-B78E033B643E}"/>
                </a:ext>
              </a:extLst>
            </p:cNvPr>
            <p:cNvSpPr/>
            <p:nvPr/>
          </p:nvSpPr>
          <p:spPr>
            <a:xfrm>
              <a:off x="1362833"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grpSp>
      <p:grpSp>
        <p:nvGrpSpPr>
          <p:cNvPr id="222" name="Group 221">
            <a:extLst>
              <a:ext uri="{FF2B5EF4-FFF2-40B4-BE49-F238E27FC236}">
                <a16:creationId xmlns:a16="http://schemas.microsoft.com/office/drawing/2014/main" id="{293A2808-BBD1-5800-7102-C48234553C87}"/>
              </a:ext>
            </a:extLst>
          </p:cNvPr>
          <p:cNvGrpSpPr>
            <a:grpSpLocks noChangeAspect="1"/>
          </p:cNvGrpSpPr>
          <p:nvPr/>
        </p:nvGrpSpPr>
        <p:grpSpPr>
          <a:xfrm rot="5400000">
            <a:off x="7192846" y="5067504"/>
            <a:ext cx="901618" cy="248910"/>
            <a:chOff x="687454" y="4672530"/>
            <a:chExt cx="902179" cy="234000"/>
          </a:xfrm>
          <a:solidFill>
            <a:schemeClr val="accent5">
              <a:lumMod val="20000"/>
              <a:lumOff val="80000"/>
            </a:schemeClr>
          </a:solidFill>
        </p:grpSpPr>
        <p:sp>
          <p:nvSpPr>
            <p:cNvPr id="224" name="Rectangle 223">
              <a:extLst>
                <a:ext uri="{FF2B5EF4-FFF2-40B4-BE49-F238E27FC236}">
                  <a16:creationId xmlns:a16="http://schemas.microsoft.com/office/drawing/2014/main" id="{B4A4CDF7-818C-7A64-5DC4-A070733E1D96}"/>
                </a:ext>
              </a:extLst>
            </p:cNvPr>
            <p:cNvSpPr/>
            <p:nvPr/>
          </p:nvSpPr>
          <p:spPr>
            <a:xfrm>
              <a:off x="687454"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225" name="Rectangle 224">
              <a:extLst>
                <a:ext uri="{FF2B5EF4-FFF2-40B4-BE49-F238E27FC236}">
                  <a16:creationId xmlns:a16="http://schemas.microsoft.com/office/drawing/2014/main" id="{451A0A72-5297-3EF1-CFB9-007AFF697293}"/>
                </a:ext>
              </a:extLst>
            </p:cNvPr>
            <p:cNvSpPr/>
            <p:nvPr/>
          </p:nvSpPr>
          <p:spPr>
            <a:xfrm>
              <a:off x="912580"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226" name="Rectangle 225">
              <a:extLst>
                <a:ext uri="{FF2B5EF4-FFF2-40B4-BE49-F238E27FC236}">
                  <a16:creationId xmlns:a16="http://schemas.microsoft.com/office/drawing/2014/main" id="{06AF232D-63C5-4137-9684-D1768177DE4C}"/>
                </a:ext>
              </a:extLst>
            </p:cNvPr>
            <p:cNvSpPr/>
            <p:nvPr/>
          </p:nvSpPr>
          <p:spPr>
            <a:xfrm>
              <a:off x="1140340"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227" name="Rectangle 226">
              <a:extLst>
                <a:ext uri="{FF2B5EF4-FFF2-40B4-BE49-F238E27FC236}">
                  <a16:creationId xmlns:a16="http://schemas.microsoft.com/office/drawing/2014/main" id="{51E95B38-82F8-0F7B-5ED7-44230E512F43}"/>
                </a:ext>
              </a:extLst>
            </p:cNvPr>
            <p:cNvSpPr/>
            <p:nvPr/>
          </p:nvSpPr>
          <p:spPr>
            <a:xfrm>
              <a:off x="1362833" y="4672530"/>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grpSp>
      <p:sp>
        <p:nvSpPr>
          <p:cNvPr id="223" name="TextBox 222">
            <a:extLst>
              <a:ext uri="{FF2B5EF4-FFF2-40B4-BE49-F238E27FC236}">
                <a16:creationId xmlns:a16="http://schemas.microsoft.com/office/drawing/2014/main" id="{F914026E-DED5-35AB-9154-8B576A400AEA}"/>
              </a:ext>
            </a:extLst>
          </p:cNvPr>
          <p:cNvSpPr txBox="1"/>
          <p:nvPr/>
        </p:nvSpPr>
        <p:spPr>
          <a:xfrm>
            <a:off x="7859944" y="4367751"/>
            <a:ext cx="240840"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R" sz="28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a:t>
            </a:r>
            <a:endParaRPr kumimoji="0" lang="en-GR" sz="20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endParaRPr>
          </a:p>
        </p:txBody>
      </p:sp>
      <p:sp>
        <p:nvSpPr>
          <p:cNvPr id="240" name="TextBox 239">
            <a:extLst>
              <a:ext uri="{FF2B5EF4-FFF2-40B4-BE49-F238E27FC236}">
                <a16:creationId xmlns:a16="http://schemas.microsoft.com/office/drawing/2014/main" id="{33E57AB0-6E8E-76D1-8145-A310322A269E}"/>
              </a:ext>
            </a:extLst>
          </p:cNvPr>
          <p:cNvSpPr txBox="1"/>
          <p:nvPr/>
        </p:nvSpPr>
        <p:spPr>
          <a:xfrm>
            <a:off x="1172212" y="1879132"/>
            <a:ext cx="1916320"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L</a:t>
            </a:r>
            <a:r>
              <a:rPr kumimoji="0" lang="en-GR" sz="24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oad the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400" b="0" i="0" u="none" strike="noStrike" kern="1200" cap="none" spc="0" normalizeH="0" baseline="0" noProof="0" dirty="0">
                <a:ln>
                  <a:noFill/>
                </a:ln>
                <a:solidFill>
                  <a:srgbClr val="C19859">
                    <a:lumMod val="75000"/>
                  </a:srgbClr>
                </a:solidFill>
                <a:effectLst/>
                <a:uLnTx/>
                <a:uFillTx/>
                <a:latin typeface="Trebuchet MS" panose="020B0703020202090204" pitchFamily="34" charset="0"/>
                <a:ea typeface="+mn-ea"/>
                <a:cs typeface="+mn-cs"/>
              </a:rPr>
              <a:t>input vector</a:t>
            </a:r>
          </a:p>
        </p:txBody>
      </p:sp>
      <p:sp>
        <p:nvSpPr>
          <p:cNvPr id="241" name="TextBox 240">
            <a:extLst>
              <a:ext uri="{FF2B5EF4-FFF2-40B4-BE49-F238E27FC236}">
                <a16:creationId xmlns:a16="http://schemas.microsoft.com/office/drawing/2014/main" id="{4403E0E1-B939-9119-4E4C-E0276F936446}"/>
              </a:ext>
            </a:extLst>
          </p:cNvPr>
          <p:cNvSpPr txBox="1"/>
          <p:nvPr/>
        </p:nvSpPr>
        <p:spPr>
          <a:xfrm>
            <a:off x="2761293" y="1879132"/>
            <a:ext cx="2756471"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Execute the </a:t>
            </a:r>
            <a:r>
              <a:rPr kumimoji="0" lang="en-US" sz="2400" b="0" i="0" u="none" strike="noStrike" kern="1200" cap="none" spc="0" normalizeH="0" baseline="0" noProof="0" dirty="0">
                <a:ln>
                  <a:noFill/>
                </a:ln>
                <a:solidFill>
                  <a:srgbClr val="4E8542">
                    <a:lumMod val="75000"/>
                  </a:srgbClr>
                </a:solidFill>
                <a:effectLst/>
                <a:uLnTx/>
                <a:uFillTx/>
                <a:latin typeface="Trebuchet MS" panose="020B0703020202090204" pitchFamily="34" charset="0"/>
                <a:ea typeface="+mn-ea"/>
                <a:cs typeface="+mn-cs"/>
              </a:rPr>
              <a:t>kernel</a:t>
            </a:r>
            <a:endParaRPr kumimoji="0" lang="en-GR" sz="2400" b="0" i="0" u="none" strike="noStrike" kern="1200" cap="none" spc="0" normalizeH="0" baseline="0" noProof="0" dirty="0">
              <a:ln>
                <a:noFill/>
              </a:ln>
              <a:solidFill>
                <a:srgbClr val="4E8542">
                  <a:lumMod val="75000"/>
                </a:srgbClr>
              </a:solidFill>
              <a:effectLst/>
              <a:uLnTx/>
              <a:uFillTx/>
              <a:latin typeface="Trebuchet MS" panose="020B0703020202090204" pitchFamily="34" charset="0"/>
              <a:ea typeface="+mn-ea"/>
              <a:cs typeface="+mn-cs"/>
            </a:endParaRPr>
          </a:p>
        </p:txBody>
      </p:sp>
      <p:sp>
        <p:nvSpPr>
          <p:cNvPr id="242" name="TextBox 241">
            <a:extLst>
              <a:ext uri="{FF2B5EF4-FFF2-40B4-BE49-F238E27FC236}">
                <a16:creationId xmlns:a16="http://schemas.microsoft.com/office/drawing/2014/main" id="{381F35BD-09AF-898B-8CC6-646B87593B9C}"/>
              </a:ext>
            </a:extLst>
          </p:cNvPr>
          <p:cNvSpPr txBox="1"/>
          <p:nvPr/>
        </p:nvSpPr>
        <p:spPr>
          <a:xfrm>
            <a:off x="5009892" y="1879132"/>
            <a:ext cx="2143194"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604878"/>
                </a:solidFill>
                <a:effectLst/>
                <a:uLnTx/>
                <a:uFillTx/>
                <a:latin typeface="Trebuchet MS" panose="020B0703020202090204" pitchFamily="34" charset="0"/>
                <a:ea typeface="+mn-ea"/>
                <a:cs typeface="+mn-cs"/>
              </a:rPr>
              <a:t>Retrieve</a:t>
            </a:r>
            <a:r>
              <a:rPr kumimoji="0" lang="en-US"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 </a:t>
            </a:r>
            <a:r>
              <a:rPr kumimoji="0" lang="en-US" sz="24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the</a:t>
            </a:r>
            <a:r>
              <a:rPr kumimoji="0" lang="en-US"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604878"/>
                </a:solidFill>
                <a:effectLst/>
                <a:uLnTx/>
                <a:uFillTx/>
                <a:latin typeface="Trebuchet MS" panose="020B0703020202090204" pitchFamily="34" charset="0"/>
                <a:ea typeface="+mn-ea"/>
                <a:cs typeface="+mn-cs"/>
              </a:rPr>
              <a:t>partial results</a:t>
            </a:r>
            <a:endParaRPr kumimoji="0" lang="en-GR" sz="2400" b="0" i="0" u="none" strike="noStrike" kern="1200" cap="none" spc="0" normalizeH="0" baseline="0" noProof="0" dirty="0">
              <a:ln>
                <a:noFill/>
              </a:ln>
              <a:solidFill>
                <a:srgbClr val="604878"/>
              </a:solidFill>
              <a:effectLst/>
              <a:uLnTx/>
              <a:uFillTx/>
              <a:latin typeface="Trebuchet MS" panose="020B0703020202090204" pitchFamily="34" charset="0"/>
              <a:ea typeface="+mn-ea"/>
              <a:cs typeface="+mn-cs"/>
            </a:endParaRPr>
          </a:p>
        </p:txBody>
      </p:sp>
      <p:sp>
        <p:nvSpPr>
          <p:cNvPr id="243" name="TextBox 242">
            <a:extLst>
              <a:ext uri="{FF2B5EF4-FFF2-40B4-BE49-F238E27FC236}">
                <a16:creationId xmlns:a16="http://schemas.microsoft.com/office/drawing/2014/main" id="{A1E18008-AA96-E198-238D-A82F779F9EE3}"/>
              </a:ext>
            </a:extLst>
          </p:cNvPr>
          <p:cNvSpPr txBox="1"/>
          <p:nvPr/>
        </p:nvSpPr>
        <p:spPr>
          <a:xfrm>
            <a:off x="6993816" y="1879132"/>
            <a:ext cx="2143194"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B587C"/>
                </a:solidFill>
                <a:effectLst/>
                <a:uLnTx/>
                <a:uFillTx/>
                <a:latin typeface="Trebuchet MS" panose="020B0703020202090204" pitchFamily="34" charset="0"/>
                <a:ea typeface="+mn-ea"/>
                <a:cs typeface="+mn-cs"/>
              </a:rPr>
              <a:t>Merge</a:t>
            </a:r>
            <a:r>
              <a:rPr kumimoji="0" lang="en-US"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 </a:t>
            </a:r>
            <a:r>
              <a:rPr kumimoji="0" lang="en-US" sz="24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the</a:t>
            </a:r>
            <a:r>
              <a:rPr kumimoji="0" lang="en-US"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B587C"/>
                </a:solidFill>
                <a:effectLst/>
                <a:uLnTx/>
                <a:uFillTx/>
                <a:latin typeface="Trebuchet MS" panose="020B0703020202090204" pitchFamily="34" charset="0"/>
                <a:ea typeface="+mn-ea"/>
                <a:cs typeface="+mn-cs"/>
              </a:rPr>
              <a:t>partial</a:t>
            </a:r>
            <a:r>
              <a:rPr kumimoji="0" lang="en-US"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 </a:t>
            </a:r>
            <a:r>
              <a:rPr kumimoji="0" lang="en-US" sz="24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results</a:t>
            </a:r>
            <a:endParaRPr kumimoji="0" lang="en-GR" sz="24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endParaRPr>
          </a:p>
        </p:txBody>
      </p:sp>
      <p:sp>
        <p:nvSpPr>
          <p:cNvPr id="244" name="Oval 243">
            <a:extLst>
              <a:ext uri="{FF2B5EF4-FFF2-40B4-BE49-F238E27FC236}">
                <a16:creationId xmlns:a16="http://schemas.microsoft.com/office/drawing/2014/main" id="{BC0DC382-A497-9F7F-EEBE-BA2BEAE2933C}"/>
              </a:ext>
            </a:extLst>
          </p:cNvPr>
          <p:cNvSpPr/>
          <p:nvPr/>
        </p:nvSpPr>
        <p:spPr>
          <a:xfrm>
            <a:off x="1851910" y="1374485"/>
            <a:ext cx="396000" cy="396000"/>
          </a:xfrm>
          <a:prstGeom prst="ellipse">
            <a:avLst/>
          </a:prstGeom>
          <a:solidFill>
            <a:schemeClr val="tx1">
              <a:lumMod val="85000"/>
              <a:lumOff val="15000"/>
            </a:schemeClr>
          </a:solidFill>
        </p:spPr>
        <p:style>
          <a:lnRef idx="2">
            <a:schemeClr val="dk1">
              <a:shade val="50000"/>
            </a:schemeClr>
          </a:lnRef>
          <a:fillRef idx="1">
            <a:schemeClr val="dk1"/>
          </a:fillRef>
          <a:effectRef idx="0">
            <a:schemeClr val="dk1"/>
          </a:effectRef>
          <a:fontRef idx="minor">
            <a:schemeClr val="lt1"/>
          </a:fontRef>
        </p:style>
        <p:txBody>
          <a:bodyPr lIns="36000" tIns="72000" rIns="36000" b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1</a:t>
            </a:r>
          </a:p>
        </p:txBody>
      </p:sp>
      <p:sp>
        <p:nvSpPr>
          <p:cNvPr id="245" name="Oval 244">
            <a:extLst>
              <a:ext uri="{FF2B5EF4-FFF2-40B4-BE49-F238E27FC236}">
                <a16:creationId xmlns:a16="http://schemas.microsoft.com/office/drawing/2014/main" id="{DF0F3A5F-B66B-84FC-1EF8-B6AB9349CCFC}"/>
              </a:ext>
            </a:extLst>
          </p:cNvPr>
          <p:cNvSpPr/>
          <p:nvPr/>
        </p:nvSpPr>
        <p:spPr>
          <a:xfrm>
            <a:off x="3941528" y="1374485"/>
            <a:ext cx="396000" cy="396000"/>
          </a:xfrm>
          <a:prstGeom prst="ellipse">
            <a:avLst/>
          </a:prstGeom>
          <a:solidFill>
            <a:schemeClr val="tx1">
              <a:lumMod val="85000"/>
              <a:lumOff val="15000"/>
            </a:schemeClr>
          </a:solidFill>
        </p:spPr>
        <p:style>
          <a:lnRef idx="2">
            <a:schemeClr val="dk1">
              <a:shade val="50000"/>
            </a:schemeClr>
          </a:lnRef>
          <a:fillRef idx="1">
            <a:schemeClr val="dk1"/>
          </a:fillRef>
          <a:effectRef idx="0">
            <a:schemeClr val="dk1"/>
          </a:effectRef>
          <a:fontRef idx="minor">
            <a:schemeClr val="lt1"/>
          </a:fontRef>
        </p:style>
        <p:txBody>
          <a:bodyPr lIns="36000" tIns="72000" rIns="36000" b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2</a:t>
            </a:r>
          </a:p>
        </p:txBody>
      </p:sp>
      <p:sp>
        <p:nvSpPr>
          <p:cNvPr id="246" name="Oval 245">
            <a:extLst>
              <a:ext uri="{FF2B5EF4-FFF2-40B4-BE49-F238E27FC236}">
                <a16:creationId xmlns:a16="http://schemas.microsoft.com/office/drawing/2014/main" id="{61DD44E0-DFD8-2E05-BB46-41AA829CC058}"/>
              </a:ext>
            </a:extLst>
          </p:cNvPr>
          <p:cNvSpPr/>
          <p:nvPr/>
        </p:nvSpPr>
        <p:spPr>
          <a:xfrm>
            <a:off x="5937558" y="1374485"/>
            <a:ext cx="396000" cy="396000"/>
          </a:xfrm>
          <a:prstGeom prst="ellipse">
            <a:avLst/>
          </a:prstGeom>
          <a:solidFill>
            <a:schemeClr val="tx1">
              <a:lumMod val="85000"/>
              <a:lumOff val="15000"/>
            </a:schemeClr>
          </a:solidFill>
        </p:spPr>
        <p:style>
          <a:lnRef idx="2">
            <a:schemeClr val="dk1">
              <a:shade val="50000"/>
            </a:schemeClr>
          </a:lnRef>
          <a:fillRef idx="1">
            <a:schemeClr val="dk1"/>
          </a:fillRef>
          <a:effectRef idx="0">
            <a:schemeClr val="dk1"/>
          </a:effectRef>
          <a:fontRef idx="minor">
            <a:schemeClr val="lt1"/>
          </a:fontRef>
        </p:style>
        <p:txBody>
          <a:bodyPr lIns="36000" tIns="72000" rIns="36000" b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3</a:t>
            </a:r>
          </a:p>
        </p:txBody>
      </p:sp>
      <p:sp>
        <p:nvSpPr>
          <p:cNvPr id="247" name="Oval 246">
            <a:extLst>
              <a:ext uri="{FF2B5EF4-FFF2-40B4-BE49-F238E27FC236}">
                <a16:creationId xmlns:a16="http://schemas.microsoft.com/office/drawing/2014/main" id="{2C162B09-4665-A42C-7B0A-C148A8C14AFA}"/>
              </a:ext>
            </a:extLst>
          </p:cNvPr>
          <p:cNvSpPr/>
          <p:nvPr/>
        </p:nvSpPr>
        <p:spPr>
          <a:xfrm>
            <a:off x="7805167" y="1374485"/>
            <a:ext cx="396000" cy="396000"/>
          </a:xfrm>
          <a:prstGeom prst="ellipse">
            <a:avLst/>
          </a:prstGeom>
          <a:solidFill>
            <a:schemeClr val="tx1">
              <a:lumMod val="85000"/>
              <a:lumOff val="15000"/>
            </a:schemeClr>
          </a:solidFill>
        </p:spPr>
        <p:style>
          <a:lnRef idx="2">
            <a:schemeClr val="dk1">
              <a:shade val="50000"/>
            </a:schemeClr>
          </a:lnRef>
          <a:fillRef idx="1">
            <a:schemeClr val="dk1"/>
          </a:fillRef>
          <a:effectRef idx="0">
            <a:schemeClr val="dk1"/>
          </a:effectRef>
          <a:fontRef idx="minor">
            <a:schemeClr val="lt1"/>
          </a:fontRef>
        </p:style>
        <p:txBody>
          <a:bodyPr lIns="36000" tIns="72000" rIns="36000" bIns="72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4</a:t>
            </a:r>
          </a:p>
        </p:txBody>
      </p:sp>
      <p:grpSp>
        <p:nvGrpSpPr>
          <p:cNvPr id="270" name="Group 269">
            <a:extLst>
              <a:ext uri="{FF2B5EF4-FFF2-40B4-BE49-F238E27FC236}">
                <a16:creationId xmlns:a16="http://schemas.microsoft.com/office/drawing/2014/main" id="{A6D98AA8-36C3-C714-5790-BDE010D677AB}"/>
              </a:ext>
            </a:extLst>
          </p:cNvPr>
          <p:cNvGrpSpPr/>
          <p:nvPr/>
        </p:nvGrpSpPr>
        <p:grpSpPr>
          <a:xfrm>
            <a:off x="96561" y="3371147"/>
            <a:ext cx="1442959" cy="1751942"/>
            <a:chOff x="2296213" y="4722314"/>
            <a:chExt cx="2216371" cy="1751942"/>
          </a:xfrm>
        </p:grpSpPr>
        <p:grpSp>
          <p:nvGrpSpPr>
            <p:cNvPr id="271" name="Group 270">
              <a:extLst>
                <a:ext uri="{FF2B5EF4-FFF2-40B4-BE49-F238E27FC236}">
                  <a16:creationId xmlns:a16="http://schemas.microsoft.com/office/drawing/2014/main" id="{DA98856E-C631-D834-050C-CEAFE7E1D265}"/>
                </a:ext>
              </a:extLst>
            </p:cNvPr>
            <p:cNvGrpSpPr>
              <a:grpSpLocks noChangeAspect="1"/>
            </p:cNvGrpSpPr>
            <p:nvPr/>
          </p:nvGrpSpPr>
          <p:grpSpPr>
            <a:xfrm>
              <a:off x="2296213" y="4722314"/>
              <a:ext cx="2216371" cy="1751942"/>
              <a:chOff x="4260365" y="4858069"/>
              <a:chExt cx="2522123" cy="1993630"/>
            </a:xfrm>
          </p:grpSpPr>
          <p:sp>
            <p:nvSpPr>
              <p:cNvPr id="305" name="Rounded Rectangle 304">
                <a:extLst>
                  <a:ext uri="{FF2B5EF4-FFF2-40B4-BE49-F238E27FC236}">
                    <a16:creationId xmlns:a16="http://schemas.microsoft.com/office/drawing/2014/main" id="{089B9220-D1FC-D48C-11DD-AC3F0AA54A76}"/>
                  </a:ext>
                </a:extLst>
              </p:cNvPr>
              <p:cNvSpPr>
                <a:spLocks/>
              </p:cNvSpPr>
              <p:nvPr/>
            </p:nvSpPr>
            <p:spPr>
              <a:xfrm>
                <a:off x="4260365" y="4858069"/>
                <a:ext cx="2522123" cy="1993630"/>
              </a:xfrm>
              <a:prstGeom prst="roundRect">
                <a:avLst>
                  <a:gd name="adj" fmla="val 7426"/>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Main Memory</a:t>
                </a:r>
              </a:p>
            </p:txBody>
          </p:sp>
          <p:sp>
            <p:nvSpPr>
              <p:cNvPr id="315" name="Rounded Rectangle 314">
                <a:extLst>
                  <a:ext uri="{FF2B5EF4-FFF2-40B4-BE49-F238E27FC236}">
                    <a16:creationId xmlns:a16="http://schemas.microsoft.com/office/drawing/2014/main" id="{D9BF46E7-BB38-F184-9400-C84C893D6E71}"/>
                  </a:ext>
                </a:extLst>
              </p:cNvPr>
              <p:cNvSpPr/>
              <p:nvPr/>
            </p:nvSpPr>
            <p:spPr>
              <a:xfrm>
                <a:off x="4377994" y="5337859"/>
                <a:ext cx="1105791" cy="1395057"/>
              </a:xfrm>
              <a:prstGeom prst="roundRec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rtlCol="0" anchor="t"/>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DRAM Bank</a:t>
                </a:r>
              </a:p>
            </p:txBody>
          </p:sp>
          <p:sp>
            <p:nvSpPr>
              <p:cNvPr id="312" name="Rounded Rectangle 311">
                <a:extLst>
                  <a:ext uri="{FF2B5EF4-FFF2-40B4-BE49-F238E27FC236}">
                    <a16:creationId xmlns:a16="http://schemas.microsoft.com/office/drawing/2014/main" id="{25546127-A13C-D5C0-4D05-3A3C7AE2F1BC}"/>
                  </a:ext>
                </a:extLst>
              </p:cNvPr>
              <p:cNvSpPr/>
              <p:nvPr/>
            </p:nvSpPr>
            <p:spPr>
              <a:xfrm>
                <a:off x="5600495" y="5343892"/>
                <a:ext cx="1105791" cy="1389023"/>
              </a:xfrm>
              <a:prstGeom prst="roundRect">
                <a:avLst/>
              </a:prstGeom>
              <a:solidFill>
                <a:schemeClr val="accent3"/>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rtlCol="0" anchor="t"/>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DRAM Bank</a:t>
                </a:r>
              </a:p>
            </p:txBody>
          </p:sp>
        </p:grpSp>
        <p:grpSp>
          <p:nvGrpSpPr>
            <p:cNvPr id="295" name="Group 294">
              <a:extLst>
                <a:ext uri="{FF2B5EF4-FFF2-40B4-BE49-F238E27FC236}">
                  <a16:creationId xmlns:a16="http://schemas.microsoft.com/office/drawing/2014/main" id="{B93403E0-407E-B7FA-74B5-6CFADD920C7F}"/>
                </a:ext>
              </a:extLst>
            </p:cNvPr>
            <p:cNvGrpSpPr>
              <a:grpSpLocks noChangeAspect="1"/>
            </p:cNvGrpSpPr>
            <p:nvPr/>
          </p:nvGrpSpPr>
          <p:grpSpPr>
            <a:xfrm rot="9107400">
              <a:off x="2514565" y="5897606"/>
              <a:ext cx="738787" cy="201512"/>
              <a:chOff x="366106" y="4476406"/>
              <a:chExt cx="925723" cy="237227"/>
            </a:xfrm>
            <a:solidFill>
              <a:schemeClr val="accent1">
                <a:lumMod val="20000"/>
                <a:lumOff val="80000"/>
              </a:schemeClr>
            </a:solidFill>
          </p:grpSpPr>
          <p:sp>
            <p:nvSpPr>
              <p:cNvPr id="301" name="Rectangle 300">
                <a:extLst>
                  <a:ext uri="{FF2B5EF4-FFF2-40B4-BE49-F238E27FC236}">
                    <a16:creationId xmlns:a16="http://schemas.microsoft.com/office/drawing/2014/main" id="{E5B6BC5D-1844-71DA-7193-4C85A2E4398D}"/>
                  </a:ext>
                </a:extLst>
              </p:cNvPr>
              <p:cNvSpPr/>
              <p:nvPr/>
            </p:nvSpPr>
            <p:spPr>
              <a:xfrm>
                <a:off x="366106" y="4476406"/>
                <a:ext cx="226802" cy="234003"/>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302" name="Rectangle 301">
                <a:extLst>
                  <a:ext uri="{FF2B5EF4-FFF2-40B4-BE49-F238E27FC236}">
                    <a16:creationId xmlns:a16="http://schemas.microsoft.com/office/drawing/2014/main" id="{F07AEEEF-FEB4-8B80-463F-C2777A3BDCD7}"/>
                  </a:ext>
                </a:extLst>
              </p:cNvPr>
              <p:cNvSpPr/>
              <p:nvPr/>
            </p:nvSpPr>
            <p:spPr>
              <a:xfrm>
                <a:off x="592614" y="4477943"/>
                <a:ext cx="226802"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303" name="Rectangle 302">
                <a:extLst>
                  <a:ext uri="{FF2B5EF4-FFF2-40B4-BE49-F238E27FC236}">
                    <a16:creationId xmlns:a16="http://schemas.microsoft.com/office/drawing/2014/main" id="{82000D67-A8CB-D39A-D4CF-C2F1C2A9F245}"/>
                  </a:ext>
                </a:extLst>
              </p:cNvPr>
              <p:cNvSpPr/>
              <p:nvPr/>
            </p:nvSpPr>
            <p:spPr>
              <a:xfrm>
                <a:off x="825644" y="4479631"/>
                <a:ext cx="226802" cy="234002"/>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304" name="Rectangle 303">
                <a:extLst>
                  <a:ext uri="{FF2B5EF4-FFF2-40B4-BE49-F238E27FC236}">
                    <a16:creationId xmlns:a16="http://schemas.microsoft.com/office/drawing/2014/main" id="{C951113A-C3EE-4E43-2798-A1B8AF4FCEB2}"/>
                  </a:ext>
                </a:extLst>
              </p:cNvPr>
              <p:cNvSpPr/>
              <p:nvPr/>
            </p:nvSpPr>
            <p:spPr>
              <a:xfrm>
                <a:off x="1065029" y="4478357"/>
                <a:ext cx="226800" cy="234001"/>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grpSp>
        <p:grpSp>
          <p:nvGrpSpPr>
            <p:cNvPr id="285" name="Group 284">
              <a:extLst>
                <a:ext uri="{FF2B5EF4-FFF2-40B4-BE49-F238E27FC236}">
                  <a16:creationId xmlns:a16="http://schemas.microsoft.com/office/drawing/2014/main" id="{FE1A38F6-915A-7F06-A2AC-DCAE83399735}"/>
                </a:ext>
              </a:extLst>
            </p:cNvPr>
            <p:cNvGrpSpPr>
              <a:grpSpLocks noChangeAspect="1"/>
            </p:cNvGrpSpPr>
            <p:nvPr/>
          </p:nvGrpSpPr>
          <p:grpSpPr>
            <a:xfrm rot="9107400">
              <a:off x="3580502" y="5904426"/>
              <a:ext cx="735872" cy="199930"/>
              <a:chOff x="417535" y="4494285"/>
              <a:chExt cx="922069" cy="235365"/>
            </a:xfrm>
            <a:solidFill>
              <a:schemeClr val="accent1">
                <a:lumMod val="20000"/>
                <a:lumOff val="80000"/>
              </a:schemeClr>
            </a:solidFill>
          </p:grpSpPr>
          <p:sp>
            <p:nvSpPr>
              <p:cNvPr id="291" name="Rectangle 290">
                <a:extLst>
                  <a:ext uri="{FF2B5EF4-FFF2-40B4-BE49-F238E27FC236}">
                    <a16:creationId xmlns:a16="http://schemas.microsoft.com/office/drawing/2014/main" id="{5D4647FD-195D-BD12-4789-C4BBDF611995}"/>
                  </a:ext>
                </a:extLst>
              </p:cNvPr>
              <p:cNvSpPr/>
              <p:nvPr/>
            </p:nvSpPr>
            <p:spPr>
              <a:xfrm>
                <a:off x="417535" y="4494285"/>
                <a:ext cx="226801"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292" name="Rectangle 291">
                <a:extLst>
                  <a:ext uri="{FF2B5EF4-FFF2-40B4-BE49-F238E27FC236}">
                    <a16:creationId xmlns:a16="http://schemas.microsoft.com/office/drawing/2014/main" id="{24BE572E-3D3A-F1BC-F197-EF7C396A2024}"/>
                  </a:ext>
                </a:extLst>
              </p:cNvPr>
              <p:cNvSpPr/>
              <p:nvPr/>
            </p:nvSpPr>
            <p:spPr>
              <a:xfrm>
                <a:off x="643340" y="4494499"/>
                <a:ext cx="226801" cy="233999"/>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293" name="Rectangle 292">
                <a:extLst>
                  <a:ext uri="{FF2B5EF4-FFF2-40B4-BE49-F238E27FC236}">
                    <a16:creationId xmlns:a16="http://schemas.microsoft.com/office/drawing/2014/main" id="{FEF8B949-4AAF-0A4F-9B0E-CA5BFFBA5FF5}"/>
                  </a:ext>
                </a:extLst>
              </p:cNvPr>
              <p:cNvSpPr/>
              <p:nvPr/>
            </p:nvSpPr>
            <p:spPr>
              <a:xfrm>
                <a:off x="874649" y="4495648"/>
                <a:ext cx="226801" cy="234002"/>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sp>
            <p:nvSpPr>
              <p:cNvPr id="294" name="Rectangle 293">
                <a:extLst>
                  <a:ext uri="{FF2B5EF4-FFF2-40B4-BE49-F238E27FC236}">
                    <a16:creationId xmlns:a16="http://schemas.microsoft.com/office/drawing/2014/main" id="{1AEECEFE-B659-E867-AEE0-7433942041D5}"/>
                  </a:ext>
                </a:extLst>
              </p:cNvPr>
              <p:cNvSpPr/>
              <p:nvPr/>
            </p:nvSpPr>
            <p:spPr>
              <a:xfrm>
                <a:off x="1112804" y="4495054"/>
                <a:ext cx="226800" cy="234000"/>
              </a:xfrm>
              <a:prstGeom prst="rect">
                <a:avLst/>
              </a:prstGeom>
              <a:grp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Trebuchet MS" panose="020B0703020202090204" pitchFamily="34" charset="0"/>
                  <a:ea typeface="+mn-ea"/>
                  <a:cs typeface="+mn-cs"/>
                </a:endParaRPr>
              </a:p>
            </p:txBody>
          </p:sp>
        </p:grpSp>
      </p:grpSp>
    </p:spTree>
    <p:extLst>
      <p:ext uri="{BB962C8B-B14F-4D97-AF65-F5344CB8AC3E}">
        <p14:creationId xmlns:p14="http://schemas.microsoft.com/office/powerpoint/2010/main" val="1385115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4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7"/>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21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2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1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2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2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 grpId="0" animBg="1"/>
      <p:bldP spid="212" grpId="0" animBg="1"/>
      <p:bldP spid="209" grpId="0" animBg="1"/>
      <p:bldP spid="218" grpId="0" animBg="1"/>
      <p:bldP spid="218" grpId="1" animBg="1"/>
      <p:bldP spid="223" grpId="0"/>
      <p:bldP spid="241" grpId="0"/>
      <p:bldP spid="242" grpId="0"/>
      <p:bldP spid="243" grpId="0"/>
      <p:bldP spid="245" grpId="0" animBg="1"/>
      <p:bldP spid="246" grpId="0" animBg="1"/>
      <p:bldP spid="247"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17DB252-DBD9-DE49-AA8A-0A37833062FB}"/>
              </a:ext>
            </a:extLst>
          </p:cNvPr>
          <p:cNvSpPr txBox="1">
            <a:spLocks/>
          </p:cNvSpPr>
          <p:nvPr/>
        </p:nvSpPr>
        <p:spPr>
          <a:xfrm>
            <a:off x="391579" y="223518"/>
            <a:ext cx="8325193" cy="8390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000" b="0" i="0" u="none" strike="noStrike" kern="1200" cap="none" spc="0" normalizeH="0" baseline="0" noProof="0" dirty="0" err="1">
                <a:ln>
                  <a:noFill/>
                </a:ln>
                <a:solidFill>
                  <a:srgbClr val="1B587C"/>
                </a:solidFill>
                <a:effectLst/>
                <a:uLnTx/>
                <a:uFillTx/>
                <a:latin typeface="Trebuchet MS" panose="020B0703020202090204" pitchFamily="34" charset="0"/>
                <a:ea typeface="+mj-ea"/>
                <a:cs typeface="+mj-cs"/>
              </a:rPr>
              <a:t>SparseP</a:t>
            </a:r>
            <a:r>
              <a:rPr kumimoji="0" lang="en-GB" sz="4000" b="0" i="0" u="none" strike="noStrike" kern="1200" cap="none" spc="0" normalizeH="0" baseline="0" noProof="0" dirty="0">
                <a:ln>
                  <a:noFill/>
                </a:ln>
                <a:solidFill>
                  <a:srgbClr val="C19859">
                    <a:lumMod val="50000"/>
                  </a:srgbClr>
                </a:solidFill>
                <a:effectLst/>
                <a:uLnTx/>
                <a:uFillTx/>
                <a:latin typeface="Trebuchet MS" panose="020B0703020202090204" pitchFamily="34" charset="0"/>
                <a:ea typeface="+mj-ea"/>
                <a:cs typeface="+mj-cs"/>
              </a:rPr>
              <a:t> Software Package</a:t>
            </a:r>
          </a:p>
        </p:txBody>
      </p:sp>
      <p:sp>
        <p:nvSpPr>
          <p:cNvPr id="420" name="Content Placeholder 2">
            <a:extLst>
              <a:ext uri="{FF2B5EF4-FFF2-40B4-BE49-F238E27FC236}">
                <a16:creationId xmlns:a16="http://schemas.microsoft.com/office/drawing/2014/main" id="{FC1CE231-9B79-4733-5475-F71C6950ABD7}"/>
              </a:ext>
            </a:extLst>
          </p:cNvPr>
          <p:cNvSpPr>
            <a:spLocks noGrp="1"/>
          </p:cNvSpPr>
          <p:nvPr>
            <p:ph idx="1"/>
          </p:nvPr>
        </p:nvSpPr>
        <p:spPr>
          <a:xfrm>
            <a:off x="391578" y="887969"/>
            <a:ext cx="8325193" cy="5942665"/>
          </a:xfrm>
        </p:spPr>
        <p:txBody>
          <a:bodyPr>
            <a:normAutofit/>
          </a:bodyPr>
          <a:lstStyle/>
          <a:p>
            <a:pPr marL="0" indent="0">
              <a:spcBef>
                <a:spcPts val="8"/>
              </a:spcBef>
              <a:buSzPct val="120000"/>
              <a:buNone/>
            </a:pPr>
            <a:r>
              <a:rPr lang="en-GR" sz="2200" dirty="0">
                <a:solidFill>
                  <a:schemeClr val="accent4"/>
                </a:solidFill>
                <a:latin typeface="Trebuchet MS" panose="020B0703020202090204" pitchFamily="34" charset="0"/>
              </a:rPr>
              <a:t>25</a:t>
            </a:r>
            <a:r>
              <a:rPr lang="en-GR" sz="2200" dirty="0">
                <a:solidFill>
                  <a:schemeClr val="accent1"/>
                </a:solidFill>
                <a:latin typeface="Trebuchet MS" panose="020B0703020202090204" pitchFamily="34" charset="0"/>
              </a:rPr>
              <a:t> </a:t>
            </a:r>
            <a:r>
              <a:rPr lang="en-GR" sz="2200" dirty="0">
                <a:solidFill>
                  <a:schemeClr val="tx1">
                    <a:lumMod val="85000"/>
                    <a:lumOff val="15000"/>
                  </a:schemeClr>
                </a:solidFill>
                <a:latin typeface="Trebuchet MS" panose="020B0703020202090204" pitchFamily="34" charset="0"/>
              </a:rPr>
              <a:t>SpMV kernels for PIM Systems </a:t>
            </a:r>
            <a:r>
              <a:rPr lang="en-GR" sz="2200" dirty="0">
                <a:solidFill>
                  <a:schemeClr val="tx1">
                    <a:lumMod val="85000"/>
                    <a:lumOff val="15000"/>
                  </a:schemeClr>
                </a:solidFill>
                <a:latin typeface="Trebuchet MS" panose="020B0703020202090204" pitchFamily="34" charset="0"/>
                <a:sym typeface="Wingdings" pitchFamily="2" charset="2"/>
              </a:rPr>
              <a:t> </a:t>
            </a:r>
          </a:p>
          <a:p>
            <a:pPr marL="0" indent="0">
              <a:spcBef>
                <a:spcPts val="8"/>
              </a:spcBef>
              <a:buSzPct val="120000"/>
              <a:buNone/>
            </a:pPr>
            <a:r>
              <a:rPr lang="en-GR" sz="2200" dirty="0">
                <a:solidFill>
                  <a:schemeClr val="tx1">
                    <a:lumMod val="85000"/>
                    <a:lumOff val="15000"/>
                  </a:schemeClr>
                </a:solidFill>
                <a:latin typeface="Trebuchet MS" panose="020B0703020202090204" pitchFamily="34" charset="0"/>
                <a:sym typeface="Wingdings" pitchFamily="2" charset="2"/>
              </a:rPr>
              <a:t>		</a:t>
            </a:r>
            <a:r>
              <a:rPr lang="en-GB" sz="2200" dirty="0">
                <a:solidFill>
                  <a:schemeClr val="tx1">
                    <a:lumMod val="85000"/>
                    <a:lumOff val="15000"/>
                  </a:schemeClr>
                </a:solidFill>
                <a:latin typeface="Trebuchet MS" panose="020B0703020202090204" pitchFamily="34" charset="0"/>
                <a:sym typeface="Wingdings" pitchFamily="2" charset="2"/>
              </a:rPr>
              <a:t> </a:t>
            </a:r>
            <a:r>
              <a:rPr lang="en-GB" sz="2200" dirty="0">
                <a:solidFill>
                  <a:schemeClr val="tx1">
                    <a:lumMod val="85000"/>
                    <a:lumOff val="15000"/>
                  </a:schemeClr>
                </a:solidFill>
                <a:latin typeface="Trebuchet MS" panose="020B0703020202090204" pitchFamily="34" charset="0"/>
                <a:sym typeface="Wingdings" pitchFamily="2" charset="2"/>
                <a:hlinkClick r:id="rId3"/>
              </a:rPr>
              <a:t>https://</a:t>
            </a:r>
            <a:r>
              <a:rPr lang="en-GB" sz="2200" dirty="0" err="1">
                <a:solidFill>
                  <a:schemeClr val="tx1">
                    <a:lumMod val="85000"/>
                    <a:lumOff val="15000"/>
                  </a:schemeClr>
                </a:solidFill>
                <a:latin typeface="Trebuchet MS" panose="020B0703020202090204" pitchFamily="34" charset="0"/>
                <a:sym typeface="Wingdings" pitchFamily="2" charset="2"/>
                <a:hlinkClick r:id="rId3"/>
              </a:rPr>
              <a:t>github.com</a:t>
            </a:r>
            <a:r>
              <a:rPr lang="en-GB" sz="2200" dirty="0">
                <a:solidFill>
                  <a:schemeClr val="tx1">
                    <a:lumMod val="85000"/>
                    <a:lumOff val="15000"/>
                  </a:schemeClr>
                </a:solidFill>
                <a:latin typeface="Trebuchet MS" panose="020B0703020202090204" pitchFamily="34" charset="0"/>
                <a:sym typeface="Wingdings" pitchFamily="2" charset="2"/>
                <a:hlinkClick r:id="rId3"/>
              </a:rPr>
              <a:t>/CMU-SAFARI/</a:t>
            </a:r>
            <a:r>
              <a:rPr lang="en-GB" sz="2200" dirty="0" err="1">
                <a:solidFill>
                  <a:schemeClr val="tx1">
                    <a:lumMod val="85000"/>
                    <a:lumOff val="15000"/>
                  </a:schemeClr>
                </a:solidFill>
                <a:latin typeface="Trebuchet MS" panose="020B0703020202090204" pitchFamily="34" charset="0"/>
                <a:sym typeface="Wingdings" pitchFamily="2" charset="2"/>
                <a:hlinkClick r:id="rId3"/>
              </a:rPr>
              <a:t>SparseP</a:t>
            </a:r>
            <a:endParaRPr lang="en-GR" sz="2200" dirty="0">
              <a:solidFill>
                <a:schemeClr val="tx1">
                  <a:lumMod val="85000"/>
                  <a:lumOff val="15000"/>
                </a:schemeClr>
              </a:solidFill>
              <a:latin typeface="Trebuchet MS" panose="020B0703020202090204" pitchFamily="34" charset="0"/>
            </a:endParaRPr>
          </a:p>
        </p:txBody>
      </p:sp>
      <p:sp>
        <p:nvSpPr>
          <p:cNvPr id="9" name="TextBox 8">
            <a:extLst>
              <a:ext uri="{FF2B5EF4-FFF2-40B4-BE49-F238E27FC236}">
                <a16:creationId xmlns:a16="http://schemas.microsoft.com/office/drawing/2014/main" id="{DEED41D5-3B0E-C25A-895A-0E86A9BF6942}"/>
              </a:ext>
            </a:extLst>
          </p:cNvPr>
          <p:cNvSpPr txBox="1"/>
          <p:nvPr/>
        </p:nvSpPr>
        <p:spPr>
          <a:xfrm>
            <a:off x="5492087" y="1663209"/>
            <a:ext cx="3438994" cy="2142125"/>
          </a:xfrm>
          <a:prstGeom prst="rect">
            <a:avLst/>
          </a:prstGeom>
          <a:noFill/>
        </p:spPr>
        <p:txBody>
          <a:bodyPr wrap="square" rtlCol="0">
            <a:spAutoFit/>
          </a:body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Load-balance </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across PIM cores/threads:</a:t>
            </a:r>
            <a:endParaRPr kumimoji="0" lang="en-GB" sz="20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endParaRP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a:t>
            </a:r>
            <a:r>
              <a:rPr kumimoji="0" lang="en-GB" sz="18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   r</a:t>
            </a:r>
            <a:r>
              <a:rPr kumimoji="0" lang="en-GR" sz="18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ow-granularity (CSR)</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GR" sz="2000" b="1"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a:t>
            </a:r>
            <a:r>
              <a:rPr kumimoji="0" lang="en-GR" sz="18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  block-row-granularity (BCSR)</a:t>
            </a:r>
          </a:p>
          <a:p>
            <a:pPr marL="0" marR="0" lvl="0" indent="0" algn="l" defTabSz="457200" rtl="0" eaLnBrk="1" fontAlgn="auto" latinLnBrk="0" hangingPunct="1">
              <a:lnSpc>
                <a:spcPct val="90000"/>
              </a:lnSpc>
              <a:spcBef>
                <a:spcPts val="0"/>
              </a:spcBef>
              <a:spcAft>
                <a:spcPts val="0"/>
              </a:spcAft>
              <a:buClrTx/>
              <a:buSzTx/>
              <a:buFontTx/>
              <a:buNone/>
              <a:tabLst/>
              <a:defRPr/>
            </a:pPr>
            <a:endParaRPr kumimoji="0" lang="en-GR" sz="18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endParaRP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Synchronization </a:t>
            </a: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among threads of a PIM core:</a:t>
            </a:r>
            <a:endParaRPr kumimoji="0" lang="en-GR" sz="18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endParaRPr>
          </a:p>
          <a:p>
            <a:pPr marL="0" marR="0" lvl="0" indent="0" algn="l" defTabSz="457200" rtl="0" eaLnBrk="1" fontAlgn="auto" latinLnBrk="0" hangingPunct="1">
              <a:lnSpc>
                <a:spcPct val="90000"/>
              </a:lnSpc>
              <a:spcBef>
                <a:spcPts val="0"/>
              </a:spcBef>
              <a:spcAft>
                <a:spcPts val="0"/>
              </a:spcAft>
              <a:buClrTx/>
              <a:buSzTx/>
              <a:buFontTx/>
              <a:buNone/>
              <a:tabLst/>
              <a:defRPr/>
            </a:pPr>
            <a:r>
              <a:rPr kumimoji="0" lang="en-GR" sz="1800" b="1"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  </a:t>
            </a:r>
            <a:r>
              <a:rPr kumimoji="0" lang="en-GR" sz="18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lb-cg, lb-fb, lf (COO, BCOO)</a:t>
            </a:r>
          </a:p>
        </p:txBody>
      </p:sp>
      <p:sp>
        <p:nvSpPr>
          <p:cNvPr id="10" name="Rounded Rectangle 9">
            <a:extLst>
              <a:ext uri="{FF2B5EF4-FFF2-40B4-BE49-F238E27FC236}">
                <a16:creationId xmlns:a16="http://schemas.microsoft.com/office/drawing/2014/main" id="{BD4BBD58-E896-6669-C2AF-42311A2A773E}"/>
              </a:ext>
            </a:extLst>
          </p:cNvPr>
          <p:cNvSpPr>
            <a:spLocks noChangeAspect="1"/>
          </p:cNvSpPr>
          <p:nvPr/>
        </p:nvSpPr>
        <p:spPr>
          <a:xfrm>
            <a:off x="5992248" y="4042910"/>
            <a:ext cx="2438671" cy="2237413"/>
          </a:xfrm>
          <a:prstGeom prst="roundRect">
            <a:avLst>
              <a:gd name="adj" fmla="val 10586"/>
            </a:avLst>
          </a:prstGeom>
          <a:solidFill>
            <a:schemeClr val="accent3">
              <a:lumMod val="20000"/>
              <a:lumOff val="80000"/>
            </a:schemeClr>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R" sz="18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Data Types:</a:t>
            </a:r>
          </a:p>
          <a:p>
            <a:pPr marL="537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R" sz="18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8-bit integer</a:t>
            </a:r>
          </a:p>
          <a:p>
            <a:pPr marL="537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R" sz="18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16-bit integer</a:t>
            </a:r>
          </a:p>
          <a:p>
            <a:pPr marL="537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R" sz="18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32-bit integer</a:t>
            </a:r>
          </a:p>
          <a:p>
            <a:pPr marL="537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R" sz="18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64-bit integer</a:t>
            </a:r>
          </a:p>
          <a:p>
            <a:pPr marL="537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R" sz="18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32-bit float</a:t>
            </a:r>
          </a:p>
          <a:p>
            <a:pPr marL="537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R" sz="1800" b="0" i="0" u="none" strike="noStrike" kern="1200" cap="none" spc="0" normalizeH="0" baseline="0" noProof="0" dirty="0">
                <a:ln>
                  <a:noFill/>
                </a:ln>
                <a:solidFill>
                  <a:prstClr val="black">
                    <a:lumMod val="85000"/>
                    <a:lumOff val="15000"/>
                  </a:prstClr>
                </a:solidFill>
                <a:effectLst/>
                <a:uLnTx/>
                <a:uFillTx/>
                <a:latin typeface="Trebuchet MS" panose="020B0703020202090204" pitchFamily="34" charset="0"/>
                <a:ea typeface="+mn-ea"/>
                <a:cs typeface="+mn-cs"/>
              </a:rPr>
              <a:t>64-bit float</a:t>
            </a:r>
          </a:p>
        </p:txBody>
      </p:sp>
      <p:graphicFrame>
        <p:nvGraphicFramePr>
          <p:cNvPr id="11" name="Table 3">
            <a:extLst>
              <a:ext uri="{FF2B5EF4-FFF2-40B4-BE49-F238E27FC236}">
                <a16:creationId xmlns:a16="http://schemas.microsoft.com/office/drawing/2014/main" id="{46A28815-D022-5B7E-A63B-6EA606BC8CFE}"/>
              </a:ext>
            </a:extLst>
          </p:cNvPr>
          <p:cNvGraphicFramePr>
            <a:graphicFrameLocks noGrp="1"/>
          </p:cNvGraphicFramePr>
          <p:nvPr/>
        </p:nvGraphicFramePr>
        <p:xfrm>
          <a:off x="357148" y="1631255"/>
          <a:ext cx="4921979" cy="5092528"/>
        </p:xfrm>
        <a:graphic>
          <a:graphicData uri="http://schemas.openxmlformats.org/drawingml/2006/table">
            <a:tbl>
              <a:tblPr firstRow="1" bandRow="1">
                <a:tableStyleId>{69CF1AB2-1976-4502-BF36-3FF5EA218861}</a:tableStyleId>
              </a:tblPr>
              <a:tblGrid>
                <a:gridCol w="1936345">
                  <a:extLst>
                    <a:ext uri="{9D8B030D-6E8A-4147-A177-3AD203B41FA5}">
                      <a16:colId xmlns:a16="http://schemas.microsoft.com/office/drawing/2014/main" val="3467166294"/>
                    </a:ext>
                  </a:extLst>
                </a:gridCol>
                <a:gridCol w="1227782">
                  <a:extLst>
                    <a:ext uri="{9D8B030D-6E8A-4147-A177-3AD203B41FA5}">
                      <a16:colId xmlns:a16="http://schemas.microsoft.com/office/drawing/2014/main" val="109234874"/>
                    </a:ext>
                  </a:extLst>
                </a:gridCol>
                <a:gridCol w="1757852">
                  <a:extLst>
                    <a:ext uri="{9D8B030D-6E8A-4147-A177-3AD203B41FA5}">
                      <a16:colId xmlns:a16="http://schemas.microsoft.com/office/drawing/2014/main" val="177909092"/>
                    </a:ext>
                  </a:extLst>
                </a:gridCol>
              </a:tblGrid>
              <a:tr h="298543">
                <a:tc>
                  <a:txBody>
                    <a:bodyPr/>
                    <a:lstStyle/>
                    <a:p>
                      <a:pPr algn="ctr"/>
                      <a:r>
                        <a:rPr lang="en-GR" sz="1600" b="0" dirty="0">
                          <a:solidFill>
                            <a:schemeClr val="bg2">
                              <a:lumMod val="10000"/>
                            </a:schemeClr>
                          </a:solidFill>
                          <a:latin typeface="Trebuchet MS" panose="020B0703020202090204" pitchFamily="34" charset="0"/>
                        </a:rPr>
                        <a:t>Partitioning</a:t>
                      </a: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2">
                        <a:lumMod val="20000"/>
                        <a:lumOff val="80000"/>
                      </a:schemeClr>
                    </a:solidFill>
                  </a:tcPr>
                </a:tc>
                <a:tc>
                  <a:txBody>
                    <a:bodyPr/>
                    <a:lstStyle/>
                    <a:p>
                      <a:pPr algn="ctr"/>
                      <a:r>
                        <a:rPr lang="en-GR" sz="1400" b="0" dirty="0">
                          <a:solidFill>
                            <a:schemeClr val="bg2">
                              <a:lumMod val="10000"/>
                            </a:schemeClr>
                          </a:solidFill>
                          <a:latin typeface="Trebuchet MS" panose="020B0703020202090204" pitchFamily="34" charset="0"/>
                        </a:rPr>
                        <a:t>Matrix Format</a:t>
                      </a: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2">
                        <a:lumMod val="20000"/>
                        <a:lumOff val="80000"/>
                      </a:schemeClr>
                    </a:solidFill>
                  </a:tcPr>
                </a:tc>
                <a:tc>
                  <a:txBody>
                    <a:bodyPr/>
                    <a:lstStyle/>
                    <a:p>
                      <a:pPr algn="l"/>
                      <a:r>
                        <a:rPr lang="en-GR" sz="1400" b="0" dirty="0">
                          <a:solidFill>
                            <a:schemeClr val="bg2">
                              <a:lumMod val="10000"/>
                            </a:schemeClr>
                          </a:solidFill>
                          <a:latin typeface="Trebuchet MS" panose="020B0703020202090204" pitchFamily="34" charset="0"/>
                        </a:rPr>
                        <a:t>  Load-Balancing</a:t>
                      </a: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227936892"/>
                  </a:ext>
                </a:extLst>
              </a:tr>
              <a:tr h="298543">
                <a:tc rowSpan="4">
                  <a:txBody>
                    <a:bodyPr/>
                    <a:lstStyle/>
                    <a:p>
                      <a:pPr algn="ctr"/>
                      <a:r>
                        <a:rPr lang="en-GR" sz="1600" b="1" dirty="0">
                          <a:solidFill>
                            <a:schemeClr val="bg2">
                              <a:lumMod val="10000"/>
                            </a:schemeClr>
                          </a:solidFill>
                          <a:latin typeface="Trebuchet MS" panose="020B0703020202090204" pitchFamily="34" charset="0"/>
                        </a:rPr>
                        <a:t>9x </a:t>
                      </a:r>
                    </a:p>
                    <a:p>
                      <a:pPr algn="ctr"/>
                      <a:r>
                        <a:rPr lang="en-GR" sz="1600" dirty="0">
                          <a:solidFill>
                            <a:schemeClr val="bg2">
                              <a:lumMod val="10000"/>
                            </a:schemeClr>
                          </a:solidFill>
                          <a:latin typeface="Trebuchet MS" panose="020B0703020202090204" pitchFamily="34" charset="0"/>
                        </a:rPr>
                        <a:t>1D</a:t>
                      </a:r>
                    </a:p>
                    <a:p>
                      <a:pPr algn="ctr"/>
                      <a:r>
                        <a:rPr lang="en-GR" sz="1600" dirty="0">
                          <a:solidFill>
                            <a:schemeClr val="bg2">
                              <a:lumMod val="10000"/>
                            </a:schemeClr>
                          </a:solidFill>
                          <a:latin typeface="Trebuchet MS" panose="020B0703020202090204" pitchFamily="34" charset="0"/>
                        </a:rPr>
                        <a:t>Kernels</a:t>
                      </a:r>
                    </a:p>
                  </a:txBody>
                  <a:tcPr marL="36000" marR="36000" marT="36000" marB="360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1">
                        <a:lumMod val="20000"/>
                        <a:lumOff val="80000"/>
                      </a:schemeClr>
                    </a:solidFill>
                  </a:tcPr>
                </a:tc>
                <a:tc>
                  <a:txBody>
                    <a:bodyPr/>
                    <a:lstStyle/>
                    <a:p>
                      <a:r>
                        <a:rPr lang="en-GR" sz="1400" dirty="0">
                          <a:solidFill>
                            <a:schemeClr val="bg2">
                              <a:lumMod val="10000"/>
                            </a:schemeClr>
                          </a:solidFill>
                          <a:latin typeface="Trebuchet MS" panose="020B0703020202090204" pitchFamily="34" charset="0"/>
                        </a:rPr>
                        <a:t>    CSR</a:t>
                      </a: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1">
                        <a:lumMod val="40000"/>
                        <a:lumOff val="60000"/>
                      </a:schemeClr>
                    </a:solidFill>
                  </a:tcPr>
                </a:tc>
                <a:tc>
                  <a:txBody>
                    <a:bodyPr/>
                    <a:lstStyle/>
                    <a:p>
                      <a:r>
                        <a:rPr lang="en-GR" sz="1400" dirty="0">
                          <a:solidFill>
                            <a:schemeClr val="bg2">
                              <a:lumMod val="10000"/>
                            </a:schemeClr>
                          </a:solidFill>
                          <a:latin typeface="Trebuchet MS" panose="020B0703020202090204" pitchFamily="34" charset="0"/>
                        </a:rPr>
                        <a:t>  rows, nnzs </a:t>
                      </a:r>
                      <a:r>
                        <a:rPr lang="en-GR" sz="1400" b="1" dirty="0">
                          <a:solidFill>
                            <a:schemeClr val="accent2"/>
                          </a:solidFill>
                          <a:latin typeface="Trebuchet MS" panose="020B0703020202090204" pitchFamily="34" charset="0"/>
                        </a:rPr>
                        <a:t>*</a:t>
                      </a:r>
                      <a:endParaRPr lang="en-GR" sz="1400" dirty="0">
                        <a:solidFill>
                          <a:schemeClr val="accent2"/>
                        </a:solidFill>
                        <a:latin typeface="Trebuchet MS" panose="020B0703020202090204" pitchFamily="34" charset="0"/>
                      </a:endParaRP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3673651087"/>
                  </a:ext>
                </a:extLst>
              </a:tr>
              <a:tr h="298543">
                <a:tc vMerge="1">
                  <a:txBody>
                    <a:bodyPr/>
                    <a:lstStyle/>
                    <a:p>
                      <a:endParaRPr lang="en-GR" sz="1400" dirty="0">
                        <a:latin typeface="Trebuchet MS" panose="020B0703020202090204" pitchFamily="34" charset="0"/>
                      </a:endParaRPr>
                    </a:p>
                  </a:txBody>
                  <a:tcPr marL="36000" marR="36000" marT="36000" marB="36000"/>
                </a:tc>
                <a:tc>
                  <a:txBody>
                    <a:bodyPr/>
                    <a:lstStyle/>
                    <a:p>
                      <a:r>
                        <a:rPr lang="en-GR" sz="1400" dirty="0">
                          <a:solidFill>
                            <a:schemeClr val="bg2">
                              <a:lumMod val="10000"/>
                            </a:schemeClr>
                          </a:solidFill>
                          <a:latin typeface="Trebuchet MS" panose="020B0703020202090204" pitchFamily="34" charset="0"/>
                        </a:rPr>
                        <a:t>    COO</a:t>
                      </a:r>
                      <a:r>
                        <a:rPr lang="en-GR" sz="1400" b="1" dirty="0">
                          <a:solidFill>
                            <a:schemeClr val="accent2"/>
                          </a:solidFill>
                          <a:latin typeface="Trebuchet MS" panose="020B0703020202090204" pitchFamily="34" charset="0"/>
                        </a:rPr>
                        <a:t>▵</a:t>
                      </a:r>
                      <a:endParaRPr lang="en-GR" sz="1400" dirty="0">
                        <a:solidFill>
                          <a:schemeClr val="accent2"/>
                        </a:solidFill>
                        <a:latin typeface="Trebuchet MS" panose="020B0703020202090204" pitchFamily="34" charset="0"/>
                      </a:endParaRP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1">
                        <a:lumMod val="20000"/>
                        <a:lumOff val="80000"/>
                      </a:schemeClr>
                    </a:solidFill>
                  </a:tcPr>
                </a:tc>
                <a:tc>
                  <a:txBody>
                    <a:bodyPr/>
                    <a:lstStyle/>
                    <a:p>
                      <a:r>
                        <a:rPr lang="en-GR" sz="1400" dirty="0">
                          <a:solidFill>
                            <a:schemeClr val="bg2">
                              <a:lumMod val="10000"/>
                            </a:schemeClr>
                          </a:solidFill>
                          <a:latin typeface="Trebuchet MS" panose="020B0703020202090204" pitchFamily="34" charset="0"/>
                        </a:rPr>
                        <a:t>  rows, nnzs </a:t>
                      </a:r>
                      <a:r>
                        <a:rPr lang="en-GR" sz="1400" b="1" dirty="0">
                          <a:solidFill>
                            <a:schemeClr val="accent2"/>
                          </a:solidFill>
                          <a:latin typeface="Trebuchet MS" panose="020B0703020202090204" pitchFamily="34" charset="0"/>
                        </a:rPr>
                        <a:t>*</a:t>
                      </a:r>
                      <a:r>
                        <a:rPr lang="en-GR" sz="1400" dirty="0">
                          <a:solidFill>
                            <a:schemeClr val="bg2">
                              <a:lumMod val="10000"/>
                            </a:schemeClr>
                          </a:solidFill>
                          <a:latin typeface="Trebuchet MS" panose="020B0703020202090204" pitchFamily="34" charset="0"/>
                        </a:rPr>
                        <a:t>, nnzs</a:t>
                      </a: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246251833"/>
                  </a:ext>
                </a:extLst>
              </a:tr>
              <a:tr h="298543">
                <a:tc vMerge="1">
                  <a:txBody>
                    <a:bodyPr/>
                    <a:lstStyle/>
                    <a:p>
                      <a:endParaRPr lang="en-GR" sz="1400" dirty="0">
                        <a:latin typeface="Trebuchet MS" panose="020B0703020202090204" pitchFamily="34" charset="0"/>
                      </a:endParaRPr>
                    </a:p>
                  </a:txBody>
                  <a:tcPr marL="36000" marR="36000" marT="36000" marB="36000"/>
                </a:tc>
                <a:tc>
                  <a:txBody>
                    <a:bodyPr/>
                    <a:lstStyle/>
                    <a:p>
                      <a:r>
                        <a:rPr lang="en-GR" sz="1400" dirty="0">
                          <a:solidFill>
                            <a:schemeClr val="bg2">
                              <a:lumMod val="10000"/>
                            </a:schemeClr>
                          </a:solidFill>
                          <a:latin typeface="Trebuchet MS" panose="020B0703020202090204" pitchFamily="34" charset="0"/>
                        </a:rPr>
                        <a:t>    BCSR</a:t>
                      </a: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1">
                        <a:lumMod val="40000"/>
                        <a:lumOff val="60000"/>
                      </a:schemeClr>
                    </a:solidFill>
                  </a:tcPr>
                </a:tc>
                <a:tc>
                  <a:txBody>
                    <a:bodyPr/>
                    <a:lstStyle/>
                    <a:p>
                      <a:r>
                        <a:rPr lang="en-GR" sz="1400" dirty="0">
                          <a:solidFill>
                            <a:schemeClr val="bg2">
                              <a:lumMod val="10000"/>
                            </a:schemeClr>
                          </a:solidFill>
                          <a:latin typeface="Trebuchet MS" panose="020B0703020202090204" pitchFamily="34" charset="0"/>
                        </a:rPr>
                        <a:t>  blocks </a:t>
                      </a:r>
                      <a:r>
                        <a:rPr lang="en-GR" sz="1400" b="1" dirty="0">
                          <a:solidFill>
                            <a:schemeClr val="accent2"/>
                          </a:solidFill>
                          <a:latin typeface="Trebuchet MS" panose="020B0703020202090204" pitchFamily="34" charset="0"/>
                        </a:rPr>
                        <a:t>^</a:t>
                      </a:r>
                      <a:r>
                        <a:rPr lang="en-GR" sz="1400" dirty="0">
                          <a:solidFill>
                            <a:schemeClr val="bg2">
                              <a:lumMod val="10000"/>
                            </a:schemeClr>
                          </a:solidFill>
                          <a:latin typeface="Trebuchet MS" panose="020B0703020202090204" pitchFamily="34" charset="0"/>
                        </a:rPr>
                        <a:t>, nnzs </a:t>
                      </a:r>
                      <a:r>
                        <a:rPr lang="en-GR" sz="1400" b="1" dirty="0">
                          <a:solidFill>
                            <a:schemeClr val="accent2"/>
                          </a:solidFill>
                          <a:latin typeface="Trebuchet MS" panose="020B0703020202090204" pitchFamily="34" charset="0"/>
                        </a:rPr>
                        <a:t>^</a:t>
                      </a:r>
                      <a:endParaRPr lang="en-GR" sz="1400" dirty="0">
                        <a:solidFill>
                          <a:schemeClr val="accent2"/>
                        </a:solidFill>
                        <a:latin typeface="Trebuchet MS" panose="020B0703020202090204" pitchFamily="34" charset="0"/>
                      </a:endParaRP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543452857"/>
                  </a:ext>
                </a:extLst>
              </a:tr>
              <a:tr h="298543">
                <a:tc vMerge="1">
                  <a:txBody>
                    <a:bodyPr/>
                    <a:lstStyle/>
                    <a:p>
                      <a:endParaRPr lang="en-GR" sz="1400" dirty="0">
                        <a:latin typeface="Trebuchet MS" panose="020B0703020202090204" pitchFamily="34" charset="0"/>
                      </a:endParaRPr>
                    </a:p>
                  </a:txBody>
                  <a:tcPr marL="36000" marR="36000" marT="36000" marB="36000"/>
                </a:tc>
                <a:tc>
                  <a:txBody>
                    <a:bodyPr/>
                    <a:lstStyle/>
                    <a:p>
                      <a:r>
                        <a:rPr lang="en-GR" sz="1400" dirty="0">
                          <a:solidFill>
                            <a:schemeClr val="bg2">
                              <a:lumMod val="10000"/>
                            </a:schemeClr>
                          </a:solidFill>
                          <a:latin typeface="Trebuchet MS" panose="020B0703020202090204" pitchFamily="34" charset="0"/>
                        </a:rPr>
                        <a:t>    BCOO</a:t>
                      </a:r>
                      <a:r>
                        <a:rPr lang="en-GR" sz="1400" b="1" dirty="0">
                          <a:solidFill>
                            <a:schemeClr val="accent2"/>
                          </a:solidFill>
                          <a:latin typeface="Trebuchet MS" panose="020B0703020202090204" pitchFamily="34" charset="0"/>
                        </a:rPr>
                        <a:t>▵</a:t>
                      </a:r>
                      <a:endParaRPr lang="en-GR" sz="1400" dirty="0">
                        <a:solidFill>
                          <a:schemeClr val="accent2"/>
                        </a:solidFill>
                        <a:latin typeface="Trebuchet MS" panose="020B0703020202090204" pitchFamily="34" charset="0"/>
                      </a:endParaRP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1">
                        <a:lumMod val="20000"/>
                        <a:lumOff val="80000"/>
                      </a:schemeClr>
                    </a:solidFill>
                  </a:tcPr>
                </a:tc>
                <a:tc>
                  <a:txBody>
                    <a:bodyPr/>
                    <a:lstStyle/>
                    <a:p>
                      <a:r>
                        <a:rPr lang="en-GR" sz="1400" dirty="0">
                          <a:solidFill>
                            <a:schemeClr val="bg2">
                              <a:lumMod val="10000"/>
                            </a:schemeClr>
                          </a:solidFill>
                          <a:latin typeface="Trebuchet MS" panose="020B0703020202090204" pitchFamily="34" charset="0"/>
                        </a:rPr>
                        <a:t>  blocks, nnzs</a:t>
                      </a: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363852382"/>
                  </a:ext>
                </a:extLst>
              </a:tr>
              <a:tr h="298543">
                <a:tc rowSpan="4">
                  <a:txBody>
                    <a:bodyPr/>
                    <a:lstStyle/>
                    <a:p>
                      <a:pPr algn="ctr"/>
                      <a:r>
                        <a:rPr lang="en-GR" sz="1600" b="1" dirty="0">
                          <a:solidFill>
                            <a:schemeClr val="bg2">
                              <a:lumMod val="10000"/>
                            </a:schemeClr>
                          </a:solidFill>
                          <a:latin typeface="Trebuchet MS" panose="020B0703020202090204" pitchFamily="34" charset="0"/>
                        </a:rPr>
                        <a:t>4x</a:t>
                      </a:r>
                      <a:r>
                        <a:rPr lang="en-GR" sz="1600" dirty="0">
                          <a:solidFill>
                            <a:schemeClr val="bg2">
                              <a:lumMod val="10000"/>
                            </a:schemeClr>
                          </a:solidFill>
                          <a:latin typeface="Trebuchet MS" panose="020B0703020202090204" pitchFamily="34" charset="0"/>
                        </a:rPr>
                        <a:t> </a:t>
                      </a:r>
                    </a:p>
                    <a:p>
                      <a:pPr algn="ctr"/>
                      <a:r>
                        <a:rPr lang="en-GR" sz="1600" dirty="0">
                          <a:solidFill>
                            <a:schemeClr val="bg2">
                              <a:lumMod val="10000"/>
                            </a:schemeClr>
                          </a:solidFill>
                          <a:latin typeface="Trebuchet MS" panose="020B0703020202090204" pitchFamily="34" charset="0"/>
                        </a:rPr>
                        <a:t>2D </a:t>
                      </a:r>
                    </a:p>
                    <a:p>
                      <a:pPr algn="ctr"/>
                      <a:r>
                        <a:rPr lang="en-GR" sz="1600" dirty="0">
                          <a:solidFill>
                            <a:schemeClr val="bg2">
                              <a:lumMod val="10000"/>
                            </a:schemeClr>
                          </a:solidFill>
                          <a:latin typeface="Trebuchet MS" panose="020B0703020202090204" pitchFamily="34" charset="0"/>
                        </a:rPr>
                        <a:t>Equally-Sized Tiles</a:t>
                      </a:r>
                    </a:p>
                  </a:txBody>
                  <a:tcPr marL="36000" marR="36000" marT="36000" marB="360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3">
                        <a:lumMod val="20000"/>
                        <a:lumOff val="80000"/>
                      </a:schemeClr>
                    </a:solidFill>
                  </a:tcPr>
                </a:tc>
                <a:tc>
                  <a:txBody>
                    <a:bodyPr/>
                    <a:lstStyle/>
                    <a:p>
                      <a:r>
                        <a:rPr lang="en-GR" sz="1400" dirty="0">
                          <a:solidFill>
                            <a:schemeClr val="bg2">
                              <a:lumMod val="10000"/>
                            </a:schemeClr>
                          </a:solidFill>
                          <a:latin typeface="Trebuchet MS" panose="020B0703020202090204" pitchFamily="34" charset="0"/>
                        </a:rPr>
                        <a:t>    CSR</a:t>
                      </a: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3">
                        <a:lumMod val="40000"/>
                        <a:lumOff val="60000"/>
                      </a:schemeClr>
                    </a:solidFill>
                  </a:tcPr>
                </a:tc>
                <a:tc>
                  <a:txBody>
                    <a:bodyPr/>
                    <a:lstStyle/>
                    <a:p>
                      <a:r>
                        <a:rPr lang="en-GR" sz="1400" dirty="0">
                          <a:solidFill>
                            <a:schemeClr val="bg2">
                              <a:lumMod val="10000"/>
                            </a:schemeClr>
                          </a:solidFill>
                          <a:latin typeface="Trebuchet MS" panose="020B0703020202090204" pitchFamily="34" charset="0"/>
                        </a:rPr>
                        <a:t>  --</a:t>
                      </a: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2364722045"/>
                  </a:ext>
                </a:extLst>
              </a:tr>
              <a:tr h="298543">
                <a:tc vMerge="1">
                  <a:txBody>
                    <a:bodyPr/>
                    <a:lstStyle/>
                    <a:p>
                      <a:endParaRPr lang="en-GR" sz="1400" dirty="0">
                        <a:latin typeface="Trebuchet MS" panose="020B0703020202090204" pitchFamily="34" charset="0"/>
                      </a:endParaRPr>
                    </a:p>
                  </a:txBody>
                  <a:tcPr marL="36000" marR="36000" marT="36000" marB="36000"/>
                </a:tc>
                <a:tc>
                  <a:txBody>
                    <a:bodyPr/>
                    <a:lstStyle/>
                    <a:p>
                      <a:r>
                        <a:rPr lang="en-GR" sz="1400" dirty="0">
                          <a:solidFill>
                            <a:schemeClr val="bg2">
                              <a:lumMod val="10000"/>
                            </a:schemeClr>
                          </a:solidFill>
                          <a:latin typeface="Trebuchet MS" panose="020B0703020202090204" pitchFamily="34" charset="0"/>
                        </a:rPr>
                        <a:t>    COO</a:t>
                      </a:r>
                      <a:r>
                        <a:rPr lang="en-GR" sz="1400" b="1" dirty="0">
                          <a:solidFill>
                            <a:schemeClr val="accent2"/>
                          </a:solidFill>
                          <a:latin typeface="Trebuchet MS" panose="020B0703020202090204" pitchFamily="34" charset="0"/>
                        </a:rPr>
                        <a:t>▵</a:t>
                      </a:r>
                      <a:endParaRPr lang="en-GR" sz="1400" dirty="0">
                        <a:solidFill>
                          <a:schemeClr val="accent2"/>
                        </a:solidFill>
                        <a:latin typeface="Trebuchet MS" panose="020B0703020202090204" pitchFamily="34" charset="0"/>
                      </a:endParaRP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3">
                        <a:lumMod val="20000"/>
                        <a:lumOff val="80000"/>
                      </a:schemeClr>
                    </a:solidFill>
                  </a:tcPr>
                </a:tc>
                <a:tc>
                  <a:txBody>
                    <a:bodyPr/>
                    <a:lstStyle/>
                    <a:p>
                      <a:r>
                        <a:rPr lang="en-GR" sz="1400" dirty="0">
                          <a:solidFill>
                            <a:schemeClr val="bg2">
                              <a:lumMod val="10000"/>
                            </a:schemeClr>
                          </a:solidFill>
                          <a:latin typeface="Trebuchet MS" panose="020B0703020202090204" pitchFamily="34" charset="0"/>
                        </a:rPr>
                        <a:t>  --</a:t>
                      </a: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838765745"/>
                  </a:ext>
                </a:extLst>
              </a:tr>
              <a:tr h="298543">
                <a:tc vMerge="1">
                  <a:txBody>
                    <a:bodyPr/>
                    <a:lstStyle/>
                    <a:p>
                      <a:endParaRPr lang="en-GR" sz="1400" dirty="0">
                        <a:latin typeface="Trebuchet MS" panose="020B0703020202090204" pitchFamily="34" charset="0"/>
                      </a:endParaRPr>
                    </a:p>
                  </a:txBody>
                  <a:tcPr marL="36000" marR="36000" marT="36000" marB="36000"/>
                </a:tc>
                <a:tc>
                  <a:txBody>
                    <a:bodyPr/>
                    <a:lstStyle/>
                    <a:p>
                      <a:r>
                        <a:rPr lang="en-GR" sz="1400" dirty="0">
                          <a:solidFill>
                            <a:schemeClr val="bg2">
                              <a:lumMod val="10000"/>
                            </a:schemeClr>
                          </a:solidFill>
                          <a:latin typeface="Trebuchet MS" panose="020B0703020202090204" pitchFamily="34" charset="0"/>
                        </a:rPr>
                        <a:t>    BCSR</a:t>
                      </a: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3">
                        <a:lumMod val="40000"/>
                        <a:lumOff val="60000"/>
                      </a:schemeClr>
                    </a:solidFill>
                  </a:tcPr>
                </a:tc>
                <a:tc>
                  <a:txBody>
                    <a:bodyPr/>
                    <a:lstStyle/>
                    <a:p>
                      <a:r>
                        <a:rPr lang="en-GR" sz="1400" dirty="0">
                          <a:solidFill>
                            <a:schemeClr val="bg2">
                              <a:lumMod val="10000"/>
                            </a:schemeClr>
                          </a:solidFill>
                          <a:latin typeface="Trebuchet MS" panose="020B0703020202090204" pitchFamily="34" charset="0"/>
                        </a:rPr>
                        <a:t>  --</a:t>
                      </a: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883229095"/>
                  </a:ext>
                </a:extLst>
              </a:tr>
              <a:tr h="298543">
                <a:tc vMerge="1">
                  <a:txBody>
                    <a:bodyPr/>
                    <a:lstStyle/>
                    <a:p>
                      <a:endParaRPr lang="en-GR" sz="1400" dirty="0">
                        <a:latin typeface="Trebuchet MS" panose="020B0703020202090204" pitchFamily="34" charset="0"/>
                      </a:endParaRPr>
                    </a:p>
                  </a:txBody>
                  <a:tcPr marL="36000" marR="36000" marT="36000" marB="36000"/>
                </a:tc>
                <a:tc>
                  <a:txBody>
                    <a:bodyPr/>
                    <a:lstStyle/>
                    <a:p>
                      <a:r>
                        <a:rPr lang="en-GR" sz="1400" dirty="0">
                          <a:solidFill>
                            <a:schemeClr val="bg2">
                              <a:lumMod val="10000"/>
                            </a:schemeClr>
                          </a:solidFill>
                          <a:latin typeface="Trebuchet MS" panose="020B0703020202090204" pitchFamily="34" charset="0"/>
                        </a:rPr>
                        <a:t>    BCOO</a:t>
                      </a:r>
                      <a:r>
                        <a:rPr lang="en-GR" sz="1400" b="1" dirty="0">
                          <a:solidFill>
                            <a:schemeClr val="accent2"/>
                          </a:solidFill>
                          <a:latin typeface="Trebuchet MS" panose="020B0703020202090204" pitchFamily="34" charset="0"/>
                        </a:rPr>
                        <a:t>▵</a:t>
                      </a:r>
                      <a:endParaRPr lang="en-GR" sz="1400" dirty="0">
                        <a:solidFill>
                          <a:schemeClr val="accent2"/>
                        </a:solidFill>
                        <a:latin typeface="Trebuchet MS" panose="020B0703020202090204" pitchFamily="34" charset="0"/>
                      </a:endParaRP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3">
                        <a:lumMod val="20000"/>
                        <a:lumOff val="80000"/>
                      </a:schemeClr>
                    </a:solidFill>
                  </a:tcPr>
                </a:tc>
                <a:tc>
                  <a:txBody>
                    <a:bodyPr/>
                    <a:lstStyle/>
                    <a:p>
                      <a:r>
                        <a:rPr lang="en-GR" sz="1400" dirty="0">
                          <a:solidFill>
                            <a:schemeClr val="bg2">
                              <a:lumMod val="10000"/>
                            </a:schemeClr>
                          </a:solidFill>
                          <a:latin typeface="Trebuchet MS" panose="020B0703020202090204" pitchFamily="34" charset="0"/>
                        </a:rPr>
                        <a:t>  --</a:t>
                      </a: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202459448"/>
                  </a:ext>
                </a:extLst>
              </a:tr>
              <a:tr h="298543">
                <a:tc rowSpan="4">
                  <a:txBody>
                    <a:bodyPr/>
                    <a:lstStyle/>
                    <a:p>
                      <a:pPr algn="ctr"/>
                      <a:r>
                        <a:rPr lang="en-GR" sz="1600" b="1" dirty="0">
                          <a:solidFill>
                            <a:schemeClr val="bg2">
                              <a:lumMod val="10000"/>
                            </a:schemeClr>
                          </a:solidFill>
                          <a:latin typeface="Trebuchet MS" panose="020B0703020202090204" pitchFamily="34" charset="0"/>
                        </a:rPr>
                        <a:t>6x </a:t>
                      </a:r>
                    </a:p>
                    <a:p>
                      <a:pPr algn="ctr"/>
                      <a:r>
                        <a:rPr lang="en-GR" sz="1600" dirty="0">
                          <a:solidFill>
                            <a:schemeClr val="bg2">
                              <a:lumMod val="10000"/>
                            </a:schemeClr>
                          </a:solidFill>
                          <a:latin typeface="Trebuchet MS" panose="020B0703020202090204" pitchFamily="34" charset="0"/>
                        </a:rPr>
                        <a:t>2D </a:t>
                      </a:r>
                    </a:p>
                    <a:p>
                      <a:pPr algn="ctr"/>
                      <a:r>
                        <a:rPr lang="en-GR" sz="1600" dirty="0">
                          <a:solidFill>
                            <a:schemeClr val="bg2">
                              <a:lumMod val="10000"/>
                            </a:schemeClr>
                          </a:solidFill>
                          <a:latin typeface="Trebuchet MS" panose="020B0703020202090204" pitchFamily="34" charset="0"/>
                        </a:rPr>
                        <a:t>Equally-Wide Tiles</a:t>
                      </a:r>
                    </a:p>
                  </a:txBody>
                  <a:tcPr marL="36000" marR="36000" marT="36000" marB="360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4">
                        <a:lumMod val="20000"/>
                        <a:lumOff val="80000"/>
                      </a:schemeClr>
                    </a:solidFill>
                  </a:tcPr>
                </a:tc>
                <a:tc>
                  <a:txBody>
                    <a:bodyPr/>
                    <a:lstStyle/>
                    <a:p>
                      <a:r>
                        <a:rPr lang="en-GR" sz="1400" dirty="0">
                          <a:solidFill>
                            <a:schemeClr val="bg2">
                              <a:lumMod val="10000"/>
                            </a:schemeClr>
                          </a:solidFill>
                          <a:latin typeface="Trebuchet MS" panose="020B0703020202090204" pitchFamily="34" charset="0"/>
                        </a:rPr>
                        <a:t>    CSR</a:t>
                      </a: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4">
                        <a:lumMod val="40000"/>
                        <a:lumOff val="60000"/>
                      </a:schemeClr>
                    </a:solidFill>
                  </a:tcPr>
                </a:tc>
                <a:tc>
                  <a:txBody>
                    <a:bodyPr/>
                    <a:lstStyle/>
                    <a:p>
                      <a:r>
                        <a:rPr lang="en-GR" sz="1400" dirty="0">
                          <a:solidFill>
                            <a:schemeClr val="bg2">
                              <a:lumMod val="10000"/>
                            </a:schemeClr>
                          </a:solidFill>
                          <a:latin typeface="Trebuchet MS" panose="020B0703020202090204" pitchFamily="34" charset="0"/>
                        </a:rPr>
                        <a:t>  nnzs </a:t>
                      </a:r>
                      <a:r>
                        <a:rPr lang="en-GR" sz="1400" b="1" dirty="0">
                          <a:solidFill>
                            <a:schemeClr val="accent2"/>
                          </a:solidFill>
                          <a:latin typeface="Trebuchet MS" panose="020B0703020202090204" pitchFamily="34" charset="0"/>
                        </a:rPr>
                        <a:t>*</a:t>
                      </a:r>
                      <a:endParaRPr lang="en-GR" sz="1400" dirty="0">
                        <a:solidFill>
                          <a:schemeClr val="accent2"/>
                        </a:solidFill>
                        <a:latin typeface="Trebuchet MS" panose="020B0703020202090204" pitchFamily="34" charset="0"/>
                      </a:endParaRP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1216157"/>
                  </a:ext>
                </a:extLst>
              </a:tr>
              <a:tr h="298543">
                <a:tc vMerge="1">
                  <a:txBody>
                    <a:bodyPr/>
                    <a:lstStyle/>
                    <a:p>
                      <a:endParaRPr lang="en-GR" sz="1400" dirty="0">
                        <a:latin typeface="Trebuchet MS" panose="020B0703020202090204" pitchFamily="34" charset="0"/>
                      </a:endParaRPr>
                    </a:p>
                  </a:txBody>
                  <a:tcPr marL="36000" marR="36000" marT="36000" marB="36000"/>
                </a:tc>
                <a:tc>
                  <a:txBody>
                    <a:bodyPr/>
                    <a:lstStyle/>
                    <a:p>
                      <a:r>
                        <a:rPr lang="en-GR" sz="1400" dirty="0">
                          <a:solidFill>
                            <a:schemeClr val="bg2">
                              <a:lumMod val="10000"/>
                            </a:schemeClr>
                          </a:solidFill>
                          <a:latin typeface="Trebuchet MS" panose="020B0703020202090204" pitchFamily="34" charset="0"/>
                        </a:rPr>
                        <a:t>    COO</a:t>
                      </a:r>
                      <a:r>
                        <a:rPr lang="en-GR" sz="1400" b="1" dirty="0">
                          <a:solidFill>
                            <a:schemeClr val="accent2"/>
                          </a:solidFill>
                          <a:latin typeface="Trebuchet MS" panose="020B0703020202090204" pitchFamily="34" charset="0"/>
                        </a:rPr>
                        <a:t>▵</a:t>
                      </a:r>
                      <a:endParaRPr lang="en-GR" sz="1400" dirty="0">
                        <a:solidFill>
                          <a:schemeClr val="accent2"/>
                        </a:solidFill>
                        <a:latin typeface="Trebuchet MS" panose="020B0703020202090204" pitchFamily="34" charset="0"/>
                      </a:endParaRP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4">
                        <a:lumMod val="20000"/>
                        <a:lumOff val="80000"/>
                      </a:schemeClr>
                    </a:solidFill>
                  </a:tcPr>
                </a:tc>
                <a:tc>
                  <a:txBody>
                    <a:bodyPr/>
                    <a:lstStyle/>
                    <a:p>
                      <a:r>
                        <a:rPr lang="en-GR" sz="1400" dirty="0">
                          <a:solidFill>
                            <a:schemeClr val="bg2">
                              <a:lumMod val="10000"/>
                            </a:schemeClr>
                          </a:solidFill>
                          <a:latin typeface="Trebuchet MS" panose="020B0703020202090204" pitchFamily="34" charset="0"/>
                        </a:rPr>
                        <a:t>  nnzs</a:t>
                      </a: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718475662"/>
                  </a:ext>
                </a:extLst>
              </a:tr>
              <a:tr h="298543">
                <a:tc vMerge="1">
                  <a:txBody>
                    <a:bodyPr/>
                    <a:lstStyle/>
                    <a:p>
                      <a:endParaRPr lang="en-GR" sz="1400" dirty="0">
                        <a:latin typeface="Trebuchet MS" panose="020B0703020202090204" pitchFamily="34" charset="0"/>
                      </a:endParaRPr>
                    </a:p>
                  </a:txBody>
                  <a:tcPr marL="36000" marR="36000" marT="36000" marB="36000"/>
                </a:tc>
                <a:tc>
                  <a:txBody>
                    <a:bodyPr/>
                    <a:lstStyle/>
                    <a:p>
                      <a:r>
                        <a:rPr lang="en-GR" sz="1400" dirty="0">
                          <a:solidFill>
                            <a:schemeClr val="bg2">
                              <a:lumMod val="10000"/>
                            </a:schemeClr>
                          </a:solidFill>
                          <a:latin typeface="Trebuchet MS" panose="020B0703020202090204" pitchFamily="34" charset="0"/>
                        </a:rPr>
                        <a:t>    BCSR</a:t>
                      </a: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4">
                        <a:lumMod val="40000"/>
                        <a:lumOff val="60000"/>
                      </a:schemeClr>
                    </a:solidFill>
                  </a:tcPr>
                </a:tc>
                <a:tc>
                  <a:txBody>
                    <a:bodyPr/>
                    <a:lstStyle/>
                    <a:p>
                      <a:r>
                        <a:rPr lang="en-GR" sz="1400" dirty="0">
                          <a:solidFill>
                            <a:schemeClr val="bg2">
                              <a:lumMod val="10000"/>
                            </a:schemeClr>
                          </a:solidFill>
                          <a:latin typeface="Trebuchet MS" panose="020B0703020202090204" pitchFamily="34" charset="0"/>
                        </a:rPr>
                        <a:t>  blocks </a:t>
                      </a:r>
                      <a:r>
                        <a:rPr lang="en-GR" sz="1400" b="1" dirty="0">
                          <a:solidFill>
                            <a:schemeClr val="accent2"/>
                          </a:solidFill>
                          <a:latin typeface="Trebuchet MS" panose="020B0703020202090204" pitchFamily="34" charset="0"/>
                        </a:rPr>
                        <a:t>^</a:t>
                      </a:r>
                      <a:r>
                        <a:rPr lang="en-GR" sz="1400" dirty="0">
                          <a:solidFill>
                            <a:schemeClr val="bg2">
                              <a:lumMod val="10000"/>
                            </a:schemeClr>
                          </a:solidFill>
                          <a:latin typeface="Trebuchet MS" panose="020B0703020202090204" pitchFamily="34" charset="0"/>
                        </a:rPr>
                        <a:t>, nnzs </a:t>
                      </a:r>
                      <a:r>
                        <a:rPr lang="en-GR" sz="1400" b="1" dirty="0">
                          <a:solidFill>
                            <a:schemeClr val="accent2"/>
                          </a:solidFill>
                          <a:latin typeface="Trebuchet MS" panose="020B0703020202090204" pitchFamily="34" charset="0"/>
                        </a:rPr>
                        <a:t>^</a:t>
                      </a:r>
                      <a:endParaRPr lang="en-GR" sz="1400" dirty="0">
                        <a:solidFill>
                          <a:schemeClr val="accent2"/>
                        </a:solidFill>
                        <a:latin typeface="Trebuchet MS" panose="020B0703020202090204" pitchFamily="34" charset="0"/>
                      </a:endParaRP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62386764"/>
                  </a:ext>
                </a:extLst>
              </a:tr>
              <a:tr h="298543">
                <a:tc vMerge="1">
                  <a:txBody>
                    <a:bodyPr/>
                    <a:lstStyle/>
                    <a:p>
                      <a:endParaRPr lang="en-GR" sz="1400" dirty="0">
                        <a:latin typeface="Trebuchet MS" panose="020B0703020202090204" pitchFamily="34" charset="0"/>
                      </a:endParaRPr>
                    </a:p>
                  </a:txBody>
                  <a:tcPr marL="36000" marR="36000" marT="36000" marB="36000"/>
                </a:tc>
                <a:tc>
                  <a:txBody>
                    <a:bodyPr/>
                    <a:lstStyle/>
                    <a:p>
                      <a:r>
                        <a:rPr lang="en-GR" sz="1400" dirty="0">
                          <a:solidFill>
                            <a:schemeClr val="bg2">
                              <a:lumMod val="10000"/>
                            </a:schemeClr>
                          </a:solidFill>
                          <a:latin typeface="Trebuchet MS" panose="020B0703020202090204" pitchFamily="34" charset="0"/>
                        </a:rPr>
                        <a:t>    BCOO</a:t>
                      </a:r>
                      <a:r>
                        <a:rPr lang="en-GR" sz="1400" b="1" dirty="0">
                          <a:solidFill>
                            <a:schemeClr val="accent2"/>
                          </a:solidFill>
                          <a:latin typeface="Trebuchet MS" panose="020B0703020202090204" pitchFamily="34" charset="0"/>
                        </a:rPr>
                        <a:t>▵</a:t>
                      </a:r>
                      <a:endParaRPr lang="en-GR" sz="1400" dirty="0">
                        <a:solidFill>
                          <a:schemeClr val="accent2"/>
                        </a:solidFill>
                        <a:latin typeface="Trebuchet MS" panose="020B0703020202090204" pitchFamily="34" charset="0"/>
                      </a:endParaRP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4">
                        <a:lumMod val="20000"/>
                        <a:lumOff val="80000"/>
                      </a:schemeClr>
                    </a:solidFill>
                  </a:tcPr>
                </a:tc>
                <a:tc>
                  <a:txBody>
                    <a:bodyPr/>
                    <a:lstStyle/>
                    <a:p>
                      <a:r>
                        <a:rPr lang="en-GR" sz="1400" dirty="0">
                          <a:solidFill>
                            <a:schemeClr val="bg2">
                              <a:lumMod val="10000"/>
                            </a:schemeClr>
                          </a:solidFill>
                          <a:latin typeface="Trebuchet MS" panose="020B0703020202090204" pitchFamily="34" charset="0"/>
                        </a:rPr>
                        <a:t>  blocks, nnzs</a:t>
                      </a: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870670489"/>
                  </a:ext>
                </a:extLst>
              </a:tr>
              <a:tr h="298543">
                <a:tc rowSpan="4">
                  <a:txBody>
                    <a:bodyPr/>
                    <a:lstStyle/>
                    <a:p>
                      <a:pPr algn="ctr"/>
                      <a:r>
                        <a:rPr lang="en-GR" sz="1600" b="1" dirty="0">
                          <a:solidFill>
                            <a:schemeClr val="bg2">
                              <a:lumMod val="10000"/>
                            </a:schemeClr>
                          </a:solidFill>
                          <a:latin typeface="Trebuchet MS" panose="020B0703020202090204" pitchFamily="34" charset="0"/>
                        </a:rPr>
                        <a:t>6x </a:t>
                      </a:r>
                    </a:p>
                    <a:p>
                      <a:pPr algn="ctr"/>
                      <a:r>
                        <a:rPr lang="en-GR" sz="1600" dirty="0">
                          <a:solidFill>
                            <a:schemeClr val="bg2">
                              <a:lumMod val="10000"/>
                            </a:schemeClr>
                          </a:solidFill>
                          <a:latin typeface="Trebuchet MS" panose="020B0703020202090204" pitchFamily="34" charset="0"/>
                        </a:rPr>
                        <a:t>2D </a:t>
                      </a:r>
                    </a:p>
                    <a:p>
                      <a:pPr algn="ctr"/>
                      <a:r>
                        <a:rPr lang="en-GR" sz="1600" dirty="0">
                          <a:solidFill>
                            <a:schemeClr val="bg2">
                              <a:lumMod val="10000"/>
                            </a:schemeClr>
                          </a:solidFill>
                          <a:latin typeface="Trebuchet MS" panose="020B0703020202090204" pitchFamily="34" charset="0"/>
                        </a:rPr>
                        <a:t>Variable-Sized Tiles</a:t>
                      </a:r>
                    </a:p>
                  </a:txBody>
                  <a:tcPr marL="36000" marR="36000" marT="36000" marB="36000" anchor="ctr">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5">
                        <a:lumMod val="20000"/>
                        <a:lumOff val="80000"/>
                      </a:schemeClr>
                    </a:solidFill>
                  </a:tcPr>
                </a:tc>
                <a:tc>
                  <a:txBody>
                    <a:bodyPr/>
                    <a:lstStyle/>
                    <a:p>
                      <a:r>
                        <a:rPr lang="en-GR" sz="1400" dirty="0">
                          <a:solidFill>
                            <a:schemeClr val="bg2">
                              <a:lumMod val="10000"/>
                            </a:schemeClr>
                          </a:solidFill>
                          <a:latin typeface="Trebuchet MS" panose="020B0703020202090204" pitchFamily="34" charset="0"/>
                        </a:rPr>
                        <a:t>    CSR</a:t>
                      </a: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5">
                        <a:lumMod val="40000"/>
                        <a:lumOff val="60000"/>
                      </a:schemeClr>
                    </a:solidFill>
                  </a:tcPr>
                </a:tc>
                <a:tc>
                  <a:txBody>
                    <a:bodyPr/>
                    <a:lstStyle/>
                    <a:p>
                      <a:r>
                        <a:rPr lang="en-GR" sz="1400" dirty="0">
                          <a:solidFill>
                            <a:schemeClr val="bg2">
                              <a:lumMod val="10000"/>
                            </a:schemeClr>
                          </a:solidFill>
                          <a:latin typeface="Trebuchet MS" panose="020B0703020202090204" pitchFamily="34" charset="0"/>
                        </a:rPr>
                        <a:t>  nnzs </a:t>
                      </a:r>
                      <a:r>
                        <a:rPr lang="en-GR" sz="1400" b="1" dirty="0">
                          <a:solidFill>
                            <a:schemeClr val="accent2"/>
                          </a:solidFill>
                          <a:latin typeface="Trebuchet MS" panose="020B0703020202090204" pitchFamily="34" charset="0"/>
                        </a:rPr>
                        <a:t>*</a:t>
                      </a:r>
                      <a:endParaRPr lang="en-GR" sz="1400" dirty="0">
                        <a:solidFill>
                          <a:schemeClr val="accent2"/>
                        </a:solidFill>
                        <a:latin typeface="Trebuchet MS" panose="020B0703020202090204" pitchFamily="34" charset="0"/>
                      </a:endParaRP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594814964"/>
                  </a:ext>
                </a:extLst>
              </a:tr>
              <a:tr h="298543">
                <a:tc vMerge="1">
                  <a:txBody>
                    <a:bodyPr/>
                    <a:lstStyle/>
                    <a:p>
                      <a:endParaRPr lang="en-GR" sz="1400" dirty="0">
                        <a:latin typeface="Trebuchet MS" panose="020B0703020202090204" pitchFamily="34" charset="0"/>
                      </a:endParaRPr>
                    </a:p>
                  </a:txBody>
                  <a:tcPr marL="36000" marR="36000" marT="36000" marB="36000"/>
                </a:tc>
                <a:tc>
                  <a:txBody>
                    <a:bodyPr/>
                    <a:lstStyle/>
                    <a:p>
                      <a:r>
                        <a:rPr lang="en-GR" sz="1400" dirty="0">
                          <a:solidFill>
                            <a:schemeClr val="bg2">
                              <a:lumMod val="10000"/>
                            </a:schemeClr>
                          </a:solidFill>
                          <a:latin typeface="Trebuchet MS" panose="020B0703020202090204" pitchFamily="34" charset="0"/>
                        </a:rPr>
                        <a:t>    COO</a:t>
                      </a:r>
                      <a:r>
                        <a:rPr lang="en-GR" sz="1400" b="1" dirty="0">
                          <a:solidFill>
                            <a:schemeClr val="accent2"/>
                          </a:solidFill>
                          <a:latin typeface="Trebuchet MS" panose="020B0703020202090204" pitchFamily="34" charset="0"/>
                        </a:rPr>
                        <a:t>▵</a:t>
                      </a:r>
                      <a:endParaRPr lang="en-GR" sz="1400" dirty="0">
                        <a:solidFill>
                          <a:schemeClr val="accent2"/>
                        </a:solidFill>
                        <a:latin typeface="Trebuchet MS" panose="020B0703020202090204" pitchFamily="34" charset="0"/>
                      </a:endParaRP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5">
                        <a:lumMod val="20000"/>
                        <a:lumOff val="80000"/>
                      </a:schemeClr>
                    </a:solidFill>
                  </a:tcPr>
                </a:tc>
                <a:tc>
                  <a:txBody>
                    <a:bodyPr/>
                    <a:lstStyle/>
                    <a:p>
                      <a:r>
                        <a:rPr lang="en-GR" sz="1400" dirty="0">
                          <a:solidFill>
                            <a:schemeClr val="bg2">
                              <a:lumMod val="10000"/>
                            </a:schemeClr>
                          </a:solidFill>
                          <a:latin typeface="Trebuchet MS" panose="020B0703020202090204" pitchFamily="34" charset="0"/>
                        </a:rPr>
                        <a:t>  nnzs</a:t>
                      </a: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917307147"/>
                  </a:ext>
                </a:extLst>
              </a:tr>
              <a:tr h="298543">
                <a:tc vMerge="1">
                  <a:txBody>
                    <a:bodyPr/>
                    <a:lstStyle/>
                    <a:p>
                      <a:endParaRPr lang="en-GR" sz="1400" dirty="0">
                        <a:latin typeface="Trebuchet MS" panose="020B0703020202090204" pitchFamily="34" charset="0"/>
                      </a:endParaRPr>
                    </a:p>
                  </a:txBody>
                  <a:tcPr marL="36000" marR="36000" marT="36000" marB="36000"/>
                </a:tc>
                <a:tc>
                  <a:txBody>
                    <a:bodyPr/>
                    <a:lstStyle/>
                    <a:p>
                      <a:r>
                        <a:rPr lang="en-GR" sz="1400" dirty="0">
                          <a:solidFill>
                            <a:schemeClr val="bg2">
                              <a:lumMod val="10000"/>
                            </a:schemeClr>
                          </a:solidFill>
                          <a:latin typeface="Trebuchet MS" panose="020B0703020202090204" pitchFamily="34" charset="0"/>
                        </a:rPr>
                        <a:t>    BCSR</a:t>
                      </a: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5">
                        <a:lumMod val="40000"/>
                        <a:lumOff val="60000"/>
                      </a:schemeClr>
                    </a:solidFill>
                  </a:tcPr>
                </a:tc>
                <a:tc>
                  <a:txBody>
                    <a:bodyPr/>
                    <a:lstStyle/>
                    <a:p>
                      <a:r>
                        <a:rPr lang="en-GR" sz="1400" dirty="0">
                          <a:solidFill>
                            <a:schemeClr val="bg2">
                              <a:lumMod val="10000"/>
                            </a:schemeClr>
                          </a:solidFill>
                          <a:latin typeface="Trebuchet MS" panose="020B0703020202090204" pitchFamily="34" charset="0"/>
                        </a:rPr>
                        <a:t>  blocks </a:t>
                      </a:r>
                      <a:r>
                        <a:rPr lang="en-GR" sz="1400" b="1" dirty="0">
                          <a:solidFill>
                            <a:schemeClr val="accent2"/>
                          </a:solidFill>
                          <a:latin typeface="Trebuchet MS" panose="020B0703020202090204" pitchFamily="34" charset="0"/>
                        </a:rPr>
                        <a:t>^</a:t>
                      </a:r>
                      <a:r>
                        <a:rPr lang="en-GR" sz="1400" dirty="0">
                          <a:solidFill>
                            <a:schemeClr val="bg2">
                              <a:lumMod val="10000"/>
                            </a:schemeClr>
                          </a:solidFill>
                          <a:latin typeface="Trebuchet MS" panose="020B0703020202090204" pitchFamily="34" charset="0"/>
                        </a:rPr>
                        <a:t>, nnzs </a:t>
                      </a:r>
                      <a:r>
                        <a:rPr lang="en-GR" sz="1400" b="1" dirty="0">
                          <a:solidFill>
                            <a:schemeClr val="accent2"/>
                          </a:solidFill>
                          <a:latin typeface="Trebuchet MS" panose="020B0703020202090204" pitchFamily="34" charset="0"/>
                        </a:rPr>
                        <a:t>^</a:t>
                      </a:r>
                      <a:endParaRPr lang="en-GR" sz="1400" dirty="0">
                        <a:solidFill>
                          <a:schemeClr val="accent2"/>
                        </a:solidFill>
                        <a:latin typeface="Trebuchet MS" panose="020B0703020202090204" pitchFamily="34" charset="0"/>
                      </a:endParaRP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777671013"/>
                  </a:ext>
                </a:extLst>
              </a:tr>
              <a:tr h="298543">
                <a:tc vMerge="1">
                  <a:txBody>
                    <a:bodyPr/>
                    <a:lstStyle/>
                    <a:p>
                      <a:endParaRPr lang="en-GR" sz="1400" dirty="0">
                        <a:latin typeface="Trebuchet MS" panose="020B0703020202090204" pitchFamily="34" charset="0"/>
                      </a:endParaRPr>
                    </a:p>
                  </a:txBody>
                  <a:tcPr marL="36000" marR="36000" marT="36000" marB="36000"/>
                </a:tc>
                <a:tc>
                  <a:txBody>
                    <a:bodyPr/>
                    <a:lstStyle/>
                    <a:p>
                      <a:r>
                        <a:rPr lang="en-GR" sz="1400" dirty="0">
                          <a:solidFill>
                            <a:schemeClr val="bg2">
                              <a:lumMod val="10000"/>
                            </a:schemeClr>
                          </a:solidFill>
                          <a:latin typeface="Trebuchet MS" panose="020B0703020202090204" pitchFamily="34" charset="0"/>
                        </a:rPr>
                        <a:t>    BCOO</a:t>
                      </a:r>
                      <a:r>
                        <a:rPr lang="en-GR" sz="1400" b="1" dirty="0">
                          <a:solidFill>
                            <a:schemeClr val="accent2"/>
                          </a:solidFill>
                          <a:latin typeface="Trebuchet MS" panose="020B0703020202090204" pitchFamily="34" charset="0"/>
                        </a:rPr>
                        <a:t>▵</a:t>
                      </a:r>
                      <a:endParaRPr lang="en-GR" sz="1400" dirty="0">
                        <a:solidFill>
                          <a:schemeClr val="accent2"/>
                        </a:solidFill>
                        <a:latin typeface="Trebuchet MS" panose="020B0703020202090204" pitchFamily="34" charset="0"/>
                      </a:endParaRP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5">
                        <a:lumMod val="20000"/>
                        <a:lumOff val="80000"/>
                      </a:schemeClr>
                    </a:solidFill>
                  </a:tcPr>
                </a:tc>
                <a:tc>
                  <a:txBody>
                    <a:bodyPr/>
                    <a:lstStyle/>
                    <a:p>
                      <a:r>
                        <a:rPr lang="en-GR" sz="1400" dirty="0">
                          <a:solidFill>
                            <a:schemeClr val="bg2">
                              <a:lumMod val="10000"/>
                            </a:schemeClr>
                          </a:solidFill>
                          <a:latin typeface="Trebuchet MS" panose="020B0703020202090204" pitchFamily="34" charset="0"/>
                        </a:rPr>
                        <a:t>  blocks, nnz</a:t>
                      </a:r>
                    </a:p>
                  </a:txBody>
                  <a:tcPr marL="36000" marR="36000" marT="36000" marB="36000">
                    <a:lnL w="12700" cap="flat" cmpd="sng" algn="ctr">
                      <a:solidFill>
                        <a:schemeClr val="bg2">
                          <a:lumMod val="25000"/>
                        </a:schemeClr>
                      </a:solidFill>
                      <a:prstDash val="solid"/>
                      <a:round/>
                      <a:headEnd type="none" w="med" len="med"/>
                      <a:tailEnd type="none" w="med" len="med"/>
                    </a:lnL>
                    <a:lnR w="12700" cap="flat" cmpd="sng" algn="ctr">
                      <a:solidFill>
                        <a:schemeClr val="bg2">
                          <a:lumMod val="25000"/>
                        </a:schemeClr>
                      </a:solidFill>
                      <a:prstDash val="solid"/>
                      <a:round/>
                      <a:headEnd type="none" w="med" len="med"/>
                      <a:tailEnd type="none" w="med" len="med"/>
                    </a:lnR>
                    <a:lnT w="12700" cap="flat" cmpd="sng" algn="ctr">
                      <a:solidFill>
                        <a:schemeClr val="bg2">
                          <a:lumMod val="25000"/>
                        </a:schemeClr>
                      </a:solidFill>
                      <a:prstDash val="solid"/>
                      <a:round/>
                      <a:headEnd type="none" w="med" len="med"/>
                      <a:tailEnd type="none" w="med" len="med"/>
                    </a:lnT>
                    <a:lnB w="12700" cap="flat" cmpd="sng" algn="ctr">
                      <a:solidFill>
                        <a:schemeClr val="bg2">
                          <a:lumMod val="2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76848668"/>
                  </a:ext>
                </a:extLst>
              </a:tr>
            </a:tbl>
          </a:graphicData>
        </a:graphic>
      </p:graphicFrame>
    </p:spTree>
    <p:extLst>
      <p:ext uri="{BB962C8B-B14F-4D97-AF65-F5344CB8AC3E}">
        <p14:creationId xmlns:p14="http://schemas.microsoft.com/office/powerpoint/2010/main" val="70621581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ontent Placeholder 2">
            <a:extLst>
              <a:ext uri="{FF2B5EF4-FFF2-40B4-BE49-F238E27FC236}">
                <a16:creationId xmlns:a16="http://schemas.microsoft.com/office/drawing/2014/main" id="{BB630268-3C6F-5184-F310-5C47D70EC713}"/>
              </a:ext>
            </a:extLst>
          </p:cNvPr>
          <p:cNvSpPr>
            <a:spLocks noGrp="1"/>
          </p:cNvSpPr>
          <p:nvPr>
            <p:ph idx="1"/>
          </p:nvPr>
        </p:nvSpPr>
        <p:spPr>
          <a:xfrm>
            <a:off x="391581" y="898138"/>
            <a:ext cx="8360840" cy="5667072"/>
          </a:xfrm>
        </p:spPr>
        <p:txBody>
          <a:bodyPr>
            <a:normAutofit/>
          </a:bodyPr>
          <a:lstStyle/>
          <a:p>
            <a:pPr marL="0" indent="0">
              <a:lnSpc>
                <a:spcPct val="100000"/>
              </a:lnSpc>
              <a:spcBef>
                <a:spcPts val="8"/>
              </a:spcBef>
              <a:buSzPct val="120000"/>
              <a:buNone/>
            </a:pPr>
            <a:r>
              <a:rPr lang="en-US" sz="2400" dirty="0">
                <a:solidFill>
                  <a:schemeClr val="tx1">
                    <a:lumMod val="95000"/>
                    <a:lumOff val="5000"/>
                  </a:schemeClr>
                </a:solidFill>
                <a:latin typeface="Trebuchet MS" panose="020B0703020202090204" pitchFamily="34" charset="0"/>
              </a:rPr>
              <a:t>2048 PIM Cores, 32-bit integer</a:t>
            </a:r>
            <a:endParaRPr lang="en-GR" sz="2000" dirty="0">
              <a:solidFill>
                <a:schemeClr val="tx1">
                  <a:lumMod val="95000"/>
                  <a:lumOff val="5000"/>
                </a:schemeClr>
              </a:solidFill>
              <a:latin typeface="Trebuchet MS" panose="020B0703020202090204" pitchFamily="34" charset="0"/>
            </a:endParaRPr>
          </a:p>
        </p:txBody>
      </p:sp>
      <p:sp>
        <p:nvSpPr>
          <p:cNvPr id="17" name="Slide Number Placeholder 104">
            <a:extLst>
              <a:ext uri="{FF2B5EF4-FFF2-40B4-BE49-F238E27FC236}">
                <a16:creationId xmlns:a16="http://schemas.microsoft.com/office/drawing/2014/main" id="{2651D507-87CE-A54D-9229-F168B6F23463}"/>
              </a:ext>
            </a:extLst>
          </p:cNvPr>
          <p:cNvSpPr>
            <a:spLocks noGrp="1"/>
          </p:cNvSpPr>
          <p:nvPr>
            <p:ph type="sldNum" sz="quarter" idx="12"/>
          </p:nvPr>
        </p:nvSpPr>
        <p:spPr>
          <a:xfrm>
            <a:off x="6457950" y="6356351"/>
            <a:ext cx="20574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F0EDDB-3F8C-454D-B7AF-385D22F27965}" type="slidenum">
              <a:rPr kumimoji="0" lang="en-GR" sz="2800" b="0" i="0" u="none" strike="noStrike" kern="1200" cap="none" spc="0" normalizeH="0" baseline="0" noProof="0" smtClean="0">
                <a:ln>
                  <a:noFill/>
                </a:ln>
                <a:solidFill>
                  <a:srgbClr val="C19859">
                    <a:lumMod val="50000"/>
                  </a:srgbClr>
                </a:solidFill>
                <a:effectLst/>
                <a:uLnTx/>
                <a:uFillTx/>
                <a:latin typeface="Trebuchet MS" panose="020B070302020209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128</a:t>
            </a:fld>
            <a:endParaRPr kumimoji="0" lang="en-GR" sz="2800" b="0" i="0" u="none" strike="noStrike" kern="1200" cap="none" spc="0" normalizeH="0" baseline="0" noProof="0" dirty="0">
              <a:ln>
                <a:noFill/>
              </a:ln>
              <a:solidFill>
                <a:srgbClr val="C19859">
                  <a:lumMod val="50000"/>
                </a:srgbClr>
              </a:solidFill>
              <a:effectLst/>
              <a:uLnTx/>
              <a:uFillTx/>
              <a:latin typeface="Trebuchet MS" panose="020B0703020202090204" pitchFamily="34" charset="0"/>
              <a:ea typeface="+mn-ea"/>
              <a:cs typeface="+mn-cs"/>
            </a:endParaRPr>
          </a:p>
        </p:txBody>
      </p:sp>
      <p:sp>
        <p:nvSpPr>
          <p:cNvPr id="8" name="Title 1">
            <a:extLst>
              <a:ext uri="{FF2B5EF4-FFF2-40B4-BE49-F238E27FC236}">
                <a16:creationId xmlns:a16="http://schemas.microsoft.com/office/drawing/2014/main" id="{117DB252-DBD9-DE49-AA8A-0A37833062FB}"/>
              </a:ext>
            </a:extLst>
          </p:cNvPr>
          <p:cNvSpPr txBox="1">
            <a:spLocks/>
          </p:cNvSpPr>
          <p:nvPr/>
        </p:nvSpPr>
        <p:spPr>
          <a:xfrm>
            <a:off x="391579" y="223518"/>
            <a:ext cx="8395577" cy="8390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000" b="0" i="0" u="none" strike="noStrike" kern="1200" cap="none" spc="0" normalizeH="0" baseline="0" noProof="0" dirty="0">
                <a:ln>
                  <a:noFill/>
                </a:ln>
                <a:solidFill>
                  <a:srgbClr val="C19859">
                    <a:lumMod val="50000"/>
                  </a:srgbClr>
                </a:solidFill>
                <a:effectLst/>
                <a:uLnTx/>
                <a:uFillTx/>
                <a:latin typeface="Trebuchet MS" panose="020B0703020202090204" pitchFamily="34" charset="0"/>
                <a:ea typeface="+mj-ea"/>
                <a:cs typeface="+mj-cs"/>
              </a:rPr>
              <a:t>Comparison of Compressed Formats</a:t>
            </a:r>
          </a:p>
        </p:txBody>
      </p:sp>
      <p:graphicFrame>
        <p:nvGraphicFramePr>
          <p:cNvPr id="26" name="Chart 25">
            <a:extLst>
              <a:ext uri="{FF2B5EF4-FFF2-40B4-BE49-F238E27FC236}">
                <a16:creationId xmlns:a16="http://schemas.microsoft.com/office/drawing/2014/main" id="{34C3F8BB-B47D-61F5-372E-6AA3F9AC64CD}"/>
              </a:ext>
            </a:extLst>
          </p:cNvPr>
          <p:cNvGraphicFramePr>
            <a:graphicFrameLocks/>
          </p:cNvGraphicFramePr>
          <p:nvPr/>
        </p:nvGraphicFramePr>
        <p:xfrm>
          <a:off x="124369" y="1248491"/>
          <a:ext cx="4331394" cy="283993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8" name="Chart 27">
            <a:extLst>
              <a:ext uri="{FF2B5EF4-FFF2-40B4-BE49-F238E27FC236}">
                <a16:creationId xmlns:a16="http://schemas.microsoft.com/office/drawing/2014/main" id="{2E14B3C3-1AFD-6C03-A212-30187AE0747D}"/>
              </a:ext>
            </a:extLst>
          </p:cNvPr>
          <p:cNvGraphicFramePr>
            <a:graphicFrameLocks/>
          </p:cNvGraphicFramePr>
          <p:nvPr/>
        </p:nvGraphicFramePr>
        <p:xfrm>
          <a:off x="4395865" y="1230771"/>
          <a:ext cx="4623766" cy="290341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Chart 14">
            <a:extLst>
              <a:ext uri="{FF2B5EF4-FFF2-40B4-BE49-F238E27FC236}">
                <a16:creationId xmlns:a16="http://schemas.microsoft.com/office/drawing/2014/main" id="{42F22E71-5B75-5D3B-694C-760DBD2768C1}"/>
              </a:ext>
            </a:extLst>
          </p:cNvPr>
          <p:cNvGraphicFramePr>
            <a:graphicFrameLocks/>
          </p:cNvGraphicFramePr>
          <p:nvPr/>
        </p:nvGraphicFramePr>
        <p:xfrm>
          <a:off x="0" y="4019148"/>
          <a:ext cx="4447631" cy="266270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8" name="Chart 17">
            <a:extLst>
              <a:ext uri="{FF2B5EF4-FFF2-40B4-BE49-F238E27FC236}">
                <a16:creationId xmlns:a16="http://schemas.microsoft.com/office/drawing/2014/main" id="{73E4326B-A810-59C0-22D2-694590A502FA}"/>
              </a:ext>
            </a:extLst>
          </p:cNvPr>
          <p:cNvGraphicFramePr>
            <a:graphicFrameLocks/>
          </p:cNvGraphicFramePr>
          <p:nvPr/>
        </p:nvGraphicFramePr>
        <p:xfrm>
          <a:off x="4447631" y="4019147"/>
          <a:ext cx="4447631" cy="2662707"/>
        </p:xfrm>
        <a:graphic>
          <a:graphicData uri="http://schemas.openxmlformats.org/drawingml/2006/chart">
            <c:chart xmlns:c="http://schemas.openxmlformats.org/drawingml/2006/chart" xmlns:r="http://schemas.openxmlformats.org/officeDocument/2006/relationships" r:id="rId6"/>
          </a:graphicData>
        </a:graphic>
      </p:graphicFrame>
      <p:sp>
        <p:nvSpPr>
          <p:cNvPr id="31" name="Rectangle 30">
            <a:extLst>
              <a:ext uri="{FF2B5EF4-FFF2-40B4-BE49-F238E27FC236}">
                <a16:creationId xmlns:a16="http://schemas.microsoft.com/office/drawing/2014/main" id="{7143F42E-9DDB-89E4-B55A-9044264128AE}"/>
              </a:ext>
            </a:extLst>
          </p:cNvPr>
          <p:cNvSpPr/>
          <p:nvPr/>
        </p:nvSpPr>
        <p:spPr>
          <a:xfrm>
            <a:off x="124369" y="898138"/>
            <a:ext cx="8787157" cy="5783716"/>
          </a:xfrm>
          <a:prstGeom prst="rect">
            <a:avLst/>
          </a:prstGeom>
          <a:solidFill>
            <a:srgbClr val="FFFFFF">
              <a:alpha val="6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2" name="Group 31">
            <a:extLst>
              <a:ext uri="{FF2B5EF4-FFF2-40B4-BE49-F238E27FC236}">
                <a16:creationId xmlns:a16="http://schemas.microsoft.com/office/drawing/2014/main" id="{4B98535A-2BE0-7B5A-6B46-CD52913B9CA9}"/>
              </a:ext>
            </a:extLst>
          </p:cNvPr>
          <p:cNvGrpSpPr/>
          <p:nvPr/>
        </p:nvGrpSpPr>
        <p:grpSpPr>
          <a:xfrm>
            <a:off x="533605" y="1704733"/>
            <a:ext cx="8360840" cy="1720392"/>
            <a:chOff x="1174238" y="1420218"/>
            <a:chExt cx="8113884" cy="2049252"/>
          </a:xfrm>
        </p:grpSpPr>
        <p:sp>
          <p:nvSpPr>
            <p:cNvPr id="33" name="Rounded Rectangle 32">
              <a:extLst>
                <a:ext uri="{FF2B5EF4-FFF2-40B4-BE49-F238E27FC236}">
                  <a16:creationId xmlns:a16="http://schemas.microsoft.com/office/drawing/2014/main" id="{79A00335-7486-C7CC-45E1-10EE6B3AA95C}"/>
                </a:ext>
              </a:extLst>
            </p:cNvPr>
            <p:cNvSpPr/>
            <p:nvPr/>
          </p:nvSpPr>
          <p:spPr>
            <a:xfrm>
              <a:off x="1174238" y="1420218"/>
              <a:ext cx="8113883" cy="2049252"/>
            </a:xfrm>
            <a:prstGeom prst="roundRect">
              <a:avLst>
                <a:gd name="adj" fmla="val 10014"/>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44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The </a:t>
              </a:r>
              <a:r>
                <a:rPr kumimoji="0" lang="en-GB" sz="2000" b="0" i="0" u="none" strike="noStrike" kern="1200" cap="none" spc="0" normalizeH="0" baseline="0" noProof="0" dirty="0">
                  <a:ln>
                    <a:noFill/>
                  </a:ln>
                  <a:solidFill>
                    <a:srgbClr val="1B587C"/>
                  </a:solidFill>
                  <a:effectLst/>
                  <a:uLnTx/>
                  <a:uFillTx/>
                  <a:latin typeface="Trebuchet MS" panose="020B0703020202090204" pitchFamily="34" charset="0"/>
                  <a:ea typeface="+mn-ea"/>
                  <a:cs typeface="+mn-cs"/>
                </a:rPr>
                <a:t>compressed matrix format</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used to store the input matrix </a:t>
              </a:r>
              <a:r>
                <a:rPr kumimoji="0" lang="en-GB" sz="20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determines</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the </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data partitioning </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across DRAM banks of PIM-enabled memory. As a result, it affects the </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load-balance </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across PIM cores (and threads of a PIM core) with corresponding </a:t>
              </a:r>
              <a:r>
                <a:rPr kumimoji="0" lang="en-GB" sz="20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performance</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implications. </a:t>
              </a:r>
              <a:endParaRPr kumimoji="0" lang="en-GR"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endParaRPr>
            </a:p>
          </p:txBody>
        </p:sp>
        <p:sp>
          <p:nvSpPr>
            <p:cNvPr id="34" name="Round Same-side Corner of Rectangle 33">
              <a:extLst>
                <a:ext uri="{FF2B5EF4-FFF2-40B4-BE49-F238E27FC236}">
                  <a16:creationId xmlns:a16="http://schemas.microsoft.com/office/drawing/2014/main" id="{29B7D878-5A35-1363-63F8-09DB0B269EDE}"/>
                </a:ext>
              </a:extLst>
            </p:cNvPr>
            <p:cNvSpPr/>
            <p:nvPr/>
          </p:nvSpPr>
          <p:spPr>
            <a:xfrm>
              <a:off x="1181748" y="1420218"/>
              <a:ext cx="8106374" cy="434921"/>
            </a:xfrm>
            <a:prstGeom prst="round2SameRect">
              <a:avLst>
                <a:gd name="adj1" fmla="val 50000"/>
                <a:gd name="adj2" fmla="val 0"/>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4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Key Takeaway 1</a:t>
              </a:r>
            </a:p>
          </p:txBody>
        </p:sp>
      </p:grpSp>
      <p:grpSp>
        <p:nvGrpSpPr>
          <p:cNvPr id="35" name="Group 34">
            <a:extLst>
              <a:ext uri="{FF2B5EF4-FFF2-40B4-BE49-F238E27FC236}">
                <a16:creationId xmlns:a16="http://schemas.microsoft.com/office/drawing/2014/main" id="{DFEFF7F7-1E23-2C14-DF29-4CCFE1DC58C1}"/>
              </a:ext>
            </a:extLst>
          </p:cNvPr>
          <p:cNvGrpSpPr/>
          <p:nvPr/>
        </p:nvGrpSpPr>
        <p:grpSpPr>
          <a:xfrm>
            <a:off x="638534" y="4531407"/>
            <a:ext cx="8113884" cy="1428456"/>
            <a:chOff x="1174238" y="1420218"/>
            <a:chExt cx="8113884" cy="1701511"/>
          </a:xfrm>
        </p:grpSpPr>
        <p:sp>
          <p:nvSpPr>
            <p:cNvPr id="36" name="Rounded Rectangle 35">
              <a:extLst>
                <a:ext uri="{FF2B5EF4-FFF2-40B4-BE49-F238E27FC236}">
                  <a16:creationId xmlns:a16="http://schemas.microsoft.com/office/drawing/2014/main" id="{E6CDF30D-6339-7B75-E285-A00E19A20690}"/>
                </a:ext>
              </a:extLst>
            </p:cNvPr>
            <p:cNvSpPr/>
            <p:nvPr/>
          </p:nvSpPr>
          <p:spPr>
            <a:xfrm>
              <a:off x="1174238" y="1420218"/>
              <a:ext cx="8113883" cy="1701511"/>
            </a:xfrm>
            <a:prstGeom prst="roundRect">
              <a:avLst>
                <a:gd name="adj" fmla="val 10014"/>
              </a:avLst>
            </a:prstGeom>
            <a:solidFill>
              <a:schemeClr val="accent4">
                <a:lumMod val="20000"/>
                <a:lumOff val="80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t"/>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Design </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compressed</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data structures that can be </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effectively</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partitioned across DRAM banks, with the goal of providing </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high computation balance</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across PIM cores (and threads of a PIM core).</a:t>
              </a:r>
              <a:endParaRPr kumimoji="0" lang="en-GR"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endParaRPr>
            </a:p>
          </p:txBody>
        </p:sp>
        <p:sp>
          <p:nvSpPr>
            <p:cNvPr id="37" name="Round Same-side Corner of Rectangle 36">
              <a:extLst>
                <a:ext uri="{FF2B5EF4-FFF2-40B4-BE49-F238E27FC236}">
                  <a16:creationId xmlns:a16="http://schemas.microsoft.com/office/drawing/2014/main" id="{4C337C8C-3644-60AE-5610-0317F73327D7}"/>
                </a:ext>
              </a:extLst>
            </p:cNvPr>
            <p:cNvSpPr/>
            <p:nvPr/>
          </p:nvSpPr>
          <p:spPr>
            <a:xfrm>
              <a:off x="1181748" y="1420218"/>
              <a:ext cx="8106374" cy="434921"/>
            </a:xfrm>
            <a:prstGeom prst="round2SameRect">
              <a:avLst>
                <a:gd name="adj1" fmla="val 50000"/>
                <a:gd name="adj2" fmla="val 0"/>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4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Recommendation 1</a:t>
              </a:r>
            </a:p>
          </p:txBody>
        </p:sp>
      </p:grpSp>
    </p:spTree>
    <p:extLst>
      <p:ext uri="{BB962C8B-B14F-4D97-AF65-F5344CB8AC3E}">
        <p14:creationId xmlns:p14="http://schemas.microsoft.com/office/powerpoint/2010/main" val="280777696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ontent Placeholder 2">
            <a:extLst>
              <a:ext uri="{FF2B5EF4-FFF2-40B4-BE49-F238E27FC236}">
                <a16:creationId xmlns:a16="http://schemas.microsoft.com/office/drawing/2014/main" id="{BB630268-3C6F-5184-F310-5C47D70EC713}"/>
              </a:ext>
            </a:extLst>
          </p:cNvPr>
          <p:cNvSpPr>
            <a:spLocks noGrp="1"/>
          </p:cNvSpPr>
          <p:nvPr>
            <p:ph idx="1"/>
          </p:nvPr>
        </p:nvSpPr>
        <p:spPr>
          <a:xfrm>
            <a:off x="391581" y="898138"/>
            <a:ext cx="8360840" cy="5667072"/>
          </a:xfrm>
        </p:spPr>
        <p:txBody>
          <a:bodyPr>
            <a:normAutofit/>
          </a:bodyPr>
          <a:lstStyle/>
          <a:p>
            <a:pPr marL="0" indent="0">
              <a:lnSpc>
                <a:spcPct val="100000"/>
              </a:lnSpc>
              <a:spcBef>
                <a:spcPts val="8"/>
              </a:spcBef>
              <a:buSzPct val="120000"/>
              <a:buNone/>
            </a:pPr>
            <a:r>
              <a:rPr lang="en-US" sz="2400" dirty="0">
                <a:solidFill>
                  <a:schemeClr val="tx1">
                    <a:lumMod val="95000"/>
                    <a:lumOff val="5000"/>
                  </a:schemeClr>
                </a:solidFill>
                <a:latin typeface="Trebuchet MS" panose="020B0703020202090204" pitchFamily="34" charset="0"/>
              </a:rPr>
              <a:t>COO format, 32-bit integer</a:t>
            </a:r>
            <a:endParaRPr lang="en-GR" sz="2000" dirty="0">
              <a:solidFill>
                <a:schemeClr val="tx1">
                  <a:lumMod val="95000"/>
                  <a:lumOff val="5000"/>
                </a:schemeClr>
              </a:solidFill>
              <a:latin typeface="Trebuchet MS" panose="020B0703020202090204" pitchFamily="34" charset="0"/>
            </a:endParaRPr>
          </a:p>
        </p:txBody>
      </p:sp>
      <p:grpSp>
        <p:nvGrpSpPr>
          <p:cNvPr id="6" name="Group 5">
            <a:extLst>
              <a:ext uri="{FF2B5EF4-FFF2-40B4-BE49-F238E27FC236}">
                <a16:creationId xmlns:a16="http://schemas.microsoft.com/office/drawing/2014/main" id="{22078FF6-DE54-803D-5853-1D3151FE0AED}"/>
              </a:ext>
            </a:extLst>
          </p:cNvPr>
          <p:cNvGrpSpPr/>
          <p:nvPr/>
        </p:nvGrpSpPr>
        <p:grpSpPr>
          <a:xfrm>
            <a:off x="156962" y="1319795"/>
            <a:ext cx="8373362" cy="3756468"/>
            <a:chOff x="156962" y="1244845"/>
            <a:chExt cx="8373362" cy="3756468"/>
          </a:xfrm>
        </p:grpSpPr>
        <p:grpSp>
          <p:nvGrpSpPr>
            <p:cNvPr id="4" name="Group 3">
              <a:extLst>
                <a:ext uri="{FF2B5EF4-FFF2-40B4-BE49-F238E27FC236}">
                  <a16:creationId xmlns:a16="http://schemas.microsoft.com/office/drawing/2014/main" id="{EB9B53C5-16EB-92B3-6493-04AEA76268D4}"/>
                </a:ext>
              </a:extLst>
            </p:cNvPr>
            <p:cNvGrpSpPr/>
            <p:nvPr/>
          </p:nvGrpSpPr>
          <p:grpSpPr>
            <a:xfrm>
              <a:off x="156962" y="1244845"/>
              <a:ext cx="8373362" cy="3756468"/>
              <a:chOff x="391579" y="597614"/>
              <a:chExt cx="8373362" cy="5648965"/>
            </a:xfrm>
          </p:grpSpPr>
          <p:grpSp>
            <p:nvGrpSpPr>
              <p:cNvPr id="3" name="Group 2">
                <a:extLst>
                  <a:ext uri="{FF2B5EF4-FFF2-40B4-BE49-F238E27FC236}">
                    <a16:creationId xmlns:a16="http://schemas.microsoft.com/office/drawing/2014/main" id="{C520E51E-BFBE-10F4-656E-BE77B1A4EE9F}"/>
                  </a:ext>
                </a:extLst>
              </p:cNvPr>
              <p:cNvGrpSpPr/>
              <p:nvPr/>
            </p:nvGrpSpPr>
            <p:grpSpPr>
              <a:xfrm>
                <a:off x="391579" y="1516947"/>
                <a:ext cx="8372259" cy="4729632"/>
                <a:chOff x="391579" y="1470453"/>
                <a:chExt cx="8372259" cy="4729632"/>
              </a:xfrm>
            </p:grpSpPr>
            <p:grpSp>
              <p:nvGrpSpPr>
                <p:cNvPr id="2" name="Group 1">
                  <a:extLst>
                    <a:ext uri="{FF2B5EF4-FFF2-40B4-BE49-F238E27FC236}">
                      <a16:creationId xmlns:a16="http://schemas.microsoft.com/office/drawing/2014/main" id="{C2DF615C-B881-D15E-D68C-4F1C0E964656}"/>
                    </a:ext>
                  </a:extLst>
                </p:cNvPr>
                <p:cNvGrpSpPr/>
                <p:nvPr/>
              </p:nvGrpSpPr>
              <p:grpSpPr>
                <a:xfrm>
                  <a:off x="391579" y="1470453"/>
                  <a:ext cx="8360839" cy="4729632"/>
                  <a:chOff x="391579" y="1470453"/>
                  <a:chExt cx="8360839" cy="4729632"/>
                </a:xfrm>
              </p:grpSpPr>
              <p:graphicFrame>
                <p:nvGraphicFramePr>
                  <p:cNvPr id="23" name="Chart 22">
                    <a:extLst>
                      <a:ext uri="{FF2B5EF4-FFF2-40B4-BE49-F238E27FC236}">
                        <a16:creationId xmlns:a16="http://schemas.microsoft.com/office/drawing/2014/main" id="{00000000-0008-0000-0500-00002708F71D}"/>
                      </a:ext>
                    </a:extLst>
                  </p:cNvPr>
                  <p:cNvGraphicFramePr>
                    <a:graphicFrameLocks/>
                  </p:cNvGraphicFramePr>
                  <p:nvPr/>
                </p:nvGraphicFramePr>
                <p:xfrm>
                  <a:off x="391579" y="1470453"/>
                  <a:ext cx="8360839" cy="4729632"/>
                </p:xfrm>
                <a:graphic>
                  <a:graphicData uri="http://schemas.openxmlformats.org/drawingml/2006/chart">
                    <c:chart xmlns:c="http://schemas.openxmlformats.org/drawingml/2006/chart" xmlns:r="http://schemas.openxmlformats.org/officeDocument/2006/relationships" r:id="rId3"/>
                  </a:graphicData>
                </a:graphic>
              </p:graphicFrame>
              <p:cxnSp>
                <p:nvCxnSpPr>
                  <p:cNvPr id="24" name="Straight Connector 23">
                    <a:extLst>
                      <a:ext uri="{FF2B5EF4-FFF2-40B4-BE49-F238E27FC236}">
                        <a16:creationId xmlns:a16="http://schemas.microsoft.com/office/drawing/2014/main" id="{E2BE7D28-31AC-78AF-9DA9-42B0F431161B}"/>
                      </a:ext>
                    </a:extLst>
                  </p:cNvPr>
                  <p:cNvCxnSpPr>
                    <a:cxnSpLocks/>
                  </p:cNvCxnSpPr>
                  <p:nvPr/>
                </p:nvCxnSpPr>
                <p:spPr>
                  <a:xfrm rot="5400000">
                    <a:off x="1398935" y="3444498"/>
                    <a:ext cx="3456000"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AA70624-7119-B786-3812-66AE682C68AC}"/>
                      </a:ext>
                    </a:extLst>
                  </p:cNvPr>
                  <p:cNvCxnSpPr>
                    <a:cxnSpLocks/>
                  </p:cNvCxnSpPr>
                  <p:nvPr/>
                </p:nvCxnSpPr>
                <p:spPr>
                  <a:xfrm rot="5400000">
                    <a:off x="3287145" y="3444498"/>
                    <a:ext cx="3456000"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8BAF5D4-37B6-9CA2-D495-EE6A05787ED5}"/>
                      </a:ext>
                    </a:extLst>
                  </p:cNvPr>
                  <p:cNvCxnSpPr>
                    <a:cxnSpLocks/>
                  </p:cNvCxnSpPr>
                  <p:nvPr/>
                </p:nvCxnSpPr>
                <p:spPr>
                  <a:xfrm rot="5400000">
                    <a:off x="5162440" y="3444498"/>
                    <a:ext cx="3456000"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28" name="Straight Connector 27">
                  <a:extLst>
                    <a:ext uri="{FF2B5EF4-FFF2-40B4-BE49-F238E27FC236}">
                      <a16:creationId xmlns:a16="http://schemas.microsoft.com/office/drawing/2014/main" id="{74ADE633-7F9A-A72B-72E1-023C73952862}"/>
                    </a:ext>
                  </a:extLst>
                </p:cNvPr>
                <p:cNvCxnSpPr>
                  <a:cxnSpLocks/>
                </p:cNvCxnSpPr>
                <p:nvPr/>
              </p:nvCxnSpPr>
              <p:spPr>
                <a:xfrm>
                  <a:off x="1275838" y="3445458"/>
                  <a:ext cx="7488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0" name="Subtitle 2">
                <a:extLst>
                  <a:ext uri="{FF2B5EF4-FFF2-40B4-BE49-F238E27FC236}">
                    <a16:creationId xmlns:a16="http://schemas.microsoft.com/office/drawing/2014/main" id="{608C5794-BABC-3ED2-F428-FB7825C5F726}"/>
                  </a:ext>
                </a:extLst>
              </p:cNvPr>
              <p:cNvSpPr txBox="1">
                <a:spLocks/>
              </p:cNvSpPr>
              <p:nvPr/>
            </p:nvSpPr>
            <p:spPr>
              <a:xfrm>
                <a:off x="1693527" y="703030"/>
                <a:ext cx="593125" cy="754102"/>
              </a:xfrm>
              <a:prstGeom prst="rect">
                <a:avLst/>
              </a:prstGeom>
              <a:ln w="28575">
                <a:solidFill>
                  <a:schemeClr val="accent4"/>
                </a:solidFill>
              </a:ln>
            </p:spPr>
            <p:txBody>
              <a:bodyPr vert="horz" lIns="91440" tIns="216000" rIns="91440" bIns="45720" rtlCol="0" anchor="ctr">
                <a:noAutofit/>
              </a:bodyPr>
              <a:lstStyle>
                <a:lvl1pPr marL="0" indent="0" algn="ctr" defTabSz="914354"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50000"/>
                  </a:lnSpc>
                  <a:spcBef>
                    <a:spcPts val="1000"/>
                  </a:spcBef>
                  <a:spcAft>
                    <a:spcPts val="0"/>
                  </a:spcAft>
                  <a:buClrTx/>
                  <a:buSzTx/>
                  <a:buFont typeface="Arial" panose="020B0604020202020204" pitchFamily="34" charset="0"/>
                  <a:buNone/>
                  <a:tabLst/>
                  <a:defRPr/>
                </a:pPr>
                <a:r>
                  <a:rPr kumimoji="0" lang="en-GR" sz="2200" b="0" i="0" u="none" strike="noStrike" kern="1200" cap="none" spc="0" normalizeH="0" baseline="0" noProof="0" dirty="0">
                    <a:ln>
                      <a:noFill/>
                    </a:ln>
                    <a:solidFill>
                      <a:srgbClr val="4E8542"/>
                    </a:solidFill>
                    <a:effectLst/>
                    <a:uLnTx/>
                    <a:uFillTx/>
                    <a:latin typeface="Trebuchet MS" panose="020B0703020202090204" pitchFamily="34" charset="0"/>
                    <a:ea typeface="+mn-ea"/>
                    <a:cs typeface="Consolas" panose="020B0609020204030204" pitchFamily="49" charset="0"/>
                  </a:rPr>
                  <a:t>1D</a:t>
                </a:r>
              </a:p>
            </p:txBody>
          </p:sp>
          <p:sp>
            <p:nvSpPr>
              <p:cNvPr id="31" name="Subtitle 2">
                <a:extLst>
                  <a:ext uri="{FF2B5EF4-FFF2-40B4-BE49-F238E27FC236}">
                    <a16:creationId xmlns:a16="http://schemas.microsoft.com/office/drawing/2014/main" id="{9BBBED6C-543A-5F34-9681-1DA20AB7977D}"/>
                  </a:ext>
                </a:extLst>
              </p:cNvPr>
              <p:cNvSpPr txBox="1">
                <a:spLocks/>
              </p:cNvSpPr>
              <p:nvPr/>
            </p:nvSpPr>
            <p:spPr>
              <a:xfrm>
                <a:off x="3079917" y="597614"/>
                <a:ext cx="1876043" cy="979650"/>
              </a:xfrm>
              <a:prstGeom prst="rect">
                <a:avLst/>
              </a:prstGeom>
              <a:ln>
                <a:noFill/>
              </a:ln>
            </p:spPr>
            <p:txBody>
              <a:bodyPr vert="horz" lIns="91440" tIns="180000" rIns="91440" bIns="45720" rtlCol="0" anchor="ctr">
                <a:noAutofit/>
              </a:bodyPr>
              <a:lstStyle>
                <a:lvl1pPr marL="0" indent="0" algn="ctr" defTabSz="914354"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50000"/>
                  </a:lnSpc>
                  <a:spcBef>
                    <a:spcPts val="1000"/>
                  </a:spcBef>
                  <a:spcAft>
                    <a:spcPts val="0"/>
                  </a:spcAft>
                  <a:buClrTx/>
                  <a:buSzTx/>
                  <a:buFont typeface="Arial" panose="020B0604020202020204" pitchFamily="34" charset="0"/>
                  <a:buNone/>
                  <a:tabLst/>
                  <a:defRPr/>
                </a:pPr>
                <a:r>
                  <a:rPr kumimoji="0" lang="en-GR" sz="2200" b="0" i="0" u="none" strike="noStrike" kern="1200" cap="none" spc="0" normalizeH="0" baseline="0" noProof="0" dirty="0">
                    <a:ln>
                      <a:noFill/>
                    </a:ln>
                    <a:solidFill>
                      <a:srgbClr val="604878"/>
                    </a:solidFill>
                    <a:effectLst/>
                    <a:uLnTx/>
                    <a:uFillTx/>
                    <a:latin typeface="Trebuchet MS" panose="020B0703020202090204" pitchFamily="34" charset="0"/>
                    <a:ea typeface="+mn-ea"/>
                    <a:cs typeface="Consolas" panose="020B0609020204030204" pitchFamily="49" charset="0"/>
                  </a:rPr>
                  <a:t>2D</a:t>
                </a:r>
              </a:p>
              <a:p>
                <a:pPr marL="0" marR="0" lvl="0" indent="0" algn="ctr" defTabSz="914354" rtl="0" eaLnBrk="1" fontAlgn="auto" latinLnBrk="0" hangingPunct="1">
                  <a:lnSpc>
                    <a:spcPct val="50000"/>
                  </a:lnSpc>
                  <a:spcBef>
                    <a:spcPts val="1000"/>
                  </a:spcBef>
                  <a:spcAft>
                    <a:spcPts val="0"/>
                  </a:spcAft>
                  <a:buClrTx/>
                  <a:buSzTx/>
                  <a:buFont typeface="Arial" panose="020B0604020202020204" pitchFamily="34" charset="0"/>
                  <a:buNone/>
                  <a:tabLst/>
                  <a:defRPr/>
                </a:pPr>
                <a:r>
                  <a:rPr kumimoji="0" lang="en-GB" sz="2200" b="0" i="0" u="none" strike="noStrike" kern="1200" cap="none" spc="0" normalizeH="0" baseline="0" noProof="0" dirty="0">
                    <a:ln>
                      <a:noFill/>
                    </a:ln>
                    <a:solidFill>
                      <a:srgbClr val="604878"/>
                    </a:solidFill>
                    <a:effectLst/>
                    <a:uLnTx/>
                    <a:uFillTx/>
                    <a:latin typeface="Trebuchet MS" panose="020B0703020202090204" pitchFamily="34" charset="0"/>
                    <a:ea typeface="+mn-ea"/>
                    <a:cs typeface="Consolas" panose="020B0609020204030204" pitchFamily="49" charset="0"/>
                  </a:rPr>
                  <a:t>E</a:t>
                </a:r>
                <a:r>
                  <a:rPr kumimoji="0" lang="en-GR" sz="2200" b="0" i="0" u="none" strike="noStrike" kern="1200" cap="none" spc="0" normalizeH="0" baseline="0" noProof="0" dirty="0">
                    <a:ln>
                      <a:noFill/>
                    </a:ln>
                    <a:solidFill>
                      <a:srgbClr val="604878"/>
                    </a:solidFill>
                    <a:effectLst/>
                    <a:uLnTx/>
                    <a:uFillTx/>
                    <a:latin typeface="Trebuchet MS" panose="020B0703020202090204" pitchFamily="34" charset="0"/>
                    <a:ea typeface="+mn-ea"/>
                    <a:cs typeface="Consolas" panose="020B0609020204030204" pitchFamily="49" charset="0"/>
                  </a:rPr>
                  <a:t>qually-Sized</a:t>
                </a:r>
              </a:p>
            </p:txBody>
          </p:sp>
          <p:sp>
            <p:nvSpPr>
              <p:cNvPr id="32" name="Subtitle 2">
                <a:extLst>
                  <a:ext uri="{FF2B5EF4-FFF2-40B4-BE49-F238E27FC236}">
                    <a16:creationId xmlns:a16="http://schemas.microsoft.com/office/drawing/2014/main" id="{DD8CE832-2C79-9CDA-3F9B-0CB1D2CCC145}"/>
                  </a:ext>
                </a:extLst>
              </p:cNvPr>
              <p:cNvSpPr txBox="1">
                <a:spLocks/>
              </p:cNvSpPr>
              <p:nvPr/>
            </p:nvSpPr>
            <p:spPr>
              <a:xfrm>
                <a:off x="4968126" y="597617"/>
                <a:ext cx="1869101" cy="979649"/>
              </a:xfrm>
              <a:prstGeom prst="rect">
                <a:avLst/>
              </a:prstGeom>
              <a:ln>
                <a:noFill/>
              </a:ln>
            </p:spPr>
            <p:txBody>
              <a:bodyPr vert="horz" lIns="91440" tIns="180000" rIns="91440" bIns="45720" rtlCol="0" anchor="ctr">
                <a:noAutofit/>
              </a:bodyPr>
              <a:lstStyle>
                <a:lvl1pPr marL="0" indent="0" algn="ctr" defTabSz="914354"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50000"/>
                  </a:lnSpc>
                  <a:spcBef>
                    <a:spcPts val="1000"/>
                  </a:spcBef>
                  <a:spcAft>
                    <a:spcPts val="0"/>
                  </a:spcAft>
                  <a:buClrTx/>
                  <a:buSzTx/>
                  <a:buFont typeface="Arial" panose="020B0604020202020204" pitchFamily="34" charset="0"/>
                  <a:buNone/>
                  <a:tabLst/>
                  <a:defRPr/>
                </a:pPr>
                <a:r>
                  <a:rPr kumimoji="0" lang="en-GR" sz="2200" b="0" i="0" u="none" strike="noStrike" kern="1200" cap="none" spc="0" normalizeH="0" baseline="0" noProof="0" dirty="0">
                    <a:ln>
                      <a:noFill/>
                    </a:ln>
                    <a:solidFill>
                      <a:srgbClr val="C19859"/>
                    </a:solidFill>
                    <a:effectLst/>
                    <a:uLnTx/>
                    <a:uFillTx/>
                    <a:latin typeface="Trebuchet MS" panose="020B0703020202090204" pitchFamily="34" charset="0"/>
                    <a:ea typeface="+mn-ea"/>
                    <a:cs typeface="Consolas" panose="020B0609020204030204" pitchFamily="49" charset="0"/>
                  </a:rPr>
                  <a:t>2D</a:t>
                </a:r>
              </a:p>
              <a:p>
                <a:pPr marL="0" marR="0" lvl="0" indent="0" algn="ctr" defTabSz="914354" rtl="0" eaLnBrk="1" fontAlgn="auto" latinLnBrk="0" hangingPunct="1">
                  <a:lnSpc>
                    <a:spcPct val="50000"/>
                  </a:lnSpc>
                  <a:spcBef>
                    <a:spcPts val="1000"/>
                  </a:spcBef>
                  <a:spcAft>
                    <a:spcPts val="0"/>
                  </a:spcAft>
                  <a:buClrTx/>
                  <a:buSzTx/>
                  <a:buFont typeface="Arial" panose="020B0604020202020204" pitchFamily="34" charset="0"/>
                  <a:buNone/>
                  <a:tabLst/>
                  <a:defRPr/>
                </a:pPr>
                <a:r>
                  <a:rPr kumimoji="0" lang="en-GB" sz="2200" b="0" i="0" u="none" strike="noStrike" kern="1200" cap="none" spc="0" normalizeH="0" baseline="0" noProof="0" dirty="0">
                    <a:ln>
                      <a:noFill/>
                    </a:ln>
                    <a:solidFill>
                      <a:srgbClr val="C19859"/>
                    </a:solidFill>
                    <a:effectLst/>
                    <a:uLnTx/>
                    <a:uFillTx/>
                    <a:latin typeface="Trebuchet MS" panose="020B0703020202090204" pitchFamily="34" charset="0"/>
                    <a:ea typeface="+mn-ea"/>
                    <a:cs typeface="Consolas" panose="020B0609020204030204" pitchFamily="49" charset="0"/>
                  </a:rPr>
                  <a:t>E</a:t>
                </a:r>
                <a:r>
                  <a:rPr kumimoji="0" lang="en-GR" sz="2200" b="0" i="0" u="none" strike="noStrike" kern="1200" cap="none" spc="0" normalizeH="0" baseline="0" noProof="0" dirty="0">
                    <a:ln>
                      <a:noFill/>
                    </a:ln>
                    <a:solidFill>
                      <a:srgbClr val="C19859"/>
                    </a:solidFill>
                    <a:effectLst/>
                    <a:uLnTx/>
                    <a:uFillTx/>
                    <a:latin typeface="Trebuchet MS" panose="020B0703020202090204" pitchFamily="34" charset="0"/>
                    <a:ea typeface="+mn-ea"/>
                    <a:cs typeface="Consolas" panose="020B0609020204030204" pitchFamily="49" charset="0"/>
                  </a:rPr>
                  <a:t>qually-Wide</a:t>
                </a:r>
              </a:p>
            </p:txBody>
          </p:sp>
          <p:sp>
            <p:nvSpPr>
              <p:cNvPr id="33" name="Subtitle 2">
                <a:extLst>
                  <a:ext uri="{FF2B5EF4-FFF2-40B4-BE49-F238E27FC236}">
                    <a16:creationId xmlns:a16="http://schemas.microsoft.com/office/drawing/2014/main" id="{41C9A6D2-8B9C-2673-F9C9-876F933A81B7}"/>
                  </a:ext>
                </a:extLst>
              </p:cNvPr>
              <p:cNvSpPr txBox="1">
                <a:spLocks/>
              </p:cNvSpPr>
              <p:nvPr/>
            </p:nvSpPr>
            <p:spPr>
              <a:xfrm>
                <a:off x="6837227" y="597614"/>
                <a:ext cx="1927714" cy="979644"/>
              </a:xfrm>
              <a:prstGeom prst="rect">
                <a:avLst/>
              </a:prstGeom>
              <a:ln>
                <a:noFill/>
              </a:ln>
            </p:spPr>
            <p:txBody>
              <a:bodyPr vert="horz" lIns="72000" tIns="180000" rIns="72000" bIns="45720" rtlCol="0" anchor="ctr">
                <a:noAutofit/>
              </a:bodyPr>
              <a:lstStyle>
                <a:lvl1pPr marL="0" indent="0" algn="ctr" defTabSz="914354"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50000"/>
                  </a:lnSpc>
                  <a:spcBef>
                    <a:spcPts val="1000"/>
                  </a:spcBef>
                  <a:spcAft>
                    <a:spcPts val="0"/>
                  </a:spcAft>
                  <a:buClrTx/>
                  <a:buSzTx/>
                  <a:buFont typeface="Arial" panose="020B0604020202020204" pitchFamily="34" charset="0"/>
                  <a:buNone/>
                  <a:tabLst/>
                  <a:defRPr/>
                </a:pPr>
                <a:r>
                  <a:rPr kumimoji="0" lang="en-GR" sz="22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Consolas" panose="020B0609020204030204" pitchFamily="49" charset="0"/>
                  </a:rPr>
                  <a:t>2D</a:t>
                </a:r>
              </a:p>
              <a:p>
                <a:pPr marL="0" marR="0" lvl="0" indent="0" algn="ctr" defTabSz="914354" rtl="0" eaLnBrk="1" fontAlgn="auto" latinLnBrk="0" hangingPunct="1">
                  <a:lnSpc>
                    <a:spcPct val="50000"/>
                  </a:lnSpc>
                  <a:spcBef>
                    <a:spcPts val="1000"/>
                  </a:spcBef>
                  <a:spcAft>
                    <a:spcPts val="0"/>
                  </a:spcAft>
                  <a:buClrTx/>
                  <a:buSzTx/>
                  <a:buFont typeface="Arial" panose="020B0604020202020204" pitchFamily="34" charset="0"/>
                  <a:buNone/>
                  <a:tabLst/>
                  <a:defRPr/>
                </a:pPr>
                <a:r>
                  <a:rPr kumimoji="0" lang="en-GB" sz="22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Consolas" panose="020B0609020204030204" pitchFamily="49" charset="0"/>
                  </a:rPr>
                  <a:t>Variable</a:t>
                </a:r>
                <a:r>
                  <a:rPr kumimoji="0" lang="en-GR" sz="22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Consolas" panose="020B0609020204030204" pitchFamily="49" charset="0"/>
                  </a:rPr>
                  <a:t>-Sized</a:t>
                </a:r>
              </a:p>
            </p:txBody>
          </p:sp>
        </p:grpSp>
        <p:sp>
          <p:nvSpPr>
            <p:cNvPr id="21" name="Subtitle 2">
              <a:extLst>
                <a:ext uri="{FF2B5EF4-FFF2-40B4-BE49-F238E27FC236}">
                  <a16:creationId xmlns:a16="http://schemas.microsoft.com/office/drawing/2014/main" id="{214258BD-2073-CD43-927E-4AFEFACF9ADE}"/>
                </a:ext>
              </a:extLst>
            </p:cNvPr>
            <p:cNvSpPr txBox="1">
              <a:spLocks/>
            </p:cNvSpPr>
            <p:nvPr/>
          </p:nvSpPr>
          <p:spPr>
            <a:xfrm>
              <a:off x="1041221" y="4550280"/>
              <a:ext cx="1876043" cy="325726"/>
            </a:xfrm>
            <a:prstGeom prst="rect">
              <a:avLst/>
            </a:prstGeom>
            <a:ln>
              <a:noFill/>
            </a:ln>
          </p:spPr>
          <p:txBody>
            <a:bodyPr vert="horz" lIns="91440" tIns="180000" rIns="91440" bIns="45720" rtlCol="0" anchor="ctr">
              <a:noAutofit/>
            </a:bodyPr>
            <a:lstStyle>
              <a:lvl1pPr marL="0" indent="0" algn="ctr" defTabSz="914354"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50000"/>
                </a:lnSpc>
                <a:spcBef>
                  <a:spcPts val="1000"/>
                </a:spcBef>
                <a:spcAft>
                  <a:spcPts val="0"/>
                </a:spcAft>
                <a:buClrTx/>
                <a:buSzTx/>
                <a:buFont typeface="Arial" panose="020B0604020202020204" pitchFamily="34" charset="0"/>
                <a:buNone/>
                <a:tabLst/>
                <a:defRPr/>
              </a:pPr>
              <a:r>
                <a:rPr kumimoji="0" lang="en-GR" sz="2000" b="0" i="0" u="none" strike="noStrike" kern="1200" cap="none" spc="0" normalizeH="0" baseline="0" noProof="0" dirty="0">
                  <a:ln>
                    <a:noFill/>
                  </a:ln>
                  <a:solidFill>
                    <a:prstClr val="black">
                      <a:lumMod val="65000"/>
                      <a:lumOff val="35000"/>
                    </a:prstClr>
                  </a:solidFill>
                  <a:effectLst/>
                  <a:uLnTx/>
                  <a:uFillTx/>
                  <a:latin typeface="Trebuchet MS" panose="020B0703020202090204" pitchFamily="34" charset="0"/>
                  <a:ea typeface="+mn-ea"/>
                  <a:cs typeface="Consolas" panose="020B0609020204030204" pitchFamily="49" charset="0"/>
                </a:rPr>
                <a:t>#PIM Cores</a:t>
              </a:r>
            </a:p>
          </p:txBody>
        </p:sp>
        <p:sp>
          <p:nvSpPr>
            <p:cNvPr id="22" name="Subtitle 2">
              <a:extLst>
                <a:ext uri="{FF2B5EF4-FFF2-40B4-BE49-F238E27FC236}">
                  <a16:creationId xmlns:a16="http://schemas.microsoft.com/office/drawing/2014/main" id="{724C3BDE-BBB1-4764-6041-195D314104AB}"/>
                </a:ext>
              </a:extLst>
            </p:cNvPr>
            <p:cNvSpPr txBox="1">
              <a:spLocks/>
            </p:cNvSpPr>
            <p:nvPr/>
          </p:nvSpPr>
          <p:spPr>
            <a:xfrm>
              <a:off x="2917264" y="4550280"/>
              <a:ext cx="1876043" cy="325726"/>
            </a:xfrm>
            <a:prstGeom prst="rect">
              <a:avLst/>
            </a:prstGeom>
            <a:ln>
              <a:noFill/>
            </a:ln>
          </p:spPr>
          <p:txBody>
            <a:bodyPr vert="horz" lIns="91440" tIns="180000" rIns="91440" bIns="45720" rtlCol="0" anchor="ctr">
              <a:noAutofit/>
            </a:bodyPr>
            <a:lstStyle>
              <a:lvl1pPr marL="0" indent="0" algn="ctr" defTabSz="914354"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50000"/>
                </a:lnSpc>
                <a:spcBef>
                  <a:spcPts val="1000"/>
                </a:spcBef>
                <a:spcAft>
                  <a:spcPts val="0"/>
                </a:spcAft>
                <a:buClrTx/>
                <a:buSzTx/>
                <a:buFont typeface="Arial" panose="020B0604020202020204" pitchFamily="34" charset="0"/>
                <a:buNone/>
                <a:tabLst/>
                <a:defRPr/>
              </a:pPr>
              <a:r>
                <a:rPr kumimoji="0" lang="en-GR" sz="2000" b="0" i="0" u="none" strike="noStrike" kern="1200" cap="none" spc="0" normalizeH="0" baseline="0" noProof="0" dirty="0">
                  <a:ln>
                    <a:noFill/>
                  </a:ln>
                  <a:solidFill>
                    <a:prstClr val="black">
                      <a:lumMod val="65000"/>
                      <a:lumOff val="35000"/>
                    </a:prstClr>
                  </a:solidFill>
                  <a:effectLst/>
                  <a:uLnTx/>
                  <a:uFillTx/>
                  <a:latin typeface="Trebuchet MS" panose="020B0703020202090204" pitchFamily="34" charset="0"/>
                  <a:ea typeface="+mn-ea"/>
                  <a:cs typeface="Consolas" panose="020B0609020204030204" pitchFamily="49" charset="0"/>
                </a:rPr>
                <a:t>#PIM Cores</a:t>
              </a:r>
            </a:p>
          </p:txBody>
        </p:sp>
        <p:sp>
          <p:nvSpPr>
            <p:cNvPr id="29" name="Subtitle 2">
              <a:extLst>
                <a:ext uri="{FF2B5EF4-FFF2-40B4-BE49-F238E27FC236}">
                  <a16:creationId xmlns:a16="http://schemas.microsoft.com/office/drawing/2014/main" id="{52795677-089B-711C-3824-F57EC1D27A8A}"/>
                </a:ext>
              </a:extLst>
            </p:cNvPr>
            <p:cNvSpPr txBox="1">
              <a:spLocks/>
            </p:cNvSpPr>
            <p:nvPr/>
          </p:nvSpPr>
          <p:spPr>
            <a:xfrm>
              <a:off x="4721343" y="4550280"/>
              <a:ext cx="1876043" cy="325726"/>
            </a:xfrm>
            <a:prstGeom prst="rect">
              <a:avLst/>
            </a:prstGeom>
            <a:ln>
              <a:noFill/>
            </a:ln>
          </p:spPr>
          <p:txBody>
            <a:bodyPr vert="horz" lIns="91440" tIns="180000" rIns="91440" bIns="45720" rtlCol="0" anchor="ctr">
              <a:noAutofit/>
            </a:bodyPr>
            <a:lstStyle>
              <a:lvl1pPr marL="0" indent="0" algn="ctr" defTabSz="914354"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50000"/>
                </a:lnSpc>
                <a:spcBef>
                  <a:spcPts val="1000"/>
                </a:spcBef>
                <a:spcAft>
                  <a:spcPts val="0"/>
                </a:spcAft>
                <a:buClrTx/>
                <a:buSzTx/>
                <a:buFont typeface="Arial" panose="020B0604020202020204" pitchFamily="34" charset="0"/>
                <a:buNone/>
                <a:tabLst/>
                <a:defRPr/>
              </a:pPr>
              <a:r>
                <a:rPr kumimoji="0" lang="en-GR" sz="2000" b="0" i="0" u="none" strike="noStrike" kern="1200" cap="none" spc="0" normalizeH="0" baseline="0" noProof="0" dirty="0">
                  <a:ln>
                    <a:noFill/>
                  </a:ln>
                  <a:solidFill>
                    <a:prstClr val="black">
                      <a:lumMod val="65000"/>
                      <a:lumOff val="35000"/>
                    </a:prstClr>
                  </a:solidFill>
                  <a:effectLst/>
                  <a:uLnTx/>
                  <a:uFillTx/>
                  <a:latin typeface="Trebuchet MS" panose="020B0703020202090204" pitchFamily="34" charset="0"/>
                  <a:ea typeface="+mn-ea"/>
                  <a:cs typeface="Consolas" panose="020B0609020204030204" pitchFamily="49" charset="0"/>
                </a:rPr>
                <a:t>#PIM Cores</a:t>
              </a:r>
            </a:p>
          </p:txBody>
        </p:sp>
        <p:sp>
          <p:nvSpPr>
            <p:cNvPr id="34" name="Subtitle 2">
              <a:extLst>
                <a:ext uri="{FF2B5EF4-FFF2-40B4-BE49-F238E27FC236}">
                  <a16:creationId xmlns:a16="http://schemas.microsoft.com/office/drawing/2014/main" id="{30F316B0-292D-6369-B527-33B12CCCCDA1}"/>
                </a:ext>
              </a:extLst>
            </p:cNvPr>
            <p:cNvSpPr txBox="1">
              <a:spLocks/>
            </p:cNvSpPr>
            <p:nvPr/>
          </p:nvSpPr>
          <p:spPr>
            <a:xfrm>
              <a:off x="6548628" y="4550280"/>
              <a:ext cx="1876043" cy="325726"/>
            </a:xfrm>
            <a:prstGeom prst="rect">
              <a:avLst/>
            </a:prstGeom>
            <a:ln>
              <a:noFill/>
            </a:ln>
          </p:spPr>
          <p:txBody>
            <a:bodyPr vert="horz" lIns="91440" tIns="180000" rIns="91440" bIns="45720" rtlCol="0" anchor="ctr">
              <a:noAutofit/>
            </a:bodyPr>
            <a:lstStyle>
              <a:lvl1pPr marL="0" indent="0" algn="ctr" defTabSz="914354"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50000"/>
                </a:lnSpc>
                <a:spcBef>
                  <a:spcPts val="1000"/>
                </a:spcBef>
                <a:spcAft>
                  <a:spcPts val="0"/>
                </a:spcAft>
                <a:buClrTx/>
                <a:buSzTx/>
                <a:buFont typeface="Arial" panose="020B0604020202020204" pitchFamily="34" charset="0"/>
                <a:buNone/>
                <a:tabLst/>
                <a:defRPr/>
              </a:pPr>
              <a:r>
                <a:rPr kumimoji="0" lang="en-GR" sz="2000" b="0" i="0" u="none" strike="noStrike" kern="1200" cap="none" spc="0" normalizeH="0" baseline="0" noProof="0" dirty="0">
                  <a:ln>
                    <a:noFill/>
                  </a:ln>
                  <a:solidFill>
                    <a:prstClr val="black">
                      <a:lumMod val="65000"/>
                      <a:lumOff val="35000"/>
                    </a:prstClr>
                  </a:solidFill>
                  <a:effectLst/>
                  <a:uLnTx/>
                  <a:uFillTx/>
                  <a:latin typeface="Trebuchet MS" panose="020B0703020202090204" pitchFamily="34" charset="0"/>
                  <a:ea typeface="+mn-ea"/>
                  <a:cs typeface="Consolas" panose="020B0609020204030204" pitchFamily="49" charset="0"/>
                </a:rPr>
                <a:t>#PIM Cores</a:t>
              </a:r>
            </a:p>
          </p:txBody>
        </p:sp>
      </p:grpSp>
      <p:sp>
        <p:nvSpPr>
          <p:cNvPr id="8" name="Title 1">
            <a:extLst>
              <a:ext uri="{FF2B5EF4-FFF2-40B4-BE49-F238E27FC236}">
                <a16:creationId xmlns:a16="http://schemas.microsoft.com/office/drawing/2014/main" id="{117DB252-DBD9-DE49-AA8A-0A37833062FB}"/>
              </a:ext>
            </a:extLst>
          </p:cNvPr>
          <p:cNvSpPr txBox="1">
            <a:spLocks/>
          </p:cNvSpPr>
          <p:nvPr/>
        </p:nvSpPr>
        <p:spPr>
          <a:xfrm>
            <a:off x="391579" y="223518"/>
            <a:ext cx="8395577" cy="8390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000" b="0" i="0" u="none" strike="noStrike" kern="1200" cap="none" spc="0" normalizeH="0" baseline="0" noProof="0" dirty="0">
                <a:ln>
                  <a:noFill/>
                </a:ln>
                <a:solidFill>
                  <a:srgbClr val="C19859">
                    <a:lumMod val="50000"/>
                  </a:srgbClr>
                </a:solidFill>
                <a:effectLst/>
                <a:uLnTx/>
                <a:uFillTx/>
                <a:latin typeface="Trebuchet MS" panose="020B0703020202090204" pitchFamily="34" charset="0"/>
                <a:ea typeface="+mj-ea"/>
                <a:cs typeface="+mj-cs"/>
              </a:rPr>
              <a:t>Scalability</a:t>
            </a:r>
          </a:p>
        </p:txBody>
      </p:sp>
      <p:sp>
        <p:nvSpPr>
          <p:cNvPr id="35" name="Rounded Rectangle 34">
            <a:extLst>
              <a:ext uri="{FF2B5EF4-FFF2-40B4-BE49-F238E27FC236}">
                <a16:creationId xmlns:a16="http://schemas.microsoft.com/office/drawing/2014/main" id="{28A8FCB3-9063-2359-4249-2FEB6C9FAF99}"/>
              </a:ext>
            </a:extLst>
          </p:cNvPr>
          <p:cNvSpPr/>
          <p:nvPr/>
        </p:nvSpPr>
        <p:spPr>
          <a:xfrm>
            <a:off x="1513990" y="2503454"/>
            <a:ext cx="448737" cy="1589808"/>
          </a:xfrm>
          <a:prstGeom prst="roundRect">
            <a:avLst/>
          </a:prstGeom>
          <a:noFill/>
          <a:ln w="38100">
            <a:solidFill>
              <a:schemeClr val="accent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srgbClr val="F07F09"/>
              </a:solidFill>
              <a:effectLst/>
              <a:uLnTx/>
              <a:uFillTx/>
              <a:latin typeface="Calibri" panose="020F0502020204030204"/>
              <a:ea typeface="+mn-ea"/>
              <a:cs typeface="+mn-cs"/>
            </a:endParaRPr>
          </a:p>
        </p:txBody>
      </p:sp>
      <p:sp>
        <p:nvSpPr>
          <p:cNvPr id="36" name="Rounded Rectangle 35">
            <a:extLst>
              <a:ext uri="{FF2B5EF4-FFF2-40B4-BE49-F238E27FC236}">
                <a16:creationId xmlns:a16="http://schemas.microsoft.com/office/drawing/2014/main" id="{7C84A579-7198-858F-0AED-F4C4C13DE721}"/>
              </a:ext>
            </a:extLst>
          </p:cNvPr>
          <p:cNvSpPr/>
          <p:nvPr/>
        </p:nvSpPr>
        <p:spPr>
          <a:xfrm rot="5400000">
            <a:off x="2581679" y="1706920"/>
            <a:ext cx="281992" cy="888825"/>
          </a:xfrm>
          <a:prstGeom prst="roundRect">
            <a:avLst/>
          </a:prstGeom>
          <a:noFill/>
          <a:ln w="38100">
            <a:solidFill>
              <a:schemeClr val="accent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srgbClr val="F07F09"/>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D76B437C-82AA-A0E8-F8DC-8FC23853F525}"/>
              </a:ext>
            </a:extLst>
          </p:cNvPr>
          <p:cNvSpPr/>
          <p:nvPr/>
        </p:nvSpPr>
        <p:spPr>
          <a:xfrm>
            <a:off x="199881" y="929134"/>
            <a:ext cx="8787157" cy="5420767"/>
          </a:xfrm>
          <a:prstGeom prst="rect">
            <a:avLst/>
          </a:prstGeom>
          <a:solidFill>
            <a:srgbClr val="FFFFFF">
              <a:alpha val="6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0" name="Group 49">
            <a:extLst>
              <a:ext uri="{FF2B5EF4-FFF2-40B4-BE49-F238E27FC236}">
                <a16:creationId xmlns:a16="http://schemas.microsoft.com/office/drawing/2014/main" id="{F5AB1231-508B-6B9C-B8FA-EBB142E751E8}"/>
              </a:ext>
            </a:extLst>
          </p:cNvPr>
          <p:cNvGrpSpPr/>
          <p:nvPr/>
        </p:nvGrpSpPr>
        <p:grpSpPr>
          <a:xfrm>
            <a:off x="515058" y="1359894"/>
            <a:ext cx="8113884" cy="1344324"/>
            <a:chOff x="1174238" y="1420218"/>
            <a:chExt cx="8113884" cy="1601297"/>
          </a:xfrm>
        </p:grpSpPr>
        <p:sp>
          <p:nvSpPr>
            <p:cNvPr id="51" name="Rounded Rectangle 50">
              <a:extLst>
                <a:ext uri="{FF2B5EF4-FFF2-40B4-BE49-F238E27FC236}">
                  <a16:creationId xmlns:a16="http://schemas.microsoft.com/office/drawing/2014/main" id="{366A6455-565C-CD99-8B1F-B4F676036D13}"/>
                </a:ext>
              </a:extLst>
            </p:cNvPr>
            <p:cNvSpPr/>
            <p:nvPr/>
          </p:nvSpPr>
          <p:spPr>
            <a:xfrm>
              <a:off x="1174238" y="1420218"/>
              <a:ext cx="8113883" cy="1601297"/>
            </a:xfrm>
            <a:prstGeom prst="roundRect">
              <a:avLst>
                <a:gd name="adj" fmla="val 10014"/>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The 1D-partitioned kernels are severely </a:t>
              </a:r>
              <a:r>
                <a:rPr kumimoji="0" lang="en-GB" sz="20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bottlenecked</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by the high data transfer costs to </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broadcast</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the whole </a:t>
              </a:r>
              <a:r>
                <a:rPr kumimoji="0" lang="en-GB" sz="2000" b="0" i="0" u="none" strike="noStrike" kern="1200" cap="none" spc="0" normalizeH="0" baseline="0" noProof="0" dirty="0">
                  <a:ln>
                    <a:noFill/>
                  </a:ln>
                  <a:solidFill>
                    <a:srgbClr val="4E8542"/>
                  </a:solidFill>
                  <a:effectLst/>
                  <a:uLnTx/>
                  <a:uFillTx/>
                  <a:latin typeface="Trebuchet MS" panose="020B0703020202090204" pitchFamily="34" charset="0"/>
                  <a:ea typeface="+mn-ea"/>
                  <a:cs typeface="+mn-cs"/>
                </a:rPr>
                <a:t>input</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vector </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into DRAM banks</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of all PIM cores, through the narrow off-chip memory bus.</a:t>
              </a:r>
              <a:endParaRPr kumimoji="0" lang="en-GR"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endParaRPr>
            </a:p>
          </p:txBody>
        </p:sp>
        <p:sp>
          <p:nvSpPr>
            <p:cNvPr id="52" name="Round Same-side Corner of Rectangle 51">
              <a:extLst>
                <a:ext uri="{FF2B5EF4-FFF2-40B4-BE49-F238E27FC236}">
                  <a16:creationId xmlns:a16="http://schemas.microsoft.com/office/drawing/2014/main" id="{AD7DB5A1-2CF1-E595-6F97-06DD2090C15A}"/>
                </a:ext>
              </a:extLst>
            </p:cNvPr>
            <p:cNvSpPr/>
            <p:nvPr/>
          </p:nvSpPr>
          <p:spPr>
            <a:xfrm>
              <a:off x="1181748" y="1420218"/>
              <a:ext cx="8106374" cy="434921"/>
            </a:xfrm>
            <a:prstGeom prst="round2SameRect">
              <a:avLst>
                <a:gd name="adj1" fmla="val 50000"/>
                <a:gd name="adj2" fmla="val 0"/>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4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Key Takeaway 2</a:t>
              </a:r>
            </a:p>
          </p:txBody>
        </p:sp>
      </p:grpSp>
      <p:grpSp>
        <p:nvGrpSpPr>
          <p:cNvPr id="53" name="Group 52">
            <a:extLst>
              <a:ext uri="{FF2B5EF4-FFF2-40B4-BE49-F238E27FC236}">
                <a16:creationId xmlns:a16="http://schemas.microsoft.com/office/drawing/2014/main" id="{EEC40963-8EB0-3231-49F8-BBAC20049841}"/>
              </a:ext>
            </a:extLst>
          </p:cNvPr>
          <p:cNvGrpSpPr/>
          <p:nvPr/>
        </p:nvGrpSpPr>
        <p:grpSpPr>
          <a:xfrm>
            <a:off x="515058" y="4064112"/>
            <a:ext cx="8113884" cy="1433995"/>
            <a:chOff x="1174238" y="1420217"/>
            <a:chExt cx="8113884" cy="1708108"/>
          </a:xfrm>
        </p:grpSpPr>
        <p:sp>
          <p:nvSpPr>
            <p:cNvPr id="54" name="Rounded Rectangle 53">
              <a:extLst>
                <a:ext uri="{FF2B5EF4-FFF2-40B4-BE49-F238E27FC236}">
                  <a16:creationId xmlns:a16="http://schemas.microsoft.com/office/drawing/2014/main" id="{F90D2436-FB96-76B1-B105-E1629CD531CA}"/>
                </a:ext>
              </a:extLst>
            </p:cNvPr>
            <p:cNvSpPr/>
            <p:nvPr/>
          </p:nvSpPr>
          <p:spPr>
            <a:xfrm>
              <a:off x="1174238" y="1420217"/>
              <a:ext cx="8113883" cy="1708108"/>
            </a:xfrm>
            <a:prstGeom prst="roundRect">
              <a:avLst>
                <a:gd name="adj" fmla="val 10014"/>
              </a:avLst>
            </a:prstGeom>
            <a:solidFill>
              <a:schemeClr val="accent4">
                <a:lumMod val="20000"/>
                <a:lumOff val="80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Optimize the </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broadcast</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collective</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collective in data transfers to PIM-enabled memory to efficiently copy the </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input data</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into DRAM banks in the PIM system.</a:t>
              </a:r>
              <a:endParaRPr kumimoji="0" lang="en-GR"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endParaRPr>
            </a:p>
          </p:txBody>
        </p:sp>
        <p:sp>
          <p:nvSpPr>
            <p:cNvPr id="55" name="Round Same-side Corner of Rectangle 54">
              <a:extLst>
                <a:ext uri="{FF2B5EF4-FFF2-40B4-BE49-F238E27FC236}">
                  <a16:creationId xmlns:a16="http://schemas.microsoft.com/office/drawing/2014/main" id="{6F64168C-CA26-D20E-DC7E-EA79C0E0370C}"/>
                </a:ext>
              </a:extLst>
            </p:cNvPr>
            <p:cNvSpPr/>
            <p:nvPr/>
          </p:nvSpPr>
          <p:spPr>
            <a:xfrm>
              <a:off x="1181748" y="1420218"/>
              <a:ext cx="8106374" cy="434921"/>
            </a:xfrm>
            <a:prstGeom prst="round2SameRect">
              <a:avLst>
                <a:gd name="adj1" fmla="val 50000"/>
                <a:gd name="adj2" fmla="val 0"/>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4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Recommendation 2</a:t>
              </a:r>
            </a:p>
          </p:txBody>
        </p:sp>
      </p:grpSp>
    </p:spTree>
    <p:extLst>
      <p:ext uri="{BB962C8B-B14F-4D97-AF65-F5344CB8AC3E}">
        <p14:creationId xmlns:p14="http://schemas.microsoft.com/office/powerpoint/2010/main" val="69701446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ontent Placeholder 2">
            <a:extLst>
              <a:ext uri="{FF2B5EF4-FFF2-40B4-BE49-F238E27FC236}">
                <a16:creationId xmlns:a16="http://schemas.microsoft.com/office/drawing/2014/main" id="{BB630268-3C6F-5184-F310-5C47D70EC713}"/>
              </a:ext>
            </a:extLst>
          </p:cNvPr>
          <p:cNvSpPr>
            <a:spLocks noGrp="1"/>
          </p:cNvSpPr>
          <p:nvPr>
            <p:ph idx="1"/>
          </p:nvPr>
        </p:nvSpPr>
        <p:spPr>
          <a:xfrm>
            <a:off x="391581" y="898138"/>
            <a:ext cx="8360840" cy="5667072"/>
          </a:xfrm>
        </p:spPr>
        <p:txBody>
          <a:bodyPr>
            <a:normAutofit/>
          </a:bodyPr>
          <a:lstStyle/>
          <a:p>
            <a:pPr marL="0" indent="0">
              <a:lnSpc>
                <a:spcPct val="100000"/>
              </a:lnSpc>
              <a:spcBef>
                <a:spcPts val="8"/>
              </a:spcBef>
              <a:buSzPct val="120000"/>
              <a:buNone/>
            </a:pPr>
            <a:r>
              <a:rPr lang="en-US" sz="2400" dirty="0">
                <a:solidFill>
                  <a:schemeClr val="tx1">
                    <a:lumMod val="95000"/>
                    <a:lumOff val="5000"/>
                  </a:schemeClr>
                </a:solidFill>
                <a:latin typeface="Trebuchet MS" panose="020B0703020202090204" pitchFamily="34" charset="0"/>
              </a:rPr>
              <a:t>COO format, 32-bit integer</a:t>
            </a:r>
            <a:endParaRPr lang="en-GR" sz="2000" dirty="0">
              <a:solidFill>
                <a:schemeClr val="tx1">
                  <a:lumMod val="95000"/>
                  <a:lumOff val="5000"/>
                </a:schemeClr>
              </a:solidFill>
              <a:latin typeface="Trebuchet MS" panose="020B0703020202090204" pitchFamily="34" charset="0"/>
            </a:endParaRPr>
          </a:p>
        </p:txBody>
      </p:sp>
      <p:grpSp>
        <p:nvGrpSpPr>
          <p:cNvPr id="6" name="Group 5">
            <a:extLst>
              <a:ext uri="{FF2B5EF4-FFF2-40B4-BE49-F238E27FC236}">
                <a16:creationId xmlns:a16="http://schemas.microsoft.com/office/drawing/2014/main" id="{22078FF6-DE54-803D-5853-1D3151FE0AED}"/>
              </a:ext>
            </a:extLst>
          </p:cNvPr>
          <p:cNvGrpSpPr/>
          <p:nvPr/>
        </p:nvGrpSpPr>
        <p:grpSpPr>
          <a:xfrm>
            <a:off x="156962" y="1319795"/>
            <a:ext cx="8373362" cy="3756468"/>
            <a:chOff x="156962" y="1244845"/>
            <a:chExt cx="8373362" cy="3756468"/>
          </a:xfrm>
        </p:grpSpPr>
        <p:grpSp>
          <p:nvGrpSpPr>
            <p:cNvPr id="4" name="Group 3">
              <a:extLst>
                <a:ext uri="{FF2B5EF4-FFF2-40B4-BE49-F238E27FC236}">
                  <a16:creationId xmlns:a16="http://schemas.microsoft.com/office/drawing/2014/main" id="{EB9B53C5-16EB-92B3-6493-04AEA76268D4}"/>
                </a:ext>
              </a:extLst>
            </p:cNvPr>
            <p:cNvGrpSpPr/>
            <p:nvPr/>
          </p:nvGrpSpPr>
          <p:grpSpPr>
            <a:xfrm>
              <a:off x="156962" y="1244845"/>
              <a:ext cx="8373362" cy="3756468"/>
              <a:chOff x="391579" y="597614"/>
              <a:chExt cx="8373362" cy="5648965"/>
            </a:xfrm>
          </p:grpSpPr>
          <p:grpSp>
            <p:nvGrpSpPr>
              <p:cNvPr id="3" name="Group 2">
                <a:extLst>
                  <a:ext uri="{FF2B5EF4-FFF2-40B4-BE49-F238E27FC236}">
                    <a16:creationId xmlns:a16="http://schemas.microsoft.com/office/drawing/2014/main" id="{C520E51E-BFBE-10F4-656E-BE77B1A4EE9F}"/>
                  </a:ext>
                </a:extLst>
              </p:cNvPr>
              <p:cNvGrpSpPr/>
              <p:nvPr/>
            </p:nvGrpSpPr>
            <p:grpSpPr>
              <a:xfrm>
                <a:off x="391579" y="1516947"/>
                <a:ext cx="8372259" cy="4729632"/>
                <a:chOff x="391579" y="1470453"/>
                <a:chExt cx="8372259" cy="4729632"/>
              </a:xfrm>
            </p:grpSpPr>
            <p:grpSp>
              <p:nvGrpSpPr>
                <p:cNvPr id="2" name="Group 1">
                  <a:extLst>
                    <a:ext uri="{FF2B5EF4-FFF2-40B4-BE49-F238E27FC236}">
                      <a16:creationId xmlns:a16="http://schemas.microsoft.com/office/drawing/2014/main" id="{C2DF615C-B881-D15E-D68C-4F1C0E964656}"/>
                    </a:ext>
                  </a:extLst>
                </p:cNvPr>
                <p:cNvGrpSpPr/>
                <p:nvPr/>
              </p:nvGrpSpPr>
              <p:grpSpPr>
                <a:xfrm>
                  <a:off x="391579" y="1470453"/>
                  <a:ext cx="8360839" cy="4729632"/>
                  <a:chOff x="391579" y="1470453"/>
                  <a:chExt cx="8360839" cy="4729632"/>
                </a:xfrm>
              </p:grpSpPr>
              <p:graphicFrame>
                <p:nvGraphicFramePr>
                  <p:cNvPr id="23" name="Chart 22">
                    <a:extLst>
                      <a:ext uri="{FF2B5EF4-FFF2-40B4-BE49-F238E27FC236}">
                        <a16:creationId xmlns:a16="http://schemas.microsoft.com/office/drawing/2014/main" id="{00000000-0008-0000-0500-00002708F71D}"/>
                      </a:ext>
                    </a:extLst>
                  </p:cNvPr>
                  <p:cNvGraphicFramePr>
                    <a:graphicFrameLocks/>
                  </p:cNvGraphicFramePr>
                  <p:nvPr/>
                </p:nvGraphicFramePr>
                <p:xfrm>
                  <a:off x="391579" y="1470453"/>
                  <a:ext cx="8360839" cy="4729632"/>
                </p:xfrm>
                <a:graphic>
                  <a:graphicData uri="http://schemas.openxmlformats.org/drawingml/2006/chart">
                    <c:chart xmlns:c="http://schemas.openxmlformats.org/drawingml/2006/chart" xmlns:r="http://schemas.openxmlformats.org/officeDocument/2006/relationships" r:id="rId3"/>
                  </a:graphicData>
                </a:graphic>
              </p:graphicFrame>
              <p:cxnSp>
                <p:nvCxnSpPr>
                  <p:cNvPr id="24" name="Straight Connector 23">
                    <a:extLst>
                      <a:ext uri="{FF2B5EF4-FFF2-40B4-BE49-F238E27FC236}">
                        <a16:creationId xmlns:a16="http://schemas.microsoft.com/office/drawing/2014/main" id="{E2BE7D28-31AC-78AF-9DA9-42B0F431161B}"/>
                      </a:ext>
                    </a:extLst>
                  </p:cNvPr>
                  <p:cNvCxnSpPr>
                    <a:cxnSpLocks/>
                  </p:cNvCxnSpPr>
                  <p:nvPr/>
                </p:nvCxnSpPr>
                <p:spPr>
                  <a:xfrm rot="5400000">
                    <a:off x="1398935" y="3444498"/>
                    <a:ext cx="3456000"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AA70624-7119-B786-3812-66AE682C68AC}"/>
                      </a:ext>
                    </a:extLst>
                  </p:cNvPr>
                  <p:cNvCxnSpPr>
                    <a:cxnSpLocks/>
                  </p:cNvCxnSpPr>
                  <p:nvPr/>
                </p:nvCxnSpPr>
                <p:spPr>
                  <a:xfrm rot="5400000">
                    <a:off x="3287145" y="3444498"/>
                    <a:ext cx="3456000"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8BAF5D4-37B6-9CA2-D495-EE6A05787ED5}"/>
                      </a:ext>
                    </a:extLst>
                  </p:cNvPr>
                  <p:cNvCxnSpPr>
                    <a:cxnSpLocks/>
                  </p:cNvCxnSpPr>
                  <p:nvPr/>
                </p:nvCxnSpPr>
                <p:spPr>
                  <a:xfrm rot="5400000">
                    <a:off x="5162440" y="3444498"/>
                    <a:ext cx="3456000"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28" name="Straight Connector 27">
                  <a:extLst>
                    <a:ext uri="{FF2B5EF4-FFF2-40B4-BE49-F238E27FC236}">
                      <a16:creationId xmlns:a16="http://schemas.microsoft.com/office/drawing/2014/main" id="{74ADE633-7F9A-A72B-72E1-023C73952862}"/>
                    </a:ext>
                  </a:extLst>
                </p:cNvPr>
                <p:cNvCxnSpPr>
                  <a:cxnSpLocks/>
                </p:cNvCxnSpPr>
                <p:nvPr/>
              </p:nvCxnSpPr>
              <p:spPr>
                <a:xfrm>
                  <a:off x="1275838" y="3445458"/>
                  <a:ext cx="7488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0" name="Subtitle 2">
                <a:extLst>
                  <a:ext uri="{FF2B5EF4-FFF2-40B4-BE49-F238E27FC236}">
                    <a16:creationId xmlns:a16="http://schemas.microsoft.com/office/drawing/2014/main" id="{608C5794-BABC-3ED2-F428-FB7825C5F726}"/>
                  </a:ext>
                </a:extLst>
              </p:cNvPr>
              <p:cNvSpPr txBox="1">
                <a:spLocks/>
              </p:cNvSpPr>
              <p:nvPr/>
            </p:nvSpPr>
            <p:spPr>
              <a:xfrm>
                <a:off x="1693527" y="703030"/>
                <a:ext cx="593125" cy="754102"/>
              </a:xfrm>
              <a:prstGeom prst="rect">
                <a:avLst/>
              </a:prstGeom>
              <a:ln w="28575">
                <a:noFill/>
              </a:ln>
            </p:spPr>
            <p:txBody>
              <a:bodyPr vert="horz" lIns="91440" tIns="216000" rIns="91440" bIns="45720" rtlCol="0" anchor="ctr">
                <a:noAutofit/>
              </a:bodyPr>
              <a:lstStyle>
                <a:lvl1pPr marL="0" indent="0" algn="ctr" defTabSz="914354"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50000"/>
                  </a:lnSpc>
                  <a:spcBef>
                    <a:spcPts val="1000"/>
                  </a:spcBef>
                  <a:spcAft>
                    <a:spcPts val="0"/>
                  </a:spcAft>
                  <a:buClrTx/>
                  <a:buSzTx/>
                  <a:buFont typeface="Arial" panose="020B0604020202020204" pitchFamily="34" charset="0"/>
                  <a:buNone/>
                  <a:tabLst/>
                  <a:defRPr/>
                </a:pPr>
                <a:r>
                  <a:rPr kumimoji="0" lang="en-GR" sz="2200" b="0" i="0" u="none" strike="noStrike" kern="1200" cap="none" spc="0" normalizeH="0" baseline="0" noProof="0" dirty="0">
                    <a:ln>
                      <a:noFill/>
                    </a:ln>
                    <a:solidFill>
                      <a:srgbClr val="4E8542"/>
                    </a:solidFill>
                    <a:effectLst/>
                    <a:uLnTx/>
                    <a:uFillTx/>
                    <a:latin typeface="Trebuchet MS" panose="020B0703020202090204" pitchFamily="34" charset="0"/>
                    <a:ea typeface="+mn-ea"/>
                    <a:cs typeface="Consolas" panose="020B0609020204030204" pitchFamily="49" charset="0"/>
                  </a:rPr>
                  <a:t>1D</a:t>
                </a:r>
              </a:p>
            </p:txBody>
          </p:sp>
          <p:sp>
            <p:nvSpPr>
              <p:cNvPr id="31" name="Subtitle 2">
                <a:extLst>
                  <a:ext uri="{FF2B5EF4-FFF2-40B4-BE49-F238E27FC236}">
                    <a16:creationId xmlns:a16="http://schemas.microsoft.com/office/drawing/2014/main" id="{9BBBED6C-543A-5F34-9681-1DA20AB7977D}"/>
                  </a:ext>
                </a:extLst>
              </p:cNvPr>
              <p:cNvSpPr txBox="1">
                <a:spLocks/>
              </p:cNvSpPr>
              <p:nvPr/>
            </p:nvSpPr>
            <p:spPr>
              <a:xfrm>
                <a:off x="3079917" y="597614"/>
                <a:ext cx="1876043" cy="979650"/>
              </a:xfrm>
              <a:prstGeom prst="rect">
                <a:avLst/>
              </a:prstGeom>
              <a:ln w="28575">
                <a:noFill/>
              </a:ln>
            </p:spPr>
            <p:txBody>
              <a:bodyPr vert="horz" lIns="91440" tIns="180000" rIns="91440" bIns="45720" rtlCol="0" anchor="ctr">
                <a:noAutofit/>
              </a:bodyPr>
              <a:lstStyle>
                <a:lvl1pPr marL="0" indent="0" algn="ctr" defTabSz="914354"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50000"/>
                  </a:lnSpc>
                  <a:spcBef>
                    <a:spcPts val="1000"/>
                  </a:spcBef>
                  <a:spcAft>
                    <a:spcPts val="0"/>
                  </a:spcAft>
                  <a:buClrTx/>
                  <a:buSzTx/>
                  <a:buFont typeface="Arial" panose="020B0604020202020204" pitchFamily="34" charset="0"/>
                  <a:buNone/>
                  <a:tabLst/>
                  <a:defRPr/>
                </a:pPr>
                <a:r>
                  <a:rPr kumimoji="0" lang="en-GR" sz="2200" b="0" i="0" u="none" strike="noStrike" kern="1200" cap="none" spc="0" normalizeH="0" baseline="0" noProof="0" dirty="0">
                    <a:ln>
                      <a:noFill/>
                    </a:ln>
                    <a:solidFill>
                      <a:srgbClr val="604878"/>
                    </a:solidFill>
                    <a:effectLst/>
                    <a:uLnTx/>
                    <a:uFillTx/>
                    <a:latin typeface="Trebuchet MS" panose="020B0703020202090204" pitchFamily="34" charset="0"/>
                    <a:ea typeface="+mn-ea"/>
                    <a:cs typeface="Consolas" panose="020B0609020204030204" pitchFamily="49" charset="0"/>
                  </a:rPr>
                  <a:t>2D</a:t>
                </a:r>
              </a:p>
              <a:p>
                <a:pPr marL="0" marR="0" lvl="0" indent="0" algn="ctr" defTabSz="914354" rtl="0" eaLnBrk="1" fontAlgn="auto" latinLnBrk="0" hangingPunct="1">
                  <a:lnSpc>
                    <a:spcPct val="50000"/>
                  </a:lnSpc>
                  <a:spcBef>
                    <a:spcPts val="1000"/>
                  </a:spcBef>
                  <a:spcAft>
                    <a:spcPts val="0"/>
                  </a:spcAft>
                  <a:buClrTx/>
                  <a:buSzTx/>
                  <a:buFont typeface="Arial" panose="020B0604020202020204" pitchFamily="34" charset="0"/>
                  <a:buNone/>
                  <a:tabLst/>
                  <a:defRPr/>
                </a:pPr>
                <a:r>
                  <a:rPr kumimoji="0" lang="en-GB" sz="2200" b="0" i="0" u="none" strike="noStrike" kern="1200" cap="none" spc="0" normalizeH="0" baseline="0" noProof="0" dirty="0">
                    <a:ln>
                      <a:noFill/>
                    </a:ln>
                    <a:solidFill>
                      <a:srgbClr val="604878"/>
                    </a:solidFill>
                    <a:effectLst/>
                    <a:uLnTx/>
                    <a:uFillTx/>
                    <a:latin typeface="Trebuchet MS" panose="020B0703020202090204" pitchFamily="34" charset="0"/>
                    <a:ea typeface="+mn-ea"/>
                    <a:cs typeface="Consolas" panose="020B0609020204030204" pitchFamily="49" charset="0"/>
                  </a:rPr>
                  <a:t>E</a:t>
                </a:r>
                <a:r>
                  <a:rPr kumimoji="0" lang="en-GR" sz="2200" b="0" i="0" u="none" strike="noStrike" kern="1200" cap="none" spc="0" normalizeH="0" baseline="0" noProof="0" dirty="0">
                    <a:ln>
                      <a:noFill/>
                    </a:ln>
                    <a:solidFill>
                      <a:srgbClr val="604878"/>
                    </a:solidFill>
                    <a:effectLst/>
                    <a:uLnTx/>
                    <a:uFillTx/>
                    <a:latin typeface="Trebuchet MS" panose="020B0703020202090204" pitchFamily="34" charset="0"/>
                    <a:ea typeface="+mn-ea"/>
                    <a:cs typeface="Consolas" panose="020B0609020204030204" pitchFamily="49" charset="0"/>
                  </a:rPr>
                  <a:t>qually-Sized</a:t>
                </a:r>
              </a:p>
            </p:txBody>
          </p:sp>
          <p:sp>
            <p:nvSpPr>
              <p:cNvPr id="32" name="Subtitle 2">
                <a:extLst>
                  <a:ext uri="{FF2B5EF4-FFF2-40B4-BE49-F238E27FC236}">
                    <a16:creationId xmlns:a16="http://schemas.microsoft.com/office/drawing/2014/main" id="{DD8CE832-2C79-9CDA-3F9B-0CB1D2CCC145}"/>
                  </a:ext>
                </a:extLst>
              </p:cNvPr>
              <p:cNvSpPr txBox="1">
                <a:spLocks/>
              </p:cNvSpPr>
              <p:nvPr/>
            </p:nvSpPr>
            <p:spPr>
              <a:xfrm>
                <a:off x="4968126" y="597617"/>
                <a:ext cx="1869101" cy="979649"/>
              </a:xfrm>
              <a:prstGeom prst="rect">
                <a:avLst/>
              </a:prstGeom>
              <a:ln w="28575">
                <a:solidFill>
                  <a:schemeClr val="accent6"/>
                </a:solidFill>
              </a:ln>
            </p:spPr>
            <p:txBody>
              <a:bodyPr vert="horz" lIns="91440" tIns="180000" rIns="91440" bIns="45720" rtlCol="0" anchor="ctr">
                <a:noAutofit/>
              </a:bodyPr>
              <a:lstStyle>
                <a:lvl1pPr marL="0" indent="0" algn="ctr" defTabSz="914354"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50000"/>
                  </a:lnSpc>
                  <a:spcBef>
                    <a:spcPts val="1000"/>
                  </a:spcBef>
                  <a:spcAft>
                    <a:spcPts val="0"/>
                  </a:spcAft>
                  <a:buClrTx/>
                  <a:buSzTx/>
                  <a:buFont typeface="Arial" panose="020B0604020202020204" pitchFamily="34" charset="0"/>
                  <a:buNone/>
                  <a:tabLst/>
                  <a:defRPr/>
                </a:pPr>
                <a:r>
                  <a:rPr kumimoji="0" lang="en-GR" sz="2200" b="0" i="0" u="none" strike="noStrike" kern="1200" cap="none" spc="0" normalizeH="0" baseline="0" noProof="0" dirty="0">
                    <a:ln>
                      <a:noFill/>
                    </a:ln>
                    <a:solidFill>
                      <a:srgbClr val="C19859"/>
                    </a:solidFill>
                    <a:effectLst/>
                    <a:uLnTx/>
                    <a:uFillTx/>
                    <a:latin typeface="Trebuchet MS" panose="020B0703020202090204" pitchFamily="34" charset="0"/>
                    <a:ea typeface="+mn-ea"/>
                    <a:cs typeface="Consolas" panose="020B0609020204030204" pitchFamily="49" charset="0"/>
                  </a:rPr>
                  <a:t>2D</a:t>
                </a:r>
              </a:p>
              <a:p>
                <a:pPr marL="0" marR="0" lvl="0" indent="0" algn="ctr" defTabSz="914354" rtl="0" eaLnBrk="1" fontAlgn="auto" latinLnBrk="0" hangingPunct="1">
                  <a:lnSpc>
                    <a:spcPct val="50000"/>
                  </a:lnSpc>
                  <a:spcBef>
                    <a:spcPts val="1000"/>
                  </a:spcBef>
                  <a:spcAft>
                    <a:spcPts val="0"/>
                  </a:spcAft>
                  <a:buClrTx/>
                  <a:buSzTx/>
                  <a:buFont typeface="Arial" panose="020B0604020202020204" pitchFamily="34" charset="0"/>
                  <a:buNone/>
                  <a:tabLst/>
                  <a:defRPr/>
                </a:pPr>
                <a:r>
                  <a:rPr kumimoji="0" lang="en-GB" sz="2200" b="0" i="0" u="none" strike="noStrike" kern="1200" cap="none" spc="0" normalizeH="0" baseline="0" noProof="0" dirty="0">
                    <a:ln>
                      <a:noFill/>
                    </a:ln>
                    <a:solidFill>
                      <a:srgbClr val="C19859"/>
                    </a:solidFill>
                    <a:effectLst/>
                    <a:uLnTx/>
                    <a:uFillTx/>
                    <a:latin typeface="Trebuchet MS" panose="020B0703020202090204" pitchFamily="34" charset="0"/>
                    <a:ea typeface="+mn-ea"/>
                    <a:cs typeface="Consolas" panose="020B0609020204030204" pitchFamily="49" charset="0"/>
                  </a:rPr>
                  <a:t>E</a:t>
                </a:r>
                <a:r>
                  <a:rPr kumimoji="0" lang="en-GR" sz="2200" b="0" i="0" u="none" strike="noStrike" kern="1200" cap="none" spc="0" normalizeH="0" baseline="0" noProof="0" dirty="0">
                    <a:ln>
                      <a:noFill/>
                    </a:ln>
                    <a:solidFill>
                      <a:srgbClr val="C19859"/>
                    </a:solidFill>
                    <a:effectLst/>
                    <a:uLnTx/>
                    <a:uFillTx/>
                    <a:latin typeface="Trebuchet MS" panose="020B0703020202090204" pitchFamily="34" charset="0"/>
                    <a:ea typeface="+mn-ea"/>
                    <a:cs typeface="Consolas" panose="020B0609020204030204" pitchFamily="49" charset="0"/>
                  </a:rPr>
                  <a:t>qually-Wide</a:t>
                </a:r>
              </a:p>
            </p:txBody>
          </p:sp>
          <p:sp>
            <p:nvSpPr>
              <p:cNvPr id="33" name="Subtitle 2">
                <a:extLst>
                  <a:ext uri="{FF2B5EF4-FFF2-40B4-BE49-F238E27FC236}">
                    <a16:creationId xmlns:a16="http://schemas.microsoft.com/office/drawing/2014/main" id="{41C9A6D2-8B9C-2673-F9C9-876F933A81B7}"/>
                  </a:ext>
                </a:extLst>
              </p:cNvPr>
              <p:cNvSpPr txBox="1">
                <a:spLocks/>
              </p:cNvSpPr>
              <p:nvPr/>
            </p:nvSpPr>
            <p:spPr>
              <a:xfrm>
                <a:off x="6837227" y="597614"/>
                <a:ext cx="1927714" cy="979644"/>
              </a:xfrm>
              <a:prstGeom prst="rect">
                <a:avLst/>
              </a:prstGeom>
              <a:ln w="28575">
                <a:solidFill>
                  <a:schemeClr val="tx2"/>
                </a:solidFill>
              </a:ln>
            </p:spPr>
            <p:txBody>
              <a:bodyPr vert="horz" lIns="72000" tIns="180000" rIns="72000" bIns="45720" rtlCol="0" anchor="ctr">
                <a:noAutofit/>
              </a:bodyPr>
              <a:lstStyle>
                <a:lvl1pPr marL="0" indent="0" algn="ctr" defTabSz="914354"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50000"/>
                  </a:lnSpc>
                  <a:spcBef>
                    <a:spcPts val="1000"/>
                  </a:spcBef>
                  <a:spcAft>
                    <a:spcPts val="0"/>
                  </a:spcAft>
                  <a:buClrTx/>
                  <a:buSzTx/>
                  <a:buFont typeface="Arial" panose="020B0604020202020204" pitchFamily="34" charset="0"/>
                  <a:buNone/>
                  <a:tabLst/>
                  <a:defRPr/>
                </a:pPr>
                <a:r>
                  <a:rPr kumimoji="0" lang="en-GR" sz="22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Consolas" panose="020B0609020204030204" pitchFamily="49" charset="0"/>
                  </a:rPr>
                  <a:t>2D</a:t>
                </a:r>
              </a:p>
              <a:p>
                <a:pPr marL="0" marR="0" lvl="0" indent="0" algn="ctr" defTabSz="914354" rtl="0" eaLnBrk="1" fontAlgn="auto" latinLnBrk="0" hangingPunct="1">
                  <a:lnSpc>
                    <a:spcPct val="50000"/>
                  </a:lnSpc>
                  <a:spcBef>
                    <a:spcPts val="1000"/>
                  </a:spcBef>
                  <a:spcAft>
                    <a:spcPts val="0"/>
                  </a:spcAft>
                  <a:buClrTx/>
                  <a:buSzTx/>
                  <a:buFont typeface="Arial" panose="020B0604020202020204" pitchFamily="34" charset="0"/>
                  <a:buNone/>
                  <a:tabLst/>
                  <a:defRPr/>
                </a:pPr>
                <a:r>
                  <a:rPr kumimoji="0" lang="en-GB" sz="22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Consolas" panose="020B0609020204030204" pitchFamily="49" charset="0"/>
                  </a:rPr>
                  <a:t>Variable</a:t>
                </a:r>
                <a:r>
                  <a:rPr kumimoji="0" lang="en-GR" sz="22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Consolas" panose="020B0609020204030204" pitchFamily="49" charset="0"/>
                  </a:rPr>
                  <a:t>-Sized</a:t>
                </a:r>
              </a:p>
            </p:txBody>
          </p:sp>
        </p:grpSp>
        <p:sp>
          <p:nvSpPr>
            <p:cNvPr id="21" name="Subtitle 2">
              <a:extLst>
                <a:ext uri="{FF2B5EF4-FFF2-40B4-BE49-F238E27FC236}">
                  <a16:creationId xmlns:a16="http://schemas.microsoft.com/office/drawing/2014/main" id="{214258BD-2073-CD43-927E-4AFEFACF9ADE}"/>
                </a:ext>
              </a:extLst>
            </p:cNvPr>
            <p:cNvSpPr txBox="1">
              <a:spLocks/>
            </p:cNvSpPr>
            <p:nvPr/>
          </p:nvSpPr>
          <p:spPr>
            <a:xfrm>
              <a:off x="1041221" y="4550280"/>
              <a:ext cx="1876043" cy="325726"/>
            </a:xfrm>
            <a:prstGeom prst="rect">
              <a:avLst/>
            </a:prstGeom>
            <a:ln>
              <a:noFill/>
            </a:ln>
          </p:spPr>
          <p:txBody>
            <a:bodyPr vert="horz" lIns="91440" tIns="180000" rIns="91440" bIns="45720" rtlCol="0" anchor="ctr">
              <a:noAutofit/>
            </a:bodyPr>
            <a:lstStyle>
              <a:lvl1pPr marL="0" indent="0" algn="ctr" defTabSz="914354"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50000"/>
                </a:lnSpc>
                <a:spcBef>
                  <a:spcPts val="1000"/>
                </a:spcBef>
                <a:spcAft>
                  <a:spcPts val="0"/>
                </a:spcAft>
                <a:buClrTx/>
                <a:buSzTx/>
                <a:buFont typeface="Arial" panose="020B0604020202020204" pitchFamily="34" charset="0"/>
                <a:buNone/>
                <a:tabLst/>
                <a:defRPr/>
              </a:pPr>
              <a:r>
                <a:rPr kumimoji="0" lang="en-GR" sz="2000" b="0" i="0" u="none" strike="noStrike" kern="1200" cap="none" spc="0" normalizeH="0" baseline="0" noProof="0" dirty="0">
                  <a:ln>
                    <a:noFill/>
                  </a:ln>
                  <a:solidFill>
                    <a:prstClr val="black">
                      <a:lumMod val="65000"/>
                      <a:lumOff val="35000"/>
                    </a:prstClr>
                  </a:solidFill>
                  <a:effectLst/>
                  <a:uLnTx/>
                  <a:uFillTx/>
                  <a:latin typeface="Trebuchet MS" panose="020B0703020202090204" pitchFamily="34" charset="0"/>
                  <a:ea typeface="+mn-ea"/>
                  <a:cs typeface="Consolas" panose="020B0609020204030204" pitchFamily="49" charset="0"/>
                </a:rPr>
                <a:t>#PIM Cores</a:t>
              </a:r>
            </a:p>
          </p:txBody>
        </p:sp>
        <p:sp>
          <p:nvSpPr>
            <p:cNvPr id="22" name="Subtitle 2">
              <a:extLst>
                <a:ext uri="{FF2B5EF4-FFF2-40B4-BE49-F238E27FC236}">
                  <a16:creationId xmlns:a16="http://schemas.microsoft.com/office/drawing/2014/main" id="{724C3BDE-BBB1-4764-6041-195D314104AB}"/>
                </a:ext>
              </a:extLst>
            </p:cNvPr>
            <p:cNvSpPr txBox="1">
              <a:spLocks/>
            </p:cNvSpPr>
            <p:nvPr/>
          </p:nvSpPr>
          <p:spPr>
            <a:xfrm>
              <a:off x="2917264" y="4550280"/>
              <a:ext cx="1876043" cy="325726"/>
            </a:xfrm>
            <a:prstGeom prst="rect">
              <a:avLst/>
            </a:prstGeom>
            <a:ln>
              <a:noFill/>
            </a:ln>
          </p:spPr>
          <p:txBody>
            <a:bodyPr vert="horz" lIns="91440" tIns="180000" rIns="91440" bIns="45720" rtlCol="0" anchor="ctr">
              <a:noAutofit/>
            </a:bodyPr>
            <a:lstStyle>
              <a:lvl1pPr marL="0" indent="0" algn="ctr" defTabSz="914354"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50000"/>
                </a:lnSpc>
                <a:spcBef>
                  <a:spcPts val="1000"/>
                </a:spcBef>
                <a:spcAft>
                  <a:spcPts val="0"/>
                </a:spcAft>
                <a:buClrTx/>
                <a:buSzTx/>
                <a:buFont typeface="Arial" panose="020B0604020202020204" pitchFamily="34" charset="0"/>
                <a:buNone/>
                <a:tabLst/>
                <a:defRPr/>
              </a:pPr>
              <a:r>
                <a:rPr kumimoji="0" lang="en-GR" sz="2000" b="0" i="0" u="none" strike="noStrike" kern="1200" cap="none" spc="0" normalizeH="0" baseline="0" noProof="0" dirty="0">
                  <a:ln>
                    <a:noFill/>
                  </a:ln>
                  <a:solidFill>
                    <a:prstClr val="black">
                      <a:lumMod val="65000"/>
                      <a:lumOff val="35000"/>
                    </a:prstClr>
                  </a:solidFill>
                  <a:effectLst/>
                  <a:uLnTx/>
                  <a:uFillTx/>
                  <a:latin typeface="Trebuchet MS" panose="020B0703020202090204" pitchFamily="34" charset="0"/>
                  <a:ea typeface="+mn-ea"/>
                  <a:cs typeface="Consolas" panose="020B0609020204030204" pitchFamily="49" charset="0"/>
                </a:rPr>
                <a:t>#PIM Cores</a:t>
              </a:r>
            </a:p>
          </p:txBody>
        </p:sp>
        <p:sp>
          <p:nvSpPr>
            <p:cNvPr id="29" name="Subtitle 2">
              <a:extLst>
                <a:ext uri="{FF2B5EF4-FFF2-40B4-BE49-F238E27FC236}">
                  <a16:creationId xmlns:a16="http://schemas.microsoft.com/office/drawing/2014/main" id="{52795677-089B-711C-3824-F57EC1D27A8A}"/>
                </a:ext>
              </a:extLst>
            </p:cNvPr>
            <p:cNvSpPr txBox="1">
              <a:spLocks/>
            </p:cNvSpPr>
            <p:nvPr/>
          </p:nvSpPr>
          <p:spPr>
            <a:xfrm>
              <a:off x="4721343" y="4550280"/>
              <a:ext cx="1876043" cy="325726"/>
            </a:xfrm>
            <a:prstGeom prst="rect">
              <a:avLst/>
            </a:prstGeom>
            <a:ln>
              <a:noFill/>
            </a:ln>
          </p:spPr>
          <p:txBody>
            <a:bodyPr vert="horz" lIns="91440" tIns="180000" rIns="91440" bIns="45720" rtlCol="0" anchor="ctr">
              <a:noAutofit/>
            </a:bodyPr>
            <a:lstStyle>
              <a:lvl1pPr marL="0" indent="0" algn="ctr" defTabSz="914354"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50000"/>
                </a:lnSpc>
                <a:spcBef>
                  <a:spcPts val="1000"/>
                </a:spcBef>
                <a:spcAft>
                  <a:spcPts val="0"/>
                </a:spcAft>
                <a:buClrTx/>
                <a:buSzTx/>
                <a:buFont typeface="Arial" panose="020B0604020202020204" pitchFamily="34" charset="0"/>
                <a:buNone/>
                <a:tabLst/>
                <a:defRPr/>
              </a:pPr>
              <a:r>
                <a:rPr kumimoji="0" lang="en-GR" sz="2000" b="0" i="0" u="none" strike="noStrike" kern="1200" cap="none" spc="0" normalizeH="0" baseline="0" noProof="0" dirty="0">
                  <a:ln>
                    <a:noFill/>
                  </a:ln>
                  <a:solidFill>
                    <a:prstClr val="black">
                      <a:lumMod val="65000"/>
                      <a:lumOff val="35000"/>
                    </a:prstClr>
                  </a:solidFill>
                  <a:effectLst/>
                  <a:uLnTx/>
                  <a:uFillTx/>
                  <a:latin typeface="Trebuchet MS" panose="020B0703020202090204" pitchFamily="34" charset="0"/>
                  <a:ea typeface="+mn-ea"/>
                  <a:cs typeface="Consolas" panose="020B0609020204030204" pitchFamily="49" charset="0"/>
                </a:rPr>
                <a:t>#PIM Cores</a:t>
              </a:r>
            </a:p>
          </p:txBody>
        </p:sp>
        <p:sp>
          <p:nvSpPr>
            <p:cNvPr id="34" name="Subtitle 2">
              <a:extLst>
                <a:ext uri="{FF2B5EF4-FFF2-40B4-BE49-F238E27FC236}">
                  <a16:creationId xmlns:a16="http://schemas.microsoft.com/office/drawing/2014/main" id="{30F316B0-292D-6369-B527-33B12CCCCDA1}"/>
                </a:ext>
              </a:extLst>
            </p:cNvPr>
            <p:cNvSpPr txBox="1">
              <a:spLocks/>
            </p:cNvSpPr>
            <p:nvPr/>
          </p:nvSpPr>
          <p:spPr>
            <a:xfrm>
              <a:off x="6548628" y="4550280"/>
              <a:ext cx="1876043" cy="325726"/>
            </a:xfrm>
            <a:prstGeom prst="rect">
              <a:avLst/>
            </a:prstGeom>
            <a:ln>
              <a:noFill/>
            </a:ln>
          </p:spPr>
          <p:txBody>
            <a:bodyPr vert="horz" lIns="91440" tIns="180000" rIns="91440" bIns="45720" rtlCol="0" anchor="ctr">
              <a:noAutofit/>
            </a:bodyPr>
            <a:lstStyle>
              <a:lvl1pPr marL="0" indent="0" algn="ctr" defTabSz="914354"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50000"/>
                </a:lnSpc>
                <a:spcBef>
                  <a:spcPts val="1000"/>
                </a:spcBef>
                <a:spcAft>
                  <a:spcPts val="0"/>
                </a:spcAft>
                <a:buClrTx/>
                <a:buSzTx/>
                <a:buFont typeface="Arial" panose="020B0604020202020204" pitchFamily="34" charset="0"/>
                <a:buNone/>
                <a:tabLst/>
                <a:defRPr/>
              </a:pPr>
              <a:r>
                <a:rPr kumimoji="0" lang="en-GR" sz="2000" b="0" i="0" u="none" strike="noStrike" kern="1200" cap="none" spc="0" normalizeH="0" baseline="0" noProof="0" dirty="0">
                  <a:ln>
                    <a:noFill/>
                  </a:ln>
                  <a:solidFill>
                    <a:prstClr val="black">
                      <a:lumMod val="65000"/>
                      <a:lumOff val="35000"/>
                    </a:prstClr>
                  </a:solidFill>
                  <a:effectLst/>
                  <a:uLnTx/>
                  <a:uFillTx/>
                  <a:latin typeface="Trebuchet MS" panose="020B0703020202090204" pitchFamily="34" charset="0"/>
                  <a:ea typeface="+mn-ea"/>
                  <a:cs typeface="Consolas" panose="020B0609020204030204" pitchFamily="49" charset="0"/>
                </a:rPr>
                <a:t>#PIM Cores</a:t>
              </a:r>
            </a:p>
          </p:txBody>
        </p:sp>
      </p:grpSp>
      <p:sp>
        <p:nvSpPr>
          <p:cNvPr id="8" name="Title 1">
            <a:extLst>
              <a:ext uri="{FF2B5EF4-FFF2-40B4-BE49-F238E27FC236}">
                <a16:creationId xmlns:a16="http://schemas.microsoft.com/office/drawing/2014/main" id="{117DB252-DBD9-DE49-AA8A-0A37833062FB}"/>
              </a:ext>
            </a:extLst>
          </p:cNvPr>
          <p:cNvSpPr txBox="1">
            <a:spLocks/>
          </p:cNvSpPr>
          <p:nvPr/>
        </p:nvSpPr>
        <p:spPr>
          <a:xfrm>
            <a:off x="391579" y="223518"/>
            <a:ext cx="8395577" cy="8390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000" b="0" i="0" u="none" strike="noStrike" kern="1200" cap="none" spc="0" normalizeH="0" baseline="0" noProof="0" dirty="0">
                <a:ln>
                  <a:noFill/>
                </a:ln>
                <a:solidFill>
                  <a:srgbClr val="C19859">
                    <a:lumMod val="50000"/>
                  </a:srgbClr>
                </a:solidFill>
                <a:effectLst/>
                <a:uLnTx/>
                <a:uFillTx/>
                <a:latin typeface="Trebuchet MS" panose="020B0703020202090204" pitchFamily="34" charset="0"/>
                <a:ea typeface="+mj-ea"/>
                <a:cs typeface="+mj-cs"/>
              </a:rPr>
              <a:t>Scalability</a:t>
            </a:r>
          </a:p>
        </p:txBody>
      </p:sp>
      <p:sp>
        <p:nvSpPr>
          <p:cNvPr id="36" name="TextBox 35">
            <a:extLst>
              <a:ext uri="{FF2B5EF4-FFF2-40B4-BE49-F238E27FC236}">
                <a16:creationId xmlns:a16="http://schemas.microsoft.com/office/drawing/2014/main" id="{06C7AECC-3E11-9ACA-49CA-8B3ACE3FC89B}"/>
              </a:ext>
            </a:extLst>
          </p:cNvPr>
          <p:cNvSpPr txBox="1"/>
          <p:nvPr/>
        </p:nvSpPr>
        <p:spPr>
          <a:xfrm>
            <a:off x="5290709" y="2531758"/>
            <a:ext cx="83708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R" sz="20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88.6%</a:t>
            </a:r>
          </a:p>
        </p:txBody>
      </p:sp>
      <p:sp>
        <p:nvSpPr>
          <p:cNvPr id="40" name="TextBox 39">
            <a:extLst>
              <a:ext uri="{FF2B5EF4-FFF2-40B4-BE49-F238E27FC236}">
                <a16:creationId xmlns:a16="http://schemas.microsoft.com/office/drawing/2014/main" id="{9307B348-A748-2981-3AD8-435AF3EF8645}"/>
              </a:ext>
            </a:extLst>
          </p:cNvPr>
          <p:cNvSpPr txBox="1"/>
          <p:nvPr/>
        </p:nvSpPr>
        <p:spPr>
          <a:xfrm>
            <a:off x="7154485" y="2531758"/>
            <a:ext cx="83708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R" sz="20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88.0%</a:t>
            </a:r>
          </a:p>
        </p:txBody>
      </p:sp>
      <p:sp>
        <p:nvSpPr>
          <p:cNvPr id="41" name="Rounded Rectangle 40">
            <a:extLst>
              <a:ext uri="{FF2B5EF4-FFF2-40B4-BE49-F238E27FC236}">
                <a16:creationId xmlns:a16="http://schemas.microsoft.com/office/drawing/2014/main" id="{8A1C9264-EC01-E934-8397-38669E264E49}"/>
              </a:ext>
            </a:extLst>
          </p:cNvPr>
          <p:cNvSpPr/>
          <p:nvPr/>
        </p:nvSpPr>
        <p:spPr>
          <a:xfrm>
            <a:off x="5300434" y="3113713"/>
            <a:ext cx="448737" cy="721148"/>
          </a:xfrm>
          <a:prstGeom prst="roundRect">
            <a:avLst/>
          </a:prstGeom>
          <a:noFill/>
          <a:ln w="38100">
            <a:solidFill>
              <a:schemeClr val="accent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srgbClr val="F07F09"/>
              </a:solidFill>
              <a:effectLst/>
              <a:uLnTx/>
              <a:uFillTx/>
              <a:latin typeface="Calibri" panose="020F0502020204030204"/>
              <a:ea typeface="+mn-ea"/>
              <a:cs typeface="+mn-cs"/>
            </a:endParaRPr>
          </a:p>
        </p:txBody>
      </p:sp>
      <p:sp>
        <p:nvSpPr>
          <p:cNvPr id="42" name="Rounded Rectangle 41">
            <a:extLst>
              <a:ext uri="{FF2B5EF4-FFF2-40B4-BE49-F238E27FC236}">
                <a16:creationId xmlns:a16="http://schemas.microsoft.com/office/drawing/2014/main" id="{DF0007B4-348D-9337-8FB7-3AEB3AE31C6B}"/>
              </a:ext>
            </a:extLst>
          </p:cNvPr>
          <p:cNvSpPr/>
          <p:nvPr/>
        </p:nvSpPr>
        <p:spPr>
          <a:xfrm rot="5400000">
            <a:off x="4632350" y="1593328"/>
            <a:ext cx="288000" cy="1152000"/>
          </a:xfrm>
          <a:prstGeom prst="roundRect">
            <a:avLst/>
          </a:prstGeom>
          <a:noFill/>
          <a:ln w="38100">
            <a:solidFill>
              <a:schemeClr val="accent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srgbClr val="F07F09"/>
              </a:solidFill>
              <a:effectLst/>
              <a:uLnTx/>
              <a:uFillTx/>
              <a:latin typeface="Calibri" panose="020F0502020204030204"/>
              <a:ea typeface="+mn-ea"/>
              <a:cs typeface="+mn-cs"/>
            </a:endParaRPr>
          </a:p>
        </p:txBody>
      </p:sp>
      <p:sp>
        <p:nvSpPr>
          <p:cNvPr id="43" name="Rounded Rectangle 42">
            <a:extLst>
              <a:ext uri="{FF2B5EF4-FFF2-40B4-BE49-F238E27FC236}">
                <a16:creationId xmlns:a16="http://schemas.microsoft.com/office/drawing/2014/main" id="{D47B5419-0D9A-22A0-2794-0EA4A762E559}"/>
              </a:ext>
            </a:extLst>
          </p:cNvPr>
          <p:cNvSpPr/>
          <p:nvPr/>
        </p:nvSpPr>
        <p:spPr>
          <a:xfrm>
            <a:off x="7191226" y="3129923"/>
            <a:ext cx="448737" cy="704938"/>
          </a:xfrm>
          <a:prstGeom prst="roundRect">
            <a:avLst/>
          </a:prstGeom>
          <a:noFill/>
          <a:ln w="38100">
            <a:solidFill>
              <a:schemeClr val="accent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srgbClr val="F07F09"/>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9D91D7DB-0DB1-A75B-394E-4A882E362B44}"/>
              </a:ext>
            </a:extLst>
          </p:cNvPr>
          <p:cNvSpPr/>
          <p:nvPr/>
        </p:nvSpPr>
        <p:spPr>
          <a:xfrm>
            <a:off x="124369" y="899730"/>
            <a:ext cx="8787157" cy="5270376"/>
          </a:xfrm>
          <a:prstGeom prst="rect">
            <a:avLst/>
          </a:prstGeom>
          <a:solidFill>
            <a:srgbClr val="FFFFFF">
              <a:alpha val="6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8" name="Group 37">
            <a:extLst>
              <a:ext uri="{FF2B5EF4-FFF2-40B4-BE49-F238E27FC236}">
                <a16:creationId xmlns:a16="http://schemas.microsoft.com/office/drawing/2014/main" id="{8737C171-7A27-B7FA-B056-56B5CD0E1062}"/>
              </a:ext>
            </a:extLst>
          </p:cNvPr>
          <p:cNvGrpSpPr/>
          <p:nvPr/>
        </p:nvGrpSpPr>
        <p:grpSpPr>
          <a:xfrm>
            <a:off x="515058" y="4091520"/>
            <a:ext cx="8113884" cy="1433995"/>
            <a:chOff x="1174238" y="1420217"/>
            <a:chExt cx="8113884" cy="1708108"/>
          </a:xfrm>
        </p:grpSpPr>
        <p:sp>
          <p:nvSpPr>
            <p:cNvPr id="39" name="Rounded Rectangle 38">
              <a:extLst>
                <a:ext uri="{FF2B5EF4-FFF2-40B4-BE49-F238E27FC236}">
                  <a16:creationId xmlns:a16="http://schemas.microsoft.com/office/drawing/2014/main" id="{5E66B04E-EA4D-4B69-B396-2E2F54A7E8E4}"/>
                </a:ext>
              </a:extLst>
            </p:cNvPr>
            <p:cNvSpPr/>
            <p:nvPr/>
          </p:nvSpPr>
          <p:spPr>
            <a:xfrm>
              <a:off x="1174238" y="1420217"/>
              <a:ext cx="8113883" cy="1708108"/>
            </a:xfrm>
            <a:prstGeom prst="roundRect">
              <a:avLst>
                <a:gd name="adj" fmla="val 10014"/>
              </a:avLst>
            </a:prstGeom>
            <a:solidFill>
              <a:schemeClr val="accent4">
                <a:lumMod val="20000"/>
                <a:lumOff val="80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Optimize the </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gather collective </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operation at </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DRAM bank granularity</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in data transfers from PIM-enabled memory to efficiently retrieve the </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output results</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to the host CPU.</a:t>
              </a:r>
              <a:endParaRPr kumimoji="0" lang="en-GR"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endParaRPr>
            </a:p>
          </p:txBody>
        </p:sp>
        <p:sp>
          <p:nvSpPr>
            <p:cNvPr id="44" name="Round Same-side Corner of Rectangle 43">
              <a:extLst>
                <a:ext uri="{FF2B5EF4-FFF2-40B4-BE49-F238E27FC236}">
                  <a16:creationId xmlns:a16="http://schemas.microsoft.com/office/drawing/2014/main" id="{B3C31837-ABF9-E25F-BF41-0116E3498086}"/>
                </a:ext>
              </a:extLst>
            </p:cNvPr>
            <p:cNvSpPr/>
            <p:nvPr/>
          </p:nvSpPr>
          <p:spPr>
            <a:xfrm>
              <a:off x="1181748" y="1420218"/>
              <a:ext cx="8106374" cy="434921"/>
            </a:xfrm>
            <a:prstGeom prst="round2SameRect">
              <a:avLst>
                <a:gd name="adj1" fmla="val 50000"/>
                <a:gd name="adj2" fmla="val 0"/>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4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Recommendation 3</a:t>
              </a:r>
            </a:p>
          </p:txBody>
        </p:sp>
      </p:grpSp>
      <p:grpSp>
        <p:nvGrpSpPr>
          <p:cNvPr id="45" name="Group 44">
            <a:extLst>
              <a:ext uri="{FF2B5EF4-FFF2-40B4-BE49-F238E27FC236}">
                <a16:creationId xmlns:a16="http://schemas.microsoft.com/office/drawing/2014/main" id="{406BD8B7-0C94-8D9D-821F-35C1EF892DDE}"/>
              </a:ext>
            </a:extLst>
          </p:cNvPr>
          <p:cNvGrpSpPr/>
          <p:nvPr/>
        </p:nvGrpSpPr>
        <p:grpSpPr>
          <a:xfrm>
            <a:off x="515058" y="1332486"/>
            <a:ext cx="8113884" cy="1426548"/>
            <a:chOff x="1174238" y="1420218"/>
            <a:chExt cx="8113884" cy="1699239"/>
          </a:xfrm>
        </p:grpSpPr>
        <p:sp>
          <p:nvSpPr>
            <p:cNvPr id="46" name="Rounded Rectangle 45">
              <a:extLst>
                <a:ext uri="{FF2B5EF4-FFF2-40B4-BE49-F238E27FC236}">
                  <a16:creationId xmlns:a16="http://schemas.microsoft.com/office/drawing/2014/main" id="{5C583243-7E57-6398-F24C-921A43825CAC}"/>
                </a:ext>
              </a:extLst>
            </p:cNvPr>
            <p:cNvSpPr/>
            <p:nvPr/>
          </p:nvSpPr>
          <p:spPr>
            <a:xfrm>
              <a:off x="1174238" y="1420218"/>
              <a:ext cx="8113883" cy="1699239"/>
            </a:xfrm>
            <a:prstGeom prst="roundRect">
              <a:avLst>
                <a:gd name="adj" fmla="val 10014"/>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The 2D equally-wide and variable-sized kernels need </a:t>
              </a:r>
              <a:r>
                <a:rPr kumimoji="0" lang="en-GB" sz="2000" b="0" i="0" u="none" strike="noStrike" kern="1200" cap="none" spc="0" normalizeH="0" baseline="0" noProof="0" dirty="0">
                  <a:ln>
                    <a:noFill/>
                  </a:ln>
                  <a:solidFill>
                    <a:srgbClr val="4E8542"/>
                  </a:solidFill>
                  <a:effectLst/>
                  <a:uLnTx/>
                  <a:uFillTx/>
                  <a:latin typeface="Trebuchet MS" panose="020B0703020202090204" pitchFamily="34" charset="0"/>
                  <a:ea typeface="+mn-ea"/>
                  <a:cs typeface="+mn-cs"/>
                </a:rPr>
                <a:t>fine-grained parallel data transfers </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at DRAM bank granularity (</a:t>
              </a:r>
              <a:r>
                <a:rPr kumimoji="0" lang="en-GB" sz="20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zero padding</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to be supported by the PIM system to achieve high performance.</a:t>
              </a:r>
              <a:endParaRPr kumimoji="0" lang="en-GR"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endParaRPr>
            </a:p>
          </p:txBody>
        </p:sp>
        <p:sp>
          <p:nvSpPr>
            <p:cNvPr id="47" name="Round Same-side Corner of Rectangle 46">
              <a:extLst>
                <a:ext uri="{FF2B5EF4-FFF2-40B4-BE49-F238E27FC236}">
                  <a16:creationId xmlns:a16="http://schemas.microsoft.com/office/drawing/2014/main" id="{C2B9A03C-6C45-AD25-69DE-DE2D95AF4D1E}"/>
                </a:ext>
              </a:extLst>
            </p:cNvPr>
            <p:cNvSpPr/>
            <p:nvPr/>
          </p:nvSpPr>
          <p:spPr>
            <a:xfrm>
              <a:off x="1181748" y="1420218"/>
              <a:ext cx="8106374" cy="434921"/>
            </a:xfrm>
            <a:prstGeom prst="round2SameRect">
              <a:avLst>
                <a:gd name="adj1" fmla="val 50000"/>
                <a:gd name="adj2" fmla="val 0"/>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4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Key Takeaway 3</a:t>
              </a:r>
            </a:p>
          </p:txBody>
        </p:sp>
      </p:grpSp>
    </p:spTree>
    <p:extLst>
      <p:ext uri="{BB962C8B-B14F-4D97-AF65-F5344CB8AC3E}">
        <p14:creationId xmlns:p14="http://schemas.microsoft.com/office/powerpoint/2010/main" val="157365519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ontent Placeholder 2">
            <a:extLst>
              <a:ext uri="{FF2B5EF4-FFF2-40B4-BE49-F238E27FC236}">
                <a16:creationId xmlns:a16="http://schemas.microsoft.com/office/drawing/2014/main" id="{BB630268-3C6F-5184-F310-5C47D70EC713}"/>
              </a:ext>
            </a:extLst>
          </p:cNvPr>
          <p:cNvSpPr>
            <a:spLocks noGrp="1"/>
          </p:cNvSpPr>
          <p:nvPr>
            <p:ph idx="1"/>
          </p:nvPr>
        </p:nvSpPr>
        <p:spPr>
          <a:xfrm>
            <a:off x="391581" y="1010598"/>
            <a:ext cx="8360840" cy="5667072"/>
          </a:xfrm>
        </p:spPr>
        <p:txBody>
          <a:bodyPr>
            <a:normAutofit/>
          </a:bodyPr>
          <a:lstStyle/>
          <a:p>
            <a:pPr marL="0" indent="0">
              <a:lnSpc>
                <a:spcPct val="100000"/>
              </a:lnSpc>
              <a:spcBef>
                <a:spcPts val="8"/>
              </a:spcBef>
              <a:buSzPct val="120000"/>
              <a:buNone/>
            </a:pPr>
            <a:r>
              <a:rPr lang="en-US" sz="2400" dirty="0">
                <a:solidFill>
                  <a:schemeClr val="tx1">
                    <a:lumMod val="95000"/>
                    <a:lumOff val="5000"/>
                  </a:schemeClr>
                </a:solidFill>
                <a:latin typeface="Trebuchet MS" panose="020B0703020202090204" pitchFamily="34" charset="0"/>
              </a:rPr>
              <a:t>2528 PIM Cores, 32-bit float</a:t>
            </a:r>
            <a:endParaRPr lang="en-GR" sz="2000" dirty="0">
              <a:solidFill>
                <a:schemeClr val="tx1">
                  <a:lumMod val="95000"/>
                  <a:lumOff val="5000"/>
                </a:schemeClr>
              </a:solidFill>
              <a:latin typeface="Trebuchet MS" panose="020B0703020202090204" pitchFamily="34" charset="0"/>
            </a:endParaRPr>
          </a:p>
        </p:txBody>
      </p:sp>
      <p:sp>
        <p:nvSpPr>
          <p:cNvPr id="8" name="Title 1">
            <a:extLst>
              <a:ext uri="{FF2B5EF4-FFF2-40B4-BE49-F238E27FC236}">
                <a16:creationId xmlns:a16="http://schemas.microsoft.com/office/drawing/2014/main" id="{117DB252-DBD9-DE49-AA8A-0A37833062FB}"/>
              </a:ext>
            </a:extLst>
          </p:cNvPr>
          <p:cNvSpPr txBox="1">
            <a:spLocks/>
          </p:cNvSpPr>
          <p:nvPr/>
        </p:nvSpPr>
        <p:spPr>
          <a:xfrm>
            <a:off x="391579" y="223518"/>
            <a:ext cx="8395577" cy="8390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000" b="0" i="0" u="none" strike="noStrike" kern="1200" cap="none" spc="0" normalizeH="0" baseline="0" noProof="0" dirty="0">
                <a:ln>
                  <a:noFill/>
                </a:ln>
                <a:solidFill>
                  <a:srgbClr val="C19859">
                    <a:lumMod val="50000"/>
                  </a:srgbClr>
                </a:solidFill>
                <a:effectLst/>
                <a:uLnTx/>
                <a:uFillTx/>
                <a:latin typeface="Trebuchet MS" panose="020B0703020202090204" pitchFamily="34" charset="0"/>
                <a:ea typeface="+mj-ea"/>
                <a:cs typeface="+mj-cs"/>
              </a:rPr>
              <a:t>1D vs 2D</a:t>
            </a:r>
          </a:p>
        </p:txBody>
      </p:sp>
      <p:graphicFrame>
        <p:nvGraphicFramePr>
          <p:cNvPr id="23" name="Chart 22">
            <a:extLst>
              <a:ext uri="{FF2B5EF4-FFF2-40B4-BE49-F238E27FC236}">
                <a16:creationId xmlns:a16="http://schemas.microsoft.com/office/drawing/2014/main" id="{00000000-0008-0000-0500-0000DC1FF654}"/>
              </a:ext>
            </a:extLst>
          </p:cNvPr>
          <p:cNvGraphicFramePr>
            <a:graphicFrameLocks/>
          </p:cNvGraphicFramePr>
          <p:nvPr/>
        </p:nvGraphicFramePr>
        <p:xfrm>
          <a:off x="263471" y="1737189"/>
          <a:ext cx="8523684" cy="3650304"/>
        </p:xfrm>
        <a:graphic>
          <a:graphicData uri="http://schemas.openxmlformats.org/drawingml/2006/chart">
            <c:chart xmlns:c="http://schemas.openxmlformats.org/drawingml/2006/chart" xmlns:r="http://schemas.openxmlformats.org/officeDocument/2006/relationships" r:id="rId3"/>
          </a:graphicData>
        </a:graphic>
      </p:graphicFrame>
      <p:sp>
        <p:nvSpPr>
          <p:cNvPr id="24" name="Subtitle 2">
            <a:extLst>
              <a:ext uri="{FF2B5EF4-FFF2-40B4-BE49-F238E27FC236}">
                <a16:creationId xmlns:a16="http://schemas.microsoft.com/office/drawing/2014/main" id="{B582ED49-A929-E9B8-D251-E3AB92E256A5}"/>
              </a:ext>
            </a:extLst>
          </p:cNvPr>
          <p:cNvSpPr txBox="1">
            <a:spLocks/>
          </p:cNvSpPr>
          <p:nvPr/>
        </p:nvSpPr>
        <p:spPr>
          <a:xfrm>
            <a:off x="8279207" y="2584516"/>
            <a:ext cx="981040" cy="471331"/>
          </a:xfrm>
          <a:prstGeom prst="rect">
            <a:avLst/>
          </a:prstGeom>
        </p:spPr>
        <p:txBody>
          <a:bodyPr vert="horz" lIns="91440" tIns="45720" rIns="91440" bIns="45720" rtlCol="0">
            <a:noAutofit/>
          </a:bodyPr>
          <a:lstStyle>
            <a:lvl1pPr marL="0" indent="0" algn="ctr" defTabSz="914354"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354" rtl="0" eaLnBrk="1" fontAlgn="auto" latinLnBrk="0" hangingPunct="1">
              <a:lnSpc>
                <a:spcPct val="93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Consolas" panose="020B0609020204030204" pitchFamily="49" charset="0"/>
              </a:rPr>
              <a:t>1.45x</a:t>
            </a:r>
            <a:endParaRPr kumimoji="0" lang="en-GR" sz="22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Consolas" panose="020B0609020204030204" pitchFamily="49" charset="0"/>
            </a:endParaRPr>
          </a:p>
        </p:txBody>
      </p:sp>
      <p:sp>
        <p:nvSpPr>
          <p:cNvPr id="25" name="Subtitle 2">
            <a:extLst>
              <a:ext uri="{FF2B5EF4-FFF2-40B4-BE49-F238E27FC236}">
                <a16:creationId xmlns:a16="http://schemas.microsoft.com/office/drawing/2014/main" id="{EA5599BD-8CB5-BDAA-01B0-ED85990895C4}"/>
              </a:ext>
            </a:extLst>
          </p:cNvPr>
          <p:cNvSpPr txBox="1">
            <a:spLocks/>
          </p:cNvSpPr>
          <p:nvPr/>
        </p:nvSpPr>
        <p:spPr>
          <a:xfrm>
            <a:off x="7979113" y="2117868"/>
            <a:ext cx="981043" cy="471331"/>
          </a:xfrm>
          <a:prstGeom prst="rect">
            <a:avLst/>
          </a:prstGeom>
        </p:spPr>
        <p:txBody>
          <a:bodyPr vert="horz" lIns="91440" tIns="45720" rIns="91440" bIns="45720" rtlCol="0">
            <a:noAutofit/>
          </a:bodyPr>
          <a:lstStyle>
            <a:lvl1pPr marL="0" indent="0" algn="ctr" defTabSz="914354"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354" rtl="0" eaLnBrk="1" fontAlgn="auto" latinLnBrk="0" hangingPunct="1">
              <a:lnSpc>
                <a:spcPct val="93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srgbClr val="4E8542"/>
                </a:solidFill>
                <a:effectLst/>
                <a:uLnTx/>
                <a:uFillTx/>
                <a:latin typeface="Trebuchet MS" panose="020B0703020202090204" pitchFamily="34" charset="0"/>
                <a:ea typeface="+mn-ea"/>
                <a:cs typeface="Consolas" panose="020B0609020204030204" pitchFamily="49" charset="0"/>
              </a:rPr>
              <a:t>1.31x</a:t>
            </a:r>
            <a:endParaRPr kumimoji="0" lang="en-GR" sz="2200" b="0" i="0" u="none" strike="noStrike" kern="1200" cap="none" spc="0" normalizeH="0" baseline="0" noProof="0" dirty="0">
              <a:ln>
                <a:noFill/>
              </a:ln>
              <a:solidFill>
                <a:srgbClr val="4E8542"/>
              </a:solidFill>
              <a:effectLst/>
              <a:uLnTx/>
              <a:uFillTx/>
              <a:latin typeface="Trebuchet MS" panose="020B0703020202090204" pitchFamily="34" charset="0"/>
              <a:ea typeface="+mn-ea"/>
              <a:cs typeface="Consolas" panose="020B0609020204030204" pitchFamily="49" charset="0"/>
            </a:endParaRPr>
          </a:p>
          <a:p>
            <a:pPr marL="0" marR="0" lvl="0" indent="0" algn="l" defTabSz="914354"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GR" sz="2400" b="0" i="0" u="none" strike="noStrike" kern="1200" cap="none" spc="0" normalizeH="0" baseline="0" noProof="0" dirty="0">
              <a:ln>
                <a:noFill/>
              </a:ln>
              <a:solidFill>
                <a:srgbClr val="4E8542"/>
              </a:solidFill>
              <a:effectLst/>
              <a:uLnTx/>
              <a:uFillTx/>
              <a:latin typeface="Trebuchet MS" panose="020B0703020202090204" pitchFamily="34" charset="0"/>
              <a:ea typeface="+mn-ea"/>
              <a:cs typeface="Consolas" panose="020B0609020204030204" pitchFamily="49" charset="0"/>
            </a:endParaRPr>
          </a:p>
        </p:txBody>
      </p:sp>
      <p:cxnSp>
        <p:nvCxnSpPr>
          <p:cNvPr id="26" name="Straight Arrow Connector 25">
            <a:extLst>
              <a:ext uri="{FF2B5EF4-FFF2-40B4-BE49-F238E27FC236}">
                <a16:creationId xmlns:a16="http://schemas.microsoft.com/office/drawing/2014/main" id="{92C50803-72DA-E52A-26EA-3A82AFA83B04}"/>
              </a:ext>
            </a:extLst>
          </p:cNvPr>
          <p:cNvCxnSpPr>
            <a:cxnSpLocks/>
          </p:cNvCxnSpPr>
          <p:nvPr/>
        </p:nvCxnSpPr>
        <p:spPr>
          <a:xfrm flipV="1">
            <a:off x="8123278" y="2526460"/>
            <a:ext cx="0" cy="453147"/>
          </a:xfrm>
          <a:prstGeom prst="straightConnector1">
            <a:avLst/>
          </a:prstGeom>
          <a:ln w="508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600A3D73-761F-D890-E937-9E6E6A9B1CBA}"/>
              </a:ext>
            </a:extLst>
          </p:cNvPr>
          <p:cNvCxnSpPr>
            <a:cxnSpLocks/>
          </p:cNvCxnSpPr>
          <p:nvPr/>
        </p:nvCxnSpPr>
        <p:spPr>
          <a:xfrm>
            <a:off x="8561844" y="2954248"/>
            <a:ext cx="0" cy="404169"/>
          </a:xfrm>
          <a:prstGeom prst="straightConnector1">
            <a:avLst/>
          </a:prstGeom>
          <a:ln w="50800">
            <a:solidFill>
              <a:schemeClr val="accent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9" name="Subtitle 2">
            <a:extLst>
              <a:ext uri="{FF2B5EF4-FFF2-40B4-BE49-F238E27FC236}">
                <a16:creationId xmlns:a16="http://schemas.microsoft.com/office/drawing/2014/main" id="{2BDCD7B0-194F-7ABE-7005-D8853C04381E}"/>
              </a:ext>
            </a:extLst>
          </p:cNvPr>
          <p:cNvSpPr txBox="1">
            <a:spLocks/>
          </p:cNvSpPr>
          <p:nvPr/>
        </p:nvSpPr>
        <p:spPr>
          <a:xfrm>
            <a:off x="2627133" y="4831402"/>
            <a:ext cx="1190548" cy="471331"/>
          </a:xfrm>
          <a:prstGeom prst="rect">
            <a:avLst/>
          </a:prstGeom>
        </p:spPr>
        <p:txBody>
          <a:bodyPr vert="horz" lIns="91440" tIns="45720" rIns="91440" bIns="45720" rtlCol="0">
            <a:noAutofit/>
          </a:bodyPr>
          <a:lstStyle>
            <a:lvl1pPr marL="0" indent="0" algn="ctr" defTabSz="914354"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354" rtl="0" eaLnBrk="1" fontAlgn="auto" latinLnBrk="0" hangingPunct="1">
              <a:lnSpc>
                <a:spcPct val="93000"/>
              </a:lnSpc>
              <a:spcBef>
                <a:spcPts val="1000"/>
              </a:spcBef>
              <a:spcAft>
                <a:spcPts val="0"/>
              </a:spcAft>
              <a:buClrTx/>
              <a:buSzTx/>
              <a:buFont typeface="Arial" panose="020B0604020202020204" pitchFamily="34" charset="0"/>
              <a:buNone/>
              <a:tabLst/>
              <a:defRPr/>
            </a:pPr>
            <a:r>
              <a:rPr kumimoji="0" lang="en-GR" sz="2400" b="0" i="0" u="none" strike="noStrike" kern="1200" cap="none" spc="0" normalizeH="0" baseline="0" noProof="0" dirty="0">
                <a:ln>
                  <a:noFill/>
                </a:ln>
                <a:solidFill>
                  <a:srgbClr val="4E8542"/>
                </a:solidFill>
                <a:effectLst/>
                <a:uLnTx/>
                <a:uFillTx/>
                <a:latin typeface="Trebuchet MS" panose="020B0703020202090204" pitchFamily="34" charset="0"/>
                <a:ea typeface="+mn-ea"/>
                <a:cs typeface="Consolas" panose="020B0609020204030204" pitchFamily="49" charset="0"/>
              </a:rPr>
              <a:t>regular</a:t>
            </a:r>
          </a:p>
        </p:txBody>
      </p:sp>
      <p:sp>
        <p:nvSpPr>
          <p:cNvPr id="30" name="Subtitle 2">
            <a:extLst>
              <a:ext uri="{FF2B5EF4-FFF2-40B4-BE49-F238E27FC236}">
                <a16:creationId xmlns:a16="http://schemas.microsoft.com/office/drawing/2014/main" id="{3FCEA54E-6B36-EDAB-2D26-B0FC9CF2E77F}"/>
              </a:ext>
            </a:extLst>
          </p:cNvPr>
          <p:cNvSpPr txBox="1">
            <a:spLocks/>
          </p:cNvSpPr>
          <p:nvPr/>
        </p:nvSpPr>
        <p:spPr>
          <a:xfrm>
            <a:off x="6077027" y="4831402"/>
            <a:ext cx="1618550" cy="471331"/>
          </a:xfrm>
          <a:prstGeom prst="rect">
            <a:avLst/>
          </a:prstGeom>
        </p:spPr>
        <p:txBody>
          <a:bodyPr vert="horz" lIns="91440" tIns="45720" rIns="91440" bIns="45720" rtlCol="0">
            <a:noAutofit/>
          </a:bodyPr>
          <a:lstStyle>
            <a:lvl1pPr marL="0" indent="0" algn="ctr" defTabSz="914354"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354" rtl="0" eaLnBrk="1" fontAlgn="auto" latinLnBrk="0" hangingPunct="1">
              <a:lnSpc>
                <a:spcPct val="93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Consolas" panose="020B0609020204030204" pitchFamily="49" charset="0"/>
              </a:rPr>
              <a:t>s</a:t>
            </a:r>
            <a:r>
              <a:rPr kumimoji="0" lang="en-GR" sz="24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Consolas" panose="020B0609020204030204" pitchFamily="49" charset="0"/>
              </a:rPr>
              <a:t>cale-free</a:t>
            </a:r>
          </a:p>
        </p:txBody>
      </p:sp>
      <p:sp>
        <p:nvSpPr>
          <p:cNvPr id="31" name="Rounded Rectangle 30">
            <a:extLst>
              <a:ext uri="{FF2B5EF4-FFF2-40B4-BE49-F238E27FC236}">
                <a16:creationId xmlns:a16="http://schemas.microsoft.com/office/drawing/2014/main" id="{EC9D7D5E-21F6-8CE8-DAD1-BA0F62E7D240}"/>
              </a:ext>
            </a:extLst>
          </p:cNvPr>
          <p:cNvSpPr/>
          <p:nvPr/>
        </p:nvSpPr>
        <p:spPr>
          <a:xfrm rot="5400000">
            <a:off x="1977535" y="987693"/>
            <a:ext cx="3140102" cy="4639095"/>
          </a:xfrm>
          <a:prstGeom prst="roundRect">
            <a:avLst>
              <a:gd name="adj" fmla="val 8414"/>
            </a:avLst>
          </a:prstGeom>
          <a:noFill/>
          <a:ln w="38100">
            <a:solidFill>
              <a:schemeClr val="accent4"/>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srgbClr val="F07F09"/>
              </a:solidFill>
              <a:effectLst/>
              <a:uLnTx/>
              <a:uFillTx/>
              <a:latin typeface="Trebuchet MS" panose="020B0703020202090204" pitchFamily="34" charset="0"/>
              <a:ea typeface="+mn-ea"/>
              <a:cs typeface="+mn-cs"/>
            </a:endParaRPr>
          </a:p>
        </p:txBody>
      </p:sp>
      <p:sp>
        <p:nvSpPr>
          <p:cNvPr id="32" name="Rounded Rectangle 31">
            <a:extLst>
              <a:ext uri="{FF2B5EF4-FFF2-40B4-BE49-F238E27FC236}">
                <a16:creationId xmlns:a16="http://schemas.microsoft.com/office/drawing/2014/main" id="{7FECE781-5036-B9CB-8F88-FBA42EAC50CE}"/>
              </a:ext>
            </a:extLst>
          </p:cNvPr>
          <p:cNvSpPr/>
          <p:nvPr/>
        </p:nvSpPr>
        <p:spPr>
          <a:xfrm rot="5400000">
            <a:off x="5381219" y="2226750"/>
            <a:ext cx="3140100" cy="2160000"/>
          </a:xfrm>
          <a:prstGeom prst="roundRect">
            <a:avLst>
              <a:gd name="adj" fmla="val 8414"/>
            </a:avLst>
          </a:prstGeom>
          <a:noFill/>
          <a:ln w="38100">
            <a:solidFill>
              <a:schemeClr val="accent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srgbClr val="F07F09"/>
              </a:solidFill>
              <a:effectLst/>
              <a:uLnTx/>
              <a:uFillTx/>
              <a:latin typeface="Trebuchet MS" panose="020B0703020202090204" pitchFamily="34" charset="0"/>
              <a:ea typeface="+mn-ea"/>
              <a:cs typeface="+mn-cs"/>
            </a:endParaRPr>
          </a:p>
        </p:txBody>
      </p:sp>
      <p:sp>
        <p:nvSpPr>
          <p:cNvPr id="33" name="TextBox 32">
            <a:extLst>
              <a:ext uri="{FF2B5EF4-FFF2-40B4-BE49-F238E27FC236}">
                <a16:creationId xmlns:a16="http://schemas.microsoft.com/office/drawing/2014/main" id="{74F09864-FF18-FF3D-35BA-DC9EAB9F91DF}"/>
              </a:ext>
            </a:extLst>
          </p:cNvPr>
          <p:cNvSpPr txBox="1"/>
          <p:nvPr/>
        </p:nvSpPr>
        <p:spPr>
          <a:xfrm>
            <a:off x="3331145" y="2032943"/>
            <a:ext cx="1435008"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R" sz="20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1329 Cores</a:t>
            </a:r>
          </a:p>
        </p:txBody>
      </p:sp>
      <p:sp>
        <p:nvSpPr>
          <p:cNvPr id="34" name="TextBox 33">
            <a:extLst>
              <a:ext uri="{FF2B5EF4-FFF2-40B4-BE49-F238E27FC236}">
                <a16:creationId xmlns:a16="http://schemas.microsoft.com/office/drawing/2014/main" id="{271CB52B-DF6D-083C-22AF-FE87CCB89819}"/>
              </a:ext>
            </a:extLst>
          </p:cNvPr>
          <p:cNvSpPr txBox="1"/>
          <p:nvPr/>
        </p:nvSpPr>
        <p:spPr>
          <a:xfrm>
            <a:off x="6346023" y="2032943"/>
            <a:ext cx="130035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R" sz="20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253 Cores</a:t>
            </a:r>
          </a:p>
        </p:txBody>
      </p:sp>
      <p:sp>
        <p:nvSpPr>
          <p:cNvPr id="19" name="Rectangle 18">
            <a:extLst>
              <a:ext uri="{FF2B5EF4-FFF2-40B4-BE49-F238E27FC236}">
                <a16:creationId xmlns:a16="http://schemas.microsoft.com/office/drawing/2014/main" id="{D82A1A77-E6BD-5E86-CE61-D05C74A77CC5}"/>
              </a:ext>
            </a:extLst>
          </p:cNvPr>
          <p:cNvSpPr/>
          <p:nvPr/>
        </p:nvSpPr>
        <p:spPr>
          <a:xfrm>
            <a:off x="172999" y="848760"/>
            <a:ext cx="8971001" cy="5481393"/>
          </a:xfrm>
          <a:prstGeom prst="rect">
            <a:avLst/>
          </a:prstGeom>
          <a:solidFill>
            <a:srgbClr val="FFFFFF">
              <a:alpha val="6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FC53F466-7A69-74CE-0E4A-93F1841737B8}"/>
              </a:ext>
            </a:extLst>
          </p:cNvPr>
          <p:cNvGrpSpPr/>
          <p:nvPr/>
        </p:nvGrpSpPr>
        <p:grpSpPr>
          <a:xfrm>
            <a:off x="515058" y="1135110"/>
            <a:ext cx="8113884" cy="1713225"/>
            <a:chOff x="1174238" y="1420217"/>
            <a:chExt cx="8113884" cy="2040715"/>
          </a:xfrm>
        </p:grpSpPr>
        <p:sp>
          <p:nvSpPr>
            <p:cNvPr id="21" name="Rounded Rectangle 20">
              <a:extLst>
                <a:ext uri="{FF2B5EF4-FFF2-40B4-BE49-F238E27FC236}">
                  <a16:creationId xmlns:a16="http://schemas.microsoft.com/office/drawing/2014/main" id="{65E46EE9-EF15-19E0-B499-2F70157D8FEF}"/>
                </a:ext>
              </a:extLst>
            </p:cNvPr>
            <p:cNvSpPr/>
            <p:nvPr/>
          </p:nvSpPr>
          <p:spPr>
            <a:xfrm>
              <a:off x="1174238" y="1420217"/>
              <a:ext cx="8113883" cy="2040715"/>
            </a:xfrm>
            <a:prstGeom prst="roundRect">
              <a:avLst>
                <a:gd name="adj" fmla="val 10014"/>
              </a:avLst>
            </a:prstGeom>
            <a:solidFill>
              <a:schemeClr val="accent5">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Expensive </a:t>
              </a:r>
              <a:r>
                <a:rPr kumimoji="0" lang="en-GB" sz="20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data transfers </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to/from PIM-enabled memory performed via the narrow memory bus impose significant performance </a:t>
              </a:r>
              <a:r>
                <a:rPr kumimoji="0" lang="en-GB" sz="20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overhead</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to end-to-end </a:t>
              </a:r>
              <a:r>
                <a:rPr kumimoji="0" lang="en-GB" sz="2000" b="0" i="0" u="none" strike="noStrike" kern="1200" cap="none" spc="0" normalizeH="0" baseline="0" noProof="0" dirty="0" err="1">
                  <a:ln>
                    <a:noFill/>
                  </a:ln>
                  <a:solidFill>
                    <a:srgbClr val="323232"/>
                  </a:solidFill>
                  <a:effectLst/>
                  <a:uLnTx/>
                  <a:uFillTx/>
                  <a:latin typeface="Trebuchet MS" panose="020B0703020202090204" pitchFamily="34" charset="0"/>
                  <a:ea typeface="+mn-ea"/>
                  <a:cs typeface="+mn-cs"/>
                </a:rPr>
                <a:t>SpMV</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execution. Thus, it is hard to </a:t>
              </a:r>
              <a:r>
                <a:rPr kumimoji="0" lang="en-GB" sz="2000" b="0" i="0" u="none" strike="noStrike" kern="1200" cap="none" spc="0" normalizeH="0" baseline="0" noProof="0" dirty="0">
                  <a:ln>
                    <a:noFill/>
                  </a:ln>
                  <a:solidFill>
                    <a:srgbClr val="9F2936"/>
                  </a:solidFill>
                  <a:effectLst/>
                  <a:uLnTx/>
                  <a:uFillTx/>
                  <a:latin typeface="Trebuchet MS" panose="020B0703020202090204" pitchFamily="34" charset="0"/>
                  <a:ea typeface="+mn-ea"/>
                  <a:cs typeface="+mn-cs"/>
                </a:rPr>
                <a:t>fully exploit</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 </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all available PIM cores of the system.</a:t>
              </a:r>
              <a:endParaRPr kumimoji="0" lang="en-GR"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endParaRPr>
            </a:p>
          </p:txBody>
        </p:sp>
        <p:sp>
          <p:nvSpPr>
            <p:cNvPr id="22" name="Round Same-side Corner of Rectangle 21">
              <a:extLst>
                <a:ext uri="{FF2B5EF4-FFF2-40B4-BE49-F238E27FC236}">
                  <a16:creationId xmlns:a16="http://schemas.microsoft.com/office/drawing/2014/main" id="{3E1FA0D5-DA79-D371-A0B5-D5763A02CD3F}"/>
                </a:ext>
              </a:extLst>
            </p:cNvPr>
            <p:cNvSpPr/>
            <p:nvPr/>
          </p:nvSpPr>
          <p:spPr>
            <a:xfrm>
              <a:off x="1181748" y="1420218"/>
              <a:ext cx="8106374" cy="434921"/>
            </a:xfrm>
            <a:prstGeom prst="round2SameRect">
              <a:avLst>
                <a:gd name="adj1" fmla="val 50000"/>
                <a:gd name="adj2" fmla="val 0"/>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4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Key Takeaway 4</a:t>
              </a:r>
            </a:p>
          </p:txBody>
        </p:sp>
      </p:grpSp>
      <p:grpSp>
        <p:nvGrpSpPr>
          <p:cNvPr id="38" name="Group 37">
            <a:extLst>
              <a:ext uri="{FF2B5EF4-FFF2-40B4-BE49-F238E27FC236}">
                <a16:creationId xmlns:a16="http://schemas.microsoft.com/office/drawing/2014/main" id="{9D8F7AC9-984D-30B8-94EE-AA0EF2858C6F}"/>
              </a:ext>
            </a:extLst>
          </p:cNvPr>
          <p:cNvGrpSpPr/>
          <p:nvPr/>
        </p:nvGrpSpPr>
        <p:grpSpPr>
          <a:xfrm>
            <a:off x="515058" y="3983444"/>
            <a:ext cx="8113884" cy="2006127"/>
            <a:chOff x="1174238" y="1420217"/>
            <a:chExt cx="8113884" cy="2389605"/>
          </a:xfrm>
        </p:grpSpPr>
        <p:sp>
          <p:nvSpPr>
            <p:cNvPr id="39" name="Rounded Rectangle 38">
              <a:extLst>
                <a:ext uri="{FF2B5EF4-FFF2-40B4-BE49-F238E27FC236}">
                  <a16:creationId xmlns:a16="http://schemas.microsoft.com/office/drawing/2014/main" id="{3BBA0F0E-761E-F019-99B8-4F123A7AD8C7}"/>
                </a:ext>
              </a:extLst>
            </p:cNvPr>
            <p:cNvSpPr/>
            <p:nvPr/>
          </p:nvSpPr>
          <p:spPr>
            <a:xfrm>
              <a:off x="1174238" y="1420217"/>
              <a:ext cx="8113883" cy="2389605"/>
            </a:xfrm>
            <a:prstGeom prst="roundRect">
              <a:avLst>
                <a:gd name="adj" fmla="val 10014"/>
              </a:avLst>
            </a:prstGeom>
            <a:solidFill>
              <a:schemeClr val="accent4">
                <a:lumMod val="20000"/>
                <a:lumOff val="80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Design </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high-speed communication channels</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and </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optimized</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libraries</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in data transfers to/from PIM-enabled memory, provide </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hardware</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support</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to effectively </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overlap</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computation with data transfers in the PIM system, and/or </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integrate</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PIM-enabled memory as the main </a:t>
              </a:r>
              <a:r>
                <a:rPr kumimoji="0" lang="en-GB" sz="2000" b="0" i="0" u="none" strike="noStrike" kern="1200" cap="none" spc="0" normalizeH="0" baseline="0" noProof="0" dirty="0">
                  <a:ln>
                    <a:noFill/>
                  </a:ln>
                  <a:solidFill>
                    <a:srgbClr val="F07F09"/>
                  </a:solidFill>
                  <a:effectLst/>
                  <a:uLnTx/>
                  <a:uFillTx/>
                  <a:latin typeface="Trebuchet MS" panose="020B0703020202090204" pitchFamily="34" charset="0"/>
                  <a:ea typeface="+mn-ea"/>
                  <a:cs typeface="+mn-cs"/>
                </a:rPr>
                <a:t>memory</a:t>
              </a:r>
              <a:r>
                <a:rPr kumimoji="0" lang="en-GB"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rPr>
                <a:t> of the system.</a:t>
              </a:r>
              <a:endParaRPr kumimoji="0" lang="en-GR" sz="2000" b="0" i="0" u="none" strike="noStrike" kern="1200" cap="none" spc="0" normalizeH="0" baseline="0" noProof="0" dirty="0">
                <a:ln>
                  <a:noFill/>
                </a:ln>
                <a:solidFill>
                  <a:srgbClr val="323232"/>
                </a:solidFill>
                <a:effectLst/>
                <a:uLnTx/>
                <a:uFillTx/>
                <a:latin typeface="Trebuchet MS" panose="020B0703020202090204" pitchFamily="34" charset="0"/>
                <a:ea typeface="+mn-ea"/>
                <a:cs typeface="+mn-cs"/>
              </a:endParaRPr>
            </a:p>
          </p:txBody>
        </p:sp>
        <p:sp>
          <p:nvSpPr>
            <p:cNvPr id="40" name="Round Same-side Corner of Rectangle 39">
              <a:extLst>
                <a:ext uri="{FF2B5EF4-FFF2-40B4-BE49-F238E27FC236}">
                  <a16:creationId xmlns:a16="http://schemas.microsoft.com/office/drawing/2014/main" id="{01B0E045-9BEA-8D72-59CA-DE084AAF2C18}"/>
                </a:ext>
              </a:extLst>
            </p:cNvPr>
            <p:cNvSpPr/>
            <p:nvPr/>
          </p:nvSpPr>
          <p:spPr>
            <a:xfrm>
              <a:off x="1181748" y="1420218"/>
              <a:ext cx="8106374" cy="434921"/>
            </a:xfrm>
            <a:prstGeom prst="round2SameRect">
              <a:avLst>
                <a:gd name="adj1" fmla="val 50000"/>
                <a:gd name="adj2" fmla="val 0"/>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2400" b="0"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Recommendation 4</a:t>
              </a:r>
            </a:p>
          </p:txBody>
        </p:sp>
      </p:grpSp>
    </p:spTree>
    <p:extLst>
      <p:ext uri="{BB962C8B-B14F-4D97-AF65-F5344CB8AC3E}">
        <p14:creationId xmlns:p14="http://schemas.microsoft.com/office/powerpoint/2010/main" val="400726050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17DB252-DBD9-DE49-AA8A-0A37833062FB}"/>
              </a:ext>
            </a:extLst>
          </p:cNvPr>
          <p:cNvSpPr txBox="1">
            <a:spLocks/>
          </p:cNvSpPr>
          <p:nvPr/>
        </p:nvSpPr>
        <p:spPr>
          <a:xfrm>
            <a:off x="391580" y="223518"/>
            <a:ext cx="7886700" cy="8390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000" b="0" i="0" u="none" strike="noStrike" kern="1200" cap="none" spc="0" normalizeH="0" baseline="0" noProof="0" dirty="0">
                <a:ln>
                  <a:noFill/>
                </a:ln>
                <a:solidFill>
                  <a:srgbClr val="C19859">
                    <a:lumMod val="50000"/>
                  </a:srgbClr>
                </a:solidFill>
                <a:effectLst/>
                <a:uLnTx/>
                <a:uFillTx/>
                <a:latin typeface="Trebuchet MS" panose="020B0703020202090204" pitchFamily="34" charset="0"/>
                <a:ea typeface="+mj-ea"/>
                <a:cs typeface="+mj-cs"/>
              </a:rPr>
              <a:t>CPU/GPU Comparisons</a:t>
            </a:r>
          </a:p>
        </p:txBody>
      </p:sp>
      <p:graphicFrame>
        <p:nvGraphicFramePr>
          <p:cNvPr id="38" name="Table 8">
            <a:extLst>
              <a:ext uri="{FF2B5EF4-FFF2-40B4-BE49-F238E27FC236}">
                <a16:creationId xmlns:a16="http://schemas.microsoft.com/office/drawing/2014/main" id="{9B852648-52F7-F9B0-AFFB-A40D71BBFFA9}"/>
              </a:ext>
            </a:extLst>
          </p:cNvPr>
          <p:cNvGraphicFramePr>
            <a:graphicFrameLocks noGrp="1"/>
          </p:cNvGraphicFramePr>
          <p:nvPr/>
        </p:nvGraphicFramePr>
        <p:xfrm>
          <a:off x="517160" y="4026407"/>
          <a:ext cx="6940449" cy="2286000"/>
        </p:xfrm>
        <a:graphic>
          <a:graphicData uri="http://schemas.openxmlformats.org/drawingml/2006/table">
            <a:tbl>
              <a:tblPr firstRow="1" bandRow="1">
                <a:tableStyleId>{912C8C85-51F0-491E-9774-3900AFEF0FD7}</a:tableStyleId>
              </a:tblPr>
              <a:tblGrid>
                <a:gridCol w="961863">
                  <a:extLst>
                    <a:ext uri="{9D8B030D-6E8A-4147-A177-3AD203B41FA5}">
                      <a16:colId xmlns:a16="http://schemas.microsoft.com/office/drawing/2014/main" val="317410048"/>
                    </a:ext>
                  </a:extLst>
                </a:gridCol>
                <a:gridCol w="1343956">
                  <a:extLst>
                    <a:ext uri="{9D8B030D-6E8A-4147-A177-3AD203B41FA5}">
                      <a16:colId xmlns:a16="http://schemas.microsoft.com/office/drawing/2014/main" val="2489875169"/>
                    </a:ext>
                  </a:extLst>
                </a:gridCol>
                <a:gridCol w="2129425">
                  <a:extLst>
                    <a:ext uri="{9D8B030D-6E8A-4147-A177-3AD203B41FA5}">
                      <a16:colId xmlns:a16="http://schemas.microsoft.com/office/drawing/2014/main" val="1519824790"/>
                    </a:ext>
                  </a:extLst>
                </a:gridCol>
                <a:gridCol w="1340285">
                  <a:extLst>
                    <a:ext uri="{9D8B030D-6E8A-4147-A177-3AD203B41FA5}">
                      <a16:colId xmlns:a16="http://schemas.microsoft.com/office/drawing/2014/main" val="2498976924"/>
                    </a:ext>
                  </a:extLst>
                </a:gridCol>
                <a:gridCol w="1164920">
                  <a:extLst>
                    <a:ext uri="{9D8B030D-6E8A-4147-A177-3AD203B41FA5}">
                      <a16:colId xmlns:a16="http://schemas.microsoft.com/office/drawing/2014/main" val="2108246702"/>
                    </a:ext>
                  </a:extLst>
                </a:gridCol>
              </a:tblGrid>
              <a:tr h="325867">
                <a:tc gridSpan="2">
                  <a:txBody>
                    <a:bodyPr/>
                    <a:lstStyle/>
                    <a:p>
                      <a:pPr algn="ctr"/>
                      <a:r>
                        <a:rPr lang="en-GR" sz="1800" b="0" i="0" dirty="0">
                          <a:solidFill>
                            <a:schemeClr val="bg1"/>
                          </a:solidFill>
                          <a:latin typeface="Trebuchet MS" panose="020B0703020202090204" pitchFamily="34" charset="0"/>
                        </a:rPr>
                        <a:t>System</a:t>
                      </a:r>
                    </a:p>
                  </a:txBody>
                  <a:tcPr>
                    <a:lnL w="28575"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hMerge="1">
                  <a:txBody>
                    <a:bodyPr/>
                    <a:lstStyle/>
                    <a:p>
                      <a:pPr algn="ctr"/>
                      <a:r>
                        <a:rPr lang="en-GB" sz="1800" b="0" i="0" u="none" dirty="0">
                          <a:solidFill>
                            <a:schemeClr val="bg1"/>
                          </a:solidFill>
                          <a:latin typeface="Trebuchet MS" panose="020B0703020202090204" pitchFamily="34" charset="0"/>
                        </a:rPr>
                        <a:t>Cores</a:t>
                      </a:r>
                      <a:endParaRPr lang="en-GR" sz="1800" b="0" i="0" u="none" dirty="0">
                        <a:solidFill>
                          <a:schemeClr val="bg1"/>
                        </a:solidFill>
                        <a:latin typeface="Trebuchet MS" panose="020B0703020202090204" pitchFamily="34" charset="0"/>
                      </a:endParaRPr>
                    </a:p>
                  </a:txBody>
                  <a:tcPr>
                    <a:lnL w="6350"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GB" sz="1800" b="0" i="0" dirty="0">
                          <a:solidFill>
                            <a:schemeClr val="bg1"/>
                          </a:solidFill>
                          <a:latin typeface="Trebuchet MS" panose="020B0703020202090204" pitchFamily="34" charset="0"/>
                        </a:rPr>
                        <a:t>Peak Performance</a:t>
                      </a:r>
                      <a:endParaRPr lang="en-GR" sz="1800" b="0" i="0" dirty="0">
                        <a:solidFill>
                          <a:schemeClr val="bg1"/>
                        </a:solidFill>
                        <a:latin typeface="Trebuchet MS" panose="020B0703020202090204" pitchFamily="34" charset="0"/>
                      </a:endParaRP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GR" sz="1800" b="0" i="0" kern="1200" dirty="0">
                          <a:solidFill>
                            <a:schemeClr val="bg1"/>
                          </a:solidFill>
                          <a:latin typeface="Trebuchet MS" panose="020B0703020202090204" pitchFamily="34" charset="0"/>
                          <a:ea typeface="+mn-ea"/>
                          <a:cs typeface="+mn-cs"/>
                        </a:rPr>
                        <a:t>Bandwidth</a:t>
                      </a: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algn="ctr"/>
                      <a:r>
                        <a:rPr lang="en-GB" sz="1800" b="0" i="0" kern="1200" dirty="0">
                          <a:solidFill>
                            <a:schemeClr val="bg1"/>
                          </a:solidFill>
                          <a:latin typeface="Trebuchet MS" panose="020B0703020202090204" pitchFamily="34" charset="0"/>
                          <a:ea typeface="+mn-ea"/>
                          <a:cs typeface="+mn-cs"/>
                        </a:rPr>
                        <a:t>TDP</a:t>
                      </a:r>
                      <a:endParaRPr lang="en-GR" sz="1800" b="0" i="0" kern="1200" dirty="0">
                        <a:solidFill>
                          <a:schemeClr val="bg1"/>
                        </a:solidFill>
                        <a:latin typeface="Trebuchet MS" panose="020B0703020202090204" pitchFamily="34" charset="0"/>
                        <a:ea typeface="+mn-ea"/>
                        <a:cs typeface="+mn-cs"/>
                      </a:endParaRPr>
                    </a:p>
                  </a:txBody>
                  <a:tcPr>
                    <a:lnL w="6350"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1393306462"/>
                  </a:ext>
                </a:extLst>
              </a:tr>
              <a:tr h="197423">
                <a:tc>
                  <a:txBody>
                    <a:bodyPr/>
                    <a:lstStyle/>
                    <a:p>
                      <a:pPr>
                        <a:lnSpc>
                          <a:spcPct val="150000"/>
                        </a:lnSpc>
                      </a:pPr>
                      <a:r>
                        <a:rPr lang="en-GR" sz="1800" b="0" i="0" dirty="0">
                          <a:solidFill>
                            <a:schemeClr val="tx1"/>
                          </a:solidFill>
                          <a:latin typeface="Trebuchet MS" panose="020B0703020202090204" pitchFamily="34" charset="0"/>
                        </a:rPr>
                        <a:t>CPU</a:t>
                      </a:r>
                    </a:p>
                  </a:txBody>
                  <a:tcPr>
                    <a:lnL w="28575"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0" algn="ctr" defTabSz="914354" rtl="0" eaLnBrk="1" latinLnBrk="0" hangingPunct="1"/>
                      <a:r>
                        <a:rPr lang="en-US" sz="1800" b="0" i="0" u="none" kern="1200" dirty="0">
                          <a:solidFill>
                            <a:schemeClr val="tx1"/>
                          </a:solidFill>
                          <a:latin typeface="Trebuchet MS" panose="020B0703020202090204" pitchFamily="34" charset="0"/>
                          <a:ea typeface="+mn-ea"/>
                          <a:cs typeface="+mn-cs"/>
                        </a:rPr>
                        <a:t>Intel Xeon</a:t>
                      </a:r>
                    </a:p>
                    <a:p>
                      <a:pPr marL="0" algn="ctr" defTabSz="914354" rtl="0" eaLnBrk="1" latinLnBrk="0" hangingPunct="1"/>
                      <a:r>
                        <a:rPr lang="en-US" sz="1800" b="0" i="0" u="none" kern="1200" dirty="0">
                          <a:solidFill>
                            <a:schemeClr val="tx1"/>
                          </a:solidFill>
                          <a:latin typeface="Trebuchet MS" panose="020B0703020202090204" pitchFamily="34" charset="0"/>
                          <a:ea typeface="+mn-ea"/>
                          <a:cs typeface="+mn-cs"/>
                        </a:rPr>
                        <a:t>Silver 4110</a:t>
                      </a:r>
                      <a:endParaRPr lang="en-GR" sz="1800" b="0" i="0" u="none" kern="1200" dirty="0">
                        <a:solidFill>
                          <a:schemeClr val="tx1"/>
                        </a:solidFill>
                        <a:latin typeface="Trebuchet MS" panose="020B0703020202090204" pitchFamily="34" charset="0"/>
                        <a:ea typeface="+mn-ea"/>
                        <a:cs typeface="+mn-cs"/>
                      </a:endParaRP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0" algn="ctr" defTabSz="914354" rtl="0" eaLnBrk="1" latinLnBrk="0" hangingPunct="1">
                        <a:lnSpc>
                          <a:spcPct val="150000"/>
                        </a:lnSpc>
                      </a:pPr>
                      <a:r>
                        <a:rPr lang="en-GR" sz="1800" b="0" i="0" u="none" kern="1200" dirty="0">
                          <a:solidFill>
                            <a:schemeClr val="tx1"/>
                          </a:solidFill>
                          <a:latin typeface="Trebuchet MS" panose="020B0703020202090204" pitchFamily="34" charset="0"/>
                          <a:ea typeface="+mn-ea"/>
                          <a:cs typeface="+mn-cs"/>
                        </a:rPr>
                        <a:t>   </a:t>
                      </a:r>
                      <a:r>
                        <a:rPr lang="en-GR" sz="1800" b="0" i="0" u="none" kern="1200" dirty="0">
                          <a:solidFill>
                            <a:schemeClr val="accent4"/>
                          </a:solidFill>
                          <a:latin typeface="Trebuchet MS" panose="020B0703020202090204" pitchFamily="34" charset="0"/>
                          <a:ea typeface="+mn-ea"/>
                          <a:cs typeface="+mn-cs"/>
                        </a:rPr>
                        <a:t>660</a:t>
                      </a:r>
                      <a:r>
                        <a:rPr lang="en-GR" sz="1800" b="0" i="0" u="none" kern="1200" dirty="0">
                          <a:solidFill>
                            <a:schemeClr val="tx1"/>
                          </a:solidFill>
                          <a:latin typeface="Trebuchet MS" panose="020B0703020202090204" pitchFamily="34" charset="0"/>
                          <a:ea typeface="+mn-ea"/>
                          <a:cs typeface="+mn-cs"/>
                        </a:rPr>
                        <a:t> </a:t>
                      </a:r>
                      <a:r>
                        <a:rPr lang="en-GR" sz="1800" b="0" i="0" u="none" kern="1200" dirty="0">
                          <a:solidFill>
                            <a:schemeClr val="accent4"/>
                          </a:solidFill>
                          <a:latin typeface="Trebuchet MS" panose="020B0703020202090204" pitchFamily="34" charset="0"/>
                          <a:ea typeface="+mn-ea"/>
                          <a:cs typeface="+mn-cs"/>
                        </a:rPr>
                        <a:t>G</a:t>
                      </a:r>
                      <a:r>
                        <a:rPr lang="en-GR" sz="1800" b="0" i="0" u="none" kern="1200" dirty="0">
                          <a:solidFill>
                            <a:schemeClr val="tx1"/>
                          </a:solidFill>
                          <a:latin typeface="Trebuchet MS" panose="020B0703020202090204" pitchFamily="34" charset="0"/>
                          <a:ea typeface="+mn-ea"/>
                          <a:cs typeface="+mn-cs"/>
                        </a:rPr>
                        <a:t>Flops</a:t>
                      </a: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0" algn="ctr" defTabSz="914354" rtl="0" eaLnBrk="1" latinLnBrk="0" hangingPunct="1">
                        <a:lnSpc>
                          <a:spcPct val="150000"/>
                        </a:lnSpc>
                      </a:pPr>
                      <a:r>
                        <a:rPr lang="en-GR" sz="1800" b="0" i="0" u="none" kern="1200" dirty="0">
                          <a:solidFill>
                            <a:schemeClr val="accent2"/>
                          </a:solidFill>
                          <a:latin typeface="Trebuchet MS" panose="020B0703020202090204" pitchFamily="34" charset="0"/>
                          <a:ea typeface="+mn-ea"/>
                          <a:cs typeface="+mn-cs"/>
                        </a:rPr>
                        <a:t>23.1</a:t>
                      </a:r>
                      <a:r>
                        <a:rPr lang="en-GR" sz="1800" b="0" i="0" u="none" kern="1200" dirty="0">
                          <a:solidFill>
                            <a:schemeClr val="tx1"/>
                          </a:solidFill>
                          <a:latin typeface="Trebuchet MS" panose="020B0703020202090204" pitchFamily="34" charset="0"/>
                          <a:ea typeface="+mn-ea"/>
                          <a:cs typeface="+mn-cs"/>
                        </a:rPr>
                        <a:t> </a:t>
                      </a:r>
                      <a:r>
                        <a:rPr lang="en-GR" sz="1800" b="0" i="0" u="none" kern="1200" dirty="0">
                          <a:solidFill>
                            <a:schemeClr val="accent2"/>
                          </a:solidFill>
                          <a:latin typeface="Trebuchet MS" panose="020B0703020202090204" pitchFamily="34" charset="0"/>
                          <a:ea typeface="+mn-ea"/>
                          <a:cs typeface="+mn-cs"/>
                        </a:rPr>
                        <a:t>G</a:t>
                      </a:r>
                      <a:r>
                        <a:rPr lang="en-GR" sz="1800" b="0" i="0" u="none" kern="1200" dirty="0">
                          <a:solidFill>
                            <a:schemeClr val="tx1"/>
                          </a:solidFill>
                          <a:latin typeface="Trebuchet MS" panose="020B0703020202090204" pitchFamily="34" charset="0"/>
                          <a:ea typeface="+mn-ea"/>
                          <a:cs typeface="+mn-cs"/>
                        </a:rPr>
                        <a:t>B/s</a:t>
                      </a: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0" algn="r" defTabSz="914354" rtl="0" eaLnBrk="1" latinLnBrk="0" hangingPunct="1">
                        <a:lnSpc>
                          <a:spcPct val="150000"/>
                        </a:lnSpc>
                      </a:pPr>
                      <a:r>
                        <a:rPr lang="en-GR" sz="1800" b="0" i="0" u="none" kern="1200" dirty="0">
                          <a:solidFill>
                            <a:schemeClr val="tx1"/>
                          </a:solidFill>
                          <a:latin typeface="Trebuchet MS" panose="020B0703020202090204" pitchFamily="34" charset="0"/>
                          <a:ea typeface="+mn-ea"/>
                          <a:cs typeface="+mn-cs"/>
                        </a:rPr>
                        <a:t>2x85 W  </a:t>
                      </a:r>
                    </a:p>
                  </a:txBody>
                  <a:tcPr>
                    <a:lnL w="6350"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51341252"/>
                  </a:ext>
                </a:extLst>
              </a:tr>
              <a:tr h="490151">
                <a:tc>
                  <a:txBody>
                    <a:bodyPr/>
                    <a:lstStyle/>
                    <a:p>
                      <a:pPr>
                        <a:lnSpc>
                          <a:spcPct val="150000"/>
                        </a:lnSpc>
                      </a:pPr>
                      <a:r>
                        <a:rPr lang="en-GR" sz="1800" b="0" i="0" dirty="0">
                          <a:solidFill>
                            <a:schemeClr val="tx1"/>
                          </a:solidFill>
                          <a:latin typeface="Trebuchet MS" panose="020B0703020202090204" pitchFamily="34" charset="0"/>
                        </a:rPr>
                        <a:t>GPU</a:t>
                      </a:r>
                    </a:p>
                  </a:txBody>
                  <a:tcPr>
                    <a:lnL w="28575"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0" algn="ctr" defTabSz="914354" rtl="0" eaLnBrk="1" latinLnBrk="0" hangingPunct="1"/>
                      <a:r>
                        <a:rPr lang="en-GR" sz="1800" b="0" i="0" u="none" kern="1200" dirty="0">
                          <a:solidFill>
                            <a:schemeClr val="tx1"/>
                          </a:solidFill>
                          <a:latin typeface="Trebuchet MS" panose="020B0703020202090204" pitchFamily="34" charset="0"/>
                          <a:ea typeface="+mn-ea"/>
                          <a:cs typeface="+mn-cs"/>
                        </a:rPr>
                        <a:t>NVIDIA</a:t>
                      </a:r>
                    </a:p>
                    <a:p>
                      <a:pPr marL="0" algn="ctr" defTabSz="914354" rtl="0" eaLnBrk="1" latinLnBrk="0" hangingPunct="1"/>
                      <a:r>
                        <a:rPr lang="en-GR" sz="1800" b="0" i="0" u="none" kern="1200" dirty="0">
                          <a:solidFill>
                            <a:schemeClr val="tx1"/>
                          </a:solidFill>
                          <a:latin typeface="Trebuchet MS" panose="020B0703020202090204" pitchFamily="34" charset="0"/>
                          <a:ea typeface="+mn-ea"/>
                          <a:cs typeface="+mn-cs"/>
                        </a:rPr>
                        <a:t>Tesla V100</a:t>
                      </a: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0" algn="ctr" defTabSz="914354" rtl="0" eaLnBrk="1" latinLnBrk="0" hangingPunct="1">
                        <a:lnSpc>
                          <a:spcPct val="150000"/>
                        </a:lnSpc>
                      </a:pPr>
                      <a:r>
                        <a:rPr lang="en-GR" sz="1800" b="0" i="0" u="none" kern="1200" dirty="0">
                          <a:solidFill>
                            <a:schemeClr val="accent4"/>
                          </a:solidFill>
                          <a:latin typeface="Trebuchet MS" panose="020B0703020202090204" pitchFamily="34" charset="0"/>
                          <a:ea typeface="+mn-ea"/>
                          <a:cs typeface="+mn-cs"/>
                        </a:rPr>
                        <a:t>14.13</a:t>
                      </a:r>
                      <a:r>
                        <a:rPr lang="en-GR" sz="1800" b="0" i="0" u="none" kern="1200" dirty="0">
                          <a:solidFill>
                            <a:schemeClr val="tx1"/>
                          </a:solidFill>
                          <a:latin typeface="Trebuchet MS" panose="020B0703020202090204" pitchFamily="34" charset="0"/>
                          <a:ea typeface="+mn-ea"/>
                          <a:cs typeface="+mn-cs"/>
                        </a:rPr>
                        <a:t> </a:t>
                      </a:r>
                      <a:r>
                        <a:rPr lang="en-GR" sz="1800" b="0" i="0" u="none" kern="1200" dirty="0">
                          <a:solidFill>
                            <a:schemeClr val="accent4"/>
                          </a:solidFill>
                          <a:latin typeface="Trebuchet MS" panose="020B0703020202090204" pitchFamily="34" charset="0"/>
                          <a:ea typeface="+mn-ea"/>
                          <a:cs typeface="+mn-cs"/>
                        </a:rPr>
                        <a:t>T</a:t>
                      </a:r>
                      <a:r>
                        <a:rPr lang="en-GR" sz="1800" b="0" i="0" u="none" kern="1200" dirty="0">
                          <a:solidFill>
                            <a:schemeClr val="tx1"/>
                          </a:solidFill>
                          <a:latin typeface="Trebuchet MS" panose="020B0703020202090204" pitchFamily="34" charset="0"/>
                          <a:ea typeface="+mn-ea"/>
                          <a:cs typeface="+mn-cs"/>
                        </a:rPr>
                        <a:t>Flops</a:t>
                      </a: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0" algn="ctr" defTabSz="914354" rtl="0" eaLnBrk="1" latinLnBrk="0" hangingPunct="1">
                        <a:lnSpc>
                          <a:spcPct val="150000"/>
                        </a:lnSpc>
                      </a:pPr>
                      <a:r>
                        <a:rPr lang="en-GR" sz="1800" b="0" i="0" u="none" kern="1200" dirty="0">
                          <a:solidFill>
                            <a:schemeClr val="tx1"/>
                          </a:solidFill>
                          <a:latin typeface="Trebuchet MS" panose="020B0703020202090204" pitchFamily="34" charset="0"/>
                          <a:ea typeface="+mn-ea"/>
                          <a:cs typeface="+mn-cs"/>
                        </a:rPr>
                        <a:t> </a:t>
                      </a:r>
                      <a:r>
                        <a:rPr lang="en-GR" sz="1800" b="0" i="0" u="none" kern="1200" dirty="0">
                          <a:solidFill>
                            <a:schemeClr val="accent2"/>
                          </a:solidFill>
                          <a:latin typeface="Trebuchet MS" panose="020B0703020202090204" pitchFamily="34" charset="0"/>
                          <a:ea typeface="+mn-ea"/>
                          <a:cs typeface="+mn-cs"/>
                        </a:rPr>
                        <a:t>897</a:t>
                      </a:r>
                      <a:r>
                        <a:rPr lang="en-GR" sz="1800" b="0" i="0" u="none" kern="1200" dirty="0">
                          <a:solidFill>
                            <a:schemeClr val="tx1"/>
                          </a:solidFill>
                          <a:latin typeface="Trebuchet MS" panose="020B0703020202090204" pitchFamily="34" charset="0"/>
                          <a:ea typeface="+mn-ea"/>
                          <a:cs typeface="+mn-cs"/>
                        </a:rPr>
                        <a:t> </a:t>
                      </a:r>
                      <a:r>
                        <a:rPr lang="en-GR" sz="1800" b="0" i="0" u="none" kern="1200" dirty="0">
                          <a:solidFill>
                            <a:schemeClr val="accent2"/>
                          </a:solidFill>
                          <a:latin typeface="Trebuchet MS" panose="020B0703020202090204" pitchFamily="34" charset="0"/>
                          <a:ea typeface="+mn-ea"/>
                          <a:cs typeface="+mn-cs"/>
                        </a:rPr>
                        <a:t>G</a:t>
                      </a:r>
                      <a:r>
                        <a:rPr lang="en-GR" sz="1800" b="0" i="0" u="none" kern="1200" dirty="0">
                          <a:solidFill>
                            <a:schemeClr val="tx1"/>
                          </a:solidFill>
                          <a:latin typeface="Trebuchet MS" panose="020B0703020202090204" pitchFamily="34" charset="0"/>
                          <a:ea typeface="+mn-ea"/>
                          <a:cs typeface="+mn-cs"/>
                        </a:rPr>
                        <a:t>B/s</a:t>
                      </a: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0" algn="r" defTabSz="914354" rtl="0" eaLnBrk="1" latinLnBrk="0" hangingPunct="1">
                        <a:lnSpc>
                          <a:spcPct val="150000"/>
                        </a:lnSpc>
                      </a:pPr>
                      <a:r>
                        <a:rPr lang="en-GR" sz="1800" b="0" i="0" u="none" kern="1200" dirty="0">
                          <a:solidFill>
                            <a:schemeClr val="tx1"/>
                          </a:solidFill>
                          <a:latin typeface="Trebuchet MS" panose="020B0703020202090204" pitchFamily="34" charset="0"/>
                          <a:ea typeface="+mn-ea"/>
                          <a:cs typeface="+mn-cs"/>
                        </a:rPr>
                        <a:t>300 W</a:t>
                      </a:r>
                    </a:p>
                  </a:txBody>
                  <a:tcPr>
                    <a:lnL w="6350"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4083494213"/>
                  </a:ext>
                </a:extLst>
              </a:tr>
              <a:tr h="490151">
                <a:tc>
                  <a:txBody>
                    <a:bodyPr/>
                    <a:lstStyle/>
                    <a:p>
                      <a:pPr>
                        <a:lnSpc>
                          <a:spcPct val="150000"/>
                        </a:lnSpc>
                      </a:pPr>
                      <a:r>
                        <a:rPr lang="en-GR" sz="1800" b="0" i="0" dirty="0">
                          <a:solidFill>
                            <a:schemeClr val="tx1"/>
                          </a:solidFill>
                          <a:latin typeface="Trebuchet MS" panose="020B0703020202090204" pitchFamily="34" charset="0"/>
                        </a:rPr>
                        <a:t>PIM</a:t>
                      </a:r>
                    </a:p>
                  </a:txBody>
                  <a:tcPr>
                    <a:lnL w="28575" cap="flat" cmpd="sng" algn="ctr">
                      <a:no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354" rtl="0" eaLnBrk="1" latinLnBrk="0" hangingPunct="1"/>
                      <a:r>
                        <a:rPr lang="en-GR" sz="1800" b="0" i="0" u="none" kern="1200" dirty="0">
                          <a:solidFill>
                            <a:schemeClr val="tx1"/>
                          </a:solidFill>
                          <a:latin typeface="Trebuchet MS" panose="020B0703020202090204" pitchFamily="34" charset="0"/>
                          <a:ea typeface="+mn-ea"/>
                          <a:cs typeface="+mn-cs"/>
                        </a:rPr>
                        <a:t>UPMEM</a:t>
                      </a:r>
                    </a:p>
                    <a:p>
                      <a:pPr marL="0" algn="ctr" defTabSz="914354" rtl="0" eaLnBrk="1" latinLnBrk="0" hangingPunct="1"/>
                      <a:r>
                        <a:rPr lang="en-GR" sz="1800" b="0" i="0" u="none" kern="1200" dirty="0">
                          <a:solidFill>
                            <a:schemeClr val="tx1"/>
                          </a:solidFill>
                          <a:latin typeface="Trebuchet MS" panose="020B0703020202090204" pitchFamily="34" charset="0"/>
                          <a:ea typeface="+mn-ea"/>
                          <a:cs typeface="+mn-cs"/>
                        </a:rPr>
                        <a:t>1st Gen.</a:t>
                      </a: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354" rtl="0" eaLnBrk="1" latinLnBrk="0" hangingPunct="1">
                        <a:lnSpc>
                          <a:spcPct val="150000"/>
                        </a:lnSpc>
                      </a:pPr>
                      <a:r>
                        <a:rPr lang="en-GR" sz="1800" b="0" i="0" u="none" kern="1200" dirty="0">
                          <a:solidFill>
                            <a:schemeClr val="tx1"/>
                          </a:solidFill>
                          <a:latin typeface="Trebuchet MS" panose="020B0703020202090204" pitchFamily="34" charset="0"/>
                          <a:ea typeface="+mn-ea"/>
                          <a:cs typeface="+mn-cs"/>
                        </a:rPr>
                        <a:t>  </a:t>
                      </a:r>
                      <a:r>
                        <a:rPr lang="en-GR" sz="1800" b="0" i="0" u="none" kern="1200" dirty="0">
                          <a:solidFill>
                            <a:schemeClr val="accent2"/>
                          </a:solidFill>
                          <a:latin typeface="Trebuchet MS" panose="020B0703020202090204" pitchFamily="34" charset="0"/>
                          <a:ea typeface="+mn-ea"/>
                          <a:cs typeface="+mn-cs"/>
                        </a:rPr>
                        <a:t>4.66</a:t>
                      </a:r>
                      <a:r>
                        <a:rPr lang="en-GR" sz="1800" b="0" i="0" u="none" kern="1200" dirty="0">
                          <a:solidFill>
                            <a:schemeClr val="tx1"/>
                          </a:solidFill>
                          <a:latin typeface="Trebuchet MS" panose="020B0703020202090204" pitchFamily="34" charset="0"/>
                          <a:ea typeface="+mn-ea"/>
                          <a:cs typeface="+mn-cs"/>
                        </a:rPr>
                        <a:t> </a:t>
                      </a:r>
                      <a:r>
                        <a:rPr lang="en-GR" sz="1800" b="0" i="0" u="none" kern="1200" dirty="0">
                          <a:solidFill>
                            <a:schemeClr val="accent2"/>
                          </a:solidFill>
                          <a:latin typeface="Trebuchet MS" panose="020B0703020202090204" pitchFamily="34" charset="0"/>
                          <a:ea typeface="+mn-ea"/>
                          <a:cs typeface="+mn-cs"/>
                        </a:rPr>
                        <a:t>G</a:t>
                      </a:r>
                      <a:r>
                        <a:rPr lang="en-GR" sz="1800" b="0" i="0" u="none" kern="1200" dirty="0">
                          <a:solidFill>
                            <a:schemeClr val="tx1"/>
                          </a:solidFill>
                          <a:latin typeface="Trebuchet MS" panose="020B0703020202090204" pitchFamily="34" charset="0"/>
                          <a:ea typeface="+mn-ea"/>
                          <a:cs typeface="+mn-cs"/>
                        </a:rPr>
                        <a:t>Flops</a:t>
                      </a: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ctr" defTabSz="914354" rtl="0" eaLnBrk="1" latinLnBrk="0" hangingPunct="1">
                        <a:lnSpc>
                          <a:spcPct val="150000"/>
                        </a:lnSpc>
                      </a:pPr>
                      <a:r>
                        <a:rPr lang="en-GR" sz="1800" b="0" i="0" u="none" kern="1200" dirty="0">
                          <a:solidFill>
                            <a:schemeClr val="accent4"/>
                          </a:solidFill>
                          <a:latin typeface="Trebuchet MS" panose="020B0703020202090204" pitchFamily="34" charset="0"/>
                          <a:ea typeface="+mn-ea"/>
                          <a:cs typeface="+mn-cs"/>
                        </a:rPr>
                        <a:t>1.77 T</a:t>
                      </a:r>
                      <a:r>
                        <a:rPr lang="en-GR" sz="1800" b="0" i="0" u="none" kern="1200" dirty="0">
                          <a:solidFill>
                            <a:schemeClr val="tx1"/>
                          </a:solidFill>
                          <a:latin typeface="Trebuchet MS" panose="020B0703020202090204" pitchFamily="34" charset="0"/>
                          <a:ea typeface="+mn-ea"/>
                          <a:cs typeface="+mn-cs"/>
                        </a:rPr>
                        <a:t>B/s</a:t>
                      </a:r>
                    </a:p>
                  </a:txBody>
                  <a:tcP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r" defTabSz="914354" rtl="0" eaLnBrk="1" latinLnBrk="0" hangingPunct="1">
                        <a:lnSpc>
                          <a:spcPct val="150000"/>
                        </a:lnSpc>
                      </a:pPr>
                      <a:r>
                        <a:rPr lang="en-GR" sz="1800" b="0" i="0" u="none" kern="1200" dirty="0">
                          <a:solidFill>
                            <a:schemeClr val="tx1"/>
                          </a:solidFill>
                          <a:latin typeface="Trebuchet MS" panose="020B0703020202090204" pitchFamily="34" charset="0"/>
                          <a:ea typeface="+mn-ea"/>
                          <a:cs typeface="+mn-cs"/>
                        </a:rPr>
                        <a:t>379 W</a:t>
                      </a:r>
                    </a:p>
                  </a:txBody>
                  <a:tcPr>
                    <a:lnL w="6350"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T w="6350"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152065694"/>
                  </a:ext>
                </a:extLst>
              </a:tr>
            </a:tbl>
          </a:graphicData>
        </a:graphic>
      </p:graphicFrame>
      <p:sp>
        <p:nvSpPr>
          <p:cNvPr id="39" name="Subtitle 2">
            <a:extLst>
              <a:ext uri="{FF2B5EF4-FFF2-40B4-BE49-F238E27FC236}">
                <a16:creationId xmlns:a16="http://schemas.microsoft.com/office/drawing/2014/main" id="{6E244525-2D3A-5B75-5C34-211642CB801E}"/>
              </a:ext>
            </a:extLst>
          </p:cNvPr>
          <p:cNvSpPr txBox="1">
            <a:spLocks/>
          </p:cNvSpPr>
          <p:nvPr/>
        </p:nvSpPr>
        <p:spPr>
          <a:xfrm>
            <a:off x="7810020" y="4593137"/>
            <a:ext cx="1410660" cy="802102"/>
          </a:xfrm>
          <a:prstGeom prst="rect">
            <a:avLst/>
          </a:prstGeom>
        </p:spPr>
        <p:txBody>
          <a:bodyPr vert="horz" lIns="91440" tIns="45720" rIns="91440" bIns="45720" rtlCol="0">
            <a:noAutofit/>
          </a:bodyPr>
          <a:lstStyle>
            <a:lvl1pPr marL="0" indent="0" algn="ctr" defTabSz="914354"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Consolas" panose="020B0609020204030204" pitchFamily="49" charset="0"/>
              </a:rPr>
              <a:t>Processor-</a:t>
            </a:r>
          </a:p>
          <a:p>
            <a:pPr marL="0" marR="0" lvl="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Consolas" panose="020B0609020204030204" pitchFamily="49" charset="0"/>
              </a:rPr>
              <a:t>Centric</a:t>
            </a:r>
            <a:endParaRPr kumimoji="0" lang="en-G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Consolas" panose="020B0609020204030204" pitchFamily="49" charset="0"/>
            </a:endParaRPr>
          </a:p>
        </p:txBody>
      </p:sp>
      <p:sp>
        <p:nvSpPr>
          <p:cNvPr id="42" name="Subtitle 2">
            <a:extLst>
              <a:ext uri="{FF2B5EF4-FFF2-40B4-BE49-F238E27FC236}">
                <a16:creationId xmlns:a16="http://schemas.microsoft.com/office/drawing/2014/main" id="{CA86166D-F13C-2B1B-4C77-964EA81F8FBA}"/>
              </a:ext>
            </a:extLst>
          </p:cNvPr>
          <p:cNvSpPr txBox="1">
            <a:spLocks/>
          </p:cNvSpPr>
          <p:nvPr/>
        </p:nvSpPr>
        <p:spPr>
          <a:xfrm>
            <a:off x="7517526" y="5671700"/>
            <a:ext cx="1410660" cy="802102"/>
          </a:xfrm>
          <a:prstGeom prst="rect">
            <a:avLst/>
          </a:prstGeom>
        </p:spPr>
        <p:txBody>
          <a:bodyPr vert="horz" lIns="91440" tIns="45720" rIns="91440" bIns="45720" rtlCol="0">
            <a:noAutofit/>
          </a:bodyPr>
          <a:lstStyle>
            <a:lvl1pPr marL="0" indent="0" algn="ctr" defTabSz="914354"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Consolas" panose="020B0609020204030204" pitchFamily="49" charset="0"/>
              </a:rPr>
              <a:t>Memory-Centric</a:t>
            </a:r>
            <a:endParaRPr kumimoji="0" lang="en-G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Consolas" panose="020B0609020204030204" pitchFamily="49" charset="0"/>
            </a:endParaRPr>
          </a:p>
        </p:txBody>
      </p:sp>
      <p:sp>
        <p:nvSpPr>
          <p:cNvPr id="5" name="Left Brace 4">
            <a:extLst>
              <a:ext uri="{FF2B5EF4-FFF2-40B4-BE49-F238E27FC236}">
                <a16:creationId xmlns:a16="http://schemas.microsoft.com/office/drawing/2014/main" id="{1476DB81-D33F-9BE7-9820-C99F6174F253}"/>
              </a:ext>
            </a:extLst>
          </p:cNvPr>
          <p:cNvSpPr/>
          <p:nvPr/>
        </p:nvSpPr>
        <p:spPr>
          <a:xfrm rot="10800000">
            <a:off x="7517527" y="4411777"/>
            <a:ext cx="307297" cy="1192111"/>
          </a:xfrm>
          <a:prstGeom prst="leftBrace">
            <a:avLst>
              <a:gd name="adj1" fmla="val 54887"/>
              <a:gd name="adj2" fmla="val 50000"/>
            </a:avLst>
          </a:prstGeom>
          <a:ln w="28575">
            <a:solidFill>
              <a:schemeClr val="bg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Content Placeholder 2">
            <a:extLst>
              <a:ext uri="{FF2B5EF4-FFF2-40B4-BE49-F238E27FC236}">
                <a16:creationId xmlns:a16="http://schemas.microsoft.com/office/drawing/2014/main" id="{58EDA03C-45BB-F248-509C-7FB1A4860046}"/>
              </a:ext>
            </a:extLst>
          </p:cNvPr>
          <p:cNvSpPr>
            <a:spLocks noGrp="1"/>
          </p:cNvSpPr>
          <p:nvPr>
            <p:ph idx="1"/>
          </p:nvPr>
        </p:nvSpPr>
        <p:spPr>
          <a:xfrm>
            <a:off x="555380" y="1000380"/>
            <a:ext cx="4526208" cy="1475450"/>
          </a:xfrm>
        </p:spPr>
        <p:txBody>
          <a:bodyPr>
            <a:normAutofit/>
          </a:bodyPr>
          <a:lstStyle/>
          <a:p>
            <a:pPr>
              <a:lnSpc>
                <a:spcPct val="100000"/>
              </a:lnSpc>
              <a:spcBef>
                <a:spcPts val="8"/>
              </a:spcBef>
              <a:buSzPct val="120000"/>
            </a:pPr>
            <a:r>
              <a:rPr lang="en-GR" sz="2400" dirty="0">
                <a:latin typeface="Trebuchet MS" panose="020B0703020202090204" pitchFamily="34" charset="0"/>
              </a:rPr>
              <a:t> </a:t>
            </a:r>
            <a:r>
              <a:rPr lang="en-GB" sz="2200" dirty="0">
                <a:solidFill>
                  <a:schemeClr val="accent5"/>
                </a:solidFill>
                <a:latin typeface="Trebuchet MS" panose="020B0703020202090204" pitchFamily="34" charset="0"/>
              </a:rPr>
              <a:t>Kernel-Only</a:t>
            </a:r>
            <a:r>
              <a:rPr lang="en-GB" sz="2200" dirty="0">
                <a:latin typeface="Trebuchet MS" panose="020B0703020202090204" pitchFamily="34" charset="0"/>
              </a:rPr>
              <a:t> (</a:t>
            </a:r>
            <a:r>
              <a:rPr lang="en-GB" sz="2200" dirty="0">
                <a:solidFill>
                  <a:schemeClr val="accent3"/>
                </a:solidFill>
                <a:latin typeface="Trebuchet MS" panose="020B0703020202090204" pitchFamily="34" charset="0"/>
              </a:rPr>
              <a:t>COO, 32-bit float</a:t>
            </a:r>
            <a:r>
              <a:rPr lang="en-GB" sz="2200" dirty="0">
                <a:latin typeface="Trebuchet MS" panose="020B0703020202090204" pitchFamily="34" charset="0"/>
              </a:rPr>
              <a:t>):</a:t>
            </a:r>
          </a:p>
          <a:p>
            <a:pPr lvl="1">
              <a:lnSpc>
                <a:spcPct val="100000"/>
              </a:lnSpc>
              <a:spcBef>
                <a:spcPts val="8"/>
              </a:spcBef>
              <a:buSzPct val="120000"/>
            </a:pPr>
            <a:r>
              <a:rPr lang="en-GB" sz="2000" dirty="0">
                <a:latin typeface="Trebuchet MS" panose="020B0703020202090204" pitchFamily="34" charset="0"/>
              </a:rPr>
              <a:t>CPU	= 0.51% of Peak Perf.      </a:t>
            </a:r>
          </a:p>
          <a:p>
            <a:pPr lvl="1">
              <a:lnSpc>
                <a:spcPct val="100000"/>
              </a:lnSpc>
              <a:spcBef>
                <a:spcPts val="8"/>
              </a:spcBef>
              <a:buSzPct val="120000"/>
            </a:pPr>
            <a:r>
              <a:rPr lang="en-GB" sz="2000" dirty="0">
                <a:latin typeface="Trebuchet MS" panose="020B0703020202090204" pitchFamily="34" charset="0"/>
              </a:rPr>
              <a:t>GPU 	= 0.21% of Peak Perf.     </a:t>
            </a:r>
          </a:p>
          <a:p>
            <a:pPr lvl="1">
              <a:lnSpc>
                <a:spcPct val="100000"/>
              </a:lnSpc>
              <a:spcBef>
                <a:spcPts val="8"/>
              </a:spcBef>
              <a:buSzPct val="120000"/>
            </a:pPr>
            <a:r>
              <a:rPr lang="en-GB" sz="2000" dirty="0">
                <a:latin typeface="Trebuchet MS" panose="020B0703020202090204" pitchFamily="34" charset="0"/>
              </a:rPr>
              <a:t>PIM (</a:t>
            </a:r>
            <a:r>
              <a:rPr lang="en-GB" sz="2000" dirty="0">
                <a:solidFill>
                  <a:schemeClr val="accent3"/>
                </a:solidFill>
                <a:latin typeface="Trebuchet MS" panose="020B0703020202090204" pitchFamily="34" charset="0"/>
              </a:rPr>
              <a:t>1D</a:t>
            </a:r>
            <a:r>
              <a:rPr lang="en-GB" sz="2000" dirty="0">
                <a:latin typeface="Trebuchet MS" panose="020B0703020202090204" pitchFamily="34" charset="0"/>
              </a:rPr>
              <a:t>)	= </a:t>
            </a:r>
            <a:r>
              <a:rPr lang="en-GB" sz="2000" b="1" dirty="0">
                <a:solidFill>
                  <a:schemeClr val="accent4"/>
                </a:solidFill>
                <a:latin typeface="Trebuchet MS" panose="020B0703020202090204" pitchFamily="34" charset="0"/>
              </a:rPr>
              <a:t>50.7%</a:t>
            </a:r>
            <a:r>
              <a:rPr lang="en-GB" sz="2000" dirty="0">
                <a:latin typeface="Trebuchet MS" panose="020B0703020202090204" pitchFamily="34" charset="0"/>
              </a:rPr>
              <a:t> of Peak Perf.</a:t>
            </a:r>
          </a:p>
          <a:p>
            <a:pPr marL="0" indent="0">
              <a:lnSpc>
                <a:spcPct val="100000"/>
              </a:lnSpc>
              <a:spcBef>
                <a:spcPts val="8"/>
              </a:spcBef>
              <a:buSzPct val="120000"/>
              <a:buNone/>
            </a:pPr>
            <a:endParaRPr lang="en-GR" sz="2400" dirty="0">
              <a:latin typeface="Trebuchet MS" panose="020B0703020202090204" pitchFamily="34" charset="0"/>
            </a:endParaRPr>
          </a:p>
          <a:p>
            <a:pPr marL="0" indent="0">
              <a:lnSpc>
                <a:spcPct val="100000"/>
              </a:lnSpc>
              <a:spcBef>
                <a:spcPts val="8"/>
              </a:spcBef>
              <a:buSzPct val="120000"/>
              <a:buNone/>
            </a:pPr>
            <a:endParaRPr lang="en-GR" sz="2400" dirty="0">
              <a:latin typeface="Trebuchet MS" panose="020B0703020202090204" pitchFamily="34" charset="0"/>
            </a:endParaRPr>
          </a:p>
        </p:txBody>
      </p:sp>
      <p:sp>
        <p:nvSpPr>
          <p:cNvPr id="12" name="Content Placeholder 2">
            <a:extLst>
              <a:ext uri="{FF2B5EF4-FFF2-40B4-BE49-F238E27FC236}">
                <a16:creationId xmlns:a16="http://schemas.microsoft.com/office/drawing/2014/main" id="{DD89866B-EA9C-AD82-167F-EBBF9E421905}"/>
              </a:ext>
            </a:extLst>
          </p:cNvPr>
          <p:cNvSpPr txBox="1">
            <a:spLocks/>
          </p:cNvSpPr>
          <p:nvPr/>
        </p:nvSpPr>
        <p:spPr>
          <a:xfrm>
            <a:off x="517160" y="2466365"/>
            <a:ext cx="4526208" cy="14754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8"/>
              </a:spcBef>
              <a:spcAft>
                <a:spcPts val="0"/>
              </a:spcAft>
              <a:buClrTx/>
              <a:buSzPct val="120000"/>
              <a:buFont typeface="Arial" panose="020B0604020202020204" pitchFamily="34" charset="0"/>
              <a:buChar char="•"/>
              <a:tabLst/>
              <a:defRPr/>
            </a:pPr>
            <a:r>
              <a:rPr kumimoji="0" lang="en-G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 </a:t>
            </a:r>
            <a:r>
              <a:rPr kumimoji="0" lang="en-GB" sz="2200" b="0" i="0" u="none" strike="noStrike" kern="1200" cap="none" spc="0" normalizeH="0" baseline="0" noProof="0" dirty="0">
                <a:ln>
                  <a:noFill/>
                </a:ln>
                <a:solidFill>
                  <a:srgbClr val="604878"/>
                </a:solidFill>
                <a:effectLst/>
                <a:uLnTx/>
                <a:uFillTx/>
                <a:latin typeface="Trebuchet MS" panose="020B0703020202090204" pitchFamily="34" charset="0"/>
                <a:ea typeface="+mn-ea"/>
                <a:cs typeface="+mn-cs"/>
              </a:rPr>
              <a:t>End-to-End</a:t>
            </a:r>
            <a:r>
              <a:rPr kumimoji="0" lang="en-GB" sz="22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 (</a:t>
            </a:r>
            <a:r>
              <a:rPr kumimoji="0" lang="en-GB" sz="2200" b="0" i="0" u="none" strike="noStrike" kern="1200" cap="none" spc="0" normalizeH="0" baseline="0" noProof="0" dirty="0">
                <a:ln>
                  <a:noFill/>
                </a:ln>
                <a:solidFill>
                  <a:srgbClr val="1B587C"/>
                </a:solidFill>
                <a:effectLst/>
                <a:uLnTx/>
                <a:uFillTx/>
                <a:latin typeface="Trebuchet MS" panose="020B0703020202090204" pitchFamily="34" charset="0"/>
                <a:ea typeface="+mn-ea"/>
                <a:cs typeface="+mn-cs"/>
              </a:rPr>
              <a:t>COO, 32-bit float</a:t>
            </a:r>
            <a:r>
              <a:rPr kumimoji="0" lang="en-GB" sz="22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a:t>
            </a:r>
          </a:p>
          <a:p>
            <a:pPr marL="685800" marR="0" lvl="1" indent="-228600" algn="l" defTabSz="914400" rtl="0" eaLnBrk="1" fontAlgn="auto" latinLnBrk="0" hangingPunct="1">
              <a:lnSpc>
                <a:spcPct val="100000"/>
              </a:lnSpc>
              <a:spcBef>
                <a:spcPts val="8"/>
              </a:spcBef>
              <a:spcAft>
                <a:spcPts val="0"/>
              </a:spcAft>
              <a:buClrTx/>
              <a:buSzPct val="120000"/>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CPU 	=  </a:t>
            </a:r>
            <a:r>
              <a:rPr kumimoji="0" lang="en-GB" sz="2000" b="1" i="0" u="none" strike="noStrike" kern="1200" cap="none" spc="0" normalizeH="0" baseline="0" noProof="0" dirty="0">
                <a:ln>
                  <a:noFill/>
                </a:ln>
                <a:solidFill>
                  <a:srgbClr val="4E8542"/>
                </a:solidFill>
                <a:effectLst/>
                <a:uLnTx/>
                <a:uFillTx/>
                <a:latin typeface="Trebuchet MS" panose="020B0703020202090204" pitchFamily="34" charset="0"/>
                <a:ea typeface="+mn-ea"/>
                <a:cs typeface="+mn-cs"/>
              </a:rPr>
              <a:t>4.08 G</a:t>
            </a:r>
            <a:r>
              <a:rPr kumimoji="0" lang="en-US" sz="2000" b="1" i="0" u="none" strike="noStrike" kern="1200" cap="none" spc="0" normalizeH="0" baseline="0" noProof="0" dirty="0">
                <a:ln>
                  <a:noFill/>
                </a:ln>
                <a:solidFill>
                  <a:srgbClr val="4E8542"/>
                </a:solidFill>
                <a:effectLst/>
                <a:uLnTx/>
                <a:uFillTx/>
                <a:latin typeface="Trebuchet MS" panose="020B0703020202090204" pitchFamily="34" charset="0"/>
                <a:ea typeface="+mn-ea"/>
                <a:cs typeface="+mn-cs"/>
              </a:rPr>
              <a:t>Fl</a:t>
            </a:r>
            <a:r>
              <a:rPr kumimoji="0" lang="en-GB" sz="2000" b="1" i="0" u="none" strike="noStrike" kern="1200" cap="none" spc="0" normalizeH="0" baseline="0" noProof="0" dirty="0">
                <a:ln>
                  <a:noFill/>
                </a:ln>
                <a:solidFill>
                  <a:srgbClr val="4E8542"/>
                </a:solidFill>
                <a:effectLst/>
                <a:uLnTx/>
                <a:uFillTx/>
                <a:latin typeface="Trebuchet MS" panose="020B0703020202090204" pitchFamily="34" charset="0"/>
                <a:ea typeface="+mn-ea"/>
                <a:cs typeface="+mn-cs"/>
              </a:rPr>
              <a:t>op/s</a:t>
            </a:r>
          </a:p>
          <a:p>
            <a:pPr marL="685800" marR="0" lvl="1" indent="-228600" algn="l" defTabSz="914400" rtl="0" eaLnBrk="1" fontAlgn="auto" latinLnBrk="0" hangingPunct="1">
              <a:lnSpc>
                <a:spcPct val="100000"/>
              </a:lnSpc>
              <a:spcBef>
                <a:spcPts val="8"/>
              </a:spcBef>
              <a:spcAft>
                <a:spcPts val="0"/>
              </a:spcAft>
              <a:buClrTx/>
              <a:buSzPct val="120000"/>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GPU 	=  1.92 </a:t>
            </a:r>
            <a:r>
              <a:rPr kumimoji="0" lang="en-GB" sz="2000" b="0" i="0" u="none" strike="noStrike" kern="1200" cap="none" spc="0" normalizeH="0" baseline="0" noProof="0" dirty="0" err="1">
                <a:ln>
                  <a:noFill/>
                </a:ln>
                <a:solidFill>
                  <a:prstClr val="black"/>
                </a:solidFill>
                <a:effectLst/>
                <a:uLnTx/>
                <a:uFillTx/>
                <a:latin typeface="Trebuchet MS" panose="020B0703020202090204" pitchFamily="34" charset="0"/>
                <a:ea typeface="+mn-ea"/>
                <a:cs typeface="+mn-cs"/>
              </a:rPr>
              <a:t>GFlop</a:t>
            </a:r>
            <a:r>
              <a:rPr kumimoji="0" lang="en-GB"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/s       </a:t>
            </a:r>
          </a:p>
          <a:p>
            <a:pPr marL="685800" marR="0" lvl="1" indent="-228600" algn="l" defTabSz="914400" rtl="0" eaLnBrk="1" fontAlgn="auto" latinLnBrk="0" hangingPunct="1">
              <a:lnSpc>
                <a:spcPct val="100000"/>
              </a:lnSpc>
              <a:spcBef>
                <a:spcPts val="8"/>
              </a:spcBef>
              <a:spcAft>
                <a:spcPts val="0"/>
              </a:spcAft>
              <a:buClrTx/>
              <a:buSzPct val="120000"/>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PIM (</a:t>
            </a:r>
            <a:r>
              <a:rPr kumimoji="0" lang="el-GR" sz="2000" b="0" i="0" u="none" strike="noStrike" kern="1200" cap="none" spc="0" normalizeH="0" baseline="0" noProof="0" dirty="0">
                <a:ln>
                  <a:noFill/>
                </a:ln>
                <a:solidFill>
                  <a:srgbClr val="1B587C"/>
                </a:solidFill>
                <a:effectLst/>
                <a:uLnTx/>
                <a:uFillTx/>
                <a:latin typeface="Trebuchet MS" panose="020B0703020202090204" pitchFamily="34" charset="0"/>
                <a:ea typeface="+mn-ea"/>
                <a:cs typeface="+mn-cs"/>
              </a:rPr>
              <a:t>1</a:t>
            </a:r>
            <a:r>
              <a:rPr kumimoji="0" lang="en-GB" sz="2000" b="0" i="0" u="none" strike="noStrike" kern="1200" cap="none" spc="0" normalizeH="0" baseline="0" noProof="0" dirty="0">
                <a:ln>
                  <a:noFill/>
                </a:ln>
                <a:solidFill>
                  <a:srgbClr val="1B587C"/>
                </a:solidFill>
                <a:effectLst/>
                <a:uLnTx/>
                <a:uFillTx/>
                <a:latin typeface="Trebuchet MS" panose="020B0703020202090204" pitchFamily="34" charset="0"/>
                <a:ea typeface="+mn-ea"/>
                <a:cs typeface="+mn-cs"/>
              </a:rPr>
              <a:t>D</a:t>
            </a:r>
            <a:r>
              <a:rPr kumimoji="0" lang="en-GB"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 	=  0.1</a:t>
            </a:r>
            <a:r>
              <a:rPr kumimoji="0" lang="el-GR"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1</a:t>
            </a:r>
            <a:r>
              <a:rPr kumimoji="0" lang="en-GB"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 </a:t>
            </a:r>
            <a:r>
              <a:rPr kumimoji="0" lang="en-GB" sz="2000" b="0" i="0" u="none" strike="noStrike" kern="1200" cap="none" spc="0" normalizeH="0" baseline="0" noProof="0" dirty="0" err="1">
                <a:ln>
                  <a:noFill/>
                </a:ln>
                <a:solidFill>
                  <a:prstClr val="black"/>
                </a:solidFill>
                <a:effectLst/>
                <a:uLnTx/>
                <a:uFillTx/>
                <a:latin typeface="Trebuchet MS" panose="020B0703020202090204" pitchFamily="34" charset="0"/>
                <a:ea typeface="+mn-ea"/>
                <a:cs typeface="+mn-cs"/>
              </a:rPr>
              <a:t>GFlop</a:t>
            </a:r>
            <a:r>
              <a:rPr kumimoji="0" lang="en-GB"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/s</a:t>
            </a:r>
            <a:endParaRPr kumimoji="0" lang="en-G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endParaRPr>
          </a:p>
          <a:p>
            <a:pPr marL="0" marR="0" lvl="0" indent="0" algn="l" defTabSz="914400" rtl="0" eaLnBrk="1" fontAlgn="auto" latinLnBrk="0" hangingPunct="1">
              <a:lnSpc>
                <a:spcPct val="100000"/>
              </a:lnSpc>
              <a:spcBef>
                <a:spcPts val="8"/>
              </a:spcBef>
              <a:spcAft>
                <a:spcPts val="0"/>
              </a:spcAft>
              <a:buClrTx/>
              <a:buSzPct val="120000"/>
              <a:buFont typeface="Arial" panose="020B0604020202020204" pitchFamily="34" charset="0"/>
              <a:buNone/>
              <a:tabLst/>
              <a:defRPr/>
            </a:pPr>
            <a:endParaRPr kumimoji="0" lang="en-G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endParaRPr>
          </a:p>
        </p:txBody>
      </p:sp>
      <p:sp>
        <p:nvSpPr>
          <p:cNvPr id="13" name="Rounded Rectangle 12">
            <a:extLst>
              <a:ext uri="{FF2B5EF4-FFF2-40B4-BE49-F238E27FC236}">
                <a16:creationId xmlns:a16="http://schemas.microsoft.com/office/drawing/2014/main" id="{D044B59D-10A9-BB1D-6E14-FA6478E99915}"/>
              </a:ext>
            </a:extLst>
          </p:cNvPr>
          <p:cNvSpPr/>
          <p:nvPr/>
        </p:nvSpPr>
        <p:spPr>
          <a:xfrm rot="5400000">
            <a:off x="2046613" y="972139"/>
            <a:ext cx="1340141" cy="4383991"/>
          </a:xfrm>
          <a:prstGeom prst="roundRect">
            <a:avLst>
              <a:gd name="adj" fmla="val 8414"/>
            </a:avLst>
          </a:prstGeom>
          <a:noFill/>
          <a:ln w="38100">
            <a:solidFill>
              <a:schemeClr val="accent1"/>
            </a:solidFill>
            <a:prstDash val="solid"/>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srgbClr val="F07F09"/>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248573441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17DB252-DBD9-DE49-AA8A-0A37833062FB}"/>
              </a:ext>
            </a:extLst>
          </p:cNvPr>
          <p:cNvSpPr txBox="1">
            <a:spLocks/>
          </p:cNvSpPr>
          <p:nvPr/>
        </p:nvSpPr>
        <p:spPr>
          <a:xfrm>
            <a:off x="391580" y="223518"/>
            <a:ext cx="7886700" cy="83905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000" b="0" i="0" u="none" strike="noStrike" kern="1200" cap="none" spc="0" normalizeH="0" baseline="0" noProof="0" dirty="0">
                <a:ln>
                  <a:noFill/>
                </a:ln>
                <a:solidFill>
                  <a:srgbClr val="C19859">
                    <a:lumMod val="50000"/>
                  </a:srgbClr>
                </a:solidFill>
                <a:effectLst/>
                <a:uLnTx/>
                <a:uFillTx/>
                <a:latin typeface="Trebuchet MS" panose="020B0703020202090204" pitchFamily="34" charset="0"/>
                <a:ea typeface="+mj-ea"/>
                <a:cs typeface="+mj-cs"/>
              </a:rPr>
              <a:t>CPU/GPU Comparisons</a:t>
            </a:r>
          </a:p>
        </p:txBody>
      </p:sp>
      <p:sp>
        <p:nvSpPr>
          <p:cNvPr id="14" name="Content Placeholder 2">
            <a:extLst>
              <a:ext uri="{FF2B5EF4-FFF2-40B4-BE49-F238E27FC236}">
                <a16:creationId xmlns:a16="http://schemas.microsoft.com/office/drawing/2014/main" id="{58EDA03C-45BB-F248-509C-7FB1A4860046}"/>
              </a:ext>
            </a:extLst>
          </p:cNvPr>
          <p:cNvSpPr>
            <a:spLocks noGrp="1"/>
          </p:cNvSpPr>
          <p:nvPr>
            <p:ph idx="1"/>
          </p:nvPr>
        </p:nvSpPr>
        <p:spPr>
          <a:xfrm>
            <a:off x="555380" y="1000380"/>
            <a:ext cx="4526208" cy="1475450"/>
          </a:xfrm>
        </p:spPr>
        <p:txBody>
          <a:bodyPr>
            <a:normAutofit/>
          </a:bodyPr>
          <a:lstStyle/>
          <a:p>
            <a:pPr>
              <a:lnSpc>
                <a:spcPct val="100000"/>
              </a:lnSpc>
              <a:spcBef>
                <a:spcPts val="8"/>
              </a:spcBef>
              <a:buSzPct val="120000"/>
            </a:pPr>
            <a:r>
              <a:rPr lang="en-GR" sz="2400" dirty="0">
                <a:latin typeface="Trebuchet MS" panose="020B0703020202090204" pitchFamily="34" charset="0"/>
              </a:rPr>
              <a:t> </a:t>
            </a:r>
            <a:r>
              <a:rPr lang="en-GB" sz="2200" dirty="0">
                <a:solidFill>
                  <a:schemeClr val="accent5"/>
                </a:solidFill>
                <a:latin typeface="Trebuchet MS" panose="020B0703020202090204" pitchFamily="34" charset="0"/>
              </a:rPr>
              <a:t>Kernel-Only</a:t>
            </a:r>
            <a:r>
              <a:rPr lang="en-GB" sz="2200" dirty="0">
                <a:latin typeface="Trebuchet MS" panose="020B0703020202090204" pitchFamily="34" charset="0"/>
              </a:rPr>
              <a:t> (</a:t>
            </a:r>
            <a:r>
              <a:rPr lang="en-GB" sz="2200" dirty="0">
                <a:solidFill>
                  <a:schemeClr val="accent3"/>
                </a:solidFill>
                <a:latin typeface="Trebuchet MS" panose="020B0703020202090204" pitchFamily="34" charset="0"/>
              </a:rPr>
              <a:t>COO, 32-bit float</a:t>
            </a:r>
            <a:r>
              <a:rPr lang="en-GB" sz="2200" dirty="0">
                <a:latin typeface="Trebuchet MS" panose="020B0703020202090204" pitchFamily="34" charset="0"/>
              </a:rPr>
              <a:t>):</a:t>
            </a:r>
          </a:p>
          <a:p>
            <a:pPr lvl="1">
              <a:lnSpc>
                <a:spcPct val="100000"/>
              </a:lnSpc>
              <a:spcBef>
                <a:spcPts val="8"/>
              </a:spcBef>
              <a:buSzPct val="120000"/>
            </a:pPr>
            <a:r>
              <a:rPr lang="en-GB" sz="2000" dirty="0">
                <a:latin typeface="Trebuchet MS" panose="020B0703020202090204" pitchFamily="34" charset="0"/>
              </a:rPr>
              <a:t>CPU	= 0.51% of Peak Perf.      </a:t>
            </a:r>
          </a:p>
          <a:p>
            <a:pPr lvl="1">
              <a:lnSpc>
                <a:spcPct val="100000"/>
              </a:lnSpc>
              <a:spcBef>
                <a:spcPts val="8"/>
              </a:spcBef>
              <a:buSzPct val="120000"/>
            </a:pPr>
            <a:r>
              <a:rPr lang="en-GB" sz="2000" dirty="0">
                <a:latin typeface="Trebuchet MS" panose="020B0703020202090204" pitchFamily="34" charset="0"/>
              </a:rPr>
              <a:t>GPU 	= 0.21% of Peak Perf.     </a:t>
            </a:r>
          </a:p>
          <a:p>
            <a:pPr lvl="1">
              <a:lnSpc>
                <a:spcPct val="100000"/>
              </a:lnSpc>
              <a:spcBef>
                <a:spcPts val="8"/>
              </a:spcBef>
              <a:buSzPct val="120000"/>
            </a:pPr>
            <a:r>
              <a:rPr lang="en-GB" sz="2000" dirty="0">
                <a:latin typeface="Trebuchet MS" panose="020B0703020202090204" pitchFamily="34" charset="0"/>
              </a:rPr>
              <a:t>PIM (</a:t>
            </a:r>
            <a:r>
              <a:rPr lang="en-GB" sz="2000" dirty="0">
                <a:solidFill>
                  <a:schemeClr val="accent3"/>
                </a:solidFill>
                <a:latin typeface="Trebuchet MS" panose="020B0703020202090204" pitchFamily="34" charset="0"/>
              </a:rPr>
              <a:t>1D</a:t>
            </a:r>
            <a:r>
              <a:rPr lang="en-GB" sz="2000" dirty="0">
                <a:latin typeface="Trebuchet MS" panose="020B0703020202090204" pitchFamily="34" charset="0"/>
              </a:rPr>
              <a:t>)	= </a:t>
            </a:r>
            <a:r>
              <a:rPr lang="en-GB" sz="2000" b="1" dirty="0">
                <a:solidFill>
                  <a:schemeClr val="accent4"/>
                </a:solidFill>
                <a:latin typeface="Trebuchet MS" panose="020B0703020202090204" pitchFamily="34" charset="0"/>
              </a:rPr>
              <a:t>50.7%</a:t>
            </a:r>
            <a:r>
              <a:rPr lang="en-GB" sz="2000" dirty="0">
                <a:latin typeface="Trebuchet MS" panose="020B0703020202090204" pitchFamily="34" charset="0"/>
              </a:rPr>
              <a:t> of Peak Perf.</a:t>
            </a:r>
          </a:p>
          <a:p>
            <a:pPr marL="0" indent="0">
              <a:lnSpc>
                <a:spcPct val="100000"/>
              </a:lnSpc>
              <a:spcBef>
                <a:spcPts val="8"/>
              </a:spcBef>
              <a:buSzPct val="120000"/>
              <a:buNone/>
            </a:pPr>
            <a:endParaRPr lang="en-GR" sz="2400" dirty="0">
              <a:latin typeface="Trebuchet MS" panose="020B0703020202090204" pitchFamily="34" charset="0"/>
            </a:endParaRPr>
          </a:p>
          <a:p>
            <a:pPr marL="0" indent="0">
              <a:lnSpc>
                <a:spcPct val="100000"/>
              </a:lnSpc>
              <a:spcBef>
                <a:spcPts val="8"/>
              </a:spcBef>
              <a:buSzPct val="120000"/>
              <a:buNone/>
            </a:pPr>
            <a:endParaRPr lang="en-GR" sz="2400" dirty="0">
              <a:latin typeface="Trebuchet MS" panose="020B0703020202090204" pitchFamily="34" charset="0"/>
            </a:endParaRPr>
          </a:p>
        </p:txBody>
      </p:sp>
      <p:sp>
        <p:nvSpPr>
          <p:cNvPr id="12" name="Content Placeholder 2">
            <a:extLst>
              <a:ext uri="{FF2B5EF4-FFF2-40B4-BE49-F238E27FC236}">
                <a16:creationId xmlns:a16="http://schemas.microsoft.com/office/drawing/2014/main" id="{DD89866B-EA9C-AD82-167F-EBBF9E421905}"/>
              </a:ext>
            </a:extLst>
          </p:cNvPr>
          <p:cNvSpPr txBox="1">
            <a:spLocks/>
          </p:cNvSpPr>
          <p:nvPr/>
        </p:nvSpPr>
        <p:spPr>
          <a:xfrm>
            <a:off x="517160" y="2466365"/>
            <a:ext cx="4526208" cy="14754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8"/>
              </a:spcBef>
              <a:spcAft>
                <a:spcPts val="0"/>
              </a:spcAft>
              <a:buClrTx/>
              <a:buSzPct val="120000"/>
              <a:buFont typeface="Arial" panose="020B0604020202020204" pitchFamily="34" charset="0"/>
              <a:buChar char="•"/>
              <a:tabLst/>
              <a:defRPr/>
            </a:pPr>
            <a:r>
              <a:rPr kumimoji="0" lang="en-G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 </a:t>
            </a:r>
            <a:r>
              <a:rPr kumimoji="0" lang="en-GB" sz="2200" b="0" i="0" u="none" strike="noStrike" kern="1200" cap="none" spc="0" normalizeH="0" baseline="0" noProof="0" dirty="0">
                <a:ln>
                  <a:noFill/>
                </a:ln>
                <a:solidFill>
                  <a:srgbClr val="604878"/>
                </a:solidFill>
                <a:effectLst/>
                <a:uLnTx/>
                <a:uFillTx/>
                <a:latin typeface="Trebuchet MS" panose="020B0703020202090204" pitchFamily="34" charset="0"/>
                <a:ea typeface="+mn-ea"/>
                <a:cs typeface="+mn-cs"/>
              </a:rPr>
              <a:t>End-to-End</a:t>
            </a:r>
            <a:r>
              <a:rPr kumimoji="0" lang="en-GB" sz="22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 (</a:t>
            </a:r>
            <a:r>
              <a:rPr kumimoji="0" lang="en-GB" sz="2200" b="0" i="0" u="none" strike="noStrike" kern="1200" cap="none" spc="0" normalizeH="0" baseline="0" noProof="0" dirty="0">
                <a:ln>
                  <a:noFill/>
                </a:ln>
                <a:solidFill>
                  <a:srgbClr val="1B587C"/>
                </a:solidFill>
                <a:effectLst/>
                <a:uLnTx/>
                <a:uFillTx/>
                <a:latin typeface="Trebuchet MS" panose="020B0703020202090204" pitchFamily="34" charset="0"/>
                <a:ea typeface="+mn-ea"/>
                <a:cs typeface="+mn-cs"/>
              </a:rPr>
              <a:t>COO, 32-bit float</a:t>
            </a:r>
            <a:r>
              <a:rPr kumimoji="0" lang="en-GB" sz="22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a:t>
            </a:r>
          </a:p>
          <a:p>
            <a:pPr marL="685800" marR="0" lvl="1" indent="-228600" algn="l" defTabSz="914400" rtl="0" eaLnBrk="1" fontAlgn="auto" latinLnBrk="0" hangingPunct="1">
              <a:lnSpc>
                <a:spcPct val="100000"/>
              </a:lnSpc>
              <a:spcBef>
                <a:spcPts val="8"/>
              </a:spcBef>
              <a:spcAft>
                <a:spcPts val="0"/>
              </a:spcAft>
              <a:buClrTx/>
              <a:buSzPct val="120000"/>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CPU 	=  </a:t>
            </a:r>
            <a:r>
              <a:rPr kumimoji="0" lang="en-GB" sz="2000" b="1" i="0" u="none" strike="noStrike" kern="1200" cap="none" spc="0" normalizeH="0" baseline="0" noProof="0" dirty="0">
                <a:ln>
                  <a:noFill/>
                </a:ln>
                <a:solidFill>
                  <a:srgbClr val="4E8542"/>
                </a:solidFill>
                <a:effectLst/>
                <a:uLnTx/>
                <a:uFillTx/>
                <a:latin typeface="Trebuchet MS" panose="020B0703020202090204" pitchFamily="34" charset="0"/>
                <a:ea typeface="+mn-ea"/>
                <a:cs typeface="+mn-cs"/>
              </a:rPr>
              <a:t>4.08 G</a:t>
            </a:r>
            <a:r>
              <a:rPr kumimoji="0" lang="en-US" sz="2000" b="1" i="0" u="none" strike="noStrike" kern="1200" cap="none" spc="0" normalizeH="0" baseline="0" noProof="0" dirty="0">
                <a:ln>
                  <a:noFill/>
                </a:ln>
                <a:solidFill>
                  <a:srgbClr val="4E8542"/>
                </a:solidFill>
                <a:effectLst/>
                <a:uLnTx/>
                <a:uFillTx/>
                <a:latin typeface="Trebuchet MS" panose="020B0703020202090204" pitchFamily="34" charset="0"/>
                <a:ea typeface="+mn-ea"/>
                <a:cs typeface="+mn-cs"/>
              </a:rPr>
              <a:t>Fl</a:t>
            </a:r>
            <a:r>
              <a:rPr kumimoji="0" lang="en-GB" sz="2000" b="1" i="0" u="none" strike="noStrike" kern="1200" cap="none" spc="0" normalizeH="0" baseline="0" noProof="0" dirty="0">
                <a:ln>
                  <a:noFill/>
                </a:ln>
                <a:solidFill>
                  <a:srgbClr val="4E8542"/>
                </a:solidFill>
                <a:effectLst/>
                <a:uLnTx/>
                <a:uFillTx/>
                <a:latin typeface="Trebuchet MS" panose="020B0703020202090204" pitchFamily="34" charset="0"/>
                <a:ea typeface="+mn-ea"/>
                <a:cs typeface="+mn-cs"/>
              </a:rPr>
              <a:t>op/s</a:t>
            </a:r>
          </a:p>
          <a:p>
            <a:pPr marL="685800" marR="0" lvl="1" indent="-228600" algn="l" defTabSz="914400" rtl="0" eaLnBrk="1" fontAlgn="auto" latinLnBrk="0" hangingPunct="1">
              <a:lnSpc>
                <a:spcPct val="100000"/>
              </a:lnSpc>
              <a:spcBef>
                <a:spcPts val="8"/>
              </a:spcBef>
              <a:spcAft>
                <a:spcPts val="0"/>
              </a:spcAft>
              <a:buClrTx/>
              <a:buSzPct val="120000"/>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GPU 	=  1.92 </a:t>
            </a:r>
            <a:r>
              <a:rPr kumimoji="0" lang="en-GB" sz="2000" b="0" i="0" u="none" strike="noStrike" kern="1200" cap="none" spc="0" normalizeH="0" baseline="0" noProof="0" dirty="0" err="1">
                <a:ln>
                  <a:noFill/>
                </a:ln>
                <a:solidFill>
                  <a:prstClr val="black"/>
                </a:solidFill>
                <a:effectLst/>
                <a:uLnTx/>
                <a:uFillTx/>
                <a:latin typeface="Trebuchet MS" panose="020B0703020202090204" pitchFamily="34" charset="0"/>
                <a:ea typeface="+mn-ea"/>
                <a:cs typeface="+mn-cs"/>
              </a:rPr>
              <a:t>GFlop</a:t>
            </a:r>
            <a:r>
              <a:rPr kumimoji="0" lang="en-GB"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/s       </a:t>
            </a:r>
          </a:p>
          <a:p>
            <a:pPr marL="685800" marR="0" lvl="1" indent="-228600" algn="l" defTabSz="914400" rtl="0" eaLnBrk="1" fontAlgn="auto" latinLnBrk="0" hangingPunct="1">
              <a:lnSpc>
                <a:spcPct val="100000"/>
              </a:lnSpc>
              <a:spcBef>
                <a:spcPts val="8"/>
              </a:spcBef>
              <a:spcAft>
                <a:spcPts val="0"/>
              </a:spcAft>
              <a:buClrTx/>
              <a:buSzPct val="120000"/>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PIM (</a:t>
            </a:r>
            <a:r>
              <a:rPr kumimoji="0" lang="el-GR" sz="2000" b="0" i="0" u="none" strike="noStrike" kern="1200" cap="none" spc="0" normalizeH="0" baseline="0" noProof="0" dirty="0">
                <a:ln>
                  <a:noFill/>
                </a:ln>
                <a:solidFill>
                  <a:srgbClr val="1B587C"/>
                </a:solidFill>
                <a:effectLst/>
                <a:uLnTx/>
                <a:uFillTx/>
                <a:latin typeface="Trebuchet MS" panose="020B0703020202090204" pitchFamily="34" charset="0"/>
                <a:ea typeface="+mn-ea"/>
                <a:cs typeface="+mn-cs"/>
              </a:rPr>
              <a:t>1</a:t>
            </a:r>
            <a:r>
              <a:rPr kumimoji="0" lang="en-GB" sz="2000" b="0" i="0" u="none" strike="noStrike" kern="1200" cap="none" spc="0" normalizeH="0" baseline="0" noProof="0" dirty="0">
                <a:ln>
                  <a:noFill/>
                </a:ln>
                <a:solidFill>
                  <a:srgbClr val="1B587C"/>
                </a:solidFill>
                <a:effectLst/>
                <a:uLnTx/>
                <a:uFillTx/>
                <a:latin typeface="Trebuchet MS" panose="020B0703020202090204" pitchFamily="34" charset="0"/>
                <a:ea typeface="+mn-ea"/>
                <a:cs typeface="+mn-cs"/>
              </a:rPr>
              <a:t>D</a:t>
            </a:r>
            <a:r>
              <a:rPr kumimoji="0" lang="en-GB"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 	=  0.1</a:t>
            </a:r>
            <a:r>
              <a:rPr kumimoji="0" lang="el-GR"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1</a:t>
            </a:r>
            <a:r>
              <a:rPr kumimoji="0" lang="en-GB"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 </a:t>
            </a:r>
            <a:r>
              <a:rPr kumimoji="0" lang="en-GB" sz="2000" b="0" i="0" u="none" strike="noStrike" kern="1200" cap="none" spc="0" normalizeH="0" baseline="0" noProof="0" dirty="0" err="1">
                <a:ln>
                  <a:noFill/>
                </a:ln>
                <a:solidFill>
                  <a:prstClr val="black"/>
                </a:solidFill>
                <a:effectLst/>
                <a:uLnTx/>
                <a:uFillTx/>
                <a:latin typeface="Trebuchet MS" panose="020B0703020202090204" pitchFamily="34" charset="0"/>
                <a:ea typeface="+mn-ea"/>
                <a:cs typeface="+mn-cs"/>
              </a:rPr>
              <a:t>GFlop</a:t>
            </a:r>
            <a:r>
              <a:rPr kumimoji="0" lang="en-GB" sz="20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/s</a:t>
            </a:r>
            <a:endParaRPr kumimoji="0" lang="en-G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endParaRPr>
          </a:p>
          <a:p>
            <a:pPr marL="0" marR="0" lvl="0" indent="0" algn="l" defTabSz="914400" rtl="0" eaLnBrk="1" fontAlgn="auto" latinLnBrk="0" hangingPunct="1">
              <a:lnSpc>
                <a:spcPct val="100000"/>
              </a:lnSpc>
              <a:spcBef>
                <a:spcPts val="8"/>
              </a:spcBef>
              <a:spcAft>
                <a:spcPts val="0"/>
              </a:spcAft>
              <a:buClrTx/>
              <a:buSzPct val="120000"/>
              <a:buFont typeface="Arial" panose="020B0604020202020204" pitchFamily="34" charset="0"/>
              <a:buNone/>
              <a:tabLst/>
              <a:defRPr/>
            </a:pPr>
            <a:endParaRPr kumimoji="0" lang="en-G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endParaRPr>
          </a:p>
        </p:txBody>
      </p:sp>
      <p:sp>
        <p:nvSpPr>
          <p:cNvPr id="11" name="Rectangle 10">
            <a:extLst>
              <a:ext uri="{FF2B5EF4-FFF2-40B4-BE49-F238E27FC236}">
                <a16:creationId xmlns:a16="http://schemas.microsoft.com/office/drawing/2014/main" id="{C9B9BF65-1E20-97BA-6A55-2C9B4C9F747C}"/>
              </a:ext>
            </a:extLst>
          </p:cNvPr>
          <p:cNvSpPr/>
          <p:nvPr/>
        </p:nvSpPr>
        <p:spPr>
          <a:xfrm>
            <a:off x="25571" y="4580748"/>
            <a:ext cx="9127592" cy="1470486"/>
          </a:xfrm>
          <a:prstGeom prst="rect">
            <a:avLst/>
          </a:prstGeom>
          <a:solidFill>
            <a:schemeClr val="accent4">
              <a:lumMod val="20000"/>
              <a:lumOff val="80000"/>
            </a:schemeClr>
          </a:solid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E3DED1">
                    <a:lumMod val="25000"/>
                  </a:srgbClr>
                </a:solidFill>
                <a:effectLst/>
                <a:uLnTx/>
                <a:uFillTx/>
                <a:latin typeface="Trebuchet MS" panose="020B0703020202090204" pitchFamily="34" charset="0"/>
                <a:ea typeface="+mn-ea"/>
                <a:cs typeface="+mn-cs"/>
              </a:rPr>
              <a:t>Many more results in the full paper: </a:t>
            </a:r>
            <a:r>
              <a:rPr kumimoji="0" lang="en-US" sz="3200" b="0" i="0" u="none" strike="noStrike" kern="1200" cap="none" spc="0" normalizeH="0" baseline="0" noProof="0" dirty="0">
                <a:ln>
                  <a:noFill/>
                </a:ln>
                <a:solidFill>
                  <a:srgbClr val="E3DED1">
                    <a:lumMod val="25000"/>
                  </a:srgbClr>
                </a:solidFill>
                <a:effectLst/>
                <a:uLnTx/>
                <a:uFillTx/>
                <a:latin typeface="Trebuchet MS" panose="020B0703020202090204" pitchFamily="34" charset="0"/>
                <a:ea typeface="+mn-ea"/>
                <a:cs typeface="+mn-cs"/>
                <a:hlinkClick r:id="rId3"/>
              </a:rPr>
              <a:t>https://arxiv.org/pdf/2201.05072.pdf</a:t>
            </a:r>
            <a:endParaRPr kumimoji="0" lang="en-GR" sz="3200" b="0" i="0" u="none" strike="noStrike" kern="1200" cap="none" spc="0" normalizeH="0" baseline="0" noProof="0" dirty="0">
              <a:ln>
                <a:noFill/>
              </a:ln>
              <a:solidFill>
                <a:srgbClr val="E3DED1">
                  <a:lumMod val="25000"/>
                </a:srgbClr>
              </a:solidFill>
              <a:effectLst/>
              <a:uLnTx/>
              <a:uFillTx/>
              <a:latin typeface="Trebuchet MS" panose="020B0703020202090204" pitchFamily="34" charset="0"/>
              <a:ea typeface="+mn-ea"/>
              <a:cs typeface="+mn-cs"/>
            </a:endParaRPr>
          </a:p>
        </p:txBody>
      </p:sp>
    </p:spTree>
    <p:extLst>
      <p:ext uri="{BB962C8B-B14F-4D97-AF65-F5344CB8AC3E}">
        <p14:creationId xmlns:p14="http://schemas.microsoft.com/office/powerpoint/2010/main" val="216593689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1E1443-93ED-ED4C-B68E-7250F5666C1F}"/>
              </a:ext>
            </a:extLst>
          </p:cNvPr>
          <p:cNvSpPr/>
          <p:nvPr/>
        </p:nvSpPr>
        <p:spPr>
          <a:xfrm>
            <a:off x="-15498" y="-131052"/>
            <a:ext cx="9159498" cy="4110592"/>
          </a:xfrm>
          <a:prstGeom prst="rect">
            <a:avLst/>
          </a:prstGeom>
          <a:solidFill>
            <a:srgbClr val="D9EAD5">
              <a:alpha val="50196"/>
            </a:srgb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41" name="Group 40">
            <a:extLst>
              <a:ext uri="{FF2B5EF4-FFF2-40B4-BE49-F238E27FC236}">
                <a16:creationId xmlns:a16="http://schemas.microsoft.com/office/drawing/2014/main" id="{25A7EE06-AFEA-9E4C-A118-7E420281EFBB}"/>
              </a:ext>
            </a:extLst>
          </p:cNvPr>
          <p:cNvGrpSpPr>
            <a:grpSpLocks noChangeAspect="1"/>
          </p:cNvGrpSpPr>
          <p:nvPr/>
        </p:nvGrpSpPr>
        <p:grpSpPr>
          <a:xfrm>
            <a:off x="90652" y="146085"/>
            <a:ext cx="8984059" cy="3833455"/>
            <a:chOff x="-1587713" y="55752"/>
            <a:chExt cx="11328398" cy="4833775"/>
          </a:xfrm>
        </p:grpSpPr>
        <p:grpSp>
          <p:nvGrpSpPr>
            <p:cNvPr id="3" name="Group 2">
              <a:extLst>
                <a:ext uri="{FF2B5EF4-FFF2-40B4-BE49-F238E27FC236}">
                  <a16:creationId xmlns:a16="http://schemas.microsoft.com/office/drawing/2014/main" id="{87DE4CD0-E1C3-8A43-BE0E-B820665ABD92}"/>
                </a:ext>
              </a:extLst>
            </p:cNvPr>
            <p:cNvGrpSpPr/>
            <p:nvPr/>
          </p:nvGrpSpPr>
          <p:grpSpPr>
            <a:xfrm>
              <a:off x="1735979" y="55752"/>
              <a:ext cx="4652242" cy="3752162"/>
              <a:chOff x="1735979" y="55752"/>
              <a:chExt cx="4652242" cy="3752162"/>
            </a:xfrm>
          </p:grpSpPr>
          <p:sp>
            <p:nvSpPr>
              <p:cNvPr id="5" name="TextBox 4">
                <a:extLst>
                  <a:ext uri="{FF2B5EF4-FFF2-40B4-BE49-F238E27FC236}">
                    <a16:creationId xmlns:a16="http://schemas.microsoft.com/office/drawing/2014/main" id="{F078B3E3-71AE-ED48-82C1-5E77AF243B78}"/>
                  </a:ext>
                </a:extLst>
              </p:cNvPr>
              <p:cNvSpPr txBox="1"/>
              <p:nvPr/>
            </p:nvSpPr>
            <p:spPr>
              <a:xfrm>
                <a:off x="1735979" y="2527219"/>
                <a:ext cx="4652242" cy="128069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R" sz="6000" b="1" i="0" u="none" strike="noStrike" kern="1200" cap="none" spc="0" normalizeH="0" baseline="0" noProof="0" dirty="0">
                    <a:ln>
                      <a:noFill/>
                    </a:ln>
                    <a:solidFill>
                      <a:srgbClr val="1B587C"/>
                    </a:solidFill>
                    <a:effectLst/>
                    <a:uLnTx/>
                    <a:uFillTx/>
                    <a:latin typeface="Nunito" pitchFamily="2" charset="77"/>
                    <a:ea typeface="+mn-ea"/>
                    <a:cs typeface="+mn-cs"/>
                  </a:rPr>
                  <a:t>SparseP</a:t>
                </a:r>
                <a:endParaRPr kumimoji="0" lang="en-GR" sz="7200" b="1" i="0" u="none" strike="noStrike" kern="1200" cap="none" spc="0" normalizeH="0" baseline="0" noProof="0" dirty="0">
                  <a:ln>
                    <a:noFill/>
                  </a:ln>
                  <a:solidFill>
                    <a:srgbClr val="1B587C"/>
                  </a:solidFill>
                  <a:effectLst/>
                  <a:uLnTx/>
                  <a:uFillTx/>
                  <a:latin typeface="Nunito" pitchFamily="2" charset="77"/>
                  <a:ea typeface="+mn-ea"/>
                  <a:cs typeface="+mn-cs"/>
                </a:endParaRPr>
              </a:p>
            </p:txBody>
          </p:sp>
          <p:grpSp>
            <p:nvGrpSpPr>
              <p:cNvPr id="6" name="Group 5">
                <a:extLst>
                  <a:ext uri="{FF2B5EF4-FFF2-40B4-BE49-F238E27FC236}">
                    <a16:creationId xmlns:a16="http://schemas.microsoft.com/office/drawing/2014/main" id="{23ADB040-FB51-9549-BE57-BCED39EB333D}"/>
                  </a:ext>
                </a:extLst>
              </p:cNvPr>
              <p:cNvGrpSpPr/>
              <p:nvPr/>
            </p:nvGrpSpPr>
            <p:grpSpPr>
              <a:xfrm>
                <a:off x="2872497" y="1899683"/>
                <a:ext cx="2396543" cy="520098"/>
                <a:chOff x="4315313" y="2452812"/>
                <a:chExt cx="2631431" cy="571075"/>
              </a:xfrm>
            </p:grpSpPr>
            <p:grpSp>
              <p:nvGrpSpPr>
                <p:cNvPr id="26" name="Group 25">
                  <a:extLst>
                    <a:ext uri="{FF2B5EF4-FFF2-40B4-BE49-F238E27FC236}">
                      <a16:creationId xmlns:a16="http://schemas.microsoft.com/office/drawing/2014/main" id="{00931A2E-3BAA-BD49-A156-4DA769A0E4D7}"/>
                    </a:ext>
                  </a:extLst>
                </p:cNvPr>
                <p:cNvGrpSpPr>
                  <a:grpSpLocks noChangeAspect="1"/>
                </p:cNvGrpSpPr>
                <p:nvPr/>
              </p:nvGrpSpPr>
              <p:grpSpPr>
                <a:xfrm>
                  <a:off x="4315313" y="2452812"/>
                  <a:ext cx="1175951" cy="571075"/>
                  <a:chOff x="1651308" y="3442584"/>
                  <a:chExt cx="2880000" cy="1398610"/>
                </a:xfrm>
              </p:grpSpPr>
              <p:grpSp>
                <p:nvGrpSpPr>
                  <p:cNvPr id="34" name="Group 33">
                    <a:extLst>
                      <a:ext uri="{FF2B5EF4-FFF2-40B4-BE49-F238E27FC236}">
                        <a16:creationId xmlns:a16="http://schemas.microsoft.com/office/drawing/2014/main" id="{E5EB490F-CD4C-E845-940E-DC2F07CA3CEB}"/>
                      </a:ext>
                    </a:extLst>
                  </p:cNvPr>
                  <p:cNvGrpSpPr>
                    <a:grpSpLocks noChangeAspect="1"/>
                  </p:cNvGrpSpPr>
                  <p:nvPr/>
                </p:nvGrpSpPr>
                <p:grpSpPr>
                  <a:xfrm>
                    <a:off x="1651308" y="3669746"/>
                    <a:ext cx="2880000" cy="952390"/>
                    <a:chOff x="4128305" y="4361803"/>
                    <a:chExt cx="2728912" cy="902423"/>
                  </a:xfrm>
                </p:grpSpPr>
                <p:sp>
                  <p:nvSpPr>
                    <p:cNvPr id="38" name="Trapezium 37">
                      <a:extLst>
                        <a:ext uri="{FF2B5EF4-FFF2-40B4-BE49-F238E27FC236}">
                          <a16:creationId xmlns:a16="http://schemas.microsoft.com/office/drawing/2014/main" id="{D574BE67-EBA9-BF4B-81F8-B2EFFC39A268}"/>
                        </a:ext>
                      </a:extLst>
                    </p:cNvPr>
                    <p:cNvSpPr/>
                    <p:nvPr/>
                  </p:nvSpPr>
                  <p:spPr>
                    <a:xfrm>
                      <a:off x="4128305" y="4361803"/>
                      <a:ext cx="2728912" cy="902423"/>
                    </a:xfrm>
                    <a:prstGeom prst="trapezoid">
                      <a:avLst>
                        <a:gd name="adj" fmla="val 9941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Triangle 38">
                      <a:extLst>
                        <a:ext uri="{FF2B5EF4-FFF2-40B4-BE49-F238E27FC236}">
                          <a16:creationId xmlns:a16="http://schemas.microsoft.com/office/drawing/2014/main" id="{6D072E0C-2208-7543-BC2C-A5459CCAED3B}"/>
                        </a:ext>
                      </a:extLst>
                    </p:cNvPr>
                    <p:cNvSpPr/>
                    <p:nvPr/>
                  </p:nvSpPr>
                  <p:spPr>
                    <a:xfrm>
                      <a:off x="5090166" y="4866354"/>
                      <a:ext cx="805189" cy="397872"/>
                    </a:xfrm>
                    <a:prstGeom prst="triangle">
                      <a:avLst/>
                    </a:prstGeom>
                    <a:solidFill>
                      <a:srgbClr val="D9EAD5"/>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cxnSp>
                <p:nvCxnSpPr>
                  <p:cNvPr id="35" name="Straight Connector 34">
                    <a:extLst>
                      <a:ext uri="{FF2B5EF4-FFF2-40B4-BE49-F238E27FC236}">
                        <a16:creationId xmlns:a16="http://schemas.microsoft.com/office/drawing/2014/main" id="{FB2A2D1E-150F-EC4B-B283-D0CEE7284E39}"/>
                      </a:ext>
                    </a:extLst>
                  </p:cNvPr>
                  <p:cNvCxnSpPr>
                    <a:cxnSpLocks/>
                  </p:cNvCxnSpPr>
                  <p:nvPr/>
                </p:nvCxnSpPr>
                <p:spPr>
                  <a:xfrm>
                    <a:off x="2171701" y="4445192"/>
                    <a:ext cx="0" cy="396002"/>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E758F48-451E-4645-BCF4-C6131B1227C6}"/>
                      </a:ext>
                    </a:extLst>
                  </p:cNvPr>
                  <p:cNvCxnSpPr>
                    <a:cxnSpLocks/>
                  </p:cNvCxnSpPr>
                  <p:nvPr/>
                </p:nvCxnSpPr>
                <p:spPr>
                  <a:xfrm>
                    <a:off x="3934490" y="4445192"/>
                    <a:ext cx="0" cy="396002"/>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D7F66F1-A999-7B4C-9FC9-0D2C83D63E4C}"/>
                      </a:ext>
                    </a:extLst>
                  </p:cNvPr>
                  <p:cNvCxnSpPr>
                    <a:cxnSpLocks/>
                  </p:cNvCxnSpPr>
                  <p:nvPr/>
                </p:nvCxnSpPr>
                <p:spPr>
                  <a:xfrm>
                    <a:off x="3077020" y="3442584"/>
                    <a:ext cx="0" cy="395999"/>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C43E46E0-7735-CC46-9638-4D8BCAC522A0}"/>
                    </a:ext>
                  </a:extLst>
                </p:cNvPr>
                <p:cNvGrpSpPr>
                  <a:grpSpLocks noChangeAspect="1"/>
                </p:cNvGrpSpPr>
                <p:nvPr/>
              </p:nvGrpSpPr>
              <p:grpSpPr>
                <a:xfrm>
                  <a:off x="5770793" y="2452812"/>
                  <a:ext cx="1175951" cy="571075"/>
                  <a:chOff x="1651308" y="3442584"/>
                  <a:chExt cx="2880000" cy="1398610"/>
                </a:xfrm>
              </p:grpSpPr>
              <p:grpSp>
                <p:nvGrpSpPr>
                  <p:cNvPr id="28" name="Group 27">
                    <a:extLst>
                      <a:ext uri="{FF2B5EF4-FFF2-40B4-BE49-F238E27FC236}">
                        <a16:creationId xmlns:a16="http://schemas.microsoft.com/office/drawing/2014/main" id="{699CE6CA-FC03-A846-ADA4-D386B84737C8}"/>
                      </a:ext>
                    </a:extLst>
                  </p:cNvPr>
                  <p:cNvGrpSpPr>
                    <a:grpSpLocks noChangeAspect="1"/>
                  </p:cNvGrpSpPr>
                  <p:nvPr/>
                </p:nvGrpSpPr>
                <p:grpSpPr>
                  <a:xfrm>
                    <a:off x="1651308" y="3669746"/>
                    <a:ext cx="2880000" cy="952390"/>
                    <a:chOff x="4128305" y="4361803"/>
                    <a:chExt cx="2728912" cy="902423"/>
                  </a:xfrm>
                </p:grpSpPr>
                <p:sp>
                  <p:nvSpPr>
                    <p:cNvPr id="32" name="Trapezium 31">
                      <a:extLst>
                        <a:ext uri="{FF2B5EF4-FFF2-40B4-BE49-F238E27FC236}">
                          <a16:creationId xmlns:a16="http://schemas.microsoft.com/office/drawing/2014/main" id="{BBD0C91A-698A-C949-8455-7B667949B5E8}"/>
                        </a:ext>
                      </a:extLst>
                    </p:cNvPr>
                    <p:cNvSpPr/>
                    <p:nvPr/>
                  </p:nvSpPr>
                  <p:spPr>
                    <a:xfrm>
                      <a:off x="4128305" y="4361803"/>
                      <a:ext cx="2728912" cy="902423"/>
                    </a:xfrm>
                    <a:prstGeom prst="trapezoid">
                      <a:avLst>
                        <a:gd name="adj" fmla="val 9941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riangle 32">
                      <a:extLst>
                        <a:ext uri="{FF2B5EF4-FFF2-40B4-BE49-F238E27FC236}">
                          <a16:creationId xmlns:a16="http://schemas.microsoft.com/office/drawing/2014/main" id="{67A3BC81-F585-2D4A-BDD7-CA7307D1CC71}"/>
                        </a:ext>
                      </a:extLst>
                    </p:cNvPr>
                    <p:cNvSpPr/>
                    <p:nvPr/>
                  </p:nvSpPr>
                  <p:spPr>
                    <a:xfrm>
                      <a:off x="5090166" y="4866354"/>
                      <a:ext cx="805189" cy="397872"/>
                    </a:xfrm>
                    <a:prstGeom prst="triangle">
                      <a:avLst/>
                    </a:prstGeom>
                    <a:solidFill>
                      <a:srgbClr val="D9EAD5"/>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29" name="Straight Connector 28">
                    <a:extLst>
                      <a:ext uri="{FF2B5EF4-FFF2-40B4-BE49-F238E27FC236}">
                        <a16:creationId xmlns:a16="http://schemas.microsoft.com/office/drawing/2014/main" id="{66F6CEBD-2D7B-634A-99C4-7CE6CE25FBBA}"/>
                      </a:ext>
                    </a:extLst>
                  </p:cNvPr>
                  <p:cNvCxnSpPr>
                    <a:cxnSpLocks/>
                  </p:cNvCxnSpPr>
                  <p:nvPr/>
                </p:nvCxnSpPr>
                <p:spPr>
                  <a:xfrm>
                    <a:off x="2171701" y="4445192"/>
                    <a:ext cx="0" cy="396002"/>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C1CAD60-6EBB-EA4A-978B-41DF899200F2}"/>
                      </a:ext>
                    </a:extLst>
                  </p:cNvPr>
                  <p:cNvCxnSpPr>
                    <a:cxnSpLocks/>
                  </p:cNvCxnSpPr>
                  <p:nvPr/>
                </p:nvCxnSpPr>
                <p:spPr>
                  <a:xfrm>
                    <a:off x="3934490" y="4445192"/>
                    <a:ext cx="0" cy="396002"/>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F1353ED-4398-4B41-90D1-703E7640C32D}"/>
                      </a:ext>
                    </a:extLst>
                  </p:cNvPr>
                  <p:cNvCxnSpPr>
                    <a:cxnSpLocks/>
                  </p:cNvCxnSpPr>
                  <p:nvPr/>
                </p:nvCxnSpPr>
                <p:spPr>
                  <a:xfrm>
                    <a:off x="3077020" y="3442584"/>
                    <a:ext cx="0" cy="395999"/>
                  </a:xfrm>
                  <a:prstGeom prst="line">
                    <a:avLst/>
                  </a:prstGeom>
                  <a:ln w="412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grpSp>
            <p:nvGrpSpPr>
              <p:cNvPr id="7" name="Group 6">
                <a:extLst>
                  <a:ext uri="{FF2B5EF4-FFF2-40B4-BE49-F238E27FC236}">
                    <a16:creationId xmlns:a16="http://schemas.microsoft.com/office/drawing/2014/main" id="{9DD93451-A8AE-EB4D-B6B3-3394C1904C43}"/>
                  </a:ext>
                </a:extLst>
              </p:cNvPr>
              <p:cNvGrpSpPr>
                <a:grpSpLocks noChangeAspect="1"/>
              </p:cNvGrpSpPr>
              <p:nvPr/>
            </p:nvGrpSpPr>
            <p:grpSpPr>
              <a:xfrm>
                <a:off x="2598853" y="55752"/>
                <a:ext cx="2943830" cy="1891717"/>
                <a:chOff x="3955508" y="409530"/>
                <a:chExt cx="3284235" cy="2110470"/>
              </a:xfrm>
              <a:solidFill>
                <a:schemeClr val="accent5">
                  <a:lumMod val="75000"/>
                </a:schemeClr>
              </a:solidFill>
            </p:grpSpPr>
            <p:pic>
              <p:nvPicPr>
                <p:cNvPr id="9" name="Graphic 8" descr="Network">
                  <a:extLst>
                    <a:ext uri="{FF2B5EF4-FFF2-40B4-BE49-F238E27FC236}">
                      <a16:creationId xmlns:a16="http://schemas.microsoft.com/office/drawing/2014/main" id="{CD1CE4FD-D1DF-4F4F-BDA1-0B67BC1DA6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86711" y="1266978"/>
                  <a:ext cx="1253032" cy="1253022"/>
                </a:xfrm>
                <a:prstGeom prst="rect">
                  <a:avLst/>
                </a:prstGeom>
              </p:spPr>
            </p:pic>
            <p:grpSp>
              <p:nvGrpSpPr>
                <p:cNvPr id="10" name="Group 9">
                  <a:extLst>
                    <a:ext uri="{FF2B5EF4-FFF2-40B4-BE49-F238E27FC236}">
                      <a16:creationId xmlns:a16="http://schemas.microsoft.com/office/drawing/2014/main" id="{5ED4AEDC-F530-E541-B06A-2D9F5A7F7A20}"/>
                    </a:ext>
                  </a:extLst>
                </p:cNvPr>
                <p:cNvGrpSpPr/>
                <p:nvPr/>
              </p:nvGrpSpPr>
              <p:grpSpPr>
                <a:xfrm>
                  <a:off x="3955508" y="409530"/>
                  <a:ext cx="3033933" cy="1881039"/>
                  <a:chOff x="3406221" y="538120"/>
                  <a:chExt cx="3033933" cy="1881039"/>
                </a:xfrm>
                <a:grpFill/>
              </p:grpSpPr>
              <p:pic>
                <p:nvPicPr>
                  <p:cNvPr id="12" name="Graphic 11" descr="Network">
                    <a:extLst>
                      <a:ext uri="{FF2B5EF4-FFF2-40B4-BE49-F238E27FC236}">
                        <a16:creationId xmlns:a16="http://schemas.microsoft.com/office/drawing/2014/main" id="{2E8824B1-B6D2-CB45-80A3-E193D9166738}"/>
                      </a:ext>
                    </a:extLst>
                  </p:cNvPr>
                  <p:cNvPicPr>
                    <a:picLocks noChangeAspect="1"/>
                  </p:cNvPicPr>
                  <p:nvPr/>
                </p:nvPicPr>
                <p:blipFill>
                  <a:blip r:embed="rId3">
                    <a:extLst>
                      <a:ext uri="{96DAC541-7B7A-43D3-8B79-37D633B846F1}">
                        <asvg:svgBlip xmlns:asvg="http://schemas.microsoft.com/office/drawing/2016/SVG/main" r:embed="rId5"/>
                      </a:ext>
                    </a:extLst>
                  </a:blip>
                  <a:stretch>
                    <a:fillRect/>
                  </a:stretch>
                </p:blipFill>
                <p:spPr>
                  <a:xfrm>
                    <a:off x="3406221" y="1101178"/>
                    <a:ext cx="1253032" cy="1253022"/>
                  </a:xfrm>
                  <a:prstGeom prst="rect">
                    <a:avLst/>
                  </a:prstGeom>
                </p:spPr>
              </p:pic>
              <p:pic>
                <p:nvPicPr>
                  <p:cNvPr id="13" name="Graphic 12" descr="Network">
                    <a:extLst>
                      <a:ext uri="{FF2B5EF4-FFF2-40B4-BE49-F238E27FC236}">
                        <a16:creationId xmlns:a16="http://schemas.microsoft.com/office/drawing/2014/main" id="{47C1B8E1-8A1E-E448-B0EF-2614C04CDEF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242760">
                    <a:off x="4640617" y="538120"/>
                    <a:ext cx="1253032" cy="1253022"/>
                  </a:xfrm>
                  <a:prstGeom prst="rect">
                    <a:avLst/>
                  </a:prstGeom>
                </p:spPr>
              </p:pic>
              <p:cxnSp>
                <p:nvCxnSpPr>
                  <p:cNvPr id="14" name="Straight Connector 13">
                    <a:extLst>
                      <a:ext uri="{FF2B5EF4-FFF2-40B4-BE49-F238E27FC236}">
                        <a16:creationId xmlns:a16="http://schemas.microsoft.com/office/drawing/2014/main" id="{3B76C9C7-C33D-0547-AC0C-0CC704AA35F6}"/>
                      </a:ext>
                    </a:extLst>
                  </p:cNvPr>
                  <p:cNvCxnSpPr>
                    <a:cxnSpLocks/>
                  </p:cNvCxnSpPr>
                  <p:nvPr/>
                </p:nvCxnSpPr>
                <p:spPr>
                  <a:xfrm flipV="1">
                    <a:off x="4032737" y="828675"/>
                    <a:ext cx="1105595" cy="536772"/>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EA6C27F-21DA-7C4F-9FC9-273A16AF02D8}"/>
                      </a:ext>
                    </a:extLst>
                  </p:cNvPr>
                  <p:cNvCxnSpPr>
                    <a:cxnSpLocks/>
                  </p:cNvCxnSpPr>
                  <p:nvPr/>
                </p:nvCxnSpPr>
                <p:spPr>
                  <a:xfrm flipH="1" flipV="1">
                    <a:off x="3637886" y="1596046"/>
                    <a:ext cx="93411" cy="502392"/>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AF696DD-69F4-804B-885E-439F70985E32}"/>
                      </a:ext>
                    </a:extLst>
                  </p:cNvPr>
                  <p:cNvCxnSpPr>
                    <a:cxnSpLocks/>
                  </p:cNvCxnSpPr>
                  <p:nvPr/>
                </p:nvCxnSpPr>
                <p:spPr>
                  <a:xfrm flipH="1" flipV="1">
                    <a:off x="4313426" y="2083867"/>
                    <a:ext cx="1450486" cy="314677"/>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E9BF21A-D619-EE4F-A381-BE6BDCC143BB}"/>
                      </a:ext>
                    </a:extLst>
                  </p:cNvPr>
                  <p:cNvCxnSpPr>
                    <a:cxnSpLocks/>
                  </p:cNvCxnSpPr>
                  <p:nvPr/>
                </p:nvCxnSpPr>
                <p:spPr>
                  <a:xfrm flipH="1">
                    <a:off x="4379298" y="1228936"/>
                    <a:ext cx="507239" cy="392794"/>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52497C6-91F1-8546-8CA4-6805B4328981}"/>
                      </a:ext>
                    </a:extLst>
                  </p:cNvPr>
                  <p:cNvCxnSpPr>
                    <a:cxnSpLocks/>
                  </p:cNvCxnSpPr>
                  <p:nvPr/>
                </p:nvCxnSpPr>
                <p:spPr>
                  <a:xfrm flipH="1">
                    <a:off x="4285049" y="1617396"/>
                    <a:ext cx="858444" cy="498543"/>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0A06DD6-74F1-4747-BFFC-8BE8ECAD48F2}"/>
                      </a:ext>
                    </a:extLst>
                  </p:cNvPr>
                  <p:cNvCxnSpPr>
                    <a:cxnSpLocks/>
                  </p:cNvCxnSpPr>
                  <p:nvPr/>
                </p:nvCxnSpPr>
                <p:spPr>
                  <a:xfrm>
                    <a:off x="4873178" y="1202370"/>
                    <a:ext cx="240597" cy="412997"/>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9CDF002-A57E-C84F-98B5-5D1C428304F3}"/>
                      </a:ext>
                    </a:extLst>
                  </p:cNvPr>
                  <p:cNvCxnSpPr>
                    <a:cxnSpLocks/>
                  </p:cNvCxnSpPr>
                  <p:nvPr/>
                </p:nvCxnSpPr>
                <p:spPr>
                  <a:xfrm>
                    <a:off x="5294196" y="1236281"/>
                    <a:ext cx="371212" cy="666468"/>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C89DDCA-E6B9-B44C-B575-DD70C00BE1C2}"/>
                      </a:ext>
                    </a:extLst>
                  </p:cNvPr>
                  <p:cNvCxnSpPr>
                    <a:cxnSpLocks/>
                  </p:cNvCxnSpPr>
                  <p:nvPr/>
                </p:nvCxnSpPr>
                <p:spPr>
                  <a:xfrm>
                    <a:off x="5675473" y="1917745"/>
                    <a:ext cx="98259" cy="501414"/>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C1EF7AB-FDB9-5044-AF4E-3C07EF2B9AC4}"/>
                      </a:ext>
                    </a:extLst>
                  </p:cNvPr>
                  <p:cNvCxnSpPr>
                    <a:cxnSpLocks/>
                  </p:cNvCxnSpPr>
                  <p:nvPr/>
                </p:nvCxnSpPr>
                <p:spPr>
                  <a:xfrm>
                    <a:off x="5135547" y="1615367"/>
                    <a:ext cx="628365" cy="782535"/>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0C942DE-583A-2D4E-A877-CDDDB55633F5}"/>
                      </a:ext>
                    </a:extLst>
                  </p:cNvPr>
                  <p:cNvCxnSpPr>
                    <a:cxnSpLocks/>
                  </p:cNvCxnSpPr>
                  <p:nvPr/>
                </p:nvCxnSpPr>
                <p:spPr>
                  <a:xfrm flipV="1">
                    <a:off x="3757519" y="2085977"/>
                    <a:ext cx="570204" cy="15013"/>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3D967B0-AC48-844E-8B8B-6DF3588DC6CD}"/>
                      </a:ext>
                    </a:extLst>
                  </p:cNvPr>
                  <p:cNvCxnSpPr>
                    <a:cxnSpLocks/>
                  </p:cNvCxnSpPr>
                  <p:nvPr/>
                </p:nvCxnSpPr>
                <p:spPr>
                  <a:xfrm>
                    <a:off x="5697245" y="1365447"/>
                    <a:ext cx="376248" cy="284814"/>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22E14EB-070A-5748-955E-B2C0F94F874B}"/>
                      </a:ext>
                    </a:extLst>
                  </p:cNvPr>
                  <p:cNvCxnSpPr>
                    <a:cxnSpLocks/>
                  </p:cNvCxnSpPr>
                  <p:nvPr/>
                </p:nvCxnSpPr>
                <p:spPr>
                  <a:xfrm flipV="1">
                    <a:off x="6367257" y="1930825"/>
                    <a:ext cx="72897" cy="472021"/>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a:extLst>
                    <a:ext uri="{FF2B5EF4-FFF2-40B4-BE49-F238E27FC236}">
                      <a16:creationId xmlns:a16="http://schemas.microsoft.com/office/drawing/2014/main" id="{1A8E6905-7A82-2F4E-B9E2-576AD0F4F708}"/>
                    </a:ext>
                  </a:extLst>
                </p:cNvPr>
                <p:cNvCxnSpPr>
                  <a:cxnSpLocks/>
                </p:cNvCxnSpPr>
                <p:nvPr/>
              </p:nvCxnSpPr>
              <p:spPr>
                <a:xfrm>
                  <a:off x="4961751" y="1486777"/>
                  <a:ext cx="1348839" cy="782535"/>
                </a:xfrm>
                <a:prstGeom prst="line">
                  <a:avLst/>
                </a:prstGeom>
                <a:grpFill/>
                <a:ln w="60325">
                  <a:solidFill>
                    <a:srgbClr val="00B050"/>
                  </a:solidFill>
                </a:ln>
              </p:spPr>
              <p:style>
                <a:lnRef idx="1">
                  <a:schemeClr val="accent1"/>
                </a:lnRef>
                <a:fillRef idx="0">
                  <a:schemeClr val="accent1"/>
                </a:fillRef>
                <a:effectRef idx="0">
                  <a:schemeClr val="accent1"/>
                </a:effectRef>
                <a:fontRef idx="minor">
                  <a:schemeClr val="tx1"/>
                </a:fontRef>
              </p:style>
            </p:cxnSp>
          </p:grpSp>
        </p:grpSp>
        <p:sp>
          <p:nvSpPr>
            <p:cNvPr id="8" name="TextBox 7">
              <a:extLst>
                <a:ext uri="{FF2B5EF4-FFF2-40B4-BE49-F238E27FC236}">
                  <a16:creationId xmlns:a16="http://schemas.microsoft.com/office/drawing/2014/main" id="{99CC32C8-F1A1-264F-8C2E-6496EC828406}"/>
                </a:ext>
              </a:extLst>
            </p:cNvPr>
            <p:cNvSpPr txBox="1"/>
            <p:nvPr/>
          </p:nvSpPr>
          <p:spPr>
            <a:xfrm>
              <a:off x="-1587713" y="3764068"/>
              <a:ext cx="11328398" cy="112545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B587C"/>
                  </a:solidFill>
                  <a:effectLst/>
                  <a:uLnTx/>
                  <a:uFillTx/>
                  <a:latin typeface="Nunito SemiBold" pitchFamily="2" charset="77"/>
                  <a:ea typeface="+mn-ea"/>
                  <a:cs typeface="+mn-cs"/>
                </a:rPr>
                <a:t>Towards Efficient Sparse Matrix Vector Multiplication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1B587C"/>
                  </a:solidFill>
                  <a:effectLst/>
                  <a:uLnTx/>
                  <a:uFillTx/>
                  <a:latin typeface="Nunito SemiBold" pitchFamily="2" charset="77"/>
                  <a:ea typeface="+mn-ea"/>
                  <a:cs typeface="+mn-cs"/>
                </a:rPr>
                <a:t>on Real Processing-In-Memory Architectures</a:t>
              </a:r>
              <a:endParaRPr kumimoji="0" lang="en-GR" sz="2600" b="1" i="0" u="none" strike="noStrike" kern="1200" cap="none" spc="0" normalizeH="0" baseline="0" noProof="0" dirty="0">
                <a:ln>
                  <a:noFill/>
                </a:ln>
                <a:solidFill>
                  <a:srgbClr val="1B587C"/>
                </a:solidFill>
                <a:effectLst/>
                <a:uLnTx/>
                <a:uFillTx/>
                <a:latin typeface="Nunito SemiBold" pitchFamily="2" charset="77"/>
                <a:ea typeface="+mn-ea"/>
                <a:cs typeface="+mn-cs"/>
              </a:endParaRPr>
            </a:p>
          </p:txBody>
        </p:sp>
      </p:grpSp>
      <p:sp>
        <p:nvSpPr>
          <p:cNvPr id="42" name="TextBox 41">
            <a:extLst>
              <a:ext uri="{FF2B5EF4-FFF2-40B4-BE49-F238E27FC236}">
                <a16:creationId xmlns:a16="http://schemas.microsoft.com/office/drawing/2014/main" id="{871A2471-32BB-274E-9FDC-F34991B8C87C}"/>
              </a:ext>
            </a:extLst>
          </p:cNvPr>
          <p:cNvSpPr txBox="1"/>
          <p:nvPr/>
        </p:nvSpPr>
        <p:spPr>
          <a:xfrm>
            <a:off x="185980" y="4222324"/>
            <a:ext cx="8756541" cy="12413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F2936"/>
                </a:solidFill>
                <a:effectLst/>
                <a:uLnTx/>
                <a:uFillTx/>
                <a:latin typeface="Nunito SemiBold" pitchFamily="2" charset="77"/>
                <a:ea typeface="+mn-ea"/>
                <a:cs typeface="+mn-cs"/>
              </a:rPr>
              <a:t>Christina </a:t>
            </a:r>
            <a:r>
              <a:rPr kumimoji="0" lang="en-US" sz="2400" b="1" i="0" u="none" strike="noStrike" kern="1200" cap="none" spc="0" normalizeH="0" baseline="0" noProof="0" dirty="0" err="1">
                <a:ln>
                  <a:noFill/>
                </a:ln>
                <a:solidFill>
                  <a:srgbClr val="9F2936"/>
                </a:solidFill>
                <a:effectLst/>
                <a:uLnTx/>
                <a:uFillTx/>
                <a:latin typeface="Nunito SemiBold" pitchFamily="2" charset="77"/>
                <a:ea typeface="+mn-ea"/>
                <a:cs typeface="+mn-cs"/>
              </a:rPr>
              <a:t>Giannoula</a:t>
            </a:r>
            <a:endParaRPr kumimoji="0" lang="en-US" sz="2400" b="1" i="0" u="none" strike="noStrike" kern="1200" cap="none" spc="0" normalizeH="0" baseline="0" noProof="0" dirty="0">
              <a:ln>
                <a:noFill/>
              </a:ln>
              <a:solidFill>
                <a:srgbClr val="9F2936"/>
              </a:solidFill>
              <a:effectLst/>
              <a:uLnTx/>
              <a:uFillTx/>
              <a:latin typeface="Nunito SemiBold" pitchFamily="2" charset="77"/>
              <a:ea typeface="+mn-ea"/>
              <a:cs typeface="+mn-cs"/>
            </a:endParaRPr>
          </a:p>
          <a:p>
            <a:pPr marL="0" marR="0" lvl="0" indent="0" algn="ctr" defTabSz="457200" rtl="0" eaLnBrk="1" fontAlgn="auto" latinLnBrk="0" hangingPunct="1">
              <a:lnSpc>
                <a:spcPct val="100000"/>
              </a:lnSpc>
              <a:spcBef>
                <a:spcPts val="400"/>
              </a:spcBef>
              <a:spcAft>
                <a:spcPts val="0"/>
              </a:spcAft>
              <a:buClrTx/>
              <a:buSzTx/>
              <a:buFontTx/>
              <a:buNone/>
              <a:tabLst/>
              <a:defRPr/>
            </a:pP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Ivan Fernandez, Juan Gomez-Luna, </a:t>
            </a:r>
          </a:p>
          <a:p>
            <a:pPr marL="0" marR="0" lvl="0" indent="0" algn="ctr" defTabSz="457200" rtl="0" eaLnBrk="1" fontAlgn="auto" latinLnBrk="0" hangingPunct="1">
              <a:lnSpc>
                <a:spcPct val="100000"/>
              </a:lnSpc>
              <a:spcBef>
                <a:spcPts val="400"/>
              </a:spcBef>
              <a:spcAft>
                <a:spcPts val="0"/>
              </a:spcAft>
              <a:buClrTx/>
              <a:buSzTx/>
              <a:buFontTx/>
              <a:buNone/>
              <a:tabLst/>
              <a:defRPr/>
            </a:pP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Nectarios</a:t>
            </a: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 </a:t>
            </a: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Koziris</a:t>
            </a: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 Georgios </a:t>
            </a: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Goumas</a:t>
            </a: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 </a:t>
            </a: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Onur</a:t>
            </a:r>
            <a:r>
              <a:rPr kumimoji="0" lang="en-US"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rPr>
              <a:t> </a:t>
            </a:r>
            <a:r>
              <a:rPr kumimoji="0" lang="en-US" sz="2200" b="1" i="0" u="none" strike="noStrike" kern="1200" cap="none" spc="0" normalizeH="0" baseline="0" noProof="0" dirty="0" err="1">
                <a:ln>
                  <a:noFill/>
                </a:ln>
                <a:solidFill>
                  <a:prstClr val="black">
                    <a:lumMod val="85000"/>
                    <a:lumOff val="15000"/>
                  </a:prstClr>
                </a:solidFill>
                <a:effectLst/>
                <a:uLnTx/>
                <a:uFillTx/>
                <a:latin typeface="Nunito SemiBold" pitchFamily="2" charset="77"/>
                <a:ea typeface="+mn-ea"/>
                <a:cs typeface="+mn-cs"/>
              </a:rPr>
              <a:t>Mutlu</a:t>
            </a:r>
            <a:endParaRPr kumimoji="0" lang="en-GR" sz="2200" b="1" i="0" u="none" strike="noStrike" kern="1200" cap="none" spc="0" normalizeH="0" baseline="0" noProof="0" dirty="0">
              <a:ln>
                <a:noFill/>
              </a:ln>
              <a:solidFill>
                <a:prstClr val="black">
                  <a:lumMod val="85000"/>
                  <a:lumOff val="15000"/>
                </a:prstClr>
              </a:solidFill>
              <a:effectLst/>
              <a:uLnTx/>
              <a:uFillTx/>
              <a:latin typeface="Nunito SemiBold" pitchFamily="2" charset="77"/>
              <a:ea typeface="+mn-ea"/>
              <a:cs typeface="+mn-cs"/>
            </a:endParaRPr>
          </a:p>
        </p:txBody>
      </p:sp>
      <p:grpSp>
        <p:nvGrpSpPr>
          <p:cNvPr id="43" name="Group 42">
            <a:extLst>
              <a:ext uri="{FF2B5EF4-FFF2-40B4-BE49-F238E27FC236}">
                <a16:creationId xmlns:a16="http://schemas.microsoft.com/office/drawing/2014/main" id="{484329C9-31B6-0FF5-7EAD-30889B95312D}"/>
              </a:ext>
            </a:extLst>
          </p:cNvPr>
          <p:cNvGrpSpPr>
            <a:grpSpLocks noChangeAspect="1"/>
          </p:cNvGrpSpPr>
          <p:nvPr/>
        </p:nvGrpSpPr>
        <p:grpSpPr>
          <a:xfrm>
            <a:off x="4251762" y="5814857"/>
            <a:ext cx="2664000" cy="888420"/>
            <a:chOff x="6822135" y="4647763"/>
            <a:chExt cx="3130509" cy="1044000"/>
          </a:xfrm>
        </p:grpSpPr>
        <p:pic>
          <p:nvPicPr>
            <p:cNvPr id="44" name="Picture 43">
              <a:extLst>
                <a:ext uri="{FF2B5EF4-FFF2-40B4-BE49-F238E27FC236}">
                  <a16:creationId xmlns:a16="http://schemas.microsoft.com/office/drawing/2014/main" id="{4B85685F-6613-FBCA-6E86-E381731EF37C}"/>
                </a:ext>
              </a:extLst>
            </p:cNvPr>
            <p:cNvPicPr>
              <a:picLocks noChangeAspect="1"/>
            </p:cNvPicPr>
            <p:nvPr/>
          </p:nvPicPr>
          <p:blipFill>
            <a:blip r:embed="rId6"/>
            <a:stretch>
              <a:fillRect/>
            </a:stretch>
          </p:blipFill>
          <p:spPr>
            <a:xfrm>
              <a:off x="8908644" y="4647763"/>
              <a:ext cx="1044000" cy="1044000"/>
            </a:xfrm>
            <a:prstGeom prst="rect">
              <a:avLst/>
            </a:prstGeom>
          </p:spPr>
        </p:pic>
        <p:pic>
          <p:nvPicPr>
            <p:cNvPr id="45" name="Picture 44">
              <a:extLst>
                <a:ext uri="{FF2B5EF4-FFF2-40B4-BE49-F238E27FC236}">
                  <a16:creationId xmlns:a16="http://schemas.microsoft.com/office/drawing/2014/main" id="{A7FFE876-3440-D4D9-8DC0-A72281B9F605}"/>
                </a:ext>
              </a:extLst>
            </p:cNvPr>
            <p:cNvPicPr>
              <a:picLocks noChangeAspect="1"/>
            </p:cNvPicPr>
            <p:nvPr/>
          </p:nvPicPr>
          <p:blipFill>
            <a:blip r:embed="rId7"/>
            <a:stretch>
              <a:fillRect/>
            </a:stretch>
          </p:blipFill>
          <p:spPr>
            <a:xfrm>
              <a:off x="6822135" y="4863763"/>
              <a:ext cx="2072211" cy="612000"/>
            </a:xfrm>
            <a:prstGeom prst="rect">
              <a:avLst/>
            </a:prstGeom>
          </p:spPr>
        </p:pic>
      </p:grpSp>
      <p:grpSp>
        <p:nvGrpSpPr>
          <p:cNvPr id="46" name="Group 45">
            <a:extLst>
              <a:ext uri="{FF2B5EF4-FFF2-40B4-BE49-F238E27FC236}">
                <a16:creationId xmlns:a16="http://schemas.microsoft.com/office/drawing/2014/main" id="{89618EBA-2F75-3861-FBCC-D67E229D9894}"/>
              </a:ext>
            </a:extLst>
          </p:cNvPr>
          <p:cNvGrpSpPr>
            <a:grpSpLocks noChangeAspect="1"/>
          </p:cNvGrpSpPr>
          <p:nvPr/>
        </p:nvGrpSpPr>
        <p:grpSpPr>
          <a:xfrm>
            <a:off x="169452" y="5821764"/>
            <a:ext cx="4248000" cy="929066"/>
            <a:chOff x="203822" y="4471303"/>
            <a:chExt cx="5102770" cy="1116000"/>
          </a:xfrm>
        </p:grpSpPr>
        <p:pic>
          <p:nvPicPr>
            <p:cNvPr id="47" name="Graphic 46">
              <a:extLst>
                <a:ext uri="{FF2B5EF4-FFF2-40B4-BE49-F238E27FC236}">
                  <a16:creationId xmlns:a16="http://schemas.microsoft.com/office/drawing/2014/main" id="{ECBB070C-09C1-47A0-F0CE-FD63B76F312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03822" y="4802763"/>
              <a:ext cx="2304000" cy="439695"/>
            </a:xfrm>
            <a:prstGeom prst="rect">
              <a:avLst/>
            </a:prstGeom>
          </p:spPr>
        </p:pic>
        <p:pic>
          <p:nvPicPr>
            <p:cNvPr id="48" name="Picture 47">
              <a:extLst>
                <a:ext uri="{FF2B5EF4-FFF2-40B4-BE49-F238E27FC236}">
                  <a16:creationId xmlns:a16="http://schemas.microsoft.com/office/drawing/2014/main" id="{440FE610-C8DB-36CA-D2E9-04447500EEB7}"/>
                </a:ext>
              </a:extLst>
            </p:cNvPr>
            <p:cNvPicPr>
              <a:picLocks noChangeAspect="1"/>
            </p:cNvPicPr>
            <p:nvPr/>
          </p:nvPicPr>
          <p:blipFill>
            <a:blip r:embed="rId10"/>
            <a:stretch>
              <a:fillRect/>
            </a:stretch>
          </p:blipFill>
          <p:spPr>
            <a:xfrm>
              <a:off x="2282069" y="4471303"/>
              <a:ext cx="3024523" cy="1116000"/>
            </a:xfrm>
            <a:prstGeom prst="rect">
              <a:avLst/>
            </a:prstGeom>
          </p:spPr>
        </p:pic>
      </p:grpSp>
      <p:pic>
        <p:nvPicPr>
          <p:cNvPr id="49" name="Google Shape;45;p7" descr="Imagen que contiene Texto&#10;&#10;Descripción generada automáticamente">
            <a:extLst>
              <a:ext uri="{FF2B5EF4-FFF2-40B4-BE49-F238E27FC236}">
                <a16:creationId xmlns:a16="http://schemas.microsoft.com/office/drawing/2014/main" id="{8B69B12E-D7A4-2102-5494-B0741BC91134}"/>
              </a:ext>
            </a:extLst>
          </p:cNvPr>
          <p:cNvPicPr preferRelativeResize="0">
            <a:picLocks noChangeAspect="1"/>
          </p:cNvPicPr>
          <p:nvPr/>
        </p:nvPicPr>
        <p:blipFill rotWithShape="1">
          <a:blip r:embed="rId11">
            <a:alphaModFix/>
          </a:blip>
          <a:srcRect/>
          <a:stretch/>
        </p:blipFill>
        <p:spPr>
          <a:xfrm>
            <a:off x="7174548" y="5923210"/>
            <a:ext cx="1800000" cy="668197"/>
          </a:xfrm>
          <a:prstGeom prst="rect">
            <a:avLst/>
          </a:prstGeom>
          <a:noFill/>
          <a:ln>
            <a:noFill/>
          </a:ln>
        </p:spPr>
      </p:pic>
    </p:spTree>
    <p:extLst>
      <p:ext uri="{BB962C8B-B14F-4D97-AF65-F5344CB8AC3E}">
        <p14:creationId xmlns:p14="http://schemas.microsoft.com/office/powerpoint/2010/main" val="257172869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b="1" dirty="0"/>
              <a:t>Year III Results (2022 Annual Review 1)</a:t>
            </a:r>
          </a:p>
        </p:txBody>
      </p:sp>
      <p:sp>
        <p:nvSpPr>
          <p:cNvPr id="3" name="Content Placeholder 2"/>
          <p:cNvSpPr>
            <a:spLocks noGrp="1"/>
          </p:cNvSpPr>
          <p:nvPr>
            <p:ph idx="1"/>
          </p:nvPr>
        </p:nvSpPr>
        <p:spPr>
          <a:xfrm>
            <a:off x="228600" y="897632"/>
            <a:ext cx="8915400" cy="5195664"/>
          </a:xfrm>
        </p:spPr>
        <p:txBody>
          <a:bodyPr/>
          <a:lstStyle/>
          <a:p>
            <a:r>
              <a:rPr lang="en-US" sz="2000" dirty="0"/>
              <a:t>Benchmarking a New Paradigm: Experimental Analysis and Characterization of a Real Processing-in-Memory System [IEEE Access’22]</a:t>
            </a:r>
          </a:p>
          <a:p>
            <a:r>
              <a:rPr lang="en-US" sz="2000" dirty="0"/>
              <a:t>Benchmarking Memory-Centric Computing Systems: Analysis of Real Processing-in-Memory Hardware [CUT 2021]</a:t>
            </a:r>
          </a:p>
          <a:p>
            <a:endParaRPr lang="en-US" sz="2000" dirty="0"/>
          </a:p>
          <a:p>
            <a:r>
              <a:rPr lang="en-US" sz="2000" dirty="0"/>
              <a:t>An Experimental Evaluation of Machine Learning Training on a Real Processing-in-Memory System [</a:t>
            </a:r>
            <a:r>
              <a:rPr lang="en-US" sz="2000" dirty="0" err="1"/>
              <a:t>arXiv</a:t>
            </a:r>
            <a:r>
              <a:rPr lang="en-US" sz="2000" dirty="0"/>
              <a:t> 2022]</a:t>
            </a:r>
          </a:p>
          <a:p>
            <a:endParaRPr lang="en-US" sz="2000" dirty="0"/>
          </a:p>
          <a:p>
            <a:r>
              <a:rPr lang="en-US" sz="2000" dirty="0" err="1"/>
              <a:t>SparseP</a:t>
            </a:r>
            <a:r>
              <a:rPr lang="en-US" sz="2000" dirty="0"/>
              <a:t>: Towards Efficient Sparse Matrix Vector Multiplication on Real Processing-In-Memory Architectures [SIGMETRICS 2022]</a:t>
            </a:r>
          </a:p>
          <a:p>
            <a:endParaRPr lang="en-US" sz="2000" dirty="0"/>
          </a:p>
          <a:p>
            <a:r>
              <a:rPr lang="en-US" sz="2000" dirty="0"/>
              <a:t>High-throughput Pairwise Alignment with the Wavefront Algorithm using Processing-in-Memory [HICOMB 2022]</a:t>
            </a:r>
          </a:p>
          <a:p>
            <a:endParaRPr lang="en-US" sz="2000" dirty="0"/>
          </a:p>
          <a:p>
            <a:r>
              <a:rPr lang="en-US" sz="2000" dirty="0" err="1"/>
              <a:t>PiDRAM</a:t>
            </a:r>
            <a:r>
              <a:rPr lang="en-US" sz="2000" dirty="0"/>
              <a:t>: A Holistic End-to-end FPGA-based Framework for Processing-in-DRAM [</a:t>
            </a:r>
            <a:r>
              <a:rPr lang="en-US" sz="2000" dirty="0" err="1"/>
              <a:t>arXiv</a:t>
            </a:r>
            <a:r>
              <a:rPr lang="en-US" sz="2000" dirty="0"/>
              <a:t> 2021]</a:t>
            </a:r>
          </a:p>
          <a:p>
            <a:endParaRPr lang="en-US" sz="2000" dirty="0"/>
          </a:p>
          <a:p>
            <a:pPr marL="0" indent="0">
              <a:buNone/>
            </a:pPr>
            <a:br>
              <a:rPr lang="en-US" sz="2000" dirty="0"/>
            </a:br>
            <a:endParaRPr lang="en-US" sz="2000" dirty="0"/>
          </a:p>
          <a:p>
            <a:endParaRPr lang="en-US" sz="1200" dirty="0"/>
          </a:p>
          <a:p>
            <a:endParaRPr lang="en-US" sz="1200" dirty="0"/>
          </a:p>
          <a:p>
            <a:endParaRPr lang="en-US" sz="1200" dirty="0"/>
          </a:p>
          <a:p>
            <a:endParaRPr lang="en-US" sz="1200" dirty="0"/>
          </a:p>
          <a:p>
            <a:pPr marL="0" indent="0">
              <a:buNone/>
            </a:pPr>
            <a:endParaRPr lang="en-US" sz="1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D161D2F2-0AAA-0392-6FFC-AD7DB8BA3327}"/>
              </a:ext>
            </a:extLst>
          </p:cNvPr>
          <p:cNvSpPr/>
          <p:nvPr/>
        </p:nvSpPr>
        <p:spPr>
          <a:xfrm flipV="1">
            <a:off x="513243" y="5680150"/>
            <a:ext cx="8496944"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3022633"/>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p:txBody>
          <a:bodyPr/>
          <a:lstStyle/>
          <a:p>
            <a:r>
              <a:rPr lang="en-US" dirty="0"/>
              <a:t>Real Processing Using 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indent="0" algn="ct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a:extLst>
              <a:ext uri="{FF2B5EF4-FFF2-40B4-BE49-F238E27FC236}">
                <a16:creationId xmlns:a16="http://schemas.microsoft.com/office/drawing/2014/main" id="{4968A077-68D5-B642-B9B4-2961262DEAA6}"/>
              </a:ext>
            </a:extLst>
          </p:cNvPr>
          <p:cNvPicPr>
            <a:picLocks noChangeAspect="1"/>
          </p:cNvPicPr>
          <p:nvPr/>
        </p:nvPicPr>
        <p:blipFill>
          <a:blip r:embed="rId5"/>
          <a:stretch>
            <a:fillRect/>
          </a:stretch>
        </p:blipFill>
        <p:spPr>
          <a:xfrm>
            <a:off x="0" y="2204864"/>
            <a:ext cx="9144000" cy="1788837"/>
          </a:xfrm>
          <a:prstGeom prst="rect">
            <a:avLst/>
          </a:prstGeom>
        </p:spPr>
      </p:pic>
    </p:spTree>
    <p:extLst>
      <p:ext uri="{BB962C8B-B14F-4D97-AF65-F5344CB8AC3E}">
        <p14:creationId xmlns:p14="http://schemas.microsoft.com/office/powerpoint/2010/main" val="4088157822"/>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a:xfrm>
            <a:off x="228600" y="152400"/>
            <a:ext cx="8915400" cy="1066800"/>
          </a:xfrm>
        </p:spPr>
        <p:txBody>
          <a:bodyPr/>
          <a:lstStyle/>
          <a:p>
            <a:r>
              <a:rPr lang="en-US" dirty="0"/>
              <a:t>Real Processing Using 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228600" y="1124744"/>
            <a:ext cx="8610600" cy="5193723"/>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lvl="0" indent="0" algn="ctr">
              <a:buClr>
                <a:srgbClr val="CC9900"/>
              </a:buCl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a:p>
            <a:pPr marL="0" indent="0" algn="ctr">
              <a:buNone/>
            </a:pP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20" name="TextBox 19">
            <a:extLst>
              <a:ext uri="{FF2B5EF4-FFF2-40B4-BE49-F238E27FC236}">
                <a16:creationId xmlns:a16="http://schemas.microsoft.com/office/drawing/2014/main" id="{71888F9C-ADAD-3C85-EDCD-C4077ADE1C71}"/>
              </a:ext>
            </a:extLst>
          </p:cNvPr>
          <p:cNvSpPr txBox="1"/>
          <p:nvPr/>
        </p:nvSpPr>
        <p:spPr>
          <a:xfrm>
            <a:off x="2286000" y="3002890"/>
            <a:ext cx="4572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21" name="Picture 20" descr="A picture containing text, electronics, computer&#10;&#10;Description automatically generated">
            <a:extLst>
              <a:ext uri="{FF2B5EF4-FFF2-40B4-BE49-F238E27FC236}">
                <a16:creationId xmlns:a16="http://schemas.microsoft.com/office/drawing/2014/main" id="{90A84942-0C58-EE06-5DCC-7EA31021A407}"/>
              </a:ext>
            </a:extLst>
          </p:cNvPr>
          <p:cNvPicPr>
            <a:picLocks noChangeAspect="1"/>
          </p:cNvPicPr>
          <p:nvPr/>
        </p:nvPicPr>
        <p:blipFill rotWithShape="1">
          <a:blip r:embed="rId5"/>
          <a:srcRect l="11013" r="18661"/>
          <a:stretch/>
        </p:blipFill>
        <p:spPr>
          <a:xfrm rot="5400000">
            <a:off x="2761306" y="-438353"/>
            <a:ext cx="3621387" cy="6858000"/>
          </a:xfrm>
          <a:prstGeom prst="rect">
            <a:avLst/>
          </a:prstGeom>
        </p:spPr>
      </p:pic>
      <p:sp>
        <p:nvSpPr>
          <p:cNvPr id="22" name="Freeform 21">
            <a:extLst>
              <a:ext uri="{FF2B5EF4-FFF2-40B4-BE49-F238E27FC236}">
                <a16:creationId xmlns:a16="http://schemas.microsoft.com/office/drawing/2014/main" id="{F43A5D1A-E45A-26F0-1E29-A341A2FDAFF3}"/>
              </a:ext>
            </a:extLst>
          </p:cNvPr>
          <p:cNvSpPr/>
          <p:nvPr/>
        </p:nvSpPr>
        <p:spPr>
          <a:xfrm>
            <a:off x="2950669" y="1187786"/>
            <a:ext cx="3588444" cy="1283234"/>
          </a:xfrm>
          <a:custGeom>
            <a:avLst/>
            <a:gdLst>
              <a:gd name="connsiteX0" fmla="*/ 0 w 3588444"/>
              <a:gd name="connsiteY0" fmla="*/ 23052 h 1283234"/>
              <a:gd name="connsiteX1" fmla="*/ 276625 w 3588444"/>
              <a:gd name="connsiteY1" fmla="*/ 1283234 h 1283234"/>
              <a:gd name="connsiteX2" fmla="*/ 3281082 w 3588444"/>
              <a:gd name="connsiteY2" fmla="*/ 1221762 h 1283234"/>
              <a:gd name="connsiteX3" fmla="*/ 3588444 w 3588444"/>
              <a:gd name="connsiteY3" fmla="*/ 0 h 1283234"/>
              <a:gd name="connsiteX4" fmla="*/ 0 w 3588444"/>
              <a:gd name="connsiteY4" fmla="*/ 23052 h 1283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8444" h="1283234">
                <a:moveTo>
                  <a:pt x="0" y="23052"/>
                </a:moveTo>
                <a:lnTo>
                  <a:pt x="276625" y="1283234"/>
                </a:lnTo>
                <a:lnTo>
                  <a:pt x="3281082" y="1221762"/>
                </a:lnTo>
                <a:lnTo>
                  <a:pt x="3588444" y="0"/>
                </a:lnTo>
                <a:lnTo>
                  <a:pt x="0" y="23052"/>
                </a:lnTo>
                <a:close/>
              </a:path>
            </a:pathLst>
          </a:custGeom>
          <a:noFill/>
          <a:ln w="38100">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a:extLst>
              <a:ext uri="{FF2B5EF4-FFF2-40B4-BE49-F238E27FC236}">
                <a16:creationId xmlns:a16="http://schemas.microsoft.com/office/drawing/2014/main" id="{A7A02C61-C625-DC0D-D2CF-B7212AA2C791}"/>
              </a:ext>
            </a:extLst>
          </p:cNvPr>
          <p:cNvSpPr/>
          <p:nvPr/>
        </p:nvSpPr>
        <p:spPr>
          <a:xfrm>
            <a:off x="2957639" y="1207030"/>
            <a:ext cx="1666959" cy="206347"/>
          </a:xfrm>
          <a:custGeom>
            <a:avLst/>
            <a:gdLst>
              <a:gd name="connsiteX0" fmla="*/ 0 w 1533441"/>
              <a:gd name="connsiteY0" fmla="*/ 0 h 206347"/>
              <a:gd name="connsiteX1" fmla="*/ 36414 w 1533441"/>
              <a:gd name="connsiteY1" fmla="*/ 206347 h 206347"/>
              <a:gd name="connsiteX2" fmla="*/ 1424198 w 1533441"/>
              <a:gd name="connsiteY2" fmla="*/ 206347 h 206347"/>
              <a:gd name="connsiteX3" fmla="*/ 1533441 w 1533441"/>
              <a:gd name="connsiteY3" fmla="*/ 12138 h 206347"/>
              <a:gd name="connsiteX4" fmla="*/ 0 w 1533441"/>
              <a:gd name="connsiteY4" fmla="*/ 0 h 206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441" h="206347">
                <a:moveTo>
                  <a:pt x="0" y="0"/>
                </a:moveTo>
                <a:lnTo>
                  <a:pt x="36414" y="206347"/>
                </a:lnTo>
                <a:lnTo>
                  <a:pt x="1424198" y="206347"/>
                </a:lnTo>
                <a:lnTo>
                  <a:pt x="1533441" y="12138"/>
                </a:lnTo>
                <a:lnTo>
                  <a:pt x="0" y="0"/>
                </a:lnTo>
                <a:close/>
              </a:path>
            </a:pathLst>
          </a:custGeom>
          <a:solidFill>
            <a:srgbClr val="1E7E42"/>
          </a:solidFill>
          <a:ln>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Host Machine</a:t>
            </a:r>
          </a:p>
        </p:txBody>
      </p:sp>
      <p:sp>
        <p:nvSpPr>
          <p:cNvPr id="24" name="Freeform 23">
            <a:extLst>
              <a:ext uri="{FF2B5EF4-FFF2-40B4-BE49-F238E27FC236}">
                <a16:creationId xmlns:a16="http://schemas.microsoft.com/office/drawing/2014/main" id="{88B03DE1-9BDF-A27F-7BB8-8DB98C14839E}"/>
              </a:ext>
            </a:extLst>
          </p:cNvPr>
          <p:cNvSpPr/>
          <p:nvPr/>
        </p:nvSpPr>
        <p:spPr>
          <a:xfrm>
            <a:off x="1917700" y="2431906"/>
            <a:ext cx="5029200" cy="1339850"/>
          </a:xfrm>
          <a:custGeom>
            <a:avLst/>
            <a:gdLst>
              <a:gd name="connsiteX0" fmla="*/ 666750 w 5029200"/>
              <a:gd name="connsiteY0" fmla="*/ 95250 h 1339850"/>
              <a:gd name="connsiteX1" fmla="*/ 0 w 5029200"/>
              <a:gd name="connsiteY1" fmla="*/ 1339850 h 1339850"/>
              <a:gd name="connsiteX2" fmla="*/ 5029200 w 5029200"/>
              <a:gd name="connsiteY2" fmla="*/ 1270000 h 1339850"/>
              <a:gd name="connsiteX3" fmla="*/ 4356100 w 5029200"/>
              <a:gd name="connsiteY3" fmla="*/ 0 h 1339850"/>
              <a:gd name="connsiteX4" fmla="*/ 666750 w 5029200"/>
              <a:gd name="connsiteY4" fmla="*/ 95250 h 1339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200" h="1339850">
                <a:moveTo>
                  <a:pt x="666750" y="95250"/>
                </a:moveTo>
                <a:lnTo>
                  <a:pt x="0" y="1339850"/>
                </a:lnTo>
                <a:lnTo>
                  <a:pt x="5029200" y="1270000"/>
                </a:lnTo>
                <a:lnTo>
                  <a:pt x="4356100" y="0"/>
                </a:lnTo>
                <a:lnTo>
                  <a:pt x="666750" y="95250"/>
                </a:lnTo>
                <a:close/>
              </a:path>
            </a:pathLst>
          </a:custGeom>
          <a:noFill/>
          <a:ln w="38100">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a:extLst>
              <a:ext uri="{FF2B5EF4-FFF2-40B4-BE49-F238E27FC236}">
                <a16:creationId xmlns:a16="http://schemas.microsoft.com/office/drawing/2014/main" id="{0B27AA9E-4C4B-D9AD-ADE1-3836514327AC}"/>
              </a:ext>
            </a:extLst>
          </p:cNvPr>
          <p:cNvSpPr/>
          <p:nvPr/>
        </p:nvSpPr>
        <p:spPr>
          <a:xfrm>
            <a:off x="2443795" y="2489618"/>
            <a:ext cx="1581993" cy="303451"/>
          </a:xfrm>
          <a:custGeom>
            <a:avLst/>
            <a:gdLst>
              <a:gd name="connsiteX0" fmla="*/ 0 w 1581993"/>
              <a:gd name="connsiteY0" fmla="*/ 303451 h 303451"/>
              <a:gd name="connsiteX1" fmla="*/ 1521302 w 1581993"/>
              <a:gd name="connsiteY1" fmla="*/ 283221 h 303451"/>
              <a:gd name="connsiteX2" fmla="*/ 1581993 w 1581993"/>
              <a:gd name="connsiteY2" fmla="*/ 0 h 303451"/>
              <a:gd name="connsiteX3" fmla="*/ 145656 w 1581993"/>
              <a:gd name="connsiteY3" fmla="*/ 32368 h 303451"/>
              <a:gd name="connsiteX4" fmla="*/ 0 w 1581993"/>
              <a:gd name="connsiteY4" fmla="*/ 303451 h 303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993" h="303451">
                <a:moveTo>
                  <a:pt x="0" y="303451"/>
                </a:moveTo>
                <a:lnTo>
                  <a:pt x="1521302" y="283221"/>
                </a:lnTo>
                <a:lnTo>
                  <a:pt x="1581993" y="0"/>
                </a:lnTo>
                <a:lnTo>
                  <a:pt x="145656" y="32368"/>
                </a:lnTo>
                <a:lnTo>
                  <a:pt x="0" y="303451"/>
                </a:lnTo>
                <a:close/>
              </a:path>
            </a:pathLst>
          </a:custGeom>
          <a:solidFill>
            <a:srgbClr val="006CBA"/>
          </a:solidFill>
          <a:ln>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FPGA Board</a:t>
            </a:r>
          </a:p>
        </p:txBody>
      </p:sp>
      <p:sp>
        <p:nvSpPr>
          <p:cNvPr id="26" name="Freeform 25">
            <a:extLst>
              <a:ext uri="{FF2B5EF4-FFF2-40B4-BE49-F238E27FC236}">
                <a16:creationId xmlns:a16="http://schemas.microsoft.com/office/drawing/2014/main" id="{25F84937-148A-0176-98A1-3C9A01C9E3CF}"/>
              </a:ext>
            </a:extLst>
          </p:cNvPr>
          <p:cNvSpPr/>
          <p:nvPr/>
        </p:nvSpPr>
        <p:spPr>
          <a:xfrm>
            <a:off x="4381500" y="2501756"/>
            <a:ext cx="615950" cy="450850"/>
          </a:xfrm>
          <a:custGeom>
            <a:avLst/>
            <a:gdLst>
              <a:gd name="connsiteX0" fmla="*/ 0 w 615950"/>
              <a:gd name="connsiteY0" fmla="*/ 450850 h 450850"/>
              <a:gd name="connsiteX1" fmla="*/ 9525 w 615950"/>
              <a:gd name="connsiteY1" fmla="*/ 171450 h 450850"/>
              <a:gd name="connsiteX2" fmla="*/ 57150 w 615950"/>
              <a:gd name="connsiteY2" fmla="*/ 171450 h 450850"/>
              <a:gd name="connsiteX3" fmla="*/ 85725 w 615950"/>
              <a:gd name="connsiteY3" fmla="*/ 44450 h 450850"/>
              <a:gd name="connsiteX4" fmla="*/ 273050 w 615950"/>
              <a:gd name="connsiteY4" fmla="*/ 0 h 450850"/>
              <a:gd name="connsiteX5" fmla="*/ 514350 w 615950"/>
              <a:gd name="connsiteY5" fmla="*/ 63500 h 450850"/>
              <a:gd name="connsiteX6" fmla="*/ 530225 w 615950"/>
              <a:gd name="connsiteY6" fmla="*/ 133350 h 450850"/>
              <a:gd name="connsiteX7" fmla="*/ 568325 w 615950"/>
              <a:gd name="connsiteY7" fmla="*/ 161925 h 450850"/>
              <a:gd name="connsiteX8" fmla="*/ 615950 w 615950"/>
              <a:gd name="connsiteY8" fmla="*/ 450850 h 450850"/>
              <a:gd name="connsiteX9" fmla="*/ 0 w 615950"/>
              <a:gd name="connsiteY9" fmla="*/ 45085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5950" h="450850">
                <a:moveTo>
                  <a:pt x="0" y="450850"/>
                </a:moveTo>
                <a:lnTo>
                  <a:pt x="9525" y="171450"/>
                </a:lnTo>
                <a:lnTo>
                  <a:pt x="57150" y="171450"/>
                </a:lnTo>
                <a:lnTo>
                  <a:pt x="85725" y="44450"/>
                </a:lnTo>
                <a:lnTo>
                  <a:pt x="273050" y="0"/>
                </a:lnTo>
                <a:lnTo>
                  <a:pt x="514350" y="63500"/>
                </a:lnTo>
                <a:lnTo>
                  <a:pt x="530225" y="133350"/>
                </a:lnTo>
                <a:lnTo>
                  <a:pt x="568325" y="161925"/>
                </a:lnTo>
                <a:lnTo>
                  <a:pt x="615950" y="450850"/>
                </a:lnTo>
                <a:lnTo>
                  <a:pt x="0" y="450850"/>
                </a:lnTo>
                <a:close/>
              </a:path>
            </a:pathLst>
          </a:custGeom>
          <a:noFill/>
          <a:ln w="38100">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a:extLst>
              <a:ext uri="{FF2B5EF4-FFF2-40B4-BE49-F238E27FC236}">
                <a16:creationId xmlns:a16="http://schemas.microsoft.com/office/drawing/2014/main" id="{7538B207-8DD0-08B2-6BAE-7EF1510E36E5}"/>
              </a:ext>
            </a:extLst>
          </p:cNvPr>
          <p:cNvSpPr/>
          <p:nvPr/>
        </p:nvSpPr>
        <p:spPr>
          <a:xfrm>
            <a:off x="4624598" y="2952606"/>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8" name="Rectangle 27">
            <a:extLst>
              <a:ext uri="{FF2B5EF4-FFF2-40B4-BE49-F238E27FC236}">
                <a16:creationId xmlns:a16="http://schemas.microsoft.com/office/drawing/2014/main" id="{00C60EA2-B2F3-02F0-9E0A-294DFB2FED87}"/>
              </a:ext>
            </a:extLst>
          </p:cNvPr>
          <p:cNvSpPr/>
          <p:nvPr/>
        </p:nvSpPr>
        <p:spPr>
          <a:xfrm rot="16200000">
            <a:off x="4466483" y="3110721"/>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9" name="Rectangle 28">
            <a:extLst>
              <a:ext uri="{FF2B5EF4-FFF2-40B4-BE49-F238E27FC236}">
                <a16:creationId xmlns:a16="http://schemas.microsoft.com/office/drawing/2014/main" id="{30D8093F-4D81-B331-FCCD-AD61838C4100}"/>
              </a:ext>
            </a:extLst>
          </p:cNvPr>
          <p:cNvSpPr/>
          <p:nvPr/>
        </p:nvSpPr>
        <p:spPr>
          <a:xfrm>
            <a:off x="2625725" y="3133581"/>
            <a:ext cx="1682642" cy="2730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RISC-V System</a:t>
            </a:r>
          </a:p>
        </p:txBody>
      </p:sp>
      <p:sp>
        <p:nvSpPr>
          <p:cNvPr id="30" name="Freeform 29">
            <a:extLst>
              <a:ext uri="{FF2B5EF4-FFF2-40B4-BE49-F238E27FC236}">
                <a16:creationId xmlns:a16="http://schemas.microsoft.com/office/drawing/2014/main" id="{60099585-B42B-89A3-2611-B48DC2F571FD}"/>
              </a:ext>
            </a:extLst>
          </p:cNvPr>
          <p:cNvSpPr/>
          <p:nvPr/>
        </p:nvSpPr>
        <p:spPr>
          <a:xfrm>
            <a:off x="5105400" y="2485881"/>
            <a:ext cx="819150" cy="695325"/>
          </a:xfrm>
          <a:custGeom>
            <a:avLst/>
            <a:gdLst>
              <a:gd name="connsiteX0" fmla="*/ 127000 w 819150"/>
              <a:gd name="connsiteY0" fmla="*/ 695325 h 695325"/>
              <a:gd name="connsiteX1" fmla="*/ 0 w 819150"/>
              <a:gd name="connsiteY1" fmla="*/ 31750 h 695325"/>
              <a:gd name="connsiteX2" fmla="*/ 581025 w 819150"/>
              <a:gd name="connsiteY2" fmla="*/ 0 h 695325"/>
              <a:gd name="connsiteX3" fmla="*/ 819150 w 819150"/>
              <a:gd name="connsiteY3" fmla="*/ 660400 h 695325"/>
              <a:gd name="connsiteX4" fmla="*/ 127000 w 819150"/>
              <a:gd name="connsiteY4" fmla="*/ 695325 h 695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0" h="695325">
                <a:moveTo>
                  <a:pt x="127000" y="695325"/>
                </a:moveTo>
                <a:lnTo>
                  <a:pt x="0" y="31750"/>
                </a:lnTo>
                <a:lnTo>
                  <a:pt x="581025" y="0"/>
                </a:lnTo>
                <a:lnTo>
                  <a:pt x="819150" y="660400"/>
                </a:lnTo>
                <a:lnTo>
                  <a:pt x="127000" y="695325"/>
                </a:lnTo>
                <a:close/>
              </a:path>
            </a:pathLst>
          </a:custGeom>
          <a:noFill/>
          <a:ln w="38100">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Rectangle 30">
            <a:extLst>
              <a:ext uri="{FF2B5EF4-FFF2-40B4-BE49-F238E27FC236}">
                <a16:creationId xmlns:a16="http://schemas.microsoft.com/office/drawing/2014/main" id="{ABFB4926-DE8D-C9DB-8A39-86B2CE615D7E}"/>
              </a:ext>
            </a:extLst>
          </p:cNvPr>
          <p:cNvSpPr/>
          <p:nvPr/>
        </p:nvSpPr>
        <p:spPr>
          <a:xfrm rot="21330135">
            <a:off x="5580549" y="3164734"/>
            <a:ext cx="45719" cy="321954"/>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a:extLst>
              <a:ext uri="{FF2B5EF4-FFF2-40B4-BE49-F238E27FC236}">
                <a16:creationId xmlns:a16="http://schemas.microsoft.com/office/drawing/2014/main" id="{4333ED37-5FD2-AB80-5473-32379CD7C9EA}"/>
              </a:ext>
            </a:extLst>
          </p:cNvPr>
          <p:cNvSpPr/>
          <p:nvPr/>
        </p:nvSpPr>
        <p:spPr>
          <a:xfrm>
            <a:off x="4572000" y="3378572"/>
            <a:ext cx="2133644" cy="273050"/>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PiM-Enabled DIMM</a:t>
            </a:r>
          </a:p>
        </p:txBody>
      </p:sp>
    </p:spTree>
    <p:extLst>
      <p:ext uri="{BB962C8B-B14F-4D97-AF65-F5344CB8AC3E}">
        <p14:creationId xmlns:p14="http://schemas.microsoft.com/office/powerpoint/2010/main" val="1979321199"/>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a:xfrm>
            <a:off x="228600" y="152400"/>
            <a:ext cx="8915400" cy="1066800"/>
          </a:xfrm>
        </p:spPr>
        <p:txBody>
          <a:bodyPr/>
          <a:lstStyle/>
          <a:p>
            <a:r>
              <a:rPr lang="en-US" dirty="0"/>
              <a:t>Real Processing Using 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228600" y="1124744"/>
            <a:ext cx="8610600" cy="5193723"/>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lvl="0" indent="0" algn="ctr">
              <a:buClr>
                <a:srgbClr val="CC9900"/>
              </a:buCl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a:p>
            <a:pPr marL="0" indent="0" algn="ctr">
              <a:buNone/>
            </a:pPr>
            <a:r>
              <a:rPr lang="en-US" b="1" dirty="0">
                <a:solidFill>
                  <a:srgbClr val="0000FF"/>
                </a:solidFill>
              </a:rPr>
              <a:t> </a:t>
            </a:r>
          </a:p>
        </p:txBody>
      </p:sp>
      <p:pic>
        <p:nvPicPr>
          <p:cNvPr id="5" name="Picture 4">
            <a:extLst>
              <a:ext uri="{FF2B5EF4-FFF2-40B4-BE49-F238E27FC236}">
                <a16:creationId xmlns:a16="http://schemas.microsoft.com/office/drawing/2014/main" id="{09224E90-C360-B388-5097-BBE3A0F83251}"/>
              </a:ext>
            </a:extLst>
          </p:cNvPr>
          <p:cNvPicPr>
            <a:picLocks noChangeAspect="1"/>
          </p:cNvPicPr>
          <p:nvPr/>
        </p:nvPicPr>
        <p:blipFill>
          <a:blip r:embed="rId5"/>
          <a:stretch>
            <a:fillRect/>
          </a:stretch>
        </p:blipFill>
        <p:spPr>
          <a:xfrm>
            <a:off x="2222312" y="908720"/>
            <a:ext cx="4623175" cy="4548608"/>
          </a:xfrm>
          <a:prstGeom prst="rect">
            <a:avLst/>
          </a:prstGeom>
        </p:spPr>
      </p:pic>
    </p:spTree>
    <p:extLst>
      <p:ext uri="{BB962C8B-B14F-4D97-AF65-F5344CB8AC3E}">
        <p14:creationId xmlns:p14="http://schemas.microsoft.com/office/powerpoint/2010/main" val="3429032336"/>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D94DAB5-D134-594D-9A4B-70FA2C0F26F0}"/>
              </a:ext>
            </a:extLst>
          </p:cNvPr>
          <p:cNvSpPr/>
          <p:nvPr/>
        </p:nvSpPr>
        <p:spPr>
          <a:xfrm>
            <a:off x="4462130" y="5329031"/>
            <a:ext cx="1454150" cy="659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4" name="Title 1"/>
          <p:cNvSpPr txBox="1">
            <a:spLocks/>
          </p:cNvSpPr>
          <p:nvPr/>
        </p:nvSpPr>
        <p:spPr>
          <a:xfrm>
            <a:off x="0" y="0"/>
            <a:ext cx="9144000" cy="3339930"/>
          </a:xfrm>
          <a:prstGeom prst="rect">
            <a:avLst/>
          </a:prstGeom>
          <a:solidFill>
            <a:schemeClr val="accent5"/>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10160" y="338690"/>
            <a:ext cx="9144000" cy="2473836"/>
          </a:xfrm>
          <a:prstGeom prst="rect">
            <a:avLst/>
          </a:prstGeom>
          <a:noFill/>
        </p:spPr>
        <p:txBody>
          <a:bodyPr anchor="ctr">
            <a:noAutofit/>
          </a:bodyPr>
          <a:lstStyle/>
          <a:p>
            <a:pPr algn="ctr">
              <a:lnSpc>
                <a:spcPct val="100000"/>
              </a:lnSpc>
            </a:pPr>
            <a:r>
              <a:rPr lang="en-US" sz="6000" b="1" dirty="0" err="1">
                <a:solidFill>
                  <a:schemeClr val="bg1"/>
                </a:solidFill>
                <a:latin typeface="Cambria" panose="02040503050406030204" pitchFamily="18" charset="0"/>
              </a:rPr>
              <a:t>PiDRAM</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An FPGA-based Framework</a:t>
            </a:r>
            <a:br>
              <a:rPr lang="en-US" sz="4800"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for End-to-end Evaluation </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of Processing-in-DRAM Techniques</a:t>
            </a:r>
            <a:endParaRPr lang="en-US" sz="3400" b="1" dirty="0">
              <a:solidFill>
                <a:schemeClr val="bg1"/>
              </a:solidFill>
              <a:latin typeface="Cambria" panose="02040503050406030204" pitchFamily="18" charset="0"/>
              <a:cs typeface="Cambria"/>
            </a:endParaRPr>
          </a:p>
        </p:txBody>
      </p:sp>
      <p:sp>
        <p:nvSpPr>
          <p:cNvPr id="103" name="Subtitle 2"/>
          <p:cNvSpPr>
            <a:spLocks noGrp="1"/>
          </p:cNvSpPr>
          <p:nvPr>
            <p:ph type="subTitle" idx="4294967295"/>
          </p:nvPr>
        </p:nvSpPr>
        <p:spPr>
          <a:xfrm>
            <a:off x="228600" y="3737281"/>
            <a:ext cx="8686800" cy="457200"/>
          </a:xfrm>
          <a:prstGeom prst="rect">
            <a:avLst/>
          </a:prstGeom>
        </p:spPr>
        <p:txBody>
          <a:bodyPr anchor="ctr">
            <a:noAutofit/>
          </a:bodyPr>
          <a:lstStyle/>
          <a:p>
            <a:pPr marL="0" indent="0" algn="ctr">
              <a:buNone/>
            </a:pPr>
            <a:r>
              <a:rPr lang="en-US" sz="2400" b="1" dirty="0">
                <a:latin typeface="Cambria"/>
                <a:cs typeface="Cambria"/>
              </a:rPr>
              <a:t>Ataberk Olgun</a:t>
            </a:r>
            <a:br>
              <a:rPr lang="en-US" sz="2400" dirty="0">
                <a:latin typeface="Cambria"/>
                <a:cs typeface="Cambria"/>
              </a:rPr>
            </a:br>
            <a:endParaRPr lang="en-US" sz="2400" dirty="0">
              <a:latin typeface="Cambria"/>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37741" y="5535393"/>
            <a:ext cx="2176678" cy="418752"/>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1597348" y="6184188"/>
            <a:ext cx="2657465" cy="457200"/>
          </a:xfrm>
          <a:prstGeom prst="rect">
            <a:avLst/>
          </a:prstGeom>
        </p:spPr>
      </p:pic>
      <p:sp>
        <p:nvSpPr>
          <p:cNvPr id="13" name="Subtitle 2">
            <a:extLst>
              <a:ext uri="{FF2B5EF4-FFF2-40B4-BE49-F238E27FC236}">
                <a16:creationId xmlns:a16="http://schemas.microsoft.com/office/drawing/2014/main" id="{30E79FE5-92A2-F20A-1D87-977D75855303}"/>
              </a:ext>
            </a:extLst>
          </p:cNvPr>
          <p:cNvSpPr txBox="1">
            <a:spLocks/>
          </p:cNvSpPr>
          <p:nvPr/>
        </p:nvSpPr>
        <p:spPr>
          <a:xfrm>
            <a:off x="-57099" y="3997976"/>
            <a:ext cx="323596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a:ea typeface="+mn-ea"/>
                <a:cs typeface="Cambria"/>
              </a:rPr>
              <a:t>Juan Gomez Luna</a:t>
            </a:r>
          </a:p>
        </p:txBody>
      </p:sp>
      <p:sp>
        <p:nvSpPr>
          <p:cNvPr id="14" name="Subtitle 2">
            <a:extLst>
              <a:ext uri="{FF2B5EF4-FFF2-40B4-BE49-F238E27FC236}">
                <a16:creationId xmlns:a16="http://schemas.microsoft.com/office/drawing/2014/main" id="{7EB40A0A-45E1-795D-F97E-71ECE92427B2}"/>
              </a:ext>
            </a:extLst>
          </p:cNvPr>
          <p:cNvSpPr txBox="1">
            <a:spLocks/>
          </p:cNvSpPr>
          <p:nvPr/>
        </p:nvSpPr>
        <p:spPr>
          <a:xfrm>
            <a:off x="2568537" y="4004483"/>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a:ea typeface="+mn-ea"/>
                <a:cs typeface="Cambria"/>
              </a:rPr>
              <a:t>Konstantinos </a:t>
            </a:r>
            <a:r>
              <a:rPr kumimoji="0" lang="en-US" sz="2400" b="0" i="0" u="none" strike="noStrike" kern="1200" cap="none" spc="0" normalizeH="0" baseline="0" noProof="0" dirty="0" err="1">
                <a:ln>
                  <a:noFill/>
                </a:ln>
                <a:solidFill>
                  <a:prstClr val="black"/>
                </a:solidFill>
                <a:effectLst/>
                <a:uLnTx/>
                <a:uFillTx/>
                <a:latin typeface="Cambria"/>
                <a:ea typeface="+mn-ea"/>
                <a:cs typeface="Cambria"/>
              </a:rPr>
              <a:t>Kanellopoulos</a:t>
            </a:r>
            <a:endParaRPr kumimoji="0" lang="en-US" sz="2400" b="0" i="0" u="none" strike="noStrike" kern="1200" cap="none" spc="0" normalizeH="0" baseline="0" noProof="0" dirty="0">
              <a:ln>
                <a:noFill/>
              </a:ln>
              <a:solidFill>
                <a:prstClr val="black"/>
              </a:solidFill>
              <a:effectLst/>
              <a:uLnTx/>
              <a:uFillTx/>
              <a:latin typeface="Cambria"/>
              <a:ea typeface="+mn-ea"/>
              <a:cs typeface="Cambria"/>
            </a:endParaRPr>
          </a:p>
        </p:txBody>
      </p:sp>
      <p:sp>
        <p:nvSpPr>
          <p:cNvPr id="15" name="Subtitle 2">
            <a:extLst>
              <a:ext uri="{FF2B5EF4-FFF2-40B4-BE49-F238E27FC236}">
                <a16:creationId xmlns:a16="http://schemas.microsoft.com/office/drawing/2014/main" id="{27EDC961-E791-639B-15C1-8CFA30DE7C7E}"/>
              </a:ext>
            </a:extLst>
          </p:cNvPr>
          <p:cNvSpPr txBox="1">
            <a:spLocks/>
          </p:cNvSpPr>
          <p:nvPr/>
        </p:nvSpPr>
        <p:spPr>
          <a:xfrm>
            <a:off x="157481" y="4480061"/>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a:ea typeface="+mn-ea"/>
                <a:cs typeface="Cambria"/>
              </a:rPr>
              <a:t>Hasan Hassan</a:t>
            </a:r>
          </a:p>
        </p:txBody>
      </p:sp>
      <p:sp>
        <p:nvSpPr>
          <p:cNvPr id="16" name="Subtitle 2">
            <a:extLst>
              <a:ext uri="{FF2B5EF4-FFF2-40B4-BE49-F238E27FC236}">
                <a16:creationId xmlns:a16="http://schemas.microsoft.com/office/drawing/2014/main" id="{1D9E8E94-71EF-DD0C-1CF0-0CD01F16F51D}"/>
              </a:ext>
            </a:extLst>
          </p:cNvPr>
          <p:cNvSpPr txBox="1">
            <a:spLocks/>
          </p:cNvSpPr>
          <p:nvPr/>
        </p:nvSpPr>
        <p:spPr>
          <a:xfrm>
            <a:off x="5573732" y="3999112"/>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mbria"/>
                <a:ea typeface="+mn-ea"/>
                <a:cs typeface="Cambria"/>
              </a:rPr>
              <a:t>Behzad Salami</a:t>
            </a:r>
          </a:p>
        </p:txBody>
      </p:sp>
      <p:sp>
        <p:nvSpPr>
          <p:cNvPr id="17" name="Subtitle 2">
            <a:extLst>
              <a:ext uri="{FF2B5EF4-FFF2-40B4-BE49-F238E27FC236}">
                <a16:creationId xmlns:a16="http://schemas.microsoft.com/office/drawing/2014/main" id="{98CFA8AF-A1AC-E009-6916-ED8B24478E99}"/>
              </a:ext>
            </a:extLst>
          </p:cNvPr>
          <p:cNvSpPr txBox="1">
            <a:spLocks/>
          </p:cNvSpPr>
          <p:nvPr/>
        </p:nvSpPr>
        <p:spPr>
          <a:xfrm>
            <a:off x="2400300" y="4477015"/>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err="1">
                <a:ln>
                  <a:noFill/>
                </a:ln>
                <a:solidFill>
                  <a:prstClr val="black"/>
                </a:solidFill>
                <a:effectLst/>
                <a:uLnTx/>
                <a:uFillTx/>
                <a:latin typeface="Cambria"/>
                <a:ea typeface="+mn-ea"/>
                <a:cs typeface="Cambria"/>
              </a:rPr>
              <a:t>Oğuz</a:t>
            </a:r>
            <a:r>
              <a:rPr kumimoji="0" lang="en-US" sz="2400" b="0" i="0" u="none" strike="noStrike" kern="1200" cap="none" spc="0" normalizeH="0" baseline="0" noProof="0" dirty="0">
                <a:ln>
                  <a:noFill/>
                </a:ln>
                <a:solidFill>
                  <a:prstClr val="black"/>
                </a:solidFill>
                <a:effectLst/>
                <a:uLnTx/>
                <a:uFillTx/>
                <a:latin typeface="Cambria"/>
                <a:ea typeface="+mn-ea"/>
                <a:cs typeface="Cambria"/>
              </a:rPr>
              <a:t> </a:t>
            </a:r>
            <a:r>
              <a:rPr kumimoji="0" lang="en-US" sz="2400" b="0" i="0" u="none" strike="noStrike" kern="1200" cap="none" spc="0" normalizeH="0" baseline="0" noProof="0" dirty="0" err="1">
                <a:ln>
                  <a:noFill/>
                </a:ln>
                <a:solidFill>
                  <a:prstClr val="black"/>
                </a:solidFill>
                <a:effectLst/>
                <a:uLnTx/>
                <a:uFillTx/>
                <a:latin typeface="Cambria"/>
                <a:ea typeface="+mn-ea"/>
                <a:cs typeface="Cambria"/>
              </a:rPr>
              <a:t>Ergin</a:t>
            </a:r>
            <a:endParaRPr kumimoji="0" lang="en-US" sz="2400" b="0" i="0" u="none" strike="noStrike" kern="1200" cap="none" spc="0" normalizeH="0" baseline="0" noProof="0" dirty="0">
              <a:ln>
                <a:noFill/>
              </a:ln>
              <a:solidFill>
                <a:prstClr val="black"/>
              </a:solidFill>
              <a:effectLst/>
              <a:uLnTx/>
              <a:uFillTx/>
              <a:latin typeface="Cambria"/>
              <a:ea typeface="+mn-ea"/>
              <a:cs typeface="Cambria"/>
            </a:endParaRPr>
          </a:p>
        </p:txBody>
      </p:sp>
      <p:sp>
        <p:nvSpPr>
          <p:cNvPr id="18" name="Subtitle 2">
            <a:extLst>
              <a:ext uri="{FF2B5EF4-FFF2-40B4-BE49-F238E27FC236}">
                <a16:creationId xmlns:a16="http://schemas.microsoft.com/office/drawing/2014/main" id="{54CB6833-9650-04F2-CA1F-95A26C53F442}"/>
              </a:ext>
            </a:extLst>
          </p:cNvPr>
          <p:cNvSpPr txBox="1">
            <a:spLocks/>
          </p:cNvSpPr>
          <p:nvPr/>
        </p:nvSpPr>
        <p:spPr>
          <a:xfrm>
            <a:off x="4740237" y="4483522"/>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err="1">
                <a:ln>
                  <a:noFill/>
                </a:ln>
                <a:solidFill>
                  <a:prstClr val="black"/>
                </a:solidFill>
                <a:effectLst/>
                <a:uLnTx/>
                <a:uFillTx/>
                <a:latin typeface="Cambria"/>
                <a:ea typeface="+mn-ea"/>
                <a:cs typeface="Cambria"/>
              </a:rPr>
              <a:t>Onur</a:t>
            </a:r>
            <a:r>
              <a:rPr kumimoji="0" lang="en-US" sz="2400" b="0" i="0" u="none" strike="noStrike" kern="1200" cap="none" spc="0" normalizeH="0" baseline="0" noProof="0" dirty="0">
                <a:ln>
                  <a:noFill/>
                </a:ln>
                <a:solidFill>
                  <a:prstClr val="black"/>
                </a:solidFill>
                <a:effectLst/>
                <a:uLnTx/>
                <a:uFillTx/>
                <a:latin typeface="Cambria"/>
                <a:ea typeface="+mn-ea"/>
                <a:cs typeface="Cambria"/>
              </a:rPr>
              <a:t> </a:t>
            </a:r>
            <a:r>
              <a:rPr kumimoji="0" lang="en-US" sz="2400" b="0" i="0" u="none" strike="noStrike" kern="1200" cap="none" spc="0" normalizeH="0" baseline="0" noProof="0" dirty="0" err="1">
                <a:ln>
                  <a:noFill/>
                </a:ln>
                <a:solidFill>
                  <a:prstClr val="black"/>
                </a:solidFill>
                <a:effectLst/>
                <a:uLnTx/>
                <a:uFillTx/>
                <a:latin typeface="Cambria"/>
                <a:ea typeface="+mn-ea"/>
                <a:cs typeface="Cambria"/>
              </a:rPr>
              <a:t>Mutlu</a:t>
            </a:r>
            <a:endParaRPr kumimoji="0" lang="en-US" sz="2400" b="0" i="0" u="none" strike="noStrike" kern="1200" cap="none" spc="0" normalizeH="0" baseline="0" noProof="0" dirty="0">
              <a:ln>
                <a:noFill/>
              </a:ln>
              <a:solidFill>
                <a:prstClr val="black"/>
              </a:solidFill>
              <a:effectLst/>
              <a:uLnTx/>
              <a:uFillTx/>
              <a:latin typeface="Cambria"/>
              <a:ea typeface="+mn-ea"/>
              <a:cs typeface="Cambria"/>
            </a:endParaRPr>
          </a:p>
        </p:txBody>
      </p:sp>
      <p:pic>
        <p:nvPicPr>
          <p:cNvPr id="19" name="Picture 2">
            <a:extLst>
              <a:ext uri="{FF2B5EF4-FFF2-40B4-BE49-F238E27FC236}">
                <a16:creationId xmlns:a16="http://schemas.microsoft.com/office/drawing/2014/main" id="{C586EEA2-E804-DD5B-9DC3-71DFACB184F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00881" y="5329031"/>
            <a:ext cx="3440957" cy="705516"/>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22EABC51-A7AD-C4F0-68A1-44CFA2296681}"/>
              </a:ext>
            </a:extLst>
          </p:cNvPr>
          <p:cNvSpPr/>
          <p:nvPr/>
        </p:nvSpPr>
        <p:spPr>
          <a:xfrm>
            <a:off x="4462130" y="5329031"/>
            <a:ext cx="1454150" cy="659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1" name="Picture 2">
            <a:extLst>
              <a:ext uri="{FF2B5EF4-FFF2-40B4-BE49-F238E27FC236}">
                <a16:creationId xmlns:a16="http://schemas.microsoft.com/office/drawing/2014/main" id="{F8CB0CD7-EE5F-729F-D684-EF3521711025}"/>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60005"/>
          <a:stretch/>
        </p:blipFill>
        <p:spPr bwMode="auto">
          <a:xfrm>
            <a:off x="4825428" y="5438031"/>
            <a:ext cx="1052345" cy="53949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TOBB ETÜ">
            <a:extLst>
              <a:ext uri="{FF2B5EF4-FFF2-40B4-BE49-F238E27FC236}">
                <a16:creationId xmlns:a16="http://schemas.microsoft.com/office/drawing/2014/main" id="{E00A0729-A51F-51A9-8A63-5750866CF45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84032" y="6138468"/>
            <a:ext cx="2057399" cy="548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51087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0C55A8-F7CF-4984-A1C7-0D1BFCF0D12E}"/>
              </a:ext>
            </a:extLst>
          </p:cNvPr>
          <p:cNvSpPr>
            <a:spLocks noGrp="1"/>
          </p:cNvSpPr>
          <p:nvPr>
            <p:ph type="title"/>
          </p:nvPr>
        </p:nvSpPr>
        <p:spPr/>
        <p:txBody>
          <a:bodyPr>
            <a:noAutofit/>
          </a:bodyPr>
          <a:lstStyle/>
          <a:p>
            <a:r>
              <a:rPr lang="en-US" sz="5600" dirty="0"/>
              <a:t>Executive Summary</a:t>
            </a:r>
            <a:endParaRPr lang="tr-TR" sz="5600" dirty="0"/>
          </a:p>
        </p:txBody>
      </p:sp>
      <p:sp>
        <p:nvSpPr>
          <p:cNvPr id="3" name="İçerik Yer Tutucusu 2">
            <a:extLst>
              <a:ext uri="{FF2B5EF4-FFF2-40B4-BE49-F238E27FC236}">
                <a16:creationId xmlns:a16="http://schemas.microsoft.com/office/drawing/2014/main" id="{E754E5C6-8092-46E1-A98C-201D5F079040}"/>
              </a:ext>
            </a:extLst>
          </p:cNvPr>
          <p:cNvSpPr>
            <a:spLocks noGrp="1"/>
          </p:cNvSpPr>
          <p:nvPr>
            <p:ph idx="1"/>
          </p:nvPr>
        </p:nvSpPr>
        <p:spPr>
          <a:xfrm>
            <a:off x="118457" y="998483"/>
            <a:ext cx="8907087" cy="5623034"/>
          </a:xfrm>
        </p:spPr>
        <p:txBody>
          <a:bodyPr>
            <a:normAutofit fontScale="92500" lnSpcReduction="10000"/>
          </a:bodyPr>
          <a:lstStyle/>
          <a:p>
            <a:pPr marL="0" indent="0">
              <a:spcBef>
                <a:spcPts val="600"/>
              </a:spcBef>
              <a:buNone/>
            </a:pPr>
            <a:r>
              <a:rPr lang="en-US" sz="1800" b="1" dirty="0">
                <a:solidFill>
                  <a:srgbClr val="7030A0"/>
                </a:solidFill>
              </a:rPr>
              <a:t>Motivation: </a:t>
            </a:r>
            <a:r>
              <a:rPr lang="en-US" sz="1800" dirty="0">
                <a:solidFill>
                  <a:srgbClr val="7030A0"/>
                </a:solidFill>
              </a:rPr>
              <a:t>Commodity DRAM based </a:t>
            </a:r>
            <a:r>
              <a:rPr lang="en-US" sz="1800" dirty="0" err="1">
                <a:solidFill>
                  <a:srgbClr val="7030A0"/>
                </a:solidFill>
              </a:rPr>
              <a:t>PiM</a:t>
            </a:r>
            <a:r>
              <a:rPr lang="en-US" sz="1800" dirty="0">
                <a:solidFill>
                  <a:srgbClr val="7030A0"/>
                </a:solidFill>
              </a:rPr>
              <a:t> </a:t>
            </a:r>
            <a:r>
              <a:rPr lang="en-US" sz="1800" dirty="0"/>
              <a:t>techniques improve the </a:t>
            </a:r>
            <a:r>
              <a:rPr lang="en-US" sz="1800" dirty="0">
                <a:solidFill>
                  <a:srgbClr val="7030A0"/>
                </a:solidFill>
              </a:rPr>
              <a:t>performance </a:t>
            </a:r>
            <a:br>
              <a:rPr lang="en-US" sz="1800" dirty="0">
                <a:solidFill>
                  <a:srgbClr val="7030A0"/>
                </a:solidFill>
              </a:rPr>
            </a:br>
            <a:r>
              <a:rPr lang="en-US" sz="1800" dirty="0"/>
              <a:t>and </a:t>
            </a:r>
            <a:r>
              <a:rPr lang="en-US" sz="1800" dirty="0">
                <a:solidFill>
                  <a:srgbClr val="7030A0"/>
                </a:solidFill>
              </a:rPr>
              <a:t>energy efficiency </a:t>
            </a:r>
            <a:r>
              <a:rPr lang="en-US" sz="1800" dirty="0"/>
              <a:t>of computing systems at </a:t>
            </a:r>
            <a:r>
              <a:rPr lang="en-US" sz="1800" dirty="0">
                <a:solidFill>
                  <a:srgbClr val="7030A0"/>
                </a:solidFill>
              </a:rPr>
              <a:t>no additional DRAM hardware </a:t>
            </a:r>
            <a:r>
              <a:rPr lang="en-US" sz="1800" dirty="0"/>
              <a:t>cost</a:t>
            </a:r>
          </a:p>
          <a:p>
            <a:pPr marL="0" indent="0">
              <a:spcBef>
                <a:spcPts val="600"/>
              </a:spcBef>
              <a:buNone/>
            </a:pPr>
            <a:r>
              <a:rPr lang="en-US" sz="1800" b="1" dirty="0">
                <a:solidFill>
                  <a:srgbClr val="C00000"/>
                </a:solidFill>
              </a:rPr>
              <a:t>Problem: </a:t>
            </a:r>
            <a:r>
              <a:rPr lang="en-US" sz="1800" dirty="0">
                <a:solidFill>
                  <a:srgbClr val="C00000"/>
                </a:solidFill>
              </a:rPr>
              <a:t>Challenges of integrating</a:t>
            </a:r>
            <a:r>
              <a:rPr lang="en-US" sz="1800" dirty="0"/>
              <a:t> these </a:t>
            </a:r>
            <a:r>
              <a:rPr lang="en-US" sz="1800" dirty="0" err="1"/>
              <a:t>PiM</a:t>
            </a:r>
            <a:r>
              <a:rPr lang="en-US" sz="1800" dirty="0"/>
              <a:t> techniques into </a:t>
            </a:r>
            <a:r>
              <a:rPr lang="en-US" sz="1800" dirty="0">
                <a:solidFill>
                  <a:srgbClr val="C00000"/>
                </a:solidFill>
              </a:rPr>
              <a:t>real systems </a:t>
            </a:r>
            <a:r>
              <a:rPr lang="en-US" sz="1800" dirty="0"/>
              <a:t>are not solved</a:t>
            </a:r>
          </a:p>
          <a:p>
            <a:pPr marL="0" indent="0">
              <a:spcBef>
                <a:spcPts val="300"/>
              </a:spcBef>
              <a:buNone/>
            </a:pPr>
            <a:r>
              <a:rPr lang="en-US" sz="1800" dirty="0"/>
              <a:t>General-purpose computing systems, special-purpose testing platforms, and </a:t>
            </a:r>
            <a:br>
              <a:rPr lang="en-US" sz="1800" dirty="0"/>
            </a:br>
            <a:r>
              <a:rPr lang="en-US" sz="1800" dirty="0"/>
              <a:t>system simulators </a:t>
            </a:r>
            <a:r>
              <a:rPr lang="en-US" sz="1800" i="1" dirty="0">
                <a:solidFill>
                  <a:srgbClr val="C00000"/>
                </a:solidFill>
              </a:rPr>
              <a:t>cannot</a:t>
            </a:r>
            <a:r>
              <a:rPr lang="en-US" sz="1800" dirty="0"/>
              <a:t> be used to </a:t>
            </a:r>
            <a:r>
              <a:rPr lang="en-US" sz="1800" dirty="0">
                <a:solidFill>
                  <a:srgbClr val="C00000"/>
                </a:solidFill>
              </a:rPr>
              <a:t>efficiently study system integration challenges</a:t>
            </a:r>
            <a:endParaRPr lang="en-US" sz="1800" i="1" dirty="0">
              <a:solidFill>
                <a:srgbClr val="C00000"/>
              </a:solidFill>
            </a:endParaRPr>
          </a:p>
          <a:p>
            <a:pPr marL="0" indent="0">
              <a:buNone/>
            </a:pPr>
            <a:r>
              <a:rPr lang="en-US" sz="1800" b="1" dirty="0">
                <a:solidFill>
                  <a:schemeClr val="accent4"/>
                </a:solidFill>
              </a:rPr>
              <a:t>Goal: </a:t>
            </a:r>
            <a:r>
              <a:rPr lang="en-US" sz="1800" dirty="0"/>
              <a:t>Design and implement a </a:t>
            </a:r>
            <a:r>
              <a:rPr lang="en-US" sz="1800" dirty="0">
                <a:solidFill>
                  <a:schemeClr val="accent4"/>
                </a:solidFill>
              </a:rPr>
              <a:t>flexible framework </a:t>
            </a:r>
            <a:r>
              <a:rPr lang="en-US" sz="1800" dirty="0"/>
              <a:t>that can be used to:</a:t>
            </a:r>
          </a:p>
          <a:p>
            <a:pPr marL="0">
              <a:lnSpc>
                <a:spcPct val="100000"/>
              </a:lnSpc>
              <a:spcBef>
                <a:spcPts val="300"/>
              </a:spcBef>
            </a:pPr>
            <a:r>
              <a:rPr lang="en-US" sz="1800" dirty="0"/>
              <a:t>Solve </a:t>
            </a:r>
            <a:r>
              <a:rPr lang="en-US" sz="1800" dirty="0">
                <a:solidFill>
                  <a:schemeClr val="accent4"/>
                </a:solidFill>
              </a:rPr>
              <a:t>system integration challenges </a:t>
            </a:r>
          </a:p>
          <a:p>
            <a:pPr marL="0">
              <a:lnSpc>
                <a:spcPct val="100000"/>
              </a:lnSpc>
              <a:spcBef>
                <a:spcPts val="300"/>
              </a:spcBef>
            </a:pPr>
            <a:r>
              <a:rPr lang="en-US" sz="1800" dirty="0"/>
              <a:t>Analyze </a:t>
            </a:r>
            <a:r>
              <a:rPr lang="en-US" sz="1800" dirty="0">
                <a:solidFill>
                  <a:schemeClr val="accent4"/>
                </a:solidFill>
              </a:rPr>
              <a:t>trade-offs of end-to-end implementations</a:t>
            </a:r>
          </a:p>
          <a:p>
            <a:pPr marL="0" indent="0">
              <a:spcBef>
                <a:spcPts val="300"/>
              </a:spcBef>
              <a:buNone/>
            </a:pPr>
            <a:r>
              <a:rPr lang="en-US" sz="1800" dirty="0"/>
              <a:t>of commodity DRAM based </a:t>
            </a:r>
            <a:r>
              <a:rPr lang="en-US" sz="1800" dirty="0" err="1"/>
              <a:t>PiM</a:t>
            </a:r>
            <a:r>
              <a:rPr lang="en-US" sz="1800" dirty="0"/>
              <a:t> techniques</a:t>
            </a:r>
          </a:p>
          <a:p>
            <a:pPr marL="0" indent="0">
              <a:buNone/>
            </a:pPr>
            <a:r>
              <a:rPr lang="en-US" sz="1800" b="1" dirty="0">
                <a:solidFill>
                  <a:schemeClr val="accent1"/>
                </a:solidFill>
              </a:rPr>
              <a:t>Key idea: </a:t>
            </a:r>
            <a:r>
              <a:rPr lang="en-US" sz="1800" b="1" dirty="0" err="1">
                <a:solidFill>
                  <a:schemeClr val="accent1"/>
                </a:solidFill>
              </a:rPr>
              <a:t>PiDRAM</a:t>
            </a:r>
            <a:r>
              <a:rPr lang="en-US" sz="1800" dirty="0">
                <a:solidFill>
                  <a:schemeClr val="accent1"/>
                </a:solidFill>
              </a:rPr>
              <a:t>,</a:t>
            </a:r>
            <a:r>
              <a:rPr lang="en-US" sz="1800" b="1" dirty="0">
                <a:solidFill>
                  <a:schemeClr val="accent1"/>
                </a:solidFill>
              </a:rPr>
              <a:t> </a:t>
            </a:r>
            <a:r>
              <a:rPr lang="en-US" sz="1800" dirty="0">
                <a:solidFill>
                  <a:schemeClr val="accent1"/>
                </a:solidFill>
              </a:rPr>
              <a:t>an</a:t>
            </a:r>
            <a:r>
              <a:rPr lang="en-US" sz="1800" b="1" dirty="0">
                <a:solidFill>
                  <a:schemeClr val="accent1"/>
                </a:solidFill>
              </a:rPr>
              <a:t> </a:t>
            </a:r>
            <a:r>
              <a:rPr lang="en-US" sz="1800" dirty="0">
                <a:solidFill>
                  <a:schemeClr val="accent1"/>
                </a:solidFill>
              </a:rPr>
              <a:t>FPGA-based</a:t>
            </a:r>
            <a:r>
              <a:rPr lang="en-US" sz="1800" dirty="0"/>
              <a:t> framework that enables:</a:t>
            </a:r>
            <a:endParaRPr lang="en-US" sz="1800" b="1" dirty="0">
              <a:solidFill>
                <a:schemeClr val="accent1"/>
              </a:solidFill>
            </a:endParaRPr>
          </a:p>
          <a:p>
            <a:pPr>
              <a:spcBef>
                <a:spcPts val="300"/>
              </a:spcBef>
            </a:pPr>
            <a:r>
              <a:rPr lang="en-US" sz="1800" dirty="0"/>
              <a:t>System integration studies</a:t>
            </a:r>
          </a:p>
          <a:p>
            <a:pPr>
              <a:spcBef>
                <a:spcPts val="300"/>
              </a:spcBef>
            </a:pPr>
            <a:r>
              <a:rPr lang="en-US" sz="1800" dirty="0"/>
              <a:t>End-to-end evaluations</a:t>
            </a:r>
          </a:p>
          <a:p>
            <a:pPr marL="0" indent="0">
              <a:spcBef>
                <a:spcPts val="300"/>
              </a:spcBef>
              <a:buNone/>
            </a:pPr>
            <a:r>
              <a:rPr lang="en-US" sz="1800" dirty="0"/>
              <a:t>of </a:t>
            </a:r>
            <a:r>
              <a:rPr lang="en-US" sz="1800" dirty="0">
                <a:solidFill>
                  <a:schemeClr val="accent1"/>
                </a:solidFill>
              </a:rPr>
              <a:t>commodity DRAM based </a:t>
            </a:r>
            <a:r>
              <a:rPr lang="en-US" sz="1800" dirty="0" err="1">
                <a:solidFill>
                  <a:schemeClr val="accent1"/>
                </a:solidFill>
              </a:rPr>
              <a:t>PiM</a:t>
            </a:r>
            <a:r>
              <a:rPr lang="en-US" sz="1800" dirty="0">
                <a:solidFill>
                  <a:schemeClr val="accent1"/>
                </a:solidFill>
              </a:rPr>
              <a:t> techniques </a:t>
            </a:r>
            <a:r>
              <a:rPr lang="en-US" sz="1800" dirty="0"/>
              <a:t>using </a:t>
            </a:r>
            <a:r>
              <a:rPr lang="en-US" sz="1800" dirty="0">
                <a:solidFill>
                  <a:schemeClr val="accent1"/>
                </a:solidFill>
              </a:rPr>
              <a:t>real unmodified </a:t>
            </a:r>
            <a:r>
              <a:rPr lang="en-US" sz="1800" dirty="0"/>
              <a:t>DRAM chips</a:t>
            </a:r>
            <a:endParaRPr lang="en-US" sz="1100" dirty="0"/>
          </a:p>
          <a:p>
            <a:pPr marL="0" indent="0">
              <a:spcBef>
                <a:spcPts val="300"/>
              </a:spcBef>
              <a:buNone/>
            </a:pPr>
            <a:endParaRPr lang="en-US" sz="100" dirty="0"/>
          </a:p>
          <a:p>
            <a:pPr marL="0" indent="0">
              <a:spcBef>
                <a:spcPts val="300"/>
              </a:spcBef>
              <a:buNone/>
            </a:pPr>
            <a:r>
              <a:rPr lang="en-US" sz="1800" b="1" dirty="0">
                <a:solidFill>
                  <a:schemeClr val="accent6"/>
                </a:solidFill>
              </a:rPr>
              <a:t>Evaluation:</a:t>
            </a:r>
            <a:r>
              <a:rPr lang="en-US" sz="1800" b="1" dirty="0"/>
              <a:t> </a:t>
            </a:r>
            <a:r>
              <a:rPr lang="en-US" sz="1800" dirty="0"/>
              <a:t>End-to-end integration of </a:t>
            </a:r>
            <a:r>
              <a:rPr lang="en-US" sz="1800" dirty="0">
                <a:solidFill>
                  <a:schemeClr val="accent6"/>
                </a:solidFill>
              </a:rPr>
              <a:t>two </a:t>
            </a:r>
            <a:r>
              <a:rPr lang="en-US" sz="1800" dirty="0" err="1">
                <a:solidFill>
                  <a:schemeClr val="accent6"/>
                </a:solidFill>
              </a:rPr>
              <a:t>PiM</a:t>
            </a:r>
            <a:r>
              <a:rPr lang="en-US" sz="1800" dirty="0">
                <a:solidFill>
                  <a:schemeClr val="accent6"/>
                </a:solidFill>
              </a:rPr>
              <a:t> techniques</a:t>
            </a:r>
            <a:r>
              <a:rPr lang="en-US" sz="1800" dirty="0"/>
              <a:t> on </a:t>
            </a:r>
            <a:r>
              <a:rPr lang="en-US" sz="1800" dirty="0" err="1"/>
              <a:t>PiDRAM’s</a:t>
            </a:r>
            <a:r>
              <a:rPr lang="en-US" sz="1800" dirty="0"/>
              <a:t> </a:t>
            </a:r>
            <a:r>
              <a:rPr lang="en-US" sz="1800" dirty="0">
                <a:solidFill>
                  <a:schemeClr val="accent6"/>
                </a:solidFill>
              </a:rPr>
              <a:t>FPGA prototype</a:t>
            </a:r>
          </a:p>
          <a:p>
            <a:pPr marL="0" indent="0">
              <a:spcBef>
                <a:spcPts val="300"/>
              </a:spcBef>
              <a:buNone/>
            </a:pPr>
            <a:endParaRPr lang="en-US" sz="300" b="1" dirty="0">
              <a:solidFill>
                <a:schemeClr val="accent6"/>
              </a:solidFill>
            </a:endParaRPr>
          </a:p>
          <a:p>
            <a:pPr marL="0" indent="0">
              <a:spcBef>
                <a:spcPts val="300"/>
              </a:spcBef>
              <a:buNone/>
            </a:pPr>
            <a:r>
              <a:rPr lang="en-US" sz="1800" b="1" dirty="0">
                <a:solidFill>
                  <a:schemeClr val="accent5"/>
                </a:solidFill>
              </a:rPr>
              <a:t>Case Study #1 – </a:t>
            </a:r>
            <a:r>
              <a:rPr lang="en-US" sz="1800" b="1" dirty="0" err="1">
                <a:solidFill>
                  <a:schemeClr val="accent5"/>
                </a:solidFill>
              </a:rPr>
              <a:t>RowClone</a:t>
            </a:r>
            <a:r>
              <a:rPr lang="en-US" sz="1800" b="1" dirty="0">
                <a:solidFill>
                  <a:schemeClr val="accent5"/>
                </a:solidFill>
              </a:rPr>
              <a:t>:</a:t>
            </a:r>
            <a:r>
              <a:rPr lang="en-US" sz="1800" dirty="0"/>
              <a:t> In-DRAM bulk data copy operations</a:t>
            </a:r>
          </a:p>
          <a:p>
            <a:pPr>
              <a:spcBef>
                <a:spcPts val="300"/>
              </a:spcBef>
            </a:pPr>
            <a:r>
              <a:rPr lang="en-US" sz="1800" dirty="0"/>
              <a:t> </a:t>
            </a:r>
            <a:r>
              <a:rPr lang="en-US" sz="1800" dirty="0">
                <a:solidFill>
                  <a:schemeClr val="accent5"/>
                </a:solidFill>
              </a:rPr>
              <a:t>119x speedup </a:t>
            </a:r>
            <a:r>
              <a:rPr lang="en-US" sz="1800" dirty="0"/>
              <a:t>for copy operations compared to CPU-copy </a:t>
            </a:r>
            <a:r>
              <a:rPr lang="en-US" sz="1800" dirty="0">
                <a:solidFill>
                  <a:schemeClr val="accent5"/>
                </a:solidFill>
              </a:rPr>
              <a:t>with system support</a:t>
            </a:r>
          </a:p>
          <a:p>
            <a:pPr>
              <a:spcBef>
                <a:spcPts val="300"/>
              </a:spcBef>
            </a:pPr>
            <a:r>
              <a:rPr lang="en-US" sz="1800" dirty="0"/>
              <a:t> </a:t>
            </a:r>
            <a:r>
              <a:rPr lang="en-US" sz="1800" dirty="0">
                <a:solidFill>
                  <a:schemeClr val="accent5"/>
                </a:solidFill>
              </a:rPr>
              <a:t>198 lines of Verilog </a:t>
            </a:r>
            <a:r>
              <a:rPr lang="en-US" sz="1800" dirty="0"/>
              <a:t>and </a:t>
            </a:r>
            <a:r>
              <a:rPr lang="en-US" sz="1800" dirty="0">
                <a:solidFill>
                  <a:schemeClr val="accent5"/>
                </a:solidFill>
              </a:rPr>
              <a:t>565 lines of C++ </a:t>
            </a:r>
            <a:r>
              <a:rPr lang="en-US" sz="1800" dirty="0"/>
              <a:t>code over </a:t>
            </a:r>
            <a:r>
              <a:rPr lang="en-US" sz="1800" dirty="0" err="1"/>
              <a:t>PiDRAM’s</a:t>
            </a:r>
            <a:r>
              <a:rPr lang="en-US" sz="1800" dirty="0"/>
              <a:t> </a:t>
            </a:r>
            <a:r>
              <a:rPr lang="en-US" sz="1800" dirty="0">
                <a:solidFill>
                  <a:schemeClr val="accent5"/>
                </a:solidFill>
              </a:rPr>
              <a:t>flexible</a:t>
            </a:r>
            <a:r>
              <a:rPr lang="en-US" sz="1800" dirty="0"/>
              <a:t> codebase</a:t>
            </a:r>
          </a:p>
          <a:p>
            <a:pPr marL="0" indent="0">
              <a:spcBef>
                <a:spcPts val="300"/>
              </a:spcBef>
              <a:buNone/>
            </a:pPr>
            <a:endParaRPr lang="en-US" sz="300" dirty="0"/>
          </a:p>
          <a:p>
            <a:pPr marL="0" indent="0">
              <a:spcBef>
                <a:spcPts val="300"/>
              </a:spcBef>
              <a:buNone/>
            </a:pPr>
            <a:r>
              <a:rPr lang="en-US" sz="1800" b="1" dirty="0">
                <a:solidFill>
                  <a:schemeClr val="accent2"/>
                </a:solidFill>
              </a:rPr>
              <a:t>Case Study #2 – D-</a:t>
            </a:r>
            <a:r>
              <a:rPr lang="en-US" sz="1800" b="1" dirty="0" err="1">
                <a:solidFill>
                  <a:schemeClr val="accent2"/>
                </a:solidFill>
              </a:rPr>
              <a:t>RaNGe</a:t>
            </a:r>
            <a:r>
              <a:rPr lang="en-US" sz="1800" b="1" dirty="0">
                <a:solidFill>
                  <a:schemeClr val="accent2"/>
                </a:solidFill>
              </a:rPr>
              <a:t>:</a:t>
            </a:r>
            <a:r>
              <a:rPr lang="en-US" sz="1800" dirty="0"/>
              <a:t> DRAM-based random number generation technique</a:t>
            </a:r>
          </a:p>
          <a:p>
            <a:pPr>
              <a:spcBef>
                <a:spcPts val="300"/>
              </a:spcBef>
            </a:pPr>
            <a:r>
              <a:rPr lang="en-US" sz="1800" dirty="0"/>
              <a:t> </a:t>
            </a:r>
            <a:r>
              <a:rPr lang="en-US" sz="1800" dirty="0">
                <a:solidFill>
                  <a:schemeClr val="accent2"/>
                </a:solidFill>
              </a:rPr>
              <a:t>8.30 Mb/s</a:t>
            </a:r>
            <a:r>
              <a:rPr lang="en-US" sz="1800" dirty="0">
                <a:solidFill>
                  <a:schemeClr val="accent5"/>
                </a:solidFill>
              </a:rPr>
              <a:t> </a:t>
            </a:r>
            <a:r>
              <a:rPr lang="en-US" sz="1800" dirty="0"/>
              <a:t>true random number generator (TRNG) </a:t>
            </a:r>
            <a:r>
              <a:rPr lang="en-US" sz="1800" dirty="0">
                <a:solidFill>
                  <a:schemeClr val="accent2"/>
                </a:solidFill>
              </a:rPr>
              <a:t>throughput, 220 ns</a:t>
            </a:r>
            <a:r>
              <a:rPr lang="en-US" sz="1800" dirty="0">
                <a:solidFill>
                  <a:schemeClr val="accent5"/>
                </a:solidFill>
              </a:rPr>
              <a:t> </a:t>
            </a:r>
            <a:r>
              <a:rPr lang="en-US" sz="1800" dirty="0"/>
              <a:t>TRNG latency</a:t>
            </a:r>
          </a:p>
          <a:p>
            <a:pPr>
              <a:spcBef>
                <a:spcPts val="300"/>
              </a:spcBef>
            </a:pPr>
            <a:r>
              <a:rPr lang="en-US" sz="1800" dirty="0"/>
              <a:t> </a:t>
            </a:r>
            <a:r>
              <a:rPr lang="en-US" sz="1800" dirty="0">
                <a:solidFill>
                  <a:schemeClr val="accent2"/>
                </a:solidFill>
              </a:rPr>
              <a:t>190 lines of Verilog </a:t>
            </a:r>
            <a:r>
              <a:rPr lang="en-US" sz="1800" dirty="0"/>
              <a:t>and </a:t>
            </a:r>
            <a:r>
              <a:rPr lang="en-US" sz="1800" dirty="0">
                <a:solidFill>
                  <a:schemeClr val="accent2"/>
                </a:solidFill>
              </a:rPr>
              <a:t>78 lines of C++</a:t>
            </a:r>
            <a:r>
              <a:rPr lang="en-US" sz="1800" dirty="0">
                <a:solidFill>
                  <a:schemeClr val="accent5"/>
                </a:solidFill>
              </a:rPr>
              <a:t> </a:t>
            </a:r>
            <a:r>
              <a:rPr lang="en-US" sz="1800" dirty="0"/>
              <a:t>code over </a:t>
            </a:r>
            <a:r>
              <a:rPr lang="en-US" sz="1800" dirty="0" err="1"/>
              <a:t>PiDRAM’s</a:t>
            </a:r>
            <a:r>
              <a:rPr lang="en-US" sz="1800" dirty="0"/>
              <a:t> </a:t>
            </a:r>
            <a:r>
              <a:rPr lang="en-US" sz="1800" dirty="0">
                <a:solidFill>
                  <a:schemeClr val="accent2"/>
                </a:solidFill>
              </a:rPr>
              <a:t>flexible</a:t>
            </a:r>
            <a:r>
              <a:rPr lang="en-US" sz="1800" dirty="0"/>
              <a:t> codebase</a:t>
            </a:r>
          </a:p>
        </p:txBody>
      </p:sp>
    </p:spTree>
    <p:extLst>
      <p:ext uri="{BB962C8B-B14F-4D97-AF65-F5344CB8AC3E}">
        <p14:creationId xmlns:p14="http://schemas.microsoft.com/office/powerpoint/2010/main" val="2239758069"/>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err="1"/>
              <a:t>PiDRAM</a:t>
            </a:r>
            <a:r>
              <a:rPr lang="en-US" dirty="0"/>
              <a:t>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DC27E93-CE8E-D6EB-CBBF-D2A85499D7CA}"/>
              </a:ext>
            </a:extLst>
          </p:cNvPr>
          <p:cNvSpPr txBox="1"/>
          <p:nvPr/>
        </p:nvSpPr>
        <p:spPr>
          <a:xfrm>
            <a:off x="1547664" y="6452890"/>
            <a:ext cx="6782626" cy="338554"/>
          </a:xfrm>
          <a:prstGeom prst="rect">
            <a:avLst/>
          </a:prstGeom>
          <a:noFill/>
        </p:spPr>
        <p:txBody>
          <a:bodyPr wrap="none" rtlCol="0">
            <a:spAutoFit/>
          </a:bodyPr>
          <a:lstStyle/>
          <a:p>
            <a:pPr lvl="0">
              <a:defRPr/>
            </a:pPr>
            <a:r>
              <a:rPr lang="en-US" sz="1600" b="1" dirty="0">
                <a:solidFill>
                  <a:srgbClr val="0000FF"/>
                </a:solidFill>
                <a:hlinkClick r:id="rId2">
                  <a:extLst>
                    <a:ext uri="{A12FA001-AC4F-418D-AE19-62706E023703}">
                      <ahyp:hlinkClr xmlns:ahyp="http://schemas.microsoft.com/office/drawing/2018/hyperlinkcolor" val="tx"/>
                    </a:ext>
                  </a:extLst>
                </a:hlinkClick>
              </a:rPr>
              <a:t>https://www.youtube.com/watch?v=qeukNs5XI3g&amp;t=4243s</a:t>
            </a:r>
            <a:r>
              <a:rPr lang="en-US" sz="1600" b="1" dirty="0">
                <a:solidFill>
                  <a:srgbClr val="0000FF"/>
                </a:solidFill>
              </a:rPr>
              <a:t> </a:t>
            </a:r>
            <a:endParaRPr kumimoji="0" lang="en-US" sz="16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3" name="Picture 2">
            <a:extLst>
              <a:ext uri="{FF2B5EF4-FFF2-40B4-BE49-F238E27FC236}">
                <a16:creationId xmlns:a16="http://schemas.microsoft.com/office/drawing/2014/main" id="{DDB6702F-4EDC-B57F-3142-FCA2264CEA35}"/>
              </a:ext>
            </a:extLst>
          </p:cNvPr>
          <p:cNvPicPr>
            <a:picLocks noChangeAspect="1"/>
          </p:cNvPicPr>
          <p:nvPr/>
        </p:nvPicPr>
        <p:blipFill>
          <a:blip r:embed="rId3"/>
          <a:stretch>
            <a:fillRect/>
          </a:stretch>
        </p:blipFill>
        <p:spPr>
          <a:xfrm>
            <a:off x="539552" y="960605"/>
            <a:ext cx="7776864" cy="5348876"/>
          </a:xfrm>
          <a:prstGeom prst="rect">
            <a:avLst/>
          </a:prstGeom>
        </p:spPr>
      </p:pic>
    </p:spTree>
    <p:extLst>
      <p:ext uri="{BB962C8B-B14F-4D97-AF65-F5344CB8AC3E}">
        <p14:creationId xmlns:p14="http://schemas.microsoft.com/office/powerpoint/2010/main" val="2184981036"/>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57D55-1C66-9B4C-9EFC-9A639630EF9F}"/>
              </a:ext>
            </a:extLst>
          </p:cNvPr>
          <p:cNvSpPr>
            <a:spLocks noGrp="1"/>
          </p:cNvSpPr>
          <p:nvPr>
            <p:ph type="title"/>
          </p:nvPr>
        </p:nvSpPr>
        <p:spPr/>
        <p:txBody>
          <a:bodyPr>
            <a:noAutofit/>
          </a:bodyPr>
          <a:lstStyle/>
          <a:p>
            <a:r>
              <a:rPr lang="en-TR" sz="5200" dirty="0"/>
              <a:t>PiDRAM: Overview (I)</a:t>
            </a:r>
          </a:p>
        </p:txBody>
      </p:sp>
      <p:sp>
        <p:nvSpPr>
          <p:cNvPr id="3" name="Content Placeholder 2">
            <a:extLst>
              <a:ext uri="{FF2B5EF4-FFF2-40B4-BE49-F238E27FC236}">
                <a16:creationId xmlns:a16="http://schemas.microsoft.com/office/drawing/2014/main" id="{C2ED2316-E1D9-2448-9F45-8023A37562D2}"/>
              </a:ext>
            </a:extLst>
          </p:cNvPr>
          <p:cNvSpPr>
            <a:spLocks noGrp="1"/>
          </p:cNvSpPr>
          <p:nvPr>
            <p:ph idx="1"/>
          </p:nvPr>
        </p:nvSpPr>
        <p:spPr>
          <a:xfrm>
            <a:off x="75991" y="1061546"/>
            <a:ext cx="8987622" cy="5348532"/>
          </a:xfrm>
        </p:spPr>
        <p:txBody>
          <a:bodyPr/>
          <a:lstStyle/>
          <a:p>
            <a:pPr marL="0" indent="0">
              <a:buNone/>
            </a:pPr>
            <a:r>
              <a:rPr lang="en-US" sz="2700" dirty="0"/>
              <a:t>A </a:t>
            </a:r>
            <a:r>
              <a:rPr lang="en-US" sz="2700" dirty="0">
                <a:solidFill>
                  <a:schemeClr val="accent4"/>
                </a:solidFill>
              </a:rPr>
              <a:t>flexible framework </a:t>
            </a:r>
            <a:r>
              <a:rPr lang="en-US" sz="2700" dirty="0"/>
              <a:t>that can be used to:</a:t>
            </a:r>
          </a:p>
          <a:p>
            <a:pPr marL="0">
              <a:lnSpc>
                <a:spcPct val="100000"/>
              </a:lnSpc>
              <a:spcBef>
                <a:spcPts val="300"/>
              </a:spcBef>
            </a:pPr>
            <a:r>
              <a:rPr lang="en-US" sz="2700" dirty="0"/>
              <a:t>Solve </a:t>
            </a:r>
            <a:r>
              <a:rPr lang="en-US" sz="2700" dirty="0">
                <a:solidFill>
                  <a:schemeClr val="accent4"/>
                </a:solidFill>
              </a:rPr>
              <a:t>system integration challenges </a:t>
            </a:r>
          </a:p>
          <a:p>
            <a:pPr marL="0">
              <a:lnSpc>
                <a:spcPct val="100000"/>
              </a:lnSpc>
              <a:spcBef>
                <a:spcPts val="300"/>
              </a:spcBef>
            </a:pPr>
            <a:r>
              <a:rPr lang="en-US" sz="2700" dirty="0"/>
              <a:t>Analyze </a:t>
            </a:r>
            <a:r>
              <a:rPr lang="en-US" sz="2700" dirty="0">
                <a:solidFill>
                  <a:schemeClr val="accent4"/>
                </a:solidFill>
              </a:rPr>
              <a:t>trade-offs of end-to-end implementations</a:t>
            </a:r>
          </a:p>
          <a:p>
            <a:pPr marL="0" indent="0">
              <a:spcBef>
                <a:spcPts val="300"/>
              </a:spcBef>
              <a:buNone/>
            </a:pPr>
            <a:r>
              <a:rPr lang="en-US" sz="2700" dirty="0"/>
              <a:t>of commodity DRAM based </a:t>
            </a:r>
            <a:r>
              <a:rPr lang="en-US" sz="2700" dirty="0" err="1"/>
              <a:t>PiM</a:t>
            </a:r>
            <a:r>
              <a:rPr lang="en-US" sz="2700" dirty="0"/>
              <a:t> techniques</a:t>
            </a:r>
          </a:p>
          <a:p>
            <a:pPr marL="0" indent="0">
              <a:buNone/>
            </a:pPr>
            <a:endParaRPr lang="en-TR" sz="2700" dirty="0"/>
          </a:p>
          <a:p>
            <a:pPr marL="0" indent="0">
              <a:buNone/>
            </a:pPr>
            <a:r>
              <a:rPr lang="en-TR" sz="2700" dirty="0"/>
              <a:t>Identify key components </a:t>
            </a:r>
            <a:r>
              <a:rPr lang="en-TR" sz="2700" dirty="0">
                <a:solidFill>
                  <a:srgbClr val="00B0F0"/>
                </a:solidFill>
              </a:rPr>
              <a:t>shared</a:t>
            </a:r>
            <a:r>
              <a:rPr lang="en-TR" sz="2700" dirty="0"/>
              <a:t> across PiM techniques</a:t>
            </a:r>
          </a:p>
          <a:p>
            <a:pPr marL="0" indent="0">
              <a:buNone/>
            </a:pPr>
            <a:endParaRPr lang="en-TR" sz="2700" dirty="0"/>
          </a:p>
          <a:p>
            <a:pPr marL="0" indent="0">
              <a:buNone/>
            </a:pPr>
            <a:r>
              <a:rPr lang="en-TR" sz="2700" dirty="0"/>
              <a:t>Implement </a:t>
            </a:r>
            <a:r>
              <a:rPr lang="en-TR" sz="2700" dirty="0">
                <a:solidFill>
                  <a:srgbClr val="00B0F0"/>
                </a:solidFill>
              </a:rPr>
              <a:t>customizable</a:t>
            </a:r>
            <a:r>
              <a:rPr lang="en-TR" sz="2700" dirty="0"/>
              <a:t> key components:</a:t>
            </a:r>
          </a:p>
          <a:p>
            <a:r>
              <a:rPr lang="en-US" sz="2600" dirty="0"/>
              <a:t> </a:t>
            </a:r>
            <a:r>
              <a:rPr lang="en-TR" sz="2600" dirty="0"/>
              <a:t>Provide </a:t>
            </a:r>
            <a:r>
              <a:rPr lang="en-TR" sz="2600" dirty="0">
                <a:solidFill>
                  <a:srgbClr val="00B0F0"/>
                </a:solidFill>
              </a:rPr>
              <a:t>modularity</a:t>
            </a:r>
            <a:r>
              <a:rPr lang="en-TR" sz="2600" dirty="0"/>
              <a:t>, enhance </a:t>
            </a:r>
            <a:r>
              <a:rPr lang="en-TR" sz="2600" dirty="0">
                <a:solidFill>
                  <a:srgbClr val="00B0F0"/>
                </a:solidFill>
              </a:rPr>
              <a:t>extensibility </a:t>
            </a:r>
            <a:r>
              <a:rPr lang="en-TR" sz="2600" dirty="0"/>
              <a:t>of the framework</a:t>
            </a:r>
          </a:p>
          <a:p>
            <a:pPr marL="0" indent="0">
              <a:buNone/>
            </a:pPr>
            <a:endParaRPr lang="en-US" sz="2600" dirty="0"/>
          </a:p>
          <a:p>
            <a:pPr marL="0" indent="0">
              <a:buNone/>
            </a:pPr>
            <a:r>
              <a:rPr lang="en-TR" sz="2600" dirty="0">
                <a:solidFill>
                  <a:srgbClr val="00B0F0"/>
                </a:solidFill>
              </a:rPr>
              <a:t>Common basis </a:t>
            </a:r>
            <a:r>
              <a:rPr lang="en-TR" sz="2600" dirty="0"/>
              <a:t>to enable system support for PiM techniques</a:t>
            </a:r>
          </a:p>
          <a:p>
            <a:pPr marL="0" indent="0">
              <a:buNone/>
            </a:pPr>
            <a:endParaRPr lang="en-TR" sz="2700" dirty="0"/>
          </a:p>
        </p:txBody>
      </p:sp>
    </p:spTree>
    <p:extLst>
      <p:ext uri="{BB962C8B-B14F-4D97-AF65-F5344CB8AC3E}">
        <p14:creationId xmlns:p14="http://schemas.microsoft.com/office/powerpoint/2010/main" val="390199669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57D55-1C66-9B4C-9EFC-9A639630EF9F}"/>
              </a:ext>
            </a:extLst>
          </p:cNvPr>
          <p:cNvSpPr>
            <a:spLocks noGrp="1"/>
          </p:cNvSpPr>
          <p:nvPr>
            <p:ph type="title"/>
          </p:nvPr>
        </p:nvSpPr>
        <p:spPr/>
        <p:txBody>
          <a:bodyPr>
            <a:noAutofit/>
          </a:bodyPr>
          <a:lstStyle/>
          <a:p>
            <a:r>
              <a:rPr lang="en-TR" sz="5200" dirty="0"/>
              <a:t>PiDRAM: Overview (II)</a:t>
            </a:r>
          </a:p>
        </p:txBody>
      </p:sp>
      <p:sp>
        <p:nvSpPr>
          <p:cNvPr id="3" name="Content Placeholder 2">
            <a:extLst>
              <a:ext uri="{FF2B5EF4-FFF2-40B4-BE49-F238E27FC236}">
                <a16:creationId xmlns:a16="http://schemas.microsoft.com/office/drawing/2014/main" id="{C2ED2316-E1D9-2448-9F45-8023A37562D2}"/>
              </a:ext>
            </a:extLst>
          </p:cNvPr>
          <p:cNvSpPr>
            <a:spLocks noGrp="1"/>
          </p:cNvSpPr>
          <p:nvPr>
            <p:ph idx="1"/>
          </p:nvPr>
        </p:nvSpPr>
        <p:spPr>
          <a:xfrm>
            <a:off x="75991" y="1300135"/>
            <a:ext cx="8987622" cy="5109942"/>
          </a:xfrm>
        </p:spPr>
        <p:txBody>
          <a:bodyPr/>
          <a:lstStyle/>
          <a:p>
            <a:pPr marL="0" indent="0">
              <a:buNone/>
            </a:pPr>
            <a:r>
              <a:rPr lang="en-TR" sz="2400" dirty="0"/>
              <a:t>Identify and develop four key hardware and software components</a:t>
            </a:r>
          </a:p>
          <a:p>
            <a:pPr marL="0" indent="0">
              <a:buNone/>
            </a:pPr>
            <a:endParaRPr lang="en-TR" sz="2700" dirty="0"/>
          </a:p>
        </p:txBody>
      </p:sp>
      <p:pic>
        <p:nvPicPr>
          <p:cNvPr id="7" name="Picture 6" descr="Circuit board">
            <a:extLst>
              <a:ext uri="{FF2B5EF4-FFF2-40B4-BE49-F238E27FC236}">
                <a16:creationId xmlns:a16="http://schemas.microsoft.com/office/drawing/2014/main" id="{5BD462D6-9150-C545-958C-B7401DCCBA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7690" y="2767201"/>
            <a:ext cx="1882756" cy="1255784"/>
          </a:xfrm>
          <a:prstGeom prst="rect">
            <a:avLst/>
          </a:prstGeom>
        </p:spPr>
      </p:pic>
      <p:pic>
        <p:nvPicPr>
          <p:cNvPr id="11" name="Graphic 10" descr="Programmer female with solid fill">
            <a:extLst>
              <a:ext uri="{FF2B5EF4-FFF2-40B4-BE49-F238E27FC236}">
                <a16:creationId xmlns:a16="http://schemas.microsoft.com/office/drawing/2014/main" id="{9FE23AD8-4B30-BE40-AC4E-03499AF21C3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04696" y="2713341"/>
            <a:ext cx="1255784" cy="1255784"/>
          </a:xfrm>
          <a:prstGeom prst="rect">
            <a:avLst/>
          </a:prstGeom>
        </p:spPr>
      </p:pic>
      <p:sp>
        <p:nvSpPr>
          <p:cNvPr id="12" name="TextBox 11">
            <a:extLst>
              <a:ext uri="{FF2B5EF4-FFF2-40B4-BE49-F238E27FC236}">
                <a16:creationId xmlns:a16="http://schemas.microsoft.com/office/drawing/2014/main" id="{0F5B6B61-2358-F441-9AF1-F5C5228D31B3}"/>
              </a:ext>
            </a:extLst>
          </p:cNvPr>
          <p:cNvSpPr txBox="1"/>
          <p:nvPr/>
        </p:nvSpPr>
        <p:spPr>
          <a:xfrm>
            <a:off x="1231255" y="2205340"/>
            <a:ext cx="2387600"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800" b="1"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Hardware</a:t>
            </a:r>
          </a:p>
        </p:txBody>
      </p:sp>
      <p:sp>
        <p:nvSpPr>
          <p:cNvPr id="13" name="TextBox 12">
            <a:extLst>
              <a:ext uri="{FF2B5EF4-FFF2-40B4-BE49-F238E27FC236}">
                <a16:creationId xmlns:a16="http://schemas.microsoft.com/office/drawing/2014/main" id="{F39B13EA-E806-B948-B4AF-B5C166F1A2AB}"/>
              </a:ext>
            </a:extLst>
          </p:cNvPr>
          <p:cNvSpPr txBox="1"/>
          <p:nvPr/>
        </p:nvSpPr>
        <p:spPr>
          <a:xfrm>
            <a:off x="5238788" y="2190121"/>
            <a:ext cx="2387600"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800" b="1"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Software</a:t>
            </a:r>
          </a:p>
        </p:txBody>
      </p:sp>
      <p:sp>
        <p:nvSpPr>
          <p:cNvPr id="14" name="TextBox 13">
            <a:extLst>
              <a:ext uri="{FF2B5EF4-FFF2-40B4-BE49-F238E27FC236}">
                <a16:creationId xmlns:a16="http://schemas.microsoft.com/office/drawing/2014/main" id="{1CE5AFB0-739E-6540-B2A7-4EF18A4F804C}"/>
              </a:ext>
            </a:extLst>
          </p:cNvPr>
          <p:cNvSpPr txBox="1"/>
          <p:nvPr/>
        </p:nvSpPr>
        <p:spPr>
          <a:xfrm>
            <a:off x="642376" y="4891520"/>
            <a:ext cx="352751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Easy-to-extend </a:t>
            </a:r>
            <a:br>
              <a:rPr kumimoji="0" lang="en-T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br>
            <a:r>
              <a:rPr kumimoji="0" lang="en-T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Memory Controller</a:t>
            </a:r>
          </a:p>
        </p:txBody>
      </p:sp>
      <p:sp>
        <p:nvSpPr>
          <p:cNvPr id="15" name="TextBox 14">
            <a:extLst>
              <a:ext uri="{FF2B5EF4-FFF2-40B4-BE49-F238E27FC236}">
                <a16:creationId xmlns:a16="http://schemas.microsoft.com/office/drawing/2014/main" id="{E4E8EDC1-CFA8-E341-881A-5D55550D806F}"/>
              </a:ext>
            </a:extLst>
          </p:cNvPr>
          <p:cNvSpPr txBox="1"/>
          <p:nvPr/>
        </p:nvSpPr>
        <p:spPr>
          <a:xfrm>
            <a:off x="642376" y="4095032"/>
            <a:ext cx="352751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Flexible</a:t>
            </a:r>
            <a:br>
              <a:rPr kumimoji="0" lang="en-T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br>
            <a:r>
              <a:rPr kumimoji="0" lang="en-T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PiM Ops. Controller</a:t>
            </a:r>
          </a:p>
        </p:txBody>
      </p:sp>
      <p:sp>
        <p:nvSpPr>
          <p:cNvPr id="16" name="Oval 15">
            <a:extLst>
              <a:ext uri="{FF2B5EF4-FFF2-40B4-BE49-F238E27FC236}">
                <a16:creationId xmlns:a16="http://schemas.microsoft.com/office/drawing/2014/main" id="{D83DB719-D037-6F45-8D35-C20AA008B178}"/>
              </a:ext>
            </a:extLst>
          </p:cNvPr>
          <p:cNvSpPr/>
          <p:nvPr/>
        </p:nvSpPr>
        <p:spPr>
          <a:xfrm>
            <a:off x="642376" y="5105065"/>
            <a:ext cx="360000" cy="36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2</a:t>
            </a:r>
          </a:p>
        </p:txBody>
      </p:sp>
      <p:sp>
        <p:nvSpPr>
          <p:cNvPr id="17" name="Oval 16">
            <a:extLst>
              <a:ext uri="{FF2B5EF4-FFF2-40B4-BE49-F238E27FC236}">
                <a16:creationId xmlns:a16="http://schemas.microsoft.com/office/drawing/2014/main" id="{EB223949-C14D-0E45-BB14-FAE60901A8DC}"/>
              </a:ext>
            </a:extLst>
          </p:cNvPr>
          <p:cNvSpPr/>
          <p:nvPr/>
        </p:nvSpPr>
        <p:spPr>
          <a:xfrm>
            <a:off x="642376" y="4283864"/>
            <a:ext cx="360000" cy="36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1</a:t>
            </a:r>
          </a:p>
        </p:txBody>
      </p:sp>
      <p:sp>
        <p:nvSpPr>
          <p:cNvPr id="18" name="Oval 17">
            <a:extLst>
              <a:ext uri="{FF2B5EF4-FFF2-40B4-BE49-F238E27FC236}">
                <a16:creationId xmlns:a16="http://schemas.microsoft.com/office/drawing/2014/main" id="{C0565E5F-E174-D545-AAA8-174F7114BB10}"/>
              </a:ext>
            </a:extLst>
          </p:cNvPr>
          <p:cNvSpPr/>
          <p:nvPr/>
        </p:nvSpPr>
        <p:spPr>
          <a:xfrm>
            <a:off x="4635780" y="4312344"/>
            <a:ext cx="360000" cy="36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3</a:t>
            </a:r>
          </a:p>
        </p:txBody>
      </p:sp>
      <p:sp>
        <p:nvSpPr>
          <p:cNvPr id="19" name="Oval 18">
            <a:extLst>
              <a:ext uri="{FF2B5EF4-FFF2-40B4-BE49-F238E27FC236}">
                <a16:creationId xmlns:a16="http://schemas.microsoft.com/office/drawing/2014/main" id="{3EAFD182-1B63-1148-B999-EBFA9ED3CA08}"/>
              </a:ext>
            </a:extLst>
          </p:cNvPr>
          <p:cNvSpPr/>
          <p:nvPr/>
        </p:nvSpPr>
        <p:spPr>
          <a:xfrm>
            <a:off x="4635780" y="5096675"/>
            <a:ext cx="360000" cy="36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400" b="1" i="0" u="none" strike="noStrike" kern="1200" cap="none" spc="0" normalizeH="0" baseline="0" noProof="0" dirty="0">
                <a:ln>
                  <a:noFill/>
                </a:ln>
                <a:solidFill>
                  <a:prstClr val="white"/>
                </a:solidFill>
                <a:effectLst/>
                <a:uLnTx/>
                <a:uFillTx/>
                <a:latin typeface="Trebuchet MS" panose="020B0703020202090204" pitchFamily="34" charset="0"/>
                <a:ea typeface="+mn-ea"/>
                <a:cs typeface="+mn-cs"/>
              </a:rPr>
              <a:t>4</a:t>
            </a:r>
          </a:p>
        </p:txBody>
      </p:sp>
      <p:sp>
        <p:nvSpPr>
          <p:cNvPr id="20" name="TextBox 19">
            <a:extLst>
              <a:ext uri="{FF2B5EF4-FFF2-40B4-BE49-F238E27FC236}">
                <a16:creationId xmlns:a16="http://schemas.microsoft.com/office/drawing/2014/main" id="{C64C35C6-6497-6F47-8A91-B19553F7ED72}"/>
              </a:ext>
            </a:extLst>
          </p:cNvPr>
          <p:cNvSpPr txBox="1"/>
          <p:nvPr/>
        </p:nvSpPr>
        <p:spPr>
          <a:xfrm>
            <a:off x="5080617" y="4095032"/>
            <a:ext cx="2706965"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Extensible</a:t>
            </a:r>
            <a:br>
              <a:rPr kumimoji="0" lang="en-T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br>
            <a:r>
              <a:rPr kumimoji="0" lang="en-T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Software Library</a:t>
            </a:r>
          </a:p>
        </p:txBody>
      </p:sp>
      <p:sp>
        <p:nvSpPr>
          <p:cNvPr id="21" name="TextBox 20">
            <a:extLst>
              <a:ext uri="{FF2B5EF4-FFF2-40B4-BE49-F238E27FC236}">
                <a16:creationId xmlns:a16="http://schemas.microsoft.com/office/drawing/2014/main" id="{E8B820B8-7F39-4E46-AA41-1C3029FD4E34}"/>
              </a:ext>
            </a:extLst>
          </p:cNvPr>
          <p:cNvSpPr txBox="1"/>
          <p:nvPr/>
        </p:nvSpPr>
        <p:spPr>
          <a:xfrm>
            <a:off x="4974113" y="4906077"/>
            <a:ext cx="2916950"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Custom </a:t>
            </a:r>
            <a:br>
              <a:rPr kumimoji="0" lang="en-T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br>
            <a:r>
              <a:rPr kumimoji="0" lang="en-TR" sz="2400" b="0" i="0" u="none" strike="noStrike" kern="1200" cap="none" spc="0" normalizeH="0" baseline="0" noProof="0" dirty="0">
                <a:ln>
                  <a:noFill/>
                </a:ln>
                <a:solidFill>
                  <a:prstClr val="black"/>
                </a:solidFill>
                <a:effectLst/>
                <a:uLnTx/>
                <a:uFillTx/>
                <a:latin typeface="Trebuchet MS" panose="020B0703020202090204" pitchFamily="34" charset="0"/>
                <a:ea typeface="+mn-ea"/>
                <a:cs typeface="+mn-cs"/>
              </a:rPr>
              <a:t>Supervisor Software</a:t>
            </a:r>
          </a:p>
        </p:txBody>
      </p:sp>
    </p:spTree>
    <p:extLst>
      <p:ext uri="{BB962C8B-B14F-4D97-AF65-F5344CB8AC3E}">
        <p14:creationId xmlns:p14="http://schemas.microsoft.com/office/powerpoint/2010/main" val="118953511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A263B-B245-667B-086B-EFBDB7ACF06E}"/>
              </a:ext>
            </a:extLst>
          </p:cNvPr>
          <p:cNvSpPr>
            <a:spLocks noGrp="1"/>
          </p:cNvSpPr>
          <p:nvPr>
            <p:ph type="title"/>
          </p:nvPr>
        </p:nvSpPr>
        <p:spPr/>
        <p:txBody>
          <a:bodyPr/>
          <a:lstStyle/>
          <a:p>
            <a:r>
              <a:rPr lang="en-TR" sz="5000" dirty="0"/>
              <a:t>PiDRAM: System Design</a:t>
            </a:r>
          </a:p>
        </p:txBody>
      </p:sp>
      <p:sp>
        <p:nvSpPr>
          <p:cNvPr id="6" name="Content Placeholder 5">
            <a:extLst>
              <a:ext uri="{FF2B5EF4-FFF2-40B4-BE49-F238E27FC236}">
                <a16:creationId xmlns:a16="http://schemas.microsoft.com/office/drawing/2014/main" id="{D4AE99BB-16FB-292B-C25F-2870CE0232A4}"/>
              </a:ext>
            </a:extLst>
          </p:cNvPr>
          <p:cNvSpPr>
            <a:spLocks noGrp="1"/>
          </p:cNvSpPr>
          <p:nvPr>
            <p:ph idx="1"/>
          </p:nvPr>
        </p:nvSpPr>
        <p:spPr>
          <a:xfrm>
            <a:off x="75991" y="975034"/>
            <a:ext cx="8987622" cy="2843931"/>
          </a:xfrm>
        </p:spPr>
        <p:txBody>
          <a:bodyPr/>
          <a:lstStyle/>
          <a:p>
            <a:pPr marL="0" indent="0">
              <a:buNone/>
            </a:pPr>
            <a:r>
              <a:rPr lang="en-TR" sz="2800" dirty="0"/>
              <a:t>Key components are attached to a </a:t>
            </a:r>
            <a:r>
              <a:rPr lang="en-TR" sz="2800" dirty="0">
                <a:solidFill>
                  <a:srgbClr val="00B0F0"/>
                </a:solidFill>
              </a:rPr>
              <a:t>real computing system</a:t>
            </a:r>
          </a:p>
          <a:p>
            <a:r>
              <a:rPr lang="en-TR" sz="2600" dirty="0"/>
              <a:t>PiM Ops. Controller and PiDRAM Memory Controller </a:t>
            </a:r>
            <a:br>
              <a:rPr lang="en-TR" sz="2600" dirty="0"/>
            </a:br>
            <a:r>
              <a:rPr lang="en-TR" sz="2600" dirty="0"/>
              <a:t>is implemented within the hardware system</a:t>
            </a:r>
          </a:p>
          <a:p>
            <a:r>
              <a:rPr lang="en-TR" sz="2600" dirty="0"/>
              <a:t>Custom supervisor software runs on the hardware system</a:t>
            </a:r>
          </a:p>
          <a:p>
            <a:r>
              <a:rPr lang="en-TR" sz="2600" dirty="0"/>
              <a:t>Extensible software library </a:t>
            </a:r>
            <a:br>
              <a:rPr lang="en-TR" sz="2600" dirty="0"/>
            </a:br>
            <a:r>
              <a:rPr lang="en-TR" sz="2600" dirty="0"/>
              <a:t>is used by the supervisor software</a:t>
            </a:r>
          </a:p>
        </p:txBody>
      </p:sp>
      <p:pic>
        <p:nvPicPr>
          <p:cNvPr id="7" name="Content Placeholder 3">
            <a:extLst>
              <a:ext uri="{FF2B5EF4-FFF2-40B4-BE49-F238E27FC236}">
                <a16:creationId xmlns:a16="http://schemas.microsoft.com/office/drawing/2014/main" id="{C47059FF-D1F6-BCBF-D0C6-205992A189CA}"/>
              </a:ext>
            </a:extLst>
          </p:cNvPr>
          <p:cNvPicPr>
            <a:picLocks noChangeAspect="1"/>
          </p:cNvPicPr>
          <p:nvPr/>
        </p:nvPicPr>
        <p:blipFill>
          <a:blip r:embed="rId3"/>
          <a:stretch>
            <a:fillRect/>
          </a:stretch>
        </p:blipFill>
        <p:spPr>
          <a:xfrm>
            <a:off x="76774" y="3818965"/>
            <a:ext cx="8986838" cy="2155063"/>
          </a:xfrm>
          <a:prstGeom prst="rect">
            <a:avLst/>
          </a:prstGeom>
        </p:spPr>
      </p:pic>
    </p:spTree>
    <p:extLst>
      <p:ext uri="{BB962C8B-B14F-4D97-AF65-F5344CB8AC3E}">
        <p14:creationId xmlns:p14="http://schemas.microsoft.com/office/powerpoint/2010/main" val="282808872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B34B-2CA3-14EB-91BB-F3F5A5AB42C0}"/>
              </a:ext>
            </a:extLst>
          </p:cNvPr>
          <p:cNvSpPr>
            <a:spLocks noGrp="1"/>
          </p:cNvSpPr>
          <p:nvPr>
            <p:ph type="title"/>
          </p:nvPr>
        </p:nvSpPr>
        <p:spPr/>
        <p:txBody>
          <a:bodyPr/>
          <a:lstStyle/>
          <a:p>
            <a:r>
              <a:rPr lang="en-TR" dirty="0"/>
              <a:t>PiM Operations Controller (POC)</a:t>
            </a:r>
          </a:p>
        </p:txBody>
      </p:sp>
      <p:pic>
        <p:nvPicPr>
          <p:cNvPr id="4" name="Content Placeholder 3">
            <a:extLst>
              <a:ext uri="{FF2B5EF4-FFF2-40B4-BE49-F238E27FC236}">
                <a16:creationId xmlns:a16="http://schemas.microsoft.com/office/drawing/2014/main" id="{F3C00873-D462-978B-C3D7-CD7BE6CF2539}"/>
              </a:ext>
            </a:extLst>
          </p:cNvPr>
          <p:cNvPicPr>
            <a:picLocks noChangeAspect="1"/>
          </p:cNvPicPr>
          <p:nvPr/>
        </p:nvPicPr>
        <p:blipFill>
          <a:blip r:embed="rId3"/>
          <a:stretch>
            <a:fillRect/>
          </a:stretch>
        </p:blipFill>
        <p:spPr>
          <a:xfrm>
            <a:off x="76774" y="3818965"/>
            <a:ext cx="8986838" cy="2155063"/>
          </a:xfrm>
          <a:prstGeom prst="rect">
            <a:avLst/>
          </a:prstGeom>
        </p:spPr>
      </p:pic>
      <p:sp>
        <p:nvSpPr>
          <p:cNvPr id="5" name="TextBox 4">
            <a:extLst>
              <a:ext uri="{FF2B5EF4-FFF2-40B4-BE49-F238E27FC236}">
                <a16:creationId xmlns:a16="http://schemas.microsoft.com/office/drawing/2014/main" id="{577F8715-1F3B-D9FA-1527-C3F027363AD3}"/>
              </a:ext>
            </a:extLst>
          </p:cNvPr>
          <p:cNvSpPr txBox="1"/>
          <p:nvPr/>
        </p:nvSpPr>
        <p:spPr>
          <a:xfrm>
            <a:off x="1780390" y="1349344"/>
            <a:ext cx="6605195" cy="369332"/>
          </a:xfrm>
          <a:prstGeom prst="rect">
            <a:avLst/>
          </a:prstGeom>
          <a:solidFill>
            <a:schemeClr val="accent6">
              <a:lumMod val="60000"/>
              <a:lumOff val="40000"/>
            </a:schemeClr>
          </a:solidFill>
          <a:ln w="38100">
            <a:solidFill>
              <a:schemeClr val="accent6"/>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Decode &amp; execute PiDRAM instructions (e.g., in-DRAM copy)</a:t>
            </a:r>
          </a:p>
        </p:txBody>
      </p:sp>
      <p:sp>
        <p:nvSpPr>
          <p:cNvPr id="6" name="TextBox 5">
            <a:extLst>
              <a:ext uri="{FF2B5EF4-FFF2-40B4-BE49-F238E27FC236}">
                <a16:creationId xmlns:a16="http://schemas.microsoft.com/office/drawing/2014/main" id="{9CB537F0-7FFD-B746-461C-D8EF17A7CCCD}"/>
              </a:ext>
            </a:extLst>
          </p:cNvPr>
          <p:cNvSpPr txBox="1"/>
          <p:nvPr/>
        </p:nvSpPr>
        <p:spPr>
          <a:xfrm>
            <a:off x="1780390" y="1899436"/>
            <a:ext cx="6605194" cy="646331"/>
          </a:xfrm>
          <a:prstGeom prst="rect">
            <a:avLst/>
          </a:prstGeom>
          <a:solidFill>
            <a:schemeClr val="accent5">
              <a:lumMod val="60000"/>
              <a:lumOff val="40000"/>
            </a:schemeClr>
          </a:solidFill>
          <a:ln w="38100">
            <a:solidFill>
              <a:schemeClr val="accent5"/>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Receive instructions over memory-mapped interface</a:t>
            </a:r>
            <a:br>
              <a:rPr kumimoji="0" lang="en-TR"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TR"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(portable to other systems with different CPU ISAs)</a:t>
            </a:r>
          </a:p>
        </p:txBody>
      </p:sp>
      <p:sp>
        <p:nvSpPr>
          <p:cNvPr id="7" name="Rectangle 6">
            <a:extLst>
              <a:ext uri="{FF2B5EF4-FFF2-40B4-BE49-F238E27FC236}">
                <a16:creationId xmlns:a16="http://schemas.microsoft.com/office/drawing/2014/main" id="{9166713D-2150-5D16-2D7D-54341E649056}"/>
              </a:ext>
            </a:extLst>
          </p:cNvPr>
          <p:cNvSpPr/>
          <p:nvPr/>
        </p:nvSpPr>
        <p:spPr>
          <a:xfrm>
            <a:off x="0" y="3872752"/>
            <a:ext cx="4012602"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92FD5F11-9071-8532-6F09-5B3991AB017B}"/>
              </a:ext>
            </a:extLst>
          </p:cNvPr>
          <p:cNvSpPr/>
          <p:nvPr/>
        </p:nvSpPr>
        <p:spPr>
          <a:xfrm>
            <a:off x="5735622" y="3872752"/>
            <a:ext cx="3404764"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7E0A22ED-1682-A234-607D-282253DAF671}"/>
              </a:ext>
            </a:extLst>
          </p:cNvPr>
          <p:cNvSpPr txBox="1"/>
          <p:nvPr/>
        </p:nvSpPr>
        <p:spPr>
          <a:xfrm>
            <a:off x="1780390" y="2726527"/>
            <a:ext cx="6605194" cy="646331"/>
          </a:xfrm>
          <a:prstGeom prst="rect">
            <a:avLst/>
          </a:prstGeom>
          <a:solidFill>
            <a:schemeClr val="bg1">
              <a:lumMod val="65000"/>
            </a:schemeClr>
          </a:solid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Simple interface to the PiDRAM memory controller</a:t>
            </a:r>
            <a:br>
              <a:rPr kumimoji="0" lang="en-TR"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TR"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 send request, (ii) wait until completion, (iii) read results</a:t>
            </a:r>
          </a:p>
        </p:txBody>
      </p:sp>
      <p:sp>
        <p:nvSpPr>
          <p:cNvPr id="10" name="Oval 9">
            <a:extLst>
              <a:ext uri="{FF2B5EF4-FFF2-40B4-BE49-F238E27FC236}">
                <a16:creationId xmlns:a16="http://schemas.microsoft.com/office/drawing/2014/main" id="{61D29885-22A7-CD9C-374A-231F41227D75}"/>
              </a:ext>
            </a:extLst>
          </p:cNvPr>
          <p:cNvSpPr/>
          <p:nvPr/>
        </p:nvSpPr>
        <p:spPr>
          <a:xfrm>
            <a:off x="3911173" y="4533580"/>
            <a:ext cx="499462" cy="1283233"/>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Curved Connector 11">
            <a:extLst>
              <a:ext uri="{FF2B5EF4-FFF2-40B4-BE49-F238E27FC236}">
                <a16:creationId xmlns:a16="http://schemas.microsoft.com/office/drawing/2014/main" id="{62BEF3B1-21A9-0E7B-2313-0C41546BF6F7}"/>
              </a:ext>
            </a:extLst>
          </p:cNvPr>
          <p:cNvCxnSpPr>
            <a:stCxn id="10" idx="2"/>
            <a:endCxn id="6" idx="1"/>
          </p:cNvCxnSpPr>
          <p:nvPr/>
        </p:nvCxnSpPr>
        <p:spPr>
          <a:xfrm rot="10800000">
            <a:off x="1780391" y="2222603"/>
            <a:ext cx="2130783" cy="2952595"/>
          </a:xfrm>
          <a:prstGeom prst="curvedConnector3">
            <a:avLst>
              <a:gd name="adj1" fmla="val 110728"/>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66692B31-6DB6-4BA8-4992-C5565FD45130}"/>
              </a:ext>
            </a:extLst>
          </p:cNvPr>
          <p:cNvSpPr/>
          <p:nvPr/>
        </p:nvSpPr>
        <p:spPr>
          <a:xfrm>
            <a:off x="5399186" y="4672453"/>
            <a:ext cx="499462" cy="882061"/>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5" name="Curved Connector 14">
            <a:extLst>
              <a:ext uri="{FF2B5EF4-FFF2-40B4-BE49-F238E27FC236}">
                <a16:creationId xmlns:a16="http://schemas.microsoft.com/office/drawing/2014/main" id="{F661315A-7F5F-66A8-F6F0-79FA92C4ECB1}"/>
              </a:ext>
            </a:extLst>
          </p:cNvPr>
          <p:cNvCxnSpPr>
            <a:stCxn id="13" idx="6"/>
            <a:endCxn id="9" idx="3"/>
          </p:cNvCxnSpPr>
          <p:nvPr/>
        </p:nvCxnSpPr>
        <p:spPr>
          <a:xfrm flipV="1">
            <a:off x="5898648" y="3049693"/>
            <a:ext cx="2486936" cy="2063791"/>
          </a:xfrm>
          <a:prstGeom prst="curvedConnector3">
            <a:avLst>
              <a:gd name="adj1" fmla="val 10919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085736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B34B-2CA3-14EB-91BB-F3F5A5AB42C0}"/>
              </a:ext>
            </a:extLst>
          </p:cNvPr>
          <p:cNvSpPr>
            <a:spLocks noGrp="1"/>
          </p:cNvSpPr>
          <p:nvPr>
            <p:ph type="title"/>
          </p:nvPr>
        </p:nvSpPr>
        <p:spPr/>
        <p:txBody>
          <a:bodyPr/>
          <a:lstStyle/>
          <a:p>
            <a:r>
              <a:rPr lang="en-TR" dirty="0"/>
              <a:t>PiDRAM Memory Controller</a:t>
            </a:r>
          </a:p>
        </p:txBody>
      </p:sp>
      <p:pic>
        <p:nvPicPr>
          <p:cNvPr id="4" name="Content Placeholder 3">
            <a:extLst>
              <a:ext uri="{FF2B5EF4-FFF2-40B4-BE49-F238E27FC236}">
                <a16:creationId xmlns:a16="http://schemas.microsoft.com/office/drawing/2014/main" id="{F3C00873-D462-978B-C3D7-CD7BE6CF2539}"/>
              </a:ext>
            </a:extLst>
          </p:cNvPr>
          <p:cNvPicPr>
            <a:picLocks noChangeAspect="1"/>
          </p:cNvPicPr>
          <p:nvPr/>
        </p:nvPicPr>
        <p:blipFill>
          <a:blip r:embed="rId3"/>
          <a:stretch>
            <a:fillRect/>
          </a:stretch>
        </p:blipFill>
        <p:spPr>
          <a:xfrm>
            <a:off x="76774" y="3818965"/>
            <a:ext cx="8986838" cy="2155063"/>
          </a:xfrm>
          <a:prstGeom prst="rect">
            <a:avLst/>
          </a:prstGeom>
        </p:spPr>
      </p:pic>
      <p:sp>
        <p:nvSpPr>
          <p:cNvPr id="5" name="Rectangle 4">
            <a:extLst>
              <a:ext uri="{FF2B5EF4-FFF2-40B4-BE49-F238E27FC236}">
                <a16:creationId xmlns:a16="http://schemas.microsoft.com/office/drawing/2014/main" id="{59B182F6-272F-E815-9D76-980C58CBD882}"/>
              </a:ext>
            </a:extLst>
          </p:cNvPr>
          <p:cNvSpPr/>
          <p:nvPr/>
        </p:nvSpPr>
        <p:spPr>
          <a:xfrm>
            <a:off x="-1" y="3872752"/>
            <a:ext cx="5624945"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089D2ED5-5289-1006-22B0-CEDE8FA3C04C}"/>
              </a:ext>
            </a:extLst>
          </p:cNvPr>
          <p:cNvSpPr/>
          <p:nvPr/>
        </p:nvSpPr>
        <p:spPr>
          <a:xfrm>
            <a:off x="8395855" y="3867374"/>
            <a:ext cx="744532"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D47930B2-DC96-F8A1-CE7B-EB3EA2316B6C}"/>
              </a:ext>
            </a:extLst>
          </p:cNvPr>
          <p:cNvSpPr txBox="1"/>
          <p:nvPr/>
        </p:nvSpPr>
        <p:spPr>
          <a:xfrm>
            <a:off x="1421476" y="1133213"/>
            <a:ext cx="7506065" cy="369332"/>
          </a:xfrm>
          <a:prstGeom prst="rect">
            <a:avLst/>
          </a:prstGeom>
          <a:solidFill>
            <a:schemeClr val="accent6">
              <a:lumMod val="60000"/>
              <a:lumOff val="40000"/>
            </a:schemeClr>
          </a:solidFill>
          <a:ln w="38100">
            <a:solidFill>
              <a:schemeClr val="accent6"/>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Perform </a:t>
            </a:r>
            <a:r>
              <a:rPr kumimoji="0" lang="en-US" sz="18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PiM</a:t>
            </a: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operations by violating DRAM timing parameters</a:t>
            </a:r>
            <a:endParaRPr kumimoji="0" lang="en-TR"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 name="TextBox 7">
            <a:extLst>
              <a:ext uri="{FF2B5EF4-FFF2-40B4-BE49-F238E27FC236}">
                <a16:creationId xmlns:a16="http://schemas.microsoft.com/office/drawing/2014/main" id="{C6E9F801-B517-A91A-7B09-41405B44DFBC}"/>
              </a:ext>
            </a:extLst>
          </p:cNvPr>
          <p:cNvSpPr txBox="1"/>
          <p:nvPr/>
        </p:nvSpPr>
        <p:spPr>
          <a:xfrm>
            <a:off x="1421476" y="1620545"/>
            <a:ext cx="7506065" cy="646331"/>
          </a:xfrm>
          <a:prstGeom prst="rect">
            <a:avLst/>
          </a:prstGeom>
          <a:solidFill>
            <a:srgbClr val="FFC50D"/>
          </a:solidFill>
          <a:ln w="38100">
            <a:solidFill>
              <a:schemeClr val="accent4">
                <a:lumMod val="75000"/>
              </a:scheme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Support conventional memory operations (e.g., LOAD/STORE)</a:t>
            </a:r>
            <a:b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One state machine per operation (e.g., LOAD/STORE, in-DRAM copy)</a:t>
            </a:r>
            <a:endParaRPr kumimoji="0" lang="en-TR"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3" name="Oval 2">
            <a:extLst>
              <a:ext uri="{FF2B5EF4-FFF2-40B4-BE49-F238E27FC236}">
                <a16:creationId xmlns:a16="http://schemas.microsoft.com/office/drawing/2014/main" id="{AC3E2D25-C9CD-0891-642A-11FA9E3A0A50}"/>
              </a:ext>
            </a:extLst>
          </p:cNvPr>
          <p:cNvSpPr/>
          <p:nvPr/>
        </p:nvSpPr>
        <p:spPr>
          <a:xfrm>
            <a:off x="5935287" y="4705004"/>
            <a:ext cx="1147157" cy="1105592"/>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 name="Connector: Curved 9">
            <a:extLst>
              <a:ext uri="{FF2B5EF4-FFF2-40B4-BE49-F238E27FC236}">
                <a16:creationId xmlns:a16="http://schemas.microsoft.com/office/drawing/2014/main" id="{07FB8D7D-EF1E-BCC1-87F2-FC99EA549F81}"/>
              </a:ext>
            </a:extLst>
          </p:cNvPr>
          <p:cNvCxnSpPr>
            <a:cxnSpLocks/>
            <a:stCxn id="3" idx="2"/>
            <a:endCxn id="8" idx="1"/>
          </p:cNvCxnSpPr>
          <p:nvPr/>
        </p:nvCxnSpPr>
        <p:spPr>
          <a:xfrm rot="10800000">
            <a:off x="1421477" y="1943712"/>
            <a:ext cx="4513811" cy="3314089"/>
          </a:xfrm>
          <a:prstGeom prst="curvedConnector3">
            <a:avLst>
              <a:gd name="adj1" fmla="val 115009"/>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AD0C493-1DF7-4547-FE6E-8396120D6951}"/>
              </a:ext>
            </a:extLst>
          </p:cNvPr>
          <p:cNvSpPr txBox="1"/>
          <p:nvPr/>
        </p:nvSpPr>
        <p:spPr>
          <a:xfrm>
            <a:off x="2019994" y="2434621"/>
            <a:ext cx="6824420" cy="369332"/>
          </a:xfrm>
          <a:prstGeom prst="rect">
            <a:avLst/>
          </a:prstGeom>
          <a:solidFill>
            <a:schemeClr val="accent3">
              <a:lumMod val="20000"/>
              <a:lumOff val="80000"/>
            </a:schemeClr>
          </a:solidFill>
          <a:ln w="38100">
            <a:solidFill>
              <a:srgbClr val="7030A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Easily replicate a state machine to implement a new operation</a:t>
            </a:r>
            <a:endParaRPr kumimoji="0" lang="en-TR" sz="1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15" name="Star: 4 Points 14">
            <a:extLst>
              <a:ext uri="{FF2B5EF4-FFF2-40B4-BE49-F238E27FC236}">
                <a16:creationId xmlns:a16="http://schemas.microsoft.com/office/drawing/2014/main" id="{A4C51626-8744-3D40-47C2-64928D5B3F33}"/>
              </a:ext>
            </a:extLst>
          </p:cNvPr>
          <p:cNvSpPr/>
          <p:nvPr/>
        </p:nvSpPr>
        <p:spPr>
          <a:xfrm>
            <a:off x="1421477" y="2434621"/>
            <a:ext cx="340822" cy="380735"/>
          </a:xfrm>
          <a:prstGeom prst="star4">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99A7A5EA-F718-295F-33D0-802908CF4619}"/>
              </a:ext>
            </a:extLst>
          </p:cNvPr>
          <p:cNvSpPr/>
          <p:nvPr/>
        </p:nvSpPr>
        <p:spPr>
          <a:xfrm>
            <a:off x="7159219" y="4356042"/>
            <a:ext cx="638119" cy="1569575"/>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224541FB-0D4A-572C-BE21-CE1D852837BE}"/>
              </a:ext>
            </a:extLst>
          </p:cNvPr>
          <p:cNvSpPr txBox="1"/>
          <p:nvPr/>
        </p:nvSpPr>
        <p:spPr>
          <a:xfrm>
            <a:off x="1421477" y="2953762"/>
            <a:ext cx="7506065" cy="646331"/>
          </a:xfrm>
          <a:prstGeom prst="rect">
            <a:avLst/>
          </a:prstGeom>
          <a:solidFill>
            <a:srgbClr val="FFC50D"/>
          </a:solidFill>
          <a:ln w="38100">
            <a:solidFill>
              <a:schemeClr val="accent4">
                <a:lumMod val="75000"/>
              </a:schemeClr>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Controls the physical DDR3 interface</a:t>
            </a:r>
            <a:b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Receives commands from command scheduler &amp; operates DDR3 pins</a:t>
            </a:r>
            <a:endParaRPr kumimoji="0" lang="en-TR"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cxnSp>
        <p:nvCxnSpPr>
          <p:cNvPr id="18" name="Connector: Curved 17">
            <a:extLst>
              <a:ext uri="{FF2B5EF4-FFF2-40B4-BE49-F238E27FC236}">
                <a16:creationId xmlns:a16="http://schemas.microsoft.com/office/drawing/2014/main" id="{252AFA30-B6C3-88EA-6E85-FDEEDB39935F}"/>
              </a:ext>
            </a:extLst>
          </p:cNvPr>
          <p:cNvCxnSpPr>
            <a:cxnSpLocks/>
            <a:stCxn id="16" idx="6"/>
            <a:endCxn id="17" idx="3"/>
          </p:cNvCxnSpPr>
          <p:nvPr/>
        </p:nvCxnSpPr>
        <p:spPr>
          <a:xfrm flipV="1">
            <a:off x="7797338" y="3276928"/>
            <a:ext cx="1130204" cy="1863902"/>
          </a:xfrm>
          <a:prstGeom prst="curvedConnector3">
            <a:avLst>
              <a:gd name="adj1" fmla="val 113484"/>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110409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B34B-2CA3-14EB-91BB-F3F5A5AB42C0}"/>
              </a:ext>
            </a:extLst>
          </p:cNvPr>
          <p:cNvSpPr>
            <a:spLocks noGrp="1"/>
          </p:cNvSpPr>
          <p:nvPr>
            <p:ph type="title"/>
          </p:nvPr>
        </p:nvSpPr>
        <p:spPr/>
        <p:txBody>
          <a:bodyPr/>
          <a:lstStyle/>
          <a:p>
            <a:r>
              <a:rPr lang="en-TR" dirty="0"/>
              <a:t>PiM Operations Library (pimolib)</a:t>
            </a:r>
          </a:p>
        </p:txBody>
      </p:sp>
      <p:pic>
        <p:nvPicPr>
          <p:cNvPr id="4" name="Content Placeholder 3">
            <a:extLst>
              <a:ext uri="{FF2B5EF4-FFF2-40B4-BE49-F238E27FC236}">
                <a16:creationId xmlns:a16="http://schemas.microsoft.com/office/drawing/2014/main" id="{F3C00873-D462-978B-C3D7-CD7BE6CF2539}"/>
              </a:ext>
            </a:extLst>
          </p:cNvPr>
          <p:cNvPicPr>
            <a:picLocks noChangeAspect="1"/>
          </p:cNvPicPr>
          <p:nvPr/>
        </p:nvPicPr>
        <p:blipFill>
          <a:blip r:embed="rId3"/>
          <a:stretch>
            <a:fillRect/>
          </a:stretch>
        </p:blipFill>
        <p:spPr>
          <a:xfrm>
            <a:off x="76774" y="3818965"/>
            <a:ext cx="8986838" cy="2155063"/>
          </a:xfrm>
          <a:prstGeom prst="rect">
            <a:avLst/>
          </a:prstGeom>
        </p:spPr>
      </p:pic>
      <p:sp>
        <p:nvSpPr>
          <p:cNvPr id="5" name="Rectangle 4">
            <a:extLst>
              <a:ext uri="{FF2B5EF4-FFF2-40B4-BE49-F238E27FC236}">
                <a16:creationId xmlns:a16="http://schemas.microsoft.com/office/drawing/2014/main" id="{CB441D57-AE03-6155-D0CA-3B6708703164}"/>
              </a:ext>
            </a:extLst>
          </p:cNvPr>
          <p:cNvSpPr/>
          <p:nvPr/>
        </p:nvSpPr>
        <p:spPr>
          <a:xfrm>
            <a:off x="4081549" y="3872752"/>
            <a:ext cx="5062451"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14B7A265-64D6-85D1-B372-25A7A9E81704}"/>
              </a:ext>
            </a:extLst>
          </p:cNvPr>
          <p:cNvSpPr/>
          <p:nvPr/>
        </p:nvSpPr>
        <p:spPr>
          <a:xfrm>
            <a:off x="0" y="3872753"/>
            <a:ext cx="2635136" cy="1156448"/>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0827A0DF-C80B-4B59-589F-5A042CD646B1}"/>
              </a:ext>
            </a:extLst>
          </p:cNvPr>
          <p:cNvSpPr txBox="1"/>
          <p:nvPr/>
        </p:nvSpPr>
        <p:spPr>
          <a:xfrm>
            <a:off x="157941" y="1159858"/>
            <a:ext cx="7506065" cy="646331"/>
          </a:xfrm>
          <a:prstGeom prst="rect">
            <a:avLst/>
          </a:prstGeom>
          <a:solidFill>
            <a:schemeClr val="accent5">
              <a:lumMod val="60000"/>
              <a:lumOff val="40000"/>
            </a:schemeClr>
          </a:solidFill>
          <a:ln w="38100">
            <a:solidFill>
              <a:schemeClr val="accent5"/>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Contains customizable functions that interface with the POC</a:t>
            </a:r>
            <a:b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Software interface for performing </a:t>
            </a:r>
            <a:r>
              <a:rPr kumimoji="0" lang="en-US" sz="18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PiM</a:t>
            </a: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operations</a:t>
            </a:r>
            <a:endParaRPr kumimoji="0" lang="en-TR"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3" name="Oval 2">
            <a:extLst>
              <a:ext uri="{FF2B5EF4-FFF2-40B4-BE49-F238E27FC236}">
                <a16:creationId xmlns:a16="http://schemas.microsoft.com/office/drawing/2014/main" id="{77111666-DE8E-6B04-B2FF-C303D9C15FA4}"/>
              </a:ext>
            </a:extLst>
          </p:cNvPr>
          <p:cNvSpPr/>
          <p:nvPr/>
        </p:nvSpPr>
        <p:spPr>
          <a:xfrm>
            <a:off x="75991" y="5527964"/>
            <a:ext cx="2559145" cy="44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93162410-2A0B-D19F-25B2-BE4F900DF41B}"/>
              </a:ext>
            </a:extLst>
          </p:cNvPr>
          <p:cNvSpPr/>
          <p:nvPr/>
        </p:nvSpPr>
        <p:spPr>
          <a:xfrm>
            <a:off x="2754300" y="4869721"/>
            <a:ext cx="1208085" cy="84534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E8C321E0-BD2B-87F8-7A44-7467FC9B01B3}"/>
              </a:ext>
            </a:extLst>
          </p:cNvPr>
          <p:cNvSpPr txBox="1"/>
          <p:nvPr/>
        </p:nvSpPr>
        <p:spPr>
          <a:xfrm>
            <a:off x="157940" y="1958064"/>
            <a:ext cx="7506065" cy="369332"/>
          </a:xfrm>
          <a:prstGeom prst="rect">
            <a:avLst/>
          </a:prstGeom>
          <a:solidFill>
            <a:srgbClr val="FF0101"/>
          </a:solidFill>
          <a:ln w="38100">
            <a:solidFill>
              <a:srgbClr val="C00000"/>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Executes LOAD &amp; STORE requests to communicate with the POC</a:t>
            </a:r>
            <a:endParaRPr kumimoji="0" lang="en-TR"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cxnSp>
        <p:nvCxnSpPr>
          <p:cNvPr id="11" name="Connector: Curved 10">
            <a:extLst>
              <a:ext uri="{FF2B5EF4-FFF2-40B4-BE49-F238E27FC236}">
                <a16:creationId xmlns:a16="http://schemas.microsoft.com/office/drawing/2014/main" id="{FD8F7BFB-FE8F-4504-5F1D-2B491AAAE475}"/>
              </a:ext>
            </a:extLst>
          </p:cNvPr>
          <p:cNvCxnSpPr>
            <a:stCxn id="3" idx="0"/>
            <a:endCxn id="9" idx="1"/>
          </p:cNvCxnSpPr>
          <p:nvPr/>
        </p:nvCxnSpPr>
        <p:spPr>
          <a:xfrm rot="16200000" flipV="1">
            <a:off x="-935865" y="3236535"/>
            <a:ext cx="3385234" cy="1197624"/>
          </a:xfrm>
          <a:prstGeom prst="curvedConnector4">
            <a:avLst>
              <a:gd name="adj1" fmla="val 47272"/>
              <a:gd name="adj2" fmla="val 111354"/>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or: Curved 12">
            <a:extLst>
              <a:ext uri="{FF2B5EF4-FFF2-40B4-BE49-F238E27FC236}">
                <a16:creationId xmlns:a16="http://schemas.microsoft.com/office/drawing/2014/main" id="{D20C87C0-FA9A-1CCD-61B0-EA7A07945D01}"/>
              </a:ext>
            </a:extLst>
          </p:cNvPr>
          <p:cNvCxnSpPr>
            <a:cxnSpLocks/>
            <a:stCxn id="8" idx="6"/>
            <a:endCxn id="9" idx="3"/>
          </p:cNvCxnSpPr>
          <p:nvPr/>
        </p:nvCxnSpPr>
        <p:spPr>
          <a:xfrm flipV="1">
            <a:off x="3962385" y="2142730"/>
            <a:ext cx="3701620" cy="3149664"/>
          </a:xfrm>
          <a:prstGeom prst="curvedConnector3">
            <a:avLst>
              <a:gd name="adj1" fmla="val 117180"/>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07826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B34B-2CA3-14EB-91BB-F3F5A5AB42C0}"/>
              </a:ext>
            </a:extLst>
          </p:cNvPr>
          <p:cNvSpPr>
            <a:spLocks noGrp="1"/>
          </p:cNvSpPr>
          <p:nvPr>
            <p:ph type="title"/>
          </p:nvPr>
        </p:nvSpPr>
        <p:spPr/>
        <p:txBody>
          <a:bodyPr/>
          <a:lstStyle/>
          <a:p>
            <a:r>
              <a:rPr lang="en-TR" dirty="0"/>
              <a:t>Custom Supervisor Software</a:t>
            </a:r>
          </a:p>
        </p:txBody>
      </p:sp>
      <p:pic>
        <p:nvPicPr>
          <p:cNvPr id="4" name="Content Placeholder 3">
            <a:extLst>
              <a:ext uri="{FF2B5EF4-FFF2-40B4-BE49-F238E27FC236}">
                <a16:creationId xmlns:a16="http://schemas.microsoft.com/office/drawing/2014/main" id="{F3C00873-D462-978B-C3D7-CD7BE6CF2539}"/>
              </a:ext>
            </a:extLst>
          </p:cNvPr>
          <p:cNvPicPr>
            <a:picLocks noChangeAspect="1"/>
          </p:cNvPicPr>
          <p:nvPr/>
        </p:nvPicPr>
        <p:blipFill>
          <a:blip r:embed="rId3"/>
          <a:stretch>
            <a:fillRect/>
          </a:stretch>
        </p:blipFill>
        <p:spPr>
          <a:xfrm>
            <a:off x="76774" y="3818965"/>
            <a:ext cx="8986838" cy="2155063"/>
          </a:xfrm>
          <a:prstGeom prst="rect">
            <a:avLst/>
          </a:prstGeom>
        </p:spPr>
      </p:pic>
      <p:sp>
        <p:nvSpPr>
          <p:cNvPr id="5" name="Rectangle 4">
            <a:extLst>
              <a:ext uri="{FF2B5EF4-FFF2-40B4-BE49-F238E27FC236}">
                <a16:creationId xmlns:a16="http://schemas.microsoft.com/office/drawing/2014/main" id="{CFEBF0FC-654C-06B8-0C9E-CF62274C5085}"/>
              </a:ext>
            </a:extLst>
          </p:cNvPr>
          <p:cNvSpPr/>
          <p:nvPr/>
        </p:nvSpPr>
        <p:spPr>
          <a:xfrm>
            <a:off x="2668385" y="3872752"/>
            <a:ext cx="6475615"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E30FA2E8-A5AE-4C70-C233-0A80DF4DFD12}"/>
              </a:ext>
            </a:extLst>
          </p:cNvPr>
          <p:cNvSpPr/>
          <p:nvPr/>
        </p:nvSpPr>
        <p:spPr>
          <a:xfrm>
            <a:off x="0" y="5312515"/>
            <a:ext cx="2668386" cy="618481"/>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E2C2E7D3-B62A-2DBC-47CA-BCC18F2EEE06}"/>
              </a:ext>
            </a:extLst>
          </p:cNvPr>
          <p:cNvSpPr txBox="1"/>
          <p:nvPr/>
        </p:nvSpPr>
        <p:spPr>
          <a:xfrm>
            <a:off x="182879" y="1418008"/>
            <a:ext cx="8246226" cy="369332"/>
          </a:xfrm>
          <a:prstGeom prst="rect">
            <a:avLst/>
          </a:prstGeom>
          <a:solidFill>
            <a:schemeClr val="accent5">
              <a:lumMod val="60000"/>
              <a:lumOff val="40000"/>
            </a:schemeClr>
          </a:solidFill>
          <a:ln w="38100">
            <a:solidFill>
              <a:schemeClr val="accent5"/>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Exposes </a:t>
            </a:r>
            <a:r>
              <a:rPr kumimoji="0" lang="en-US" sz="18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PiM</a:t>
            </a: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operations to the user application via system calls</a:t>
            </a:r>
            <a:endParaRPr kumimoji="0" lang="en-TR"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 name="TextBox 7">
            <a:extLst>
              <a:ext uri="{FF2B5EF4-FFF2-40B4-BE49-F238E27FC236}">
                <a16:creationId xmlns:a16="http://schemas.microsoft.com/office/drawing/2014/main" id="{635A7A11-3461-EC46-9916-C868B8034BDA}"/>
              </a:ext>
            </a:extLst>
          </p:cNvPr>
          <p:cNvSpPr txBox="1"/>
          <p:nvPr/>
        </p:nvSpPr>
        <p:spPr>
          <a:xfrm>
            <a:off x="182879" y="1926329"/>
            <a:ext cx="8246226" cy="646331"/>
          </a:xfrm>
          <a:prstGeom prst="rect">
            <a:avLst/>
          </a:prstGeom>
          <a:solidFill>
            <a:schemeClr val="accent5">
              <a:lumMod val="60000"/>
              <a:lumOff val="40000"/>
            </a:schemeClr>
          </a:solidFill>
          <a:ln w="38100">
            <a:solidFill>
              <a:schemeClr val="accent5"/>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Contains the necessary OS primitives to develop end-to-end </a:t>
            </a:r>
            <a:r>
              <a:rPr kumimoji="0" lang="en-US" sz="18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PiM</a:t>
            </a: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techniques</a:t>
            </a:r>
            <a:b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(e.g., memory management and allocation for </a:t>
            </a:r>
            <a:r>
              <a:rPr kumimoji="0" lang="en-US" sz="18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RowClone</a:t>
            </a: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t>
            </a:r>
            <a:endParaRPr kumimoji="0" lang="en-TR" sz="1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272677732"/>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FC6B6DF9-9A53-080A-0D78-9BA5EC6F8015}"/>
              </a:ext>
            </a:extLst>
          </p:cNvPr>
          <p:cNvSpPr/>
          <p:nvPr/>
        </p:nvSpPr>
        <p:spPr>
          <a:xfrm>
            <a:off x="477861" y="1619548"/>
            <a:ext cx="8183880" cy="624006"/>
          </a:xfrm>
          <a:prstGeom prst="roundRect">
            <a:avLst/>
          </a:prstGeom>
          <a:solidFill>
            <a:schemeClr val="accent5">
              <a:lumMod val="60000"/>
              <a:lumOff val="4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5131AB3-53F4-17CA-2B8F-6027811AB24B}"/>
              </a:ext>
            </a:extLst>
          </p:cNvPr>
          <p:cNvSpPr>
            <a:spLocks noGrp="1"/>
          </p:cNvSpPr>
          <p:nvPr>
            <p:ph type="title"/>
          </p:nvPr>
        </p:nvSpPr>
        <p:spPr/>
        <p:txBody>
          <a:bodyPr/>
          <a:lstStyle/>
          <a:p>
            <a:r>
              <a:rPr lang="en-US" dirty="0" err="1"/>
              <a:t>PiM</a:t>
            </a:r>
            <a:r>
              <a:rPr lang="en-US" dirty="0"/>
              <a:t> Operation Execution Flow</a:t>
            </a:r>
            <a:endParaRPr lang="en-CH" dirty="0"/>
          </a:p>
        </p:txBody>
      </p:sp>
      <p:pic>
        <p:nvPicPr>
          <p:cNvPr id="8" name="Content Placeholder 3">
            <a:extLst>
              <a:ext uri="{FF2B5EF4-FFF2-40B4-BE49-F238E27FC236}">
                <a16:creationId xmlns:a16="http://schemas.microsoft.com/office/drawing/2014/main" id="{8ADE64DF-A076-EB8D-4A0B-2C451324F0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1315" y="3874783"/>
            <a:ext cx="8897357" cy="2064186"/>
          </a:xfrm>
          <a:prstGeom prst="rect">
            <a:avLst/>
          </a:prstGeom>
        </p:spPr>
      </p:pic>
      <p:sp>
        <p:nvSpPr>
          <p:cNvPr id="9" name="Rectangle 8">
            <a:extLst>
              <a:ext uri="{FF2B5EF4-FFF2-40B4-BE49-F238E27FC236}">
                <a16:creationId xmlns:a16="http://schemas.microsoft.com/office/drawing/2014/main" id="{4DB997D0-7308-0F7D-67D3-BBE8F08CBAE0}"/>
              </a:ext>
            </a:extLst>
          </p:cNvPr>
          <p:cNvSpPr/>
          <p:nvPr/>
        </p:nvSpPr>
        <p:spPr>
          <a:xfrm>
            <a:off x="0" y="4933950"/>
            <a:ext cx="2668386" cy="997046"/>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E0E6F4-5F0C-3AF7-5CC7-8F316573EF29}"/>
              </a:ext>
            </a:extLst>
          </p:cNvPr>
          <p:cNvSpPr/>
          <p:nvPr/>
        </p:nvSpPr>
        <p:spPr>
          <a:xfrm>
            <a:off x="2668385" y="3866811"/>
            <a:ext cx="6395227" cy="20641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CEF0D831-3825-FF76-BF1C-54419C0E8D87}"/>
              </a:ext>
            </a:extLst>
          </p:cNvPr>
          <p:cNvSpPr txBox="1"/>
          <p:nvPr/>
        </p:nvSpPr>
        <p:spPr>
          <a:xfrm>
            <a:off x="0" y="998220"/>
            <a:ext cx="9143999"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ourier New" panose="02070309020205020404" pitchFamily="49" charset="0"/>
                <a:ea typeface="Cambria" panose="02040503050406030204" pitchFamily="18" charset="0"/>
                <a:cs typeface="Courier New" panose="02070309020205020404" pitchFamily="49" charset="0"/>
              </a:rPr>
              <a:t>copy()</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function called by the user to perform a </a:t>
            </a:r>
            <a:r>
              <a:rPr kumimoji="0" lang="en-US" sz="1800" b="0" i="0" u="none" strike="noStrike" kern="1200" cap="none" spc="0" normalizeH="0" baseline="0" noProof="0" dirty="0" err="1">
                <a:ln>
                  <a:noFill/>
                </a:ln>
                <a:solidFill>
                  <a:srgbClr val="C00000"/>
                </a:solidFill>
                <a:effectLst/>
                <a:uLnTx/>
                <a:uFillTx/>
                <a:latin typeface="Cambria" panose="02040503050406030204" pitchFamily="18" charset="0"/>
                <a:ea typeface="Cambria" panose="02040503050406030204" pitchFamily="18" charset="0"/>
                <a:cs typeface="+mn-cs"/>
              </a:rPr>
              <a:t>RowClone</a:t>
            </a: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Cambria" panose="02040503050406030204" pitchFamily="18" charset="0"/>
                <a:cs typeface="+mn-cs"/>
              </a:rPr>
              <a:t>-Copy</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operation in DRAM</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3" name="Oval 12">
            <a:extLst>
              <a:ext uri="{FF2B5EF4-FFF2-40B4-BE49-F238E27FC236}">
                <a16:creationId xmlns:a16="http://schemas.microsoft.com/office/drawing/2014/main" id="{C841EE5A-AC6E-ED28-3F20-0DAD143BB2B3}"/>
              </a:ext>
            </a:extLst>
          </p:cNvPr>
          <p:cNvSpPr/>
          <p:nvPr/>
        </p:nvSpPr>
        <p:spPr>
          <a:xfrm>
            <a:off x="601980" y="1699260"/>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4" name="TextBox 13">
            <a:extLst>
              <a:ext uri="{FF2B5EF4-FFF2-40B4-BE49-F238E27FC236}">
                <a16:creationId xmlns:a16="http://schemas.microsoft.com/office/drawing/2014/main" id="{2644A291-9037-FB93-1D86-971CC45A0E31}"/>
              </a:ext>
            </a:extLst>
          </p:cNvPr>
          <p:cNvSpPr txBox="1"/>
          <p:nvPr/>
        </p:nvSpPr>
        <p:spPr>
          <a:xfrm>
            <a:off x="655320" y="1669132"/>
            <a:ext cx="60960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1</a:t>
            </a:r>
            <a:endParaRPr kumimoji="0" lang="en-CH"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5" name="TextBox 14">
            <a:extLst>
              <a:ext uri="{FF2B5EF4-FFF2-40B4-BE49-F238E27FC236}">
                <a16:creationId xmlns:a16="http://schemas.microsoft.com/office/drawing/2014/main" id="{F6459F47-D34B-4A98-9917-7006F3CB852F}"/>
              </a:ext>
            </a:extLst>
          </p:cNvPr>
          <p:cNvSpPr txBox="1"/>
          <p:nvPr/>
        </p:nvSpPr>
        <p:spPr>
          <a:xfrm>
            <a:off x="1074420" y="1719145"/>
            <a:ext cx="7078980"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Application makes a system call:</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2000" b="1" i="0" u="none" strike="noStrike" kern="1200" cap="none" spc="0" normalizeH="0" baseline="0" noProof="0" dirty="0">
                <a:ln>
                  <a:noFill/>
                </a:ln>
                <a:solidFill>
                  <a:srgbClr val="C00000"/>
                </a:solidFill>
                <a:effectLst/>
                <a:uLnTx/>
                <a:uFillTx/>
                <a:latin typeface="Courier New" panose="02070309020205020404" pitchFamily="49" charset="0"/>
                <a:ea typeface="+mn-ea"/>
                <a:cs typeface="Courier New" panose="02070309020205020404" pitchFamily="49" charset="0"/>
              </a:rPr>
              <a:t>copy(A, B, N bytes)</a:t>
            </a:r>
            <a:endParaRPr kumimoji="0" lang="en-CH"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Rounded Corners 16">
            <a:extLst>
              <a:ext uri="{FF2B5EF4-FFF2-40B4-BE49-F238E27FC236}">
                <a16:creationId xmlns:a16="http://schemas.microsoft.com/office/drawing/2014/main" id="{0C2D0A97-8E4F-E378-3BF4-59BA1E619FAD}"/>
              </a:ext>
            </a:extLst>
          </p:cNvPr>
          <p:cNvSpPr/>
          <p:nvPr/>
        </p:nvSpPr>
        <p:spPr>
          <a:xfrm>
            <a:off x="477861" y="2374775"/>
            <a:ext cx="8183880" cy="624006"/>
          </a:xfrm>
          <a:prstGeom prst="roundRect">
            <a:avLst/>
          </a:prstGeom>
          <a:solidFill>
            <a:schemeClr val="accent5">
              <a:lumMod val="60000"/>
              <a:lumOff val="4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F09BED02-E463-1CF3-7449-14BFAA6D0F04}"/>
              </a:ext>
            </a:extLst>
          </p:cNvPr>
          <p:cNvSpPr/>
          <p:nvPr/>
        </p:nvSpPr>
        <p:spPr>
          <a:xfrm>
            <a:off x="601980" y="2454487"/>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9" name="TextBox 18">
            <a:extLst>
              <a:ext uri="{FF2B5EF4-FFF2-40B4-BE49-F238E27FC236}">
                <a16:creationId xmlns:a16="http://schemas.microsoft.com/office/drawing/2014/main" id="{A2438114-E797-EE79-B40D-12CB61A7621D}"/>
              </a:ext>
            </a:extLst>
          </p:cNvPr>
          <p:cNvSpPr txBox="1"/>
          <p:nvPr/>
        </p:nvSpPr>
        <p:spPr>
          <a:xfrm>
            <a:off x="655320" y="2424359"/>
            <a:ext cx="60960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2</a:t>
            </a:r>
            <a:endParaRPr kumimoji="0" lang="en-CH"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0" name="TextBox 19">
            <a:extLst>
              <a:ext uri="{FF2B5EF4-FFF2-40B4-BE49-F238E27FC236}">
                <a16:creationId xmlns:a16="http://schemas.microsoft.com/office/drawing/2014/main" id="{DA7F2D70-4A88-E0BE-B16E-E2ED49A95ABA}"/>
              </a:ext>
            </a:extLst>
          </p:cNvPr>
          <p:cNvSpPr txBox="1"/>
          <p:nvPr/>
        </p:nvSpPr>
        <p:spPr>
          <a:xfrm>
            <a:off x="1078573" y="2479222"/>
            <a:ext cx="7481742"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Custom Supervisor Software calls the </a:t>
            </a:r>
            <a:r>
              <a:rPr kumimoji="0" lang="en-US" sz="2000" b="1" i="0" u="none" strike="noStrike" kern="1200" cap="none" spc="0" normalizeH="0" baseline="0" noProof="0" dirty="0">
                <a:ln>
                  <a:noFill/>
                </a:ln>
                <a:solidFill>
                  <a:srgbClr val="C00000"/>
                </a:solidFill>
                <a:effectLst/>
                <a:uLnTx/>
                <a:uFillTx/>
                <a:latin typeface="Courier New" panose="02070309020205020404" pitchFamily="49" charset="0"/>
                <a:ea typeface="Cambria" panose="02040503050406030204" pitchFamily="18" charset="0"/>
                <a:cs typeface="Courier New" panose="02070309020205020404" pitchFamily="49" charset="0"/>
              </a:rPr>
              <a:t>copy()</a:t>
            </a: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a:t>
            </a:r>
            <a:r>
              <a:rPr kumimoji="0" lang="en-US" sz="2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mn-cs"/>
              </a:rPr>
              <a:t>pimolib</a:t>
            </a: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function</a:t>
            </a:r>
            <a:endParaRPr kumimoji="0" lang="en-CH"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21" name="Rectangle: Rounded Corners 20">
            <a:extLst>
              <a:ext uri="{FF2B5EF4-FFF2-40B4-BE49-F238E27FC236}">
                <a16:creationId xmlns:a16="http://schemas.microsoft.com/office/drawing/2014/main" id="{431BA6E1-718C-6B0E-303F-5433246CA3C8}"/>
              </a:ext>
            </a:extLst>
          </p:cNvPr>
          <p:cNvSpPr/>
          <p:nvPr/>
        </p:nvSpPr>
        <p:spPr>
          <a:xfrm>
            <a:off x="1704108" y="3178422"/>
            <a:ext cx="1928553" cy="374073"/>
          </a:xfrm>
          <a:prstGeom prst="roundRect">
            <a:avLst>
              <a:gd name="adj" fmla="val 50000"/>
            </a:avLst>
          </a:prstGeom>
          <a:solidFill>
            <a:srgbClr val="C00000">
              <a:alpha val="60000"/>
            </a:srgbClr>
          </a:solidFill>
          <a:ln w="28575">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rPr>
              <a:t>Copy (S, D)</a:t>
            </a:r>
            <a:endParaRPr kumimoji="0" lang="en-CH" sz="1800" b="1" i="0" u="none" strike="noStrike" kern="1200" cap="none" spc="0" normalizeH="0" baseline="0" noProof="0" dirty="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22" name="TextBox 21">
            <a:extLst>
              <a:ext uri="{FF2B5EF4-FFF2-40B4-BE49-F238E27FC236}">
                <a16:creationId xmlns:a16="http://schemas.microsoft.com/office/drawing/2014/main" id="{04853BE4-13FE-C8FE-E22B-66A6C20F9F66}"/>
              </a:ext>
            </a:extLst>
          </p:cNvPr>
          <p:cNvSpPr txBox="1"/>
          <p:nvPr/>
        </p:nvSpPr>
        <p:spPr>
          <a:xfrm>
            <a:off x="3840478" y="3053644"/>
            <a:ext cx="3167149"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ourier New" panose="02070309020205020404" pitchFamily="49" charset="0"/>
                <a:ea typeface="Cambria" panose="02040503050406030204" pitchFamily="18" charset="0"/>
                <a:cs typeface="Courier New" panose="02070309020205020404" pitchFamily="49" charset="0"/>
              </a:rPr>
              <a:t>S:</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source DRAM row</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ourier New" panose="02070309020205020404" pitchFamily="49" charset="0"/>
                <a:ea typeface="Cambria" panose="02040503050406030204" pitchFamily="18" charset="0"/>
                <a:cs typeface="Courier New" panose="02070309020205020404" pitchFamily="49" charset="0"/>
              </a:rPr>
              <a:t>D:</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destination DRAM row</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100391285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FC6B6DF9-9A53-080A-0D78-9BA5EC6F8015}"/>
              </a:ext>
            </a:extLst>
          </p:cNvPr>
          <p:cNvSpPr/>
          <p:nvPr/>
        </p:nvSpPr>
        <p:spPr>
          <a:xfrm>
            <a:off x="480060" y="972204"/>
            <a:ext cx="8181682"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5131AB3-53F4-17CA-2B8F-6027811AB24B}"/>
              </a:ext>
            </a:extLst>
          </p:cNvPr>
          <p:cNvSpPr>
            <a:spLocks noGrp="1"/>
          </p:cNvSpPr>
          <p:nvPr>
            <p:ph type="title"/>
          </p:nvPr>
        </p:nvSpPr>
        <p:spPr/>
        <p:txBody>
          <a:bodyPr/>
          <a:lstStyle/>
          <a:p>
            <a:r>
              <a:rPr lang="en-US" dirty="0" err="1"/>
              <a:t>PiM</a:t>
            </a:r>
            <a:r>
              <a:rPr lang="en-US" dirty="0"/>
              <a:t> Operation Execution Flow</a:t>
            </a:r>
            <a:endParaRPr lang="en-CH" dirty="0"/>
          </a:p>
        </p:txBody>
      </p:sp>
      <p:pic>
        <p:nvPicPr>
          <p:cNvPr id="8" name="Content Placeholder 3">
            <a:extLst>
              <a:ext uri="{FF2B5EF4-FFF2-40B4-BE49-F238E27FC236}">
                <a16:creationId xmlns:a16="http://schemas.microsoft.com/office/drawing/2014/main" id="{8ADE64DF-A076-EB8D-4A0B-2C451324F0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1315" y="3874783"/>
            <a:ext cx="8897357" cy="2064186"/>
          </a:xfrm>
          <a:prstGeom prst="rect">
            <a:avLst/>
          </a:prstGeom>
        </p:spPr>
      </p:pic>
      <p:sp>
        <p:nvSpPr>
          <p:cNvPr id="10" name="Rectangle 9">
            <a:extLst>
              <a:ext uri="{FF2B5EF4-FFF2-40B4-BE49-F238E27FC236}">
                <a16:creationId xmlns:a16="http://schemas.microsoft.com/office/drawing/2014/main" id="{14E0E6F4-5F0C-3AF7-5CC7-8F316573EF29}"/>
              </a:ext>
            </a:extLst>
          </p:cNvPr>
          <p:cNvSpPr/>
          <p:nvPr/>
        </p:nvSpPr>
        <p:spPr>
          <a:xfrm>
            <a:off x="5707380" y="3866811"/>
            <a:ext cx="3356232" cy="20641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C841EE5A-AC6E-ED28-3F20-0DAD143BB2B3}"/>
              </a:ext>
            </a:extLst>
          </p:cNvPr>
          <p:cNvSpPr/>
          <p:nvPr/>
        </p:nvSpPr>
        <p:spPr>
          <a:xfrm>
            <a:off x="604179" y="105191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4" name="TextBox 13">
            <a:extLst>
              <a:ext uri="{FF2B5EF4-FFF2-40B4-BE49-F238E27FC236}">
                <a16:creationId xmlns:a16="http://schemas.microsoft.com/office/drawing/2014/main" id="{2644A291-9037-FB93-1D86-971CC45A0E31}"/>
              </a:ext>
            </a:extLst>
          </p:cNvPr>
          <p:cNvSpPr txBox="1"/>
          <p:nvPr/>
        </p:nvSpPr>
        <p:spPr>
          <a:xfrm>
            <a:off x="657519" y="1021788"/>
            <a:ext cx="60960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3</a:t>
            </a:r>
            <a:endParaRPr kumimoji="0" lang="en-CH"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5" name="TextBox 14">
            <a:extLst>
              <a:ext uri="{FF2B5EF4-FFF2-40B4-BE49-F238E27FC236}">
                <a16:creationId xmlns:a16="http://schemas.microsoft.com/office/drawing/2014/main" id="{F6459F47-D34B-4A98-9917-7006F3CB852F}"/>
              </a:ext>
            </a:extLst>
          </p:cNvPr>
          <p:cNvSpPr txBox="1"/>
          <p:nvPr/>
        </p:nvSpPr>
        <p:spPr>
          <a:xfrm>
            <a:off x="1076618" y="1071801"/>
            <a:ext cx="7585123"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urier New" panose="02070309020205020404" pitchFamily="49" charset="0"/>
                <a:ea typeface="Cambria" panose="02040503050406030204" pitchFamily="18" charset="0"/>
                <a:cs typeface="Courier New" panose="02070309020205020404" pitchFamily="49" charset="0"/>
              </a:rPr>
              <a:t>Copy(S, D)</a:t>
            </a: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executes two store instructions in the CPU</a:t>
            </a:r>
            <a:endParaRPr kumimoji="0" lang="en-CH"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FEEAE6B9-7C01-0F04-9210-AC2F00F7C18D}"/>
              </a:ext>
            </a:extLst>
          </p:cNvPr>
          <p:cNvSpPr/>
          <p:nvPr/>
        </p:nvSpPr>
        <p:spPr>
          <a:xfrm>
            <a:off x="2693324" y="5237017"/>
            <a:ext cx="1371600" cy="693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7BFD0AA6-E799-678A-E87F-47664BA90BDB}"/>
              </a:ext>
            </a:extLst>
          </p:cNvPr>
          <p:cNvSpPr/>
          <p:nvPr/>
        </p:nvSpPr>
        <p:spPr>
          <a:xfrm>
            <a:off x="4064924" y="3865965"/>
            <a:ext cx="1642456" cy="8334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9898F352-4167-3F64-84CA-80AEB9BC37E2}"/>
              </a:ext>
            </a:extLst>
          </p:cNvPr>
          <p:cNvSpPr/>
          <p:nvPr/>
        </p:nvSpPr>
        <p:spPr>
          <a:xfrm>
            <a:off x="4064924" y="5080000"/>
            <a:ext cx="1642456" cy="8509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42A5BFF5-0C19-99C9-57D4-5622660CEC15}"/>
              </a:ext>
            </a:extLst>
          </p:cNvPr>
          <p:cNvSpPr/>
          <p:nvPr/>
        </p:nvSpPr>
        <p:spPr>
          <a:xfrm>
            <a:off x="4174462" y="4624388"/>
            <a:ext cx="197513" cy="1428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6A7904D4-B68E-2C73-D2CD-66E1FCE57530}"/>
              </a:ext>
            </a:extLst>
          </p:cNvPr>
          <p:cNvSpPr/>
          <p:nvPr/>
        </p:nvSpPr>
        <p:spPr>
          <a:xfrm>
            <a:off x="4702175" y="4995001"/>
            <a:ext cx="177799" cy="153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254A0454-6B4E-1AB2-6D53-EB1F59D9AFCA}"/>
              </a:ext>
            </a:extLst>
          </p:cNvPr>
          <p:cNvSpPr/>
          <p:nvPr/>
        </p:nvSpPr>
        <p:spPr>
          <a:xfrm>
            <a:off x="5422900" y="4966696"/>
            <a:ext cx="208051" cy="153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971F1520-99A5-8EE4-8115-967F5675159B}"/>
              </a:ext>
            </a:extLst>
          </p:cNvPr>
          <p:cNvSpPr/>
          <p:nvPr/>
        </p:nvSpPr>
        <p:spPr>
          <a:xfrm>
            <a:off x="4064924" y="4699371"/>
            <a:ext cx="1642456" cy="4009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Rounded Corners 30">
            <a:extLst>
              <a:ext uri="{FF2B5EF4-FFF2-40B4-BE49-F238E27FC236}">
                <a16:creationId xmlns:a16="http://schemas.microsoft.com/office/drawing/2014/main" id="{9107FBCB-180A-9FB0-2260-E1534B78CAA5}"/>
              </a:ext>
            </a:extLst>
          </p:cNvPr>
          <p:cNvSpPr/>
          <p:nvPr/>
        </p:nvSpPr>
        <p:spPr>
          <a:xfrm>
            <a:off x="480059" y="1721809"/>
            <a:ext cx="8181682"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CFDE1336-AC4F-05DD-0244-CF1251504A03}"/>
              </a:ext>
            </a:extLst>
          </p:cNvPr>
          <p:cNvSpPr/>
          <p:nvPr/>
        </p:nvSpPr>
        <p:spPr>
          <a:xfrm>
            <a:off x="604178" y="1801521"/>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3" name="TextBox 32">
            <a:extLst>
              <a:ext uri="{FF2B5EF4-FFF2-40B4-BE49-F238E27FC236}">
                <a16:creationId xmlns:a16="http://schemas.microsoft.com/office/drawing/2014/main" id="{0D74A398-777D-AB70-EAEB-9A4CE61ACCC5}"/>
              </a:ext>
            </a:extLst>
          </p:cNvPr>
          <p:cNvSpPr txBox="1"/>
          <p:nvPr/>
        </p:nvSpPr>
        <p:spPr>
          <a:xfrm>
            <a:off x="657518" y="1771393"/>
            <a:ext cx="60960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4</a:t>
            </a:r>
            <a:endParaRPr kumimoji="0" lang="en-CH"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4" name="TextBox 33">
            <a:extLst>
              <a:ext uri="{FF2B5EF4-FFF2-40B4-BE49-F238E27FC236}">
                <a16:creationId xmlns:a16="http://schemas.microsoft.com/office/drawing/2014/main" id="{98EA7B36-4A9F-FBC6-AF2E-25E4F5CA15BC}"/>
              </a:ext>
            </a:extLst>
          </p:cNvPr>
          <p:cNvSpPr txBox="1"/>
          <p:nvPr/>
        </p:nvSpPr>
        <p:spPr>
          <a:xfrm>
            <a:off x="1076616" y="1836795"/>
            <a:ext cx="7709243"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The first store updates the </a:t>
            </a:r>
            <a:r>
              <a:rPr kumimoji="0" lang="en-US" sz="2000" b="1" i="1"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instruction</a:t>
            </a: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register with </a:t>
            </a:r>
            <a:r>
              <a:rPr kumimoji="0" lang="en-US" sz="2000" b="1" i="0" u="none" strike="noStrike" kern="1200" cap="none" spc="0" normalizeH="0" baseline="0" noProof="0" dirty="0">
                <a:ln>
                  <a:noFill/>
                </a:ln>
                <a:solidFill>
                  <a:prstClr val="white"/>
                </a:solidFill>
                <a:effectLst/>
                <a:uLnTx/>
                <a:uFillTx/>
                <a:latin typeface="Courier New" panose="02070309020205020404" pitchFamily="49" charset="0"/>
                <a:ea typeface="Cambria" panose="02040503050406030204" pitchFamily="18" charset="0"/>
                <a:cs typeface="Courier New" panose="02070309020205020404" pitchFamily="49" charset="0"/>
              </a:rPr>
              <a:t>Copy(S, D)</a:t>
            </a:r>
            <a:endParaRPr kumimoji="0" lang="en-CH" sz="2000" b="1" i="0" u="none" strike="noStrike" kern="1200" cap="none" spc="0" normalizeH="0" baseline="0" noProof="0" dirty="0">
              <a:ln>
                <a:noFill/>
              </a:ln>
              <a:solidFill>
                <a:prstClr val="white"/>
              </a:solidFill>
              <a:effectLst/>
              <a:uLnTx/>
              <a:uFillTx/>
              <a:latin typeface="Courier New" panose="02070309020205020404" pitchFamily="49" charset="0"/>
              <a:ea typeface="Cambria" panose="02040503050406030204" pitchFamily="18" charset="0"/>
              <a:cs typeface="Courier New" panose="02070309020205020404" pitchFamily="49" charset="0"/>
            </a:endParaRPr>
          </a:p>
        </p:txBody>
      </p:sp>
      <p:sp>
        <p:nvSpPr>
          <p:cNvPr id="35" name="Rectangle: Rounded Corners 34">
            <a:extLst>
              <a:ext uri="{FF2B5EF4-FFF2-40B4-BE49-F238E27FC236}">
                <a16:creationId xmlns:a16="http://schemas.microsoft.com/office/drawing/2014/main" id="{99A3785C-8087-988B-47DE-BC6D13887C17}"/>
              </a:ext>
            </a:extLst>
          </p:cNvPr>
          <p:cNvSpPr/>
          <p:nvPr/>
        </p:nvSpPr>
        <p:spPr>
          <a:xfrm>
            <a:off x="480059" y="2469102"/>
            <a:ext cx="8181682"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Oval 35">
            <a:extLst>
              <a:ext uri="{FF2B5EF4-FFF2-40B4-BE49-F238E27FC236}">
                <a16:creationId xmlns:a16="http://schemas.microsoft.com/office/drawing/2014/main" id="{E56F8748-1B8B-977C-74B0-4C620E2D3067}"/>
              </a:ext>
            </a:extLst>
          </p:cNvPr>
          <p:cNvSpPr/>
          <p:nvPr/>
        </p:nvSpPr>
        <p:spPr>
          <a:xfrm>
            <a:off x="604178" y="2548814"/>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7" name="TextBox 36">
            <a:extLst>
              <a:ext uri="{FF2B5EF4-FFF2-40B4-BE49-F238E27FC236}">
                <a16:creationId xmlns:a16="http://schemas.microsoft.com/office/drawing/2014/main" id="{15EF9348-196A-586E-B8DF-278BBCEBB3D5}"/>
              </a:ext>
            </a:extLst>
          </p:cNvPr>
          <p:cNvSpPr txBox="1"/>
          <p:nvPr/>
        </p:nvSpPr>
        <p:spPr>
          <a:xfrm>
            <a:off x="657518" y="2518686"/>
            <a:ext cx="60960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5</a:t>
            </a:r>
            <a:endParaRPr kumimoji="0" lang="en-CH"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8" name="TextBox 37">
            <a:extLst>
              <a:ext uri="{FF2B5EF4-FFF2-40B4-BE49-F238E27FC236}">
                <a16:creationId xmlns:a16="http://schemas.microsoft.com/office/drawing/2014/main" id="{49D16CD4-62E7-3D34-35CA-A26DFAA09B0A}"/>
              </a:ext>
            </a:extLst>
          </p:cNvPr>
          <p:cNvSpPr txBox="1"/>
          <p:nvPr/>
        </p:nvSpPr>
        <p:spPr>
          <a:xfrm>
            <a:off x="1076616" y="2584088"/>
            <a:ext cx="7709243"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The second store sets the “Start” flag in the </a:t>
            </a:r>
            <a:r>
              <a:rPr kumimoji="0" lang="en-US" sz="2000" b="1" i="1"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flag</a:t>
            </a: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register</a:t>
            </a:r>
            <a:endParaRPr kumimoji="0" lang="en-CH" sz="2000" b="1" i="0" u="none" strike="noStrike" kern="1200" cap="none" spc="0" normalizeH="0" baseline="0" noProof="0" dirty="0">
              <a:ln>
                <a:noFill/>
              </a:ln>
              <a:solidFill>
                <a:prstClr val="white"/>
              </a:solidFill>
              <a:effectLst/>
              <a:uLnTx/>
              <a:uFillTx/>
              <a:latin typeface="Courier New" panose="02070309020205020404" pitchFamily="49" charset="0"/>
              <a:ea typeface="Cambria" panose="02040503050406030204" pitchFamily="18" charset="0"/>
              <a:cs typeface="Courier New" panose="02070309020205020404" pitchFamily="49" charset="0"/>
            </a:endParaRPr>
          </a:p>
        </p:txBody>
      </p:sp>
      <p:sp>
        <p:nvSpPr>
          <p:cNvPr id="3" name="Rectangle 2">
            <a:extLst>
              <a:ext uri="{FF2B5EF4-FFF2-40B4-BE49-F238E27FC236}">
                <a16:creationId xmlns:a16="http://schemas.microsoft.com/office/drawing/2014/main" id="{9A9B2C6E-85EC-ED4C-05F4-4B3EE48F7198}"/>
              </a:ext>
            </a:extLst>
          </p:cNvPr>
          <p:cNvSpPr/>
          <p:nvPr/>
        </p:nvSpPr>
        <p:spPr>
          <a:xfrm>
            <a:off x="2801274" y="3461372"/>
            <a:ext cx="324196" cy="247268"/>
          </a:xfrm>
          <a:prstGeom prst="rect">
            <a:avLst/>
          </a:prstGeom>
          <a:solidFill>
            <a:schemeClr val="accent4">
              <a:lumMod val="60000"/>
              <a:lumOff val="40000"/>
            </a:schemeClr>
          </a:solidFill>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1</a:t>
            </a:r>
            <a:endParaRPr kumimoji="0" lang="en-CH"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40" name="TextBox 39">
            <a:extLst>
              <a:ext uri="{FF2B5EF4-FFF2-40B4-BE49-F238E27FC236}">
                <a16:creationId xmlns:a16="http://schemas.microsoft.com/office/drawing/2014/main" id="{30761E50-4C4F-C1FC-1053-7108B73BF681}"/>
              </a:ext>
            </a:extLst>
          </p:cNvPr>
          <p:cNvSpPr txBox="1"/>
          <p:nvPr/>
        </p:nvSpPr>
        <p:spPr>
          <a:xfrm>
            <a:off x="2396780" y="3065459"/>
            <a:ext cx="1183984"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Start (S)</a:t>
            </a:r>
            <a:endParaRPr kumimoji="0" lang="en-CH" sz="2000" b="1" i="0" u="none" strike="noStrike" kern="1200" cap="none" spc="0" normalizeH="0" baseline="0" noProof="0" dirty="0">
              <a:ln>
                <a:noFill/>
              </a:ln>
              <a:solidFill>
                <a:prstClr val="black"/>
              </a:solidFill>
              <a:effectLst/>
              <a:uLnTx/>
              <a:uFillTx/>
              <a:latin typeface="Courier New" panose="02070309020205020404" pitchFamily="49" charset="0"/>
              <a:ea typeface="Cambria" panose="02040503050406030204" pitchFamily="18" charset="0"/>
              <a:cs typeface="Courier New" panose="02070309020205020404" pitchFamily="49" charset="0"/>
            </a:endParaRPr>
          </a:p>
        </p:txBody>
      </p:sp>
      <p:sp>
        <p:nvSpPr>
          <p:cNvPr id="4" name="TextBox 3">
            <a:extLst>
              <a:ext uri="{FF2B5EF4-FFF2-40B4-BE49-F238E27FC236}">
                <a16:creationId xmlns:a16="http://schemas.microsoft.com/office/drawing/2014/main" id="{0E8D242C-4787-80C3-8796-3532219EC1ED}"/>
              </a:ext>
            </a:extLst>
          </p:cNvPr>
          <p:cNvSpPr txBox="1"/>
          <p:nvPr/>
        </p:nvSpPr>
        <p:spPr>
          <a:xfrm>
            <a:off x="3529964" y="3284507"/>
            <a:ext cx="37465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Start the execution of </a:t>
            </a:r>
            <a:r>
              <a:rPr kumimoji="0" lang="en-US" sz="18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PiM</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operation</a:t>
            </a:r>
            <a:endParaRPr kumimoji="0" lang="en-CH"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427915621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FC6B6DF9-9A53-080A-0D78-9BA5EC6F8015}"/>
              </a:ext>
            </a:extLst>
          </p:cNvPr>
          <p:cNvSpPr/>
          <p:nvPr/>
        </p:nvSpPr>
        <p:spPr>
          <a:xfrm>
            <a:off x="480060" y="972204"/>
            <a:ext cx="8181682" cy="624006"/>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5131AB3-53F4-17CA-2B8F-6027811AB24B}"/>
              </a:ext>
            </a:extLst>
          </p:cNvPr>
          <p:cNvSpPr>
            <a:spLocks noGrp="1"/>
          </p:cNvSpPr>
          <p:nvPr>
            <p:ph type="title"/>
          </p:nvPr>
        </p:nvSpPr>
        <p:spPr/>
        <p:txBody>
          <a:bodyPr/>
          <a:lstStyle/>
          <a:p>
            <a:r>
              <a:rPr lang="en-US" dirty="0" err="1"/>
              <a:t>PiM</a:t>
            </a:r>
            <a:r>
              <a:rPr lang="en-US" dirty="0"/>
              <a:t> Operation Execution Flow</a:t>
            </a:r>
            <a:endParaRPr lang="en-CH" dirty="0"/>
          </a:p>
        </p:txBody>
      </p:sp>
      <p:pic>
        <p:nvPicPr>
          <p:cNvPr id="8" name="Content Placeholder 3">
            <a:extLst>
              <a:ext uri="{FF2B5EF4-FFF2-40B4-BE49-F238E27FC236}">
                <a16:creationId xmlns:a16="http://schemas.microsoft.com/office/drawing/2014/main" id="{8ADE64DF-A076-EB8D-4A0B-2C451324F0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1315" y="3874783"/>
            <a:ext cx="8897357" cy="2064186"/>
          </a:xfrm>
          <a:prstGeom prst="rect">
            <a:avLst/>
          </a:prstGeom>
        </p:spPr>
      </p:pic>
      <p:sp>
        <p:nvSpPr>
          <p:cNvPr id="10" name="Rectangle 9">
            <a:extLst>
              <a:ext uri="{FF2B5EF4-FFF2-40B4-BE49-F238E27FC236}">
                <a16:creationId xmlns:a16="http://schemas.microsoft.com/office/drawing/2014/main" id="{14E0E6F4-5F0C-3AF7-5CC7-8F316573EF29}"/>
              </a:ext>
            </a:extLst>
          </p:cNvPr>
          <p:cNvSpPr/>
          <p:nvPr/>
        </p:nvSpPr>
        <p:spPr>
          <a:xfrm>
            <a:off x="7762875" y="3866811"/>
            <a:ext cx="1300737" cy="20641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C841EE5A-AC6E-ED28-3F20-0DAD143BB2B3}"/>
              </a:ext>
            </a:extLst>
          </p:cNvPr>
          <p:cNvSpPr/>
          <p:nvPr/>
        </p:nvSpPr>
        <p:spPr>
          <a:xfrm>
            <a:off x="604179" y="105191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4" name="TextBox 13">
            <a:extLst>
              <a:ext uri="{FF2B5EF4-FFF2-40B4-BE49-F238E27FC236}">
                <a16:creationId xmlns:a16="http://schemas.microsoft.com/office/drawing/2014/main" id="{2644A291-9037-FB93-1D86-971CC45A0E31}"/>
              </a:ext>
            </a:extLst>
          </p:cNvPr>
          <p:cNvSpPr txBox="1"/>
          <p:nvPr/>
        </p:nvSpPr>
        <p:spPr>
          <a:xfrm>
            <a:off x="657519" y="1021788"/>
            <a:ext cx="60960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6</a:t>
            </a:r>
            <a:endParaRPr kumimoji="0" lang="en-CH"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5" name="TextBox 14">
            <a:extLst>
              <a:ext uri="{FF2B5EF4-FFF2-40B4-BE49-F238E27FC236}">
                <a16:creationId xmlns:a16="http://schemas.microsoft.com/office/drawing/2014/main" id="{F6459F47-D34B-4A98-9917-7006F3CB852F}"/>
              </a:ext>
            </a:extLst>
          </p:cNvPr>
          <p:cNvSpPr txBox="1"/>
          <p:nvPr/>
        </p:nvSpPr>
        <p:spPr>
          <a:xfrm>
            <a:off x="1129959" y="1076651"/>
            <a:ext cx="7585123"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ourier New" panose="02070309020205020404" pitchFamily="49" charset="0"/>
              </a:rPr>
              <a:t>POC instructs the memory controller to perform </a:t>
            </a:r>
            <a:r>
              <a:rPr kumimoji="0" lang="en-US" sz="2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Courier New" panose="02070309020205020404" pitchFamily="49" charset="0"/>
              </a:rPr>
              <a:t>RowClone</a:t>
            </a:r>
            <a:endParaRPr kumimoji="0" lang="en-CH"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3" name="Rectangle 22">
            <a:extLst>
              <a:ext uri="{FF2B5EF4-FFF2-40B4-BE49-F238E27FC236}">
                <a16:creationId xmlns:a16="http://schemas.microsoft.com/office/drawing/2014/main" id="{FEEAE6B9-7C01-0F04-9210-AC2F00F7C18D}"/>
              </a:ext>
            </a:extLst>
          </p:cNvPr>
          <p:cNvSpPr/>
          <p:nvPr/>
        </p:nvSpPr>
        <p:spPr>
          <a:xfrm>
            <a:off x="2693324" y="5237017"/>
            <a:ext cx="1371600" cy="693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9898F352-4167-3F64-84CA-80AEB9BC37E2}"/>
              </a:ext>
            </a:extLst>
          </p:cNvPr>
          <p:cNvSpPr/>
          <p:nvPr/>
        </p:nvSpPr>
        <p:spPr>
          <a:xfrm>
            <a:off x="4064924" y="5237016"/>
            <a:ext cx="1642456" cy="693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6A7904D4-B68E-2C73-D2CD-66E1FCE57530}"/>
              </a:ext>
            </a:extLst>
          </p:cNvPr>
          <p:cNvSpPr/>
          <p:nvPr/>
        </p:nvSpPr>
        <p:spPr>
          <a:xfrm>
            <a:off x="4702175" y="4995000"/>
            <a:ext cx="177799" cy="1865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254A0454-6B4E-1AB2-6D53-EB1F59D9AFCA}"/>
              </a:ext>
            </a:extLst>
          </p:cNvPr>
          <p:cNvSpPr/>
          <p:nvPr/>
        </p:nvSpPr>
        <p:spPr>
          <a:xfrm>
            <a:off x="5419726" y="4966696"/>
            <a:ext cx="211226" cy="2149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5D7AC0C5-FB79-725E-8EEC-D8F07A8A6557}"/>
              </a:ext>
            </a:extLst>
          </p:cNvPr>
          <p:cNvSpPr/>
          <p:nvPr/>
        </p:nvSpPr>
        <p:spPr>
          <a:xfrm>
            <a:off x="7068413" y="4966696"/>
            <a:ext cx="208051" cy="289558"/>
          </a:xfrm>
          <a:prstGeom prst="rect">
            <a:avLst/>
          </a:prstGeom>
          <a:solidFill>
            <a:srgbClr val="EAF3E3"/>
          </a:solidFill>
          <a:ln>
            <a:solidFill>
              <a:srgbClr val="EAF3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Rounded Corners 40">
            <a:extLst>
              <a:ext uri="{FF2B5EF4-FFF2-40B4-BE49-F238E27FC236}">
                <a16:creationId xmlns:a16="http://schemas.microsoft.com/office/drawing/2014/main" id="{D2273D3F-A7B2-1CA4-EC82-0B3B7226FE61}"/>
              </a:ext>
            </a:extLst>
          </p:cNvPr>
          <p:cNvSpPr/>
          <p:nvPr/>
        </p:nvSpPr>
        <p:spPr>
          <a:xfrm>
            <a:off x="480060" y="1733310"/>
            <a:ext cx="8181682" cy="624006"/>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a:extLst>
              <a:ext uri="{FF2B5EF4-FFF2-40B4-BE49-F238E27FC236}">
                <a16:creationId xmlns:a16="http://schemas.microsoft.com/office/drawing/2014/main" id="{F3BEE827-B105-D811-50CD-366B5DCB14FA}"/>
              </a:ext>
            </a:extLst>
          </p:cNvPr>
          <p:cNvSpPr/>
          <p:nvPr/>
        </p:nvSpPr>
        <p:spPr>
          <a:xfrm>
            <a:off x="604179" y="1813022"/>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43" name="TextBox 42">
            <a:extLst>
              <a:ext uri="{FF2B5EF4-FFF2-40B4-BE49-F238E27FC236}">
                <a16:creationId xmlns:a16="http://schemas.microsoft.com/office/drawing/2014/main" id="{7DEE295D-3012-E683-8091-573382E142A3}"/>
              </a:ext>
            </a:extLst>
          </p:cNvPr>
          <p:cNvSpPr txBox="1"/>
          <p:nvPr/>
        </p:nvSpPr>
        <p:spPr>
          <a:xfrm>
            <a:off x="657519" y="1782894"/>
            <a:ext cx="60960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7</a:t>
            </a:r>
            <a:endParaRPr kumimoji="0" lang="en-CH"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44" name="TextBox 43">
            <a:extLst>
              <a:ext uri="{FF2B5EF4-FFF2-40B4-BE49-F238E27FC236}">
                <a16:creationId xmlns:a16="http://schemas.microsoft.com/office/drawing/2014/main" id="{7BE440AD-0788-BAFE-0B0E-024215D481BC}"/>
              </a:ext>
            </a:extLst>
          </p:cNvPr>
          <p:cNvSpPr txBox="1"/>
          <p:nvPr/>
        </p:nvSpPr>
        <p:spPr>
          <a:xfrm>
            <a:off x="1129959" y="1837757"/>
            <a:ext cx="7585123"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POC resets the “Start” flag, and sets the “Ack” flag</a:t>
            </a:r>
            <a:endParaRPr kumimoji="0" lang="en-CH"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45" name="Rectangle 44">
            <a:extLst>
              <a:ext uri="{FF2B5EF4-FFF2-40B4-BE49-F238E27FC236}">
                <a16:creationId xmlns:a16="http://schemas.microsoft.com/office/drawing/2014/main" id="{1C2B9417-B5AF-F1D8-62DF-4870D4ABB64F}"/>
              </a:ext>
            </a:extLst>
          </p:cNvPr>
          <p:cNvSpPr/>
          <p:nvPr/>
        </p:nvSpPr>
        <p:spPr>
          <a:xfrm>
            <a:off x="4077394" y="5036991"/>
            <a:ext cx="1642456" cy="2000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Rounded Corners 45">
            <a:extLst>
              <a:ext uri="{FF2B5EF4-FFF2-40B4-BE49-F238E27FC236}">
                <a16:creationId xmlns:a16="http://schemas.microsoft.com/office/drawing/2014/main" id="{624FF06A-0ABD-13F9-753A-FEA028577202}"/>
              </a:ext>
            </a:extLst>
          </p:cNvPr>
          <p:cNvSpPr/>
          <p:nvPr/>
        </p:nvSpPr>
        <p:spPr>
          <a:xfrm>
            <a:off x="480060" y="2479414"/>
            <a:ext cx="8181682" cy="624006"/>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503B8226-7823-70E5-A3A3-0D4256424265}"/>
              </a:ext>
            </a:extLst>
          </p:cNvPr>
          <p:cNvSpPr/>
          <p:nvPr/>
        </p:nvSpPr>
        <p:spPr>
          <a:xfrm>
            <a:off x="604179" y="255912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48" name="TextBox 47">
            <a:extLst>
              <a:ext uri="{FF2B5EF4-FFF2-40B4-BE49-F238E27FC236}">
                <a16:creationId xmlns:a16="http://schemas.microsoft.com/office/drawing/2014/main" id="{355C4F94-07E1-6610-2905-A58CD7137958}"/>
              </a:ext>
            </a:extLst>
          </p:cNvPr>
          <p:cNvSpPr txBox="1"/>
          <p:nvPr/>
        </p:nvSpPr>
        <p:spPr>
          <a:xfrm>
            <a:off x="657519" y="2528998"/>
            <a:ext cx="60960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8</a:t>
            </a:r>
            <a:endParaRPr kumimoji="0" lang="en-CH"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49" name="TextBox 48">
            <a:extLst>
              <a:ext uri="{FF2B5EF4-FFF2-40B4-BE49-F238E27FC236}">
                <a16:creationId xmlns:a16="http://schemas.microsoft.com/office/drawing/2014/main" id="{E4F92F09-1C6A-D1AB-8D5A-E9573C1034A7}"/>
              </a:ext>
            </a:extLst>
          </p:cNvPr>
          <p:cNvSpPr txBox="1"/>
          <p:nvPr/>
        </p:nvSpPr>
        <p:spPr>
          <a:xfrm>
            <a:off x="1129958" y="2431871"/>
            <a:ext cx="7585123"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PiDRAM</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memory controller issues commands </a:t>
            </a: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b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with violated timing parameters to the DDR3 module</a:t>
            </a:r>
            <a:endParaRPr kumimoji="0" lang="en-CH"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2056134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45"/>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39"/>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8" grpId="0" animBg="1"/>
      <p:bldP spid="39" grpId="0" animBg="1"/>
      <p:bldP spid="41" grpId="0" animBg="1"/>
      <p:bldP spid="42" grpId="0" animBg="1"/>
      <p:bldP spid="43" grpId="0"/>
      <p:bldP spid="44" grpId="0"/>
      <p:bldP spid="45" grpId="0" animBg="1"/>
      <p:bldP spid="46" grpId="0" animBg="1"/>
      <p:bldP spid="47" grpId="0" animBg="1"/>
      <p:bldP spid="48" grpId="0"/>
      <p:bldP spid="49"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FC6B6DF9-9A53-080A-0D78-9BA5EC6F8015}"/>
              </a:ext>
            </a:extLst>
          </p:cNvPr>
          <p:cNvSpPr/>
          <p:nvPr/>
        </p:nvSpPr>
        <p:spPr>
          <a:xfrm>
            <a:off x="480060" y="972204"/>
            <a:ext cx="8181682" cy="624006"/>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5131AB3-53F4-17CA-2B8F-6027811AB24B}"/>
              </a:ext>
            </a:extLst>
          </p:cNvPr>
          <p:cNvSpPr>
            <a:spLocks noGrp="1"/>
          </p:cNvSpPr>
          <p:nvPr>
            <p:ph type="title"/>
          </p:nvPr>
        </p:nvSpPr>
        <p:spPr/>
        <p:txBody>
          <a:bodyPr/>
          <a:lstStyle/>
          <a:p>
            <a:r>
              <a:rPr lang="en-US" dirty="0" err="1"/>
              <a:t>PiM</a:t>
            </a:r>
            <a:r>
              <a:rPr lang="en-US" dirty="0"/>
              <a:t> Operation Execution Flow</a:t>
            </a:r>
            <a:endParaRPr lang="en-CH" dirty="0"/>
          </a:p>
        </p:txBody>
      </p:sp>
      <p:pic>
        <p:nvPicPr>
          <p:cNvPr id="8" name="Content Placeholder 3">
            <a:extLst>
              <a:ext uri="{FF2B5EF4-FFF2-40B4-BE49-F238E27FC236}">
                <a16:creationId xmlns:a16="http://schemas.microsoft.com/office/drawing/2014/main" id="{8ADE64DF-A076-EB8D-4A0B-2C451324F0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1315" y="3874783"/>
            <a:ext cx="8897357" cy="2064186"/>
          </a:xfrm>
          <a:prstGeom prst="rect">
            <a:avLst/>
          </a:prstGeom>
        </p:spPr>
      </p:pic>
      <p:sp>
        <p:nvSpPr>
          <p:cNvPr id="13" name="Oval 12">
            <a:extLst>
              <a:ext uri="{FF2B5EF4-FFF2-40B4-BE49-F238E27FC236}">
                <a16:creationId xmlns:a16="http://schemas.microsoft.com/office/drawing/2014/main" id="{C841EE5A-AC6E-ED28-3F20-0DAD143BB2B3}"/>
              </a:ext>
            </a:extLst>
          </p:cNvPr>
          <p:cNvSpPr/>
          <p:nvPr/>
        </p:nvSpPr>
        <p:spPr>
          <a:xfrm>
            <a:off x="604179" y="105191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4" name="TextBox 13">
            <a:extLst>
              <a:ext uri="{FF2B5EF4-FFF2-40B4-BE49-F238E27FC236}">
                <a16:creationId xmlns:a16="http://schemas.microsoft.com/office/drawing/2014/main" id="{2644A291-9037-FB93-1D86-971CC45A0E31}"/>
              </a:ext>
            </a:extLst>
          </p:cNvPr>
          <p:cNvSpPr txBox="1"/>
          <p:nvPr/>
        </p:nvSpPr>
        <p:spPr>
          <a:xfrm>
            <a:off x="657519" y="1021788"/>
            <a:ext cx="60960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9</a:t>
            </a:r>
            <a:endParaRPr kumimoji="0" lang="en-CH"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5" name="TextBox 14">
            <a:extLst>
              <a:ext uri="{FF2B5EF4-FFF2-40B4-BE49-F238E27FC236}">
                <a16:creationId xmlns:a16="http://schemas.microsoft.com/office/drawing/2014/main" id="{F6459F47-D34B-4A98-9917-7006F3CB852F}"/>
              </a:ext>
            </a:extLst>
          </p:cNvPr>
          <p:cNvSpPr txBox="1"/>
          <p:nvPr/>
        </p:nvSpPr>
        <p:spPr>
          <a:xfrm>
            <a:off x="1129959" y="1076651"/>
            <a:ext cx="7585123"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ourier New" panose="02070309020205020404" pitchFamily="49" charset="0"/>
              </a:rPr>
              <a:t>The memory controller sets the “Fin.” flag</a:t>
            </a:r>
            <a:endParaRPr kumimoji="0" lang="en-CH"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3" name="Rectangle 22">
            <a:extLst>
              <a:ext uri="{FF2B5EF4-FFF2-40B4-BE49-F238E27FC236}">
                <a16:creationId xmlns:a16="http://schemas.microsoft.com/office/drawing/2014/main" id="{FEEAE6B9-7C01-0F04-9210-AC2F00F7C18D}"/>
              </a:ext>
            </a:extLst>
          </p:cNvPr>
          <p:cNvSpPr/>
          <p:nvPr/>
        </p:nvSpPr>
        <p:spPr>
          <a:xfrm>
            <a:off x="2693324" y="5237017"/>
            <a:ext cx="1526250" cy="693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9898F352-4167-3F64-84CA-80AEB9BC37E2}"/>
              </a:ext>
            </a:extLst>
          </p:cNvPr>
          <p:cNvSpPr/>
          <p:nvPr/>
        </p:nvSpPr>
        <p:spPr>
          <a:xfrm>
            <a:off x="4219574" y="5237016"/>
            <a:ext cx="1487805" cy="693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Rounded Corners 23">
            <a:extLst>
              <a:ext uri="{FF2B5EF4-FFF2-40B4-BE49-F238E27FC236}">
                <a16:creationId xmlns:a16="http://schemas.microsoft.com/office/drawing/2014/main" id="{A097A15F-8675-E066-8F8E-618D1222F360}"/>
              </a:ext>
            </a:extLst>
          </p:cNvPr>
          <p:cNvSpPr/>
          <p:nvPr/>
        </p:nvSpPr>
        <p:spPr>
          <a:xfrm>
            <a:off x="481159" y="1744292"/>
            <a:ext cx="8181682"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317A10AA-C6C7-F72B-61B3-7B7605FB47A7}"/>
              </a:ext>
            </a:extLst>
          </p:cNvPr>
          <p:cNvSpPr/>
          <p:nvPr/>
        </p:nvSpPr>
        <p:spPr>
          <a:xfrm>
            <a:off x="605278" y="1824004"/>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7" name="TextBox 26">
            <a:extLst>
              <a:ext uri="{FF2B5EF4-FFF2-40B4-BE49-F238E27FC236}">
                <a16:creationId xmlns:a16="http://schemas.microsoft.com/office/drawing/2014/main" id="{20F8B222-AE89-3031-7760-803038398073}"/>
              </a:ext>
            </a:extLst>
          </p:cNvPr>
          <p:cNvSpPr txBox="1"/>
          <p:nvPr/>
        </p:nvSpPr>
        <p:spPr>
          <a:xfrm>
            <a:off x="585423" y="1813111"/>
            <a:ext cx="60960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10</a:t>
            </a:r>
            <a:endParaRPr kumimoji="0" lang="en-CH"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30" name="TextBox 29">
            <a:extLst>
              <a:ext uri="{FF2B5EF4-FFF2-40B4-BE49-F238E27FC236}">
                <a16:creationId xmlns:a16="http://schemas.microsoft.com/office/drawing/2014/main" id="{DBBFB469-D5AE-9E50-63EC-C0DA1252562F}"/>
              </a:ext>
            </a:extLst>
          </p:cNvPr>
          <p:cNvSpPr txBox="1"/>
          <p:nvPr/>
        </p:nvSpPr>
        <p:spPr>
          <a:xfrm>
            <a:off x="1067094" y="1694669"/>
            <a:ext cx="7585123"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urier New" panose="02070309020205020404" pitchFamily="49" charset="0"/>
                <a:ea typeface="Cambria" panose="02040503050406030204" pitchFamily="18" charset="0"/>
                <a:cs typeface="Courier New" panose="02070309020205020404" pitchFamily="49" charset="0"/>
              </a:rPr>
              <a:t>Copy(S, D)</a:t>
            </a: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 periodically checks either “Ack” or “Fin.” flags</a:t>
            </a:r>
            <a:b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b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using LOAD instructions</a:t>
            </a:r>
            <a:endParaRPr kumimoji="0" lang="en-CH"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Rectangle: Rounded Corners 30">
            <a:extLst>
              <a:ext uri="{FF2B5EF4-FFF2-40B4-BE49-F238E27FC236}">
                <a16:creationId xmlns:a16="http://schemas.microsoft.com/office/drawing/2014/main" id="{DD3A30D8-88E6-A4AC-5FEC-1F4C265C99BC}"/>
              </a:ext>
            </a:extLst>
          </p:cNvPr>
          <p:cNvSpPr/>
          <p:nvPr/>
        </p:nvSpPr>
        <p:spPr>
          <a:xfrm>
            <a:off x="1076619" y="2509256"/>
            <a:ext cx="7575598"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urier New" panose="02070309020205020404" pitchFamily="49" charset="0"/>
                <a:ea typeface="Cambria" panose="02040503050406030204" pitchFamily="18" charset="0"/>
                <a:cs typeface="Courier New" panose="02070309020205020404" pitchFamily="49" charset="0"/>
              </a:rPr>
              <a:t>Copy(S, D)</a:t>
            </a:r>
            <a:r>
              <a:rPr kumimoji="0" lang="en-US"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rPr>
              <a:t>returns when the periodically checked flag is set</a:t>
            </a:r>
            <a:endParaRPr kumimoji="0" lang="en-CH" sz="2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764130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7" grpId="0"/>
      <p:bldP spid="30" grpId="0"/>
      <p:bldP spid="31"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31AB3-53F4-17CA-2B8F-6027811AB24B}"/>
              </a:ext>
            </a:extLst>
          </p:cNvPr>
          <p:cNvSpPr>
            <a:spLocks noGrp="1"/>
          </p:cNvSpPr>
          <p:nvPr>
            <p:ph type="title"/>
          </p:nvPr>
        </p:nvSpPr>
        <p:spPr/>
        <p:txBody>
          <a:bodyPr/>
          <a:lstStyle/>
          <a:p>
            <a:r>
              <a:rPr lang="en-US" dirty="0" err="1"/>
              <a:t>PiM</a:t>
            </a:r>
            <a:r>
              <a:rPr lang="en-US" dirty="0"/>
              <a:t> Operation Execution Flow</a:t>
            </a:r>
            <a:endParaRPr lang="en-CH" dirty="0"/>
          </a:p>
        </p:txBody>
      </p:sp>
      <p:pic>
        <p:nvPicPr>
          <p:cNvPr id="8" name="Content Placeholder 3">
            <a:extLst>
              <a:ext uri="{FF2B5EF4-FFF2-40B4-BE49-F238E27FC236}">
                <a16:creationId xmlns:a16="http://schemas.microsoft.com/office/drawing/2014/main" id="{8ADE64DF-A076-EB8D-4A0B-2C451324F0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1315" y="3874783"/>
            <a:ext cx="8897357" cy="2064186"/>
          </a:xfrm>
          <a:prstGeom prst="rect">
            <a:avLst/>
          </a:prstGeom>
        </p:spPr>
      </p:pic>
      <p:sp>
        <p:nvSpPr>
          <p:cNvPr id="17" name="Rectangle 16">
            <a:extLst>
              <a:ext uri="{FF2B5EF4-FFF2-40B4-BE49-F238E27FC236}">
                <a16:creationId xmlns:a16="http://schemas.microsoft.com/office/drawing/2014/main" id="{193C2DF2-AA00-0CA0-825D-D4D4819B726C}"/>
              </a:ext>
            </a:extLst>
          </p:cNvPr>
          <p:cNvSpPr/>
          <p:nvPr/>
        </p:nvSpPr>
        <p:spPr>
          <a:xfrm>
            <a:off x="5707379" y="3872752"/>
            <a:ext cx="3436621"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ED289C0-70A1-BDDA-A086-547D4E468AC5}"/>
              </a:ext>
            </a:extLst>
          </p:cNvPr>
          <p:cNvSpPr/>
          <p:nvPr/>
        </p:nvSpPr>
        <p:spPr>
          <a:xfrm>
            <a:off x="1" y="3872752"/>
            <a:ext cx="4295774"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9CB281B-5DB4-1875-ED79-BFDF5C944CA8}"/>
              </a:ext>
            </a:extLst>
          </p:cNvPr>
          <p:cNvSpPr/>
          <p:nvPr/>
        </p:nvSpPr>
        <p:spPr>
          <a:xfrm>
            <a:off x="4295774" y="3872752"/>
            <a:ext cx="1411605" cy="1329450"/>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AFD3A1EF-7754-D382-5C3F-27D46A54D8A6}"/>
              </a:ext>
            </a:extLst>
          </p:cNvPr>
          <p:cNvSpPr/>
          <p:nvPr/>
        </p:nvSpPr>
        <p:spPr>
          <a:xfrm>
            <a:off x="4295775" y="5667375"/>
            <a:ext cx="1411604" cy="27159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Rounded Corners 21">
            <a:extLst>
              <a:ext uri="{FF2B5EF4-FFF2-40B4-BE49-F238E27FC236}">
                <a16:creationId xmlns:a16="http://schemas.microsoft.com/office/drawing/2014/main" id="{966410D4-6E73-F4EA-2701-030E347968D8}"/>
              </a:ext>
            </a:extLst>
          </p:cNvPr>
          <p:cNvSpPr/>
          <p:nvPr/>
        </p:nvSpPr>
        <p:spPr>
          <a:xfrm>
            <a:off x="743453" y="1555074"/>
            <a:ext cx="7585123" cy="683594"/>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C49160D7-A030-1C74-8D47-F63B86C8028A}"/>
              </a:ext>
            </a:extLst>
          </p:cNvPr>
          <p:cNvSpPr txBox="1"/>
          <p:nvPr/>
        </p:nvSpPr>
        <p:spPr>
          <a:xfrm>
            <a:off x="779438" y="1530782"/>
            <a:ext cx="7585123"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Data Register is not used in </a:t>
            </a:r>
            <a:r>
              <a:rPr kumimoji="0" lang="en-US" sz="2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RowClone</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operations</a:t>
            </a:r>
            <a:b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b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because the result is stored </a:t>
            </a:r>
            <a:r>
              <a:rPr kumimoji="0" lang="en-US" sz="20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in memory</a:t>
            </a:r>
            <a:endParaRPr kumimoji="0" lang="en-CH" sz="20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29" name="Rectangle: Rounded Corners 28">
            <a:extLst>
              <a:ext uri="{FF2B5EF4-FFF2-40B4-BE49-F238E27FC236}">
                <a16:creationId xmlns:a16="http://schemas.microsoft.com/office/drawing/2014/main" id="{9C7C2690-399B-05CD-2B3E-1DC6A3386638}"/>
              </a:ext>
            </a:extLst>
          </p:cNvPr>
          <p:cNvSpPr/>
          <p:nvPr/>
        </p:nvSpPr>
        <p:spPr>
          <a:xfrm>
            <a:off x="779438" y="2438514"/>
            <a:ext cx="7585123" cy="546734"/>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It is used to read true random numbers generated by D-</a:t>
            </a:r>
            <a:r>
              <a:rPr kumimoji="0" lang="en-US" sz="2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RaNGe</a:t>
            </a:r>
            <a:endParaRPr kumimoji="0" lang="en-CH"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3065692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B34B-2CA3-14EB-91BB-F3F5A5AB42C0}"/>
              </a:ext>
            </a:extLst>
          </p:cNvPr>
          <p:cNvSpPr>
            <a:spLocks noGrp="1"/>
          </p:cNvSpPr>
          <p:nvPr>
            <p:ph type="title"/>
          </p:nvPr>
        </p:nvSpPr>
        <p:spPr/>
        <p:txBody>
          <a:bodyPr/>
          <a:lstStyle/>
          <a:p>
            <a:r>
              <a:rPr lang="en-US" dirty="0" err="1"/>
              <a:t>PiDRAM</a:t>
            </a:r>
            <a:r>
              <a:rPr lang="en-US" dirty="0"/>
              <a:t> Components Summary</a:t>
            </a:r>
            <a:endParaRPr lang="en-TR" dirty="0"/>
          </a:p>
        </p:txBody>
      </p:sp>
      <p:pic>
        <p:nvPicPr>
          <p:cNvPr id="4" name="Content Placeholder 3">
            <a:extLst>
              <a:ext uri="{FF2B5EF4-FFF2-40B4-BE49-F238E27FC236}">
                <a16:creationId xmlns:a16="http://schemas.microsoft.com/office/drawing/2014/main" id="{F3C00873-D462-978B-C3D7-CD7BE6CF2539}"/>
              </a:ext>
            </a:extLst>
          </p:cNvPr>
          <p:cNvPicPr>
            <a:picLocks noChangeAspect="1"/>
          </p:cNvPicPr>
          <p:nvPr/>
        </p:nvPicPr>
        <p:blipFill>
          <a:blip r:embed="rId3"/>
          <a:stretch>
            <a:fillRect/>
          </a:stretch>
        </p:blipFill>
        <p:spPr>
          <a:xfrm>
            <a:off x="76774" y="3818965"/>
            <a:ext cx="8986838" cy="2155063"/>
          </a:xfrm>
          <a:prstGeom prst="rect">
            <a:avLst/>
          </a:prstGeom>
        </p:spPr>
      </p:pic>
      <p:sp>
        <p:nvSpPr>
          <p:cNvPr id="5" name="Rectangle 4">
            <a:extLst>
              <a:ext uri="{FF2B5EF4-FFF2-40B4-BE49-F238E27FC236}">
                <a16:creationId xmlns:a16="http://schemas.microsoft.com/office/drawing/2014/main" id="{CFEBF0FC-654C-06B8-0C9E-CF62274C5085}"/>
              </a:ext>
            </a:extLst>
          </p:cNvPr>
          <p:cNvSpPr/>
          <p:nvPr/>
        </p:nvSpPr>
        <p:spPr>
          <a:xfrm>
            <a:off x="2668386" y="3872752"/>
            <a:ext cx="1388226"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7790E120-AD1D-7408-0EFD-C258AD5226BF}"/>
              </a:ext>
            </a:extLst>
          </p:cNvPr>
          <p:cNvSpPr/>
          <p:nvPr/>
        </p:nvSpPr>
        <p:spPr>
          <a:xfrm>
            <a:off x="0" y="3872752"/>
            <a:ext cx="2668386" cy="458179"/>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5A05D74-7170-E406-C4CD-511900FA8933}"/>
              </a:ext>
            </a:extLst>
          </p:cNvPr>
          <p:cNvSpPr/>
          <p:nvPr/>
        </p:nvSpPr>
        <p:spPr>
          <a:xfrm>
            <a:off x="8379229" y="3872752"/>
            <a:ext cx="771425"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C20F8C43-A1D0-45B6-8FEF-49F1BAB27A72}"/>
              </a:ext>
            </a:extLst>
          </p:cNvPr>
          <p:cNvSpPr txBox="1"/>
          <p:nvPr/>
        </p:nvSpPr>
        <p:spPr>
          <a:xfrm>
            <a:off x="-85327" y="2270901"/>
            <a:ext cx="9310256" cy="830997"/>
          </a:xfrm>
          <a:prstGeom prst="rect">
            <a:avLst/>
          </a:prstGeom>
          <a:solidFill>
            <a:schemeClr val="accent5">
              <a:lumMod val="60000"/>
              <a:lumOff val="40000"/>
            </a:schemeClr>
          </a:solidFill>
          <a:ln w="38100">
            <a:solidFill>
              <a:schemeClr val="accent5"/>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Four key components provide an extensible basis </a:t>
            </a:r>
            <a:b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for end-to-end integration of </a:t>
            </a:r>
            <a:r>
              <a:rPr kumimoji="0" lang="en-US" sz="24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PiM</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techniques</a:t>
            </a:r>
            <a:endParaRPr kumimoji="0" lang="en-TR"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2" name="TextBox 11">
            <a:extLst>
              <a:ext uri="{FF2B5EF4-FFF2-40B4-BE49-F238E27FC236}">
                <a16:creationId xmlns:a16="http://schemas.microsoft.com/office/drawing/2014/main" id="{96061D16-5850-F236-0F59-DCF224413BFA}"/>
              </a:ext>
            </a:extLst>
          </p:cNvPr>
          <p:cNvSpPr txBox="1"/>
          <p:nvPr/>
        </p:nvSpPr>
        <p:spPr>
          <a:xfrm>
            <a:off x="-85327" y="1545954"/>
            <a:ext cx="9310256" cy="461665"/>
          </a:xfrm>
          <a:prstGeom prst="rect">
            <a:avLst/>
          </a:prstGeom>
          <a:solidFill>
            <a:schemeClr val="accent5">
              <a:lumMod val="60000"/>
              <a:lumOff val="40000"/>
            </a:schemeClr>
          </a:solidFill>
          <a:ln w="38100">
            <a:solidFill>
              <a:schemeClr val="accent5"/>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Four key components orchestrate </a:t>
            </a:r>
            <a:r>
              <a:rPr kumimoji="0" lang="en-US" sz="2400" b="1" i="0" u="none" strike="noStrike" kern="1200" cap="none" spc="0" normalizeH="0" baseline="0" noProof="0" dirty="0" err="1">
                <a:ln>
                  <a:noFill/>
                </a:ln>
                <a:solidFill>
                  <a:prstClr val="white"/>
                </a:solidFill>
                <a:effectLst/>
                <a:uLnTx/>
                <a:uFillTx/>
                <a:latin typeface="Cambria" panose="02040503050406030204" pitchFamily="18" charset="0"/>
                <a:ea typeface="+mn-ea"/>
                <a:cs typeface="+mn-cs"/>
              </a:rPr>
              <a:t>PiM</a:t>
            </a: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operation execution</a:t>
            </a:r>
            <a:endParaRPr kumimoji="0" lang="en-TR" sz="24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8640385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33EA0F-091D-4238-BEC0-9BCD9AF5DC94}"/>
              </a:ext>
            </a:extLst>
          </p:cNvPr>
          <p:cNvSpPr>
            <a:spLocks noGrp="1"/>
          </p:cNvSpPr>
          <p:nvPr>
            <p:ph type="title"/>
          </p:nvPr>
        </p:nvSpPr>
        <p:spPr/>
        <p:txBody>
          <a:bodyPr>
            <a:noAutofit/>
          </a:bodyPr>
          <a:lstStyle/>
          <a:p>
            <a:r>
              <a:rPr lang="en-US" dirty="0" err="1"/>
              <a:t>PiDRAM’s</a:t>
            </a:r>
            <a:r>
              <a:rPr lang="en-US" dirty="0"/>
              <a:t> FPGA Prototype</a:t>
            </a:r>
            <a:endParaRPr lang="tr-TR" dirty="0"/>
          </a:p>
        </p:txBody>
      </p:sp>
      <p:pic>
        <p:nvPicPr>
          <p:cNvPr id="4" name="Picture 3">
            <a:extLst>
              <a:ext uri="{FF2B5EF4-FFF2-40B4-BE49-F238E27FC236}">
                <a16:creationId xmlns:a16="http://schemas.microsoft.com/office/drawing/2014/main" id="{7D098047-9A60-DB3E-74C0-A947CA4B28B9}"/>
              </a:ext>
            </a:extLst>
          </p:cNvPr>
          <p:cNvPicPr>
            <a:picLocks noChangeAspect="1"/>
          </p:cNvPicPr>
          <p:nvPr/>
        </p:nvPicPr>
        <p:blipFill>
          <a:blip r:embed="rId3"/>
          <a:stretch>
            <a:fillRect/>
          </a:stretch>
        </p:blipFill>
        <p:spPr>
          <a:xfrm>
            <a:off x="1020718" y="2335878"/>
            <a:ext cx="7102564" cy="3604702"/>
          </a:xfrm>
          <a:prstGeom prst="rect">
            <a:avLst/>
          </a:prstGeom>
        </p:spPr>
      </p:pic>
      <p:sp>
        <p:nvSpPr>
          <p:cNvPr id="5" name="TextBox 4">
            <a:extLst>
              <a:ext uri="{FF2B5EF4-FFF2-40B4-BE49-F238E27FC236}">
                <a16:creationId xmlns:a16="http://schemas.microsoft.com/office/drawing/2014/main" id="{A6BEDD83-DDC2-6BB3-D6E9-D407FE9A7E32}"/>
              </a:ext>
            </a:extLst>
          </p:cNvPr>
          <p:cNvSpPr txBox="1"/>
          <p:nvPr/>
        </p:nvSpPr>
        <p:spPr>
          <a:xfrm>
            <a:off x="371873" y="1071224"/>
            <a:ext cx="8395855" cy="11182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400"/>
              </a:spcBef>
              <a:spcAft>
                <a:spcPts val="0"/>
              </a:spcAft>
              <a:buClrTx/>
              <a:buSzTx/>
              <a:buFontTx/>
              <a:buNone/>
              <a:tabLst/>
              <a:defRPr/>
            </a:pPr>
            <a:r>
              <a:rPr kumimoji="0" lang="en-US" sz="2000" b="0"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mn-cs"/>
              </a:rPr>
              <a:t>Full system prototype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on Xilinx ZC706 FPGA board</a:t>
            </a:r>
          </a:p>
          <a:p>
            <a:pPr marL="285750" marR="0" lvl="0" indent="-285750" algn="l" defTabSz="4572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RISC-V System: </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In-order, pipelined RISC-V Rocket CPU core, L1D/I$, TLB</a:t>
            </a:r>
          </a:p>
          <a:p>
            <a:pPr marL="285750" marR="0" lvl="0" indent="-285750" algn="l" defTabSz="4572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PiM</a:t>
            </a: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-Enabled DIMM:</a:t>
            </a: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Micron MT8JTF12864, 1 GiB, 8 banks</a:t>
            </a:r>
            <a:endParaRPr kumimoji="0" lang="en-CH"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47546500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1948-97CC-48D6-2748-9FF6209E873C}"/>
              </a:ext>
            </a:extLst>
          </p:cNvPr>
          <p:cNvSpPr>
            <a:spLocks noGrp="1"/>
          </p:cNvSpPr>
          <p:nvPr>
            <p:ph type="title"/>
          </p:nvPr>
        </p:nvSpPr>
        <p:spPr/>
        <p:txBody>
          <a:bodyPr/>
          <a:lstStyle/>
          <a:p>
            <a:r>
              <a:rPr lang="en-US" dirty="0" err="1"/>
              <a:t>PiDRAM</a:t>
            </a:r>
            <a:r>
              <a:rPr lang="en-US" dirty="0"/>
              <a:t> is Open Source</a:t>
            </a:r>
            <a:endParaRPr lang="en-CH" dirty="0"/>
          </a:p>
        </p:txBody>
      </p:sp>
      <p:sp>
        <p:nvSpPr>
          <p:cNvPr id="3" name="Content Placeholder 2">
            <a:extLst>
              <a:ext uri="{FF2B5EF4-FFF2-40B4-BE49-F238E27FC236}">
                <a16:creationId xmlns:a16="http://schemas.microsoft.com/office/drawing/2014/main" id="{BB3941A8-AB07-536E-1019-C11DB279B5BD}"/>
              </a:ext>
            </a:extLst>
          </p:cNvPr>
          <p:cNvSpPr>
            <a:spLocks noGrp="1"/>
          </p:cNvSpPr>
          <p:nvPr>
            <p:ph idx="1"/>
          </p:nvPr>
        </p:nvSpPr>
        <p:spPr>
          <a:xfrm>
            <a:off x="75991" y="975034"/>
            <a:ext cx="8987622" cy="558491"/>
          </a:xfrm>
        </p:spPr>
        <p:txBody>
          <a:bodyPr/>
          <a:lstStyle/>
          <a:p>
            <a:pPr marL="0" indent="0" algn="ctr">
              <a:buNone/>
            </a:pPr>
            <a:r>
              <a:rPr lang="en-US" b="1" i="1" dirty="0">
                <a:solidFill>
                  <a:srgbClr val="0000FF"/>
                </a:solidFill>
                <a:hlinkClick r:id="rId3">
                  <a:extLst>
                    <a:ext uri="{A12FA001-AC4F-418D-AE19-62706E023703}">
                      <ahyp:hlinkClr xmlns:ahyp="http://schemas.microsoft.com/office/drawing/2018/hyperlinkcolor" val="tx"/>
                    </a:ext>
                  </a:extLst>
                </a:hlinkClick>
              </a:rPr>
              <a:t>https://github.com/CMU-SAFARI/PiDRAM</a:t>
            </a:r>
            <a:r>
              <a:rPr lang="en-US" b="1" i="1" dirty="0">
                <a:solidFill>
                  <a:srgbClr val="0000FF"/>
                </a:solidFill>
              </a:rPr>
              <a:t> </a:t>
            </a:r>
            <a:endParaRPr lang="en-CH" b="1" i="1" dirty="0">
              <a:solidFill>
                <a:srgbClr val="0000FF"/>
              </a:solidFill>
            </a:endParaRPr>
          </a:p>
        </p:txBody>
      </p:sp>
      <p:pic>
        <p:nvPicPr>
          <p:cNvPr id="5" name="Picture 4">
            <a:extLst>
              <a:ext uri="{FF2B5EF4-FFF2-40B4-BE49-F238E27FC236}">
                <a16:creationId xmlns:a16="http://schemas.microsoft.com/office/drawing/2014/main" id="{205EBFBA-519C-A8EB-6899-8A262377FA42}"/>
              </a:ext>
            </a:extLst>
          </p:cNvPr>
          <p:cNvPicPr>
            <a:picLocks noChangeAspect="1"/>
          </p:cNvPicPr>
          <p:nvPr/>
        </p:nvPicPr>
        <p:blipFill>
          <a:blip r:embed="rId4"/>
          <a:stretch>
            <a:fillRect/>
          </a:stretch>
        </p:blipFill>
        <p:spPr>
          <a:xfrm>
            <a:off x="-2199" y="1930786"/>
            <a:ext cx="9144000" cy="4479291"/>
          </a:xfrm>
          <a:prstGeom prst="rect">
            <a:avLst/>
          </a:prstGeom>
        </p:spPr>
      </p:pic>
    </p:spTree>
    <p:extLst>
      <p:ext uri="{BB962C8B-B14F-4D97-AF65-F5344CB8AC3E}">
        <p14:creationId xmlns:p14="http://schemas.microsoft.com/office/powerpoint/2010/main" val="29864988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1948-97CC-48D6-2748-9FF6209E873C}"/>
              </a:ext>
            </a:extLst>
          </p:cNvPr>
          <p:cNvSpPr>
            <a:spLocks noGrp="1"/>
          </p:cNvSpPr>
          <p:nvPr>
            <p:ph type="title"/>
          </p:nvPr>
        </p:nvSpPr>
        <p:spPr/>
        <p:txBody>
          <a:bodyPr/>
          <a:lstStyle/>
          <a:p>
            <a:r>
              <a:rPr lang="en-US" dirty="0"/>
              <a:t>Extended Version on </a:t>
            </a:r>
            <a:r>
              <a:rPr lang="en-US" dirty="0" err="1"/>
              <a:t>ArXiv</a:t>
            </a:r>
            <a:endParaRPr lang="en-CH" dirty="0"/>
          </a:p>
        </p:txBody>
      </p:sp>
      <p:sp>
        <p:nvSpPr>
          <p:cNvPr id="3" name="Content Placeholder 2">
            <a:extLst>
              <a:ext uri="{FF2B5EF4-FFF2-40B4-BE49-F238E27FC236}">
                <a16:creationId xmlns:a16="http://schemas.microsoft.com/office/drawing/2014/main" id="{BB3941A8-AB07-536E-1019-C11DB279B5BD}"/>
              </a:ext>
            </a:extLst>
          </p:cNvPr>
          <p:cNvSpPr>
            <a:spLocks noGrp="1"/>
          </p:cNvSpPr>
          <p:nvPr>
            <p:ph idx="1"/>
          </p:nvPr>
        </p:nvSpPr>
        <p:spPr>
          <a:xfrm>
            <a:off x="75991" y="975034"/>
            <a:ext cx="8987622" cy="558491"/>
          </a:xfrm>
        </p:spPr>
        <p:txBody>
          <a:bodyPr/>
          <a:lstStyle/>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https://arxiv.org/abs/2111.00082</a:t>
            </a:r>
            <a:r>
              <a:rPr lang="en-US" b="1" dirty="0">
                <a:solidFill>
                  <a:srgbClr val="0000FF"/>
                </a:solidFill>
              </a:rPr>
              <a:t> </a:t>
            </a:r>
            <a:endParaRPr lang="en-CH" b="1" dirty="0">
              <a:solidFill>
                <a:srgbClr val="0000FF"/>
              </a:solidFill>
            </a:endParaRPr>
          </a:p>
        </p:txBody>
      </p:sp>
      <p:pic>
        <p:nvPicPr>
          <p:cNvPr id="5" name="Picture 4">
            <a:extLst>
              <a:ext uri="{FF2B5EF4-FFF2-40B4-BE49-F238E27FC236}">
                <a16:creationId xmlns:a16="http://schemas.microsoft.com/office/drawing/2014/main" id="{205EBFBA-519C-A8EB-6899-8A262377FA4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199" y="1972773"/>
            <a:ext cx="9144000" cy="4395316"/>
          </a:xfrm>
          <a:prstGeom prst="rect">
            <a:avLst/>
          </a:prstGeom>
        </p:spPr>
      </p:pic>
    </p:spTree>
    <p:extLst>
      <p:ext uri="{BB962C8B-B14F-4D97-AF65-F5344CB8AC3E}">
        <p14:creationId xmlns:p14="http://schemas.microsoft.com/office/powerpoint/2010/main" val="386959143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64C6D-2567-AE99-2FEB-13692F9FED43}"/>
              </a:ext>
            </a:extLst>
          </p:cNvPr>
          <p:cNvSpPr>
            <a:spLocks noGrp="1"/>
          </p:cNvSpPr>
          <p:nvPr>
            <p:ph type="title"/>
          </p:nvPr>
        </p:nvSpPr>
        <p:spPr/>
        <p:txBody>
          <a:bodyPr/>
          <a:lstStyle/>
          <a:p>
            <a:r>
              <a:rPr lang="en-US" dirty="0"/>
              <a:t>Longer Talk + Tutorial on </a:t>
            </a:r>
            <a:r>
              <a:rPr lang="en-US" dirty="0" err="1"/>
              <a:t>Youtube</a:t>
            </a:r>
            <a:endParaRPr lang="en-CH" dirty="0"/>
          </a:p>
        </p:txBody>
      </p:sp>
      <p:pic>
        <p:nvPicPr>
          <p:cNvPr id="5" name="Picture 4">
            <a:extLst>
              <a:ext uri="{FF2B5EF4-FFF2-40B4-BE49-F238E27FC236}">
                <a16:creationId xmlns:a16="http://schemas.microsoft.com/office/drawing/2014/main" id="{123E6DFB-6271-F619-4858-7914F0AB72E8}"/>
              </a:ext>
            </a:extLst>
          </p:cNvPr>
          <p:cNvPicPr>
            <a:picLocks noChangeAspect="1"/>
          </p:cNvPicPr>
          <p:nvPr/>
        </p:nvPicPr>
        <p:blipFill>
          <a:blip r:embed="rId3"/>
          <a:stretch>
            <a:fillRect/>
          </a:stretch>
        </p:blipFill>
        <p:spPr>
          <a:xfrm>
            <a:off x="744090" y="1614598"/>
            <a:ext cx="7651422" cy="5232302"/>
          </a:xfrm>
          <a:prstGeom prst="rect">
            <a:avLst/>
          </a:prstGeom>
        </p:spPr>
      </p:pic>
      <p:sp>
        <p:nvSpPr>
          <p:cNvPr id="8" name="Content Placeholder 2">
            <a:extLst>
              <a:ext uri="{FF2B5EF4-FFF2-40B4-BE49-F238E27FC236}">
                <a16:creationId xmlns:a16="http://schemas.microsoft.com/office/drawing/2014/main" id="{BF164E4E-91C6-7FE7-8DC5-5B2B5B704CB0}"/>
              </a:ext>
            </a:extLst>
          </p:cNvPr>
          <p:cNvSpPr>
            <a:spLocks noGrp="1"/>
          </p:cNvSpPr>
          <p:nvPr>
            <p:ph idx="1"/>
          </p:nvPr>
        </p:nvSpPr>
        <p:spPr>
          <a:xfrm>
            <a:off x="75991" y="975034"/>
            <a:ext cx="8987622" cy="558491"/>
          </a:xfrm>
        </p:spPr>
        <p:txBody>
          <a:bodyPr/>
          <a:lstStyle/>
          <a:p>
            <a:pPr marL="0" indent="0" algn="ctr">
              <a:buNone/>
            </a:pPr>
            <a:r>
              <a:rPr lang="en-CH" b="1" dirty="0">
                <a:solidFill>
                  <a:srgbClr val="0000FF"/>
                </a:solidFill>
                <a:hlinkClick r:id="rId4">
                  <a:extLst>
                    <a:ext uri="{A12FA001-AC4F-418D-AE19-62706E023703}">
                      <ahyp:hlinkClr xmlns:ahyp="http://schemas.microsoft.com/office/drawing/2018/hyperlinkcolor" val="tx"/>
                    </a:ext>
                  </a:extLst>
                </a:hlinkClick>
              </a:rPr>
              <a:t>https://youtu.be/s_z_S6FYpC8</a:t>
            </a:r>
            <a:r>
              <a:rPr lang="en-US" b="1" i="1" dirty="0">
                <a:solidFill>
                  <a:srgbClr val="0000FF"/>
                </a:solidFill>
              </a:rPr>
              <a:t> </a:t>
            </a:r>
            <a:endParaRPr lang="en-CH" b="1" dirty="0">
              <a:solidFill>
                <a:srgbClr val="0000FF"/>
              </a:solidFill>
            </a:endParaRPr>
          </a:p>
        </p:txBody>
      </p:sp>
    </p:spTree>
    <p:extLst>
      <p:ext uri="{BB962C8B-B14F-4D97-AF65-F5344CB8AC3E}">
        <p14:creationId xmlns:p14="http://schemas.microsoft.com/office/powerpoint/2010/main" val="13613193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b="1" dirty="0"/>
              <a:t>Year III Results (2022 Annual Review 2)</a:t>
            </a:r>
          </a:p>
        </p:txBody>
      </p:sp>
      <p:sp>
        <p:nvSpPr>
          <p:cNvPr id="3" name="Content Placeholder 2"/>
          <p:cNvSpPr>
            <a:spLocks noGrp="1"/>
          </p:cNvSpPr>
          <p:nvPr>
            <p:ph idx="1"/>
          </p:nvPr>
        </p:nvSpPr>
        <p:spPr>
          <a:xfrm>
            <a:off x="228600" y="1041648"/>
            <a:ext cx="8915400" cy="5195664"/>
          </a:xfrm>
        </p:spPr>
        <p:txBody>
          <a:bodyPr/>
          <a:lstStyle/>
          <a:p>
            <a:r>
              <a:rPr lang="en-US" sz="2000" dirty="0" err="1"/>
              <a:t>SeGraM</a:t>
            </a:r>
            <a:r>
              <a:rPr lang="en-US" sz="2000" dirty="0"/>
              <a:t>: A Universal Hardware Accelerator for Genomic Sequence-to-Graph and Sequence-to-Sequence Mapping [ISCA 2022]</a:t>
            </a:r>
          </a:p>
          <a:p>
            <a:endParaRPr lang="en-US" sz="2000" dirty="0"/>
          </a:p>
          <a:p>
            <a:r>
              <a:rPr lang="en-US" sz="2000" dirty="0" err="1"/>
              <a:t>GenStore</a:t>
            </a:r>
            <a:r>
              <a:rPr lang="en-US" sz="2000" dirty="0"/>
              <a:t>: A High-Performance and Energy-Efficient In-Storage Computing System for Genome Sequence Analysis [ASPLOS 2022]</a:t>
            </a:r>
          </a:p>
          <a:p>
            <a:endParaRPr lang="en-US" sz="2000" dirty="0"/>
          </a:p>
          <a:p>
            <a:r>
              <a:rPr lang="en-US" sz="2000" dirty="0"/>
              <a:t>Algorithmic Improvement and GPU Acceleration of the </a:t>
            </a:r>
            <a:r>
              <a:rPr lang="en-US" sz="2000" dirty="0" err="1"/>
              <a:t>GenASM</a:t>
            </a:r>
            <a:r>
              <a:rPr lang="en-US" sz="2000" dirty="0"/>
              <a:t> Algorithm [HICOMB 2022]</a:t>
            </a:r>
          </a:p>
          <a:p>
            <a:endParaRPr lang="en-US" sz="2000" dirty="0"/>
          </a:p>
          <a:p>
            <a:r>
              <a:rPr lang="en-US" sz="2000" dirty="0"/>
              <a:t>Polynesia: Enabling High-Performance and Energy-Efficient Hybrid Transactional/Analytical Databases with Hardware/Software Co-Design [ICDE 2022]</a:t>
            </a:r>
            <a:br>
              <a:rPr lang="en-US" sz="2000" dirty="0"/>
            </a:br>
            <a:endParaRPr lang="en-US" sz="2000" dirty="0"/>
          </a:p>
          <a:p>
            <a:r>
              <a:rPr lang="en-US" sz="2000" dirty="0"/>
              <a:t>Flash-Cosmos: In-Flash Bitwise Operations Using Inherent Computation Capability of NAND Flash Memory [MICRO 2022]</a:t>
            </a:r>
          </a:p>
          <a:p>
            <a:pPr marL="0" indent="0">
              <a:buNone/>
            </a:pPr>
            <a:br>
              <a:rPr lang="en-US" sz="2000" dirty="0"/>
            </a:br>
            <a:br>
              <a:rPr lang="en-US" sz="2000" dirty="0"/>
            </a:br>
            <a:endParaRPr lang="en-US" sz="2000" dirty="0"/>
          </a:p>
          <a:p>
            <a:pPr marL="0" indent="0">
              <a:buNone/>
            </a:pPr>
            <a:br>
              <a:rPr lang="en-US" sz="2000" dirty="0"/>
            </a:br>
            <a:br>
              <a:rPr lang="en-US" sz="2000" dirty="0"/>
            </a:br>
            <a:endParaRPr lang="en-US" sz="2000" dirty="0"/>
          </a:p>
          <a:p>
            <a:endParaRPr lang="en-US" sz="1200" dirty="0"/>
          </a:p>
          <a:p>
            <a:endParaRPr lang="en-US" sz="1200" dirty="0"/>
          </a:p>
          <a:p>
            <a:endParaRPr lang="en-US" sz="1200" dirty="0"/>
          </a:p>
          <a:p>
            <a:endParaRPr lang="en-US" sz="1200" dirty="0"/>
          </a:p>
          <a:p>
            <a:pPr marL="0" indent="0">
              <a:buNone/>
            </a:pPr>
            <a:endParaRPr lang="en-US" sz="1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F4735871-F4DF-5AE4-4BC5-9CBE85517BE3}"/>
              </a:ext>
            </a:extLst>
          </p:cNvPr>
          <p:cNvSpPr/>
          <p:nvPr/>
        </p:nvSpPr>
        <p:spPr>
          <a:xfrm>
            <a:off x="539552" y="1035321"/>
            <a:ext cx="8496944" cy="73749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514819529"/>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Sequence-to-Graph Mapping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600" dirty="0" err="1"/>
              <a:t>Damla</a:t>
            </a:r>
            <a:r>
              <a:rPr lang="en-US" sz="1600" dirty="0"/>
              <a:t> </a:t>
            </a:r>
            <a:r>
              <a:rPr lang="en-US" sz="1600" dirty="0" err="1"/>
              <a:t>Senol</a:t>
            </a:r>
            <a:r>
              <a:rPr lang="en-US" sz="1600" dirty="0"/>
              <a:t> Cali, Konstantinos </a:t>
            </a:r>
            <a:r>
              <a:rPr lang="en-US" sz="1600" dirty="0" err="1"/>
              <a:t>Kanellopoulos</a:t>
            </a:r>
            <a:r>
              <a:rPr lang="en-US" sz="1600" dirty="0"/>
              <a:t>, Joel </a:t>
            </a:r>
            <a:r>
              <a:rPr lang="en-US" sz="1600" dirty="0" err="1"/>
              <a:t>Lindegger</a:t>
            </a:r>
            <a:r>
              <a:rPr lang="en-US" sz="1600" dirty="0"/>
              <a:t>, </a:t>
            </a:r>
            <a:r>
              <a:rPr lang="en-US" sz="1600" dirty="0" err="1"/>
              <a:t>Zulal</a:t>
            </a:r>
            <a:r>
              <a:rPr lang="en-US" sz="1600" dirty="0"/>
              <a:t> </a:t>
            </a:r>
            <a:r>
              <a:rPr lang="en-US" sz="1600" dirty="0" err="1"/>
              <a:t>Bingol</a:t>
            </a:r>
            <a:r>
              <a:rPr lang="en-US" sz="1600" dirty="0"/>
              <a:t>, Gurpreet S. Kalsi, </a:t>
            </a:r>
            <a:r>
              <a:rPr lang="en-US" sz="1600" dirty="0" err="1"/>
              <a:t>Ziyi</a:t>
            </a:r>
            <a:r>
              <a:rPr lang="en-US" sz="1600" dirty="0"/>
              <a:t> </a:t>
            </a:r>
            <a:r>
              <a:rPr lang="en-US" sz="1600" dirty="0" err="1"/>
              <a:t>Zuo</a:t>
            </a:r>
            <a:r>
              <a:rPr lang="en-US" sz="1600" dirty="0"/>
              <a:t>, Can </a:t>
            </a:r>
            <a:r>
              <a:rPr lang="en-US" sz="1600" dirty="0" err="1"/>
              <a:t>Firtina</a:t>
            </a:r>
            <a:r>
              <a:rPr lang="en-US" sz="1600" dirty="0"/>
              <a:t>, </a:t>
            </a:r>
            <a:r>
              <a:rPr lang="en-US" sz="1600" dirty="0" err="1"/>
              <a:t>Meryem</a:t>
            </a:r>
            <a:r>
              <a:rPr lang="en-US" sz="1600" dirty="0"/>
              <a:t> Banu </a:t>
            </a:r>
            <a:r>
              <a:rPr lang="en-US" sz="1600" dirty="0" err="1"/>
              <a:t>Cavlak</a:t>
            </a:r>
            <a:r>
              <a:rPr lang="en-US" sz="1600" dirty="0"/>
              <a:t>, </a:t>
            </a:r>
            <a:r>
              <a:rPr lang="en-US" sz="1600" dirty="0" err="1"/>
              <a:t>Jeremie</a:t>
            </a:r>
            <a:r>
              <a:rPr lang="en-US" sz="1600" dirty="0"/>
              <a:t> Kim, Nika </a:t>
            </a:r>
            <a:r>
              <a:rPr lang="en-US" sz="1600" dirty="0" err="1"/>
              <a:t>MansouriGhiasi</a:t>
            </a:r>
            <a:r>
              <a:rPr lang="en-US" sz="1600" dirty="0"/>
              <a:t>, Gagandeep Singh, Juan Gomez-Luna, Nour </a:t>
            </a:r>
            <a:r>
              <a:rPr lang="en-US" sz="1600" dirty="0" err="1"/>
              <a:t>Almadhoun</a:t>
            </a:r>
            <a:r>
              <a:rPr lang="en-US" sz="1600" dirty="0"/>
              <a:t> </a:t>
            </a:r>
            <a:r>
              <a:rPr lang="en-US" sz="1600" dirty="0" err="1"/>
              <a:t>Alserr</a:t>
            </a:r>
            <a:r>
              <a:rPr lang="en-US" sz="1600" dirty="0"/>
              <a:t>, Mohammed </a:t>
            </a:r>
            <a:r>
              <a:rPr lang="en-US" sz="1600" dirty="0" err="1"/>
              <a:t>Alser</a:t>
            </a:r>
            <a:r>
              <a:rPr lang="en-US" sz="1600" dirty="0"/>
              <a:t>, Sreenivas </a:t>
            </a:r>
            <a:r>
              <a:rPr lang="en-US" sz="1600" dirty="0" err="1"/>
              <a:t>Subramoney</a:t>
            </a:r>
            <a:r>
              <a:rPr lang="en-US" sz="1600" dirty="0"/>
              <a:t>, Can </a:t>
            </a:r>
            <a:r>
              <a:rPr lang="en-US" sz="1600" dirty="0" err="1"/>
              <a:t>Alkan</a:t>
            </a:r>
            <a:r>
              <a:rPr lang="en-US" sz="1600" dirty="0"/>
              <a:t>, </a:t>
            </a:r>
            <a:r>
              <a:rPr lang="en-US" sz="1600" dirty="0" err="1"/>
              <a:t>Saugata</a:t>
            </a:r>
            <a:r>
              <a:rPr lang="en-US" sz="1600" dirty="0"/>
              <a:t> Ghose, and 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"SeGraM: A Universal Hardware Accelerator for Genomic Sequence-to-Graph and Sequence-to-Sequence Mapping"</a:t>
            </a:r>
            <a:br>
              <a:rPr lang="en-US" sz="1600" dirty="0"/>
            </a:br>
            <a:r>
              <a:rPr lang="en-US" sz="1600" i="1" dirty="0"/>
              <a:t>Proceedings of the </a:t>
            </a:r>
            <a:r>
              <a:rPr lang="en-US" sz="1600" i="1" dirty="0">
                <a:hlinkClick r:id="rId3"/>
              </a:rPr>
              <a:t>49th International Symposium on Computer Architecture</a:t>
            </a:r>
            <a:r>
              <a:rPr lang="en-US" sz="1600" i="1" dirty="0"/>
              <a:t> (</a:t>
            </a:r>
            <a:r>
              <a:rPr lang="en-US" sz="1600" b="1" i="1" dirty="0"/>
              <a:t>ISCA</a:t>
            </a:r>
            <a:r>
              <a:rPr lang="en-US" sz="1600" i="1" dirty="0"/>
              <a:t>)</a:t>
            </a:r>
            <a:r>
              <a:rPr lang="en-US" sz="1600" dirty="0"/>
              <a:t>, New York, June 2022.</a:t>
            </a:r>
            <a:br>
              <a:rPr lang="en-US" sz="1600" dirty="0"/>
            </a:br>
            <a:r>
              <a:rPr lang="en-US" sz="1600" dirty="0"/>
              <a:t>[</a:t>
            </a:r>
            <a:r>
              <a:rPr lang="en-US" sz="1600" dirty="0">
                <a:hlinkClick r:id="rId4"/>
              </a:rPr>
              <a:t>arXiv version</a:t>
            </a:r>
            <a:r>
              <a:rPr lang="en-US" sz="1600" dirty="0"/>
              <a:t>]</a:t>
            </a:r>
          </a:p>
          <a:p>
            <a:pPr marL="0" indent="0">
              <a:buNone/>
            </a:pPr>
            <a:br>
              <a:rPr lang="en-US" sz="1600" dirty="0"/>
            </a:b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0B477C33-B9F9-1DE8-0190-AA7C750B3BB4}"/>
              </a:ext>
            </a:extLst>
          </p:cNvPr>
          <p:cNvPicPr>
            <a:picLocks noChangeAspect="1"/>
          </p:cNvPicPr>
          <p:nvPr/>
        </p:nvPicPr>
        <p:blipFill>
          <a:blip r:embed="rId5"/>
          <a:stretch>
            <a:fillRect/>
          </a:stretch>
        </p:blipFill>
        <p:spPr>
          <a:xfrm>
            <a:off x="0" y="3562568"/>
            <a:ext cx="9144000" cy="2458720"/>
          </a:xfrm>
          <a:prstGeom prst="rect">
            <a:avLst/>
          </a:prstGeom>
        </p:spPr>
      </p:pic>
      <p:sp>
        <p:nvSpPr>
          <p:cNvPr id="5" name="TextBox 4">
            <a:extLst>
              <a:ext uri="{FF2B5EF4-FFF2-40B4-BE49-F238E27FC236}">
                <a16:creationId xmlns:a16="http://schemas.microsoft.com/office/drawing/2014/main" id="{EFD7793F-70F0-ABDA-8C95-C6EAE74CBBCA}"/>
              </a:ext>
            </a:extLst>
          </p:cNvPr>
          <p:cNvSpPr txBox="1"/>
          <p:nvPr/>
        </p:nvSpPr>
        <p:spPr>
          <a:xfrm>
            <a:off x="1489265" y="6351711"/>
            <a:ext cx="61654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https://arxiv.org/pdf/2205.05883.pdf</a:t>
            </a:r>
            <a:endParaRPr kumimoji="0" lang="en-US" sz="24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359756951"/>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ubtitle 2">
            <a:extLst>
              <a:ext uri="{FF2B5EF4-FFF2-40B4-BE49-F238E27FC236}">
                <a16:creationId xmlns:a16="http://schemas.microsoft.com/office/drawing/2014/main" id="{796CC445-E4A1-C147-83BA-30245FA13992}"/>
              </a:ext>
            </a:extLst>
          </p:cNvPr>
          <p:cNvSpPr>
            <a:spLocks noGrp="1"/>
          </p:cNvSpPr>
          <p:nvPr>
            <p:ph type="subTitle" idx="1"/>
          </p:nvPr>
        </p:nvSpPr>
        <p:spPr>
          <a:xfrm>
            <a:off x="283845" y="2296159"/>
            <a:ext cx="8576310" cy="4990497"/>
          </a:xfrm>
        </p:spPr>
        <p:txBody>
          <a:bodyPr>
            <a:normAutofit/>
          </a:bodyPr>
          <a:lstStyle/>
          <a:p>
            <a:pPr algn="ctr">
              <a:lnSpc>
                <a:spcPct val="105000"/>
              </a:lnSpc>
              <a:spcBef>
                <a:spcPts val="0"/>
              </a:spcBef>
              <a:spcAft>
                <a:spcPts val="600"/>
              </a:spcAft>
            </a:pPr>
            <a:r>
              <a:rPr lang="en-US" sz="3000" b="1" dirty="0">
                <a:solidFill>
                  <a:schemeClr val="tx1"/>
                </a:solidFill>
              </a:rPr>
              <a:t>Damla Senol Cali, Ph.D.</a:t>
            </a:r>
            <a:endParaRPr lang="en-US" sz="3000" b="1" baseline="30000" dirty="0">
              <a:solidFill>
                <a:schemeClr val="tx1"/>
              </a:solidFill>
            </a:endParaRPr>
          </a:p>
          <a:p>
            <a:pPr algn="ctr">
              <a:lnSpc>
                <a:spcPct val="105000"/>
              </a:lnSpc>
              <a:spcBef>
                <a:spcPts val="0"/>
              </a:spcBef>
              <a:spcAft>
                <a:spcPts val="0"/>
              </a:spcAft>
            </a:pPr>
            <a:r>
              <a:rPr lang="en-US" dirty="0">
                <a:solidFill>
                  <a:srgbClr val="0070C0"/>
                </a:solidFill>
                <a:hlinkClick r:id="rId3">
                  <a:extLst>
                    <a:ext uri="{A12FA001-AC4F-418D-AE19-62706E023703}">
                      <ahyp:hlinkClr xmlns:ahyp="http://schemas.microsoft.com/office/drawing/2018/hyperlinkcolor" val="tx"/>
                    </a:ext>
                  </a:extLst>
                </a:hlinkClick>
              </a:rPr>
              <a:t>damlasenolcali@gmail.com</a:t>
            </a:r>
            <a:r>
              <a:rPr lang="en-US" dirty="0">
                <a:solidFill>
                  <a:srgbClr val="0070C0"/>
                </a:solidFill>
              </a:rPr>
              <a:t> </a:t>
            </a:r>
          </a:p>
          <a:p>
            <a:pPr algn="ctr">
              <a:lnSpc>
                <a:spcPct val="105000"/>
              </a:lnSpc>
              <a:spcBef>
                <a:spcPts val="0"/>
              </a:spcBef>
              <a:spcAft>
                <a:spcPts val="0"/>
              </a:spcAft>
            </a:pPr>
            <a:r>
              <a:rPr lang="en-US" dirty="0">
                <a:solidFill>
                  <a:srgbClr val="0070C0"/>
                </a:solidFill>
                <a:hlinkClick r:id="rId4">
                  <a:extLst>
                    <a:ext uri="{A12FA001-AC4F-418D-AE19-62706E023703}">
                      <ahyp:hlinkClr xmlns:ahyp="http://schemas.microsoft.com/office/drawing/2018/hyperlinkcolor" val="tx"/>
                    </a:ext>
                  </a:extLst>
                </a:hlinkClick>
              </a:rPr>
              <a:t>https://damlasenolcali.github.io/</a:t>
            </a:r>
            <a:r>
              <a:rPr lang="en-US" dirty="0">
                <a:solidFill>
                  <a:srgbClr val="0070C0"/>
                </a:solidFill>
              </a:rPr>
              <a:t> </a:t>
            </a:r>
          </a:p>
          <a:p>
            <a:pPr algn="ctr">
              <a:lnSpc>
                <a:spcPct val="100000"/>
              </a:lnSpc>
              <a:spcBef>
                <a:spcPts val="0"/>
              </a:spcBef>
              <a:spcAft>
                <a:spcPts val="0"/>
              </a:spcAft>
            </a:pPr>
            <a:endParaRPr lang="en-US" dirty="0"/>
          </a:p>
          <a:p>
            <a:pPr algn="ctr">
              <a:lnSpc>
                <a:spcPct val="105000"/>
              </a:lnSpc>
              <a:spcBef>
                <a:spcPts val="0"/>
              </a:spcBef>
              <a:spcAft>
                <a:spcPts val="0"/>
              </a:spcAft>
            </a:pPr>
            <a:r>
              <a:rPr lang="en-US" sz="1900" dirty="0">
                <a:solidFill>
                  <a:schemeClr val="tx1"/>
                </a:solidFill>
              </a:rPr>
              <a:t>Konstantinos Kanellopoulos, Joel </a:t>
            </a:r>
            <a:r>
              <a:rPr lang="en-US" sz="1900" dirty="0" err="1">
                <a:solidFill>
                  <a:schemeClr val="tx1"/>
                </a:solidFill>
              </a:rPr>
              <a:t>Lindegger</a:t>
            </a:r>
            <a:r>
              <a:rPr lang="en-US" sz="1900" dirty="0">
                <a:solidFill>
                  <a:schemeClr val="tx1"/>
                </a:solidFill>
              </a:rPr>
              <a:t>, Zulal </a:t>
            </a:r>
            <a:r>
              <a:rPr lang="en-US" sz="1900" dirty="0" err="1">
                <a:solidFill>
                  <a:schemeClr val="tx1"/>
                </a:solidFill>
              </a:rPr>
              <a:t>Bingol</a:t>
            </a:r>
            <a:r>
              <a:rPr lang="en-US" sz="1900" dirty="0">
                <a:solidFill>
                  <a:schemeClr val="tx1"/>
                </a:solidFill>
              </a:rPr>
              <a:t>, Gurpreet S. Kalsi, Ziyi Zuo, Can Firtina, Meryem Banu </a:t>
            </a:r>
            <a:r>
              <a:rPr lang="en-US" sz="1900" dirty="0" err="1">
                <a:solidFill>
                  <a:schemeClr val="tx1"/>
                </a:solidFill>
              </a:rPr>
              <a:t>Cavlak</a:t>
            </a:r>
            <a:r>
              <a:rPr lang="en-US" sz="1900" dirty="0">
                <a:solidFill>
                  <a:schemeClr val="tx1"/>
                </a:solidFill>
              </a:rPr>
              <a:t>, Jeremie S. Kim, Nika Mansouri Ghiasi, </a:t>
            </a:r>
          </a:p>
          <a:p>
            <a:pPr algn="ctr">
              <a:lnSpc>
                <a:spcPct val="105000"/>
              </a:lnSpc>
              <a:spcBef>
                <a:spcPts val="0"/>
              </a:spcBef>
              <a:spcAft>
                <a:spcPts val="0"/>
              </a:spcAft>
            </a:pPr>
            <a:r>
              <a:rPr lang="en-US" sz="1900" dirty="0">
                <a:solidFill>
                  <a:schemeClr val="tx1"/>
                </a:solidFill>
              </a:rPr>
              <a:t>Gagandeep Singh, Juan Gomez-Luna, Nour Almadhoun </a:t>
            </a:r>
            <a:r>
              <a:rPr lang="en-US" sz="1900" dirty="0" err="1">
                <a:solidFill>
                  <a:schemeClr val="tx1"/>
                </a:solidFill>
              </a:rPr>
              <a:t>Alserr</a:t>
            </a:r>
            <a:r>
              <a:rPr lang="en-US" sz="1900" dirty="0">
                <a:solidFill>
                  <a:schemeClr val="tx1"/>
                </a:solidFill>
              </a:rPr>
              <a:t>, Mohammed Alser, Sreenivas Subramoney, Can </a:t>
            </a:r>
            <a:r>
              <a:rPr lang="en-US" sz="1900" dirty="0" err="1">
                <a:solidFill>
                  <a:schemeClr val="tx1"/>
                </a:solidFill>
              </a:rPr>
              <a:t>Alkan</a:t>
            </a:r>
            <a:r>
              <a:rPr lang="en-US" sz="1900" dirty="0">
                <a:solidFill>
                  <a:schemeClr val="tx1"/>
                </a:solidFill>
              </a:rPr>
              <a:t>, Saugata Ghose, Onur Mutlu</a:t>
            </a:r>
            <a:endParaRPr lang="en-US" sz="2500" dirty="0"/>
          </a:p>
          <a:p>
            <a:pPr algn="ctr">
              <a:lnSpc>
                <a:spcPct val="100000"/>
              </a:lnSpc>
              <a:spcBef>
                <a:spcPts val="0"/>
              </a:spcBef>
              <a:spcAft>
                <a:spcPts val="0"/>
              </a:spcAft>
            </a:pPr>
            <a:endParaRPr lang="en-US" sz="2500" dirty="0"/>
          </a:p>
          <a:p>
            <a:pPr algn="ctr">
              <a:lnSpc>
                <a:spcPct val="100000"/>
              </a:lnSpc>
              <a:spcBef>
                <a:spcPts val="0"/>
              </a:spcBef>
              <a:spcAft>
                <a:spcPts val="0"/>
              </a:spcAft>
            </a:pPr>
            <a:endParaRPr lang="en-US" sz="2500" dirty="0"/>
          </a:p>
          <a:p>
            <a:pPr algn="r">
              <a:lnSpc>
                <a:spcPct val="100000"/>
              </a:lnSpc>
              <a:spcBef>
                <a:spcPts val="0"/>
              </a:spcBef>
              <a:spcAft>
                <a:spcPts val="0"/>
              </a:spcAft>
            </a:pPr>
            <a:endParaRPr lang="en-US" dirty="0"/>
          </a:p>
          <a:p>
            <a:pPr algn="r">
              <a:lnSpc>
                <a:spcPct val="100000"/>
              </a:lnSpc>
              <a:spcBef>
                <a:spcPts val="0"/>
              </a:spcBef>
              <a:spcAft>
                <a:spcPts val="0"/>
              </a:spcAft>
            </a:pPr>
            <a:endParaRPr lang="en-US" dirty="0"/>
          </a:p>
        </p:txBody>
      </p:sp>
      <p:grpSp>
        <p:nvGrpSpPr>
          <p:cNvPr id="2" name="Group 1">
            <a:extLst>
              <a:ext uri="{FF2B5EF4-FFF2-40B4-BE49-F238E27FC236}">
                <a16:creationId xmlns:a16="http://schemas.microsoft.com/office/drawing/2014/main" id="{9F38338B-173A-C341-4D38-8C99AD129895}"/>
              </a:ext>
            </a:extLst>
          </p:cNvPr>
          <p:cNvGrpSpPr/>
          <p:nvPr/>
        </p:nvGrpSpPr>
        <p:grpSpPr>
          <a:xfrm>
            <a:off x="585709" y="5318472"/>
            <a:ext cx="7972583" cy="582782"/>
            <a:chOff x="805427" y="5318472"/>
            <a:chExt cx="7972583" cy="582782"/>
          </a:xfrm>
        </p:grpSpPr>
        <p:pic>
          <p:nvPicPr>
            <p:cNvPr id="44" name="Picture 43">
              <a:extLst>
                <a:ext uri="{FF2B5EF4-FFF2-40B4-BE49-F238E27FC236}">
                  <a16:creationId xmlns:a16="http://schemas.microsoft.com/office/drawing/2014/main" id="{AFD88F3A-22B5-0541-830C-CE8C70F1D75D}"/>
                </a:ext>
              </a:extLst>
            </p:cNvPr>
            <p:cNvPicPr>
              <a:picLocks noChangeAspect="1"/>
            </p:cNvPicPr>
            <p:nvPr/>
          </p:nvPicPr>
          <p:blipFill>
            <a:blip r:embed="rId5"/>
            <a:stretch>
              <a:fillRect/>
            </a:stretch>
          </p:blipFill>
          <p:spPr>
            <a:xfrm>
              <a:off x="805427" y="5376470"/>
              <a:ext cx="2513099" cy="466786"/>
            </a:xfrm>
            <a:prstGeom prst="rect">
              <a:avLst/>
            </a:prstGeom>
          </p:spPr>
        </p:pic>
        <p:pic>
          <p:nvPicPr>
            <p:cNvPr id="45" name="Picture 44">
              <a:extLst>
                <a:ext uri="{FF2B5EF4-FFF2-40B4-BE49-F238E27FC236}">
                  <a16:creationId xmlns:a16="http://schemas.microsoft.com/office/drawing/2014/main" id="{2C3C004B-3548-3A4C-9F73-FDE1CA57119F}"/>
                </a:ext>
              </a:extLst>
            </p:cNvPr>
            <p:cNvPicPr>
              <a:picLocks noChangeAspect="1"/>
            </p:cNvPicPr>
            <p:nvPr/>
          </p:nvPicPr>
          <p:blipFill rotWithShape="1">
            <a:blip r:embed="rId6"/>
            <a:srcRect l="9652" t="28752" r="10462" b="30881"/>
            <a:stretch/>
          </p:blipFill>
          <p:spPr>
            <a:xfrm>
              <a:off x="3840107" y="5400891"/>
              <a:ext cx="1862001" cy="365760"/>
            </a:xfrm>
            <a:prstGeom prst="rect">
              <a:avLst/>
            </a:prstGeom>
          </p:spPr>
        </p:pic>
        <p:pic>
          <p:nvPicPr>
            <p:cNvPr id="47" name="Picture 46">
              <a:extLst>
                <a:ext uri="{FF2B5EF4-FFF2-40B4-BE49-F238E27FC236}">
                  <a16:creationId xmlns:a16="http://schemas.microsoft.com/office/drawing/2014/main" id="{59D3C154-21B3-9143-946D-1E8A43437D85}"/>
                </a:ext>
              </a:extLst>
            </p:cNvPr>
            <p:cNvPicPr>
              <a:picLocks noChangeAspect="1"/>
            </p:cNvPicPr>
            <p:nvPr/>
          </p:nvPicPr>
          <p:blipFill>
            <a:blip r:embed="rId7"/>
            <a:stretch>
              <a:fillRect/>
            </a:stretch>
          </p:blipFill>
          <p:spPr>
            <a:xfrm>
              <a:off x="6223689" y="5318472"/>
              <a:ext cx="2554321" cy="582782"/>
            </a:xfrm>
            <a:prstGeom prst="rect">
              <a:avLst/>
            </a:prstGeom>
          </p:spPr>
        </p:pic>
      </p:grpSp>
      <p:grpSp>
        <p:nvGrpSpPr>
          <p:cNvPr id="4" name="Group 3">
            <a:extLst>
              <a:ext uri="{FF2B5EF4-FFF2-40B4-BE49-F238E27FC236}">
                <a16:creationId xmlns:a16="http://schemas.microsoft.com/office/drawing/2014/main" id="{2C88D744-39F7-7F1F-813C-4AEBBD49C1FF}"/>
              </a:ext>
            </a:extLst>
          </p:cNvPr>
          <p:cNvGrpSpPr/>
          <p:nvPr/>
        </p:nvGrpSpPr>
        <p:grpSpPr>
          <a:xfrm>
            <a:off x="1496991" y="6137053"/>
            <a:ext cx="6150018" cy="493770"/>
            <a:chOff x="1403533" y="6137053"/>
            <a:chExt cx="6150018" cy="493770"/>
          </a:xfrm>
        </p:grpSpPr>
        <p:pic>
          <p:nvPicPr>
            <p:cNvPr id="41" name="Picture 2">
              <a:extLst>
                <a:ext uri="{FF2B5EF4-FFF2-40B4-BE49-F238E27FC236}">
                  <a16:creationId xmlns:a16="http://schemas.microsoft.com/office/drawing/2014/main" id="{D8D0E397-B940-0A45-ADC7-7E8E873FD47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88768" y="6137053"/>
              <a:ext cx="1862001" cy="489422"/>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89A24756-5F9E-F149-8DD6-2A66D2C5C0D4}"/>
                </a:ext>
              </a:extLst>
            </p:cNvPr>
            <p:cNvPicPr>
              <a:picLocks noChangeAspect="1"/>
            </p:cNvPicPr>
            <p:nvPr/>
          </p:nvPicPr>
          <p:blipFill>
            <a:blip r:embed="rId9"/>
            <a:stretch>
              <a:fillRect/>
            </a:stretch>
          </p:blipFill>
          <p:spPr>
            <a:xfrm>
              <a:off x="5897046" y="6137053"/>
              <a:ext cx="1656505" cy="489422"/>
            </a:xfrm>
            <a:prstGeom prst="rect">
              <a:avLst/>
            </a:prstGeom>
          </p:spPr>
        </p:pic>
        <p:pic>
          <p:nvPicPr>
            <p:cNvPr id="48" name="Picture 47" descr="A picture containing drawing&#10;&#10;Description automatically generated">
              <a:extLst>
                <a:ext uri="{FF2B5EF4-FFF2-40B4-BE49-F238E27FC236}">
                  <a16:creationId xmlns:a16="http://schemas.microsoft.com/office/drawing/2014/main" id="{532D2A0E-49BA-F44A-93B6-DF18FB3A97AB}"/>
                </a:ext>
              </a:extLst>
            </p:cNvPr>
            <p:cNvPicPr>
              <a:picLocks noChangeAspect="1"/>
            </p:cNvPicPr>
            <p:nvPr/>
          </p:nvPicPr>
          <p:blipFill>
            <a:blip r:embed="rId10"/>
            <a:stretch>
              <a:fillRect/>
            </a:stretch>
          </p:blipFill>
          <p:spPr>
            <a:xfrm>
              <a:off x="1403533" y="6164037"/>
              <a:ext cx="1138958" cy="466786"/>
            </a:xfrm>
            <a:prstGeom prst="rect">
              <a:avLst/>
            </a:prstGeom>
          </p:spPr>
        </p:pic>
      </p:grpSp>
      <p:sp>
        <p:nvSpPr>
          <p:cNvPr id="49" name="Title 1">
            <a:extLst>
              <a:ext uri="{FF2B5EF4-FFF2-40B4-BE49-F238E27FC236}">
                <a16:creationId xmlns:a16="http://schemas.microsoft.com/office/drawing/2014/main" id="{D7BD3DAB-B726-A54A-870D-2B897B36D72A}"/>
              </a:ext>
            </a:extLst>
          </p:cNvPr>
          <p:cNvSpPr>
            <a:spLocks noGrp="1"/>
          </p:cNvSpPr>
          <p:nvPr>
            <p:ph type="ctrTitle"/>
          </p:nvPr>
        </p:nvSpPr>
        <p:spPr>
          <a:xfrm>
            <a:off x="0" y="1"/>
            <a:ext cx="9144000" cy="2174240"/>
          </a:xfrm>
          <a:solidFill>
            <a:schemeClr val="accent2">
              <a:lumMod val="20000"/>
              <a:lumOff val="80000"/>
            </a:schemeClr>
          </a:solidFill>
        </p:spPr>
        <p:txBody>
          <a:bodyPr anchor="ctr" anchorCtr="0">
            <a:normAutofit/>
          </a:bodyPr>
          <a:lstStyle/>
          <a:p>
            <a:pPr algn="ctr">
              <a:lnSpc>
                <a:spcPct val="105000"/>
              </a:lnSpc>
            </a:pPr>
            <a:r>
              <a:rPr lang="en-US" sz="3400" b="1" dirty="0">
                <a:solidFill>
                  <a:srgbClr val="0070C0"/>
                </a:solidFill>
              </a:rPr>
              <a:t>SeGraM: A Universal Hardware Accelerator for Genomic Sequence-to-Graph and </a:t>
            </a:r>
            <a:br>
              <a:rPr lang="en-US" sz="3400" b="1" dirty="0">
                <a:solidFill>
                  <a:srgbClr val="0070C0"/>
                </a:solidFill>
              </a:rPr>
            </a:br>
            <a:r>
              <a:rPr lang="en-US" sz="3400" b="1" dirty="0">
                <a:solidFill>
                  <a:srgbClr val="0070C0"/>
                </a:solidFill>
              </a:rPr>
              <a:t>Sequence-to-Sequence Mapping</a:t>
            </a:r>
            <a:endParaRPr lang="en-US" sz="3400" dirty="0">
              <a:solidFill>
                <a:schemeClr val="accent1"/>
              </a:solidFill>
            </a:endParaRPr>
          </a:p>
        </p:txBody>
      </p:sp>
    </p:spTree>
    <p:extLst>
      <p:ext uri="{BB962C8B-B14F-4D97-AF65-F5344CB8AC3E}">
        <p14:creationId xmlns:p14="http://schemas.microsoft.com/office/powerpoint/2010/main" val="340005815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47C3920B-776E-1C94-7780-2082DF993C4E}"/>
              </a:ext>
            </a:extLst>
          </p:cNvPr>
          <p:cNvSpPr txBox="1"/>
          <p:nvPr/>
        </p:nvSpPr>
        <p:spPr>
          <a:xfrm>
            <a:off x="366961" y="1966906"/>
            <a:ext cx="4114800" cy="2858929"/>
          </a:xfrm>
          <a:prstGeom prst="roundRect">
            <a:avLst>
              <a:gd name="adj" fmla="val 2265"/>
            </a:avLst>
          </a:prstGeom>
          <a:solidFill>
            <a:srgbClr val="0070C0">
              <a:alpha val="1000"/>
            </a:srgbClr>
          </a:solidFill>
          <a:ln w="28575">
            <a:solidFill>
              <a:srgbClr val="0070C0"/>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rPr>
              <a:t>S</a:t>
            </a:r>
            <a:r>
              <a:rPr kumimoji="0" lang="en-US" sz="1780" b="1" i="1" u="none" strike="noStrike" kern="1200" cap="none" spc="0" normalizeH="0" baseline="0" noProof="0" dirty="0">
                <a:ln>
                  <a:noFill/>
                </a:ln>
                <a:solidFill>
                  <a:srgbClr val="0070C0"/>
                </a:solidFill>
                <a:effectLst/>
                <a:uLnTx/>
                <a:uFillTx/>
                <a:latin typeface="Corbel" panose="020B0503020204020204"/>
                <a:ea typeface="+mn-ea"/>
                <a:cs typeface="+mn-cs"/>
              </a:rPr>
              <a:t>equence-to-Sequence (S2S) Mapping</a:t>
            </a:r>
            <a:r>
              <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rPr>
              <a:t> </a:t>
            </a:r>
            <a:endParaRPr kumimoji="0" lang="en-US" sz="1780" b="0" i="0" u="none" strike="noStrike" kern="1200" cap="none" spc="0" normalizeH="0" baseline="0" noProof="0" dirty="0">
              <a:ln>
                <a:noFill/>
              </a:ln>
              <a:solidFill>
                <a:srgbClr val="0070C0"/>
              </a:solidFill>
              <a:effectLst/>
              <a:uLnTx/>
              <a:uFillTx/>
              <a:latin typeface="Corbel" panose="020B0503020204020204"/>
              <a:ea typeface="+mn-ea"/>
              <a:cs typeface="+mn-cs"/>
            </a:endParaRPr>
          </a:p>
        </p:txBody>
      </p:sp>
      <p:sp>
        <p:nvSpPr>
          <p:cNvPr id="18" name="TextBox 17">
            <a:extLst>
              <a:ext uri="{FF2B5EF4-FFF2-40B4-BE49-F238E27FC236}">
                <a16:creationId xmlns:a16="http://schemas.microsoft.com/office/drawing/2014/main" id="{52C6F56A-5AEA-76E5-045D-94D5B937E04D}"/>
              </a:ext>
            </a:extLst>
          </p:cNvPr>
          <p:cNvSpPr txBox="1"/>
          <p:nvPr/>
        </p:nvSpPr>
        <p:spPr>
          <a:xfrm>
            <a:off x="4619201" y="1963234"/>
            <a:ext cx="4114800" cy="2858929"/>
          </a:xfrm>
          <a:prstGeom prst="roundRect">
            <a:avLst>
              <a:gd name="adj" fmla="val 2265"/>
            </a:avLst>
          </a:prstGeom>
          <a:solidFill>
            <a:srgbClr val="0070C0">
              <a:alpha val="1000"/>
            </a:srgbClr>
          </a:solidFill>
          <a:ln w="28575">
            <a:solidFill>
              <a:srgbClr val="0070C0"/>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rPr>
              <a:t>S</a:t>
            </a:r>
            <a:r>
              <a:rPr kumimoji="0" lang="en-US" sz="1780" b="1" i="1" u="none" strike="noStrike" kern="1200" cap="none" spc="0" normalizeH="0" baseline="0" noProof="0" dirty="0">
                <a:ln>
                  <a:noFill/>
                </a:ln>
                <a:solidFill>
                  <a:srgbClr val="0070C0"/>
                </a:solidFill>
                <a:effectLst/>
                <a:uLnTx/>
                <a:uFillTx/>
                <a:latin typeface="Corbel" panose="020B0503020204020204"/>
                <a:ea typeface="+mn-ea"/>
                <a:cs typeface="+mn-cs"/>
              </a:rPr>
              <a:t>equence-to-Graph (S2G) Mapping</a:t>
            </a:r>
            <a:r>
              <a:rPr kumimoji="0" lang="en-US" sz="1780" b="1" i="0" u="none" strike="noStrike" kern="1200" cap="none" spc="0" normalizeH="0" baseline="0" noProof="0" dirty="0">
                <a:ln>
                  <a:noFill/>
                </a:ln>
                <a:solidFill>
                  <a:srgbClr val="0070C0"/>
                </a:solidFill>
                <a:effectLst/>
                <a:uLnTx/>
                <a:uFillTx/>
                <a:latin typeface="Corbel" panose="020B0503020204020204"/>
                <a:ea typeface="+mn-ea"/>
                <a:cs typeface="+mn-cs"/>
              </a:rPr>
              <a:t> </a:t>
            </a:r>
            <a:endParaRPr kumimoji="0" lang="en-US" sz="1780" b="0" i="0" u="none" strike="noStrike" kern="1200" cap="none" spc="0" normalizeH="0" baseline="0" noProof="0" dirty="0">
              <a:ln>
                <a:noFill/>
              </a:ln>
              <a:solidFill>
                <a:srgbClr val="0070C0"/>
              </a:solidFill>
              <a:effectLst/>
              <a:uLnTx/>
              <a:uFillTx/>
              <a:latin typeface="Corbel" panose="020B0503020204020204"/>
              <a:ea typeface="+mn-ea"/>
              <a:cs typeface="+mn-cs"/>
            </a:endParaRPr>
          </a:p>
        </p:txBody>
      </p:sp>
      <p:sp>
        <p:nvSpPr>
          <p:cNvPr id="2" name="Title 1">
            <a:extLst>
              <a:ext uri="{FF2B5EF4-FFF2-40B4-BE49-F238E27FC236}">
                <a16:creationId xmlns:a16="http://schemas.microsoft.com/office/drawing/2014/main" id="{29AA6D00-56D8-D04C-9A4A-CB34F95ADD64}"/>
              </a:ext>
            </a:extLst>
          </p:cNvPr>
          <p:cNvSpPr>
            <a:spLocks noGrp="1"/>
          </p:cNvSpPr>
          <p:nvPr>
            <p:ph type="title"/>
          </p:nvPr>
        </p:nvSpPr>
        <p:spPr>
          <a:xfrm>
            <a:off x="366963" y="257434"/>
            <a:ext cx="8410073" cy="753467"/>
          </a:xfrm>
        </p:spPr>
        <p:txBody>
          <a:bodyPr>
            <a:normAutofit fontScale="90000"/>
          </a:bodyPr>
          <a:lstStyle/>
          <a:p>
            <a:r>
              <a:rPr lang="en-US" dirty="0"/>
              <a:t>Genome Sequence Analysis</a:t>
            </a:r>
          </a:p>
        </p:txBody>
      </p:sp>
      <p:sp>
        <p:nvSpPr>
          <p:cNvPr id="5" name="Slide Number Placeholder 4">
            <a:extLst>
              <a:ext uri="{FF2B5EF4-FFF2-40B4-BE49-F238E27FC236}">
                <a16:creationId xmlns:a16="http://schemas.microsoft.com/office/drawing/2014/main" id="{BF4548FC-B7D5-F84F-83AA-BEEE7ACE5F0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162</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878949DC-4DB8-73CB-9D1C-D683DFEA5225}"/>
              </a:ext>
            </a:extLst>
          </p:cNvPr>
          <p:cNvSpPr txBox="1"/>
          <p:nvPr/>
        </p:nvSpPr>
        <p:spPr>
          <a:xfrm>
            <a:off x="366962" y="4940624"/>
            <a:ext cx="8410073" cy="1408383"/>
          </a:xfrm>
          <a:prstGeom prst="roundRect">
            <a:avLst>
              <a:gd name="adj" fmla="val 3822"/>
            </a:avLst>
          </a:prstGeom>
          <a:solidFill>
            <a:srgbClr val="7030A0">
              <a:alpha val="3000"/>
            </a:srgbClr>
          </a:solidFill>
          <a:ln w="28575">
            <a:solidFill>
              <a:srgbClr val="7030A0"/>
            </a:solidFill>
          </a:ln>
        </p:spPr>
        <p:txBody>
          <a:bodyPr wrap="square" rtlCol="0" anchor="ctr" anchorCtr="0">
            <a:noAutofit/>
          </a:bodyPr>
          <a:lstStyle/>
          <a:p>
            <a:pPr marL="0" marR="0" lvl="0" indent="0" algn="ctr" defTabSz="457200" rtl="0" eaLnBrk="1" fontAlgn="auto" latinLnBrk="0" hangingPunct="1">
              <a:lnSpc>
                <a:spcPct val="100000"/>
              </a:lnSpc>
              <a:spcBef>
                <a:spcPts val="600"/>
              </a:spcBef>
              <a:spcAft>
                <a:spcPts val="0"/>
              </a:spcAft>
              <a:buClr>
                <a:srgbClr val="C00000"/>
              </a:buClr>
              <a:buSzTx/>
              <a:buFontTx/>
              <a:buNone/>
              <a:tabLst/>
              <a:defRPr/>
            </a:pPr>
            <a:r>
              <a:rPr kumimoji="0" lang="en-US" sz="2200" b="0" i="1" u="none" strike="noStrike" kern="1200" cap="none" spc="0" normalizeH="0" baseline="0" noProof="0" dirty="0">
                <a:ln>
                  <a:noFill/>
                </a:ln>
                <a:solidFill>
                  <a:prstClr val="black"/>
                </a:solidFill>
                <a:effectLst/>
                <a:uLnTx/>
                <a:uFillTx/>
                <a:latin typeface="Corbel" panose="020B0503020204020204"/>
                <a:ea typeface="+mn-ea"/>
                <a:cs typeface="+mn-cs"/>
              </a:rPr>
              <a:t>Sequence-to-graph mapping </a:t>
            </a: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results in </a:t>
            </a:r>
            <a:r>
              <a:rPr kumimoji="0" lang="en-US" sz="2200" b="1" i="0" u="none" strike="noStrike" kern="1200" cap="none" spc="0" normalizeH="0" baseline="0" noProof="0" dirty="0">
                <a:ln>
                  <a:noFill/>
                </a:ln>
                <a:solidFill>
                  <a:srgbClr val="00B050"/>
                </a:solidFill>
                <a:effectLst/>
                <a:uLnTx/>
                <a:uFillTx/>
                <a:latin typeface="Corbel" panose="020B0503020204020204"/>
                <a:ea typeface="+mn-ea"/>
                <a:cs typeface="+mn-cs"/>
              </a:rPr>
              <a:t>notable quality improvements.</a:t>
            </a: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 </a:t>
            </a:r>
          </a:p>
          <a:p>
            <a:pPr marL="0" marR="0" lvl="0" indent="0" algn="ctr" defTabSz="457200" rtl="0" eaLnBrk="1" fontAlgn="auto" latinLnBrk="0" hangingPunct="1">
              <a:lnSpc>
                <a:spcPct val="100000"/>
              </a:lnSpc>
              <a:spcBef>
                <a:spcPts val="600"/>
              </a:spcBef>
              <a:spcAft>
                <a:spcPts val="0"/>
              </a:spcAft>
              <a:buClr>
                <a:srgbClr val="C00000"/>
              </a:buClr>
              <a:buSzTx/>
              <a:buFontTx/>
              <a:buNone/>
              <a:tabLst/>
              <a:defRPr/>
            </a:pP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However, it is a </a:t>
            </a:r>
            <a:r>
              <a:rPr kumimoji="0" lang="en-US" sz="2200" b="1" i="0" u="none" strike="noStrike" kern="1200" cap="none" spc="0" normalizeH="0" baseline="0" noProof="0" dirty="0">
                <a:ln>
                  <a:noFill/>
                </a:ln>
                <a:solidFill>
                  <a:srgbClr val="C00000"/>
                </a:solidFill>
                <a:effectLst/>
                <a:uLnTx/>
                <a:uFillTx/>
                <a:latin typeface="Corbel" panose="020B0503020204020204"/>
                <a:ea typeface="+mn-ea"/>
                <a:cs typeface="+mn-cs"/>
              </a:rPr>
              <a:t>more difficult </a:t>
            </a: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computational problem, </a:t>
            </a:r>
          </a:p>
          <a:p>
            <a:pPr marL="0" marR="0" lvl="0" indent="0" algn="ctr" defTabSz="457200" rtl="0" eaLnBrk="1" fontAlgn="auto" latinLnBrk="0" hangingPunct="1">
              <a:lnSpc>
                <a:spcPct val="100000"/>
              </a:lnSpc>
              <a:spcBef>
                <a:spcPts val="600"/>
              </a:spcBef>
              <a:spcAft>
                <a:spcPts val="0"/>
              </a:spcAft>
              <a:buClr>
                <a:srgbClr val="C00000"/>
              </a:buClr>
              <a:buSzTx/>
              <a:buFontTx/>
              <a:buNone/>
              <a:tabLst/>
              <a:defRPr/>
            </a:pP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with </a:t>
            </a:r>
            <a:r>
              <a:rPr kumimoji="0" lang="en-US" sz="2200" b="1" i="0" u="none" strike="noStrike" kern="1200" cap="none" spc="0" normalizeH="0" baseline="0" noProof="0" dirty="0">
                <a:ln>
                  <a:noFill/>
                </a:ln>
                <a:solidFill>
                  <a:srgbClr val="C00000"/>
                </a:solidFill>
                <a:effectLst/>
                <a:uLnTx/>
                <a:uFillTx/>
                <a:latin typeface="Corbel" panose="020B0503020204020204"/>
                <a:ea typeface="+mn-ea"/>
                <a:cs typeface="+mn-cs"/>
              </a:rPr>
              <a:t>no prior hardware design.</a:t>
            </a:r>
            <a:endPar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
        <p:nvSpPr>
          <p:cNvPr id="16" name="Content Placeholder 2">
            <a:extLst>
              <a:ext uri="{FF2B5EF4-FFF2-40B4-BE49-F238E27FC236}">
                <a16:creationId xmlns:a16="http://schemas.microsoft.com/office/drawing/2014/main" id="{EB720B3D-751A-0A2A-77A4-751DDED36B83}"/>
              </a:ext>
            </a:extLst>
          </p:cNvPr>
          <p:cNvSpPr>
            <a:spLocks noGrp="1"/>
          </p:cNvSpPr>
          <p:nvPr>
            <p:ph idx="1"/>
          </p:nvPr>
        </p:nvSpPr>
        <p:spPr>
          <a:xfrm>
            <a:off x="366963" y="1147483"/>
            <a:ext cx="8410073" cy="769894"/>
          </a:xfrm>
        </p:spPr>
        <p:txBody>
          <a:bodyPr>
            <a:noAutofit/>
          </a:bodyPr>
          <a:lstStyle/>
          <a:p>
            <a:pPr marL="342900" indent="-342900">
              <a:lnSpc>
                <a:spcPct val="110000"/>
              </a:lnSpc>
              <a:spcBef>
                <a:spcPts val="600"/>
              </a:spcBef>
              <a:spcAft>
                <a:spcPts val="0"/>
              </a:spcAft>
            </a:pPr>
            <a:r>
              <a:rPr lang="en-US" dirty="0">
                <a:solidFill>
                  <a:schemeClr val="tx1"/>
                </a:solidFill>
              </a:rPr>
              <a:t>Mapping the reads to a reference genome (i.e., </a:t>
            </a:r>
            <a:r>
              <a:rPr lang="en-US" b="1" i="1" dirty="0">
                <a:solidFill>
                  <a:schemeClr val="tx1"/>
                </a:solidFill>
              </a:rPr>
              <a:t>read mapping</a:t>
            </a:r>
            <a:r>
              <a:rPr lang="en-US" dirty="0">
                <a:solidFill>
                  <a:schemeClr val="tx1"/>
                </a:solidFill>
              </a:rPr>
              <a:t>)</a:t>
            </a:r>
            <a:r>
              <a:rPr lang="en-US" b="1" dirty="0">
                <a:solidFill>
                  <a:schemeClr val="tx1"/>
                </a:solidFill>
              </a:rPr>
              <a:t> </a:t>
            </a:r>
            <a:r>
              <a:rPr lang="en-US" dirty="0">
                <a:solidFill>
                  <a:schemeClr val="tx1"/>
                </a:solidFill>
              </a:rPr>
              <a:t>is a </a:t>
            </a:r>
            <a:br>
              <a:rPr lang="en-US" dirty="0">
                <a:solidFill>
                  <a:schemeClr val="tx1"/>
                </a:solidFill>
              </a:rPr>
            </a:br>
            <a:r>
              <a:rPr lang="en-US" dirty="0">
                <a:solidFill>
                  <a:schemeClr val="tx1"/>
                </a:solidFill>
              </a:rPr>
              <a:t>c</a:t>
            </a:r>
            <a:r>
              <a:rPr lang="en-US" sz="2000" i="1" dirty="0">
                <a:solidFill>
                  <a:schemeClr val="tx1"/>
                </a:solidFill>
              </a:rPr>
              <a:t>ritical step</a:t>
            </a:r>
            <a:r>
              <a:rPr lang="en-US" sz="2000" dirty="0">
                <a:solidFill>
                  <a:schemeClr val="tx1"/>
                </a:solidFill>
              </a:rPr>
              <a:t> in genome sequence analysis</a:t>
            </a:r>
            <a:endParaRPr lang="en-US" i="1" dirty="0">
              <a:solidFill>
                <a:schemeClr val="tx1"/>
              </a:solidFill>
            </a:endParaRPr>
          </a:p>
        </p:txBody>
      </p:sp>
      <p:sp>
        <p:nvSpPr>
          <p:cNvPr id="11" name="Google Shape;111;p15">
            <a:extLst>
              <a:ext uri="{FF2B5EF4-FFF2-40B4-BE49-F238E27FC236}">
                <a16:creationId xmlns:a16="http://schemas.microsoft.com/office/drawing/2014/main" id="{A9FAB62D-1E49-A346-9979-BAD21CBFEE85}"/>
              </a:ext>
            </a:extLst>
          </p:cNvPr>
          <p:cNvSpPr txBox="1">
            <a:spLocks/>
          </p:cNvSpPr>
          <p:nvPr/>
        </p:nvSpPr>
        <p:spPr>
          <a:xfrm>
            <a:off x="410000" y="2053959"/>
            <a:ext cx="4071762" cy="2331125"/>
          </a:xfrm>
          <a:prstGeom prst="rect">
            <a:avLst/>
          </a:prstGeom>
          <a:noFill/>
          <a:ln>
            <a:noFill/>
          </a:ln>
        </p:spPr>
        <p:txBody>
          <a:bodyPr spcFirstLastPara="1" vert="horz" wrap="square" lIns="0" tIns="45700" rIns="0" bIns="45700" rtlCol="0" anchor="t" anchorCtr="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Linear Reference: </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a:t>
            </a:r>
            <a:r>
              <a:rPr kumimoji="0" lang="en-US" sz="1800" b="1"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rPr>
              <a:t>T</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ACGT	                </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Read: </a:t>
            </a:r>
            <a:r>
              <a:rPr kumimoji="0" lang="en-US" sz="1800" b="1" i="0" u="none" strike="noStrike" kern="1200" cap="none" spc="0" normalizeH="0" baseline="0" noProof="0" dirty="0">
                <a:ln>
                  <a:noFill/>
                </a:ln>
                <a:solidFill>
                  <a:srgbClr val="0070C0"/>
                </a:solidFill>
                <a:effectLst/>
                <a:uLnTx/>
                <a:uFillTx/>
                <a:latin typeface="Corbel" panose="020B0503020204020204" pitchFamily="34" charset="0"/>
                <a:ea typeface="+mn-ea"/>
                <a:cs typeface="Calibri" panose="020F0502020204030204" pitchFamily="34" charset="0"/>
              </a:rPr>
              <a:t>		  </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a:t>
            </a:r>
            <a:r>
              <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G</a:t>
            </a: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200" b="1"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Alternative Sequence: </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a:t>
            </a:r>
            <a:r>
              <a:rPr kumimoji="0" lang="en-US" sz="1800" b="1"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rPr>
              <a:t>G</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ACGT</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Alternative Sequence: </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a:t>
            </a:r>
            <a:r>
              <a:rPr kumimoji="0" lang="en-US" sz="1800" b="1" i="0" u="none" strike="noStrike" kern="1200" cap="none" spc="0" normalizeH="0" baseline="0" noProof="0" dirty="0">
                <a:ln>
                  <a:noFill/>
                </a:ln>
                <a:solidFill>
                  <a:srgbClr val="7030A0"/>
                </a:solidFill>
                <a:effectLst/>
                <a:uLnTx/>
                <a:uFillTx/>
                <a:latin typeface="Corbel" panose="020B0503020204020204" pitchFamily="34" charset="0"/>
                <a:ea typeface="+mn-ea"/>
                <a:cs typeface="Calibri" panose="020F0502020204030204" pitchFamily="34" charset="0"/>
              </a:rPr>
              <a:t>TT</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ACGT</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Alternative Sequence: </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a:t>
            </a:r>
            <a:r>
              <a:rPr kumimoji="0" lang="en-US" sz="180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a:t>
            </a:r>
            <a:r>
              <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rPr>
              <a:t>ACGT</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p:txBody>
      </p:sp>
      <p:pic>
        <p:nvPicPr>
          <p:cNvPr id="3" name="Picture 2">
            <a:extLst>
              <a:ext uri="{FF2B5EF4-FFF2-40B4-BE49-F238E27FC236}">
                <a16:creationId xmlns:a16="http://schemas.microsoft.com/office/drawing/2014/main" id="{532AA3B7-049E-BD95-5213-D33C4C64FCC2}"/>
              </a:ext>
            </a:extLst>
          </p:cNvPr>
          <p:cNvPicPr>
            <a:picLocks noChangeAspect="1"/>
          </p:cNvPicPr>
          <p:nvPr/>
        </p:nvPicPr>
        <p:blipFill>
          <a:blip r:embed="rId4"/>
          <a:stretch>
            <a:fillRect/>
          </a:stretch>
        </p:blipFill>
        <p:spPr>
          <a:xfrm>
            <a:off x="5858193" y="2425016"/>
            <a:ext cx="2747327" cy="1602895"/>
          </a:xfrm>
          <a:prstGeom prst="rect">
            <a:avLst/>
          </a:prstGeom>
        </p:spPr>
      </p:pic>
      <p:sp>
        <p:nvSpPr>
          <p:cNvPr id="20" name="Google Shape;111;p15">
            <a:extLst>
              <a:ext uri="{FF2B5EF4-FFF2-40B4-BE49-F238E27FC236}">
                <a16:creationId xmlns:a16="http://schemas.microsoft.com/office/drawing/2014/main" id="{872682A1-0B8C-E505-D37F-F785973FF474}"/>
              </a:ext>
            </a:extLst>
          </p:cNvPr>
          <p:cNvSpPr txBox="1">
            <a:spLocks/>
          </p:cNvSpPr>
          <p:nvPr/>
        </p:nvSpPr>
        <p:spPr>
          <a:xfrm>
            <a:off x="4662234" y="2053959"/>
            <a:ext cx="4114800" cy="2331125"/>
          </a:xfrm>
          <a:prstGeom prst="rect">
            <a:avLst/>
          </a:prstGeom>
          <a:noFill/>
          <a:ln>
            <a:noFill/>
          </a:ln>
        </p:spPr>
        <p:txBody>
          <a:bodyPr spcFirstLastPara="1" vert="horz" wrap="square" lIns="0" tIns="45700" rIns="0" bIns="45700" rtlCol="0" anchor="t" anchorCtr="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Graph-based Reference:</a:t>
            </a: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endParaRPr kumimoji="0" lang="en-US" sz="12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0"/>
              </a:spcAft>
              <a:buClr>
                <a:srgbClr val="4A66AC"/>
              </a:buClr>
              <a:buSzPts val="2200"/>
              <a:buFont typeface="Wingdings" pitchFamily="2" charset="2"/>
              <a:buNone/>
              <a:tabLst/>
              <a:defRPr/>
            </a:pPr>
            <a:r>
              <a:rPr kumimoji="0" lang="en-US" sz="18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Read: </a:t>
            </a:r>
            <a:r>
              <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ACGG</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endParaRPr kumimoji="0" lang="en-US" sz="1800"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Calibri" panose="020F0502020204030204" pitchFamily="34" charset="0"/>
            </a:endParaRP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endParaRPr kumimoji="0" lang="en-US" sz="18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p:txBody>
      </p:sp>
    </p:spTree>
    <p:custDataLst>
      <p:tags r:id="rId1"/>
    </p:custDataLst>
    <p:extLst>
      <p:ext uri="{BB962C8B-B14F-4D97-AF65-F5344CB8AC3E}">
        <p14:creationId xmlns:p14="http://schemas.microsoft.com/office/powerpoint/2010/main" val="263906639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1" name="Google Shape;691;p96"/>
          <p:cNvSpPr txBox="1">
            <a:spLocks noGrp="1"/>
          </p:cNvSpPr>
          <p:nvPr>
            <p:ph type="body" idx="1"/>
          </p:nvPr>
        </p:nvSpPr>
        <p:spPr>
          <a:xfrm>
            <a:off x="366963" y="3916017"/>
            <a:ext cx="8410212" cy="2548303"/>
          </a:xfrm>
          <a:prstGeom prst="rect">
            <a:avLst/>
          </a:prstGeom>
          <a:noFill/>
          <a:ln>
            <a:noFill/>
          </a:ln>
        </p:spPr>
        <p:txBody>
          <a:bodyPr spcFirstLastPara="1" vert="horz" wrap="square" lIns="0" tIns="45700" rIns="0" bIns="45700" rtlCol="0" anchor="t" anchorCtr="0">
            <a:noAutofit/>
          </a:bodyPr>
          <a:lstStyle/>
          <a:p>
            <a:pPr marL="146050" indent="0">
              <a:lnSpc>
                <a:spcPct val="120000"/>
              </a:lnSpc>
              <a:spcBef>
                <a:spcPts val="0"/>
              </a:spcBef>
              <a:spcAft>
                <a:spcPts val="600"/>
              </a:spcAft>
              <a:buNone/>
            </a:pPr>
            <a:r>
              <a:rPr lang="en-US" sz="2200" b="1" dirty="0">
                <a:solidFill>
                  <a:srgbClr val="FE6200"/>
                </a:solidFill>
              </a:rPr>
              <a:t>SeGraM: </a:t>
            </a:r>
            <a:r>
              <a:rPr lang="en-US" sz="2200" i="1" dirty="0">
                <a:solidFill>
                  <a:schemeClr val="tx1"/>
                </a:solidFill>
              </a:rPr>
              <a:t>First universal algorithm/hardware co-designed genomic mapping accelerator </a:t>
            </a:r>
            <a:r>
              <a:rPr lang="en-US" sz="2200" dirty="0">
                <a:solidFill>
                  <a:schemeClr val="tx1"/>
                </a:solidFill>
              </a:rPr>
              <a:t>that can effectively and efficiently support: </a:t>
            </a:r>
          </a:p>
          <a:p>
            <a:pPr marL="488950" indent="-342900">
              <a:lnSpc>
                <a:spcPct val="120000"/>
              </a:lnSpc>
              <a:spcBef>
                <a:spcPts val="0"/>
              </a:spcBef>
              <a:spcAft>
                <a:spcPts val="600"/>
              </a:spcAft>
            </a:pPr>
            <a:r>
              <a:rPr lang="en-US" sz="2200" u="sng" dirty="0">
                <a:solidFill>
                  <a:schemeClr val="tx1"/>
                </a:solidFill>
              </a:rPr>
              <a:t>Se</a:t>
            </a:r>
            <a:r>
              <a:rPr lang="en-US" sz="2200" dirty="0">
                <a:solidFill>
                  <a:schemeClr val="tx1"/>
                </a:solidFill>
              </a:rPr>
              <a:t>quence-to-</a:t>
            </a:r>
            <a:r>
              <a:rPr lang="en-US" sz="2200" u="sng" dirty="0">
                <a:solidFill>
                  <a:schemeClr val="tx1"/>
                </a:solidFill>
              </a:rPr>
              <a:t>gra</a:t>
            </a:r>
            <a:r>
              <a:rPr lang="en-US" sz="2200" dirty="0">
                <a:solidFill>
                  <a:schemeClr val="tx1"/>
                </a:solidFill>
              </a:rPr>
              <a:t>ph </a:t>
            </a:r>
            <a:r>
              <a:rPr lang="en-US" sz="2200" u="sng" dirty="0">
                <a:solidFill>
                  <a:schemeClr val="tx1"/>
                </a:solidFill>
              </a:rPr>
              <a:t>m</a:t>
            </a:r>
            <a:r>
              <a:rPr lang="en-US" sz="2200" dirty="0">
                <a:solidFill>
                  <a:schemeClr val="tx1"/>
                </a:solidFill>
              </a:rPr>
              <a:t>apping </a:t>
            </a:r>
          </a:p>
          <a:p>
            <a:pPr marL="488950" indent="-342900">
              <a:lnSpc>
                <a:spcPct val="120000"/>
              </a:lnSpc>
              <a:spcBef>
                <a:spcPts val="0"/>
              </a:spcBef>
              <a:spcAft>
                <a:spcPts val="600"/>
              </a:spcAft>
            </a:pPr>
            <a:r>
              <a:rPr lang="en-US" sz="2200" dirty="0">
                <a:solidFill>
                  <a:schemeClr val="tx1"/>
                </a:solidFill>
              </a:rPr>
              <a:t>Sequence-to-sequence mapping</a:t>
            </a:r>
          </a:p>
          <a:p>
            <a:pPr marL="488950" indent="-342900">
              <a:lnSpc>
                <a:spcPct val="120000"/>
              </a:lnSpc>
              <a:spcBef>
                <a:spcPts val="0"/>
              </a:spcBef>
              <a:spcAft>
                <a:spcPts val="600"/>
              </a:spcAft>
            </a:pPr>
            <a:r>
              <a:rPr lang="en-US" sz="2200" dirty="0">
                <a:solidFill>
                  <a:schemeClr val="tx1"/>
                </a:solidFill>
              </a:rPr>
              <a:t>Both short and long reads</a:t>
            </a:r>
          </a:p>
        </p:txBody>
      </p:sp>
      <p:sp>
        <p:nvSpPr>
          <p:cNvPr id="3" name="Title 2">
            <a:extLst>
              <a:ext uri="{FF2B5EF4-FFF2-40B4-BE49-F238E27FC236}">
                <a16:creationId xmlns:a16="http://schemas.microsoft.com/office/drawing/2014/main" id="{4D331E35-A2C7-0A4A-87D0-202B765F72E8}"/>
              </a:ext>
            </a:extLst>
          </p:cNvPr>
          <p:cNvSpPr>
            <a:spLocks noGrp="1"/>
          </p:cNvSpPr>
          <p:nvPr>
            <p:ph type="title"/>
          </p:nvPr>
        </p:nvSpPr>
        <p:spPr/>
        <p:txBody>
          <a:bodyPr>
            <a:normAutofit fontScale="90000"/>
          </a:bodyPr>
          <a:lstStyle/>
          <a:p>
            <a:r>
              <a:rPr lang="en-US" dirty="0" err="1"/>
              <a:t>SeGraM</a:t>
            </a:r>
            <a:r>
              <a:rPr lang="en-US" dirty="0"/>
              <a:t>: </a:t>
            </a:r>
            <a:r>
              <a:rPr lang="en-US" sz="4100" dirty="0"/>
              <a:t>First Graph Mapping Accelerator</a:t>
            </a:r>
          </a:p>
        </p:txBody>
      </p:sp>
      <p:sp>
        <p:nvSpPr>
          <p:cNvPr id="2" name="Slide Number Placeholder 1">
            <a:extLst>
              <a:ext uri="{FF2B5EF4-FFF2-40B4-BE49-F238E27FC236}">
                <a16:creationId xmlns:a16="http://schemas.microsoft.com/office/drawing/2014/main" id="{48D433D8-78E7-1340-A5B1-1168A45E6EB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163</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33272AE7-A76D-A34A-AE9D-F54F31C8A513}"/>
              </a:ext>
            </a:extLst>
          </p:cNvPr>
          <p:cNvSpPr txBox="1"/>
          <p:nvPr/>
        </p:nvSpPr>
        <p:spPr>
          <a:xfrm>
            <a:off x="366962" y="1165147"/>
            <a:ext cx="8410073" cy="2643651"/>
          </a:xfrm>
          <a:prstGeom prst="roundRect">
            <a:avLst>
              <a:gd name="adj" fmla="val 4777"/>
            </a:avLst>
          </a:prstGeom>
          <a:solidFill>
            <a:schemeClr val="accent2">
              <a:lumMod val="40000"/>
              <a:lumOff val="60000"/>
              <a:alpha val="55000"/>
            </a:schemeClr>
          </a:solidFill>
          <a:ln>
            <a:no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120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Our Goal:</a:t>
            </a:r>
          </a:p>
          <a:p>
            <a:pPr marL="0" marR="0" lvl="0" indent="0" algn="ctr" defTabSz="457200" rtl="0" eaLnBrk="1" fontAlgn="auto" latinLnBrk="0" hangingPunct="1">
              <a:lnSpc>
                <a:spcPct val="120000"/>
              </a:lnSpc>
              <a:spcBef>
                <a:spcPts val="0"/>
              </a:spcBef>
              <a:spcAft>
                <a:spcPts val="0"/>
              </a:spcAft>
              <a:buClr>
                <a:prstClr val="black"/>
              </a:buClr>
              <a:buSzTx/>
              <a:buFontTx/>
              <a:buNone/>
              <a:tabLst/>
              <a:defRPr/>
            </a:pPr>
            <a:r>
              <a:rPr kumimoji="0" lang="en-US" sz="2400" b="1" i="0" u="none" strike="noStrike" kern="1200" cap="none" spc="0" normalizeH="0" baseline="0" noProof="0" dirty="0">
                <a:ln>
                  <a:noFill/>
                </a:ln>
                <a:solidFill>
                  <a:srgbClr val="00B050"/>
                </a:solidFill>
                <a:effectLst/>
                <a:uLnTx/>
                <a:uFillTx/>
                <a:latin typeface="Corbel" panose="020B0503020204020204"/>
                <a:ea typeface="+mn-ea"/>
                <a:cs typeface="+mn-cs"/>
              </a:rPr>
              <a:t>Specialized, high-performance, scalable, and low-cost </a:t>
            </a: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algorithm/hardware co-design that alleviates bottlenecks in</a:t>
            </a:r>
            <a:r>
              <a:rPr kumimoji="0" lang="en-US" sz="2400" b="1" i="0" u="none" strike="noStrike" kern="1200" cap="none" spc="0" normalizeH="0" baseline="0" noProof="0" dirty="0">
                <a:ln>
                  <a:noFill/>
                </a:ln>
                <a:solidFill>
                  <a:srgbClr val="FE6200"/>
                </a:solidFill>
                <a:effectLst/>
                <a:uLnTx/>
                <a:uFillTx/>
                <a:latin typeface="Corbel" panose="020B0503020204020204"/>
                <a:ea typeface="+mn-ea"/>
                <a:cs typeface="+mn-cs"/>
              </a:rPr>
              <a:t> </a:t>
            </a:r>
            <a:r>
              <a:rPr kumimoji="0" lang="en-US" sz="2400" b="1" i="0" u="none" strike="noStrike" kern="1200" cap="none" spc="0" normalizeH="0" baseline="0" noProof="0" dirty="0">
                <a:ln>
                  <a:noFill/>
                </a:ln>
                <a:solidFill>
                  <a:srgbClr val="7030A0"/>
                </a:solidFill>
                <a:effectLst/>
                <a:uLnTx/>
                <a:uFillTx/>
                <a:latin typeface="Corbel" panose="020B0503020204020204"/>
                <a:ea typeface="+mn-ea"/>
                <a:cs typeface="+mn-cs"/>
              </a:rPr>
              <a:t>multiple steps </a:t>
            </a: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of sequence-to-graph mapping</a:t>
            </a:r>
          </a:p>
        </p:txBody>
      </p:sp>
    </p:spTree>
    <p:extLst>
      <p:ext uri="{BB962C8B-B14F-4D97-AF65-F5344CB8AC3E}">
        <p14:creationId xmlns:p14="http://schemas.microsoft.com/office/powerpoint/2010/main" val="354570192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Use Cases &amp; Key Results</a:t>
            </a: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164</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19" name="Content Placeholder 2">
            <a:extLst>
              <a:ext uri="{FF2B5EF4-FFF2-40B4-BE49-F238E27FC236}">
                <a16:creationId xmlns:a16="http://schemas.microsoft.com/office/drawing/2014/main" id="{919840C4-EE80-8848-BA02-72B40A4324EC}"/>
              </a:ext>
            </a:extLst>
          </p:cNvPr>
          <p:cNvSpPr txBox="1">
            <a:spLocks/>
          </p:cNvSpPr>
          <p:nvPr/>
        </p:nvSpPr>
        <p:spPr>
          <a:xfrm>
            <a:off x="366957" y="6392226"/>
            <a:ext cx="8410073" cy="530516"/>
          </a:xfrm>
          <a:prstGeom prst="rect">
            <a:avLst/>
          </a:prstGeom>
        </p:spPr>
        <p:txBody>
          <a:bodyPr vert="horz" lIns="0" tIns="45720" rIns="0" bIns="45720" numCol="1" rtlCol="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542925" marR="0" lvl="0" indent="-395288" algn="l" defTabSz="914400" rtl="0" eaLnBrk="1" fontAlgn="auto" latinLnBrk="0" hangingPunct="1">
              <a:lnSpc>
                <a:spcPct val="110000"/>
              </a:lnSpc>
              <a:spcBef>
                <a:spcPts val="0"/>
              </a:spcBef>
              <a:spcAft>
                <a:spcPts val="0"/>
              </a:spcAft>
              <a:buClr>
                <a:srgbClr val="FE6200"/>
              </a:buClr>
              <a:buSzPct val="105000"/>
              <a:buFont typeface="Wingdings" pitchFamily="2" charset="2"/>
              <a:buAutoNum type="arabicParenBoth" startAt="3"/>
              <a:tabLst/>
              <a:defRPr/>
            </a:pPr>
            <a:endParaRPr kumimoji="0" lang="en-US" sz="2200" b="1"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endParaRPr>
          </a:p>
        </p:txBody>
      </p:sp>
      <p:sp>
        <p:nvSpPr>
          <p:cNvPr id="42" name="TextBox 41">
            <a:extLst>
              <a:ext uri="{FF2B5EF4-FFF2-40B4-BE49-F238E27FC236}">
                <a16:creationId xmlns:a16="http://schemas.microsoft.com/office/drawing/2014/main" id="{63FDBC48-36D1-B740-A8FC-C7A31AA39D71}"/>
              </a:ext>
            </a:extLst>
          </p:cNvPr>
          <p:cNvSpPr txBox="1"/>
          <p:nvPr/>
        </p:nvSpPr>
        <p:spPr>
          <a:xfrm>
            <a:off x="366953" y="1221503"/>
            <a:ext cx="8410072" cy="1909866"/>
          </a:xfrm>
          <a:prstGeom prst="roundRect">
            <a:avLst>
              <a:gd name="adj" fmla="val 3822"/>
            </a:avLst>
          </a:prstGeom>
          <a:solidFill>
            <a:srgbClr val="7030A0">
              <a:alpha val="3000"/>
            </a:srgbClr>
          </a:solidFill>
          <a:ln w="38100">
            <a:solidFill>
              <a:srgbClr val="7030A0"/>
            </a:solidFill>
          </a:ln>
        </p:spPr>
        <p:txBody>
          <a:bodyPr wrap="square" rtlCol="0" anchor="t" anchorCtr="0">
            <a:noAutofit/>
          </a:bodyPr>
          <a:lstStyle/>
          <a:p>
            <a:pPr marL="0" marR="0" lvl="0" indent="0" algn="r" defTabSz="457200" rtl="0" eaLnBrk="1" fontAlgn="auto" latinLnBrk="0" hangingPunct="1">
              <a:lnSpc>
                <a:spcPct val="100000"/>
              </a:lnSpc>
              <a:spcBef>
                <a:spcPts val="1200"/>
              </a:spcBef>
              <a:spcAft>
                <a:spcPts val="0"/>
              </a:spcAft>
              <a:buClrTx/>
              <a:buSzTx/>
              <a:buFontTx/>
              <a:buNone/>
              <a:tabLst/>
              <a:defRPr/>
            </a:pPr>
            <a:endParaRPr kumimoji="0" lang="en-US" sz="1800" b="1" i="0" u="none" strike="noStrike" kern="1200" cap="none" spc="0" normalizeH="0" baseline="0" noProof="0" dirty="0">
              <a:ln>
                <a:noFill/>
              </a:ln>
              <a:solidFill>
                <a:srgbClr val="7030A0"/>
              </a:solidFill>
              <a:effectLst/>
              <a:uLnTx/>
              <a:uFillTx/>
              <a:latin typeface="Corbel" panose="020B0503020204020204"/>
              <a:ea typeface="+mn-ea"/>
              <a:cs typeface="+mn-cs"/>
            </a:endParaRPr>
          </a:p>
        </p:txBody>
      </p:sp>
      <p:sp>
        <p:nvSpPr>
          <p:cNvPr id="43" name="TextBox 42">
            <a:extLst>
              <a:ext uri="{FF2B5EF4-FFF2-40B4-BE49-F238E27FC236}">
                <a16:creationId xmlns:a16="http://schemas.microsoft.com/office/drawing/2014/main" id="{26012F47-76F7-134A-8A14-86BF5961B16B}"/>
              </a:ext>
            </a:extLst>
          </p:cNvPr>
          <p:cNvSpPr txBox="1"/>
          <p:nvPr/>
        </p:nvSpPr>
        <p:spPr>
          <a:xfrm>
            <a:off x="366953" y="3310682"/>
            <a:ext cx="8410073" cy="947799"/>
          </a:xfrm>
          <a:prstGeom prst="roundRect">
            <a:avLst>
              <a:gd name="adj" fmla="val 4553"/>
            </a:avLst>
          </a:prstGeom>
          <a:solidFill>
            <a:srgbClr val="00B050">
              <a:alpha val="3000"/>
            </a:srgbClr>
          </a:solidFill>
          <a:ln w="38100">
            <a:solidFill>
              <a:srgbClr val="00B050"/>
            </a:solidFill>
          </a:ln>
        </p:spPr>
        <p:txBody>
          <a:bodyPr wrap="square" rtlCol="0" anchor="t"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B050"/>
              </a:solidFill>
              <a:effectLst/>
              <a:uLnTx/>
              <a:uFillTx/>
              <a:latin typeface="Corbel" panose="020B0503020204020204"/>
              <a:ea typeface="+mn-ea"/>
              <a:cs typeface="+mn-cs"/>
            </a:endParaRPr>
          </a:p>
        </p:txBody>
      </p:sp>
      <p:sp>
        <p:nvSpPr>
          <p:cNvPr id="44" name="TextBox 43">
            <a:extLst>
              <a:ext uri="{FF2B5EF4-FFF2-40B4-BE49-F238E27FC236}">
                <a16:creationId xmlns:a16="http://schemas.microsoft.com/office/drawing/2014/main" id="{1A161E86-5513-4B43-A075-919C7ECE2438}"/>
              </a:ext>
            </a:extLst>
          </p:cNvPr>
          <p:cNvSpPr txBox="1"/>
          <p:nvPr/>
        </p:nvSpPr>
        <p:spPr>
          <a:xfrm>
            <a:off x="366951" y="4437793"/>
            <a:ext cx="8410073" cy="1966007"/>
          </a:xfrm>
          <a:prstGeom prst="roundRect">
            <a:avLst>
              <a:gd name="adj" fmla="val 4553"/>
            </a:avLst>
          </a:prstGeom>
          <a:solidFill>
            <a:srgbClr val="FE6200">
              <a:alpha val="3000"/>
            </a:srgbClr>
          </a:solidFill>
          <a:ln w="38100">
            <a:solidFill>
              <a:srgbClr val="FE6200"/>
            </a:solidFill>
          </a:ln>
        </p:spPr>
        <p:txBody>
          <a:bodyPr wrap="square" rtlCol="0" anchor="t" anchorCtr="0">
            <a:no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E6200"/>
              </a:solidFill>
              <a:effectLst/>
              <a:uLnTx/>
              <a:uFillTx/>
              <a:latin typeface="Corbel" panose="020B0503020204020204"/>
              <a:ea typeface="+mn-ea"/>
              <a:cs typeface="+mn-cs"/>
            </a:endParaRPr>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a:xfrm>
            <a:off x="366961" y="1233077"/>
            <a:ext cx="8410069" cy="5159149"/>
          </a:xfrm>
        </p:spPr>
        <p:txBody>
          <a:bodyPr numCol="1">
            <a:noAutofit/>
          </a:bodyPr>
          <a:lstStyle/>
          <a:p>
            <a:pPr marL="444500" indent="-306388">
              <a:lnSpc>
                <a:spcPct val="120000"/>
              </a:lnSpc>
              <a:spcBef>
                <a:spcPts val="0"/>
              </a:spcBef>
              <a:spcAft>
                <a:spcPts val="0"/>
              </a:spcAft>
              <a:buClr>
                <a:srgbClr val="7030A0"/>
              </a:buClr>
              <a:buSzPct val="100000"/>
              <a:buAutoNum type="arabicParenBoth"/>
            </a:pPr>
            <a:r>
              <a:rPr lang="en-US" sz="2100" b="1" dirty="0">
                <a:solidFill>
                  <a:srgbClr val="7030A0"/>
                </a:solidFill>
                <a:latin typeface="Calibri" panose="020F0502020204030204" pitchFamily="34" charset="0"/>
              </a:rPr>
              <a:t> </a:t>
            </a:r>
            <a:r>
              <a:rPr lang="en-US" sz="2100" b="1" dirty="0">
                <a:solidFill>
                  <a:srgbClr val="7030A0"/>
                </a:solidFill>
              </a:rPr>
              <a:t>Sequence-to-Graph (S2G) Mapping</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5.9×/106×</a:t>
            </a:r>
            <a:r>
              <a:rPr lang="en-US" dirty="0">
                <a:solidFill>
                  <a:srgbClr val="FE6200"/>
                </a:solidFill>
              </a:rPr>
              <a:t> </a:t>
            </a:r>
            <a:r>
              <a:rPr lang="en-US" dirty="0">
                <a:solidFill>
                  <a:schemeClr val="tx1"/>
                </a:solidFill>
              </a:rPr>
              <a:t>speedup, </a:t>
            </a:r>
            <a:r>
              <a:rPr lang="en-US" b="1" dirty="0">
                <a:solidFill>
                  <a:srgbClr val="7030A0"/>
                </a:solidFill>
                <a:latin typeface="Calibri" panose="020F0502020204030204" pitchFamily="34" charset="0"/>
              </a:rPr>
              <a:t>4.1×/3.0×</a:t>
            </a:r>
            <a:r>
              <a:rPr lang="en-US" dirty="0">
                <a:solidFill>
                  <a:srgbClr val="7A20C9"/>
                </a:solidFill>
              </a:rPr>
              <a:t> </a:t>
            </a:r>
            <a:r>
              <a:rPr lang="en-US" dirty="0">
                <a:solidFill>
                  <a:schemeClr val="tx1"/>
                </a:solidFill>
              </a:rPr>
              <a:t>less power than </a:t>
            </a:r>
            <a:r>
              <a:rPr lang="en-US" b="1" dirty="0" err="1">
                <a:solidFill>
                  <a:schemeClr val="tx1"/>
                </a:solidFill>
              </a:rPr>
              <a:t>GraphAligner</a:t>
            </a:r>
            <a:r>
              <a:rPr lang="en-US" b="1" dirty="0">
                <a:solidFill>
                  <a:schemeClr val="tx1"/>
                </a:solidFill>
              </a:rPr>
              <a:t> </a:t>
            </a:r>
            <a:br>
              <a:rPr lang="en-US" b="1" dirty="0">
                <a:solidFill>
                  <a:schemeClr val="tx1"/>
                </a:solidFill>
              </a:rPr>
            </a:br>
            <a:r>
              <a:rPr lang="en-US" dirty="0">
                <a:solidFill>
                  <a:schemeClr val="tx1"/>
                </a:solidFill>
              </a:rPr>
              <a:t>for long and short reads, respectively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95300" indent="-311150">
              <a:lnSpc>
                <a:spcPct val="120000"/>
              </a:lnSpc>
              <a:spcBef>
                <a:spcPts val="0"/>
              </a:spcBef>
              <a:spcAft>
                <a:spcPts val="0"/>
              </a:spcAft>
              <a:buClr>
                <a:srgbClr val="7030A0"/>
              </a:buClr>
            </a:pPr>
            <a:r>
              <a:rPr lang="en-US" b="1" dirty="0">
                <a:solidFill>
                  <a:srgbClr val="7A20C9"/>
                </a:solidFill>
                <a:latin typeface="Calibri" panose="020F0502020204030204" pitchFamily="34" charset="0"/>
              </a:rPr>
              <a:t>3.9×/742×</a:t>
            </a:r>
            <a:r>
              <a:rPr lang="en-US" dirty="0">
                <a:solidFill>
                  <a:srgbClr val="FE6200"/>
                </a:solidFill>
              </a:rPr>
              <a:t> </a:t>
            </a:r>
            <a:r>
              <a:rPr lang="en-US" dirty="0">
                <a:solidFill>
                  <a:schemeClr val="tx1"/>
                </a:solidFill>
              </a:rPr>
              <a:t>speedup, </a:t>
            </a:r>
            <a:r>
              <a:rPr lang="en-US" b="1" dirty="0">
                <a:solidFill>
                  <a:srgbClr val="7030A0"/>
                </a:solidFill>
                <a:latin typeface="Calibri" panose="020F0502020204030204" pitchFamily="34" charset="0"/>
              </a:rPr>
              <a:t>4.4×/3.2×</a:t>
            </a:r>
            <a:r>
              <a:rPr lang="en-US" dirty="0">
                <a:solidFill>
                  <a:srgbClr val="7A20C9"/>
                </a:solidFill>
              </a:rPr>
              <a:t> </a:t>
            </a:r>
            <a:r>
              <a:rPr lang="en-US" dirty="0">
                <a:solidFill>
                  <a:schemeClr val="tx1"/>
                </a:solidFill>
              </a:rPr>
              <a:t>less power than </a:t>
            </a:r>
            <a:r>
              <a:rPr lang="en-US" b="1" dirty="0">
                <a:solidFill>
                  <a:schemeClr val="tx1"/>
                </a:solidFill>
              </a:rPr>
              <a:t>vg </a:t>
            </a:r>
            <a:br>
              <a:rPr lang="en-US" b="1" dirty="0">
                <a:solidFill>
                  <a:schemeClr val="tx1"/>
                </a:solidFill>
              </a:rPr>
            </a:br>
            <a:r>
              <a:rPr lang="en-US" dirty="0">
                <a:solidFill>
                  <a:schemeClr val="tx1"/>
                </a:solidFill>
              </a:rPr>
              <a:t>for long and short reads, respectively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p>
          <a:p>
            <a:pPr marL="444500" indent="-306388">
              <a:lnSpc>
                <a:spcPct val="120000"/>
              </a:lnSpc>
              <a:spcBef>
                <a:spcPts val="2400"/>
              </a:spcBef>
              <a:spcAft>
                <a:spcPts val="0"/>
              </a:spcAft>
              <a:buClr>
                <a:srgbClr val="00B050"/>
              </a:buClr>
              <a:buSzPct val="100000"/>
              <a:buFont typeface="Wingdings" pitchFamily="2" charset="2"/>
              <a:buAutoNum type="arabicParenBoth" startAt="2"/>
            </a:pPr>
            <a:r>
              <a:rPr lang="en-US" sz="2100" b="1" dirty="0">
                <a:solidFill>
                  <a:srgbClr val="00B050"/>
                </a:solidFill>
                <a:latin typeface="Calibri" panose="020F0502020204030204" pitchFamily="34" charset="0"/>
              </a:rPr>
              <a:t> </a:t>
            </a:r>
            <a:r>
              <a:rPr lang="en-US" sz="2100" b="1" dirty="0">
                <a:solidFill>
                  <a:srgbClr val="00B050"/>
                </a:solidFill>
              </a:rPr>
              <a:t>Sequence-to-Graph (S2G) Alignment</a:t>
            </a:r>
          </a:p>
          <a:p>
            <a:pPr marL="495300" indent="-311150">
              <a:lnSpc>
                <a:spcPct val="120000"/>
              </a:lnSpc>
              <a:spcBef>
                <a:spcPts val="0"/>
              </a:spcBef>
              <a:spcAft>
                <a:spcPts val="0"/>
              </a:spcAft>
              <a:buClr>
                <a:srgbClr val="00B050"/>
              </a:buClr>
            </a:pPr>
            <a:r>
              <a:rPr lang="en-US" b="1" dirty="0">
                <a:solidFill>
                  <a:srgbClr val="00B050"/>
                </a:solidFill>
                <a:latin typeface="Calibri" panose="020F0502020204030204" pitchFamily="34" charset="0"/>
              </a:rPr>
              <a:t>41×–539×</a:t>
            </a:r>
            <a:r>
              <a:rPr lang="en-US" dirty="0">
                <a:solidFill>
                  <a:schemeClr val="tx1"/>
                </a:solidFill>
                <a:latin typeface="Calibri" panose="020F0502020204030204" pitchFamily="34" charset="0"/>
              </a:rPr>
              <a:t> speedup over </a:t>
            </a:r>
            <a:r>
              <a:rPr lang="en-US" b="1" dirty="0" err="1">
                <a:solidFill>
                  <a:schemeClr val="tx1"/>
                </a:solidFill>
              </a:rPr>
              <a:t>PaSGAL</a:t>
            </a:r>
            <a:r>
              <a:rPr lang="en-US" b="1" dirty="0">
                <a:solidFill>
                  <a:schemeClr val="tx1"/>
                </a:solidFill>
              </a:rPr>
              <a:t> </a:t>
            </a:r>
            <a:r>
              <a:rPr lang="en-US" dirty="0">
                <a:solidFill>
                  <a:schemeClr val="tx1"/>
                </a:solidFill>
              </a:rPr>
              <a:t>with AVX-</a:t>
            </a:r>
            <a:r>
              <a:rPr lang="en-US" dirty="0">
                <a:solidFill>
                  <a:schemeClr val="tx1"/>
                </a:solidFill>
                <a:latin typeface="Calibri" panose="020F0502020204030204" pitchFamily="34" charset="0"/>
              </a:rPr>
              <a:t>512</a:t>
            </a:r>
            <a:r>
              <a:rPr lang="en-US" dirty="0">
                <a:solidFill>
                  <a:schemeClr val="tx1"/>
                </a:solidFill>
              </a:rPr>
              <a:t> support</a:t>
            </a:r>
            <a:r>
              <a:rPr lang="en-US" b="1" dirty="0">
                <a:solidFill>
                  <a:schemeClr val="tx1"/>
                </a:solidFill>
              </a:rPr>
              <a:t> </a:t>
            </a:r>
            <a:r>
              <a:rPr lang="en-US" sz="1600" dirty="0">
                <a:solidFill>
                  <a:schemeClr val="tx1"/>
                </a:solidFill>
              </a:rPr>
              <a:t>(state-of-the-art </a:t>
            </a:r>
            <a:r>
              <a:rPr lang="en-US" sz="1600" b="1" dirty="0">
                <a:solidFill>
                  <a:srgbClr val="0070C0"/>
                </a:solidFill>
              </a:rPr>
              <a:t>SW</a:t>
            </a:r>
            <a:r>
              <a:rPr lang="en-US" sz="1600" dirty="0">
                <a:solidFill>
                  <a:schemeClr val="tx1"/>
                </a:solidFill>
              </a:rPr>
              <a:t>)</a:t>
            </a:r>
            <a:endParaRPr lang="en-US" sz="1600" b="1" dirty="0">
              <a:solidFill>
                <a:srgbClr val="00B050"/>
              </a:solidFill>
            </a:endParaRPr>
          </a:p>
          <a:p>
            <a:pPr marL="444500" indent="-306388">
              <a:lnSpc>
                <a:spcPct val="120000"/>
              </a:lnSpc>
              <a:spcBef>
                <a:spcPts val="3000"/>
              </a:spcBef>
              <a:spcAft>
                <a:spcPts val="0"/>
              </a:spcAft>
              <a:buClr>
                <a:srgbClr val="FE6200"/>
              </a:buClr>
              <a:buSzPct val="100000"/>
              <a:buFont typeface="Wingdings" pitchFamily="2" charset="2"/>
              <a:buAutoNum type="arabicParenBoth" startAt="3"/>
            </a:pPr>
            <a:r>
              <a:rPr lang="en-US" sz="2100" b="1" dirty="0">
                <a:solidFill>
                  <a:srgbClr val="FE6200"/>
                </a:solidFill>
                <a:latin typeface="Calibri" panose="020F0502020204030204" pitchFamily="34" charset="0"/>
              </a:rPr>
              <a:t> </a:t>
            </a:r>
            <a:r>
              <a:rPr lang="en-US" sz="2100" b="1" dirty="0">
                <a:solidFill>
                  <a:srgbClr val="FE6200"/>
                </a:solidFill>
              </a:rPr>
              <a:t>Sequence-to-Sequence (S2S) Alignment</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1.2×/4.8× </a:t>
            </a:r>
            <a:r>
              <a:rPr lang="en-US" dirty="0">
                <a:solidFill>
                  <a:schemeClr val="tx1"/>
                </a:solidFill>
                <a:latin typeface="Calibri" panose="020F0502020204030204" pitchFamily="34" charset="0"/>
              </a:rPr>
              <a:t>higher throughput than </a:t>
            </a:r>
            <a:r>
              <a:rPr lang="en-US" b="1" dirty="0">
                <a:solidFill>
                  <a:schemeClr val="tx1"/>
                </a:solidFill>
                <a:latin typeface="Calibri" panose="020F0502020204030204" pitchFamily="34" charset="0"/>
              </a:rPr>
              <a:t>GenASM</a:t>
            </a:r>
            <a:r>
              <a:rPr lang="en-US" dirty="0">
                <a:solidFill>
                  <a:schemeClr val="tx1"/>
                </a:solidFill>
                <a:latin typeface="Calibri" panose="020F0502020204030204" pitchFamily="34" charset="0"/>
              </a:rPr>
              <a:t> and </a:t>
            </a:r>
            <a:r>
              <a:rPr lang="en-US" b="1" dirty="0">
                <a:solidFill>
                  <a:schemeClr val="tx1"/>
                </a:solidFill>
                <a:latin typeface="Calibri" panose="020F0502020204030204" pitchFamily="34" charset="0"/>
              </a:rPr>
              <a:t>GACT of Darwin </a:t>
            </a:r>
            <a:br>
              <a:rPr lang="en-US" b="1" dirty="0">
                <a:solidFill>
                  <a:schemeClr val="tx1"/>
                </a:solidFill>
                <a:latin typeface="Calibri" panose="020F0502020204030204" pitchFamily="34" charset="0"/>
              </a:rPr>
            </a:br>
            <a:r>
              <a:rPr lang="en-US" dirty="0">
                <a:solidFill>
                  <a:schemeClr val="tx1"/>
                </a:solidFill>
                <a:latin typeface="Calibri" panose="020F0502020204030204" pitchFamily="34" charset="0"/>
              </a:rPr>
              <a:t>for long reads</a:t>
            </a:r>
            <a:r>
              <a:rPr lang="en-US" b="1" dirty="0">
                <a:solidFill>
                  <a:schemeClr val="tx1"/>
                </a:solidFill>
              </a:rPr>
              <a:t> </a:t>
            </a:r>
            <a:r>
              <a:rPr lang="en-US" sz="1600" dirty="0">
                <a:solidFill>
                  <a:schemeClr val="tx1"/>
                </a:solidFill>
              </a:rPr>
              <a:t>(state-of-the-art </a:t>
            </a:r>
            <a:r>
              <a:rPr lang="en-US" sz="1600" b="1" dirty="0">
                <a:solidFill>
                  <a:srgbClr val="C00000"/>
                </a:solidFill>
                <a:latin typeface="Calibri" panose="020F0502020204030204" pitchFamily="34" charset="0"/>
              </a:rPr>
              <a:t>HW</a:t>
            </a:r>
            <a:r>
              <a:rPr lang="en-US" sz="1600" dirty="0">
                <a:solidFill>
                  <a:schemeClr val="tx1"/>
                </a:solidFill>
              </a:rPr>
              <a:t>)</a:t>
            </a:r>
          </a:p>
          <a:p>
            <a:pPr marL="495300" indent="-311150">
              <a:lnSpc>
                <a:spcPct val="120000"/>
              </a:lnSpc>
              <a:spcBef>
                <a:spcPts val="0"/>
              </a:spcBef>
              <a:spcAft>
                <a:spcPts val="0"/>
              </a:spcAft>
              <a:buClr>
                <a:srgbClr val="FE6200"/>
              </a:buClr>
            </a:pPr>
            <a:r>
              <a:rPr lang="en-US" b="1" dirty="0">
                <a:solidFill>
                  <a:srgbClr val="FE6200"/>
                </a:solidFill>
                <a:latin typeface="Calibri" panose="020F0502020204030204" pitchFamily="34" charset="0"/>
              </a:rPr>
              <a:t>1.3×/2.4× </a:t>
            </a:r>
            <a:r>
              <a:rPr lang="en-US" dirty="0">
                <a:solidFill>
                  <a:schemeClr val="tx1"/>
                </a:solidFill>
                <a:latin typeface="Calibri" panose="020F0502020204030204" pitchFamily="34" charset="0"/>
              </a:rPr>
              <a:t>higher throughput than </a:t>
            </a:r>
            <a:r>
              <a:rPr lang="en-US" b="1" dirty="0">
                <a:solidFill>
                  <a:schemeClr val="tx1"/>
                </a:solidFill>
                <a:latin typeface="Calibri" panose="020F0502020204030204" pitchFamily="34" charset="0"/>
              </a:rPr>
              <a:t>GenASM</a:t>
            </a:r>
            <a:r>
              <a:rPr lang="en-US" dirty="0">
                <a:solidFill>
                  <a:schemeClr val="tx1"/>
                </a:solidFill>
                <a:latin typeface="Calibri" panose="020F0502020204030204" pitchFamily="34" charset="0"/>
              </a:rPr>
              <a:t> and </a:t>
            </a:r>
            <a:r>
              <a:rPr lang="en-US" b="1" dirty="0">
                <a:solidFill>
                  <a:schemeClr val="tx1"/>
                </a:solidFill>
                <a:latin typeface="Calibri" panose="020F0502020204030204" pitchFamily="34" charset="0"/>
              </a:rPr>
              <a:t>SillaX of </a:t>
            </a:r>
            <a:r>
              <a:rPr lang="en-US" b="1" dirty="0" err="1">
                <a:solidFill>
                  <a:schemeClr val="tx1"/>
                </a:solidFill>
                <a:latin typeface="Calibri" panose="020F0502020204030204" pitchFamily="34" charset="0"/>
              </a:rPr>
              <a:t>GenAX</a:t>
            </a:r>
            <a:r>
              <a:rPr lang="en-US" b="1" dirty="0">
                <a:solidFill>
                  <a:schemeClr val="tx1"/>
                </a:solidFill>
                <a:latin typeface="Calibri" panose="020F0502020204030204" pitchFamily="34" charset="0"/>
              </a:rPr>
              <a:t> </a:t>
            </a:r>
            <a:br>
              <a:rPr lang="en-US" b="1" dirty="0">
                <a:solidFill>
                  <a:schemeClr val="tx1"/>
                </a:solidFill>
                <a:latin typeface="Calibri" panose="020F0502020204030204" pitchFamily="34" charset="0"/>
              </a:rPr>
            </a:br>
            <a:r>
              <a:rPr lang="en-US" dirty="0">
                <a:solidFill>
                  <a:schemeClr val="tx1"/>
                </a:solidFill>
                <a:latin typeface="Calibri" panose="020F0502020204030204" pitchFamily="34" charset="0"/>
              </a:rPr>
              <a:t>for short reads</a:t>
            </a:r>
            <a:r>
              <a:rPr lang="en-US" b="1" dirty="0">
                <a:solidFill>
                  <a:schemeClr val="tx1"/>
                </a:solidFill>
              </a:rPr>
              <a:t> </a:t>
            </a:r>
            <a:r>
              <a:rPr lang="en-US" sz="1600" dirty="0">
                <a:solidFill>
                  <a:schemeClr val="tx1"/>
                </a:solidFill>
              </a:rPr>
              <a:t>(state-of-the-art </a:t>
            </a:r>
            <a:r>
              <a:rPr lang="en-US" sz="1600" b="1" dirty="0">
                <a:solidFill>
                  <a:srgbClr val="C00000"/>
                </a:solidFill>
                <a:latin typeface="Calibri" panose="020F0502020204030204" pitchFamily="34" charset="0"/>
              </a:rPr>
              <a:t>HW</a:t>
            </a:r>
            <a:r>
              <a:rPr lang="en-US" sz="1600" dirty="0">
                <a:solidFill>
                  <a:schemeClr val="tx1"/>
                </a:solidFill>
              </a:rPr>
              <a:t>)</a:t>
            </a:r>
          </a:p>
        </p:txBody>
      </p:sp>
    </p:spTree>
    <p:custDataLst>
      <p:tags r:id="rId1"/>
    </p:custDataLst>
    <p:extLst>
      <p:ext uri="{BB962C8B-B14F-4D97-AF65-F5344CB8AC3E}">
        <p14:creationId xmlns:p14="http://schemas.microsoft.com/office/powerpoint/2010/main" val="232350237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err="1"/>
              <a:t>SeGraM</a:t>
            </a:r>
            <a:r>
              <a:rPr lang="en-US" dirty="0"/>
              <a:t>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DC27E93-CE8E-D6EB-CBBF-D2A85499D7CA}"/>
              </a:ext>
            </a:extLst>
          </p:cNvPr>
          <p:cNvSpPr txBox="1"/>
          <p:nvPr/>
        </p:nvSpPr>
        <p:spPr>
          <a:xfrm>
            <a:off x="1815968" y="6452890"/>
            <a:ext cx="5564344" cy="338554"/>
          </a:xfrm>
          <a:prstGeom prst="rect">
            <a:avLst/>
          </a:prstGeom>
          <a:noFill/>
        </p:spPr>
        <p:txBody>
          <a:bodyPr wrap="none" rtlCol="0">
            <a:spAutoFit/>
          </a:bodyPr>
          <a:lstStyle/>
          <a:p>
            <a:pPr lvl="0">
              <a:defRPr/>
            </a:pPr>
            <a:r>
              <a:rPr lang="en-US" sz="1600" b="1" dirty="0">
                <a:solidFill>
                  <a:srgbClr val="0000FF"/>
                </a:solidFill>
                <a:hlinkClick r:id="rId2">
                  <a:extLst>
                    <a:ext uri="{A12FA001-AC4F-418D-AE19-62706E023703}">
                      <ahyp:hlinkClr xmlns:ahyp="http://schemas.microsoft.com/office/drawing/2018/hyperlinkcolor" val="tx"/>
                    </a:ext>
                  </a:extLst>
                </a:hlinkClick>
              </a:rPr>
              <a:t>https://www.youtube.com/watch?v=gyjqYoyDP9s</a:t>
            </a:r>
            <a:r>
              <a:rPr lang="en-US" sz="1600" b="1" dirty="0">
                <a:solidFill>
                  <a:srgbClr val="0000FF"/>
                </a:solidFill>
              </a:rPr>
              <a:t> </a:t>
            </a:r>
            <a:endParaRPr kumimoji="0" lang="en-US" sz="16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3" name="Picture 2">
            <a:extLst>
              <a:ext uri="{FF2B5EF4-FFF2-40B4-BE49-F238E27FC236}">
                <a16:creationId xmlns:a16="http://schemas.microsoft.com/office/drawing/2014/main" id="{CC55BE1A-8885-9D34-9473-716254411BFD}"/>
              </a:ext>
            </a:extLst>
          </p:cNvPr>
          <p:cNvPicPr>
            <a:picLocks noChangeAspect="1"/>
          </p:cNvPicPr>
          <p:nvPr/>
        </p:nvPicPr>
        <p:blipFill>
          <a:blip r:embed="rId3"/>
          <a:stretch>
            <a:fillRect/>
          </a:stretch>
        </p:blipFill>
        <p:spPr>
          <a:xfrm>
            <a:off x="648072" y="985557"/>
            <a:ext cx="7740352" cy="5323763"/>
          </a:xfrm>
          <a:prstGeom prst="rect">
            <a:avLst/>
          </a:prstGeom>
        </p:spPr>
      </p:pic>
    </p:spTree>
    <p:extLst>
      <p:ext uri="{BB962C8B-B14F-4D97-AF65-F5344CB8AC3E}">
        <p14:creationId xmlns:p14="http://schemas.microsoft.com/office/powerpoint/2010/main" val="245079084"/>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5"/>
          <p:cNvSpPr txBox="1">
            <a:spLocks noGrp="1"/>
          </p:cNvSpPr>
          <p:nvPr>
            <p:ph type="title"/>
          </p:nvPr>
        </p:nvSpPr>
        <p:spPr>
          <a:xfrm>
            <a:off x="366963" y="257434"/>
            <a:ext cx="8410200" cy="7536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Clr>
                <a:srgbClr val="0070C0"/>
              </a:buClr>
              <a:buSzPct val="100000"/>
              <a:buFont typeface="Corbel"/>
              <a:buNone/>
            </a:pPr>
            <a:r>
              <a:rPr lang="en-US"/>
              <a:t>Genome Graphs</a:t>
            </a:r>
            <a:endParaRPr/>
          </a:p>
        </p:txBody>
      </p:sp>
      <p:sp>
        <p:nvSpPr>
          <p:cNvPr id="111" name="Google Shape;111;p15"/>
          <p:cNvSpPr txBox="1">
            <a:spLocks noGrp="1"/>
          </p:cNvSpPr>
          <p:nvPr>
            <p:ph type="body" idx="1"/>
          </p:nvPr>
        </p:nvSpPr>
        <p:spPr>
          <a:xfrm>
            <a:off x="366963" y="1153551"/>
            <a:ext cx="8410200" cy="2470182"/>
          </a:xfrm>
          <a:prstGeom prst="rect">
            <a:avLst/>
          </a:prstGeom>
          <a:noFill/>
          <a:ln>
            <a:noFill/>
          </a:ln>
        </p:spPr>
        <p:txBody>
          <a:bodyPr spcFirstLastPara="1" wrap="square" lIns="0" tIns="45700" rIns="0" bIns="45700" anchor="t" anchorCtr="0">
            <a:noAutofit/>
          </a:bodyPr>
          <a:lstStyle/>
          <a:p>
            <a:pPr marL="153988" lvl="0" indent="0" algn="l" rtl="0">
              <a:lnSpc>
                <a:spcPct val="120000"/>
              </a:lnSpc>
              <a:spcBef>
                <a:spcPts val="0"/>
              </a:spcBef>
              <a:spcAft>
                <a:spcPts val="600"/>
              </a:spcAft>
              <a:buSzPts val="2200"/>
              <a:buNone/>
            </a:pPr>
            <a:r>
              <a:rPr lang="en-US" sz="2200" dirty="0">
                <a:solidFill>
                  <a:schemeClr val="tx1"/>
                </a:solidFill>
              </a:rPr>
              <a:t>Genome graphs:</a:t>
            </a:r>
          </a:p>
          <a:p>
            <a:pPr marL="496888" lvl="0" indent="-342900" algn="l" rtl="0">
              <a:lnSpc>
                <a:spcPct val="120000"/>
              </a:lnSpc>
              <a:spcBef>
                <a:spcPts val="0"/>
              </a:spcBef>
              <a:spcAft>
                <a:spcPts val="600"/>
              </a:spcAft>
              <a:buSzPts val="2200"/>
            </a:pPr>
            <a:r>
              <a:rPr lang="en-US" sz="2200" dirty="0">
                <a:solidFill>
                  <a:schemeClr val="tx1"/>
                </a:solidFill>
              </a:rPr>
              <a:t>Combine the </a:t>
            </a:r>
            <a:r>
              <a:rPr lang="en-US" sz="2200" dirty="0">
                <a:solidFill>
                  <a:srgbClr val="C00000"/>
                </a:solidFill>
              </a:rPr>
              <a:t>linear reference genome </a:t>
            </a:r>
            <a:r>
              <a:rPr lang="en-US" sz="2200" dirty="0">
                <a:solidFill>
                  <a:schemeClr val="tx1"/>
                </a:solidFill>
              </a:rPr>
              <a:t>with the </a:t>
            </a:r>
            <a:r>
              <a:rPr lang="en-US" sz="2200" dirty="0">
                <a:solidFill>
                  <a:srgbClr val="0070C0"/>
                </a:solidFill>
              </a:rPr>
              <a:t>known genetic variations in the entire population </a:t>
            </a:r>
            <a:r>
              <a:rPr lang="en-US" sz="2200" dirty="0">
                <a:solidFill>
                  <a:schemeClr val="tx1"/>
                </a:solidFill>
              </a:rPr>
              <a:t>as a graph-based data structure</a:t>
            </a:r>
          </a:p>
          <a:p>
            <a:pPr marL="496888" lvl="0" indent="-342900">
              <a:lnSpc>
                <a:spcPct val="120000"/>
              </a:lnSpc>
              <a:spcBef>
                <a:spcPts val="0"/>
              </a:spcBef>
              <a:spcAft>
                <a:spcPts val="600"/>
              </a:spcAft>
              <a:buSzPts val="2200"/>
            </a:pPr>
            <a:r>
              <a:rPr lang="en-US" sz="2200" dirty="0">
                <a:solidFill>
                  <a:schemeClr val="tx1"/>
                </a:solidFill>
              </a:rPr>
              <a:t>Enable us to move away from aligning with a single linear reference genome </a:t>
            </a:r>
            <a:r>
              <a:rPr lang="en-US" sz="2200" dirty="0">
                <a:solidFill>
                  <a:srgbClr val="C00000"/>
                </a:solidFill>
              </a:rPr>
              <a:t>(reference bias) </a:t>
            </a:r>
            <a:r>
              <a:rPr lang="en-US" sz="2200" dirty="0">
                <a:solidFill>
                  <a:schemeClr val="tx1"/>
                </a:solidFill>
              </a:rPr>
              <a:t>and </a:t>
            </a:r>
            <a:r>
              <a:rPr lang="en-US" sz="2200" dirty="0">
                <a:solidFill>
                  <a:srgbClr val="00B050"/>
                </a:solidFill>
              </a:rPr>
              <a:t>more accurately express the genetic diversity in a population</a:t>
            </a:r>
          </a:p>
        </p:txBody>
      </p:sp>
      <p:sp>
        <p:nvSpPr>
          <p:cNvPr id="2" name="Slide Number Placeholder 1">
            <a:extLst>
              <a:ext uri="{FF2B5EF4-FFF2-40B4-BE49-F238E27FC236}">
                <a16:creationId xmlns:a16="http://schemas.microsoft.com/office/drawing/2014/main" id="{FC4DCDA4-118C-D14D-8F71-4A54D1FC58BC}"/>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166</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27DE9D2F-B35D-C140-AE9A-D0D1DC5209F4}"/>
              </a:ext>
            </a:extLst>
          </p:cNvPr>
          <p:cNvSpPr txBox="1"/>
          <p:nvPr/>
        </p:nvSpPr>
        <p:spPr>
          <a:xfrm>
            <a:off x="4308760" y="4188772"/>
            <a:ext cx="1311350" cy="605909"/>
          </a:xfrm>
          <a:prstGeom prst="flowChartTerminator">
            <a:avLst/>
          </a:prstGeom>
          <a:no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ACG</a:t>
            </a:r>
          </a:p>
        </p:txBody>
      </p:sp>
      <p:sp>
        <p:nvSpPr>
          <p:cNvPr id="7" name="TextBox 6">
            <a:extLst>
              <a:ext uri="{FF2B5EF4-FFF2-40B4-BE49-F238E27FC236}">
                <a16:creationId xmlns:a16="http://schemas.microsoft.com/office/drawing/2014/main" id="{925AD122-D9AE-C448-9D67-9EEE51A835C7}"/>
              </a:ext>
            </a:extLst>
          </p:cNvPr>
          <p:cNvSpPr txBox="1"/>
          <p:nvPr/>
        </p:nvSpPr>
        <p:spPr>
          <a:xfrm>
            <a:off x="7409218" y="4174735"/>
            <a:ext cx="1260661" cy="605909"/>
          </a:xfrm>
          <a:prstGeom prst="flowChartTerminator">
            <a:avLst/>
          </a:prstGeom>
          <a:no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orbel" panose="020B0503020204020204"/>
                <a:ea typeface="+mn-ea"/>
                <a:cs typeface="+mn-cs"/>
              </a:rPr>
              <a:t>ACGT</a:t>
            </a:r>
          </a:p>
        </p:txBody>
      </p:sp>
      <p:sp>
        <p:nvSpPr>
          <p:cNvPr id="8" name="TextBox 7">
            <a:extLst>
              <a:ext uri="{FF2B5EF4-FFF2-40B4-BE49-F238E27FC236}">
                <a16:creationId xmlns:a16="http://schemas.microsoft.com/office/drawing/2014/main" id="{FBC3D6C5-52A5-134C-9E1A-A96336D01445}"/>
              </a:ext>
            </a:extLst>
          </p:cNvPr>
          <p:cNvSpPr txBox="1"/>
          <p:nvPr/>
        </p:nvSpPr>
        <p:spPr>
          <a:xfrm>
            <a:off x="5989473" y="3597658"/>
            <a:ext cx="611875" cy="605909"/>
          </a:xfrm>
          <a:prstGeom prst="flowChartTerminator">
            <a:avLst/>
          </a:prstGeom>
          <a:no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E6200"/>
                </a:solidFill>
                <a:effectLst/>
                <a:uLnTx/>
                <a:uFillTx/>
                <a:latin typeface="Corbel" panose="020B0503020204020204"/>
                <a:ea typeface="+mn-ea"/>
                <a:cs typeface="+mn-cs"/>
              </a:rPr>
              <a:t>T</a:t>
            </a:r>
          </a:p>
        </p:txBody>
      </p:sp>
      <p:sp>
        <p:nvSpPr>
          <p:cNvPr id="9" name="TextBox 8">
            <a:extLst>
              <a:ext uri="{FF2B5EF4-FFF2-40B4-BE49-F238E27FC236}">
                <a16:creationId xmlns:a16="http://schemas.microsoft.com/office/drawing/2014/main" id="{663FD748-D271-3D48-A6E5-F6A385504E34}"/>
              </a:ext>
            </a:extLst>
          </p:cNvPr>
          <p:cNvSpPr txBox="1"/>
          <p:nvPr/>
        </p:nvSpPr>
        <p:spPr>
          <a:xfrm>
            <a:off x="5989473" y="5401494"/>
            <a:ext cx="611875" cy="605909"/>
          </a:xfrm>
          <a:prstGeom prst="flowChartTerminator">
            <a:avLst/>
          </a:prstGeom>
          <a:no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orbel" panose="020B0503020204020204"/>
                <a:ea typeface="+mn-ea"/>
                <a:cs typeface="+mn-cs"/>
              </a:rPr>
              <a:t>G</a:t>
            </a:r>
          </a:p>
        </p:txBody>
      </p:sp>
      <p:cxnSp>
        <p:nvCxnSpPr>
          <p:cNvPr id="6" name="Curved Connector 5">
            <a:extLst>
              <a:ext uri="{FF2B5EF4-FFF2-40B4-BE49-F238E27FC236}">
                <a16:creationId xmlns:a16="http://schemas.microsoft.com/office/drawing/2014/main" id="{7572CBE8-808F-2142-8675-82B9013DD9BD}"/>
              </a:ext>
            </a:extLst>
          </p:cNvPr>
          <p:cNvCxnSpPr>
            <a:stCxn id="3" idx="0"/>
            <a:endCxn id="8" idx="1"/>
          </p:cNvCxnSpPr>
          <p:nvPr/>
        </p:nvCxnSpPr>
        <p:spPr>
          <a:xfrm rot="5400000" flipH="1" flipV="1">
            <a:off x="5332875" y="3532174"/>
            <a:ext cx="288159" cy="1025038"/>
          </a:xfrm>
          <a:prstGeom prst="curvedConnector2">
            <a:avLst/>
          </a:prstGeom>
          <a:ln w="38100">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urved Connector 11">
            <a:extLst>
              <a:ext uri="{FF2B5EF4-FFF2-40B4-BE49-F238E27FC236}">
                <a16:creationId xmlns:a16="http://schemas.microsoft.com/office/drawing/2014/main" id="{1CFF7F6F-BFD4-614D-8470-D753B5DC3874}"/>
              </a:ext>
            </a:extLst>
          </p:cNvPr>
          <p:cNvCxnSpPr>
            <a:cxnSpLocks/>
            <a:stCxn id="3" idx="2"/>
            <a:endCxn id="9" idx="1"/>
          </p:cNvCxnSpPr>
          <p:nvPr/>
        </p:nvCxnSpPr>
        <p:spPr>
          <a:xfrm rot="16200000" flipH="1">
            <a:off x="5022070" y="4737046"/>
            <a:ext cx="909768" cy="1025038"/>
          </a:xfrm>
          <a:prstGeom prst="curved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urved Connector 14">
            <a:extLst>
              <a:ext uri="{FF2B5EF4-FFF2-40B4-BE49-F238E27FC236}">
                <a16:creationId xmlns:a16="http://schemas.microsoft.com/office/drawing/2014/main" id="{6D9A26CE-E295-AA45-82A8-B78C312A3E84}"/>
              </a:ext>
            </a:extLst>
          </p:cNvPr>
          <p:cNvCxnSpPr>
            <a:cxnSpLocks/>
            <a:stCxn id="8" idx="3"/>
            <a:endCxn id="7" idx="0"/>
          </p:cNvCxnSpPr>
          <p:nvPr/>
        </p:nvCxnSpPr>
        <p:spPr>
          <a:xfrm>
            <a:off x="6601348" y="3900613"/>
            <a:ext cx="1438201" cy="274122"/>
          </a:xfrm>
          <a:prstGeom prst="curvedConnector2">
            <a:avLst/>
          </a:prstGeom>
          <a:ln w="38100">
            <a:solidFill>
              <a:srgbClr val="FE62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urved Connector 17">
            <a:extLst>
              <a:ext uri="{FF2B5EF4-FFF2-40B4-BE49-F238E27FC236}">
                <a16:creationId xmlns:a16="http://schemas.microsoft.com/office/drawing/2014/main" id="{8E766EDD-4CB3-BD48-A382-5814587A7E55}"/>
              </a:ext>
            </a:extLst>
          </p:cNvPr>
          <p:cNvCxnSpPr>
            <a:cxnSpLocks/>
            <a:stCxn id="9" idx="3"/>
            <a:endCxn id="7" idx="2"/>
          </p:cNvCxnSpPr>
          <p:nvPr/>
        </p:nvCxnSpPr>
        <p:spPr>
          <a:xfrm flipV="1">
            <a:off x="6601348" y="4780644"/>
            <a:ext cx="1438201" cy="923805"/>
          </a:xfrm>
          <a:prstGeom prst="curvedConnector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E31B286-8767-8244-90C6-AE7B2578B24D}"/>
              </a:ext>
            </a:extLst>
          </p:cNvPr>
          <p:cNvSpPr txBox="1"/>
          <p:nvPr/>
        </p:nvSpPr>
        <p:spPr>
          <a:xfrm>
            <a:off x="6427980" y="4445085"/>
            <a:ext cx="611875" cy="605909"/>
          </a:xfrm>
          <a:prstGeom prst="flowChartTerminator">
            <a:avLst/>
          </a:prstGeom>
          <a:no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7030A0"/>
                </a:solidFill>
                <a:effectLst/>
                <a:uLnTx/>
                <a:uFillTx/>
                <a:latin typeface="Corbel" panose="020B0503020204020204"/>
                <a:ea typeface="+mn-ea"/>
                <a:cs typeface="+mn-cs"/>
              </a:rPr>
              <a:t>T</a:t>
            </a:r>
          </a:p>
        </p:txBody>
      </p:sp>
      <p:cxnSp>
        <p:nvCxnSpPr>
          <p:cNvPr id="19" name="Curved Connector 18">
            <a:extLst>
              <a:ext uri="{FF2B5EF4-FFF2-40B4-BE49-F238E27FC236}">
                <a16:creationId xmlns:a16="http://schemas.microsoft.com/office/drawing/2014/main" id="{E19F0209-8C34-324D-B07F-F5AC626B9C12}"/>
              </a:ext>
            </a:extLst>
          </p:cNvPr>
          <p:cNvCxnSpPr>
            <a:cxnSpLocks/>
            <a:stCxn id="8" idx="2"/>
            <a:endCxn id="14" idx="1"/>
          </p:cNvCxnSpPr>
          <p:nvPr/>
        </p:nvCxnSpPr>
        <p:spPr>
          <a:xfrm rot="16200000" flipH="1">
            <a:off x="6089459" y="4409518"/>
            <a:ext cx="544473" cy="132569"/>
          </a:xfrm>
          <a:prstGeom prst="curvedConnector2">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urved Connector 20">
            <a:extLst>
              <a:ext uri="{FF2B5EF4-FFF2-40B4-BE49-F238E27FC236}">
                <a16:creationId xmlns:a16="http://schemas.microsoft.com/office/drawing/2014/main" id="{97CDDCDC-6C54-E64C-94BA-36E4CAE5FCB9}"/>
              </a:ext>
            </a:extLst>
          </p:cNvPr>
          <p:cNvCxnSpPr>
            <a:cxnSpLocks/>
            <a:stCxn id="14" idx="3"/>
            <a:endCxn id="7" idx="1"/>
          </p:cNvCxnSpPr>
          <p:nvPr/>
        </p:nvCxnSpPr>
        <p:spPr>
          <a:xfrm flipV="1">
            <a:off x="7039855" y="4477690"/>
            <a:ext cx="369363" cy="270350"/>
          </a:xfrm>
          <a:prstGeom prst="curvedConnector3">
            <a:avLst>
              <a:gd name="adj1" fmla="val 50000"/>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urved Connector 16">
            <a:extLst>
              <a:ext uri="{FF2B5EF4-FFF2-40B4-BE49-F238E27FC236}">
                <a16:creationId xmlns:a16="http://schemas.microsoft.com/office/drawing/2014/main" id="{01654BE5-E649-474E-B085-7740C1C1D2D9}"/>
              </a:ext>
            </a:extLst>
          </p:cNvPr>
          <p:cNvCxnSpPr>
            <a:cxnSpLocks/>
            <a:stCxn id="3" idx="1"/>
            <a:endCxn id="7" idx="3"/>
          </p:cNvCxnSpPr>
          <p:nvPr/>
        </p:nvCxnSpPr>
        <p:spPr>
          <a:xfrm rot="10800000" flipH="1">
            <a:off x="4308759" y="4477691"/>
            <a:ext cx="4361119" cy="14037"/>
          </a:xfrm>
          <a:prstGeom prst="curvedConnector5">
            <a:avLst>
              <a:gd name="adj1" fmla="val -5242"/>
              <a:gd name="adj2" fmla="val -13506803"/>
              <a:gd name="adj3" fmla="val 10524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2" name="Google Shape;111;p15">
            <a:extLst>
              <a:ext uri="{FF2B5EF4-FFF2-40B4-BE49-F238E27FC236}">
                <a16:creationId xmlns:a16="http://schemas.microsoft.com/office/drawing/2014/main" id="{D9760FDA-0EAF-5549-9F25-970B7A2C419E}"/>
              </a:ext>
            </a:extLst>
          </p:cNvPr>
          <p:cNvSpPr txBox="1">
            <a:spLocks/>
          </p:cNvSpPr>
          <p:nvPr/>
        </p:nvSpPr>
        <p:spPr>
          <a:xfrm>
            <a:off x="366963" y="3958839"/>
            <a:ext cx="3549363" cy="2331125"/>
          </a:xfrm>
          <a:prstGeom prst="rect">
            <a:avLst/>
          </a:prstGeom>
          <a:noFill/>
          <a:ln>
            <a:noFill/>
          </a:ln>
        </p:spPr>
        <p:txBody>
          <a:bodyPr spcFirstLastPara="1" vert="horz" wrap="square" lIns="0" tIns="45700" rIns="0" bIns="45700" rtlCol="0" anchor="t" anchorCtr="0">
            <a:noAutofit/>
          </a:bodyPr>
          <a:lstStyle>
            <a:lvl1pPr marL="454025" indent="-274638" algn="l" defTabSz="914400" rtl="0" eaLnBrk="1" latinLnBrk="0" hangingPunct="1">
              <a:lnSpc>
                <a:spcPct val="90000"/>
              </a:lnSpc>
              <a:spcBef>
                <a:spcPts val="1200"/>
              </a:spcBef>
              <a:spcAft>
                <a:spcPts val="200"/>
              </a:spcAft>
              <a:buClr>
                <a:schemeClr val="accent1"/>
              </a:buClr>
              <a:buSzPct val="90000"/>
              <a:buFont typeface="Wingdings" pitchFamily="2" charset="2"/>
              <a:buChar char="q"/>
              <a:tabLst/>
              <a:defRPr sz="2000" kern="1200">
                <a:solidFill>
                  <a:schemeClr val="tx1">
                    <a:lumMod val="75000"/>
                    <a:lumOff val="25000"/>
                  </a:schemeClr>
                </a:solidFill>
                <a:latin typeface="Corbel" panose="020B0503020204020204" pitchFamily="34" charset="0"/>
                <a:ea typeface="+mn-ea"/>
                <a:cs typeface="Calibri" panose="020F0502020204030204" pitchFamily="34" charset="0"/>
              </a:defRPr>
            </a:lvl1pPr>
            <a:lvl2pPr marL="717550" indent="-263525" algn="l" defTabSz="914400" rtl="0" eaLnBrk="1" latinLnBrk="0" hangingPunct="1">
              <a:lnSpc>
                <a:spcPct val="90000"/>
              </a:lnSpc>
              <a:spcBef>
                <a:spcPts val="200"/>
              </a:spcBef>
              <a:spcAft>
                <a:spcPts val="400"/>
              </a:spcAft>
              <a:buClr>
                <a:schemeClr val="accent1"/>
              </a:buClr>
              <a:buSzPct val="90000"/>
              <a:buFont typeface="Courier New" panose="02070309020205020404" pitchFamily="49" charset="0"/>
              <a:buChar char="o"/>
              <a:tabLst/>
              <a:defRPr sz="1800" kern="1200">
                <a:solidFill>
                  <a:schemeClr val="tx1">
                    <a:lumMod val="75000"/>
                    <a:lumOff val="25000"/>
                  </a:schemeClr>
                </a:solidFill>
                <a:latin typeface="Corbel" panose="020B0503020204020204" pitchFamily="34" charset="0"/>
                <a:ea typeface="+mn-ea"/>
                <a:cs typeface="Calibri" panose="020F0502020204030204" pitchFamily="34" charset="0"/>
              </a:defRPr>
            </a:lvl2pPr>
            <a:lvl3pPr marL="896938" indent="-179388" algn="l" defTabSz="914400" rtl="0" eaLnBrk="1" latinLnBrk="0" hangingPunct="1">
              <a:lnSpc>
                <a:spcPct val="90000"/>
              </a:lnSpc>
              <a:spcBef>
                <a:spcPts val="200"/>
              </a:spcBef>
              <a:spcAft>
                <a:spcPts val="400"/>
              </a:spcAft>
              <a:buClr>
                <a:schemeClr val="accent1"/>
              </a:buClr>
              <a:buSzPct val="90000"/>
              <a:buFont typeface="Wingdings" pitchFamily="2" charset="2"/>
              <a:buChar char="§"/>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3pPr>
            <a:lvl4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4pPr>
            <a:lvl5pPr marL="454025" indent="-274638" algn="l" defTabSz="914400" rtl="0" eaLnBrk="1" latinLnBrk="0" hangingPunct="1">
              <a:lnSpc>
                <a:spcPct val="90000"/>
              </a:lnSpc>
              <a:spcBef>
                <a:spcPts val="200"/>
              </a:spcBef>
              <a:spcAft>
                <a:spcPts val="400"/>
              </a:spcAft>
              <a:buClr>
                <a:schemeClr val="accent1"/>
              </a:buClr>
              <a:buFont typeface="Courier New" panose="02070309020205020404" pitchFamily="49" charset="0"/>
              <a:buChar char="o"/>
              <a:tabLst/>
              <a:defRPr sz="1400" kern="1200">
                <a:solidFill>
                  <a:schemeClr val="tx1">
                    <a:lumMod val="75000"/>
                    <a:lumOff val="25000"/>
                  </a:schemeClr>
                </a:solidFill>
                <a:latin typeface="Corbel" panose="020B050302020402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2200" b="1"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rPr>
              <a:t>Sequence #1: </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a:t>
            </a:r>
            <a:r>
              <a:rPr kumimoji="0" lang="en-US" sz="2200" b="1" i="0" u="none" strike="noStrike" kern="1200" cap="none" spc="0" normalizeH="0" baseline="0" noProof="0" dirty="0">
                <a:ln>
                  <a:noFill/>
                </a:ln>
                <a:solidFill>
                  <a:srgbClr val="FE6200"/>
                </a:solidFill>
                <a:effectLst/>
                <a:uLnTx/>
                <a:uFillTx/>
                <a:latin typeface="Corbel" panose="020B0503020204020204" pitchFamily="34" charset="0"/>
                <a:ea typeface="+mn-ea"/>
                <a:cs typeface="Calibri" panose="020F0502020204030204" pitchFamily="34" charset="0"/>
              </a:rPr>
              <a:t>T</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ACGT</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2200" b="1"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rPr>
              <a:t>Sequence #2: </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a:t>
            </a:r>
            <a:r>
              <a:rPr kumimoji="0" lang="en-US" sz="2200" b="1" i="0" u="none" strike="noStrike" kern="1200" cap="none" spc="0" normalizeH="0" baseline="0" noProof="0" dirty="0">
                <a:ln>
                  <a:noFill/>
                </a:ln>
                <a:solidFill>
                  <a:srgbClr val="00B050"/>
                </a:solidFill>
                <a:effectLst/>
                <a:uLnTx/>
                <a:uFillTx/>
                <a:latin typeface="Corbel" panose="020B0503020204020204" pitchFamily="34" charset="0"/>
                <a:ea typeface="+mn-ea"/>
                <a:cs typeface="Calibri" panose="020F0502020204030204" pitchFamily="34" charset="0"/>
              </a:rPr>
              <a:t>G</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ACGT</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2200" b="1" i="0" u="none" strike="noStrike" kern="1200" cap="none" spc="0" normalizeH="0" baseline="0" noProof="0" dirty="0">
                <a:ln>
                  <a:noFill/>
                </a:ln>
                <a:solidFill>
                  <a:srgbClr val="7030A0"/>
                </a:solidFill>
                <a:effectLst/>
                <a:uLnTx/>
                <a:uFillTx/>
                <a:latin typeface="Corbel" panose="020B0503020204020204" pitchFamily="34" charset="0"/>
                <a:ea typeface="+mn-ea"/>
                <a:cs typeface="Calibri" panose="020F0502020204030204" pitchFamily="34" charset="0"/>
              </a:rPr>
              <a:t>Sequence #3: </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a:t>
            </a:r>
            <a:r>
              <a:rPr kumimoji="0" lang="en-US" sz="2200" b="1" i="0" u="none" strike="noStrike" kern="1200" cap="none" spc="0" normalizeH="0" baseline="0" noProof="0" dirty="0">
                <a:ln>
                  <a:noFill/>
                </a:ln>
                <a:solidFill>
                  <a:srgbClr val="7030A0"/>
                </a:solidFill>
                <a:effectLst/>
                <a:uLnTx/>
                <a:uFillTx/>
                <a:latin typeface="Corbel" panose="020B0503020204020204" pitchFamily="34" charset="0"/>
                <a:ea typeface="+mn-ea"/>
                <a:cs typeface="Calibri" panose="020F0502020204030204" pitchFamily="34" charset="0"/>
              </a:rPr>
              <a:t>TT</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ACGT</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r>
              <a:rPr kumimoji="0" lang="en-US" sz="2200" b="1" i="0" u="none" strike="noStrike" kern="1200" cap="none" spc="0" normalizeH="0" baseline="0" noProof="0" dirty="0">
                <a:ln>
                  <a:noFill/>
                </a:ln>
                <a:solidFill>
                  <a:srgbClr val="C00000"/>
                </a:solidFill>
                <a:effectLst/>
                <a:uLnTx/>
                <a:uFillTx/>
                <a:latin typeface="Corbel" panose="020B0503020204020204" pitchFamily="34" charset="0"/>
                <a:ea typeface="+mn-ea"/>
                <a:cs typeface="Calibri" panose="020F0502020204030204" pitchFamily="34" charset="0"/>
              </a:rPr>
              <a:t>Sequence #4: </a:t>
            </a:r>
            <a:r>
              <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rPr>
              <a:t>ACGACGT</a:t>
            </a:r>
          </a:p>
          <a:p>
            <a:pPr marL="153988" marR="0" lvl="0" indent="0" algn="l" defTabSz="914400" rtl="0" eaLnBrk="1" fontAlgn="auto" latinLnBrk="0" hangingPunct="1">
              <a:lnSpc>
                <a:spcPct val="120000"/>
              </a:lnSpc>
              <a:spcBef>
                <a:spcPts val="0"/>
              </a:spcBef>
              <a:spcAft>
                <a:spcPts val="600"/>
              </a:spcAft>
              <a:buClr>
                <a:srgbClr val="4A66AC"/>
              </a:buClr>
              <a:buSzPts val="2200"/>
              <a:buFont typeface="Wingdings" pitchFamily="2" charset="2"/>
              <a:buNone/>
              <a:tabLst/>
              <a:defRPr/>
            </a:pPr>
            <a:endParaRPr kumimoji="0" lang="en-US" sz="2200" b="0" i="0" u="none" strike="noStrike" kern="1200" cap="none" spc="0" normalizeH="0" baseline="0" noProof="0" dirty="0">
              <a:ln>
                <a:noFill/>
              </a:ln>
              <a:solidFill>
                <a:prstClr val="black"/>
              </a:solidFill>
              <a:effectLst/>
              <a:uLnTx/>
              <a:uFillTx/>
              <a:latin typeface="Corbel" panose="020B0503020204020204" pitchFamily="34" charset="0"/>
              <a:ea typeface="+mn-ea"/>
              <a:cs typeface="Calibri" panose="020F0502020204030204" pitchFamily="34" charset="0"/>
            </a:endParaRPr>
          </a:p>
        </p:txBody>
      </p:sp>
    </p:spTree>
    <p:extLst>
      <p:ext uri="{BB962C8B-B14F-4D97-AF65-F5344CB8AC3E}">
        <p14:creationId xmlns:p14="http://schemas.microsoft.com/office/powerpoint/2010/main" val="212227761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7B8AF-645C-015D-4E20-779FC1EAD902}"/>
              </a:ext>
            </a:extLst>
          </p:cNvPr>
          <p:cNvSpPr>
            <a:spLocks noGrp="1"/>
          </p:cNvSpPr>
          <p:nvPr>
            <p:ph type="title"/>
          </p:nvPr>
        </p:nvSpPr>
        <p:spPr/>
        <p:txBody>
          <a:bodyPr>
            <a:normAutofit/>
          </a:bodyPr>
          <a:lstStyle/>
          <a:p>
            <a:r>
              <a:rPr lang="en-US" sz="4250" dirty="0"/>
              <a:t>Sequence-to-Graph Mapping Pipeline</a:t>
            </a:r>
          </a:p>
        </p:txBody>
      </p:sp>
      <p:sp>
        <p:nvSpPr>
          <p:cNvPr id="4" name="Slide Number Placeholder 3">
            <a:extLst>
              <a:ext uri="{FF2B5EF4-FFF2-40B4-BE49-F238E27FC236}">
                <a16:creationId xmlns:a16="http://schemas.microsoft.com/office/drawing/2014/main" id="{BFE8E27B-66BA-324B-28F7-89D293BCA7E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167</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32" name="Google Shape;196;p1">
            <a:extLst>
              <a:ext uri="{FF2B5EF4-FFF2-40B4-BE49-F238E27FC236}">
                <a16:creationId xmlns:a16="http://schemas.microsoft.com/office/drawing/2014/main" id="{39EA7A71-24EA-FED5-B916-1C3516512360}"/>
              </a:ext>
            </a:extLst>
          </p:cNvPr>
          <p:cNvSpPr txBox="1"/>
          <p:nvPr/>
        </p:nvSpPr>
        <p:spPr>
          <a:xfrm>
            <a:off x="0" y="1097374"/>
            <a:ext cx="9133840" cy="5474164"/>
          </a:xfrm>
          <a:prstGeom prst="rect">
            <a:avLst/>
          </a:prstGeom>
          <a:noFill/>
          <a:ln>
            <a:noFill/>
          </a:ln>
        </p:spPr>
        <p:txBody>
          <a:bodyPr spcFirstLastPara="1" wrap="square" lIns="91425" tIns="45700" rIns="91425" bIns="45700" anchor="t" anchorCtr="0">
            <a:noAutofit/>
          </a:bodyPr>
          <a:lstStyle/>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1" u="none" strike="noStrike" kern="0" cap="none" spc="0" normalizeH="0" baseline="0" noProof="0" dirty="0">
                <a:ln>
                  <a:noFill/>
                </a:ln>
                <a:solidFill>
                  <a:srgbClr val="0070C0"/>
                </a:solidFill>
                <a:effectLst/>
                <a:uLnTx/>
                <a:uFillTx/>
                <a:latin typeface="Corbel" panose="020B0503020204020204"/>
                <a:ea typeface="Corbel"/>
                <a:cs typeface="Corbel"/>
                <a:sym typeface="Corbel"/>
              </a:rPr>
              <a:t>Pre-Processing </a:t>
            </a: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1" u="none" strike="noStrike" kern="0" cap="none" spc="0" normalizeH="0" baseline="0" noProof="0" dirty="0">
                <a:ln>
                  <a:noFill/>
                </a:ln>
                <a:solidFill>
                  <a:srgbClr val="0070C0"/>
                </a:solidFill>
                <a:effectLst/>
                <a:uLnTx/>
                <a:uFillTx/>
                <a:latin typeface="Corbel" panose="020B0503020204020204"/>
                <a:ea typeface="Corbel"/>
                <a:cs typeface="Corbel"/>
                <a:sym typeface="Corbel"/>
              </a:rPr>
              <a:t>Steps </a:t>
            </a:r>
            <a:r>
              <a:rPr kumimoji="0" lang="en-US" sz="1600" b="1" i="1" u="none" strike="noStrike" kern="0" cap="none" spc="0" normalizeH="0" baseline="0" noProof="0" dirty="0">
                <a:ln>
                  <a:noFill/>
                </a:ln>
                <a:solidFill>
                  <a:srgbClr val="0070C0"/>
                </a:solidFill>
                <a:effectLst/>
                <a:uLnTx/>
                <a:uFillTx/>
                <a:latin typeface="Corbel" panose="020B0503020204020204"/>
                <a:ea typeface="Corbel"/>
                <a:cs typeface="Corbel"/>
                <a:sym typeface="Corbel"/>
              </a:rPr>
              <a:t>(Offline)</a:t>
            </a: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1" i="1" u="none" strike="noStrike" kern="0" cap="none" spc="0" normalizeH="0" baseline="0" noProof="0" dirty="0">
              <a:ln>
                <a:noFill/>
              </a:ln>
              <a:solidFill>
                <a:srgbClr val="0070C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rPr>
              <a:t>Seed-and-Extend </a:t>
            </a: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1" u="none" strike="noStrike" kern="0" cap="none" spc="0" normalizeH="0" baseline="0" noProof="0" dirty="0">
                <a:ln>
                  <a:noFill/>
                </a:ln>
                <a:solidFill>
                  <a:srgbClr val="0070C0"/>
                </a:solidFill>
                <a:effectLst/>
                <a:uLnTx/>
                <a:uFillTx/>
                <a:latin typeface="Corbel" panose="020B0503020204020204"/>
                <a:ea typeface="+mn-ea"/>
                <a:cs typeface="Arial"/>
                <a:sym typeface="Corbel"/>
              </a:rPr>
              <a:t>Steps </a:t>
            </a:r>
            <a:r>
              <a:rPr kumimoji="0" lang="en-US" sz="1600" b="1" i="1" u="none" strike="noStrike" kern="0" cap="none" spc="0" normalizeH="0" baseline="0" noProof="0" dirty="0">
                <a:ln>
                  <a:noFill/>
                </a:ln>
                <a:solidFill>
                  <a:srgbClr val="0070C0"/>
                </a:solidFill>
                <a:effectLst/>
                <a:uLnTx/>
                <a:uFillTx/>
                <a:latin typeface="Corbel" panose="020B0503020204020204"/>
                <a:ea typeface="+mn-ea"/>
                <a:cs typeface="Arial"/>
                <a:sym typeface="Corbel"/>
              </a:rPr>
              <a:t>(Online)</a:t>
            </a:r>
            <a:endParaRPr kumimoji="0" sz="1600" b="1" i="0" u="none" strike="noStrike" kern="0" cap="none" spc="0" normalizeH="0" baseline="0" noProof="0" dirty="0">
              <a:ln>
                <a:noFill/>
              </a:ln>
              <a:solidFill>
                <a:srgbClr val="0070C0"/>
              </a:solidFill>
              <a:effectLst/>
              <a:uLnTx/>
              <a:uFillTx/>
              <a:latin typeface="Corbel" panose="020B0503020204020204"/>
              <a:ea typeface="+mn-ea"/>
              <a:cs typeface="Arial"/>
              <a:sym typeface="Arial"/>
            </a:endParaRPr>
          </a:p>
        </p:txBody>
      </p:sp>
      <p:sp>
        <p:nvSpPr>
          <p:cNvPr id="33" name="Google Shape;185;p1">
            <a:extLst>
              <a:ext uri="{FF2B5EF4-FFF2-40B4-BE49-F238E27FC236}">
                <a16:creationId xmlns:a16="http://schemas.microsoft.com/office/drawing/2014/main" id="{48524EBD-7619-8EF0-1983-FD5D3EA60FBB}"/>
              </a:ext>
            </a:extLst>
          </p:cNvPr>
          <p:cNvSpPr/>
          <p:nvPr/>
        </p:nvSpPr>
        <p:spPr>
          <a:xfrm>
            <a:off x="2019103" y="2215219"/>
            <a:ext cx="4864869" cy="548640"/>
          </a:xfrm>
          <a:prstGeom prst="roundRect">
            <a:avLst>
              <a:gd name="adj" fmla="val 16667"/>
            </a:avLst>
          </a:prstGeom>
          <a:solidFill>
            <a:srgbClr val="FEDAE2">
              <a:alpha val="74902"/>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Indexing</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orbel" panose="020B0503020204020204"/>
                <a:ea typeface="+mn-ea"/>
                <a:cs typeface="Arial"/>
                <a:sym typeface="Corbel"/>
              </a:rPr>
              <a:t>(index the nodes of the graph)</a:t>
            </a:r>
            <a:endParaRPr kumimoji="0" sz="12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sp>
        <p:nvSpPr>
          <p:cNvPr id="34" name="Google Shape;186;p1">
            <a:extLst>
              <a:ext uri="{FF2B5EF4-FFF2-40B4-BE49-F238E27FC236}">
                <a16:creationId xmlns:a16="http://schemas.microsoft.com/office/drawing/2014/main" id="{77939F03-3FB2-D210-E08A-D39AC93E0BC3}"/>
              </a:ext>
            </a:extLst>
          </p:cNvPr>
          <p:cNvSpPr/>
          <p:nvPr/>
        </p:nvSpPr>
        <p:spPr>
          <a:xfrm>
            <a:off x="2019103" y="3499913"/>
            <a:ext cx="4864869" cy="548640"/>
          </a:xfrm>
          <a:prstGeom prst="roundRect">
            <a:avLst>
              <a:gd name="adj" fmla="val 16667"/>
            </a:avLst>
          </a:prstGeom>
          <a:solidFill>
            <a:srgbClr val="C8BDF3">
              <a:alpha val="76000"/>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Seeding</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orbel" panose="020B0503020204020204"/>
                <a:ea typeface="+mn-ea"/>
                <a:cs typeface="Arial"/>
                <a:sym typeface="Corbel"/>
              </a:rPr>
              <a:t>(query the index &amp; find the seed matches)</a:t>
            </a:r>
            <a:endParaRPr kumimoji="0" sz="12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sp>
        <p:nvSpPr>
          <p:cNvPr id="35" name="Google Shape;187;p1">
            <a:extLst>
              <a:ext uri="{FF2B5EF4-FFF2-40B4-BE49-F238E27FC236}">
                <a16:creationId xmlns:a16="http://schemas.microsoft.com/office/drawing/2014/main" id="{E759791A-FDE5-1B7C-4EE0-1D3DF6EBB9F3}"/>
              </a:ext>
            </a:extLst>
          </p:cNvPr>
          <p:cNvSpPr/>
          <p:nvPr/>
        </p:nvSpPr>
        <p:spPr>
          <a:xfrm>
            <a:off x="2019103" y="4440148"/>
            <a:ext cx="4864869" cy="548640"/>
          </a:xfrm>
          <a:prstGeom prst="roundRect">
            <a:avLst>
              <a:gd name="adj" fmla="val 16667"/>
            </a:avLst>
          </a:prstGeom>
          <a:solidFill>
            <a:srgbClr val="5B9BD5">
              <a:lumMod val="60000"/>
              <a:lumOff val="40000"/>
              <a:alpha val="76000"/>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Filtering/Chaining/Clustering</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orbel" panose="020B0503020204020204"/>
                <a:ea typeface="+mn-ea"/>
                <a:cs typeface="Arial"/>
                <a:sym typeface="Corbel"/>
              </a:rPr>
              <a:t>(filter out dissimilar query read and subgraph pairs)</a:t>
            </a:r>
            <a:endParaRPr kumimoji="0" sz="12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sp>
        <p:nvSpPr>
          <p:cNvPr id="36" name="Google Shape;188;p1">
            <a:extLst>
              <a:ext uri="{FF2B5EF4-FFF2-40B4-BE49-F238E27FC236}">
                <a16:creationId xmlns:a16="http://schemas.microsoft.com/office/drawing/2014/main" id="{D2B2D143-3504-34AE-EB82-D6E4561B7781}"/>
              </a:ext>
            </a:extLst>
          </p:cNvPr>
          <p:cNvSpPr/>
          <p:nvPr/>
        </p:nvSpPr>
        <p:spPr>
          <a:xfrm>
            <a:off x="2019103" y="5367707"/>
            <a:ext cx="4864869" cy="548640"/>
          </a:xfrm>
          <a:prstGeom prst="roundRect">
            <a:avLst>
              <a:gd name="adj" fmla="val 16667"/>
            </a:avLst>
          </a:prstGeom>
          <a:solidFill>
            <a:srgbClr val="70AD47">
              <a:lumMod val="60000"/>
              <a:lumOff val="40000"/>
              <a:alpha val="76000"/>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rtl="0" eaLnBrk="1" fontAlgn="auto" latinLnBrk="0" hangingPunct="1">
              <a:lnSpc>
                <a:spcPct val="100000"/>
              </a:lnSpc>
              <a:spcBef>
                <a:spcPts val="0"/>
              </a:spcBef>
              <a:spcAft>
                <a:spcPts val="0"/>
              </a:spcAft>
              <a:buClr>
                <a:srgbClr val="F2F2F2"/>
              </a:buClr>
              <a:buSzPts val="2200"/>
              <a:buFont typeface="Corbel"/>
              <a:buNone/>
              <a:tabLst/>
              <a:defRPr/>
            </a:pPr>
            <a:r>
              <a:rPr kumimoji="0" lang="en-US" sz="2000" b="1"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S2G Alignment</a:t>
            </a:r>
          </a:p>
          <a:p>
            <a:pPr marL="0" marR="0" lvl="0" indent="0" algn="ctr" defTabSz="914400" rtl="0" eaLnBrk="1" fontAlgn="auto" latinLnBrk="0" hangingPunct="1">
              <a:lnSpc>
                <a:spcPct val="100000"/>
              </a:lnSpc>
              <a:spcBef>
                <a:spcPts val="0"/>
              </a:spcBef>
              <a:spcAft>
                <a:spcPts val="0"/>
              </a:spcAft>
              <a:buClr>
                <a:srgbClr val="F2F2F2"/>
              </a:buClr>
              <a:buSzPts val="2200"/>
              <a:buFont typeface="Corbel"/>
              <a:buNone/>
              <a:tabLst/>
              <a:defRPr/>
            </a:pPr>
            <a:r>
              <a:rPr kumimoji="0" lang="en-US" sz="1200" b="0"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(perform distance/score calculation &amp; traceback)</a:t>
            </a:r>
          </a:p>
        </p:txBody>
      </p:sp>
      <p:sp>
        <p:nvSpPr>
          <p:cNvPr id="37" name="Google Shape;190;p1">
            <a:extLst>
              <a:ext uri="{FF2B5EF4-FFF2-40B4-BE49-F238E27FC236}">
                <a16:creationId xmlns:a16="http://schemas.microsoft.com/office/drawing/2014/main" id="{4F1B8C1E-920B-971F-AE6D-850F7C3E29E8}"/>
              </a:ext>
            </a:extLst>
          </p:cNvPr>
          <p:cNvSpPr txBox="1"/>
          <p:nvPr/>
        </p:nvSpPr>
        <p:spPr>
          <a:xfrm>
            <a:off x="10160" y="1107550"/>
            <a:ext cx="1732609" cy="1228720"/>
          </a:xfrm>
          <a:prstGeom prst="rect">
            <a:avLst/>
          </a:prstGeom>
          <a:noFill/>
          <a:ln>
            <a:noFill/>
          </a:ln>
        </p:spPr>
        <p:txBody>
          <a:bodyPr spcFirstLastPara="1" wrap="square" lIns="91425" tIns="45700" rIns="91425" bIns="45700" anchor="t" anchorCtr="0">
            <a:noAutofit/>
          </a:bodyPr>
          <a:lstStyle/>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Linear reference genome</a:t>
            </a: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00" b="0" i="1" u="none" strike="noStrike" kern="0" cap="none" spc="0" normalizeH="0" baseline="0" noProof="0" dirty="0">
              <a:ln>
                <a:noFill/>
              </a:ln>
              <a:solidFill>
                <a:srgbClr val="000000"/>
              </a:solidFill>
              <a:effectLst/>
              <a:uLnTx/>
              <a:uFillTx/>
              <a:latin typeface="Corbel" panose="020B0503020204020204"/>
              <a:ea typeface="+mn-ea"/>
              <a:cs typeface="Arial"/>
              <a:sym typeface="Corbel"/>
            </a:endParaRP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mn-ea"/>
                <a:cs typeface="Arial"/>
                <a:sym typeface="Corbel"/>
              </a:rPr>
              <a:t>Known genetic variations</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38" name="Google Shape;195;p1">
            <a:extLst>
              <a:ext uri="{FF2B5EF4-FFF2-40B4-BE49-F238E27FC236}">
                <a16:creationId xmlns:a16="http://schemas.microsoft.com/office/drawing/2014/main" id="{008F37E1-D060-43A4-A765-28509A31947F}"/>
              </a:ext>
            </a:extLst>
          </p:cNvPr>
          <p:cNvCxnSpPr/>
          <p:nvPr/>
        </p:nvCxnSpPr>
        <p:spPr>
          <a:xfrm>
            <a:off x="1691969" y="3790852"/>
            <a:ext cx="321924" cy="0"/>
          </a:xfrm>
          <a:prstGeom prst="straightConnector1">
            <a:avLst/>
          </a:prstGeom>
          <a:noFill/>
          <a:ln w="28575" cap="flat" cmpd="sng">
            <a:solidFill>
              <a:srgbClr val="002060"/>
            </a:solidFill>
            <a:prstDash val="solid"/>
            <a:miter lim="800000"/>
            <a:headEnd type="none" w="sm" len="sm"/>
            <a:tailEnd type="triangle" w="lg" len="lg"/>
          </a:ln>
        </p:spPr>
      </p:cxnSp>
      <p:sp>
        <p:nvSpPr>
          <p:cNvPr id="39" name="Google Shape;196;p1">
            <a:extLst>
              <a:ext uri="{FF2B5EF4-FFF2-40B4-BE49-F238E27FC236}">
                <a16:creationId xmlns:a16="http://schemas.microsoft.com/office/drawing/2014/main" id="{979509B3-0A33-DC37-58CE-0B4101D76A26}"/>
              </a:ext>
            </a:extLst>
          </p:cNvPr>
          <p:cNvSpPr txBox="1"/>
          <p:nvPr/>
        </p:nvSpPr>
        <p:spPr>
          <a:xfrm>
            <a:off x="-20320" y="3354201"/>
            <a:ext cx="1762877" cy="845855"/>
          </a:xfrm>
          <a:prstGeom prst="rect">
            <a:avLst/>
          </a:prstGeom>
          <a:noFill/>
          <a:ln>
            <a:noFill/>
          </a:ln>
        </p:spPr>
        <p:txBody>
          <a:bodyPr spcFirstLastPara="1" wrap="square" lIns="91425" tIns="45700" rIns="91425" bIns="45700" anchor="t" anchorCtr="0">
            <a:noAutofit/>
          </a:bodyPr>
          <a:lstStyle/>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Reads from sequenced </a:t>
            </a:r>
          </a:p>
          <a:p>
            <a:pPr marL="0" marR="1016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genome</a:t>
            </a:r>
            <a:endParaRPr kumimoji="0" lang="en-US"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sp>
        <p:nvSpPr>
          <p:cNvPr id="40" name="Google Shape;201;p1">
            <a:extLst>
              <a:ext uri="{FF2B5EF4-FFF2-40B4-BE49-F238E27FC236}">
                <a16:creationId xmlns:a16="http://schemas.microsoft.com/office/drawing/2014/main" id="{F321AADE-9566-7B9C-223B-E52B51CCA068}"/>
              </a:ext>
            </a:extLst>
          </p:cNvPr>
          <p:cNvSpPr/>
          <p:nvPr/>
        </p:nvSpPr>
        <p:spPr>
          <a:xfrm>
            <a:off x="2075054" y="1995686"/>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0.2</a:t>
            </a:r>
            <a:endParaRPr kumimoji="0"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41" name="Google Shape;202;p1">
            <a:extLst>
              <a:ext uri="{FF2B5EF4-FFF2-40B4-BE49-F238E27FC236}">
                <a16:creationId xmlns:a16="http://schemas.microsoft.com/office/drawing/2014/main" id="{F1A09CB7-912C-1984-C747-C17CC5F3C1B1}"/>
              </a:ext>
            </a:extLst>
          </p:cNvPr>
          <p:cNvSpPr/>
          <p:nvPr/>
        </p:nvSpPr>
        <p:spPr>
          <a:xfrm>
            <a:off x="2075052" y="3284342"/>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1</a:t>
            </a:r>
            <a:endParaRPr kumimoji="0"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42" name="Google Shape;203;p1">
            <a:extLst>
              <a:ext uri="{FF2B5EF4-FFF2-40B4-BE49-F238E27FC236}">
                <a16:creationId xmlns:a16="http://schemas.microsoft.com/office/drawing/2014/main" id="{3D5800A0-1A6A-61E3-2360-B9A82386ACB0}"/>
              </a:ext>
            </a:extLst>
          </p:cNvPr>
          <p:cNvSpPr/>
          <p:nvPr/>
        </p:nvSpPr>
        <p:spPr>
          <a:xfrm>
            <a:off x="2075054" y="4224148"/>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2</a:t>
            </a:r>
            <a:endParaRPr kumimoji="0"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43" name="Google Shape;204;p1">
            <a:extLst>
              <a:ext uri="{FF2B5EF4-FFF2-40B4-BE49-F238E27FC236}">
                <a16:creationId xmlns:a16="http://schemas.microsoft.com/office/drawing/2014/main" id="{716BAAF5-ABAF-DB9A-71C1-D6C30F003F29}"/>
              </a:ext>
            </a:extLst>
          </p:cNvPr>
          <p:cNvSpPr/>
          <p:nvPr/>
        </p:nvSpPr>
        <p:spPr>
          <a:xfrm>
            <a:off x="2075052" y="5151707"/>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3</a:t>
            </a:r>
            <a:endParaRPr kumimoji="0"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44" name="Google Shape;185;p1">
            <a:extLst>
              <a:ext uri="{FF2B5EF4-FFF2-40B4-BE49-F238E27FC236}">
                <a16:creationId xmlns:a16="http://schemas.microsoft.com/office/drawing/2014/main" id="{D888FDB5-ED34-E689-A8C0-F0858D5807AB}"/>
              </a:ext>
            </a:extLst>
          </p:cNvPr>
          <p:cNvSpPr/>
          <p:nvPr/>
        </p:nvSpPr>
        <p:spPr>
          <a:xfrm>
            <a:off x="2013892" y="1288644"/>
            <a:ext cx="4864869" cy="548640"/>
          </a:xfrm>
          <a:prstGeom prst="roundRect">
            <a:avLst>
              <a:gd name="adj" fmla="val 16667"/>
            </a:avLst>
          </a:prstGeom>
          <a:solidFill>
            <a:srgbClr val="FFC000">
              <a:lumMod val="40000"/>
              <a:lumOff val="60000"/>
              <a:alpha val="76000"/>
            </a:srgbClr>
          </a:solidFill>
          <a:ln w="25400" cap="flat" cmpd="sng">
            <a:solidFill>
              <a:srgbClr val="002060"/>
            </a:solidFill>
            <a:prstDash val="solid"/>
            <a:round/>
            <a:headEnd type="none" w="sm" len="sm"/>
            <a:tailEnd type="none" w="sm" len="sm"/>
          </a:ln>
        </p:spPr>
        <p:txBody>
          <a:bodyPr spcFirstLastPara="1" wrap="square" lIns="91425" tIns="0" rIns="91425"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000000"/>
                </a:solidFill>
                <a:effectLst/>
                <a:uLnTx/>
                <a:uFillTx/>
                <a:latin typeface="Corbel" panose="020B0503020204020204"/>
                <a:ea typeface="Corbel"/>
                <a:cs typeface="Corbel"/>
                <a:sym typeface="Corbel"/>
              </a:rPr>
              <a:t>Genome Graph Construction</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orbel" panose="020B0503020204020204"/>
                <a:ea typeface="+mn-ea"/>
                <a:cs typeface="Arial"/>
                <a:sym typeface="Corbel"/>
              </a:rPr>
              <a:t>(construct the graph using a linear reference genome and variations)</a:t>
            </a:r>
            <a:endParaRPr kumimoji="0" sz="12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45" name="Google Shape;197;p1">
            <a:extLst>
              <a:ext uri="{FF2B5EF4-FFF2-40B4-BE49-F238E27FC236}">
                <a16:creationId xmlns:a16="http://schemas.microsoft.com/office/drawing/2014/main" id="{73A0E636-049E-07D7-BF80-F8C0ED1BF901}"/>
              </a:ext>
            </a:extLst>
          </p:cNvPr>
          <p:cNvCxnSpPr/>
          <p:nvPr/>
        </p:nvCxnSpPr>
        <p:spPr>
          <a:xfrm>
            <a:off x="4299893" y="1829648"/>
            <a:ext cx="0" cy="382038"/>
          </a:xfrm>
          <a:prstGeom prst="straightConnector1">
            <a:avLst/>
          </a:prstGeom>
          <a:noFill/>
          <a:ln w="28575" cap="flat" cmpd="sng">
            <a:solidFill>
              <a:srgbClr val="000000"/>
            </a:solidFill>
            <a:prstDash val="solid"/>
            <a:miter lim="800000"/>
            <a:headEnd type="none" w="sm" len="sm"/>
            <a:tailEnd type="triangle" w="lg" len="lg"/>
          </a:ln>
        </p:spPr>
      </p:cxnSp>
      <p:sp>
        <p:nvSpPr>
          <p:cNvPr id="46" name="Google Shape;201;p1">
            <a:extLst>
              <a:ext uri="{FF2B5EF4-FFF2-40B4-BE49-F238E27FC236}">
                <a16:creationId xmlns:a16="http://schemas.microsoft.com/office/drawing/2014/main" id="{3373EA4E-1D73-AF6D-1619-80ACDF08071A}"/>
              </a:ext>
            </a:extLst>
          </p:cNvPr>
          <p:cNvSpPr/>
          <p:nvPr/>
        </p:nvSpPr>
        <p:spPr>
          <a:xfrm>
            <a:off x="2069841" y="1069111"/>
            <a:ext cx="457200" cy="432000"/>
          </a:xfrm>
          <a:prstGeom prst="ellipse">
            <a:avLst/>
          </a:prstGeom>
          <a:solidFill>
            <a:srgbClr val="000000"/>
          </a:solidFill>
          <a:ln>
            <a:noFill/>
          </a:ln>
        </p:spPr>
        <p:txBody>
          <a:bodyPr spcFirstLastPara="1" wrap="square" lIns="0" tIns="0" rIns="0" bIns="360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Arial"/>
              </a:rPr>
              <a:t>0.1</a:t>
            </a:r>
            <a:endParaRPr kumimoji="0"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cxnSp>
        <p:nvCxnSpPr>
          <p:cNvPr id="47" name="Google Shape;189;p1">
            <a:extLst>
              <a:ext uri="{FF2B5EF4-FFF2-40B4-BE49-F238E27FC236}">
                <a16:creationId xmlns:a16="http://schemas.microsoft.com/office/drawing/2014/main" id="{995463F1-3925-7A9E-ECC7-0874C17B56A2}"/>
              </a:ext>
            </a:extLst>
          </p:cNvPr>
          <p:cNvCxnSpPr>
            <a:cxnSpLocks/>
          </p:cNvCxnSpPr>
          <p:nvPr/>
        </p:nvCxnSpPr>
        <p:spPr>
          <a:xfrm flipV="1">
            <a:off x="1691969" y="1683999"/>
            <a:ext cx="329544" cy="192412"/>
          </a:xfrm>
          <a:prstGeom prst="straightConnector1">
            <a:avLst/>
          </a:prstGeom>
          <a:noFill/>
          <a:ln w="28575" cap="flat" cmpd="sng">
            <a:solidFill>
              <a:srgbClr val="000000"/>
            </a:solidFill>
            <a:prstDash val="solid"/>
            <a:miter lim="800000"/>
            <a:headEnd type="none" w="sm" len="sm"/>
            <a:tailEnd type="triangle" w="lg" len="lg"/>
          </a:ln>
        </p:spPr>
      </p:cxnSp>
      <p:cxnSp>
        <p:nvCxnSpPr>
          <p:cNvPr id="48" name="Google Shape;189;p1">
            <a:extLst>
              <a:ext uri="{FF2B5EF4-FFF2-40B4-BE49-F238E27FC236}">
                <a16:creationId xmlns:a16="http://schemas.microsoft.com/office/drawing/2014/main" id="{4F1BD472-DB75-35D4-75F2-74D5A344CFC5}"/>
              </a:ext>
            </a:extLst>
          </p:cNvPr>
          <p:cNvCxnSpPr>
            <a:cxnSpLocks/>
          </p:cNvCxnSpPr>
          <p:nvPr/>
        </p:nvCxnSpPr>
        <p:spPr>
          <a:xfrm>
            <a:off x="1691969" y="1432189"/>
            <a:ext cx="329431" cy="68421"/>
          </a:xfrm>
          <a:prstGeom prst="straightConnector1">
            <a:avLst/>
          </a:prstGeom>
          <a:noFill/>
          <a:ln w="28575" cap="flat" cmpd="sng">
            <a:solidFill>
              <a:srgbClr val="000000"/>
            </a:solidFill>
            <a:prstDash val="solid"/>
            <a:miter lim="800000"/>
            <a:headEnd type="none" w="sm" len="sm"/>
            <a:tailEnd type="triangle" w="lg" len="lg"/>
          </a:ln>
        </p:spPr>
      </p:cxnSp>
      <p:sp>
        <p:nvSpPr>
          <p:cNvPr id="49" name="Google Shape;190;p1">
            <a:extLst>
              <a:ext uri="{FF2B5EF4-FFF2-40B4-BE49-F238E27FC236}">
                <a16:creationId xmlns:a16="http://schemas.microsoft.com/office/drawing/2014/main" id="{63369917-D1E2-2C28-3DFB-EBD979712A2E}"/>
              </a:ext>
            </a:extLst>
          </p:cNvPr>
          <p:cNvSpPr txBox="1"/>
          <p:nvPr/>
        </p:nvSpPr>
        <p:spPr>
          <a:xfrm>
            <a:off x="4360853" y="1830478"/>
            <a:ext cx="1917913" cy="394842"/>
          </a:xfrm>
          <a:prstGeom prst="rect">
            <a:avLst/>
          </a:prstGeom>
          <a:noFill/>
          <a:ln>
            <a:noFill/>
          </a:ln>
        </p:spPr>
        <p:txBody>
          <a:bodyPr spcFirstLastPara="1" wrap="square" lIns="91425" tIns="45700" rIns="91425" bIns="45700" anchor="t" anchorCtr="0">
            <a:noAutofit/>
          </a:bodyPr>
          <a:lstStyle/>
          <a:p>
            <a:pPr marL="0" marR="1016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Genome graph</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50" name="Google Shape;197;p1">
            <a:extLst>
              <a:ext uri="{FF2B5EF4-FFF2-40B4-BE49-F238E27FC236}">
                <a16:creationId xmlns:a16="http://schemas.microsoft.com/office/drawing/2014/main" id="{E94A7630-EB53-B1F6-EB1C-96CF9E650232}"/>
              </a:ext>
            </a:extLst>
          </p:cNvPr>
          <p:cNvCxnSpPr>
            <a:cxnSpLocks/>
          </p:cNvCxnSpPr>
          <p:nvPr/>
        </p:nvCxnSpPr>
        <p:spPr>
          <a:xfrm flipH="1">
            <a:off x="4295973" y="2770405"/>
            <a:ext cx="3920" cy="729508"/>
          </a:xfrm>
          <a:prstGeom prst="straightConnector1">
            <a:avLst/>
          </a:prstGeom>
          <a:noFill/>
          <a:ln w="28575" cap="flat" cmpd="sng">
            <a:solidFill>
              <a:srgbClr val="000000"/>
            </a:solidFill>
            <a:prstDash val="solid"/>
            <a:miter lim="800000"/>
            <a:headEnd type="none" w="sm" len="sm"/>
            <a:tailEnd type="triangle" w="lg" len="lg"/>
          </a:ln>
        </p:spPr>
      </p:cxnSp>
      <p:sp>
        <p:nvSpPr>
          <p:cNvPr id="51" name="Google Shape;190;p1">
            <a:extLst>
              <a:ext uri="{FF2B5EF4-FFF2-40B4-BE49-F238E27FC236}">
                <a16:creationId xmlns:a16="http://schemas.microsoft.com/office/drawing/2014/main" id="{91EB97D1-B610-698D-4FC9-69EC989F5B21}"/>
              </a:ext>
            </a:extLst>
          </p:cNvPr>
          <p:cNvSpPr txBox="1"/>
          <p:nvPr/>
        </p:nvSpPr>
        <p:spPr>
          <a:xfrm>
            <a:off x="4360853" y="2801715"/>
            <a:ext cx="4010987" cy="419230"/>
          </a:xfrm>
          <a:prstGeom prst="rect">
            <a:avLst/>
          </a:prstGeom>
          <a:noFill/>
          <a:ln>
            <a:noFill/>
          </a:ln>
        </p:spPr>
        <p:txBody>
          <a:bodyPr spcFirstLastPara="1" wrap="square" lIns="91425" tIns="45700" rIns="91425" bIns="45700" anchor="t" anchorCtr="0">
            <a:noAutofit/>
          </a:bodyPr>
          <a:lstStyle/>
          <a:p>
            <a:pPr marL="0" marR="1016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Hash-table-based index (of graph nodes)</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52" name="Google Shape;197;p1">
            <a:extLst>
              <a:ext uri="{FF2B5EF4-FFF2-40B4-BE49-F238E27FC236}">
                <a16:creationId xmlns:a16="http://schemas.microsoft.com/office/drawing/2014/main" id="{3BC4424D-0445-84C8-7861-83D7D0F09E96}"/>
              </a:ext>
            </a:extLst>
          </p:cNvPr>
          <p:cNvCxnSpPr/>
          <p:nvPr/>
        </p:nvCxnSpPr>
        <p:spPr>
          <a:xfrm>
            <a:off x="4299893" y="4063517"/>
            <a:ext cx="0" cy="382038"/>
          </a:xfrm>
          <a:prstGeom prst="straightConnector1">
            <a:avLst/>
          </a:prstGeom>
          <a:noFill/>
          <a:ln w="28575" cap="flat" cmpd="sng">
            <a:solidFill>
              <a:srgbClr val="000000"/>
            </a:solidFill>
            <a:prstDash val="solid"/>
            <a:miter lim="800000"/>
            <a:headEnd type="none" w="sm" len="sm"/>
            <a:tailEnd type="triangle" w="lg" len="lg"/>
          </a:ln>
        </p:spPr>
      </p:cxnSp>
      <p:sp>
        <p:nvSpPr>
          <p:cNvPr id="53" name="Google Shape;190;p1">
            <a:extLst>
              <a:ext uri="{FF2B5EF4-FFF2-40B4-BE49-F238E27FC236}">
                <a16:creationId xmlns:a16="http://schemas.microsoft.com/office/drawing/2014/main" id="{82B7C302-6B96-3186-54FA-064EED9659A5}"/>
              </a:ext>
            </a:extLst>
          </p:cNvPr>
          <p:cNvSpPr txBox="1"/>
          <p:nvPr/>
        </p:nvSpPr>
        <p:spPr>
          <a:xfrm>
            <a:off x="4360853" y="4064347"/>
            <a:ext cx="4010987" cy="394842"/>
          </a:xfrm>
          <a:prstGeom prst="rect">
            <a:avLst/>
          </a:prstGeom>
          <a:noFill/>
          <a:ln>
            <a:noFill/>
          </a:ln>
        </p:spPr>
        <p:txBody>
          <a:bodyPr spcFirstLastPara="1" wrap="square" lIns="91425" tIns="45700" rIns="91425" bIns="45700" anchor="t" anchorCtr="0">
            <a:noAutofit/>
          </a:bodyPr>
          <a:lstStyle/>
          <a:p>
            <a:pPr marL="0" marR="1016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Candidate mapping locations (subgraphs)</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54" name="Google Shape;197;p1">
            <a:extLst>
              <a:ext uri="{FF2B5EF4-FFF2-40B4-BE49-F238E27FC236}">
                <a16:creationId xmlns:a16="http://schemas.microsoft.com/office/drawing/2014/main" id="{CB08DCA0-DD76-5F0C-1A76-F073C9FC635B}"/>
              </a:ext>
            </a:extLst>
          </p:cNvPr>
          <p:cNvCxnSpPr/>
          <p:nvPr/>
        </p:nvCxnSpPr>
        <p:spPr>
          <a:xfrm>
            <a:off x="4299892" y="4989341"/>
            <a:ext cx="0" cy="382038"/>
          </a:xfrm>
          <a:prstGeom prst="straightConnector1">
            <a:avLst/>
          </a:prstGeom>
          <a:noFill/>
          <a:ln w="28575" cap="flat" cmpd="sng">
            <a:solidFill>
              <a:srgbClr val="000000"/>
            </a:solidFill>
            <a:prstDash val="solid"/>
            <a:miter lim="800000"/>
            <a:headEnd type="none" w="sm" len="sm"/>
            <a:tailEnd type="triangle" w="lg" len="lg"/>
          </a:ln>
        </p:spPr>
      </p:cxnSp>
      <p:sp>
        <p:nvSpPr>
          <p:cNvPr id="55" name="Google Shape;190;p1">
            <a:extLst>
              <a:ext uri="{FF2B5EF4-FFF2-40B4-BE49-F238E27FC236}">
                <a16:creationId xmlns:a16="http://schemas.microsoft.com/office/drawing/2014/main" id="{D0A94E71-8666-CA18-A540-D09B385B5EA8}"/>
              </a:ext>
            </a:extLst>
          </p:cNvPr>
          <p:cNvSpPr txBox="1"/>
          <p:nvPr/>
        </p:nvSpPr>
        <p:spPr>
          <a:xfrm>
            <a:off x="4360853" y="4990171"/>
            <a:ext cx="4772988" cy="394842"/>
          </a:xfrm>
          <a:prstGeom prst="rect">
            <a:avLst/>
          </a:prstGeom>
          <a:noFill/>
          <a:ln>
            <a:noFill/>
          </a:ln>
        </p:spPr>
        <p:txBody>
          <a:bodyPr spcFirstLastPara="1" wrap="square" lIns="91425" tIns="45700" rIns="91425" bIns="45700" anchor="t" anchorCtr="0">
            <a:noAutofit/>
          </a:bodyPr>
          <a:lstStyle/>
          <a:p>
            <a:pPr marL="0" marR="1016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Remaining candidate mapping locations (subgraphs)</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56" name="Google Shape;197;p1">
            <a:extLst>
              <a:ext uri="{FF2B5EF4-FFF2-40B4-BE49-F238E27FC236}">
                <a16:creationId xmlns:a16="http://schemas.microsoft.com/office/drawing/2014/main" id="{33D9620E-12E4-FC4D-CE6E-7C365BBA9184}"/>
              </a:ext>
            </a:extLst>
          </p:cNvPr>
          <p:cNvCxnSpPr>
            <a:cxnSpLocks/>
          </p:cNvCxnSpPr>
          <p:nvPr/>
        </p:nvCxnSpPr>
        <p:spPr>
          <a:xfrm>
            <a:off x="4295973" y="5915165"/>
            <a:ext cx="0" cy="309549"/>
          </a:xfrm>
          <a:prstGeom prst="straightConnector1">
            <a:avLst/>
          </a:prstGeom>
          <a:noFill/>
          <a:ln w="28575" cap="flat" cmpd="sng">
            <a:solidFill>
              <a:srgbClr val="000000"/>
            </a:solidFill>
            <a:prstDash val="solid"/>
            <a:miter lim="800000"/>
            <a:headEnd type="none" w="sm" len="sm"/>
            <a:tailEnd type="triangle" w="lg" len="lg"/>
          </a:ln>
        </p:spPr>
      </p:cxnSp>
      <p:sp>
        <p:nvSpPr>
          <p:cNvPr id="57" name="Google Shape;190;p1">
            <a:extLst>
              <a:ext uri="{FF2B5EF4-FFF2-40B4-BE49-F238E27FC236}">
                <a16:creationId xmlns:a16="http://schemas.microsoft.com/office/drawing/2014/main" id="{0197C3EC-766B-9F81-865C-53760D53765F}"/>
              </a:ext>
            </a:extLst>
          </p:cNvPr>
          <p:cNvSpPr txBox="1"/>
          <p:nvPr/>
        </p:nvSpPr>
        <p:spPr>
          <a:xfrm>
            <a:off x="2021399" y="6180191"/>
            <a:ext cx="4857361" cy="346824"/>
          </a:xfrm>
          <a:prstGeom prst="rect">
            <a:avLst/>
          </a:prstGeom>
          <a:noFill/>
          <a:ln>
            <a:noFill/>
          </a:ln>
        </p:spPr>
        <p:txBody>
          <a:bodyPr spcFirstLastPara="1" wrap="square" lIns="91425" tIns="45700" rIns="91425" bIns="45700" anchor="t" anchorCtr="0">
            <a:noAutofit/>
          </a:bodyPr>
          <a:lstStyle/>
          <a:p>
            <a:pPr marL="0" marR="1016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700" b="0" i="1" u="none" strike="noStrike" kern="0" cap="none" spc="0" normalizeH="0" baseline="0" noProof="0" dirty="0">
                <a:ln>
                  <a:noFill/>
                </a:ln>
                <a:solidFill>
                  <a:srgbClr val="000000"/>
                </a:solidFill>
                <a:effectLst/>
                <a:uLnTx/>
                <a:uFillTx/>
                <a:latin typeface="Corbel" panose="020B0503020204020204"/>
                <a:ea typeface="Corbel"/>
                <a:cs typeface="Corbel"/>
                <a:sym typeface="Corbel"/>
              </a:rPr>
              <a:t>Optimal alignment between read &amp; subgraph</a:t>
            </a:r>
            <a:endParaRPr kumimoji="0" sz="1700" b="0" i="0" u="none" strike="noStrike" kern="0" cap="none" spc="0" normalizeH="0" baseline="0" noProof="0" dirty="0">
              <a:ln>
                <a:noFill/>
              </a:ln>
              <a:solidFill>
                <a:srgbClr val="000000"/>
              </a:solidFill>
              <a:effectLst/>
              <a:uLnTx/>
              <a:uFillTx/>
              <a:latin typeface="Corbel" panose="020B0503020204020204"/>
              <a:ea typeface="+mn-ea"/>
              <a:cs typeface="Arial"/>
              <a:sym typeface="Arial"/>
            </a:endParaRPr>
          </a:p>
        </p:txBody>
      </p:sp>
      <p:cxnSp>
        <p:nvCxnSpPr>
          <p:cNvPr id="58" name="Straight Connector 57">
            <a:extLst>
              <a:ext uri="{FF2B5EF4-FFF2-40B4-BE49-F238E27FC236}">
                <a16:creationId xmlns:a16="http://schemas.microsoft.com/office/drawing/2014/main" id="{E3833182-5120-2506-0215-C1F94760332B}"/>
              </a:ext>
            </a:extLst>
          </p:cNvPr>
          <p:cNvCxnSpPr>
            <a:cxnSpLocks/>
          </p:cNvCxnSpPr>
          <p:nvPr/>
        </p:nvCxnSpPr>
        <p:spPr>
          <a:xfrm>
            <a:off x="10160" y="3201782"/>
            <a:ext cx="9144000" cy="0"/>
          </a:xfrm>
          <a:prstGeom prst="line">
            <a:avLst/>
          </a:prstGeom>
          <a:noFill/>
          <a:ln w="28575" cap="flat" cmpd="sng" algn="ctr">
            <a:solidFill>
              <a:srgbClr val="000000"/>
            </a:solidFill>
            <a:prstDash val="sysDash"/>
          </a:ln>
          <a:effectLst/>
        </p:spPr>
      </p:cxnSp>
    </p:spTree>
    <p:extLst>
      <p:ext uri="{BB962C8B-B14F-4D97-AF65-F5344CB8AC3E}">
        <p14:creationId xmlns:p14="http://schemas.microsoft.com/office/powerpoint/2010/main" val="2352438877"/>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01821-9C74-46A0-845B-8CCAC94F231C}"/>
              </a:ext>
            </a:extLst>
          </p:cNvPr>
          <p:cNvSpPr>
            <a:spLocks noGrp="1"/>
          </p:cNvSpPr>
          <p:nvPr>
            <p:ph type="title"/>
          </p:nvPr>
        </p:nvSpPr>
        <p:spPr/>
        <p:txBody>
          <a:bodyPr>
            <a:normAutofit fontScale="90000"/>
          </a:bodyPr>
          <a:lstStyle/>
          <a:p>
            <a:r>
              <a:rPr lang="en-US" dirty="0"/>
              <a:t>S</a:t>
            </a:r>
            <a:r>
              <a:rPr lang="en-US" dirty="0">
                <a:latin typeface="+mj-lt"/>
              </a:rPr>
              <a:t>2</a:t>
            </a:r>
            <a:r>
              <a:rPr lang="en-US" dirty="0"/>
              <a:t>S vs. S</a:t>
            </a:r>
            <a:r>
              <a:rPr lang="en-US" dirty="0">
                <a:latin typeface="+mj-lt"/>
              </a:rPr>
              <a:t>2</a:t>
            </a:r>
            <a:r>
              <a:rPr lang="en-US" dirty="0"/>
              <a:t>G Alignment</a:t>
            </a:r>
          </a:p>
        </p:txBody>
      </p:sp>
      <p:sp>
        <p:nvSpPr>
          <p:cNvPr id="4" name="Slide Number Placeholder 3">
            <a:extLst>
              <a:ext uri="{FF2B5EF4-FFF2-40B4-BE49-F238E27FC236}">
                <a16:creationId xmlns:a16="http://schemas.microsoft.com/office/drawing/2014/main" id="{82E4B076-C96D-4729-A097-86B7C9142CE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168</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pic>
        <p:nvPicPr>
          <p:cNvPr id="124" name="Picture 123">
            <a:extLst>
              <a:ext uri="{FF2B5EF4-FFF2-40B4-BE49-F238E27FC236}">
                <a16:creationId xmlns:a16="http://schemas.microsoft.com/office/drawing/2014/main" id="{EFCAA39D-D315-FCCF-635B-C7D52D0FE39E}"/>
              </a:ext>
            </a:extLst>
          </p:cNvPr>
          <p:cNvPicPr>
            <a:picLocks noChangeAspect="1"/>
          </p:cNvPicPr>
          <p:nvPr/>
        </p:nvPicPr>
        <p:blipFill>
          <a:blip r:embed="rId3"/>
          <a:stretch>
            <a:fillRect/>
          </a:stretch>
        </p:blipFill>
        <p:spPr>
          <a:xfrm>
            <a:off x="1635760" y="1092311"/>
            <a:ext cx="4788322" cy="2926080"/>
          </a:xfrm>
          <a:prstGeom prst="rect">
            <a:avLst/>
          </a:prstGeom>
        </p:spPr>
      </p:pic>
      <p:pic>
        <p:nvPicPr>
          <p:cNvPr id="125" name="Picture 124">
            <a:extLst>
              <a:ext uri="{FF2B5EF4-FFF2-40B4-BE49-F238E27FC236}">
                <a16:creationId xmlns:a16="http://schemas.microsoft.com/office/drawing/2014/main" id="{8DAAAC27-7A69-580E-E380-C9D2DAB68B7B}"/>
              </a:ext>
            </a:extLst>
          </p:cNvPr>
          <p:cNvPicPr>
            <a:picLocks noChangeAspect="1"/>
          </p:cNvPicPr>
          <p:nvPr/>
        </p:nvPicPr>
        <p:blipFill>
          <a:blip r:embed="rId4"/>
          <a:stretch>
            <a:fillRect/>
          </a:stretch>
        </p:blipFill>
        <p:spPr>
          <a:xfrm>
            <a:off x="1635760" y="1092311"/>
            <a:ext cx="4788322" cy="2926080"/>
          </a:xfrm>
          <a:prstGeom prst="rect">
            <a:avLst/>
          </a:prstGeom>
        </p:spPr>
      </p:pic>
    </p:spTree>
    <p:extLst>
      <p:ext uri="{BB962C8B-B14F-4D97-AF65-F5344CB8AC3E}">
        <p14:creationId xmlns:p14="http://schemas.microsoft.com/office/powerpoint/2010/main" val="1233529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01821-9C74-46A0-845B-8CCAC94F231C}"/>
              </a:ext>
            </a:extLst>
          </p:cNvPr>
          <p:cNvSpPr>
            <a:spLocks noGrp="1"/>
          </p:cNvSpPr>
          <p:nvPr>
            <p:ph type="title"/>
          </p:nvPr>
        </p:nvSpPr>
        <p:spPr/>
        <p:txBody>
          <a:bodyPr>
            <a:normAutofit fontScale="90000"/>
          </a:bodyPr>
          <a:lstStyle/>
          <a:p>
            <a:r>
              <a:rPr lang="en-US" dirty="0"/>
              <a:t>S</a:t>
            </a:r>
            <a:r>
              <a:rPr lang="en-US" dirty="0">
                <a:latin typeface="+mj-lt"/>
              </a:rPr>
              <a:t>2</a:t>
            </a:r>
            <a:r>
              <a:rPr lang="en-US" dirty="0"/>
              <a:t>S vs. S</a:t>
            </a:r>
            <a:r>
              <a:rPr lang="en-US" dirty="0">
                <a:latin typeface="+mj-lt"/>
              </a:rPr>
              <a:t>2</a:t>
            </a:r>
            <a:r>
              <a:rPr lang="en-US" dirty="0"/>
              <a:t>G Alignment</a:t>
            </a:r>
          </a:p>
        </p:txBody>
      </p:sp>
      <p:sp>
        <p:nvSpPr>
          <p:cNvPr id="4" name="Slide Number Placeholder 3">
            <a:extLst>
              <a:ext uri="{FF2B5EF4-FFF2-40B4-BE49-F238E27FC236}">
                <a16:creationId xmlns:a16="http://schemas.microsoft.com/office/drawing/2014/main" id="{82E4B076-C96D-4729-A097-86B7C9142CE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169</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pic>
        <p:nvPicPr>
          <p:cNvPr id="31" name="Picture 30">
            <a:extLst>
              <a:ext uri="{FF2B5EF4-FFF2-40B4-BE49-F238E27FC236}">
                <a16:creationId xmlns:a16="http://schemas.microsoft.com/office/drawing/2014/main" id="{342DAFB6-7EC5-EC77-908C-55113ADFE867}"/>
              </a:ext>
            </a:extLst>
          </p:cNvPr>
          <p:cNvPicPr>
            <a:picLocks noChangeAspect="1"/>
          </p:cNvPicPr>
          <p:nvPr/>
        </p:nvPicPr>
        <p:blipFill>
          <a:blip r:embed="rId3"/>
          <a:stretch>
            <a:fillRect/>
          </a:stretch>
        </p:blipFill>
        <p:spPr>
          <a:xfrm>
            <a:off x="1636776" y="1097280"/>
            <a:ext cx="4655606" cy="2926080"/>
          </a:xfrm>
          <a:prstGeom prst="rect">
            <a:avLst/>
          </a:prstGeom>
        </p:spPr>
      </p:pic>
      <p:pic>
        <p:nvPicPr>
          <p:cNvPr id="34" name="Picture 33">
            <a:extLst>
              <a:ext uri="{FF2B5EF4-FFF2-40B4-BE49-F238E27FC236}">
                <a16:creationId xmlns:a16="http://schemas.microsoft.com/office/drawing/2014/main" id="{774BD144-9F65-3C9D-AC99-317A95247E21}"/>
              </a:ext>
            </a:extLst>
          </p:cNvPr>
          <p:cNvPicPr>
            <a:picLocks noChangeAspect="1"/>
          </p:cNvPicPr>
          <p:nvPr/>
        </p:nvPicPr>
        <p:blipFill>
          <a:blip r:embed="rId4"/>
          <a:stretch>
            <a:fillRect/>
          </a:stretch>
        </p:blipFill>
        <p:spPr>
          <a:xfrm>
            <a:off x="1636776" y="1097280"/>
            <a:ext cx="4655606" cy="2926080"/>
          </a:xfrm>
          <a:prstGeom prst="rect">
            <a:avLst/>
          </a:prstGeom>
        </p:spPr>
      </p:pic>
      <p:sp>
        <p:nvSpPr>
          <p:cNvPr id="37" name="TextBox 36">
            <a:extLst>
              <a:ext uri="{FF2B5EF4-FFF2-40B4-BE49-F238E27FC236}">
                <a16:creationId xmlns:a16="http://schemas.microsoft.com/office/drawing/2014/main" id="{F0AD863D-197B-4F63-39AB-48BCB2063184}"/>
              </a:ext>
            </a:extLst>
          </p:cNvPr>
          <p:cNvSpPr txBox="1"/>
          <p:nvPr/>
        </p:nvSpPr>
        <p:spPr>
          <a:xfrm>
            <a:off x="366963" y="4206240"/>
            <a:ext cx="8410073" cy="2020940"/>
          </a:xfrm>
          <a:prstGeom prst="roundRect">
            <a:avLst>
              <a:gd name="adj" fmla="val 4777"/>
            </a:avLst>
          </a:prstGeom>
          <a:solidFill>
            <a:srgbClr val="7030A0">
              <a:alpha val="19000"/>
            </a:srgbClr>
          </a:solidFill>
          <a:ln>
            <a:noFill/>
          </a:ln>
        </p:spPr>
        <p:txBody>
          <a:bodyPr wrap="square" rtlCol="0" anchor="ctr" anchorCtr="0">
            <a:no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In contrast to </a:t>
            </a:r>
            <a:r>
              <a:rPr kumimoji="0" lang="en-US" sz="2400" b="0" i="0" u="none" strike="noStrike" kern="1200" cap="none" spc="0" normalizeH="0" baseline="0" noProof="0" dirty="0">
                <a:ln>
                  <a:noFill/>
                </a:ln>
                <a:solidFill>
                  <a:srgbClr val="0070C0"/>
                </a:solidFill>
                <a:effectLst/>
                <a:uLnTx/>
                <a:uFillTx/>
                <a:latin typeface="Corbel" panose="020B0503020204020204"/>
                <a:ea typeface="+mn-ea"/>
                <a:cs typeface="+mn-cs"/>
              </a:rPr>
              <a:t>S2S alignment</a:t>
            </a: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 </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00B050"/>
                </a:solidFill>
                <a:effectLst/>
                <a:uLnTx/>
                <a:uFillTx/>
                <a:latin typeface="Corbel" panose="020B0503020204020204"/>
                <a:ea typeface="+mn-ea"/>
                <a:cs typeface="+mn-cs"/>
              </a:rPr>
              <a:t>S2G</a:t>
            </a: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 </a:t>
            </a:r>
            <a:r>
              <a:rPr kumimoji="0" lang="en-US" sz="2400" b="0" i="0" u="none" strike="noStrike" kern="1200" cap="none" spc="0" normalizeH="0" baseline="0" noProof="0" dirty="0">
                <a:ln>
                  <a:noFill/>
                </a:ln>
                <a:solidFill>
                  <a:srgbClr val="00B050"/>
                </a:solidFill>
                <a:effectLst/>
                <a:uLnTx/>
                <a:uFillTx/>
                <a:latin typeface="Corbel" panose="020B0503020204020204"/>
                <a:ea typeface="+mn-ea"/>
                <a:cs typeface="+mn-cs"/>
              </a:rPr>
              <a:t>alignment</a:t>
            </a: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 must incorporate </a:t>
            </a:r>
            <a:r>
              <a:rPr kumimoji="0" lang="en-US" sz="2400" b="1" i="0" u="none" strike="noStrike" kern="1200" cap="none" spc="0" normalizeH="0" baseline="0" noProof="0" dirty="0">
                <a:ln>
                  <a:noFill/>
                </a:ln>
                <a:solidFill>
                  <a:srgbClr val="C00000"/>
                </a:solidFill>
                <a:effectLst/>
                <a:uLnTx/>
                <a:uFillTx/>
                <a:latin typeface="Corbel" panose="020B0503020204020204"/>
                <a:ea typeface="+mn-ea"/>
                <a:cs typeface="+mn-cs"/>
              </a:rPr>
              <a:t>non-neighboring characters </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as well whenever there is an edge (i.e., </a:t>
            </a:r>
            <a:r>
              <a:rPr kumimoji="0" lang="en-US" sz="2400" b="1" i="1" u="none" strike="noStrike" kern="1200" cap="none" spc="0" normalizeH="0" baseline="0" noProof="0" dirty="0">
                <a:ln>
                  <a:noFill/>
                </a:ln>
                <a:solidFill>
                  <a:srgbClr val="C00000"/>
                </a:solidFill>
                <a:effectLst/>
                <a:uLnTx/>
                <a:uFillTx/>
                <a:latin typeface="Corbel" panose="020B0503020204020204"/>
                <a:ea typeface="+mn-ea"/>
                <a:cs typeface="+mn-cs"/>
              </a:rPr>
              <a:t>hop</a:t>
            </a: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 </a:t>
            </a:r>
          </a:p>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a:ea typeface="+mn-ea"/>
                <a:cs typeface="+mn-cs"/>
              </a:rPr>
              <a:t>from the non-neighboring character to the current character</a:t>
            </a:r>
          </a:p>
        </p:txBody>
      </p:sp>
      <p:pic>
        <p:nvPicPr>
          <p:cNvPr id="35" name="Picture 34">
            <a:extLst>
              <a:ext uri="{FF2B5EF4-FFF2-40B4-BE49-F238E27FC236}">
                <a16:creationId xmlns:a16="http://schemas.microsoft.com/office/drawing/2014/main" id="{DDF1BADA-1890-C17C-CC96-E0BED79B671D}"/>
              </a:ext>
            </a:extLst>
          </p:cNvPr>
          <p:cNvPicPr>
            <a:picLocks noChangeAspect="1"/>
          </p:cNvPicPr>
          <p:nvPr/>
        </p:nvPicPr>
        <p:blipFill>
          <a:blip r:embed="rId5"/>
          <a:stretch>
            <a:fillRect/>
          </a:stretch>
        </p:blipFill>
        <p:spPr>
          <a:xfrm>
            <a:off x="1636776" y="1097280"/>
            <a:ext cx="4655606" cy="2926080"/>
          </a:xfrm>
          <a:prstGeom prst="rect">
            <a:avLst/>
          </a:prstGeom>
        </p:spPr>
      </p:pic>
    </p:spTree>
    <p:extLst>
      <p:ext uri="{BB962C8B-B14F-4D97-AF65-F5344CB8AC3E}">
        <p14:creationId xmlns:p14="http://schemas.microsoft.com/office/powerpoint/2010/main" val="3401797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1"/>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34"/>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1" name="Google Shape;691;p96"/>
          <p:cNvSpPr txBox="1">
            <a:spLocks noGrp="1"/>
          </p:cNvSpPr>
          <p:nvPr>
            <p:ph type="body" idx="1"/>
          </p:nvPr>
        </p:nvSpPr>
        <p:spPr>
          <a:xfrm>
            <a:off x="366963" y="1182414"/>
            <a:ext cx="8410212" cy="5901292"/>
          </a:xfrm>
          <a:prstGeom prst="rect">
            <a:avLst/>
          </a:prstGeom>
          <a:noFill/>
          <a:ln>
            <a:noFill/>
          </a:ln>
        </p:spPr>
        <p:txBody>
          <a:bodyPr spcFirstLastPara="1" vert="horz" wrap="square" lIns="0" tIns="45700" rIns="0" bIns="45700" rtlCol="0" anchor="t" anchorCtr="0">
            <a:noAutofit/>
          </a:bodyPr>
          <a:lstStyle/>
          <a:p>
            <a:pPr marL="192088" indent="0">
              <a:lnSpc>
                <a:spcPct val="120000"/>
              </a:lnSpc>
              <a:spcBef>
                <a:spcPts val="0"/>
              </a:spcBef>
              <a:spcAft>
                <a:spcPts val="1200"/>
              </a:spcAft>
              <a:buSzPts val="1600"/>
              <a:buNone/>
            </a:pPr>
            <a:r>
              <a:rPr lang="en-US" sz="2200" dirty="0">
                <a:solidFill>
                  <a:schemeClr val="tx1"/>
                </a:solidFill>
              </a:rPr>
              <a:t>Based on our analysis with </a:t>
            </a:r>
            <a:r>
              <a:rPr lang="en-US" sz="2200" b="1" dirty="0" err="1">
                <a:solidFill>
                  <a:srgbClr val="0070C0"/>
                </a:solidFill>
              </a:rPr>
              <a:t>GraphAligner</a:t>
            </a:r>
            <a:r>
              <a:rPr lang="en-US" sz="2200" b="1" dirty="0">
                <a:solidFill>
                  <a:srgbClr val="0070C0"/>
                </a:solidFill>
              </a:rPr>
              <a:t> </a:t>
            </a:r>
            <a:r>
              <a:rPr lang="en-US" sz="2200" dirty="0">
                <a:solidFill>
                  <a:schemeClr val="tx1"/>
                </a:solidFill>
              </a:rPr>
              <a:t>and</a:t>
            </a:r>
            <a:r>
              <a:rPr lang="en-US" sz="2200" b="1" dirty="0">
                <a:solidFill>
                  <a:srgbClr val="0070C0"/>
                </a:solidFill>
              </a:rPr>
              <a:t> vg:</a:t>
            </a:r>
          </a:p>
          <a:p>
            <a:pPr marL="192088" indent="0">
              <a:lnSpc>
                <a:spcPct val="120000"/>
              </a:lnSpc>
              <a:spcBef>
                <a:spcPts val="0"/>
              </a:spcBef>
              <a:spcAft>
                <a:spcPts val="1200"/>
              </a:spcAft>
              <a:buSzPts val="1600"/>
              <a:buNone/>
            </a:pPr>
            <a:r>
              <a:rPr lang="en-US" sz="2200" b="1" dirty="0">
                <a:solidFill>
                  <a:srgbClr val="0070C0"/>
                </a:solidFill>
              </a:rPr>
              <a:t>Observation </a:t>
            </a:r>
            <a:r>
              <a:rPr lang="en-US" sz="2200" b="1" dirty="0">
                <a:solidFill>
                  <a:srgbClr val="0070C0"/>
                </a:solidFill>
                <a:latin typeface="Calibri" panose="020F0502020204030204" pitchFamily="34" charset="0"/>
              </a:rPr>
              <a:t>1</a:t>
            </a:r>
            <a:r>
              <a:rPr lang="en-US" sz="2200" b="1" dirty="0">
                <a:solidFill>
                  <a:srgbClr val="0070C0"/>
                </a:solidFill>
              </a:rPr>
              <a:t>: </a:t>
            </a:r>
            <a:r>
              <a:rPr lang="en-US" sz="2200" dirty="0">
                <a:solidFill>
                  <a:schemeClr val="tx1"/>
                </a:solidFill>
              </a:rPr>
              <a:t>Alignment step is the bottleneck</a:t>
            </a:r>
          </a:p>
          <a:p>
            <a:pPr marL="192088" indent="0">
              <a:lnSpc>
                <a:spcPct val="120000"/>
              </a:lnSpc>
              <a:spcBef>
                <a:spcPts val="0"/>
              </a:spcBef>
              <a:spcAft>
                <a:spcPts val="1200"/>
              </a:spcAft>
              <a:buSzPts val="1600"/>
              <a:buNone/>
            </a:pPr>
            <a:r>
              <a:rPr lang="en-US" sz="2200" b="1" dirty="0">
                <a:solidFill>
                  <a:srgbClr val="0070C0"/>
                </a:solidFill>
              </a:rPr>
              <a:t>Observation </a:t>
            </a:r>
            <a:r>
              <a:rPr lang="en-US" sz="2200" b="1" dirty="0">
                <a:solidFill>
                  <a:srgbClr val="0070C0"/>
                </a:solidFill>
                <a:latin typeface="Calibri" panose="020F0502020204030204" pitchFamily="34" charset="0"/>
              </a:rPr>
              <a:t>2</a:t>
            </a:r>
            <a:r>
              <a:rPr lang="en-US" sz="2200" b="1" dirty="0">
                <a:solidFill>
                  <a:srgbClr val="0070C0"/>
                </a:solidFill>
              </a:rPr>
              <a:t>: </a:t>
            </a:r>
            <a:r>
              <a:rPr lang="en-US" sz="2200" dirty="0">
                <a:solidFill>
                  <a:schemeClr val="tx1"/>
                </a:solidFill>
              </a:rPr>
              <a:t>Alignment suffers from high cache miss rates</a:t>
            </a:r>
          </a:p>
          <a:p>
            <a:pPr marL="192088" indent="0">
              <a:lnSpc>
                <a:spcPct val="120000"/>
              </a:lnSpc>
              <a:spcBef>
                <a:spcPts val="0"/>
              </a:spcBef>
              <a:spcAft>
                <a:spcPts val="1200"/>
              </a:spcAft>
              <a:buSzPts val="1600"/>
              <a:buNone/>
            </a:pPr>
            <a:r>
              <a:rPr lang="en-US" sz="2200" b="1" dirty="0">
                <a:solidFill>
                  <a:srgbClr val="0070C0"/>
                </a:solidFill>
              </a:rPr>
              <a:t>Observation </a:t>
            </a:r>
            <a:r>
              <a:rPr lang="en-US" sz="2200" b="1" dirty="0">
                <a:solidFill>
                  <a:srgbClr val="0070C0"/>
                </a:solidFill>
                <a:latin typeface="Calibri" panose="020F0502020204030204" pitchFamily="34" charset="0"/>
              </a:rPr>
              <a:t>3</a:t>
            </a:r>
            <a:r>
              <a:rPr lang="en-US" sz="2200" b="1" dirty="0">
                <a:solidFill>
                  <a:srgbClr val="0070C0"/>
                </a:solidFill>
              </a:rPr>
              <a:t>: </a:t>
            </a:r>
            <a:r>
              <a:rPr lang="en-US" sz="2200" dirty="0">
                <a:solidFill>
                  <a:schemeClr val="tx1"/>
                </a:solidFill>
              </a:rPr>
              <a:t>Seeding suffers from the DRAM latency bottleneck</a:t>
            </a:r>
          </a:p>
          <a:p>
            <a:pPr marL="192088" indent="0">
              <a:lnSpc>
                <a:spcPct val="120000"/>
              </a:lnSpc>
              <a:spcBef>
                <a:spcPts val="0"/>
              </a:spcBef>
              <a:spcAft>
                <a:spcPts val="1200"/>
              </a:spcAft>
              <a:buSzPts val="1600"/>
              <a:buNone/>
            </a:pPr>
            <a:r>
              <a:rPr lang="en-US" sz="2200" b="1" dirty="0">
                <a:solidFill>
                  <a:srgbClr val="0070C0"/>
                </a:solidFill>
              </a:rPr>
              <a:t>Observation </a:t>
            </a:r>
            <a:r>
              <a:rPr lang="en-US" sz="2200" b="1" dirty="0">
                <a:solidFill>
                  <a:srgbClr val="0070C0"/>
                </a:solidFill>
                <a:latin typeface="Calibri" panose="020F0502020204030204" pitchFamily="34" charset="0"/>
              </a:rPr>
              <a:t>4</a:t>
            </a:r>
            <a:r>
              <a:rPr lang="en-US" sz="2200" b="1" dirty="0">
                <a:solidFill>
                  <a:srgbClr val="0070C0"/>
                </a:solidFill>
              </a:rPr>
              <a:t>: </a:t>
            </a:r>
            <a:r>
              <a:rPr lang="en-US" sz="2200" dirty="0">
                <a:solidFill>
                  <a:schemeClr val="tx1"/>
                </a:solidFill>
              </a:rPr>
              <a:t>Baseline tools scale </a:t>
            </a:r>
            <a:r>
              <a:rPr lang="en-US" sz="2200" dirty="0" err="1">
                <a:solidFill>
                  <a:schemeClr val="tx1"/>
                </a:solidFill>
              </a:rPr>
              <a:t>sublinearly</a:t>
            </a:r>
            <a:endParaRPr lang="en-US" sz="2200" dirty="0">
              <a:solidFill>
                <a:schemeClr val="tx1"/>
              </a:solidFill>
            </a:endParaRPr>
          </a:p>
          <a:p>
            <a:pPr marL="192088" indent="0">
              <a:lnSpc>
                <a:spcPct val="120000"/>
              </a:lnSpc>
              <a:spcBef>
                <a:spcPts val="0"/>
              </a:spcBef>
              <a:spcAft>
                <a:spcPts val="0"/>
              </a:spcAft>
              <a:buSzPts val="1600"/>
              <a:buNone/>
            </a:pPr>
            <a:endParaRPr lang="en-US" sz="2200" dirty="0">
              <a:solidFill>
                <a:schemeClr val="tx1"/>
              </a:solidFill>
            </a:endParaRPr>
          </a:p>
          <a:p>
            <a:pPr marL="192088" indent="0">
              <a:lnSpc>
                <a:spcPct val="120000"/>
              </a:lnSpc>
              <a:spcBef>
                <a:spcPts val="0"/>
              </a:spcBef>
              <a:spcAft>
                <a:spcPts val="1200"/>
              </a:spcAft>
              <a:buSzPts val="1600"/>
              <a:buNone/>
            </a:pPr>
            <a:r>
              <a:rPr lang="en-US" sz="2200" b="1" dirty="0">
                <a:solidFill>
                  <a:srgbClr val="C00000"/>
                </a:solidFill>
              </a:rPr>
              <a:t>Observation </a:t>
            </a:r>
            <a:r>
              <a:rPr lang="en-US" sz="2200" b="1" dirty="0">
                <a:solidFill>
                  <a:srgbClr val="C00000"/>
                </a:solidFill>
                <a:latin typeface="Calibri" panose="020F0502020204030204" pitchFamily="34" charset="0"/>
              </a:rPr>
              <a:t>5</a:t>
            </a:r>
            <a:r>
              <a:rPr lang="en-US" sz="2200" b="1" dirty="0">
                <a:solidFill>
                  <a:srgbClr val="C00000"/>
                </a:solidFill>
              </a:rPr>
              <a:t>: </a:t>
            </a:r>
            <a:r>
              <a:rPr lang="en-US" sz="2200" dirty="0">
                <a:solidFill>
                  <a:schemeClr val="tx1"/>
                </a:solidFill>
              </a:rPr>
              <a:t>Existing S2S mapping accelerators are unsuitable </a:t>
            </a:r>
            <a:br>
              <a:rPr lang="en-US" sz="2200" dirty="0">
                <a:solidFill>
                  <a:schemeClr val="tx1"/>
                </a:solidFill>
              </a:rPr>
            </a:br>
            <a:r>
              <a:rPr lang="en-US" sz="2200" dirty="0">
                <a:solidFill>
                  <a:schemeClr val="tx1"/>
                </a:solidFill>
              </a:rPr>
              <a:t>                                 for the S2G mapping problem</a:t>
            </a:r>
          </a:p>
          <a:p>
            <a:pPr marL="192088" indent="0">
              <a:lnSpc>
                <a:spcPct val="120000"/>
              </a:lnSpc>
              <a:spcBef>
                <a:spcPts val="0"/>
              </a:spcBef>
              <a:spcAft>
                <a:spcPts val="1200"/>
              </a:spcAft>
              <a:buSzPts val="1600"/>
              <a:buNone/>
            </a:pPr>
            <a:r>
              <a:rPr lang="en-US" sz="2200" b="1" dirty="0">
                <a:solidFill>
                  <a:srgbClr val="C00000"/>
                </a:solidFill>
              </a:rPr>
              <a:t>Observation </a:t>
            </a:r>
            <a:r>
              <a:rPr lang="en-US" sz="2200" b="1" dirty="0">
                <a:solidFill>
                  <a:srgbClr val="C00000"/>
                </a:solidFill>
                <a:latin typeface="Calibri" panose="020F0502020204030204" pitchFamily="34" charset="0"/>
              </a:rPr>
              <a:t>6</a:t>
            </a:r>
            <a:r>
              <a:rPr lang="en-US" sz="2200" b="1" dirty="0">
                <a:solidFill>
                  <a:srgbClr val="C00000"/>
                </a:solidFill>
              </a:rPr>
              <a:t>: </a:t>
            </a:r>
            <a:r>
              <a:rPr lang="en-US" sz="2200" dirty="0">
                <a:solidFill>
                  <a:schemeClr val="tx1"/>
                </a:solidFill>
              </a:rPr>
              <a:t>Existing graph accelerators are unable to handle </a:t>
            </a:r>
            <a:br>
              <a:rPr lang="en-US" sz="2200" dirty="0">
                <a:solidFill>
                  <a:schemeClr val="tx1"/>
                </a:solidFill>
              </a:rPr>
            </a:br>
            <a:r>
              <a:rPr lang="en-US" sz="2200" dirty="0">
                <a:solidFill>
                  <a:schemeClr val="tx1"/>
                </a:solidFill>
              </a:rPr>
              <a:t>                                 S2G alignment</a:t>
            </a:r>
            <a:endParaRPr sz="2200" dirty="0">
              <a:solidFill>
                <a:srgbClr val="C00000"/>
              </a:solidFill>
            </a:endParaRPr>
          </a:p>
        </p:txBody>
      </p:sp>
      <p:sp>
        <p:nvSpPr>
          <p:cNvPr id="3" name="Title 2">
            <a:extLst>
              <a:ext uri="{FF2B5EF4-FFF2-40B4-BE49-F238E27FC236}">
                <a16:creationId xmlns:a16="http://schemas.microsoft.com/office/drawing/2014/main" id="{4D331E35-A2C7-0A4A-87D0-202B765F72E8}"/>
              </a:ext>
            </a:extLst>
          </p:cNvPr>
          <p:cNvSpPr>
            <a:spLocks noGrp="1"/>
          </p:cNvSpPr>
          <p:nvPr>
            <p:ph type="title"/>
          </p:nvPr>
        </p:nvSpPr>
        <p:spPr/>
        <p:txBody>
          <a:bodyPr>
            <a:normAutofit/>
          </a:bodyPr>
          <a:lstStyle/>
          <a:p>
            <a:r>
              <a:rPr lang="en-US" sz="4250" dirty="0"/>
              <a:t>Analysis of State-of-the-Art Tools</a:t>
            </a:r>
          </a:p>
        </p:txBody>
      </p:sp>
      <p:sp>
        <p:nvSpPr>
          <p:cNvPr id="2" name="Slide Number Placeholder 1">
            <a:extLst>
              <a:ext uri="{FF2B5EF4-FFF2-40B4-BE49-F238E27FC236}">
                <a16:creationId xmlns:a16="http://schemas.microsoft.com/office/drawing/2014/main" id="{48D433D8-78E7-1340-A5B1-1168A45E6EB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170</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10" name="Rounded Rectangle 5">
            <a:extLst>
              <a:ext uri="{FF2B5EF4-FFF2-40B4-BE49-F238E27FC236}">
                <a16:creationId xmlns:a16="http://schemas.microsoft.com/office/drawing/2014/main" id="{B71766B6-85AD-4F40-1E83-452E69D5B4B5}"/>
              </a:ext>
            </a:extLst>
          </p:cNvPr>
          <p:cNvSpPr/>
          <p:nvPr/>
        </p:nvSpPr>
        <p:spPr>
          <a:xfrm>
            <a:off x="366963" y="1158985"/>
            <a:ext cx="8410073" cy="2930840"/>
          </a:xfrm>
          <a:prstGeom prst="roundRect">
            <a:avLst>
              <a:gd name="adj" fmla="val 1116"/>
            </a:avLst>
          </a:prstGeom>
          <a:solidFill>
            <a:srgbClr val="0070C0">
              <a:alpha val="17000"/>
            </a:srgb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Corbel" panose="020B0503020204020204"/>
                <a:ea typeface="+mn-ea"/>
                <a:cs typeface="+mn-cs"/>
              </a:rPr>
              <a:t>	SW</a:t>
            </a:r>
          </a:p>
        </p:txBody>
      </p:sp>
      <p:sp>
        <p:nvSpPr>
          <p:cNvPr id="11" name="Rounded Rectangle 6">
            <a:extLst>
              <a:ext uri="{FF2B5EF4-FFF2-40B4-BE49-F238E27FC236}">
                <a16:creationId xmlns:a16="http://schemas.microsoft.com/office/drawing/2014/main" id="{19294461-4739-5A13-C754-7010C4E760A6}"/>
              </a:ext>
            </a:extLst>
          </p:cNvPr>
          <p:cNvSpPr/>
          <p:nvPr/>
        </p:nvSpPr>
        <p:spPr>
          <a:xfrm>
            <a:off x="366962" y="4261338"/>
            <a:ext cx="8410073" cy="2068800"/>
          </a:xfrm>
          <a:prstGeom prst="roundRect">
            <a:avLst>
              <a:gd name="adj" fmla="val 1619"/>
            </a:avLst>
          </a:prstGeom>
          <a:solidFill>
            <a:srgbClr val="C00000">
              <a:alpha val="17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orbel" panose="020B0503020204020204"/>
                <a:ea typeface="+mn-ea"/>
                <a:cs typeface="+mn-cs"/>
              </a:rPr>
              <a:t>HW</a:t>
            </a:r>
          </a:p>
        </p:txBody>
      </p:sp>
    </p:spTree>
    <p:extLst>
      <p:ext uri="{BB962C8B-B14F-4D97-AF65-F5344CB8AC3E}">
        <p14:creationId xmlns:p14="http://schemas.microsoft.com/office/powerpoint/2010/main" val="357472443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8D917BCF-2FF3-F14B-892A-B967FC00EC08}"/>
              </a:ext>
            </a:extLst>
          </p:cNvPr>
          <p:cNvSpPr/>
          <p:nvPr/>
        </p:nvSpPr>
        <p:spPr>
          <a:xfrm>
            <a:off x="366963" y="3616196"/>
            <a:ext cx="8410071" cy="1740471"/>
          </a:xfrm>
          <a:prstGeom prst="roundRect">
            <a:avLst>
              <a:gd name="adj" fmla="val 3261"/>
            </a:avLst>
          </a:prstGeom>
          <a:solidFill>
            <a:srgbClr val="0070C0">
              <a:alpha val="17000"/>
            </a:srgb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600" b="1" i="0" u="none" strike="noStrike" kern="1200" cap="none" spc="0" normalizeH="0" baseline="0" noProof="0" dirty="0">
              <a:ln>
                <a:noFill/>
              </a:ln>
              <a:solidFill>
                <a:srgbClr val="0070C0"/>
              </a:solidFill>
              <a:effectLst/>
              <a:uLnTx/>
              <a:uFillTx/>
              <a:latin typeface="Corbel" panose="020B0503020204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Corbel" panose="020B0503020204020204"/>
                <a:ea typeface="+mn-ea"/>
                <a:cs typeface="+mn-cs"/>
              </a:rPr>
              <a:t>SW</a:t>
            </a:r>
          </a:p>
        </p:txBody>
      </p:sp>
      <p:sp>
        <p:nvSpPr>
          <p:cNvPr id="7" name="Rounded Rectangle 6">
            <a:extLst>
              <a:ext uri="{FF2B5EF4-FFF2-40B4-BE49-F238E27FC236}">
                <a16:creationId xmlns:a16="http://schemas.microsoft.com/office/drawing/2014/main" id="{58C56414-CB52-6540-B895-DA21C3287D45}"/>
              </a:ext>
            </a:extLst>
          </p:cNvPr>
          <p:cNvSpPr/>
          <p:nvPr/>
        </p:nvSpPr>
        <p:spPr>
          <a:xfrm>
            <a:off x="366962" y="5499318"/>
            <a:ext cx="8410074" cy="877128"/>
          </a:xfrm>
          <a:prstGeom prst="roundRect">
            <a:avLst>
              <a:gd name="adj" fmla="val 5480"/>
            </a:avLst>
          </a:prstGeom>
          <a:solidFill>
            <a:srgbClr val="C00000">
              <a:alpha val="17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E6200"/>
              </a:solidFill>
              <a:effectLst/>
              <a:uLnTx/>
              <a:uFillTx/>
              <a:latin typeface="Corbel" panose="020B0503020204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FE6200"/>
              </a:solidFill>
              <a:effectLst/>
              <a:uLnTx/>
              <a:uFillTx/>
              <a:latin typeface="Corbel" panose="020B0503020204020204"/>
              <a:ea typeface="+mn-ea"/>
              <a:cs typeface="+mn-cs"/>
            </a:endParaRP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Corbel" panose="020B0503020204020204"/>
                <a:ea typeface="+mn-ea"/>
                <a:cs typeface="+mn-cs"/>
              </a:rPr>
              <a:t>HW</a:t>
            </a:r>
          </a:p>
        </p:txBody>
      </p:sp>
      <p:sp>
        <p:nvSpPr>
          <p:cNvPr id="2" name="Title 1">
            <a:extLst>
              <a:ext uri="{FF2B5EF4-FFF2-40B4-BE49-F238E27FC236}">
                <a16:creationId xmlns:a16="http://schemas.microsoft.com/office/drawing/2014/main" id="{F0515F00-A75B-6943-AFE7-2C1251652E0C}"/>
              </a:ext>
            </a:extLst>
          </p:cNvPr>
          <p:cNvSpPr>
            <a:spLocks noGrp="1"/>
          </p:cNvSpPr>
          <p:nvPr>
            <p:ph type="title"/>
          </p:nvPr>
        </p:nvSpPr>
        <p:spPr>
          <a:xfrm>
            <a:off x="366963" y="257434"/>
            <a:ext cx="8777037" cy="753467"/>
          </a:xfrm>
        </p:spPr>
        <p:txBody>
          <a:bodyPr>
            <a:noAutofit/>
          </a:bodyPr>
          <a:lstStyle/>
          <a:p>
            <a:r>
              <a:rPr lang="en-US" sz="4000" dirty="0"/>
              <a:t>SeGraM: </a:t>
            </a:r>
            <a:r>
              <a:rPr lang="en-US" sz="3200" dirty="0"/>
              <a:t>Universal Genomic Mapping Accelerator</a:t>
            </a:r>
          </a:p>
        </p:txBody>
      </p:sp>
      <p:sp>
        <p:nvSpPr>
          <p:cNvPr id="3" name="Content Placeholder 2">
            <a:extLst>
              <a:ext uri="{FF2B5EF4-FFF2-40B4-BE49-F238E27FC236}">
                <a16:creationId xmlns:a16="http://schemas.microsoft.com/office/drawing/2014/main" id="{9FA9FAF1-C63B-A24D-8131-A567AE346E6E}"/>
              </a:ext>
            </a:extLst>
          </p:cNvPr>
          <p:cNvSpPr>
            <a:spLocks noGrp="1"/>
          </p:cNvSpPr>
          <p:nvPr>
            <p:ph idx="1"/>
          </p:nvPr>
        </p:nvSpPr>
        <p:spPr/>
        <p:txBody>
          <a:bodyPr>
            <a:noAutofit/>
          </a:bodyPr>
          <a:lstStyle/>
          <a:p>
            <a:pPr>
              <a:lnSpc>
                <a:spcPct val="110000"/>
              </a:lnSpc>
              <a:spcBef>
                <a:spcPts val="600"/>
              </a:spcBef>
              <a:spcAft>
                <a:spcPts val="0"/>
              </a:spcAft>
            </a:pPr>
            <a:r>
              <a:rPr lang="en-US" sz="2200" b="1" i="1" dirty="0">
                <a:solidFill>
                  <a:srgbClr val="FE6200"/>
                </a:solidFill>
              </a:rPr>
              <a:t>First universal genomic mapping accelerator </a:t>
            </a:r>
            <a:r>
              <a:rPr lang="en-US" sz="2200" dirty="0"/>
              <a:t>that can support </a:t>
            </a:r>
            <a:r>
              <a:rPr lang="en-US" sz="2200" i="1" dirty="0"/>
              <a:t>both</a:t>
            </a:r>
            <a:r>
              <a:rPr lang="en-US" sz="2200" dirty="0"/>
              <a:t> </a:t>
            </a:r>
            <a:r>
              <a:rPr lang="en-US" sz="2200" u="sng" dirty="0"/>
              <a:t>se</a:t>
            </a:r>
            <a:r>
              <a:rPr lang="en-US" sz="2200" dirty="0"/>
              <a:t>quence-to-</a:t>
            </a:r>
            <a:r>
              <a:rPr lang="en-US" sz="2200" u="sng" dirty="0"/>
              <a:t>gra</a:t>
            </a:r>
            <a:r>
              <a:rPr lang="en-US" sz="2200" dirty="0"/>
              <a:t>ph </a:t>
            </a:r>
            <a:r>
              <a:rPr lang="en-US" sz="2200" u="sng" dirty="0"/>
              <a:t>m</a:t>
            </a:r>
            <a:r>
              <a:rPr lang="en-US" sz="2200" dirty="0"/>
              <a:t>apping and sequence-to-sequence mapping, for </a:t>
            </a:r>
            <a:r>
              <a:rPr lang="en-US" sz="2200" i="1" dirty="0"/>
              <a:t>both</a:t>
            </a:r>
            <a:r>
              <a:rPr lang="en-US" sz="2200" dirty="0"/>
              <a:t> short and long reads</a:t>
            </a:r>
          </a:p>
          <a:p>
            <a:pPr>
              <a:lnSpc>
                <a:spcPct val="110000"/>
              </a:lnSpc>
              <a:spcBef>
                <a:spcPts val="600"/>
              </a:spcBef>
              <a:spcAft>
                <a:spcPts val="0"/>
              </a:spcAft>
            </a:pPr>
            <a:endParaRPr lang="en-US" sz="1000" dirty="0"/>
          </a:p>
          <a:p>
            <a:pPr>
              <a:lnSpc>
                <a:spcPct val="110000"/>
              </a:lnSpc>
              <a:spcBef>
                <a:spcPts val="600"/>
              </a:spcBef>
              <a:spcAft>
                <a:spcPts val="0"/>
              </a:spcAft>
            </a:pPr>
            <a:r>
              <a:rPr lang="en-US" sz="2200" b="1" i="1" dirty="0">
                <a:solidFill>
                  <a:srgbClr val="7030A0"/>
                </a:solidFill>
              </a:rPr>
              <a:t>First algorithm/hardware co-design </a:t>
            </a:r>
            <a:r>
              <a:rPr lang="en-US" sz="2200" dirty="0">
                <a:solidFill>
                  <a:schemeClr val="tx1"/>
                </a:solidFill>
              </a:rPr>
              <a:t>for accelerating </a:t>
            </a:r>
            <a:br>
              <a:rPr lang="en-US" sz="2200" dirty="0">
                <a:solidFill>
                  <a:schemeClr val="tx1"/>
                </a:solidFill>
              </a:rPr>
            </a:br>
            <a:r>
              <a:rPr lang="en-US" sz="2200" dirty="0">
                <a:solidFill>
                  <a:schemeClr val="tx1"/>
                </a:solidFill>
              </a:rPr>
              <a:t>sequence-to-graph mapping</a:t>
            </a:r>
          </a:p>
          <a:p>
            <a:pPr>
              <a:lnSpc>
                <a:spcPct val="110000"/>
              </a:lnSpc>
              <a:spcBef>
                <a:spcPts val="600"/>
              </a:spcBef>
              <a:spcAft>
                <a:spcPts val="0"/>
              </a:spcAft>
            </a:pPr>
            <a:endParaRPr lang="en-US" sz="1000" dirty="0"/>
          </a:p>
          <a:p>
            <a:pPr>
              <a:lnSpc>
                <a:spcPct val="110000"/>
              </a:lnSpc>
              <a:spcBef>
                <a:spcPts val="600"/>
              </a:spcBef>
              <a:spcAft>
                <a:spcPts val="0"/>
              </a:spcAft>
            </a:pPr>
            <a:r>
              <a:rPr lang="en-US" sz="2200" dirty="0"/>
              <a:t>We base SeGraM upon a </a:t>
            </a:r>
            <a:r>
              <a:rPr lang="en-US" sz="2200" dirty="0">
                <a:solidFill>
                  <a:srgbClr val="0070C0"/>
                </a:solidFill>
              </a:rPr>
              <a:t>minimizer-based seeding algorithm</a:t>
            </a:r>
            <a:endParaRPr lang="en-US" sz="2200" dirty="0"/>
          </a:p>
          <a:p>
            <a:pPr>
              <a:lnSpc>
                <a:spcPct val="110000"/>
              </a:lnSpc>
              <a:spcBef>
                <a:spcPts val="600"/>
              </a:spcBef>
              <a:spcAft>
                <a:spcPts val="0"/>
              </a:spcAft>
            </a:pPr>
            <a:r>
              <a:rPr lang="en-US" sz="2200" dirty="0"/>
              <a:t>We propose a </a:t>
            </a:r>
            <a:r>
              <a:rPr lang="en-US" sz="2200" dirty="0">
                <a:solidFill>
                  <a:srgbClr val="0070C0"/>
                </a:solidFill>
              </a:rPr>
              <a:t>novel bitvector-based alignment algorithm </a:t>
            </a:r>
            <a:r>
              <a:rPr lang="en-US" sz="2200" dirty="0"/>
              <a:t>to   perform approximate string matching between a read and                     a graph-based reference genome</a:t>
            </a:r>
          </a:p>
          <a:p>
            <a:pPr>
              <a:lnSpc>
                <a:spcPct val="110000"/>
              </a:lnSpc>
              <a:spcBef>
                <a:spcPts val="3000"/>
              </a:spcBef>
              <a:spcAft>
                <a:spcPts val="0"/>
              </a:spcAft>
            </a:pPr>
            <a:r>
              <a:rPr lang="en-US" sz="2200" dirty="0"/>
              <a:t>We </a:t>
            </a:r>
            <a:r>
              <a:rPr lang="en-US" sz="2200" dirty="0">
                <a:solidFill>
                  <a:schemeClr val="tx1"/>
                </a:solidFill>
              </a:rPr>
              <a:t>co-design both algorithms with </a:t>
            </a:r>
            <a:r>
              <a:rPr lang="en-US" sz="2200" dirty="0">
                <a:solidFill>
                  <a:srgbClr val="C00000"/>
                </a:solidFill>
              </a:rPr>
              <a:t>high-performance, scalable,    and efficient hardware accelerators</a:t>
            </a:r>
            <a:endParaRPr lang="en-US" sz="2200" dirty="0">
              <a:solidFill>
                <a:srgbClr val="C00000"/>
              </a:solidFill>
              <a:latin typeface="+mj-lt"/>
            </a:endParaRPr>
          </a:p>
        </p:txBody>
      </p:sp>
      <p:sp>
        <p:nvSpPr>
          <p:cNvPr id="5" name="Slide Number Placeholder 4">
            <a:extLst>
              <a:ext uri="{FF2B5EF4-FFF2-40B4-BE49-F238E27FC236}">
                <a16:creationId xmlns:a16="http://schemas.microsoft.com/office/drawing/2014/main" id="{0021086E-478F-D54F-956E-52EB0579186A}"/>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171</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403749777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3" name="Title 2">
            <a:extLst>
              <a:ext uri="{FF2B5EF4-FFF2-40B4-BE49-F238E27FC236}">
                <a16:creationId xmlns:a16="http://schemas.microsoft.com/office/drawing/2014/main" id="{AD59D520-5920-AB4E-A3ED-7922AA4BC1C3}"/>
              </a:ext>
            </a:extLst>
          </p:cNvPr>
          <p:cNvSpPr>
            <a:spLocks noGrp="1"/>
          </p:cNvSpPr>
          <p:nvPr>
            <p:ph type="title"/>
          </p:nvPr>
        </p:nvSpPr>
        <p:spPr/>
        <p:txBody>
          <a:bodyPr>
            <a:normAutofit fontScale="90000"/>
          </a:bodyPr>
          <a:lstStyle/>
          <a:p>
            <a:r>
              <a:rPr lang="en-US" dirty="0"/>
              <a:t>SeGraM Hardware Design</a:t>
            </a:r>
          </a:p>
        </p:txBody>
      </p:sp>
      <p:sp>
        <p:nvSpPr>
          <p:cNvPr id="4" name="Slide Number Placeholder 3">
            <a:extLst>
              <a:ext uri="{FF2B5EF4-FFF2-40B4-BE49-F238E27FC236}">
                <a16:creationId xmlns:a16="http://schemas.microsoft.com/office/drawing/2014/main" id="{70869F66-9577-FF48-A7F7-63DD640C9C8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172</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377" name="TextBox 376">
            <a:extLst>
              <a:ext uri="{FF2B5EF4-FFF2-40B4-BE49-F238E27FC236}">
                <a16:creationId xmlns:a16="http://schemas.microsoft.com/office/drawing/2014/main" id="{A7812D32-8A23-7C46-8D56-59399B17CCB4}"/>
              </a:ext>
            </a:extLst>
          </p:cNvPr>
          <p:cNvSpPr txBox="1"/>
          <p:nvPr/>
        </p:nvSpPr>
        <p:spPr>
          <a:xfrm>
            <a:off x="1659977" y="2081374"/>
            <a:ext cx="6459835" cy="3587291"/>
          </a:xfrm>
          <a:prstGeom prst="roundRect">
            <a:avLst>
              <a:gd name="adj" fmla="val 1745"/>
            </a:avLst>
          </a:prstGeom>
          <a:solidFill>
            <a:srgbClr val="E7E6E6"/>
          </a:solidFill>
          <a:ln w="28575">
            <a:solidFill>
              <a:sysClr val="windowText" lastClr="000000"/>
            </a:solidFill>
            <a:prstDash val="sysDot"/>
          </a:ln>
        </p:spPr>
        <p:txBody>
          <a:bodyPr wrap="square" lIns="73153" tIns="27432" rIns="73153" bIns="27432" rtlCol="0" anchor="b" anchorCtr="0">
            <a:noAutofit/>
          </a:bodyPr>
          <a:lstStyle/>
          <a:p>
            <a:pPr marL="0" marR="0" lvl="0" indent="0" algn="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black"/>
                </a:solidFill>
                <a:effectLst/>
                <a:uLnTx/>
                <a:uFillTx/>
                <a:latin typeface="Corbel" panose="020B0503020204020204"/>
                <a:ea typeface="+mn-ea"/>
                <a:cs typeface="+mn-cs"/>
              </a:rPr>
              <a:t>SeGraM Accelerator</a:t>
            </a:r>
          </a:p>
        </p:txBody>
      </p:sp>
      <p:sp>
        <p:nvSpPr>
          <p:cNvPr id="378" name="TextBox 377">
            <a:extLst>
              <a:ext uri="{FF2B5EF4-FFF2-40B4-BE49-F238E27FC236}">
                <a16:creationId xmlns:a16="http://schemas.microsoft.com/office/drawing/2014/main" id="{A56B539D-AB62-BA42-ADAC-D1DEA7BE9306}"/>
              </a:ext>
            </a:extLst>
          </p:cNvPr>
          <p:cNvSpPr txBox="1"/>
          <p:nvPr/>
        </p:nvSpPr>
        <p:spPr>
          <a:xfrm>
            <a:off x="1731247" y="2132222"/>
            <a:ext cx="3384365" cy="3074336"/>
          </a:xfrm>
          <a:prstGeom prst="roundRect">
            <a:avLst>
              <a:gd name="adj" fmla="val 1745"/>
            </a:avLst>
          </a:prstGeom>
          <a:solidFill>
            <a:schemeClr val="bg1">
              <a:lumMod val="95000"/>
            </a:schemeClr>
          </a:solidFill>
          <a:ln w="28575">
            <a:solidFill>
              <a:schemeClr val="bg1">
                <a:lumMod val="50000"/>
              </a:schemeClr>
            </a:solidFill>
            <a:prstDash val="sysDot"/>
          </a:ln>
        </p:spPr>
        <p:txBody>
          <a:bodyPr wrap="square" lIns="73153" rIns="73153" bIns="18288" rtlCol="0" anchor="b" anchorCtr="0">
            <a:noAutofit/>
          </a:bodyPr>
          <a:lstStyle/>
          <a:p>
            <a:pPr marL="0" marR="0" lvl="0" indent="0" algn="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lumMod val="50000"/>
                  </a:prstClr>
                </a:solidFill>
                <a:effectLst/>
                <a:uLnTx/>
                <a:uFillTx/>
                <a:latin typeface="Corbel" panose="020B0503020204020204"/>
                <a:ea typeface="+mn-ea"/>
                <a:cs typeface="+mn-cs"/>
              </a:rPr>
              <a:t>MinSeed (MS)</a:t>
            </a:r>
          </a:p>
        </p:txBody>
      </p:sp>
      <p:sp>
        <p:nvSpPr>
          <p:cNvPr id="379" name="TextBox 378">
            <a:extLst>
              <a:ext uri="{FF2B5EF4-FFF2-40B4-BE49-F238E27FC236}">
                <a16:creationId xmlns:a16="http://schemas.microsoft.com/office/drawing/2014/main" id="{6FCA71AC-FD7C-9E46-838C-9BAEE1615105}"/>
              </a:ext>
            </a:extLst>
          </p:cNvPr>
          <p:cNvSpPr txBox="1"/>
          <p:nvPr/>
        </p:nvSpPr>
        <p:spPr>
          <a:xfrm>
            <a:off x="520074" y="4550488"/>
            <a:ext cx="584533" cy="656070"/>
          </a:xfrm>
          <a:prstGeom prst="roundRect">
            <a:avLst>
              <a:gd name="adj" fmla="val 5645"/>
            </a:avLst>
          </a:prstGeom>
          <a:solidFill>
            <a:schemeClr val="bg1">
              <a:lumMod val="95000"/>
            </a:schemeClr>
          </a:solidFill>
          <a:ln w="28575">
            <a:solidFill>
              <a:schemeClr val="bg1">
                <a:lumMod val="50000"/>
              </a:schemeClr>
            </a:solid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a:ea typeface="+mn-ea"/>
                <a:cs typeface="+mn-cs"/>
              </a:rPr>
              <a:t>Host CPU</a:t>
            </a:r>
          </a:p>
        </p:txBody>
      </p:sp>
      <p:sp>
        <p:nvSpPr>
          <p:cNvPr id="380" name="TextBox 379">
            <a:extLst>
              <a:ext uri="{FF2B5EF4-FFF2-40B4-BE49-F238E27FC236}">
                <a16:creationId xmlns:a16="http://schemas.microsoft.com/office/drawing/2014/main" id="{CDD63A1D-62FF-2248-A415-C1721B4EDAB5}"/>
              </a:ext>
            </a:extLst>
          </p:cNvPr>
          <p:cNvSpPr txBox="1"/>
          <p:nvPr/>
        </p:nvSpPr>
        <p:spPr>
          <a:xfrm>
            <a:off x="1659977" y="1290203"/>
            <a:ext cx="6459835" cy="663200"/>
          </a:xfrm>
          <a:prstGeom prst="roundRect">
            <a:avLst>
              <a:gd name="adj" fmla="val 6412"/>
            </a:avLst>
          </a:prstGeom>
          <a:solidFill>
            <a:schemeClr val="bg1">
              <a:lumMod val="95000"/>
            </a:schemeClr>
          </a:solidFill>
          <a:ln w="28575">
            <a:solidFill>
              <a:schemeClr val="bg1">
                <a:lumMod val="50000"/>
              </a:schemeClr>
            </a:solidFill>
          </a:ln>
        </p:spPr>
        <p:txBody>
          <a:bodyPr wrap="square" lIns="73153" tIns="82297" rIns="73153" rtlCol="0" anchor="t"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lumMod val="50000"/>
                  </a:prstClr>
                </a:solidFill>
                <a:effectLst/>
                <a:uLnTx/>
                <a:uFillTx/>
                <a:latin typeface="Corbel" panose="020B0503020204020204"/>
                <a:ea typeface="+mn-ea"/>
                <a:cs typeface="+mn-cs"/>
              </a:rPr>
              <a:t>Main Memory </a:t>
            </a:r>
            <a:r>
              <a:rPr kumimoji="0" lang="en-US" sz="1270" b="0" i="1" u="none" strike="noStrike" kern="0" cap="none" spc="0" normalizeH="0" baseline="0" noProof="0" dirty="0">
                <a:ln>
                  <a:noFill/>
                </a:ln>
                <a:solidFill>
                  <a:prstClr val="white">
                    <a:lumMod val="50000"/>
                  </a:prstClr>
                </a:solidFill>
                <a:effectLst/>
                <a:uLnTx/>
                <a:uFillTx/>
                <a:latin typeface="Corbel" panose="020B0503020204020204"/>
                <a:ea typeface="+mn-ea"/>
                <a:cs typeface="+mn-cs"/>
              </a:rPr>
              <a:t>(graph-based reference &amp; index)</a:t>
            </a:r>
          </a:p>
        </p:txBody>
      </p:sp>
      <p:sp>
        <p:nvSpPr>
          <p:cNvPr id="382" name="TextBox 381">
            <a:extLst>
              <a:ext uri="{FF2B5EF4-FFF2-40B4-BE49-F238E27FC236}">
                <a16:creationId xmlns:a16="http://schemas.microsoft.com/office/drawing/2014/main" id="{273A725A-33FC-2F40-A68C-A6E8AE390951}"/>
              </a:ext>
            </a:extLst>
          </p:cNvPr>
          <p:cNvSpPr txBox="1">
            <a:spLocks/>
          </p:cNvSpPr>
          <p:nvPr/>
        </p:nvSpPr>
        <p:spPr>
          <a:xfrm>
            <a:off x="1858987" y="3576746"/>
            <a:ext cx="914223" cy="652286"/>
          </a:xfrm>
          <a:prstGeom prst="roundRect">
            <a:avLst>
              <a:gd name="adj" fmla="val 1481"/>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Find Minimizers</a:t>
            </a:r>
          </a:p>
        </p:txBody>
      </p:sp>
      <p:sp>
        <p:nvSpPr>
          <p:cNvPr id="385" name="TextBox 384">
            <a:extLst>
              <a:ext uri="{FF2B5EF4-FFF2-40B4-BE49-F238E27FC236}">
                <a16:creationId xmlns:a16="http://schemas.microsoft.com/office/drawing/2014/main" id="{9EE50CA0-BF9D-8A4E-8E67-2239112A085A}"/>
              </a:ext>
            </a:extLst>
          </p:cNvPr>
          <p:cNvSpPr txBox="1"/>
          <p:nvPr/>
        </p:nvSpPr>
        <p:spPr>
          <a:xfrm>
            <a:off x="5284439" y="2132222"/>
            <a:ext cx="2750673" cy="3074336"/>
          </a:xfrm>
          <a:prstGeom prst="roundRect">
            <a:avLst>
              <a:gd name="adj" fmla="val 1745"/>
            </a:avLst>
          </a:prstGeom>
          <a:solidFill>
            <a:schemeClr val="bg1">
              <a:lumMod val="95000"/>
            </a:schemeClr>
          </a:solidFill>
          <a:ln w="28575">
            <a:solidFill>
              <a:schemeClr val="bg1">
                <a:lumMod val="50000"/>
              </a:schemeClr>
            </a:solidFill>
            <a:prstDash val="sysDot"/>
          </a:ln>
        </p:spPr>
        <p:txBody>
          <a:bodyPr wrap="square" lIns="73153" rIns="73153" bIns="18288" rtlCol="0" anchor="b" anchorCtr="0">
            <a:noAutofit/>
          </a:bodyPr>
          <a:lstStyle>
            <a:defPPr>
              <a:defRPr lang="en-US"/>
            </a:defPPr>
            <a:lvl1pPr algn="r">
              <a:defRPr sz="6000" b="1">
                <a:solidFill>
                  <a:srgbClr val="632A8F"/>
                </a:solidFill>
                <a:latin typeface="Corbel" panose="020B0503020204020204" pitchFamily="34" charset="0"/>
              </a:defRPr>
            </a:lvl1pPr>
          </a:lstStyle>
          <a:p>
            <a:pPr marL="0" marR="0" lvl="0" indent="0" algn="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BitAlign (BA)</a:t>
            </a:r>
          </a:p>
        </p:txBody>
      </p:sp>
      <p:sp>
        <p:nvSpPr>
          <p:cNvPr id="386" name="TextBox 385">
            <a:extLst>
              <a:ext uri="{FF2B5EF4-FFF2-40B4-BE49-F238E27FC236}">
                <a16:creationId xmlns:a16="http://schemas.microsoft.com/office/drawing/2014/main" id="{58E1AFC4-D292-D549-B86A-0D246372066E}"/>
              </a:ext>
            </a:extLst>
          </p:cNvPr>
          <p:cNvSpPr txBox="1"/>
          <p:nvPr/>
        </p:nvSpPr>
        <p:spPr>
          <a:xfrm>
            <a:off x="1858987" y="4679154"/>
            <a:ext cx="914223" cy="447183"/>
          </a:xfrm>
          <a:prstGeom prst="roundRect">
            <a:avLst>
              <a:gd name="adj" fmla="val 5084"/>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Read</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Scratchpad</a:t>
            </a:r>
          </a:p>
        </p:txBody>
      </p:sp>
      <p:sp>
        <p:nvSpPr>
          <p:cNvPr id="387" name="TextBox 386">
            <a:extLst>
              <a:ext uri="{FF2B5EF4-FFF2-40B4-BE49-F238E27FC236}">
                <a16:creationId xmlns:a16="http://schemas.microsoft.com/office/drawing/2014/main" id="{E2F19CF7-AB66-7C42-8A55-1E596E896034}"/>
              </a:ext>
            </a:extLst>
          </p:cNvPr>
          <p:cNvSpPr txBox="1"/>
          <p:nvPr/>
        </p:nvSpPr>
        <p:spPr>
          <a:xfrm>
            <a:off x="1858987" y="2257532"/>
            <a:ext cx="914223" cy="1016023"/>
          </a:xfrm>
          <a:prstGeom prst="roundRect">
            <a:avLst>
              <a:gd name="adj" fmla="val 5084"/>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Minimizer Scratchpad</a:t>
            </a:r>
          </a:p>
        </p:txBody>
      </p:sp>
      <p:sp>
        <p:nvSpPr>
          <p:cNvPr id="388" name="TextBox 387">
            <a:extLst>
              <a:ext uri="{FF2B5EF4-FFF2-40B4-BE49-F238E27FC236}">
                <a16:creationId xmlns:a16="http://schemas.microsoft.com/office/drawing/2014/main" id="{D45B38BF-3C5E-F64A-A9A1-6B1A006CF4D3}"/>
              </a:ext>
            </a:extLst>
          </p:cNvPr>
          <p:cNvSpPr txBox="1">
            <a:spLocks/>
          </p:cNvSpPr>
          <p:nvPr/>
        </p:nvSpPr>
        <p:spPr>
          <a:xfrm>
            <a:off x="2900950" y="3576746"/>
            <a:ext cx="1008749" cy="652287"/>
          </a:xfrm>
          <a:prstGeom prst="roundRect">
            <a:avLst>
              <a:gd name="adj" fmla="val 1481"/>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Filter</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Frequencies by Frequency</a:t>
            </a:r>
          </a:p>
        </p:txBody>
      </p:sp>
      <p:sp>
        <p:nvSpPr>
          <p:cNvPr id="389" name="TextBox 388">
            <a:extLst>
              <a:ext uri="{FF2B5EF4-FFF2-40B4-BE49-F238E27FC236}">
                <a16:creationId xmlns:a16="http://schemas.microsoft.com/office/drawing/2014/main" id="{5E0DC71F-43C4-BB4E-A06D-5D7A15E525F5}"/>
              </a:ext>
            </a:extLst>
          </p:cNvPr>
          <p:cNvSpPr txBox="1"/>
          <p:nvPr/>
        </p:nvSpPr>
        <p:spPr>
          <a:xfrm>
            <a:off x="4075105" y="2257532"/>
            <a:ext cx="914407" cy="1016023"/>
          </a:xfrm>
          <a:prstGeom prst="roundRect">
            <a:avLst>
              <a:gd name="adj" fmla="val 5084"/>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Seed Scratchpad</a:t>
            </a:r>
          </a:p>
        </p:txBody>
      </p:sp>
      <p:sp>
        <p:nvSpPr>
          <p:cNvPr id="390" name="TextBox 389">
            <a:extLst>
              <a:ext uri="{FF2B5EF4-FFF2-40B4-BE49-F238E27FC236}">
                <a16:creationId xmlns:a16="http://schemas.microsoft.com/office/drawing/2014/main" id="{B710D81B-3E71-B840-98FC-19E5EE119FA2}"/>
              </a:ext>
            </a:extLst>
          </p:cNvPr>
          <p:cNvSpPr txBox="1">
            <a:spLocks/>
          </p:cNvSpPr>
          <p:nvPr/>
        </p:nvSpPr>
        <p:spPr>
          <a:xfrm>
            <a:off x="4021911" y="3576746"/>
            <a:ext cx="1011100" cy="652286"/>
          </a:xfrm>
          <a:prstGeom prst="roundRect">
            <a:avLst>
              <a:gd name="adj" fmla="val 1481"/>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Find Candidate</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Seed Regions</a:t>
            </a:r>
          </a:p>
        </p:txBody>
      </p:sp>
      <p:sp>
        <p:nvSpPr>
          <p:cNvPr id="80" name="TextBox 79">
            <a:extLst>
              <a:ext uri="{FF2B5EF4-FFF2-40B4-BE49-F238E27FC236}">
                <a16:creationId xmlns:a16="http://schemas.microsoft.com/office/drawing/2014/main" id="{71B28596-24DB-AB0D-D719-D50B3C926B5B}"/>
              </a:ext>
            </a:extLst>
          </p:cNvPr>
          <p:cNvSpPr txBox="1"/>
          <p:nvPr/>
        </p:nvSpPr>
        <p:spPr>
          <a:xfrm>
            <a:off x="1731247" y="2127142"/>
            <a:ext cx="3384365" cy="3074336"/>
          </a:xfrm>
          <a:prstGeom prst="roundRect">
            <a:avLst>
              <a:gd name="adj" fmla="val 1745"/>
            </a:avLst>
          </a:prstGeom>
          <a:solidFill>
            <a:srgbClr val="D2C6FF"/>
          </a:solidFill>
          <a:ln w="28575">
            <a:solidFill>
              <a:sysClr val="windowText" lastClr="000000"/>
            </a:solidFill>
            <a:prstDash val="sysDot"/>
          </a:ln>
        </p:spPr>
        <p:txBody>
          <a:bodyPr wrap="square" lIns="73153" rIns="73153" bIns="18288" rtlCol="0" anchor="b" anchorCtr="0">
            <a:noAutofit/>
          </a:bodyPr>
          <a:lstStyle/>
          <a:p>
            <a:pPr marL="0" marR="0" lvl="0" indent="0" algn="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srgbClr val="632A8F"/>
                </a:solidFill>
                <a:effectLst/>
                <a:uLnTx/>
                <a:uFillTx/>
                <a:latin typeface="Corbel" panose="020B0503020204020204"/>
                <a:ea typeface="+mn-ea"/>
                <a:cs typeface="+mn-cs"/>
              </a:rPr>
              <a:t>MinSeed (MS)</a:t>
            </a:r>
          </a:p>
        </p:txBody>
      </p:sp>
      <p:sp>
        <p:nvSpPr>
          <p:cNvPr id="81" name="TextBox 80">
            <a:extLst>
              <a:ext uri="{FF2B5EF4-FFF2-40B4-BE49-F238E27FC236}">
                <a16:creationId xmlns:a16="http://schemas.microsoft.com/office/drawing/2014/main" id="{9C6FA169-041F-F487-11BA-208590E30B76}"/>
              </a:ext>
            </a:extLst>
          </p:cNvPr>
          <p:cNvSpPr txBox="1">
            <a:spLocks/>
          </p:cNvSpPr>
          <p:nvPr/>
        </p:nvSpPr>
        <p:spPr>
          <a:xfrm>
            <a:off x="1858987" y="3571666"/>
            <a:ext cx="914223" cy="652286"/>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Find Minimizers</a:t>
            </a:r>
          </a:p>
        </p:txBody>
      </p:sp>
      <p:sp>
        <p:nvSpPr>
          <p:cNvPr id="82" name="TextBox 81">
            <a:extLst>
              <a:ext uri="{FF2B5EF4-FFF2-40B4-BE49-F238E27FC236}">
                <a16:creationId xmlns:a16="http://schemas.microsoft.com/office/drawing/2014/main" id="{EAA571D8-CA51-ED1A-64B8-EA9E4A60F483}"/>
              </a:ext>
            </a:extLst>
          </p:cNvPr>
          <p:cNvSpPr txBox="1"/>
          <p:nvPr/>
        </p:nvSpPr>
        <p:spPr>
          <a:xfrm>
            <a:off x="1858987" y="4674074"/>
            <a:ext cx="914223" cy="44718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Read</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Scratchpad</a:t>
            </a:r>
          </a:p>
        </p:txBody>
      </p:sp>
      <p:sp>
        <p:nvSpPr>
          <p:cNvPr id="83" name="TextBox 82">
            <a:extLst>
              <a:ext uri="{FF2B5EF4-FFF2-40B4-BE49-F238E27FC236}">
                <a16:creationId xmlns:a16="http://schemas.microsoft.com/office/drawing/2014/main" id="{6CB08FAD-4CA1-6660-62FF-01792A165289}"/>
              </a:ext>
            </a:extLst>
          </p:cNvPr>
          <p:cNvSpPr txBox="1"/>
          <p:nvPr/>
        </p:nvSpPr>
        <p:spPr>
          <a:xfrm>
            <a:off x="1858987" y="2252452"/>
            <a:ext cx="914223" cy="101602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Minimizer Scratchpad</a:t>
            </a:r>
          </a:p>
        </p:txBody>
      </p:sp>
      <p:sp>
        <p:nvSpPr>
          <p:cNvPr id="84" name="TextBox 83">
            <a:extLst>
              <a:ext uri="{FF2B5EF4-FFF2-40B4-BE49-F238E27FC236}">
                <a16:creationId xmlns:a16="http://schemas.microsoft.com/office/drawing/2014/main" id="{A6322A8F-1F88-FBD6-7796-8DC1D4C8FF0A}"/>
              </a:ext>
            </a:extLst>
          </p:cNvPr>
          <p:cNvSpPr txBox="1">
            <a:spLocks/>
          </p:cNvSpPr>
          <p:nvPr/>
        </p:nvSpPr>
        <p:spPr>
          <a:xfrm>
            <a:off x="2900950" y="3571666"/>
            <a:ext cx="1008749" cy="652287"/>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Filter</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Minimizers by Frequency</a:t>
            </a:r>
          </a:p>
        </p:txBody>
      </p:sp>
      <p:sp>
        <p:nvSpPr>
          <p:cNvPr id="85" name="TextBox 84">
            <a:extLst>
              <a:ext uri="{FF2B5EF4-FFF2-40B4-BE49-F238E27FC236}">
                <a16:creationId xmlns:a16="http://schemas.microsoft.com/office/drawing/2014/main" id="{5F3B23D2-04D6-7C3C-AE9D-7D255A055B2C}"/>
              </a:ext>
            </a:extLst>
          </p:cNvPr>
          <p:cNvSpPr txBox="1"/>
          <p:nvPr/>
        </p:nvSpPr>
        <p:spPr>
          <a:xfrm>
            <a:off x="4075105" y="2252452"/>
            <a:ext cx="914407" cy="101602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Seed Scratchpad</a:t>
            </a:r>
          </a:p>
        </p:txBody>
      </p:sp>
      <p:sp>
        <p:nvSpPr>
          <p:cNvPr id="86" name="TextBox 85">
            <a:extLst>
              <a:ext uri="{FF2B5EF4-FFF2-40B4-BE49-F238E27FC236}">
                <a16:creationId xmlns:a16="http://schemas.microsoft.com/office/drawing/2014/main" id="{6C0CE78D-62E4-FA7A-3982-AEC40276E7DF}"/>
              </a:ext>
            </a:extLst>
          </p:cNvPr>
          <p:cNvSpPr txBox="1">
            <a:spLocks/>
          </p:cNvSpPr>
          <p:nvPr/>
        </p:nvSpPr>
        <p:spPr>
          <a:xfrm>
            <a:off x="4021911" y="3571666"/>
            <a:ext cx="1011100" cy="652286"/>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Find Candidate</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Seed Regions</a:t>
            </a:r>
          </a:p>
        </p:txBody>
      </p:sp>
      <p:sp>
        <p:nvSpPr>
          <p:cNvPr id="391" name="TextBox 390">
            <a:extLst>
              <a:ext uri="{FF2B5EF4-FFF2-40B4-BE49-F238E27FC236}">
                <a16:creationId xmlns:a16="http://schemas.microsoft.com/office/drawing/2014/main" id="{C3FC1D87-12F5-BD4E-9B84-838BECDF89F4}"/>
              </a:ext>
            </a:extLst>
          </p:cNvPr>
          <p:cNvSpPr txBox="1"/>
          <p:nvPr/>
        </p:nvSpPr>
        <p:spPr>
          <a:xfrm>
            <a:off x="5432867" y="2257532"/>
            <a:ext cx="2470967" cy="447183"/>
          </a:xfrm>
          <a:prstGeom prst="roundRect">
            <a:avLst>
              <a:gd name="adj" fmla="val 5084"/>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Input Scratchpad</a:t>
            </a:r>
          </a:p>
        </p:txBody>
      </p:sp>
      <p:sp>
        <p:nvSpPr>
          <p:cNvPr id="392" name="TextBox 391">
            <a:extLst>
              <a:ext uri="{FF2B5EF4-FFF2-40B4-BE49-F238E27FC236}">
                <a16:creationId xmlns:a16="http://schemas.microsoft.com/office/drawing/2014/main" id="{57B51410-62D7-5042-9BBE-A9757948B5F0}"/>
              </a:ext>
            </a:extLst>
          </p:cNvPr>
          <p:cNvSpPr txBox="1">
            <a:spLocks/>
          </p:cNvSpPr>
          <p:nvPr/>
        </p:nvSpPr>
        <p:spPr>
          <a:xfrm>
            <a:off x="5431512" y="2965193"/>
            <a:ext cx="916500" cy="583629"/>
          </a:xfrm>
          <a:prstGeom prst="roundRect">
            <a:avLst>
              <a:gd name="adj" fmla="val 1481"/>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Generate Bitvectors</a:t>
            </a:r>
          </a:p>
        </p:txBody>
      </p:sp>
      <p:sp>
        <p:nvSpPr>
          <p:cNvPr id="393" name="TextBox 392">
            <a:extLst>
              <a:ext uri="{FF2B5EF4-FFF2-40B4-BE49-F238E27FC236}">
                <a16:creationId xmlns:a16="http://schemas.microsoft.com/office/drawing/2014/main" id="{2C746795-3C18-4243-BE4D-C531D2DA2604}"/>
              </a:ext>
            </a:extLst>
          </p:cNvPr>
          <p:cNvSpPr txBox="1">
            <a:spLocks/>
          </p:cNvSpPr>
          <p:nvPr/>
        </p:nvSpPr>
        <p:spPr>
          <a:xfrm>
            <a:off x="5431512" y="4678178"/>
            <a:ext cx="916500" cy="430105"/>
          </a:xfrm>
          <a:prstGeom prst="roundRect">
            <a:avLst>
              <a:gd name="adj" fmla="val 1481"/>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Perform</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Traceback</a:t>
            </a:r>
          </a:p>
        </p:txBody>
      </p:sp>
      <p:sp>
        <p:nvSpPr>
          <p:cNvPr id="394" name="TextBox 393">
            <a:extLst>
              <a:ext uri="{FF2B5EF4-FFF2-40B4-BE49-F238E27FC236}">
                <a16:creationId xmlns:a16="http://schemas.microsoft.com/office/drawing/2014/main" id="{8EE8E914-864E-0445-8CE9-CD435555CF78}"/>
              </a:ext>
            </a:extLst>
          </p:cNvPr>
          <p:cNvSpPr txBox="1"/>
          <p:nvPr/>
        </p:nvSpPr>
        <p:spPr>
          <a:xfrm>
            <a:off x="5431512" y="3814803"/>
            <a:ext cx="2470967" cy="654246"/>
          </a:xfrm>
          <a:prstGeom prst="roundRect">
            <a:avLst>
              <a:gd name="adj" fmla="val 5084"/>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Bitvector Scratchpad</a:t>
            </a:r>
          </a:p>
        </p:txBody>
      </p:sp>
      <p:sp>
        <p:nvSpPr>
          <p:cNvPr id="395" name="TextBox 394">
            <a:extLst>
              <a:ext uri="{FF2B5EF4-FFF2-40B4-BE49-F238E27FC236}">
                <a16:creationId xmlns:a16="http://schemas.microsoft.com/office/drawing/2014/main" id="{15637F85-242E-5842-BD15-83240218D47E}"/>
              </a:ext>
            </a:extLst>
          </p:cNvPr>
          <p:cNvSpPr txBox="1"/>
          <p:nvPr/>
        </p:nvSpPr>
        <p:spPr>
          <a:xfrm>
            <a:off x="6903382" y="2965192"/>
            <a:ext cx="999097" cy="583629"/>
          </a:xfrm>
          <a:prstGeom prst="roundRect">
            <a:avLst>
              <a:gd name="adj" fmla="val 5084"/>
            </a:avLst>
          </a:prstGeom>
          <a:solidFill>
            <a:schemeClr val="bg1">
              <a:lumMod val="95000"/>
            </a:schemeClr>
          </a:solidFill>
          <a:ln w="28575">
            <a:solidFill>
              <a:schemeClr val="bg1">
                <a:lumMod val="50000"/>
              </a:schemeClr>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pitchFamily="34" charset="0"/>
                <a:ea typeface="+mn-ea"/>
                <a:cs typeface="+mn-cs"/>
              </a:rPr>
              <a:t>Hop Queues</a:t>
            </a:r>
          </a:p>
        </p:txBody>
      </p:sp>
      <p:sp>
        <p:nvSpPr>
          <p:cNvPr id="87" name="TextBox 86">
            <a:extLst>
              <a:ext uri="{FF2B5EF4-FFF2-40B4-BE49-F238E27FC236}">
                <a16:creationId xmlns:a16="http://schemas.microsoft.com/office/drawing/2014/main" id="{384E4DC0-158B-E366-B88B-E7867288E780}"/>
              </a:ext>
            </a:extLst>
          </p:cNvPr>
          <p:cNvSpPr txBox="1"/>
          <p:nvPr/>
        </p:nvSpPr>
        <p:spPr>
          <a:xfrm>
            <a:off x="5284439" y="2127142"/>
            <a:ext cx="2750673" cy="3074336"/>
          </a:xfrm>
          <a:prstGeom prst="roundRect">
            <a:avLst>
              <a:gd name="adj" fmla="val 1745"/>
            </a:avLst>
          </a:prstGeom>
          <a:solidFill>
            <a:srgbClr val="C5E0B4"/>
          </a:solidFill>
          <a:ln w="28575">
            <a:solidFill>
              <a:sysClr val="windowText" lastClr="000000"/>
            </a:solidFill>
            <a:prstDash val="sysDot"/>
          </a:ln>
        </p:spPr>
        <p:txBody>
          <a:bodyPr wrap="square" lIns="73153" rIns="73153" bIns="18288" rtlCol="0" anchor="b" anchorCtr="0">
            <a:noAutofit/>
          </a:bodyPr>
          <a:lstStyle>
            <a:defPPr>
              <a:defRPr lang="en-US"/>
            </a:defPPr>
            <a:lvl1pPr algn="r">
              <a:defRPr sz="6000" b="1">
                <a:solidFill>
                  <a:srgbClr val="632A8F"/>
                </a:solidFill>
                <a:latin typeface="Corbel" panose="020B0503020204020204" pitchFamily="34" charset="0"/>
              </a:defRPr>
            </a:lvl1pPr>
          </a:lstStyle>
          <a:p>
            <a:pPr marL="0" marR="0" lvl="0" indent="0" algn="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srgbClr val="70AD47">
                    <a:lumMod val="50000"/>
                  </a:srgbClr>
                </a:solidFill>
                <a:effectLst/>
                <a:uLnTx/>
                <a:uFillTx/>
                <a:latin typeface="Corbel" panose="020B0503020204020204" pitchFamily="34" charset="0"/>
                <a:ea typeface="+mn-ea"/>
                <a:cs typeface="+mn-cs"/>
              </a:rPr>
              <a:t>BitAlign (BA)</a:t>
            </a:r>
          </a:p>
        </p:txBody>
      </p:sp>
      <p:sp>
        <p:nvSpPr>
          <p:cNvPr id="88" name="TextBox 87">
            <a:extLst>
              <a:ext uri="{FF2B5EF4-FFF2-40B4-BE49-F238E27FC236}">
                <a16:creationId xmlns:a16="http://schemas.microsoft.com/office/drawing/2014/main" id="{D408568E-140B-7F1E-CDB6-C434117B992B}"/>
              </a:ext>
            </a:extLst>
          </p:cNvPr>
          <p:cNvSpPr txBox="1"/>
          <p:nvPr/>
        </p:nvSpPr>
        <p:spPr>
          <a:xfrm>
            <a:off x="5432867" y="2252452"/>
            <a:ext cx="2470967" cy="44718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Input Scratchpad</a:t>
            </a:r>
          </a:p>
        </p:txBody>
      </p:sp>
      <p:sp>
        <p:nvSpPr>
          <p:cNvPr id="89" name="TextBox 88">
            <a:extLst>
              <a:ext uri="{FF2B5EF4-FFF2-40B4-BE49-F238E27FC236}">
                <a16:creationId xmlns:a16="http://schemas.microsoft.com/office/drawing/2014/main" id="{87861C07-864A-A073-3FB1-B24117BEEB02}"/>
              </a:ext>
            </a:extLst>
          </p:cNvPr>
          <p:cNvSpPr txBox="1">
            <a:spLocks/>
          </p:cNvSpPr>
          <p:nvPr/>
        </p:nvSpPr>
        <p:spPr>
          <a:xfrm>
            <a:off x="5431512" y="2960113"/>
            <a:ext cx="916500" cy="583629"/>
          </a:xfrm>
          <a:prstGeom prst="roundRect">
            <a:avLst>
              <a:gd name="adj" fmla="val 1481"/>
            </a:avLst>
          </a:prstGeom>
          <a:solidFill>
            <a:srgbClr val="70AD47">
              <a:lumMod val="5000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Generate Bitvectors</a:t>
            </a:r>
          </a:p>
        </p:txBody>
      </p:sp>
      <p:sp>
        <p:nvSpPr>
          <p:cNvPr id="90" name="TextBox 89">
            <a:extLst>
              <a:ext uri="{FF2B5EF4-FFF2-40B4-BE49-F238E27FC236}">
                <a16:creationId xmlns:a16="http://schemas.microsoft.com/office/drawing/2014/main" id="{6C507980-35BB-2AB2-2C26-58F7F31EA5A6}"/>
              </a:ext>
            </a:extLst>
          </p:cNvPr>
          <p:cNvSpPr txBox="1">
            <a:spLocks/>
          </p:cNvSpPr>
          <p:nvPr/>
        </p:nvSpPr>
        <p:spPr>
          <a:xfrm>
            <a:off x="5431512" y="4673098"/>
            <a:ext cx="916500" cy="430105"/>
          </a:xfrm>
          <a:prstGeom prst="roundRect">
            <a:avLst>
              <a:gd name="adj" fmla="val 1481"/>
            </a:avLst>
          </a:prstGeom>
          <a:solidFill>
            <a:srgbClr val="70AD47">
              <a:lumMod val="5000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Perform</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Traceback</a:t>
            </a:r>
          </a:p>
        </p:txBody>
      </p:sp>
      <p:sp>
        <p:nvSpPr>
          <p:cNvPr id="91" name="TextBox 90">
            <a:extLst>
              <a:ext uri="{FF2B5EF4-FFF2-40B4-BE49-F238E27FC236}">
                <a16:creationId xmlns:a16="http://schemas.microsoft.com/office/drawing/2014/main" id="{269839F8-946A-EF61-6B85-784384EACB1D}"/>
              </a:ext>
            </a:extLst>
          </p:cNvPr>
          <p:cNvSpPr txBox="1"/>
          <p:nvPr/>
        </p:nvSpPr>
        <p:spPr>
          <a:xfrm>
            <a:off x="5431512" y="3809723"/>
            <a:ext cx="2470967" cy="654246"/>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Bitvector Scratchpad</a:t>
            </a:r>
          </a:p>
        </p:txBody>
      </p:sp>
      <p:sp>
        <p:nvSpPr>
          <p:cNvPr id="92" name="TextBox 91">
            <a:extLst>
              <a:ext uri="{FF2B5EF4-FFF2-40B4-BE49-F238E27FC236}">
                <a16:creationId xmlns:a16="http://schemas.microsoft.com/office/drawing/2014/main" id="{469C4BF0-383F-561C-E0F0-E1F6E9A9BFD0}"/>
              </a:ext>
            </a:extLst>
          </p:cNvPr>
          <p:cNvSpPr txBox="1"/>
          <p:nvPr/>
        </p:nvSpPr>
        <p:spPr>
          <a:xfrm>
            <a:off x="6903382" y="2960112"/>
            <a:ext cx="999097" cy="583629"/>
          </a:xfrm>
          <a:prstGeom prst="roundRect">
            <a:avLst>
              <a:gd name="adj" fmla="val 5084"/>
            </a:avLst>
          </a:prstGeom>
          <a:solidFill>
            <a:srgbClr val="EAF4E4"/>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Hop Queues</a:t>
            </a:r>
          </a:p>
        </p:txBody>
      </p:sp>
      <p:sp>
        <p:nvSpPr>
          <p:cNvPr id="93" name="Rectangle 92">
            <a:extLst>
              <a:ext uri="{FF2B5EF4-FFF2-40B4-BE49-F238E27FC236}">
                <a16:creationId xmlns:a16="http://schemas.microsoft.com/office/drawing/2014/main" id="{4BBCB946-2FF4-FE5F-ACE2-8946EC86CFC1}"/>
              </a:ext>
            </a:extLst>
          </p:cNvPr>
          <p:cNvSpPr/>
          <p:nvPr/>
        </p:nvSpPr>
        <p:spPr>
          <a:xfrm>
            <a:off x="1731247" y="5725319"/>
            <a:ext cx="3384365" cy="78483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7030A0"/>
                </a:solidFill>
                <a:effectLst/>
                <a:uLnTx/>
                <a:uFillTx/>
                <a:latin typeface="Corbel" panose="020B0503020204020204"/>
                <a:ea typeface="+mn-ea"/>
                <a:cs typeface="+mn-cs"/>
              </a:rPr>
              <a:t>MinSeed: </a:t>
            </a:r>
            <a:r>
              <a:rPr kumimoji="0" lang="en-US" sz="1500" b="0" i="1" u="none" strike="noStrike" kern="1200" cap="none" spc="0" normalizeH="0" baseline="0" noProof="0" dirty="0">
                <a:ln>
                  <a:noFill/>
                </a:ln>
                <a:solidFill>
                  <a:prstClr val="black"/>
                </a:solidFill>
                <a:effectLst/>
                <a:uLnTx/>
                <a:uFillTx/>
                <a:latin typeface="LinLibertineT"/>
                <a:ea typeface="+mn-ea"/>
                <a:cs typeface="+mn-cs"/>
              </a:rPr>
              <a:t>first</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 hardware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LinLibertineT"/>
                <a:ea typeface="+mn-ea"/>
                <a:cs typeface="+mn-cs"/>
              </a:rPr>
              <a:t>accelerator for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7030A0"/>
                </a:solidFill>
                <a:effectLst/>
                <a:uLnTx/>
                <a:uFillTx/>
                <a:latin typeface="LinLibertineT"/>
                <a:ea typeface="+mn-ea"/>
                <a:cs typeface="+mn-cs"/>
              </a:rPr>
              <a:t>Min</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imizer-based </a:t>
            </a:r>
            <a:r>
              <a:rPr kumimoji="0" lang="en-US" sz="1500" b="1" i="0" u="none" strike="noStrike" kern="1200" cap="none" spc="0" normalizeH="0" baseline="0" noProof="0" dirty="0">
                <a:ln>
                  <a:noFill/>
                </a:ln>
                <a:solidFill>
                  <a:srgbClr val="7030A0"/>
                </a:solidFill>
                <a:effectLst/>
                <a:uLnTx/>
                <a:uFillTx/>
                <a:latin typeface="LinLibertineT"/>
                <a:ea typeface="+mn-ea"/>
                <a:cs typeface="+mn-cs"/>
              </a:rPr>
              <a:t>Seed</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ing</a:t>
            </a:r>
            <a:endParaRPr kumimoji="0" lang="en-US" sz="1500" b="0" i="0" u="none" strike="noStrike" kern="1200" cap="none" spc="0" normalizeH="0" baseline="0" noProof="0" dirty="0">
              <a:ln>
                <a:noFill/>
              </a:ln>
              <a:solidFill>
                <a:srgbClr val="00B050"/>
              </a:solidFill>
              <a:effectLst/>
              <a:uLnTx/>
              <a:uFillTx/>
              <a:latin typeface="Corbel" panose="020B0503020204020204"/>
              <a:ea typeface="+mn-ea"/>
              <a:cs typeface="+mn-cs"/>
            </a:endParaRPr>
          </a:p>
        </p:txBody>
      </p:sp>
      <p:sp>
        <p:nvSpPr>
          <p:cNvPr id="95" name="Rectangle 94">
            <a:extLst>
              <a:ext uri="{FF2B5EF4-FFF2-40B4-BE49-F238E27FC236}">
                <a16:creationId xmlns:a16="http://schemas.microsoft.com/office/drawing/2014/main" id="{7E3B36E1-B5F8-B300-AC52-D4EBD53083C6}"/>
              </a:ext>
            </a:extLst>
          </p:cNvPr>
          <p:cNvSpPr/>
          <p:nvPr/>
        </p:nvSpPr>
        <p:spPr>
          <a:xfrm>
            <a:off x="5284439" y="5725319"/>
            <a:ext cx="2750673" cy="78483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B050"/>
                </a:solidFill>
                <a:effectLst/>
                <a:uLnTx/>
                <a:uFillTx/>
                <a:latin typeface="Corbel" panose="020B0503020204020204"/>
                <a:ea typeface="+mn-ea"/>
                <a:cs typeface="+mn-cs"/>
              </a:rPr>
              <a:t>BitAlign:</a:t>
            </a:r>
            <a:r>
              <a:rPr kumimoji="0" lang="en-US" sz="1500" b="1" i="0" u="none" strike="noStrike" kern="1200" cap="none" spc="0" normalizeH="0" baseline="0" noProof="0" dirty="0">
                <a:ln>
                  <a:noFill/>
                </a:ln>
                <a:solidFill>
                  <a:srgbClr val="7030A0"/>
                </a:solidFill>
                <a:effectLst/>
                <a:uLnTx/>
                <a:uFillTx/>
                <a:latin typeface="Corbel" panose="020B0503020204020204"/>
                <a:ea typeface="+mn-ea"/>
                <a:cs typeface="+mn-cs"/>
              </a:rPr>
              <a:t> </a:t>
            </a:r>
            <a:r>
              <a:rPr kumimoji="0" lang="en-US" sz="1500" b="0" i="1" u="none" strike="noStrike" kern="1200" cap="none" spc="0" normalizeH="0" baseline="0" noProof="0" dirty="0">
                <a:ln>
                  <a:noFill/>
                </a:ln>
                <a:solidFill>
                  <a:prstClr val="black"/>
                </a:solidFill>
                <a:effectLst/>
                <a:uLnTx/>
                <a:uFillTx/>
                <a:latin typeface="LinLibertineT"/>
                <a:ea typeface="+mn-ea"/>
                <a:cs typeface="+mn-cs"/>
              </a:rPr>
              <a:t>first</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 hardware accelerator for (</a:t>
            </a:r>
            <a:r>
              <a:rPr kumimoji="0" lang="en-US" sz="1500" b="1" i="0" u="none" strike="noStrike" kern="1200" cap="none" spc="0" normalizeH="0" baseline="0" noProof="0" dirty="0">
                <a:ln>
                  <a:noFill/>
                </a:ln>
                <a:solidFill>
                  <a:srgbClr val="00B050"/>
                </a:solidFill>
                <a:effectLst/>
                <a:uLnTx/>
                <a:uFillTx/>
                <a:latin typeface="LinLibertineT"/>
                <a:ea typeface="+mn-ea"/>
                <a:cs typeface="+mn-cs"/>
              </a:rPr>
              <a:t>Bit</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vector-based) sequence-to-graph </a:t>
            </a:r>
            <a:r>
              <a:rPr kumimoji="0" lang="en-US" sz="1500" b="1" i="0" u="none" strike="noStrike" kern="1200" cap="none" spc="0" normalizeH="0" baseline="0" noProof="0" dirty="0">
                <a:ln>
                  <a:noFill/>
                </a:ln>
                <a:solidFill>
                  <a:srgbClr val="00B050"/>
                </a:solidFill>
                <a:effectLst/>
                <a:uLnTx/>
                <a:uFillTx/>
                <a:latin typeface="LinLibertineT"/>
                <a:ea typeface="+mn-ea"/>
                <a:cs typeface="+mn-cs"/>
              </a:rPr>
              <a:t>Align</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ment</a:t>
            </a:r>
            <a:endParaRPr kumimoji="0" lang="en-US" sz="15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63352433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61" name="TextBox 60">
            <a:extLst>
              <a:ext uri="{FF2B5EF4-FFF2-40B4-BE49-F238E27FC236}">
                <a16:creationId xmlns:a16="http://schemas.microsoft.com/office/drawing/2014/main" id="{781DD1D8-E8CF-31B8-54B8-8D6530D0CEA9}"/>
              </a:ext>
            </a:extLst>
          </p:cNvPr>
          <p:cNvSpPr txBox="1"/>
          <p:nvPr/>
        </p:nvSpPr>
        <p:spPr>
          <a:xfrm>
            <a:off x="520074" y="4550488"/>
            <a:ext cx="584533" cy="656070"/>
          </a:xfrm>
          <a:prstGeom prst="roundRect">
            <a:avLst>
              <a:gd name="adj" fmla="val 5645"/>
            </a:avLst>
          </a:prstGeom>
          <a:solidFill>
            <a:schemeClr val="bg1">
              <a:lumMod val="95000"/>
            </a:schemeClr>
          </a:solidFill>
          <a:ln w="28575">
            <a:solidFill>
              <a:schemeClr val="bg1">
                <a:lumMod val="50000"/>
              </a:schemeClr>
            </a:solid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lumMod val="50000"/>
                  </a:prstClr>
                </a:solidFill>
                <a:effectLst/>
                <a:uLnTx/>
                <a:uFillTx/>
                <a:latin typeface="Corbel" panose="020B0503020204020204"/>
                <a:ea typeface="+mn-ea"/>
                <a:cs typeface="+mn-cs"/>
              </a:rPr>
              <a:t>Host CPU</a:t>
            </a:r>
          </a:p>
        </p:txBody>
      </p:sp>
      <p:sp>
        <p:nvSpPr>
          <p:cNvPr id="58" name="TextBox 57">
            <a:extLst>
              <a:ext uri="{FF2B5EF4-FFF2-40B4-BE49-F238E27FC236}">
                <a16:creationId xmlns:a16="http://schemas.microsoft.com/office/drawing/2014/main" id="{71A8D7ED-1B6B-035E-569C-178A4E19C09C}"/>
              </a:ext>
            </a:extLst>
          </p:cNvPr>
          <p:cNvSpPr txBox="1"/>
          <p:nvPr/>
        </p:nvSpPr>
        <p:spPr>
          <a:xfrm>
            <a:off x="1659977" y="1290203"/>
            <a:ext cx="6459835" cy="663200"/>
          </a:xfrm>
          <a:prstGeom prst="roundRect">
            <a:avLst>
              <a:gd name="adj" fmla="val 6412"/>
            </a:avLst>
          </a:prstGeom>
          <a:solidFill>
            <a:schemeClr val="bg1">
              <a:lumMod val="95000"/>
            </a:schemeClr>
          </a:solidFill>
          <a:ln w="28575">
            <a:solidFill>
              <a:schemeClr val="bg1">
                <a:lumMod val="50000"/>
              </a:schemeClr>
            </a:solidFill>
          </a:ln>
        </p:spPr>
        <p:txBody>
          <a:bodyPr wrap="square" lIns="73153" tIns="82297" rIns="73153" rtlCol="0" anchor="t"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lumMod val="50000"/>
                  </a:prstClr>
                </a:solidFill>
                <a:effectLst/>
                <a:uLnTx/>
                <a:uFillTx/>
                <a:latin typeface="Corbel" panose="020B0503020204020204"/>
                <a:ea typeface="+mn-ea"/>
                <a:cs typeface="+mn-cs"/>
              </a:rPr>
              <a:t>Main Memory </a:t>
            </a:r>
            <a:r>
              <a:rPr kumimoji="0" lang="en-US" sz="1270" b="0" i="1" u="none" strike="noStrike" kern="0" cap="none" spc="0" normalizeH="0" baseline="0" noProof="0" dirty="0">
                <a:ln>
                  <a:noFill/>
                </a:ln>
                <a:solidFill>
                  <a:prstClr val="white">
                    <a:lumMod val="50000"/>
                  </a:prstClr>
                </a:solidFill>
                <a:effectLst/>
                <a:uLnTx/>
                <a:uFillTx/>
                <a:latin typeface="Corbel" panose="020B0503020204020204"/>
                <a:ea typeface="+mn-ea"/>
                <a:cs typeface="+mn-cs"/>
              </a:rPr>
              <a:t>(graph-based reference &amp; index)</a:t>
            </a:r>
          </a:p>
        </p:txBody>
      </p:sp>
      <p:sp>
        <p:nvSpPr>
          <p:cNvPr id="60" name="TextBox 59">
            <a:extLst>
              <a:ext uri="{FF2B5EF4-FFF2-40B4-BE49-F238E27FC236}">
                <a16:creationId xmlns:a16="http://schemas.microsoft.com/office/drawing/2014/main" id="{E0CA0757-5F0A-A6B1-B65D-0539C22A14A6}"/>
              </a:ext>
            </a:extLst>
          </p:cNvPr>
          <p:cNvSpPr txBox="1"/>
          <p:nvPr/>
        </p:nvSpPr>
        <p:spPr>
          <a:xfrm>
            <a:off x="1659977" y="1285123"/>
            <a:ext cx="6459835" cy="663200"/>
          </a:xfrm>
          <a:prstGeom prst="roundRect">
            <a:avLst>
              <a:gd name="adj" fmla="val 6412"/>
            </a:avLst>
          </a:prstGeom>
          <a:solidFill>
            <a:srgbClr val="9DC3E6"/>
          </a:solidFill>
          <a:ln w="28575">
            <a:solidFill>
              <a:sysClr val="windowText" lastClr="000000"/>
            </a:solidFill>
          </a:ln>
        </p:spPr>
        <p:txBody>
          <a:bodyPr wrap="square" lIns="73153" tIns="82297" rIns="73153" rtlCol="0" anchor="t"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black"/>
                </a:solidFill>
                <a:effectLst/>
                <a:uLnTx/>
                <a:uFillTx/>
                <a:latin typeface="Corbel" panose="020B0503020204020204"/>
                <a:ea typeface="+mn-ea"/>
                <a:cs typeface="+mn-cs"/>
              </a:rPr>
              <a:t>Main Memory </a:t>
            </a:r>
            <a:r>
              <a:rPr kumimoji="0" lang="en-US" sz="1270" b="0" i="1" u="none" strike="noStrike" kern="0" cap="none" spc="0" normalizeH="0" baseline="0" noProof="0" dirty="0">
                <a:ln>
                  <a:noFill/>
                </a:ln>
                <a:solidFill>
                  <a:prstClr val="black"/>
                </a:solidFill>
                <a:effectLst/>
                <a:uLnTx/>
                <a:uFillTx/>
                <a:latin typeface="Corbel" panose="020B0503020204020204"/>
                <a:ea typeface="+mn-ea"/>
                <a:cs typeface="+mn-cs"/>
              </a:rPr>
              <a:t>(graph-based reference &amp; index)</a:t>
            </a:r>
          </a:p>
        </p:txBody>
      </p:sp>
      <p:sp>
        <p:nvSpPr>
          <p:cNvPr id="3" name="Title 2">
            <a:extLst>
              <a:ext uri="{FF2B5EF4-FFF2-40B4-BE49-F238E27FC236}">
                <a16:creationId xmlns:a16="http://schemas.microsoft.com/office/drawing/2014/main" id="{AD59D520-5920-AB4E-A3ED-7922AA4BC1C3}"/>
              </a:ext>
            </a:extLst>
          </p:cNvPr>
          <p:cNvSpPr>
            <a:spLocks noGrp="1"/>
          </p:cNvSpPr>
          <p:nvPr>
            <p:ph type="title"/>
          </p:nvPr>
        </p:nvSpPr>
        <p:spPr/>
        <p:txBody>
          <a:bodyPr>
            <a:normAutofit fontScale="90000"/>
          </a:bodyPr>
          <a:lstStyle/>
          <a:p>
            <a:r>
              <a:rPr lang="en-US" dirty="0"/>
              <a:t>SeGraM Hardware Design</a:t>
            </a:r>
          </a:p>
        </p:txBody>
      </p:sp>
      <p:sp>
        <p:nvSpPr>
          <p:cNvPr id="4" name="Slide Number Placeholder 3">
            <a:extLst>
              <a:ext uri="{FF2B5EF4-FFF2-40B4-BE49-F238E27FC236}">
                <a16:creationId xmlns:a16="http://schemas.microsoft.com/office/drawing/2014/main" id="{70869F66-9577-FF48-A7F7-63DD640C9C8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173</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377" name="TextBox 376">
            <a:extLst>
              <a:ext uri="{FF2B5EF4-FFF2-40B4-BE49-F238E27FC236}">
                <a16:creationId xmlns:a16="http://schemas.microsoft.com/office/drawing/2014/main" id="{A7812D32-8A23-7C46-8D56-59399B17CCB4}"/>
              </a:ext>
            </a:extLst>
          </p:cNvPr>
          <p:cNvSpPr txBox="1"/>
          <p:nvPr/>
        </p:nvSpPr>
        <p:spPr>
          <a:xfrm>
            <a:off x="1659977" y="2087724"/>
            <a:ext cx="6459835" cy="3587291"/>
          </a:xfrm>
          <a:prstGeom prst="roundRect">
            <a:avLst>
              <a:gd name="adj" fmla="val 1745"/>
            </a:avLst>
          </a:prstGeom>
          <a:solidFill>
            <a:srgbClr val="E7E6E6"/>
          </a:solidFill>
          <a:ln w="28575">
            <a:solidFill>
              <a:sysClr val="windowText" lastClr="000000"/>
            </a:solidFill>
            <a:prstDash val="sysDot"/>
          </a:ln>
        </p:spPr>
        <p:txBody>
          <a:bodyPr wrap="square" lIns="73153" tIns="27432" rIns="73153" bIns="27432" rtlCol="0" anchor="b" anchorCtr="0">
            <a:noAutofit/>
          </a:bodyPr>
          <a:lstStyle/>
          <a:p>
            <a:pPr marL="0" marR="0" lvl="0" indent="0" algn="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black"/>
                </a:solidFill>
                <a:effectLst/>
                <a:uLnTx/>
                <a:uFillTx/>
                <a:latin typeface="Corbel" panose="020B0503020204020204"/>
                <a:ea typeface="+mn-ea"/>
                <a:cs typeface="+mn-cs"/>
              </a:rPr>
              <a:t>SeGraM Accelerator</a:t>
            </a:r>
          </a:p>
        </p:txBody>
      </p:sp>
      <p:sp>
        <p:nvSpPr>
          <p:cNvPr id="378" name="TextBox 377">
            <a:extLst>
              <a:ext uri="{FF2B5EF4-FFF2-40B4-BE49-F238E27FC236}">
                <a16:creationId xmlns:a16="http://schemas.microsoft.com/office/drawing/2014/main" id="{A56B539D-AB62-BA42-ADAC-D1DEA7BE9306}"/>
              </a:ext>
            </a:extLst>
          </p:cNvPr>
          <p:cNvSpPr txBox="1"/>
          <p:nvPr/>
        </p:nvSpPr>
        <p:spPr>
          <a:xfrm>
            <a:off x="1731247" y="2127142"/>
            <a:ext cx="3384365" cy="3074336"/>
          </a:xfrm>
          <a:prstGeom prst="roundRect">
            <a:avLst>
              <a:gd name="adj" fmla="val 1745"/>
            </a:avLst>
          </a:prstGeom>
          <a:solidFill>
            <a:srgbClr val="D2C6FF"/>
          </a:solidFill>
          <a:ln w="28575">
            <a:solidFill>
              <a:sysClr val="windowText" lastClr="000000"/>
            </a:solidFill>
            <a:prstDash val="sysDot"/>
          </a:ln>
        </p:spPr>
        <p:txBody>
          <a:bodyPr wrap="square" lIns="73153" rIns="73153" bIns="18288" rtlCol="0" anchor="b" anchorCtr="0">
            <a:noAutofit/>
          </a:bodyPr>
          <a:lstStyle/>
          <a:p>
            <a:pPr marL="0" marR="0" lvl="0" indent="0" algn="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srgbClr val="632A8F"/>
                </a:solidFill>
                <a:effectLst/>
                <a:uLnTx/>
                <a:uFillTx/>
                <a:latin typeface="Corbel" panose="020B0503020204020204"/>
                <a:ea typeface="+mn-ea"/>
                <a:cs typeface="+mn-cs"/>
              </a:rPr>
              <a:t>MinSeed (MS)</a:t>
            </a:r>
          </a:p>
        </p:txBody>
      </p:sp>
      <p:sp>
        <p:nvSpPr>
          <p:cNvPr id="379" name="TextBox 378">
            <a:extLst>
              <a:ext uri="{FF2B5EF4-FFF2-40B4-BE49-F238E27FC236}">
                <a16:creationId xmlns:a16="http://schemas.microsoft.com/office/drawing/2014/main" id="{6FCA71AC-FD7C-9E46-838C-9BAEE1615105}"/>
              </a:ext>
            </a:extLst>
          </p:cNvPr>
          <p:cNvSpPr txBox="1"/>
          <p:nvPr/>
        </p:nvSpPr>
        <p:spPr>
          <a:xfrm>
            <a:off x="520074" y="4545408"/>
            <a:ext cx="584533" cy="656070"/>
          </a:xfrm>
          <a:prstGeom prst="roundRect">
            <a:avLst>
              <a:gd name="adj" fmla="val 5645"/>
            </a:avLst>
          </a:prstGeom>
          <a:solidFill>
            <a:srgbClr val="ED7D31">
              <a:lumMod val="60000"/>
              <a:lumOff val="40000"/>
              <a:alpha val="19549"/>
            </a:srgbClr>
          </a:solidFill>
          <a:ln w="28575">
            <a:solidFill>
              <a:sysClr val="windowText" lastClr="000000"/>
            </a:solid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44546A">
                    <a:lumMod val="50000"/>
                  </a:srgbClr>
                </a:solidFill>
                <a:effectLst/>
                <a:uLnTx/>
                <a:uFillTx/>
                <a:latin typeface="Corbel" panose="020B0503020204020204"/>
                <a:ea typeface="+mn-ea"/>
                <a:cs typeface="+mn-cs"/>
              </a:rPr>
              <a:t>Host CPU</a:t>
            </a:r>
          </a:p>
        </p:txBody>
      </p:sp>
      <p:cxnSp>
        <p:nvCxnSpPr>
          <p:cNvPr id="381" name="Straight Arrow Connector 380">
            <a:extLst>
              <a:ext uri="{FF2B5EF4-FFF2-40B4-BE49-F238E27FC236}">
                <a16:creationId xmlns:a16="http://schemas.microsoft.com/office/drawing/2014/main" id="{AEE72B47-40AA-6341-B354-4F459CEA2406}"/>
              </a:ext>
            </a:extLst>
          </p:cNvPr>
          <p:cNvCxnSpPr>
            <a:cxnSpLocks/>
          </p:cNvCxnSpPr>
          <p:nvPr/>
        </p:nvCxnSpPr>
        <p:spPr>
          <a:xfrm>
            <a:off x="1104607" y="4909322"/>
            <a:ext cx="754380" cy="0"/>
          </a:xfrm>
          <a:prstGeom prst="straightConnector1">
            <a:avLst/>
          </a:prstGeom>
          <a:noFill/>
          <a:ln w="28575" cap="flat" cmpd="sng" algn="ctr">
            <a:solidFill>
              <a:srgbClr val="C00000"/>
            </a:solidFill>
            <a:prstDash val="solid"/>
            <a:miter lim="800000"/>
            <a:tailEnd type="triangle"/>
          </a:ln>
          <a:effectLst/>
        </p:spPr>
      </p:cxnSp>
      <p:sp>
        <p:nvSpPr>
          <p:cNvPr id="382" name="TextBox 381">
            <a:extLst>
              <a:ext uri="{FF2B5EF4-FFF2-40B4-BE49-F238E27FC236}">
                <a16:creationId xmlns:a16="http://schemas.microsoft.com/office/drawing/2014/main" id="{273A725A-33FC-2F40-A68C-A6E8AE390951}"/>
              </a:ext>
            </a:extLst>
          </p:cNvPr>
          <p:cNvSpPr txBox="1">
            <a:spLocks/>
          </p:cNvSpPr>
          <p:nvPr/>
        </p:nvSpPr>
        <p:spPr>
          <a:xfrm>
            <a:off x="1858987" y="3571666"/>
            <a:ext cx="914223" cy="652286"/>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Find Minimizers</a:t>
            </a:r>
          </a:p>
        </p:txBody>
      </p:sp>
      <p:sp>
        <p:nvSpPr>
          <p:cNvPr id="383" name="TextBox 382">
            <a:extLst>
              <a:ext uri="{FF2B5EF4-FFF2-40B4-BE49-F238E27FC236}">
                <a16:creationId xmlns:a16="http://schemas.microsoft.com/office/drawing/2014/main" id="{360009DE-264A-AC4B-B2E3-2C387BA783B9}"/>
              </a:ext>
            </a:extLst>
          </p:cNvPr>
          <p:cNvSpPr txBox="1"/>
          <p:nvPr/>
        </p:nvSpPr>
        <p:spPr>
          <a:xfrm>
            <a:off x="964542" y="4898311"/>
            <a:ext cx="848025"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query</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read</a:t>
            </a:r>
          </a:p>
        </p:txBody>
      </p:sp>
      <p:sp>
        <p:nvSpPr>
          <p:cNvPr id="384" name="TextBox 383">
            <a:extLst>
              <a:ext uri="{FF2B5EF4-FFF2-40B4-BE49-F238E27FC236}">
                <a16:creationId xmlns:a16="http://schemas.microsoft.com/office/drawing/2014/main" id="{A7407CDC-4B7F-D342-BE1B-31DCB55CCDE5}"/>
              </a:ext>
            </a:extLst>
          </p:cNvPr>
          <p:cNvSpPr txBox="1">
            <a:spLocks noChangeAspect="1"/>
          </p:cNvSpPr>
          <p:nvPr/>
        </p:nvSpPr>
        <p:spPr>
          <a:xfrm>
            <a:off x="1295179" y="4677747"/>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rPr>
              <a:t>1</a:t>
            </a:r>
          </a:p>
        </p:txBody>
      </p:sp>
      <p:sp>
        <p:nvSpPr>
          <p:cNvPr id="385" name="TextBox 384">
            <a:extLst>
              <a:ext uri="{FF2B5EF4-FFF2-40B4-BE49-F238E27FC236}">
                <a16:creationId xmlns:a16="http://schemas.microsoft.com/office/drawing/2014/main" id="{9EE50CA0-BF9D-8A4E-8E67-2239112A085A}"/>
              </a:ext>
            </a:extLst>
          </p:cNvPr>
          <p:cNvSpPr txBox="1"/>
          <p:nvPr/>
        </p:nvSpPr>
        <p:spPr>
          <a:xfrm>
            <a:off x="5284439" y="2127142"/>
            <a:ext cx="2750673" cy="3074336"/>
          </a:xfrm>
          <a:prstGeom prst="roundRect">
            <a:avLst>
              <a:gd name="adj" fmla="val 1745"/>
            </a:avLst>
          </a:prstGeom>
          <a:solidFill>
            <a:srgbClr val="C5E0B4"/>
          </a:solidFill>
          <a:ln w="28575">
            <a:solidFill>
              <a:sysClr val="windowText" lastClr="000000"/>
            </a:solidFill>
            <a:prstDash val="sysDot"/>
          </a:ln>
        </p:spPr>
        <p:txBody>
          <a:bodyPr wrap="square" lIns="73153" rIns="73153" bIns="18288" rtlCol="0" anchor="b" anchorCtr="0">
            <a:noAutofit/>
          </a:bodyPr>
          <a:lstStyle>
            <a:defPPr>
              <a:defRPr lang="en-US"/>
            </a:defPPr>
            <a:lvl1pPr algn="r">
              <a:defRPr sz="6000" b="1">
                <a:solidFill>
                  <a:srgbClr val="632A8F"/>
                </a:solidFill>
                <a:latin typeface="Corbel" panose="020B0503020204020204" pitchFamily="34" charset="0"/>
              </a:defRPr>
            </a:lvl1pPr>
          </a:lstStyle>
          <a:p>
            <a:pPr marL="0" marR="0" lvl="0" indent="0" algn="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srgbClr val="70AD47">
                    <a:lumMod val="50000"/>
                  </a:srgbClr>
                </a:solidFill>
                <a:effectLst/>
                <a:uLnTx/>
                <a:uFillTx/>
                <a:latin typeface="Corbel" panose="020B0503020204020204" pitchFamily="34" charset="0"/>
                <a:ea typeface="+mn-ea"/>
                <a:cs typeface="+mn-cs"/>
              </a:rPr>
              <a:t>BitAlign (BA)</a:t>
            </a:r>
          </a:p>
        </p:txBody>
      </p:sp>
      <p:sp>
        <p:nvSpPr>
          <p:cNvPr id="386" name="TextBox 385">
            <a:extLst>
              <a:ext uri="{FF2B5EF4-FFF2-40B4-BE49-F238E27FC236}">
                <a16:creationId xmlns:a16="http://schemas.microsoft.com/office/drawing/2014/main" id="{58E1AFC4-D292-D549-B86A-0D246372066E}"/>
              </a:ext>
            </a:extLst>
          </p:cNvPr>
          <p:cNvSpPr txBox="1"/>
          <p:nvPr/>
        </p:nvSpPr>
        <p:spPr>
          <a:xfrm>
            <a:off x="1858987" y="4674074"/>
            <a:ext cx="914223" cy="44718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Read</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Scratchpad</a:t>
            </a:r>
          </a:p>
        </p:txBody>
      </p:sp>
      <p:sp>
        <p:nvSpPr>
          <p:cNvPr id="387" name="TextBox 386">
            <a:extLst>
              <a:ext uri="{FF2B5EF4-FFF2-40B4-BE49-F238E27FC236}">
                <a16:creationId xmlns:a16="http://schemas.microsoft.com/office/drawing/2014/main" id="{E2F19CF7-AB66-7C42-8A55-1E596E896034}"/>
              </a:ext>
            </a:extLst>
          </p:cNvPr>
          <p:cNvSpPr txBox="1"/>
          <p:nvPr/>
        </p:nvSpPr>
        <p:spPr>
          <a:xfrm>
            <a:off x="1858987" y="2252452"/>
            <a:ext cx="914223" cy="101602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Minimizer Scratchpad</a:t>
            </a:r>
          </a:p>
        </p:txBody>
      </p:sp>
      <p:sp>
        <p:nvSpPr>
          <p:cNvPr id="388" name="TextBox 387">
            <a:extLst>
              <a:ext uri="{FF2B5EF4-FFF2-40B4-BE49-F238E27FC236}">
                <a16:creationId xmlns:a16="http://schemas.microsoft.com/office/drawing/2014/main" id="{D45B38BF-3C5E-F64A-A9A1-6B1A006CF4D3}"/>
              </a:ext>
            </a:extLst>
          </p:cNvPr>
          <p:cNvSpPr txBox="1">
            <a:spLocks/>
          </p:cNvSpPr>
          <p:nvPr/>
        </p:nvSpPr>
        <p:spPr>
          <a:xfrm>
            <a:off x="2900950" y="3571666"/>
            <a:ext cx="1008749" cy="652287"/>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Filter</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Minimizers by Frequency</a:t>
            </a:r>
          </a:p>
        </p:txBody>
      </p:sp>
      <p:sp>
        <p:nvSpPr>
          <p:cNvPr id="389" name="TextBox 388">
            <a:extLst>
              <a:ext uri="{FF2B5EF4-FFF2-40B4-BE49-F238E27FC236}">
                <a16:creationId xmlns:a16="http://schemas.microsoft.com/office/drawing/2014/main" id="{5E0DC71F-43C4-BB4E-A06D-5D7A15E525F5}"/>
              </a:ext>
            </a:extLst>
          </p:cNvPr>
          <p:cNvSpPr txBox="1"/>
          <p:nvPr/>
        </p:nvSpPr>
        <p:spPr>
          <a:xfrm>
            <a:off x="4075105" y="2252452"/>
            <a:ext cx="914407" cy="101602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Seed Scratchpad</a:t>
            </a:r>
          </a:p>
        </p:txBody>
      </p:sp>
      <p:sp>
        <p:nvSpPr>
          <p:cNvPr id="390" name="TextBox 389">
            <a:extLst>
              <a:ext uri="{FF2B5EF4-FFF2-40B4-BE49-F238E27FC236}">
                <a16:creationId xmlns:a16="http://schemas.microsoft.com/office/drawing/2014/main" id="{B710D81B-3E71-B840-98FC-19E5EE119FA2}"/>
              </a:ext>
            </a:extLst>
          </p:cNvPr>
          <p:cNvSpPr txBox="1">
            <a:spLocks/>
          </p:cNvSpPr>
          <p:nvPr/>
        </p:nvSpPr>
        <p:spPr>
          <a:xfrm>
            <a:off x="4021911" y="3571666"/>
            <a:ext cx="1011100" cy="652286"/>
          </a:xfrm>
          <a:prstGeom prst="roundRect">
            <a:avLst>
              <a:gd name="adj" fmla="val 1481"/>
            </a:avLst>
          </a:prstGeom>
          <a:solidFill>
            <a:srgbClr val="7030A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Find Candidate</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Seed Regions</a:t>
            </a:r>
          </a:p>
        </p:txBody>
      </p:sp>
      <p:sp>
        <p:nvSpPr>
          <p:cNvPr id="391" name="TextBox 390">
            <a:extLst>
              <a:ext uri="{FF2B5EF4-FFF2-40B4-BE49-F238E27FC236}">
                <a16:creationId xmlns:a16="http://schemas.microsoft.com/office/drawing/2014/main" id="{C3FC1D87-12F5-BD4E-9B84-838BECDF89F4}"/>
              </a:ext>
            </a:extLst>
          </p:cNvPr>
          <p:cNvSpPr txBox="1"/>
          <p:nvPr/>
        </p:nvSpPr>
        <p:spPr>
          <a:xfrm>
            <a:off x="5432867" y="2252452"/>
            <a:ext cx="2470967" cy="447183"/>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Input Scratchpad</a:t>
            </a:r>
          </a:p>
        </p:txBody>
      </p:sp>
      <p:sp>
        <p:nvSpPr>
          <p:cNvPr id="392" name="TextBox 391">
            <a:extLst>
              <a:ext uri="{FF2B5EF4-FFF2-40B4-BE49-F238E27FC236}">
                <a16:creationId xmlns:a16="http://schemas.microsoft.com/office/drawing/2014/main" id="{57B51410-62D7-5042-9BBE-A9757948B5F0}"/>
              </a:ext>
            </a:extLst>
          </p:cNvPr>
          <p:cNvSpPr txBox="1">
            <a:spLocks/>
          </p:cNvSpPr>
          <p:nvPr/>
        </p:nvSpPr>
        <p:spPr>
          <a:xfrm>
            <a:off x="5431512" y="2960113"/>
            <a:ext cx="916500" cy="583629"/>
          </a:xfrm>
          <a:prstGeom prst="roundRect">
            <a:avLst>
              <a:gd name="adj" fmla="val 1481"/>
            </a:avLst>
          </a:prstGeom>
          <a:solidFill>
            <a:srgbClr val="70AD47">
              <a:lumMod val="5000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Generate Bitvectors</a:t>
            </a:r>
          </a:p>
        </p:txBody>
      </p:sp>
      <p:sp>
        <p:nvSpPr>
          <p:cNvPr id="393" name="TextBox 392">
            <a:extLst>
              <a:ext uri="{FF2B5EF4-FFF2-40B4-BE49-F238E27FC236}">
                <a16:creationId xmlns:a16="http://schemas.microsoft.com/office/drawing/2014/main" id="{2C746795-3C18-4243-BE4D-C531D2DA2604}"/>
              </a:ext>
            </a:extLst>
          </p:cNvPr>
          <p:cNvSpPr txBox="1">
            <a:spLocks/>
          </p:cNvSpPr>
          <p:nvPr/>
        </p:nvSpPr>
        <p:spPr>
          <a:xfrm>
            <a:off x="5431512" y="4673098"/>
            <a:ext cx="916500" cy="430105"/>
          </a:xfrm>
          <a:prstGeom prst="roundRect">
            <a:avLst>
              <a:gd name="adj" fmla="val 1481"/>
            </a:avLst>
          </a:prstGeom>
          <a:solidFill>
            <a:srgbClr val="70AD47">
              <a:lumMod val="50000"/>
              <a:alpha val="49000"/>
            </a:srgbClr>
          </a:solidFill>
          <a:ln w="28575">
            <a:solidFill>
              <a:sysClr val="windowText" lastClr="000000"/>
            </a:solidFill>
          </a:ln>
        </p:spPr>
        <p:txBody>
          <a:bodyPr wrap="square" rtlCol="0" anchor="ctr" anchorCtr="0">
            <a:noAutofit/>
          </a:bodyPr>
          <a:lstStyle>
            <a:defPPr>
              <a:defRPr lang="en-US"/>
            </a:defPPr>
            <a:lvl1pPr algn="ctr">
              <a:defRPr sz="4000" b="1">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Perform</a:t>
            </a:r>
          </a:p>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Traceback</a:t>
            </a:r>
          </a:p>
        </p:txBody>
      </p:sp>
      <p:sp>
        <p:nvSpPr>
          <p:cNvPr id="394" name="TextBox 393">
            <a:extLst>
              <a:ext uri="{FF2B5EF4-FFF2-40B4-BE49-F238E27FC236}">
                <a16:creationId xmlns:a16="http://schemas.microsoft.com/office/drawing/2014/main" id="{8EE8E914-864E-0445-8CE9-CD435555CF78}"/>
              </a:ext>
            </a:extLst>
          </p:cNvPr>
          <p:cNvSpPr txBox="1"/>
          <p:nvPr/>
        </p:nvSpPr>
        <p:spPr>
          <a:xfrm>
            <a:off x="5431512" y="3809723"/>
            <a:ext cx="2470967" cy="654246"/>
          </a:xfrm>
          <a:prstGeom prst="roundRect">
            <a:avLst>
              <a:gd name="adj" fmla="val 5084"/>
            </a:avLst>
          </a:prstGeom>
          <a:solidFill>
            <a:srgbClr val="E7E6E6">
              <a:lumMod val="90000"/>
            </a:srgbClr>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Bitvector Scratchpad</a:t>
            </a:r>
          </a:p>
        </p:txBody>
      </p:sp>
      <p:sp>
        <p:nvSpPr>
          <p:cNvPr id="395" name="TextBox 394">
            <a:extLst>
              <a:ext uri="{FF2B5EF4-FFF2-40B4-BE49-F238E27FC236}">
                <a16:creationId xmlns:a16="http://schemas.microsoft.com/office/drawing/2014/main" id="{15637F85-242E-5842-BD15-83240218D47E}"/>
              </a:ext>
            </a:extLst>
          </p:cNvPr>
          <p:cNvSpPr txBox="1"/>
          <p:nvPr/>
        </p:nvSpPr>
        <p:spPr>
          <a:xfrm>
            <a:off x="6903382" y="2960112"/>
            <a:ext cx="999097" cy="583629"/>
          </a:xfrm>
          <a:prstGeom prst="roundRect">
            <a:avLst>
              <a:gd name="adj" fmla="val 5084"/>
            </a:avLst>
          </a:prstGeom>
          <a:solidFill>
            <a:srgbClr val="EAF4E4"/>
          </a:solidFill>
          <a:ln w="28575">
            <a:solidFill>
              <a:sysClr val="windowText" lastClr="000000"/>
            </a:solidFill>
          </a:ln>
        </p:spPr>
        <p:txBody>
          <a:bodyPr wrap="square" rtlCol="0" anchor="ctr" anchorCtr="0">
            <a:noAutofit/>
          </a:bodyPr>
          <a:lstStyle>
            <a:defPPr>
              <a:defRPr lang="en-US"/>
            </a:defPPr>
            <a:lvl1pPr algn="ctr">
              <a:defRPr sz="4000" b="1">
                <a:solidFill>
                  <a:schemeClr val="tx2">
                    <a:lumMod val="50000"/>
                  </a:schemeClr>
                </a:solidFill>
                <a:latin typeface="Corbel" panose="020B0503020204020204" pitchFamily="34"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orbel" panose="020B0503020204020204" pitchFamily="34" charset="0"/>
                <a:ea typeface="+mn-ea"/>
                <a:cs typeface="+mn-cs"/>
              </a:rPr>
              <a:t>Hop Queues</a:t>
            </a:r>
          </a:p>
        </p:txBody>
      </p:sp>
      <p:cxnSp>
        <p:nvCxnSpPr>
          <p:cNvPr id="396" name="Straight Arrow Connector 395">
            <a:extLst>
              <a:ext uri="{FF2B5EF4-FFF2-40B4-BE49-F238E27FC236}">
                <a16:creationId xmlns:a16="http://schemas.microsoft.com/office/drawing/2014/main" id="{64A98ED4-5803-9740-B7F1-9D2E48DCA5A3}"/>
              </a:ext>
            </a:extLst>
          </p:cNvPr>
          <p:cNvCxnSpPr>
            <a:cxnSpLocks/>
            <a:stCxn id="386" idx="0"/>
            <a:endCxn id="382" idx="2"/>
          </p:cNvCxnSpPr>
          <p:nvPr/>
        </p:nvCxnSpPr>
        <p:spPr>
          <a:xfrm flipH="1" flipV="1">
            <a:off x="2316099" y="4223952"/>
            <a:ext cx="0" cy="450122"/>
          </a:xfrm>
          <a:prstGeom prst="straightConnector1">
            <a:avLst/>
          </a:prstGeom>
          <a:noFill/>
          <a:ln w="28575" cap="flat" cmpd="sng" algn="ctr">
            <a:solidFill>
              <a:srgbClr val="C00000"/>
            </a:solidFill>
            <a:prstDash val="solid"/>
            <a:miter lim="800000"/>
            <a:tailEnd type="triangle"/>
          </a:ln>
          <a:effectLst/>
        </p:spPr>
      </p:cxnSp>
      <p:cxnSp>
        <p:nvCxnSpPr>
          <p:cNvPr id="397" name="Straight Arrow Connector 396">
            <a:extLst>
              <a:ext uri="{FF2B5EF4-FFF2-40B4-BE49-F238E27FC236}">
                <a16:creationId xmlns:a16="http://schemas.microsoft.com/office/drawing/2014/main" id="{2DFB39EE-67C7-BD45-8B10-6A1289B7784B}"/>
              </a:ext>
            </a:extLst>
          </p:cNvPr>
          <p:cNvCxnSpPr>
            <a:cxnSpLocks/>
            <a:stCxn id="382" idx="0"/>
            <a:endCxn id="387" idx="2"/>
          </p:cNvCxnSpPr>
          <p:nvPr/>
        </p:nvCxnSpPr>
        <p:spPr>
          <a:xfrm flipV="1">
            <a:off x="2316099" y="3268475"/>
            <a:ext cx="0" cy="303191"/>
          </a:xfrm>
          <a:prstGeom prst="straightConnector1">
            <a:avLst/>
          </a:prstGeom>
          <a:noFill/>
          <a:ln w="28575" cap="flat" cmpd="sng" algn="ctr">
            <a:solidFill>
              <a:srgbClr val="C00000"/>
            </a:solidFill>
            <a:prstDash val="solid"/>
            <a:miter lim="800000"/>
            <a:tailEnd type="triangle"/>
          </a:ln>
          <a:effectLst/>
        </p:spPr>
      </p:cxnSp>
      <p:cxnSp>
        <p:nvCxnSpPr>
          <p:cNvPr id="398" name="Elbow Connector 397">
            <a:extLst>
              <a:ext uri="{FF2B5EF4-FFF2-40B4-BE49-F238E27FC236}">
                <a16:creationId xmlns:a16="http://schemas.microsoft.com/office/drawing/2014/main" id="{6EEF3935-F400-E141-9D64-5541A11A7B13}"/>
              </a:ext>
            </a:extLst>
          </p:cNvPr>
          <p:cNvCxnSpPr>
            <a:cxnSpLocks/>
          </p:cNvCxnSpPr>
          <p:nvPr/>
        </p:nvCxnSpPr>
        <p:spPr>
          <a:xfrm rot="16200000" flipH="1">
            <a:off x="2007572" y="2166208"/>
            <a:ext cx="1693644" cy="1089948"/>
          </a:xfrm>
          <a:prstGeom prst="bentConnector3">
            <a:avLst>
              <a:gd name="adj1" fmla="val -129"/>
            </a:avLst>
          </a:prstGeom>
          <a:noFill/>
          <a:ln w="28575" cap="flat" cmpd="sng" algn="ctr">
            <a:solidFill>
              <a:srgbClr val="C00000"/>
            </a:solidFill>
            <a:prstDash val="solid"/>
            <a:miter lim="800000"/>
            <a:tailEnd type="triangle"/>
          </a:ln>
          <a:effectLst/>
        </p:spPr>
      </p:cxnSp>
      <p:cxnSp>
        <p:nvCxnSpPr>
          <p:cNvPr id="399" name="Straight Connector 398">
            <a:extLst>
              <a:ext uri="{FF2B5EF4-FFF2-40B4-BE49-F238E27FC236}">
                <a16:creationId xmlns:a16="http://schemas.microsoft.com/office/drawing/2014/main" id="{B0B699CD-F00D-3C47-8D7F-479FB01F20EE}"/>
              </a:ext>
            </a:extLst>
          </p:cNvPr>
          <p:cNvCxnSpPr>
            <a:cxnSpLocks/>
          </p:cNvCxnSpPr>
          <p:nvPr/>
        </p:nvCxnSpPr>
        <p:spPr>
          <a:xfrm flipH="1">
            <a:off x="2307654" y="1864360"/>
            <a:ext cx="1766" cy="379792"/>
          </a:xfrm>
          <a:prstGeom prst="line">
            <a:avLst/>
          </a:prstGeom>
          <a:noFill/>
          <a:ln w="28575" cap="flat" cmpd="sng" algn="ctr">
            <a:solidFill>
              <a:srgbClr val="C00000"/>
            </a:solidFill>
            <a:prstDash val="solid"/>
            <a:miter lim="800000"/>
            <a:tailEnd type="none"/>
          </a:ln>
          <a:effectLst/>
        </p:spPr>
      </p:cxnSp>
      <p:cxnSp>
        <p:nvCxnSpPr>
          <p:cNvPr id="400" name="Straight Connector 399">
            <a:extLst>
              <a:ext uri="{FF2B5EF4-FFF2-40B4-BE49-F238E27FC236}">
                <a16:creationId xmlns:a16="http://schemas.microsoft.com/office/drawing/2014/main" id="{790B5127-2564-AE42-B3CB-339D18420C36}"/>
              </a:ext>
            </a:extLst>
          </p:cNvPr>
          <p:cNvCxnSpPr>
            <a:cxnSpLocks/>
          </p:cNvCxnSpPr>
          <p:nvPr/>
        </p:nvCxnSpPr>
        <p:spPr>
          <a:xfrm>
            <a:off x="3491842" y="1859815"/>
            <a:ext cx="0" cy="1694396"/>
          </a:xfrm>
          <a:prstGeom prst="line">
            <a:avLst/>
          </a:prstGeom>
          <a:noFill/>
          <a:ln w="28575" cap="flat" cmpd="sng" algn="ctr">
            <a:solidFill>
              <a:srgbClr val="C00000"/>
            </a:solidFill>
            <a:prstDash val="solid"/>
            <a:miter lim="800000"/>
            <a:tailEnd type="none"/>
          </a:ln>
          <a:effectLst/>
        </p:spPr>
      </p:cxnSp>
      <p:cxnSp>
        <p:nvCxnSpPr>
          <p:cNvPr id="401" name="Elbow Connector 400">
            <a:extLst>
              <a:ext uri="{FF2B5EF4-FFF2-40B4-BE49-F238E27FC236}">
                <a16:creationId xmlns:a16="http://schemas.microsoft.com/office/drawing/2014/main" id="{A5D178B4-9BA1-4D42-A962-9A2D41C54783}"/>
              </a:ext>
            </a:extLst>
          </p:cNvPr>
          <p:cNvCxnSpPr>
            <a:cxnSpLocks/>
            <a:endCxn id="389" idx="0"/>
          </p:cNvCxnSpPr>
          <p:nvPr/>
        </p:nvCxnSpPr>
        <p:spPr>
          <a:xfrm>
            <a:off x="3486727" y="1864982"/>
            <a:ext cx="1045582" cy="387470"/>
          </a:xfrm>
          <a:prstGeom prst="bentConnector2">
            <a:avLst/>
          </a:prstGeom>
          <a:noFill/>
          <a:ln w="28575" cap="flat" cmpd="sng" algn="ctr">
            <a:solidFill>
              <a:srgbClr val="C00000"/>
            </a:solidFill>
            <a:prstDash val="solid"/>
            <a:miter lim="800000"/>
            <a:tailEnd type="triangle"/>
          </a:ln>
          <a:effectLst/>
        </p:spPr>
      </p:cxnSp>
      <p:cxnSp>
        <p:nvCxnSpPr>
          <p:cNvPr id="402" name="Straight Arrow Connector 401">
            <a:extLst>
              <a:ext uri="{FF2B5EF4-FFF2-40B4-BE49-F238E27FC236}">
                <a16:creationId xmlns:a16="http://schemas.microsoft.com/office/drawing/2014/main" id="{730372B7-A482-704D-8224-05DBDAD64B67}"/>
              </a:ext>
            </a:extLst>
          </p:cNvPr>
          <p:cNvCxnSpPr>
            <a:cxnSpLocks/>
          </p:cNvCxnSpPr>
          <p:nvPr/>
        </p:nvCxnSpPr>
        <p:spPr>
          <a:xfrm>
            <a:off x="4537619" y="3286107"/>
            <a:ext cx="0" cy="285559"/>
          </a:xfrm>
          <a:prstGeom prst="straightConnector1">
            <a:avLst/>
          </a:prstGeom>
          <a:noFill/>
          <a:ln w="28575" cap="flat" cmpd="sng" algn="ctr">
            <a:solidFill>
              <a:srgbClr val="C00000"/>
            </a:solidFill>
            <a:prstDash val="solid"/>
            <a:miter lim="800000"/>
            <a:tailEnd type="triangle"/>
          </a:ln>
          <a:effectLst/>
        </p:spPr>
      </p:cxnSp>
      <p:cxnSp>
        <p:nvCxnSpPr>
          <p:cNvPr id="403" name="Elbow Connector 402">
            <a:extLst>
              <a:ext uri="{FF2B5EF4-FFF2-40B4-BE49-F238E27FC236}">
                <a16:creationId xmlns:a16="http://schemas.microsoft.com/office/drawing/2014/main" id="{AE0E1D92-0625-F94E-A345-CC9FE39B9663}"/>
              </a:ext>
            </a:extLst>
          </p:cNvPr>
          <p:cNvCxnSpPr>
            <a:cxnSpLocks/>
          </p:cNvCxnSpPr>
          <p:nvPr/>
        </p:nvCxnSpPr>
        <p:spPr>
          <a:xfrm>
            <a:off x="5188878" y="1864360"/>
            <a:ext cx="1481564" cy="378217"/>
          </a:xfrm>
          <a:prstGeom prst="bentConnector3">
            <a:avLst>
              <a:gd name="adj1" fmla="val 99969"/>
            </a:avLst>
          </a:prstGeom>
          <a:noFill/>
          <a:ln w="28575" cap="flat" cmpd="sng" algn="ctr">
            <a:solidFill>
              <a:srgbClr val="C00000"/>
            </a:solidFill>
            <a:prstDash val="solid"/>
            <a:miter lim="800000"/>
            <a:tailEnd type="triangle"/>
          </a:ln>
          <a:effectLst/>
        </p:spPr>
      </p:cxnSp>
      <p:cxnSp>
        <p:nvCxnSpPr>
          <p:cNvPr id="404" name="Straight Connector 403">
            <a:extLst>
              <a:ext uri="{FF2B5EF4-FFF2-40B4-BE49-F238E27FC236}">
                <a16:creationId xmlns:a16="http://schemas.microsoft.com/office/drawing/2014/main" id="{FD750063-E279-E842-A1B0-55CAEB7104CB}"/>
              </a:ext>
            </a:extLst>
          </p:cNvPr>
          <p:cNvCxnSpPr>
            <a:cxnSpLocks/>
          </p:cNvCxnSpPr>
          <p:nvPr/>
        </p:nvCxnSpPr>
        <p:spPr>
          <a:xfrm>
            <a:off x="5195050" y="1859815"/>
            <a:ext cx="0" cy="2667094"/>
          </a:xfrm>
          <a:prstGeom prst="line">
            <a:avLst/>
          </a:prstGeom>
          <a:noFill/>
          <a:ln w="28575" cap="flat" cmpd="sng" algn="ctr">
            <a:solidFill>
              <a:srgbClr val="C00000"/>
            </a:solidFill>
            <a:prstDash val="solid"/>
            <a:miter lim="800000"/>
            <a:tailEnd type="none"/>
          </a:ln>
          <a:effectLst/>
        </p:spPr>
      </p:cxnSp>
      <p:cxnSp>
        <p:nvCxnSpPr>
          <p:cNvPr id="405" name="Elbow Connector 404">
            <a:extLst>
              <a:ext uri="{FF2B5EF4-FFF2-40B4-BE49-F238E27FC236}">
                <a16:creationId xmlns:a16="http://schemas.microsoft.com/office/drawing/2014/main" id="{141AF061-975E-BC4B-BE84-2B9C0390A2CB}"/>
              </a:ext>
            </a:extLst>
          </p:cNvPr>
          <p:cNvCxnSpPr>
            <a:cxnSpLocks/>
            <a:stCxn id="390" idx="2"/>
          </p:cNvCxnSpPr>
          <p:nvPr/>
        </p:nvCxnSpPr>
        <p:spPr>
          <a:xfrm rot="16200000" flipH="1">
            <a:off x="4714752" y="4036661"/>
            <a:ext cx="302956" cy="677538"/>
          </a:xfrm>
          <a:prstGeom prst="bentConnector2">
            <a:avLst/>
          </a:prstGeom>
          <a:noFill/>
          <a:ln w="28575" cap="flat" cmpd="sng" algn="ctr">
            <a:solidFill>
              <a:srgbClr val="C00000"/>
            </a:solidFill>
            <a:prstDash val="solid"/>
            <a:miter lim="800000"/>
          </a:ln>
          <a:effectLst/>
        </p:spPr>
      </p:cxnSp>
      <p:cxnSp>
        <p:nvCxnSpPr>
          <p:cNvPr id="406" name="Straight Arrow Connector 405">
            <a:extLst>
              <a:ext uri="{FF2B5EF4-FFF2-40B4-BE49-F238E27FC236}">
                <a16:creationId xmlns:a16="http://schemas.microsoft.com/office/drawing/2014/main" id="{2F822F42-B6A0-B94A-B53E-752CBA929DDA}"/>
              </a:ext>
            </a:extLst>
          </p:cNvPr>
          <p:cNvCxnSpPr>
            <a:cxnSpLocks/>
          </p:cNvCxnSpPr>
          <p:nvPr/>
        </p:nvCxnSpPr>
        <p:spPr>
          <a:xfrm>
            <a:off x="5882909" y="2711182"/>
            <a:ext cx="0" cy="238928"/>
          </a:xfrm>
          <a:prstGeom prst="straightConnector1">
            <a:avLst/>
          </a:prstGeom>
          <a:noFill/>
          <a:ln w="28575" cap="flat" cmpd="sng" algn="ctr">
            <a:solidFill>
              <a:srgbClr val="C00000"/>
            </a:solidFill>
            <a:prstDash val="solid"/>
            <a:miter lim="800000"/>
            <a:tailEnd type="triangle"/>
          </a:ln>
          <a:effectLst/>
        </p:spPr>
      </p:cxnSp>
      <p:cxnSp>
        <p:nvCxnSpPr>
          <p:cNvPr id="407" name="Straight Arrow Connector 406">
            <a:extLst>
              <a:ext uri="{FF2B5EF4-FFF2-40B4-BE49-F238E27FC236}">
                <a16:creationId xmlns:a16="http://schemas.microsoft.com/office/drawing/2014/main" id="{5D4B1C22-940A-7341-9907-BEE8BEE73123}"/>
              </a:ext>
            </a:extLst>
          </p:cNvPr>
          <p:cNvCxnSpPr>
            <a:cxnSpLocks/>
          </p:cNvCxnSpPr>
          <p:nvPr/>
        </p:nvCxnSpPr>
        <p:spPr>
          <a:xfrm>
            <a:off x="5882909" y="3559909"/>
            <a:ext cx="0" cy="235908"/>
          </a:xfrm>
          <a:prstGeom prst="straightConnector1">
            <a:avLst/>
          </a:prstGeom>
          <a:noFill/>
          <a:ln w="28575" cap="flat" cmpd="sng" algn="ctr">
            <a:solidFill>
              <a:srgbClr val="C00000"/>
            </a:solidFill>
            <a:prstDash val="solid"/>
            <a:miter lim="800000"/>
            <a:tailEnd type="triangle"/>
          </a:ln>
          <a:effectLst/>
        </p:spPr>
      </p:cxnSp>
      <p:cxnSp>
        <p:nvCxnSpPr>
          <p:cNvPr id="408" name="Straight Arrow Connector 407">
            <a:extLst>
              <a:ext uri="{FF2B5EF4-FFF2-40B4-BE49-F238E27FC236}">
                <a16:creationId xmlns:a16="http://schemas.microsoft.com/office/drawing/2014/main" id="{A2C65AC7-2AFE-6243-AB7B-8A6DD1DF4404}"/>
              </a:ext>
            </a:extLst>
          </p:cNvPr>
          <p:cNvCxnSpPr>
            <a:cxnSpLocks/>
          </p:cNvCxnSpPr>
          <p:nvPr/>
        </p:nvCxnSpPr>
        <p:spPr>
          <a:xfrm>
            <a:off x="5882909" y="4463969"/>
            <a:ext cx="0" cy="209129"/>
          </a:xfrm>
          <a:prstGeom prst="straightConnector1">
            <a:avLst/>
          </a:prstGeom>
          <a:noFill/>
          <a:ln w="28575" cap="flat" cmpd="sng" algn="ctr">
            <a:solidFill>
              <a:srgbClr val="C00000"/>
            </a:solidFill>
            <a:prstDash val="solid"/>
            <a:miter lim="800000"/>
            <a:tailEnd type="triangle"/>
          </a:ln>
          <a:effectLst/>
        </p:spPr>
      </p:cxnSp>
      <p:cxnSp>
        <p:nvCxnSpPr>
          <p:cNvPr id="409" name="Straight Arrow Connector 408">
            <a:extLst>
              <a:ext uri="{FF2B5EF4-FFF2-40B4-BE49-F238E27FC236}">
                <a16:creationId xmlns:a16="http://schemas.microsoft.com/office/drawing/2014/main" id="{D84B9939-E17D-B344-AFC3-83CCE79E2D80}"/>
              </a:ext>
            </a:extLst>
          </p:cNvPr>
          <p:cNvCxnSpPr>
            <a:cxnSpLocks/>
            <a:stCxn id="395" idx="1"/>
            <a:endCxn id="392" idx="3"/>
          </p:cNvCxnSpPr>
          <p:nvPr/>
        </p:nvCxnSpPr>
        <p:spPr>
          <a:xfrm flipH="1">
            <a:off x="6348012" y="3251927"/>
            <a:ext cx="555370" cy="0"/>
          </a:xfrm>
          <a:prstGeom prst="straightConnector1">
            <a:avLst/>
          </a:prstGeom>
          <a:noFill/>
          <a:ln w="28575" cap="flat" cmpd="sng" algn="ctr">
            <a:solidFill>
              <a:srgbClr val="C00000"/>
            </a:solidFill>
            <a:prstDash val="solid"/>
            <a:miter lim="800000"/>
            <a:headEnd type="triangle"/>
            <a:tailEnd type="triangle"/>
          </a:ln>
          <a:effectLst/>
        </p:spPr>
      </p:cxnSp>
      <p:sp>
        <p:nvSpPr>
          <p:cNvPr id="410" name="TextBox 409">
            <a:extLst>
              <a:ext uri="{FF2B5EF4-FFF2-40B4-BE49-F238E27FC236}">
                <a16:creationId xmlns:a16="http://schemas.microsoft.com/office/drawing/2014/main" id="{5C79856B-A18E-4B4D-B5D4-6C87EA4E3F1D}"/>
              </a:ext>
            </a:extLst>
          </p:cNvPr>
          <p:cNvSpPr txBox="1"/>
          <p:nvPr/>
        </p:nvSpPr>
        <p:spPr>
          <a:xfrm>
            <a:off x="2234010" y="4292012"/>
            <a:ext cx="1059098"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query k-mers</a:t>
            </a:r>
          </a:p>
        </p:txBody>
      </p:sp>
      <p:sp>
        <p:nvSpPr>
          <p:cNvPr id="411" name="TextBox 410">
            <a:extLst>
              <a:ext uri="{FF2B5EF4-FFF2-40B4-BE49-F238E27FC236}">
                <a16:creationId xmlns:a16="http://schemas.microsoft.com/office/drawing/2014/main" id="{76388AB4-B645-F241-9654-8E92AC584668}"/>
              </a:ext>
            </a:extLst>
          </p:cNvPr>
          <p:cNvSpPr txBox="1"/>
          <p:nvPr/>
        </p:nvSpPr>
        <p:spPr>
          <a:xfrm>
            <a:off x="2265848" y="3233659"/>
            <a:ext cx="888555"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minimizers</a:t>
            </a:r>
          </a:p>
        </p:txBody>
      </p:sp>
      <p:sp>
        <p:nvSpPr>
          <p:cNvPr id="412" name="TextBox 411">
            <a:extLst>
              <a:ext uri="{FF2B5EF4-FFF2-40B4-BE49-F238E27FC236}">
                <a16:creationId xmlns:a16="http://schemas.microsoft.com/office/drawing/2014/main" id="{7AC7D2DA-18A2-AF4B-9143-247B4733C7DD}"/>
              </a:ext>
            </a:extLst>
          </p:cNvPr>
          <p:cNvSpPr txBox="1"/>
          <p:nvPr/>
        </p:nvSpPr>
        <p:spPr>
          <a:xfrm>
            <a:off x="2430264" y="1568704"/>
            <a:ext cx="918609"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frequencies</a:t>
            </a:r>
          </a:p>
        </p:txBody>
      </p:sp>
      <p:sp>
        <p:nvSpPr>
          <p:cNvPr id="413" name="TextBox 412">
            <a:extLst>
              <a:ext uri="{FF2B5EF4-FFF2-40B4-BE49-F238E27FC236}">
                <a16:creationId xmlns:a16="http://schemas.microsoft.com/office/drawing/2014/main" id="{BF7146DB-33AA-6F4B-8F8B-C8B1202B4B9A}"/>
              </a:ext>
            </a:extLst>
          </p:cNvPr>
          <p:cNvSpPr txBox="1"/>
          <p:nvPr/>
        </p:nvSpPr>
        <p:spPr>
          <a:xfrm>
            <a:off x="3415700" y="1572768"/>
            <a:ext cx="1096530"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seed locations</a:t>
            </a:r>
          </a:p>
        </p:txBody>
      </p:sp>
      <p:sp>
        <p:nvSpPr>
          <p:cNvPr id="414" name="TextBox 413">
            <a:extLst>
              <a:ext uri="{FF2B5EF4-FFF2-40B4-BE49-F238E27FC236}">
                <a16:creationId xmlns:a16="http://schemas.microsoft.com/office/drawing/2014/main" id="{ABB48E92-064E-FD4A-BB62-1D97440EB5C6}"/>
              </a:ext>
            </a:extLst>
          </p:cNvPr>
          <p:cNvSpPr txBox="1"/>
          <p:nvPr/>
        </p:nvSpPr>
        <p:spPr>
          <a:xfrm>
            <a:off x="5338020" y="1572768"/>
            <a:ext cx="975602"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graph nodes</a:t>
            </a:r>
          </a:p>
        </p:txBody>
      </p:sp>
      <p:sp>
        <p:nvSpPr>
          <p:cNvPr id="415" name="TextBox 414">
            <a:extLst>
              <a:ext uri="{FF2B5EF4-FFF2-40B4-BE49-F238E27FC236}">
                <a16:creationId xmlns:a16="http://schemas.microsoft.com/office/drawing/2014/main" id="{BF1F81E9-E629-8344-98B5-0AB1172BFB43}"/>
              </a:ext>
            </a:extLst>
          </p:cNvPr>
          <p:cNvSpPr txBox="1">
            <a:spLocks noChangeAspect="1"/>
          </p:cNvSpPr>
          <p:nvPr/>
        </p:nvSpPr>
        <p:spPr>
          <a:xfrm>
            <a:off x="1785314" y="3503606"/>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2</a:t>
            </a:r>
          </a:p>
        </p:txBody>
      </p:sp>
      <p:sp>
        <p:nvSpPr>
          <p:cNvPr id="416" name="TextBox 415">
            <a:extLst>
              <a:ext uri="{FF2B5EF4-FFF2-40B4-BE49-F238E27FC236}">
                <a16:creationId xmlns:a16="http://schemas.microsoft.com/office/drawing/2014/main" id="{99A60325-75A7-AC40-82C2-FAEDA1DCFD6B}"/>
              </a:ext>
            </a:extLst>
          </p:cNvPr>
          <p:cNvSpPr txBox="1">
            <a:spLocks noChangeAspect="1"/>
          </p:cNvSpPr>
          <p:nvPr/>
        </p:nvSpPr>
        <p:spPr>
          <a:xfrm>
            <a:off x="2216331" y="1730459"/>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3</a:t>
            </a:r>
          </a:p>
        </p:txBody>
      </p:sp>
      <p:sp>
        <p:nvSpPr>
          <p:cNvPr id="417" name="TextBox 416">
            <a:extLst>
              <a:ext uri="{FF2B5EF4-FFF2-40B4-BE49-F238E27FC236}">
                <a16:creationId xmlns:a16="http://schemas.microsoft.com/office/drawing/2014/main" id="{70BBF2D2-297F-AD42-964D-7E163ADD79F0}"/>
              </a:ext>
            </a:extLst>
          </p:cNvPr>
          <p:cNvSpPr txBox="1">
            <a:spLocks noChangeAspect="1"/>
          </p:cNvSpPr>
          <p:nvPr/>
        </p:nvSpPr>
        <p:spPr>
          <a:xfrm>
            <a:off x="2851784" y="3503606"/>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4</a:t>
            </a:r>
          </a:p>
        </p:txBody>
      </p:sp>
      <p:sp>
        <p:nvSpPr>
          <p:cNvPr id="418" name="TextBox 417">
            <a:extLst>
              <a:ext uri="{FF2B5EF4-FFF2-40B4-BE49-F238E27FC236}">
                <a16:creationId xmlns:a16="http://schemas.microsoft.com/office/drawing/2014/main" id="{CB9002A9-632E-964E-91F9-0D009E849D2E}"/>
              </a:ext>
            </a:extLst>
          </p:cNvPr>
          <p:cNvSpPr txBox="1">
            <a:spLocks noChangeAspect="1"/>
          </p:cNvSpPr>
          <p:nvPr/>
        </p:nvSpPr>
        <p:spPr>
          <a:xfrm>
            <a:off x="4445461" y="1742193"/>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5</a:t>
            </a:r>
          </a:p>
        </p:txBody>
      </p:sp>
      <p:sp>
        <p:nvSpPr>
          <p:cNvPr id="419" name="TextBox 418">
            <a:extLst>
              <a:ext uri="{FF2B5EF4-FFF2-40B4-BE49-F238E27FC236}">
                <a16:creationId xmlns:a16="http://schemas.microsoft.com/office/drawing/2014/main" id="{0A75CE2D-30D2-D24E-B90E-21A33E9EC958}"/>
              </a:ext>
            </a:extLst>
          </p:cNvPr>
          <p:cNvSpPr txBox="1">
            <a:spLocks noChangeAspect="1"/>
          </p:cNvSpPr>
          <p:nvPr/>
        </p:nvSpPr>
        <p:spPr>
          <a:xfrm>
            <a:off x="3992300" y="3511384"/>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6</a:t>
            </a:r>
          </a:p>
        </p:txBody>
      </p:sp>
      <p:sp>
        <p:nvSpPr>
          <p:cNvPr id="420" name="TextBox 419">
            <a:extLst>
              <a:ext uri="{FF2B5EF4-FFF2-40B4-BE49-F238E27FC236}">
                <a16:creationId xmlns:a16="http://schemas.microsoft.com/office/drawing/2014/main" id="{7176DC24-7C0F-D149-9FD6-3726954ED901}"/>
              </a:ext>
            </a:extLst>
          </p:cNvPr>
          <p:cNvSpPr txBox="1">
            <a:spLocks noChangeAspect="1"/>
          </p:cNvSpPr>
          <p:nvPr/>
        </p:nvSpPr>
        <p:spPr>
          <a:xfrm>
            <a:off x="6573502" y="1730459"/>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7</a:t>
            </a:r>
          </a:p>
        </p:txBody>
      </p:sp>
      <p:sp>
        <p:nvSpPr>
          <p:cNvPr id="421" name="TextBox 420">
            <a:extLst>
              <a:ext uri="{FF2B5EF4-FFF2-40B4-BE49-F238E27FC236}">
                <a16:creationId xmlns:a16="http://schemas.microsoft.com/office/drawing/2014/main" id="{7B986909-933B-3E41-BADE-2B634A4C9B8A}"/>
              </a:ext>
            </a:extLst>
          </p:cNvPr>
          <p:cNvSpPr txBox="1">
            <a:spLocks noChangeAspect="1"/>
          </p:cNvSpPr>
          <p:nvPr/>
        </p:nvSpPr>
        <p:spPr>
          <a:xfrm>
            <a:off x="5338019" y="2841195"/>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8</a:t>
            </a:r>
          </a:p>
        </p:txBody>
      </p:sp>
      <p:sp>
        <p:nvSpPr>
          <p:cNvPr id="422" name="TextBox 421">
            <a:extLst>
              <a:ext uri="{FF2B5EF4-FFF2-40B4-BE49-F238E27FC236}">
                <a16:creationId xmlns:a16="http://schemas.microsoft.com/office/drawing/2014/main" id="{FE5BF468-148A-074A-83B9-00469D08F91E}"/>
              </a:ext>
            </a:extLst>
          </p:cNvPr>
          <p:cNvSpPr txBox="1">
            <a:spLocks noChangeAspect="1"/>
          </p:cNvSpPr>
          <p:nvPr/>
        </p:nvSpPr>
        <p:spPr>
          <a:xfrm>
            <a:off x="6532204" y="3016778"/>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9</a:t>
            </a:r>
          </a:p>
        </p:txBody>
      </p:sp>
      <p:sp>
        <p:nvSpPr>
          <p:cNvPr id="423" name="TextBox 422">
            <a:extLst>
              <a:ext uri="{FF2B5EF4-FFF2-40B4-BE49-F238E27FC236}">
                <a16:creationId xmlns:a16="http://schemas.microsoft.com/office/drawing/2014/main" id="{A33E2774-692D-7A4F-9CCA-9EE7FE0F71BD}"/>
              </a:ext>
            </a:extLst>
          </p:cNvPr>
          <p:cNvSpPr txBox="1">
            <a:spLocks noChangeAspect="1"/>
          </p:cNvSpPr>
          <p:nvPr/>
        </p:nvSpPr>
        <p:spPr>
          <a:xfrm>
            <a:off x="5942995" y="3584925"/>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10</a:t>
            </a:r>
          </a:p>
        </p:txBody>
      </p:sp>
      <p:sp>
        <p:nvSpPr>
          <p:cNvPr id="424" name="TextBox 423">
            <a:extLst>
              <a:ext uri="{FF2B5EF4-FFF2-40B4-BE49-F238E27FC236}">
                <a16:creationId xmlns:a16="http://schemas.microsoft.com/office/drawing/2014/main" id="{EAE6DCD4-E44E-E74B-925A-AE708098BEEA}"/>
              </a:ext>
            </a:extLst>
          </p:cNvPr>
          <p:cNvSpPr txBox="1">
            <a:spLocks noChangeAspect="1"/>
          </p:cNvSpPr>
          <p:nvPr/>
        </p:nvSpPr>
        <p:spPr>
          <a:xfrm>
            <a:off x="5358316" y="4584254"/>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11</a:t>
            </a:r>
          </a:p>
        </p:txBody>
      </p:sp>
      <p:cxnSp>
        <p:nvCxnSpPr>
          <p:cNvPr id="59" name="Elbow Connector 400">
            <a:extLst>
              <a:ext uri="{FF2B5EF4-FFF2-40B4-BE49-F238E27FC236}">
                <a16:creationId xmlns:a16="http://schemas.microsoft.com/office/drawing/2014/main" id="{7AEEDB8B-1739-F362-4349-C3ABBC141458}"/>
              </a:ext>
            </a:extLst>
          </p:cNvPr>
          <p:cNvCxnSpPr>
            <a:cxnSpLocks/>
            <a:stCxn id="393" idx="2"/>
            <a:endCxn id="379" idx="2"/>
          </p:cNvCxnSpPr>
          <p:nvPr/>
        </p:nvCxnSpPr>
        <p:spPr>
          <a:xfrm rot="5400000">
            <a:off x="3301915" y="2613630"/>
            <a:ext cx="98275" cy="5077421"/>
          </a:xfrm>
          <a:prstGeom prst="bentConnector3">
            <a:avLst>
              <a:gd name="adj1" fmla="val 270583"/>
            </a:avLst>
          </a:prstGeom>
          <a:noFill/>
          <a:ln w="28575" cap="flat" cmpd="sng" algn="ctr">
            <a:solidFill>
              <a:srgbClr val="C00000"/>
            </a:solidFill>
            <a:prstDash val="solid"/>
            <a:miter lim="800000"/>
            <a:tailEnd type="triangle"/>
          </a:ln>
          <a:effectLst/>
        </p:spPr>
      </p:cxnSp>
      <p:sp>
        <p:nvSpPr>
          <p:cNvPr id="63" name="TextBox 62">
            <a:extLst>
              <a:ext uri="{FF2B5EF4-FFF2-40B4-BE49-F238E27FC236}">
                <a16:creationId xmlns:a16="http://schemas.microsoft.com/office/drawing/2014/main" id="{79CFAC06-4817-0D5D-BFA8-579DD7F78810}"/>
              </a:ext>
            </a:extLst>
          </p:cNvPr>
          <p:cNvSpPr txBox="1">
            <a:spLocks noChangeAspect="1"/>
          </p:cNvSpPr>
          <p:nvPr/>
        </p:nvSpPr>
        <p:spPr>
          <a:xfrm>
            <a:off x="3299741" y="5410608"/>
            <a:ext cx="186986" cy="186986"/>
          </a:xfrm>
          <a:prstGeom prst="ellipse">
            <a:avLst/>
          </a:prstGeom>
          <a:solidFill>
            <a:srgbClr val="C00000"/>
          </a:solidFill>
          <a:ln w="28575">
            <a:solidFill>
              <a:srgbClr val="C00000"/>
            </a:solidFill>
          </a:ln>
        </p:spPr>
        <p:txBody>
          <a:bodyPr wrap="none" lIns="9144" tIns="0" rIns="0" bIns="9144" rtlCol="0" anchor="ctr" anchorCtr="0">
            <a:noAutofit/>
          </a:bodyPr>
          <a:lstStyle>
            <a:defPPr>
              <a:defRPr lang="en-US"/>
            </a:defPPr>
            <a:lvl1pPr marR="0" lvl="0" indent="0" algn="ctr" defTabSz="116129" fontAlgn="auto">
              <a:lnSpc>
                <a:spcPct val="100000"/>
              </a:lnSpc>
              <a:spcBef>
                <a:spcPts val="0"/>
              </a:spcBef>
              <a:spcAft>
                <a:spcPts val="0"/>
              </a:spcAft>
              <a:buClrTx/>
              <a:buSzTx/>
              <a:buFontTx/>
              <a:buNone/>
              <a:tabLst/>
              <a:defRPr kumimoji="0" sz="1270" b="1" i="0" u="none" strike="noStrike" kern="0" cap="none" spc="0" normalizeH="0" baseline="0">
                <a:ln>
                  <a:noFill/>
                </a:ln>
                <a:solidFill>
                  <a:schemeClr val="bg1"/>
                </a:solidFill>
                <a:effectLst/>
                <a:uLnTx/>
                <a:uFillTx/>
                <a:latin typeface="Linux Libertine O Semibold" panose="02000503000000000000" pitchFamily="2" charset="0"/>
                <a:ea typeface="Linux Libertine O Semibold" panose="02000503000000000000" pitchFamily="2" charset="0"/>
                <a:cs typeface="Linux Libertine O Semibold" panose="02000503000000000000" pitchFamily="2" charset="0"/>
              </a:defRPr>
            </a:lvl1p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70" b="1" i="0" u="none" strike="noStrike" kern="0" cap="none" spc="0" normalizeH="0" baseline="0" noProof="0" dirty="0">
                <a:ln>
                  <a:noFill/>
                </a:ln>
                <a:solidFill>
                  <a:prstClr val="white"/>
                </a:solidFill>
                <a:effectLst/>
                <a:uLnTx/>
                <a:uFillTx/>
                <a:latin typeface="Linux Libertine O Semibold" panose="02000503000000000000" pitchFamily="2" charset="0"/>
              </a:rPr>
              <a:t>12</a:t>
            </a:r>
          </a:p>
        </p:txBody>
      </p:sp>
      <p:sp>
        <p:nvSpPr>
          <p:cNvPr id="64" name="TextBox 63">
            <a:extLst>
              <a:ext uri="{FF2B5EF4-FFF2-40B4-BE49-F238E27FC236}">
                <a16:creationId xmlns:a16="http://schemas.microsoft.com/office/drawing/2014/main" id="{F2087863-50E3-A74D-63D0-655B806C112A}"/>
              </a:ext>
            </a:extLst>
          </p:cNvPr>
          <p:cNvSpPr txBox="1"/>
          <p:nvPr/>
        </p:nvSpPr>
        <p:spPr>
          <a:xfrm>
            <a:off x="3391167" y="5320307"/>
            <a:ext cx="2266108" cy="353438"/>
          </a:xfrm>
          <a:prstGeom prst="roundRect">
            <a:avLst>
              <a:gd name="adj" fmla="val 5645"/>
            </a:avLst>
          </a:prstGeom>
          <a:noFill/>
          <a:ln w="28575">
            <a:noFill/>
          </a:ln>
        </p:spPr>
        <p:txBody>
          <a:bodyPr wrap="square" rtlCol="0" anchor="ctr" anchorCtr="0">
            <a:noAutofit/>
          </a:bodyPr>
          <a:lstStyle/>
          <a:p>
            <a:pPr marL="0" marR="0" lvl="0" indent="0" algn="ctr" defTabSz="116129"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o</a:t>
            </a:r>
            <a:r>
              <a:rPr kumimoji="0" lang="en-US" sz="1200" b="0" i="1" u="none" strike="noStrike" kern="0" cap="none" spc="0" normalizeH="0" baseline="0" noProof="0" dirty="0" err="1">
                <a:ln>
                  <a:noFill/>
                </a:ln>
                <a:solidFill>
                  <a:srgbClr val="C00000"/>
                </a:solidFill>
                <a:effectLst/>
                <a:uLnTx/>
                <a:uFillTx/>
                <a:latin typeface="Corbel" panose="020B0503020204020204"/>
                <a:ea typeface="+mn-ea"/>
                <a:cs typeface="+mn-cs"/>
              </a:rPr>
              <a:t>ptimal</a:t>
            </a:r>
            <a:r>
              <a:rPr kumimoji="0" lang="en-US" sz="1200" b="0" i="1" u="none" strike="noStrike" kern="0" cap="none" spc="0" normalizeH="0" baseline="0" noProof="0" dirty="0">
                <a:ln>
                  <a:noFill/>
                </a:ln>
                <a:solidFill>
                  <a:srgbClr val="C00000"/>
                </a:solidFill>
                <a:effectLst/>
                <a:uLnTx/>
                <a:uFillTx/>
                <a:latin typeface="Corbel" panose="020B0503020204020204"/>
                <a:ea typeface="+mn-ea"/>
                <a:cs typeface="+mn-cs"/>
              </a:rPr>
              <a:t> alignment information</a:t>
            </a:r>
          </a:p>
        </p:txBody>
      </p:sp>
      <p:sp>
        <p:nvSpPr>
          <p:cNvPr id="56" name="Rectangle 55">
            <a:extLst>
              <a:ext uri="{FF2B5EF4-FFF2-40B4-BE49-F238E27FC236}">
                <a16:creationId xmlns:a16="http://schemas.microsoft.com/office/drawing/2014/main" id="{75D239F0-6183-A0B1-1B46-F3FD987489DC}"/>
              </a:ext>
            </a:extLst>
          </p:cNvPr>
          <p:cNvSpPr/>
          <p:nvPr/>
        </p:nvSpPr>
        <p:spPr>
          <a:xfrm>
            <a:off x="1731247" y="5725319"/>
            <a:ext cx="3384365" cy="78483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7030A0"/>
                </a:solidFill>
                <a:effectLst/>
                <a:uLnTx/>
                <a:uFillTx/>
                <a:latin typeface="Corbel" panose="020B0503020204020204"/>
                <a:ea typeface="+mn-ea"/>
                <a:cs typeface="+mn-cs"/>
              </a:rPr>
              <a:t>MinSeed: </a:t>
            </a:r>
            <a:r>
              <a:rPr kumimoji="0" lang="en-US" sz="1500" b="0" i="1" u="none" strike="noStrike" kern="1200" cap="none" spc="0" normalizeH="0" baseline="0" noProof="0" dirty="0">
                <a:ln>
                  <a:noFill/>
                </a:ln>
                <a:solidFill>
                  <a:prstClr val="black"/>
                </a:solidFill>
                <a:effectLst/>
                <a:uLnTx/>
                <a:uFillTx/>
                <a:latin typeface="LinLibertineT"/>
                <a:ea typeface="+mn-ea"/>
                <a:cs typeface="+mn-cs"/>
              </a:rPr>
              <a:t>first</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 hardware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LinLibertineT"/>
                <a:ea typeface="+mn-ea"/>
                <a:cs typeface="+mn-cs"/>
              </a:rPr>
              <a:t>accelerator for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7030A0"/>
                </a:solidFill>
                <a:effectLst/>
                <a:uLnTx/>
                <a:uFillTx/>
                <a:latin typeface="LinLibertineT"/>
                <a:ea typeface="+mn-ea"/>
                <a:cs typeface="+mn-cs"/>
              </a:rPr>
              <a:t>Min</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imizer-based </a:t>
            </a:r>
            <a:r>
              <a:rPr kumimoji="0" lang="en-US" sz="1500" b="1" i="0" u="none" strike="noStrike" kern="1200" cap="none" spc="0" normalizeH="0" baseline="0" noProof="0" dirty="0">
                <a:ln>
                  <a:noFill/>
                </a:ln>
                <a:solidFill>
                  <a:srgbClr val="7030A0"/>
                </a:solidFill>
                <a:effectLst/>
                <a:uLnTx/>
                <a:uFillTx/>
                <a:latin typeface="LinLibertineT"/>
                <a:ea typeface="+mn-ea"/>
                <a:cs typeface="+mn-cs"/>
              </a:rPr>
              <a:t>Seed</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ing</a:t>
            </a:r>
            <a:endParaRPr kumimoji="0" lang="en-US" sz="1500" b="0" i="0" u="none" strike="noStrike" kern="1200" cap="none" spc="0" normalizeH="0" baseline="0" noProof="0" dirty="0">
              <a:ln>
                <a:noFill/>
              </a:ln>
              <a:solidFill>
                <a:srgbClr val="00B050"/>
              </a:solidFill>
              <a:effectLst/>
              <a:uLnTx/>
              <a:uFillTx/>
              <a:latin typeface="Corbel" panose="020B0503020204020204"/>
              <a:ea typeface="+mn-ea"/>
              <a:cs typeface="+mn-cs"/>
            </a:endParaRPr>
          </a:p>
        </p:txBody>
      </p:sp>
      <p:sp>
        <p:nvSpPr>
          <p:cNvPr id="57" name="Rectangle 56">
            <a:extLst>
              <a:ext uri="{FF2B5EF4-FFF2-40B4-BE49-F238E27FC236}">
                <a16:creationId xmlns:a16="http://schemas.microsoft.com/office/drawing/2014/main" id="{53972263-6416-A8E3-3AE5-AB8FD88D797F}"/>
              </a:ext>
            </a:extLst>
          </p:cNvPr>
          <p:cNvSpPr/>
          <p:nvPr/>
        </p:nvSpPr>
        <p:spPr>
          <a:xfrm>
            <a:off x="5284439" y="5725319"/>
            <a:ext cx="2750673" cy="78483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B050"/>
                </a:solidFill>
                <a:effectLst/>
                <a:uLnTx/>
                <a:uFillTx/>
                <a:latin typeface="Corbel" panose="020B0503020204020204"/>
                <a:ea typeface="+mn-ea"/>
                <a:cs typeface="+mn-cs"/>
              </a:rPr>
              <a:t>BitAlign:</a:t>
            </a:r>
            <a:r>
              <a:rPr kumimoji="0" lang="en-US" sz="1500" b="1" i="0" u="none" strike="noStrike" kern="1200" cap="none" spc="0" normalizeH="0" baseline="0" noProof="0" dirty="0">
                <a:ln>
                  <a:noFill/>
                </a:ln>
                <a:solidFill>
                  <a:srgbClr val="7030A0"/>
                </a:solidFill>
                <a:effectLst/>
                <a:uLnTx/>
                <a:uFillTx/>
                <a:latin typeface="Corbel" panose="020B0503020204020204"/>
                <a:ea typeface="+mn-ea"/>
                <a:cs typeface="+mn-cs"/>
              </a:rPr>
              <a:t> </a:t>
            </a:r>
            <a:r>
              <a:rPr kumimoji="0" lang="en-US" sz="1500" b="0" i="1" u="none" strike="noStrike" kern="1200" cap="none" spc="0" normalizeH="0" baseline="0" noProof="0" dirty="0">
                <a:ln>
                  <a:noFill/>
                </a:ln>
                <a:solidFill>
                  <a:prstClr val="black"/>
                </a:solidFill>
                <a:effectLst/>
                <a:uLnTx/>
                <a:uFillTx/>
                <a:latin typeface="LinLibertineT"/>
                <a:ea typeface="+mn-ea"/>
                <a:cs typeface="+mn-cs"/>
              </a:rPr>
              <a:t>first</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 hardware accelerator for (</a:t>
            </a:r>
            <a:r>
              <a:rPr kumimoji="0" lang="en-US" sz="1500" b="1" i="0" u="none" strike="noStrike" kern="1200" cap="none" spc="0" normalizeH="0" baseline="0" noProof="0" dirty="0">
                <a:ln>
                  <a:noFill/>
                </a:ln>
                <a:solidFill>
                  <a:srgbClr val="00B050"/>
                </a:solidFill>
                <a:effectLst/>
                <a:uLnTx/>
                <a:uFillTx/>
                <a:latin typeface="LinLibertineT"/>
                <a:ea typeface="+mn-ea"/>
                <a:cs typeface="+mn-cs"/>
              </a:rPr>
              <a:t>Bit</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vector-based) sequence-to-graph </a:t>
            </a:r>
            <a:r>
              <a:rPr kumimoji="0" lang="en-US" sz="1500" b="1" i="0" u="none" strike="noStrike" kern="1200" cap="none" spc="0" normalizeH="0" baseline="0" noProof="0" dirty="0">
                <a:ln>
                  <a:noFill/>
                </a:ln>
                <a:solidFill>
                  <a:srgbClr val="00B050"/>
                </a:solidFill>
                <a:effectLst/>
                <a:uLnTx/>
                <a:uFillTx/>
                <a:latin typeface="LinLibertineT"/>
                <a:ea typeface="+mn-ea"/>
                <a:cs typeface="+mn-cs"/>
              </a:rPr>
              <a:t>Align</a:t>
            </a:r>
            <a:r>
              <a:rPr kumimoji="0" lang="en-US" sz="1500" b="0" i="0" u="none" strike="noStrike" kern="1200" cap="none" spc="0" normalizeH="0" baseline="0" noProof="0" dirty="0">
                <a:ln>
                  <a:noFill/>
                </a:ln>
                <a:solidFill>
                  <a:prstClr val="black"/>
                </a:solidFill>
                <a:effectLst/>
                <a:uLnTx/>
                <a:uFillTx/>
                <a:latin typeface="LinLibertineT"/>
                <a:ea typeface="+mn-ea"/>
                <a:cs typeface="+mn-cs"/>
              </a:rPr>
              <a:t>ment</a:t>
            </a:r>
            <a:endParaRPr kumimoji="0" lang="en-US" sz="1500" b="0" i="0" u="none" strike="noStrike" kern="1200" cap="none" spc="0" normalizeH="0" baseline="0" noProof="0" dirty="0">
              <a:ln>
                <a:noFill/>
              </a:ln>
              <a:solidFill>
                <a:prstClr val="black"/>
              </a:solidFill>
              <a:effectLst/>
              <a:uLnTx/>
              <a:uFillTx/>
              <a:latin typeface="Corbel" panose="020B0503020204020204"/>
              <a:ea typeface="+mn-ea"/>
              <a:cs typeface="+mn-cs"/>
            </a:endParaRPr>
          </a:p>
        </p:txBody>
      </p:sp>
    </p:spTree>
    <p:extLst>
      <p:ext uri="{BB962C8B-B14F-4D97-AF65-F5344CB8AC3E}">
        <p14:creationId xmlns:p14="http://schemas.microsoft.com/office/powerpoint/2010/main" val="179768075"/>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365" name="Google Shape;3039;p22">
            <a:extLst>
              <a:ext uri="{FF2B5EF4-FFF2-40B4-BE49-F238E27FC236}">
                <a16:creationId xmlns:a16="http://schemas.microsoft.com/office/drawing/2014/main" id="{29718CD8-7E44-B444-C584-3A3C22BC0A4B}"/>
              </a:ext>
            </a:extLst>
          </p:cNvPr>
          <p:cNvSpPr/>
          <p:nvPr/>
        </p:nvSpPr>
        <p:spPr>
          <a:xfrm>
            <a:off x="2612224" y="2920481"/>
            <a:ext cx="683836" cy="1676942"/>
          </a:xfrm>
          <a:prstGeom prst="roundRect">
            <a:avLst>
              <a:gd name="adj" fmla="val 2707"/>
            </a:avLst>
          </a:prstGeom>
          <a:solidFill>
            <a:schemeClr val="bg1">
              <a:lumMod val="95000"/>
            </a:schemeClr>
          </a:solidFill>
          <a:ln w="25400" cap="flat" cmpd="sng">
            <a:solidFill>
              <a:schemeClr val="bg1">
                <a:lumMod val="50000"/>
              </a:schemeClr>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295" name="Google Shape;3012;p22">
            <a:extLst>
              <a:ext uri="{FF2B5EF4-FFF2-40B4-BE49-F238E27FC236}">
                <a16:creationId xmlns:a16="http://schemas.microsoft.com/office/drawing/2014/main" id="{A9BEB6CB-26D3-E4C5-7D2A-FE88F5E0AD76}"/>
              </a:ext>
            </a:extLst>
          </p:cNvPr>
          <p:cNvCxnSpPr>
            <a:cxnSpLocks/>
          </p:cNvCxnSpPr>
          <p:nvPr/>
        </p:nvCxnSpPr>
        <p:spPr>
          <a:xfrm flipH="1">
            <a:off x="972481" y="4164065"/>
            <a:ext cx="5674332" cy="0"/>
          </a:xfrm>
          <a:prstGeom prst="straightConnector1">
            <a:avLst/>
          </a:prstGeom>
          <a:noFill/>
          <a:ln w="25400" cap="flat" cmpd="sng">
            <a:solidFill>
              <a:schemeClr val="tx1"/>
            </a:solidFill>
            <a:prstDash val="sysDot"/>
            <a:miter lim="800000"/>
            <a:headEnd type="none" w="sm" len="sm"/>
            <a:tailEnd type="none" w="sm" len="sm"/>
          </a:ln>
        </p:spPr>
      </p:cxnSp>
      <p:cxnSp>
        <p:nvCxnSpPr>
          <p:cNvPr id="296" name="Google Shape;3012;p22">
            <a:extLst>
              <a:ext uri="{FF2B5EF4-FFF2-40B4-BE49-F238E27FC236}">
                <a16:creationId xmlns:a16="http://schemas.microsoft.com/office/drawing/2014/main" id="{8817E9FB-27DA-8891-33DD-A617E40B2CE0}"/>
              </a:ext>
            </a:extLst>
          </p:cNvPr>
          <p:cNvCxnSpPr>
            <a:cxnSpLocks/>
          </p:cNvCxnSpPr>
          <p:nvPr/>
        </p:nvCxnSpPr>
        <p:spPr>
          <a:xfrm flipH="1">
            <a:off x="816344" y="3306032"/>
            <a:ext cx="5674332" cy="0"/>
          </a:xfrm>
          <a:prstGeom prst="straightConnector1">
            <a:avLst/>
          </a:prstGeom>
          <a:noFill/>
          <a:ln w="25400" cap="flat" cmpd="sng">
            <a:solidFill>
              <a:schemeClr val="tx1"/>
            </a:solidFill>
            <a:prstDash val="sysDot"/>
            <a:miter lim="800000"/>
            <a:headEnd type="none" w="sm" len="sm"/>
            <a:tailEnd type="none" w="sm" len="sm"/>
          </a:ln>
        </p:spPr>
      </p:cxnSp>
      <p:cxnSp>
        <p:nvCxnSpPr>
          <p:cNvPr id="343" name="Google Shape;3012;p22">
            <a:extLst>
              <a:ext uri="{FF2B5EF4-FFF2-40B4-BE49-F238E27FC236}">
                <a16:creationId xmlns:a16="http://schemas.microsoft.com/office/drawing/2014/main" id="{5F2B77D8-DF83-107C-7A5D-14F4B8A48BD5}"/>
              </a:ext>
            </a:extLst>
          </p:cNvPr>
          <p:cNvCxnSpPr>
            <a:cxnSpLocks/>
          </p:cNvCxnSpPr>
          <p:nvPr/>
        </p:nvCxnSpPr>
        <p:spPr>
          <a:xfrm flipH="1">
            <a:off x="978488" y="4164065"/>
            <a:ext cx="5674332" cy="0"/>
          </a:xfrm>
          <a:prstGeom prst="straightConnector1">
            <a:avLst/>
          </a:prstGeom>
          <a:noFill/>
          <a:ln w="25400" cap="flat" cmpd="sng">
            <a:solidFill>
              <a:schemeClr val="tx1"/>
            </a:solidFill>
            <a:prstDash val="sysDot"/>
            <a:miter lim="800000"/>
            <a:headEnd type="none" w="sm" len="sm"/>
            <a:tailEnd type="none" w="sm" len="sm"/>
          </a:ln>
        </p:spPr>
      </p:cxnSp>
      <p:cxnSp>
        <p:nvCxnSpPr>
          <p:cNvPr id="344" name="Google Shape;3012;p22">
            <a:extLst>
              <a:ext uri="{FF2B5EF4-FFF2-40B4-BE49-F238E27FC236}">
                <a16:creationId xmlns:a16="http://schemas.microsoft.com/office/drawing/2014/main" id="{89E6A09C-C505-5571-80C5-D9C8E5089E34}"/>
              </a:ext>
            </a:extLst>
          </p:cNvPr>
          <p:cNvCxnSpPr>
            <a:cxnSpLocks/>
          </p:cNvCxnSpPr>
          <p:nvPr/>
        </p:nvCxnSpPr>
        <p:spPr>
          <a:xfrm flipH="1">
            <a:off x="822351" y="3306032"/>
            <a:ext cx="5674332" cy="0"/>
          </a:xfrm>
          <a:prstGeom prst="straightConnector1">
            <a:avLst/>
          </a:prstGeom>
          <a:noFill/>
          <a:ln w="25400" cap="flat" cmpd="sng">
            <a:solidFill>
              <a:schemeClr val="tx1"/>
            </a:solidFill>
            <a:prstDash val="sysDot"/>
            <a:miter lim="800000"/>
            <a:headEnd type="none" w="sm" len="sm"/>
            <a:tailEnd type="none" w="sm" len="sm"/>
          </a:ln>
        </p:spPr>
      </p:cxnSp>
      <p:sp>
        <p:nvSpPr>
          <p:cNvPr id="345" name="TextBox 344">
            <a:extLst>
              <a:ext uri="{FF2B5EF4-FFF2-40B4-BE49-F238E27FC236}">
                <a16:creationId xmlns:a16="http://schemas.microsoft.com/office/drawing/2014/main" id="{C51E128D-220D-F7B5-BC84-F0D34DECAA75}"/>
              </a:ext>
            </a:extLst>
          </p:cNvPr>
          <p:cNvSpPr txBox="1"/>
          <p:nvPr/>
        </p:nvSpPr>
        <p:spPr>
          <a:xfrm>
            <a:off x="1622898" y="2836929"/>
            <a:ext cx="5662912" cy="2750561"/>
          </a:xfrm>
          <a:prstGeom prst="rect">
            <a:avLst/>
          </a:prstGeom>
          <a:solidFill>
            <a:schemeClr val="bg1">
              <a:lumMod val="95000"/>
            </a:schemeClr>
          </a:solidFill>
          <a:ln w="25400">
            <a:solidFill>
              <a:schemeClr val="bg1">
                <a:lumMod val="50000"/>
              </a:schemeClr>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508"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SeGraM Module </a:t>
            </a:r>
            <a:r>
              <a:rPr kumimoji="0" lang="en-US" sz="1524"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a:t>
            </a:r>
            <a:r>
              <a:rPr kumimoji="0" lang="en-US" sz="1524" b="0" i="1"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1</a:t>
            </a:r>
            <a:r>
              <a:rPr kumimoji="0" lang="en-US" sz="1524"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 x per HBM</a:t>
            </a:r>
            <a:r>
              <a:rPr kumimoji="0" lang="en-US" sz="1524" b="0" i="1"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2</a:t>
            </a:r>
            <a:r>
              <a:rPr kumimoji="0" lang="en-US" sz="1524" b="0" i="1"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rPr>
              <a:t>E stack)</a:t>
            </a:r>
          </a:p>
        </p:txBody>
      </p:sp>
      <p:sp>
        <p:nvSpPr>
          <p:cNvPr id="507" name="TextBox 506">
            <a:extLst>
              <a:ext uri="{FF2B5EF4-FFF2-40B4-BE49-F238E27FC236}">
                <a16:creationId xmlns:a16="http://schemas.microsoft.com/office/drawing/2014/main" id="{D1F40CF5-B500-DE30-0337-7269615906C4}"/>
              </a:ext>
            </a:extLst>
          </p:cNvPr>
          <p:cNvSpPr txBox="1"/>
          <p:nvPr/>
        </p:nvSpPr>
        <p:spPr>
          <a:xfrm>
            <a:off x="1624449" y="2847580"/>
            <a:ext cx="5662912" cy="2750561"/>
          </a:xfrm>
          <a:prstGeom prst="rect">
            <a:avLst/>
          </a:prstGeom>
          <a:solidFill>
            <a:schemeClr val="bg1">
              <a:lumMod val="95000"/>
            </a:schemeClr>
          </a:solidFill>
          <a:ln w="25400">
            <a:solidFill>
              <a:schemeClr val="tx1"/>
            </a:solidFill>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508"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SeGraM Module </a:t>
            </a:r>
            <a:r>
              <a:rPr kumimoji="0" lang="en-US" sz="1524"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a:t>
            </a:r>
            <a:r>
              <a:rPr kumimoji="0" lang="en-US" sz="1524"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a:t>
            </a:r>
            <a:r>
              <a:rPr kumimoji="0" lang="en-US" sz="1524"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 x per HBM</a:t>
            </a:r>
            <a:r>
              <a:rPr kumimoji="0" lang="en-US" sz="1524"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a:t>
            </a:r>
            <a:r>
              <a:rPr kumimoji="0" lang="en-US" sz="1524" b="0" i="1" u="none" strike="noStrike" kern="1200" cap="none" spc="0" normalizeH="0" baseline="0" noProof="0" dirty="0">
                <a:ln>
                  <a:noFill/>
                </a:ln>
                <a:solidFill>
                  <a:prstClr val="black"/>
                </a:solidFill>
                <a:effectLst/>
                <a:uLnTx/>
                <a:uFillTx/>
                <a:latin typeface="Corbel" panose="020B0503020204020204" pitchFamily="34" charset="0"/>
                <a:ea typeface="+mn-ea"/>
                <a:cs typeface="+mn-cs"/>
              </a:rPr>
              <a:t>E stack)</a:t>
            </a:r>
          </a:p>
        </p:txBody>
      </p:sp>
      <p:sp>
        <p:nvSpPr>
          <p:cNvPr id="346" name="Google Shape;3014;p22">
            <a:extLst>
              <a:ext uri="{FF2B5EF4-FFF2-40B4-BE49-F238E27FC236}">
                <a16:creationId xmlns:a16="http://schemas.microsoft.com/office/drawing/2014/main" id="{A40AEC20-72F9-3AB7-E5C2-FF7EED5A73AE}"/>
              </a:ext>
            </a:extLst>
          </p:cNvPr>
          <p:cNvSpPr/>
          <p:nvPr/>
        </p:nvSpPr>
        <p:spPr>
          <a:xfrm>
            <a:off x="1670740" y="1944676"/>
            <a:ext cx="5528810" cy="573059"/>
          </a:xfrm>
          <a:prstGeom prst="roundRect">
            <a:avLst>
              <a:gd name="adj" fmla="val 2707"/>
            </a:avLst>
          </a:prstGeom>
          <a:solidFill>
            <a:schemeClr val="bg1">
              <a:lumMod val="95000"/>
            </a:schemeClr>
          </a:solidFill>
          <a:ln w="25400" cap="flat" cmpd="sng">
            <a:solidFill>
              <a:schemeClr val="bg1">
                <a:lumMod val="50000"/>
              </a:schemeClr>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Calibri"/>
              <a:cs typeface="Calibri"/>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Calibri"/>
              <a:cs typeface="Calibri"/>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Calibri"/>
              <a:cs typeface="Calibri"/>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Calibri"/>
              <a:cs typeface="Calibri"/>
              <a:sym typeface="Calibri"/>
            </a:endParaRPr>
          </a:p>
        </p:txBody>
      </p:sp>
      <p:sp>
        <p:nvSpPr>
          <p:cNvPr id="347" name="Google Shape;3017;p22">
            <a:extLst>
              <a:ext uri="{FF2B5EF4-FFF2-40B4-BE49-F238E27FC236}">
                <a16:creationId xmlns:a16="http://schemas.microsoft.com/office/drawing/2014/main" id="{1EC7D3CD-4631-39FB-6D9C-2A7DDE57BF45}"/>
              </a:ext>
            </a:extLst>
          </p:cNvPr>
          <p:cNvSpPr/>
          <p:nvPr/>
        </p:nvSpPr>
        <p:spPr>
          <a:xfrm>
            <a:off x="1670738" y="1625481"/>
            <a:ext cx="5528810" cy="319196"/>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Calibri"/>
                <a:cs typeface="Calibri"/>
                <a:sym typeface="Calibri"/>
              </a:rPr>
              <a:t>High Bandwidth Memory (HBM</a:t>
            </a:r>
            <a:r>
              <a:rPr kumimoji="0" lang="en-US" sz="1524" b="1" i="0" u="none" strike="noStrike" kern="1200" cap="none" spc="0" normalizeH="0" baseline="0" noProof="0" dirty="0">
                <a:ln>
                  <a:noFill/>
                </a:ln>
                <a:solidFill>
                  <a:prstClr val="white">
                    <a:lumMod val="50000"/>
                  </a:prstClr>
                </a:solidFill>
                <a:effectLst/>
                <a:uLnTx/>
                <a:uFillTx/>
                <a:latin typeface="Calibri" panose="020F0502020204030204" pitchFamily="34" charset="0"/>
                <a:ea typeface="Calibri"/>
                <a:cs typeface="Calibri" panose="020F0502020204030204" pitchFamily="34" charset="0"/>
                <a:sym typeface="Calibri"/>
              </a:rPr>
              <a:t>2</a:t>
            </a:r>
            <a:r>
              <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Calibri"/>
                <a:cs typeface="Calibri"/>
                <a:sym typeface="Calibri"/>
              </a:rPr>
              <a:t>E) Stack</a:t>
            </a:r>
            <a:endParaRPr kumimoji="0" sz="1524"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p:txBody>
      </p:sp>
      <p:cxnSp>
        <p:nvCxnSpPr>
          <p:cNvPr id="348" name="Google Shape;3019;p22">
            <a:extLst>
              <a:ext uri="{FF2B5EF4-FFF2-40B4-BE49-F238E27FC236}">
                <a16:creationId xmlns:a16="http://schemas.microsoft.com/office/drawing/2014/main" id="{A4EE8040-7403-8786-AF75-6033603CB933}"/>
              </a:ext>
            </a:extLst>
          </p:cNvPr>
          <p:cNvCxnSpPr/>
          <p:nvPr/>
        </p:nvCxnSpPr>
        <p:spPr>
          <a:xfrm rot="10800000">
            <a:off x="4243071" y="1946234"/>
            <a:ext cx="0" cy="548640"/>
          </a:xfrm>
          <a:prstGeom prst="straightConnector1">
            <a:avLst/>
          </a:prstGeom>
          <a:noFill/>
          <a:ln w="28575" cap="flat" cmpd="sng">
            <a:solidFill>
              <a:schemeClr val="dk1"/>
            </a:solidFill>
            <a:prstDash val="dot"/>
            <a:miter lim="800000"/>
            <a:headEnd type="none" w="sm" len="sm"/>
            <a:tailEnd type="none" w="sm" len="sm"/>
          </a:ln>
        </p:spPr>
      </p:cxnSp>
      <p:sp>
        <p:nvSpPr>
          <p:cNvPr id="514" name="Google Shape;3039;p22">
            <a:extLst>
              <a:ext uri="{FF2B5EF4-FFF2-40B4-BE49-F238E27FC236}">
                <a16:creationId xmlns:a16="http://schemas.microsoft.com/office/drawing/2014/main" id="{DE4B1166-469E-FA55-5E42-A57D97D6B565}"/>
              </a:ext>
            </a:extLst>
          </p:cNvPr>
          <p:cNvSpPr/>
          <p:nvPr/>
        </p:nvSpPr>
        <p:spPr>
          <a:xfrm>
            <a:off x="2617369" y="2920664"/>
            <a:ext cx="683836" cy="1676942"/>
          </a:xfrm>
          <a:prstGeom prst="roundRect">
            <a:avLst>
              <a:gd name="adj" fmla="val 2707"/>
            </a:avLst>
          </a:prstGeom>
          <a:solidFill>
            <a:schemeClr val="bg1">
              <a:lumMod val="95000"/>
            </a:schemeClr>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15" name="Google Shape;3039;p22">
            <a:extLst>
              <a:ext uri="{FF2B5EF4-FFF2-40B4-BE49-F238E27FC236}">
                <a16:creationId xmlns:a16="http://schemas.microsoft.com/office/drawing/2014/main" id="{A6286C1F-F60C-530D-E442-B7AF81B72E4B}"/>
              </a:ext>
            </a:extLst>
          </p:cNvPr>
          <p:cNvSpPr/>
          <p:nvPr/>
        </p:nvSpPr>
        <p:spPr>
          <a:xfrm>
            <a:off x="3479273" y="2920664"/>
            <a:ext cx="683836" cy="1676942"/>
          </a:xfrm>
          <a:prstGeom prst="roundRect">
            <a:avLst>
              <a:gd name="adj" fmla="val 2707"/>
            </a:avLst>
          </a:prstGeom>
          <a:solidFill>
            <a:schemeClr val="bg1">
              <a:lumMod val="95000"/>
            </a:schemeClr>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16" name="Google Shape;3039;p22">
            <a:extLst>
              <a:ext uri="{FF2B5EF4-FFF2-40B4-BE49-F238E27FC236}">
                <a16:creationId xmlns:a16="http://schemas.microsoft.com/office/drawing/2014/main" id="{C4F0090D-48ED-9197-CD2C-F2ADE814BD00}"/>
              </a:ext>
            </a:extLst>
          </p:cNvPr>
          <p:cNvSpPr/>
          <p:nvPr/>
        </p:nvSpPr>
        <p:spPr>
          <a:xfrm>
            <a:off x="5563240" y="2920483"/>
            <a:ext cx="683836" cy="1676942"/>
          </a:xfrm>
          <a:prstGeom prst="roundRect">
            <a:avLst>
              <a:gd name="adj" fmla="val 2707"/>
            </a:avLst>
          </a:prstGeom>
          <a:solidFill>
            <a:schemeClr val="bg1">
              <a:lumMod val="95000"/>
            </a:schemeClr>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17" name="Google Shape;3039;p22">
            <a:extLst>
              <a:ext uri="{FF2B5EF4-FFF2-40B4-BE49-F238E27FC236}">
                <a16:creationId xmlns:a16="http://schemas.microsoft.com/office/drawing/2014/main" id="{0AF127E8-873C-C23C-F5AD-F931159FC8BC}"/>
              </a:ext>
            </a:extLst>
          </p:cNvPr>
          <p:cNvSpPr/>
          <p:nvPr/>
        </p:nvSpPr>
        <p:spPr>
          <a:xfrm>
            <a:off x="6460726" y="2920483"/>
            <a:ext cx="683836" cy="1676942"/>
          </a:xfrm>
          <a:prstGeom prst="roundRect">
            <a:avLst>
              <a:gd name="adj" fmla="val 2707"/>
            </a:avLst>
          </a:prstGeom>
          <a:solidFill>
            <a:schemeClr val="bg1">
              <a:lumMod val="95000"/>
            </a:schemeClr>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353" name="Google Shape;3029;p22">
            <a:extLst>
              <a:ext uri="{FF2B5EF4-FFF2-40B4-BE49-F238E27FC236}">
                <a16:creationId xmlns:a16="http://schemas.microsoft.com/office/drawing/2014/main" id="{E669B800-FDA9-775D-1A37-A3619CAD7861}"/>
              </a:ext>
            </a:extLst>
          </p:cNvPr>
          <p:cNvCxnSpPr/>
          <p:nvPr/>
        </p:nvCxnSpPr>
        <p:spPr>
          <a:xfrm rot="10800000">
            <a:off x="6329909" y="1946232"/>
            <a:ext cx="0" cy="548640"/>
          </a:xfrm>
          <a:prstGeom prst="straightConnector1">
            <a:avLst/>
          </a:prstGeom>
          <a:noFill/>
          <a:ln w="28575" cap="flat" cmpd="sng">
            <a:solidFill>
              <a:schemeClr val="dk1"/>
            </a:solidFill>
            <a:prstDash val="dot"/>
            <a:miter lim="800000"/>
            <a:headEnd type="none" w="sm" len="sm"/>
            <a:tailEnd type="none" w="sm" len="sm"/>
          </a:ln>
        </p:spPr>
      </p:cxnSp>
      <p:cxnSp>
        <p:nvCxnSpPr>
          <p:cNvPr id="354" name="Google Shape;3030;p22">
            <a:extLst>
              <a:ext uri="{FF2B5EF4-FFF2-40B4-BE49-F238E27FC236}">
                <a16:creationId xmlns:a16="http://schemas.microsoft.com/office/drawing/2014/main" id="{47676645-871E-EBE1-42D6-91E3AE77C39F}"/>
              </a:ext>
            </a:extLst>
          </p:cNvPr>
          <p:cNvCxnSpPr/>
          <p:nvPr/>
        </p:nvCxnSpPr>
        <p:spPr>
          <a:xfrm rot="10800000">
            <a:off x="5468359" y="1946232"/>
            <a:ext cx="0" cy="548640"/>
          </a:xfrm>
          <a:prstGeom prst="straightConnector1">
            <a:avLst/>
          </a:prstGeom>
          <a:noFill/>
          <a:ln w="28575" cap="flat" cmpd="sng">
            <a:solidFill>
              <a:schemeClr val="dk1"/>
            </a:solidFill>
            <a:prstDash val="dot"/>
            <a:miter lim="800000"/>
            <a:headEnd type="none" w="sm" len="sm"/>
            <a:tailEnd type="none" w="sm" len="sm"/>
          </a:ln>
        </p:spPr>
      </p:cxnSp>
      <p:cxnSp>
        <p:nvCxnSpPr>
          <p:cNvPr id="356" name="Google Shape;3033;p22">
            <a:extLst>
              <a:ext uri="{FF2B5EF4-FFF2-40B4-BE49-F238E27FC236}">
                <a16:creationId xmlns:a16="http://schemas.microsoft.com/office/drawing/2014/main" id="{403530DB-2E2B-63D3-7EEE-8427D96FA7ED}"/>
              </a:ext>
            </a:extLst>
          </p:cNvPr>
          <p:cNvCxnSpPr/>
          <p:nvPr/>
        </p:nvCxnSpPr>
        <p:spPr>
          <a:xfrm rot="10800000">
            <a:off x="3331065" y="1946232"/>
            <a:ext cx="0" cy="548640"/>
          </a:xfrm>
          <a:prstGeom prst="straightConnector1">
            <a:avLst/>
          </a:prstGeom>
          <a:noFill/>
          <a:ln w="28575" cap="flat" cmpd="sng">
            <a:solidFill>
              <a:schemeClr val="dk1"/>
            </a:solidFill>
            <a:prstDash val="dot"/>
            <a:miter lim="800000"/>
            <a:headEnd type="none" w="sm" len="sm"/>
            <a:tailEnd type="none" w="sm" len="sm"/>
          </a:ln>
        </p:spPr>
      </p:cxnSp>
      <p:sp>
        <p:nvSpPr>
          <p:cNvPr id="358" name="Google Shape;3039;p22">
            <a:extLst>
              <a:ext uri="{FF2B5EF4-FFF2-40B4-BE49-F238E27FC236}">
                <a16:creationId xmlns:a16="http://schemas.microsoft.com/office/drawing/2014/main" id="{404A7350-09F9-5788-3132-2804DC2C6510}"/>
              </a:ext>
            </a:extLst>
          </p:cNvPr>
          <p:cNvSpPr/>
          <p:nvPr/>
        </p:nvSpPr>
        <p:spPr>
          <a:xfrm>
            <a:off x="345498" y="2907399"/>
            <a:ext cx="632990" cy="1690023"/>
          </a:xfrm>
          <a:prstGeom prst="roundRect">
            <a:avLst>
              <a:gd name="adj" fmla="val 2707"/>
            </a:avLst>
          </a:prstGeom>
          <a:solidFill>
            <a:schemeClr val="bg1">
              <a:lumMod val="95000"/>
            </a:schemeClr>
          </a:solidFill>
          <a:ln w="25400" cap="flat" cmpd="sng">
            <a:solidFill>
              <a:schemeClr val="bg1">
                <a:lumMod val="50000"/>
              </a:schemeClr>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white">
                    <a:lumMod val="50000"/>
                  </a:prstClr>
                </a:solidFill>
                <a:effectLst/>
                <a:uLnTx/>
                <a:uFillTx/>
                <a:latin typeface="Corbel" panose="020B0503020204020204" pitchFamily="34" charset="0"/>
                <a:ea typeface="Calibri"/>
                <a:cs typeface="Calibri"/>
                <a:sym typeface="Calibri"/>
              </a:rPr>
              <a:t>Host</a:t>
            </a:r>
            <a:endParaRPr kumimoji="0" sz="1524" b="0" i="0" u="none" strike="noStrike" kern="1200" cap="none" spc="0" normalizeH="0" baseline="0" noProof="0" dirty="0">
              <a:ln>
                <a:noFill/>
              </a:ln>
              <a:solidFill>
                <a:prstClr val="white">
                  <a:lumMod val="50000"/>
                </a:prstClr>
              </a:solidFill>
              <a:effectLst/>
              <a:uLnTx/>
              <a:uFillTx/>
              <a:latin typeface="Corbel" panose="020B0503020204020204" pitchFamily="34" charset="0"/>
              <a:ea typeface="+mn-ea"/>
              <a:cs typeface="+mn-cs"/>
            </a:endParaRPr>
          </a:p>
        </p:txBody>
      </p:sp>
      <p:sp>
        <p:nvSpPr>
          <p:cNvPr id="362" name="Google Shape;3038;p22">
            <a:extLst>
              <a:ext uri="{FF2B5EF4-FFF2-40B4-BE49-F238E27FC236}">
                <a16:creationId xmlns:a16="http://schemas.microsoft.com/office/drawing/2014/main" id="{F23BA7B7-71C5-93C7-C928-DE568CDF7FAF}"/>
              </a:ext>
            </a:extLst>
          </p:cNvPr>
          <p:cNvSpPr/>
          <p:nvPr/>
        </p:nvSpPr>
        <p:spPr>
          <a:xfrm>
            <a:off x="3426811" y="2062527"/>
            <a:ext cx="2812152" cy="258522"/>
          </a:xfrm>
          <a:prstGeom prst="roundRect">
            <a:avLst>
              <a:gd name="adj" fmla="val 921"/>
            </a:avLst>
          </a:prstGeom>
          <a:noFill/>
          <a:ln w="28575">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0"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 . .</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81" name="Isosceles Triangle 380">
            <a:extLst>
              <a:ext uri="{FF2B5EF4-FFF2-40B4-BE49-F238E27FC236}">
                <a16:creationId xmlns:a16="http://schemas.microsoft.com/office/drawing/2014/main" id="{22DC8017-2F2C-740F-18C5-8DCD103730DB}"/>
              </a:ext>
            </a:extLst>
          </p:cNvPr>
          <p:cNvSpPr/>
          <p:nvPr/>
        </p:nvSpPr>
        <p:spPr>
          <a:xfrm rot="5400000">
            <a:off x="1299981" y="3260527"/>
            <a:ext cx="92900" cy="929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82" name="Isosceles Triangle 381">
            <a:extLst>
              <a:ext uri="{FF2B5EF4-FFF2-40B4-BE49-F238E27FC236}">
                <a16:creationId xmlns:a16="http://schemas.microsoft.com/office/drawing/2014/main" id="{DD115433-32FF-36CC-9D9C-A4601361BD2E}"/>
              </a:ext>
            </a:extLst>
          </p:cNvPr>
          <p:cNvSpPr/>
          <p:nvPr/>
        </p:nvSpPr>
        <p:spPr>
          <a:xfrm rot="5400000" flipH="1" flipV="1">
            <a:off x="1299981" y="4112107"/>
            <a:ext cx="92900" cy="929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 name="Title 2">
            <a:extLst>
              <a:ext uri="{FF2B5EF4-FFF2-40B4-BE49-F238E27FC236}">
                <a16:creationId xmlns:a16="http://schemas.microsoft.com/office/drawing/2014/main" id="{AD59D520-5920-AB4E-A3ED-7922AA4BC1C3}"/>
              </a:ext>
            </a:extLst>
          </p:cNvPr>
          <p:cNvSpPr>
            <a:spLocks noGrp="1"/>
          </p:cNvSpPr>
          <p:nvPr>
            <p:ph type="title"/>
          </p:nvPr>
        </p:nvSpPr>
        <p:spPr/>
        <p:txBody>
          <a:bodyPr>
            <a:normAutofit fontScale="90000"/>
          </a:bodyPr>
          <a:lstStyle/>
          <a:p>
            <a:r>
              <a:rPr lang="en-US" dirty="0"/>
              <a:t>Overall System Design of SeGraM</a:t>
            </a:r>
          </a:p>
        </p:txBody>
      </p:sp>
      <p:pic>
        <p:nvPicPr>
          <p:cNvPr id="97" name="Picture 96">
            <a:extLst>
              <a:ext uri="{FF2B5EF4-FFF2-40B4-BE49-F238E27FC236}">
                <a16:creationId xmlns:a16="http://schemas.microsoft.com/office/drawing/2014/main" id="{9D9EEEDA-7016-7ED7-D43F-5BCA0C0FDBAC}"/>
              </a:ext>
            </a:extLst>
          </p:cNvPr>
          <p:cNvPicPr>
            <a:picLocks noChangeAspect="1"/>
          </p:cNvPicPr>
          <p:nvPr/>
        </p:nvPicPr>
        <p:blipFill rotWithShape="1">
          <a:blip r:embed="rId3"/>
          <a:srcRect r="86327"/>
          <a:stretch/>
        </p:blipFill>
        <p:spPr>
          <a:xfrm>
            <a:off x="1665733" y="1932432"/>
            <a:ext cx="783402" cy="597460"/>
          </a:xfrm>
          <a:prstGeom prst="rect">
            <a:avLst/>
          </a:prstGeom>
        </p:spPr>
      </p:pic>
      <p:sp>
        <p:nvSpPr>
          <p:cNvPr id="4" name="Slide Number Placeholder 3">
            <a:extLst>
              <a:ext uri="{FF2B5EF4-FFF2-40B4-BE49-F238E27FC236}">
                <a16:creationId xmlns:a16="http://schemas.microsoft.com/office/drawing/2014/main" id="{70869F66-9577-FF48-A7F7-63DD640C9C85}"/>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174</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98" name="Google Shape;3014;p22">
            <a:extLst>
              <a:ext uri="{FF2B5EF4-FFF2-40B4-BE49-F238E27FC236}">
                <a16:creationId xmlns:a16="http://schemas.microsoft.com/office/drawing/2014/main" id="{711C2603-60D4-98FC-C752-CC412A163110}"/>
              </a:ext>
            </a:extLst>
          </p:cNvPr>
          <p:cNvSpPr/>
          <p:nvPr/>
        </p:nvSpPr>
        <p:spPr>
          <a:xfrm>
            <a:off x="1673352" y="1945605"/>
            <a:ext cx="5528810" cy="573059"/>
          </a:xfrm>
          <a:prstGeom prst="roundRect">
            <a:avLst>
              <a:gd name="adj" fmla="val 2707"/>
            </a:avLst>
          </a:prstGeom>
          <a:solidFill>
            <a:srgbClr val="BBD6EE"/>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endParaRPr>
          </a:p>
        </p:txBody>
      </p:sp>
      <p:cxnSp>
        <p:nvCxnSpPr>
          <p:cNvPr id="300" name="Google Shape;3019;p22">
            <a:extLst>
              <a:ext uri="{FF2B5EF4-FFF2-40B4-BE49-F238E27FC236}">
                <a16:creationId xmlns:a16="http://schemas.microsoft.com/office/drawing/2014/main" id="{24D22274-2829-D988-4DC5-16EF8C54A871}"/>
              </a:ext>
            </a:extLst>
          </p:cNvPr>
          <p:cNvCxnSpPr/>
          <p:nvPr/>
        </p:nvCxnSpPr>
        <p:spPr>
          <a:xfrm rot="10800000">
            <a:off x="4237064" y="1946234"/>
            <a:ext cx="0" cy="548640"/>
          </a:xfrm>
          <a:prstGeom prst="straightConnector1">
            <a:avLst/>
          </a:prstGeom>
          <a:noFill/>
          <a:ln w="28575" cap="flat" cmpd="sng">
            <a:solidFill>
              <a:schemeClr val="dk1"/>
            </a:solidFill>
            <a:prstDash val="dot"/>
            <a:miter lim="800000"/>
            <a:headEnd type="none" w="sm" len="sm"/>
            <a:tailEnd type="none" w="sm" len="sm"/>
          </a:ln>
        </p:spPr>
      </p:cxnSp>
      <p:cxnSp>
        <p:nvCxnSpPr>
          <p:cNvPr id="305" name="Google Shape;3029;p22">
            <a:extLst>
              <a:ext uri="{FF2B5EF4-FFF2-40B4-BE49-F238E27FC236}">
                <a16:creationId xmlns:a16="http://schemas.microsoft.com/office/drawing/2014/main" id="{A2F2633B-041E-6C30-0017-BEAD3C9F66B3}"/>
              </a:ext>
            </a:extLst>
          </p:cNvPr>
          <p:cNvCxnSpPr/>
          <p:nvPr/>
        </p:nvCxnSpPr>
        <p:spPr>
          <a:xfrm rot="10800000">
            <a:off x="6323902" y="1946232"/>
            <a:ext cx="0" cy="548640"/>
          </a:xfrm>
          <a:prstGeom prst="straightConnector1">
            <a:avLst/>
          </a:prstGeom>
          <a:noFill/>
          <a:ln w="28575" cap="flat" cmpd="sng">
            <a:solidFill>
              <a:schemeClr val="dk1"/>
            </a:solidFill>
            <a:prstDash val="dot"/>
            <a:miter lim="800000"/>
            <a:headEnd type="none" w="sm" len="sm"/>
            <a:tailEnd type="none" w="sm" len="sm"/>
          </a:ln>
        </p:spPr>
      </p:cxnSp>
      <p:cxnSp>
        <p:nvCxnSpPr>
          <p:cNvPr id="306" name="Google Shape;3030;p22">
            <a:extLst>
              <a:ext uri="{FF2B5EF4-FFF2-40B4-BE49-F238E27FC236}">
                <a16:creationId xmlns:a16="http://schemas.microsoft.com/office/drawing/2014/main" id="{7B5F0E45-7BB2-D581-4F58-C469EF875EF3}"/>
              </a:ext>
            </a:extLst>
          </p:cNvPr>
          <p:cNvCxnSpPr/>
          <p:nvPr/>
        </p:nvCxnSpPr>
        <p:spPr>
          <a:xfrm rot="10800000">
            <a:off x="5462352" y="1946232"/>
            <a:ext cx="0" cy="548640"/>
          </a:xfrm>
          <a:prstGeom prst="straightConnector1">
            <a:avLst/>
          </a:prstGeom>
          <a:noFill/>
          <a:ln w="28575" cap="flat" cmpd="sng">
            <a:solidFill>
              <a:schemeClr val="dk1"/>
            </a:solidFill>
            <a:prstDash val="dot"/>
            <a:miter lim="800000"/>
            <a:headEnd type="none" w="sm" len="sm"/>
            <a:tailEnd type="none" w="sm" len="sm"/>
          </a:ln>
        </p:spPr>
      </p:cxnSp>
      <p:cxnSp>
        <p:nvCxnSpPr>
          <p:cNvPr id="308" name="Google Shape;3033;p22">
            <a:extLst>
              <a:ext uri="{FF2B5EF4-FFF2-40B4-BE49-F238E27FC236}">
                <a16:creationId xmlns:a16="http://schemas.microsoft.com/office/drawing/2014/main" id="{5B6120AE-F8A6-C242-1432-B30ECB86F6C6}"/>
              </a:ext>
            </a:extLst>
          </p:cNvPr>
          <p:cNvCxnSpPr/>
          <p:nvPr/>
        </p:nvCxnSpPr>
        <p:spPr>
          <a:xfrm rot="10800000">
            <a:off x="3325058" y="1946232"/>
            <a:ext cx="0" cy="548640"/>
          </a:xfrm>
          <a:prstGeom prst="straightConnector1">
            <a:avLst/>
          </a:prstGeom>
          <a:noFill/>
          <a:ln w="28575" cap="flat" cmpd="sng">
            <a:solidFill>
              <a:schemeClr val="dk1"/>
            </a:solidFill>
            <a:prstDash val="dot"/>
            <a:miter lim="800000"/>
            <a:headEnd type="none" w="sm" len="sm"/>
            <a:tailEnd type="none" w="sm" len="sm"/>
          </a:ln>
        </p:spPr>
      </p:cxnSp>
      <p:sp>
        <p:nvSpPr>
          <p:cNvPr id="316" name="Google Shape;3038;p22">
            <a:extLst>
              <a:ext uri="{FF2B5EF4-FFF2-40B4-BE49-F238E27FC236}">
                <a16:creationId xmlns:a16="http://schemas.microsoft.com/office/drawing/2014/main" id="{29A32F72-97F8-8431-0C64-02CC65F2C5C9}"/>
              </a:ext>
            </a:extLst>
          </p:cNvPr>
          <p:cNvSpPr/>
          <p:nvPr/>
        </p:nvSpPr>
        <p:spPr>
          <a:xfrm>
            <a:off x="3420804" y="2062527"/>
            <a:ext cx="2812152" cy="258522"/>
          </a:xfrm>
          <a:prstGeom prst="roundRect">
            <a:avLst>
              <a:gd name="adj" fmla="val 921"/>
            </a:avLst>
          </a:prstGeom>
          <a:noFill/>
          <a:ln w="28575">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0"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 . .</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35" name="Isosceles Triangle 334">
            <a:extLst>
              <a:ext uri="{FF2B5EF4-FFF2-40B4-BE49-F238E27FC236}">
                <a16:creationId xmlns:a16="http://schemas.microsoft.com/office/drawing/2014/main" id="{267AA743-CD43-86CE-A8DB-1ECF0032EAB4}"/>
              </a:ext>
            </a:extLst>
          </p:cNvPr>
          <p:cNvSpPr/>
          <p:nvPr/>
        </p:nvSpPr>
        <p:spPr>
          <a:xfrm rot="5400000">
            <a:off x="1293974" y="3260527"/>
            <a:ext cx="92900" cy="929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336" name="Isosceles Triangle 335">
            <a:extLst>
              <a:ext uri="{FF2B5EF4-FFF2-40B4-BE49-F238E27FC236}">
                <a16:creationId xmlns:a16="http://schemas.microsoft.com/office/drawing/2014/main" id="{66D23C83-A38F-4298-98FC-F357817D894D}"/>
              </a:ext>
            </a:extLst>
          </p:cNvPr>
          <p:cNvSpPr/>
          <p:nvPr/>
        </p:nvSpPr>
        <p:spPr>
          <a:xfrm rot="5400000" flipH="1" flipV="1">
            <a:off x="1293974" y="4112107"/>
            <a:ext cx="92900" cy="929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505" name="Google Shape;3017;p22">
            <a:extLst>
              <a:ext uri="{FF2B5EF4-FFF2-40B4-BE49-F238E27FC236}">
                <a16:creationId xmlns:a16="http://schemas.microsoft.com/office/drawing/2014/main" id="{D2ACC8C1-2E1F-1CDC-2C0B-84EF9C30AC50}"/>
              </a:ext>
            </a:extLst>
          </p:cNvPr>
          <p:cNvSpPr/>
          <p:nvPr/>
        </p:nvSpPr>
        <p:spPr>
          <a:xfrm>
            <a:off x="1675176" y="1628831"/>
            <a:ext cx="5528810" cy="319196"/>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High Bandwidth Memory (HBM</a:t>
            </a:r>
            <a:r>
              <a:rPr kumimoji="0" lang="en-US" sz="1524" b="1" i="0" u="none" strike="noStrike" kern="1200" cap="none" spc="0" normalizeH="0" baseline="0" noProof="0" dirty="0">
                <a:ln>
                  <a:noFill/>
                </a:ln>
                <a:solidFill>
                  <a:prstClr val="black"/>
                </a:solidFill>
                <a:effectLst/>
                <a:uLnTx/>
                <a:uFillTx/>
                <a:latin typeface="Calibri" panose="020F0502020204030204" pitchFamily="34" charset="0"/>
                <a:ea typeface="Calibri"/>
                <a:cs typeface="Calibri" panose="020F0502020204030204" pitchFamily="34" charset="0"/>
                <a:sym typeface="Calibri"/>
              </a:rPr>
              <a:t>2</a:t>
            </a: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E) Stack</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23" name="Google Shape;3017;p22">
            <a:extLst>
              <a:ext uri="{FF2B5EF4-FFF2-40B4-BE49-F238E27FC236}">
                <a16:creationId xmlns:a16="http://schemas.microsoft.com/office/drawing/2014/main" id="{81FC035E-7048-4334-31B8-A4D170604EA8}"/>
              </a:ext>
            </a:extLst>
          </p:cNvPr>
          <p:cNvSpPr/>
          <p:nvPr/>
        </p:nvSpPr>
        <p:spPr>
          <a:xfrm>
            <a:off x="6454622" y="4665085"/>
            <a:ext cx="683836" cy="366566"/>
          </a:xfrm>
          <a:prstGeom prst="roundRect">
            <a:avLst>
              <a:gd name="adj" fmla="val 921"/>
            </a:avLst>
          </a:prstGeom>
          <a:noFill/>
          <a:ln>
            <a:noFill/>
          </a:ln>
        </p:spPr>
        <p:txBody>
          <a:bodyPr spcFirstLastPara="1" wrap="square" lIns="0" tIns="0" rIns="0" bIns="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SeGraM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Acc.</a:t>
            </a:r>
            <a:endParaRPr kumimoji="0" lang="en-US"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24" name="Google Shape;3017;p22">
            <a:extLst>
              <a:ext uri="{FF2B5EF4-FFF2-40B4-BE49-F238E27FC236}">
                <a16:creationId xmlns:a16="http://schemas.microsoft.com/office/drawing/2014/main" id="{83E95A2A-7BE5-2BD3-34AE-ED04CE8A6EDF}"/>
              </a:ext>
            </a:extLst>
          </p:cNvPr>
          <p:cNvSpPr/>
          <p:nvPr/>
        </p:nvSpPr>
        <p:spPr>
          <a:xfrm>
            <a:off x="5564669" y="4665457"/>
            <a:ext cx="683836" cy="366566"/>
          </a:xfrm>
          <a:prstGeom prst="roundRect">
            <a:avLst>
              <a:gd name="adj" fmla="val 921"/>
            </a:avLst>
          </a:prstGeom>
          <a:noFill/>
          <a:ln>
            <a:noFill/>
          </a:ln>
        </p:spPr>
        <p:txBody>
          <a:bodyPr spcFirstLastPara="1" wrap="square" lIns="0" tIns="0" rIns="0" bIns="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SeGraM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Acc.</a:t>
            </a:r>
            <a:endParaRPr kumimoji="0" lang="en-US"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25" name="Google Shape;3017;p22">
            <a:extLst>
              <a:ext uri="{FF2B5EF4-FFF2-40B4-BE49-F238E27FC236}">
                <a16:creationId xmlns:a16="http://schemas.microsoft.com/office/drawing/2014/main" id="{5BB00731-1229-922E-1A14-E66D5FACA1EE}"/>
              </a:ext>
            </a:extLst>
          </p:cNvPr>
          <p:cNvSpPr/>
          <p:nvPr/>
        </p:nvSpPr>
        <p:spPr>
          <a:xfrm>
            <a:off x="1719883" y="4666878"/>
            <a:ext cx="683836" cy="383357"/>
          </a:xfrm>
          <a:prstGeom prst="roundRect">
            <a:avLst>
              <a:gd name="adj" fmla="val 921"/>
            </a:avLst>
          </a:prstGeom>
          <a:noFill/>
          <a:ln>
            <a:noFill/>
          </a:ln>
        </p:spPr>
        <p:txBody>
          <a:bodyPr spcFirstLastPara="1" wrap="square" lIns="0" tIns="0" rIns="0" bIns="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SeGraM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Acc.</a:t>
            </a:r>
            <a:endParaRPr kumimoji="0" lang="en-US"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26" name="Google Shape;3017;p22">
            <a:extLst>
              <a:ext uri="{FF2B5EF4-FFF2-40B4-BE49-F238E27FC236}">
                <a16:creationId xmlns:a16="http://schemas.microsoft.com/office/drawing/2014/main" id="{CF813045-03CC-CE63-B2D0-989A09534696}"/>
              </a:ext>
            </a:extLst>
          </p:cNvPr>
          <p:cNvSpPr/>
          <p:nvPr/>
        </p:nvSpPr>
        <p:spPr>
          <a:xfrm>
            <a:off x="2591629" y="4666878"/>
            <a:ext cx="683836" cy="383357"/>
          </a:xfrm>
          <a:prstGeom prst="roundRect">
            <a:avLst>
              <a:gd name="adj" fmla="val 921"/>
            </a:avLst>
          </a:prstGeom>
          <a:noFill/>
          <a:ln>
            <a:noFill/>
          </a:ln>
        </p:spPr>
        <p:txBody>
          <a:bodyPr spcFirstLastPara="1" wrap="square" lIns="0" tIns="0" rIns="0" bIns="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SeGraM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Acc.</a:t>
            </a:r>
            <a:endParaRPr kumimoji="0" lang="en-US"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27" name="Google Shape;3017;p22">
            <a:extLst>
              <a:ext uri="{FF2B5EF4-FFF2-40B4-BE49-F238E27FC236}">
                <a16:creationId xmlns:a16="http://schemas.microsoft.com/office/drawing/2014/main" id="{4DEFEFBA-E567-103E-C2DE-0D8A46F0C609}"/>
              </a:ext>
            </a:extLst>
          </p:cNvPr>
          <p:cNvSpPr/>
          <p:nvPr/>
        </p:nvSpPr>
        <p:spPr>
          <a:xfrm>
            <a:off x="3481583" y="4666507"/>
            <a:ext cx="683836" cy="383357"/>
          </a:xfrm>
          <a:prstGeom prst="roundRect">
            <a:avLst>
              <a:gd name="adj" fmla="val 921"/>
            </a:avLst>
          </a:prstGeom>
          <a:noFill/>
          <a:ln>
            <a:noFill/>
          </a:ln>
        </p:spPr>
        <p:txBody>
          <a:bodyPr spcFirstLastPara="1" wrap="square" lIns="0" tIns="0" rIns="0" bIns="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SeGraM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Acc.</a:t>
            </a:r>
            <a:endParaRPr kumimoji="0" lang="en-US"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28" name="Google Shape;3039;p22">
            <a:extLst>
              <a:ext uri="{FF2B5EF4-FFF2-40B4-BE49-F238E27FC236}">
                <a16:creationId xmlns:a16="http://schemas.microsoft.com/office/drawing/2014/main" id="{63461167-31C5-FF34-8147-89F7F0482A4B}"/>
              </a:ext>
            </a:extLst>
          </p:cNvPr>
          <p:cNvSpPr/>
          <p:nvPr/>
        </p:nvSpPr>
        <p:spPr>
          <a:xfrm>
            <a:off x="1719883" y="2920666"/>
            <a:ext cx="683836" cy="1676760"/>
          </a:xfrm>
          <a:prstGeom prst="roundRect">
            <a:avLst>
              <a:gd name="adj" fmla="val 2707"/>
            </a:avLst>
          </a:prstGeom>
          <a:solidFill>
            <a:schemeClr val="bg1">
              <a:lumMod val="95000"/>
            </a:schemeClr>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529" name="Google Shape;3018;p22">
            <a:extLst>
              <a:ext uri="{FF2B5EF4-FFF2-40B4-BE49-F238E27FC236}">
                <a16:creationId xmlns:a16="http://schemas.microsoft.com/office/drawing/2014/main" id="{0FA78B6E-FBE1-4C3E-AC79-57F167B3DADC}"/>
              </a:ext>
            </a:extLst>
          </p:cNvPr>
          <p:cNvCxnSpPr>
            <a:cxnSpLocks/>
          </p:cNvCxnSpPr>
          <p:nvPr/>
        </p:nvCxnSpPr>
        <p:spPr>
          <a:xfrm flipH="1" flipV="1">
            <a:off x="2056429" y="2517133"/>
            <a:ext cx="3806" cy="394229"/>
          </a:xfrm>
          <a:prstGeom prst="straightConnector1">
            <a:avLst/>
          </a:prstGeom>
          <a:noFill/>
          <a:ln w="25400" cap="flat" cmpd="sng">
            <a:solidFill>
              <a:schemeClr val="tx1"/>
            </a:solidFill>
            <a:prstDash val="solid"/>
            <a:miter lim="800000"/>
            <a:headEnd type="none" w="sm" len="sm"/>
            <a:tailEnd type="none" w="sm" len="sm"/>
          </a:ln>
        </p:spPr>
      </p:cxnSp>
      <p:cxnSp>
        <p:nvCxnSpPr>
          <p:cNvPr id="530" name="Google Shape;3018;p22">
            <a:extLst>
              <a:ext uri="{FF2B5EF4-FFF2-40B4-BE49-F238E27FC236}">
                <a16:creationId xmlns:a16="http://schemas.microsoft.com/office/drawing/2014/main" id="{038E886A-6FFF-5198-AEE2-E65270802EE9}"/>
              </a:ext>
            </a:extLst>
          </p:cNvPr>
          <p:cNvCxnSpPr>
            <a:cxnSpLocks/>
          </p:cNvCxnSpPr>
          <p:nvPr/>
        </p:nvCxnSpPr>
        <p:spPr>
          <a:xfrm flipH="1" flipV="1">
            <a:off x="2931981" y="2519332"/>
            <a:ext cx="0" cy="392027"/>
          </a:xfrm>
          <a:prstGeom prst="straightConnector1">
            <a:avLst/>
          </a:prstGeom>
          <a:noFill/>
          <a:ln w="25400" cap="flat" cmpd="sng">
            <a:solidFill>
              <a:schemeClr val="tx1"/>
            </a:solidFill>
            <a:prstDash val="solid"/>
            <a:miter lim="800000"/>
            <a:headEnd type="none" w="sm" len="sm"/>
            <a:tailEnd type="none" w="sm" len="sm"/>
          </a:ln>
        </p:spPr>
      </p:cxnSp>
      <p:cxnSp>
        <p:nvCxnSpPr>
          <p:cNvPr id="531" name="Google Shape;3018;p22">
            <a:extLst>
              <a:ext uri="{FF2B5EF4-FFF2-40B4-BE49-F238E27FC236}">
                <a16:creationId xmlns:a16="http://schemas.microsoft.com/office/drawing/2014/main" id="{70D8A72D-2906-295A-952F-2492DA3C51E7}"/>
              </a:ext>
            </a:extLst>
          </p:cNvPr>
          <p:cNvCxnSpPr>
            <a:cxnSpLocks/>
          </p:cNvCxnSpPr>
          <p:nvPr/>
        </p:nvCxnSpPr>
        <p:spPr>
          <a:xfrm flipH="1" flipV="1">
            <a:off x="3803727" y="2519332"/>
            <a:ext cx="0" cy="392027"/>
          </a:xfrm>
          <a:prstGeom prst="straightConnector1">
            <a:avLst/>
          </a:prstGeom>
          <a:noFill/>
          <a:ln w="25400" cap="flat" cmpd="sng">
            <a:solidFill>
              <a:schemeClr val="tx1"/>
            </a:solidFill>
            <a:prstDash val="solid"/>
            <a:miter lim="800000"/>
            <a:headEnd type="none" w="sm" len="sm"/>
            <a:tailEnd type="none" w="sm" len="sm"/>
          </a:ln>
        </p:spPr>
      </p:cxnSp>
      <p:cxnSp>
        <p:nvCxnSpPr>
          <p:cNvPr id="532" name="Google Shape;3018;p22">
            <a:extLst>
              <a:ext uri="{FF2B5EF4-FFF2-40B4-BE49-F238E27FC236}">
                <a16:creationId xmlns:a16="http://schemas.microsoft.com/office/drawing/2014/main" id="{F1B31A25-D633-EBC7-9D76-13244A75CE71}"/>
              </a:ext>
            </a:extLst>
          </p:cNvPr>
          <p:cNvCxnSpPr>
            <a:cxnSpLocks/>
          </p:cNvCxnSpPr>
          <p:nvPr/>
        </p:nvCxnSpPr>
        <p:spPr>
          <a:xfrm flipH="1" flipV="1">
            <a:off x="5896815" y="2506331"/>
            <a:ext cx="0" cy="394229"/>
          </a:xfrm>
          <a:prstGeom prst="straightConnector1">
            <a:avLst/>
          </a:prstGeom>
          <a:noFill/>
          <a:ln w="25400" cap="flat" cmpd="sng">
            <a:solidFill>
              <a:schemeClr val="tx1"/>
            </a:solidFill>
            <a:prstDash val="solid"/>
            <a:miter lim="800000"/>
            <a:headEnd type="none" w="sm" len="sm"/>
            <a:tailEnd type="none" w="sm" len="sm"/>
          </a:ln>
        </p:spPr>
      </p:cxnSp>
      <p:cxnSp>
        <p:nvCxnSpPr>
          <p:cNvPr id="533" name="Google Shape;3018;p22">
            <a:extLst>
              <a:ext uri="{FF2B5EF4-FFF2-40B4-BE49-F238E27FC236}">
                <a16:creationId xmlns:a16="http://schemas.microsoft.com/office/drawing/2014/main" id="{F160A751-7732-AECF-5130-1484791F710A}"/>
              </a:ext>
            </a:extLst>
          </p:cNvPr>
          <p:cNvCxnSpPr>
            <a:cxnSpLocks/>
          </p:cNvCxnSpPr>
          <p:nvPr/>
        </p:nvCxnSpPr>
        <p:spPr>
          <a:xfrm flipH="1" flipV="1">
            <a:off x="6772368" y="2508530"/>
            <a:ext cx="0" cy="392027"/>
          </a:xfrm>
          <a:prstGeom prst="straightConnector1">
            <a:avLst/>
          </a:prstGeom>
          <a:noFill/>
          <a:ln w="25400" cap="flat" cmpd="sng">
            <a:solidFill>
              <a:schemeClr val="tx1"/>
            </a:solidFill>
            <a:prstDash val="solid"/>
            <a:miter lim="800000"/>
            <a:headEnd type="none" w="sm" len="sm"/>
            <a:tailEnd type="none" w="sm" len="sm"/>
          </a:ln>
        </p:spPr>
      </p:cxnSp>
      <p:sp>
        <p:nvSpPr>
          <p:cNvPr id="534" name="Google Shape;3038;p22">
            <a:extLst>
              <a:ext uri="{FF2B5EF4-FFF2-40B4-BE49-F238E27FC236}">
                <a16:creationId xmlns:a16="http://schemas.microsoft.com/office/drawing/2014/main" id="{C4193F2A-8A51-5295-CCB7-5405E0E1D515}"/>
              </a:ext>
            </a:extLst>
          </p:cNvPr>
          <p:cNvSpPr/>
          <p:nvPr/>
        </p:nvSpPr>
        <p:spPr>
          <a:xfrm>
            <a:off x="3434733" y="3710426"/>
            <a:ext cx="2812152" cy="258522"/>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 . .</a:t>
            </a:r>
            <a:endParaRPr kumimoji="0" sz="1524"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35" name="Google Shape;3039;p22">
            <a:extLst>
              <a:ext uri="{FF2B5EF4-FFF2-40B4-BE49-F238E27FC236}">
                <a16:creationId xmlns:a16="http://schemas.microsoft.com/office/drawing/2014/main" id="{A42BA4D6-E940-9DD9-033E-A287BED0BF05}"/>
              </a:ext>
            </a:extLst>
          </p:cNvPr>
          <p:cNvSpPr/>
          <p:nvPr/>
        </p:nvSpPr>
        <p:spPr>
          <a:xfrm>
            <a:off x="349016" y="2907400"/>
            <a:ext cx="632990" cy="1690023"/>
          </a:xfrm>
          <a:prstGeom prst="roundRect">
            <a:avLst>
              <a:gd name="adj" fmla="val 2707"/>
            </a:avLst>
          </a:prstGeom>
          <a:solidFill>
            <a:srgbClr val="FBE4D4"/>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Host</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1" name="Google Shape;3015;p22">
            <a:extLst>
              <a:ext uri="{FF2B5EF4-FFF2-40B4-BE49-F238E27FC236}">
                <a16:creationId xmlns:a16="http://schemas.microsoft.com/office/drawing/2014/main" id="{AABB45E4-D1D6-3C5B-C53D-CB4B64986B49}"/>
              </a:ext>
            </a:extLst>
          </p:cNvPr>
          <p:cNvSpPr/>
          <p:nvPr/>
        </p:nvSpPr>
        <p:spPr>
          <a:xfrm>
            <a:off x="1788125" y="3055375"/>
            <a:ext cx="536607" cy="555158"/>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2" name="Google Shape;3016;p22">
            <a:extLst>
              <a:ext uri="{FF2B5EF4-FFF2-40B4-BE49-F238E27FC236}">
                <a16:creationId xmlns:a16="http://schemas.microsoft.com/office/drawing/2014/main" id="{26AD8BCA-4B1B-3669-4563-5DECC04AA45D}"/>
              </a:ext>
            </a:extLst>
          </p:cNvPr>
          <p:cNvSpPr/>
          <p:nvPr/>
        </p:nvSpPr>
        <p:spPr>
          <a:xfrm>
            <a:off x="1788123" y="3909937"/>
            <a:ext cx="536607" cy="555158"/>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3" name="Google Shape;3015;p22">
            <a:extLst>
              <a:ext uri="{FF2B5EF4-FFF2-40B4-BE49-F238E27FC236}">
                <a16:creationId xmlns:a16="http://schemas.microsoft.com/office/drawing/2014/main" id="{798505D6-315B-67ED-DED7-7713677009D5}"/>
              </a:ext>
            </a:extLst>
          </p:cNvPr>
          <p:cNvSpPr/>
          <p:nvPr/>
        </p:nvSpPr>
        <p:spPr>
          <a:xfrm>
            <a:off x="2685611" y="3055375"/>
            <a:ext cx="536607" cy="555158"/>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4" name="Google Shape;3016;p22">
            <a:extLst>
              <a:ext uri="{FF2B5EF4-FFF2-40B4-BE49-F238E27FC236}">
                <a16:creationId xmlns:a16="http://schemas.microsoft.com/office/drawing/2014/main" id="{3F5E9FA7-2AD3-D3B2-14E5-6B028D615990}"/>
              </a:ext>
            </a:extLst>
          </p:cNvPr>
          <p:cNvSpPr/>
          <p:nvPr/>
        </p:nvSpPr>
        <p:spPr>
          <a:xfrm>
            <a:off x="2685611" y="3909937"/>
            <a:ext cx="536607" cy="555158"/>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5" name="Google Shape;3015;p22">
            <a:extLst>
              <a:ext uri="{FF2B5EF4-FFF2-40B4-BE49-F238E27FC236}">
                <a16:creationId xmlns:a16="http://schemas.microsoft.com/office/drawing/2014/main" id="{4677303C-2AA7-B2B6-7180-A6A142EC3B70}"/>
              </a:ext>
            </a:extLst>
          </p:cNvPr>
          <p:cNvSpPr/>
          <p:nvPr/>
        </p:nvSpPr>
        <p:spPr>
          <a:xfrm>
            <a:off x="3547513" y="3055375"/>
            <a:ext cx="536607" cy="555158"/>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6" name="Google Shape;3016;p22">
            <a:extLst>
              <a:ext uri="{FF2B5EF4-FFF2-40B4-BE49-F238E27FC236}">
                <a16:creationId xmlns:a16="http://schemas.microsoft.com/office/drawing/2014/main" id="{421C92A4-C14D-3E1D-E0E5-20A139B69CBD}"/>
              </a:ext>
            </a:extLst>
          </p:cNvPr>
          <p:cNvSpPr/>
          <p:nvPr/>
        </p:nvSpPr>
        <p:spPr>
          <a:xfrm>
            <a:off x="3547513" y="3909937"/>
            <a:ext cx="536607" cy="555158"/>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7" name="Google Shape;3015;p22">
            <a:extLst>
              <a:ext uri="{FF2B5EF4-FFF2-40B4-BE49-F238E27FC236}">
                <a16:creationId xmlns:a16="http://schemas.microsoft.com/office/drawing/2014/main" id="{3E106D2B-16B0-92B3-FBEE-596C4F6D9F0D}"/>
              </a:ext>
            </a:extLst>
          </p:cNvPr>
          <p:cNvSpPr/>
          <p:nvPr/>
        </p:nvSpPr>
        <p:spPr>
          <a:xfrm>
            <a:off x="5631479" y="3055195"/>
            <a:ext cx="536607" cy="555158"/>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8" name="Google Shape;3016;p22">
            <a:extLst>
              <a:ext uri="{FF2B5EF4-FFF2-40B4-BE49-F238E27FC236}">
                <a16:creationId xmlns:a16="http://schemas.microsoft.com/office/drawing/2014/main" id="{CA2EF7BD-AFF0-3F4F-D6B5-8BE83D172ECF}"/>
              </a:ext>
            </a:extLst>
          </p:cNvPr>
          <p:cNvSpPr/>
          <p:nvPr/>
        </p:nvSpPr>
        <p:spPr>
          <a:xfrm>
            <a:off x="5631481" y="3909757"/>
            <a:ext cx="536607" cy="555158"/>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49" name="Google Shape;3015;p22">
            <a:extLst>
              <a:ext uri="{FF2B5EF4-FFF2-40B4-BE49-F238E27FC236}">
                <a16:creationId xmlns:a16="http://schemas.microsoft.com/office/drawing/2014/main" id="{2C1E958C-2394-8972-538A-8CC95CD00CCD}"/>
              </a:ext>
            </a:extLst>
          </p:cNvPr>
          <p:cNvSpPr/>
          <p:nvPr/>
        </p:nvSpPr>
        <p:spPr>
          <a:xfrm>
            <a:off x="6528967" y="3055195"/>
            <a:ext cx="536607" cy="555158"/>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550" name="Google Shape;3016;p22">
            <a:extLst>
              <a:ext uri="{FF2B5EF4-FFF2-40B4-BE49-F238E27FC236}">
                <a16:creationId xmlns:a16="http://schemas.microsoft.com/office/drawing/2014/main" id="{34A7A4FA-2F4C-4738-6EF1-CF5A939D2DB8}"/>
              </a:ext>
            </a:extLst>
          </p:cNvPr>
          <p:cNvSpPr/>
          <p:nvPr/>
        </p:nvSpPr>
        <p:spPr>
          <a:xfrm>
            <a:off x="6528967" y="3909757"/>
            <a:ext cx="536607" cy="555158"/>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24"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1524"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551" name="Google Shape;3020;p22">
            <a:extLst>
              <a:ext uri="{FF2B5EF4-FFF2-40B4-BE49-F238E27FC236}">
                <a16:creationId xmlns:a16="http://schemas.microsoft.com/office/drawing/2014/main" id="{B3F2B6BD-2D7F-E164-B461-C3AC889C3E6D}"/>
              </a:ext>
            </a:extLst>
          </p:cNvPr>
          <p:cNvCxnSpPr/>
          <p:nvPr/>
        </p:nvCxnSpPr>
        <p:spPr>
          <a:xfrm rot="10800000">
            <a:off x="2057427" y="3622164"/>
            <a:ext cx="0" cy="296299"/>
          </a:xfrm>
          <a:prstGeom prst="straightConnector1">
            <a:avLst/>
          </a:prstGeom>
          <a:noFill/>
          <a:ln w="25400" cap="flat" cmpd="sng">
            <a:solidFill>
              <a:schemeClr val="tx1"/>
            </a:solidFill>
            <a:prstDash val="solid"/>
            <a:miter lim="800000"/>
            <a:headEnd type="none" w="sm" len="sm"/>
            <a:tailEnd type="none" w="sm" len="sm"/>
          </a:ln>
        </p:spPr>
      </p:cxnSp>
      <p:cxnSp>
        <p:nvCxnSpPr>
          <p:cNvPr id="552" name="Google Shape;3020;p22">
            <a:extLst>
              <a:ext uri="{FF2B5EF4-FFF2-40B4-BE49-F238E27FC236}">
                <a16:creationId xmlns:a16="http://schemas.microsoft.com/office/drawing/2014/main" id="{4EF555AD-BC37-113D-1648-19948DF9C1D2}"/>
              </a:ext>
            </a:extLst>
          </p:cNvPr>
          <p:cNvCxnSpPr/>
          <p:nvPr/>
        </p:nvCxnSpPr>
        <p:spPr>
          <a:xfrm rot="10800000">
            <a:off x="5900784" y="3621982"/>
            <a:ext cx="0" cy="296299"/>
          </a:xfrm>
          <a:prstGeom prst="straightConnector1">
            <a:avLst/>
          </a:prstGeom>
          <a:noFill/>
          <a:ln w="25400" cap="flat" cmpd="sng">
            <a:solidFill>
              <a:schemeClr val="tx1"/>
            </a:solidFill>
            <a:prstDash val="solid"/>
            <a:miter lim="800000"/>
            <a:headEnd type="none" w="sm" len="sm"/>
            <a:tailEnd type="none" w="sm" len="sm"/>
          </a:ln>
        </p:spPr>
      </p:cxnSp>
      <p:cxnSp>
        <p:nvCxnSpPr>
          <p:cNvPr id="553" name="Google Shape;3020;p22">
            <a:extLst>
              <a:ext uri="{FF2B5EF4-FFF2-40B4-BE49-F238E27FC236}">
                <a16:creationId xmlns:a16="http://schemas.microsoft.com/office/drawing/2014/main" id="{A6517630-64E4-C47B-EA54-B04974FA209F}"/>
              </a:ext>
            </a:extLst>
          </p:cNvPr>
          <p:cNvCxnSpPr/>
          <p:nvPr/>
        </p:nvCxnSpPr>
        <p:spPr>
          <a:xfrm rot="10800000">
            <a:off x="2948909" y="3622164"/>
            <a:ext cx="0" cy="296299"/>
          </a:xfrm>
          <a:prstGeom prst="straightConnector1">
            <a:avLst/>
          </a:prstGeom>
          <a:noFill/>
          <a:ln w="25400" cap="flat" cmpd="sng">
            <a:solidFill>
              <a:schemeClr val="tx1"/>
            </a:solidFill>
            <a:prstDash val="solid"/>
            <a:miter lim="800000"/>
            <a:headEnd type="none" w="sm" len="sm"/>
            <a:tailEnd type="none" w="sm" len="sm"/>
          </a:ln>
        </p:spPr>
      </p:cxnSp>
      <p:cxnSp>
        <p:nvCxnSpPr>
          <p:cNvPr id="554" name="Google Shape;3020;p22">
            <a:extLst>
              <a:ext uri="{FF2B5EF4-FFF2-40B4-BE49-F238E27FC236}">
                <a16:creationId xmlns:a16="http://schemas.microsoft.com/office/drawing/2014/main" id="{2AB102E9-1BA7-6352-466A-0E2747B348A6}"/>
              </a:ext>
            </a:extLst>
          </p:cNvPr>
          <p:cNvCxnSpPr/>
          <p:nvPr/>
        </p:nvCxnSpPr>
        <p:spPr>
          <a:xfrm rot="10800000">
            <a:off x="3810811" y="3622164"/>
            <a:ext cx="0" cy="296299"/>
          </a:xfrm>
          <a:prstGeom prst="straightConnector1">
            <a:avLst/>
          </a:prstGeom>
          <a:noFill/>
          <a:ln w="25400" cap="flat" cmpd="sng">
            <a:solidFill>
              <a:schemeClr val="tx1"/>
            </a:solidFill>
            <a:prstDash val="solid"/>
            <a:miter lim="800000"/>
            <a:headEnd type="none" w="sm" len="sm"/>
            <a:tailEnd type="none" w="sm" len="sm"/>
          </a:ln>
        </p:spPr>
      </p:cxnSp>
      <p:cxnSp>
        <p:nvCxnSpPr>
          <p:cNvPr id="555" name="Google Shape;3020;p22">
            <a:extLst>
              <a:ext uri="{FF2B5EF4-FFF2-40B4-BE49-F238E27FC236}">
                <a16:creationId xmlns:a16="http://schemas.microsoft.com/office/drawing/2014/main" id="{451CFF26-7856-BC95-5F8D-CFABDCCB5AE5}"/>
              </a:ext>
            </a:extLst>
          </p:cNvPr>
          <p:cNvCxnSpPr/>
          <p:nvPr/>
        </p:nvCxnSpPr>
        <p:spPr>
          <a:xfrm rot="10800000">
            <a:off x="6792264" y="3621982"/>
            <a:ext cx="0" cy="296299"/>
          </a:xfrm>
          <a:prstGeom prst="straightConnector1">
            <a:avLst/>
          </a:prstGeom>
          <a:noFill/>
          <a:ln w="25400" cap="flat" cmpd="sng">
            <a:solidFill>
              <a:schemeClr val="tx1"/>
            </a:solidFill>
            <a:prstDash val="solid"/>
            <a:miter lim="800000"/>
            <a:headEnd type="none" w="sm" len="sm"/>
            <a:tailEnd type="none" w="sm" len="sm"/>
          </a:ln>
        </p:spPr>
      </p:cxnSp>
      <p:sp>
        <p:nvSpPr>
          <p:cNvPr id="2" name="Right Brace 1">
            <a:extLst>
              <a:ext uri="{FF2B5EF4-FFF2-40B4-BE49-F238E27FC236}">
                <a16:creationId xmlns:a16="http://schemas.microsoft.com/office/drawing/2014/main" id="{4DC5EFD6-7079-E648-F2DF-B7C857775304}"/>
              </a:ext>
            </a:extLst>
          </p:cNvPr>
          <p:cNvSpPr/>
          <p:nvPr/>
        </p:nvSpPr>
        <p:spPr>
          <a:xfrm>
            <a:off x="7414589" y="1625481"/>
            <a:ext cx="807108" cy="4208789"/>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orbel" panose="020B0503020204020204"/>
              <a:ea typeface="+mn-ea"/>
              <a:cs typeface="+mn-cs"/>
            </a:endParaRPr>
          </a:p>
        </p:txBody>
      </p:sp>
      <p:sp>
        <p:nvSpPr>
          <p:cNvPr id="72" name="Google Shape;3017;p22">
            <a:extLst>
              <a:ext uri="{FF2B5EF4-FFF2-40B4-BE49-F238E27FC236}">
                <a16:creationId xmlns:a16="http://schemas.microsoft.com/office/drawing/2014/main" id="{E053ACED-7E0A-DF79-7F12-1456F969AC28}"/>
              </a:ext>
            </a:extLst>
          </p:cNvPr>
          <p:cNvSpPr/>
          <p:nvPr/>
        </p:nvSpPr>
        <p:spPr>
          <a:xfrm>
            <a:off x="8063508" y="3468756"/>
            <a:ext cx="692863" cy="425271"/>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X</a:t>
            </a:r>
            <a:r>
              <a:rPr kumimoji="0" lang="en-US" sz="3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endParaRPr kumimoji="0"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3" name="Google Shape;3017;p22">
            <a:extLst>
              <a:ext uri="{FF2B5EF4-FFF2-40B4-BE49-F238E27FC236}">
                <a16:creationId xmlns:a16="http://schemas.microsoft.com/office/drawing/2014/main" id="{08BEBB75-0AE8-2477-6F1B-E227F2BEDD50}"/>
              </a:ext>
            </a:extLst>
          </p:cNvPr>
          <p:cNvSpPr/>
          <p:nvPr/>
        </p:nvSpPr>
        <p:spPr>
          <a:xfrm>
            <a:off x="8305728" y="3481518"/>
            <a:ext cx="692863" cy="425271"/>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4</a:t>
            </a:r>
            <a:r>
              <a:rPr kumimoji="0" lang="en-US" sz="30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endParaRPr kumimoji="0"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8" name="Google Shape;3017;p22">
            <a:extLst>
              <a:ext uri="{FF2B5EF4-FFF2-40B4-BE49-F238E27FC236}">
                <a16:creationId xmlns:a16="http://schemas.microsoft.com/office/drawing/2014/main" id="{5FA9D024-828A-5EE6-709B-B156034E6674}"/>
              </a:ext>
            </a:extLst>
          </p:cNvPr>
          <p:cNvSpPr/>
          <p:nvPr/>
        </p:nvSpPr>
        <p:spPr>
          <a:xfrm>
            <a:off x="1726242" y="2167128"/>
            <a:ext cx="692863" cy="425271"/>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CH</a:t>
            </a:r>
            <a:r>
              <a:rPr kumimoji="0" lang="en-US"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a:t>
            </a: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endParaRPr kumimoji="0"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91" name="Google Shape;3031;p22">
            <a:extLst>
              <a:ext uri="{FF2B5EF4-FFF2-40B4-BE49-F238E27FC236}">
                <a16:creationId xmlns:a16="http://schemas.microsoft.com/office/drawing/2014/main" id="{0E1E7527-B87F-5887-AF27-11F643545E75}"/>
              </a:ext>
            </a:extLst>
          </p:cNvPr>
          <p:cNvCxnSpPr/>
          <p:nvPr/>
        </p:nvCxnSpPr>
        <p:spPr>
          <a:xfrm rot="10800000">
            <a:off x="2449135" y="1946232"/>
            <a:ext cx="0" cy="548640"/>
          </a:xfrm>
          <a:prstGeom prst="straightConnector1">
            <a:avLst/>
          </a:prstGeom>
          <a:noFill/>
          <a:ln w="28575" cap="flat" cmpd="sng">
            <a:solidFill>
              <a:schemeClr val="dk1"/>
            </a:solidFill>
            <a:prstDash val="dot"/>
            <a:miter lim="800000"/>
            <a:headEnd type="none" w="sm" len="sm"/>
            <a:tailEnd type="none" w="sm" len="sm"/>
          </a:ln>
        </p:spPr>
      </p:cxnSp>
      <p:sp>
        <p:nvSpPr>
          <p:cNvPr id="99" name="Google Shape;3017;p22">
            <a:extLst>
              <a:ext uri="{FF2B5EF4-FFF2-40B4-BE49-F238E27FC236}">
                <a16:creationId xmlns:a16="http://schemas.microsoft.com/office/drawing/2014/main" id="{BF071521-C8B3-A68E-D73B-8036400D489A}"/>
              </a:ext>
            </a:extLst>
          </p:cNvPr>
          <p:cNvSpPr/>
          <p:nvPr/>
        </p:nvSpPr>
        <p:spPr>
          <a:xfrm>
            <a:off x="2566938" y="2166333"/>
            <a:ext cx="692863" cy="425271"/>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CH</a:t>
            </a:r>
            <a:r>
              <a:rPr kumimoji="0" lang="en-US"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a:t>
            </a: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endParaRPr kumimoji="0"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0" name="Google Shape;3017;p22">
            <a:extLst>
              <a:ext uri="{FF2B5EF4-FFF2-40B4-BE49-F238E27FC236}">
                <a16:creationId xmlns:a16="http://schemas.microsoft.com/office/drawing/2014/main" id="{FFCBD371-9A29-E1DC-FCAA-2DC94F946196}"/>
              </a:ext>
            </a:extLst>
          </p:cNvPr>
          <p:cNvSpPr/>
          <p:nvPr/>
        </p:nvSpPr>
        <p:spPr>
          <a:xfrm>
            <a:off x="3444288" y="2166333"/>
            <a:ext cx="692863" cy="425271"/>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CH</a:t>
            </a:r>
            <a:r>
              <a:rPr kumimoji="0" lang="en-US"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a:t>
            </a: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endParaRPr kumimoji="0"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1" name="Google Shape;3017;p22">
            <a:extLst>
              <a:ext uri="{FF2B5EF4-FFF2-40B4-BE49-F238E27FC236}">
                <a16:creationId xmlns:a16="http://schemas.microsoft.com/office/drawing/2014/main" id="{55D23EBA-103C-E533-4F84-F863D818AF16}"/>
              </a:ext>
            </a:extLst>
          </p:cNvPr>
          <p:cNvSpPr/>
          <p:nvPr/>
        </p:nvSpPr>
        <p:spPr>
          <a:xfrm>
            <a:off x="5531945" y="2179843"/>
            <a:ext cx="692863" cy="425271"/>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CH</a:t>
            </a:r>
            <a:r>
              <a:rPr kumimoji="0" lang="en-US"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a:t>
            </a:r>
            <a:endParaRPr kumimoji="0"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2" name="Google Shape;3017;p22">
            <a:extLst>
              <a:ext uri="{FF2B5EF4-FFF2-40B4-BE49-F238E27FC236}">
                <a16:creationId xmlns:a16="http://schemas.microsoft.com/office/drawing/2014/main" id="{9814E656-BAB7-18A2-7AFB-785D1E19D286}"/>
              </a:ext>
            </a:extLst>
          </p:cNvPr>
          <p:cNvSpPr/>
          <p:nvPr/>
        </p:nvSpPr>
        <p:spPr>
          <a:xfrm>
            <a:off x="6400616" y="2176272"/>
            <a:ext cx="692863" cy="425271"/>
          </a:xfrm>
          <a:prstGeom prst="roundRect">
            <a:avLst>
              <a:gd name="adj" fmla="val 921"/>
            </a:avLst>
          </a:prstGeom>
          <a:noFill/>
          <a:ln>
            <a:noFill/>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CH</a:t>
            </a:r>
            <a:r>
              <a:rPr kumimoji="0" lang="en-US"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7</a:t>
            </a:r>
            <a:endParaRPr kumimoji="0" sz="15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589627428"/>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BE541-5CF7-F74E-80A4-C5A73C0D7960}"/>
              </a:ext>
            </a:extLst>
          </p:cNvPr>
          <p:cNvSpPr>
            <a:spLocks noGrp="1"/>
          </p:cNvSpPr>
          <p:nvPr>
            <p:ph type="title"/>
          </p:nvPr>
        </p:nvSpPr>
        <p:spPr/>
        <p:txBody>
          <a:bodyPr>
            <a:normAutofit fontScale="90000"/>
          </a:bodyPr>
          <a:lstStyle/>
          <a:p>
            <a:r>
              <a:rPr lang="en-US" dirty="0"/>
              <a:t>Use Cases of </a:t>
            </a:r>
            <a:r>
              <a:rPr lang="en-US" dirty="0" err="1"/>
              <a:t>SeGraM</a:t>
            </a:r>
            <a:endParaRPr lang="en-US" dirty="0"/>
          </a:p>
        </p:txBody>
      </p:sp>
      <p:sp>
        <p:nvSpPr>
          <p:cNvPr id="3" name="Content Placeholder 2">
            <a:extLst>
              <a:ext uri="{FF2B5EF4-FFF2-40B4-BE49-F238E27FC236}">
                <a16:creationId xmlns:a16="http://schemas.microsoft.com/office/drawing/2014/main" id="{43E239AE-4B1B-6747-91D7-4F9A84D75891}"/>
              </a:ext>
            </a:extLst>
          </p:cNvPr>
          <p:cNvSpPr>
            <a:spLocks noGrp="1"/>
          </p:cNvSpPr>
          <p:nvPr>
            <p:ph idx="1"/>
          </p:nvPr>
        </p:nvSpPr>
        <p:spPr>
          <a:xfrm>
            <a:off x="366963" y="1153551"/>
            <a:ext cx="4575427" cy="5275384"/>
          </a:xfrm>
        </p:spPr>
        <p:txBody>
          <a:bodyPr>
            <a:noAutofit/>
          </a:bodyPr>
          <a:lstStyle/>
          <a:p>
            <a:pPr marL="139700" indent="0">
              <a:lnSpc>
                <a:spcPct val="110000"/>
              </a:lnSpc>
              <a:spcBef>
                <a:spcPts val="0"/>
              </a:spcBef>
              <a:spcAft>
                <a:spcPts val="0"/>
              </a:spcAft>
              <a:buClr>
                <a:srgbClr val="FE6200"/>
              </a:buClr>
              <a:buSzPct val="100000"/>
              <a:buNone/>
            </a:pPr>
            <a:r>
              <a:rPr lang="en-US" sz="3000" b="1" dirty="0">
                <a:solidFill>
                  <a:srgbClr val="7030A0"/>
                </a:solidFill>
                <a:latin typeface="Calibri" panose="020F0502020204030204" pitchFamily="34" charset="0"/>
              </a:rPr>
              <a:t>(1) </a:t>
            </a:r>
            <a:r>
              <a:rPr lang="en-US" sz="3000" b="1" dirty="0">
                <a:solidFill>
                  <a:srgbClr val="7030A0"/>
                </a:solidFill>
              </a:rPr>
              <a:t>Sequence-to-Graph </a:t>
            </a:r>
          </a:p>
          <a:p>
            <a:pPr marL="139700" indent="0">
              <a:lnSpc>
                <a:spcPct val="110000"/>
              </a:lnSpc>
              <a:spcBef>
                <a:spcPts val="0"/>
              </a:spcBef>
              <a:spcAft>
                <a:spcPts val="0"/>
              </a:spcAft>
              <a:buClr>
                <a:srgbClr val="FE6200"/>
              </a:buClr>
              <a:buSzPct val="100000"/>
              <a:buNone/>
            </a:pPr>
            <a:r>
              <a:rPr lang="en-US" sz="3000" b="1" dirty="0">
                <a:solidFill>
                  <a:srgbClr val="7030A0"/>
                </a:solidFill>
              </a:rPr>
              <a:t>       Mapping</a:t>
            </a:r>
          </a:p>
          <a:p>
            <a:pPr marL="139700" indent="0">
              <a:lnSpc>
                <a:spcPct val="110000"/>
              </a:lnSpc>
              <a:spcBef>
                <a:spcPts val="4200"/>
              </a:spcBef>
              <a:spcAft>
                <a:spcPts val="0"/>
              </a:spcAft>
              <a:buClr>
                <a:srgbClr val="00B050"/>
              </a:buClr>
              <a:buSzPct val="100000"/>
              <a:buNone/>
            </a:pPr>
            <a:r>
              <a:rPr lang="en-US" sz="3000" b="1" dirty="0">
                <a:solidFill>
                  <a:srgbClr val="00B050"/>
                </a:solidFill>
                <a:latin typeface="Calibri" panose="020F0502020204030204" pitchFamily="34" charset="0"/>
              </a:rPr>
              <a:t>(2) </a:t>
            </a:r>
            <a:r>
              <a:rPr lang="en-US" sz="3000" b="1" dirty="0">
                <a:solidFill>
                  <a:srgbClr val="00B050"/>
                </a:solidFill>
              </a:rPr>
              <a:t>Sequence-to-Graph</a:t>
            </a:r>
          </a:p>
          <a:p>
            <a:pPr marL="139700" indent="0">
              <a:lnSpc>
                <a:spcPct val="110000"/>
              </a:lnSpc>
              <a:spcBef>
                <a:spcPts val="0"/>
              </a:spcBef>
              <a:spcAft>
                <a:spcPts val="0"/>
              </a:spcAft>
              <a:buClr>
                <a:srgbClr val="00B050"/>
              </a:buClr>
              <a:buSzPct val="100000"/>
              <a:buNone/>
            </a:pPr>
            <a:r>
              <a:rPr lang="en-US" sz="3000" b="1" dirty="0">
                <a:solidFill>
                  <a:srgbClr val="00B050"/>
                </a:solidFill>
              </a:rPr>
              <a:t>       Alignment</a:t>
            </a:r>
          </a:p>
          <a:p>
            <a:pPr marL="139700" indent="0">
              <a:lnSpc>
                <a:spcPct val="110000"/>
              </a:lnSpc>
              <a:spcBef>
                <a:spcPts val="4200"/>
              </a:spcBef>
              <a:spcAft>
                <a:spcPts val="0"/>
              </a:spcAft>
              <a:buClr>
                <a:srgbClr val="7030A0"/>
              </a:buClr>
              <a:buSzPct val="100000"/>
              <a:buNone/>
            </a:pPr>
            <a:r>
              <a:rPr lang="en-US" sz="3000" b="1" dirty="0">
                <a:solidFill>
                  <a:srgbClr val="FE6200"/>
                </a:solidFill>
                <a:latin typeface="Calibri" panose="020F0502020204030204" pitchFamily="34" charset="0"/>
              </a:rPr>
              <a:t>(3) </a:t>
            </a:r>
            <a:r>
              <a:rPr lang="en-US" sz="3000" b="1" dirty="0">
                <a:solidFill>
                  <a:srgbClr val="FE6200"/>
                </a:solidFill>
              </a:rPr>
              <a:t>Sequence-to-Sequence </a:t>
            </a:r>
          </a:p>
          <a:p>
            <a:pPr marL="139700" indent="0">
              <a:lnSpc>
                <a:spcPct val="110000"/>
              </a:lnSpc>
              <a:spcBef>
                <a:spcPts val="0"/>
              </a:spcBef>
              <a:spcAft>
                <a:spcPts val="0"/>
              </a:spcAft>
              <a:buClr>
                <a:srgbClr val="7030A0"/>
              </a:buClr>
              <a:buSzPct val="100000"/>
              <a:buNone/>
            </a:pPr>
            <a:r>
              <a:rPr lang="en-US" sz="3000" b="1" dirty="0">
                <a:solidFill>
                  <a:srgbClr val="FE6200"/>
                </a:solidFill>
              </a:rPr>
              <a:t>       Alignment</a:t>
            </a:r>
          </a:p>
          <a:p>
            <a:pPr marL="139700" indent="0">
              <a:lnSpc>
                <a:spcPct val="110000"/>
              </a:lnSpc>
              <a:spcBef>
                <a:spcPts val="4200"/>
              </a:spcBef>
              <a:spcAft>
                <a:spcPts val="0"/>
              </a:spcAft>
              <a:buClr>
                <a:srgbClr val="7030A0"/>
              </a:buClr>
              <a:buSzPct val="100000"/>
              <a:buNone/>
              <a:tabLst>
                <a:tab pos="457200" algn="l"/>
              </a:tabLst>
            </a:pPr>
            <a:r>
              <a:rPr lang="en-US" sz="3000" b="1" dirty="0">
                <a:solidFill>
                  <a:srgbClr val="0070C0"/>
                </a:solidFill>
                <a:latin typeface="Calibri" panose="020F0502020204030204" pitchFamily="34" charset="0"/>
              </a:rPr>
              <a:t>(4) </a:t>
            </a:r>
            <a:r>
              <a:rPr lang="en-US" sz="3000" b="1" dirty="0">
                <a:solidFill>
                  <a:srgbClr val="0070C0"/>
                </a:solidFill>
              </a:rPr>
              <a:t>Seeding</a:t>
            </a:r>
            <a:endParaRPr lang="en-US" sz="3000" dirty="0">
              <a:solidFill>
                <a:schemeClr val="tx1"/>
              </a:solidFill>
            </a:endParaRPr>
          </a:p>
        </p:txBody>
      </p:sp>
      <p:sp>
        <p:nvSpPr>
          <p:cNvPr id="5" name="Slide Number Placeholder 4">
            <a:extLst>
              <a:ext uri="{FF2B5EF4-FFF2-40B4-BE49-F238E27FC236}">
                <a16:creationId xmlns:a16="http://schemas.microsoft.com/office/drawing/2014/main" id="{5180F809-EA39-7F4B-A7C7-BB57D336D1D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175</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6" name="Google Shape;3015;p22">
            <a:extLst>
              <a:ext uri="{FF2B5EF4-FFF2-40B4-BE49-F238E27FC236}">
                <a16:creationId xmlns:a16="http://schemas.microsoft.com/office/drawing/2014/main" id="{8B13947D-5B7E-2523-FAC8-9029A30F552E}"/>
              </a:ext>
            </a:extLst>
          </p:cNvPr>
          <p:cNvSpPr/>
          <p:nvPr/>
        </p:nvSpPr>
        <p:spPr>
          <a:xfrm>
            <a:off x="6216928" y="1345990"/>
            <a:ext cx="804606" cy="753467"/>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a:t>
            </a:r>
            <a:endParaRPr kumimoji="0" sz="3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7" name="Google Shape;3016;p22">
            <a:extLst>
              <a:ext uri="{FF2B5EF4-FFF2-40B4-BE49-F238E27FC236}">
                <a16:creationId xmlns:a16="http://schemas.microsoft.com/office/drawing/2014/main" id="{230481F1-BCD4-368D-4436-EC006CE89357}"/>
              </a:ext>
            </a:extLst>
          </p:cNvPr>
          <p:cNvSpPr/>
          <p:nvPr/>
        </p:nvSpPr>
        <p:spPr>
          <a:xfrm>
            <a:off x="7714581" y="1345991"/>
            <a:ext cx="804606" cy="753467"/>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3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8" name="Google Shape;3020;p22">
            <a:extLst>
              <a:ext uri="{FF2B5EF4-FFF2-40B4-BE49-F238E27FC236}">
                <a16:creationId xmlns:a16="http://schemas.microsoft.com/office/drawing/2014/main" id="{AF0FFD3D-1368-2ADD-2142-4E824F79A4EF}"/>
              </a:ext>
            </a:extLst>
          </p:cNvPr>
          <p:cNvCxnSpPr>
            <a:cxnSpLocks/>
          </p:cNvCxnSpPr>
          <p:nvPr/>
        </p:nvCxnSpPr>
        <p:spPr>
          <a:xfrm>
            <a:off x="6328485" y="2099459"/>
            <a:ext cx="0" cy="11990"/>
          </a:xfrm>
          <a:prstGeom prst="straightConnector1">
            <a:avLst/>
          </a:prstGeom>
          <a:noFill/>
          <a:ln w="25400" cap="flat" cmpd="sng">
            <a:solidFill>
              <a:schemeClr val="tx1"/>
            </a:solidFill>
            <a:prstDash val="solid"/>
            <a:miter lim="800000"/>
            <a:headEnd type="none" w="sm" len="sm"/>
            <a:tailEnd type="none" w="sm" len="sm"/>
          </a:ln>
        </p:spPr>
      </p:cxnSp>
      <p:cxnSp>
        <p:nvCxnSpPr>
          <p:cNvPr id="11" name="Straight Connector 10">
            <a:extLst>
              <a:ext uri="{FF2B5EF4-FFF2-40B4-BE49-F238E27FC236}">
                <a16:creationId xmlns:a16="http://schemas.microsoft.com/office/drawing/2014/main" id="{673A1F67-1D78-7509-01A2-377F9EED9C8F}"/>
              </a:ext>
            </a:extLst>
          </p:cNvPr>
          <p:cNvCxnSpPr>
            <a:stCxn id="6" idx="3"/>
            <a:endCxn id="7" idx="1"/>
          </p:cNvCxnSpPr>
          <p:nvPr/>
        </p:nvCxnSpPr>
        <p:spPr>
          <a:xfrm>
            <a:off x="7021534" y="1722724"/>
            <a:ext cx="693047"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Google Shape;3015;p22">
            <a:extLst>
              <a:ext uri="{FF2B5EF4-FFF2-40B4-BE49-F238E27FC236}">
                <a16:creationId xmlns:a16="http://schemas.microsoft.com/office/drawing/2014/main" id="{E4F0385E-88DB-4D82-7829-A150DB07F4F2}"/>
              </a:ext>
            </a:extLst>
          </p:cNvPr>
          <p:cNvSpPr/>
          <p:nvPr/>
        </p:nvSpPr>
        <p:spPr>
          <a:xfrm>
            <a:off x="6216928" y="2827996"/>
            <a:ext cx="804606" cy="753467"/>
          </a:xfrm>
          <a:prstGeom prst="roundRect">
            <a:avLst>
              <a:gd name="adj" fmla="val 921"/>
            </a:avLst>
          </a:prstGeom>
          <a:solidFill>
            <a:schemeClr val="bg1">
              <a:lumMod val="95000"/>
            </a:schemeClr>
          </a:solidFill>
          <a:ln w="25400" cap="flat" cmpd="sng">
            <a:solidFill>
              <a:schemeClr val="dk1"/>
            </a:solidFill>
            <a:prstDash val="sysDash"/>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 or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Other</a:t>
            </a:r>
            <a:endParaRPr kumimoji="0"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14" name="Google Shape;3016;p22">
            <a:extLst>
              <a:ext uri="{FF2B5EF4-FFF2-40B4-BE49-F238E27FC236}">
                <a16:creationId xmlns:a16="http://schemas.microsoft.com/office/drawing/2014/main" id="{5F1DC1B1-6549-20A4-5316-1DF895BF522A}"/>
              </a:ext>
            </a:extLst>
          </p:cNvPr>
          <p:cNvSpPr/>
          <p:nvPr/>
        </p:nvSpPr>
        <p:spPr>
          <a:xfrm>
            <a:off x="7714581" y="2827997"/>
            <a:ext cx="804606" cy="753467"/>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3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15" name="Google Shape;3020;p22">
            <a:extLst>
              <a:ext uri="{FF2B5EF4-FFF2-40B4-BE49-F238E27FC236}">
                <a16:creationId xmlns:a16="http://schemas.microsoft.com/office/drawing/2014/main" id="{1FFFD6BC-242A-04DA-08AB-5B6AE4A8F59B}"/>
              </a:ext>
            </a:extLst>
          </p:cNvPr>
          <p:cNvCxnSpPr>
            <a:cxnSpLocks/>
          </p:cNvCxnSpPr>
          <p:nvPr/>
        </p:nvCxnSpPr>
        <p:spPr>
          <a:xfrm>
            <a:off x="6328485" y="3581465"/>
            <a:ext cx="0" cy="11990"/>
          </a:xfrm>
          <a:prstGeom prst="straightConnector1">
            <a:avLst/>
          </a:prstGeom>
          <a:noFill/>
          <a:ln w="25400" cap="flat" cmpd="sng">
            <a:solidFill>
              <a:schemeClr val="tx1"/>
            </a:solidFill>
            <a:prstDash val="solid"/>
            <a:miter lim="800000"/>
            <a:headEnd type="none" w="sm" len="sm"/>
            <a:tailEnd type="none" w="sm" len="sm"/>
          </a:ln>
        </p:spPr>
      </p:cxnSp>
      <p:cxnSp>
        <p:nvCxnSpPr>
          <p:cNvPr id="16" name="Straight Connector 15">
            <a:extLst>
              <a:ext uri="{FF2B5EF4-FFF2-40B4-BE49-F238E27FC236}">
                <a16:creationId xmlns:a16="http://schemas.microsoft.com/office/drawing/2014/main" id="{FB9E2158-17BE-6C50-C370-FA40DB9DE1EE}"/>
              </a:ext>
            </a:extLst>
          </p:cNvPr>
          <p:cNvCxnSpPr>
            <a:stCxn id="13" idx="3"/>
            <a:endCxn id="14" idx="1"/>
          </p:cNvCxnSpPr>
          <p:nvPr/>
        </p:nvCxnSpPr>
        <p:spPr>
          <a:xfrm>
            <a:off x="7021534" y="3204730"/>
            <a:ext cx="693047"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Google Shape;3016;p22">
            <a:extLst>
              <a:ext uri="{FF2B5EF4-FFF2-40B4-BE49-F238E27FC236}">
                <a16:creationId xmlns:a16="http://schemas.microsoft.com/office/drawing/2014/main" id="{64875BAF-75D8-3D1C-DE8B-ABD1415ADBAF}"/>
              </a:ext>
            </a:extLst>
          </p:cNvPr>
          <p:cNvSpPr/>
          <p:nvPr/>
        </p:nvSpPr>
        <p:spPr>
          <a:xfrm>
            <a:off x="7717536" y="4328490"/>
            <a:ext cx="804606" cy="753467"/>
          </a:xfrm>
          <a:prstGeom prst="roundRect">
            <a:avLst>
              <a:gd name="adj" fmla="val 921"/>
            </a:avLst>
          </a:prstGeom>
          <a:solidFill>
            <a:srgbClr val="A8D08C"/>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a:t>
            </a:r>
            <a:endParaRPr kumimoji="0" sz="3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19" name="Google Shape;3020;p22">
            <a:extLst>
              <a:ext uri="{FF2B5EF4-FFF2-40B4-BE49-F238E27FC236}">
                <a16:creationId xmlns:a16="http://schemas.microsoft.com/office/drawing/2014/main" id="{8E6A47F4-1440-106C-54C9-B296DCB6BF8A}"/>
              </a:ext>
            </a:extLst>
          </p:cNvPr>
          <p:cNvCxnSpPr>
            <a:cxnSpLocks/>
          </p:cNvCxnSpPr>
          <p:nvPr/>
        </p:nvCxnSpPr>
        <p:spPr>
          <a:xfrm>
            <a:off x="6331440" y="5081958"/>
            <a:ext cx="0" cy="11990"/>
          </a:xfrm>
          <a:prstGeom prst="straightConnector1">
            <a:avLst/>
          </a:prstGeom>
          <a:noFill/>
          <a:ln w="25400" cap="flat" cmpd="sng">
            <a:solidFill>
              <a:schemeClr val="tx1"/>
            </a:solidFill>
            <a:prstDash val="solid"/>
            <a:miter lim="800000"/>
            <a:headEnd type="none" w="sm" len="sm"/>
            <a:tailEnd type="none" w="sm" len="sm"/>
          </a:ln>
        </p:spPr>
      </p:cxnSp>
      <p:cxnSp>
        <p:nvCxnSpPr>
          <p:cNvPr id="20" name="Straight Connector 19">
            <a:extLst>
              <a:ext uri="{FF2B5EF4-FFF2-40B4-BE49-F238E27FC236}">
                <a16:creationId xmlns:a16="http://schemas.microsoft.com/office/drawing/2014/main" id="{FE4D5473-0E02-8550-C77F-6FFE3E4EB974}"/>
              </a:ext>
            </a:extLst>
          </p:cNvPr>
          <p:cNvCxnSpPr>
            <a:cxnSpLocks/>
            <a:endCxn id="18" idx="1"/>
          </p:cNvCxnSpPr>
          <p:nvPr/>
        </p:nvCxnSpPr>
        <p:spPr>
          <a:xfrm>
            <a:off x="7024489" y="4705223"/>
            <a:ext cx="693047"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Google Shape;3015;p22">
            <a:extLst>
              <a:ext uri="{FF2B5EF4-FFF2-40B4-BE49-F238E27FC236}">
                <a16:creationId xmlns:a16="http://schemas.microsoft.com/office/drawing/2014/main" id="{DBEDF447-1EFD-C858-B273-B39845DA0893}"/>
              </a:ext>
            </a:extLst>
          </p:cNvPr>
          <p:cNvSpPr/>
          <p:nvPr/>
        </p:nvSpPr>
        <p:spPr>
          <a:xfrm>
            <a:off x="6216928" y="5675469"/>
            <a:ext cx="804606" cy="753467"/>
          </a:xfrm>
          <a:prstGeom prst="roundRect">
            <a:avLst>
              <a:gd name="adj" fmla="val 921"/>
            </a:avLst>
          </a:prstGeom>
          <a:solidFill>
            <a:srgbClr val="D2C6FF"/>
          </a:solidFill>
          <a:ln w="25400" cap="flat" cmpd="sng">
            <a:solidFill>
              <a:schemeClr val="dk1"/>
            </a:solidFill>
            <a:prstDash val="solid"/>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a:t>
            </a:r>
            <a:endParaRPr kumimoji="0" sz="3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cxnSp>
        <p:nvCxnSpPr>
          <p:cNvPr id="23" name="Google Shape;3020;p22">
            <a:extLst>
              <a:ext uri="{FF2B5EF4-FFF2-40B4-BE49-F238E27FC236}">
                <a16:creationId xmlns:a16="http://schemas.microsoft.com/office/drawing/2014/main" id="{9F55673B-07FC-31A7-BFD2-1F23CC724D8C}"/>
              </a:ext>
            </a:extLst>
          </p:cNvPr>
          <p:cNvCxnSpPr>
            <a:cxnSpLocks/>
          </p:cNvCxnSpPr>
          <p:nvPr/>
        </p:nvCxnSpPr>
        <p:spPr>
          <a:xfrm>
            <a:off x="6328485" y="6428938"/>
            <a:ext cx="0" cy="11990"/>
          </a:xfrm>
          <a:prstGeom prst="straightConnector1">
            <a:avLst/>
          </a:prstGeom>
          <a:noFill/>
          <a:ln w="25400" cap="flat" cmpd="sng">
            <a:solidFill>
              <a:schemeClr val="tx1"/>
            </a:solidFill>
            <a:prstDash val="solid"/>
            <a:miter lim="800000"/>
            <a:headEnd type="none" w="sm" len="sm"/>
            <a:tailEnd type="none" w="sm" len="sm"/>
          </a:ln>
        </p:spPr>
      </p:cxnSp>
      <p:cxnSp>
        <p:nvCxnSpPr>
          <p:cNvPr id="24" name="Straight Connector 23">
            <a:extLst>
              <a:ext uri="{FF2B5EF4-FFF2-40B4-BE49-F238E27FC236}">
                <a16:creationId xmlns:a16="http://schemas.microsoft.com/office/drawing/2014/main" id="{70C0E368-7393-2CC4-F717-68FA67A1B03D}"/>
              </a:ext>
            </a:extLst>
          </p:cNvPr>
          <p:cNvCxnSpPr>
            <a:cxnSpLocks/>
            <a:stCxn id="21" idx="3"/>
          </p:cNvCxnSpPr>
          <p:nvPr/>
        </p:nvCxnSpPr>
        <p:spPr>
          <a:xfrm>
            <a:off x="7021534" y="6052203"/>
            <a:ext cx="693047"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Google Shape;3015;p22">
            <a:extLst>
              <a:ext uri="{FF2B5EF4-FFF2-40B4-BE49-F238E27FC236}">
                <a16:creationId xmlns:a16="http://schemas.microsoft.com/office/drawing/2014/main" id="{5D942FE8-F0B8-B642-3FDD-5C3BBE99187E}"/>
              </a:ext>
            </a:extLst>
          </p:cNvPr>
          <p:cNvSpPr/>
          <p:nvPr/>
        </p:nvSpPr>
        <p:spPr>
          <a:xfrm>
            <a:off x="6219883" y="4328282"/>
            <a:ext cx="804606" cy="753467"/>
          </a:xfrm>
          <a:prstGeom prst="roundRect">
            <a:avLst>
              <a:gd name="adj" fmla="val 921"/>
            </a:avLst>
          </a:prstGeom>
          <a:solidFill>
            <a:schemeClr val="bg1">
              <a:lumMod val="95000"/>
            </a:schemeClr>
          </a:solidFill>
          <a:ln w="25400" cap="flat" cmpd="sng">
            <a:solidFill>
              <a:schemeClr val="dk1"/>
            </a:solidFill>
            <a:prstDash val="sysDash"/>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MS or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Other</a:t>
            </a:r>
            <a:endParaRPr kumimoji="0"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7" name="Google Shape;3015;p22">
            <a:extLst>
              <a:ext uri="{FF2B5EF4-FFF2-40B4-BE49-F238E27FC236}">
                <a16:creationId xmlns:a16="http://schemas.microsoft.com/office/drawing/2014/main" id="{431A00F1-E80F-F0D7-4B3F-318DE36E41F5}"/>
              </a:ext>
            </a:extLst>
          </p:cNvPr>
          <p:cNvSpPr/>
          <p:nvPr/>
        </p:nvSpPr>
        <p:spPr>
          <a:xfrm>
            <a:off x="7717536" y="5675468"/>
            <a:ext cx="804606" cy="753467"/>
          </a:xfrm>
          <a:prstGeom prst="roundRect">
            <a:avLst>
              <a:gd name="adj" fmla="val 921"/>
            </a:avLst>
          </a:prstGeom>
          <a:solidFill>
            <a:schemeClr val="bg1">
              <a:lumMod val="95000"/>
            </a:schemeClr>
          </a:solidFill>
          <a:ln w="25400" cap="flat" cmpd="sng">
            <a:solidFill>
              <a:schemeClr val="dk1"/>
            </a:solidFill>
            <a:prstDash val="sysDash"/>
            <a:round/>
            <a:headEnd type="none" w="sm" len="sm"/>
            <a:tailEnd type="none" w="sm" len="sm"/>
          </a:ln>
        </p:spPr>
        <p:txBody>
          <a:bodyPr spcFirstLastPara="1" wrap="square" lIns="46442" tIns="23215" rIns="46442" bIns="23215"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Calibri"/>
                <a:cs typeface="Calibri"/>
                <a:sym typeface="Calibri"/>
              </a:rPr>
              <a:t>BA or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orbel" panose="020B0503020204020204" pitchFamily="34" charset="0"/>
                <a:ea typeface="+mn-ea"/>
                <a:cs typeface="Calibri"/>
                <a:sym typeface="Calibri"/>
              </a:rPr>
              <a:t>Other</a:t>
            </a:r>
            <a:endParaRPr kumimoji="0" sz="20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248080307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E7777-9A3E-944F-BE00-C214364EEAB5}"/>
              </a:ext>
            </a:extLst>
          </p:cNvPr>
          <p:cNvSpPr>
            <a:spLocks noGrp="1"/>
          </p:cNvSpPr>
          <p:nvPr>
            <p:ph type="title"/>
          </p:nvPr>
        </p:nvSpPr>
        <p:spPr/>
        <p:txBody>
          <a:bodyPr>
            <a:normAutofit fontScale="90000"/>
          </a:bodyPr>
          <a:lstStyle/>
          <a:p>
            <a:r>
              <a:rPr lang="en-US" dirty="0"/>
              <a:t>Key Results – Area &amp; Power</a:t>
            </a:r>
          </a:p>
        </p:txBody>
      </p:sp>
      <p:sp>
        <p:nvSpPr>
          <p:cNvPr id="4" name="Slide Number Placeholder 3">
            <a:extLst>
              <a:ext uri="{FF2B5EF4-FFF2-40B4-BE49-F238E27FC236}">
                <a16:creationId xmlns:a16="http://schemas.microsoft.com/office/drawing/2014/main" id="{FEA05144-B80C-964B-BC58-B3237B8C7B93}"/>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176</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7" name="Content Placeholder 2">
            <a:extLst>
              <a:ext uri="{FF2B5EF4-FFF2-40B4-BE49-F238E27FC236}">
                <a16:creationId xmlns:a16="http://schemas.microsoft.com/office/drawing/2014/main" id="{1170C97B-C8AC-A74F-A93E-D8DE8B03A1DA}"/>
              </a:ext>
            </a:extLst>
          </p:cNvPr>
          <p:cNvSpPr>
            <a:spLocks noGrp="1"/>
          </p:cNvSpPr>
          <p:nvPr>
            <p:ph idx="1"/>
          </p:nvPr>
        </p:nvSpPr>
        <p:spPr>
          <a:xfrm>
            <a:off x="366963" y="1153551"/>
            <a:ext cx="8410073" cy="5281539"/>
          </a:xfrm>
        </p:spPr>
        <p:txBody>
          <a:bodyPr>
            <a:noAutofit/>
          </a:bodyPr>
          <a:lstStyle/>
          <a:p>
            <a:pPr marL="463550" indent="-285750">
              <a:lnSpc>
                <a:spcPct val="120000"/>
              </a:lnSpc>
              <a:spcBef>
                <a:spcPts val="0"/>
              </a:spcBef>
              <a:spcAft>
                <a:spcPts val="0"/>
              </a:spcAft>
            </a:pPr>
            <a:r>
              <a:rPr lang="en-US" dirty="0">
                <a:solidFill>
                  <a:schemeClr val="tx1"/>
                </a:solidFill>
              </a:rPr>
              <a:t>Based on our </a:t>
            </a:r>
            <a:r>
              <a:rPr lang="en-US" b="1" dirty="0">
                <a:solidFill>
                  <a:srgbClr val="0070C0"/>
                </a:solidFill>
              </a:rPr>
              <a:t>synthesis</a:t>
            </a:r>
            <a:r>
              <a:rPr lang="en-US" dirty="0">
                <a:solidFill>
                  <a:schemeClr val="tx1"/>
                </a:solidFill>
              </a:rPr>
              <a:t> of </a:t>
            </a:r>
            <a:r>
              <a:rPr lang="en-US" b="1" dirty="0">
                <a:solidFill>
                  <a:srgbClr val="0070C0"/>
                </a:solidFill>
              </a:rPr>
              <a:t>MinSeed</a:t>
            </a:r>
            <a:r>
              <a:rPr lang="en-US" b="1" dirty="0">
                <a:solidFill>
                  <a:srgbClr val="1F8DD3"/>
                </a:solidFill>
              </a:rPr>
              <a:t> </a:t>
            </a:r>
            <a:r>
              <a:rPr lang="en-US" dirty="0">
                <a:solidFill>
                  <a:schemeClr val="tx1"/>
                </a:solidFill>
              </a:rPr>
              <a:t>and</a:t>
            </a:r>
            <a:r>
              <a:rPr lang="en-US" b="1" dirty="0">
                <a:solidFill>
                  <a:srgbClr val="1F8DD3"/>
                </a:solidFill>
              </a:rPr>
              <a:t> </a:t>
            </a:r>
            <a:r>
              <a:rPr lang="en-US" b="1" dirty="0">
                <a:solidFill>
                  <a:srgbClr val="0070C0"/>
                </a:solidFill>
              </a:rPr>
              <a:t>BitAlign</a:t>
            </a:r>
            <a:r>
              <a:rPr lang="en-US" b="1" dirty="0">
                <a:solidFill>
                  <a:srgbClr val="1F8DD3"/>
                </a:solidFill>
              </a:rPr>
              <a:t> </a:t>
            </a:r>
            <a:r>
              <a:rPr lang="en-US" dirty="0">
                <a:solidFill>
                  <a:schemeClr val="tx1"/>
                </a:solidFill>
              </a:rPr>
              <a:t>accelerator datapaths using the Synopsys Design Compiler with a </a:t>
            </a:r>
            <a:r>
              <a:rPr lang="en-US" b="1" dirty="0">
                <a:solidFill>
                  <a:srgbClr val="0070C0"/>
                </a:solidFill>
                <a:latin typeface="Calibri" panose="020F0502020204030204" pitchFamily="34" charset="0"/>
              </a:rPr>
              <a:t>28</a:t>
            </a:r>
            <a:r>
              <a:rPr lang="en-US" b="1" dirty="0">
                <a:solidFill>
                  <a:srgbClr val="0070C0"/>
                </a:solidFill>
              </a:rPr>
              <a:t>nm</a:t>
            </a:r>
            <a:r>
              <a:rPr lang="en-US" dirty="0">
                <a:solidFill>
                  <a:srgbClr val="1F8DD3"/>
                </a:solidFill>
              </a:rPr>
              <a:t> </a:t>
            </a:r>
            <a:r>
              <a:rPr lang="en-US" dirty="0">
                <a:solidFill>
                  <a:schemeClr val="tx1"/>
                </a:solidFill>
              </a:rPr>
              <a:t>process (</a:t>
            </a:r>
            <a:r>
              <a:rPr lang="en-US" sz="2000" b="1" dirty="0">
                <a:solidFill>
                  <a:srgbClr val="0070C0"/>
                </a:solidFill>
              </a:rPr>
              <a:t>@ </a:t>
            </a:r>
            <a:r>
              <a:rPr lang="en-US" sz="2000" b="1" dirty="0">
                <a:solidFill>
                  <a:srgbClr val="0070C0"/>
                </a:solidFill>
                <a:latin typeface="Calibri" panose="020F0502020204030204" pitchFamily="34" charset="0"/>
              </a:rPr>
              <a:t>1</a:t>
            </a:r>
            <a:r>
              <a:rPr lang="en-US" sz="2000" b="1" dirty="0">
                <a:solidFill>
                  <a:srgbClr val="0070C0"/>
                </a:solidFill>
              </a:rPr>
              <a:t>GHz):</a:t>
            </a: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a:p>
            <a:pPr marL="463550" indent="-285750">
              <a:lnSpc>
                <a:spcPct val="120000"/>
              </a:lnSpc>
              <a:spcBef>
                <a:spcPts val="0"/>
              </a:spcBef>
              <a:spcAft>
                <a:spcPts val="0"/>
              </a:spcAft>
            </a:pPr>
            <a:endParaRPr lang="en-US" dirty="0">
              <a:solidFill>
                <a:schemeClr val="tx1"/>
              </a:solidFill>
            </a:endParaRPr>
          </a:p>
        </p:txBody>
      </p:sp>
      <p:pic>
        <p:nvPicPr>
          <p:cNvPr id="6" name="Picture 5" descr="Table&#10;&#10;Description automatically generated">
            <a:extLst>
              <a:ext uri="{FF2B5EF4-FFF2-40B4-BE49-F238E27FC236}">
                <a16:creationId xmlns:a16="http://schemas.microsoft.com/office/drawing/2014/main" id="{09172B93-2631-E893-9F75-6E8ED8871864}"/>
              </a:ext>
            </a:extLst>
          </p:cNvPr>
          <p:cNvPicPr>
            <a:picLocks noChangeAspect="1"/>
          </p:cNvPicPr>
          <p:nvPr/>
        </p:nvPicPr>
        <p:blipFill rotWithShape="1">
          <a:blip r:embed="rId3"/>
          <a:srcRect b="25182"/>
          <a:stretch/>
        </p:blipFill>
        <p:spPr>
          <a:xfrm>
            <a:off x="214181" y="2097557"/>
            <a:ext cx="8715638" cy="2954503"/>
          </a:xfrm>
          <a:prstGeom prst="rect">
            <a:avLst/>
          </a:prstGeom>
        </p:spPr>
      </p:pic>
      <p:pic>
        <p:nvPicPr>
          <p:cNvPr id="8" name="Picture 7" descr="Table&#10;&#10;Description automatically generated">
            <a:extLst>
              <a:ext uri="{FF2B5EF4-FFF2-40B4-BE49-F238E27FC236}">
                <a16:creationId xmlns:a16="http://schemas.microsoft.com/office/drawing/2014/main" id="{1A12838B-E87C-AB2C-89AC-0EBF1E857596}"/>
              </a:ext>
            </a:extLst>
          </p:cNvPr>
          <p:cNvPicPr>
            <a:picLocks noChangeAspect="1"/>
          </p:cNvPicPr>
          <p:nvPr/>
        </p:nvPicPr>
        <p:blipFill rotWithShape="1">
          <a:blip r:embed="rId3"/>
          <a:srcRect t="74818" b="16885"/>
          <a:stretch/>
        </p:blipFill>
        <p:spPr>
          <a:xfrm>
            <a:off x="214181" y="5052060"/>
            <a:ext cx="8715638" cy="327660"/>
          </a:xfrm>
          <a:prstGeom prst="rect">
            <a:avLst/>
          </a:prstGeom>
        </p:spPr>
      </p:pic>
      <p:sp>
        <p:nvSpPr>
          <p:cNvPr id="11" name="Rectangle: Rounded Corners 10">
            <a:extLst>
              <a:ext uri="{FF2B5EF4-FFF2-40B4-BE49-F238E27FC236}">
                <a16:creationId xmlns:a16="http://schemas.microsoft.com/office/drawing/2014/main" id="{F92D1C45-120D-817C-16EF-BA2146DF7C40}"/>
              </a:ext>
            </a:extLst>
          </p:cNvPr>
          <p:cNvSpPr/>
          <p:nvPr/>
        </p:nvSpPr>
        <p:spPr>
          <a:xfrm>
            <a:off x="5951029" y="3753724"/>
            <a:ext cx="2978598" cy="284876"/>
          </a:xfrm>
          <a:prstGeom prst="roundRect">
            <a:avLst>
              <a:gd name="adj" fmla="val 5540"/>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12" name="Rectangle: Rounded Corners 11">
            <a:extLst>
              <a:ext uri="{FF2B5EF4-FFF2-40B4-BE49-F238E27FC236}">
                <a16:creationId xmlns:a16="http://schemas.microsoft.com/office/drawing/2014/main" id="{65877EAF-E557-2014-9610-B58FB6FDAF64}"/>
              </a:ext>
            </a:extLst>
          </p:cNvPr>
          <p:cNvSpPr/>
          <p:nvPr/>
        </p:nvSpPr>
        <p:spPr>
          <a:xfrm>
            <a:off x="5951221" y="4719878"/>
            <a:ext cx="2978598" cy="284876"/>
          </a:xfrm>
          <a:prstGeom prst="roundRect">
            <a:avLst>
              <a:gd name="adj" fmla="val 5540"/>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pic>
        <p:nvPicPr>
          <p:cNvPr id="14" name="Picture 13">
            <a:extLst>
              <a:ext uri="{FF2B5EF4-FFF2-40B4-BE49-F238E27FC236}">
                <a16:creationId xmlns:a16="http://schemas.microsoft.com/office/drawing/2014/main" id="{AA6A14C7-6C8D-1AC3-FCB4-45CCF33C88C2}"/>
              </a:ext>
            </a:extLst>
          </p:cNvPr>
          <p:cNvPicPr>
            <a:picLocks noChangeAspect="1"/>
          </p:cNvPicPr>
          <p:nvPr/>
        </p:nvPicPr>
        <p:blipFill>
          <a:blip r:embed="rId4"/>
          <a:stretch>
            <a:fillRect/>
          </a:stretch>
        </p:blipFill>
        <p:spPr>
          <a:xfrm>
            <a:off x="214181" y="5307750"/>
            <a:ext cx="8715638" cy="830856"/>
          </a:xfrm>
          <a:prstGeom prst="rect">
            <a:avLst/>
          </a:prstGeom>
        </p:spPr>
      </p:pic>
      <p:sp>
        <p:nvSpPr>
          <p:cNvPr id="15" name="Rectangle: Rounded Corners 14">
            <a:extLst>
              <a:ext uri="{FF2B5EF4-FFF2-40B4-BE49-F238E27FC236}">
                <a16:creationId xmlns:a16="http://schemas.microsoft.com/office/drawing/2014/main" id="{5AE56CCC-D3F6-CE73-8E09-0DEA12E43A13}"/>
              </a:ext>
            </a:extLst>
          </p:cNvPr>
          <p:cNvSpPr/>
          <p:nvPr/>
        </p:nvSpPr>
        <p:spPr>
          <a:xfrm>
            <a:off x="5951220" y="5379720"/>
            <a:ext cx="2978598" cy="685800"/>
          </a:xfrm>
          <a:prstGeom prst="roundRect">
            <a:avLst>
              <a:gd name="adj" fmla="val 5540"/>
            </a:avLst>
          </a:prstGeom>
          <a:noFill/>
          <a:ln w="57150">
            <a:solidFill>
              <a:srgbClr val="FE6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Tree>
    <p:extLst>
      <p:ext uri="{BB962C8B-B14F-4D97-AF65-F5344CB8AC3E}">
        <p14:creationId xmlns:p14="http://schemas.microsoft.com/office/powerpoint/2010/main" val="337002094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E7777-9A3E-944F-BE00-C214364EEAB5}"/>
              </a:ext>
            </a:extLst>
          </p:cNvPr>
          <p:cNvSpPr>
            <a:spLocks noGrp="1"/>
          </p:cNvSpPr>
          <p:nvPr>
            <p:ph type="title"/>
          </p:nvPr>
        </p:nvSpPr>
        <p:spPr/>
        <p:txBody>
          <a:bodyPr>
            <a:noAutofit/>
          </a:bodyPr>
          <a:lstStyle/>
          <a:p>
            <a:r>
              <a:rPr lang="en-US" sz="4100" dirty="0"/>
              <a:t>Key Results – SeGraM with Long Reads</a:t>
            </a:r>
          </a:p>
        </p:txBody>
      </p:sp>
      <p:sp>
        <p:nvSpPr>
          <p:cNvPr id="4" name="Slide Number Placeholder 3">
            <a:extLst>
              <a:ext uri="{FF2B5EF4-FFF2-40B4-BE49-F238E27FC236}">
                <a16:creationId xmlns:a16="http://schemas.microsoft.com/office/drawing/2014/main" id="{FEA05144-B80C-964B-BC58-B3237B8C7B93}"/>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177</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6" name="Rounded Rectangle 5">
            <a:extLst>
              <a:ext uri="{FF2B5EF4-FFF2-40B4-BE49-F238E27FC236}">
                <a16:creationId xmlns:a16="http://schemas.microsoft.com/office/drawing/2014/main" id="{F497837B-9CC6-DD46-B16B-19E5E8BF1F5E}"/>
              </a:ext>
            </a:extLst>
          </p:cNvPr>
          <p:cNvSpPr/>
          <p:nvPr/>
        </p:nvSpPr>
        <p:spPr>
          <a:xfrm>
            <a:off x="366963" y="4515813"/>
            <a:ext cx="8410072" cy="1702453"/>
          </a:xfrm>
          <a:prstGeom prst="roundRect">
            <a:avLst>
              <a:gd name="adj" fmla="val 7378"/>
            </a:avLst>
          </a:prstGeom>
          <a:solidFill>
            <a:srgbClr val="7030A0">
              <a:alpha val="15000"/>
            </a:srgbClr>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marR="0" lvl="1" indent="0" algn="ctr" defTabSz="457200" rtl="0" eaLnBrk="1" fontAlgn="auto" latinLnBrk="0" hangingPunct="1">
              <a:lnSpc>
                <a:spcPct val="11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SeGraM provides </a:t>
            </a:r>
            <a:r>
              <a:rPr kumimoji="0" lang="en-US" sz="26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5.9× and 3.9×</a:t>
            </a:r>
            <a:r>
              <a:rPr kumimoji="0" lang="en-US" sz="2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 throughput improvement</a:t>
            </a:r>
            <a:r>
              <a:rPr kumimoji="0" lang="en-US" sz="2600" b="1" i="0" u="none" strike="noStrike" kern="1200" cap="none" spc="0" normalizeH="0" baseline="0" noProof="0" dirty="0">
                <a:ln>
                  <a:noFill/>
                </a:ln>
                <a:solidFill>
                  <a:srgbClr val="0070C0"/>
                </a:solidFill>
                <a:effectLst/>
                <a:uLnTx/>
                <a:uFillTx/>
                <a:latin typeface="Corbel" panose="020B0503020204020204" pitchFamily="34" charset="0"/>
                <a:ea typeface="+mn-ea"/>
                <a:cs typeface="+mn-cs"/>
              </a:rPr>
              <a:t> </a:t>
            </a:r>
            <a:r>
              <a:rPr kumimoji="0" lang="en-US" sz="2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over </a:t>
            </a:r>
            <a:r>
              <a:rPr kumimoji="0" lang="en-US" sz="26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GraphAligner</a:t>
            </a:r>
            <a:r>
              <a:rPr kumimoji="0" lang="en-US" sz="2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and vg, </a:t>
            </a:r>
          </a:p>
          <a:p>
            <a:pPr marL="15875" marR="0" lvl="1" indent="0" algn="ctr" defTabSz="457200" rtl="0" eaLnBrk="1" fontAlgn="auto" latinLnBrk="0" hangingPunct="1">
              <a:lnSpc>
                <a:spcPct val="11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while </a:t>
            </a:r>
            <a:r>
              <a:rPr kumimoji="0" lang="en-US" sz="2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reducing the power consumption by </a:t>
            </a:r>
            <a:r>
              <a:rPr kumimoji="0" lang="en-US" sz="26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4.1× and 4.4×</a:t>
            </a:r>
          </a:p>
        </p:txBody>
      </p:sp>
      <p:pic>
        <p:nvPicPr>
          <p:cNvPr id="3" name="Picture 2">
            <a:extLst>
              <a:ext uri="{FF2B5EF4-FFF2-40B4-BE49-F238E27FC236}">
                <a16:creationId xmlns:a16="http://schemas.microsoft.com/office/drawing/2014/main" id="{046F5BDE-7DD4-498E-9D88-ADE88353939F}"/>
              </a:ext>
            </a:extLst>
          </p:cNvPr>
          <p:cNvPicPr>
            <a:picLocks noChangeAspect="1"/>
          </p:cNvPicPr>
          <p:nvPr/>
        </p:nvPicPr>
        <p:blipFill>
          <a:blip r:embed="rId3"/>
          <a:stretch>
            <a:fillRect/>
          </a:stretch>
        </p:blipFill>
        <p:spPr>
          <a:xfrm>
            <a:off x="565852" y="1133728"/>
            <a:ext cx="8012296" cy="3259259"/>
          </a:xfrm>
          <a:prstGeom prst="rect">
            <a:avLst/>
          </a:prstGeom>
        </p:spPr>
      </p:pic>
    </p:spTree>
    <p:extLst>
      <p:ext uri="{BB962C8B-B14F-4D97-AF65-F5344CB8AC3E}">
        <p14:creationId xmlns:p14="http://schemas.microsoft.com/office/powerpoint/2010/main" val="340382566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EA05144-B80C-964B-BC58-B3237B8C7B93}"/>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178</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8" name="Title 1">
            <a:extLst>
              <a:ext uri="{FF2B5EF4-FFF2-40B4-BE49-F238E27FC236}">
                <a16:creationId xmlns:a16="http://schemas.microsoft.com/office/drawing/2014/main" id="{1276D34C-ABC1-0647-815F-091A79E659EA}"/>
              </a:ext>
            </a:extLst>
          </p:cNvPr>
          <p:cNvSpPr>
            <a:spLocks noGrp="1"/>
          </p:cNvSpPr>
          <p:nvPr>
            <p:ph type="title"/>
          </p:nvPr>
        </p:nvSpPr>
        <p:spPr>
          <a:xfrm>
            <a:off x="366963" y="257434"/>
            <a:ext cx="8410073" cy="753467"/>
          </a:xfrm>
        </p:spPr>
        <p:txBody>
          <a:bodyPr>
            <a:noAutofit/>
          </a:bodyPr>
          <a:lstStyle/>
          <a:p>
            <a:r>
              <a:rPr lang="en-US" sz="4100" dirty="0"/>
              <a:t>Key Results – SeGraM with Short Reads</a:t>
            </a:r>
          </a:p>
        </p:txBody>
      </p:sp>
      <p:sp>
        <p:nvSpPr>
          <p:cNvPr id="9" name="Rounded Rectangle 5">
            <a:extLst>
              <a:ext uri="{FF2B5EF4-FFF2-40B4-BE49-F238E27FC236}">
                <a16:creationId xmlns:a16="http://schemas.microsoft.com/office/drawing/2014/main" id="{85824553-F60E-88C2-9FFC-963406B2334A}"/>
              </a:ext>
            </a:extLst>
          </p:cNvPr>
          <p:cNvSpPr/>
          <p:nvPr/>
        </p:nvSpPr>
        <p:spPr>
          <a:xfrm>
            <a:off x="366963" y="4519809"/>
            <a:ext cx="8410072" cy="1698458"/>
          </a:xfrm>
          <a:prstGeom prst="roundRect">
            <a:avLst>
              <a:gd name="adj" fmla="val 7378"/>
            </a:avLst>
          </a:prstGeom>
          <a:solidFill>
            <a:srgbClr val="7030A0">
              <a:alpha val="15000"/>
            </a:srgbClr>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marR="0" lvl="1" indent="0" algn="ctr" defTabSz="457200" rtl="0" eaLnBrk="1" fontAlgn="auto" latinLnBrk="0" hangingPunct="1">
              <a:lnSpc>
                <a:spcPct val="11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SeGraM provides </a:t>
            </a:r>
            <a:r>
              <a:rPr kumimoji="0" lang="en-US" sz="26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106× and 742×</a:t>
            </a:r>
            <a:r>
              <a:rPr kumimoji="0" lang="en-US" sz="2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 throughput improvement</a:t>
            </a:r>
            <a:r>
              <a:rPr kumimoji="0" lang="en-US" sz="2600" b="1" i="0" u="none" strike="noStrike" kern="1200" cap="none" spc="0" normalizeH="0" baseline="0" noProof="0" dirty="0">
                <a:ln>
                  <a:noFill/>
                </a:ln>
                <a:solidFill>
                  <a:srgbClr val="0070C0"/>
                </a:solidFill>
                <a:effectLst/>
                <a:uLnTx/>
                <a:uFillTx/>
                <a:latin typeface="Corbel" panose="020B0503020204020204" pitchFamily="34" charset="0"/>
                <a:ea typeface="+mn-ea"/>
                <a:cs typeface="+mn-cs"/>
              </a:rPr>
              <a:t> </a:t>
            </a:r>
            <a:r>
              <a:rPr kumimoji="0" lang="en-US" sz="2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over </a:t>
            </a:r>
            <a:r>
              <a:rPr kumimoji="0" lang="en-US" sz="26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GraphAligner</a:t>
            </a:r>
            <a:r>
              <a:rPr kumimoji="0" lang="en-US" sz="2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and vg, </a:t>
            </a:r>
          </a:p>
          <a:p>
            <a:pPr marL="15875" marR="0" lvl="1" indent="0" algn="ctr" defTabSz="457200" rtl="0" eaLnBrk="1" fontAlgn="auto" latinLnBrk="0" hangingPunct="1">
              <a:lnSpc>
                <a:spcPct val="11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while </a:t>
            </a:r>
            <a:r>
              <a:rPr kumimoji="0" lang="en-US" sz="2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reducing the power consumption by </a:t>
            </a:r>
            <a:r>
              <a:rPr kumimoji="0" lang="en-US" sz="26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3.0× and 3.2×</a:t>
            </a:r>
          </a:p>
        </p:txBody>
      </p:sp>
      <p:pic>
        <p:nvPicPr>
          <p:cNvPr id="2" name="Picture 1">
            <a:extLst>
              <a:ext uri="{FF2B5EF4-FFF2-40B4-BE49-F238E27FC236}">
                <a16:creationId xmlns:a16="http://schemas.microsoft.com/office/drawing/2014/main" id="{5D51E737-AF0C-6BE5-B135-24EAE75751EC}"/>
              </a:ext>
            </a:extLst>
          </p:cNvPr>
          <p:cNvPicPr>
            <a:picLocks noChangeAspect="1"/>
          </p:cNvPicPr>
          <p:nvPr/>
        </p:nvPicPr>
        <p:blipFill>
          <a:blip r:embed="rId3"/>
          <a:stretch>
            <a:fillRect/>
          </a:stretch>
        </p:blipFill>
        <p:spPr>
          <a:xfrm>
            <a:off x="818872" y="1137723"/>
            <a:ext cx="7506256" cy="3255264"/>
          </a:xfrm>
          <a:prstGeom prst="rect">
            <a:avLst/>
          </a:prstGeom>
        </p:spPr>
      </p:pic>
    </p:spTree>
    <p:extLst>
      <p:ext uri="{BB962C8B-B14F-4D97-AF65-F5344CB8AC3E}">
        <p14:creationId xmlns:p14="http://schemas.microsoft.com/office/powerpoint/2010/main" val="89449201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EA05144-B80C-964B-BC58-B3237B8C7B93}"/>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179</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5" name="Rounded Rectangle 4">
            <a:extLst>
              <a:ext uri="{FF2B5EF4-FFF2-40B4-BE49-F238E27FC236}">
                <a16:creationId xmlns:a16="http://schemas.microsoft.com/office/drawing/2014/main" id="{4C4D16E6-A8E5-B44E-9B1C-84186E681669}"/>
              </a:ext>
            </a:extLst>
          </p:cNvPr>
          <p:cNvSpPr/>
          <p:nvPr/>
        </p:nvSpPr>
        <p:spPr>
          <a:xfrm>
            <a:off x="366964" y="5011469"/>
            <a:ext cx="8410072" cy="1170627"/>
          </a:xfrm>
          <a:prstGeom prst="roundRect">
            <a:avLst>
              <a:gd name="adj" fmla="val 7378"/>
            </a:avLst>
          </a:prstGeom>
          <a:solidFill>
            <a:srgbClr val="00B050">
              <a:alpha val="15000"/>
            </a:srgbClr>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marL="15875" marR="0" lvl="1" indent="0" algn="ctr" defTabSz="457200" rtl="0" eaLnBrk="1" fontAlgn="auto" latinLnBrk="0" hangingPunct="1">
              <a:lnSpc>
                <a:spcPct val="11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BitAlign provides </a:t>
            </a:r>
            <a:r>
              <a:rPr kumimoji="0" lang="en-US" sz="28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41×-539×</a:t>
            </a:r>
            <a:r>
              <a:rPr kumimoji="0" lang="en-US" sz="2800" b="1" i="0" u="none" strike="noStrike" kern="1200" cap="none" spc="0" normalizeH="0" baseline="0" noProof="0" dirty="0">
                <a:ln>
                  <a:noFill/>
                </a:ln>
                <a:solidFill>
                  <a:srgbClr val="00B050"/>
                </a:solidFill>
                <a:effectLst/>
                <a:uLnTx/>
                <a:uFillTx/>
                <a:latin typeface="Corbel" panose="020B0503020204020204" pitchFamily="34" charset="0"/>
                <a:ea typeface="+mn-ea"/>
                <a:cs typeface="+mn-cs"/>
              </a:rPr>
              <a:t> speedup </a:t>
            </a:r>
            <a:r>
              <a:rPr kumimoji="0" lang="en-US" sz="28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over</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 </a:t>
            </a:r>
            <a:r>
              <a:rPr kumimoji="0" lang="en-US" sz="2800" b="0"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PaSGAL</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 name="Title 1">
            <a:extLst>
              <a:ext uri="{FF2B5EF4-FFF2-40B4-BE49-F238E27FC236}">
                <a16:creationId xmlns:a16="http://schemas.microsoft.com/office/drawing/2014/main" id="{569270B1-90A8-AE45-9EFB-1C4E337E29A9}"/>
              </a:ext>
            </a:extLst>
          </p:cNvPr>
          <p:cNvSpPr>
            <a:spLocks noGrp="1"/>
          </p:cNvSpPr>
          <p:nvPr>
            <p:ph type="title"/>
          </p:nvPr>
        </p:nvSpPr>
        <p:spPr>
          <a:xfrm>
            <a:off x="366963" y="257434"/>
            <a:ext cx="8410073" cy="753467"/>
          </a:xfrm>
        </p:spPr>
        <p:txBody>
          <a:bodyPr>
            <a:noAutofit/>
          </a:bodyPr>
          <a:lstStyle/>
          <a:p>
            <a:r>
              <a:rPr lang="en-US" sz="4100" dirty="0"/>
              <a:t>Key Results – BitAlign (S2G Alignment)</a:t>
            </a:r>
          </a:p>
        </p:txBody>
      </p:sp>
      <p:pic>
        <p:nvPicPr>
          <p:cNvPr id="3" name="Picture 2">
            <a:extLst>
              <a:ext uri="{FF2B5EF4-FFF2-40B4-BE49-F238E27FC236}">
                <a16:creationId xmlns:a16="http://schemas.microsoft.com/office/drawing/2014/main" id="{CDD923A3-E514-45A1-99B4-403C4BAFF054}"/>
              </a:ext>
            </a:extLst>
          </p:cNvPr>
          <p:cNvPicPr>
            <a:picLocks noChangeAspect="1"/>
          </p:cNvPicPr>
          <p:nvPr/>
        </p:nvPicPr>
        <p:blipFill>
          <a:blip r:embed="rId3"/>
          <a:stretch>
            <a:fillRect/>
          </a:stretch>
        </p:blipFill>
        <p:spPr>
          <a:xfrm>
            <a:off x="141338" y="1162449"/>
            <a:ext cx="8861324" cy="3583172"/>
          </a:xfrm>
          <a:prstGeom prst="rect">
            <a:avLst/>
          </a:prstGeom>
        </p:spPr>
      </p:pic>
    </p:spTree>
    <p:extLst>
      <p:ext uri="{BB962C8B-B14F-4D97-AF65-F5344CB8AC3E}">
        <p14:creationId xmlns:p14="http://schemas.microsoft.com/office/powerpoint/2010/main" val="60479295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EA05144-B80C-964B-BC58-B3237B8C7B93}"/>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180</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569270B1-90A8-AE45-9EFB-1C4E337E29A9}"/>
              </a:ext>
            </a:extLst>
          </p:cNvPr>
          <p:cNvSpPr>
            <a:spLocks noGrp="1"/>
          </p:cNvSpPr>
          <p:nvPr>
            <p:ph type="title"/>
          </p:nvPr>
        </p:nvSpPr>
        <p:spPr>
          <a:xfrm>
            <a:off x="366963" y="257434"/>
            <a:ext cx="8410073" cy="753467"/>
          </a:xfrm>
        </p:spPr>
        <p:txBody>
          <a:bodyPr>
            <a:noAutofit/>
          </a:bodyPr>
          <a:lstStyle/>
          <a:p>
            <a:r>
              <a:rPr lang="en-US" sz="4100" dirty="0"/>
              <a:t>Key Results – BitAlign (S2S Alignment)</a:t>
            </a:r>
          </a:p>
        </p:txBody>
      </p:sp>
      <p:sp>
        <p:nvSpPr>
          <p:cNvPr id="2" name="Rectangle 1">
            <a:extLst>
              <a:ext uri="{FF2B5EF4-FFF2-40B4-BE49-F238E27FC236}">
                <a16:creationId xmlns:a16="http://schemas.microsoft.com/office/drawing/2014/main" id="{2324CF78-6305-6C4E-A7D8-2AB75CC6E033}"/>
              </a:ext>
            </a:extLst>
          </p:cNvPr>
          <p:cNvSpPr/>
          <p:nvPr/>
        </p:nvSpPr>
        <p:spPr>
          <a:xfrm>
            <a:off x="366963" y="1118476"/>
            <a:ext cx="8410073" cy="4974888"/>
          </a:xfrm>
          <a:prstGeom prst="rect">
            <a:avLst/>
          </a:prstGeom>
        </p:spPr>
        <p:txBody>
          <a:bodyPr wrap="square">
            <a:spAutoFit/>
          </a:bodyPr>
          <a:lstStyle/>
          <a:p>
            <a:pPr marL="357188" marR="0" lvl="0" indent="-357188" algn="l" defTabSz="457200" rtl="0" eaLnBrk="1" fontAlgn="auto" latinLnBrk="0" hangingPunct="1">
              <a:lnSpc>
                <a:spcPct val="120000"/>
              </a:lnSpc>
              <a:spcBef>
                <a:spcPts val="600"/>
              </a:spcBef>
              <a:spcAft>
                <a:spcPts val="0"/>
              </a:spcAft>
              <a:buClr>
                <a:srgbClr val="0070C0"/>
              </a:buClr>
              <a:buSzTx/>
              <a:buFont typeface="Wingdings" pitchFamily="2" charset="2"/>
              <a:buChar char="q"/>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BitAlign can also be used for sequence-to-sequence alignment</a:t>
            </a:r>
          </a:p>
          <a:p>
            <a:pPr marL="714375" marR="0" lvl="1" indent="-268288" algn="l" defTabSz="457200" rtl="0" eaLnBrk="1" fontAlgn="auto" latinLnBrk="0" hangingPunct="1">
              <a:lnSpc>
                <a:spcPct val="120000"/>
              </a:lnSpc>
              <a:spcBef>
                <a:spcPts val="600"/>
              </a:spcBef>
              <a:spcAft>
                <a:spcPts val="0"/>
              </a:spcAft>
              <a:buClr>
                <a:srgbClr val="0070C0"/>
              </a:buClr>
              <a:buSzTx/>
              <a:buFont typeface="Courier New" panose="02070309020205020404" pitchFamily="49" charset="0"/>
              <a:buChar char="o"/>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The cost of more functionality: </a:t>
            </a:r>
            <a:r>
              <a:rPr kumimoji="0" lang="en-US" sz="2400" b="0"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extra hop queue registers </a:t>
            </a:r>
          </a:p>
          <a:p>
            <a:pPr marL="714375" marR="0" lvl="1" indent="-268288" algn="l" defTabSz="457200" rtl="0" eaLnBrk="1" fontAlgn="auto" latinLnBrk="0" hangingPunct="1">
              <a:lnSpc>
                <a:spcPct val="120000"/>
              </a:lnSpc>
              <a:spcBef>
                <a:spcPts val="600"/>
              </a:spcBef>
              <a:spcAft>
                <a:spcPts val="0"/>
              </a:spcAft>
              <a:buClr>
                <a:srgbClr val="0070C0"/>
              </a:buClr>
              <a:buSzTx/>
              <a:buFont typeface="Courier New" panose="02070309020205020404" pitchFamily="49" charset="0"/>
              <a:buChar char="o"/>
              <a:tabLst/>
              <a:defRPr/>
            </a:pPr>
            <a:r>
              <a:rPr kumimoji="0" lang="en-US" sz="2400" b="0" i="0" u="none" strike="noStrike" kern="1200" cap="none" spc="0" normalizeH="0" baseline="0" noProof="0" dirty="0">
                <a:ln>
                  <a:noFill/>
                </a:ln>
                <a:solidFill>
                  <a:srgbClr val="00B050"/>
                </a:solidFill>
                <a:effectLst/>
                <a:uLnTx/>
                <a:uFillTx/>
                <a:latin typeface="Corbel" panose="020B0503020204020204" pitchFamily="34" charset="0"/>
                <a:ea typeface="+mn-ea"/>
                <a:cs typeface="+mn-cs"/>
              </a:rPr>
              <a:t>We do </a:t>
            </a:r>
            <a:r>
              <a:rPr kumimoji="0" lang="en-US" sz="2400" b="0" i="1" u="none" strike="noStrike" kern="1200" cap="none" spc="0" normalizeH="0" baseline="0" noProof="0" dirty="0">
                <a:ln>
                  <a:noFill/>
                </a:ln>
                <a:solidFill>
                  <a:srgbClr val="00B050"/>
                </a:solidFill>
                <a:effectLst/>
                <a:uLnTx/>
                <a:uFillTx/>
                <a:latin typeface="Corbel" panose="020B0503020204020204" pitchFamily="34" charset="0"/>
                <a:ea typeface="+mn-ea"/>
                <a:cs typeface="+mn-cs"/>
              </a:rPr>
              <a:t>not </a:t>
            </a:r>
            <a:r>
              <a:rPr kumimoji="0" lang="en-US" sz="2400" b="0" i="0" u="none" strike="noStrike" kern="1200" cap="none" spc="0" normalizeH="0" baseline="0" noProof="0" dirty="0">
                <a:ln>
                  <a:noFill/>
                </a:ln>
                <a:solidFill>
                  <a:srgbClr val="00B050"/>
                </a:solidFill>
                <a:effectLst/>
                <a:uLnTx/>
                <a:uFillTx/>
                <a:latin typeface="Corbel" panose="020B0503020204020204" pitchFamily="34" charset="0"/>
                <a:ea typeface="+mn-ea"/>
                <a:cs typeface="+mn-cs"/>
              </a:rPr>
              <a:t>sacrifice any performance </a:t>
            </a:r>
          </a:p>
          <a:p>
            <a:pPr marL="357188" marR="0" lvl="0" indent="-357188" algn="l" defTabSz="457200" rtl="0" eaLnBrk="1" fontAlgn="auto" latinLnBrk="0" hangingPunct="1">
              <a:lnSpc>
                <a:spcPct val="120000"/>
              </a:lnSpc>
              <a:spcBef>
                <a:spcPts val="1800"/>
              </a:spcBef>
              <a:spcAft>
                <a:spcPts val="0"/>
              </a:spcAft>
              <a:buClr>
                <a:srgbClr val="0070C0"/>
              </a:buClr>
              <a:buSzTx/>
              <a:buFont typeface="Wingdings" pitchFamily="2" charset="2"/>
              <a:buChar char="q"/>
              <a:tabLst/>
              <a:defRPr/>
            </a:pPr>
            <a:r>
              <a:rPr kumimoji="0" lang="en-US" sz="2400" b="1" i="0" u="none" strike="noStrike" kern="1200" cap="none" spc="0" normalizeH="0" baseline="0" noProof="0" dirty="0">
                <a:ln>
                  <a:noFill/>
                </a:ln>
                <a:solidFill>
                  <a:srgbClr val="FE6200"/>
                </a:solidFill>
                <a:effectLst/>
                <a:uLnTx/>
                <a:uFillTx/>
                <a:latin typeface="Corbel" panose="020B0503020204020204" pitchFamily="34" charset="0"/>
                <a:ea typeface="+mn-ea"/>
                <a:cs typeface="+mn-cs"/>
              </a:rPr>
              <a:t>For long reads (over GACT of Darwin and GenASM): </a:t>
            </a:r>
          </a:p>
          <a:p>
            <a:pPr marL="714375" marR="0" lvl="1" indent="-268288" algn="l" defTabSz="457200" rtl="0" eaLnBrk="1" fontAlgn="auto" latinLnBrk="0" hangingPunct="1">
              <a:lnSpc>
                <a:spcPct val="120000"/>
              </a:lnSpc>
              <a:spcBef>
                <a:spcPts val="600"/>
              </a:spcBef>
              <a:spcAft>
                <a:spcPts val="0"/>
              </a:spcAft>
              <a:buClr>
                <a:srgbClr val="0070C0"/>
              </a:buClr>
              <a:buSzTx/>
              <a:buFont typeface="Courier New" panose="02070309020205020404" pitchFamily="49" charset="0"/>
              <a:buChar char="o"/>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4.8× and 1.2× </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throughput improvement, </a:t>
            </a:r>
          </a:p>
          <a:p>
            <a:pPr marL="714375" marR="0" lvl="1" indent="-268288" algn="l" defTabSz="457200" rtl="0" eaLnBrk="1" fontAlgn="auto" latinLnBrk="0" hangingPunct="1">
              <a:lnSpc>
                <a:spcPct val="120000"/>
              </a:lnSpc>
              <a:spcBef>
                <a:spcPts val="600"/>
              </a:spcBef>
              <a:spcAft>
                <a:spcPts val="0"/>
              </a:spcAft>
              <a:buClr>
                <a:srgbClr val="0070C0"/>
              </a:buClr>
              <a:buSzTx/>
              <a:buFont typeface="Courier New" panose="02070309020205020404" pitchFamily="49" charset="0"/>
              <a:buChar char="o"/>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2.7× and 7.5× </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higher power consumption, and </a:t>
            </a:r>
          </a:p>
          <a:p>
            <a:pPr marL="714375" marR="0" lvl="1" indent="-268288" algn="l" defTabSz="457200" rtl="0" eaLnBrk="1" fontAlgn="auto" latinLnBrk="0" hangingPunct="1">
              <a:lnSpc>
                <a:spcPct val="120000"/>
              </a:lnSpc>
              <a:spcBef>
                <a:spcPts val="600"/>
              </a:spcBef>
              <a:spcAft>
                <a:spcPts val="0"/>
              </a:spcAft>
              <a:buClr>
                <a:srgbClr val="0070C0"/>
              </a:buClr>
              <a:buSzTx/>
              <a:buFont typeface="Courier New" panose="02070309020205020404" pitchFamily="49" charset="0"/>
              <a:buChar char="o"/>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1.5× and 2.6× </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higher area overhead</a:t>
            </a:r>
          </a:p>
          <a:p>
            <a:pPr marL="357188" marR="0" lvl="0" indent="-357188" algn="l" defTabSz="457200" rtl="0" eaLnBrk="1" fontAlgn="auto" latinLnBrk="0" hangingPunct="1">
              <a:lnSpc>
                <a:spcPct val="120000"/>
              </a:lnSpc>
              <a:spcBef>
                <a:spcPts val="1800"/>
              </a:spcBef>
              <a:spcAft>
                <a:spcPts val="0"/>
              </a:spcAft>
              <a:buClr>
                <a:srgbClr val="0070C0"/>
              </a:buClr>
              <a:buSzTx/>
              <a:buFont typeface="Wingdings" pitchFamily="2" charset="2"/>
              <a:buChar char="q"/>
              <a:tabLst/>
              <a:defRPr/>
            </a:pPr>
            <a:r>
              <a:rPr kumimoji="0" lang="en-US" sz="2400" b="1" i="0" u="none" strike="noStrike" kern="1200" cap="none" spc="0" normalizeH="0" baseline="0" noProof="0" dirty="0">
                <a:ln>
                  <a:noFill/>
                </a:ln>
                <a:solidFill>
                  <a:srgbClr val="FE6200"/>
                </a:solidFill>
                <a:effectLst/>
                <a:uLnTx/>
                <a:uFillTx/>
                <a:latin typeface="Corbel" panose="020B0503020204020204" pitchFamily="34" charset="0"/>
                <a:ea typeface="+mn-ea"/>
                <a:cs typeface="+mn-cs"/>
              </a:rPr>
              <a:t>For short reads (over </a:t>
            </a:r>
            <a:r>
              <a:rPr kumimoji="0" lang="en-US" sz="2400" b="1" i="0" u="none" strike="noStrike" kern="1200" cap="none" spc="0" normalizeH="0" baseline="0" noProof="0" dirty="0" err="1">
                <a:ln>
                  <a:noFill/>
                </a:ln>
                <a:solidFill>
                  <a:srgbClr val="FE6200"/>
                </a:solidFill>
                <a:effectLst/>
                <a:uLnTx/>
                <a:uFillTx/>
                <a:latin typeface="Corbel" panose="020B0503020204020204" pitchFamily="34" charset="0"/>
                <a:ea typeface="+mn-ea"/>
                <a:cs typeface="+mn-cs"/>
              </a:rPr>
              <a:t>SillaX</a:t>
            </a:r>
            <a:r>
              <a:rPr kumimoji="0" lang="en-US" sz="2400" b="1" i="0" u="none" strike="noStrike" kern="1200" cap="none" spc="0" normalizeH="0" baseline="0" noProof="0" dirty="0">
                <a:ln>
                  <a:noFill/>
                </a:ln>
                <a:solidFill>
                  <a:srgbClr val="FE6200"/>
                </a:solidFill>
                <a:effectLst/>
                <a:uLnTx/>
                <a:uFillTx/>
                <a:latin typeface="Corbel" panose="020B0503020204020204" pitchFamily="34" charset="0"/>
                <a:ea typeface="+mn-ea"/>
                <a:cs typeface="+mn-cs"/>
              </a:rPr>
              <a:t> of </a:t>
            </a:r>
            <a:r>
              <a:rPr kumimoji="0" lang="en-US" sz="2400" b="1" i="0" u="none" strike="noStrike" kern="1200" cap="none" spc="0" normalizeH="0" baseline="0" noProof="0" dirty="0" err="1">
                <a:ln>
                  <a:noFill/>
                </a:ln>
                <a:solidFill>
                  <a:srgbClr val="FE6200"/>
                </a:solidFill>
                <a:effectLst/>
                <a:uLnTx/>
                <a:uFillTx/>
                <a:latin typeface="Corbel" panose="020B0503020204020204" pitchFamily="34" charset="0"/>
                <a:ea typeface="+mn-ea"/>
                <a:cs typeface="+mn-cs"/>
              </a:rPr>
              <a:t>GenAx</a:t>
            </a:r>
            <a:r>
              <a:rPr kumimoji="0" lang="en-US" sz="2400" b="1" i="0" u="none" strike="noStrike" kern="1200" cap="none" spc="0" normalizeH="0" baseline="0" noProof="0" dirty="0">
                <a:ln>
                  <a:noFill/>
                </a:ln>
                <a:solidFill>
                  <a:srgbClr val="FE6200"/>
                </a:solidFill>
                <a:effectLst/>
                <a:uLnTx/>
                <a:uFillTx/>
                <a:latin typeface="Corbel" panose="020B0503020204020204" pitchFamily="34" charset="0"/>
                <a:ea typeface="+mn-ea"/>
                <a:cs typeface="+mn-cs"/>
              </a:rPr>
              <a:t> and GenASM):</a:t>
            </a:r>
          </a:p>
          <a:p>
            <a:pPr marL="714375" marR="0" lvl="1" indent="-268288" algn="l" defTabSz="457200" rtl="0" eaLnBrk="1" fontAlgn="auto" latinLnBrk="0" hangingPunct="1">
              <a:lnSpc>
                <a:spcPct val="120000"/>
              </a:lnSpc>
              <a:spcBef>
                <a:spcPts val="600"/>
              </a:spcBef>
              <a:spcAft>
                <a:spcPts val="0"/>
              </a:spcAft>
              <a:buClr>
                <a:srgbClr val="0070C0"/>
              </a:buClr>
              <a:buSzTx/>
              <a:buFont typeface="Courier New" panose="02070309020205020404" pitchFamily="49" charset="0"/>
              <a:buChar char="o"/>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2.4× and 1.3× </a:t>
            </a: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throughput improvement</a:t>
            </a:r>
          </a:p>
        </p:txBody>
      </p:sp>
    </p:spTree>
    <p:extLst>
      <p:ext uri="{BB962C8B-B14F-4D97-AF65-F5344CB8AC3E}">
        <p14:creationId xmlns:p14="http://schemas.microsoft.com/office/powerpoint/2010/main" val="427150932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C8C3D-B7CC-5341-AF65-C1B6B49BF658}"/>
              </a:ext>
            </a:extLst>
          </p:cNvPr>
          <p:cNvSpPr>
            <a:spLocks noGrp="1"/>
          </p:cNvSpPr>
          <p:nvPr>
            <p:ph type="title"/>
          </p:nvPr>
        </p:nvSpPr>
        <p:spPr>
          <a:xfrm>
            <a:off x="366963" y="257434"/>
            <a:ext cx="8410073" cy="753467"/>
          </a:xfrm>
        </p:spPr>
        <p:txBody>
          <a:bodyPr>
            <a:normAutofit fontScale="90000"/>
          </a:bodyPr>
          <a:lstStyle/>
          <a:p>
            <a:r>
              <a:rPr lang="en-US" dirty="0"/>
              <a:t>Conclusion</a:t>
            </a:r>
          </a:p>
        </p:txBody>
      </p:sp>
      <p:sp>
        <p:nvSpPr>
          <p:cNvPr id="3" name="Content Placeholder 2">
            <a:extLst>
              <a:ext uri="{FF2B5EF4-FFF2-40B4-BE49-F238E27FC236}">
                <a16:creationId xmlns:a16="http://schemas.microsoft.com/office/drawing/2014/main" id="{83F9428F-C0C0-6A44-BBF7-1EF5C83C5A47}"/>
              </a:ext>
            </a:extLst>
          </p:cNvPr>
          <p:cNvSpPr>
            <a:spLocks noGrp="1"/>
          </p:cNvSpPr>
          <p:nvPr>
            <p:ph idx="1"/>
          </p:nvPr>
        </p:nvSpPr>
        <p:spPr>
          <a:xfrm>
            <a:off x="366963" y="1084539"/>
            <a:ext cx="8559323" cy="5275384"/>
          </a:xfrm>
        </p:spPr>
        <p:txBody>
          <a:bodyPr>
            <a:normAutofit/>
          </a:bodyPr>
          <a:lstStyle/>
          <a:p>
            <a:pPr>
              <a:lnSpc>
                <a:spcPct val="110000"/>
              </a:lnSpc>
              <a:spcBef>
                <a:spcPts val="600"/>
              </a:spcBef>
              <a:spcAft>
                <a:spcPts val="0"/>
              </a:spcAft>
            </a:pPr>
            <a:r>
              <a:rPr lang="en-US" sz="2200" b="1" dirty="0">
                <a:solidFill>
                  <a:srgbClr val="FE6200"/>
                </a:solidFill>
              </a:rPr>
              <a:t>SeGraM:</a:t>
            </a:r>
            <a:r>
              <a:rPr lang="en-US" sz="2200" i="1" dirty="0">
                <a:solidFill>
                  <a:schemeClr val="tx1"/>
                </a:solidFill>
              </a:rPr>
              <a:t> First universal algorithm/hardware co-designed genomic mapping accelerator that supports:</a:t>
            </a:r>
          </a:p>
          <a:p>
            <a:pPr marL="935038" lvl="2" indent="-217488">
              <a:lnSpc>
                <a:spcPct val="110000"/>
              </a:lnSpc>
              <a:spcBef>
                <a:spcPts val="0"/>
              </a:spcBef>
              <a:spcAft>
                <a:spcPts val="0"/>
              </a:spcAft>
              <a:buClr>
                <a:srgbClr val="FE6200"/>
              </a:buClr>
            </a:pPr>
            <a:r>
              <a:rPr lang="en-US" sz="2200" dirty="0">
                <a:solidFill>
                  <a:schemeClr val="tx1"/>
                </a:solidFill>
              </a:rPr>
              <a:t>Sequence-to-graph (S2G) </a:t>
            </a:r>
            <a:r>
              <a:rPr lang="en-US" sz="2200" i="1" dirty="0">
                <a:solidFill>
                  <a:schemeClr val="tx1"/>
                </a:solidFill>
              </a:rPr>
              <a:t>&amp;</a:t>
            </a:r>
            <a:r>
              <a:rPr lang="en-US" sz="2200" dirty="0">
                <a:solidFill>
                  <a:schemeClr val="tx1"/>
                </a:solidFill>
              </a:rPr>
              <a:t> sequence-to-sequence (S2S) mapping</a:t>
            </a:r>
          </a:p>
          <a:p>
            <a:pPr marL="935038" lvl="2" indent="-217488">
              <a:lnSpc>
                <a:spcPct val="110000"/>
              </a:lnSpc>
              <a:spcBef>
                <a:spcPts val="0"/>
              </a:spcBef>
              <a:spcAft>
                <a:spcPts val="0"/>
              </a:spcAft>
              <a:buClr>
                <a:srgbClr val="FE6200"/>
              </a:buClr>
            </a:pPr>
            <a:r>
              <a:rPr lang="en-US" sz="2200" dirty="0">
                <a:solidFill>
                  <a:schemeClr val="tx1"/>
                </a:solidFill>
              </a:rPr>
              <a:t>Short &amp; long reads</a:t>
            </a:r>
          </a:p>
          <a:p>
            <a:pPr lvl="1" indent="-215900">
              <a:lnSpc>
                <a:spcPct val="110000"/>
              </a:lnSpc>
              <a:spcBef>
                <a:spcPts val="600"/>
              </a:spcBef>
              <a:spcAft>
                <a:spcPts val="0"/>
              </a:spcAft>
              <a:buClr>
                <a:srgbClr val="7030A0"/>
              </a:buClr>
            </a:pPr>
            <a:r>
              <a:rPr lang="en-US" sz="2200" b="1" dirty="0" err="1">
                <a:solidFill>
                  <a:srgbClr val="7030A0"/>
                </a:solidFill>
              </a:rPr>
              <a:t>MinSeed</a:t>
            </a:r>
            <a:r>
              <a:rPr lang="en-US" sz="2200" b="1" dirty="0">
                <a:solidFill>
                  <a:srgbClr val="7030A0"/>
                </a:solidFill>
              </a:rPr>
              <a:t>: </a:t>
            </a:r>
            <a:r>
              <a:rPr lang="en-US" sz="2200" i="1" dirty="0">
                <a:solidFill>
                  <a:schemeClr val="tx1"/>
                </a:solidFill>
              </a:rPr>
              <a:t>First minimizer-based seeding accelerator</a:t>
            </a:r>
          </a:p>
          <a:p>
            <a:pPr lvl="1" indent="-215900">
              <a:lnSpc>
                <a:spcPct val="110000"/>
              </a:lnSpc>
              <a:spcBef>
                <a:spcPts val="600"/>
              </a:spcBef>
              <a:spcAft>
                <a:spcPts val="0"/>
              </a:spcAft>
              <a:buClr>
                <a:srgbClr val="00B050"/>
              </a:buClr>
            </a:pPr>
            <a:r>
              <a:rPr lang="en-US" sz="2200" b="1" dirty="0">
                <a:solidFill>
                  <a:srgbClr val="00B050"/>
                </a:solidFill>
              </a:rPr>
              <a:t>BitAlign: </a:t>
            </a:r>
            <a:r>
              <a:rPr lang="en-US" sz="2200" i="1" dirty="0">
                <a:solidFill>
                  <a:schemeClr val="tx1"/>
                </a:solidFill>
              </a:rPr>
              <a:t>First (bitvector-based) S2G alignment accelerator</a:t>
            </a:r>
            <a:endParaRPr lang="en-US" sz="2200" b="1" dirty="0">
              <a:solidFill>
                <a:schemeClr val="tx1"/>
              </a:solidFill>
            </a:endParaRPr>
          </a:p>
          <a:p>
            <a:pPr>
              <a:lnSpc>
                <a:spcPct val="110000"/>
              </a:lnSpc>
              <a:spcAft>
                <a:spcPts val="0"/>
              </a:spcAft>
            </a:pPr>
            <a:r>
              <a:rPr lang="en-US" sz="2200" dirty="0">
                <a:solidFill>
                  <a:schemeClr val="tx1"/>
                </a:solidFill>
              </a:rPr>
              <a:t>SeGraM </a:t>
            </a:r>
            <a:r>
              <a:rPr lang="en-US" sz="2200" b="1" dirty="0">
                <a:solidFill>
                  <a:srgbClr val="C00000"/>
                </a:solidFill>
              </a:rPr>
              <a:t>supports</a:t>
            </a:r>
            <a:r>
              <a:rPr lang="en-US" sz="2200" dirty="0">
                <a:solidFill>
                  <a:schemeClr val="tx1"/>
                </a:solidFill>
              </a:rPr>
              <a:t> </a:t>
            </a:r>
            <a:r>
              <a:rPr lang="en-US" sz="2200" b="1" dirty="0">
                <a:solidFill>
                  <a:srgbClr val="C00000"/>
                </a:solidFill>
              </a:rPr>
              <a:t>multiple use cases:</a:t>
            </a:r>
          </a:p>
          <a:p>
            <a:pPr lvl="1">
              <a:lnSpc>
                <a:spcPct val="110000"/>
              </a:lnSpc>
              <a:spcBef>
                <a:spcPts val="600"/>
              </a:spcBef>
              <a:spcAft>
                <a:spcPts val="0"/>
              </a:spcAft>
            </a:pPr>
            <a:r>
              <a:rPr lang="en-US" sz="2200" dirty="0">
                <a:solidFill>
                  <a:schemeClr val="tx1"/>
                </a:solidFill>
              </a:rPr>
              <a:t>End-to-end S2G mapping</a:t>
            </a:r>
          </a:p>
          <a:p>
            <a:pPr lvl="1">
              <a:lnSpc>
                <a:spcPct val="110000"/>
              </a:lnSpc>
              <a:spcBef>
                <a:spcPts val="600"/>
              </a:spcBef>
              <a:spcAft>
                <a:spcPts val="0"/>
              </a:spcAft>
            </a:pPr>
            <a:r>
              <a:rPr lang="en-US" sz="2200" dirty="0">
                <a:solidFill>
                  <a:schemeClr val="tx1"/>
                </a:solidFill>
              </a:rPr>
              <a:t>S2G alignment</a:t>
            </a:r>
          </a:p>
          <a:p>
            <a:pPr lvl="1">
              <a:lnSpc>
                <a:spcPct val="110000"/>
              </a:lnSpc>
              <a:spcBef>
                <a:spcPts val="600"/>
              </a:spcBef>
              <a:spcAft>
                <a:spcPts val="0"/>
              </a:spcAft>
            </a:pPr>
            <a:r>
              <a:rPr lang="en-US" sz="2200" dirty="0">
                <a:solidFill>
                  <a:schemeClr val="tx1"/>
                </a:solidFill>
              </a:rPr>
              <a:t>S2S alignment</a:t>
            </a:r>
          </a:p>
          <a:p>
            <a:pPr lvl="1">
              <a:lnSpc>
                <a:spcPct val="110000"/>
              </a:lnSpc>
              <a:spcBef>
                <a:spcPts val="600"/>
              </a:spcBef>
              <a:spcAft>
                <a:spcPts val="0"/>
              </a:spcAft>
            </a:pPr>
            <a:r>
              <a:rPr lang="en-US" sz="2200" dirty="0">
                <a:solidFill>
                  <a:schemeClr val="tx1"/>
                </a:solidFill>
              </a:rPr>
              <a:t>Seeding</a:t>
            </a:r>
          </a:p>
          <a:p>
            <a:pPr>
              <a:lnSpc>
                <a:spcPct val="110000"/>
              </a:lnSpc>
              <a:spcAft>
                <a:spcPts val="0"/>
              </a:spcAft>
            </a:pPr>
            <a:r>
              <a:rPr lang="en-US" sz="2200" dirty="0">
                <a:solidFill>
                  <a:schemeClr val="tx1"/>
                </a:solidFill>
              </a:rPr>
              <a:t>SeGraM </a:t>
            </a:r>
            <a:r>
              <a:rPr lang="en-US" sz="2200" dirty="0">
                <a:solidFill>
                  <a:srgbClr val="0070C0"/>
                </a:solidFill>
              </a:rPr>
              <a:t>outperforms</a:t>
            </a:r>
            <a:r>
              <a:rPr lang="en-US" sz="2200" dirty="0">
                <a:solidFill>
                  <a:schemeClr val="tx1"/>
                </a:solidFill>
              </a:rPr>
              <a:t> </a:t>
            </a:r>
            <a:r>
              <a:rPr lang="en-US" sz="2200" dirty="0">
                <a:solidFill>
                  <a:srgbClr val="0070C0"/>
                </a:solidFill>
              </a:rPr>
              <a:t>state-of-the-art software &amp; hardware solutions</a:t>
            </a:r>
            <a:endParaRPr lang="en-US" sz="2200" dirty="0">
              <a:solidFill>
                <a:schemeClr val="tx1"/>
              </a:solidFill>
            </a:endParaRPr>
          </a:p>
        </p:txBody>
      </p:sp>
      <p:sp>
        <p:nvSpPr>
          <p:cNvPr id="4" name="Slide Number Placeholder 3">
            <a:extLst>
              <a:ext uri="{FF2B5EF4-FFF2-40B4-BE49-F238E27FC236}">
                <a16:creationId xmlns:a16="http://schemas.microsoft.com/office/drawing/2014/main" id="{DBC85339-0960-2D4F-9702-117C5339C90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srgbClr val="0070C0"/>
                </a:solidFill>
                <a:effectLst/>
                <a:uLnTx/>
                <a:uFillTx/>
                <a:latin typeface="Calibri" panose="020F0502020204030204" pitchFamily="34" charset="0"/>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181</a:t>
            </a:fld>
            <a:endParaRPr kumimoji="0" lang="en-US" sz="1600" b="1" i="0" u="none" strike="noStrike" kern="1200" cap="none" spc="0" normalizeH="0" baseline="0" noProof="0" dirty="0">
              <a:ln>
                <a:noFill/>
              </a:ln>
              <a:solidFill>
                <a:srgbClr val="0070C0"/>
              </a:solidFill>
              <a:effectLst/>
              <a:uLnTx/>
              <a:uFillTx/>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416686107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err="1"/>
              <a:t>SeGraM</a:t>
            </a:r>
            <a:r>
              <a:rPr lang="en-US" dirty="0"/>
              <a:t>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DC27E93-CE8E-D6EB-CBBF-D2A85499D7CA}"/>
              </a:ext>
            </a:extLst>
          </p:cNvPr>
          <p:cNvSpPr txBox="1"/>
          <p:nvPr/>
        </p:nvSpPr>
        <p:spPr>
          <a:xfrm>
            <a:off x="1815968" y="6452890"/>
            <a:ext cx="55643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https://www.youtube.com/watch?v=gyjqYoyDP9s</a:t>
            </a:r>
            <a:r>
              <a:rPr kumimoji="0" lang="en-US" sz="16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3" name="Picture 2">
            <a:extLst>
              <a:ext uri="{FF2B5EF4-FFF2-40B4-BE49-F238E27FC236}">
                <a16:creationId xmlns:a16="http://schemas.microsoft.com/office/drawing/2014/main" id="{CC55BE1A-8885-9D34-9473-716254411BFD}"/>
              </a:ext>
            </a:extLst>
          </p:cNvPr>
          <p:cNvPicPr>
            <a:picLocks noChangeAspect="1"/>
          </p:cNvPicPr>
          <p:nvPr/>
        </p:nvPicPr>
        <p:blipFill>
          <a:blip r:embed="rId3"/>
          <a:stretch>
            <a:fillRect/>
          </a:stretch>
        </p:blipFill>
        <p:spPr>
          <a:xfrm>
            <a:off x="648072" y="985557"/>
            <a:ext cx="7740352" cy="5323763"/>
          </a:xfrm>
          <a:prstGeom prst="rect">
            <a:avLst/>
          </a:prstGeom>
        </p:spPr>
      </p:pic>
    </p:spTree>
    <p:extLst>
      <p:ext uri="{BB962C8B-B14F-4D97-AF65-F5344CB8AC3E}">
        <p14:creationId xmlns:p14="http://schemas.microsoft.com/office/powerpoint/2010/main" val="3268023073"/>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b="1" dirty="0"/>
              <a:t>Year III Results (2022 Annual Review 2)</a:t>
            </a:r>
          </a:p>
        </p:txBody>
      </p:sp>
      <p:sp>
        <p:nvSpPr>
          <p:cNvPr id="3" name="Content Placeholder 2"/>
          <p:cNvSpPr>
            <a:spLocks noGrp="1"/>
          </p:cNvSpPr>
          <p:nvPr>
            <p:ph idx="1"/>
          </p:nvPr>
        </p:nvSpPr>
        <p:spPr>
          <a:xfrm>
            <a:off x="228600" y="1041648"/>
            <a:ext cx="8915400" cy="5195664"/>
          </a:xfrm>
        </p:spPr>
        <p:txBody>
          <a:bodyPr/>
          <a:lstStyle/>
          <a:p>
            <a:r>
              <a:rPr lang="en-US" sz="2000" dirty="0" err="1"/>
              <a:t>SeGraM</a:t>
            </a:r>
            <a:r>
              <a:rPr lang="en-US" sz="2000" dirty="0"/>
              <a:t>: A Universal Hardware Accelerator for Genomic Sequence-to-Graph and Sequence-to-Sequence Mapping [ISCA 2022]</a:t>
            </a:r>
          </a:p>
          <a:p>
            <a:endParaRPr lang="en-US" sz="2000" dirty="0"/>
          </a:p>
          <a:p>
            <a:r>
              <a:rPr lang="en-US" sz="2000" dirty="0" err="1"/>
              <a:t>GenStore</a:t>
            </a:r>
            <a:r>
              <a:rPr lang="en-US" sz="2000" dirty="0"/>
              <a:t>: A High-Performance and Energy-Efficient In-Storage Computing System for Genome Sequence Analysis [ASPLOS 2022]</a:t>
            </a:r>
          </a:p>
          <a:p>
            <a:endParaRPr lang="en-US" sz="2000" dirty="0"/>
          </a:p>
          <a:p>
            <a:r>
              <a:rPr lang="en-US" sz="2000" dirty="0"/>
              <a:t>Algorithmic Improvement and GPU Acceleration of the </a:t>
            </a:r>
            <a:r>
              <a:rPr lang="en-US" sz="2000" dirty="0" err="1"/>
              <a:t>GenASM</a:t>
            </a:r>
            <a:r>
              <a:rPr lang="en-US" sz="2000" dirty="0"/>
              <a:t> Algorithm [HICOMB 2022]</a:t>
            </a:r>
          </a:p>
          <a:p>
            <a:endParaRPr lang="en-US" sz="2000" dirty="0"/>
          </a:p>
          <a:p>
            <a:r>
              <a:rPr lang="en-US" sz="2000" dirty="0"/>
              <a:t>Polynesia: Enabling High-Performance and Energy-Efficient Hybrid Transactional/Analytical Databases with Hardware/Software Co-Design [ICDE 2022]</a:t>
            </a:r>
            <a:br>
              <a:rPr lang="en-US" sz="2000" dirty="0"/>
            </a:br>
            <a:endParaRPr lang="en-US" sz="2000" dirty="0"/>
          </a:p>
          <a:p>
            <a:r>
              <a:rPr lang="en-US" sz="2000" dirty="0"/>
              <a:t>Flash-Cosmos: In-Flash Bitwise Operations Using Inherent Computation Capability of NAND Flash Memory [MICRO 2022]</a:t>
            </a:r>
          </a:p>
          <a:p>
            <a:pPr marL="0" indent="0">
              <a:buNone/>
            </a:pPr>
            <a:br>
              <a:rPr lang="en-US" sz="2000" dirty="0"/>
            </a:br>
            <a:br>
              <a:rPr lang="en-US" sz="2000" dirty="0"/>
            </a:br>
            <a:endParaRPr lang="en-US" sz="2000" dirty="0"/>
          </a:p>
          <a:p>
            <a:pPr marL="0" indent="0">
              <a:buNone/>
            </a:pPr>
            <a:br>
              <a:rPr lang="en-US" sz="2000" dirty="0"/>
            </a:br>
            <a:br>
              <a:rPr lang="en-US" sz="2000" dirty="0"/>
            </a:br>
            <a:endParaRPr lang="en-US" sz="2000" dirty="0"/>
          </a:p>
          <a:p>
            <a:endParaRPr lang="en-US" sz="1200" dirty="0"/>
          </a:p>
          <a:p>
            <a:endParaRPr lang="en-US" sz="1200" dirty="0"/>
          </a:p>
          <a:p>
            <a:endParaRPr lang="en-US" sz="1200" dirty="0"/>
          </a:p>
          <a:p>
            <a:endParaRPr lang="en-US" sz="1200" dirty="0"/>
          </a:p>
          <a:p>
            <a:pPr marL="0" indent="0">
              <a:buNone/>
            </a:pPr>
            <a:endParaRPr lang="en-US" sz="1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3F66D05F-C0D5-AFA5-8F97-42182978F4DD}"/>
              </a:ext>
            </a:extLst>
          </p:cNvPr>
          <p:cNvSpPr/>
          <p:nvPr/>
        </p:nvSpPr>
        <p:spPr>
          <a:xfrm>
            <a:off x="539552" y="2102121"/>
            <a:ext cx="8604448" cy="73749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717878487"/>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239944" cy="1066800"/>
          </a:xfrm>
        </p:spPr>
        <p:txBody>
          <a:bodyPr/>
          <a:lstStyle/>
          <a:p>
            <a:r>
              <a:rPr lang="en-US" dirty="0"/>
              <a:t>In-Storage Genomic Data Filtering </a:t>
            </a:r>
            <a:r>
              <a:rPr lang="en-US" sz="2200" b="1" dirty="0">
                <a:solidFill>
                  <a:srgbClr val="006633"/>
                </a:solidFill>
              </a:rPr>
              <a:t>[ASPLOS 2022]</a:t>
            </a:r>
            <a:r>
              <a:rPr lang="en-US" sz="2200" dirty="0"/>
              <a:t> </a:t>
            </a:r>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458271846"/>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Genome Sequence Analysis</a:t>
            </a:r>
          </a:p>
        </p:txBody>
      </p:sp>
      <p:sp>
        <p:nvSpPr>
          <p:cNvPr id="21" name="Rectangle 20">
            <a:extLst>
              <a:ext uri="{FF2B5EF4-FFF2-40B4-BE49-F238E27FC236}">
                <a16:creationId xmlns:a16="http://schemas.microsoft.com/office/drawing/2014/main" id="{E01ACC52-BF73-DA42-AD9D-F8B156EAD431}"/>
              </a:ext>
            </a:extLst>
          </p:cNvPr>
          <p:cNvSpPr/>
          <p:nvPr/>
        </p:nvSpPr>
        <p:spPr>
          <a:xfrm>
            <a:off x="0" y="4374560"/>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22" name="Rectangle 21">
            <a:extLst>
              <a:ext uri="{FF2B5EF4-FFF2-40B4-BE49-F238E27FC236}">
                <a16:creationId xmlns:a16="http://schemas.microsoft.com/office/drawing/2014/main" id="{F3671EFC-1331-174D-B84F-34BC5F4A4A6B}"/>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24" name="Graphic 23" descr="Close">
            <a:extLst>
              <a:ext uri="{FF2B5EF4-FFF2-40B4-BE49-F238E27FC236}">
                <a16:creationId xmlns:a16="http://schemas.microsoft.com/office/drawing/2014/main" id="{481E8CAD-DA0B-DE49-AE7E-ADF4823874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4306723"/>
            <a:ext cx="914400" cy="914400"/>
          </a:xfrm>
          <a:prstGeom prst="rect">
            <a:avLst/>
          </a:prstGeom>
        </p:spPr>
      </p:pic>
      <p:sp>
        <p:nvSpPr>
          <p:cNvPr id="26" name="Rounded Rectangle 25">
            <a:extLst>
              <a:ext uri="{FF2B5EF4-FFF2-40B4-BE49-F238E27FC236}">
                <a16:creationId xmlns:a16="http://schemas.microsoft.com/office/drawing/2014/main" id="{529F4988-C678-5947-BDB2-49390A868FE9}"/>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7" name="Rounded Rectangle 26">
            <a:extLst>
              <a:ext uri="{FF2B5EF4-FFF2-40B4-BE49-F238E27FC236}">
                <a16:creationId xmlns:a16="http://schemas.microsoft.com/office/drawing/2014/main" id="{2B63E99D-D1E4-8245-8CB2-BCD3BEAAF8DA}"/>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8" name="Rounded Rectangle 27">
            <a:extLst>
              <a:ext uri="{FF2B5EF4-FFF2-40B4-BE49-F238E27FC236}">
                <a16:creationId xmlns:a16="http://schemas.microsoft.com/office/drawing/2014/main" id="{4E6BADFB-FFE1-4E42-8501-08F12E36204A}"/>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0" name="Rectangle 29">
            <a:extLst>
              <a:ext uri="{FF2B5EF4-FFF2-40B4-BE49-F238E27FC236}">
                <a16:creationId xmlns:a16="http://schemas.microsoft.com/office/drawing/2014/main" id="{84709FEE-9362-744D-BD7D-4090E60D2C2C}"/>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1" name="Rectangle 30">
            <a:extLst>
              <a:ext uri="{FF2B5EF4-FFF2-40B4-BE49-F238E27FC236}">
                <a16:creationId xmlns:a16="http://schemas.microsoft.com/office/drawing/2014/main" id="{3271D223-4AC2-EF42-ACC1-66113579DA7F}"/>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2" name="Rectangle 31">
            <a:extLst>
              <a:ext uri="{FF2B5EF4-FFF2-40B4-BE49-F238E27FC236}">
                <a16:creationId xmlns:a16="http://schemas.microsoft.com/office/drawing/2014/main" id="{64F2603E-EC35-944A-B5BF-522099302E4A}"/>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14" name="Rectangle 13">
            <a:extLst>
              <a:ext uri="{FF2B5EF4-FFF2-40B4-BE49-F238E27FC236}">
                <a16:creationId xmlns:a16="http://schemas.microsoft.com/office/drawing/2014/main" id="{24B28578-0EA7-1344-8553-2880F1E40B36}"/>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5" name="Rectangle 14">
            <a:extLst>
              <a:ext uri="{FF2B5EF4-FFF2-40B4-BE49-F238E27FC236}">
                <a16:creationId xmlns:a16="http://schemas.microsoft.com/office/drawing/2014/main" id="{71102E78-13BB-5F40-8AB1-CDB1BEB38F0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6" name="Rectangle 15">
            <a:extLst>
              <a:ext uri="{FF2B5EF4-FFF2-40B4-BE49-F238E27FC236}">
                <a16:creationId xmlns:a16="http://schemas.microsoft.com/office/drawing/2014/main" id="{66AF30CC-AFFD-C243-B35B-C66C856DFAAA}"/>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7" name="Rectangle 16">
            <a:extLst>
              <a:ext uri="{FF2B5EF4-FFF2-40B4-BE49-F238E27FC236}">
                <a16:creationId xmlns:a16="http://schemas.microsoft.com/office/drawing/2014/main" id="{7382F4E4-D6C2-1545-B09F-1D6880140494}"/>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8" name="Rectangle 17">
            <a:extLst>
              <a:ext uri="{FF2B5EF4-FFF2-40B4-BE49-F238E27FC236}">
                <a16:creationId xmlns:a16="http://schemas.microsoft.com/office/drawing/2014/main" id="{5F0239A0-AC43-254F-986D-684EDE49C650}"/>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9" name="Rectangle 18">
            <a:extLst>
              <a:ext uri="{FF2B5EF4-FFF2-40B4-BE49-F238E27FC236}">
                <a16:creationId xmlns:a16="http://schemas.microsoft.com/office/drawing/2014/main" id="{4A46DDE2-1447-5147-855B-E194AB338B55}"/>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 name="TextBox 3">
            <a:extLst>
              <a:ext uri="{FF2B5EF4-FFF2-40B4-BE49-F238E27FC236}">
                <a16:creationId xmlns:a16="http://schemas.microsoft.com/office/drawing/2014/main" id="{7289B15F-EA14-7F42-9071-0F136A6363FF}"/>
              </a:ext>
            </a:extLst>
          </p:cNvPr>
          <p:cNvSpPr txBox="1"/>
          <p:nvPr/>
        </p:nvSpPr>
        <p:spPr>
          <a:xfrm>
            <a:off x="6841354" y="1768561"/>
            <a:ext cx="181491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Alignment</a:t>
            </a:r>
          </a:p>
        </p:txBody>
      </p:sp>
      <p:sp>
        <p:nvSpPr>
          <p:cNvPr id="5" name="Striped Right Arrow 4">
            <a:extLst>
              <a:ext uri="{FF2B5EF4-FFF2-40B4-BE49-F238E27FC236}">
                <a16:creationId xmlns:a16="http://schemas.microsoft.com/office/drawing/2014/main" id="{E8DE3FB2-0066-CC44-88B8-5F3645C02031}"/>
              </a:ext>
            </a:extLst>
          </p:cNvPr>
          <p:cNvSpPr/>
          <p:nvPr/>
        </p:nvSpPr>
        <p:spPr>
          <a:xfrm>
            <a:off x="1445366" y="910326"/>
            <a:ext cx="5886717" cy="985838"/>
          </a:xfrm>
          <a:prstGeom prst="strip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Data Movement from Storage</a:t>
            </a:r>
          </a:p>
        </p:txBody>
      </p:sp>
      <p:pic>
        <p:nvPicPr>
          <p:cNvPr id="23" name="Graphic 22" descr="Close">
            <a:extLst>
              <a:ext uri="{FF2B5EF4-FFF2-40B4-BE49-F238E27FC236}">
                <a16:creationId xmlns:a16="http://schemas.microsoft.com/office/drawing/2014/main" id="{5C074053-199E-AE4B-94E6-C5A21A2B6B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5219357"/>
            <a:ext cx="914400" cy="914400"/>
          </a:xfrm>
          <a:prstGeom prst="rect">
            <a:avLst/>
          </a:prstGeom>
        </p:spPr>
      </p:pic>
      <p:sp>
        <p:nvSpPr>
          <p:cNvPr id="25" name="Rounded Rectangle 24">
            <a:extLst>
              <a:ext uri="{FF2B5EF4-FFF2-40B4-BE49-F238E27FC236}">
                <a16:creationId xmlns:a16="http://schemas.microsoft.com/office/drawing/2014/main" id="{A33E3FE5-D2D1-A64A-BCDD-FDAE87FF39D1}"/>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971560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778E-6 2.96296E-6 L 0.75781 0.21203 " pathEditMode="relative" rAng="0" ptsTypes="AA">
                                      <p:cBhvr>
                                        <p:cTn id="6" dur="500" fill="hold"/>
                                        <p:tgtEl>
                                          <p:spTgt spid="30"/>
                                        </p:tgtEl>
                                        <p:attrNameLst>
                                          <p:attrName>ppt_x</p:attrName>
                                          <p:attrName>ppt_y</p:attrName>
                                        </p:attrNameLst>
                                      </p:cBhvr>
                                      <p:rCtr x="37882" y="10602"/>
                                    </p:animMotion>
                                  </p:childTnLst>
                                </p:cTn>
                              </p:par>
                            </p:childTnLst>
                          </p:cTn>
                        </p:par>
                        <p:par>
                          <p:cTn id="7" fill="hold">
                            <p:stCondLst>
                              <p:cond delay="500"/>
                            </p:stCondLst>
                            <p:childTnLst>
                              <p:par>
                                <p:cTn id="8" presetID="0" presetClass="path" presetSubtype="0" accel="50000" decel="50000" fill="hold" grpId="0" nodeType="afterEffect">
                                  <p:stCondLst>
                                    <p:cond delay="0"/>
                                  </p:stCondLst>
                                  <p:childTnLst>
                                    <p:animMotion origin="layout" path="M 0.01458 0.10856 L 0.73472 0.15185 " pathEditMode="relative" rAng="0" ptsTypes="AA">
                                      <p:cBhvr>
                                        <p:cTn id="9" dur="500" fill="hold"/>
                                        <p:tgtEl>
                                          <p:spTgt spid="31"/>
                                        </p:tgtEl>
                                        <p:attrNameLst>
                                          <p:attrName>ppt_x</p:attrName>
                                          <p:attrName>ppt_y</p:attrName>
                                        </p:attrNameLst>
                                      </p:cBhvr>
                                      <p:rCtr x="36007" y="2153"/>
                                    </p:animMotion>
                                  </p:childTnLst>
                                </p:cTn>
                              </p:par>
                            </p:childTnLst>
                          </p:cTn>
                        </p:par>
                        <p:par>
                          <p:cTn id="10" fill="hold">
                            <p:stCondLst>
                              <p:cond delay="1000"/>
                            </p:stCondLst>
                            <p:childTnLst>
                              <p:par>
                                <p:cTn id="11" presetID="0" presetClass="path" presetSubtype="0" accel="50000" decel="50000" fill="hold" grpId="0" nodeType="afterEffect">
                                  <p:stCondLst>
                                    <p:cond delay="0"/>
                                  </p:stCondLst>
                                  <p:childTnLst>
                                    <p:animMotion origin="layout" path="M 0.01458 0.0449 L 0.73472 0.08819 " pathEditMode="relative" rAng="0" ptsTypes="AA">
                                      <p:cBhvr>
                                        <p:cTn id="12" dur="500" fill="hold"/>
                                        <p:tgtEl>
                                          <p:spTgt spid="32"/>
                                        </p:tgtEl>
                                        <p:attrNameLst>
                                          <p:attrName>ppt_x</p:attrName>
                                          <p:attrName>ppt_y</p:attrName>
                                        </p:attrNameLst>
                                      </p:cBhvr>
                                      <p:rCtr x="36007" y="2153"/>
                                    </p:animMotion>
                                  </p:childTnLst>
                                </p:cTn>
                              </p:par>
                            </p:childTnLst>
                          </p:cTn>
                        </p:par>
                        <p:par>
                          <p:cTn id="13" fill="hold">
                            <p:stCondLst>
                              <p:cond delay="1500"/>
                            </p:stCondLst>
                            <p:childTnLst>
                              <p:par>
                                <p:cTn id="14" presetID="0" presetClass="path" presetSubtype="0" accel="50000" decel="50000" fill="hold" grpId="0" nodeType="afterEffect">
                                  <p:stCondLst>
                                    <p:cond delay="0"/>
                                  </p:stCondLst>
                                  <p:childTnLst>
                                    <p:animMotion origin="layout" path="M -0.01268 -0.08611 L 0.71024 0.05162 " pathEditMode="relative" rAng="0" ptsTypes="AA">
                                      <p:cBhvr>
                                        <p:cTn id="15" dur="500" fill="hold"/>
                                        <p:tgtEl>
                                          <p:spTgt spid="14"/>
                                        </p:tgtEl>
                                        <p:attrNameLst>
                                          <p:attrName>ppt_x</p:attrName>
                                          <p:attrName>ppt_y</p:attrName>
                                        </p:attrNameLst>
                                      </p:cBhvr>
                                      <p:rCtr x="36146" y="6875"/>
                                    </p:animMotion>
                                  </p:childTnLst>
                                </p:cTn>
                              </p:par>
                            </p:childTnLst>
                          </p:cTn>
                        </p:par>
                        <p:par>
                          <p:cTn id="16" fill="hold">
                            <p:stCondLst>
                              <p:cond delay="2000"/>
                            </p:stCondLst>
                            <p:childTnLst>
                              <p:par>
                                <p:cTn id="17" presetID="0" presetClass="path" presetSubtype="0" accel="50000" decel="50000" fill="hold" grpId="0" nodeType="afterEffect">
                                  <p:stCondLst>
                                    <p:cond delay="0"/>
                                  </p:stCondLst>
                                  <p:childTnLst>
                                    <p:animMotion origin="layout" path="M -0.01597 2.59259E-6 L 0.71406 0.19097 " pathEditMode="relative" rAng="0" ptsTypes="AA">
                                      <p:cBhvr>
                                        <p:cTn id="18" dur="500" fill="hold"/>
                                        <p:tgtEl>
                                          <p:spTgt spid="15"/>
                                        </p:tgtEl>
                                        <p:attrNameLst>
                                          <p:attrName>ppt_x</p:attrName>
                                          <p:attrName>ppt_y</p:attrName>
                                        </p:attrNameLst>
                                      </p:cBhvr>
                                      <p:rCtr x="36493" y="9537"/>
                                    </p:animMotion>
                                  </p:childTnLst>
                                </p:cTn>
                              </p:par>
                            </p:childTnLst>
                          </p:cTn>
                        </p:par>
                        <p:par>
                          <p:cTn id="19" fill="hold">
                            <p:stCondLst>
                              <p:cond delay="2500"/>
                            </p:stCondLst>
                            <p:childTnLst>
                              <p:par>
                                <p:cTn id="20" presetID="0" presetClass="path" presetSubtype="0" accel="50000" decel="50000" fill="hold" grpId="0" nodeType="afterEffect">
                                  <p:stCondLst>
                                    <p:cond delay="0"/>
                                  </p:stCondLst>
                                  <p:childTnLst>
                                    <p:animMotion origin="layout" path="M 0.00521 0.03611 L 0.70747 0.13472 " pathEditMode="relative" rAng="0" ptsTypes="AA">
                                      <p:cBhvr>
                                        <p:cTn id="21" dur="500" fill="hold"/>
                                        <p:tgtEl>
                                          <p:spTgt spid="16"/>
                                        </p:tgtEl>
                                        <p:attrNameLst>
                                          <p:attrName>ppt_x</p:attrName>
                                          <p:attrName>ppt_y</p:attrName>
                                        </p:attrNameLst>
                                      </p:cBhvr>
                                      <p:rCtr x="35104" y="4931"/>
                                    </p:animMotion>
                                  </p:childTnLst>
                                </p:cTn>
                              </p:par>
                            </p:childTnLst>
                          </p:cTn>
                        </p:par>
                        <p:par>
                          <p:cTn id="22" fill="hold">
                            <p:stCondLst>
                              <p:cond delay="3000"/>
                            </p:stCondLst>
                            <p:childTnLst>
                              <p:par>
                                <p:cTn id="23" presetID="0" presetClass="path" presetSubtype="0" accel="50000" decel="50000" fill="hold" grpId="0" nodeType="afterEffect">
                                  <p:stCondLst>
                                    <p:cond delay="0"/>
                                  </p:stCondLst>
                                  <p:childTnLst>
                                    <p:animMotion origin="layout" path="M 0.00174 0.02384 L 0.70677 0.09537 " pathEditMode="relative" rAng="0" ptsTypes="AA">
                                      <p:cBhvr>
                                        <p:cTn id="24" dur="500" fill="hold"/>
                                        <p:tgtEl>
                                          <p:spTgt spid="17"/>
                                        </p:tgtEl>
                                        <p:attrNameLst>
                                          <p:attrName>ppt_x</p:attrName>
                                          <p:attrName>ppt_y</p:attrName>
                                        </p:attrNameLst>
                                      </p:cBhvr>
                                      <p:rCtr x="35243" y="3565"/>
                                    </p:animMotion>
                                  </p:childTnLst>
                                </p:cTn>
                              </p:par>
                            </p:childTnLst>
                          </p:cTn>
                        </p:par>
                        <p:par>
                          <p:cTn id="25" fill="hold">
                            <p:stCondLst>
                              <p:cond delay="3500"/>
                            </p:stCondLst>
                            <p:childTnLst>
                              <p:par>
                                <p:cTn id="26" presetID="0" presetClass="path" presetSubtype="0" accel="50000" decel="50000" fill="hold" grpId="0" nodeType="afterEffect">
                                  <p:stCondLst>
                                    <p:cond delay="0"/>
                                  </p:stCondLst>
                                  <p:childTnLst>
                                    <p:animMotion origin="layout" path="M 0.00538 0.02616 L 0.7342 0.16458 " pathEditMode="relative" rAng="0" ptsTypes="AA">
                                      <p:cBhvr>
                                        <p:cTn id="27" dur="500" fill="hold"/>
                                        <p:tgtEl>
                                          <p:spTgt spid="18"/>
                                        </p:tgtEl>
                                        <p:attrNameLst>
                                          <p:attrName>ppt_x</p:attrName>
                                          <p:attrName>ppt_y</p:attrName>
                                        </p:attrNameLst>
                                      </p:cBhvr>
                                      <p:rCtr x="36441" y="6921"/>
                                    </p:animMotion>
                                  </p:childTnLst>
                                </p:cTn>
                              </p:par>
                            </p:childTnLst>
                          </p:cTn>
                        </p:par>
                        <p:par>
                          <p:cTn id="28" fill="hold">
                            <p:stCondLst>
                              <p:cond delay="4000"/>
                            </p:stCondLst>
                            <p:childTnLst>
                              <p:par>
                                <p:cTn id="29" presetID="0" presetClass="path" presetSubtype="0" accel="50000" decel="50000" fill="hold" grpId="0" nodeType="afterEffect">
                                  <p:stCondLst>
                                    <p:cond delay="0"/>
                                  </p:stCondLst>
                                  <p:childTnLst>
                                    <p:animMotion origin="layout" path="M 0.00695 0.01759 L 0.72361 0.22292 " pathEditMode="relative" rAng="0" ptsTypes="AA">
                                      <p:cBhvr>
                                        <p:cTn id="30" dur="500" fill="hold"/>
                                        <p:tgtEl>
                                          <p:spTgt spid="19"/>
                                        </p:tgtEl>
                                        <p:attrNameLst>
                                          <p:attrName>ppt_x</p:attrName>
                                          <p:attrName>ppt_y</p:attrName>
                                        </p:attrNameLst>
                                      </p:cBhvr>
                                      <p:rCtr x="35833" y="10255"/>
                                    </p:animMotion>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22" presetClass="entr" presetSubtype="8"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250"/>
                                        <p:tgtEl>
                                          <p:spTgt spid="5"/>
                                        </p:tgtEl>
                                      </p:cBhvr>
                                    </p:animEffect>
                                  </p:childTnLst>
                                </p:cTn>
                              </p:par>
                              <p:par>
                                <p:cTn id="46" presetID="1"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2" grpId="0" animBg="1"/>
      <p:bldP spid="14" grpId="0" animBg="1"/>
      <p:bldP spid="15" grpId="0" animBg="1"/>
      <p:bldP spid="16" grpId="0" animBg="1"/>
      <p:bldP spid="17" grpId="0" animBg="1"/>
      <p:bldP spid="18" grpId="0" animBg="1"/>
      <p:bldP spid="19" grpId="0" animBg="1"/>
      <p:bldP spid="4" grpId="0"/>
      <p:bldP spid="5" grpId="0" animBg="1"/>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AD54C5-BF55-4E41-8C0F-3556E47BC5A0}"/>
              </a:ext>
            </a:extLst>
          </p:cNvPr>
          <p:cNvSpPr/>
          <p:nvPr/>
        </p:nvSpPr>
        <p:spPr>
          <a:xfrm>
            <a:off x="3721994" y="2113937"/>
            <a:ext cx="5232447" cy="18330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descr="Processor">
            <a:extLst>
              <a:ext uri="{FF2B5EF4-FFF2-40B4-BE49-F238E27FC236}">
                <a16:creationId xmlns:a16="http://schemas.microsoft.com/office/drawing/2014/main" id="{71065E2A-7362-3A42-A4EE-680E81E7CCF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49529" y="1207214"/>
            <a:ext cx="955855" cy="955855"/>
          </a:xfrm>
          <a:prstGeom prst="rect">
            <a:avLst/>
          </a:prstGeom>
        </p:spPr>
      </p:pic>
      <p:pic>
        <p:nvPicPr>
          <p:cNvPr id="10" name="Graphic 9" descr="Gears">
            <a:extLst>
              <a:ext uri="{FF2B5EF4-FFF2-40B4-BE49-F238E27FC236}">
                <a16:creationId xmlns:a16="http://schemas.microsoft.com/office/drawing/2014/main" id="{3274706B-9FCF-B74A-AEEE-2613B8773C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44410" y="1249505"/>
            <a:ext cx="955854" cy="955854"/>
          </a:xfrm>
          <a:prstGeom prst="rect">
            <a:avLst/>
          </a:prstGeom>
        </p:spPr>
      </p:pic>
      <p:pic>
        <p:nvPicPr>
          <p:cNvPr id="12" name="Graphic 11" descr="Filter">
            <a:extLst>
              <a:ext uri="{FF2B5EF4-FFF2-40B4-BE49-F238E27FC236}">
                <a16:creationId xmlns:a16="http://schemas.microsoft.com/office/drawing/2014/main" id="{A3C1ACFA-1681-2944-95D5-336F827DAD7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77325" y="1258620"/>
            <a:ext cx="914400" cy="914400"/>
          </a:xfrm>
          <a:prstGeom prst="rect">
            <a:avLst/>
          </a:prstGeom>
        </p:spPr>
      </p:pic>
      <p:sp>
        <p:nvSpPr>
          <p:cNvPr id="13" name="TextBox 12">
            <a:extLst>
              <a:ext uri="{FF2B5EF4-FFF2-40B4-BE49-F238E27FC236}">
                <a16:creationId xmlns:a16="http://schemas.microsoft.com/office/drawing/2014/main" id="{689D6EC6-9E53-1942-BA75-E28E28CB8EE7}"/>
              </a:ext>
            </a:extLst>
          </p:cNvPr>
          <p:cNvSpPr txBox="1"/>
          <p:nvPr/>
        </p:nvSpPr>
        <p:spPr>
          <a:xfrm>
            <a:off x="3986741" y="897913"/>
            <a:ext cx="174025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Heuristics</a:t>
            </a:r>
          </a:p>
        </p:txBody>
      </p:sp>
      <p:sp>
        <p:nvSpPr>
          <p:cNvPr id="23" name="TextBox 22">
            <a:extLst>
              <a:ext uri="{FF2B5EF4-FFF2-40B4-BE49-F238E27FC236}">
                <a16:creationId xmlns:a16="http://schemas.microsoft.com/office/drawing/2014/main" id="{9E6BE85F-9B13-E947-BE2F-9258663BDA08}"/>
              </a:ext>
            </a:extLst>
          </p:cNvPr>
          <p:cNvSpPr txBox="1"/>
          <p:nvPr/>
        </p:nvSpPr>
        <p:spPr>
          <a:xfrm>
            <a:off x="5620127" y="910197"/>
            <a:ext cx="21314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Accelerators</a:t>
            </a:r>
          </a:p>
        </p:txBody>
      </p:sp>
      <p:sp>
        <p:nvSpPr>
          <p:cNvPr id="26" name="TextBox 25">
            <a:extLst>
              <a:ext uri="{FF2B5EF4-FFF2-40B4-BE49-F238E27FC236}">
                <a16:creationId xmlns:a16="http://schemas.microsoft.com/office/drawing/2014/main" id="{6BAB6890-0F63-B747-9D57-26D84D7D6A66}"/>
              </a:ext>
            </a:extLst>
          </p:cNvPr>
          <p:cNvSpPr txBox="1"/>
          <p:nvPr/>
        </p:nvSpPr>
        <p:spPr>
          <a:xfrm>
            <a:off x="7503786" y="910197"/>
            <a:ext cx="10614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Filters</a:t>
            </a:r>
          </a:p>
        </p:txBody>
      </p:sp>
      <p:sp>
        <p:nvSpPr>
          <p:cNvPr id="27" name="Rectangle 26">
            <a:extLst>
              <a:ext uri="{FF2B5EF4-FFF2-40B4-BE49-F238E27FC236}">
                <a16:creationId xmlns:a16="http://schemas.microsoft.com/office/drawing/2014/main" id="{2358D5AA-DFFA-8D4D-A741-7934E03EFF46}"/>
              </a:ext>
            </a:extLst>
          </p:cNvPr>
          <p:cNvSpPr/>
          <p:nvPr/>
        </p:nvSpPr>
        <p:spPr>
          <a:xfrm>
            <a:off x="0" y="4266028"/>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52" name="Rectangle 51">
            <a:extLst>
              <a:ext uri="{FF2B5EF4-FFF2-40B4-BE49-F238E27FC236}">
                <a16:creationId xmlns:a16="http://schemas.microsoft.com/office/drawing/2014/main" id="{A99E118C-EEAB-9C49-907C-AC67626CAD41}"/>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3" name="Rectangle 52">
            <a:extLst>
              <a:ext uri="{FF2B5EF4-FFF2-40B4-BE49-F238E27FC236}">
                <a16:creationId xmlns:a16="http://schemas.microsoft.com/office/drawing/2014/main" id="{2C535C70-FB4A-0241-B25F-8F569683D1E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4" name="Rectangle 53">
            <a:extLst>
              <a:ext uri="{FF2B5EF4-FFF2-40B4-BE49-F238E27FC236}">
                <a16:creationId xmlns:a16="http://schemas.microsoft.com/office/drawing/2014/main" id="{D31397B8-63FB-714A-8F18-1A7789063CED}"/>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55" name="Rectangle 54">
            <a:extLst>
              <a:ext uri="{FF2B5EF4-FFF2-40B4-BE49-F238E27FC236}">
                <a16:creationId xmlns:a16="http://schemas.microsoft.com/office/drawing/2014/main" id="{0FFBA1F1-98E0-564F-83B1-193D6086B1E4}"/>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6" name="Rectangle 55">
            <a:extLst>
              <a:ext uri="{FF2B5EF4-FFF2-40B4-BE49-F238E27FC236}">
                <a16:creationId xmlns:a16="http://schemas.microsoft.com/office/drawing/2014/main" id="{3ED6AC3D-DFCB-1945-82BC-D3D9AF46B12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7" name="Rectangle 56">
            <a:extLst>
              <a:ext uri="{FF2B5EF4-FFF2-40B4-BE49-F238E27FC236}">
                <a16:creationId xmlns:a16="http://schemas.microsoft.com/office/drawing/2014/main" id="{B7EDA0B1-A141-CD43-8FC8-CDAF384C8271}"/>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8" name="Rectangle 57">
            <a:extLst>
              <a:ext uri="{FF2B5EF4-FFF2-40B4-BE49-F238E27FC236}">
                <a16:creationId xmlns:a16="http://schemas.microsoft.com/office/drawing/2014/main" id="{AF4C7A2B-3783-764D-B20A-AFF30FE38B8F}"/>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9" name="Rectangle 58">
            <a:extLst>
              <a:ext uri="{FF2B5EF4-FFF2-40B4-BE49-F238E27FC236}">
                <a16:creationId xmlns:a16="http://schemas.microsoft.com/office/drawing/2014/main" id="{94A0BB08-190C-7B4C-9FA8-C453C2421161}"/>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60" name="Rectangle 59">
            <a:extLst>
              <a:ext uri="{FF2B5EF4-FFF2-40B4-BE49-F238E27FC236}">
                <a16:creationId xmlns:a16="http://schemas.microsoft.com/office/drawing/2014/main" id="{05B4C9C8-047E-2449-8F6D-7E55DC35146F}"/>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0" name="Rounded Rectangle 29">
            <a:extLst>
              <a:ext uri="{FF2B5EF4-FFF2-40B4-BE49-F238E27FC236}">
                <a16:creationId xmlns:a16="http://schemas.microsoft.com/office/drawing/2014/main" id="{1E9FD74E-F3A3-EC4F-A031-2E50E586A05F}"/>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31" name="Rounded Rectangle 30">
            <a:extLst>
              <a:ext uri="{FF2B5EF4-FFF2-40B4-BE49-F238E27FC236}">
                <a16:creationId xmlns:a16="http://schemas.microsoft.com/office/drawing/2014/main" id="{E4A3B81D-25E3-8A4C-A2DB-AB9E43C288AE}"/>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2" name="Rounded Rectangle 31">
            <a:extLst>
              <a:ext uri="{FF2B5EF4-FFF2-40B4-BE49-F238E27FC236}">
                <a16:creationId xmlns:a16="http://schemas.microsoft.com/office/drawing/2014/main" id="{45F2E9F3-46D4-2D48-A408-9382652ADA44}"/>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CB2E5EEA-9D8D-454B-9C48-5D4302BF02CD}"/>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3" name="Rectangle 32">
            <a:extLst>
              <a:ext uri="{FF2B5EF4-FFF2-40B4-BE49-F238E27FC236}">
                <a16:creationId xmlns:a16="http://schemas.microsoft.com/office/drawing/2014/main" id="{0E6B0398-ADCD-1145-B0F6-748316A7EEF2}"/>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35" name="Graphic 34" descr="Close">
            <a:extLst>
              <a:ext uri="{FF2B5EF4-FFF2-40B4-BE49-F238E27FC236}">
                <a16:creationId xmlns:a16="http://schemas.microsoft.com/office/drawing/2014/main" id="{B7548304-289F-9447-8091-9F3A785960B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8837" y="5219357"/>
            <a:ext cx="914400" cy="914400"/>
          </a:xfrm>
          <a:prstGeom prst="rect">
            <a:avLst/>
          </a:prstGeom>
        </p:spPr>
      </p:pic>
      <p:sp>
        <p:nvSpPr>
          <p:cNvPr id="36" name="TextBox 35">
            <a:extLst>
              <a:ext uri="{FF2B5EF4-FFF2-40B4-BE49-F238E27FC236}">
                <a16:creationId xmlns:a16="http://schemas.microsoft.com/office/drawing/2014/main" id="{29A9BA6C-26AE-E74A-87A1-95A82D67BAE7}"/>
              </a:ext>
            </a:extLst>
          </p:cNvPr>
          <p:cNvSpPr txBox="1"/>
          <p:nvPr/>
        </p:nvSpPr>
        <p:spPr>
          <a:xfrm>
            <a:off x="632697" y="40939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24BFA13-9C6A-A84C-8779-352B3F958673}"/>
              </a:ext>
            </a:extLst>
          </p:cNvPr>
          <p:cNvSpPr>
            <a:spLocks noGrp="1"/>
          </p:cNvSpPr>
          <p:nvPr>
            <p:ph type="title"/>
          </p:nvPr>
        </p:nvSpPr>
        <p:spPr/>
        <p:txBody>
          <a:bodyPr/>
          <a:lstStyle/>
          <a:p>
            <a:r>
              <a:rPr lang="en-CH" dirty="0"/>
              <a:t>Accelerating Genome Sequence Analysis</a:t>
            </a:r>
          </a:p>
        </p:txBody>
      </p:sp>
    </p:spTree>
    <p:custDataLst>
      <p:tags r:id="rId1"/>
    </p:custDataLst>
    <p:extLst>
      <p:ext uri="{BB962C8B-B14F-4D97-AF65-F5344CB8AC3E}">
        <p14:creationId xmlns:p14="http://schemas.microsoft.com/office/powerpoint/2010/main" val="4097420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0" presetClass="path" presetSubtype="0" accel="50000" decel="50000" fill="hold" grpId="0" nodeType="withEffect">
                                  <p:stCondLst>
                                    <p:cond delay="0"/>
                                  </p:stCondLst>
                                  <p:childTnLst>
                                    <p:animMotion origin="layout" path="M 2.77778E-6 2.96296E-6 L 0.75781 0.21203 " pathEditMode="relative" rAng="0" ptsTypes="AA">
                                      <p:cBhvr>
                                        <p:cTn id="34" dur="500" fill="hold"/>
                                        <p:tgtEl>
                                          <p:spTgt spid="52"/>
                                        </p:tgtEl>
                                        <p:attrNameLst>
                                          <p:attrName>ppt_x</p:attrName>
                                          <p:attrName>ppt_y</p:attrName>
                                        </p:attrNameLst>
                                      </p:cBhvr>
                                      <p:rCtr x="37882" y="10602"/>
                                    </p:animMotion>
                                  </p:childTnLst>
                                </p:cTn>
                              </p:par>
                            </p:childTnLst>
                          </p:cTn>
                        </p:par>
                        <p:par>
                          <p:cTn id="35" fill="hold">
                            <p:stCondLst>
                              <p:cond delay="500"/>
                            </p:stCondLst>
                            <p:childTnLst>
                              <p:par>
                                <p:cTn id="36" presetID="0" presetClass="path" presetSubtype="0" accel="50000" decel="50000" fill="hold" grpId="0" nodeType="afterEffect">
                                  <p:stCondLst>
                                    <p:cond delay="0"/>
                                  </p:stCondLst>
                                  <p:childTnLst>
                                    <p:animMotion origin="layout" path="M 0.01458 0.10856 L 0.73472 0.15185 " pathEditMode="relative" rAng="0" ptsTypes="AA">
                                      <p:cBhvr>
                                        <p:cTn id="37" dur="500" fill="hold"/>
                                        <p:tgtEl>
                                          <p:spTgt spid="53"/>
                                        </p:tgtEl>
                                        <p:attrNameLst>
                                          <p:attrName>ppt_x</p:attrName>
                                          <p:attrName>ppt_y</p:attrName>
                                        </p:attrNameLst>
                                      </p:cBhvr>
                                      <p:rCtr x="36007" y="2153"/>
                                    </p:animMotion>
                                  </p:childTnLst>
                                </p:cTn>
                              </p:par>
                            </p:childTnLst>
                          </p:cTn>
                        </p:par>
                        <p:par>
                          <p:cTn id="38" fill="hold">
                            <p:stCondLst>
                              <p:cond delay="1000"/>
                            </p:stCondLst>
                            <p:childTnLst>
                              <p:par>
                                <p:cTn id="39" presetID="0" presetClass="path" presetSubtype="0" accel="50000" decel="50000" fill="hold" grpId="0" nodeType="afterEffect">
                                  <p:stCondLst>
                                    <p:cond delay="0"/>
                                  </p:stCondLst>
                                  <p:childTnLst>
                                    <p:animMotion origin="layout" path="M 0.01458 0.0449 L 0.73472 0.08819 " pathEditMode="relative" rAng="0" ptsTypes="AA">
                                      <p:cBhvr>
                                        <p:cTn id="40" dur="500" fill="hold"/>
                                        <p:tgtEl>
                                          <p:spTgt spid="54"/>
                                        </p:tgtEl>
                                        <p:attrNameLst>
                                          <p:attrName>ppt_x</p:attrName>
                                          <p:attrName>ppt_y</p:attrName>
                                        </p:attrNameLst>
                                      </p:cBhvr>
                                      <p:rCtr x="36007" y="2153"/>
                                    </p:animMotion>
                                  </p:childTnLst>
                                </p:cTn>
                              </p:par>
                            </p:childTnLst>
                          </p:cTn>
                        </p:par>
                        <p:par>
                          <p:cTn id="41" fill="hold">
                            <p:stCondLst>
                              <p:cond delay="1500"/>
                            </p:stCondLst>
                            <p:childTnLst>
                              <p:par>
                                <p:cTn id="42" presetID="0" presetClass="path" presetSubtype="0" accel="50000" decel="50000" fill="hold" grpId="0" nodeType="afterEffect">
                                  <p:stCondLst>
                                    <p:cond delay="0"/>
                                  </p:stCondLst>
                                  <p:childTnLst>
                                    <p:animMotion origin="layout" path="M -0.01268 -0.08611 L 0.71024 0.05162 " pathEditMode="relative" rAng="0" ptsTypes="AA">
                                      <p:cBhvr>
                                        <p:cTn id="43" dur="500" fill="hold"/>
                                        <p:tgtEl>
                                          <p:spTgt spid="55"/>
                                        </p:tgtEl>
                                        <p:attrNameLst>
                                          <p:attrName>ppt_x</p:attrName>
                                          <p:attrName>ppt_y</p:attrName>
                                        </p:attrNameLst>
                                      </p:cBhvr>
                                      <p:rCtr x="36146" y="6875"/>
                                    </p:animMotion>
                                  </p:childTnLst>
                                </p:cTn>
                              </p:par>
                            </p:childTnLst>
                          </p:cTn>
                        </p:par>
                        <p:par>
                          <p:cTn id="44" fill="hold">
                            <p:stCondLst>
                              <p:cond delay="2000"/>
                            </p:stCondLst>
                            <p:childTnLst>
                              <p:par>
                                <p:cTn id="45" presetID="0" presetClass="path" presetSubtype="0" accel="50000" decel="50000" fill="hold" grpId="0" nodeType="afterEffect">
                                  <p:stCondLst>
                                    <p:cond delay="0"/>
                                  </p:stCondLst>
                                  <p:childTnLst>
                                    <p:animMotion origin="layout" path="M -0.01597 2.59259E-6 L 0.71406 0.19097 " pathEditMode="relative" rAng="0" ptsTypes="AA">
                                      <p:cBhvr>
                                        <p:cTn id="46" dur="500" fill="hold"/>
                                        <p:tgtEl>
                                          <p:spTgt spid="56"/>
                                        </p:tgtEl>
                                        <p:attrNameLst>
                                          <p:attrName>ppt_x</p:attrName>
                                          <p:attrName>ppt_y</p:attrName>
                                        </p:attrNameLst>
                                      </p:cBhvr>
                                      <p:rCtr x="36493" y="9537"/>
                                    </p:animMotion>
                                  </p:childTnLst>
                                </p:cTn>
                              </p:par>
                            </p:childTnLst>
                          </p:cTn>
                        </p:par>
                        <p:par>
                          <p:cTn id="47" fill="hold">
                            <p:stCondLst>
                              <p:cond delay="2500"/>
                            </p:stCondLst>
                            <p:childTnLst>
                              <p:par>
                                <p:cTn id="48" presetID="0" presetClass="path" presetSubtype="0" accel="50000" decel="50000" fill="hold" grpId="0" nodeType="afterEffect">
                                  <p:stCondLst>
                                    <p:cond delay="0"/>
                                  </p:stCondLst>
                                  <p:childTnLst>
                                    <p:animMotion origin="layout" path="M 0.00521 0.03611 L 0.70747 0.13472 " pathEditMode="relative" rAng="0" ptsTypes="AA">
                                      <p:cBhvr>
                                        <p:cTn id="49" dur="500" fill="hold"/>
                                        <p:tgtEl>
                                          <p:spTgt spid="57"/>
                                        </p:tgtEl>
                                        <p:attrNameLst>
                                          <p:attrName>ppt_x</p:attrName>
                                          <p:attrName>ppt_y</p:attrName>
                                        </p:attrNameLst>
                                      </p:cBhvr>
                                      <p:rCtr x="35104" y="4931"/>
                                    </p:animMotion>
                                  </p:childTnLst>
                                </p:cTn>
                              </p:par>
                            </p:childTnLst>
                          </p:cTn>
                        </p:par>
                        <p:par>
                          <p:cTn id="50" fill="hold">
                            <p:stCondLst>
                              <p:cond delay="3000"/>
                            </p:stCondLst>
                            <p:childTnLst>
                              <p:par>
                                <p:cTn id="51" presetID="0" presetClass="path" presetSubtype="0" accel="50000" decel="50000" fill="hold" grpId="0" nodeType="afterEffect">
                                  <p:stCondLst>
                                    <p:cond delay="0"/>
                                  </p:stCondLst>
                                  <p:childTnLst>
                                    <p:animMotion origin="layout" path="M 0.00174 0.02384 L 0.70677 0.09537 " pathEditMode="relative" rAng="0" ptsTypes="AA">
                                      <p:cBhvr>
                                        <p:cTn id="52" dur="500" fill="hold"/>
                                        <p:tgtEl>
                                          <p:spTgt spid="58"/>
                                        </p:tgtEl>
                                        <p:attrNameLst>
                                          <p:attrName>ppt_x</p:attrName>
                                          <p:attrName>ppt_y</p:attrName>
                                        </p:attrNameLst>
                                      </p:cBhvr>
                                      <p:rCtr x="35243" y="3565"/>
                                    </p:animMotion>
                                  </p:childTnLst>
                                </p:cTn>
                              </p:par>
                            </p:childTnLst>
                          </p:cTn>
                        </p:par>
                        <p:par>
                          <p:cTn id="53" fill="hold">
                            <p:stCondLst>
                              <p:cond delay="3500"/>
                            </p:stCondLst>
                            <p:childTnLst>
                              <p:par>
                                <p:cTn id="54" presetID="0" presetClass="path" presetSubtype="0" accel="50000" decel="50000" fill="hold" grpId="0" nodeType="afterEffect">
                                  <p:stCondLst>
                                    <p:cond delay="0"/>
                                  </p:stCondLst>
                                  <p:childTnLst>
                                    <p:animMotion origin="layout" path="M 0.00538 0.02616 L 0.7342 0.16458 " pathEditMode="relative" rAng="0" ptsTypes="AA">
                                      <p:cBhvr>
                                        <p:cTn id="55" dur="500" fill="hold"/>
                                        <p:tgtEl>
                                          <p:spTgt spid="59"/>
                                        </p:tgtEl>
                                        <p:attrNameLst>
                                          <p:attrName>ppt_x</p:attrName>
                                          <p:attrName>ppt_y</p:attrName>
                                        </p:attrNameLst>
                                      </p:cBhvr>
                                      <p:rCtr x="36441" y="6921"/>
                                    </p:animMotion>
                                  </p:childTnLst>
                                </p:cTn>
                              </p:par>
                            </p:childTnLst>
                          </p:cTn>
                        </p:par>
                        <p:par>
                          <p:cTn id="56" fill="hold">
                            <p:stCondLst>
                              <p:cond delay="4000"/>
                            </p:stCondLst>
                            <p:childTnLst>
                              <p:par>
                                <p:cTn id="57" presetID="0" presetClass="path" presetSubtype="0" accel="50000" decel="50000" fill="hold" grpId="0" nodeType="afterEffect">
                                  <p:stCondLst>
                                    <p:cond delay="0"/>
                                  </p:stCondLst>
                                  <p:childTnLst>
                                    <p:animMotion origin="layout" path="M 0.00695 0.01759 L 0.72361 0.22292 " pathEditMode="relative" rAng="0" ptsTypes="AA">
                                      <p:cBhvr>
                                        <p:cTn id="58" dur="500" fill="hold"/>
                                        <p:tgtEl>
                                          <p:spTgt spid="60"/>
                                        </p:tgtEl>
                                        <p:attrNameLst>
                                          <p:attrName>ppt_x</p:attrName>
                                          <p:attrName>ppt_y</p:attrName>
                                        </p:attrNameLst>
                                      </p:cBhvr>
                                      <p:rCtr x="35833" y="102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P spid="26" grpId="0"/>
      <p:bldP spid="27" grpId="0" animBg="1"/>
      <p:bldP spid="52" grpId="0" animBg="1"/>
      <p:bldP spid="53" grpId="0" animBg="1"/>
      <p:bldP spid="54" grpId="0" animBg="1"/>
      <p:bldP spid="55" grpId="0" animBg="1"/>
      <p:bldP spid="56" grpId="0" animBg="1"/>
      <p:bldP spid="57" grpId="0" animBg="1"/>
      <p:bldP spid="58" grpId="0" animBg="1"/>
      <p:bldP spid="59" grpId="0" animBg="1"/>
      <p:bldP spid="60" grpId="0" animBg="1"/>
      <p:bldP spid="33" grpId="0" animBg="1"/>
      <p:bldP spid="36" grpId="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41">
            <a:extLst>
              <a:ext uri="{FF2B5EF4-FFF2-40B4-BE49-F238E27FC236}">
                <a16:creationId xmlns:a16="http://schemas.microsoft.com/office/drawing/2014/main" id="{0A16E4E7-6240-3A4D-A6E2-73D5B4FA814B}"/>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Key Idea</a:t>
            </a:r>
          </a:p>
        </p:txBody>
      </p:sp>
      <p:sp>
        <p:nvSpPr>
          <p:cNvPr id="31" name="Rectangle 30">
            <a:extLst>
              <a:ext uri="{FF2B5EF4-FFF2-40B4-BE49-F238E27FC236}">
                <a16:creationId xmlns:a16="http://schemas.microsoft.com/office/drawing/2014/main" id="{3B38894D-FB68-B24E-9D5F-2AD8A3884AEB}"/>
              </a:ext>
            </a:extLst>
          </p:cNvPr>
          <p:cNvSpPr/>
          <p:nvPr/>
        </p:nvSpPr>
        <p:spPr>
          <a:xfrm>
            <a:off x="1" y="5233752"/>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Non-matching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have potential matching locations and can skip alignment</a:t>
            </a:r>
          </a:p>
        </p:txBody>
      </p:sp>
      <p:pic>
        <p:nvPicPr>
          <p:cNvPr id="23" name="Graphic 22" descr="Filter">
            <a:extLst>
              <a:ext uri="{FF2B5EF4-FFF2-40B4-BE49-F238E27FC236}">
                <a16:creationId xmlns:a16="http://schemas.microsoft.com/office/drawing/2014/main" id="{E016CCEE-DD32-534E-B29D-D486E595FD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7" name="TextBox 26">
            <a:extLst>
              <a:ext uri="{FF2B5EF4-FFF2-40B4-BE49-F238E27FC236}">
                <a16:creationId xmlns:a16="http://schemas.microsoft.com/office/drawing/2014/main" id="{701FA4EA-1EC5-684B-ACB6-6B618B3ACE16}"/>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46" name="Rectangle 45">
            <a:extLst>
              <a:ext uri="{FF2B5EF4-FFF2-40B4-BE49-F238E27FC236}">
                <a16:creationId xmlns:a16="http://schemas.microsoft.com/office/drawing/2014/main" id="{16252BD6-E81D-774E-B217-0E78268A2455}"/>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7" name="Rectangle 46">
            <a:extLst>
              <a:ext uri="{FF2B5EF4-FFF2-40B4-BE49-F238E27FC236}">
                <a16:creationId xmlns:a16="http://schemas.microsoft.com/office/drawing/2014/main" id="{AD5DD12A-65AD-D047-ADD7-F69A1A2A4E9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8" name="Rectangle 47">
            <a:extLst>
              <a:ext uri="{FF2B5EF4-FFF2-40B4-BE49-F238E27FC236}">
                <a16:creationId xmlns:a16="http://schemas.microsoft.com/office/drawing/2014/main" id="{BE1A92AC-0255-0449-A490-549F83E19104}"/>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49" name="Rectangle 48">
            <a:extLst>
              <a:ext uri="{FF2B5EF4-FFF2-40B4-BE49-F238E27FC236}">
                <a16:creationId xmlns:a16="http://schemas.microsoft.com/office/drawing/2014/main" id="{202C3FD7-F724-4C45-AF22-D1FE70F45D07}"/>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0" name="Rectangle 49">
            <a:extLst>
              <a:ext uri="{FF2B5EF4-FFF2-40B4-BE49-F238E27FC236}">
                <a16:creationId xmlns:a16="http://schemas.microsoft.com/office/drawing/2014/main" id="{66028373-6D13-FE46-822D-6665058A07F2}"/>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1" name="Rectangle 50">
            <a:extLst>
              <a:ext uri="{FF2B5EF4-FFF2-40B4-BE49-F238E27FC236}">
                <a16:creationId xmlns:a16="http://schemas.microsoft.com/office/drawing/2014/main" id="{54D4533A-F368-B14F-9D17-73B2AC9B61F4}"/>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2" name="Rectangle 51">
            <a:extLst>
              <a:ext uri="{FF2B5EF4-FFF2-40B4-BE49-F238E27FC236}">
                <a16:creationId xmlns:a16="http://schemas.microsoft.com/office/drawing/2014/main" id="{5EF3DA5A-84E5-FA47-A104-F468BD1F32B1}"/>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3" name="Rectangle 52">
            <a:extLst>
              <a:ext uri="{FF2B5EF4-FFF2-40B4-BE49-F238E27FC236}">
                <a16:creationId xmlns:a16="http://schemas.microsoft.com/office/drawing/2014/main" id="{7671E869-4C18-1F4D-BDCE-18FC3B9FE175}"/>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4" name="Rectangle 53">
            <a:extLst>
              <a:ext uri="{FF2B5EF4-FFF2-40B4-BE49-F238E27FC236}">
                <a16:creationId xmlns:a16="http://schemas.microsoft.com/office/drawing/2014/main" id="{6C5B6CF7-93A9-FB4A-AD54-41CEAA4655B2}"/>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7" name="TextBox 56">
            <a:extLst>
              <a:ext uri="{FF2B5EF4-FFF2-40B4-BE49-F238E27FC236}">
                <a16:creationId xmlns:a16="http://schemas.microsoft.com/office/drawing/2014/main" id="{E1DE9BA9-8DA1-F24B-BE80-49C0F1FBB77F}"/>
              </a:ext>
            </a:extLst>
          </p:cNvPr>
          <p:cNvSpPr txBox="1"/>
          <p:nvPr/>
        </p:nvSpPr>
        <p:spPr>
          <a:xfrm>
            <a:off x="401293" y="3750196"/>
            <a:ext cx="20813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Filtered Reads</a:t>
            </a:r>
            <a:endPar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sp>
        <p:nvSpPr>
          <p:cNvPr id="21" name="Rounded Rectangle 20">
            <a:extLst>
              <a:ext uri="{FF2B5EF4-FFF2-40B4-BE49-F238E27FC236}">
                <a16:creationId xmlns:a16="http://schemas.microsoft.com/office/drawing/2014/main" id="{50576CD0-C7EF-B54A-95C4-329CB6109292}"/>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2" name="Rounded Rectangle 21">
            <a:extLst>
              <a:ext uri="{FF2B5EF4-FFF2-40B4-BE49-F238E27FC236}">
                <a16:creationId xmlns:a16="http://schemas.microsoft.com/office/drawing/2014/main" id="{53DD1F9D-0083-5945-BB36-749D9762E256}"/>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4" name="Rounded Rectangle 23">
            <a:extLst>
              <a:ext uri="{FF2B5EF4-FFF2-40B4-BE49-F238E27FC236}">
                <a16:creationId xmlns:a16="http://schemas.microsoft.com/office/drawing/2014/main" id="{7E84C462-985F-2640-8B0F-31B31457E0D7}"/>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5" name="Rectangle 24">
            <a:extLst>
              <a:ext uri="{FF2B5EF4-FFF2-40B4-BE49-F238E27FC236}">
                <a16:creationId xmlns:a16="http://schemas.microsoft.com/office/drawing/2014/main" id="{BF5D7342-430B-5542-A930-5DC036F06B4B}"/>
              </a:ext>
            </a:extLst>
          </p:cNvPr>
          <p:cNvSpPr/>
          <p:nvPr/>
        </p:nvSpPr>
        <p:spPr>
          <a:xfrm>
            <a:off x="-223" y="4267200"/>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Exactly-matching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Do not need expensive approximate string matching during alignment</a:t>
            </a:r>
          </a:p>
        </p:txBody>
      </p:sp>
    </p:spTree>
    <p:custDataLst>
      <p:tags r:id="rId1"/>
    </p:custDataLst>
    <p:extLst>
      <p:ext uri="{BB962C8B-B14F-4D97-AF65-F5344CB8AC3E}">
        <p14:creationId xmlns:p14="http://schemas.microsoft.com/office/powerpoint/2010/main" val="65684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mph" presetSubtype="0" grpId="1" nodeType="clickEffect">
                                  <p:stCondLst>
                                    <p:cond delay="0"/>
                                  </p:stCondLst>
                                  <p:childTnLst>
                                    <p:set>
                                      <p:cBhvr>
                                        <p:cTn id="26" dur="indefinite"/>
                                        <p:tgtEl>
                                          <p:spTgt spid="54"/>
                                        </p:tgtEl>
                                        <p:attrNameLst>
                                          <p:attrName>style.opacity</p:attrName>
                                        </p:attrNameLst>
                                      </p:cBhvr>
                                      <p:to>
                                        <p:strVal val="0.5"/>
                                      </p:to>
                                    </p:set>
                                    <p:animEffect filter="image" prLst="opacity: 0.5">
                                      <p:cBhvr rctx="IE">
                                        <p:cTn id="27" dur="indefinite"/>
                                        <p:tgtEl>
                                          <p:spTgt spid="54"/>
                                        </p:tgtEl>
                                      </p:cBhvr>
                                    </p:animEffect>
                                  </p:childTnLst>
                                </p:cTn>
                              </p:par>
                              <p:par>
                                <p:cTn id="28" presetID="9" presetClass="emph" presetSubtype="0" grpId="1" nodeType="withEffect">
                                  <p:stCondLst>
                                    <p:cond delay="0"/>
                                  </p:stCondLst>
                                  <p:childTnLst>
                                    <p:set>
                                      <p:cBhvr>
                                        <p:cTn id="29" dur="indefinite"/>
                                        <p:tgtEl>
                                          <p:spTgt spid="50"/>
                                        </p:tgtEl>
                                        <p:attrNameLst>
                                          <p:attrName>style.opacity</p:attrName>
                                        </p:attrNameLst>
                                      </p:cBhvr>
                                      <p:to>
                                        <p:strVal val="0.5"/>
                                      </p:to>
                                    </p:set>
                                    <p:animEffect filter="image" prLst="opacity: 0.5">
                                      <p:cBhvr rctx="IE">
                                        <p:cTn id="30" dur="indefinite"/>
                                        <p:tgtEl>
                                          <p:spTgt spid="50"/>
                                        </p:tgtEl>
                                      </p:cBhvr>
                                    </p:animEffect>
                                  </p:childTnLst>
                                </p:cTn>
                              </p:par>
                              <p:par>
                                <p:cTn id="31" presetID="9" presetClass="emph" presetSubtype="0" grpId="1" nodeType="withEffect">
                                  <p:stCondLst>
                                    <p:cond delay="0"/>
                                  </p:stCondLst>
                                  <p:childTnLst>
                                    <p:set>
                                      <p:cBhvr>
                                        <p:cTn id="32" dur="indefinite"/>
                                        <p:tgtEl>
                                          <p:spTgt spid="53"/>
                                        </p:tgtEl>
                                        <p:attrNameLst>
                                          <p:attrName>style.opacity</p:attrName>
                                        </p:attrNameLst>
                                      </p:cBhvr>
                                      <p:to>
                                        <p:strVal val="0.5"/>
                                      </p:to>
                                    </p:set>
                                    <p:animEffect filter="image" prLst="opacity: 0.5">
                                      <p:cBhvr rctx="IE">
                                        <p:cTn id="33" dur="indefinite"/>
                                        <p:tgtEl>
                                          <p:spTgt spid="53"/>
                                        </p:tgtEl>
                                      </p:cBhvr>
                                    </p:animEffect>
                                  </p:childTnLst>
                                </p:cTn>
                              </p:par>
                              <p:par>
                                <p:cTn id="34" presetID="9" presetClass="emph" presetSubtype="0" grpId="1" nodeType="withEffect">
                                  <p:stCondLst>
                                    <p:cond delay="0"/>
                                  </p:stCondLst>
                                  <p:childTnLst>
                                    <p:set>
                                      <p:cBhvr>
                                        <p:cTn id="35" dur="indefinite"/>
                                        <p:tgtEl>
                                          <p:spTgt spid="51"/>
                                        </p:tgtEl>
                                        <p:attrNameLst>
                                          <p:attrName>style.opacity</p:attrName>
                                        </p:attrNameLst>
                                      </p:cBhvr>
                                      <p:to>
                                        <p:strVal val="0.5"/>
                                      </p:to>
                                    </p:set>
                                    <p:animEffect filter="image" prLst="opacity: 0.5">
                                      <p:cBhvr rctx="IE">
                                        <p:cTn id="36" dur="indefinite"/>
                                        <p:tgtEl>
                                          <p:spTgt spid="51"/>
                                        </p:tgtEl>
                                      </p:cBhvr>
                                    </p:animEffect>
                                  </p:childTnLst>
                                </p:cTn>
                              </p:par>
                              <p:par>
                                <p:cTn id="37" presetID="9" presetClass="emph" presetSubtype="0" grpId="1" nodeType="withEffect">
                                  <p:stCondLst>
                                    <p:cond delay="0"/>
                                  </p:stCondLst>
                                  <p:childTnLst>
                                    <p:set>
                                      <p:cBhvr>
                                        <p:cTn id="38" dur="indefinite"/>
                                        <p:tgtEl>
                                          <p:spTgt spid="52"/>
                                        </p:tgtEl>
                                        <p:attrNameLst>
                                          <p:attrName>style.opacity</p:attrName>
                                        </p:attrNameLst>
                                      </p:cBhvr>
                                      <p:to>
                                        <p:strVal val="0.5"/>
                                      </p:to>
                                    </p:set>
                                    <p:animEffect filter="image" prLst="opacity: 0.5">
                                      <p:cBhvr rctx="IE">
                                        <p:cTn id="39" dur="indefinite"/>
                                        <p:tgtEl>
                                          <p:spTgt spid="52"/>
                                        </p:tgtEl>
                                      </p:cBhvr>
                                    </p:animEffect>
                                  </p:childTnLst>
                                </p:cTn>
                              </p:par>
                              <p:par>
                                <p:cTn id="40" presetID="9" presetClass="emph" presetSubtype="0" grpId="1" nodeType="withEffect">
                                  <p:stCondLst>
                                    <p:cond delay="0"/>
                                  </p:stCondLst>
                                  <p:childTnLst>
                                    <p:set>
                                      <p:cBhvr>
                                        <p:cTn id="41" dur="indefinite"/>
                                        <p:tgtEl>
                                          <p:spTgt spid="49"/>
                                        </p:tgtEl>
                                        <p:attrNameLst>
                                          <p:attrName>style.opacity</p:attrName>
                                        </p:attrNameLst>
                                      </p:cBhvr>
                                      <p:to>
                                        <p:strVal val="0.5"/>
                                      </p:to>
                                    </p:set>
                                    <p:animEffect filter="image" prLst="opacity: 0.5">
                                      <p:cBhvr rctx="IE">
                                        <p:cTn id="42" dur="indefinite"/>
                                        <p:tgtEl>
                                          <p:spTgt spid="49"/>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0" presetClass="path" presetSubtype="0" accel="50000" decel="50000" fill="hold" grpId="0" nodeType="clickEffect">
                                  <p:stCondLst>
                                    <p:cond delay="0"/>
                                  </p:stCondLst>
                                  <p:childTnLst>
                                    <p:animMotion origin="layout" path="M 2.77778E-6 2.96296E-6 L 0.69861 0.20046 " pathEditMode="relative" rAng="0" ptsTypes="AA">
                                      <p:cBhvr>
                                        <p:cTn id="48" dur="250" fill="hold"/>
                                        <p:tgtEl>
                                          <p:spTgt spid="46"/>
                                        </p:tgtEl>
                                        <p:attrNameLst>
                                          <p:attrName>ppt_x</p:attrName>
                                          <p:attrName>ppt_y</p:attrName>
                                        </p:attrNameLst>
                                      </p:cBhvr>
                                      <p:rCtr x="34931" y="10023"/>
                                    </p:animMotion>
                                  </p:childTnLst>
                                </p:cTn>
                              </p:par>
                            </p:childTnLst>
                          </p:cTn>
                        </p:par>
                        <p:par>
                          <p:cTn id="49" fill="hold">
                            <p:stCondLst>
                              <p:cond delay="250"/>
                            </p:stCondLst>
                            <p:childTnLst>
                              <p:par>
                                <p:cTn id="50" presetID="0" presetClass="path" presetSubtype="0" accel="50000" decel="50000" fill="hold" grpId="0" nodeType="afterEffect">
                                  <p:stCondLst>
                                    <p:cond delay="0"/>
                                  </p:stCondLst>
                                  <p:childTnLst>
                                    <p:animMotion origin="layout" path="M 2.77778E-6 3.7037E-6 L 0.70087 0.14213 " pathEditMode="relative" rAng="0" ptsTypes="AA">
                                      <p:cBhvr>
                                        <p:cTn id="51" dur="250" fill="hold"/>
                                        <p:tgtEl>
                                          <p:spTgt spid="47"/>
                                        </p:tgtEl>
                                        <p:attrNameLst>
                                          <p:attrName>ppt_x</p:attrName>
                                          <p:attrName>ppt_y</p:attrName>
                                        </p:attrNameLst>
                                      </p:cBhvr>
                                      <p:rCtr x="35035" y="7106"/>
                                    </p:animMotion>
                                  </p:childTnLst>
                                </p:cTn>
                              </p:par>
                            </p:childTnLst>
                          </p:cTn>
                        </p:par>
                        <p:par>
                          <p:cTn id="52" fill="hold">
                            <p:stCondLst>
                              <p:cond delay="500"/>
                            </p:stCondLst>
                            <p:childTnLst>
                              <p:par>
                                <p:cTn id="53" presetID="0" presetClass="path" presetSubtype="0" accel="50000" decel="50000" fill="hold" grpId="0" nodeType="afterEffect">
                                  <p:stCondLst>
                                    <p:cond delay="0"/>
                                  </p:stCondLst>
                                  <p:childTnLst>
                                    <p:animMotion origin="layout" path="M 2.77778E-6 4.44444E-6 L 0.71163 0.08657 " pathEditMode="relative" rAng="0" ptsTypes="AA">
                                      <p:cBhvr>
                                        <p:cTn id="54" dur="250" fill="hold"/>
                                        <p:tgtEl>
                                          <p:spTgt spid="48"/>
                                        </p:tgtEl>
                                        <p:attrNameLst>
                                          <p:attrName>ppt_x</p:attrName>
                                          <p:attrName>ppt_y</p:attrName>
                                        </p:attrNameLst>
                                      </p:cBhvr>
                                      <p:rCtr x="35573" y="4329"/>
                                    </p:animMotion>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7" grpId="0"/>
      <p:bldP spid="25" grpId="0" animBg="1"/>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Challenges</a:t>
            </a:r>
          </a:p>
        </p:txBody>
      </p:sp>
      <p:sp>
        <p:nvSpPr>
          <p:cNvPr id="30" name="Rectangle 29">
            <a:extLst>
              <a:ext uri="{FF2B5EF4-FFF2-40B4-BE49-F238E27FC236}">
                <a16:creationId xmlns:a16="http://schemas.microsoft.com/office/drawing/2014/main" id="{0E86A3CC-72C5-294F-A8F7-440249F03B31}"/>
              </a:ext>
            </a:extLst>
          </p:cNvPr>
          <p:cNvSpPr/>
          <p:nvPr/>
        </p:nvSpPr>
        <p:spPr>
          <a:xfrm>
            <a:off x="-1" y="4332370"/>
            <a:ext cx="9143999" cy="77046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Read mapping workloads can exhibit different </a:t>
            </a:r>
            <a:r>
              <a:rPr kumimoji="0" lang="en-GB" sz="2800" b="1" i="0" u="none" strike="noStrike" kern="1200" cap="none" spc="0" normalizeH="0" baseline="0" noProof="0" dirty="0" err="1">
                <a:ln>
                  <a:noFill/>
                </a:ln>
                <a:solidFill>
                  <a:prstClr val="black"/>
                </a:solidFill>
                <a:effectLst/>
                <a:uLnTx/>
                <a:uFillTx/>
                <a:latin typeface="Corbel" panose="020B0503020204020204" pitchFamily="34" charset="0"/>
                <a:ea typeface="+mn-ea"/>
                <a:cs typeface="+mn-cs"/>
              </a:rPr>
              <a:t>behavior</a:t>
            </a:r>
            <a:endParaRPr kumimoji="0" lang="en-CH" sz="28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endParaRPr>
          </a:p>
        </p:txBody>
      </p:sp>
      <p:sp>
        <p:nvSpPr>
          <p:cNvPr id="31" name="Rectangle 30">
            <a:extLst>
              <a:ext uri="{FF2B5EF4-FFF2-40B4-BE49-F238E27FC236}">
                <a16:creationId xmlns:a16="http://schemas.microsoft.com/office/drawing/2014/main" id="{3B38894D-FB68-B24E-9D5F-2AD8A3884AEB}"/>
              </a:ext>
            </a:extLst>
          </p:cNvPr>
          <p:cNvSpPr/>
          <p:nvPr/>
        </p:nvSpPr>
        <p:spPr>
          <a:xfrm>
            <a:off x="1" y="5233752"/>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There are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limited hardware resources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in the storage system</a:t>
            </a: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pic>
        <p:nvPicPr>
          <p:cNvPr id="23" name="Graphic 22" descr="Filter">
            <a:extLst>
              <a:ext uri="{FF2B5EF4-FFF2-40B4-BE49-F238E27FC236}">
                <a16:creationId xmlns:a16="http://schemas.microsoft.com/office/drawing/2014/main" id="{E016CCEE-DD32-534E-B29D-D486E595FD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7" name="TextBox 26">
            <a:extLst>
              <a:ext uri="{FF2B5EF4-FFF2-40B4-BE49-F238E27FC236}">
                <a16:creationId xmlns:a16="http://schemas.microsoft.com/office/drawing/2014/main" id="{701FA4EA-1EC5-684B-ACB6-6B618B3ACE16}"/>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46" name="Rectangle 45">
            <a:extLst>
              <a:ext uri="{FF2B5EF4-FFF2-40B4-BE49-F238E27FC236}">
                <a16:creationId xmlns:a16="http://schemas.microsoft.com/office/drawing/2014/main" id="{16252BD6-E81D-774E-B217-0E78268A2455}"/>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7" name="Rectangle 46">
            <a:extLst>
              <a:ext uri="{FF2B5EF4-FFF2-40B4-BE49-F238E27FC236}">
                <a16:creationId xmlns:a16="http://schemas.microsoft.com/office/drawing/2014/main" id="{AD5DD12A-65AD-D047-ADD7-F69A1A2A4E9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8" name="Rectangle 47">
            <a:extLst>
              <a:ext uri="{FF2B5EF4-FFF2-40B4-BE49-F238E27FC236}">
                <a16:creationId xmlns:a16="http://schemas.microsoft.com/office/drawing/2014/main" id="{BE1A92AC-0255-0449-A490-549F83E19104}"/>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49" name="Rectangle 48">
            <a:extLst>
              <a:ext uri="{FF2B5EF4-FFF2-40B4-BE49-F238E27FC236}">
                <a16:creationId xmlns:a16="http://schemas.microsoft.com/office/drawing/2014/main" id="{202C3FD7-F724-4C45-AF22-D1FE70F45D07}"/>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0" name="Rectangle 49">
            <a:extLst>
              <a:ext uri="{FF2B5EF4-FFF2-40B4-BE49-F238E27FC236}">
                <a16:creationId xmlns:a16="http://schemas.microsoft.com/office/drawing/2014/main" id="{66028373-6D13-FE46-822D-6665058A07F2}"/>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1" name="Rectangle 50">
            <a:extLst>
              <a:ext uri="{FF2B5EF4-FFF2-40B4-BE49-F238E27FC236}">
                <a16:creationId xmlns:a16="http://schemas.microsoft.com/office/drawing/2014/main" id="{54D4533A-F368-B14F-9D17-73B2AC9B61F4}"/>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2" name="Rectangle 51">
            <a:extLst>
              <a:ext uri="{FF2B5EF4-FFF2-40B4-BE49-F238E27FC236}">
                <a16:creationId xmlns:a16="http://schemas.microsoft.com/office/drawing/2014/main" id="{5EF3DA5A-84E5-FA47-A104-F468BD1F32B1}"/>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3" name="Rectangle 52">
            <a:extLst>
              <a:ext uri="{FF2B5EF4-FFF2-40B4-BE49-F238E27FC236}">
                <a16:creationId xmlns:a16="http://schemas.microsoft.com/office/drawing/2014/main" id="{7671E869-4C18-1F4D-BDCE-18FC3B9FE175}"/>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4" name="Rectangle 53">
            <a:extLst>
              <a:ext uri="{FF2B5EF4-FFF2-40B4-BE49-F238E27FC236}">
                <a16:creationId xmlns:a16="http://schemas.microsoft.com/office/drawing/2014/main" id="{6C5B6CF7-93A9-FB4A-AD54-41CEAA4655B2}"/>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7" name="TextBox 56">
            <a:extLst>
              <a:ext uri="{FF2B5EF4-FFF2-40B4-BE49-F238E27FC236}">
                <a16:creationId xmlns:a16="http://schemas.microsoft.com/office/drawing/2014/main" id="{E1DE9BA9-8DA1-F24B-BE80-49C0F1FBB77F}"/>
              </a:ext>
            </a:extLst>
          </p:cNvPr>
          <p:cNvSpPr txBox="1"/>
          <p:nvPr/>
        </p:nvSpPr>
        <p:spPr>
          <a:xfrm>
            <a:off x="401293" y="3750196"/>
            <a:ext cx="20813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Filtered Reads</a:t>
            </a:r>
            <a:endPar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sp>
        <p:nvSpPr>
          <p:cNvPr id="21" name="Rounded Rectangle 20">
            <a:extLst>
              <a:ext uri="{FF2B5EF4-FFF2-40B4-BE49-F238E27FC236}">
                <a16:creationId xmlns:a16="http://schemas.microsoft.com/office/drawing/2014/main" id="{50576CD0-C7EF-B54A-95C4-329CB6109292}"/>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2" name="Rounded Rectangle 21">
            <a:extLst>
              <a:ext uri="{FF2B5EF4-FFF2-40B4-BE49-F238E27FC236}">
                <a16:creationId xmlns:a16="http://schemas.microsoft.com/office/drawing/2014/main" id="{53DD1F9D-0083-5945-BB36-749D9762E256}"/>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4" name="Rounded Rectangle 23">
            <a:extLst>
              <a:ext uri="{FF2B5EF4-FFF2-40B4-BE49-F238E27FC236}">
                <a16:creationId xmlns:a16="http://schemas.microsoft.com/office/drawing/2014/main" id="{7E84C462-985F-2640-8B0F-31B31457E0D7}"/>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5" name="Rounded Rectangle 24">
            <a:extLst>
              <a:ext uri="{FF2B5EF4-FFF2-40B4-BE49-F238E27FC236}">
                <a16:creationId xmlns:a16="http://schemas.microsoft.com/office/drawing/2014/main" id="{BEAC5AFD-345B-384E-9B87-97AE4026E27D}"/>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118384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uiExpand="1" animBg="1"/>
      <p:bldP spid="31" grpId="0" animBg="1"/>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GenStore</a:t>
            </a:r>
          </a:p>
        </p:txBody>
      </p:sp>
      <p:sp>
        <p:nvSpPr>
          <p:cNvPr id="16" name="Rectangle 15">
            <a:extLst>
              <a:ext uri="{FF2B5EF4-FFF2-40B4-BE49-F238E27FC236}">
                <a16:creationId xmlns:a16="http://schemas.microsoft.com/office/drawing/2014/main" id="{4370B287-BAD8-4542-8D2C-4A8E6592DB15}"/>
              </a:ext>
            </a:extLst>
          </p:cNvPr>
          <p:cNvSpPr/>
          <p:nvPr/>
        </p:nvSpPr>
        <p:spPr>
          <a:xfrm>
            <a:off x="-1" y="3816725"/>
            <a:ext cx="9144000" cy="74872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17" name="Rectangle 16">
            <a:extLst>
              <a:ext uri="{FF2B5EF4-FFF2-40B4-BE49-F238E27FC236}">
                <a16:creationId xmlns:a16="http://schemas.microsoft.com/office/drawing/2014/main" id="{EBD1BA12-CAEE-1444-9A7D-EFF6CA2E8F96}"/>
              </a:ext>
            </a:extLst>
          </p:cNvPr>
          <p:cNvSpPr/>
          <p:nvPr/>
        </p:nvSpPr>
        <p:spPr>
          <a:xfrm>
            <a:off x="-1" y="4673964"/>
            <a:ext cx="9144000" cy="74872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27" name="Rectangle 26">
            <a:extLst>
              <a:ext uri="{FF2B5EF4-FFF2-40B4-BE49-F238E27FC236}">
                <a16:creationId xmlns:a16="http://schemas.microsoft.com/office/drawing/2014/main" id="{6D3C8E0D-B892-A54E-B98B-2BF91DABD861}"/>
              </a:ext>
            </a:extLst>
          </p:cNvPr>
          <p:cNvSpPr/>
          <p:nvPr/>
        </p:nvSpPr>
        <p:spPr>
          <a:xfrm>
            <a:off x="-1" y="5504396"/>
            <a:ext cx="9144000" cy="92078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err="1">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GenStore</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provides significant speedup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1.4x - 33.6x</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and  </a:t>
            </a:r>
          </a:p>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energy reduction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(3.9x – 29.2x) </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at low cost</a:t>
            </a:r>
          </a:p>
        </p:txBody>
      </p:sp>
      <p:pic>
        <p:nvPicPr>
          <p:cNvPr id="25" name="Graphic 24" descr="Filter">
            <a:extLst>
              <a:ext uri="{FF2B5EF4-FFF2-40B4-BE49-F238E27FC236}">
                <a16:creationId xmlns:a16="http://schemas.microsoft.com/office/drawing/2014/main" id="{8B25414C-F63C-6F43-896D-900C1C6031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8" name="TextBox 27">
            <a:extLst>
              <a:ext uri="{FF2B5EF4-FFF2-40B4-BE49-F238E27FC236}">
                <a16:creationId xmlns:a16="http://schemas.microsoft.com/office/drawing/2014/main" id="{85A1149C-150A-D144-A3DF-0426926EEAFF}"/>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24" name="Rounded Rectangle 23">
            <a:extLst>
              <a:ext uri="{FF2B5EF4-FFF2-40B4-BE49-F238E27FC236}">
                <a16:creationId xmlns:a16="http://schemas.microsoft.com/office/drawing/2014/main" id="{ADF88CDD-0907-5444-A601-79E5591035C3}"/>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6" name="Rounded Rectangle 25">
            <a:extLst>
              <a:ext uri="{FF2B5EF4-FFF2-40B4-BE49-F238E27FC236}">
                <a16:creationId xmlns:a16="http://schemas.microsoft.com/office/drawing/2014/main" id="{F9B73524-4D68-1F49-A997-CA80B3318EBB}"/>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3" name="Rounded Rectangle 32">
            <a:extLst>
              <a:ext uri="{FF2B5EF4-FFF2-40B4-BE49-F238E27FC236}">
                <a16:creationId xmlns:a16="http://schemas.microsoft.com/office/drawing/2014/main" id="{BCDB42AB-3D54-2344-AEEE-31EFE51B1B0E}"/>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B09568AC-8F7F-2B41-B1AD-ECC78E17C170}"/>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GenStore-Enabled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1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14" name="TextBox 13">
            <a:extLst>
              <a:ext uri="{FF2B5EF4-FFF2-40B4-BE49-F238E27FC236}">
                <a16:creationId xmlns:a16="http://schemas.microsoft.com/office/drawing/2014/main" id="{D7160C5E-41BC-2B49-BA56-FA2AE0BE124C}"/>
              </a:ext>
            </a:extLst>
          </p:cNvPr>
          <p:cNvSpPr txBox="1"/>
          <p:nvPr/>
        </p:nvSpPr>
        <p:spPr>
          <a:xfrm>
            <a:off x="646760" y="36370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186C003-ED69-D042-A19F-C0D5BD294DB6}"/>
              </a:ext>
            </a:extLst>
          </p:cNvPr>
          <p:cNvSpPr txBox="1"/>
          <p:nvPr/>
        </p:nvSpPr>
        <p:spPr>
          <a:xfrm>
            <a:off x="646759" y="4494329"/>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77200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uiExpand="1" bldLvl="2" animBg="1"/>
      <p:bldP spid="14" grpId="0"/>
      <p:bldP spid="15" grpId="0"/>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144000" cy="1066800"/>
          </a:xfrm>
        </p:spPr>
        <p:txBody>
          <a:bodyPr/>
          <a:lstStyle/>
          <a:p>
            <a:r>
              <a:rPr lang="en-US" dirty="0"/>
              <a:t>In-Storage Genomic Data Filtering </a:t>
            </a:r>
            <a:r>
              <a:rPr lang="en-US" sz="2200" b="1" dirty="0">
                <a:solidFill>
                  <a:srgbClr val="006633"/>
                </a:solidFill>
              </a:rPr>
              <a:t>[ASPLOS 2022]</a:t>
            </a:r>
            <a:r>
              <a:rPr lang="en-US" sz="2200" dirty="0"/>
              <a:t> </a:t>
            </a:r>
            <a:endParaRPr lang="en-US" dirty="0"/>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3024679291"/>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err="1"/>
              <a:t>GenStore</a:t>
            </a:r>
            <a:r>
              <a:rPr lang="en-US" dirty="0"/>
              <a:t>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DC27E93-CE8E-D6EB-CBBF-D2A85499D7CA}"/>
              </a:ext>
            </a:extLst>
          </p:cNvPr>
          <p:cNvSpPr txBox="1"/>
          <p:nvPr/>
        </p:nvSpPr>
        <p:spPr>
          <a:xfrm>
            <a:off x="1815968" y="6452890"/>
            <a:ext cx="5681363" cy="338554"/>
          </a:xfrm>
          <a:prstGeom prst="rect">
            <a:avLst/>
          </a:prstGeom>
          <a:noFill/>
        </p:spPr>
        <p:txBody>
          <a:bodyPr wrap="none" rtlCol="0">
            <a:spAutoFit/>
          </a:bodyPr>
          <a:lstStyle/>
          <a:p>
            <a:pPr lvl="0">
              <a:defRPr/>
            </a:pPr>
            <a:r>
              <a:rPr lang="en-US" sz="1600" b="1" dirty="0">
                <a:solidFill>
                  <a:srgbClr val="0000FF"/>
                </a:solidFill>
                <a:hlinkClick r:id="rId2">
                  <a:extLst>
                    <a:ext uri="{A12FA001-AC4F-418D-AE19-62706E023703}">
                      <ahyp:hlinkClr xmlns:ahyp="http://schemas.microsoft.com/office/drawing/2018/hyperlinkcolor" val="tx"/>
                    </a:ext>
                  </a:extLst>
                </a:hlinkClick>
              </a:rPr>
              <a:t>https://www.youtube.com/watch?v=bv7hgXOOMjk</a:t>
            </a:r>
            <a:r>
              <a:rPr lang="en-US" sz="1600" b="1" dirty="0">
                <a:solidFill>
                  <a:srgbClr val="0000FF"/>
                </a:solidFill>
              </a:rPr>
              <a:t> </a:t>
            </a:r>
            <a:endParaRPr kumimoji="0" lang="en-US" sz="16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5" name="Picture 4">
            <a:extLst>
              <a:ext uri="{FF2B5EF4-FFF2-40B4-BE49-F238E27FC236}">
                <a16:creationId xmlns:a16="http://schemas.microsoft.com/office/drawing/2014/main" id="{E4C928BB-5889-5106-B172-9E6F9979CABF}"/>
              </a:ext>
            </a:extLst>
          </p:cNvPr>
          <p:cNvPicPr>
            <a:picLocks noChangeAspect="1"/>
          </p:cNvPicPr>
          <p:nvPr/>
        </p:nvPicPr>
        <p:blipFill>
          <a:blip r:embed="rId3"/>
          <a:stretch>
            <a:fillRect/>
          </a:stretch>
        </p:blipFill>
        <p:spPr>
          <a:xfrm>
            <a:off x="691863" y="980728"/>
            <a:ext cx="7760273" cy="5337465"/>
          </a:xfrm>
          <a:prstGeom prst="rect">
            <a:avLst/>
          </a:prstGeom>
        </p:spPr>
      </p:pic>
    </p:spTree>
    <p:extLst>
      <p:ext uri="{BB962C8B-B14F-4D97-AF65-F5344CB8AC3E}">
        <p14:creationId xmlns:p14="http://schemas.microsoft.com/office/powerpoint/2010/main" val="668043150"/>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b="1" dirty="0"/>
              <a:t>Year III Results (2022 Annual Review 2)</a:t>
            </a:r>
          </a:p>
        </p:txBody>
      </p:sp>
      <p:sp>
        <p:nvSpPr>
          <p:cNvPr id="3" name="Content Placeholder 2"/>
          <p:cNvSpPr>
            <a:spLocks noGrp="1"/>
          </p:cNvSpPr>
          <p:nvPr>
            <p:ph idx="1"/>
          </p:nvPr>
        </p:nvSpPr>
        <p:spPr>
          <a:xfrm>
            <a:off x="228600" y="1041648"/>
            <a:ext cx="8915400" cy="5195664"/>
          </a:xfrm>
        </p:spPr>
        <p:txBody>
          <a:bodyPr/>
          <a:lstStyle/>
          <a:p>
            <a:r>
              <a:rPr lang="en-US" sz="2000" dirty="0" err="1"/>
              <a:t>SeGraM</a:t>
            </a:r>
            <a:r>
              <a:rPr lang="en-US" sz="2000" dirty="0"/>
              <a:t>: A Universal Hardware Accelerator for Genomic Sequence-to-Graph and Sequence-to-Sequence Mapping [ISCA 2022]</a:t>
            </a:r>
          </a:p>
          <a:p>
            <a:endParaRPr lang="en-US" sz="2000" dirty="0"/>
          </a:p>
          <a:p>
            <a:r>
              <a:rPr lang="en-US" sz="2000" dirty="0" err="1"/>
              <a:t>GenStore</a:t>
            </a:r>
            <a:r>
              <a:rPr lang="en-US" sz="2000" dirty="0"/>
              <a:t>: A High-Performance and Energy-Efficient In-Storage Computing System for Genome Sequence Analysis [ASPLOS 2022]</a:t>
            </a:r>
          </a:p>
          <a:p>
            <a:endParaRPr lang="en-US" sz="2000" dirty="0"/>
          </a:p>
          <a:p>
            <a:r>
              <a:rPr lang="en-US" sz="2000" dirty="0"/>
              <a:t>Algorithmic Improvement and GPU Acceleration of the </a:t>
            </a:r>
            <a:r>
              <a:rPr lang="en-US" sz="2000" dirty="0" err="1"/>
              <a:t>GenASM</a:t>
            </a:r>
            <a:r>
              <a:rPr lang="en-US" sz="2000" dirty="0"/>
              <a:t> Algorithm [HICOMB 2022]</a:t>
            </a:r>
          </a:p>
          <a:p>
            <a:endParaRPr lang="en-US" sz="2000" dirty="0"/>
          </a:p>
          <a:p>
            <a:r>
              <a:rPr lang="en-US" sz="2000" dirty="0"/>
              <a:t>Polynesia: Enabling High-Performance and Energy-Efficient Hybrid Transactional/Analytical Databases with Hardware/Software Co-Design [ICDE 2022]</a:t>
            </a:r>
            <a:br>
              <a:rPr lang="en-US" sz="2000" dirty="0"/>
            </a:br>
            <a:endParaRPr lang="en-US" sz="2000" dirty="0"/>
          </a:p>
          <a:p>
            <a:r>
              <a:rPr lang="en-US" sz="2000" dirty="0"/>
              <a:t>Flash-Cosmos: In-Flash Bitwise Operations Using Inherent Computation Capability of NAND Flash Memory [MICRO 2022]</a:t>
            </a:r>
          </a:p>
          <a:p>
            <a:pPr marL="0" indent="0">
              <a:buNone/>
            </a:pPr>
            <a:br>
              <a:rPr lang="en-US" sz="2000" dirty="0"/>
            </a:br>
            <a:br>
              <a:rPr lang="en-US" sz="2000" dirty="0"/>
            </a:br>
            <a:endParaRPr lang="en-US" sz="2000" dirty="0"/>
          </a:p>
          <a:p>
            <a:pPr marL="0" indent="0">
              <a:buNone/>
            </a:pPr>
            <a:br>
              <a:rPr lang="en-US" sz="2000" dirty="0"/>
            </a:br>
            <a:br>
              <a:rPr lang="en-US" sz="2000" dirty="0"/>
            </a:br>
            <a:endParaRPr lang="en-US" sz="2000" dirty="0"/>
          </a:p>
          <a:p>
            <a:endParaRPr lang="en-US" sz="1200" dirty="0"/>
          </a:p>
          <a:p>
            <a:endParaRPr lang="en-US" sz="1200" dirty="0"/>
          </a:p>
          <a:p>
            <a:endParaRPr lang="en-US" sz="1200" dirty="0"/>
          </a:p>
          <a:p>
            <a:endParaRPr lang="en-US" sz="1200" dirty="0"/>
          </a:p>
          <a:p>
            <a:pPr marL="0" indent="0">
              <a:buNone/>
            </a:pPr>
            <a:endParaRPr lang="en-US" sz="1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3F66D05F-C0D5-AFA5-8F97-42182978F4DD}"/>
              </a:ext>
            </a:extLst>
          </p:cNvPr>
          <p:cNvSpPr/>
          <p:nvPr/>
        </p:nvSpPr>
        <p:spPr>
          <a:xfrm>
            <a:off x="539552" y="4149080"/>
            <a:ext cx="8147248" cy="1008112"/>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518040408"/>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a:xfrm>
            <a:off x="228600" y="152400"/>
            <a:ext cx="9816008" cy="1066800"/>
          </a:xfrm>
        </p:spPr>
        <p:txBody>
          <a:bodyPr/>
          <a:lstStyle/>
          <a:p>
            <a:r>
              <a:rPr lang="en-US" dirty="0">
                <a:solidFill>
                  <a:srgbClr val="006633"/>
                </a:solidFill>
              </a:rPr>
              <a:t>Accelerating HTAP Database Systems</a:t>
            </a:r>
            <a:endParaRPr lang="en-US" sz="3800" dirty="0"/>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a:xfrm>
            <a:off x="228600" y="1124744"/>
            <a:ext cx="8610600" cy="5123656"/>
          </a:xfrm>
        </p:spPr>
        <p:txBody>
          <a:bodyPr/>
          <a:lstStyle/>
          <a:p>
            <a:r>
              <a:rPr lang="en-US" sz="1700" dirty="0" err="1"/>
              <a:t>Amirali</a:t>
            </a:r>
            <a:r>
              <a:rPr lang="en-US" sz="1700" dirty="0"/>
              <a:t> </a:t>
            </a:r>
            <a:r>
              <a:rPr lang="en-US" sz="1700" dirty="0" err="1"/>
              <a:t>Boroumand</a:t>
            </a:r>
            <a:r>
              <a:rPr lang="en-US" sz="1700" dirty="0"/>
              <a:t>, </a:t>
            </a:r>
            <a:r>
              <a:rPr lang="en-US" sz="1700" dirty="0" err="1"/>
              <a:t>Saugata</a:t>
            </a:r>
            <a:r>
              <a:rPr lang="en-US" sz="1700" dirty="0"/>
              <a:t> Ghose, Geraldo F. Oliveira,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"Polynesia: Enabling High-Performance and Energy-Efficient Hybrid Transactional/Analytical Databases with Hardware/Software Co-Design"</a:t>
            </a:r>
            <a:br>
              <a:rPr lang="en-US" sz="1700" dirty="0">
                <a:solidFill>
                  <a:srgbClr val="0000FF"/>
                </a:solidFill>
              </a:rPr>
            </a:br>
            <a:r>
              <a:rPr lang="en-US" sz="1700" i="1" dirty="0"/>
              <a:t>Proceedings of the </a:t>
            </a:r>
            <a:r>
              <a:rPr lang="en-US" sz="1700" i="1" dirty="0">
                <a:hlinkClick r:id="rId3"/>
              </a:rPr>
              <a:t>38th International Conference on Data Engineering</a:t>
            </a:r>
            <a:r>
              <a:rPr lang="en-US" sz="1700" i="1" dirty="0"/>
              <a:t> (</a:t>
            </a:r>
            <a:r>
              <a:rPr lang="en-US" sz="1700" b="1" i="1" dirty="0"/>
              <a:t>ICDE</a:t>
            </a:r>
            <a:r>
              <a:rPr lang="en-US" sz="1700" i="1" dirty="0"/>
              <a:t>)</a:t>
            </a:r>
            <a:r>
              <a:rPr lang="en-US" sz="1700" dirty="0"/>
              <a:t>, Virtual, May 2022.</a:t>
            </a:r>
            <a:br>
              <a:rPr lang="en-US" sz="1700" dirty="0"/>
            </a:br>
            <a:r>
              <a:rPr lang="en-US" sz="1700" dirty="0"/>
              <a:t>[</a:t>
            </a:r>
            <a:r>
              <a:rPr lang="en-US" sz="1700" dirty="0">
                <a:hlinkClick r:id="rId4"/>
              </a:rPr>
              <a:t>arXiv version</a:t>
            </a:r>
            <a:r>
              <a:rPr lang="en-US" sz="1700" dirty="0"/>
              <a:t>]</a:t>
            </a:r>
            <a:br>
              <a:rPr lang="en-US" sz="1700" dirty="0"/>
            </a:br>
            <a:r>
              <a:rPr lang="en-US" sz="1700" dirty="0"/>
              <a:t>[</a:t>
            </a:r>
            <a:r>
              <a:rPr lang="en-US" sz="1700" dirty="0">
                <a:hlinkClick r:id="rId5"/>
              </a:rPr>
              <a:t>Slides (pptx)</a:t>
            </a:r>
            <a:r>
              <a:rPr lang="en-US" sz="1700" dirty="0"/>
              <a:t> </a:t>
            </a:r>
            <a:r>
              <a:rPr lang="en-US" sz="1700" dirty="0">
                <a:hlinkClick r:id="rId6"/>
              </a:rPr>
              <a:t>(pdf)</a:t>
            </a:r>
            <a:r>
              <a:rPr lang="en-US" sz="1700" dirty="0"/>
              <a:t>]</a:t>
            </a:r>
            <a:br>
              <a:rPr lang="en-US" sz="1700" dirty="0"/>
            </a:br>
            <a:r>
              <a:rPr lang="en-US" sz="1700" dirty="0"/>
              <a:t>[</a:t>
            </a:r>
            <a:r>
              <a:rPr lang="en-US" sz="1700" dirty="0">
                <a:hlinkClick r:id="rId7"/>
              </a:rPr>
              <a:t>Short Talk Slides (pptx)</a:t>
            </a:r>
            <a:r>
              <a:rPr lang="en-US" sz="1700" dirty="0"/>
              <a:t> </a:t>
            </a:r>
            <a:r>
              <a:rPr lang="en-US" sz="1700" dirty="0">
                <a:hlinkClick r:id="rId8"/>
              </a:rPr>
              <a:t>(pdf)</a:t>
            </a:r>
            <a:r>
              <a:rPr lang="en-US" sz="1700" dirty="0"/>
              <a:t>]</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20A66B2-A34D-555A-B962-7CC892A81C76}"/>
              </a:ext>
            </a:extLst>
          </p:cNvPr>
          <p:cNvPicPr>
            <a:picLocks noChangeAspect="1"/>
          </p:cNvPicPr>
          <p:nvPr/>
        </p:nvPicPr>
        <p:blipFill>
          <a:blip r:embed="rId9"/>
          <a:stretch>
            <a:fillRect/>
          </a:stretch>
        </p:blipFill>
        <p:spPr>
          <a:xfrm>
            <a:off x="0" y="4077072"/>
            <a:ext cx="9144000" cy="1912243"/>
          </a:xfrm>
          <a:prstGeom prst="rect">
            <a:avLst/>
          </a:prstGeom>
        </p:spPr>
      </p:pic>
      <p:sp>
        <p:nvSpPr>
          <p:cNvPr id="6" name="TextBox 5">
            <a:extLst>
              <a:ext uri="{FF2B5EF4-FFF2-40B4-BE49-F238E27FC236}">
                <a16:creationId xmlns:a16="http://schemas.microsoft.com/office/drawing/2014/main" id="{8062D7E6-31B2-D4AC-7E0C-D0BA16566789}"/>
              </a:ext>
            </a:extLst>
          </p:cNvPr>
          <p:cNvSpPr txBox="1"/>
          <p:nvPr/>
        </p:nvSpPr>
        <p:spPr>
          <a:xfrm>
            <a:off x="1657151" y="6381328"/>
            <a:ext cx="5753498"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https://arxiv.org/pdf/2204.11275.pdf</a:t>
            </a:r>
            <a:r>
              <a:rPr kumimoji="0" lang="en-US" sz="22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007046316"/>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id="{FDB9E82A-C985-4767-ABB6-05240EE85EB6}"/>
              </a:ext>
            </a:extLst>
          </p:cNvPr>
          <p:cNvSpPr txBox="1">
            <a:spLocks/>
          </p:cNvSpPr>
          <p:nvPr/>
        </p:nvSpPr>
        <p:spPr>
          <a:xfrm>
            <a:off x="0" y="0"/>
            <a:ext cx="9144000" cy="2864653"/>
          </a:xfrm>
          <a:prstGeom prst="rect">
            <a:avLst/>
          </a:prstGeom>
          <a:solidFill>
            <a:srgbClr val="1F497D">
              <a:lumMod val="75000"/>
            </a:srgbClr>
          </a:solidFill>
        </p:spPr>
        <p:txBody>
          <a:bodyPr vert="horz" lIns="91440" tIns="45720" rIns="91440" bIns="45720" rtlCol="0" anchor="ctr">
            <a:noAutofit/>
          </a:bodyPr>
          <a:lstStyle>
            <a:lvl1pPr algn="ctr" defTabSz="914400" rtl="0" eaLnBrk="1" latinLnBrk="0" hangingPunct="1">
              <a:spcBef>
                <a:spcPct val="0"/>
              </a:spcBef>
              <a:buNone/>
              <a:defRPr sz="4400" b="1" kern="1200">
                <a:solidFill>
                  <a:schemeClr val="tx1">
                    <a:lumMod val="65000"/>
                    <a:lumOff val="35000"/>
                  </a:schemeClr>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t>Polynesia: </a:t>
            </a:r>
            <a:br>
              <a:rPr kumimoji="0" lang="en-US" sz="36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br>
            <a: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t>Enabling High-Performance and Energy-Efficient </a:t>
            </a:r>
            <a:b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br>
            <a: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t>Hybrid Transactional/Analytical Databases </a:t>
            </a:r>
            <a:b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br>
            <a: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t>with Hardware/Software Co-Design</a:t>
            </a:r>
            <a:endParaRPr kumimoji="0" lang="en-US" sz="32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endParaRPr>
          </a:p>
        </p:txBody>
      </p:sp>
      <p:sp>
        <p:nvSpPr>
          <p:cNvPr id="24" name="Subtitle 5">
            <a:extLst>
              <a:ext uri="{FF2B5EF4-FFF2-40B4-BE49-F238E27FC236}">
                <a16:creationId xmlns:a16="http://schemas.microsoft.com/office/drawing/2014/main" id="{18139D0C-B8F5-4F6C-F485-5EF533B34A2F}"/>
              </a:ext>
            </a:extLst>
          </p:cNvPr>
          <p:cNvSpPr txBox="1">
            <a:spLocks/>
          </p:cNvSpPr>
          <p:nvPr/>
        </p:nvSpPr>
        <p:spPr>
          <a:xfrm>
            <a:off x="1364343" y="3156704"/>
            <a:ext cx="6400800" cy="685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600" b="1"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3200" b="1"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800" b="1"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400" b="1"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400" b="1"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br>
              <a:rPr kumimoji="0" lang="en-US" sz="3600" b="1" i="0" u="none" strike="noStrike" kern="1200" cap="none" spc="0" normalizeH="0" baseline="0" noProof="0">
                <a:ln>
                  <a:noFill/>
                </a:ln>
                <a:solidFill>
                  <a:sysClr val="windowText" lastClr="000000">
                    <a:lumMod val="75000"/>
                    <a:lumOff val="25000"/>
                  </a:sysClr>
                </a:solidFill>
                <a:effectLst/>
                <a:uLnTx/>
                <a:uFillTx/>
                <a:latin typeface="Gill Sans MT"/>
                <a:ea typeface="+mn-ea"/>
                <a:cs typeface="+mn-cs"/>
              </a:rPr>
            </a:br>
            <a:br>
              <a:rPr kumimoji="0" lang="en-US" sz="3600" b="1" i="0" u="none" strike="noStrike" kern="1200" cap="none" spc="0" normalizeH="0" baseline="0" noProof="0">
                <a:ln>
                  <a:noFill/>
                </a:ln>
                <a:solidFill>
                  <a:sysClr val="windowText" lastClr="000000">
                    <a:lumMod val="75000"/>
                    <a:lumOff val="25000"/>
                  </a:sysClr>
                </a:solidFill>
                <a:effectLst/>
                <a:uLnTx/>
                <a:uFillTx/>
                <a:latin typeface="Gill Sans MT"/>
                <a:ea typeface="+mn-ea"/>
                <a:cs typeface="+mn-cs"/>
              </a:rPr>
            </a:br>
            <a:endParaRPr kumimoji="0" lang="en-US" sz="3600" b="1" i="0" u="none" strike="noStrike" kern="1200" cap="none" spc="0" normalizeH="0" baseline="0" noProof="0" dirty="0">
              <a:ln>
                <a:noFill/>
              </a:ln>
              <a:solidFill>
                <a:sysClr val="windowText" lastClr="000000">
                  <a:lumMod val="75000"/>
                  <a:lumOff val="25000"/>
                </a:sysClr>
              </a:solidFill>
              <a:effectLst/>
              <a:uLnTx/>
              <a:uFillTx/>
              <a:latin typeface="Gill Sans MT"/>
              <a:ea typeface="+mn-ea"/>
              <a:cs typeface="+mn-cs"/>
            </a:endParaRPr>
          </a:p>
        </p:txBody>
      </p:sp>
      <p:sp>
        <p:nvSpPr>
          <p:cNvPr id="25" name="Rectangle 24">
            <a:extLst>
              <a:ext uri="{FF2B5EF4-FFF2-40B4-BE49-F238E27FC236}">
                <a16:creationId xmlns:a16="http://schemas.microsoft.com/office/drawing/2014/main" id="{8B5A8CDB-FB45-A75A-8D2B-F37BD041D989}"/>
              </a:ext>
            </a:extLst>
          </p:cNvPr>
          <p:cNvSpPr/>
          <p:nvPr/>
        </p:nvSpPr>
        <p:spPr>
          <a:xfrm>
            <a:off x="0" y="3056347"/>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p>
        </p:txBody>
      </p:sp>
      <p:sp>
        <p:nvSpPr>
          <p:cNvPr id="26" name="TextBox 25">
            <a:extLst>
              <a:ext uri="{FF2B5EF4-FFF2-40B4-BE49-F238E27FC236}">
                <a16:creationId xmlns:a16="http://schemas.microsoft.com/office/drawing/2014/main" id="{22D56924-E815-4206-84CD-E30C86BB8890}"/>
              </a:ext>
            </a:extLst>
          </p:cNvPr>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27" name="Graphic 26">
            <a:extLst>
              <a:ext uri="{FF2B5EF4-FFF2-40B4-BE49-F238E27FC236}">
                <a16:creationId xmlns:a16="http://schemas.microsoft.com/office/drawing/2014/main" id="{02112AF4-9C6F-CDB5-4410-7E2E11B2E31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7523" y="6209240"/>
            <a:ext cx="2286000" cy="439783"/>
          </a:xfrm>
          <a:prstGeom prst="rect">
            <a:avLst/>
          </a:prstGeom>
        </p:spPr>
      </p:pic>
      <p:sp>
        <p:nvSpPr>
          <p:cNvPr id="28" name="Rectangle 27">
            <a:extLst>
              <a:ext uri="{FF2B5EF4-FFF2-40B4-BE49-F238E27FC236}">
                <a16:creationId xmlns:a16="http://schemas.microsoft.com/office/drawing/2014/main" id="{14F258A5-95BA-C1D2-478B-884C2C7E5BE4}"/>
              </a:ext>
            </a:extLst>
          </p:cNvPr>
          <p:cNvSpPr/>
          <p:nvPr/>
        </p:nvSpPr>
        <p:spPr>
          <a:xfrm>
            <a:off x="0" y="4776919"/>
            <a:ext cx="9144000" cy="89255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ICDE </a:t>
            </a:r>
            <a:b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2022</a:t>
            </a:r>
            <a:endParaRPr kumimoji="0" lang="en-US" sz="26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pic>
        <p:nvPicPr>
          <p:cNvPr id="29" name="Picture 28">
            <a:extLst>
              <a:ext uri="{FF2B5EF4-FFF2-40B4-BE49-F238E27FC236}">
                <a16:creationId xmlns:a16="http://schemas.microsoft.com/office/drawing/2014/main" id="{7103FA18-8FA0-8EA4-2151-B6A13616E88B}"/>
              </a:ext>
            </a:extLst>
          </p:cNvPr>
          <p:cNvPicPr>
            <a:picLocks noChangeAspect="1"/>
          </p:cNvPicPr>
          <p:nvPr/>
        </p:nvPicPr>
        <p:blipFill rotWithShape="1">
          <a:blip r:embed="rId5"/>
          <a:srcRect l="5935" t="23510" r="5031" b="23990"/>
          <a:stretch/>
        </p:blipFill>
        <p:spPr>
          <a:xfrm>
            <a:off x="2591318" y="5959344"/>
            <a:ext cx="2286000" cy="898656"/>
          </a:xfrm>
          <a:prstGeom prst="rect">
            <a:avLst/>
          </a:prstGeom>
        </p:spPr>
      </p:pic>
      <p:pic>
        <p:nvPicPr>
          <p:cNvPr id="30" name="Picture 2" descr="http://www.euroc-project.eu/fileadmin/imgEuroc/eurocConsortiumLogos/ethLogo.png">
            <a:extLst>
              <a:ext uri="{FF2B5EF4-FFF2-40B4-BE49-F238E27FC236}">
                <a16:creationId xmlns:a16="http://schemas.microsoft.com/office/drawing/2014/main" id="{BE120067-E558-6BC3-058B-B7FC6D65AB2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1540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extLst>
              <a:ext uri="{FF2B5EF4-FFF2-40B4-BE49-F238E27FC236}">
                <a16:creationId xmlns:a16="http://schemas.microsoft.com/office/drawing/2014/main" id="{51288883-3E9F-27B4-5B57-FB88D3888ED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19122" y="5979804"/>
            <a:ext cx="2175266" cy="898656"/>
          </a:xfrm>
          <a:prstGeom prst="rect">
            <a:avLst/>
          </a:prstGeom>
        </p:spPr>
      </p:pic>
      <p:grpSp>
        <p:nvGrpSpPr>
          <p:cNvPr id="32" name="Group 31">
            <a:extLst>
              <a:ext uri="{FF2B5EF4-FFF2-40B4-BE49-F238E27FC236}">
                <a16:creationId xmlns:a16="http://schemas.microsoft.com/office/drawing/2014/main" id="{9C7E8F51-9381-EFC1-90F4-5B581FD20D5A}"/>
              </a:ext>
            </a:extLst>
          </p:cNvPr>
          <p:cNvGrpSpPr/>
          <p:nvPr/>
        </p:nvGrpSpPr>
        <p:grpSpPr>
          <a:xfrm>
            <a:off x="268787" y="3316941"/>
            <a:ext cx="8606425" cy="926903"/>
            <a:chOff x="1834605" y="3173307"/>
            <a:chExt cx="5405987" cy="926903"/>
          </a:xfrm>
        </p:grpSpPr>
        <p:sp>
          <p:nvSpPr>
            <p:cNvPr id="33" name="TextBox 32">
              <a:extLst>
                <a:ext uri="{FF2B5EF4-FFF2-40B4-BE49-F238E27FC236}">
                  <a16:creationId xmlns:a16="http://schemas.microsoft.com/office/drawing/2014/main" id="{C6D72257-52FD-B627-E655-4843B09F8C7C}"/>
                </a:ext>
              </a:extLst>
            </p:cNvPr>
            <p:cNvSpPr txBox="1"/>
            <p:nvPr/>
          </p:nvSpPr>
          <p:spPr>
            <a:xfrm>
              <a:off x="1834605" y="3173307"/>
              <a:ext cx="3158338" cy="49244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Amirali Boroumand</a:t>
              </a:r>
              <a:endParaRPr kumimoji="0" lang="en-US" sz="26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34" name="TextBox 33">
              <a:extLst>
                <a:ext uri="{FF2B5EF4-FFF2-40B4-BE49-F238E27FC236}">
                  <a16:creationId xmlns:a16="http://schemas.microsoft.com/office/drawing/2014/main" id="{E53358B2-BD72-948B-1F23-7D63554DAC3C}"/>
                </a:ext>
              </a:extLst>
            </p:cNvPr>
            <p:cNvSpPr txBox="1"/>
            <p:nvPr/>
          </p:nvSpPr>
          <p:spPr>
            <a:xfrm>
              <a:off x="4369376" y="3173308"/>
              <a:ext cx="2871216" cy="49244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Saugata Ghose</a:t>
              </a:r>
              <a:endParaRPr kumimoji="0" lang="en-US" sz="26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35" name="TextBox 34">
              <a:extLst>
                <a:ext uri="{FF2B5EF4-FFF2-40B4-BE49-F238E27FC236}">
                  <a16:creationId xmlns:a16="http://schemas.microsoft.com/office/drawing/2014/main" id="{EB2E1145-5F1F-B877-2DDC-141965B6201A}"/>
                </a:ext>
              </a:extLst>
            </p:cNvPr>
            <p:cNvSpPr txBox="1"/>
            <p:nvPr/>
          </p:nvSpPr>
          <p:spPr>
            <a:xfrm>
              <a:off x="2063208" y="3607767"/>
              <a:ext cx="2686957" cy="49244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endParaRPr kumimoji="0" lang="en-US" sz="26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36" name="TextBox 35">
              <a:extLst>
                <a:ext uri="{FF2B5EF4-FFF2-40B4-BE49-F238E27FC236}">
                  <a16:creationId xmlns:a16="http://schemas.microsoft.com/office/drawing/2014/main" id="{86238A45-55C0-9486-C026-00B1E083E343}"/>
                </a:ext>
              </a:extLst>
            </p:cNvPr>
            <p:cNvSpPr txBox="1"/>
            <p:nvPr/>
          </p:nvSpPr>
          <p:spPr>
            <a:xfrm>
              <a:off x="4696541" y="3607766"/>
              <a:ext cx="2217621" cy="49244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Onur Mutlu</a:t>
              </a:r>
              <a:r>
                <a:rPr kumimoji="0" lang="en-US" sz="26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endPar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p:txBody>
        </p:sp>
      </p:grpSp>
    </p:spTree>
    <p:extLst>
      <p:ext uri="{BB962C8B-B14F-4D97-AF65-F5344CB8AC3E}">
        <p14:creationId xmlns:p14="http://schemas.microsoft.com/office/powerpoint/2010/main" val="2300731118"/>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D27D2AA-1BAA-31D5-C983-42F3FC3197BF}"/>
              </a:ext>
            </a:extLst>
          </p:cNvPr>
          <p:cNvSpPr/>
          <p:nvPr/>
        </p:nvSpPr>
        <p:spPr>
          <a:xfrm>
            <a:off x="-2" y="2795424"/>
            <a:ext cx="9144002" cy="1034371"/>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8" name="Rectangle 7">
            <a:extLst>
              <a:ext uri="{FF2B5EF4-FFF2-40B4-BE49-F238E27FC236}">
                <a16:creationId xmlns:a16="http://schemas.microsoft.com/office/drawing/2014/main" id="{B3EE80DC-F576-1D3F-5B58-969E7D75D14E}"/>
              </a:ext>
            </a:extLst>
          </p:cNvPr>
          <p:cNvSpPr/>
          <p:nvPr/>
        </p:nvSpPr>
        <p:spPr>
          <a:xfrm>
            <a:off x="-1" y="5457003"/>
            <a:ext cx="9144001" cy="1035880"/>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7" name="Rectangle 6">
            <a:extLst>
              <a:ext uri="{FF2B5EF4-FFF2-40B4-BE49-F238E27FC236}">
                <a16:creationId xmlns:a16="http://schemas.microsoft.com/office/drawing/2014/main" id="{38FD1747-586A-96C6-72A0-FFF1713ECE47}"/>
              </a:ext>
            </a:extLst>
          </p:cNvPr>
          <p:cNvSpPr/>
          <p:nvPr/>
        </p:nvSpPr>
        <p:spPr>
          <a:xfrm>
            <a:off x="0" y="3936121"/>
            <a:ext cx="9144000" cy="141455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6" name="Rectangle 5">
            <a:extLst>
              <a:ext uri="{FF2B5EF4-FFF2-40B4-BE49-F238E27FC236}">
                <a16:creationId xmlns:a16="http://schemas.microsoft.com/office/drawing/2014/main" id="{ACC7CEED-E27F-10BE-6820-1A9645F1D632}"/>
              </a:ext>
            </a:extLst>
          </p:cNvPr>
          <p:cNvSpPr/>
          <p:nvPr/>
        </p:nvSpPr>
        <p:spPr>
          <a:xfrm>
            <a:off x="0" y="2287135"/>
            <a:ext cx="9144000" cy="403717"/>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5" name="Rectangle 4">
            <a:extLst>
              <a:ext uri="{FF2B5EF4-FFF2-40B4-BE49-F238E27FC236}">
                <a16:creationId xmlns:a16="http://schemas.microsoft.com/office/drawing/2014/main" id="{3608DF62-829F-0539-2F5C-42B44B93CF95}"/>
              </a:ext>
            </a:extLst>
          </p:cNvPr>
          <p:cNvSpPr/>
          <p:nvPr/>
        </p:nvSpPr>
        <p:spPr>
          <a:xfrm>
            <a:off x="1" y="838192"/>
            <a:ext cx="9144000" cy="1350749"/>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 name="Title 1"/>
          <p:cNvSpPr>
            <a:spLocks noGrp="1"/>
          </p:cNvSpPr>
          <p:nvPr>
            <p:ph type="title"/>
          </p:nvPr>
        </p:nvSpPr>
        <p:spPr/>
        <p:txBody>
          <a:bodyPr/>
          <a:lstStyle/>
          <a:p>
            <a:r>
              <a:rPr lang="en-US" dirty="0"/>
              <a:t>Executive Summary</a:t>
            </a:r>
          </a:p>
        </p:txBody>
      </p:sp>
      <p:sp>
        <p:nvSpPr>
          <p:cNvPr id="3" name="Content Placeholder 2"/>
          <p:cNvSpPr>
            <a:spLocks noGrp="1"/>
          </p:cNvSpPr>
          <p:nvPr>
            <p:ph idx="1"/>
          </p:nvPr>
        </p:nvSpPr>
        <p:spPr>
          <a:xfrm>
            <a:off x="-32096" y="838199"/>
            <a:ext cx="9404195" cy="6126127"/>
          </a:xfrm>
        </p:spPr>
        <p:txBody>
          <a:bodyPr>
            <a:normAutofit fontScale="92500" lnSpcReduction="20000"/>
          </a:bodyPr>
          <a:lstStyle/>
          <a:p>
            <a:pPr marL="115888" indent="-115888"/>
            <a:r>
              <a:rPr lang="en-US" sz="2200" dirty="0">
                <a:solidFill>
                  <a:schemeClr val="tx2"/>
                </a:solidFill>
              </a:rPr>
              <a:t> </a:t>
            </a:r>
            <a:r>
              <a:rPr lang="en-US" sz="2200" u="sng" dirty="0">
                <a:solidFill>
                  <a:schemeClr val="tx2"/>
                </a:solidFill>
              </a:rPr>
              <a:t>Context</a:t>
            </a:r>
            <a:r>
              <a:rPr lang="en-US" sz="2200" dirty="0">
                <a:solidFill>
                  <a:schemeClr val="tx2"/>
                </a:solidFill>
              </a:rPr>
              <a:t>: Many applications need to perform real-time data analysis using </a:t>
            </a:r>
            <a:br>
              <a:rPr lang="en-US" sz="2200" dirty="0">
                <a:solidFill>
                  <a:schemeClr val="tx2"/>
                </a:solidFill>
              </a:rPr>
            </a:br>
            <a:r>
              <a:rPr lang="en-US" sz="2200" dirty="0">
                <a:solidFill>
                  <a:schemeClr val="tx2"/>
                </a:solidFill>
              </a:rPr>
              <a:t>an </a:t>
            </a:r>
            <a:r>
              <a:rPr lang="en-US" sz="2200" u="sng" dirty="0">
                <a:solidFill>
                  <a:schemeClr val="tx2"/>
                </a:solidFill>
              </a:rPr>
              <a:t>H</a:t>
            </a:r>
            <a:r>
              <a:rPr lang="en-US" sz="2200" dirty="0">
                <a:solidFill>
                  <a:schemeClr val="tx2"/>
                </a:solidFill>
              </a:rPr>
              <a:t>ybrid </a:t>
            </a:r>
            <a:r>
              <a:rPr lang="en-US" sz="2200" u="sng" dirty="0">
                <a:solidFill>
                  <a:schemeClr val="tx2"/>
                </a:solidFill>
              </a:rPr>
              <a:t>T</a:t>
            </a:r>
            <a:r>
              <a:rPr lang="en-US" sz="2200" dirty="0">
                <a:solidFill>
                  <a:schemeClr val="tx2"/>
                </a:solidFill>
              </a:rPr>
              <a:t>ransactional/</a:t>
            </a:r>
            <a:r>
              <a:rPr lang="en-US" sz="2200" u="sng" dirty="0">
                <a:solidFill>
                  <a:schemeClr val="tx2"/>
                </a:solidFill>
              </a:rPr>
              <a:t>A</a:t>
            </a:r>
            <a:r>
              <a:rPr lang="en-US" sz="2200" dirty="0">
                <a:solidFill>
                  <a:schemeClr val="tx2"/>
                </a:solidFill>
              </a:rPr>
              <a:t>nalytical </a:t>
            </a:r>
            <a:r>
              <a:rPr lang="en-US" sz="2200" u="sng" dirty="0">
                <a:solidFill>
                  <a:schemeClr val="tx2"/>
                </a:solidFill>
              </a:rPr>
              <a:t>P</a:t>
            </a:r>
            <a:r>
              <a:rPr lang="en-US" sz="2200" dirty="0">
                <a:solidFill>
                  <a:schemeClr val="tx2"/>
                </a:solidFill>
              </a:rPr>
              <a:t>rocessing (HTAP) system</a:t>
            </a:r>
          </a:p>
          <a:p>
            <a:pPr marL="517525" lvl="1"/>
            <a:r>
              <a:rPr lang="en-US" sz="2000" dirty="0"/>
              <a:t>An ideal HTAP system should have </a:t>
            </a:r>
            <a:r>
              <a:rPr lang="en-US" sz="2000" dirty="0">
                <a:solidFill>
                  <a:srgbClr val="0000FF"/>
                </a:solidFill>
              </a:rPr>
              <a:t>three properties</a:t>
            </a:r>
            <a:r>
              <a:rPr lang="en-US" sz="2000" dirty="0"/>
              <a:t>: </a:t>
            </a:r>
            <a:br>
              <a:rPr lang="en-US" sz="2000" dirty="0"/>
            </a:br>
            <a:r>
              <a:rPr lang="en-US" sz="2000" dirty="0"/>
              <a:t>(1) </a:t>
            </a:r>
            <a:r>
              <a:rPr lang="en-US" sz="2000" dirty="0">
                <a:solidFill>
                  <a:srgbClr val="C00000"/>
                </a:solidFill>
              </a:rPr>
              <a:t>data freshness </a:t>
            </a:r>
            <a:r>
              <a:rPr lang="en-US" sz="2000" dirty="0"/>
              <a:t>and </a:t>
            </a:r>
            <a:r>
              <a:rPr lang="en-US" sz="2000" dirty="0">
                <a:solidFill>
                  <a:srgbClr val="C00000"/>
                </a:solidFill>
              </a:rPr>
              <a:t>consistency</a:t>
            </a:r>
            <a:r>
              <a:rPr lang="en-US" sz="2000" dirty="0"/>
              <a:t>, (2) </a:t>
            </a:r>
            <a:r>
              <a:rPr lang="en-US" sz="2000" dirty="0">
                <a:solidFill>
                  <a:srgbClr val="C00000"/>
                </a:solidFill>
              </a:rPr>
              <a:t>workload-specific optimization</a:t>
            </a:r>
            <a:r>
              <a:rPr lang="en-US" sz="2000" dirty="0"/>
              <a:t>, </a:t>
            </a:r>
            <a:br>
              <a:rPr lang="en-US" sz="2000" dirty="0"/>
            </a:br>
            <a:r>
              <a:rPr lang="en-US" sz="2000" dirty="0"/>
              <a:t>(3) </a:t>
            </a:r>
            <a:r>
              <a:rPr lang="en-US" sz="2000" dirty="0">
                <a:solidFill>
                  <a:srgbClr val="C00000"/>
                </a:solidFill>
              </a:rPr>
              <a:t>performance isolation</a:t>
            </a:r>
            <a:br>
              <a:rPr lang="en-US" sz="2000" dirty="0">
                <a:solidFill>
                  <a:srgbClr val="0000FF"/>
                </a:solidFill>
              </a:rPr>
            </a:br>
            <a:endParaRPr lang="en-US" sz="1800" dirty="0">
              <a:solidFill>
                <a:srgbClr val="0000FF"/>
              </a:solidFill>
            </a:endParaRPr>
          </a:p>
          <a:p>
            <a:pPr marL="115888" indent="-115888"/>
            <a:r>
              <a:rPr lang="en-US" sz="2200" dirty="0">
                <a:solidFill>
                  <a:schemeClr val="tx2"/>
                </a:solidFill>
              </a:rPr>
              <a:t> </a:t>
            </a:r>
            <a:r>
              <a:rPr lang="en-US" sz="2200" u="sng" dirty="0">
                <a:solidFill>
                  <a:schemeClr val="tx2"/>
                </a:solidFill>
              </a:rPr>
              <a:t>Problem</a:t>
            </a:r>
            <a:r>
              <a:rPr lang="en-US" sz="2200" dirty="0">
                <a:solidFill>
                  <a:schemeClr val="tx2"/>
                </a:solidFill>
              </a:rPr>
              <a:t>: </a:t>
            </a:r>
            <a:r>
              <a:rPr lang="en-US" sz="2200" spc="-20" dirty="0">
                <a:solidFill>
                  <a:schemeClr val="tx2"/>
                </a:solidFill>
              </a:rPr>
              <a:t>Prior works </a:t>
            </a:r>
            <a:r>
              <a:rPr lang="en-US" sz="2200" spc="-20" dirty="0">
                <a:solidFill>
                  <a:srgbClr val="C00000"/>
                </a:solidFill>
              </a:rPr>
              <a:t>cannot achieve all properties</a:t>
            </a:r>
            <a:r>
              <a:rPr lang="en-US" sz="2200" spc="-20" dirty="0">
                <a:solidFill>
                  <a:schemeClr val="tx2"/>
                </a:solidFill>
              </a:rPr>
              <a:t> of an ideal HTAP system</a:t>
            </a:r>
            <a:br>
              <a:rPr lang="en-US" sz="2200" dirty="0">
                <a:solidFill>
                  <a:schemeClr val="tx2"/>
                </a:solidFill>
              </a:rPr>
            </a:br>
            <a:endParaRPr lang="en-US" sz="2200" dirty="0">
              <a:solidFill>
                <a:schemeClr val="tx2"/>
              </a:solidFill>
            </a:endParaRPr>
          </a:p>
          <a:p>
            <a:pPr marL="115888" indent="-115888"/>
            <a:r>
              <a:rPr lang="en-US" sz="2200" dirty="0">
                <a:solidFill>
                  <a:schemeClr val="tx2"/>
                </a:solidFill>
              </a:rPr>
              <a:t> </a:t>
            </a:r>
            <a:r>
              <a:rPr lang="en-US" sz="2200" u="sng" dirty="0">
                <a:solidFill>
                  <a:schemeClr val="tx2"/>
                </a:solidFill>
              </a:rPr>
              <a:t>Key Idea</a:t>
            </a:r>
            <a:r>
              <a:rPr lang="en-US" sz="2200" dirty="0">
                <a:solidFill>
                  <a:schemeClr val="tx2"/>
                </a:solidFill>
              </a:rPr>
              <a:t>: </a:t>
            </a:r>
            <a:r>
              <a:rPr lang="en-US" sz="2200" dirty="0">
                <a:solidFill>
                  <a:schemeClr val="tx2"/>
                </a:solidFill>
                <a:cs typeface="Adobe Garamond Pro"/>
              </a:rPr>
              <a:t>Divide the system into transactional and analytical </a:t>
            </a:r>
            <a:r>
              <a:rPr lang="en-US" sz="2200" dirty="0">
                <a:solidFill>
                  <a:srgbClr val="0000FF"/>
                </a:solidFill>
                <a:cs typeface="Adobe Garamond Pro"/>
              </a:rPr>
              <a:t>processing islands</a:t>
            </a:r>
          </a:p>
          <a:p>
            <a:pPr marL="465138" lvl="1"/>
            <a:r>
              <a:rPr lang="en-US" sz="2000" dirty="0">
                <a:solidFill>
                  <a:srgbClr val="595959"/>
                </a:solidFill>
              </a:rPr>
              <a:t>Enables </a:t>
            </a:r>
            <a:r>
              <a:rPr lang="en-US" sz="2000" dirty="0">
                <a:solidFill>
                  <a:srgbClr val="C00000"/>
                </a:solidFill>
              </a:rPr>
              <a:t>workload-specific optimizations </a:t>
            </a:r>
            <a:r>
              <a:rPr lang="en-US" sz="2000" dirty="0">
                <a:solidFill>
                  <a:srgbClr val="595959"/>
                </a:solidFill>
              </a:rPr>
              <a:t>and </a:t>
            </a:r>
            <a:r>
              <a:rPr lang="en-US" sz="2000" dirty="0">
                <a:solidFill>
                  <a:srgbClr val="C00000"/>
                </a:solidFill>
              </a:rPr>
              <a:t>performance isolation </a:t>
            </a:r>
            <a:br>
              <a:rPr lang="en-US" sz="2000" dirty="0">
                <a:solidFill>
                  <a:srgbClr val="1400FF"/>
                </a:solidFill>
              </a:rPr>
            </a:br>
            <a:endParaRPr lang="en-US" sz="2000" dirty="0">
              <a:solidFill>
                <a:srgbClr val="1400FF"/>
              </a:solidFill>
            </a:endParaRPr>
          </a:p>
          <a:p>
            <a:pPr marL="115888" indent="-115888"/>
            <a:r>
              <a:rPr lang="en-US" sz="2200" dirty="0">
                <a:solidFill>
                  <a:schemeClr val="tx2"/>
                </a:solidFill>
              </a:rPr>
              <a:t> </a:t>
            </a:r>
            <a:r>
              <a:rPr lang="en-US" sz="2200" u="sng" dirty="0">
                <a:solidFill>
                  <a:schemeClr val="tx2"/>
                </a:solidFill>
              </a:rPr>
              <a:t>Key Mechanism</a:t>
            </a:r>
            <a:r>
              <a:rPr lang="en-US" sz="2200" dirty="0">
                <a:solidFill>
                  <a:schemeClr val="tx2"/>
                </a:solidFill>
              </a:rPr>
              <a:t>: Polynesia, a novel hardware/software cooperative design </a:t>
            </a:r>
            <a:br>
              <a:rPr lang="en-US" sz="2200" dirty="0">
                <a:solidFill>
                  <a:schemeClr val="tx2"/>
                </a:solidFill>
              </a:rPr>
            </a:br>
            <a:r>
              <a:rPr lang="en-US" sz="2200" dirty="0">
                <a:solidFill>
                  <a:schemeClr val="tx2"/>
                </a:solidFill>
              </a:rPr>
              <a:t>for in-memory HTAP databases</a:t>
            </a:r>
          </a:p>
          <a:p>
            <a:pPr marL="517525" lvl="1"/>
            <a:r>
              <a:rPr lang="en-US" sz="2000" dirty="0"/>
              <a:t>Implements </a:t>
            </a:r>
            <a:r>
              <a:rPr lang="en-US" sz="2000" dirty="0">
                <a:solidFill>
                  <a:srgbClr val="0000FF"/>
                </a:solidFill>
              </a:rPr>
              <a:t>custom algorithms and hardware</a:t>
            </a:r>
            <a:r>
              <a:rPr lang="en-US" sz="2000" dirty="0"/>
              <a:t> to reduce the costs of </a:t>
            </a:r>
            <a:br>
              <a:rPr lang="en-US" sz="2000" dirty="0"/>
            </a:br>
            <a:r>
              <a:rPr lang="en-US" sz="2000" dirty="0">
                <a:solidFill>
                  <a:srgbClr val="C00000"/>
                </a:solidFill>
              </a:rPr>
              <a:t>data freshness </a:t>
            </a:r>
            <a:r>
              <a:rPr lang="en-US" sz="2000" dirty="0"/>
              <a:t>and </a:t>
            </a:r>
            <a:r>
              <a:rPr lang="en-US" sz="2000" dirty="0">
                <a:solidFill>
                  <a:srgbClr val="C00000"/>
                </a:solidFill>
              </a:rPr>
              <a:t>consistency</a:t>
            </a:r>
          </a:p>
          <a:p>
            <a:pPr marL="517525" lvl="1"/>
            <a:r>
              <a:rPr lang="en-US" sz="2000" dirty="0"/>
              <a:t>Exploits </a:t>
            </a:r>
            <a:r>
              <a:rPr lang="en-US" sz="2000" dirty="0">
                <a:solidFill>
                  <a:srgbClr val="0000FF"/>
                </a:solidFill>
              </a:rPr>
              <a:t>PIM</a:t>
            </a:r>
            <a:r>
              <a:rPr lang="en-US" sz="2000" dirty="0"/>
              <a:t> for analytical processing to alleviate </a:t>
            </a:r>
            <a:r>
              <a:rPr lang="en-US" sz="2000" dirty="0">
                <a:solidFill>
                  <a:srgbClr val="C00000"/>
                </a:solidFill>
              </a:rPr>
              <a:t>data movement</a:t>
            </a:r>
            <a:br>
              <a:rPr lang="en-US" sz="2000" dirty="0"/>
            </a:br>
            <a:endParaRPr lang="en-US" sz="2000" dirty="0"/>
          </a:p>
          <a:p>
            <a:pPr marL="115888" indent="-115888"/>
            <a:r>
              <a:rPr lang="en-US" sz="2200" dirty="0">
                <a:solidFill>
                  <a:schemeClr val="tx2"/>
                </a:solidFill>
              </a:rPr>
              <a:t> </a:t>
            </a:r>
            <a:r>
              <a:rPr lang="en-US" sz="2200" u="sng" dirty="0">
                <a:solidFill>
                  <a:schemeClr val="tx2"/>
                </a:solidFill>
              </a:rPr>
              <a:t>Key Results</a:t>
            </a:r>
            <a:r>
              <a:rPr lang="en-US" sz="2200" dirty="0">
                <a:solidFill>
                  <a:schemeClr val="tx2"/>
                </a:solidFill>
              </a:rPr>
              <a:t>: Polynesia outperforms three state-of-the-art HTAP systems</a:t>
            </a:r>
          </a:p>
          <a:p>
            <a:pPr marL="349250" lvl="1" indent="-127000"/>
            <a:r>
              <a:rPr lang="en-US" sz="1800" dirty="0"/>
              <a:t>   </a:t>
            </a:r>
            <a:r>
              <a:rPr lang="en-US" sz="2100" dirty="0"/>
              <a:t>Average transactional/analytical throughput improvements of </a:t>
            </a:r>
            <a:r>
              <a:rPr lang="en-US" sz="2100" dirty="0">
                <a:solidFill>
                  <a:srgbClr val="0000FF"/>
                </a:solidFill>
              </a:rPr>
              <a:t>1.7x/3.7x</a:t>
            </a:r>
            <a:endParaRPr lang="en-US" sz="2100" dirty="0">
              <a:solidFill>
                <a:schemeClr val="tx2"/>
              </a:solidFill>
            </a:endParaRPr>
          </a:p>
          <a:p>
            <a:pPr marL="349250" lvl="1" indent="-127000"/>
            <a:r>
              <a:rPr lang="en-US" sz="2100" dirty="0">
                <a:solidFill>
                  <a:schemeClr val="tx2"/>
                </a:solidFill>
              </a:rPr>
              <a:t>   </a:t>
            </a:r>
            <a:r>
              <a:rPr lang="en-US" sz="2100" dirty="0">
                <a:solidFill>
                  <a:srgbClr val="1400FF"/>
                </a:solidFill>
              </a:rPr>
              <a:t>48%</a:t>
            </a:r>
            <a:r>
              <a:rPr lang="en-US" sz="2100" dirty="0"/>
              <a:t> reduction on energy consumption  </a:t>
            </a: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sp>
        <p:nvSpPr>
          <p:cNvPr id="11" name="Slide Number Placeholder 10">
            <a:extLst>
              <a:ext uri="{FF2B5EF4-FFF2-40B4-BE49-F238E27FC236}">
                <a16:creationId xmlns:a16="http://schemas.microsoft.com/office/drawing/2014/main" id="{0D1E1B0D-645E-3EA3-AEF4-0C439FAD34B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1F497D"/>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195</a:t>
            </a:fld>
            <a:endParaRPr kumimoji="0" lang="en-US" sz="2400" b="1" i="0" u="none" strike="noStrike" kern="1200" cap="none" spc="0" normalizeH="0" baseline="0" noProof="0">
              <a:ln>
                <a:noFill/>
              </a:ln>
              <a:solidFill>
                <a:srgbClr val="1F497D"/>
              </a:solidFill>
              <a:effectLst/>
              <a:uLnTx/>
              <a:uFillTx/>
              <a:latin typeface="Gill Sans MT"/>
              <a:ea typeface="+mn-ea"/>
              <a:cs typeface="+mn-cs"/>
            </a:endParaRPr>
          </a:p>
        </p:txBody>
      </p:sp>
    </p:spTree>
    <p:extLst>
      <p:ext uri="{BB962C8B-B14F-4D97-AF65-F5344CB8AC3E}">
        <p14:creationId xmlns:p14="http://schemas.microsoft.com/office/powerpoint/2010/main" val="1262351731"/>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a:t>Polynesia Talk Video (I)</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DC27E93-CE8E-D6EB-CBBF-D2A85499D7CA}"/>
              </a:ext>
            </a:extLst>
          </p:cNvPr>
          <p:cNvSpPr txBox="1"/>
          <p:nvPr/>
        </p:nvSpPr>
        <p:spPr>
          <a:xfrm>
            <a:off x="1475656" y="6452890"/>
            <a:ext cx="6590266" cy="338554"/>
          </a:xfrm>
          <a:prstGeom prst="rect">
            <a:avLst/>
          </a:prstGeom>
          <a:noFill/>
        </p:spPr>
        <p:txBody>
          <a:bodyPr wrap="none" rtlCol="0">
            <a:spAutoFit/>
          </a:bodyPr>
          <a:lstStyle/>
          <a:p>
            <a:pPr lvl="0">
              <a:defRPr/>
            </a:pPr>
            <a:r>
              <a:rPr lang="en-US" sz="1600" b="1" dirty="0">
                <a:solidFill>
                  <a:srgbClr val="0000FF"/>
                </a:solidFill>
                <a:hlinkClick r:id="rId2">
                  <a:extLst>
                    <a:ext uri="{A12FA001-AC4F-418D-AE19-62706E023703}">
                      <ahyp:hlinkClr xmlns:ahyp="http://schemas.microsoft.com/office/drawing/2018/hyperlinkcolor" val="tx"/>
                    </a:ext>
                  </a:extLst>
                </a:hlinkClick>
              </a:rPr>
              <a:t>https://www.youtube.com/watch?v=qeukNs5XI3g&amp;t=5897s</a:t>
            </a:r>
            <a:r>
              <a:rPr lang="en-US" sz="1600" b="1" dirty="0">
                <a:solidFill>
                  <a:srgbClr val="0000FF"/>
                </a:solidFill>
              </a:rPr>
              <a:t> </a:t>
            </a:r>
            <a:endParaRPr kumimoji="0" lang="en-US" sz="16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3" name="Picture 2">
            <a:extLst>
              <a:ext uri="{FF2B5EF4-FFF2-40B4-BE49-F238E27FC236}">
                <a16:creationId xmlns:a16="http://schemas.microsoft.com/office/drawing/2014/main" id="{B57CEE76-3AA5-A13C-3041-BAE507D7E07B}"/>
              </a:ext>
            </a:extLst>
          </p:cNvPr>
          <p:cNvPicPr>
            <a:picLocks noChangeAspect="1"/>
          </p:cNvPicPr>
          <p:nvPr/>
        </p:nvPicPr>
        <p:blipFill>
          <a:blip r:embed="rId3"/>
          <a:stretch>
            <a:fillRect/>
          </a:stretch>
        </p:blipFill>
        <p:spPr>
          <a:xfrm>
            <a:off x="642457" y="941524"/>
            <a:ext cx="7817975" cy="5377152"/>
          </a:xfrm>
          <a:prstGeom prst="rect">
            <a:avLst/>
          </a:prstGeom>
        </p:spPr>
      </p:pic>
      <p:sp>
        <p:nvSpPr>
          <p:cNvPr id="8" name="TextBox 7">
            <a:extLst>
              <a:ext uri="{FF2B5EF4-FFF2-40B4-BE49-F238E27FC236}">
                <a16:creationId xmlns:a16="http://schemas.microsoft.com/office/drawing/2014/main" id="{6D9A00A0-3EE6-A422-FD60-15EFD2488011}"/>
              </a:ext>
            </a:extLst>
          </p:cNvPr>
          <p:cNvSpPr txBox="1"/>
          <p:nvPr/>
        </p:nvSpPr>
        <p:spPr>
          <a:xfrm>
            <a:off x="2123728" y="6014243"/>
            <a:ext cx="4933061" cy="369332"/>
          </a:xfrm>
          <a:prstGeom prst="rect">
            <a:avLst/>
          </a:prstGeom>
          <a:noFill/>
        </p:spPr>
        <p:txBody>
          <a:bodyPr wrap="square">
            <a:spAutoFit/>
          </a:bodyPr>
          <a:lstStyle/>
          <a:p>
            <a:r>
              <a:rPr lang="en-US" b="1" dirty="0">
                <a:solidFill>
                  <a:srgbClr val="0000FF"/>
                </a:solidFill>
                <a:hlinkClick r:id="rId4">
                  <a:extLst>
                    <a:ext uri="{A12FA001-AC4F-418D-AE19-62706E023703}">
                      <ahyp:hlinkClr xmlns:ahyp="http://schemas.microsoft.com/office/drawing/2018/hyperlinkcolor" val="tx"/>
                    </a:ext>
                  </a:extLst>
                </a:hlinkClick>
              </a:rPr>
              <a:t>https://arxiv.org/pdf/2205.14664.pdf</a:t>
            </a:r>
            <a:r>
              <a:rPr lang="en-US" b="1" dirty="0">
                <a:solidFill>
                  <a:srgbClr val="0000FF"/>
                </a:solidFill>
              </a:rPr>
              <a:t> </a:t>
            </a:r>
          </a:p>
        </p:txBody>
      </p:sp>
    </p:spTree>
    <p:extLst>
      <p:ext uri="{BB962C8B-B14F-4D97-AF65-F5344CB8AC3E}">
        <p14:creationId xmlns:p14="http://schemas.microsoft.com/office/powerpoint/2010/main" val="875598153"/>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31E3E54-F678-4D58-94BC-D77A76295CAA}"/>
              </a:ext>
            </a:extLst>
          </p:cNvPr>
          <p:cNvPicPr>
            <a:picLocks noChangeAspect="1"/>
          </p:cNvPicPr>
          <p:nvPr/>
        </p:nvPicPr>
        <p:blipFill>
          <a:blip r:embed="rId2"/>
          <a:stretch>
            <a:fillRect/>
          </a:stretch>
        </p:blipFill>
        <p:spPr>
          <a:xfrm>
            <a:off x="611560" y="1048778"/>
            <a:ext cx="7715200" cy="5306463"/>
          </a:xfrm>
          <a:prstGeom prst="rect">
            <a:avLst/>
          </a:prstGeom>
        </p:spPr>
      </p:pic>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a:t>Polynesia Talk Video (II)</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DC27E93-CE8E-D6EB-CBBF-D2A85499D7CA}"/>
              </a:ext>
            </a:extLst>
          </p:cNvPr>
          <p:cNvSpPr txBox="1"/>
          <p:nvPr/>
        </p:nvSpPr>
        <p:spPr>
          <a:xfrm>
            <a:off x="1868862" y="6443693"/>
            <a:ext cx="5634876" cy="338554"/>
          </a:xfrm>
          <a:prstGeom prst="rect">
            <a:avLst/>
          </a:prstGeom>
          <a:noFill/>
        </p:spPr>
        <p:txBody>
          <a:bodyPr wrap="none" rtlCol="0">
            <a:spAutoFit/>
          </a:bodyPr>
          <a:lstStyle/>
          <a:p>
            <a:pPr lvl="0">
              <a:defRPr/>
            </a:pPr>
            <a:r>
              <a:rPr lang="en-US" sz="1600" b="1" dirty="0">
                <a:solidFill>
                  <a:srgbClr val="0000FF"/>
                </a:solidFill>
                <a:hlinkClick r:id="rId3">
                  <a:extLst>
                    <a:ext uri="{A12FA001-AC4F-418D-AE19-62706E023703}">
                      <ahyp:hlinkClr xmlns:ahyp="http://schemas.microsoft.com/office/drawing/2018/hyperlinkcolor" val="tx"/>
                    </a:ext>
                  </a:extLst>
                </a:hlinkClick>
              </a:rPr>
              <a:t>https://www.youtube.com/watch?v=1HkXy3g6FF4</a:t>
            </a:r>
            <a:r>
              <a:rPr lang="en-US" sz="1600" b="1" dirty="0">
                <a:solidFill>
                  <a:srgbClr val="0000FF"/>
                </a:solidFill>
              </a:rPr>
              <a:t> </a:t>
            </a:r>
            <a:endParaRPr kumimoji="0" lang="en-US" sz="1600" b="1" i="0" u="none" strike="noStrike" kern="1200" cap="none" spc="0" normalizeH="0" baseline="0" noProof="0" dirty="0">
              <a:ln>
                <a:noFill/>
              </a:ln>
              <a:solidFill>
                <a:srgbClr val="0000FF"/>
              </a:solidFill>
              <a:effectLst/>
              <a:uLnTx/>
              <a:uFillTx/>
              <a:latin typeface="Tahoma"/>
              <a:ea typeface="+mn-ea"/>
              <a:cs typeface="+mn-cs"/>
            </a:endParaRPr>
          </a:p>
        </p:txBody>
      </p:sp>
      <p:sp>
        <p:nvSpPr>
          <p:cNvPr id="8" name="TextBox 7">
            <a:extLst>
              <a:ext uri="{FF2B5EF4-FFF2-40B4-BE49-F238E27FC236}">
                <a16:creationId xmlns:a16="http://schemas.microsoft.com/office/drawing/2014/main" id="{6D9A00A0-3EE6-A422-FD60-15EFD2488011}"/>
              </a:ext>
            </a:extLst>
          </p:cNvPr>
          <p:cNvSpPr txBox="1"/>
          <p:nvPr/>
        </p:nvSpPr>
        <p:spPr>
          <a:xfrm>
            <a:off x="2123728" y="6014243"/>
            <a:ext cx="4933061" cy="369332"/>
          </a:xfrm>
          <a:prstGeom prst="rect">
            <a:avLst/>
          </a:prstGeom>
          <a:noFill/>
        </p:spPr>
        <p:txBody>
          <a:bodyPr wrap="square">
            <a:spAutoFit/>
          </a:bodyPr>
          <a:lstStyle/>
          <a:p>
            <a:r>
              <a:rPr lang="en-US" b="1" dirty="0">
                <a:solidFill>
                  <a:srgbClr val="0000FF"/>
                </a:solidFill>
                <a:hlinkClick r:id="rId4">
                  <a:extLst>
                    <a:ext uri="{A12FA001-AC4F-418D-AE19-62706E023703}">
                      <ahyp:hlinkClr xmlns:ahyp="http://schemas.microsoft.com/office/drawing/2018/hyperlinkcolor" val="tx"/>
                    </a:ext>
                  </a:extLst>
                </a:hlinkClick>
              </a:rPr>
              <a:t>https://arxiv.org/pdf/2204.11275.pdf</a:t>
            </a:r>
            <a:r>
              <a:rPr lang="en-US" b="1" dirty="0">
                <a:solidFill>
                  <a:srgbClr val="0000FF"/>
                </a:solidFill>
              </a:rPr>
              <a:t> </a:t>
            </a:r>
          </a:p>
        </p:txBody>
      </p:sp>
    </p:spTree>
    <p:extLst>
      <p:ext uri="{BB962C8B-B14F-4D97-AF65-F5344CB8AC3E}">
        <p14:creationId xmlns:p14="http://schemas.microsoft.com/office/powerpoint/2010/main" val="3823775405"/>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Real-Time Analysis</a:t>
            </a:r>
          </a:p>
        </p:txBody>
      </p:sp>
      <p:sp>
        <p:nvSpPr>
          <p:cNvPr id="3" name="Content Placeholder 2"/>
          <p:cNvSpPr>
            <a:spLocks noGrp="1"/>
          </p:cNvSpPr>
          <p:nvPr>
            <p:ph idx="1"/>
          </p:nvPr>
        </p:nvSpPr>
        <p:spPr>
          <a:xfrm>
            <a:off x="152400" y="990600"/>
            <a:ext cx="8839200" cy="5867400"/>
          </a:xfrm>
        </p:spPr>
        <p:txBody>
          <a:bodyPr>
            <a:normAutofit/>
          </a:bodyPr>
          <a:lstStyle/>
          <a:p>
            <a:pPr marL="457200" lvl="1" indent="0">
              <a:buNone/>
            </a:pPr>
            <a:endParaRPr lang="en-US" sz="2000" dirty="0"/>
          </a:p>
          <a:p>
            <a:pPr lvl="1"/>
            <a:endParaRPr lang="en-US" sz="2000" dirty="0"/>
          </a:p>
          <a:p>
            <a:pPr lvl="1"/>
            <a:endParaRPr lang="en-US" sz="2200" dirty="0"/>
          </a:p>
          <a:p>
            <a:pPr marL="0" indent="0">
              <a:buNone/>
            </a:pPr>
            <a:endParaRPr lang="en-US" sz="2200" dirty="0"/>
          </a:p>
          <a:p>
            <a:pPr lvl="1"/>
            <a:endParaRPr lang="en-US" dirty="0"/>
          </a:p>
          <a:p>
            <a:pPr marL="457200" lvl="1" indent="0">
              <a:buNone/>
            </a:pPr>
            <a:endParaRPr lang="en-US" dirty="0"/>
          </a:p>
        </p:txBody>
      </p:sp>
      <p:sp>
        <p:nvSpPr>
          <p:cNvPr id="7" name="Rectangle 6"/>
          <p:cNvSpPr/>
          <p:nvPr/>
        </p:nvSpPr>
        <p:spPr>
          <a:xfrm>
            <a:off x="0" y="990600"/>
            <a:ext cx="9144000" cy="1200329"/>
          </a:xfrm>
          <a:prstGeom prst="rect">
            <a:avLst/>
          </a:prstGeom>
          <a:solidFill>
            <a:schemeClr val="tx2">
              <a:lumMod val="75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Increasing interest in many applications domains to </a:t>
            </a:r>
            <a:br>
              <a:rPr kumimoji="0" lang="en-US" sz="2400" b="1" i="0" u="none" strike="noStrike" kern="1200" cap="none" spc="0" normalizeH="0" baseline="0" noProof="0" dirty="0">
                <a:ln>
                  <a:noFill/>
                </a:ln>
                <a:solidFill>
                  <a:prstClr val="white"/>
                </a:solidFill>
                <a:effectLst/>
                <a:uLnTx/>
                <a:uFillTx/>
                <a:latin typeface="Gill Sans MT"/>
                <a:ea typeface="+mn-ea"/>
                <a:cs typeface="Gill Sans MT"/>
              </a:rPr>
            </a:b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perform data analytics on the most recent version of 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(real-time analysis) </a:t>
            </a:r>
          </a:p>
        </p:txBody>
      </p:sp>
      <p:pic>
        <p:nvPicPr>
          <p:cNvPr id="28" name="Picture 27"/>
          <p:cNvPicPr>
            <a:picLocks noChangeAspect="1"/>
          </p:cNvPicPr>
          <p:nvPr/>
        </p:nvPicPr>
        <p:blipFill>
          <a:blip r:embed="rId3"/>
          <a:stretch>
            <a:fillRect/>
          </a:stretch>
        </p:blipFill>
        <p:spPr>
          <a:xfrm>
            <a:off x="3733800" y="3335451"/>
            <a:ext cx="1752600" cy="1752600"/>
          </a:xfrm>
          <a:prstGeom prst="rect">
            <a:avLst/>
          </a:prstGeom>
        </p:spPr>
      </p:pic>
      <p:sp>
        <p:nvSpPr>
          <p:cNvPr id="6" name="Rectangle 5"/>
          <p:cNvSpPr/>
          <p:nvPr/>
        </p:nvSpPr>
        <p:spPr>
          <a:xfrm>
            <a:off x="0" y="2421051"/>
            <a:ext cx="3886200" cy="10618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Gill Sans MT"/>
                <a:ea typeface="+mn-ea"/>
                <a:cs typeface="+mn-cs"/>
              </a:rPr>
              <a:t>Use </a:t>
            </a:r>
            <a:r>
              <a:rPr kumimoji="0" lang="en-US" sz="2100" b="1" i="0" u="none" strike="noStrike" kern="1200" cap="none" spc="0" normalizeH="0" baseline="0" noProof="0" dirty="0">
                <a:ln>
                  <a:noFill/>
                </a:ln>
                <a:solidFill>
                  <a:srgbClr val="0000FF"/>
                </a:solidFill>
                <a:effectLst/>
                <a:uLnTx/>
                <a:uFillTx/>
                <a:latin typeface="Gill Sans MT"/>
                <a:ea typeface="+mn-ea"/>
                <a:cs typeface="+mn-cs"/>
              </a:rPr>
              <a:t>transactions</a:t>
            </a:r>
            <a:r>
              <a:rPr kumimoji="0" lang="en-US" sz="21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100" b="1" i="0" u="none" strike="noStrike" kern="1200" cap="none" spc="0" normalizeH="0" baseline="0" noProof="0" dirty="0">
                <a:ln>
                  <a:noFill/>
                </a:ln>
                <a:solidFill>
                  <a:srgbClr val="0000FF"/>
                </a:solidFill>
                <a:effectLst/>
                <a:uLnTx/>
                <a:uFillTx/>
                <a:latin typeface="Gill Sans MT"/>
                <a:ea typeface="+mn-ea"/>
                <a:cs typeface="+mn-cs"/>
              </a:rPr>
              <a:t>record</a:t>
            </a:r>
            <a:r>
              <a:rPr kumimoji="0" lang="en-US" sz="2100" b="1" i="0" u="none" strike="noStrike" kern="1200" cap="none" spc="0" normalizeH="0" baseline="0" noProof="0" dirty="0">
                <a:ln>
                  <a:noFill/>
                </a:ln>
                <a:solidFill>
                  <a:prstClr val="black"/>
                </a:solidFill>
                <a:effectLst/>
                <a:uLnTx/>
                <a:uFillTx/>
                <a:latin typeface="Gill Sans MT"/>
                <a:ea typeface="+mn-ea"/>
                <a:cs typeface="+mn-cs"/>
              </a:rPr>
              <a:t> each periodic sample of data from </a:t>
            </a:r>
            <a:r>
              <a:rPr kumimoji="0" lang="en-US" sz="2100" b="1" i="0" u="none" strike="noStrike" kern="1200" cap="none" spc="0" normalizeH="0" baseline="0" noProof="0" dirty="0">
                <a:ln>
                  <a:noFill/>
                </a:ln>
                <a:solidFill>
                  <a:srgbClr val="0000FF"/>
                </a:solidFill>
                <a:effectLst/>
                <a:uLnTx/>
                <a:uFillTx/>
                <a:latin typeface="Gill Sans MT"/>
                <a:ea typeface="+mn-ea"/>
                <a:cs typeface="+mn-cs"/>
              </a:rPr>
              <a:t>all sensors</a:t>
            </a:r>
          </a:p>
        </p:txBody>
      </p:sp>
      <p:cxnSp>
        <p:nvCxnSpPr>
          <p:cNvPr id="16" name="Straight Arrow Connector 15"/>
          <p:cNvCxnSpPr>
            <a:stCxn id="28" idx="1"/>
          </p:cNvCxnSpPr>
          <p:nvPr/>
        </p:nvCxnSpPr>
        <p:spPr>
          <a:xfrm flipH="1" flipV="1">
            <a:off x="2667000" y="3640251"/>
            <a:ext cx="1066800" cy="571500"/>
          </a:xfrm>
          <a:prstGeom prst="straightConnector1">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5486400" y="2421051"/>
            <a:ext cx="3810000" cy="10618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Gill Sans MT"/>
                <a:ea typeface="+mn-ea"/>
                <a:cs typeface="+mn-cs"/>
              </a:rPr>
              <a:t>Run </a:t>
            </a:r>
            <a:r>
              <a:rPr kumimoji="0" lang="en-US" sz="2100" b="1" i="0" u="none" strike="noStrike" kern="1200" cap="none" spc="0" normalizeH="0" baseline="0" noProof="0" dirty="0">
                <a:ln>
                  <a:noFill/>
                </a:ln>
                <a:solidFill>
                  <a:srgbClr val="0000FF"/>
                </a:solidFill>
                <a:effectLst/>
                <a:uLnTx/>
                <a:uFillTx/>
                <a:latin typeface="Gill Sans MT"/>
                <a:ea typeface="+mn-ea"/>
                <a:cs typeface="+mn-cs"/>
              </a:rPr>
              <a:t>analytics</a:t>
            </a:r>
            <a:r>
              <a:rPr kumimoji="0" lang="en-US" sz="2100" b="1" i="0" u="none" strike="noStrike" kern="1200" cap="none" spc="0" normalizeH="0" baseline="0" noProof="0" dirty="0">
                <a:ln>
                  <a:noFill/>
                </a:ln>
                <a:solidFill>
                  <a:prstClr val="black"/>
                </a:solidFill>
                <a:effectLst/>
                <a:uLnTx/>
                <a:uFillTx/>
                <a:latin typeface="Gill Sans MT"/>
                <a:ea typeface="+mn-ea"/>
                <a:cs typeface="+mn-cs"/>
              </a:rPr>
              <a:t> across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Gill Sans MT"/>
                <a:ea typeface="+mn-ea"/>
                <a:cs typeface="+mn-cs"/>
              </a:rPr>
              <a:t>sensor data to make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Gill Sans MT"/>
                <a:ea typeface="+mn-ea"/>
                <a:cs typeface="+mn-cs"/>
              </a:rPr>
              <a:t>real-time</a:t>
            </a:r>
            <a:r>
              <a:rPr kumimoji="0" lang="en-US" sz="2100" b="1" i="0" u="none" strike="noStrike" kern="1200" cap="none" spc="0" normalizeH="0" baseline="0" noProof="0" dirty="0">
                <a:ln>
                  <a:noFill/>
                </a:ln>
                <a:solidFill>
                  <a:prstClr val="black"/>
                </a:solidFill>
                <a:effectLst/>
                <a:uLnTx/>
                <a:uFillTx/>
                <a:latin typeface="Gill Sans MT"/>
                <a:ea typeface="+mn-ea"/>
                <a:cs typeface="+mn-cs"/>
              </a:rPr>
              <a:t> steering decisions</a:t>
            </a:r>
          </a:p>
        </p:txBody>
      </p:sp>
      <p:cxnSp>
        <p:nvCxnSpPr>
          <p:cNvPr id="26" name="Straight Arrow Connector 25"/>
          <p:cNvCxnSpPr>
            <a:stCxn id="28" idx="3"/>
          </p:cNvCxnSpPr>
          <p:nvPr/>
        </p:nvCxnSpPr>
        <p:spPr>
          <a:xfrm flipV="1">
            <a:off x="5486400" y="3716451"/>
            <a:ext cx="762000" cy="495300"/>
          </a:xfrm>
          <a:prstGeom prst="straightConnector1">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0" y="5586952"/>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For these applications, it is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critical</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to analyze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the transactions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real-time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as the data’s value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diminishes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over time</a:t>
            </a:r>
          </a:p>
        </p:txBody>
      </p:sp>
      <p:sp>
        <p:nvSpPr>
          <p:cNvPr id="34" name="Rectangle 33"/>
          <p:cNvSpPr/>
          <p:nvPr/>
        </p:nvSpPr>
        <p:spPr>
          <a:xfrm>
            <a:off x="2743200" y="5088051"/>
            <a:ext cx="3810000" cy="4154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prstClr val="black"/>
                </a:solidFill>
                <a:effectLst/>
                <a:uLnTx/>
                <a:uFillTx/>
                <a:latin typeface="Gill Sans MT"/>
                <a:ea typeface="+mn-ea"/>
                <a:cs typeface="+mn-cs"/>
              </a:rPr>
              <a:t>Self-Driving Cars</a:t>
            </a:r>
          </a:p>
        </p:txBody>
      </p:sp>
      <p:sp>
        <p:nvSpPr>
          <p:cNvPr id="5" name="Slide Number Placeholder 4">
            <a:extLst>
              <a:ext uri="{FF2B5EF4-FFF2-40B4-BE49-F238E27FC236}">
                <a16:creationId xmlns:a16="http://schemas.microsoft.com/office/drawing/2014/main" id="{1E9AF25A-4BBA-7427-F58B-ADEC8471013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1F497D"/>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198</a:t>
            </a:fld>
            <a:endParaRPr kumimoji="0" lang="en-US" sz="2400" b="1" i="0" u="none" strike="noStrike" kern="1200" cap="none" spc="0" normalizeH="0" baseline="0" noProof="0">
              <a:ln>
                <a:noFill/>
              </a:ln>
              <a:solidFill>
                <a:srgbClr val="1F497D"/>
              </a:solidFill>
              <a:effectLst/>
              <a:uLnTx/>
              <a:uFillTx/>
              <a:latin typeface="Gill Sans MT"/>
              <a:ea typeface="+mn-ea"/>
              <a:cs typeface="+mn-cs"/>
            </a:endParaRPr>
          </a:p>
        </p:txBody>
      </p:sp>
      <p:graphicFrame>
        <p:nvGraphicFramePr>
          <p:cNvPr id="19" name="Table 4">
            <a:extLst>
              <a:ext uri="{FF2B5EF4-FFF2-40B4-BE49-F238E27FC236}">
                <a16:creationId xmlns:a16="http://schemas.microsoft.com/office/drawing/2014/main" id="{64A60906-43E8-6DAC-00B0-274B26F513EA}"/>
              </a:ext>
            </a:extLst>
          </p:cNvPr>
          <p:cNvGraphicFramePr>
            <a:graphicFrameLocks/>
          </p:cNvGraphicFramePr>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1E497D"/>
                          </a:solidFill>
                          <a:latin typeface="+mn-lt"/>
                          <a:ea typeface="+mn-ea"/>
                          <a:cs typeface="Futura Medium" panose="020B0602020204020303" pitchFamily="34" charset="-79"/>
                        </a:rPr>
                        <a:t>●</a:t>
                      </a: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a:t>
                      </a:r>
                      <a:r>
                        <a:rPr lang="en-US" sz="800" kern="1200" dirty="0">
                          <a:solidFill>
                            <a:srgbClr val="A6A6A6"/>
                          </a:solidFill>
                          <a:latin typeface="Calibri" panose="020F0502020204030204"/>
                          <a:ea typeface="+mn-ea"/>
                          <a:cs typeface="Futura Medium" panose="020B0602020204020303" pitchFamily="34" charset="-79"/>
                        </a:rPr>
                        <a:t> ●</a:t>
                      </a:r>
                      <a:r>
                        <a:rPr lang="en-US" sz="800" kern="1200" dirty="0">
                          <a:solidFill>
                            <a:srgbClr val="A6A6A6"/>
                          </a:solidFill>
                          <a:latin typeface="+mn-lt"/>
                          <a:ea typeface="+mn-ea"/>
                          <a:cs typeface="Futura Medium" panose="020B0602020204020303" pitchFamily="34" charset="-79"/>
                        </a:rPr>
                        <a:t>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Tree>
    <p:extLst>
      <p:ext uri="{BB962C8B-B14F-4D97-AF65-F5344CB8AC3E}">
        <p14:creationId xmlns:p14="http://schemas.microsoft.com/office/powerpoint/2010/main" val="301433560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90600"/>
            <a:ext cx="8839200" cy="5867400"/>
          </a:xfrm>
        </p:spPr>
        <p:txBody>
          <a:bodyPr>
            <a:normAutofit/>
          </a:bodyPr>
          <a:lstStyle/>
          <a:p>
            <a:pPr marL="457200" lvl="1" indent="0">
              <a:buNone/>
            </a:pPr>
            <a:endParaRPr lang="en-US" sz="2000" dirty="0"/>
          </a:p>
          <a:p>
            <a:pPr lvl="1"/>
            <a:endParaRPr lang="en-US" sz="2000" dirty="0"/>
          </a:p>
          <a:p>
            <a:pPr lvl="1"/>
            <a:endParaRPr lang="en-US" sz="2200" dirty="0"/>
          </a:p>
          <a:p>
            <a:pPr marL="0" indent="0">
              <a:buNone/>
            </a:pPr>
            <a:endParaRPr lang="en-US" sz="2200" dirty="0"/>
          </a:p>
          <a:p>
            <a:pPr lvl="1"/>
            <a:endParaRPr lang="en-US" dirty="0"/>
          </a:p>
          <a:p>
            <a:pPr marL="457200" lvl="1" indent="0">
              <a:buNone/>
            </a:pPr>
            <a:endParaRPr lang="en-US" dirty="0"/>
          </a:p>
        </p:txBody>
      </p:sp>
      <p:sp>
        <p:nvSpPr>
          <p:cNvPr id="49" name="Rectangle 48"/>
          <p:cNvSpPr/>
          <p:nvPr/>
        </p:nvSpPr>
        <p:spPr>
          <a:xfrm>
            <a:off x="0" y="914400"/>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Traditionally,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new transactions (updates)</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are propagated to the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analytical database </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using a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periodic</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costly</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process</a:t>
            </a:r>
          </a:p>
        </p:txBody>
      </p:sp>
      <p:sp>
        <p:nvSpPr>
          <p:cNvPr id="19" name="Rectangle 18"/>
          <p:cNvSpPr/>
          <p:nvPr/>
        </p:nvSpPr>
        <p:spPr>
          <a:xfrm>
            <a:off x="0" y="5496211"/>
            <a:ext cx="9144000" cy="861774"/>
          </a:xfrm>
          <a:prstGeom prst="rect">
            <a:avLst/>
          </a:prstGeom>
          <a:solidFill>
            <a:schemeClr val="tx2">
              <a:lumMod val="75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white"/>
                </a:solidFill>
                <a:effectLst/>
                <a:uLnTx/>
                <a:uFillTx/>
                <a:latin typeface="Gill Sans MT"/>
                <a:ea typeface="+mn-ea"/>
                <a:cs typeface="Gill Sans MT"/>
              </a:rPr>
              <a:t>To support real-time analysis: a single hybrid DBMS is used to execute both transactional and analytical workloads</a:t>
            </a:r>
          </a:p>
        </p:txBody>
      </p:sp>
      <p:grpSp>
        <p:nvGrpSpPr>
          <p:cNvPr id="7" name="Group 6"/>
          <p:cNvGrpSpPr/>
          <p:nvPr/>
        </p:nvGrpSpPr>
        <p:grpSpPr>
          <a:xfrm>
            <a:off x="5634040" y="2035969"/>
            <a:ext cx="3200400" cy="3293629"/>
            <a:chOff x="5334000" y="1978817"/>
            <a:chExt cx="3200400" cy="3293629"/>
          </a:xfrm>
        </p:grpSpPr>
        <p:grpSp>
          <p:nvGrpSpPr>
            <p:cNvPr id="9" name="Group 8"/>
            <p:cNvGrpSpPr/>
            <p:nvPr/>
          </p:nvGrpSpPr>
          <p:grpSpPr>
            <a:xfrm>
              <a:off x="5334000" y="2362200"/>
              <a:ext cx="3200400" cy="2910246"/>
              <a:chOff x="5334000" y="2209799"/>
              <a:chExt cx="3200400" cy="2910246"/>
            </a:xfrm>
          </p:grpSpPr>
          <p:grpSp>
            <p:nvGrpSpPr>
              <p:cNvPr id="36" name="Group 35"/>
              <p:cNvGrpSpPr/>
              <p:nvPr/>
            </p:nvGrpSpPr>
            <p:grpSpPr>
              <a:xfrm>
                <a:off x="5334000" y="2209799"/>
                <a:ext cx="1791538" cy="779844"/>
                <a:chOff x="1216200" y="1553824"/>
                <a:chExt cx="1987620" cy="1058880"/>
              </a:xfrm>
            </p:grpSpPr>
            <p:sp>
              <p:nvSpPr>
                <p:cNvPr id="40" name="TextBox 39"/>
                <p:cNvSpPr txBox="1"/>
                <p:nvPr/>
              </p:nvSpPr>
              <p:spPr>
                <a:xfrm>
                  <a:off x="1216200" y="1553824"/>
                  <a:ext cx="1987620" cy="54327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Transactions</a:t>
                  </a:r>
                </a:p>
              </p:txBody>
            </p:sp>
            <p:cxnSp>
              <p:nvCxnSpPr>
                <p:cNvPr id="41" name="Straight Arrow Connector 40"/>
                <p:cNvCxnSpPr/>
                <p:nvPr/>
              </p:nvCxnSpPr>
              <p:spPr>
                <a:xfrm flipH="1">
                  <a:off x="2432119" y="2174613"/>
                  <a:ext cx="12700" cy="438091"/>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5548313" y="4412159"/>
                <a:ext cx="260994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Hybrid DBMS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(HTAP System)</a:t>
                </a:r>
              </a:p>
            </p:txBody>
          </p:sp>
          <p:cxnSp>
            <p:nvCxnSpPr>
              <p:cNvPr id="56" name="Straight Arrow Connector 55"/>
              <p:cNvCxnSpPr/>
              <p:nvPr/>
            </p:nvCxnSpPr>
            <p:spPr>
              <a:xfrm flipH="1">
                <a:off x="7569615" y="2667000"/>
                <a:ext cx="11447" cy="322645"/>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H="1">
                <a:off x="6287338" y="2667000"/>
                <a:ext cx="11447" cy="322645"/>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6742862" y="2209800"/>
                <a:ext cx="179153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Analytics</a:t>
                </a:r>
              </a:p>
            </p:txBody>
          </p:sp>
          <p:cxnSp>
            <p:nvCxnSpPr>
              <p:cNvPr id="59" name="Straight Arrow Connector 58"/>
              <p:cNvCxnSpPr/>
              <p:nvPr/>
            </p:nvCxnSpPr>
            <p:spPr>
              <a:xfrm flipH="1">
                <a:off x="7417215" y="2667000"/>
                <a:ext cx="11447" cy="322645"/>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H="1">
                <a:off x="7733462" y="2667000"/>
                <a:ext cx="11447" cy="322645"/>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H="1">
                <a:off x="6134938" y="2667000"/>
                <a:ext cx="11447" cy="322645"/>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pic>
            <p:nvPicPr>
              <p:cNvPr id="62" name="Picture 61"/>
              <p:cNvPicPr>
                <a:picLocks noChangeAspect="1"/>
              </p:cNvPicPr>
              <p:nvPr/>
            </p:nvPicPr>
            <p:blipFill>
              <a:blip r:embed="rId3"/>
              <a:stretch>
                <a:fillRect/>
              </a:stretch>
            </p:blipFill>
            <p:spPr>
              <a:xfrm>
                <a:off x="5486401" y="2971801"/>
                <a:ext cx="2743200" cy="1447800"/>
              </a:xfrm>
              <a:prstGeom prst="rect">
                <a:avLst/>
              </a:prstGeom>
            </p:spPr>
          </p:pic>
        </p:grpSp>
        <p:pic>
          <p:nvPicPr>
            <p:cNvPr id="66" name="Picture 65"/>
            <p:cNvPicPr>
              <a:picLocks noChangeAspect="1"/>
            </p:cNvPicPr>
            <p:nvPr/>
          </p:nvPicPr>
          <p:blipFill>
            <a:blip r:embed="rId4"/>
            <a:stretch>
              <a:fillRect/>
            </a:stretch>
          </p:blipFill>
          <p:spPr>
            <a:xfrm>
              <a:off x="6019800" y="1981200"/>
              <a:ext cx="508000" cy="508000"/>
            </a:xfrm>
            <a:prstGeom prst="rect">
              <a:avLst/>
            </a:prstGeom>
          </p:spPr>
        </p:pic>
        <p:pic>
          <p:nvPicPr>
            <p:cNvPr id="67" name="Picture 66"/>
            <p:cNvPicPr>
              <a:picLocks noChangeAspect="1"/>
            </p:cNvPicPr>
            <p:nvPr/>
          </p:nvPicPr>
          <p:blipFill>
            <a:blip r:embed="rId5"/>
            <a:stretch>
              <a:fillRect/>
            </a:stretch>
          </p:blipFill>
          <p:spPr>
            <a:xfrm>
              <a:off x="7391060" y="1978817"/>
              <a:ext cx="457540" cy="459583"/>
            </a:xfrm>
            <a:prstGeom prst="rect">
              <a:avLst/>
            </a:prstGeom>
          </p:spPr>
        </p:pic>
      </p:grpSp>
      <p:grpSp>
        <p:nvGrpSpPr>
          <p:cNvPr id="5" name="Group 4"/>
          <p:cNvGrpSpPr/>
          <p:nvPr/>
        </p:nvGrpSpPr>
        <p:grpSpPr>
          <a:xfrm>
            <a:off x="308507" y="2090083"/>
            <a:ext cx="5096933" cy="3148669"/>
            <a:chOff x="8467" y="2055017"/>
            <a:chExt cx="5096933" cy="3148669"/>
          </a:xfrm>
        </p:grpSpPr>
        <p:grpSp>
          <p:nvGrpSpPr>
            <p:cNvPr id="10" name="Group 9"/>
            <p:cNvGrpSpPr/>
            <p:nvPr/>
          </p:nvGrpSpPr>
          <p:grpSpPr>
            <a:xfrm>
              <a:off x="8467" y="2438400"/>
              <a:ext cx="5096933" cy="2757845"/>
              <a:chOff x="8467" y="2209800"/>
              <a:chExt cx="5096933" cy="2757845"/>
            </a:xfrm>
          </p:grpSpPr>
          <p:cxnSp>
            <p:nvCxnSpPr>
              <p:cNvPr id="32" name="Straight Arrow Connector 31"/>
              <p:cNvCxnSpPr/>
              <p:nvPr/>
            </p:nvCxnSpPr>
            <p:spPr>
              <a:xfrm flipV="1">
                <a:off x="1905000" y="3703070"/>
                <a:ext cx="1017262" cy="0"/>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676400" y="2819400"/>
                <a:ext cx="144233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Data</a:t>
                </a:r>
                <a:br>
                  <a:rPr kumimoji="0" lang="en-US" sz="2000" b="1" i="0" u="none" strike="noStrike" kern="1200" cap="none" spc="0" normalizeH="0" baseline="0" noProof="0" dirty="0">
                    <a:ln>
                      <a:noFill/>
                    </a:ln>
                    <a:solidFill>
                      <a:srgbClr val="000000"/>
                    </a:solidFill>
                    <a:effectLst/>
                    <a:uLnTx/>
                    <a:uFillTx/>
                    <a:latin typeface="Gill Sans MT"/>
                    <a:ea typeface="+mn-ea"/>
                    <a:cs typeface="Times"/>
                  </a:rPr>
                </a:br>
                <a:r>
                  <a:rPr kumimoji="0" lang="en-US" sz="2000" b="1" i="0" u="none" strike="noStrike" kern="1200" cap="none" spc="0" normalizeH="0" baseline="0" noProof="0" dirty="0">
                    <a:ln>
                      <a:noFill/>
                    </a:ln>
                    <a:solidFill>
                      <a:srgbClr val="000000"/>
                    </a:solidFill>
                    <a:effectLst/>
                    <a:uLnTx/>
                    <a:uFillTx/>
                    <a:latin typeface="Gill Sans MT"/>
                    <a:ea typeface="+mn-ea"/>
                    <a:cs typeface="Times"/>
                  </a:rPr>
                  <a:t>Migration</a:t>
                </a:r>
              </a:p>
            </p:txBody>
          </p:sp>
          <p:grpSp>
            <p:nvGrpSpPr>
              <p:cNvPr id="35" name="Group 34"/>
              <p:cNvGrpSpPr/>
              <p:nvPr/>
            </p:nvGrpSpPr>
            <p:grpSpPr>
              <a:xfrm>
                <a:off x="2701504" y="2209800"/>
                <a:ext cx="2403896" cy="2148000"/>
                <a:chOff x="3409210" y="1706226"/>
                <a:chExt cx="2667000" cy="2916574"/>
              </a:xfrm>
            </p:grpSpPr>
            <p:grpSp>
              <p:nvGrpSpPr>
                <p:cNvPr id="42" name="Group 41"/>
                <p:cNvGrpSpPr/>
                <p:nvPr/>
              </p:nvGrpSpPr>
              <p:grpSpPr>
                <a:xfrm>
                  <a:off x="3810000" y="2667000"/>
                  <a:ext cx="1955800" cy="1955800"/>
                  <a:chOff x="3962400" y="2667000"/>
                  <a:chExt cx="1955800" cy="1955800"/>
                </a:xfrm>
              </p:grpSpPr>
              <p:pic>
                <p:nvPicPr>
                  <p:cNvPr id="47" name="Picture 46"/>
                  <p:cNvPicPr>
                    <a:picLocks noChangeAspect="1"/>
                  </p:cNvPicPr>
                  <p:nvPr/>
                </p:nvPicPr>
                <p:blipFill>
                  <a:blip r:embed="rId3"/>
                  <a:stretch>
                    <a:fillRect/>
                  </a:stretch>
                </p:blipFill>
                <p:spPr>
                  <a:xfrm>
                    <a:off x="3962400" y="2667000"/>
                    <a:ext cx="1651000" cy="1651000"/>
                  </a:xfrm>
                  <a:prstGeom prst="rect">
                    <a:avLst/>
                  </a:prstGeom>
                </p:spPr>
              </p:pic>
              <p:pic>
                <p:nvPicPr>
                  <p:cNvPr id="48" name="Picture 47"/>
                  <p:cNvPicPr>
                    <a:picLocks noChangeAspect="1"/>
                  </p:cNvPicPr>
                  <p:nvPr/>
                </p:nvPicPr>
                <p:blipFill>
                  <a:blip r:embed="rId3"/>
                  <a:stretch>
                    <a:fillRect/>
                  </a:stretch>
                </p:blipFill>
                <p:spPr>
                  <a:xfrm>
                    <a:off x="4114800" y="2819400"/>
                    <a:ext cx="1651000" cy="1651000"/>
                  </a:xfrm>
                  <a:prstGeom prst="rect">
                    <a:avLst/>
                  </a:prstGeom>
                </p:spPr>
              </p:pic>
              <p:pic>
                <p:nvPicPr>
                  <p:cNvPr id="50" name="Picture 49"/>
                  <p:cNvPicPr>
                    <a:picLocks noChangeAspect="1"/>
                  </p:cNvPicPr>
                  <p:nvPr/>
                </p:nvPicPr>
                <p:blipFill>
                  <a:blip r:embed="rId3"/>
                  <a:stretch>
                    <a:fillRect/>
                  </a:stretch>
                </p:blipFill>
                <p:spPr>
                  <a:xfrm>
                    <a:off x="4267200" y="2971800"/>
                    <a:ext cx="1651000" cy="1651000"/>
                  </a:xfrm>
                  <a:prstGeom prst="rect">
                    <a:avLst/>
                  </a:prstGeom>
                </p:spPr>
              </p:pic>
            </p:grpSp>
            <p:sp>
              <p:nvSpPr>
                <p:cNvPr id="43" name="TextBox 42"/>
                <p:cNvSpPr txBox="1"/>
                <p:nvPr/>
              </p:nvSpPr>
              <p:spPr>
                <a:xfrm>
                  <a:off x="3409210" y="1706226"/>
                  <a:ext cx="2667000" cy="40010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Analytics</a:t>
                  </a:r>
                </a:p>
              </p:txBody>
            </p:sp>
            <p:cxnSp>
              <p:nvCxnSpPr>
                <p:cNvPr id="44" name="Straight Arrow Connector 43"/>
                <p:cNvCxnSpPr/>
                <p:nvPr/>
              </p:nvCxnSpPr>
              <p:spPr>
                <a:xfrm flipH="1">
                  <a:off x="4711700" y="2305110"/>
                  <a:ext cx="12700" cy="43809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a:off x="4953000" y="2305110"/>
                  <a:ext cx="12700" cy="43809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4483100" y="2305110"/>
                  <a:ext cx="12700" cy="43809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sp>
            <p:nvSpPr>
              <p:cNvPr id="37" name="TextBox 36"/>
              <p:cNvSpPr txBox="1"/>
              <p:nvPr/>
            </p:nvSpPr>
            <p:spPr>
              <a:xfrm>
                <a:off x="8467" y="4259759"/>
                <a:ext cx="197273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 Transactional DBMS</a:t>
                </a:r>
              </a:p>
            </p:txBody>
          </p:sp>
          <p:grpSp>
            <p:nvGrpSpPr>
              <p:cNvPr id="6" name="Group 5"/>
              <p:cNvGrpSpPr/>
              <p:nvPr/>
            </p:nvGrpSpPr>
            <p:grpSpPr>
              <a:xfrm>
                <a:off x="152400" y="2268851"/>
                <a:ext cx="1923117" cy="1998349"/>
                <a:chOff x="228600" y="2209800"/>
                <a:chExt cx="1923117" cy="1998349"/>
              </a:xfrm>
            </p:grpSpPr>
            <p:grpSp>
              <p:nvGrpSpPr>
                <p:cNvPr id="34" name="Group 33"/>
                <p:cNvGrpSpPr/>
                <p:nvPr/>
              </p:nvGrpSpPr>
              <p:grpSpPr>
                <a:xfrm>
                  <a:off x="228600" y="2209800"/>
                  <a:ext cx="1923117" cy="1998349"/>
                  <a:chOff x="821520" y="1680824"/>
                  <a:chExt cx="2133600" cy="2713376"/>
                </a:xfrm>
              </p:grpSpPr>
              <p:pic>
                <p:nvPicPr>
                  <p:cNvPr id="51" name="Picture 50"/>
                  <p:cNvPicPr>
                    <a:picLocks noChangeAspect="1"/>
                  </p:cNvPicPr>
                  <p:nvPr/>
                </p:nvPicPr>
                <p:blipFill>
                  <a:blip r:embed="rId3"/>
                  <a:stretch>
                    <a:fillRect/>
                  </a:stretch>
                </p:blipFill>
                <p:spPr>
                  <a:xfrm>
                    <a:off x="990600" y="2743199"/>
                    <a:ext cx="1651000" cy="1651001"/>
                  </a:xfrm>
                  <a:prstGeom prst="rect">
                    <a:avLst/>
                  </a:prstGeom>
                </p:spPr>
              </p:pic>
              <p:sp>
                <p:nvSpPr>
                  <p:cNvPr id="52" name="TextBox 51"/>
                  <p:cNvSpPr txBox="1"/>
                  <p:nvPr/>
                </p:nvSpPr>
                <p:spPr>
                  <a:xfrm>
                    <a:off x="821520" y="1680824"/>
                    <a:ext cx="21336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Transactions</a:t>
                    </a:r>
                  </a:p>
                </p:txBody>
              </p:sp>
              <p:cxnSp>
                <p:nvCxnSpPr>
                  <p:cNvPr id="53" name="Straight Arrow Connector 52"/>
                  <p:cNvCxnSpPr/>
                  <p:nvPr/>
                </p:nvCxnSpPr>
                <p:spPr>
                  <a:xfrm flipH="1">
                    <a:off x="1836000" y="2305111"/>
                    <a:ext cx="12700" cy="438090"/>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cxnSp>
              <p:nvCxnSpPr>
                <p:cNvPr id="54" name="Straight Arrow Connector 53"/>
                <p:cNvCxnSpPr/>
                <p:nvPr/>
              </p:nvCxnSpPr>
              <p:spPr>
                <a:xfrm flipH="1">
                  <a:off x="1295400" y="2667000"/>
                  <a:ext cx="11447" cy="322645"/>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979153" y="2667000"/>
                  <a:ext cx="11447" cy="322645"/>
                </a:xfrm>
                <a:prstGeom prst="straightConnector1">
                  <a:avLst/>
                </a:prstGeom>
                <a:ln w="381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pic>
          <p:nvPicPr>
            <p:cNvPr id="63" name="Picture 62"/>
            <p:cNvPicPr>
              <a:picLocks noChangeAspect="1"/>
            </p:cNvPicPr>
            <p:nvPr/>
          </p:nvPicPr>
          <p:blipFill>
            <a:blip r:embed="rId4"/>
            <a:stretch>
              <a:fillRect/>
            </a:stretch>
          </p:blipFill>
          <p:spPr>
            <a:xfrm>
              <a:off x="863600" y="2057400"/>
              <a:ext cx="508000" cy="508000"/>
            </a:xfrm>
            <a:prstGeom prst="rect">
              <a:avLst/>
            </a:prstGeom>
          </p:spPr>
        </p:pic>
        <p:pic>
          <p:nvPicPr>
            <p:cNvPr id="65" name="Picture 64"/>
            <p:cNvPicPr>
              <a:picLocks noChangeAspect="1"/>
            </p:cNvPicPr>
            <p:nvPr/>
          </p:nvPicPr>
          <p:blipFill>
            <a:blip r:embed="rId5"/>
            <a:stretch>
              <a:fillRect/>
            </a:stretch>
          </p:blipFill>
          <p:spPr>
            <a:xfrm>
              <a:off x="3657600" y="2055017"/>
              <a:ext cx="457540" cy="459583"/>
            </a:xfrm>
            <a:prstGeom prst="rect">
              <a:avLst/>
            </a:prstGeom>
          </p:spPr>
        </p:pic>
        <p:sp>
          <p:nvSpPr>
            <p:cNvPr id="64" name="TextBox 63"/>
            <p:cNvSpPr txBox="1"/>
            <p:nvPr/>
          </p:nvSpPr>
          <p:spPr>
            <a:xfrm>
              <a:off x="2980267" y="4495800"/>
              <a:ext cx="197273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Times"/>
                </a:rPr>
                <a:t> Analytical</a:t>
              </a:r>
              <a:br>
                <a:rPr kumimoji="0" lang="en-US" sz="2000" b="1" i="0" u="none" strike="noStrike" kern="1200" cap="none" spc="0" normalizeH="0" baseline="0" noProof="0" dirty="0">
                  <a:ln>
                    <a:noFill/>
                  </a:ln>
                  <a:solidFill>
                    <a:srgbClr val="000000"/>
                  </a:solidFill>
                  <a:effectLst/>
                  <a:uLnTx/>
                  <a:uFillTx/>
                  <a:latin typeface="Gill Sans MT"/>
                  <a:ea typeface="+mn-ea"/>
                  <a:cs typeface="Times"/>
                </a:rPr>
              </a:br>
              <a:r>
                <a:rPr kumimoji="0" lang="en-US" sz="2000" b="1" i="0" u="none" strike="noStrike" kern="1200" cap="none" spc="0" normalizeH="0" baseline="0" noProof="0" dirty="0">
                  <a:ln>
                    <a:noFill/>
                  </a:ln>
                  <a:solidFill>
                    <a:srgbClr val="000000"/>
                  </a:solidFill>
                  <a:effectLst/>
                  <a:uLnTx/>
                  <a:uFillTx/>
                  <a:latin typeface="Gill Sans MT"/>
                  <a:ea typeface="+mn-ea"/>
                  <a:cs typeface="Times"/>
                </a:rPr>
                <a:t>DBMS</a:t>
              </a:r>
            </a:p>
          </p:txBody>
        </p:sp>
      </p:grpSp>
      <p:cxnSp>
        <p:nvCxnSpPr>
          <p:cNvPr id="68" name="Straight Arrow Connector 67"/>
          <p:cNvCxnSpPr>
            <a:stCxn id="33" idx="0"/>
          </p:cNvCxnSpPr>
          <p:nvPr/>
        </p:nvCxnSpPr>
        <p:spPr>
          <a:xfrm flipV="1">
            <a:off x="2697609" y="2419352"/>
            <a:ext cx="193231" cy="663714"/>
          </a:xfrm>
          <a:prstGeom prst="straightConnector1">
            <a:avLst/>
          </a:prstGeom>
          <a:ln w="38100" cmpd="sng">
            <a:solidFill>
              <a:schemeClr val="tx1"/>
            </a:solidFill>
            <a:prstDash val="sysDash"/>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2128840" y="1943042"/>
            <a:ext cx="144233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C00000"/>
                </a:solidFill>
                <a:effectLst/>
                <a:uLnTx/>
                <a:uFillTx/>
                <a:latin typeface="Gill Sans MT"/>
                <a:ea typeface="+mn-ea"/>
                <a:cs typeface="Times"/>
              </a:rPr>
              <a:t>hours/days</a:t>
            </a:r>
          </a:p>
        </p:txBody>
      </p:sp>
      <p:sp>
        <p:nvSpPr>
          <p:cNvPr id="13" name="Title 12">
            <a:extLst>
              <a:ext uri="{FF2B5EF4-FFF2-40B4-BE49-F238E27FC236}">
                <a16:creationId xmlns:a16="http://schemas.microsoft.com/office/drawing/2014/main" id="{D0D44C72-2D84-2406-6273-78C0B2115CB8}"/>
              </a:ext>
            </a:extLst>
          </p:cNvPr>
          <p:cNvSpPr>
            <a:spLocks noGrp="1"/>
          </p:cNvSpPr>
          <p:nvPr>
            <p:ph type="title"/>
          </p:nvPr>
        </p:nvSpPr>
        <p:spPr/>
        <p:txBody>
          <a:bodyPr/>
          <a:lstStyle/>
          <a:p>
            <a:r>
              <a:rPr lang="en-US" sz="3600" dirty="0">
                <a:solidFill>
                  <a:prstClr val="black">
                    <a:lumMod val="65000"/>
                    <a:lumOff val="35000"/>
                  </a:prstClr>
                </a:solidFill>
              </a:rPr>
              <a:t>HTAP: Supporting Real-Time Analysis</a:t>
            </a:r>
            <a:endParaRPr lang="en-US" sz="3600" dirty="0"/>
          </a:p>
        </p:txBody>
      </p:sp>
      <p:sp>
        <p:nvSpPr>
          <p:cNvPr id="14" name="Slide Number Placeholder 13">
            <a:extLst>
              <a:ext uri="{FF2B5EF4-FFF2-40B4-BE49-F238E27FC236}">
                <a16:creationId xmlns:a16="http://schemas.microsoft.com/office/drawing/2014/main" id="{6449FC4F-66EA-44EC-C23A-3C3C906092D7}"/>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1F497D"/>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199</a:t>
            </a:fld>
            <a:endParaRPr kumimoji="0" lang="en-US" sz="2400" b="1" i="0" u="none" strike="noStrike" kern="1200" cap="none" spc="0" normalizeH="0" baseline="0" noProof="0">
              <a:ln>
                <a:noFill/>
              </a:ln>
              <a:solidFill>
                <a:srgbClr val="1F497D"/>
              </a:solidFill>
              <a:effectLst/>
              <a:uLnTx/>
              <a:uFillTx/>
              <a:latin typeface="Gill Sans MT"/>
              <a:ea typeface="+mn-ea"/>
              <a:cs typeface="+mn-cs"/>
            </a:endParaRPr>
          </a:p>
        </p:txBody>
      </p:sp>
    </p:spTree>
    <p:extLst>
      <p:ext uri="{BB962C8B-B14F-4D97-AF65-F5344CB8AC3E}">
        <p14:creationId xmlns:p14="http://schemas.microsoft.com/office/powerpoint/2010/main" val="2451322285"/>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Ideal HTAP System Properties</a:t>
            </a:r>
          </a:p>
        </p:txBody>
      </p:sp>
      <p:grpSp>
        <p:nvGrpSpPr>
          <p:cNvPr id="7" name="Group 6"/>
          <p:cNvGrpSpPr/>
          <p:nvPr/>
        </p:nvGrpSpPr>
        <p:grpSpPr>
          <a:xfrm>
            <a:off x="332291" y="2740385"/>
            <a:ext cx="8627411" cy="1548804"/>
            <a:chOff x="364189" y="3421559"/>
            <a:chExt cx="8627411" cy="1548804"/>
          </a:xfrm>
        </p:grpSpPr>
        <p:sp>
          <p:nvSpPr>
            <p:cNvPr id="46" name="TextBox 45"/>
            <p:cNvSpPr txBox="1"/>
            <p:nvPr/>
          </p:nvSpPr>
          <p:spPr>
            <a:xfrm>
              <a:off x="364189" y="34215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sp>
          <p:nvSpPr>
            <p:cNvPr id="49" name="TextBox 48"/>
            <p:cNvSpPr txBox="1"/>
            <p:nvPr/>
          </p:nvSpPr>
          <p:spPr>
            <a:xfrm>
              <a:off x="990598" y="3581400"/>
              <a:ext cx="80010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Data Freshness and Consistency Guarantees</a:t>
              </a: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Gill Sans MT"/>
              </a:endParaRPr>
            </a:p>
          </p:txBody>
        </p:sp>
        <p:sp>
          <p:nvSpPr>
            <p:cNvPr id="51" name="Rectangle 50"/>
            <p:cNvSpPr/>
            <p:nvPr/>
          </p:nvSpPr>
          <p:spPr>
            <a:xfrm>
              <a:off x="1066800" y="3954700"/>
              <a:ext cx="7924800" cy="1015663"/>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Guarantee access to the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most recent version of data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for analytics while ensuring that transactional and analytical workloads have a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consistent</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 view of data</a:t>
              </a:r>
            </a:p>
          </p:txBody>
        </p:sp>
      </p:grpSp>
      <p:grpSp>
        <p:nvGrpSpPr>
          <p:cNvPr id="9" name="Group 8"/>
          <p:cNvGrpSpPr/>
          <p:nvPr/>
        </p:nvGrpSpPr>
        <p:grpSpPr>
          <a:xfrm>
            <a:off x="304800" y="1581242"/>
            <a:ext cx="8839200" cy="1231386"/>
            <a:chOff x="381000" y="5478959"/>
            <a:chExt cx="8839200" cy="1231386"/>
          </a:xfrm>
        </p:grpSpPr>
        <p:sp>
          <p:nvSpPr>
            <p:cNvPr id="50" name="TextBox 49"/>
            <p:cNvSpPr txBox="1"/>
            <p:nvPr/>
          </p:nvSpPr>
          <p:spPr>
            <a:xfrm>
              <a:off x="381000" y="547895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595959"/>
                  </a:solidFill>
                  <a:effectLst/>
                  <a:uLnTx/>
                  <a:uFillTx/>
                  <a:latin typeface="Gill Sans MT"/>
                  <a:ea typeface="+mn-ea"/>
                  <a:cs typeface="Gill Sans MT"/>
                </a:rPr>
                <a:t>1</a:t>
              </a:r>
            </a:p>
          </p:txBody>
        </p:sp>
        <p:sp>
          <p:nvSpPr>
            <p:cNvPr id="56" name="TextBox 55"/>
            <p:cNvSpPr txBox="1"/>
            <p:nvPr/>
          </p:nvSpPr>
          <p:spPr>
            <a:xfrm>
              <a:off x="990600" y="5634335"/>
              <a:ext cx="8229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Workload-Specific Optimizations</a:t>
              </a: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Gill Sans MT"/>
              </a:endParaRPr>
            </a:p>
          </p:txBody>
        </p:sp>
        <p:sp>
          <p:nvSpPr>
            <p:cNvPr id="62" name="Rectangle 61"/>
            <p:cNvSpPr/>
            <p:nvPr/>
          </p:nvSpPr>
          <p:spPr>
            <a:xfrm>
              <a:off x="1087718" y="6002459"/>
              <a:ext cx="8001000" cy="70788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Transactional and analytical workloads must benefit from their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own specific optimizations</a:t>
              </a:r>
            </a:p>
          </p:txBody>
        </p:sp>
      </p:grpSp>
      <p:grpSp>
        <p:nvGrpSpPr>
          <p:cNvPr id="28" name="Group 27"/>
          <p:cNvGrpSpPr/>
          <p:nvPr/>
        </p:nvGrpSpPr>
        <p:grpSpPr>
          <a:xfrm>
            <a:off x="332291" y="4160659"/>
            <a:ext cx="8779811" cy="1216828"/>
            <a:chOff x="364189" y="4469249"/>
            <a:chExt cx="8779811" cy="1216828"/>
          </a:xfrm>
        </p:grpSpPr>
        <p:sp>
          <p:nvSpPr>
            <p:cNvPr id="30" name="TextBox 29"/>
            <p:cNvSpPr txBox="1"/>
            <p:nvPr/>
          </p:nvSpPr>
          <p:spPr>
            <a:xfrm>
              <a:off x="364189" y="4469249"/>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595959"/>
                  </a:solidFill>
                  <a:effectLst/>
                  <a:uLnTx/>
                  <a:uFillTx/>
                  <a:latin typeface="Gill Sans MT"/>
                  <a:ea typeface="+mn-ea"/>
                  <a:cs typeface="Gill Sans MT"/>
                </a:rPr>
                <a:t>3</a:t>
              </a:r>
            </a:p>
          </p:txBody>
        </p:sp>
        <p:sp>
          <p:nvSpPr>
            <p:cNvPr id="31" name="TextBox 30"/>
            <p:cNvSpPr txBox="1"/>
            <p:nvPr/>
          </p:nvSpPr>
          <p:spPr>
            <a:xfrm>
              <a:off x="914400" y="4624625"/>
              <a:ext cx="82296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Performance Isolation</a:t>
              </a: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Gill Sans MT"/>
              </a:endParaRPr>
            </a:p>
          </p:txBody>
        </p:sp>
        <p:sp>
          <p:nvSpPr>
            <p:cNvPr id="32" name="Rectangle 31"/>
            <p:cNvSpPr/>
            <p:nvPr/>
          </p:nvSpPr>
          <p:spPr>
            <a:xfrm>
              <a:off x="1143000" y="4978191"/>
              <a:ext cx="8001000" cy="70788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Latency and throughput of  transactional and analytical workloads are the same as if they were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run in isolation</a:t>
              </a:r>
            </a:p>
          </p:txBody>
        </p:sp>
      </p:grpSp>
      <p:sp>
        <p:nvSpPr>
          <p:cNvPr id="33" name="Rectangle 32"/>
          <p:cNvSpPr/>
          <p:nvPr/>
        </p:nvSpPr>
        <p:spPr>
          <a:xfrm>
            <a:off x="0" y="1008103"/>
            <a:ext cx="9144000" cy="523220"/>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Gill Sans MT"/>
              </a:rPr>
              <a:t>An ideal HTAP system should have </a:t>
            </a:r>
            <a:r>
              <a:rPr kumimoji="0" lang="en-US" sz="2800" b="1" i="0" u="none" strike="noStrike" kern="1200" cap="none" spc="0" normalizeH="0" baseline="0" noProof="0" dirty="0">
                <a:ln>
                  <a:noFill/>
                </a:ln>
                <a:solidFill>
                  <a:srgbClr val="1901FF"/>
                </a:solidFill>
                <a:effectLst/>
                <a:uLnTx/>
                <a:uFillTx/>
                <a:latin typeface="Gill Sans MT"/>
                <a:ea typeface="+mn-ea"/>
                <a:cs typeface="Gill Sans MT"/>
              </a:rPr>
              <a:t>three properties:</a:t>
            </a:r>
          </a:p>
        </p:txBody>
      </p:sp>
      <p:sp>
        <p:nvSpPr>
          <p:cNvPr id="23" name="Rectangle 22"/>
          <p:cNvSpPr/>
          <p:nvPr/>
        </p:nvSpPr>
        <p:spPr>
          <a:xfrm>
            <a:off x="0" y="5504662"/>
            <a:ext cx="9144000" cy="830997"/>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Achieving all three properties at the same time</a:t>
            </a:r>
            <a:br>
              <a:rPr kumimoji="0" lang="en-US" sz="2400" b="1" i="0" u="none" strike="noStrike" kern="1200" cap="none" spc="0" normalizeH="0" baseline="0" noProof="0" dirty="0">
                <a:ln>
                  <a:noFill/>
                </a:ln>
                <a:solidFill>
                  <a:prstClr val="white"/>
                </a:solidFill>
                <a:effectLst/>
                <a:uLnTx/>
                <a:uFillTx/>
                <a:latin typeface="Gill Sans MT"/>
                <a:ea typeface="+mn-ea"/>
                <a:cs typeface="Gill Sans MT"/>
              </a:rPr>
            </a:br>
            <a:r>
              <a:rPr kumimoji="0" lang="en-US" sz="2400" b="1" i="0" u="none" strike="noStrike" kern="1200" cap="none" spc="0" normalizeH="0" baseline="0" noProof="0" dirty="0">
                <a:ln>
                  <a:noFill/>
                </a:ln>
                <a:solidFill>
                  <a:prstClr val="white"/>
                </a:solidFill>
                <a:effectLst/>
                <a:uLnTx/>
                <a:uFillTx/>
                <a:latin typeface="Gill Sans MT"/>
                <a:ea typeface="+mn-ea"/>
                <a:cs typeface="Gill Sans MT"/>
              </a:rPr>
              <a:t> is very challenging</a:t>
            </a:r>
          </a:p>
        </p:txBody>
      </p:sp>
      <p:sp>
        <p:nvSpPr>
          <p:cNvPr id="8" name="Slide Number Placeholder 7">
            <a:extLst>
              <a:ext uri="{FF2B5EF4-FFF2-40B4-BE49-F238E27FC236}">
                <a16:creationId xmlns:a16="http://schemas.microsoft.com/office/drawing/2014/main" id="{A083B4F6-B95D-EA23-7560-A61CDDE31FB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1F497D"/>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200</a:t>
            </a:fld>
            <a:endParaRPr kumimoji="0" lang="en-US" sz="2400" b="1" i="0" u="none" strike="noStrike" kern="1200" cap="none" spc="0" normalizeH="0" baseline="0" noProof="0">
              <a:ln>
                <a:noFill/>
              </a:ln>
              <a:solidFill>
                <a:srgbClr val="1F497D"/>
              </a:solidFill>
              <a:effectLst/>
              <a:uLnTx/>
              <a:uFillTx/>
              <a:latin typeface="Gill Sans MT"/>
              <a:ea typeface="+mn-ea"/>
              <a:cs typeface="+mn-cs"/>
            </a:endParaRPr>
          </a:p>
        </p:txBody>
      </p:sp>
    </p:spTree>
    <p:extLst>
      <p:ext uri="{BB962C8B-B14F-4D97-AF65-F5344CB8AC3E}">
        <p14:creationId xmlns:p14="http://schemas.microsoft.com/office/powerpoint/2010/main" val="88254591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8839200" cy="6324600"/>
          </a:xfrm>
        </p:spPr>
        <p:txBody>
          <a:bodyPr>
            <a:normAutofit/>
          </a:bodyPr>
          <a:lstStyle/>
          <a:p>
            <a:pPr lvl="1"/>
            <a:endParaRPr lang="en-US" sz="2200" dirty="0">
              <a:solidFill>
                <a:srgbClr val="595959"/>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marL="457200" lvl="1" indent="-457200">
              <a:buFont typeface="Arial"/>
              <a:buChar char="•"/>
            </a:pPr>
            <a:endParaRPr lang="en-US" sz="2600" dirty="0">
              <a:solidFill>
                <a:schemeClr val="tx2"/>
              </a:solidFill>
            </a:endParaRPr>
          </a:p>
          <a:p>
            <a:pPr lvl="1"/>
            <a:endParaRPr lang="en-US" sz="2400" dirty="0">
              <a:solidFill>
                <a:srgbClr val="595959"/>
              </a:solidFill>
            </a:endParaRPr>
          </a:p>
          <a:p>
            <a:pPr lvl="1"/>
            <a:endParaRPr lang="en-US" sz="2200" dirty="0">
              <a:solidFill>
                <a:srgbClr val="595959"/>
              </a:solidFill>
            </a:endParaRPr>
          </a:p>
        </p:txBody>
      </p:sp>
      <p:sp>
        <p:nvSpPr>
          <p:cNvPr id="72" name="TextBox 71"/>
          <p:cNvSpPr txBox="1"/>
          <p:nvPr/>
        </p:nvSpPr>
        <p:spPr>
          <a:xfrm>
            <a:off x="76200" y="1535376"/>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sp>
        <p:nvSpPr>
          <p:cNvPr id="22" name="TextBox 21"/>
          <p:cNvSpPr txBox="1"/>
          <p:nvPr/>
        </p:nvSpPr>
        <p:spPr>
          <a:xfrm>
            <a:off x="59389" y="1542579"/>
            <a:ext cx="4740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1</a:t>
            </a:r>
          </a:p>
        </p:txBody>
      </p:sp>
      <p:grpSp>
        <p:nvGrpSpPr>
          <p:cNvPr id="24" name="Group 23"/>
          <p:cNvGrpSpPr/>
          <p:nvPr/>
        </p:nvGrpSpPr>
        <p:grpSpPr>
          <a:xfrm>
            <a:off x="-8558" y="1476901"/>
            <a:ext cx="9152558" cy="865068"/>
            <a:chOff x="0" y="2462301"/>
            <a:chExt cx="9144000" cy="734486"/>
          </a:xfrm>
        </p:grpSpPr>
        <p:sp>
          <p:nvSpPr>
            <p:cNvPr id="26" name="Rectangle 25"/>
            <p:cNvSpPr/>
            <p:nvPr/>
          </p:nvSpPr>
          <p:spPr>
            <a:xfrm>
              <a:off x="0" y="2462301"/>
              <a:ext cx="9144000" cy="705558"/>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State-of-the-art</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HTAP systems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do not</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 achieve </a:t>
              </a:r>
              <a:b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all of the desired HTAP properties</a:t>
              </a:r>
            </a:p>
          </p:txBody>
        </p:sp>
        <p:sp>
          <p:nvSpPr>
            <p:cNvPr id="27" name="TextBox 26"/>
            <p:cNvSpPr txBox="1"/>
            <p:nvPr/>
          </p:nvSpPr>
          <p:spPr>
            <a:xfrm>
              <a:off x="0" y="2491232"/>
              <a:ext cx="474011" cy="7055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1</a:t>
              </a:r>
            </a:p>
          </p:txBody>
        </p:sp>
      </p:grpSp>
      <p:grpSp>
        <p:nvGrpSpPr>
          <p:cNvPr id="34" name="Group 33"/>
          <p:cNvGrpSpPr/>
          <p:nvPr/>
        </p:nvGrpSpPr>
        <p:grpSpPr>
          <a:xfrm>
            <a:off x="-3662" y="2534382"/>
            <a:ext cx="9147661" cy="858718"/>
            <a:chOff x="0" y="2462301"/>
            <a:chExt cx="9144000" cy="729095"/>
          </a:xfrm>
        </p:grpSpPr>
        <p:sp>
          <p:nvSpPr>
            <p:cNvPr id="36" name="Rectangle 35"/>
            <p:cNvSpPr/>
            <p:nvPr/>
          </p:nvSpPr>
          <p:spPr>
            <a:xfrm>
              <a:off x="0" y="2462301"/>
              <a:ext cx="9144000" cy="705558"/>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100" normalizeH="0" baseline="0" noProof="0" dirty="0">
                  <a:ln>
                    <a:noFill/>
                  </a:ln>
                  <a:solidFill>
                    <a:srgbClr val="0000FF"/>
                  </a:solidFill>
                  <a:effectLst/>
                  <a:uLnTx/>
                  <a:uFillTx/>
                  <a:latin typeface="Gill Sans MT"/>
                  <a:ea typeface="+mn-ea"/>
                  <a:cs typeface="Gill Sans MT"/>
                </a:rPr>
                <a:t>Data freshness </a:t>
              </a:r>
              <a:r>
                <a:rPr kumimoji="0" lang="en-US" sz="2400" b="1" i="0" u="none" strike="noStrike" kern="1200" cap="none" spc="-100" normalizeH="0" baseline="0" noProof="0" dirty="0">
                  <a:ln>
                    <a:noFill/>
                  </a:ln>
                  <a:solidFill>
                    <a:prstClr val="black"/>
                  </a:solidFill>
                  <a:effectLst/>
                  <a:uLnTx/>
                  <a:uFillTx/>
                  <a:latin typeface="Gill Sans MT"/>
                  <a:ea typeface="+mn-ea"/>
                  <a:cs typeface="Gill Sans MT"/>
                </a:rPr>
                <a:t>and</a:t>
              </a:r>
              <a:r>
                <a:rPr kumimoji="0" lang="en-US" sz="2400" b="1" i="0" u="none" strike="noStrike" kern="1200" cap="none" spc="-100" normalizeH="0" baseline="0" noProof="0" dirty="0">
                  <a:ln>
                    <a:noFill/>
                  </a:ln>
                  <a:solidFill>
                    <a:srgbClr val="C00000"/>
                  </a:solidFill>
                  <a:effectLst/>
                  <a:uLnTx/>
                  <a:uFillTx/>
                  <a:latin typeface="Gill Sans MT"/>
                  <a:ea typeface="+mn-ea"/>
                  <a:cs typeface="Gill Sans MT"/>
                </a:rPr>
                <a:t> </a:t>
              </a:r>
              <a:r>
                <a:rPr kumimoji="0" lang="en-US" sz="2400" b="1" i="0" u="none" strike="noStrike" kern="1200" cap="none" spc="-100" normalizeH="0" baseline="0" noProof="0" dirty="0">
                  <a:ln>
                    <a:noFill/>
                  </a:ln>
                  <a:solidFill>
                    <a:srgbClr val="0000FF"/>
                  </a:solidFill>
                  <a:effectLst/>
                  <a:uLnTx/>
                  <a:uFillTx/>
                  <a:latin typeface="Gill Sans MT"/>
                  <a:ea typeface="+mn-ea"/>
                  <a:cs typeface="Gill Sans MT"/>
                </a:rPr>
                <a:t>consistency</a:t>
              </a:r>
              <a:r>
                <a:rPr kumimoji="0" lang="en-US" sz="2400" b="1" i="0" u="none" strike="noStrike" kern="1200" cap="none" spc="-100" normalizeH="0" baseline="0" noProof="0" dirty="0">
                  <a:ln>
                    <a:noFill/>
                  </a:ln>
                  <a:solidFill>
                    <a:srgbClr val="C00000"/>
                  </a:solidFill>
                  <a:effectLst/>
                  <a:uLnTx/>
                  <a:uFillTx/>
                  <a:latin typeface="Gill Sans MT"/>
                  <a:ea typeface="+mn-ea"/>
                  <a:cs typeface="Gill Sans MT"/>
                </a:rPr>
                <a:t> </a:t>
              </a:r>
              <a:r>
                <a:rPr kumimoji="0" lang="en-US" sz="2400" b="1" i="0" u="none" strike="noStrike" kern="1200" cap="none" spc="-100" normalizeH="0" baseline="0" noProof="0" dirty="0">
                  <a:ln>
                    <a:noFill/>
                  </a:ln>
                  <a:solidFill>
                    <a:srgbClr val="0000FF"/>
                  </a:solidFill>
                  <a:effectLst/>
                  <a:uLnTx/>
                  <a:uFillTx/>
                  <a:latin typeface="Gill Sans MT"/>
                  <a:ea typeface="+mn-ea"/>
                  <a:cs typeface="Gill Sans MT"/>
                </a:rPr>
                <a:t>mechanisms</a:t>
              </a:r>
              <a:r>
                <a:rPr kumimoji="0" lang="en-US" sz="2400" b="1" i="0" u="none" strike="noStrike" kern="1200" cap="none" spc="-100" normalizeH="0" baseline="0" noProof="0" dirty="0">
                  <a:ln>
                    <a:noFill/>
                  </a:ln>
                  <a:solidFill>
                    <a:srgbClr val="000000"/>
                  </a:solidFill>
                  <a:effectLst/>
                  <a:uLnTx/>
                  <a:uFillTx/>
                  <a:latin typeface="Gill Sans MT"/>
                  <a:ea typeface="+mn-ea"/>
                  <a:cs typeface="Gill Sans MT"/>
                </a:rPr>
                <a:t> are </a:t>
              </a:r>
              <a:br>
                <a:rPr kumimoji="0" lang="en-US" sz="2400" b="1" i="0" u="none" strike="noStrike" kern="1200" cap="none" spc="-100" normalizeH="0" baseline="0" noProof="0" dirty="0">
                  <a:ln>
                    <a:noFill/>
                  </a:ln>
                  <a:solidFill>
                    <a:srgbClr val="000000"/>
                  </a:solidFill>
                  <a:effectLst/>
                  <a:uLnTx/>
                  <a:uFillTx/>
                  <a:latin typeface="Gill Sans MT"/>
                  <a:ea typeface="+mn-ea"/>
                  <a:cs typeface="Gill Sans MT"/>
                </a:rPr>
              </a:br>
              <a:r>
                <a:rPr kumimoji="0" lang="en-US" sz="2400" b="1" i="0" u="none" strike="noStrike" kern="1200" cap="none" spc="-100" normalizeH="0" baseline="0" noProof="0" dirty="0">
                  <a:ln>
                    <a:noFill/>
                  </a:ln>
                  <a:solidFill>
                    <a:srgbClr val="C00000"/>
                  </a:solidFill>
                  <a:effectLst/>
                  <a:uLnTx/>
                  <a:uFillTx/>
                  <a:latin typeface="Gill Sans MT"/>
                  <a:ea typeface="+mn-ea"/>
                  <a:cs typeface="Gill Sans MT"/>
                </a:rPr>
                <a:t>data-intensive</a:t>
              </a:r>
              <a:r>
                <a:rPr kumimoji="0" lang="en-US" sz="2400" b="1" i="0" u="none" strike="noStrike" kern="1200" cap="none" spc="-100" normalizeH="0" baseline="0" noProof="0" dirty="0">
                  <a:ln>
                    <a:noFill/>
                  </a:ln>
                  <a:solidFill>
                    <a:srgbClr val="000000"/>
                  </a:solidFill>
                  <a:effectLst/>
                  <a:uLnTx/>
                  <a:uFillTx/>
                  <a:latin typeface="Gill Sans MT"/>
                  <a:ea typeface="+mn-ea"/>
                  <a:cs typeface="Gill Sans MT"/>
                </a:rPr>
                <a:t> </a:t>
              </a:r>
              <a:r>
                <a:rPr kumimoji="0" lang="en-US" sz="2400" b="1" i="0" u="none" strike="noStrike" kern="1200" cap="none" spc="-100" normalizeH="0" baseline="0" noProof="0" dirty="0">
                  <a:ln>
                    <a:noFill/>
                  </a:ln>
                  <a:solidFill>
                    <a:prstClr val="black"/>
                  </a:solidFill>
                  <a:effectLst/>
                  <a:uLnTx/>
                  <a:uFillTx/>
                  <a:latin typeface="Gill Sans MT"/>
                  <a:ea typeface="+mn-ea"/>
                  <a:cs typeface="Gill Sans MT"/>
                </a:rPr>
                <a:t>and </a:t>
              </a:r>
              <a:r>
                <a:rPr kumimoji="0" lang="en-US" sz="2400" b="1" i="0" u="none" strike="noStrike" kern="1200" cap="none" spc="-100" normalizeH="0" baseline="0" noProof="0" dirty="0">
                  <a:ln>
                    <a:noFill/>
                  </a:ln>
                  <a:solidFill>
                    <a:srgbClr val="000000"/>
                  </a:solidFill>
                  <a:effectLst/>
                  <a:uLnTx/>
                  <a:uFillTx/>
                  <a:latin typeface="Gill Sans MT"/>
                  <a:ea typeface="+mn-ea"/>
                  <a:cs typeface="Gill Sans MT"/>
                </a:rPr>
                <a:t>cause a drastic </a:t>
              </a:r>
              <a:r>
                <a:rPr kumimoji="0" lang="en-US" sz="2400" b="1" i="0" u="none" strike="noStrike" kern="1200" cap="none" spc="-100" normalizeH="0" baseline="0" noProof="0" dirty="0">
                  <a:ln>
                    <a:noFill/>
                  </a:ln>
                  <a:solidFill>
                    <a:srgbClr val="C00000"/>
                  </a:solidFill>
                  <a:effectLst/>
                  <a:uLnTx/>
                  <a:uFillTx/>
                  <a:latin typeface="Gill Sans MT"/>
                  <a:ea typeface="+mn-ea"/>
                  <a:cs typeface="Gill Sans MT"/>
                </a:rPr>
                <a:t>reduction</a:t>
              </a:r>
              <a:r>
                <a:rPr kumimoji="0" lang="en-US" sz="2400" b="1" i="0" u="none" strike="noStrike" kern="1200" cap="none" spc="-100" normalizeH="0" baseline="0" noProof="0" dirty="0">
                  <a:ln>
                    <a:noFill/>
                  </a:ln>
                  <a:solidFill>
                    <a:srgbClr val="000000"/>
                  </a:solidFill>
                  <a:effectLst/>
                  <a:uLnTx/>
                  <a:uFillTx/>
                  <a:latin typeface="Gill Sans MT"/>
                  <a:ea typeface="+mn-ea"/>
                  <a:cs typeface="Gill Sans MT"/>
                </a:rPr>
                <a:t> in throughput</a:t>
              </a:r>
            </a:p>
          </p:txBody>
        </p:sp>
        <p:sp>
          <p:nvSpPr>
            <p:cNvPr id="37" name="TextBox 36"/>
            <p:cNvSpPr txBox="1"/>
            <p:nvPr/>
          </p:nvSpPr>
          <p:spPr>
            <a:xfrm>
              <a:off x="0" y="2485838"/>
              <a:ext cx="474011" cy="7055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2</a:t>
              </a:r>
            </a:p>
          </p:txBody>
        </p:sp>
      </p:grpSp>
      <p:grpSp>
        <p:nvGrpSpPr>
          <p:cNvPr id="40" name="Group 39"/>
          <p:cNvGrpSpPr/>
          <p:nvPr/>
        </p:nvGrpSpPr>
        <p:grpSpPr>
          <a:xfrm>
            <a:off x="-3661" y="3585513"/>
            <a:ext cx="9147661" cy="864804"/>
            <a:chOff x="-3661" y="2462301"/>
            <a:chExt cx="9147661" cy="734262"/>
          </a:xfrm>
        </p:grpSpPr>
        <p:sp>
          <p:nvSpPr>
            <p:cNvPr id="42" name="Rectangle 41"/>
            <p:cNvSpPr/>
            <p:nvPr/>
          </p:nvSpPr>
          <p:spPr>
            <a:xfrm>
              <a:off x="0" y="2462301"/>
              <a:ext cx="9144000" cy="705558"/>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These systems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fail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to provide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performance isolation </a:t>
              </a:r>
              <a:b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b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because of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high resource contention</a:t>
              </a:r>
            </a:p>
          </p:txBody>
        </p:sp>
        <p:sp>
          <p:nvSpPr>
            <p:cNvPr id="43" name="TextBox 42"/>
            <p:cNvSpPr txBox="1"/>
            <p:nvPr/>
          </p:nvSpPr>
          <p:spPr>
            <a:xfrm>
              <a:off x="-3661" y="2491005"/>
              <a:ext cx="474011" cy="7055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3</a:t>
              </a:r>
            </a:p>
          </p:txBody>
        </p:sp>
      </p:grpSp>
      <p:grpSp>
        <p:nvGrpSpPr>
          <p:cNvPr id="45" name="Group 44"/>
          <p:cNvGrpSpPr/>
          <p:nvPr/>
        </p:nvGrpSpPr>
        <p:grpSpPr>
          <a:xfrm>
            <a:off x="0" y="5235496"/>
            <a:ext cx="9144000" cy="864806"/>
            <a:chOff x="0" y="2462301"/>
            <a:chExt cx="9144000" cy="734263"/>
          </a:xfrm>
        </p:grpSpPr>
        <p:sp>
          <p:nvSpPr>
            <p:cNvPr id="47" name="Rectangle 46"/>
            <p:cNvSpPr/>
            <p:nvPr/>
          </p:nvSpPr>
          <p:spPr>
            <a:xfrm>
              <a:off x="0" y="2462301"/>
              <a:ext cx="9144000" cy="705558"/>
            </a:xfrm>
            <a:prstGeom prst="rect">
              <a:avLst/>
            </a:prstGeom>
            <a:solidFill>
              <a:srgbClr val="E4E4E4"/>
            </a:solidFill>
          </p:spPr>
          <p:txBody>
            <a:bodyPr wrap="square">
              <a:spAutoFit/>
            </a:bodyPr>
            <a:lstStyle/>
            <a:p>
              <a:pPr marL="515938"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Take advantage of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custom algorithm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and </a:t>
              </a:r>
              <a:b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b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processing-in-memory (PIM) </a:t>
              </a:r>
              <a:r>
                <a:rPr kumimoji="0" lang="en-US" sz="2400" b="1" i="0" u="none" strike="noStrike" kern="1200" cap="none" spc="0" normalizeH="0" baseline="0" noProof="0" dirty="0">
                  <a:ln>
                    <a:noFill/>
                  </a:ln>
                  <a:solidFill>
                    <a:srgbClr val="000000"/>
                  </a:solidFill>
                  <a:effectLst/>
                  <a:uLnTx/>
                  <a:uFillTx/>
                  <a:latin typeface="Gill Sans MT"/>
                  <a:ea typeface="+mn-ea"/>
                  <a:cs typeface="Gill Sans MT"/>
                </a:rPr>
                <a:t>to address these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challenges</a:t>
              </a:r>
            </a:p>
          </p:txBody>
        </p:sp>
        <p:sp>
          <p:nvSpPr>
            <p:cNvPr id="48" name="TextBox 47"/>
            <p:cNvSpPr txBox="1"/>
            <p:nvPr/>
          </p:nvSpPr>
          <p:spPr>
            <a:xfrm>
              <a:off x="0" y="2491006"/>
              <a:ext cx="474011" cy="7055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lumMod val="65000"/>
                      <a:lumOff val="35000"/>
                    </a:prstClr>
                  </a:solidFill>
                  <a:effectLst/>
                  <a:uLnTx/>
                  <a:uFillTx/>
                  <a:latin typeface="Arial Black" panose="020B0A04020102020204" pitchFamily="34" charset="0"/>
                  <a:ea typeface="+mn-ea"/>
                  <a:cs typeface="+mn-cs"/>
                </a:rPr>
                <a:t>4</a:t>
              </a:r>
            </a:p>
          </p:txBody>
        </p:sp>
      </p:grpSp>
      <p:sp>
        <p:nvSpPr>
          <p:cNvPr id="6" name="Title 5">
            <a:extLst>
              <a:ext uri="{FF2B5EF4-FFF2-40B4-BE49-F238E27FC236}">
                <a16:creationId xmlns:a16="http://schemas.microsoft.com/office/drawing/2014/main" id="{6381B55F-D801-DB81-1582-89F2FEFB523C}"/>
              </a:ext>
            </a:extLst>
          </p:cNvPr>
          <p:cNvSpPr>
            <a:spLocks noGrp="1"/>
          </p:cNvSpPr>
          <p:nvPr>
            <p:ph type="title"/>
          </p:nvPr>
        </p:nvSpPr>
        <p:spPr/>
        <p:txBody>
          <a:bodyPr/>
          <a:lstStyle/>
          <a:p>
            <a:r>
              <a:rPr lang="en-US" dirty="0"/>
              <a:t>Problem and Goal</a:t>
            </a:r>
          </a:p>
        </p:txBody>
      </p:sp>
      <p:sp>
        <p:nvSpPr>
          <p:cNvPr id="38" name="TextBox 37">
            <a:extLst>
              <a:ext uri="{FF2B5EF4-FFF2-40B4-BE49-F238E27FC236}">
                <a16:creationId xmlns:a16="http://schemas.microsoft.com/office/drawing/2014/main" id="{2E2D170D-E91C-3DCC-8592-2BF984FB4C49}"/>
              </a:ext>
            </a:extLst>
          </p:cNvPr>
          <p:cNvSpPr txBox="1"/>
          <p:nvPr/>
        </p:nvSpPr>
        <p:spPr>
          <a:xfrm>
            <a:off x="-8558" y="993308"/>
            <a:ext cx="9144000"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C00000"/>
                </a:solidFill>
                <a:effectLst/>
                <a:uLnTx/>
                <a:uFillTx/>
                <a:latin typeface="Gill Sans MT"/>
                <a:ea typeface="+mn-ea"/>
                <a:cs typeface="Gill Sans MT"/>
              </a:rPr>
              <a:t>Problems:</a:t>
            </a:r>
            <a:endParaRPr kumimoji="0" lang="en-US" sz="2400" b="0" i="1" u="none" strike="noStrike" kern="1200" cap="none" spc="0" normalizeH="0" baseline="0" noProof="0" dirty="0">
              <a:ln>
                <a:noFill/>
              </a:ln>
              <a:solidFill>
                <a:srgbClr val="C00000"/>
              </a:solidFill>
              <a:effectLst/>
              <a:uLnTx/>
              <a:uFillTx/>
              <a:latin typeface="Gill Sans MT"/>
              <a:ea typeface="+mn-ea"/>
              <a:cs typeface="+mn-cs"/>
            </a:endParaRPr>
          </a:p>
        </p:txBody>
      </p:sp>
      <p:sp>
        <p:nvSpPr>
          <p:cNvPr id="49" name="TextBox 48">
            <a:extLst>
              <a:ext uri="{FF2B5EF4-FFF2-40B4-BE49-F238E27FC236}">
                <a16:creationId xmlns:a16="http://schemas.microsoft.com/office/drawing/2014/main" id="{F8C6C1E9-3C7B-61E6-E380-F7E41FED4896}"/>
              </a:ext>
            </a:extLst>
          </p:cNvPr>
          <p:cNvSpPr txBox="1"/>
          <p:nvPr/>
        </p:nvSpPr>
        <p:spPr>
          <a:xfrm>
            <a:off x="0" y="4742285"/>
            <a:ext cx="8991600"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1901FF"/>
                </a:solidFill>
                <a:effectLst/>
                <a:uLnTx/>
                <a:uFillTx/>
                <a:latin typeface="Gill Sans MT"/>
                <a:ea typeface="+mn-ea"/>
                <a:cs typeface="Gill Sans MT"/>
              </a:rPr>
              <a:t>Goal:</a:t>
            </a:r>
            <a:endParaRPr kumimoji="0" lang="en-US" sz="2400" b="0" i="1" u="none" strike="noStrike" kern="1200" cap="none" spc="0" normalizeH="0" baseline="0" noProof="0" dirty="0">
              <a:ln>
                <a:noFill/>
              </a:ln>
              <a:solidFill>
                <a:srgbClr val="1901FF"/>
              </a:solidFill>
              <a:effectLst/>
              <a:uLnTx/>
              <a:uFillTx/>
              <a:latin typeface="Gill Sans MT"/>
              <a:ea typeface="+mn-ea"/>
              <a:cs typeface="+mn-cs"/>
            </a:endParaRPr>
          </a:p>
        </p:txBody>
      </p:sp>
      <p:sp>
        <p:nvSpPr>
          <p:cNvPr id="8" name="Slide Number Placeholder 7">
            <a:extLst>
              <a:ext uri="{FF2B5EF4-FFF2-40B4-BE49-F238E27FC236}">
                <a16:creationId xmlns:a16="http://schemas.microsoft.com/office/drawing/2014/main" id="{5CB184B6-9911-FBAF-0913-95BBBE78DF6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1F497D"/>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201</a:t>
            </a:fld>
            <a:endParaRPr kumimoji="0" lang="en-US" sz="2400" b="1" i="0" u="none" strike="noStrike" kern="1200" cap="none" spc="0" normalizeH="0" baseline="0" noProof="0">
              <a:ln>
                <a:noFill/>
              </a:ln>
              <a:solidFill>
                <a:srgbClr val="1F497D"/>
              </a:solidFill>
              <a:effectLst/>
              <a:uLnTx/>
              <a:uFillTx/>
              <a:latin typeface="Gill Sans MT"/>
              <a:ea typeface="+mn-ea"/>
              <a:cs typeface="+mn-cs"/>
            </a:endParaRPr>
          </a:p>
        </p:txBody>
      </p:sp>
    </p:spTree>
    <p:extLst>
      <p:ext uri="{BB962C8B-B14F-4D97-AF65-F5344CB8AC3E}">
        <p14:creationId xmlns:p14="http://schemas.microsoft.com/office/powerpoint/2010/main" val="309266346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68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62" name="Rectangle 61"/>
          <p:cNvSpPr/>
          <p:nvPr/>
        </p:nvSpPr>
        <p:spPr>
          <a:xfrm>
            <a:off x="0" y="912819"/>
            <a:ext cx="9144000" cy="83099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Gill Sans MT"/>
                <a:ea typeface="+mn-ea"/>
                <a:cs typeface="Gill Sans MT"/>
              </a:rPr>
              <a:t>Key idea: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partition</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computing resources into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two types of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isolated</a:t>
            </a:r>
            <a:r>
              <a:rPr kumimoji="0" lang="en-US" sz="2400" b="1" i="0" u="none" strike="noStrike" kern="1200" cap="none" spc="0" normalizeH="0" baseline="0" noProof="0" dirty="0">
                <a:ln>
                  <a:noFill/>
                </a:ln>
                <a:solidFill>
                  <a:prstClr val="black"/>
                </a:solidFill>
                <a:effectLst/>
                <a:uLnTx/>
                <a:uFillTx/>
                <a:latin typeface="Gill Sans MT"/>
                <a:ea typeface="+mn-ea"/>
                <a:cs typeface="Gill Sans MT"/>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specialized processing islands</a:t>
            </a:r>
          </a:p>
        </p:txBody>
      </p:sp>
      <p:cxnSp>
        <p:nvCxnSpPr>
          <p:cNvPr id="65" name="Straight Arrow Connector 64"/>
          <p:cNvCxnSpPr>
            <a:cxnSpLocks/>
          </p:cNvCxnSpPr>
          <p:nvPr/>
        </p:nvCxnSpPr>
        <p:spPr>
          <a:xfrm>
            <a:off x="4514850" y="1858058"/>
            <a:ext cx="0" cy="559713"/>
          </a:xfrm>
          <a:prstGeom prst="straightConnector1">
            <a:avLst/>
          </a:prstGeom>
          <a:ln w="76200" cmpd="sng">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0" y="2515882"/>
            <a:ext cx="9144000" cy="4308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Isolating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transactional islands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from </a:t>
            </a:r>
            <a:r>
              <a:rPr kumimoji="0" lang="en-US" sz="2200" b="1" i="0" u="none" strike="noStrike" kern="1200" cap="none" spc="0" normalizeH="0" baseline="0" noProof="0" dirty="0">
                <a:ln>
                  <a:noFill/>
                </a:ln>
                <a:solidFill>
                  <a:srgbClr val="C00000"/>
                </a:solidFill>
                <a:effectLst/>
                <a:uLnTx/>
                <a:uFillTx/>
                <a:latin typeface="Gill Sans MT"/>
                <a:ea typeface="+mn-ea"/>
                <a:cs typeface="Gill Sans MT"/>
              </a:rPr>
              <a:t>analytical islands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allows us to:</a:t>
            </a:r>
          </a:p>
        </p:txBody>
      </p:sp>
      <p:grpSp>
        <p:nvGrpSpPr>
          <p:cNvPr id="67" name="Group 66"/>
          <p:cNvGrpSpPr/>
          <p:nvPr/>
        </p:nvGrpSpPr>
        <p:grpSpPr>
          <a:xfrm>
            <a:off x="152398" y="2877973"/>
            <a:ext cx="9144001" cy="769441"/>
            <a:chOff x="533399" y="4719512"/>
            <a:chExt cx="9144001" cy="769441"/>
          </a:xfrm>
        </p:grpSpPr>
        <p:sp>
          <p:nvSpPr>
            <p:cNvPr id="68" name="TextBox 67"/>
            <p:cNvSpPr txBox="1"/>
            <p:nvPr/>
          </p:nvSpPr>
          <p:spPr>
            <a:xfrm>
              <a:off x="1055982" y="4876800"/>
              <a:ext cx="862141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Apply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workload-specific optimizations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to each island</a:t>
              </a:r>
            </a:p>
          </p:txBody>
        </p:sp>
        <p:sp>
          <p:nvSpPr>
            <p:cNvPr id="69" name="TextBox 68"/>
            <p:cNvSpPr txBox="1"/>
            <p:nvPr/>
          </p:nvSpPr>
          <p:spPr>
            <a:xfrm>
              <a:off x="533399" y="4719512"/>
              <a:ext cx="474011"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1</a:t>
              </a:r>
            </a:p>
          </p:txBody>
        </p:sp>
      </p:grpSp>
      <p:grpSp>
        <p:nvGrpSpPr>
          <p:cNvPr id="71" name="Group 70"/>
          <p:cNvGrpSpPr/>
          <p:nvPr/>
        </p:nvGrpSpPr>
        <p:grpSpPr>
          <a:xfrm>
            <a:off x="152398" y="3637317"/>
            <a:ext cx="9135836" cy="769441"/>
            <a:chOff x="533400" y="4724400"/>
            <a:chExt cx="9135836" cy="769441"/>
          </a:xfrm>
        </p:grpSpPr>
        <p:sp>
          <p:nvSpPr>
            <p:cNvPr id="72" name="TextBox 71"/>
            <p:cNvSpPr txBox="1"/>
            <p:nvPr/>
          </p:nvSpPr>
          <p:spPr>
            <a:xfrm>
              <a:off x="1047818" y="4876800"/>
              <a:ext cx="862141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Avoid high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resource contention</a:t>
              </a:r>
            </a:p>
          </p:txBody>
        </p:sp>
        <p:sp>
          <p:nvSpPr>
            <p:cNvPr id="73" name="TextBox 72"/>
            <p:cNvSpPr txBox="1"/>
            <p:nvPr/>
          </p:nvSpPr>
          <p:spPr>
            <a:xfrm>
              <a:off x="533400" y="4724400"/>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2</a:t>
              </a:r>
            </a:p>
          </p:txBody>
        </p:sp>
      </p:grpSp>
      <p:grpSp>
        <p:nvGrpSpPr>
          <p:cNvPr id="74" name="Group 73"/>
          <p:cNvGrpSpPr/>
          <p:nvPr/>
        </p:nvGrpSpPr>
        <p:grpSpPr>
          <a:xfrm>
            <a:off x="127907" y="4459687"/>
            <a:ext cx="9144000" cy="830997"/>
            <a:chOff x="508908" y="4818966"/>
            <a:chExt cx="9144000" cy="830997"/>
          </a:xfrm>
        </p:grpSpPr>
        <p:sp>
          <p:nvSpPr>
            <p:cNvPr id="75" name="TextBox 74"/>
            <p:cNvSpPr txBox="1"/>
            <p:nvPr/>
          </p:nvSpPr>
          <p:spPr>
            <a:xfrm>
              <a:off x="1031490" y="4818966"/>
              <a:ext cx="862141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Design efficient </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data freshness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and</a:t>
              </a:r>
              <a:r>
                <a:rPr kumimoji="0" lang="en-US" sz="2400" b="1" i="0" u="none" strike="noStrike" kern="1200" cap="none" spc="0" normalizeH="0" baseline="0" noProof="0" dirty="0">
                  <a:ln>
                    <a:noFill/>
                  </a:ln>
                  <a:solidFill>
                    <a:srgbClr val="0000FF"/>
                  </a:solidFill>
                  <a:effectLst/>
                  <a:uLnTx/>
                  <a:uFillTx/>
                  <a:latin typeface="Gill Sans MT"/>
                  <a:ea typeface="+mn-ea"/>
                  <a:cs typeface="Gill Sans MT"/>
                </a:rPr>
                <a:t> consistency mechanisms </a:t>
              </a:r>
              <a:r>
                <a:rPr kumimoji="0" lang="en-US" sz="2400" b="1" i="0" u="none" strike="noStrike" kern="1200" cap="none" spc="0" normalizeH="0" baseline="0" noProof="0" dirty="0">
                  <a:ln>
                    <a:noFill/>
                  </a:ln>
                  <a:solidFill>
                    <a:srgbClr val="1F497D"/>
                  </a:solidFill>
                  <a:effectLst/>
                  <a:uLnTx/>
                  <a:uFillTx/>
                  <a:latin typeface="Gill Sans MT"/>
                  <a:ea typeface="+mn-ea"/>
                  <a:cs typeface="Gill Sans MT"/>
                </a:rPr>
                <a:t>without incurring </a:t>
              </a:r>
              <a:r>
                <a:rPr kumimoji="0" lang="en-US" sz="2400" b="1" i="0" u="none" strike="noStrike" kern="1200" cap="none" spc="0" normalizeH="0" baseline="0" noProof="0" dirty="0">
                  <a:ln>
                    <a:noFill/>
                  </a:ln>
                  <a:solidFill>
                    <a:srgbClr val="C00000"/>
                  </a:solidFill>
                  <a:effectLst/>
                  <a:uLnTx/>
                  <a:uFillTx/>
                  <a:latin typeface="Gill Sans MT"/>
                  <a:ea typeface="+mn-ea"/>
                  <a:cs typeface="Gill Sans MT"/>
                </a:rPr>
                <a:t>high data movement costs </a:t>
              </a:r>
            </a:p>
          </p:txBody>
        </p:sp>
        <p:sp>
          <p:nvSpPr>
            <p:cNvPr id="76" name="TextBox 75"/>
            <p:cNvSpPr txBox="1"/>
            <p:nvPr/>
          </p:nvSpPr>
          <p:spPr>
            <a:xfrm>
              <a:off x="508908" y="4849743"/>
              <a:ext cx="474011"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lumMod val="65000"/>
                      <a:lumOff val="35000"/>
                    </a:prstClr>
                  </a:solidFill>
                  <a:effectLst/>
                  <a:uLnTx/>
                  <a:uFillTx/>
                  <a:latin typeface="Gill Sans MT"/>
                  <a:ea typeface="+mn-ea"/>
                  <a:cs typeface="Gill Sans MT"/>
                </a:rPr>
                <a:t>3</a:t>
              </a:r>
            </a:p>
          </p:txBody>
        </p:sp>
      </p:grpSp>
      <p:sp>
        <p:nvSpPr>
          <p:cNvPr id="7" name="Title 6">
            <a:extLst>
              <a:ext uri="{FF2B5EF4-FFF2-40B4-BE49-F238E27FC236}">
                <a16:creationId xmlns:a16="http://schemas.microsoft.com/office/drawing/2014/main" id="{E9DC37CB-F942-3D52-FF91-2F6911F1DA6E}"/>
              </a:ext>
            </a:extLst>
          </p:cNvPr>
          <p:cNvSpPr>
            <a:spLocks noGrp="1"/>
          </p:cNvSpPr>
          <p:nvPr>
            <p:ph type="title"/>
          </p:nvPr>
        </p:nvSpPr>
        <p:spPr/>
        <p:txBody>
          <a:bodyPr/>
          <a:lstStyle/>
          <a:p>
            <a:r>
              <a:rPr lang="en-US" dirty="0"/>
              <a:t>Polynesia</a:t>
            </a:r>
          </a:p>
        </p:txBody>
      </p:sp>
      <p:sp>
        <p:nvSpPr>
          <p:cNvPr id="8" name="Slide Number Placeholder 7">
            <a:extLst>
              <a:ext uri="{FF2B5EF4-FFF2-40B4-BE49-F238E27FC236}">
                <a16:creationId xmlns:a16="http://schemas.microsoft.com/office/drawing/2014/main" id="{F658770C-24F0-232D-40D3-D4D79F6AF8B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1F497D"/>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202</a:t>
            </a:fld>
            <a:endParaRPr kumimoji="0" lang="en-US" sz="2400" b="1" i="0" u="none" strike="noStrike" kern="1200" cap="none" spc="0" normalizeH="0" baseline="0" noProof="0">
              <a:ln>
                <a:noFill/>
              </a:ln>
              <a:solidFill>
                <a:srgbClr val="1F497D"/>
              </a:solidFill>
              <a:effectLst/>
              <a:uLnTx/>
              <a:uFillTx/>
              <a:latin typeface="Gill Sans MT"/>
              <a:ea typeface="+mn-ea"/>
              <a:cs typeface="+mn-cs"/>
            </a:endParaRPr>
          </a:p>
        </p:txBody>
      </p:sp>
      <p:sp>
        <p:nvSpPr>
          <p:cNvPr id="19" name="Rectangle 18">
            <a:extLst>
              <a:ext uri="{FF2B5EF4-FFF2-40B4-BE49-F238E27FC236}">
                <a16:creationId xmlns:a16="http://schemas.microsoft.com/office/drawing/2014/main" id="{2CBA4402-868B-6D26-1526-0ED5C920AC73}"/>
              </a:ext>
            </a:extLst>
          </p:cNvPr>
          <p:cNvSpPr/>
          <p:nvPr/>
        </p:nvSpPr>
        <p:spPr>
          <a:xfrm>
            <a:off x="626409" y="5284810"/>
            <a:ext cx="8839200" cy="110799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Leverage </a:t>
            </a:r>
            <a:r>
              <a:rPr kumimoji="0" lang="en-US" sz="2000" b="1" i="0" u="none" strike="noStrike" kern="1200" cap="none" spc="0" normalizeH="0" baseline="0" noProof="0" dirty="0">
                <a:ln>
                  <a:noFill/>
                </a:ln>
                <a:solidFill>
                  <a:srgbClr val="1901FF"/>
                </a:solidFill>
                <a:effectLst/>
                <a:uLnTx/>
                <a:uFillTx/>
                <a:latin typeface="Gill Sans MT"/>
                <a:ea typeface="+mn-ea"/>
                <a:cs typeface="Gill Sans MT"/>
              </a:rPr>
              <a:t>processing-in-memory (PIM)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to reduce </a:t>
            </a: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data movement</a:t>
            </a:r>
            <a:b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br>
            <a:endParaRPr kumimoji="0" lang="en-US" sz="600" b="1" i="0" u="none" strike="noStrike" kern="1200" cap="none" spc="0" normalizeH="0" baseline="0" noProof="0" dirty="0">
              <a:ln>
                <a:noFill/>
              </a:ln>
              <a:solidFill>
                <a:srgbClr val="C00000"/>
              </a:solidFill>
              <a:effectLst/>
              <a:uLnTx/>
              <a:uFillTx/>
              <a:latin typeface="Gill Sans MT"/>
              <a:ea typeface="+mn-ea"/>
              <a:cs typeface="Gill Sans MT"/>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PIM mitigates </a:t>
            </a:r>
            <a:r>
              <a:rPr kumimoji="0" lang="en-US" sz="2000" b="1" i="0" u="none" strike="noStrike" kern="1200" cap="none" spc="0" normalizeH="0" baseline="0" noProof="0" dirty="0">
                <a:ln>
                  <a:noFill/>
                </a:ln>
                <a:solidFill>
                  <a:srgbClr val="C00000"/>
                </a:solidFill>
                <a:effectLst/>
                <a:uLnTx/>
                <a:uFillTx/>
                <a:latin typeface="Gill Sans MT"/>
                <a:ea typeface="+mn-ea"/>
                <a:cs typeface="Gill Sans MT"/>
              </a:rPr>
              <a:t>data movement overheads </a:t>
            </a: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by </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prstClr val="black"/>
                </a:solidFill>
                <a:effectLst/>
                <a:uLnTx/>
                <a:uFillTx/>
                <a:latin typeface="Gill Sans MT"/>
                <a:ea typeface="+mn-ea"/>
                <a:cs typeface="+mn-cs"/>
              </a:rPr>
              <a:t>placing</a:t>
            </a:r>
            <a:r>
              <a:rPr kumimoji="0" lang="en-US" sz="2000" b="1" i="0" u="none" strike="noStrike" kern="1200" cap="none" spc="0" normalizeH="0" baseline="0" noProof="0" dirty="0">
                <a:ln>
                  <a:noFill/>
                </a:ln>
                <a:solidFill>
                  <a:srgbClr val="1901FF"/>
                </a:solidFill>
                <a:effectLst/>
                <a:uLnTx/>
                <a:uFillTx/>
                <a:latin typeface="Gill Sans MT"/>
                <a:ea typeface="+mn-ea"/>
                <a:cs typeface="+mn-cs"/>
              </a:rPr>
              <a:t> computation </a:t>
            </a:r>
            <a:r>
              <a:rPr kumimoji="0" lang="en-US" sz="2000" b="1" i="0" u="none" strike="noStrike" kern="1200" cap="none" spc="0" normalizeH="0" baseline="0" noProof="0" dirty="0">
                <a:ln>
                  <a:noFill/>
                </a:ln>
                <a:solidFill>
                  <a:prstClr val="black"/>
                </a:solidFill>
                <a:effectLst/>
                <a:uLnTx/>
                <a:uFillTx/>
                <a:latin typeface="Gill Sans MT"/>
                <a:ea typeface="+mn-ea"/>
                <a:cs typeface="+mn-cs"/>
              </a:rPr>
              <a:t>units </a:t>
            </a:r>
            <a:r>
              <a:rPr kumimoji="0" lang="en-US" sz="2000" b="1" i="0" u="none" strike="noStrike" kern="1200" cap="none" spc="0" normalizeH="0" baseline="0" noProof="0" dirty="0">
                <a:ln>
                  <a:noFill/>
                </a:ln>
                <a:solidFill>
                  <a:srgbClr val="1901FF"/>
                </a:solidFill>
                <a:effectLst/>
                <a:uLnTx/>
                <a:uFillTx/>
                <a:latin typeface="Gill Sans MT"/>
                <a:ea typeface="+mn-ea"/>
                <a:cs typeface="+mn-cs"/>
              </a:rPr>
              <a:t>nearby</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or </a:t>
            </a:r>
            <a:r>
              <a:rPr kumimoji="0" lang="en-US" sz="2000" b="1" i="0" u="none" strike="noStrike" kern="1200" cap="none" spc="0" normalizeH="0" baseline="0" noProof="0" dirty="0">
                <a:ln>
                  <a:noFill/>
                </a:ln>
                <a:solidFill>
                  <a:srgbClr val="1901FF"/>
                </a:solidFill>
                <a:effectLst/>
                <a:uLnTx/>
                <a:uFillTx/>
                <a:latin typeface="Gill Sans MT"/>
                <a:ea typeface="+mn-ea"/>
                <a:cs typeface="+mn-cs"/>
              </a:rPr>
              <a:t>inside</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a:t>
            </a:r>
            <a:r>
              <a:rPr kumimoji="0" lang="en-US" sz="2000" b="1" i="0" u="none" strike="noStrike" kern="1200" cap="none" spc="0" normalizeH="0" baseline="0" noProof="0" dirty="0">
                <a:ln>
                  <a:noFill/>
                </a:ln>
                <a:solidFill>
                  <a:srgbClr val="1901FF"/>
                </a:solidFill>
                <a:effectLst/>
                <a:uLnTx/>
                <a:uFillTx/>
                <a:latin typeface="Gill Sans MT"/>
                <a:ea typeface="+mn-ea"/>
                <a:cs typeface="+mn-cs"/>
              </a:rPr>
              <a:t>memory</a:t>
            </a:r>
            <a:endParaRPr kumimoji="0" lang="en-US" sz="2000" b="1" i="0" u="none" strike="noStrike" kern="1200" cap="none" spc="0" normalizeH="0" baseline="0" noProof="0" dirty="0">
              <a:ln>
                <a:noFill/>
              </a:ln>
              <a:solidFill>
                <a:srgbClr val="1901FF"/>
              </a:solidFill>
              <a:effectLst/>
              <a:uLnTx/>
              <a:uFillTx/>
              <a:latin typeface="Gill Sans MT"/>
              <a:ea typeface="+mn-ea"/>
              <a:cs typeface="Gill Sans MT"/>
            </a:endParaRPr>
          </a:p>
        </p:txBody>
      </p:sp>
    </p:spTree>
    <p:extLst>
      <p:ext uri="{BB962C8B-B14F-4D97-AF65-F5344CB8AC3E}">
        <p14:creationId xmlns:p14="http://schemas.microsoft.com/office/powerpoint/2010/main" val="273945895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6800"/>
            <a:ext cx="8839200" cy="6096000"/>
          </a:xfrm>
        </p:spPr>
        <p:txBody>
          <a:bodyPr>
            <a:normAutofit/>
          </a:bodyPr>
          <a:lstStyle/>
          <a:p>
            <a:pPr marL="342900" lvl="1" indent="-342900">
              <a:buFont typeface="Arial" pitchFamily="34" charset="0"/>
              <a:buChar char="•"/>
            </a:pPr>
            <a:endParaRPr lang="en-US" sz="2400" dirty="0">
              <a:solidFill>
                <a:schemeClr val="tx2"/>
              </a:solidFill>
            </a:endParaRPr>
          </a:p>
          <a:p>
            <a:pPr marL="0" lvl="1" indent="0">
              <a:buNone/>
            </a:pPr>
            <a:br>
              <a:rPr lang="en-US" sz="2200" dirty="0">
                <a:solidFill>
                  <a:srgbClr val="595959"/>
                </a:solidFill>
              </a:rPr>
            </a:br>
            <a:br>
              <a:rPr lang="en-US" sz="2100" dirty="0">
                <a:solidFill>
                  <a:srgbClr val="595959"/>
                </a:solidFill>
              </a:rPr>
            </a:br>
            <a:endParaRPr lang="en-US" sz="2100" dirty="0">
              <a:solidFill>
                <a:srgbClr val="595959"/>
              </a:solidFill>
            </a:endParaRPr>
          </a:p>
          <a:p>
            <a:pPr lvl="1"/>
            <a:endParaRPr lang="en-US" sz="2000" dirty="0">
              <a:solidFill>
                <a:srgbClr val="595959"/>
              </a:solidFill>
            </a:endParaRPr>
          </a:p>
          <a:p>
            <a:pPr lvl="1"/>
            <a:endParaRPr lang="en-US" sz="2000" dirty="0">
              <a:solidFill>
                <a:srgbClr val="595959"/>
              </a:solidFill>
            </a:endParaRPr>
          </a:p>
          <a:p>
            <a:endParaRPr lang="en-US" dirty="0"/>
          </a:p>
          <a:p>
            <a:endParaRPr lang="en-US" dirty="0"/>
          </a:p>
        </p:txBody>
      </p:sp>
      <p:sp>
        <p:nvSpPr>
          <p:cNvPr id="64" name="TextBox 63"/>
          <p:cNvSpPr txBox="1"/>
          <p:nvPr/>
        </p:nvSpPr>
        <p:spPr>
          <a:xfrm>
            <a:off x="429798" y="2118823"/>
            <a:ext cx="2647764" cy="615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Designed to sustain</a:t>
            </a:r>
            <a:br>
              <a:rPr kumimoji="0" lang="en-US" sz="20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bursts of updates  </a:t>
            </a:r>
          </a:p>
        </p:txBody>
      </p:sp>
      <p:sp>
        <p:nvSpPr>
          <p:cNvPr id="67" name="Rectangle 66"/>
          <p:cNvSpPr/>
          <p:nvPr/>
        </p:nvSpPr>
        <p:spPr>
          <a:xfrm>
            <a:off x="0" y="890592"/>
            <a:ext cx="9144000" cy="76944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Each island includes (1) a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replica</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of data, (2) an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optimized</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execution engine, and (3) a set of </a:t>
            </a:r>
            <a:r>
              <a:rPr kumimoji="0" lang="en-US" sz="2200" b="1" i="0" u="none" strike="noStrike" kern="1200" cap="none" spc="0" normalizeH="0" baseline="0" noProof="0" dirty="0">
                <a:ln>
                  <a:noFill/>
                </a:ln>
                <a:solidFill>
                  <a:srgbClr val="0000FF"/>
                </a:solidFill>
                <a:effectLst/>
                <a:uLnTx/>
                <a:uFillTx/>
                <a:latin typeface="Gill Sans MT"/>
                <a:ea typeface="+mn-ea"/>
                <a:cs typeface="Gill Sans MT"/>
              </a:rPr>
              <a:t>hardware resources</a:t>
            </a:r>
          </a:p>
        </p:txBody>
      </p:sp>
      <p:sp>
        <p:nvSpPr>
          <p:cNvPr id="68" name="TextBox 67"/>
          <p:cNvSpPr txBox="1"/>
          <p:nvPr/>
        </p:nvSpPr>
        <p:spPr>
          <a:xfrm>
            <a:off x="3741339" y="1720282"/>
            <a:ext cx="54102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Gill Sans MT"/>
              </a:rPr>
              <a:t>Designed to provide </a:t>
            </a:r>
            <a:r>
              <a:rPr kumimoji="0" lang="en-US" sz="2000" b="1" i="0" u="none" strike="noStrike" kern="1200" cap="none" spc="0" normalizeH="0" baseline="0" noProof="0" dirty="0">
                <a:ln>
                  <a:noFill/>
                </a:ln>
                <a:solidFill>
                  <a:srgbClr val="0000FF"/>
                </a:solidFill>
                <a:effectLst/>
                <a:uLnTx/>
                <a:uFillTx/>
                <a:latin typeface="Gill Sans MT"/>
                <a:ea typeface="+mn-ea"/>
                <a:cs typeface="Gill Sans MT"/>
              </a:rPr>
              <a:t>high read throughput</a:t>
            </a:r>
          </a:p>
        </p:txBody>
      </p:sp>
      <p:sp>
        <p:nvSpPr>
          <p:cNvPr id="86" name="Rectangle 85"/>
          <p:cNvSpPr/>
          <p:nvPr/>
        </p:nvSpPr>
        <p:spPr>
          <a:xfrm>
            <a:off x="4464929" y="5580618"/>
            <a:ext cx="4572000" cy="707886"/>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Take advantage of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PIM</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to mitigate </a:t>
            </a:r>
            <a:r>
              <a:rPr kumimoji="0" lang="en-US" sz="2000" b="1" i="0" u="none" strike="noStrike" kern="1200" cap="none" spc="0" normalizeH="0" baseline="0" noProof="0" dirty="0">
                <a:ln>
                  <a:noFill/>
                </a:ln>
                <a:solidFill>
                  <a:srgbClr val="C00000"/>
                </a:solidFill>
                <a:effectLst/>
                <a:uLnTx/>
                <a:uFillTx/>
                <a:latin typeface="Gill Sans MT"/>
                <a:ea typeface="+mn-ea"/>
                <a:cs typeface="+mn-cs"/>
              </a:rPr>
              <a:t>data movement bottleneck </a:t>
            </a:r>
            <a:endParaRPr kumimoji="0" lang="en-US" sz="2000" b="1" i="0" u="none" strike="noStrike" kern="1200" cap="none" spc="0" normalizeH="0" baseline="0" noProof="0" dirty="0">
              <a:ln>
                <a:noFill/>
              </a:ln>
              <a:solidFill>
                <a:srgbClr val="C00000"/>
              </a:solidFill>
              <a:effectLst/>
              <a:uLnTx/>
              <a:uFillTx/>
              <a:latin typeface="Gill Sans MT"/>
              <a:ea typeface="+mn-ea"/>
              <a:cs typeface="Gill Sans MT"/>
            </a:endParaRPr>
          </a:p>
        </p:txBody>
      </p:sp>
      <p:sp>
        <p:nvSpPr>
          <p:cNvPr id="87" name="TextBox 86"/>
          <p:cNvSpPr txBox="1"/>
          <p:nvPr/>
        </p:nvSpPr>
        <p:spPr>
          <a:xfrm>
            <a:off x="-179897" y="5784997"/>
            <a:ext cx="42672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Conventional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multicore CPUs </a:t>
            </a:r>
            <a:r>
              <a:rPr kumimoji="0" lang="en-US" sz="2000" b="1" i="0" u="none" strike="noStrike" kern="1200" cap="none" spc="0" normalizeH="0" baseline="0" noProof="0" dirty="0">
                <a:ln>
                  <a:noFill/>
                </a:ln>
                <a:solidFill>
                  <a:prstClr val="black"/>
                </a:solidFill>
                <a:effectLst/>
                <a:uLnTx/>
                <a:uFillTx/>
                <a:latin typeface="Gill Sans MT"/>
                <a:ea typeface="+mn-ea"/>
                <a:cs typeface="+mn-cs"/>
              </a:rPr>
              <a:t>with </a:t>
            </a:r>
            <a:r>
              <a:rPr kumimoji="0" lang="en-US" sz="2000" b="1" i="0" u="none" strike="noStrike" kern="1200" cap="none" spc="0" normalizeH="0" baseline="0" noProof="0" dirty="0">
                <a:ln>
                  <a:noFill/>
                </a:ln>
                <a:solidFill>
                  <a:srgbClr val="0000FF"/>
                </a:solidFill>
                <a:effectLst/>
                <a:uLnTx/>
                <a:uFillTx/>
                <a:latin typeface="Gill Sans MT"/>
                <a:ea typeface="+mn-ea"/>
                <a:cs typeface="+mn-cs"/>
              </a:rPr>
              <a:t>multi-level caches</a:t>
            </a:r>
            <a:endParaRPr kumimoji="0" lang="en-US" sz="2000" b="1" i="0" u="none" strike="noStrike" kern="1200" cap="none" spc="0" normalizeH="0" baseline="0" noProof="0" dirty="0">
              <a:ln>
                <a:noFill/>
              </a:ln>
              <a:solidFill>
                <a:srgbClr val="0000FF"/>
              </a:solidFill>
              <a:effectLst/>
              <a:uLnTx/>
              <a:uFillTx/>
              <a:latin typeface="Gill Sans MT"/>
              <a:ea typeface="+mn-ea"/>
              <a:cs typeface="Gill Sans MT"/>
            </a:endParaRPr>
          </a:p>
        </p:txBody>
      </p:sp>
      <p:sp>
        <p:nvSpPr>
          <p:cNvPr id="105" name="Title 104">
            <a:extLst>
              <a:ext uri="{FF2B5EF4-FFF2-40B4-BE49-F238E27FC236}">
                <a16:creationId xmlns:a16="http://schemas.microsoft.com/office/drawing/2014/main" id="{539FE135-FD0A-EA3B-DA3B-69E4CB21C02B}"/>
              </a:ext>
            </a:extLst>
          </p:cNvPr>
          <p:cNvSpPr>
            <a:spLocks noGrp="1"/>
          </p:cNvSpPr>
          <p:nvPr>
            <p:ph type="title"/>
          </p:nvPr>
        </p:nvSpPr>
        <p:spPr/>
        <p:txBody>
          <a:bodyPr/>
          <a:lstStyle/>
          <a:p>
            <a:r>
              <a:rPr lang="en-US" dirty="0"/>
              <a:t>Polynesia: High-Level Overview</a:t>
            </a:r>
          </a:p>
        </p:txBody>
      </p:sp>
      <p:sp>
        <p:nvSpPr>
          <p:cNvPr id="106" name="Slide Number Placeholder 105">
            <a:extLst>
              <a:ext uri="{FF2B5EF4-FFF2-40B4-BE49-F238E27FC236}">
                <a16:creationId xmlns:a16="http://schemas.microsoft.com/office/drawing/2014/main" id="{DD1ACFB3-4FED-652D-BFB2-784C929B60B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1F497D"/>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203</a:t>
            </a:fld>
            <a:endParaRPr kumimoji="0" lang="en-US" sz="2400" b="1" i="0" u="none" strike="noStrike" kern="1200" cap="none" spc="0" normalizeH="0" baseline="0" noProof="0">
              <a:ln>
                <a:noFill/>
              </a:ln>
              <a:solidFill>
                <a:srgbClr val="1F497D"/>
              </a:solidFill>
              <a:effectLst/>
              <a:uLnTx/>
              <a:uFillTx/>
              <a:latin typeface="Gill Sans MT"/>
              <a:ea typeface="+mn-ea"/>
              <a:cs typeface="+mn-cs"/>
            </a:endParaRPr>
          </a:p>
        </p:txBody>
      </p:sp>
      <p:cxnSp>
        <p:nvCxnSpPr>
          <p:cNvPr id="108" name="Curved Connector 107">
            <a:extLst>
              <a:ext uri="{FF2B5EF4-FFF2-40B4-BE49-F238E27FC236}">
                <a16:creationId xmlns:a16="http://schemas.microsoft.com/office/drawing/2014/main" id="{1D51713F-3742-D9F2-F140-B040026BD8D0}"/>
              </a:ext>
            </a:extLst>
          </p:cNvPr>
          <p:cNvCxnSpPr>
            <a:cxnSpLocks/>
            <a:stCxn id="164" idx="1"/>
            <a:endCxn id="87" idx="0"/>
          </p:cNvCxnSpPr>
          <p:nvPr/>
        </p:nvCxnSpPr>
        <p:spPr>
          <a:xfrm rot="10800000" flipH="1" flipV="1">
            <a:off x="295895" y="4032715"/>
            <a:ext cx="1657807" cy="1752282"/>
          </a:xfrm>
          <a:prstGeom prst="curvedConnector4">
            <a:avLst>
              <a:gd name="adj1" fmla="val -13789"/>
              <a:gd name="adj2" fmla="val 62322"/>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12" name="Curved Connector 111">
            <a:extLst>
              <a:ext uri="{FF2B5EF4-FFF2-40B4-BE49-F238E27FC236}">
                <a16:creationId xmlns:a16="http://schemas.microsoft.com/office/drawing/2014/main" id="{F4CBB6A5-E91A-64B0-7331-EFF4FA36D30B}"/>
              </a:ext>
            </a:extLst>
          </p:cNvPr>
          <p:cNvCxnSpPr>
            <a:cxnSpLocks/>
            <a:stCxn id="295" idx="0"/>
            <a:endCxn id="64" idx="2"/>
          </p:cNvCxnSpPr>
          <p:nvPr/>
        </p:nvCxnSpPr>
        <p:spPr>
          <a:xfrm rot="5400000" flipH="1" flipV="1">
            <a:off x="1353567" y="2681179"/>
            <a:ext cx="346915" cy="453311"/>
          </a:xfrm>
          <a:prstGeom prst="curvedConnector3">
            <a:avLst>
              <a:gd name="adj1" fmla="val 50000"/>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15" name="Curved Connector 114">
            <a:extLst>
              <a:ext uri="{FF2B5EF4-FFF2-40B4-BE49-F238E27FC236}">
                <a16:creationId xmlns:a16="http://schemas.microsoft.com/office/drawing/2014/main" id="{2287A489-D501-DE1C-739C-5EA00AE5AEB6}"/>
              </a:ext>
            </a:extLst>
          </p:cNvPr>
          <p:cNvCxnSpPr>
            <a:cxnSpLocks/>
            <a:stCxn id="189" idx="1"/>
          </p:cNvCxnSpPr>
          <p:nvPr/>
        </p:nvCxnSpPr>
        <p:spPr>
          <a:xfrm rot="10800000" flipH="1">
            <a:off x="5564185" y="2116898"/>
            <a:ext cx="81209" cy="1930550"/>
          </a:xfrm>
          <a:prstGeom prst="curvedConnector4">
            <a:avLst>
              <a:gd name="adj1" fmla="val -281496"/>
              <a:gd name="adj2" fmla="val 72962"/>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cxnSp>
        <p:nvCxnSpPr>
          <p:cNvPr id="118" name="Curved Connector 117">
            <a:extLst>
              <a:ext uri="{FF2B5EF4-FFF2-40B4-BE49-F238E27FC236}">
                <a16:creationId xmlns:a16="http://schemas.microsoft.com/office/drawing/2014/main" id="{A35B4846-1F5E-8571-9A1D-374FB7343EFA}"/>
              </a:ext>
            </a:extLst>
          </p:cNvPr>
          <p:cNvCxnSpPr>
            <a:cxnSpLocks/>
            <a:endCxn id="86" idx="0"/>
          </p:cNvCxnSpPr>
          <p:nvPr/>
        </p:nvCxnSpPr>
        <p:spPr>
          <a:xfrm rot="10800000" flipV="1">
            <a:off x="6750930" y="4894942"/>
            <a:ext cx="968955" cy="685675"/>
          </a:xfrm>
          <a:prstGeom prst="curvedConnector2">
            <a:avLst/>
          </a:prstGeom>
          <a:ln w="28575">
            <a:solidFill>
              <a:schemeClr val="tx1"/>
            </a:solidFill>
            <a:prstDash val="sysDash"/>
            <a:headEnd type="none" w="med" len="med"/>
            <a:tailEnd type="stealth" w="lg" len="lg"/>
          </a:ln>
        </p:spPr>
        <p:style>
          <a:lnRef idx="1">
            <a:schemeClr val="accent1"/>
          </a:lnRef>
          <a:fillRef idx="0">
            <a:schemeClr val="accent1"/>
          </a:fillRef>
          <a:effectRef idx="0">
            <a:schemeClr val="accent1"/>
          </a:effectRef>
          <a:fontRef idx="minor">
            <a:schemeClr val="tx1"/>
          </a:fontRef>
        </p:style>
      </p:cxnSp>
      <p:grpSp>
        <p:nvGrpSpPr>
          <p:cNvPr id="300" name="Group 299">
            <a:extLst>
              <a:ext uri="{FF2B5EF4-FFF2-40B4-BE49-F238E27FC236}">
                <a16:creationId xmlns:a16="http://schemas.microsoft.com/office/drawing/2014/main" id="{FD53F617-A015-3F23-40C6-373018073608}"/>
              </a:ext>
            </a:extLst>
          </p:cNvPr>
          <p:cNvGrpSpPr/>
          <p:nvPr/>
        </p:nvGrpSpPr>
        <p:grpSpPr>
          <a:xfrm>
            <a:off x="66173" y="3081291"/>
            <a:ext cx="2468392" cy="1953158"/>
            <a:chOff x="66173" y="3081291"/>
            <a:chExt cx="2468392" cy="1953158"/>
          </a:xfrm>
        </p:grpSpPr>
        <p:grpSp>
          <p:nvGrpSpPr>
            <p:cNvPr id="131" name="Group 130">
              <a:extLst>
                <a:ext uri="{FF2B5EF4-FFF2-40B4-BE49-F238E27FC236}">
                  <a16:creationId xmlns:a16="http://schemas.microsoft.com/office/drawing/2014/main" id="{9FA0429D-5AE2-8687-33C5-E33985C4E55D}"/>
                </a:ext>
              </a:extLst>
            </p:cNvPr>
            <p:cNvGrpSpPr/>
            <p:nvPr/>
          </p:nvGrpSpPr>
          <p:grpSpPr>
            <a:xfrm>
              <a:off x="193409" y="3436809"/>
              <a:ext cx="2197877" cy="1295002"/>
              <a:chOff x="118332" y="6489290"/>
              <a:chExt cx="1694712" cy="998534"/>
            </a:xfrm>
          </p:grpSpPr>
          <p:sp>
            <p:nvSpPr>
              <p:cNvPr id="160" name="Rounded Rectangle 159">
                <a:extLst>
                  <a:ext uri="{FF2B5EF4-FFF2-40B4-BE49-F238E27FC236}">
                    <a16:creationId xmlns:a16="http://schemas.microsoft.com/office/drawing/2014/main" id="{BD50E2F8-BF2F-C1A5-6D29-C2CB215C0275}"/>
                  </a:ext>
                </a:extLst>
              </p:cNvPr>
              <p:cNvSpPr/>
              <p:nvPr/>
            </p:nvSpPr>
            <p:spPr>
              <a:xfrm>
                <a:off x="118332" y="6489290"/>
                <a:ext cx="1694712" cy="998534"/>
              </a:xfrm>
              <a:prstGeom prst="roundRect">
                <a:avLst>
                  <a:gd name="adj" fmla="val 2844"/>
                </a:avLst>
              </a:prstGeom>
              <a:solidFill>
                <a:srgbClr val="A5A5A5">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grpSp>
            <p:nvGrpSpPr>
              <p:cNvPr id="161" name="Group 160">
                <a:extLst>
                  <a:ext uri="{FF2B5EF4-FFF2-40B4-BE49-F238E27FC236}">
                    <a16:creationId xmlns:a16="http://schemas.microsoft.com/office/drawing/2014/main" id="{5873C598-8E75-FE17-D00A-916884542FAB}"/>
                  </a:ext>
                </a:extLst>
              </p:cNvPr>
              <p:cNvGrpSpPr/>
              <p:nvPr/>
            </p:nvGrpSpPr>
            <p:grpSpPr>
              <a:xfrm>
                <a:off x="156621" y="6560298"/>
                <a:ext cx="1610541" cy="862302"/>
                <a:chOff x="236704" y="6764111"/>
                <a:chExt cx="1610541" cy="862302"/>
              </a:xfrm>
            </p:grpSpPr>
            <p:sp>
              <p:nvSpPr>
                <p:cNvPr id="162" name="Rounded Rectangle 161">
                  <a:extLst>
                    <a:ext uri="{FF2B5EF4-FFF2-40B4-BE49-F238E27FC236}">
                      <a16:creationId xmlns:a16="http://schemas.microsoft.com/office/drawing/2014/main" id="{BAC64B15-F912-8EC4-5693-4DA32B5FDB13}"/>
                    </a:ext>
                  </a:extLst>
                </p:cNvPr>
                <p:cNvSpPr/>
                <p:nvPr/>
              </p:nvSpPr>
              <p:spPr>
                <a:xfrm>
                  <a:off x="236704" y="6764111"/>
                  <a:ext cx="1610541" cy="862302"/>
                </a:xfrm>
                <a:prstGeom prst="roundRect">
                  <a:avLst>
                    <a:gd name="adj" fmla="val 0"/>
                  </a:avLst>
                </a:prstGeom>
                <a:solidFill>
                  <a:srgbClr val="ED7D31">
                    <a:lumMod val="40000"/>
                    <a:lumOff val="60000"/>
                  </a:srgbClr>
                </a:solidFill>
                <a:ln w="12700" cap="flat" cmpd="sng" algn="ctr">
                  <a:solidFill>
                    <a:sysClr val="windowText" lastClr="000000"/>
                  </a:solidFill>
                  <a:prstDash val="solid"/>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300" b="1" i="0"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b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Transactional Engine</a:t>
                  </a:r>
                </a:p>
              </p:txBody>
            </p:sp>
            <p:grpSp>
              <p:nvGrpSpPr>
                <p:cNvPr id="163" name="Group 162">
                  <a:extLst>
                    <a:ext uri="{FF2B5EF4-FFF2-40B4-BE49-F238E27FC236}">
                      <a16:creationId xmlns:a16="http://schemas.microsoft.com/office/drawing/2014/main" id="{B073797B-2CDA-E344-BA13-9BB15094EE55}"/>
                    </a:ext>
                  </a:extLst>
                </p:cNvPr>
                <p:cNvGrpSpPr/>
                <p:nvPr/>
              </p:nvGrpSpPr>
              <p:grpSpPr>
                <a:xfrm>
                  <a:off x="277439" y="7021052"/>
                  <a:ext cx="1519096" cy="564546"/>
                  <a:chOff x="266994" y="7005040"/>
                  <a:chExt cx="1519096" cy="564546"/>
                </a:xfrm>
              </p:grpSpPr>
              <p:sp>
                <p:nvSpPr>
                  <p:cNvPr id="164" name="Rectangle 163">
                    <a:extLst>
                      <a:ext uri="{FF2B5EF4-FFF2-40B4-BE49-F238E27FC236}">
                        <a16:creationId xmlns:a16="http://schemas.microsoft.com/office/drawing/2014/main" id="{83884691-8BBF-855E-FDB1-991E3027F88D}"/>
                      </a:ext>
                    </a:extLst>
                  </p:cNvPr>
                  <p:cNvSpPr/>
                  <p:nvPr/>
                </p:nvSpPr>
                <p:spPr>
                  <a:xfrm>
                    <a:off x="266995" y="7005042"/>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CPU</a:t>
                    </a:r>
                  </a:p>
                </p:txBody>
              </p:sp>
              <p:sp>
                <p:nvSpPr>
                  <p:cNvPr id="165" name="Rectangle 164">
                    <a:extLst>
                      <a:ext uri="{FF2B5EF4-FFF2-40B4-BE49-F238E27FC236}">
                        <a16:creationId xmlns:a16="http://schemas.microsoft.com/office/drawing/2014/main" id="{85BCF399-7153-0853-816F-F13FAE45F867}"/>
                      </a:ext>
                    </a:extLst>
                  </p:cNvPr>
                  <p:cNvSpPr/>
                  <p:nvPr/>
                </p:nvSpPr>
                <p:spPr>
                  <a:xfrm>
                    <a:off x="656619" y="7005041"/>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CPU</a:t>
                    </a:r>
                  </a:p>
                </p:txBody>
              </p:sp>
              <p:sp>
                <p:nvSpPr>
                  <p:cNvPr id="166" name="Rectangle 165">
                    <a:extLst>
                      <a:ext uri="{FF2B5EF4-FFF2-40B4-BE49-F238E27FC236}">
                        <a16:creationId xmlns:a16="http://schemas.microsoft.com/office/drawing/2014/main" id="{B65B843A-0B1D-5960-9B6D-6CBB5B998D42}"/>
                      </a:ext>
                    </a:extLst>
                  </p:cNvPr>
                  <p:cNvSpPr/>
                  <p:nvPr/>
                </p:nvSpPr>
                <p:spPr>
                  <a:xfrm>
                    <a:off x="1046243" y="7005041"/>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CPU</a:t>
                    </a:r>
                  </a:p>
                </p:txBody>
              </p:sp>
              <p:sp>
                <p:nvSpPr>
                  <p:cNvPr id="167" name="Rectangle 166">
                    <a:extLst>
                      <a:ext uri="{FF2B5EF4-FFF2-40B4-BE49-F238E27FC236}">
                        <a16:creationId xmlns:a16="http://schemas.microsoft.com/office/drawing/2014/main" id="{0D772B40-8FCA-E296-5090-9FE0F447BCF7}"/>
                      </a:ext>
                    </a:extLst>
                  </p:cNvPr>
                  <p:cNvSpPr/>
                  <p:nvPr/>
                </p:nvSpPr>
                <p:spPr>
                  <a:xfrm>
                    <a:off x="1435867" y="7005040"/>
                    <a:ext cx="350223"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CPU</a:t>
                    </a:r>
                  </a:p>
                </p:txBody>
              </p:sp>
              <p:sp>
                <p:nvSpPr>
                  <p:cNvPr id="168" name="Rectangle 167">
                    <a:extLst>
                      <a:ext uri="{FF2B5EF4-FFF2-40B4-BE49-F238E27FC236}">
                        <a16:creationId xmlns:a16="http://schemas.microsoft.com/office/drawing/2014/main" id="{09E07732-2EB9-D471-27B4-98271370378E}"/>
                      </a:ext>
                    </a:extLst>
                  </p:cNvPr>
                  <p:cNvSpPr/>
                  <p:nvPr/>
                </p:nvSpPr>
                <p:spPr>
                  <a:xfrm>
                    <a:off x="266994" y="7306523"/>
                    <a:ext cx="1519095" cy="263063"/>
                  </a:xfrm>
                  <a:prstGeom prst="rect">
                    <a:avLst/>
                  </a:prstGeom>
                  <a:solidFill>
                    <a:srgbClr val="ED7D31">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Shared Last-Level Cache (LLC)</a:t>
                    </a:r>
                  </a:p>
                </p:txBody>
              </p:sp>
            </p:grpSp>
          </p:grpSp>
        </p:grpSp>
        <p:sp>
          <p:nvSpPr>
            <p:cNvPr id="135" name="TextBox 134">
              <a:extLst>
                <a:ext uri="{FF2B5EF4-FFF2-40B4-BE49-F238E27FC236}">
                  <a16:creationId xmlns:a16="http://schemas.microsoft.com/office/drawing/2014/main" id="{82822F03-055D-6CA3-A802-00E1F5398381}"/>
                </a:ext>
              </a:extLst>
            </p:cNvPr>
            <p:cNvSpPr txBox="1"/>
            <p:nvPr/>
          </p:nvSpPr>
          <p:spPr>
            <a:xfrm>
              <a:off x="162905" y="4715124"/>
              <a:ext cx="2256441" cy="31932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Processor</a:t>
              </a:r>
            </a:p>
          </p:txBody>
        </p:sp>
        <p:sp>
          <p:nvSpPr>
            <p:cNvPr id="295" name="TextBox 294">
              <a:extLst>
                <a:ext uri="{FF2B5EF4-FFF2-40B4-BE49-F238E27FC236}">
                  <a16:creationId xmlns:a16="http://schemas.microsoft.com/office/drawing/2014/main" id="{67C23585-8EB1-7A1B-3595-2147B9874CC0}"/>
                </a:ext>
              </a:extLst>
            </p:cNvPr>
            <p:cNvSpPr txBox="1"/>
            <p:nvPr/>
          </p:nvSpPr>
          <p:spPr>
            <a:xfrm>
              <a:off x="66173" y="3081291"/>
              <a:ext cx="2468392"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Arial" panose="020B0604020202020204" pitchFamily="34" charset="0"/>
                </a:rPr>
                <a:t>Transactional Island</a:t>
              </a:r>
            </a:p>
          </p:txBody>
        </p:sp>
      </p:grpSp>
      <p:grpSp>
        <p:nvGrpSpPr>
          <p:cNvPr id="321" name="Group 320">
            <a:extLst>
              <a:ext uri="{FF2B5EF4-FFF2-40B4-BE49-F238E27FC236}">
                <a16:creationId xmlns:a16="http://schemas.microsoft.com/office/drawing/2014/main" id="{6138CAA9-C241-54D2-C56F-F5ED5AF3317A}"/>
              </a:ext>
            </a:extLst>
          </p:cNvPr>
          <p:cNvGrpSpPr/>
          <p:nvPr/>
        </p:nvGrpSpPr>
        <p:grpSpPr>
          <a:xfrm>
            <a:off x="2202282" y="2763469"/>
            <a:ext cx="6834648" cy="2442415"/>
            <a:chOff x="2202282" y="2763469"/>
            <a:chExt cx="6834648" cy="2442415"/>
          </a:xfrm>
        </p:grpSpPr>
        <p:sp>
          <p:nvSpPr>
            <p:cNvPr id="189" name="Rectangle 188">
              <a:extLst>
                <a:ext uri="{FF2B5EF4-FFF2-40B4-BE49-F238E27FC236}">
                  <a16:creationId xmlns:a16="http://schemas.microsoft.com/office/drawing/2014/main" id="{C86D6654-5D8E-7628-7110-7236FA72FCC5}"/>
                </a:ext>
              </a:extLst>
            </p:cNvPr>
            <p:cNvSpPr/>
            <p:nvPr/>
          </p:nvSpPr>
          <p:spPr>
            <a:xfrm>
              <a:off x="5564186" y="3160848"/>
              <a:ext cx="3472744" cy="1773200"/>
            </a:xfrm>
            <a:prstGeom prst="rect">
              <a:avLst/>
            </a:prstGeom>
            <a:solidFill>
              <a:srgbClr val="FFC000">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cxnSp>
          <p:nvCxnSpPr>
            <p:cNvPr id="187" name="Straight Connector 186">
              <a:extLst>
                <a:ext uri="{FF2B5EF4-FFF2-40B4-BE49-F238E27FC236}">
                  <a16:creationId xmlns:a16="http://schemas.microsoft.com/office/drawing/2014/main" id="{42874537-CF67-01DF-F1A7-B8863DE454C3}"/>
                </a:ext>
              </a:extLst>
            </p:cNvPr>
            <p:cNvCxnSpPr>
              <a:cxnSpLocks/>
            </p:cNvCxnSpPr>
            <p:nvPr/>
          </p:nvCxnSpPr>
          <p:spPr>
            <a:xfrm flipV="1">
              <a:off x="4983100" y="3190477"/>
              <a:ext cx="610483" cy="600604"/>
            </a:xfrm>
            <a:prstGeom prst="line">
              <a:avLst/>
            </a:prstGeom>
            <a:noFill/>
            <a:ln w="9525" cap="flat" cmpd="sng" algn="ctr">
              <a:solidFill>
                <a:sysClr val="windowText" lastClr="000000"/>
              </a:solidFill>
              <a:prstDash val="dash"/>
              <a:miter lim="800000"/>
            </a:ln>
            <a:effectLst/>
          </p:spPr>
        </p:cxnSp>
        <p:cxnSp>
          <p:nvCxnSpPr>
            <p:cNvPr id="188" name="Straight Connector 187">
              <a:extLst>
                <a:ext uri="{FF2B5EF4-FFF2-40B4-BE49-F238E27FC236}">
                  <a16:creationId xmlns:a16="http://schemas.microsoft.com/office/drawing/2014/main" id="{17719A95-2B8E-564F-CECA-DBCBEDDFBF99}"/>
                </a:ext>
              </a:extLst>
            </p:cNvPr>
            <p:cNvCxnSpPr>
              <a:cxnSpLocks/>
            </p:cNvCxnSpPr>
            <p:nvPr/>
          </p:nvCxnSpPr>
          <p:spPr>
            <a:xfrm flipH="1" flipV="1">
              <a:off x="4980153" y="3937167"/>
              <a:ext cx="612142" cy="1011169"/>
            </a:xfrm>
            <a:prstGeom prst="line">
              <a:avLst/>
            </a:prstGeom>
            <a:noFill/>
            <a:ln w="9525" cap="flat" cmpd="sng" algn="ctr">
              <a:solidFill>
                <a:sysClr val="windowText" lastClr="000000"/>
              </a:solidFill>
              <a:prstDash val="dash"/>
              <a:miter lim="800000"/>
            </a:ln>
            <a:effectLst/>
          </p:spPr>
        </p:cxnSp>
        <p:sp>
          <p:nvSpPr>
            <p:cNvPr id="196" name="Rounded Rectangle 195">
              <a:extLst>
                <a:ext uri="{FF2B5EF4-FFF2-40B4-BE49-F238E27FC236}">
                  <a16:creationId xmlns:a16="http://schemas.microsoft.com/office/drawing/2014/main" id="{6C0AF4F9-EAE9-1883-3C5E-85CD74F68AA4}"/>
                </a:ext>
              </a:extLst>
            </p:cNvPr>
            <p:cNvSpPr/>
            <p:nvPr/>
          </p:nvSpPr>
          <p:spPr>
            <a:xfrm>
              <a:off x="7935611" y="3298318"/>
              <a:ext cx="922420" cy="490498"/>
            </a:xfrm>
            <a:prstGeom prst="roundRect">
              <a:avLst>
                <a:gd name="adj" fmla="val 1541"/>
              </a:avLst>
            </a:prstGeom>
            <a:solidFill>
              <a:srgbClr val="FFC000">
                <a:lumMod val="40000"/>
                <a:lumOff val="6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Memory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Controller</a:t>
              </a:r>
            </a:p>
          </p:txBody>
        </p:sp>
        <p:grpSp>
          <p:nvGrpSpPr>
            <p:cNvPr id="320" name="Group 319">
              <a:extLst>
                <a:ext uri="{FF2B5EF4-FFF2-40B4-BE49-F238E27FC236}">
                  <a16:creationId xmlns:a16="http://schemas.microsoft.com/office/drawing/2014/main" id="{048F61A6-F8E2-8274-D22E-BF9255A497FF}"/>
                </a:ext>
              </a:extLst>
            </p:cNvPr>
            <p:cNvGrpSpPr/>
            <p:nvPr/>
          </p:nvGrpSpPr>
          <p:grpSpPr>
            <a:xfrm>
              <a:off x="2202282" y="3155519"/>
              <a:ext cx="3254889" cy="2050365"/>
              <a:chOff x="2202282" y="3155519"/>
              <a:chExt cx="3254889" cy="2050365"/>
            </a:xfrm>
          </p:grpSpPr>
          <p:grpSp>
            <p:nvGrpSpPr>
              <p:cNvPr id="319" name="Group 318">
                <a:extLst>
                  <a:ext uri="{FF2B5EF4-FFF2-40B4-BE49-F238E27FC236}">
                    <a16:creationId xmlns:a16="http://schemas.microsoft.com/office/drawing/2014/main" id="{45478064-89AF-0A4E-5E63-B7B714EC687E}"/>
                  </a:ext>
                </a:extLst>
              </p:cNvPr>
              <p:cNvGrpSpPr/>
              <p:nvPr/>
            </p:nvGrpSpPr>
            <p:grpSpPr>
              <a:xfrm>
                <a:off x="2202282" y="3156448"/>
                <a:ext cx="3254889" cy="2049436"/>
                <a:chOff x="2202282" y="3156448"/>
                <a:chExt cx="3254889" cy="2049436"/>
              </a:xfrm>
            </p:grpSpPr>
            <p:sp>
              <p:nvSpPr>
                <p:cNvPr id="133" name="Rectangle 132">
                  <a:extLst>
                    <a:ext uri="{FF2B5EF4-FFF2-40B4-BE49-F238E27FC236}">
                      <a16:creationId xmlns:a16="http://schemas.microsoft.com/office/drawing/2014/main" id="{ABF5211C-06CC-2B17-00A4-4E887C7EF771}"/>
                    </a:ext>
                  </a:extLst>
                </p:cNvPr>
                <p:cNvSpPr/>
                <p:nvPr/>
              </p:nvSpPr>
              <p:spPr>
                <a:xfrm>
                  <a:off x="4573348" y="4312459"/>
                  <a:ext cx="883823" cy="253792"/>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TSV</a:t>
                  </a:r>
                </a:p>
              </p:txBody>
            </p:sp>
            <p:grpSp>
              <p:nvGrpSpPr>
                <p:cNvPr id="169" name="Group 168">
                  <a:extLst>
                    <a:ext uri="{FF2B5EF4-FFF2-40B4-BE49-F238E27FC236}">
                      <a16:creationId xmlns:a16="http://schemas.microsoft.com/office/drawing/2014/main" id="{0146E21A-D3FF-A611-CD97-1B6C3E534112}"/>
                    </a:ext>
                  </a:extLst>
                </p:cNvPr>
                <p:cNvGrpSpPr/>
                <p:nvPr/>
              </p:nvGrpSpPr>
              <p:grpSpPr>
                <a:xfrm>
                  <a:off x="3105186" y="3753062"/>
                  <a:ext cx="2163886" cy="976607"/>
                  <a:chOff x="1659954" y="548768"/>
                  <a:chExt cx="1668502" cy="753030"/>
                </a:xfrm>
              </p:grpSpPr>
              <p:sp>
                <p:nvSpPr>
                  <p:cNvPr id="283" name="Cube 282">
                    <a:extLst>
                      <a:ext uri="{FF2B5EF4-FFF2-40B4-BE49-F238E27FC236}">
                        <a16:creationId xmlns:a16="http://schemas.microsoft.com/office/drawing/2014/main" id="{A7C845A3-B66F-3BC3-6518-202FD24C3651}"/>
                      </a:ext>
                    </a:extLst>
                  </p:cNvPr>
                  <p:cNvSpPr/>
                  <p:nvPr/>
                </p:nvSpPr>
                <p:spPr>
                  <a:xfrm>
                    <a:off x="1659954" y="554219"/>
                    <a:ext cx="1668502" cy="747579"/>
                  </a:xfrm>
                  <a:prstGeom prst="cube">
                    <a:avLst>
                      <a:gd name="adj" fmla="val 95887"/>
                    </a:avLst>
                  </a:prstGeom>
                  <a:solidFill>
                    <a:sysClr val="window" lastClr="FFFFFF">
                      <a:lumMod val="50000"/>
                    </a:sys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a typeface="+mn-ea"/>
                      <a:cs typeface="+mn-cs"/>
                    </a:endParaRPr>
                  </a:p>
                </p:txBody>
              </p:sp>
              <p:grpSp>
                <p:nvGrpSpPr>
                  <p:cNvPr id="284" name="Group 283">
                    <a:extLst>
                      <a:ext uri="{FF2B5EF4-FFF2-40B4-BE49-F238E27FC236}">
                        <a16:creationId xmlns:a16="http://schemas.microsoft.com/office/drawing/2014/main" id="{2CF630D3-F36E-5512-235E-0EE9B527F4B9}"/>
                      </a:ext>
                    </a:extLst>
                  </p:cNvPr>
                  <p:cNvGrpSpPr/>
                  <p:nvPr/>
                </p:nvGrpSpPr>
                <p:grpSpPr>
                  <a:xfrm>
                    <a:off x="1849990" y="548768"/>
                    <a:ext cx="1316493" cy="723135"/>
                    <a:chOff x="1849990" y="548768"/>
                    <a:chExt cx="1316493" cy="723135"/>
                  </a:xfrm>
                </p:grpSpPr>
                <p:cxnSp>
                  <p:nvCxnSpPr>
                    <p:cNvPr id="285" name="Straight Connector 284">
                      <a:extLst>
                        <a:ext uri="{FF2B5EF4-FFF2-40B4-BE49-F238E27FC236}">
                          <a16:creationId xmlns:a16="http://schemas.microsoft.com/office/drawing/2014/main" id="{551B7D7C-F6A1-BC12-EAAE-9E89C2A68D9E}"/>
                        </a:ext>
                      </a:extLst>
                    </p:cNvPr>
                    <p:cNvCxnSpPr>
                      <a:cxnSpLocks/>
                    </p:cNvCxnSpPr>
                    <p:nvPr/>
                  </p:nvCxnSpPr>
                  <p:spPr>
                    <a:xfrm flipV="1">
                      <a:off x="2132614" y="548768"/>
                      <a:ext cx="716832" cy="716831"/>
                    </a:xfrm>
                    <a:prstGeom prst="line">
                      <a:avLst/>
                    </a:prstGeom>
                    <a:noFill/>
                    <a:ln w="9525" cap="flat" cmpd="sng" algn="ctr">
                      <a:solidFill>
                        <a:sysClr val="windowText" lastClr="000000"/>
                      </a:solidFill>
                      <a:prstDash val="solid"/>
                      <a:miter lim="800000"/>
                    </a:ln>
                    <a:effectLst/>
                  </p:spPr>
                </p:cxnSp>
                <p:cxnSp>
                  <p:nvCxnSpPr>
                    <p:cNvPr id="286" name="Straight Connector 285">
                      <a:extLst>
                        <a:ext uri="{FF2B5EF4-FFF2-40B4-BE49-F238E27FC236}">
                          <a16:creationId xmlns:a16="http://schemas.microsoft.com/office/drawing/2014/main" id="{1A296D66-031D-0C46-D115-29926F4E523F}"/>
                        </a:ext>
                      </a:extLst>
                    </p:cNvPr>
                    <p:cNvCxnSpPr>
                      <a:cxnSpLocks noChangeAspect="1"/>
                    </p:cNvCxnSpPr>
                    <p:nvPr/>
                  </p:nvCxnSpPr>
                  <p:spPr>
                    <a:xfrm flipV="1">
                      <a:off x="1901824" y="551559"/>
                      <a:ext cx="713232" cy="720344"/>
                    </a:xfrm>
                    <a:prstGeom prst="line">
                      <a:avLst/>
                    </a:prstGeom>
                    <a:noFill/>
                    <a:ln w="9525" cap="flat" cmpd="sng" algn="ctr">
                      <a:solidFill>
                        <a:sysClr val="windowText" lastClr="000000"/>
                      </a:solidFill>
                      <a:prstDash val="solid"/>
                      <a:miter lim="800000"/>
                    </a:ln>
                    <a:effectLst/>
                  </p:spPr>
                </p:cxnSp>
                <p:cxnSp>
                  <p:nvCxnSpPr>
                    <p:cNvPr id="287" name="Straight Connector 286">
                      <a:extLst>
                        <a:ext uri="{FF2B5EF4-FFF2-40B4-BE49-F238E27FC236}">
                          <a16:creationId xmlns:a16="http://schemas.microsoft.com/office/drawing/2014/main" id="{6471B286-BDF2-7873-0194-6EC464EB6A99}"/>
                        </a:ext>
                      </a:extLst>
                    </p:cNvPr>
                    <p:cNvCxnSpPr>
                      <a:cxnSpLocks/>
                    </p:cNvCxnSpPr>
                    <p:nvPr/>
                  </p:nvCxnSpPr>
                  <p:spPr>
                    <a:xfrm flipV="1">
                      <a:off x="2382270" y="550407"/>
                      <a:ext cx="708109" cy="719060"/>
                    </a:xfrm>
                    <a:prstGeom prst="line">
                      <a:avLst/>
                    </a:prstGeom>
                    <a:noFill/>
                    <a:ln w="9525" cap="flat" cmpd="sng" algn="ctr">
                      <a:solidFill>
                        <a:sysClr val="windowText" lastClr="000000"/>
                      </a:solidFill>
                      <a:prstDash val="solid"/>
                      <a:miter lim="800000"/>
                    </a:ln>
                    <a:effectLst/>
                  </p:spPr>
                </p:cxnSp>
                <p:cxnSp>
                  <p:nvCxnSpPr>
                    <p:cNvPr id="288" name="Straight Connector 287">
                      <a:extLst>
                        <a:ext uri="{FF2B5EF4-FFF2-40B4-BE49-F238E27FC236}">
                          <a16:creationId xmlns:a16="http://schemas.microsoft.com/office/drawing/2014/main" id="{F422B23A-F245-6220-7656-EFCA8B3D18DF}"/>
                        </a:ext>
                      </a:extLst>
                    </p:cNvPr>
                    <p:cNvCxnSpPr>
                      <a:cxnSpLocks/>
                    </p:cNvCxnSpPr>
                    <p:nvPr/>
                  </p:nvCxnSpPr>
                  <p:spPr>
                    <a:xfrm>
                      <a:off x="2044699" y="889000"/>
                      <a:ext cx="941832" cy="0"/>
                    </a:xfrm>
                    <a:prstGeom prst="line">
                      <a:avLst/>
                    </a:prstGeom>
                    <a:noFill/>
                    <a:ln w="9525" cap="flat" cmpd="sng" algn="ctr">
                      <a:solidFill>
                        <a:sysClr val="windowText" lastClr="000000"/>
                      </a:solidFill>
                      <a:prstDash val="solid"/>
                      <a:miter lim="800000"/>
                    </a:ln>
                    <a:effectLst/>
                  </p:spPr>
                </p:cxnSp>
                <p:cxnSp>
                  <p:nvCxnSpPr>
                    <p:cNvPr id="289" name="Straight Connector 288">
                      <a:extLst>
                        <a:ext uri="{FF2B5EF4-FFF2-40B4-BE49-F238E27FC236}">
                          <a16:creationId xmlns:a16="http://schemas.microsoft.com/office/drawing/2014/main" id="{78809998-805C-0FDE-5FC0-46CD90C94ADE}"/>
                        </a:ext>
                      </a:extLst>
                    </p:cNvPr>
                    <p:cNvCxnSpPr>
                      <a:cxnSpLocks/>
                    </p:cNvCxnSpPr>
                    <p:nvPr/>
                  </p:nvCxnSpPr>
                  <p:spPr>
                    <a:xfrm>
                      <a:off x="1849990" y="1086348"/>
                      <a:ext cx="941832" cy="0"/>
                    </a:xfrm>
                    <a:prstGeom prst="line">
                      <a:avLst/>
                    </a:prstGeom>
                    <a:noFill/>
                    <a:ln w="9525" cap="flat" cmpd="sng" algn="ctr">
                      <a:solidFill>
                        <a:sysClr val="windowText" lastClr="000000"/>
                      </a:solidFill>
                      <a:prstDash val="solid"/>
                      <a:miter lim="800000"/>
                    </a:ln>
                    <a:effectLst/>
                  </p:spPr>
                </p:cxnSp>
                <p:cxnSp>
                  <p:nvCxnSpPr>
                    <p:cNvPr id="290" name="Straight Connector 289">
                      <a:extLst>
                        <a:ext uri="{FF2B5EF4-FFF2-40B4-BE49-F238E27FC236}">
                          <a16:creationId xmlns:a16="http://schemas.microsoft.com/office/drawing/2014/main" id="{4F4DF582-44B7-3DE4-765F-682387F76A41}"/>
                        </a:ext>
                      </a:extLst>
                    </p:cNvPr>
                    <p:cNvCxnSpPr>
                      <a:cxnSpLocks/>
                    </p:cNvCxnSpPr>
                    <p:nvPr/>
                  </p:nvCxnSpPr>
                  <p:spPr>
                    <a:xfrm>
                      <a:off x="2224651" y="711698"/>
                      <a:ext cx="941832" cy="0"/>
                    </a:xfrm>
                    <a:prstGeom prst="line">
                      <a:avLst/>
                    </a:prstGeom>
                    <a:noFill/>
                    <a:ln w="9525" cap="flat" cmpd="sng" algn="ctr">
                      <a:solidFill>
                        <a:sysClr val="windowText" lastClr="000000"/>
                      </a:solidFill>
                      <a:prstDash val="solid"/>
                      <a:miter lim="800000"/>
                    </a:ln>
                    <a:effectLst/>
                  </p:spPr>
                </p:cxnSp>
              </p:grpSp>
            </p:grpSp>
            <p:sp>
              <p:nvSpPr>
                <p:cNvPr id="170" name="Parallelogram 123">
                  <a:extLst>
                    <a:ext uri="{FF2B5EF4-FFF2-40B4-BE49-F238E27FC236}">
                      <a16:creationId xmlns:a16="http://schemas.microsoft.com/office/drawing/2014/main" id="{D16E1EE4-A587-3170-3C70-12036143336B}"/>
                    </a:ext>
                  </a:extLst>
                </p:cNvPr>
                <p:cNvSpPr/>
                <p:nvPr/>
              </p:nvSpPr>
              <p:spPr>
                <a:xfrm rot="608511">
                  <a:off x="3240568" y="4474784"/>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71" name="Parallelogram 123">
                  <a:extLst>
                    <a:ext uri="{FF2B5EF4-FFF2-40B4-BE49-F238E27FC236}">
                      <a16:creationId xmlns:a16="http://schemas.microsoft.com/office/drawing/2014/main" id="{7965B31E-D2C4-4E2C-2EBF-9CB6DDD7C57C}"/>
                    </a:ext>
                  </a:extLst>
                </p:cNvPr>
                <p:cNvSpPr/>
                <p:nvPr/>
              </p:nvSpPr>
              <p:spPr>
                <a:xfrm rot="608511">
                  <a:off x="3488468" y="4220991"/>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72" name="Parallelogram 123">
                  <a:extLst>
                    <a:ext uri="{FF2B5EF4-FFF2-40B4-BE49-F238E27FC236}">
                      <a16:creationId xmlns:a16="http://schemas.microsoft.com/office/drawing/2014/main" id="{8F322C9B-FB6B-58B6-011A-7538A50DDF33}"/>
                    </a:ext>
                  </a:extLst>
                </p:cNvPr>
                <p:cNvSpPr/>
                <p:nvPr/>
              </p:nvSpPr>
              <p:spPr>
                <a:xfrm rot="608511">
                  <a:off x="3731774" y="3984286"/>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73" name="Parallelogram 123">
                  <a:extLst>
                    <a:ext uri="{FF2B5EF4-FFF2-40B4-BE49-F238E27FC236}">
                      <a16:creationId xmlns:a16="http://schemas.microsoft.com/office/drawing/2014/main" id="{2FF2931A-3ECE-6A87-9499-2D83CD58CBB7}"/>
                    </a:ext>
                  </a:extLst>
                </p:cNvPr>
                <p:cNvSpPr/>
                <p:nvPr/>
              </p:nvSpPr>
              <p:spPr>
                <a:xfrm rot="608511">
                  <a:off x="3942615" y="3763435"/>
                  <a:ext cx="289377" cy="190610"/>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grpSp>
              <p:nvGrpSpPr>
                <p:cNvPr id="174" name="Group 173">
                  <a:extLst>
                    <a:ext uri="{FF2B5EF4-FFF2-40B4-BE49-F238E27FC236}">
                      <a16:creationId xmlns:a16="http://schemas.microsoft.com/office/drawing/2014/main" id="{6B721B27-D5DF-DE61-F806-1A4CAD8CA0E9}"/>
                    </a:ext>
                  </a:extLst>
                </p:cNvPr>
                <p:cNvGrpSpPr/>
                <p:nvPr/>
              </p:nvGrpSpPr>
              <p:grpSpPr>
                <a:xfrm>
                  <a:off x="3546692" y="3763436"/>
                  <a:ext cx="991424" cy="901958"/>
                  <a:chOff x="3077365" y="1725423"/>
                  <a:chExt cx="764455" cy="695471"/>
                </a:xfrm>
              </p:grpSpPr>
              <p:sp>
                <p:nvSpPr>
                  <p:cNvPr id="279" name="Parallelogram 123">
                    <a:extLst>
                      <a:ext uri="{FF2B5EF4-FFF2-40B4-BE49-F238E27FC236}">
                        <a16:creationId xmlns:a16="http://schemas.microsoft.com/office/drawing/2014/main" id="{810F1EDE-C3E3-05CA-05F3-7E48072B16EB}"/>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280" name="Parallelogram 123">
                    <a:extLst>
                      <a:ext uri="{FF2B5EF4-FFF2-40B4-BE49-F238E27FC236}">
                        <a16:creationId xmlns:a16="http://schemas.microsoft.com/office/drawing/2014/main" id="{7F305653-8EC0-AE3A-A365-2383739CB343}"/>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281" name="Parallelogram 123">
                    <a:extLst>
                      <a:ext uri="{FF2B5EF4-FFF2-40B4-BE49-F238E27FC236}">
                        <a16:creationId xmlns:a16="http://schemas.microsoft.com/office/drawing/2014/main" id="{7AC4ECAB-44B7-8EC0-2246-4B8B86D16C7A}"/>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282" name="Parallelogram 123">
                    <a:extLst>
                      <a:ext uri="{FF2B5EF4-FFF2-40B4-BE49-F238E27FC236}">
                        <a16:creationId xmlns:a16="http://schemas.microsoft.com/office/drawing/2014/main" id="{73BF5ED2-00F0-5EC1-8462-F28CFCF0155D}"/>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grpSp>
            <p:grpSp>
              <p:nvGrpSpPr>
                <p:cNvPr id="175" name="Group 174">
                  <a:extLst>
                    <a:ext uri="{FF2B5EF4-FFF2-40B4-BE49-F238E27FC236}">
                      <a16:creationId xmlns:a16="http://schemas.microsoft.com/office/drawing/2014/main" id="{7396E8AB-4114-0626-810D-39399B34619F}"/>
                    </a:ext>
                  </a:extLst>
                </p:cNvPr>
                <p:cNvGrpSpPr/>
                <p:nvPr/>
              </p:nvGrpSpPr>
              <p:grpSpPr>
                <a:xfrm>
                  <a:off x="3859547" y="3760684"/>
                  <a:ext cx="991424" cy="901958"/>
                  <a:chOff x="3077365" y="1725423"/>
                  <a:chExt cx="764455" cy="695471"/>
                </a:xfrm>
              </p:grpSpPr>
              <p:sp>
                <p:nvSpPr>
                  <p:cNvPr id="275" name="Parallelogram 123">
                    <a:extLst>
                      <a:ext uri="{FF2B5EF4-FFF2-40B4-BE49-F238E27FC236}">
                        <a16:creationId xmlns:a16="http://schemas.microsoft.com/office/drawing/2014/main" id="{7534DD56-FEF4-0E45-CA36-1B68BBE641B5}"/>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276" name="Parallelogram 123">
                    <a:extLst>
                      <a:ext uri="{FF2B5EF4-FFF2-40B4-BE49-F238E27FC236}">
                        <a16:creationId xmlns:a16="http://schemas.microsoft.com/office/drawing/2014/main" id="{78E61C9F-7ADF-D55F-7C8D-A01FD8C5F2F7}"/>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277" name="Parallelogram 123">
                    <a:extLst>
                      <a:ext uri="{FF2B5EF4-FFF2-40B4-BE49-F238E27FC236}">
                        <a16:creationId xmlns:a16="http://schemas.microsoft.com/office/drawing/2014/main" id="{9483B251-72F9-AF22-60CA-F827A5295B5D}"/>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278" name="Parallelogram 123">
                    <a:extLst>
                      <a:ext uri="{FF2B5EF4-FFF2-40B4-BE49-F238E27FC236}">
                        <a16:creationId xmlns:a16="http://schemas.microsoft.com/office/drawing/2014/main" id="{19D0A92A-730C-59C2-2429-8197AAEE46E5}"/>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FC000"/>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grpSp>
            <p:grpSp>
              <p:nvGrpSpPr>
                <p:cNvPr id="176" name="Group 175">
                  <a:extLst>
                    <a:ext uri="{FF2B5EF4-FFF2-40B4-BE49-F238E27FC236}">
                      <a16:creationId xmlns:a16="http://schemas.microsoft.com/office/drawing/2014/main" id="{4702C355-17B8-E059-AB60-347AFC562CF4}"/>
                    </a:ext>
                  </a:extLst>
                </p:cNvPr>
                <p:cNvGrpSpPr/>
                <p:nvPr/>
              </p:nvGrpSpPr>
              <p:grpSpPr>
                <a:xfrm>
                  <a:off x="4161030" y="3767909"/>
                  <a:ext cx="991424" cy="901958"/>
                  <a:chOff x="3077365" y="1725423"/>
                  <a:chExt cx="764455" cy="695471"/>
                </a:xfrm>
              </p:grpSpPr>
              <p:sp>
                <p:nvSpPr>
                  <p:cNvPr id="271" name="Parallelogram 123">
                    <a:extLst>
                      <a:ext uri="{FF2B5EF4-FFF2-40B4-BE49-F238E27FC236}">
                        <a16:creationId xmlns:a16="http://schemas.microsoft.com/office/drawing/2014/main" id="{F11C96BD-AA93-36EF-E5F5-40906FA2E7BD}"/>
                      </a:ext>
                    </a:extLst>
                  </p:cNvPr>
                  <p:cNvSpPr/>
                  <p:nvPr/>
                </p:nvSpPr>
                <p:spPr>
                  <a:xfrm rot="608511">
                    <a:off x="3077365" y="2273921"/>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272" name="Parallelogram 123">
                    <a:extLst>
                      <a:ext uri="{FF2B5EF4-FFF2-40B4-BE49-F238E27FC236}">
                        <a16:creationId xmlns:a16="http://schemas.microsoft.com/office/drawing/2014/main" id="{B56F1834-85F1-76EA-6A1B-24BB84ED3115}"/>
                      </a:ext>
                    </a:extLst>
                  </p:cNvPr>
                  <p:cNvSpPr/>
                  <p:nvPr/>
                </p:nvSpPr>
                <p:spPr>
                  <a:xfrm rot="608511">
                    <a:off x="3268513" y="207823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273" name="Parallelogram 123">
                    <a:extLst>
                      <a:ext uri="{FF2B5EF4-FFF2-40B4-BE49-F238E27FC236}">
                        <a16:creationId xmlns:a16="http://schemas.microsoft.com/office/drawing/2014/main" id="{4464AC41-8386-DADB-4B48-75FBD398FD83}"/>
                      </a:ext>
                    </a:extLst>
                  </p:cNvPr>
                  <p:cNvSpPr/>
                  <p:nvPr/>
                </p:nvSpPr>
                <p:spPr>
                  <a:xfrm rot="608511">
                    <a:off x="3456118" y="189571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274" name="Parallelogram 123">
                    <a:extLst>
                      <a:ext uri="{FF2B5EF4-FFF2-40B4-BE49-F238E27FC236}">
                        <a16:creationId xmlns:a16="http://schemas.microsoft.com/office/drawing/2014/main" id="{3DC2C959-22F2-5C85-B23F-669BF43E72AF}"/>
                      </a:ext>
                    </a:extLst>
                  </p:cNvPr>
                  <p:cNvSpPr/>
                  <p:nvPr/>
                </p:nvSpPr>
                <p:spPr>
                  <a:xfrm rot="608511">
                    <a:off x="3618691" y="1725423"/>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F0D758"/>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grpSp>
            <p:sp>
              <p:nvSpPr>
                <p:cNvPr id="177" name="Can 176">
                  <a:extLst>
                    <a:ext uri="{FF2B5EF4-FFF2-40B4-BE49-F238E27FC236}">
                      <a16:creationId xmlns:a16="http://schemas.microsoft.com/office/drawing/2014/main" id="{2412F1F3-7035-015D-2CB8-DE049B2F4A50}"/>
                    </a:ext>
                  </a:extLst>
                </p:cNvPr>
                <p:cNvSpPr/>
                <p:nvPr/>
              </p:nvSpPr>
              <p:spPr>
                <a:xfrm>
                  <a:off x="3352096" y="4307966"/>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78" name="Can 177">
                  <a:extLst>
                    <a:ext uri="{FF2B5EF4-FFF2-40B4-BE49-F238E27FC236}">
                      <a16:creationId xmlns:a16="http://schemas.microsoft.com/office/drawing/2014/main" id="{574A0DD8-E335-8846-15C7-8857C96402F9}"/>
                    </a:ext>
                  </a:extLst>
                </p:cNvPr>
                <p:cNvSpPr/>
                <p:nvPr/>
              </p:nvSpPr>
              <p:spPr>
                <a:xfrm>
                  <a:off x="3636617" y="4316296"/>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79" name="Can 178">
                  <a:extLst>
                    <a:ext uri="{FF2B5EF4-FFF2-40B4-BE49-F238E27FC236}">
                      <a16:creationId xmlns:a16="http://schemas.microsoft.com/office/drawing/2014/main" id="{04BC207D-8266-BC3A-DF27-D8A5EDD0B27D}"/>
                    </a:ext>
                  </a:extLst>
                </p:cNvPr>
                <p:cNvSpPr/>
                <p:nvPr/>
              </p:nvSpPr>
              <p:spPr>
                <a:xfrm>
                  <a:off x="3602969" y="4032304"/>
                  <a:ext cx="64604" cy="280156"/>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80" name="Can 179">
                  <a:extLst>
                    <a:ext uri="{FF2B5EF4-FFF2-40B4-BE49-F238E27FC236}">
                      <a16:creationId xmlns:a16="http://schemas.microsoft.com/office/drawing/2014/main" id="{D749B058-C571-2045-50B9-14785D36B898}"/>
                    </a:ext>
                  </a:extLst>
                </p:cNvPr>
                <p:cNvSpPr/>
                <p:nvPr/>
              </p:nvSpPr>
              <p:spPr>
                <a:xfrm>
                  <a:off x="3899306" y="4037081"/>
                  <a:ext cx="64604" cy="280156"/>
                </a:xfrm>
                <a:prstGeom prst="can">
                  <a:avLst/>
                </a:prstGeom>
                <a:gradFill flip="none" rotWithShape="1">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tileRect r="-100000" b="-10000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81" name="Can 180">
                  <a:extLst>
                    <a:ext uri="{FF2B5EF4-FFF2-40B4-BE49-F238E27FC236}">
                      <a16:creationId xmlns:a16="http://schemas.microsoft.com/office/drawing/2014/main" id="{C11E0456-29F0-E6CB-AD01-6B82F25AECC7}"/>
                    </a:ext>
                  </a:extLst>
                </p:cNvPr>
                <p:cNvSpPr/>
                <p:nvPr/>
              </p:nvSpPr>
              <p:spPr>
                <a:xfrm>
                  <a:off x="4974605" y="3585377"/>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82" name="Can 181">
                  <a:extLst>
                    <a:ext uri="{FF2B5EF4-FFF2-40B4-BE49-F238E27FC236}">
                      <a16:creationId xmlns:a16="http://schemas.microsoft.com/office/drawing/2014/main" id="{7B6193DC-8295-3A8C-61C0-057528A00604}"/>
                    </a:ext>
                  </a:extLst>
                </p:cNvPr>
                <p:cNvSpPr/>
                <p:nvPr/>
              </p:nvSpPr>
              <p:spPr>
                <a:xfrm>
                  <a:off x="4759284" y="3818204"/>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83" name="Can 182">
                  <a:extLst>
                    <a:ext uri="{FF2B5EF4-FFF2-40B4-BE49-F238E27FC236}">
                      <a16:creationId xmlns:a16="http://schemas.microsoft.com/office/drawing/2014/main" id="{D2526B1A-0BC1-E032-0054-14E83D6B7A37}"/>
                    </a:ext>
                  </a:extLst>
                </p:cNvPr>
                <p:cNvSpPr/>
                <p:nvPr/>
              </p:nvSpPr>
              <p:spPr>
                <a:xfrm>
                  <a:off x="4520498" y="4048475"/>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84" name="Can 183">
                  <a:extLst>
                    <a:ext uri="{FF2B5EF4-FFF2-40B4-BE49-F238E27FC236}">
                      <a16:creationId xmlns:a16="http://schemas.microsoft.com/office/drawing/2014/main" id="{672094A5-66DA-B602-DE53-4C7405080386}"/>
                    </a:ext>
                  </a:extLst>
                </p:cNvPr>
                <p:cNvSpPr/>
                <p:nvPr/>
              </p:nvSpPr>
              <p:spPr>
                <a:xfrm>
                  <a:off x="3953091" y="4315468"/>
                  <a:ext cx="64604" cy="280156"/>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32" name="TextBox 131">
                  <a:extLst>
                    <a:ext uri="{FF2B5EF4-FFF2-40B4-BE49-F238E27FC236}">
                      <a16:creationId xmlns:a16="http://schemas.microsoft.com/office/drawing/2014/main" id="{895F9122-3DD1-C8AE-DAD8-AB71FA6A8ADD}"/>
                    </a:ext>
                  </a:extLst>
                </p:cNvPr>
                <p:cNvSpPr txBox="1"/>
                <p:nvPr/>
              </p:nvSpPr>
              <p:spPr>
                <a:xfrm>
                  <a:off x="2955596" y="4774997"/>
                  <a:ext cx="1583735" cy="430887"/>
                </a:xfrm>
                <a:prstGeom prst="rect">
                  <a:avLst/>
                </a:prstGeom>
                <a:noFill/>
              </p:spPr>
              <p:txBody>
                <a:bodyPr wrap="squar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3D-Stacked Memory</a:t>
                  </a:r>
                </a:p>
              </p:txBody>
            </p:sp>
            <p:cxnSp>
              <p:nvCxnSpPr>
                <p:cNvPr id="134" name="Curved Connector 133">
                  <a:extLst>
                    <a:ext uri="{FF2B5EF4-FFF2-40B4-BE49-F238E27FC236}">
                      <a16:creationId xmlns:a16="http://schemas.microsoft.com/office/drawing/2014/main" id="{1CA6B941-C12B-A5BB-64A8-DD67819D8A75}"/>
                    </a:ext>
                  </a:extLst>
                </p:cNvPr>
                <p:cNvCxnSpPr>
                  <a:cxnSpLocks/>
                  <a:stCxn id="133" idx="0"/>
                </p:cNvCxnSpPr>
                <p:nvPr/>
              </p:nvCxnSpPr>
              <p:spPr>
                <a:xfrm rot="16200000" flipV="1">
                  <a:off x="4784879" y="4082078"/>
                  <a:ext cx="243905" cy="216859"/>
                </a:xfrm>
                <a:prstGeom prst="curvedConnector3">
                  <a:avLst>
                    <a:gd name="adj1" fmla="val 62880"/>
                  </a:avLst>
                </a:prstGeom>
                <a:noFill/>
                <a:ln w="9525" cap="flat" cmpd="sng" algn="ctr">
                  <a:solidFill>
                    <a:sysClr val="windowText" lastClr="000000"/>
                  </a:solidFill>
                  <a:prstDash val="solid"/>
                  <a:miter lim="800000"/>
                  <a:tailEnd type="triangle"/>
                </a:ln>
                <a:effectLst/>
              </p:spPr>
            </p:cxnSp>
            <p:sp>
              <p:nvSpPr>
                <p:cNvPr id="136" name="Left-Right Arrow 135">
                  <a:extLst>
                    <a:ext uri="{FF2B5EF4-FFF2-40B4-BE49-F238E27FC236}">
                      <a16:creationId xmlns:a16="http://schemas.microsoft.com/office/drawing/2014/main" id="{93978995-5C87-AE18-5AF1-710D25596860}"/>
                    </a:ext>
                  </a:extLst>
                </p:cNvPr>
                <p:cNvSpPr/>
                <p:nvPr/>
              </p:nvSpPr>
              <p:spPr>
                <a:xfrm>
                  <a:off x="2419346" y="4524074"/>
                  <a:ext cx="699660" cy="113901"/>
                </a:xfrm>
                <a:prstGeom prst="leftRightArrow">
                  <a:avLst/>
                </a:prstGeom>
                <a:solidFill>
                  <a:srgbClr val="E7E6E6">
                    <a:lumMod val="75000"/>
                  </a:srgb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37" name="Rectangle 136">
                  <a:extLst>
                    <a:ext uri="{FF2B5EF4-FFF2-40B4-BE49-F238E27FC236}">
                      <a16:creationId xmlns:a16="http://schemas.microsoft.com/office/drawing/2014/main" id="{B227F4DF-F7D8-4CFF-1FAC-C062CD9E5848}"/>
                    </a:ext>
                  </a:extLst>
                </p:cNvPr>
                <p:cNvSpPr/>
                <p:nvPr/>
              </p:nvSpPr>
              <p:spPr>
                <a:xfrm>
                  <a:off x="2202282" y="4193133"/>
                  <a:ext cx="1050816" cy="253792"/>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Off-Chip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Link</a:t>
                  </a:r>
                </a:p>
              </p:txBody>
            </p:sp>
            <p:sp>
              <p:nvSpPr>
                <p:cNvPr id="185" name="Rectangle 184">
                  <a:extLst>
                    <a:ext uri="{FF2B5EF4-FFF2-40B4-BE49-F238E27FC236}">
                      <a16:creationId xmlns:a16="http://schemas.microsoft.com/office/drawing/2014/main" id="{E856A86F-3E7D-8E73-A685-0F43C7B99192}"/>
                    </a:ext>
                  </a:extLst>
                </p:cNvPr>
                <p:cNvSpPr/>
                <p:nvPr/>
              </p:nvSpPr>
              <p:spPr>
                <a:xfrm>
                  <a:off x="4282361" y="4546740"/>
                  <a:ext cx="883823" cy="253792"/>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Vault</a:t>
                  </a:r>
                </a:p>
              </p:txBody>
            </p:sp>
            <p:sp>
              <p:nvSpPr>
                <p:cNvPr id="186" name="Can 185">
                  <a:extLst>
                    <a:ext uri="{FF2B5EF4-FFF2-40B4-BE49-F238E27FC236}">
                      <a16:creationId xmlns:a16="http://schemas.microsoft.com/office/drawing/2014/main" id="{019ABAFF-F309-4637-9102-CD213A3BF560}"/>
                    </a:ext>
                  </a:extLst>
                </p:cNvPr>
                <p:cNvSpPr/>
                <p:nvPr/>
              </p:nvSpPr>
              <p:spPr>
                <a:xfrm>
                  <a:off x="4272028" y="4415103"/>
                  <a:ext cx="73820" cy="169177"/>
                </a:xfrm>
                <a:prstGeom prst="can">
                  <a:avLst/>
                </a:prstGeom>
                <a:gradFill>
                  <a:gsLst>
                    <a:gs pos="0">
                      <a:srgbClr val="A5A5A5">
                        <a:lumMod val="5000"/>
                        <a:lumOff val="95000"/>
                      </a:srgbClr>
                    </a:gs>
                    <a:gs pos="74000">
                      <a:srgbClr val="A5A5A5">
                        <a:lumMod val="45000"/>
                        <a:lumOff val="55000"/>
                      </a:srgbClr>
                    </a:gs>
                    <a:gs pos="83000">
                      <a:srgbClr val="A5A5A5">
                        <a:lumMod val="45000"/>
                        <a:lumOff val="55000"/>
                      </a:srgbClr>
                    </a:gs>
                    <a:gs pos="100000">
                      <a:srgbClr val="A5A5A5">
                        <a:lumMod val="30000"/>
                        <a:lumOff val="70000"/>
                      </a:srgbClr>
                    </a:gs>
                  </a:gsLst>
                  <a:path path="rect">
                    <a:fillToRect l="100000" t="100000"/>
                  </a:path>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grpSp>
              <p:nvGrpSpPr>
                <p:cNvPr id="190" name="Group 189">
                  <a:extLst>
                    <a:ext uri="{FF2B5EF4-FFF2-40B4-BE49-F238E27FC236}">
                      <a16:creationId xmlns:a16="http://schemas.microsoft.com/office/drawing/2014/main" id="{A7082A6E-80A6-9870-EA6A-27F9D68624B8}"/>
                    </a:ext>
                  </a:extLst>
                </p:cNvPr>
                <p:cNvGrpSpPr/>
                <p:nvPr/>
              </p:nvGrpSpPr>
              <p:grpSpPr>
                <a:xfrm>
                  <a:off x="3104761" y="3364172"/>
                  <a:ext cx="2163886" cy="1073780"/>
                  <a:chOff x="3552923" y="4813095"/>
                  <a:chExt cx="1668502" cy="827957"/>
                </a:xfrm>
              </p:grpSpPr>
              <p:grpSp>
                <p:nvGrpSpPr>
                  <p:cNvPr id="241" name="Group 240">
                    <a:extLst>
                      <a:ext uri="{FF2B5EF4-FFF2-40B4-BE49-F238E27FC236}">
                        <a16:creationId xmlns:a16="http://schemas.microsoft.com/office/drawing/2014/main" id="{004E63F4-ABF2-5929-06B9-627B576CE472}"/>
                      </a:ext>
                    </a:extLst>
                  </p:cNvPr>
                  <p:cNvGrpSpPr/>
                  <p:nvPr/>
                </p:nvGrpSpPr>
                <p:grpSpPr>
                  <a:xfrm>
                    <a:off x="3552923" y="4892971"/>
                    <a:ext cx="1668502" cy="748081"/>
                    <a:chOff x="3552923" y="4677071"/>
                    <a:chExt cx="1668502" cy="748081"/>
                  </a:xfrm>
                </p:grpSpPr>
                <p:sp>
                  <p:nvSpPr>
                    <p:cNvPr id="257" name="Cube 256">
                      <a:extLst>
                        <a:ext uri="{FF2B5EF4-FFF2-40B4-BE49-F238E27FC236}">
                          <a16:creationId xmlns:a16="http://schemas.microsoft.com/office/drawing/2014/main" id="{748683FE-3571-10BB-2540-A51A9ADB96BF}"/>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a typeface="+mn-ea"/>
                        <a:cs typeface="+mn-cs"/>
                      </a:endParaRPr>
                    </a:p>
                  </p:txBody>
                </p:sp>
                <p:cxnSp>
                  <p:nvCxnSpPr>
                    <p:cNvPr id="258" name="Straight Connector 257">
                      <a:extLst>
                        <a:ext uri="{FF2B5EF4-FFF2-40B4-BE49-F238E27FC236}">
                          <a16:creationId xmlns:a16="http://schemas.microsoft.com/office/drawing/2014/main" id="{5F459AC7-378B-BE7C-8D1A-0E478D106F65}"/>
                        </a:ext>
                      </a:extLst>
                    </p:cNvPr>
                    <p:cNvCxnSpPr>
                      <a:cxnSpLocks/>
                      <a:stCxn id="257" idx="1"/>
                      <a:endCxn id="257"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59" name="Straight Connector 258">
                      <a:extLst>
                        <a:ext uri="{FF2B5EF4-FFF2-40B4-BE49-F238E27FC236}">
                          <a16:creationId xmlns:a16="http://schemas.microsoft.com/office/drawing/2014/main" id="{667CEA88-B1DB-19E5-7D52-AA6BF5D23627}"/>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60" name="Straight Connector 259">
                      <a:extLst>
                        <a:ext uri="{FF2B5EF4-FFF2-40B4-BE49-F238E27FC236}">
                          <a16:creationId xmlns:a16="http://schemas.microsoft.com/office/drawing/2014/main" id="{1B97C6C0-5C55-12F9-4242-3C45C467E379}"/>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61" name="Straight Connector 260">
                      <a:extLst>
                        <a:ext uri="{FF2B5EF4-FFF2-40B4-BE49-F238E27FC236}">
                          <a16:creationId xmlns:a16="http://schemas.microsoft.com/office/drawing/2014/main" id="{6FDD8E68-DFD0-0BED-648D-FC42A31F23F8}"/>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62" name="Straight Connector 261">
                      <a:extLst>
                        <a:ext uri="{FF2B5EF4-FFF2-40B4-BE49-F238E27FC236}">
                          <a16:creationId xmlns:a16="http://schemas.microsoft.com/office/drawing/2014/main" id="{0FBB316D-F753-002B-2BB9-6798FF44A4F3}"/>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63" name="Straight Connector 262">
                      <a:extLst>
                        <a:ext uri="{FF2B5EF4-FFF2-40B4-BE49-F238E27FC236}">
                          <a16:creationId xmlns:a16="http://schemas.microsoft.com/office/drawing/2014/main" id="{62656D55-C083-6A52-0D84-D794DE3C4506}"/>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64" name="Group 263">
                      <a:extLst>
                        <a:ext uri="{FF2B5EF4-FFF2-40B4-BE49-F238E27FC236}">
                          <a16:creationId xmlns:a16="http://schemas.microsoft.com/office/drawing/2014/main" id="{1E715D54-66E9-DCCC-F125-C82FF7985B90}"/>
                        </a:ext>
                      </a:extLst>
                    </p:cNvPr>
                    <p:cNvGrpSpPr/>
                    <p:nvPr/>
                  </p:nvGrpSpPr>
                  <p:grpSpPr>
                    <a:xfrm>
                      <a:off x="3799799" y="4834553"/>
                      <a:ext cx="1269167" cy="587223"/>
                      <a:chOff x="3799799" y="4834553"/>
                      <a:chExt cx="1269167" cy="587223"/>
                    </a:xfrm>
                  </p:grpSpPr>
                  <p:cxnSp>
                    <p:nvCxnSpPr>
                      <p:cNvPr id="265" name="Straight Connector 264">
                        <a:extLst>
                          <a:ext uri="{FF2B5EF4-FFF2-40B4-BE49-F238E27FC236}">
                            <a16:creationId xmlns:a16="http://schemas.microsoft.com/office/drawing/2014/main" id="{C52BACF3-2EC8-D1FA-9868-21EC8E227206}"/>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66" name="Straight Connector 265">
                        <a:extLst>
                          <a:ext uri="{FF2B5EF4-FFF2-40B4-BE49-F238E27FC236}">
                            <a16:creationId xmlns:a16="http://schemas.microsoft.com/office/drawing/2014/main" id="{A9C709DA-1E7D-56F2-0C72-25620CA71237}"/>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67" name="Straight Connector 266">
                        <a:extLst>
                          <a:ext uri="{FF2B5EF4-FFF2-40B4-BE49-F238E27FC236}">
                            <a16:creationId xmlns:a16="http://schemas.microsoft.com/office/drawing/2014/main" id="{43BD466E-8212-5EE5-4006-A998D528E18D}"/>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68" name="Straight Connector 267">
                        <a:extLst>
                          <a:ext uri="{FF2B5EF4-FFF2-40B4-BE49-F238E27FC236}">
                            <a16:creationId xmlns:a16="http://schemas.microsoft.com/office/drawing/2014/main" id="{255F859B-3A28-6BFC-9EEF-DB7443C9C715}"/>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69" name="Straight Connector 268">
                        <a:extLst>
                          <a:ext uri="{FF2B5EF4-FFF2-40B4-BE49-F238E27FC236}">
                            <a16:creationId xmlns:a16="http://schemas.microsoft.com/office/drawing/2014/main" id="{F602CA57-A34F-DB11-C54D-B1344ABD3519}"/>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70" name="Straight Connector 269">
                        <a:extLst>
                          <a:ext uri="{FF2B5EF4-FFF2-40B4-BE49-F238E27FC236}">
                            <a16:creationId xmlns:a16="http://schemas.microsoft.com/office/drawing/2014/main" id="{DF066032-9132-ABE2-C276-0463AA572010}"/>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242" name="Group 241">
                    <a:extLst>
                      <a:ext uri="{FF2B5EF4-FFF2-40B4-BE49-F238E27FC236}">
                        <a16:creationId xmlns:a16="http://schemas.microsoft.com/office/drawing/2014/main" id="{9CA53C90-3627-D97A-B699-BEDE66D91BCE}"/>
                      </a:ext>
                    </a:extLst>
                  </p:cNvPr>
                  <p:cNvGrpSpPr/>
                  <p:nvPr/>
                </p:nvGrpSpPr>
                <p:grpSpPr>
                  <a:xfrm>
                    <a:off x="3552923" y="4813095"/>
                    <a:ext cx="1668502" cy="748081"/>
                    <a:chOff x="3552923" y="4677071"/>
                    <a:chExt cx="1668502" cy="748081"/>
                  </a:xfrm>
                </p:grpSpPr>
                <p:sp>
                  <p:nvSpPr>
                    <p:cNvPr id="243" name="Cube 242">
                      <a:extLst>
                        <a:ext uri="{FF2B5EF4-FFF2-40B4-BE49-F238E27FC236}">
                          <a16:creationId xmlns:a16="http://schemas.microsoft.com/office/drawing/2014/main" id="{CBC9188B-85F8-F454-4A95-DF4DC8D55A5D}"/>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a typeface="+mn-ea"/>
                        <a:cs typeface="+mn-cs"/>
                      </a:endParaRPr>
                    </a:p>
                  </p:txBody>
                </p:sp>
                <p:cxnSp>
                  <p:nvCxnSpPr>
                    <p:cNvPr id="244" name="Straight Connector 243">
                      <a:extLst>
                        <a:ext uri="{FF2B5EF4-FFF2-40B4-BE49-F238E27FC236}">
                          <a16:creationId xmlns:a16="http://schemas.microsoft.com/office/drawing/2014/main" id="{AA815654-39F4-9921-30E5-D1A431C94B42}"/>
                        </a:ext>
                      </a:extLst>
                    </p:cNvPr>
                    <p:cNvCxnSpPr>
                      <a:cxnSpLocks/>
                      <a:stCxn id="243" idx="1"/>
                      <a:endCxn id="243"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45" name="Straight Connector 244">
                      <a:extLst>
                        <a:ext uri="{FF2B5EF4-FFF2-40B4-BE49-F238E27FC236}">
                          <a16:creationId xmlns:a16="http://schemas.microsoft.com/office/drawing/2014/main" id="{449BF3C0-B69A-312D-7049-66E9EED14FC2}"/>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46" name="Straight Connector 245">
                      <a:extLst>
                        <a:ext uri="{FF2B5EF4-FFF2-40B4-BE49-F238E27FC236}">
                          <a16:creationId xmlns:a16="http://schemas.microsoft.com/office/drawing/2014/main" id="{A3C98FD0-FD78-FE54-D6B4-550463E0DF9F}"/>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47" name="Straight Connector 246">
                      <a:extLst>
                        <a:ext uri="{FF2B5EF4-FFF2-40B4-BE49-F238E27FC236}">
                          <a16:creationId xmlns:a16="http://schemas.microsoft.com/office/drawing/2014/main" id="{52D83DA5-62F1-65A7-07C7-1782B110B178}"/>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48" name="Straight Connector 247">
                      <a:extLst>
                        <a:ext uri="{FF2B5EF4-FFF2-40B4-BE49-F238E27FC236}">
                          <a16:creationId xmlns:a16="http://schemas.microsoft.com/office/drawing/2014/main" id="{77EED704-D1FC-8020-22BA-7DBA2714E9E1}"/>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49" name="Straight Connector 248">
                      <a:extLst>
                        <a:ext uri="{FF2B5EF4-FFF2-40B4-BE49-F238E27FC236}">
                          <a16:creationId xmlns:a16="http://schemas.microsoft.com/office/drawing/2014/main" id="{6DB3A10E-4863-27DC-12E1-E58BF6AFB0F1}"/>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50" name="Group 249">
                      <a:extLst>
                        <a:ext uri="{FF2B5EF4-FFF2-40B4-BE49-F238E27FC236}">
                          <a16:creationId xmlns:a16="http://schemas.microsoft.com/office/drawing/2014/main" id="{55B8A7B2-B706-C1DC-CC22-61DB00CF18EC}"/>
                        </a:ext>
                      </a:extLst>
                    </p:cNvPr>
                    <p:cNvGrpSpPr/>
                    <p:nvPr/>
                  </p:nvGrpSpPr>
                  <p:grpSpPr>
                    <a:xfrm>
                      <a:off x="3799799" y="4834553"/>
                      <a:ext cx="1269167" cy="587223"/>
                      <a:chOff x="3799799" y="4834553"/>
                      <a:chExt cx="1269167" cy="587223"/>
                    </a:xfrm>
                  </p:grpSpPr>
                  <p:cxnSp>
                    <p:nvCxnSpPr>
                      <p:cNvPr id="251" name="Straight Connector 250">
                        <a:extLst>
                          <a:ext uri="{FF2B5EF4-FFF2-40B4-BE49-F238E27FC236}">
                            <a16:creationId xmlns:a16="http://schemas.microsoft.com/office/drawing/2014/main" id="{348490FF-3030-DF50-1C3E-773232062446}"/>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52" name="Straight Connector 251">
                        <a:extLst>
                          <a:ext uri="{FF2B5EF4-FFF2-40B4-BE49-F238E27FC236}">
                            <a16:creationId xmlns:a16="http://schemas.microsoft.com/office/drawing/2014/main" id="{0593E1C4-8703-C971-8347-1CB6A33C3B6D}"/>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53" name="Straight Connector 252">
                        <a:extLst>
                          <a:ext uri="{FF2B5EF4-FFF2-40B4-BE49-F238E27FC236}">
                            <a16:creationId xmlns:a16="http://schemas.microsoft.com/office/drawing/2014/main" id="{767404C3-A919-8B95-04B7-9A2705849186}"/>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54" name="Straight Connector 253">
                        <a:extLst>
                          <a:ext uri="{FF2B5EF4-FFF2-40B4-BE49-F238E27FC236}">
                            <a16:creationId xmlns:a16="http://schemas.microsoft.com/office/drawing/2014/main" id="{0C3D7A65-0363-62EB-C229-9DE78A37A558}"/>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55" name="Straight Connector 254">
                        <a:extLst>
                          <a:ext uri="{FF2B5EF4-FFF2-40B4-BE49-F238E27FC236}">
                            <a16:creationId xmlns:a16="http://schemas.microsoft.com/office/drawing/2014/main" id="{B3C4582D-3C32-23BB-A69D-D65DC5F6FBBA}"/>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56" name="Straight Connector 255">
                        <a:extLst>
                          <a:ext uri="{FF2B5EF4-FFF2-40B4-BE49-F238E27FC236}">
                            <a16:creationId xmlns:a16="http://schemas.microsoft.com/office/drawing/2014/main" id="{674CC2FF-3871-4C0D-DA9F-27E21F5F5E45}"/>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nvGrpSpPr>
                <p:cNvPr id="191" name="Group 190">
                  <a:extLst>
                    <a:ext uri="{FF2B5EF4-FFF2-40B4-BE49-F238E27FC236}">
                      <a16:creationId xmlns:a16="http://schemas.microsoft.com/office/drawing/2014/main" id="{A81F4D85-4119-65AF-D55E-98CFAF97F9C1}"/>
                    </a:ext>
                  </a:extLst>
                </p:cNvPr>
                <p:cNvGrpSpPr/>
                <p:nvPr/>
              </p:nvGrpSpPr>
              <p:grpSpPr>
                <a:xfrm>
                  <a:off x="3104761" y="3156448"/>
                  <a:ext cx="2163886" cy="1073780"/>
                  <a:chOff x="3552923" y="4813095"/>
                  <a:chExt cx="1668502" cy="827957"/>
                </a:xfrm>
              </p:grpSpPr>
              <p:grpSp>
                <p:nvGrpSpPr>
                  <p:cNvPr id="211" name="Group 210">
                    <a:extLst>
                      <a:ext uri="{FF2B5EF4-FFF2-40B4-BE49-F238E27FC236}">
                        <a16:creationId xmlns:a16="http://schemas.microsoft.com/office/drawing/2014/main" id="{B80256CB-584F-A9CC-0FFC-C24D53D3D370}"/>
                      </a:ext>
                    </a:extLst>
                  </p:cNvPr>
                  <p:cNvGrpSpPr/>
                  <p:nvPr/>
                </p:nvGrpSpPr>
                <p:grpSpPr>
                  <a:xfrm>
                    <a:off x="3552923" y="4892971"/>
                    <a:ext cx="1668502" cy="748081"/>
                    <a:chOff x="3552923" y="4677071"/>
                    <a:chExt cx="1668502" cy="748081"/>
                  </a:xfrm>
                </p:grpSpPr>
                <p:sp>
                  <p:nvSpPr>
                    <p:cNvPr id="227" name="Cube 226">
                      <a:extLst>
                        <a:ext uri="{FF2B5EF4-FFF2-40B4-BE49-F238E27FC236}">
                          <a16:creationId xmlns:a16="http://schemas.microsoft.com/office/drawing/2014/main" id="{835D0118-BB4D-E28D-A3C5-9F1161CBA196}"/>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a typeface="+mn-ea"/>
                        <a:cs typeface="+mn-cs"/>
                      </a:endParaRPr>
                    </a:p>
                  </p:txBody>
                </p:sp>
                <p:cxnSp>
                  <p:nvCxnSpPr>
                    <p:cNvPr id="228" name="Straight Connector 227">
                      <a:extLst>
                        <a:ext uri="{FF2B5EF4-FFF2-40B4-BE49-F238E27FC236}">
                          <a16:creationId xmlns:a16="http://schemas.microsoft.com/office/drawing/2014/main" id="{0AE5E13C-D24A-6D43-9BE9-AA56C7C878A4}"/>
                        </a:ext>
                      </a:extLst>
                    </p:cNvPr>
                    <p:cNvCxnSpPr>
                      <a:cxnSpLocks/>
                      <a:stCxn id="227" idx="1"/>
                      <a:endCxn id="227"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29" name="Straight Connector 228">
                      <a:extLst>
                        <a:ext uri="{FF2B5EF4-FFF2-40B4-BE49-F238E27FC236}">
                          <a16:creationId xmlns:a16="http://schemas.microsoft.com/office/drawing/2014/main" id="{0880ED93-6824-0B38-72A3-B9324EFD633D}"/>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30" name="Straight Connector 229">
                      <a:extLst>
                        <a:ext uri="{FF2B5EF4-FFF2-40B4-BE49-F238E27FC236}">
                          <a16:creationId xmlns:a16="http://schemas.microsoft.com/office/drawing/2014/main" id="{42DA0FD2-EE19-A87F-1700-D062ED252B78}"/>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31" name="Straight Connector 230">
                      <a:extLst>
                        <a:ext uri="{FF2B5EF4-FFF2-40B4-BE49-F238E27FC236}">
                          <a16:creationId xmlns:a16="http://schemas.microsoft.com/office/drawing/2014/main" id="{F86C175F-9080-7FC5-3EE1-E2AE1B4E32AB}"/>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32" name="Straight Connector 231">
                      <a:extLst>
                        <a:ext uri="{FF2B5EF4-FFF2-40B4-BE49-F238E27FC236}">
                          <a16:creationId xmlns:a16="http://schemas.microsoft.com/office/drawing/2014/main" id="{042B2D8F-93EF-3B9D-D8D4-94A53E325D23}"/>
                        </a:ext>
                      </a:extLst>
                    </p:cNvPr>
                    <p:cNvCxnSpPr>
                      <a:cxnSpLocks/>
                    </p:cNvCxnSpPr>
                    <p:nvPr/>
                  </p:nvCxnSpPr>
                  <p:spPr>
                    <a:xfrm>
                      <a:off x="3749309" y="5204386"/>
                      <a:ext cx="950976" cy="0"/>
                    </a:xfrm>
                    <a:prstGeom prst="line">
                      <a:avLst/>
                    </a:prstGeom>
                    <a:noFill/>
                    <a:ln w="9525" cap="flat" cmpd="sng" algn="ctr">
                      <a:solidFill>
                        <a:sysClr val="windowText" lastClr="000000"/>
                      </a:solidFill>
                      <a:prstDash val="solid"/>
                      <a:miter lim="800000"/>
                    </a:ln>
                    <a:effectLst/>
                  </p:spPr>
                </p:cxnSp>
                <p:cxnSp>
                  <p:nvCxnSpPr>
                    <p:cNvPr id="233" name="Straight Connector 232">
                      <a:extLst>
                        <a:ext uri="{FF2B5EF4-FFF2-40B4-BE49-F238E27FC236}">
                          <a16:creationId xmlns:a16="http://schemas.microsoft.com/office/drawing/2014/main" id="{BA21C782-3DA8-6093-4B89-7477A0624385}"/>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34" name="Group 233">
                      <a:extLst>
                        <a:ext uri="{FF2B5EF4-FFF2-40B4-BE49-F238E27FC236}">
                          <a16:creationId xmlns:a16="http://schemas.microsoft.com/office/drawing/2014/main" id="{F3277067-04B0-5980-993A-4062E168CEED}"/>
                        </a:ext>
                      </a:extLst>
                    </p:cNvPr>
                    <p:cNvGrpSpPr/>
                    <p:nvPr/>
                  </p:nvGrpSpPr>
                  <p:grpSpPr>
                    <a:xfrm>
                      <a:off x="3799799" y="4834553"/>
                      <a:ext cx="1269167" cy="587223"/>
                      <a:chOff x="3799799" y="4834553"/>
                      <a:chExt cx="1269167" cy="587223"/>
                    </a:xfrm>
                  </p:grpSpPr>
                  <p:cxnSp>
                    <p:nvCxnSpPr>
                      <p:cNvPr id="235" name="Straight Connector 234">
                        <a:extLst>
                          <a:ext uri="{FF2B5EF4-FFF2-40B4-BE49-F238E27FC236}">
                            <a16:creationId xmlns:a16="http://schemas.microsoft.com/office/drawing/2014/main" id="{BFF44FA2-BA56-E4F9-717D-8108B28CB8B8}"/>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36" name="Straight Connector 235">
                        <a:extLst>
                          <a:ext uri="{FF2B5EF4-FFF2-40B4-BE49-F238E27FC236}">
                            <a16:creationId xmlns:a16="http://schemas.microsoft.com/office/drawing/2014/main" id="{DB818B5D-3E17-0214-28E3-913267F22BED}"/>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37" name="Straight Connector 236">
                        <a:extLst>
                          <a:ext uri="{FF2B5EF4-FFF2-40B4-BE49-F238E27FC236}">
                            <a16:creationId xmlns:a16="http://schemas.microsoft.com/office/drawing/2014/main" id="{D92B57CE-3B64-F6C3-8482-2163DFD14063}"/>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38" name="Straight Connector 237">
                        <a:extLst>
                          <a:ext uri="{FF2B5EF4-FFF2-40B4-BE49-F238E27FC236}">
                            <a16:creationId xmlns:a16="http://schemas.microsoft.com/office/drawing/2014/main" id="{FE7FC09B-D7A4-DF08-4EBC-62B73E0A0BFA}"/>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39" name="Straight Connector 238">
                        <a:extLst>
                          <a:ext uri="{FF2B5EF4-FFF2-40B4-BE49-F238E27FC236}">
                            <a16:creationId xmlns:a16="http://schemas.microsoft.com/office/drawing/2014/main" id="{86AC8688-B728-6B5C-5043-44E9F3302B9B}"/>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40" name="Straight Connector 239">
                        <a:extLst>
                          <a:ext uri="{FF2B5EF4-FFF2-40B4-BE49-F238E27FC236}">
                            <a16:creationId xmlns:a16="http://schemas.microsoft.com/office/drawing/2014/main" id="{DCA045BB-CF69-F6CE-2463-6F7F6EFF227D}"/>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nvGrpSpPr>
                  <p:cNvPr id="212" name="Group 211">
                    <a:extLst>
                      <a:ext uri="{FF2B5EF4-FFF2-40B4-BE49-F238E27FC236}">
                        <a16:creationId xmlns:a16="http://schemas.microsoft.com/office/drawing/2014/main" id="{3EA9EB2F-5AFC-8E8D-7225-44627C923CDE}"/>
                      </a:ext>
                    </a:extLst>
                  </p:cNvPr>
                  <p:cNvGrpSpPr/>
                  <p:nvPr/>
                </p:nvGrpSpPr>
                <p:grpSpPr>
                  <a:xfrm>
                    <a:off x="3552923" y="4813095"/>
                    <a:ext cx="1668502" cy="748081"/>
                    <a:chOff x="3552923" y="4677071"/>
                    <a:chExt cx="1668502" cy="748081"/>
                  </a:xfrm>
                </p:grpSpPr>
                <p:sp>
                  <p:nvSpPr>
                    <p:cNvPr id="213" name="Cube 212">
                      <a:extLst>
                        <a:ext uri="{FF2B5EF4-FFF2-40B4-BE49-F238E27FC236}">
                          <a16:creationId xmlns:a16="http://schemas.microsoft.com/office/drawing/2014/main" id="{833CEFD7-FD4C-3178-9CCC-98CE89045A29}"/>
                        </a:ext>
                      </a:extLst>
                    </p:cNvPr>
                    <p:cNvSpPr/>
                    <p:nvPr/>
                  </p:nvSpPr>
                  <p:spPr>
                    <a:xfrm>
                      <a:off x="3552923" y="4677573"/>
                      <a:ext cx="1668502" cy="747579"/>
                    </a:xfrm>
                    <a:prstGeom prst="cube">
                      <a:avLst>
                        <a:gd name="adj" fmla="val 95887"/>
                      </a:avLst>
                    </a:prstGeom>
                    <a:solidFill>
                      <a:srgbClr val="9FBF92"/>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Gill Sans MT" panose="020B0502020104020203" pitchFamily="34" charset="77"/>
                        <a:ea typeface="+mn-ea"/>
                        <a:cs typeface="+mn-cs"/>
                      </a:endParaRPr>
                    </a:p>
                  </p:txBody>
                </p:sp>
                <p:cxnSp>
                  <p:nvCxnSpPr>
                    <p:cNvPr id="214" name="Straight Connector 213">
                      <a:extLst>
                        <a:ext uri="{FF2B5EF4-FFF2-40B4-BE49-F238E27FC236}">
                          <a16:creationId xmlns:a16="http://schemas.microsoft.com/office/drawing/2014/main" id="{3C3E8C0E-7485-A1BE-A4FB-24724B0DEB54}"/>
                        </a:ext>
                      </a:extLst>
                    </p:cNvPr>
                    <p:cNvCxnSpPr>
                      <a:cxnSpLocks/>
                      <a:stCxn id="213" idx="1"/>
                      <a:endCxn id="213" idx="0"/>
                    </p:cNvCxnSpPr>
                    <p:nvPr/>
                  </p:nvCxnSpPr>
                  <p:spPr>
                    <a:xfrm flipV="1">
                      <a:off x="4028758" y="4677573"/>
                      <a:ext cx="716832" cy="716831"/>
                    </a:xfrm>
                    <a:prstGeom prst="line">
                      <a:avLst/>
                    </a:prstGeom>
                    <a:noFill/>
                    <a:ln w="9525" cap="flat" cmpd="sng" algn="ctr">
                      <a:solidFill>
                        <a:sysClr val="windowText" lastClr="000000"/>
                      </a:solidFill>
                      <a:prstDash val="solid"/>
                      <a:miter lim="800000"/>
                    </a:ln>
                    <a:effectLst/>
                  </p:spPr>
                </p:cxnSp>
                <p:cxnSp>
                  <p:nvCxnSpPr>
                    <p:cNvPr id="215" name="Straight Connector 214">
                      <a:extLst>
                        <a:ext uri="{FF2B5EF4-FFF2-40B4-BE49-F238E27FC236}">
                          <a16:creationId xmlns:a16="http://schemas.microsoft.com/office/drawing/2014/main" id="{3F09728E-F20E-86CD-965D-04A75E2909F7}"/>
                        </a:ext>
                      </a:extLst>
                    </p:cNvPr>
                    <p:cNvCxnSpPr>
                      <a:cxnSpLocks/>
                    </p:cNvCxnSpPr>
                    <p:nvPr/>
                  </p:nvCxnSpPr>
                  <p:spPr>
                    <a:xfrm flipV="1">
                      <a:off x="3797968" y="4679123"/>
                      <a:ext cx="713232" cy="713232"/>
                    </a:xfrm>
                    <a:prstGeom prst="line">
                      <a:avLst/>
                    </a:prstGeom>
                    <a:noFill/>
                    <a:ln w="9525" cap="flat" cmpd="sng" algn="ctr">
                      <a:solidFill>
                        <a:sysClr val="windowText" lastClr="000000"/>
                      </a:solidFill>
                      <a:prstDash val="solid"/>
                      <a:miter lim="800000"/>
                    </a:ln>
                    <a:effectLst/>
                  </p:spPr>
                </p:cxnSp>
                <p:cxnSp>
                  <p:nvCxnSpPr>
                    <p:cNvPr id="216" name="Straight Connector 215">
                      <a:extLst>
                        <a:ext uri="{FF2B5EF4-FFF2-40B4-BE49-F238E27FC236}">
                          <a16:creationId xmlns:a16="http://schemas.microsoft.com/office/drawing/2014/main" id="{869FA1BD-0700-E31C-D41E-6B79D5C849F8}"/>
                        </a:ext>
                      </a:extLst>
                    </p:cNvPr>
                    <p:cNvCxnSpPr>
                      <a:cxnSpLocks/>
                    </p:cNvCxnSpPr>
                    <p:nvPr/>
                  </p:nvCxnSpPr>
                  <p:spPr>
                    <a:xfrm flipV="1">
                      <a:off x="4290077" y="4677071"/>
                      <a:ext cx="713232" cy="713232"/>
                    </a:xfrm>
                    <a:prstGeom prst="line">
                      <a:avLst/>
                    </a:prstGeom>
                    <a:noFill/>
                    <a:ln w="9525" cap="flat" cmpd="sng" algn="ctr">
                      <a:solidFill>
                        <a:sysClr val="windowText" lastClr="000000"/>
                      </a:solidFill>
                      <a:prstDash val="solid"/>
                      <a:miter lim="800000"/>
                    </a:ln>
                    <a:effectLst/>
                  </p:spPr>
                </p:cxnSp>
                <p:cxnSp>
                  <p:nvCxnSpPr>
                    <p:cNvPr id="217" name="Straight Connector 216">
                      <a:extLst>
                        <a:ext uri="{FF2B5EF4-FFF2-40B4-BE49-F238E27FC236}">
                          <a16:creationId xmlns:a16="http://schemas.microsoft.com/office/drawing/2014/main" id="{4C5F3B17-3928-C2D4-111B-D172C1973D51}"/>
                        </a:ext>
                      </a:extLst>
                    </p:cNvPr>
                    <p:cNvCxnSpPr>
                      <a:cxnSpLocks/>
                    </p:cNvCxnSpPr>
                    <p:nvPr/>
                  </p:nvCxnSpPr>
                  <p:spPr>
                    <a:xfrm>
                      <a:off x="3937668" y="5007038"/>
                      <a:ext cx="950976" cy="0"/>
                    </a:xfrm>
                    <a:prstGeom prst="line">
                      <a:avLst/>
                    </a:prstGeom>
                    <a:noFill/>
                    <a:ln w="9525" cap="flat" cmpd="sng" algn="ctr">
                      <a:solidFill>
                        <a:sysClr val="windowText" lastClr="000000"/>
                      </a:solidFill>
                      <a:prstDash val="solid"/>
                      <a:miter lim="800000"/>
                    </a:ln>
                    <a:effectLst/>
                  </p:spPr>
                </p:cxnSp>
                <p:cxnSp>
                  <p:nvCxnSpPr>
                    <p:cNvPr id="218" name="Straight Connector 217">
                      <a:extLst>
                        <a:ext uri="{FF2B5EF4-FFF2-40B4-BE49-F238E27FC236}">
                          <a16:creationId xmlns:a16="http://schemas.microsoft.com/office/drawing/2014/main" id="{2C2BDC22-E25E-4FB6-5A99-29D7DA4D3401}"/>
                        </a:ext>
                      </a:extLst>
                    </p:cNvPr>
                    <p:cNvCxnSpPr>
                      <a:cxnSpLocks/>
                    </p:cNvCxnSpPr>
                    <p:nvPr/>
                  </p:nvCxnSpPr>
                  <p:spPr>
                    <a:xfrm>
                      <a:off x="3742959" y="5204386"/>
                      <a:ext cx="960120" cy="0"/>
                    </a:xfrm>
                    <a:prstGeom prst="line">
                      <a:avLst/>
                    </a:prstGeom>
                    <a:noFill/>
                    <a:ln w="9525" cap="flat" cmpd="sng" algn="ctr">
                      <a:solidFill>
                        <a:sysClr val="windowText" lastClr="000000"/>
                      </a:solidFill>
                      <a:prstDash val="solid"/>
                      <a:miter lim="800000"/>
                    </a:ln>
                    <a:effectLst/>
                  </p:spPr>
                </p:cxnSp>
                <p:cxnSp>
                  <p:nvCxnSpPr>
                    <p:cNvPr id="219" name="Straight Connector 218">
                      <a:extLst>
                        <a:ext uri="{FF2B5EF4-FFF2-40B4-BE49-F238E27FC236}">
                          <a16:creationId xmlns:a16="http://schemas.microsoft.com/office/drawing/2014/main" id="{208A61DC-DEB0-7BF7-DE38-FFB029300511}"/>
                        </a:ext>
                      </a:extLst>
                    </p:cNvPr>
                    <p:cNvCxnSpPr>
                      <a:cxnSpLocks/>
                    </p:cNvCxnSpPr>
                    <p:nvPr/>
                  </p:nvCxnSpPr>
                  <p:spPr>
                    <a:xfrm>
                      <a:off x="4117620" y="4829736"/>
                      <a:ext cx="950976" cy="0"/>
                    </a:xfrm>
                    <a:prstGeom prst="line">
                      <a:avLst/>
                    </a:prstGeom>
                    <a:noFill/>
                    <a:ln w="9525" cap="flat" cmpd="sng" algn="ctr">
                      <a:solidFill>
                        <a:sysClr val="windowText" lastClr="000000"/>
                      </a:solidFill>
                      <a:prstDash val="solid"/>
                      <a:miter lim="800000"/>
                    </a:ln>
                    <a:effectLst/>
                  </p:spPr>
                </p:cxnSp>
                <p:grpSp>
                  <p:nvGrpSpPr>
                    <p:cNvPr id="220" name="Group 219">
                      <a:extLst>
                        <a:ext uri="{FF2B5EF4-FFF2-40B4-BE49-F238E27FC236}">
                          <a16:creationId xmlns:a16="http://schemas.microsoft.com/office/drawing/2014/main" id="{B8FD11B3-F15A-6B10-F51E-5A7777675D34}"/>
                        </a:ext>
                      </a:extLst>
                    </p:cNvPr>
                    <p:cNvGrpSpPr/>
                    <p:nvPr/>
                  </p:nvGrpSpPr>
                  <p:grpSpPr>
                    <a:xfrm>
                      <a:off x="3799799" y="4834553"/>
                      <a:ext cx="1269167" cy="587223"/>
                      <a:chOff x="3799799" y="4834553"/>
                      <a:chExt cx="1269167" cy="587223"/>
                    </a:xfrm>
                  </p:grpSpPr>
                  <p:cxnSp>
                    <p:nvCxnSpPr>
                      <p:cNvPr id="221" name="Straight Connector 220">
                        <a:extLst>
                          <a:ext uri="{FF2B5EF4-FFF2-40B4-BE49-F238E27FC236}">
                            <a16:creationId xmlns:a16="http://schemas.microsoft.com/office/drawing/2014/main" id="{59ACCC6D-F597-A053-A199-70D129C32B18}"/>
                          </a:ext>
                        </a:extLst>
                      </p:cNvPr>
                      <p:cNvCxnSpPr/>
                      <p:nvPr/>
                    </p:nvCxnSpPr>
                    <p:spPr>
                      <a:xfrm>
                        <a:off x="3799799" y="5394344"/>
                        <a:ext cx="0" cy="27432"/>
                      </a:xfrm>
                      <a:prstGeom prst="line">
                        <a:avLst/>
                      </a:prstGeom>
                      <a:noFill/>
                      <a:ln w="9525" cap="flat" cmpd="sng" algn="ctr">
                        <a:solidFill>
                          <a:sysClr val="windowText" lastClr="000000"/>
                        </a:solidFill>
                        <a:prstDash val="solid"/>
                        <a:miter lim="800000"/>
                      </a:ln>
                      <a:effectLst/>
                    </p:spPr>
                  </p:cxnSp>
                  <p:cxnSp>
                    <p:nvCxnSpPr>
                      <p:cNvPr id="222" name="Straight Connector 221">
                        <a:extLst>
                          <a:ext uri="{FF2B5EF4-FFF2-40B4-BE49-F238E27FC236}">
                            <a16:creationId xmlns:a16="http://schemas.microsoft.com/office/drawing/2014/main" id="{2B4C84A2-3540-D114-82E9-68C21A0C94DE}"/>
                          </a:ext>
                        </a:extLst>
                      </p:cNvPr>
                      <p:cNvCxnSpPr/>
                      <p:nvPr/>
                    </p:nvCxnSpPr>
                    <p:spPr>
                      <a:xfrm>
                        <a:off x="4031574" y="5394344"/>
                        <a:ext cx="0" cy="27432"/>
                      </a:xfrm>
                      <a:prstGeom prst="line">
                        <a:avLst/>
                      </a:prstGeom>
                      <a:noFill/>
                      <a:ln w="9525" cap="flat" cmpd="sng" algn="ctr">
                        <a:solidFill>
                          <a:sysClr val="windowText" lastClr="000000"/>
                        </a:solidFill>
                        <a:prstDash val="solid"/>
                        <a:miter lim="800000"/>
                      </a:ln>
                      <a:effectLst/>
                    </p:spPr>
                  </p:cxnSp>
                  <p:cxnSp>
                    <p:nvCxnSpPr>
                      <p:cNvPr id="223" name="Straight Connector 222">
                        <a:extLst>
                          <a:ext uri="{FF2B5EF4-FFF2-40B4-BE49-F238E27FC236}">
                            <a16:creationId xmlns:a16="http://schemas.microsoft.com/office/drawing/2014/main" id="{E97944E2-8EE1-C808-60A3-9A4EA9546887}"/>
                          </a:ext>
                        </a:extLst>
                      </p:cNvPr>
                      <p:cNvCxnSpPr/>
                      <p:nvPr/>
                    </p:nvCxnSpPr>
                    <p:spPr>
                      <a:xfrm>
                        <a:off x="4291924" y="5394344"/>
                        <a:ext cx="0" cy="27432"/>
                      </a:xfrm>
                      <a:prstGeom prst="line">
                        <a:avLst/>
                      </a:prstGeom>
                      <a:noFill/>
                      <a:ln w="9525" cap="flat" cmpd="sng" algn="ctr">
                        <a:solidFill>
                          <a:sysClr val="windowText" lastClr="000000"/>
                        </a:solidFill>
                        <a:prstDash val="solid"/>
                        <a:miter lim="800000"/>
                      </a:ln>
                      <a:effectLst/>
                    </p:spPr>
                  </p:cxnSp>
                  <p:cxnSp>
                    <p:nvCxnSpPr>
                      <p:cNvPr id="224" name="Straight Connector 223">
                        <a:extLst>
                          <a:ext uri="{FF2B5EF4-FFF2-40B4-BE49-F238E27FC236}">
                            <a16:creationId xmlns:a16="http://schemas.microsoft.com/office/drawing/2014/main" id="{F828D884-DE0D-EEF4-B342-28D6BC991390}"/>
                          </a:ext>
                        </a:extLst>
                      </p:cNvPr>
                      <p:cNvCxnSpPr/>
                      <p:nvPr/>
                    </p:nvCxnSpPr>
                    <p:spPr>
                      <a:xfrm>
                        <a:off x="4694316" y="5202853"/>
                        <a:ext cx="0" cy="27432"/>
                      </a:xfrm>
                      <a:prstGeom prst="line">
                        <a:avLst/>
                      </a:prstGeom>
                      <a:noFill/>
                      <a:ln w="9525" cap="flat" cmpd="sng" algn="ctr">
                        <a:solidFill>
                          <a:sysClr val="windowText" lastClr="000000"/>
                        </a:solidFill>
                        <a:prstDash val="solid"/>
                        <a:miter lim="800000"/>
                      </a:ln>
                      <a:effectLst/>
                    </p:spPr>
                  </p:cxnSp>
                  <p:cxnSp>
                    <p:nvCxnSpPr>
                      <p:cNvPr id="225" name="Straight Connector 224">
                        <a:extLst>
                          <a:ext uri="{FF2B5EF4-FFF2-40B4-BE49-F238E27FC236}">
                            <a16:creationId xmlns:a16="http://schemas.microsoft.com/office/drawing/2014/main" id="{CC37A15D-7D96-327F-D596-0ECE1212857A}"/>
                          </a:ext>
                        </a:extLst>
                      </p:cNvPr>
                      <p:cNvCxnSpPr/>
                      <p:nvPr/>
                    </p:nvCxnSpPr>
                    <p:spPr>
                      <a:xfrm>
                        <a:off x="4891166" y="5009178"/>
                        <a:ext cx="0" cy="27432"/>
                      </a:xfrm>
                      <a:prstGeom prst="line">
                        <a:avLst/>
                      </a:prstGeom>
                      <a:noFill/>
                      <a:ln w="9525" cap="flat" cmpd="sng" algn="ctr">
                        <a:solidFill>
                          <a:sysClr val="windowText" lastClr="000000"/>
                        </a:solidFill>
                        <a:prstDash val="solid"/>
                        <a:miter lim="800000"/>
                      </a:ln>
                      <a:effectLst/>
                    </p:spPr>
                  </p:cxnSp>
                  <p:cxnSp>
                    <p:nvCxnSpPr>
                      <p:cNvPr id="226" name="Straight Connector 225">
                        <a:extLst>
                          <a:ext uri="{FF2B5EF4-FFF2-40B4-BE49-F238E27FC236}">
                            <a16:creationId xmlns:a16="http://schemas.microsoft.com/office/drawing/2014/main" id="{7C0E2F0F-432E-28C1-6E95-056550201636}"/>
                          </a:ext>
                        </a:extLst>
                      </p:cNvPr>
                      <p:cNvCxnSpPr/>
                      <p:nvPr/>
                    </p:nvCxnSpPr>
                    <p:spPr>
                      <a:xfrm>
                        <a:off x="5068966" y="4834553"/>
                        <a:ext cx="0" cy="27432"/>
                      </a:xfrm>
                      <a:prstGeom prst="line">
                        <a:avLst/>
                      </a:prstGeom>
                      <a:noFill/>
                      <a:ln w="9525" cap="flat" cmpd="sng" algn="ctr">
                        <a:solidFill>
                          <a:sysClr val="windowText" lastClr="000000"/>
                        </a:solidFill>
                        <a:prstDash val="solid"/>
                        <a:miter lim="800000"/>
                      </a:ln>
                      <a:effectLst/>
                    </p:spPr>
                  </p:cxnSp>
                </p:grpSp>
              </p:grpSp>
            </p:grpSp>
            <p:grpSp>
              <p:nvGrpSpPr>
                <p:cNvPr id="192" name="Group 191">
                  <a:extLst>
                    <a:ext uri="{FF2B5EF4-FFF2-40B4-BE49-F238E27FC236}">
                      <a16:creationId xmlns:a16="http://schemas.microsoft.com/office/drawing/2014/main" id="{D6FF0058-D24D-5BEA-8231-C6A620D85591}"/>
                    </a:ext>
                  </a:extLst>
                </p:cNvPr>
                <p:cNvGrpSpPr/>
                <p:nvPr/>
              </p:nvGrpSpPr>
              <p:grpSpPr>
                <a:xfrm>
                  <a:off x="4059236" y="3832972"/>
                  <a:ext cx="529922" cy="866629"/>
                  <a:chOff x="2264771" y="6646813"/>
                  <a:chExt cx="408606" cy="668230"/>
                </a:xfrm>
              </p:grpSpPr>
              <p:cxnSp>
                <p:nvCxnSpPr>
                  <p:cNvPr id="207" name="Straight Connector 206">
                    <a:extLst>
                      <a:ext uri="{FF2B5EF4-FFF2-40B4-BE49-F238E27FC236}">
                        <a16:creationId xmlns:a16="http://schemas.microsoft.com/office/drawing/2014/main" id="{85547FEB-3FE7-C9AD-A515-A6612FAC3F3D}"/>
                      </a:ext>
                    </a:extLst>
                  </p:cNvPr>
                  <p:cNvCxnSpPr>
                    <a:cxnSpLocks/>
                  </p:cNvCxnSpPr>
                  <p:nvPr/>
                </p:nvCxnSpPr>
                <p:spPr>
                  <a:xfrm>
                    <a:off x="2673377" y="6661415"/>
                    <a:ext cx="0" cy="474261"/>
                  </a:xfrm>
                  <a:prstGeom prst="line">
                    <a:avLst/>
                  </a:prstGeom>
                  <a:noFill/>
                  <a:ln w="9525" cap="flat" cmpd="sng" algn="ctr">
                    <a:solidFill>
                      <a:srgbClr val="E7E6E6">
                        <a:lumMod val="25000"/>
                      </a:srgbClr>
                    </a:solidFill>
                    <a:prstDash val="sysDash"/>
                    <a:miter lim="800000"/>
                  </a:ln>
                  <a:effectLst/>
                </p:spPr>
              </p:cxnSp>
              <p:cxnSp>
                <p:nvCxnSpPr>
                  <p:cNvPr id="208" name="Straight Connector 207">
                    <a:extLst>
                      <a:ext uri="{FF2B5EF4-FFF2-40B4-BE49-F238E27FC236}">
                        <a16:creationId xmlns:a16="http://schemas.microsoft.com/office/drawing/2014/main" id="{EDE33EBA-435C-C549-3632-266037BA2F53}"/>
                      </a:ext>
                    </a:extLst>
                  </p:cNvPr>
                  <p:cNvCxnSpPr>
                    <a:cxnSpLocks/>
                  </p:cNvCxnSpPr>
                  <p:nvPr/>
                </p:nvCxnSpPr>
                <p:spPr>
                  <a:xfrm>
                    <a:off x="2264771" y="6834851"/>
                    <a:ext cx="0" cy="474261"/>
                  </a:xfrm>
                  <a:prstGeom prst="line">
                    <a:avLst/>
                  </a:prstGeom>
                  <a:noFill/>
                  <a:ln w="9525" cap="flat" cmpd="sng" algn="ctr">
                    <a:solidFill>
                      <a:srgbClr val="E7E6E6">
                        <a:lumMod val="25000"/>
                      </a:srgbClr>
                    </a:solidFill>
                    <a:prstDash val="sysDash"/>
                    <a:miter lim="800000"/>
                  </a:ln>
                  <a:effectLst/>
                </p:spPr>
              </p:cxnSp>
              <p:cxnSp>
                <p:nvCxnSpPr>
                  <p:cNvPr id="209" name="Straight Connector 208">
                    <a:extLst>
                      <a:ext uri="{FF2B5EF4-FFF2-40B4-BE49-F238E27FC236}">
                        <a16:creationId xmlns:a16="http://schemas.microsoft.com/office/drawing/2014/main" id="{FF33B17C-A4CE-F9AD-7AD6-A6541269DA9B}"/>
                      </a:ext>
                    </a:extLst>
                  </p:cNvPr>
                  <p:cNvCxnSpPr>
                    <a:cxnSpLocks/>
                  </p:cNvCxnSpPr>
                  <p:nvPr/>
                </p:nvCxnSpPr>
                <p:spPr>
                  <a:xfrm>
                    <a:off x="2478353" y="6840782"/>
                    <a:ext cx="0" cy="474261"/>
                  </a:xfrm>
                  <a:prstGeom prst="line">
                    <a:avLst/>
                  </a:prstGeom>
                  <a:noFill/>
                  <a:ln w="9525" cap="flat" cmpd="sng" algn="ctr">
                    <a:solidFill>
                      <a:srgbClr val="E7E6E6">
                        <a:lumMod val="25000"/>
                      </a:srgbClr>
                    </a:solidFill>
                    <a:prstDash val="sysDash"/>
                    <a:miter lim="800000"/>
                  </a:ln>
                  <a:effectLst/>
                </p:spPr>
              </p:cxnSp>
              <p:cxnSp>
                <p:nvCxnSpPr>
                  <p:cNvPr id="210" name="Straight Connector 209">
                    <a:extLst>
                      <a:ext uri="{FF2B5EF4-FFF2-40B4-BE49-F238E27FC236}">
                        <a16:creationId xmlns:a16="http://schemas.microsoft.com/office/drawing/2014/main" id="{813B4CE9-7571-BD14-3854-57701FBD5374}"/>
                      </a:ext>
                    </a:extLst>
                  </p:cNvPr>
                  <p:cNvCxnSpPr>
                    <a:cxnSpLocks/>
                  </p:cNvCxnSpPr>
                  <p:nvPr/>
                </p:nvCxnSpPr>
                <p:spPr>
                  <a:xfrm>
                    <a:off x="2454825" y="6646813"/>
                    <a:ext cx="0" cy="474261"/>
                  </a:xfrm>
                  <a:prstGeom prst="line">
                    <a:avLst/>
                  </a:prstGeom>
                  <a:noFill/>
                  <a:ln w="9525" cap="flat" cmpd="sng" algn="ctr">
                    <a:solidFill>
                      <a:srgbClr val="E7E6E6">
                        <a:lumMod val="25000"/>
                      </a:srgbClr>
                    </a:solidFill>
                    <a:prstDash val="sysDash"/>
                    <a:miter lim="800000"/>
                  </a:ln>
                  <a:effectLst/>
                </p:spPr>
              </p:cxnSp>
            </p:grpSp>
            <p:cxnSp>
              <p:nvCxnSpPr>
                <p:cNvPr id="140" name="Curved Connector 139">
                  <a:extLst>
                    <a:ext uri="{FF2B5EF4-FFF2-40B4-BE49-F238E27FC236}">
                      <a16:creationId xmlns:a16="http://schemas.microsoft.com/office/drawing/2014/main" id="{E14EF843-5B22-C416-CDC3-EDEBA6131372}"/>
                    </a:ext>
                  </a:extLst>
                </p:cNvPr>
                <p:cNvCxnSpPr>
                  <a:cxnSpLocks/>
                </p:cNvCxnSpPr>
                <p:nvPr/>
              </p:nvCxnSpPr>
              <p:spPr>
                <a:xfrm>
                  <a:off x="3422720" y="3336504"/>
                  <a:ext cx="413176" cy="120406"/>
                </a:xfrm>
                <a:prstGeom prst="curvedConnector3">
                  <a:avLst>
                    <a:gd name="adj1" fmla="val 36695"/>
                  </a:avLst>
                </a:prstGeom>
                <a:noFill/>
                <a:ln w="9525" cap="flat" cmpd="sng" algn="ctr">
                  <a:solidFill>
                    <a:sysClr val="windowText" lastClr="000000"/>
                  </a:solidFill>
                  <a:prstDash val="solid"/>
                  <a:miter lim="800000"/>
                  <a:tailEnd type="triangle"/>
                </a:ln>
                <a:effectLst/>
              </p:spPr>
            </p:cxnSp>
          </p:grpSp>
          <p:grpSp>
            <p:nvGrpSpPr>
              <p:cNvPr id="309" name="Group 308">
                <a:extLst>
                  <a:ext uri="{FF2B5EF4-FFF2-40B4-BE49-F238E27FC236}">
                    <a16:creationId xmlns:a16="http://schemas.microsoft.com/office/drawing/2014/main" id="{9C10686F-E68C-8744-0CA2-5152D755584F}"/>
                  </a:ext>
                </a:extLst>
              </p:cNvPr>
              <p:cNvGrpSpPr/>
              <p:nvPr/>
            </p:nvGrpSpPr>
            <p:grpSpPr>
              <a:xfrm>
                <a:off x="2426161" y="3155519"/>
                <a:ext cx="2752205" cy="904056"/>
                <a:chOff x="2426161" y="3155519"/>
                <a:chExt cx="2752205" cy="904056"/>
              </a:xfrm>
            </p:grpSpPr>
            <p:grpSp>
              <p:nvGrpSpPr>
                <p:cNvPr id="138" name="Group 137">
                  <a:extLst>
                    <a:ext uri="{FF2B5EF4-FFF2-40B4-BE49-F238E27FC236}">
                      <a16:creationId xmlns:a16="http://schemas.microsoft.com/office/drawing/2014/main" id="{776C0950-117B-34C2-E2CA-DF201AE43BB2}"/>
                    </a:ext>
                  </a:extLst>
                </p:cNvPr>
                <p:cNvGrpSpPr/>
                <p:nvPr/>
              </p:nvGrpSpPr>
              <p:grpSpPr>
                <a:xfrm>
                  <a:off x="3239710" y="3162052"/>
                  <a:ext cx="1008032" cy="896834"/>
                  <a:chOff x="2444527" y="6391190"/>
                  <a:chExt cx="777261" cy="691520"/>
                </a:xfrm>
              </p:grpSpPr>
              <p:sp>
                <p:nvSpPr>
                  <p:cNvPr id="156" name="Parallelogram 123">
                    <a:extLst>
                      <a:ext uri="{FF2B5EF4-FFF2-40B4-BE49-F238E27FC236}">
                        <a16:creationId xmlns:a16="http://schemas.microsoft.com/office/drawing/2014/main" id="{55B8AD29-5FB1-2F9E-2240-5EF5EF88A6DC}"/>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57" name="Parallelogram 123">
                    <a:extLst>
                      <a:ext uri="{FF2B5EF4-FFF2-40B4-BE49-F238E27FC236}">
                        <a16:creationId xmlns:a16="http://schemas.microsoft.com/office/drawing/2014/main" id="{EF7DE36D-0A4F-7F8B-26C2-20316E80D71E}"/>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58" name="Parallelogram 123">
                    <a:extLst>
                      <a:ext uri="{FF2B5EF4-FFF2-40B4-BE49-F238E27FC236}">
                        <a16:creationId xmlns:a16="http://schemas.microsoft.com/office/drawing/2014/main" id="{C3242EEB-4BEE-8351-0EC6-8EF3BC986BB7}"/>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59" name="Parallelogram 123">
                    <a:extLst>
                      <a:ext uri="{FF2B5EF4-FFF2-40B4-BE49-F238E27FC236}">
                        <a16:creationId xmlns:a16="http://schemas.microsoft.com/office/drawing/2014/main" id="{DACB764B-9A86-1AB6-4BCE-C8CA91AA23CF}"/>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grpSp>
            <p:sp>
              <p:nvSpPr>
                <p:cNvPr id="139" name="Rectangle 138">
                  <a:extLst>
                    <a:ext uri="{FF2B5EF4-FFF2-40B4-BE49-F238E27FC236}">
                      <a16:creationId xmlns:a16="http://schemas.microsoft.com/office/drawing/2014/main" id="{780AF2D0-B416-EA87-1D70-B004DA4438E3}"/>
                    </a:ext>
                  </a:extLst>
                </p:cNvPr>
                <p:cNvSpPr/>
                <p:nvPr/>
              </p:nvSpPr>
              <p:spPr>
                <a:xfrm>
                  <a:off x="2426161" y="3155519"/>
                  <a:ext cx="1552303" cy="253792"/>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DRAM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Banks</a:t>
                  </a:r>
                </a:p>
              </p:txBody>
            </p:sp>
            <p:grpSp>
              <p:nvGrpSpPr>
                <p:cNvPr id="141" name="Group 140">
                  <a:extLst>
                    <a:ext uri="{FF2B5EF4-FFF2-40B4-BE49-F238E27FC236}">
                      <a16:creationId xmlns:a16="http://schemas.microsoft.com/office/drawing/2014/main" id="{D549A663-2E62-1648-214B-A343FCDAB9AF}"/>
                    </a:ext>
                  </a:extLst>
                </p:cNvPr>
                <p:cNvGrpSpPr/>
                <p:nvPr/>
              </p:nvGrpSpPr>
              <p:grpSpPr>
                <a:xfrm>
                  <a:off x="3534972" y="3162741"/>
                  <a:ext cx="1008032" cy="896834"/>
                  <a:chOff x="2444527" y="6391190"/>
                  <a:chExt cx="777261" cy="691520"/>
                </a:xfrm>
              </p:grpSpPr>
              <p:sp>
                <p:nvSpPr>
                  <p:cNvPr id="152" name="Parallelogram 123">
                    <a:extLst>
                      <a:ext uri="{FF2B5EF4-FFF2-40B4-BE49-F238E27FC236}">
                        <a16:creationId xmlns:a16="http://schemas.microsoft.com/office/drawing/2014/main" id="{19ED5F00-B9D0-8CE2-3117-934D8026B19E}"/>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53" name="Parallelogram 123">
                    <a:extLst>
                      <a:ext uri="{FF2B5EF4-FFF2-40B4-BE49-F238E27FC236}">
                        <a16:creationId xmlns:a16="http://schemas.microsoft.com/office/drawing/2014/main" id="{047A98A0-C6DB-5B12-D24E-E9305E6CF621}"/>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54" name="Parallelogram 123">
                    <a:extLst>
                      <a:ext uri="{FF2B5EF4-FFF2-40B4-BE49-F238E27FC236}">
                        <a16:creationId xmlns:a16="http://schemas.microsoft.com/office/drawing/2014/main" id="{389A0991-9569-9D65-CD68-F49869C97C63}"/>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55" name="Parallelogram 123">
                    <a:extLst>
                      <a:ext uri="{FF2B5EF4-FFF2-40B4-BE49-F238E27FC236}">
                        <a16:creationId xmlns:a16="http://schemas.microsoft.com/office/drawing/2014/main" id="{B8E5B945-2FE1-724C-765E-45F21297C5EA}"/>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grpSp>
            <p:grpSp>
              <p:nvGrpSpPr>
                <p:cNvPr id="142" name="Group 141">
                  <a:extLst>
                    <a:ext uri="{FF2B5EF4-FFF2-40B4-BE49-F238E27FC236}">
                      <a16:creationId xmlns:a16="http://schemas.microsoft.com/office/drawing/2014/main" id="{B06158AC-5986-707D-83DB-6471D2562D1C}"/>
                    </a:ext>
                  </a:extLst>
                </p:cNvPr>
                <p:cNvGrpSpPr/>
                <p:nvPr/>
              </p:nvGrpSpPr>
              <p:grpSpPr>
                <a:xfrm>
                  <a:off x="3860855" y="3158517"/>
                  <a:ext cx="1008032" cy="896834"/>
                  <a:chOff x="2444527" y="6391190"/>
                  <a:chExt cx="777261" cy="691520"/>
                </a:xfrm>
              </p:grpSpPr>
              <p:sp>
                <p:nvSpPr>
                  <p:cNvPr id="148" name="Parallelogram 123">
                    <a:extLst>
                      <a:ext uri="{FF2B5EF4-FFF2-40B4-BE49-F238E27FC236}">
                        <a16:creationId xmlns:a16="http://schemas.microsoft.com/office/drawing/2014/main" id="{C755A10E-F566-01F9-AF70-CDA663633E7F}"/>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49" name="Parallelogram 123">
                    <a:extLst>
                      <a:ext uri="{FF2B5EF4-FFF2-40B4-BE49-F238E27FC236}">
                        <a16:creationId xmlns:a16="http://schemas.microsoft.com/office/drawing/2014/main" id="{714C1A0F-0159-DE04-2FB0-36DB19A0B96A}"/>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50" name="Parallelogram 123">
                    <a:extLst>
                      <a:ext uri="{FF2B5EF4-FFF2-40B4-BE49-F238E27FC236}">
                        <a16:creationId xmlns:a16="http://schemas.microsoft.com/office/drawing/2014/main" id="{A9C1B0F2-01A3-8956-5B11-D21141687CA0}"/>
                      </a:ext>
                    </a:extLst>
                  </p:cNvPr>
                  <p:cNvSpPr/>
                  <p:nvPr/>
                </p:nvSpPr>
                <p:spPr>
                  <a:xfrm rot="608511">
                    <a:off x="2644157"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51" name="Parallelogram 123">
                    <a:extLst>
                      <a:ext uri="{FF2B5EF4-FFF2-40B4-BE49-F238E27FC236}">
                        <a16:creationId xmlns:a16="http://schemas.microsoft.com/office/drawing/2014/main" id="{F034B68A-F09E-7480-7719-14C949BC9B65}"/>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grpSp>
            <p:grpSp>
              <p:nvGrpSpPr>
                <p:cNvPr id="143" name="Group 142">
                  <a:extLst>
                    <a:ext uri="{FF2B5EF4-FFF2-40B4-BE49-F238E27FC236}">
                      <a16:creationId xmlns:a16="http://schemas.microsoft.com/office/drawing/2014/main" id="{6626AAB9-00FA-4C45-8CB1-F6C0097DFC68}"/>
                    </a:ext>
                  </a:extLst>
                </p:cNvPr>
                <p:cNvGrpSpPr/>
                <p:nvPr/>
              </p:nvGrpSpPr>
              <p:grpSpPr>
                <a:xfrm>
                  <a:off x="4170334" y="3158681"/>
                  <a:ext cx="1008032" cy="896834"/>
                  <a:chOff x="2444527" y="6391190"/>
                  <a:chExt cx="777261" cy="691520"/>
                </a:xfrm>
              </p:grpSpPr>
              <p:sp>
                <p:nvSpPr>
                  <p:cNvPr id="144" name="Parallelogram 123">
                    <a:extLst>
                      <a:ext uri="{FF2B5EF4-FFF2-40B4-BE49-F238E27FC236}">
                        <a16:creationId xmlns:a16="http://schemas.microsoft.com/office/drawing/2014/main" id="{7E663A65-49B6-FC52-DC65-591A16AFCC96}"/>
                      </a:ext>
                    </a:extLst>
                  </p:cNvPr>
                  <p:cNvSpPr/>
                  <p:nvPr/>
                </p:nvSpPr>
                <p:spPr>
                  <a:xfrm rot="608511">
                    <a:off x="2998659" y="6391190"/>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45" name="Parallelogram 123">
                    <a:extLst>
                      <a:ext uri="{FF2B5EF4-FFF2-40B4-BE49-F238E27FC236}">
                        <a16:creationId xmlns:a16="http://schemas.microsoft.com/office/drawing/2014/main" id="{4705CB5B-8577-522A-8FA8-AE035495AFAA}"/>
                      </a:ext>
                    </a:extLst>
                  </p:cNvPr>
                  <p:cNvSpPr/>
                  <p:nvPr/>
                </p:nvSpPr>
                <p:spPr>
                  <a:xfrm rot="608511">
                    <a:off x="2831021" y="655591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46" name="Parallelogram 123">
                    <a:extLst>
                      <a:ext uri="{FF2B5EF4-FFF2-40B4-BE49-F238E27FC236}">
                        <a16:creationId xmlns:a16="http://schemas.microsoft.com/office/drawing/2014/main" id="{BF5ED89A-BB4C-4BFE-81D1-AF421F9DB82F}"/>
                      </a:ext>
                    </a:extLst>
                  </p:cNvPr>
                  <p:cNvSpPr/>
                  <p:nvPr/>
                </p:nvSpPr>
                <p:spPr>
                  <a:xfrm rot="608511">
                    <a:off x="2655174" y="6734984"/>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sp>
                <p:nvSpPr>
                  <p:cNvPr id="147" name="Parallelogram 123">
                    <a:extLst>
                      <a:ext uri="{FF2B5EF4-FFF2-40B4-BE49-F238E27FC236}">
                        <a16:creationId xmlns:a16="http://schemas.microsoft.com/office/drawing/2014/main" id="{93021ACF-F796-E703-D9AB-FF6BC1D793B0}"/>
                      </a:ext>
                    </a:extLst>
                  </p:cNvPr>
                  <p:cNvSpPr/>
                  <p:nvPr/>
                </p:nvSpPr>
                <p:spPr>
                  <a:xfrm rot="608511">
                    <a:off x="2444527" y="6935737"/>
                    <a:ext cx="223129" cy="146973"/>
                  </a:xfrm>
                  <a:custGeom>
                    <a:avLst/>
                    <a:gdLst>
                      <a:gd name="connsiteX0" fmla="*/ 0 w 228232"/>
                      <a:gd name="connsiteY0" fmla="*/ 120507 h 120507"/>
                      <a:gd name="connsiteX1" fmla="*/ 91249 w 228232"/>
                      <a:gd name="connsiteY1" fmla="*/ 0 h 120507"/>
                      <a:gd name="connsiteX2" fmla="*/ 228232 w 228232"/>
                      <a:gd name="connsiteY2" fmla="*/ 0 h 120507"/>
                      <a:gd name="connsiteX3" fmla="*/ 136983 w 228232"/>
                      <a:gd name="connsiteY3" fmla="*/ 120507 h 120507"/>
                      <a:gd name="connsiteX4" fmla="*/ 0 w 228232"/>
                      <a:gd name="connsiteY4" fmla="*/ 120507 h 120507"/>
                      <a:gd name="connsiteX0" fmla="*/ 0 w 243630"/>
                      <a:gd name="connsiteY0" fmla="*/ 142614 h 142614"/>
                      <a:gd name="connsiteX1" fmla="*/ 91249 w 243630"/>
                      <a:gd name="connsiteY1" fmla="*/ 22107 h 142614"/>
                      <a:gd name="connsiteX2" fmla="*/ 243630 w 243630"/>
                      <a:gd name="connsiteY2" fmla="*/ 0 h 142614"/>
                      <a:gd name="connsiteX3" fmla="*/ 136983 w 243630"/>
                      <a:gd name="connsiteY3" fmla="*/ 142614 h 142614"/>
                      <a:gd name="connsiteX4" fmla="*/ 0 w 243630"/>
                      <a:gd name="connsiteY4" fmla="*/ 142614 h 142614"/>
                      <a:gd name="connsiteX0" fmla="*/ 0 w 256792"/>
                      <a:gd name="connsiteY0" fmla="*/ 177222 h 177222"/>
                      <a:gd name="connsiteX1" fmla="*/ 104411 w 256792"/>
                      <a:gd name="connsiteY1" fmla="*/ 22107 h 177222"/>
                      <a:gd name="connsiteX2" fmla="*/ 256792 w 256792"/>
                      <a:gd name="connsiteY2" fmla="*/ 0 h 177222"/>
                      <a:gd name="connsiteX3" fmla="*/ 150145 w 256792"/>
                      <a:gd name="connsiteY3" fmla="*/ 142614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52941 w 256792"/>
                      <a:gd name="connsiteY3" fmla="*/ 158241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8539 w 256792"/>
                      <a:gd name="connsiteY3" fmla="*/ 15497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6534 w 256792"/>
                      <a:gd name="connsiteY3" fmla="*/ 143020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5471 w 256792"/>
                      <a:gd name="connsiteY3" fmla="*/ 159668 h 177222"/>
                      <a:gd name="connsiteX4" fmla="*/ 0 w 256792"/>
                      <a:gd name="connsiteY4" fmla="*/ 177222 h 177222"/>
                      <a:gd name="connsiteX0" fmla="*/ 0 w 256792"/>
                      <a:gd name="connsiteY0" fmla="*/ 177222 h 177222"/>
                      <a:gd name="connsiteX1" fmla="*/ 104411 w 256792"/>
                      <a:gd name="connsiteY1" fmla="*/ 22107 h 177222"/>
                      <a:gd name="connsiteX2" fmla="*/ 256792 w 256792"/>
                      <a:gd name="connsiteY2" fmla="*/ 0 h 177222"/>
                      <a:gd name="connsiteX3" fmla="*/ 147202 w 256792"/>
                      <a:gd name="connsiteY3" fmla="*/ 147005 h 177222"/>
                      <a:gd name="connsiteX4" fmla="*/ 0 w 256792"/>
                      <a:gd name="connsiteY4" fmla="*/ 177222 h 177222"/>
                      <a:gd name="connsiteX0" fmla="*/ 0 w 266661"/>
                      <a:gd name="connsiteY0" fmla="*/ 187327 h 187327"/>
                      <a:gd name="connsiteX1" fmla="*/ 104411 w 266661"/>
                      <a:gd name="connsiteY1" fmla="*/ 32212 h 187327"/>
                      <a:gd name="connsiteX2" fmla="*/ 266661 w 266661"/>
                      <a:gd name="connsiteY2" fmla="*/ 0 h 187327"/>
                      <a:gd name="connsiteX3" fmla="*/ 147202 w 266661"/>
                      <a:gd name="connsiteY3" fmla="*/ 157110 h 187327"/>
                      <a:gd name="connsiteX4" fmla="*/ 0 w 266661"/>
                      <a:gd name="connsiteY4" fmla="*/ 187327 h 187327"/>
                      <a:gd name="connsiteX0" fmla="*/ 0 w 266661"/>
                      <a:gd name="connsiteY0" fmla="*/ 187327 h 187327"/>
                      <a:gd name="connsiteX1" fmla="*/ 104411 w 266661"/>
                      <a:gd name="connsiteY1" fmla="*/ 32212 h 187327"/>
                      <a:gd name="connsiteX2" fmla="*/ 266661 w 266661"/>
                      <a:gd name="connsiteY2" fmla="*/ 0 h 187327"/>
                      <a:gd name="connsiteX3" fmla="*/ 159076 w 266661"/>
                      <a:gd name="connsiteY3" fmla="*/ 158955 h 187327"/>
                      <a:gd name="connsiteX4" fmla="*/ 0 w 266661"/>
                      <a:gd name="connsiteY4" fmla="*/ 187327 h 1873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61" h="187327">
                        <a:moveTo>
                          <a:pt x="0" y="187327"/>
                        </a:moveTo>
                        <a:lnTo>
                          <a:pt x="104411" y="32212"/>
                        </a:lnTo>
                        <a:lnTo>
                          <a:pt x="266661" y="0"/>
                        </a:lnTo>
                        <a:lnTo>
                          <a:pt x="159076" y="158955"/>
                        </a:lnTo>
                        <a:lnTo>
                          <a:pt x="0" y="187327"/>
                        </a:lnTo>
                        <a:close/>
                      </a:path>
                    </a:pathLst>
                  </a:custGeom>
                  <a:solidFill>
                    <a:srgbClr val="70AD47">
                      <a:lumMod val="20000"/>
                      <a:lumOff val="80000"/>
                    </a:srgbClr>
                  </a:solid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77"/>
                      <a:ea typeface="+mn-ea"/>
                      <a:cs typeface="+mn-cs"/>
                    </a:endParaRPr>
                  </a:p>
                </p:txBody>
              </p:sp>
            </p:grpSp>
          </p:grpSp>
        </p:grpSp>
        <p:sp>
          <p:nvSpPr>
            <p:cNvPr id="299" name="TextBox 298">
              <a:extLst>
                <a:ext uri="{FF2B5EF4-FFF2-40B4-BE49-F238E27FC236}">
                  <a16:creationId xmlns:a16="http://schemas.microsoft.com/office/drawing/2014/main" id="{5567364D-F412-D4DC-FB23-A6A0171112F8}"/>
                </a:ext>
              </a:extLst>
            </p:cNvPr>
            <p:cNvSpPr txBox="1"/>
            <p:nvPr/>
          </p:nvSpPr>
          <p:spPr>
            <a:xfrm>
              <a:off x="5564185" y="2763469"/>
              <a:ext cx="3408741"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901FF"/>
                  </a:solidFill>
                  <a:effectLst/>
                  <a:uLnTx/>
                  <a:uFillTx/>
                  <a:latin typeface="Gill Sans MT" panose="020B0502020104020203" pitchFamily="34" charset="77"/>
                  <a:ea typeface="+mn-ea"/>
                  <a:cs typeface="Arial" panose="020B0604020202020204" pitchFamily="34" charset="0"/>
                </a:rPr>
                <a:t>Analytical Island</a:t>
              </a:r>
            </a:p>
          </p:txBody>
        </p:sp>
      </p:grpSp>
      <p:grpSp>
        <p:nvGrpSpPr>
          <p:cNvPr id="193" name="Group 192">
            <a:extLst>
              <a:ext uri="{FF2B5EF4-FFF2-40B4-BE49-F238E27FC236}">
                <a16:creationId xmlns:a16="http://schemas.microsoft.com/office/drawing/2014/main" id="{F221CBFA-8017-74AB-F459-C08833F1C2E5}"/>
              </a:ext>
            </a:extLst>
          </p:cNvPr>
          <p:cNvGrpSpPr/>
          <p:nvPr/>
        </p:nvGrpSpPr>
        <p:grpSpPr>
          <a:xfrm>
            <a:off x="5631166" y="3231413"/>
            <a:ext cx="2088716" cy="665708"/>
            <a:chOff x="1377655" y="8308309"/>
            <a:chExt cx="1610541" cy="513306"/>
          </a:xfrm>
          <a:solidFill>
            <a:srgbClr val="5B9BD5">
              <a:lumMod val="40000"/>
              <a:lumOff val="60000"/>
            </a:srgbClr>
          </a:solidFill>
        </p:grpSpPr>
        <p:sp>
          <p:nvSpPr>
            <p:cNvPr id="202" name="Rounded Rectangle 201">
              <a:extLst>
                <a:ext uri="{FF2B5EF4-FFF2-40B4-BE49-F238E27FC236}">
                  <a16:creationId xmlns:a16="http://schemas.microsoft.com/office/drawing/2014/main" id="{62405437-D28E-7DDE-4FF6-43127BD8B20C}"/>
                </a:ext>
              </a:extLst>
            </p:cNvPr>
            <p:cNvSpPr/>
            <p:nvPr/>
          </p:nvSpPr>
          <p:spPr>
            <a:xfrm>
              <a:off x="1377655" y="8308309"/>
              <a:ext cx="1610541" cy="513306"/>
            </a:xfrm>
            <a:prstGeom prst="roundRect">
              <a:avLst>
                <a:gd name="adj" fmla="val 1541"/>
              </a:avLst>
            </a:prstGeom>
            <a:grpFill/>
            <a:ln w="12700" cap="flat" cmpd="sng" algn="ctr">
              <a:solidFill>
                <a:srgbClr val="4472C4">
                  <a:shade val="50000"/>
                </a:srgbClr>
              </a:solidFill>
              <a:prstDash val="solid"/>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Analytical Engine</a:t>
              </a:r>
            </a:p>
          </p:txBody>
        </p:sp>
        <p:sp>
          <p:nvSpPr>
            <p:cNvPr id="203" name="Rectangle 202">
              <a:extLst>
                <a:ext uri="{FF2B5EF4-FFF2-40B4-BE49-F238E27FC236}">
                  <a16:creationId xmlns:a16="http://schemas.microsoft.com/office/drawing/2014/main" id="{8C1F0DB5-19E6-E50B-8E7B-60372E70DC0C}"/>
                </a:ext>
              </a:extLst>
            </p:cNvPr>
            <p:cNvSpPr/>
            <p:nvPr/>
          </p:nvSpPr>
          <p:spPr>
            <a:xfrm>
              <a:off x="1423981" y="8500885"/>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PIM Core</a:t>
              </a:r>
            </a:p>
          </p:txBody>
        </p:sp>
        <p:sp>
          <p:nvSpPr>
            <p:cNvPr id="204" name="Rectangle 203">
              <a:extLst>
                <a:ext uri="{FF2B5EF4-FFF2-40B4-BE49-F238E27FC236}">
                  <a16:creationId xmlns:a16="http://schemas.microsoft.com/office/drawing/2014/main" id="{0B6F2A13-5767-2B56-C880-AB4820BF21E8}"/>
                </a:ext>
              </a:extLst>
            </p:cNvPr>
            <p:cNvSpPr/>
            <p:nvPr/>
          </p:nvSpPr>
          <p:spPr>
            <a:xfrm>
              <a:off x="1813605" y="8500884"/>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PIM Core</a:t>
              </a:r>
            </a:p>
          </p:txBody>
        </p:sp>
        <p:sp>
          <p:nvSpPr>
            <p:cNvPr id="205" name="Rectangle 204">
              <a:extLst>
                <a:ext uri="{FF2B5EF4-FFF2-40B4-BE49-F238E27FC236}">
                  <a16:creationId xmlns:a16="http://schemas.microsoft.com/office/drawing/2014/main" id="{C688836A-7A52-9F79-A831-908FC019FE7F}"/>
                </a:ext>
              </a:extLst>
            </p:cNvPr>
            <p:cNvSpPr/>
            <p:nvPr/>
          </p:nvSpPr>
          <p:spPr>
            <a:xfrm>
              <a:off x="2203229" y="8500884"/>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PIM Core</a:t>
              </a:r>
            </a:p>
          </p:txBody>
        </p:sp>
        <p:sp>
          <p:nvSpPr>
            <p:cNvPr id="206" name="Rectangle 205">
              <a:extLst>
                <a:ext uri="{FF2B5EF4-FFF2-40B4-BE49-F238E27FC236}">
                  <a16:creationId xmlns:a16="http://schemas.microsoft.com/office/drawing/2014/main" id="{E09D9DB2-30CB-40A4-2863-9FD65E5CF6D5}"/>
                </a:ext>
              </a:extLst>
            </p:cNvPr>
            <p:cNvSpPr/>
            <p:nvPr/>
          </p:nvSpPr>
          <p:spPr>
            <a:xfrm>
              <a:off x="2592853" y="8500883"/>
              <a:ext cx="350223" cy="263063"/>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PIM Core</a:t>
              </a:r>
            </a:p>
          </p:txBody>
        </p:sp>
      </p:grpSp>
      <p:grpSp>
        <p:nvGrpSpPr>
          <p:cNvPr id="195" name="Group 194">
            <a:extLst>
              <a:ext uri="{FF2B5EF4-FFF2-40B4-BE49-F238E27FC236}">
                <a16:creationId xmlns:a16="http://schemas.microsoft.com/office/drawing/2014/main" id="{370F9CED-8851-4E23-5EC1-BB11BBBBADB2}"/>
              </a:ext>
            </a:extLst>
          </p:cNvPr>
          <p:cNvGrpSpPr/>
          <p:nvPr/>
        </p:nvGrpSpPr>
        <p:grpSpPr>
          <a:xfrm>
            <a:off x="5639379" y="3931878"/>
            <a:ext cx="2080503" cy="951182"/>
            <a:chOff x="2547673" y="8454902"/>
            <a:chExt cx="1514495" cy="733426"/>
          </a:xfrm>
          <a:solidFill>
            <a:srgbClr val="5B9BD5">
              <a:lumMod val="40000"/>
              <a:lumOff val="60000"/>
            </a:srgbClr>
          </a:solidFill>
        </p:grpSpPr>
        <p:sp>
          <p:nvSpPr>
            <p:cNvPr id="197" name="Rounded Rectangle 196">
              <a:extLst>
                <a:ext uri="{FF2B5EF4-FFF2-40B4-BE49-F238E27FC236}">
                  <a16:creationId xmlns:a16="http://schemas.microsoft.com/office/drawing/2014/main" id="{42452F83-F5E2-6A87-F5E0-E79091CCC70E}"/>
                </a:ext>
              </a:extLst>
            </p:cNvPr>
            <p:cNvSpPr/>
            <p:nvPr/>
          </p:nvSpPr>
          <p:spPr>
            <a:xfrm>
              <a:off x="2547673" y="8454902"/>
              <a:ext cx="1514495" cy="733426"/>
            </a:xfrm>
            <a:prstGeom prst="roundRect">
              <a:avLst>
                <a:gd name="adj" fmla="val 1541"/>
              </a:avLst>
            </a:prstGeom>
            <a:grpFill/>
            <a:ln w="12700" cap="flat" cmpd="sng" algn="ctr">
              <a:solidFill>
                <a:sysClr val="windowText" lastClr="000000"/>
              </a:solidFill>
              <a:prstDash val="solid"/>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Update Propagation Mechanism </a:t>
              </a:r>
            </a:p>
          </p:txBody>
        </p:sp>
        <p:sp>
          <p:nvSpPr>
            <p:cNvPr id="198" name="Rectangle 197">
              <a:extLst>
                <a:ext uri="{FF2B5EF4-FFF2-40B4-BE49-F238E27FC236}">
                  <a16:creationId xmlns:a16="http://schemas.microsoft.com/office/drawing/2014/main" id="{0DAEBC6C-4DE3-A8CA-E917-93C47F661FEC}"/>
                </a:ext>
              </a:extLst>
            </p:cNvPr>
            <p:cNvSpPr/>
            <p:nvPr/>
          </p:nvSpPr>
          <p:spPr>
            <a:xfrm>
              <a:off x="2582365" y="8801077"/>
              <a:ext cx="705575" cy="353148"/>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1"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Update Gathering and Shipping Unit</a:t>
              </a:r>
            </a:p>
          </p:txBody>
        </p:sp>
        <p:sp>
          <p:nvSpPr>
            <p:cNvPr id="199" name="Rectangle 198">
              <a:extLst>
                <a:ext uri="{FF2B5EF4-FFF2-40B4-BE49-F238E27FC236}">
                  <a16:creationId xmlns:a16="http://schemas.microsoft.com/office/drawing/2014/main" id="{87EA41BA-1A11-8CC0-E830-5E99E47DEBD8}"/>
                </a:ext>
              </a:extLst>
            </p:cNvPr>
            <p:cNvSpPr/>
            <p:nvPr/>
          </p:nvSpPr>
          <p:spPr>
            <a:xfrm>
              <a:off x="3323061" y="8799249"/>
              <a:ext cx="705575" cy="353148"/>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Update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Application Unit</a:t>
              </a:r>
            </a:p>
          </p:txBody>
        </p:sp>
      </p:grpSp>
      <p:grpSp>
        <p:nvGrpSpPr>
          <p:cNvPr id="194" name="Group 193">
            <a:extLst>
              <a:ext uri="{FF2B5EF4-FFF2-40B4-BE49-F238E27FC236}">
                <a16:creationId xmlns:a16="http://schemas.microsoft.com/office/drawing/2014/main" id="{BD318907-5A94-3FD0-7254-14F83455E478}"/>
              </a:ext>
            </a:extLst>
          </p:cNvPr>
          <p:cNvGrpSpPr/>
          <p:nvPr/>
        </p:nvGrpSpPr>
        <p:grpSpPr>
          <a:xfrm>
            <a:off x="7802418" y="3943763"/>
            <a:ext cx="1178676" cy="951182"/>
            <a:chOff x="1409583" y="8308309"/>
            <a:chExt cx="1024266" cy="733426"/>
          </a:xfrm>
          <a:solidFill>
            <a:srgbClr val="5B9BD5">
              <a:lumMod val="40000"/>
              <a:lumOff val="60000"/>
            </a:srgbClr>
          </a:solidFill>
        </p:grpSpPr>
        <p:sp>
          <p:nvSpPr>
            <p:cNvPr id="200" name="Rounded Rectangle 199">
              <a:extLst>
                <a:ext uri="{FF2B5EF4-FFF2-40B4-BE49-F238E27FC236}">
                  <a16:creationId xmlns:a16="http://schemas.microsoft.com/office/drawing/2014/main" id="{05CCEDC6-23FD-76F0-41C1-3C706CA8CA55}"/>
                </a:ext>
              </a:extLst>
            </p:cNvPr>
            <p:cNvSpPr/>
            <p:nvPr/>
          </p:nvSpPr>
          <p:spPr>
            <a:xfrm>
              <a:off x="1409583" y="8308309"/>
              <a:ext cx="1024266" cy="733426"/>
            </a:xfrm>
            <a:prstGeom prst="roundRect">
              <a:avLst>
                <a:gd name="adj" fmla="val 1541"/>
              </a:avLst>
            </a:prstGeom>
            <a:grpFill/>
            <a:ln w="12700" cap="flat" cmpd="sng" algn="ctr">
              <a:solidFill>
                <a:sysClr val="windowText" lastClr="000000"/>
              </a:solidFill>
              <a:prstDash val="solid"/>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Consistency Mechanism </a:t>
              </a:r>
            </a:p>
          </p:txBody>
        </p:sp>
        <p:sp>
          <p:nvSpPr>
            <p:cNvPr id="201" name="Rectangle 200">
              <a:extLst>
                <a:ext uri="{FF2B5EF4-FFF2-40B4-BE49-F238E27FC236}">
                  <a16:creationId xmlns:a16="http://schemas.microsoft.com/office/drawing/2014/main" id="{F588DE09-629F-CD53-ADF3-A412457EC878}"/>
                </a:ext>
              </a:extLst>
            </p:cNvPr>
            <p:cNvSpPr/>
            <p:nvPr/>
          </p:nvSpPr>
          <p:spPr>
            <a:xfrm>
              <a:off x="1517539" y="8663690"/>
              <a:ext cx="839368" cy="343126"/>
            </a:xfrm>
            <a:prstGeom prst="rect">
              <a:avLst/>
            </a:prstGeom>
            <a:solidFill>
              <a:srgbClr val="5B9BD5">
                <a:lumMod val="20000"/>
                <a:lumOff val="80000"/>
              </a:srgbClr>
            </a:solidFill>
            <a:ln w="12700" cap="flat" cmpd="sng" algn="ctr">
              <a:solidFill>
                <a:sysClr val="windowText" lastClr="000000"/>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Copy </a:t>
              </a:r>
              <a:b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br>
              <a:r>
                <a:rPr kumimoji="0" lang="en-US" sz="1050" b="1" i="1" u="none" strike="noStrike" kern="0" cap="none" spc="0" normalizeH="0" baseline="0" noProof="0" dirty="0">
                  <a:ln>
                    <a:noFill/>
                  </a:ln>
                  <a:solidFill>
                    <a:prstClr val="black"/>
                  </a:solidFill>
                  <a:effectLst/>
                  <a:uLnTx/>
                  <a:uFillTx/>
                  <a:latin typeface="Gill Sans MT" panose="020B0502020104020203" pitchFamily="34" charset="77"/>
                  <a:ea typeface="+mn-ea"/>
                  <a:cs typeface="Arial" panose="020B0604020202020204" pitchFamily="34" charset="0"/>
                </a:rPr>
                <a:t>Unit</a:t>
              </a:r>
            </a:p>
          </p:txBody>
        </p:sp>
      </p:grpSp>
    </p:spTree>
    <p:extLst>
      <p:ext uri="{BB962C8B-B14F-4D97-AF65-F5344CB8AC3E}">
        <p14:creationId xmlns:p14="http://schemas.microsoft.com/office/powerpoint/2010/main" val="1198515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0"/>
                                        </p:tgtEl>
                                        <p:attrNameLst>
                                          <p:attrName>style.visibility</p:attrName>
                                        </p:attrNameLst>
                                      </p:cBhvr>
                                      <p:to>
                                        <p:strVal val="visible"/>
                                      </p:to>
                                    </p:set>
                                    <p:animEffect transition="in" filter="fade">
                                      <p:cBhvr>
                                        <p:cTn id="12" dur="500"/>
                                        <p:tgtEl>
                                          <p:spTgt spid="30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500"/>
                                        <p:tgtEl>
                                          <p:spTgt spid="1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fade">
                                      <p:cBhvr>
                                        <p:cTn id="20" dur="500"/>
                                        <p:tgtEl>
                                          <p:spTgt spid="6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fade">
                                      <p:cBhvr>
                                        <p:cTn id="25" dur="500"/>
                                        <p:tgtEl>
                                          <p:spTgt spid="10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7"/>
                                        </p:tgtEl>
                                        <p:attrNameLst>
                                          <p:attrName>style.visibility</p:attrName>
                                        </p:attrNameLst>
                                      </p:cBhvr>
                                      <p:to>
                                        <p:strVal val="visible"/>
                                      </p:to>
                                    </p:set>
                                    <p:animEffect transition="in" filter="fade">
                                      <p:cBhvr>
                                        <p:cTn id="28" dur="500"/>
                                        <p:tgtEl>
                                          <p:spTgt spid="8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21"/>
                                        </p:tgtEl>
                                        <p:attrNameLst>
                                          <p:attrName>style.visibility</p:attrName>
                                        </p:attrNameLst>
                                      </p:cBhvr>
                                      <p:to>
                                        <p:strVal val="visible"/>
                                      </p:to>
                                    </p:set>
                                    <p:animEffect transition="in" filter="fade">
                                      <p:cBhvr>
                                        <p:cTn id="33" dur="500"/>
                                        <p:tgtEl>
                                          <p:spTgt spid="32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15"/>
                                        </p:tgtEl>
                                        <p:attrNameLst>
                                          <p:attrName>style.visibility</p:attrName>
                                        </p:attrNameLst>
                                      </p:cBhvr>
                                      <p:to>
                                        <p:strVal val="visible"/>
                                      </p:to>
                                    </p:set>
                                    <p:animEffect transition="in" filter="fade">
                                      <p:cBhvr>
                                        <p:cTn id="38" dur="500"/>
                                        <p:tgtEl>
                                          <p:spTgt spid="11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8"/>
                                        </p:tgtEl>
                                        <p:attrNameLst>
                                          <p:attrName>style.visibility</p:attrName>
                                        </p:attrNameLst>
                                      </p:cBhvr>
                                      <p:to>
                                        <p:strVal val="visible"/>
                                      </p:to>
                                    </p:set>
                                    <p:animEffect transition="in" filter="fade">
                                      <p:cBhvr>
                                        <p:cTn id="41" dur="500"/>
                                        <p:tgtEl>
                                          <p:spTgt spid="68"/>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18"/>
                                        </p:tgtEl>
                                        <p:attrNameLst>
                                          <p:attrName>style.visibility</p:attrName>
                                        </p:attrNameLst>
                                      </p:cBhvr>
                                      <p:to>
                                        <p:strVal val="visible"/>
                                      </p:to>
                                    </p:set>
                                    <p:animEffect transition="in" filter="fade">
                                      <p:cBhvr>
                                        <p:cTn id="46" dur="500"/>
                                        <p:tgtEl>
                                          <p:spTgt spid="118"/>
                                        </p:tgtEl>
                                      </p:cBhvr>
                                    </p:animEffect>
                                  </p:childTnLst>
                                </p:cTn>
                              </p:par>
                              <p:par>
                                <p:cTn id="47" presetID="10" presetClass="entr" presetSubtype="0" fill="hold" nodeType="withEffect">
                                  <p:stCondLst>
                                    <p:cond delay="0"/>
                                  </p:stCondLst>
                                  <p:childTnLst>
                                    <p:set>
                                      <p:cBhvr>
                                        <p:cTn id="48" dur="1" fill="hold">
                                          <p:stCondLst>
                                            <p:cond delay="0"/>
                                          </p:stCondLst>
                                        </p:cTn>
                                        <p:tgtEl>
                                          <p:spTgt spid="193"/>
                                        </p:tgtEl>
                                        <p:attrNameLst>
                                          <p:attrName>style.visibility</p:attrName>
                                        </p:attrNameLst>
                                      </p:cBhvr>
                                      <p:to>
                                        <p:strVal val="visible"/>
                                      </p:to>
                                    </p:set>
                                    <p:animEffect transition="in" filter="fade">
                                      <p:cBhvr>
                                        <p:cTn id="49" dur="500"/>
                                        <p:tgtEl>
                                          <p:spTgt spid="19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6"/>
                                        </p:tgtEl>
                                        <p:attrNameLst>
                                          <p:attrName>style.visibility</p:attrName>
                                        </p:attrNameLst>
                                      </p:cBhvr>
                                      <p:to>
                                        <p:strVal val="visible"/>
                                      </p:to>
                                    </p:set>
                                    <p:animEffect transition="in" filter="fade">
                                      <p:cBhvr>
                                        <p:cTn id="52" dur="500"/>
                                        <p:tgtEl>
                                          <p:spTgt spid="8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95"/>
                                        </p:tgtEl>
                                        <p:attrNameLst>
                                          <p:attrName>style.visibility</p:attrName>
                                        </p:attrNameLst>
                                      </p:cBhvr>
                                      <p:to>
                                        <p:strVal val="visible"/>
                                      </p:to>
                                    </p:set>
                                    <p:animEffect transition="in" filter="fade">
                                      <p:cBhvr>
                                        <p:cTn id="57" dur="500"/>
                                        <p:tgtEl>
                                          <p:spTgt spid="195"/>
                                        </p:tgtEl>
                                      </p:cBhvr>
                                    </p:animEffect>
                                  </p:childTnLst>
                                </p:cTn>
                              </p:par>
                              <p:par>
                                <p:cTn id="58" presetID="10" presetClass="entr" presetSubtype="0" fill="hold" nodeType="withEffect">
                                  <p:stCondLst>
                                    <p:cond delay="0"/>
                                  </p:stCondLst>
                                  <p:childTnLst>
                                    <p:set>
                                      <p:cBhvr>
                                        <p:cTn id="59" dur="1" fill="hold">
                                          <p:stCondLst>
                                            <p:cond delay="0"/>
                                          </p:stCondLst>
                                        </p:cTn>
                                        <p:tgtEl>
                                          <p:spTgt spid="194"/>
                                        </p:tgtEl>
                                        <p:attrNameLst>
                                          <p:attrName>style.visibility</p:attrName>
                                        </p:attrNameLst>
                                      </p:cBhvr>
                                      <p:to>
                                        <p:strVal val="visible"/>
                                      </p:to>
                                    </p:set>
                                    <p:animEffect transition="in" filter="fade">
                                      <p:cBhvr>
                                        <p:cTn id="60" dur="50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7" grpId="0" animBg="1"/>
      <p:bldP spid="68" grpId="0"/>
      <p:bldP spid="86" grpId="0"/>
      <p:bldP spid="87" grpId="0"/>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Results </a:t>
            </a:r>
          </a:p>
        </p:txBody>
      </p:sp>
      <p:sp>
        <p:nvSpPr>
          <p:cNvPr id="3" name="Content Placeholder 2"/>
          <p:cNvSpPr>
            <a:spLocks noGrp="1"/>
          </p:cNvSpPr>
          <p:nvPr>
            <p:ph idx="1"/>
          </p:nvPr>
        </p:nvSpPr>
        <p:spPr>
          <a:xfrm>
            <a:off x="76200" y="914400"/>
            <a:ext cx="9144000" cy="6172200"/>
          </a:xfrm>
        </p:spPr>
        <p:txBody>
          <a:bodyPr>
            <a:normAutofit/>
          </a:bodyPr>
          <a:lstStyle/>
          <a:p>
            <a:pPr marL="457200" lvl="1" indent="0">
              <a:buNone/>
            </a:pPr>
            <a:endParaRPr lang="en-US" sz="2000" dirty="0">
              <a:cs typeface="Adobe Garamond Pro"/>
            </a:endParaRPr>
          </a:p>
          <a:p>
            <a:pPr lvl="1"/>
            <a:endParaRPr lang="en-US" sz="2400" dirty="0">
              <a:cs typeface="Adobe Garamond Pro"/>
            </a:endParaRPr>
          </a:p>
        </p:txBody>
      </p:sp>
      <p:sp>
        <p:nvSpPr>
          <p:cNvPr id="20" name="Slide Number Placeholder 19">
            <a:extLst>
              <a:ext uri="{FF2B5EF4-FFF2-40B4-BE49-F238E27FC236}">
                <a16:creationId xmlns:a16="http://schemas.microsoft.com/office/drawing/2014/main" id="{A256E3D7-448A-672A-BBA5-9F915615D0D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1F497D"/>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204</a:t>
            </a:fld>
            <a:endParaRPr kumimoji="0" lang="en-US" sz="2400" b="1" i="0" u="none" strike="noStrike" kern="1200" cap="none" spc="0" normalizeH="0" baseline="0" noProof="0">
              <a:ln>
                <a:noFill/>
              </a:ln>
              <a:solidFill>
                <a:srgbClr val="1F497D"/>
              </a:solidFill>
              <a:effectLst/>
              <a:uLnTx/>
              <a:uFillTx/>
              <a:latin typeface="Gill Sans MT"/>
              <a:ea typeface="+mn-ea"/>
              <a:cs typeface="+mn-cs"/>
            </a:endParaRPr>
          </a:p>
        </p:txBody>
      </p:sp>
      <p:sp>
        <p:nvSpPr>
          <p:cNvPr id="22" name="Rounded Rectangle 21">
            <a:extLst>
              <a:ext uri="{FF2B5EF4-FFF2-40B4-BE49-F238E27FC236}">
                <a16:creationId xmlns:a16="http://schemas.microsoft.com/office/drawing/2014/main" id="{2BD48644-6267-BC9A-4B79-F155428D2E7C}"/>
              </a:ext>
            </a:extLst>
          </p:cNvPr>
          <p:cNvSpPr/>
          <p:nvPr/>
        </p:nvSpPr>
        <p:spPr bwMode="auto">
          <a:xfrm>
            <a:off x="461268" y="1030540"/>
            <a:ext cx="8448177" cy="1975104"/>
          </a:xfrm>
          <a:prstGeom prst="roundRect">
            <a:avLst/>
          </a:prstGeom>
          <a:solidFill>
            <a:sysClr val="window" lastClr="FFFFFF"/>
          </a:solidFill>
          <a:ln w="76200" cap="flat" cmpd="sng" algn="ctr">
            <a:solidFill>
              <a:srgbClr val="1F497D"/>
            </a:solidFill>
            <a:prstDash val="solid"/>
            <a:headEnd type="none" w="med" len="med"/>
            <a:tailEnd type="none" w="med" len="med"/>
          </a:ln>
          <a:effectLst/>
        </p:spPr>
        <p:txBody>
          <a:bodyPr vert="horz" wrap="square" lIns="91440" tIns="45720" rIns="91440" bIns="45720" numCol="1" rtlCol="0" anchor="ctr" anchorCtr="1" compatLnSpc="1">
            <a:prstTxWarp prst="textNoShape">
              <a:avLst/>
            </a:prstTxWarp>
            <a:spAutoFit/>
          </a:bodyPr>
          <a:lstStyle/>
          <a:p>
            <a:pPr marL="285750" marR="0" lvl="0" indent="-285750" algn="ctr" defTabSz="914400" rtl="0" eaLnBrk="1" fontAlgn="base" latinLnBrk="1" hangingPunct="1">
              <a:lnSpc>
                <a:spcPct val="100000"/>
              </a:lnSpc>
              <a:spcBef>
                <a:spcPct val="20000"/>
              </a:spcBef>
              <a:spcAft>
                <a:spcPct val="0"/>
              </a:spcAft>
              <a:buClr>
                <a:srgbClr val="07164E"/>
              </a:buClr>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Gill Sans MT"/>
              </a:rPr>
              <a:t>Polynesia achieves </a:t>
            </a:r>
            <a:r>
              <a:rPr kumimoji="0" lang="en-US" sz="2200" b="1" i="0" u="none" strike="noStrike" kern="1200" cap="none" spc="0" normalizeH="0" baseline="0" noProof="0" dirty="0">
                <a:ln>
                  <a:noFill/>
                </a:ln>
                <a:solidFill>
                  <a:srgbClr val="1901FF"/>
                </a:solidFill>
                <a:effectLst/>
                <a:uLnTx/>
                <a:uFillTx/>
                <a:latin typeface="Gill Sans MT" panose="020B0502020104020203" pitchFamily="34" charset="77"/>
                <a:ea typeface="+mn-ea"/>
                <a:cs typeface="Gill Sans MT"/>
              </a:rPr>
              <a:t>91.6% </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Gill Sans MT"/>
              </a:rPr>
              <a:t>the transactional throughput of </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Gill Sans MT"/>
              </a:rPr>
            </a:br>
            <a:r>
              <a:rPr kumimoji="0" lang="en-US" sz="2200" b="1" i="0" u="none" strike="noStrike" kern="1200" cap="none" spc="0" normalizeH="0" baseline="0" noProof="0" dirty="0">
                <a:ln>
                  <a:noFill/>
                </a:ln>
                <a:solidFill>
                  <a:srgbClr val="0000FF"/>
                </a:solidFill>
                <a:effectLst/>
                <a:uLnTx/>
                <a:uFillTx/>
                <a:latin typeface="Gill Sans MT" panose="020B0502020104020203" pitchFamily="34" charset="77"/>
                <a:ea typeface="+mn-ea"/>
                <a:cs typeface="Gill Sans MT"/>
              </a:rPr>
              <a:t>an ideal system </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Gill Sans MT"/>
              </a:rPr>
              <a:t>by employing</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Gill Sans MT"/>
              </a:rPr>
            </a:br>
            <a:r>
              <a:rPr kumimoji="0" lang="en-US" sz="2200" b="1" i="0" u="none" strike="noStrike" kern="1200" cap="none" spc="0" normalizeH="0" baseline="0" noProof="0" dirty="0">
                <a:ln>
                  <a:noFill/>
                </a:ln>
                <a:solidFill>
                  <a:srgbClr val="0000FF"/>
                </a:solidFill>
                <a:effectLst/>
                <a:uLnTx/>
                <a:uFillTx/>
                <a:latin typeface="Gill Sans MT" panose="020B0502020104020203" pitchFamily="34" charset="77"/>
                <a:ea typeface="+mn-ea"/>
                <a:cs typeface="Gill Sans MT"/>
              </a:rPr>
              <a:t>custom PIM logic</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Gill Sans MT"/>
              </a:rPr>
              <a:t> for </a:t>
            </a:r>
            <a:r>
              <a:rPr kumimoji="0" lang="en-US" sz="2200" b="1" i="0" u="none" strike="noStrike" kern="1200" cap="none" spc="0" normalizeH="0" baseline="0" noProof="0" dirty="0">
                <a:ln>
                  <a:noFill/>
                </a:ln>
                <a:solidFill>
                  <a:srgbClr val="0000FF"/>
                </a:solidFill>
                <a:effectLst/>
                <a:uLnTx/>
                <a:uFillTx/>
                <a:latin typeface="Gill Sans MT" panose="020B0502020104020203" pitchFamily="34" charset="77"/>
                <a:ea typeface="+mn-ea"/>
                <a:cs typeface="Gill Sans MT"/>
              </a:rPr>
              <a:t>data freshness/consistency,</a:t>
            </a:r>
            <a:br>
              <a:rPr kumimoji="0" lang="en-US" sz="2200" b="1" i="0" u="none" strike="noStrike" kern="1200" cap="none" spc="0" normalizeH="0" baseline="0" noProof="0" dirty="0">
                <a:ln>
                  <a:noFill/>
                </a:ln>
                <a:solidFill>
                  <a:srgbClr val="0000FF"/>
                </a:solidFill>
                <a:effectLst/>
                <a:uLnTx/>
                <a:uFillTx/>
                <a:latin typeface="Gill Sans MT" panose="020B0502020104020203" pitchFamily="34" charset="77"/>
                <a:ea typeface="+mn-ea"/>
                <a:cs typeface="Gill Sans MT"/>
              </a:rPr>
            </a:b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Gill Sans MT"/>
              </a:rPr>
              <a:t>which significantly reduces</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Gill Sans MT"/>
              </a:rPr>
            </a:b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Gill Sans MT"/>
              </a:rPr>
              <a:t>resource contention</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Gill Sans MT"/>
              </a:rPr>
              <a:t> and </a:t>
            </a: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Gill Sans MT"/>
              </a:rPr>
              <a:t>data movement</a:t>
            </a:r>
            <a:endPar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Gill Sans MT"/>
            </a:endParaRPr>
          </a:p>
        </p:txBody>
      </p:sp>
      <p:sp>
        <p:nvSpPr>
          <p:cNvPr id="25" name="Rounded Rectangle 24">
            <a:extLst>
              <a:ext uri="{FF2B5EF4-FFF2-40B4-BE49-F238E27FC236}">
                <a16:creationId xmlns:a16="http://schemas.microsoft.com/office/drawing/2014/main" id="{27EF86EA-B76B-6CEC-6623-5084E0EBCD32}"/>
              </a:ext>
            </a:extLst>
          </p:cNvPr>
          <p:cNvSpPr/>
          <p:nvPr/>
        </p:nvSpPr>
        <p:spPr bwMode="auto">
          <a:xfrm>
            <a:off x="461267" y="3372676"/>
            <a:ext cx="8448177" cy="1600438"/>
          </a:xfrm>
          <a:prstGeom prst="roundRect">
            <a:avLst/>
          </a:prstGeom>
          <a:solidFill>
            <a:sysClr val="window" lastClr="FFFFFF"/>
          </a:solidFill>
          <a:ln w="76200" cap="flat" cmpd="sng" algn="ctr">
            <a:solidFill>
              <a:srgbClr val="1F497D"/>
            </a:solidFill>
            <a:prstDash val="soli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Gill Sans MT"/>
              </a:rPr>
              <a:t>Polynesia improves analytical throughput by </a:t>
            </a:r>
            <a:r>
              <a:rPr kumimoji="0" lang="en-US" sz="2200" b="1" i="0" u="none" strike="noStrike" kern="1200" cap="none" spc="0" normalizeH="0" baseline="0" noProof="0" dirty="0">
                <a:ln>
                  <a:noFill/>
                </a:ln>
                <a:solidFill>
                  <a:srgbClr val="0000FF"/>
                </a:solidFill>
                <a:effectLst/>
                <a:uLnTx/>
                <a:uFillTx/>
                <a:latin typeface="Gill Sans MT" panose="020B0502020104020203" pitchFamily="34" charset="77"/>
                <a:ea typeface="+mn-ea"/>
                <a:cs typeface="Gill Sans MT"/>
              </a:rPr>
              <a:t>63.8% </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Gill Sans MT"/>
              </a:rPr>
              <a:t>over</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Gill Sans MT"/>
              </a:rPr>
            </a:b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Gill Sans MT"/>
              </a:rPr>
              <a:t> an optimized multiple-instance system, by eliminating </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Gill Sans MT"/>
              </a:rPr>
            </a:b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Gill Sans MT"/>
              </a:rPr>
              <a:t>data movement</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Gill Sans MT"/>
              </a:rPr>
              <a:t>, and using </a:t>
            </a:r>
            <a:r>
              <a:rPr kumimoji="0" lang="en-US" sz="2200" b="1" i="0" u="none" strike="noStrike" kern="1200" cap="none" spc="0" normalizeH="0" baseline="0" noProof="0" dirty="0">
                <a:ln>
                  <a:noFill/>
                </a:ln>
                <a:solidFill>
                  <a:srgbClr val="0000FF"/>
                </a:solidFill>
                <a:effectLst/>
                <a:uLnTx/>
                <a:uFillTx/>
                <a:latin typeface="Gill Sans MT" panose="020B0502020104020203" pitchFamily="34" charset="77"/>
                <a:ea typeface="+mn-ea"/>
                <a:cs typeface="Gill Sans MT"/>
              </a:rPr>
              <a:t>custom logic</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Gill Sans MT"/>
              </a:rPr>
              <a:t> for </a:t>
            </a:r>
            <a:r>
              <a:rPr kumimoji="0" lang="en-US" sz="2200" b="1" i="0" u="none" strike="noStrike" kern="1200" cap="none" spc="0" normalizeH="0" baseline="0" noProof="0" dirty="0">
                <a:ln>
                  <a:noFill/>
                </a:ln>
                <a:solidFill>
                  <a:srgbClr val="0000FF"/>
                </a:solidFill>
                <a:effectLst/>
                <a:uLnTx/>
                <a:uFillTx/>
                <a:latin typeface="Gill Sans MT" panose="020B0502020104020203" pitchFamily="34" charset="77"/>
                <a:ea typeface="+mn-ea"/>
                <a:cs typeface="Gill Sans MT"/>
              </a:rPr>
              <a:t>update propagation</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Gill Sans MT"/>
              </a:rPr>
              <a:t> and </a:t>
            </a:r>
            <a:r>
              <a:rPr kumimoji="0" lang="en-US" sz="2200" b="1" i="0" u="none" strike="noStrike" kern="1200" cap="none" spc="0" normalizeH="0" baseline="0" noProof="0" dirty="0">
                <a:ln>
                  <a:noFill/>
                </a:ln>
                <a:solidFill>
                  <a:srgbClr val="0000FF"/>
                </a:solidFill>
                <a:effectLst/>
                <a:uLnTx/>
                <a:uFillTx/>
                <a:latin typeface="Gill Sans MT" panose="020B0502020104020203" pitchFamily="34" charset="77"/>
                <a:ea typeface="+mn-ea"/>
                <a:cs typeface="Gill Sans MT"/>
              </a:rPr>
              <a:t>consistency</a:t>
            </a:r>
          </a:p>
        </p:txBody>
      </p:sp>
      <p:sp>
        <p:nvSpPr>
          <p:cNvPr id="27" name="Rectangle 26">
            <a:extLst>
              <a:ext uri="{FF2B5EF4-FFF2-40B4-BE49-F238E27FC236}">
                <a16:creationId xmlns:a16="http://schemas.microsoft.com/office/drawing/2014/main" id="{CF14AAE4-AD5C-221D-54C9-EE2AC8CCE4CD}"/>
              </a:ext>
            </a:extLst>
          </p:cNvPr>
          <p:cNvSpPr/>
          <p:nvPr/>
        </p:nvSpPr>
        <p:spPr>
          <a:xfrm>
            <a:off x="-38100" y="5217272"/>
            <a:ext cx="9182100" cy="1107996"/>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Overall, Polynesia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achieves</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all three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properties of HTAP </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system</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 </a:t>
            </a:r>
            <a:br>
              <a:rPr kumimoji="0" lang="en-US" sz="22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and has a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higher</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transactional/analytical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throughput</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r>
              <a:rPr kumimoji="0" lang="en-US" sz="2200" b="1" i="0" u="none" strike="noStrike" kern="1200" cap="none" spc="0" normalizeH="0" baseline="0" noProof="0" dirty="0">
                <a:ln>
                  <a:noFill/>
                </a:ln>
                <a:solidFill>
                  <a:srgbClr val="1901FF"/>
                </a:solidFill>
                <a:effectLst/>
                <a:uLnTx/>
                <a:uFillTx/>
                <a:latin typeface="Gill Sans MT"/>
                <a:ea typeface="+mn-ea"/>
                <a:cs typeface="Gill Sans MT"/>
              </a:rPr>
              <a:t>1.7x/3.74x</a:t>
            </a: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 </a:t>
            </a:r>
            <a:br>
              <a:rPr kumimoji="0" lang="en-US" sz="2200" b="1" i="0" u="none" strike="noStrike" kern="1200" cap="none" spc="0" normalizeH="0" baseline="0" noProof="0" dirty="0">
                <a:ln>
                  <a:noFill/>
                </a:ln>
                <a:solidFill>
                  <a:prstClr val="black"/>
                </a:solidFill>
                <a:effectLst/>
                <a:uLnTx/>
                <a:uFillTx/>
                <a:latin typeface="Gill Sans MT"/>
                <a:ea typeface="+mn-ea"/>
                <a:cs typeface="Gill Sans MT"/>
              </a:rPr>
            </a:br>
            <a:r>
              <a:rPr kumimoji="0" lang="en-US" sz="2200" b="1" i="0" u="none" strike="noStrike" kern="1200" cap="none" spc="0" normalizeH="0" baseline="0" noProof="0" dirty="0">
                <a:ln>
                  <a:noFill/>
                </a:ln>
                <a:solidFill>
                  <a:prstClr val="black"/>
                </a:solidFill>
                <a:effectLst/>
                <a:uLnTx/>
                <a:uFillTx/>
                <a:latin typeface="Gill Sans MT"/>
                <a:ea typeface="+mn-ea"/>
                <a:cs typeface="Gill Sans MT"/>
              </a:rPr>
              <a:t>over prior HTAP systems</a:t>
            </a:r>
            <a:endParaRPr kumimoji="0" lang="en-US" sz="2200" b="1" i="0" u="none" strike="noStrike" kern="1200" cap="none" spc="0" normalizeH="0" baseline="0" noProof="0" dirty="0">
              <a:ln>
                <a:noFill/>
              </a:ln>
              <a:solidFill>
                <a:srgbClr val="C00000"/>
              </a:solidFill>
              <a:effectLst/>
              <a:uLnTx/>
              <a:uFillTx/>
              <a:latin typeface="Gill Sans MT"/>
              <a:ea typeface="+mn-ea"/>
              <a:cs typeface="Gill Sans MT"/>
            </a:endParaRPr>
          </a:p>
        </p:txBody>
      </p:sp>
    </p:spTree>
    <p:extLst>
      <p:ext uri="{BB962C8B-B14F-4D97-AF65-F5344CB8AC3E}">
        <p14:creationId xmlns:p14="http://schemas.microsoft.com/office/powerpoint/2010/main" val="1189259026"/>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D27D2AA-1BAA-31D5-C983-42F3FC3197BF}"/>
              </a:ext>
            </a:extLst>
          </p:cNvPr>
          <p:cNvSpPr/>
          <p:nvPr/>
        </p:nvSpPr>
        <p:spPr>
          <a:xfrm>
            <a:off x="-2" y="2795424"/>
            <a:ext cx="9144002" cy="1034371"/>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8" name="Rectangle 7">
            <a:extLst>
              <a:ext uri="{FF2B5EF4-FFF2-40B4-BE49-F238E27FC236}">
                <a16:creationId xmlns:a16="http://schemas.microsoft.com/office/drawing/2014/main" id="{B3EE80DC-F576-1D3F-5B58-969E7D75D14E}"/>
              </a:ext>
            </a:extLst>
          </p:cNvPr>
          <p:cNvSpPr/>
          <p:nvPr/>
        </p:nvSpPr>
        <p:spPr>
          <a:xfrm>
            <a:off x="-1" y="5457003"/>
            <a:ext cx="9144001" cy="1035880"/>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7" name="Rectangle 6">
            <a:extLst>
              <a:ext uri="{FF2B5EF4-FFF2-40B4-BE49-F238E27FC236}">
                <a16:creationId xmlns:a16="http://schemas.microsoft.com/office/drawing/2014/main" id="{38FD1747-586A-96C6-72A0-FFF1713ECE47}"/>
              </a:ext>
            </a:extLst>
          </p:cNvPr>
          <p:cNvSpPr/>
          <p:nvPr/>
        </p:nvSpPr>
        <p:spPr>
          <a:xfrm>
            <a:off x="0" y="3936121"/>
            <a:ext cx="9144000" cy="141455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6" name="Rectangle 5">
            <a:extLst>
              <a:ext uri="{FF2B5EF4-FFF2-40B4-BE49-F238E27FC236}">
                <a16:creationId xmlns:a16="http://schemas.microsoft.com/office/drawing/2014/main" id="{ACC7CEED-E27F-10BE-6820-1A9645F1D632}"/>
              </a:ext>
            </a:extLst>
          </p:cNvPr>
          <p:cNvSpPr/>
          <p:nvPr/>
        </p:nvSpPr>
        <p:spPr>
          <a:xfrm>
            <a:off x="0" y="2287135"/>
            <a:ext cx="9144000" cy="403717"/>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5" name="Rectangle 4">
            <a:extLst>
              <a:ext uri="{FF2B5EF4-FFF2-40B4-BE49-F238E27FC236}">
                <a16:creationId xmlns:a16="http://schemas.microsoft.com/office/drawing/2014/main" id="{3608DF62-829F-0539-2F5C-42B44B93CF95}"/>
              </a:ext>
            </a:extLst>
          </p:cNvPr>
          <p:cNvSpPr/>
          <p:nvPr/>
        </p:nvSpPr>
        <p:spPr>
          <a:xfrm>
            <a:off x="1" y="838192"/>
            <a:ext cx="9144000" cy="1350749"/>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a:xfrm>
            <a:off x="-32096" y="838199"/>
            <a:ext cx="9404195" cy="6126127"/>
          </a:xfrm>
        </p:spPr>
        <p:txBody>
          <a:bodyPr>
            <a:normAutofit fontScale="92500" lnSpcReduction="20000"/>
          </a:bodyPr>
          <a:lstStyle/>
          <a:p>
            <a:pPr marL="115888" indent="-115888"/>
            <a:r>
              <a:rPr lang="en-US" sz="2200" dirty="0">
                <a:solidFill>
                  <a:schemeClr val="tx2"/>
                </a:solidFill>
              </a:rPr>
              <a:t> </a:t>
            </a:r>
            <a:r>
              <a:rPr lang="en-US" sz="2200" u="sng" dirty="0">
                <a:solidFill>
                  <a:schemeClr val="tx2"/>
                </a:solidFill>
              </a:rPr>
              <a:t>Context</a:t>
            </a:r>
            <a:r>
              <a:rPr lang="en-US" sz="2200" dirty="0">
                <a:solidFill>
                  <a:schemeClr val="tx2"/>
                </a:solidFill>
              </a:rPr>
              <a:t>: Many applications need to perform real-time data analysis using </a:t>
            </a:r>
            <a:br>
              <a:rPr lang="en-US" sz="2200" dirty="0">
                <a:solidFill>
                  <a:schemeClr val="tx2"/>
                </a:solidFill>
              </a:rPr>
            </a:br>
            <a:r>
              <a:rPr lang="en-US" sz="2200" dirty="0">
                <a:solidFill>
                  <a:schemeClr val="tx2"/>
                </a:solidFill>
              </a:rPr>
              <a:t>an </a:t>
            </a:r>
            <a:r>
              <a:rPr lang="en-US" sz="2200" u="sng" dirty="0">
                <a:solidFill>
                  <a:schemeClr val="tx2"/>
                </a:solidFill>
              </a:rPr>
              <a:t>H</a:t>
            </a:r>
            <a:r>
              <a:rPr lang="en-US" sz="2200" dirty="0">
                <a:solidFill>
                  <a:schemeClr val="tx2"/>
                </a:solidFill>
              </a:rPr>
              <a:t>ybrid </a:t>
            </a:r>
            <a:r>
              <a:rPr lang="en-US" sz="2200" u="sng" dirty="0">
                <a:solidFill>
                  <a:schemeClr val="tx2"/>
                </a:solidFill>
              </a:rPr>
              <a:t>T</a:t>
            </a:r>
            <a:r>
              <a:rPr lang="en-US" sz="2200" dirty="0">
                <a:solidFill>
                  <a:schemeClr val="tx2"/>
                </a:solidFill>
              </a:rPr>
              <a:t>ransactional/</a:t>
            </a:r>
            <a:r>
              <a:rPr lang="en-US" sz="2200" u="sng" dirty="0">
                <a:solidFill>
                  <a:schemeClr val="tx2"/>
                </a:solidFill>
              </a:rPr>
              <a:t>A</a:t>
            </a:r>
            <a:r>
              <a:rPr lang="en-US" sz="2200" dirty="0">
                <a:solidFill>
                  <a:schemeClr val="tx2"/>
                </a:solidFill>
              </a:rPr>
              <a:t>nalytical </a:t>
            </a:r>
            <a:r>
              <a:rPr lang="en-US" sz="2200" u="sng" dirty="0">
                <a:solidFill>
                  <a:schemeClr val="tx2"/>
                </a:solidFill>
              </a:rPr>
              <a:t>P</a:t>
            </a:r>
            <a:r>
              <a:rPr lang="en-US" sz="2200" dirty="0">
                <a:solidFill>
                  <a:schemeClr val="tx2"/>
                </a:solidFill>
              </a:rPr>
              <a:t>rocessing (HTAP) system</a:t>
            </a:r>
          </a:p>
          <a:p>
            <a:pPr marL="517525" lvl="1"/>
            <a:r>
              <a:rPr lang="en-US" sz="2000" dirty="0"/>
              <a:t>An ideal HTAP system should have </a:t>
            </a:r>
            <a:r>
              <a:rPr lang="en-US" sz="2000" dirty="0">
                <a:solidFill>
                  <a:srgbClr val="0000FF"/>
                </a:solidFill>
              </a:rPr>
              <a:t>three properties</a:t>
            </a:r>
            <a:r>
              <a:rPr lang="en-US" sz="2000" dirty="0"/>
              <a:t>: </a:t>
            </a:r>
            <a:br>
              <a:rPr lang="en-US" sz="2000" dirty="0"/>
            </a:br>
            <a:r>
              <a:rPr lang="en-US" sz="2000" dirty="0"/>
              <a:t>(1) </a:t>
            </a:r>
            <a:r>
              <a:rPr lang="en-US" sz="2000" dirty="0">
                <a:solidFill>
                  <a:srgbClr val="C00000"/>
                </a:solidFill>
              </a:rPr>
              <a:t>data freshness </a:t>
            </a:r>
            <a:r>
              <a:rPr lang="en-US" sz="2000" dirty="0"/>
              <a:t>and </a:t>
            </a:r>
            <a:r>
              <a:rPr lang="en-US" sz="2000" dirty="0">
                <a:solidFill>
                  <a:srgbClr val="C00000"/>
                </a:solidFill>
              </a:rPr>
              <a:t>consistency</a:t>
            </a:r>
            <a:r>
              <a:rPr lang="en-US" sz="2000" dirty="0"/>
              <a:t>, (2) </a:t>
            </a:r>
            <a:r>
              <a:rPr lang="en-US" sz="2000" dirty="0">
                <a:solidFill>
                  <a:srgbClr val="C00000"/>
                </a:solidFill>
              </a:rPr>
              <a:t>workload-specific optimization</a:t>
            </a:r>
            <a:r>
              <a:rPr lang="en-US" sz="2000" dirty="0"/>
              <a:t>, </a:t>
            </a:r>
            <a:br>
              <a:rPr lang="en-US" sz="2000" dirty="0"/>
            </a:br>
            <a:r>
              <a:rPr lang="en-US" sz="2000" dirty="0"/>
              <a:t>(3) </a:t>
            </a:r>
            <a:r>
              <a:rPr lang="en-US" sz="2000" dirty="0">
                <a:solidFill>
                  <a:srgbClr val="C00000"/>
                </a:solidFill>
              </a:rPr>
              <a:t>performance isolation</a:t>
            </a:r>
            <a:br>
              <a:rPr lang="en-US" sz="2000" dirty="0">
                <a:solidFill>
                  <a:srgbClr val="0000FF"/>
                </a:solidFill>
              </a:rPr>
            </a:br>
            <a:endParaRPr lang="en-US" sz="1800" dirty="0">
              <a:solidFill>
                <a:srgbClr val="0000FF"/>
              </a:solidFill>
            </a:endParaRPr>
          </a:p>
          <a:p>
            <a:pPr marL="115888" indent="-115888"/>
            <a:r>
              <a:rPr lang="en-US" sz="2200" dirty="0">
                <a:solidFill>
                  <a:schemeClr val="tx2"/>
                </a:solidFill>
              </a:rPr>
              <a:t> </a:t>
            </a:r>
            <a:r>
              <a:rPr lang="en-US" sz="2200" u="sng" dirty="0">
                <a:solidFill>
                  <a:schemeClr val="tx2"/>
                </a:solidFill>
              </a:rPr>
              <a:t>Problem</a:t>
            </a:r>
            <a:r>
              <a:rPr lang="en-US" sz="2200" dirty="0">
                <a:solidFill>
                  <a:schemeClr val="tx2"/>
                </a:solidFill>
              </a:rPr>
              <a:t>: </a:t>
            </a:r>
            <a:r>
              <a:rPr lang="en-US" sz="2200" spc="-20" dirty="0">
                <a:solidFill>
                  <a:schemeClr val="tx2"/>
                </a:solidFill>
              </a:rPr>
              <a:t>Prior works </a:t>
            </a:r>
            <a:r>
              <a:rPr lang="en-US" sz="2200" spc="-20" dirty="0">
                <a:solidFill>
                  <a:srgbClr val="C00000"/>
                </a:solidFill>
              </a:rPr>
              <a:t>cannot achieve all properties</a:t>
            </a:r>
            <a:r>
              <a:rPr lang="en-US" sz="2200" spc="-20" dirty="0">
                <a:solidFill>
                  <a:schemeClr val="tx2"/>
                </a:solidFill>
              </a:rPr>
              <a:t> of an ideal HTAP system</a:t>
            </a:r>
            <a:br>
              <a:rPr lang="en-US" sz="2200" dirty="0">
                <a:solidFill>
                  <a:schemeClr val="tx2"/>
                </a:solidFill>
              </a:rPr>
            </a:br>
            <a:endParaRPr lang="en-US" sz="2200" dirty="0">
              <a:solidFill>
                <a:schemeClr val="tx2"/>
              </a:solidFill>
            </a:endParaRPr>
          </a:p>
          <a:p>
            <a:pPr marL="115888" indent="-115888"/>
            <a:r>
              <a:rPr lang="en-US" sz="2200" dirty="0">
                <a:solidFill>
                  <a:schemeClr val="tx2"/>
                </a:solidFill>
              </a:rPr>
              <a:t> </a:t>
            </a:r>
            <a:r>
              <a:rPr lang="en-US" sz="2200" u="sng" dirty="0">
                <a:solidFill>
                  <a:schemeClr val="tx2"/>
                </a:solidFill>
              </a:rPr>
              <a:t>Key Idea</a:t>
            </a:r>
            <a:r>
              <a:rPr lang="en-US" sz="2200" dirty="0">
                <a:solidFill>
                  <a:schemeClr val="tx2"/>
                </a:solidFill>
              </a:rPr>
              <a:t>: </a:t>
            </a:r>
            <a:r>
              <a:rPr lang="en-US" sz="2200" dirty="0">
                <a:solidFill>
                  <a:schemeClr val="tx2"/>
                </a:solidFill>
                <a:cs typeface="Adobe Garamond Pro"/>
              </a:rPr>
              <a:t>Divide the system into transactional and analytical </a:t>
            </a:r>
            <a:r>
              <a:rPr lang="en-US" sz="2200" dirty="0">
                <a:solidFill>
                  <a:srgbClr val="0000FF"/>
                </a:solidFill>
                <a:cs typeface="Adobe Garamond Pro"/>
              </a:rPr>
              <a:t>processing islands</a:t>
            </a:r>
          </a:p>
          <a:p>
            <a:pPr marL="465138" lvl="1"/>
            <a:r>
              <a:rPr lang="en-US" sz="2000" dirty="0">
                <a:solidFill>
                  <a:srgbClr val="595959"/>
                </a:solidFill>
              </a:rPr>
              <a:t>Enables </a:t>
            </a:r>
            <a:r>
              <a:rPr lang="en-US" sz="2000" dirty="0">
                <a:solidFill>
                  <a:srgbClr val="C00000"/>
                </a:solidFill>
              </a:rPr>
              <a:t>workload-specific optimizations </a:t>
            </a:r>
            <a:r>
              <a:rPr lang="en-US" sz="2000" dirty="0">
                <a:solidFill>
                  <a:srgbClr val="595959"/>
                </a:solidFill>
              </a:rPr>
              <a:t>and </a:t>
            </a:r>
            <a:r>
              <a:rPr lang="en-US" sz="2000" dirty="0">
                <a:solidFill>
                  <a:srgbClr val="C00000"/>
                </a:solidFill>
              </a:rPr>
              <a:t>performance isolation </a:t>
            </a:r>
            <a:br>
              <a:rPr lang="en-US" sz="2000" dirty="0">
                <a:solidFill>
                  <a:srgbClr val="1400FF"/>
                </a:solidFill>
              </a:rPr>
            </a:br>
            <a:endParaRPr lang="en-US" sz="2000" dirty="0">
              <a:solidFill>
                <a:srgbClr val="1400FF"/>
              </a:solidFill>
            </a:endParaRPr>
          </a:p>
          <a:p>
            <a:pPr marL="115888" indent="-115888"/>
            <a:r>
              <a:rPr lang="en-US" sz="2200" dirty="0">
                <a:solidFill>
                  <a:schemeClr val="tx2"/>
                </a:solidFill>
              </a:rPr>
              <a:t> </a:t>
            </a:r>
            <a:r>
              <a:rPr lang="en-US" sz="2200" u="sng" dirty="0">
                <a:solidFill>
                  <a:schemeClr val="tx2"/>
                </a:solidFill>
              </a:rPr>
              <a:t>Key Mechanism</a:t>
            </a:r>
            <a:r>
              <a:rPr lang="en-US" sz="2200" dirty="0">
                <a:solidFill>
                  <a:schemeClr val="tx2"/>
                </a:solidFill>
              </a:rPr>
              <a:t>: Polynesia, a novel hardware/software cooperative design </a:t>
            </a:r>
            <a:br>
              <a:rPr lang="en-US" sz="2200" dirty="0">
                <a:solidFill>
                  <a:schemeClr val="tx2"/>
                </a:solidFill>
              </a:rPr>
            </a:br>
            <a:r>
              <a:rPr lang="en-US" sz="2200" dirty="0">
                <a:solidFill>
                  <a:schemeClr val="tx2"/>
                </a:solidFill>
              </a:rPr>
              <a:t>for in-memory HTAP databases</a:t>
            </a:r>
          </a:p>
          <a:p>
            <a:pPr marL="517525" lvl="1"/>
            <a:r>
              <a:rPr lang="en-US" sz="2000" dirty="0"/>
              <a:t>Implements </a:t>
            </a:r>
            <a:r>
              <a:rPr lang="en-US" sz="2000" dirty="0">
                <a:solidFill>
                  <a:srgbClr val="0000FF"/>
                </a:solidFill>
              </a:rPr>
              <a:t>custom algorithms and hardware</a:t>
            </a:r>
            <a:r>
              <a:rPr lang="en-US" sz="2000" dirty="0"/>
              <a:t> to reduce the costs of </a:t>
            </a:r>
            <a:br>
              <a:rPr lang="en-US" sz="2000" dirty="0"/>
            </a:br>
            <a:r>
              <a:rPr lang="en-US" sz="2000" dirty="0">
                <a:solidFill>
                  <a:srgbClr val="C00000"/>
                </a:solidFill>
              </a:rPr>
              <a:t>data freshness </a:t>
            </a:r>
            <a:r>
              <a:rPr lang="en-US" sz="2000" dirty="0"/>
              <a:t>and </a:t>
            </a:r>
            <a:r>
              <a:rPr lang="en-US" sz="2000" dirty="0">
                <a:solidFill>
                  <a:srgbClr val="C00000"/>
                </a:solidFill>
              </a:rPr>
              <a:t>consistency</a:t>
            </a:r>
          </a:p>
          <a:p>
            <a:pPr marL="517525" lvl="1"/>
            <a:r>
              <a:rPr lang="en-US" sz="2000" dirty="0"/>
              <a:t>Exploits </a:t>
            </a:r>
            <a:r>
              <a:rPr lang="en-US" sz="2000" dirty="0">
                <a:solidFill>
                  <a:srgbClr val="0000FF"/>
                </a:solidFill>
              </a:rPr>
              <a:t>PIM</a:t>
            </a:r>
            <a:r>
              <a:rPr lang="en-US" sz="2000" dirty="0"/>
              <a:t> for analytical processing to alleviate </a:t>
            </a:r>
            <a:r>
              <a:rPr lang="en-US" sz="2000" dirty="0">
                <a:solidFill>
                  <a:srgbClr val="C00000"/>
                </a:solidFill>
              </a:rPr>
              <a:t>data movement</a:t>
            </a:r>
            <a:br>
              <a:rPr lang="en-US" sz="2000" dirty="0"/>
            </a:br>
            <a:endParaRPr lang="en-US" sz="2000" dirty="0"/>
          </a:p>
          <a:p>
            <a:pPr marL="115888" indent="-115888"/>
            <a:r>
              <a:rPr lang="en-US" sz="2200" dirty="0">
                <a:solidFill>
                  <a:schemeClr val="tx2"/>
                </a:solidFill>
              </a:rPr>
              <a:t> </a:t>
            </a:r>
            <a:r>
              <a:rPr lang="en-US" sz="2200" u="sng" dirty="0">
                <a:solidFill>
                  <a:schemeClr val="tx2"/>
                </a:solidFill>
              </a:rPr>
              <a:t>Key Results</a:t>
            </a:r>
            <a:r>
              <a:rPr lang="en-US" sz="2200" dirty="0">
                <a:solidFill>
                  <a:schemeClr val="tx2"/>
                </a:solidFill>
              </a:rPr>
              <a:t>: Polynesia outperforms three state-of-the-art HTAP systems</a:t>
            </a:r>
          </a:p>
          <a:p>
            <a:pPr marL="349250" lvl="1" indent="-127000"/>
            <a:r>
              <a:rPr lang="en-US" sz="1800" dirty="0"/>
              <a:t>   </a:t>
            </a:r>
            <a:r>
              <a:rPr lang="en-US" sz="2100" dirty="0"/>
              <a:t>Average transactional/analytical throughput improvements of </a:t>
            </a:r>
            <a:r>
              <a:rPr lang="en-US" sz="2100" dirty="0">
                <a:solidFill>
                  <a:srgbClr val="0000FF"/>
                </a:solidFill>
              </a:rPr>
              <a:t>1.7x/3.7x</a:t>
            </a:r>
            <a:endParaRPr lang="en-US" sz="2100" dirty="0">
              <a:solidFill>
                <a:schemeClr val="tx2"/>
              </a:solidFill>
            </a:endParaRPr>
          </a:p>
          <a:p>
            <a:pPr marL="349250" lvl="1" indent="-127000"/>
            <a:r>
              <a:rPr lang="en-US" sz="2100" dirty="0">
                <a:solidFill>
                  <a:schemeClr val="tx2"/>
                </a:solidFill>
              </a:rPr>
              <a:t>   </a:t>
            </a:r>
            <a:r>
              <a:rPr lang="en-US" sz="2100" dirty="0">
                <a:solidFill>
                  <a:srgbClr val="1400FF"/>
                </a:solidFill>
              </a:rPr>
              <a:t>48%</a:t>
            </a:r>
            <a:r>
              <a:rPr lang="en-US" sz="2100" dirty="0"/>
              <a:t> reduction on energy consumption  </a:t>
            </a: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sp>
        <p:nvSpPr>
          <p:cNvPr id="11" name="Slide Number Placeholder 10">
            <a:extLst>
              <a:ext uri="{FF2B5EF4-FFF2-40B4-BE49-F238E27FC236}">
                <a16:creationId xmlns:a16="http://schemas.microsoft.com/office/drawing/2014/main" id="{0D1E1B0D-645E-3EA3-AEF4-0C439FAD34B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1F497D"/>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205</a:t>
            </a:fld>
            <a:endParaRPr kumimoji="0" lang="en-US" sz="2400" b="1" i="0" u="none" strike="noStrike" kern="1200" cap="none" spc="0" normalizeH="0" baseline="0" noProof="0">
              <a:ln>
                <a:noFill/>
              </a:ln>
              <a:solidFill>
                <a:srgbClr val="1F497D"/>
              </a:solidFill>
              <a:effectLst/>
              <a:uLnTx/>
              <a:uFillTx/>
              <a:latin typeface="Gill Sans MT"/>
              <a:ea typeface="+mn-ea"/>
              <a:cs typeface="+mn-cs"/>
            </a:endParaRPr>
          </a:p>
        </p:txBody>
      </p:sp>
    </p:spTree>
    <p:extLst>
      <p:ext uri="{BB962C8B-B14F-4D97-AF65-F5344CB8AC3E}">
        <p14:creationId xmlns:p14="http://schemas.microsoft.com/office/powerpoint/2010/main" val="38266588"/>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80770-BAAD-9289-9997-E72EF859768F}"/>
              </a:ext>
            </a:extLst>
          </p:cNvPr>
          <p:cNvSpPr>
            <a:spLocks noGrp="1"/>
          </p:cNvSpPr>
          <p:nvPr>
            <p:ph type="title"/>
          </p:nvPr>
        </p:nvSpPr>
        <p:spPr/>
        <p:txBody>
          <a:bodyPr/>
          <a:lstStyle/>
          <a:p>
            <a:r>
              <a:rPr lang="en-US" dirty="0"/>
              <a:t>More in the Paper </a:t>
            </a:r>
          </a:p>
        </p:txBody>
      </p:sp>
      <p:sp>
        <p:nvSpPr>
          <p:cNvPr id="3" name="Content Placeholder 2">
            <a:extLst>
              <a:ext uri="{FF2B5EF4-FFF2-40B4-BE49-F238E27FC236}">
                <a16:creationId xmlns:a16="http://schemas.microsoft.com/office/drawing/2014/main" id="{CDBE5714-7CF3-CFCE-F932-E483111322E0}"/>
              </a:ext>
            </a:extLst>
          </p:cNvPr>
          <p:cNvSpPr>
            <a:spLocks noGrp="1"/>
          </p:cNvSpPr>
          <p:nvPr>
            <p:ph idx="1"/>
          </p:nvPr>
        </p:nvSpPr>
        <p:spPr/>
        <p:txBody>
          <a:bodyPr>
            <a:normAutofit lnSpcReduction="10000"/>
          </a:bodyPr>
          <a:lstStyle/>
          <a:p>
            <a:r>
              <a:rPr lang="en-US" sz="2800" dirty="0"/>
              <a:t>Real workload analysis</a:t>
            </a:r>
            <a:br>
              <a:rPr lang="en-US" sz="2800" dirty="0"/>
            </a:br>
            <a:endParaRPr lang="en-US" sz="2800" dirty="0"/>
          </a:p>
          <a:p>
            <a:r>
              <a:rPr lang="en-US" sz="2800" dirty="0"/>
              <a:t>Effect of the update propagation technique </a:t>
            </a:r>
            <a:br>
              <a:rPr lang="en-US" sz="2800" dirty="0"/>
            </a:br>
            <a:endParaRPr lang="en-US" sz="2800" dirty="0"/>
          </a:p>
          <a:p>
            <a:r>
              <a:rPr lang="en-US" sz="2800" dirty="0"/>
              <a:t>Effect of the consistency mechanism</a:t>
            </a:r>
            <a:br>
              <a:rPr lang="en-US" sz="2800" dirty="0"/>
            </a:br>
            <a:endParaRPr lang="en-US" sz="2800" dirty="0"/>
          </a:p>
          <a:p>
            <a:r>
              <a:rPr lang="en-US" sz="2800" dirty="0"/>
              <a:t>Effect of the analytical engine</a:t>
            </a:r>
            <a:br>
              <a:rPr lang="en-US" sz="2800" dirty="0"/>
            </a:br>
            <a:endParaRPr lang="en-US" sz="2800" dirty="0"/>
          </a:p>
          <a:p>
            <a:r>
              <a:rPr lang="en-US" sz="2800" dirty="0"/>
              <a:t>Effect of the dataset size</a:t>
            </a:r>
          </a:p>
          <a:p>
            <a:endParaRPr lang="en-US" sz="2800" dirty="0"/>
          </a:p>
          <a:p>
            <a:r>
              <a:rPr lang="en-US" sz="2800" dirty="0"/>
              <a:t>Area Analysis </a:t>
            </a:r>
          </a:p>
        </p:txBody>
      </p:sp>
      <p:sp>
        <p:nvSpPr>
          <p:cNvPr id="4" name="Slide Number Placeholder 3">
            <a:extLst>
              <a:ext uri="{FF2B5EF4-FFF2-40B4-BE49-F238E27FC236}">
                <a16:creationId xmlns:a16="http://schemas.microsoft.com/office/drawing/2014/main" id="{0DDDEB2B-77FB-A6C4-6300-1A7462653E9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1F497D"/>
                </a:solidFill>
                <a:effectLst/>
                <a:uLnTx/>
                <a:uFillTx/>
                <a:latin typeface="Gill Sans M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206</a:t>
            </a:fld>
            <a:endParaRPr kumimoji="0" lang="en-US" sz="2400" b="1" i="0" u="none" strike="noStrike" kern="1200" cap="none" spc="0" normalizeH="0" baseline="0" noProof="0">
              <a:ln>
                <a:noFill/>
              </a:ln>
              <a:solidFill>
                <a:srgbClr val="1F497D"/>
              </a:solidFill>
              <a:effectLst/>
              <a:uLnTx/>
              <a:uFillTx/>
              <a:latin typeface="Gill Sans MT"/>
              <a:ea typeface="+mn-ea"/>
              <a:cs typeface="+mn-cs"/>
            </a:endParaRPr>
          </a:p>
        </p:txBody>
      </p:sp>
      <p:graphicFrame>
        <p:nvGraphicFramePr>
          <p:cNvPr id="5" name="Table 4">
            <a:extLst>
              <a:ext uri="{FF2B5EF4-FFF2-40B4-BE49-F238E27FC236}">
                <a16:creationId xmlns:a16="http://schemas.microsoft.com/office/drawing/2014/main" id="{ECEC7A15-A309-CE70-3F9E-CC9F99381020}"/>
              </a:ext>
            </a:extLst>
          </p:cNvPr>
          <p:cNvGraphicFramePr>
            <a:graphicFrameLocks/>
          </p:cNvGraphicFramePr>
          <p:nvPr/>
        </p:nvGraphicFramePr>
        <p:xfrm>
          <a:off x="873648" y="6569427"/>
          <a:ext cx="7957056" cy="243840"/>
        </p:xfrm>
        <a:graphic>
          <a:graphicData uri="http://schemas.openxmlformats.org/drawingml/2006/table">
            <a:tbl>
              <a:tblPr firstRow="1" bandRow="1"/>
              <a:tblGrid>
                <a:gridCol w="894103">
                  <a:extLst>
                    <a:ext uri="{9D8B030D-6E8A-4147-A177-3AD203B41FA5}">
                      <a16:colId xmlns:a16="http://schemas.microsoft.com/office/drawing/2014/main" val="88079343"/>
                    </a:ext>
                  </a:extLst>
                </a:gridCol>
                <a:gridCol w="1045780">
                  <a:extLst>
                    <a:ext uri="{9D8B030D-6E8A-4147-A177-3AD203B41FA5}">
                      <a16:colId xmlns:a16="http://schemas.microsoft.com/office/drawing/2014/main" val="2560155304"/>
                    </a:ext>
                  </a:extLst>
                </a:gridCol>
                <a:gridCol w="683172">
                  <a:extLst>
                    <a:ext uri="{9D8B030D-6E8A-4147-A177-3AD203B41FA5}">
                      <a16:colId xmlns:a16="http://schemas.microsoft.com/office/drawing/2014/main" val="1103531462"/>
                    </a:ext>
                  </a:extLst>
                </a:gridCol>
                <a:gridCol w="1250731">
                  <a:extLst>
                    <a:ext uri="{9D8B030D-6E8A-4147-A177-3AD203B41FA5}">
                      <a16:colId xmlns:a16="http://schemas.microsoft.com/office/drawing/2014/main" val="1807521367"/>
                    </a:ext>
                  </a:extLst>
                </a:gridCol>
                <a:gridCol w="1313793">
                  <a:extLst>
                    <a:ext uri="{9D8B030D-6E8A-4147-A177-3AD203B41FA5}">
                      <a16:colId xmlns:a16="http://schemas.microsoft.com/office/drawing/2014/main" val="520531373"/>
                    </a:ext>
                  </a:extLst>
                </a:gridCol>
                <a:gridCol w="982718">
                  <a:extLst>
                    <a:ext uri="{9D8B030D-6E8A-4147-A177-3AD203B41FA5}">
                      <a16:colId xmlns:a16="http://schemas.microsoft.com/office/drawing/2014/main" val="3496175578"/>
                    </a:ext>
                  </a:extLst>
                </a:gridCol>
                <a:gridCol w="909144">
                  <a:extLst>
                    <a:ext uri="{9D8B030D-6E8A-4147-A177-3AD203B41FA5}">
                      <a16:colId xmlns:a16="http://schemas.microsoft.com/office/drawing/2014/main" val="1922966238"/>
                    </a:ext>
                  </a:extLst>
                </a:gridCol>
                <a:gridCol w="877615">
                  <a:extLst>
                    <a:ext uri="{9D8B030D-6E8A-4147-A177-3AD203B41FA5}">
                      <a16:colId xmlns:a16="http://schemas.microsoft.com/office/drawing/2014/main" val="1947902495"/>
                    </a:ext>
                  </a:extLst>
                </a:gridCol>
              </a:tblGrid>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Introduction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Motivation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Polynesia</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Update Propagation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A6A6A6"/>
                          </a:solidFill>
                          <a:latin typeface="Gill Sans MT" panose="020B0502020104020203" pitchFamily="34" charset="77"/>
                          <a:cs typeface="Futura Medium" panose="020B0602020204020303" pitchFamily="34" charset="-79"/>
                        </a:rPr>
                        <a:t>Consistency Mechanism</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Analytical Engine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b="1" dirty="0">
                          <a:solidFill>
                            <a:srgbClr val="1E497D"/>
                          </a:solidFill>
                          <a:latin typeface="Gill Sans MT" panose="020B0502020104020203" pitchFamily="34" charset="77"/>
                          <a:cs typeface="Futura Medium" panose="020B0602020204020303" pitchFamily="34" charset="-79"/>
                        </a:rPr>
                        <a:t>Evaluation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b="1" dirty="0">
                          <a:solidFill>
                            <a:srgbClr val="A6A6A6"/>
                          </a:solidFill>
                          <a:latin typeface="Gill Sans MT" panose="020B0502020104020203" pitchFamily="34" charset="77"/>
                          <a:cs typeface="Futura Medium" panose="020B0602020204020303" pitchFamily="34" charset="-79"/>
                        </a:rPr>
                        <a:t>Conclusion</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6206850"/>
                  </a:ext>
                </a:extLst>
              </a:tr>
              <a:tr h="9144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mn-lt"/>
                          <a:ea typeface="+mn-ea"/>
                          <a:cs typeface="Futura Medium" panose="020B0602020204020303" pitchFamily="34" charset="-79"/>
                        </a:rPr>
                        <a:t>● ● ● ● ● </a:t>
                      </a:r>
                      <a:r>
                        <a:rPr lang="en-US" sz="800" kern="1200" dirty="0">
                          <a:solidFill>
                            <a:srgbClr val="A6A6A6"/>
                          </a:solidFill>
                          <a:latin typeface="Calibri" panose="020F0502020204030204"/>
                          <a:ea typeface="+mn-ea"/>
                          <a:cs typeface="Futura Medium" panose="020B0602020204020303" pitchFamily="34" charset="-79"/>
                        </a:rPr>
                        <a:t>●</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dirty="0">
                          <a:solidFill>
                            <a:srgbClr val="A6A6A6"/>
                          </a:solidFill>
                          <a:latin typeface="+mn-lt"/>
                          <a:cs typeface="Futura Medium" panose="020B0602020204020303" pitchFamily="34" charset="-79"/>
                        </a:rPr>
                        <a:t>● ●</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kern="1200" dirty="0">
                          <a:solidFill>
                            <a:srgbClr val="A6A6A6"/>
                          </a:solidFill>
                          <a:latin typeface="+mn-lt"/>
                          <a:ea typeface="+mn-ea"/>
                          <a:cs typeface="Futura Medium" panose="020B0602020204020303" pitchFamily="34" charset="-79"/>
                        </a:rPr>
                        <a:t>● ● ●</a:t>
                      </a:r>
                      <a:endParaRPr lang="en-US" sz="800" dirty="0">
                        <a:solidFill>
                          <a:srgbClr val="A6A6A6"/>
                        </a:solidFill>
                        <a:latin typeface="+mn-lt"/>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800" kern="1200" dirty="0">
                          <a:solidFill>
                            <a:srgbClr val="A6A6A6"/>
                          </a:solidFill>
                          <a:latin typeface="Calibri" panose="020F0502020204030204"/>
                          <a:ea typeface="+mn-ea"/>
                          <a:cs typeface="Futura Medium" panose="020B0602020204020303" pitchFamily="34" charset="-79"/>
                        </a:rPr>
                        <a:t>● ● ● ● ● ● ● </a:t>
                      </a:r>
                      <a:r>
                        <a:rPr lang="en-US" sz="800" kern="1200" dirty="0">
                          <a:solidFill>
                            <a:srgbClr val="1E497D"/>
                          </a:solidFill>
                          <a:latin typeface="Calibri" panose="020F0502020204030204"/>
                          <a:ea typeface="+mn-ea"/>
                          <a:cs typeface="Futura Medium" panose="020B0602020204020303" pitchFamily="34" charset="-79"/>
                        </a:rPr>
                        <a:t>●</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dirty="0">
                          <a:solidFill>
                            <a:srgbClr val="A6A6A6"/>
                          </a:solidFill>
                          <a:latin typeface="+mn-lt"/>
                          <a:cs typeface="Futura Medium" panose="020B0602020204020303" pitchFamily="34" charset="-79"/>
                        </a:rPr>
                        <a:t>● </a:t>
                      </a:r>
                      <a:endParaRPr lang="en-US" sz="800" kern="1200" dirty="0">
                        <a:solidFill>
                          <a:srgbClr val="A6A6A6"/>
                        </a:solidFill>
                        <a:latin typeface="Calibri" panose="020F0502020204030204"/>
                        <a:ea typeface="+mn-ea"/>
                        <a:cs typeface="Futura Medium" panose="020B0602020204020303" pitchFamily="34" charset="-79"/>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98528091"/>
                  </a:ext>
                </a:extLst>
              </a:tr>
            </a:tbl>
          </a:graphicData>
        </a:graphic>
      </p:graphicFrame>
      <p:sp>
        <p:nvSpPr>
          <p:cNvPr id="6" name="Rectangle 5">
            <a:extLst>
              <a:ext uri="{FF2B5EF4-FFF2-40B4-BE49-F238E27FC236}">
                <a16:creationId xmlns:a16="http://schemas.microsoft.com/office/drawing/2014/main" id="{CF44FFDA-2541-33BA-242E-0A65A603BFD7}"/>
              </a:ext>
            </a:extLst>
          </p:cNvPr>
          <p:cNvSpPr/>
          <p:nvPr/>
        </p:nvSpPr>
        <p:spPr>
          <a:xfrm>
            <a:off x="0" y="914400"/>
            <a:ext cx="9144000" cy="5578483"/>
          </a:xfrm>
          <a:prstGeom prst="rect">
            <a:avLst/>
          </a:prstGeom>
          <a:solidFill>
            <a:schemeClr val="bg1">
              <a:alpha val="8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pic>
        <p:nvPicPr>
          <p:cNvPr id="7" name="Picture 6">
            <a:extLst>
              <a:ext uri="{FF2B5EF4-FFF2-40B4-BE49-F238E27FC236}">
                <a16:creationId xmlns:a16="http://schemas.microsoft.com/office/drawing/2014/main" id="{29D6C8EF-16B5-0BA4-EA5D-89C34FF7B24F}"/>
              </a:ext>
            </a:extLst>
          </p:cNvPr>
          <p:cNvPicPr>
            <a:picLocks noChangeAspect="1"/>
          </p:cNvPicPr>
          <p:nvPr/>
        </p:nvPicPr>
        <p:blipFill>
          <a:blip r:embed="rId3"/>
          <a:stretch>
            <a:fillRect/>
          </a:stretch>
        </p:blipFill>
        <p:spPr>
          <a:xfrm>
            <a:off x="457426" y="2339670"/>
            <a:ext cx="8229148" cy="2124300"/>
          </a:xfrm>
          <a:prstGeom prst="rect">
            <a:avLst/>
          </a:prstGeom>
          <a:ln w="57150">
            <a:solidFill>
              <a:schemeClr val="tx2"/>
            </a:solidFill>
          </a:ln>
        </p:spPr>
      </p:pic>
      <p:pic>
        <p:nvPicPr>
          <p:cNvPr id="8" name="Picture 7">
            <a:extLst>
              <a:ext uri="{FF2B5EF4-FFF2-40B4-BE49-F238E27FC236}">
                <a16:creationId xmlns:a16="http://schemas.microsoft.com/office/drawing/2014/main" id="{61281979-924F-B539-77F7-DE02A86F31C6}"/>
              </a:ext>
            </a:extLst>
          </p:cNvPr>
          <p:cNvPicPr>
            <a:picLocks noChangeAspect="1"/>
          </p:cNvPicPr>
          <p:nvPr/>
        </p:nvPicPr>
        <p:blipFill>
          <a:blip r:embed="rId4"/>
          <a:stretch>
            <a:fillRect/>
          </a:stretch>
        </p:blipFill>
        <p:spPr>
          <a:xfrm>
            <a:off x="7654501" y="4739658"/>
            <a:ext cx="1150198" cy="1437748"/>
          </a:xfrm>
          <a:prstGeom prst="rect">
            <a:avLst/>
          </a:prstGeom>
        </p:spPr>
      </p:pic>
    </p:spTree>
    <p:extLst>
      <p:ext uri="{BB962C8B-B14F-4D97-AF65-F5344CB8AC3E}">
        <p14:creationId xmlns:p14="http://schemas.microsoft.com/office/powerpoint/2010/main" val="428746884"/>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id="{FDB9E82A-C985-4767-ABB6-05240EE85EB6}"/>
              </a:ext>
            </a:extLst>
          </p:cNvPr>
          <p:cNvSpPr txBox="1">
            <a:spLocks/>
          </p:cNvSpPr>
          <p:nvPr/>
        </p:nvSpPr>
        <p:spPr>
          <a:xfrm>
            <a:off x="0" y="0"/>
            <a:ext cx="9144000" cy="2864653"/>
          </a:xfrm>
          <a:prstGeom prst="rect">
            <a:avLst/>
          </a:prstGeom>
          <a:solidFill>
            <a:srgbClr val="1F497D">
              <a:lumMod val="75000"/>
            </a:srgbClr>
          </a:solidFill>
        </p:spPr>
        <p:txBody>
          <a:bodyPr vert="horz" lIns="91440" tIns="45720" rIns="91440" bIns="45720" rtlCol="0" anchor="ctr">
            <a:noAutofit/>
          </a:bodyPr>
          <a:lstStyle>
            <a:lvl1pPr algn="ctr" defTabSz="914400" rtl="0" eaLnBrk="1" latinLnBrk="0" hangingPunct="1">
              <a:spcBef>
                <a:spcPct val="0"/>
              </a:spcBef>
              <a:buNone/>
              <a:defRPr sz="4400" b="1" kern="1200">
                <a:solidFill>
                  <a:schemeClr val="tx1">
                    <a:lumMod val="65000"/>
                    <a:lumOff val="35000"/>
                  </a:schemeClr>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t>Polynesia: </a:t>
            </a:r>
            <a:br>
              <a:rPr kumimoji="0" lang="en-US" sz="36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br>
            <a: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t>Enabling High-Performance and Energy-Efficient </a:t>
            </a:r>
            <a:b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br>
            <a: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t>Hybrid Transactional/Analytical Databases </a:t>
            </a:r>
            <a:b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br>
            <a:r>
              <a:rPr kumimoji="0" lang="en-US" sz="28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rPr>
              <a:t>with Hardware/Software Co-Design</a:t>
            </a:r>
            <a:endParaRPr kumimoji="0" lang="en-US" sz="3200" b="1" i="0" u="none" strike="noStrike" kern="1200" cap="none" spc="0" normalizeH="0" baseline="0" noProof="0" dirty="0">
              <a:ln>
                <a:noFill/>
              </a:ln>
              <a:solidFill>
                <a:sysClr val="window" lastClr="FFFFFF">
                  <a:lumMod val="95000"/>
                </a:sysClr>
              </a:solidFill>
              <a:effectLst/>
              <a:uLnTx/>
              <a:uFillTx/>
              <a:latin typeface="Gill Sans MT" panose="020B0502020104020203" pitchFamily="34" charset="77"/>
              <a:ea typeface="+mj-ea"/>
              <a:cs typeface="+mj-cs"/>
            </a:endParaRPr>
          </a:p>
        </p:txBody>
      </p:sp>
      <p:sp>
        <p:nvSpPr>
          <p:cNvPr id="24" name="Subtitle 5">
            <a:extLst>
              <a:ext uri="{FF2B5EF4-FFF2-40B4-BE49-F238E27FC236}">
                <a16:creationId xmlns:a16="http://schemas.microsoft.com/office/drawing/2014/main" id="{18139D0C-B8F5-4F6C-F485-5EF533B34A2F}"/>
              </a:ext>
            </a:extLst>
          </p:cNvPr>
          <p:cNvSpPr txBox="1">
            <a:spLocks/>
          </p:cNvSpPr>
          <p:nvPr/>
        </p:nvSpPr>
        <p:spPr>
          <a:xfrm>
            <a:off x="1364343" y="3156704"/>
            <a:ext cx="6400800" cy="685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600" b="1"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3200" b="1"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800" b="1"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400" b="1"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400" b="1"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br>
              <a:rPr kumimoji="0" lang="en-US" sz="3600" b="1" i="0" u="none" strike="noStrike" kern="1200" cap="none" spc="0" normalizeH="0" baseline="0" noProof="0">
                <a:ln>
                  <a:noFill/>
                </a:ln>
                <a:solidFill>
                  <a:sysClr val="windowText" lastClr="000000">
                    <a:lumMod val="75000"/>
                    <a:lumOff val="25000"/>
                  </a:sysClr>
                </a:solidFill>
                <a:effectLst/>
                <a:uLnTx/>
                <a:uFillTx/>
                <a:latin typeface="Gill Sans MT"/>
                <a:ea typeface="+mn-ea"/>
                <a:cs typeface="+mn-cs"/>
              </a:rPr>
            </a:br>
            <a:br>
              <a:rPr kumimoji="0" lang="en-US" sz="3600" b="1" i="0" u="none" strike="noStrike" kern="1200" cap="none" spc="0" normalizeH="0" baseline="0" noProof="0">
                <a:ln>
                  <a:noFill/>
                </a:ln>
                <a:solidFill>
                  <a:sysClr val="windowText" lastClr="000000">
                    <a:lumMod val="75000"/>
                    <a:lumOff val="25000"/>
                  </a:sysClr>
                </a:solidFill>
                <a:effectLst/>
                <a:uLnTx/>
                <a:uFillTx/>
                <a:latin typeface="Gill Sans MT"/>
                <a:ea typeface="+mn-ea"/>
                <a:cs typeface="+mn-cs"/>
              </a:rPr>
            </a:br>
            <a:endParaRPr kumimoji="0" lang="en-US" sz="3600" b="1" i="0" u="none" strike="noStrike" kern="1200" cap="none" spc="0" normalizeH="0" baseline="0" noProof="0" dirty="0">
              <a:ln>
                <a:noFill/>
              </a:ln>
              <a:solidFill>
                <a:sysClr val="windowText" lastClr="000000">
                  <a:lumMod val="75000"/>
                  <a:lumOff val="25000"/>
                </a:sysClr>
              </a:solidFill>
              <a:effectLst/>
              <a:uLnTx/>
              <a:uFillTx/>
              <a:latin typeface="Gill Sans MT"/>
              <a:ea typeface="+mn-ea"/>
              <a:cs typeface="+mn-cs"/>
            </a:endParaRPr>
          </a:p>
        </p:txBody>
      </p:sp>
      <p:sp>
        <p:nvSpPr>
          <p:cNvPr id="25" name="Rectangle 24">
            <a:extLst>
              <a:ext uri="{FF2B5EF4-FFF2-40B4-BE49-F238E27FC236}">
                <a16:creationId xmlns:a16="http://schemas.microsoft.com/office/drawing/2014/main" id="{8B5A8CDB-FB45-A75A-8D2B-F37BD041D989}"/>
              </a:ext>
            </a:extLst>
          </p:cNvPr>
          <p:cNvSpPr/>
          <p:nvPr/>
        </p:nvSpPr>
        <p:spPr>
          <a:xfrm>
            <a:off x="0" y="3056347"/>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p>
        </p:txBody>
      </p:sp>
      <p:sp>
        <p:nvSpPr>
          <p:cNvPr id="26" name="TextBox 25">
            <a:extLst>
              <a:ext uri="{FF2B5EF4-FFF2-40B4-BE49-F238E27FC236}">
                <a16:creationId xmlns:a16="http://schemas.microsoft.com/office/drawing/2014/main" id="{22D56924-E815-4206-84CD-E30C86BB8890}"/>
              </a:ext>
            </a:extLst>
          </p:cNvPr>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28" name="Rectangle 27">
            <a:extLst>
              <a:ext uri="{FF2B5EF4-FFF2-40B4-BE49-F238E27FC236}">
                <a16:creationId xmlns:a16="http://schemas.microsoft.com/office/drawing/2014/main" id="{14F258A5-95BA-C1D2-478B-884C2C7E5BE4}"/>
              </a:ext>
            </a:extLst>
          </p:cNvPr>
          <p:cNvSpPr/>
          <p:nvPr/>
        </p:nvSpPr>
        <p:spPr>
          <a:xfrm>
            <a:off x="0" y="4776919"/>
            <a:ext cx="9144000" cy="892552"/>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ICDE </a:t>
            </a:r>
            <a:b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2022</a:t>
            </a:r>
            <a:endParaRPr kumimoji="0" lang="en-US" sz="26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grpSp>
        <p:nvGrpSpPr>
          <p:cNvPr id="32" name="Group 31">
            <a:extLst>
              <a:ext uri="{FF2B5EF4-FFF2-40B4-BE49-F238E27FC236}">
                <a16:creationId xmlns:a16="http://schemas.microsoft.com/office/drawing/2014/main" id="{9C7E8F51-9381-EFC1-90F4-5B581FD20D5A}"/>
              </a:ext>
            </a:extLst>
          </p:cNvPr>
          <p:cNvGrpSpPr/>
          <p:nvPr/>
        </p:nvGrpSpPr>
        <p:grpSpPr>
          <a:xfrm>
            <a:off x="268787" y="3316941"/>
            <a:ext cx="8606425" cy="926903"/>
            <a:chOff x="1834605" y="3173307"/>
            <a:chExt cx="5405987" cy="926903"/>
          </a:xfrm>
        </p:grpSpPr>
        <p:sp>
          <p:nvSpPr>
            <p:cNvPr id="33" name="TextBox 32">
              <a:extLst>
                <a:ext uri="{FF2B5EF4-FFF2-40B4-BE49-F238E27FC236}">
                  <a16:creationId xmlns:a16="http://schemas.microsoft.com/office/drawing/2014/main" id="{C6D72257-52FD-B627-E655-4843B09F8C7C}"/>
                </a:ext>
              </a:extLst>
            </p:cNvPr>
            <p:cNvSpPr txBox="1"/>
            <p:nvPr/>
          </p:nvSpPr>
          <p:spPr>
            <a:xfrm>
              <a:off x="1834605" y="3173307"/>
              <a:ext cx="3158338" cy="49244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Amirali Boroumand</a:t>
              </a:r>
              <a:endParaRPr kumimoji="0" lang="en-US" sz="26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34" name="TextBox 33">
              <a:extLst>
                <a:ext uri="{FF2B5EF4-FFF2-40B4-BE49-F238E27FC236}">
                  <a16:creationId xmlns:a16="http://schemas.microsoft.com/office/drawing/2014/main" id="{E53358B2-BD72-948B-1F23-7D63554DAC3C}"/>
                </a:ext>
              </a:extLst>
            </p:cNvPr>
            <p:cNvSpPr txBox="1"/>
            <p:nvPr/>
          </p:nvSpPr>
          <p:spPr>
            <a:xfrm>
              <a:off x="4369376" y="3173308"/>
              <a:ext cx="2871216" cy="49244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Saugata Ghose</a:t>
              </a:r>
              <a:endParaRPr kumimoji="0" lang="en-US" sz="26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35" name="TextBox 34">
              <a:extLst>
                <a:ext uri="{FF2B5EF4-FFF2-40B4-BE49-F238E27FC236}">
                  <a16:creationId xmlns:a16="http://schemas.microsoft.com/office/drawing/2014/main" id="{EB2E1145-5F1F-B877-2DDC-141965B6201A}"/>
                </a:ext>
              </a:extLst>
            </p:cNvPr>
            <p:cNvSpPr txBox="1"/>
            <p:nvPr/>
          </p:nvSpPr>
          <p:spPr>
            <a:xfrm>
              <a:off x="2063208" y="3607767"/>
              <a:ext cx="2686957" cy="49244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endParaRPr kumimoji="0" lang="en-US" sz="2600" b="0" i="0" u="none" strike="noStrike" kern="1200" cap="none" spc="0" normalizeH="0" baseline="0" noProof="0" dirty="0">
                <a:ln>
                  <a:noFill/>
                </a:ln>
                <a:solidFill>
                  <a:prstClr val="black"/>
                </a:solidFill>
                <a:effectLst/>
                <a:uLnTx/>
                <a:uFillTx/>
                <a:latin typeface="Gill Sans MT"/>
                <a:ea typeface="+mn-ea"/>
                <a:cs typeface="+mn-cs"/>
              </a:endParaRPr>
            </a:p>
          </p:txBody>
        </p:sp>
        <p:sp>
          <p:nvSpPr>
            <p:cNvPr id="36" name="TextBox 35">
              <a:extLst>
                <a:ext uri="{FF2B5EF4-FFF2-40B4-BE49-F238E27FC236}">
                  <a16:creationId xmlns:a16="http://schemas.microsoft.com/office/drawing/2014/main" id="{86238A45-55C0-9486-C026-00B1E083E343}"/>
                </a:ext>
              </a:extLst>
            </p:cNvPr>
            <p:cNvSpPr txBox="1"/>
            <p:nvPr/>
          </p:nvSpPr>
          <p:spPr>
            <a:xfrm>
              <a:off x="4696541" y="3607766"/>
              <a:ext cx="2217621" cy="49244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Onur Mutlu</a:t>
              </a:r>
              <a:r>
                <a:rPr kumimoji="0" lang="en-US" sz="26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endParaRPr kumimoji="0" lang="en-US" sz="26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p:txBody>
        </p:sp>
      </p:grpSp>
      <p:pic>
        <p:nvPicPr>
          <p:cNvPr id="2" name="Picture 1">
            <a:extLst>
              <a:ext uri="{FF2B5EF4-FFF2-40B4-BE49-F238E27FC236}">
                <a16:creationId xmlns:a16="http://schemas.microsoft.com/office/drawing/2014/main" id="{B757AAE7-DF08-A118-2F88-6CC6949AE057}"/>
              </a:ext>
            </a:extLst>
          </p:cNvPr>
          <p:cNvPicPr>
            <a:picLocks noChangeAspect="1"/>
          </p:cNvPicPr>
          <p:nvPr/>
        </p:nvPicPr>
        <p:blipFill>
          <a:blip r:embed="rId3"/>
          <a:stretch>
            <a:fillRect/>
          </a:stretch>
        </p:blipFill>
        <p:spPr>
          <a:xfrm>
            <a:off x="7632249" y="4483568"/>
            <a:ext cx="1150198" cy="1437748"/>
          </a:xfrm>
          <a:prstGeom prst="rect">
            <a:avLst/>
          </a:prstGeom>
        </p:spPr>
      </p:pic>
      <p:pic>
        <p:nvPicPr>
          <p:cNvPr id="19" name="Graphic 18">
            <a:extLst>
              <a:ext uri="{FF2B5EF4-FFF2-40B4-BE49-F238E27FC236}">
                <a16:creationId xmlns:a16="http://schemas.microsoft.com/office/drawing/2014/main" id="{1EE17199-57B8-CE3B-49AB-14D18643142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7523" y="6209240"/>
            <a:ext cx="2286000" cy="439783"/>
          </a:xfrm>
          <a:prstGeom prst="rect">
            <a:avLst/>
          </a:prstGeom>
        </p:spPr>
      </p:pic>
      <p:pic>
        <p:nvPicPr>
          <p:cNvPr id="20" name="Picture 19">
            <a:extLst>
              <a:ext uri="{FF2B5EF4-FFF2-40B4-BE49-F238E27FC236}">
                <a16:creationId xmlns:a16="http://schemas.microsoft.com/office/drawing/2014/main" id="{444026C1-EBF5-73A4-8C42-52086106AB64}"/>
              </a:ext>
            </a:extLst>
          </p:cNvPr>
          <p:cNvPicPr>
            <a:picLocks noChangeAspect="1"/>
          </p:cNvPicPr>
          <p:nvPr/>
        </p:nvPicPr>
        <p:blipFill rotWithShape="1">
          <a:blip r:embed="rId6"/>
          <a:srcRect l="5935" t="23510" r="5031" b="23990"/>
          <a:stretch/>
        </p:blipFill>
        <p:spPr>
          <a:xfrm>
            <a:off x="2591318" y="5959344"/>
            <a:ext cx="2286000" cy="898656"/>
          </a:xfrm>
          <a:prstGeom prst="rect">
            <a:avLst/>
          </a:prstGeom>
        </p:spPr>
      </p:pic>
      <p:pic>
        <p:nvPicPr>
          <p:cNvPr id="21" name="Picture 2" descr="http://www.euroc-project.eu/fileadmin/imgEuroc/eurocConsortiumLogos/ethLogo.png">
            <a:extLst>
              <a:ext uri="{FF2B5EF4-FFF2-40B4-BE49-F238E27FC236}">
                <a16:creationId xmlns:a16="http://schemas.microsoft.com/office/drawing/2014/main" id="{21B0F0AE-DC57-496A-A6F5-E6B3490D8CD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1540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05246313-29F5-6B59-DDEC-8B25AB468C4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19122" y="5979804"/>
            <a:ext cx="2175266" cy="898656"/>
          </a:xfrm>
          <a:prstGeom prst="rect">
            <a:avLst/>
          </a:prstGeom>
        </p:spPr>
      </p:pic>
    </p:spTree>
    <p:extLst>
      <p:ext uri="{BB962C8B-B14F-4D97-AF65-F5344CB8AC3E}">
        <p14:creationId xmlns:p14="http://schemas.microsoft.com/office/powerpoint/2010/main" val="858678294"/>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b="1" dirty="0"/>
              <a:t>Year III Results (2022 Annual Review 3)</a:t>
            </a:r>
          </a:p>
        </p:txBody>
      </p:sp>
      <p:sp>
        <p:nvSpPr>
          <p:cNvPr id="3" name="Content Placeholder 2"/>
          <p:cNvSpPr>
            <a:spLocks noGrp="1"/>
          </p:cNvSpPr>
          <p:nvPr>
            <p:ph idx="1"/>
          </p:nvPr>
        </p:nvSpPr>
        <p:spPr>
          <a:xfrm>
            <a:off x="228600" y="836712"/>
            <a:ext cx="8915400" cy="5195664"/>
          </a:xfrm>
        </p:spPr>
        <p:txBody>
          <a:bodyPr/>
          <a:lstStyle/>
          <a:p>
            <a:r>
              <a:rPr lang="en-US" sz="2000" dirty="0"/>
              <a:t>Sibyl: Adaptive and Extensible Data Placement in Hybrid Storage Systems Using Online Reinforcement Learning [ISCA 2022]</a:t>
            </a:r>
          </a:p>
          <a:p>
            <a:endParaRPr lang="en-US" sz="2000" dirty="0"/>
          </a:p>
          <a:p>
            <a:r>
              <a:rPr lang="en-US" sz="2000" dirty="0"/>
              <a:t>Hermes: Accelerating Long-Latency Load Requests via Perceptron-Based Off-Chip Load Prediction [MICRO 2022]</a:t>
            </a:r>
          </a:p>
          <a:p>
            <a:endParaRPr lang="en-US" sz="2000" dirty="0"/>
          </a:p>
          <a:p>
            <a:r>
              <a:rPr lang="en-US" sz="2000" dirty="0" err="1"/>
              <a:t>GenPIP</a:t>
            </a:r>
            <a:r>
              <a:rPr lang="en-US" sz="2000" dirty="0"/>
              <a:t>: In-Memory Acceleration of Genome Analysis via Tight Integration of </a:t>
            </a:r>
            <a:r>
              <a:rPr lang="en-US" sz="2000" dirty="0" err="1"/>
              <a:t>Basecalling</a:t>
            </a:r>
            <a:r>
              <a:rPr lang="en-US" sz="2000" dirty="0"/>
              <a:t> and Read Mapping [MICRO 2022]</a:t>
            </a:r>
          </a:p>
          <a:p>
            <a:endParaRPr lang="en-US" sz="2000" dirty="0"/>
          </a:p>
          <a:p>
            <a:r>
              <a:rPr lang="en-US" sz="2000" dirty="0" err="1"/>
              <a:t>pLUTo</a:t>
            </a:r>
            <a:r>
              <a:rPr lang="en-US" sz="2000" dirty="0"/>
              <a:t>: Enabling Massively Parallel Computation via In DRAM via Lookup Tables [MICRO 2022]</a:t>
            </a:r>
          </a:p>
          <a:p>
            <a:endParaRPr lang="en-US" sz="2000" dirty="0"/>
          </a:p>
          <a:p>
            <a:r>
              <a:rPr lang="en-US" sz="2000" dirty="0" err="1"/>
              <a:t>DeepSketch</a:t>
            </a:r>
            <a:r>
              <a:rPr lang="en-US" sz="2000" dirty="0"/>
              <a:t>: A New Machine Learning-Based Reference Search Technique for Post-Deduplication Delta Compression [FAST 2022]</a:t>
            </a:r>
          </a:p>
          <a:p>
            <a:endParaRPr lang="en-US" sz="2000" dirty="0"/>
          </a:p>
          <a:p>
            <a:r>
              <a:rPr lang="en-US" sz="2000" dirty="0"/>
              <a:t>A Modern Primer on Processing in Memory [</a:t>
            </a:r>
            <a:r>
              <a:rPr lang="en-US" sz="2000" dirty="0" err="1"/>
              <a:t>Arxiv</a:t>
            </a:r>
            <a:r>
              <a:rPr lang="en-US" sz="2000" dirty="0"/>
              <a:t>, Updated 2022]</a:t>
            </a:r>
          </a:p>
          <a:p>
            <a:pPr marL="0" indent="0">
              <a:buNone/>
            </a:pPr>
            <a:endParaRPr lang="en-US" sz="2000" dirty="0"/>
          </a:p>
          <a:p>
            <a:endParaRPr lang="en-US" sz="1200" dirty="0"/>
          </a:p>
          <a:p>
            <a:endParaRPr lang="en-US" sz="1200" dirty="0"/>
          </a:p>
          <a:p>
            <a:endParaRPr lang="en-US" sz="1200" dirty="0"/>
          </a:p>
          <a:p>
            <a:endParaRPr lang="en-US" sz="1200" dirty="0"/>
          </a:p>
          <a:p>
            <a:pPr marL="0" indent="0">
              <a:buNone/>
            </a:pPr>
            <a:endParaRPr lang="en-US" sz="1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47B5EAF0-8441-4B0C-DE53-66DE6FC747D8}"/>
              </a:ext>
            </a:extLst>
          </p:cNvPr>
          <p:cNvSpPr/>
          <p:nvPr/>
        </p:nvSpPr>
        <p:spPr>
          <a:xfrm>
            <a:off x="539552" y="856137"/>
            <a:ext cx="8496944" cy="73749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1445256739"/>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p:txBody>
          <a:bodyPr/>
          <a:lstStyle/>
          <a:p>
            <a:r>
              <a:rPr lang="en-US" sz="3600" dirty="0">
                <a:latin typeface="Garamond" charset="0"/>
              </a:rPr>
              <a:t>Sibyl: Self-Optimizing Hybrid Storage Systems</a:t>
            </a:r>
            <a:endParaRPr lang="en-US" sz="3600" dirty="0"/>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052736"/>
            <a:ext cx="8610600" cy="5043264"/>
          </a:xfrm>
        </p:spPr>
        <p:txBody>
          <a:bodyPr/>
          <a:lstStyle/>
          <a:p>
            <a:r>
              <a:rPr lang="en-US" sz="1700" dirty="0"/>
              <a:t>Gagandeep Singh, Rakesh </a:t>
            </a:r>
            <a:r>
              <a:rPr lang="en-US" sz="1700" dirty="0" err="1"/>
              <a:t>Nadig</a:t>
            </a:r>
            <a:r>
              <a:rPr lang="en-US" sz="1700" dirty="0"/>
              <a:t>, </a:t>
            </a:r>
            <a:r>
              <a:rPr lang="en-US" sz="1700" dirty="0" err="1"/>
              <a:t>Jisung</a:t>
            </a:r>
            <a:r>
              <a:rPr lang="en-US" sz="1700" dirty="0"/>
              <a:t> Park, Rahul </a:t>
            </a:r>
            <a:r>
              <a:rPr lang="en-US" sz="1700" dirty="0" err="1"/>
              <a:t>Bera</a:t>
            </a:r>
            <a:r>
              <a:rPr lang="en-US" sz="1700" dirty="0"/>
              <a:t>, Nastaran Hajinazar, David Novo, Juan Gomez-Luna, Sander </a:t>
            </a:r>
            <a:r>
              <a:rPr lang="en-US" sz="1700" dirty="0" err="1"/>
              <a:t>Stuijk</a:t>
            </a:r>
            <a:r>
              <a:rPr lang="en-US" sz="1700" dirty="0"/>
              <a:t>, Henk </a:t>
            </a:r>
            <a:r>
              <a:rPr lang="en-US" sz="1700" dirty="0" err="1"/>
              <a:t>Corporaal</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"Sibyl: Adaptive and Extensible Data Placement in Hybrid Storage Systems Using Online Reinforcement Learning"</a:t>
            </a:r>
            <a:br>
              <a:rPr lang="en-US" sz="1700" dirty="0"/>
            </a:br>
            <a:r>
              <a:rPr lang="en-US" sz="1700" i="1" dirty="0"/>
              <a:t>Proceedings of the </a:t>
            </a:r>
            <a:r>
              <a:rPr lang="en-US" sz="1700" i="1" dirty="0">
                <a:hlinkClick r:id="rId3"/>
              </a:rPr>
              <a:t>49th International Symposium on Computer Architecture</a:t>
            </a:r>
            <a:r>
              <a:rPr lang="en-US" sz="1700" i="1" dirty="0"/>
              <a:t> (</a:t>
            </a:r>
            <a:r>
              <a:rPr lang="en-US" sz="1700" b="1" i="1" dirty="0"/>
              <a:t>ISCA</a:t>
            </a:r>
            <a:r>
              <a:rPr lang="en-US" sz="1700" i="1" dirty="0"/>
              <a:t>)</a:t>
            </a:r>
            <a:r>
              <a:rPr lang="en-US" sz="1700" dirty="0"/>
              <a:t>, New York, June 2022.</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arXiv version</a:t>
            </a:r>
            <a:r>
              <a:rPr lang="en-US" sz="1700" dirty="0"/>
              <a:t>]</a:t>
            </a:r>
            <a:br>
              <a:rPr lang="en-US" sz="1700" dirty="0"/>
            </a:br>
            <a:r>
              <a:rPr lang="en-US" sz="1700" dirty="0"/>
              <a:t>[</a:t>
            </a:r>
            <a:r>
              <a:rPr lang="en-US" sz="1700" dirty="0">
                <a:hlinkClick r:id="rId7"/>
              </a:rPr>
              <a:t>Sibyl Source Code</a:t>
            </a:r>
            <a:r>
              <a:rPr lang="en-US" sz="1700" dirty="0"/>
              <a:t>]</a:t>
            </a:r>
            <a:br>
              <a:rPr lang="en-US" sz="1700" dirty="0"/>
            </a:br>
            <a:r>
              <a:rPr lang="en-US" sz="1700" dirty="0"/>
              <a:t>[</a:t>
            </a:r>
            <a:r>
              <a:rPr lang="en-US" sz="1700" dirty="0">
                <a:hlinkClick r:id="rId8"/>
              </a:rPr>
              <a:t>Talk Video</a:t>
            </a:r>
            <a:r>
              <a:rPr lang="en-US" sz="1700" dirty="0"/>
              <a:t> (16 minutes)]</a:t>
            </a:r>
          </a:p>
          <a:p>
            <a:pPr marL="0" indent="0">
              <a:buNone/>
            </a:pPr>
            <a:br>
              <a:rPr lang="en-US" sz="1700" dirty="0"/>
            </a:br>
            <a:endParaRPr lang="en-US" sz="1700" dirty="0">
              <a:solidFill>
                <a:srgbClr val="0000FF"/>
              </a:solidFill>
            </a:endParaRP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160740" y="6444044"/>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https://arxiv.org/pdf/2205.07394.pdf</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03023FE1-3568-98CA-A61D-7E80400176EB}"/>
              </a:ext>
            </a:extLst>
          </p:cNvPr>
          <p:cNvPicPr>
            <a:picLocks noChangeAspect="1"/>
          </p:cNvPicPr>
          <p:nvPr/>
        </p:nvPicPr>
        <p:blipFill>
          <a:blip r:embed="rId9"/>
          <a:stretch>
            <a:fillRect/>
          </a:stretch>
        </p:blipFill>
        <p:spPr>
          <a:xfrm>
            <a:off x="0" y="4077072"/>
            <a:ext cx="9144000" cy="1791165"/>
          </a:xfrm>
          <a:prstGeom prst="rect">
            <a:avLst/>
          </a:prstGeom>
        </p:spPr>
      </p:pic>
    </p:spTree>
    <p:extLst>
      <p:ext uri="{BB962C8B-B14F-4D97-AF65-F5344CB8AC3E}">
        <p14:creationId xmlns:p14="http://schemas.microsoft.com/office/powerpoint/2010/main" val="1821146287"/>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181588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Gagandeep Singh</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Rakesh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Nadig</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Jisung</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Park,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Rahul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Bera</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Nastaran</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Hajinazar</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David Novo,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Juan G</a:t>
            </a:r>
            <a:r>
              <a:rPr kumimoji="0" lang="en-GB" sz="2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ómez</a:t>
            </a:r>
            <a:r>
              <a:rPr kumimoji="0" lang="en-GB"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Luna, Sander </a:t>
            </a:r>
            <a:r>
              <a:rPr kumimoji="0" lang="en-GB" sz="2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Stuijk</a:t>
            </a:r>
            <a:r>
              <a:rPr kumimoji="0" lang="en-GB"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Henk </a:t>
            </a:r>
            <a:r>
              <a:rPr kumimoji="0" lang="en-GB" sz="2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Corporaal</a:t>
            </a:r>
            <a:r>
              <a:rPr kumimoji="0" lang="en-GB"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Onur</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Mutlu</a:t>
            </a: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5273" y="5988934"/>
            <a:ext cx="1827447" cy="723364"/>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084187" y="5986894"/>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6286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6000" b="1" i="0" u="none" strike="noStrike" kern="1200" cap="none" spc="-15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Sibyl: </a:t>
            </a:r>
            <a:br>
              <a:rPr kumimoji="0" lang="en-GB" sz="4400" b="1" i="0" u="none" strike="noStrike" kern="1200" cap="none" spc="-15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br>
            <a:r>
              <a:rPr kumimoji="0" lang="en-GB" sz="4400" b="1" i="0" u="none" strike="noStrike" kern="1200" cap="none" spc="-15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Adaptive and Extensible Data Placement in Hybrid Storage Systems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15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Using Online Reinforcement Learning</a:t>
            </a:r>
            <a:endParaRPr kumimoji="0" lang="en-US" sz="6600" b="1" i="0" u="none" strike="noStrike" kern="1200" cap="none" spc="-150" normalizeH="0" baseline="0" noProof="0" dirty="0">
              <a:ln>
                <a:noFill/>
              </a:ln>
              <a:solidFill>
                <a:srgbClr val="002060"/>
              </a:solidFill>
              <a:effectLst/>
              <a:uLnTx/>
              <a:uFillTx/>
              <a:latin typeface="Calibri" panose="020F0502020204030204" pitchFamily="34" charset="0"/>
              <a:ea typeface="Segoe UI Historic" panose="020B0502040204020203" pitchFamily="34" charset="0"/>
              <a:cs typeface="Calibri" panose="020F0502020204030204" pitchFamily="34" charset="0"/>
            </a:endParaRPr>
          </a:p>
        </p:txBody>
      </p:sp>
      <p:grpSp>
        <p:nvGrpSpPr>
          <p:cNvPr id="13" name="Group 44">
            <a:extLst>
              <a:ext uri="{FF2B5EF4-FFF2-40B4-BE49-F238E27FC236}">
                <a16:creationId xmlns:a16="http://schemas.microsoft.com/office/drawing/2014/main" id="{5871F636-E439-3600-1527-C77454665BA5}"/>
              </a:ext>
            </a:extLst>
          </p:cNvPr>
          <p:cNvGrpSpPr>
            <a:grpSpLocks/>
          </p:cNvGrpSpPr>
          <p:nvPr/>
        </p:nvGrpSpPr>
        <p:grpSpPr bwMode="auto">
          <a:xfrm>
            <a:off x="6525264" y="5855773"/>
            <a:ext cx="2712661" cy="723364"/>
            <a:chOff x="11717338" y="360363"/>
            <a:chExt cx="8572500" cy="2338387"/>
          </a:xfrm>
        </p:grpSpPr>
        <p:sp>
          <p:nvSpPr>
            <p:cNvPr id="14" name="AutoShape 5">
              <a:extLst>
                <a:ext uri="{FF2B5EF4-FFF2-40B4-BE49-F238E27FC236}">
                  <a16:creationId xmlns:a16="http://schemas.microsoft.com/office/drawing/2014/main" id="{1A6BF8A0-9041-CDE3-B16A-282736D6AC35}"/>
                </a:ext>
              </a:extLst>
            </p:cNvPr>
            <p:cNvSpPr>
              <a:spLocks noChangeAspect="1" noChangeArrowheads="1" noTextEdit="1"/>
            </p:cNvSpPr>
            <p:nvPr userDrawn="1"/>
          </p:nvSpPr>
          <p:spPr bwMode="auto">
            <a:xfrm>
              <a:off x="11717338" y="360363"/>
              <a:ext cx="8572500" cy="2338387"/>
            </a:xfrm>
            <a:prstGeom prst="rect">
              <a:avLst/>
            </a:prstGeom>
            <a:noFill/>
            <a:ln w="9525">
              <a:no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B5A1B428-63FC-6B0B-47C6-B584619775C2}"/>
                </a:ext>
              </a:extLst>
            </p:cNvPr>
            <p:cNvSpPr>
              <a:spLocks noChangeArrowheads="1"/>
            </p:cNvSpPr>
            <p:nvPr userDrawn="1"/>
          </p:nvSpPr>
          <p:spPr bwMode="auto">
            <a:xfrm>
              <a:off x="11717338" y="360363"/>
              <a:ext cx="8572500" cy="2338387"/>
            </a:xfrm>
            <a:prstGeom prst="rect">
              <a:avLst/>
            </a:prstGeom>
            <a:noFill/>
            <a:ln w="9525">
              <a:no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15">
              <a:extLst>
                <a:ext uri="{FF2B5EF4-FFF2-40B4-BE49-F238E27FC236}">
                  <a16:creationId xmlns:a16="http://schemas.microsoft.com/office/drawing/2014/main" id="{8155AA0A-A688-9B57-47DF-B617D281B083}"/>
                </a:ext>
              </a:extLst>
            </p:cNvPr>
            <p:cNvSpPr>
              <a:spLocks/>
            </p:cNvSpPr>
            <p:nvPr userDrawn="1"/>
          </p:nvSpPr>
          <p:spPr bwMode="auto">
            <a:xfrm>
              <a:off x="16394113" y="847725"/>
              <a:ext cx="203200" cy="292100"/>
            </a:xfrm>
            <a:custGeom>
              <a:avLst/>
              <a:gdLst/>
              <a:ahLst/>
              <a:cxnLst>
                <a:cxn ang="0">
                  <a:pos x="0" y="184"/>
                </a:cxn>
                <a:cxn ang="0">
                  <a:pos x="0" y="0"/>
                </a:cxn>
                <a:cxn ang="0">
                  <a:pos x="124" y="0"/>
                </a:cxn>
                <a:cxn ang="0">
                  <a:pos x="124" y="38"/>
                </a:cxn>
                <a:cxn ang="0">
                  <a:pos x="43" y="38"/>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4" y="0"/>
                  </a:lnTo>
                  <a:lnTo>
                    <a:pt x="124" y="38"/>
                  </a:lnTo>
                  <a:lnTo>
                    <a:pt x="43" y="38"/>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2C71ECCD-BC4E-1DCC-3C63-FC50294323FA}"/>
                </a:ext>
              </a:extLst>
            </p:cNvPr>
            <p:cNvSpPr>
              <a:spLocks noChangeArrowheads="1"/>
            </p:cNvSpPr>
            <p:nvPr userDrawn="1"/>
          </p:nvSpPr>
          <p:spPr bwMode="auto">
            <a:xfrm>
              <a:off x="16654463" y="847725"/>
              <a:ext cx="71437" cy="292100"/>
            </a:xfrm>
            <a:prstGeom prst="rect">
              <a:avLst/>
            </a:prstGeom>
            <a:solidFill>
              <a:srgbClr val="9E0000"/>
            </a:solidFill>
            <a:ln w="9525">
              <a:no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reeform 17">
              <a:extLst>
                <a:ext uri="{FF2B5EF4-FFF2-40B4-BE49-F238E27FC236}">
                  <a16:creationId xmlns:a16="http://schemas.microsoft.com/office/drawing/2014/main" id="{61C7563B-2AF4-2E64-40BC-06BB5BC4C5DB}"/>
                </a:ext>
              </a:extLst>
            </p:cNvPr>
            <p:cNvSpPr>
              <a:spLocks/>
            </p:cNvSpPr>
            <p:nvPr userDrawn="1"/>
          </p:nvSpPr>
          <p:spPr bwMode="auto">
            <a:xfrm>
              <a:off x="16794163" y="847725"/>
              <a:ext cx="265112" cy="292100"/>
            </a:xfrm>
            <a:custGeom>
              <a:avLst/>
              <a:gdLst/>
              <a:ahLst/>
              <a:cxnLst>
                <a:cxn ang="0">
                  <a:pos x="116" y="184"/>
                </a:cxn>
                <a:cxn ang="0">
                  <a:pos x="42" y="64"/>
                </a:cxn>
                <a:cxn ang="0">
                  <a:pos x="42" y="64"/>
                </a:cxn>
                <a:cxn ang="0">
                  <a:pos x="43" y="184"/>
                </a:cxn>
                <a:cxn ang="0">
                  <a:pos x="0" y="184"/>
                </a:cxn>
                <a:cxn ang="0">
                  <a:pos x="0" y="0"/>
                </a:cxn>
                <a:cxn ang="0">
                  <a:pos x="50" y="0"/>
                </a:cxn>
                <a:cxn ang="0">
                  <a:pos x="124" y="120"/>
                </a:cxn>
                <a:cxn ang="0">
                  <a:pos x="125" y="120"/>
                </a:cxn>
                <a:cxn ang="0">
                  <a:pos x="124" y="0"/>
                </a:cxn>
                <a:cxn ang="0">
                  <a:pos x="167" y="0"/>
                </a:cxn>
                <a:cxn ang="0">
                  <a:pos x="167" y="184"/>
                </a:cxn>
                <a:cxn ang="0">
                  <a:pos x="116" y="184"/>
                </a:cxn>
              </a:cxnLst>
              <a:rect l="0" t="0" r="r" b="b"/>
              <a:pathLst>
                <a:path w="167" h="184">
                  <a:moveTo>
                    <a:pt x="116" y="184"/>
                  </a:moveTo>
                  <a:lnTo>
                    <a:pt x="42" y="64"/>
                  </a:lnTo>
                  <a:lnTo>
                    <a:pt x="42" y="64"/>
                  </a:lnTo>
                  <a:lnTo>
                    <a:pt x="43" y="184"/>
                  </a:lnTo>
                  <a:lnTo>
                    <a:pt x="0" y="184"/>
                  </a:lnTo>
                  <a:lnTo>
                    <a:pt x="0" y="0"/>
                  </a:lnTo>
                  <a:lnTo>
                    <a:pt x="50" y="0"/>
                  </a:lnTo>
                  <a:lnTo>
                    <a:pt x="124" y="120"/>
                  </a:lnTo>
                  <a:lnTo>
                    <a:pt x="125" y="120"/>
                  </a:lnTo>
                  <a:lnTo>
                    <a:pt x="124" y="0"/>
                  </a:lnTo>
                  <a:lnTo>
                    <a:pt x="167" y="0"/>
                  </a:lnTo>
                  <a:lnTo>
                    <a:pt x="167" y="184"/>
                  </a:lnTo>
                  <a:lnTo>
                    <a:pt x="116"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8">
              <a:extLst>
                <a:ext uri="{FF2B5EF4-FFF2-40B4-BE49-F238E27FC236}">
                  <a16:creationId xmlns:a16="http://schemas.microsoft.com/office/drawing/2014/main" id="{7CF24EA0-5764-2810-9A32-988926B52CD3}"/>
                </a:ext>
              </a:extLst>
            </p:cNvPr>
            <p:cNvSpPr>
              <a:spLocks noEditPoints="1"/>
            </p:cNvSpPr>
            <p:nvPr userDrawn="1"/>
          </p:nvSpPr>
          <p:spPr bwMode="auto">
            <a:xfrm>
              <a:off x="17127538" y="847725"/>
              <a:ext cx="271462" cy="292100"/>
            </a:xfrm>
            <a:custGeom>
              <a:avLst/>
              <a:gdLst/>
              <a:ahLst/>
              <a:cxnLst>
                <a:cxn ang="0">
                  <a:pos x="952" y="506"/>
                </a:cxn>
                <a:cxn ang="0">
                  <a:pos x="902" y="737"/>
                </a:cxn>
                <a:cxn ang="0">
                  <a:pos x="771" y="897"/>
                </a:cxn>
                <a:cxn ang="0">
                  <a:pos x="587" y="989"/>
                </a:cxn>
                <a:cxn ang="0">
                  <a:pos x="380" y="1019"/>
                </a:cxn>
                <a:cxn ang="0">
                  <a:pos x="0" y="1019"/>
                </a:cxn>
                <a:cxn ang="0">
                  <a:pos x="0" y="0"/>
                </a:cxn>
                <a:cxn ang="0">
                  <a:pos x="368" y="0"/>
                </a:cxn>
                <a:cxn ang="0">
                  <a:pos x="582" y="25"/>
                </a:cxn>
                <a:cxn ang="0">
                  <a:pos x="769" y="109"/>
                </a:cxn>
                <a:cxn ang="0">
                  <a:pos x="901" y="265"/>
                </a:cxn>
                <a:cxn ang="0">
                  <a:pos x="952" y="506"/>
                </a:cxn>
                <a:cxn ang="0">
                  <a:pos x="695" y="506"/>
                </a:cxn>
                <a:cxn ang="0">
                  <a:pos x="667" y="363"/>
                </a:cxn>
                <a:cxn ang="0">
                  <a:pos x="592" y="273"/>
                </a:cxn>
                <a:cxn ang="0">
                  <a:pos x="486" y="225"/>
                </a:cxn>
                <a:cxn ang="0">
                  <a:pos x="363" y="210"/>
                </a:cxn>
                <a:cxn ang="0">
                  <a:pos x="240" y="210"/>
                </a:cxn>
                <a:cxn ang="0">
                  <a:pos x="240" y="806"/>
                </a:cxn>
                <a:cxn ang="0">
                  <a:pos x="357" y="806"/>
                </a:cxn>
                <a:cxn ang="0">
                  <a:pos x="484" y="791"/>
                </a:cxn>
                <a:cxn ang="0">
                  <a:pos x="592" y="741"/>
                </a:cxn>
                <a:cxn ang="0">
                  <a:pos x="667" y="649"/>
                </a:cxn>
                <a:cxn ang="0">
                  <a:pos x="695" y="506"/>
                </a:cxn>
              </a:cxnLst>
              <a:rect l="0" t="0" r="r" b="b"/>
              <a:pathLst>
                <a:path w="952" h="1019">
                  <a:moveTo>
                    <a:pt x="952" y="506"/>
                  </a:moveTo>
                  <a:cubicBezTo>
                    <a:pt x="952" y="596"/>
                    <a:pt x="935" y="673"/>
                    <a:pt x="902" y="737"/>
                  </a:cubicBezTo>
                  <a:cubicBezTo>
                    <a:pt x="869" y="802"/>
                    <a:pt x="825" y="855"/>
                    <a:pt x="771" y="897"/>
                  </a:cubicBezTo>
                  <a:cubicBezTo>
                    <a:pt x="717" y="939"/>
                    <a:pt x="655" y="969"/>
                    <a:pt x="587" y="989"/>
                  </a:cubicBezTo>
                  <a:cubicBezTo>
                    <a:pt x="519" y="1009"/>
                    <a:pt x="450" y="1019"/>
                    <a:pt x="380" y="1019"/>
                  </a:cubicBezTo>
                  <a:cubicBezTo>
                    <a:pt x="0" y="1019"/>
                    <a:pt x="0" y="1019"/>
                    <a:pt x="0" y="1019"/>
                  </a:cubicBezTo>
                  <a:cubicBezTo>
                    <a:pt x="0" y="0"/>
                    <a:pt x="0" y="0"/>
                    <a:pt x="0" y="0"/>
                  </a:cubicBezTo>
                  <a:cubicBezTo>
                    <a:pt x="368" y="0"/>
                    <a:pt x="368" y="0"/>
                    <a:pt x="368" y="0"/>
                  </a:cubicBezTo>
                  <a:cubicBezTo>
                    <a:pt x="440" y="0"/>
                    <a:pt x="511" y="9"/>
                    <a:pt x="582" y="25"/>
                  </a:cubicBezTo>
                  <a:cubicBezTo>
                    <a:pt x="652" y="42"/>
                    <a:pt x="714" y="70"/>
                    <a:pt x="769" y="109"/>
                  </a:cubicBezTo>
                  <a:cubicBezTo>
                    <a:pt x="823" y="148"/>
                    <a:pt x="868" y="200"/>
                    <a:pt x="901" y="265"/>
                  </a:cubicBezTo>
                  <a:cubicBezTo>
                    <a:pt x="935" y="330"/>
                    <a:pt x="952" y="411"/>
                    <a:pt x="952" y="506"/>
                  </a:cubicBezTo>
                  <a:moveTo>
                    <a:pt x="695" y="506"/>
                  </a:moveTo>
                  <a:cubicBezTo>
                    <a:pt x="695" y="449"/>
                    <a:pt x="686" y="401"/>
                    <a:pt x="667" y="363"/>
                  </a:cubicBezTo>
                  <a:cubicBezTo>
                    <a:pt x="649" y="326"/>
                    <a:pt x="624" y="295"/>
                    <a:pt x="592" y="273"/>
                  </a:cubicBezTo>
                  <a:cubicBezTo>
                    <a:pt x="561" y="250"/>
                    <a:pt x="526" y="234"/>
                    <a:pt x="486" y="225"/>
                  </a:cubicBezTo>
                  <a:cubicBezTo>
                    <a:pt x="446" y="215"/>
                    <a:pt x="405" y="210"/>
                    <a:pt x="363" y="210"/>
                  </a:cubicBezTo>
                  <a:cubicBezTo>
                    <a:pt x="240" y="210"/>
                    <a:pt x="240" y="210"/>
                    <a:pt x="240" y="210"/>
                  </a:cubicBezTo>
                  <a:cubicBezTo>
                    <a:pt x="240" y="806"/>
                    <a:pt x="240" y="806"/>
                    <a:pt x="240" y="806"/>
                  </a:cubicBezTo>
                  <a:cubicBezTo>
                    <a:pt x="357" y="806"/>
                    <a:pt x="357" y="806"/>
                    <a:pt x="357" y="806"/>
                  </a:cubicBezTo>
                  <a:cubicBezTo>
                    <a:pt x="401" y="806"/>
                    <a:pt x="444" y="801"/>
                    <a:pt x="484" y="791"/>
                  </a:cubicBezTo>
                  <a:cubicBezTo>
                    <a:pt x="525" y="781"/>
                    <a:pt x="561" y="764"/>
                    <a:pt x="592" y="741"/>
                  </a:cubicBezTo>
                  <a:cubicBezTo>
                    <a:pt x="624" y="718"/>
                    <a:pt x="649" y="687"/>
                    <a:pt x="667" y="649"/>
                  </a:cubicBezTo>
                  <a:cubicBezTo>
                    <a:pt x="686" y="611"/>
                    <a:pt x="695" y="563"/>
                    <a:pt x="695" y="506"/>
                  </a:cubicBezTo>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19">
              <a:extLst>
                <a:ext uri="{FF2B5EF4-FFF2-40B4-BE49-F238E27FC236}">
                  <a16:creationId xmlns:a16="http://schemas.microsoft.com/office/drawing/2014/main" id="{9A0CDB88-6763-50A5-8383-FED6B7CD991F}"/>
                </a:ext>
              </a:extLst>
            </p:cNvPr>
            <p:cNvSpPr>
              <a:spLocks/>
            </p:cNvSpPr>
            <p:nvPr userDrawn="1"/>
          </p:nvSpPr>
          <p:spPr bwMode="auto">
            <a:xfrm>
              <a:off x="17452975" y="847725"/>
              <a:ext cx="254000" cy="292100"/>
            </a:xfrm>
            <a:custGeom>
              <a:avLst/>
              <a:gdLst/>
              <a:ahLst/>
              <a:cxnLst>
                <a:cxn ang="0">
                  <a:pos x="116" y="184"/>
                </a:cxn>
                <a:cxn ang="0">
                  <a:pos x="116" y="107"/>
                </a:cxn>
                <a:cxn ang="0">
                  <a:pos x="44" y="107"/>
                </a:cxn>
                <a:cxn ang="0">
                  <a:pos x="44" y="184"/>
                </a:cxn>
                <a:cxn ang="0">
                  <a:pos x="0" y="184"/>
                </a:cxn>
                <a:cxn ang="0">
                  <a:pos x="0" y="0"/>
                </a:cxn>
                <a:cxn ang="0">
                  <a:pos x="44" y="0"/>
                </a:cxn>
                <a:cxn ang="0">
                  <a:pos x="44" y="70"/>
                </a:cxn>
                <a:cxn ang="0">
                  <a:pos x="116" y="70"/>
                </a:cxn>
                <a:cxn ang="0">
                  <a:pos x="116" y="0"/>
                </a:cxn>
                <a:cxn ang="0">
                  <a:pos x="160" y="0"/>
                </a:cxn>
                <a:cxn ang="0">
                  <a:pos x="160" y="184"/>
                </a:cxn>
                <a:cxn ang="0">
                  <a:pos x="116" y="184"/>
                </a:cxn>
              </a:cxnLst>
              <a:rect l="0" t="0" r="r" b="b"/>
              <a:pathLst>
                <a:path w="160" h="184">
                  <a:moveTo>
                    <a:pt x="116" y="184"/>
                  </a:moveTo>
                  <a:lnTo>
                    <a:pt x="116" y="107"/>
                  </a:lnTo>
                  <a:lnTo>
                    <a:pt x="44" y="107"/>
                  </a:lnTo>
                  <a:lnTo>
                    <a:pt x="44" y="184"/>
                  </a:lnTo>
                  <a:lnTo>
                    <a:pt x="0" y="184"/>
                  </a:lnTo>
                  <a:lnTo>
                    <a:pt x="0" y="0"/>
                  </a:lnTo>
                  <a:lnTo>
                    <a:pt x="44" y="0"/>
                  </a:lnTo>
                  <a:lnTo>
                    <a:pt x="44" y="70"/>
                  </a:lnTo>
                  <a:lnTo>
                    <a:pt x="116" y="70"/>
                  </a:lnTo>
                  <a:lnTo>
                    <a:pt x="116" y="0"/>
                  </a:lnTo>
                  <a:lnTo>
                    <a:pt x="160" y="0"/>
                  </a:lnTo>
                  <a:lnTo>
                    <a:pt x="160" y="184"/>
                  </a:lnTo>
                  <a:lnTo>
                    <a:pt x="116"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20">
              <a:extLst>
                <a:ext uri="{FF2B5EF4-FFF2-40B4-BE49-F238E27FC236}">
                  <a16:creationId xmlns:a16="http://schemas.microsoft.com/office/drawing/2014/main" id="{408B25AE-7D35-38CA-C374-D5AE57D74748}"/>
                </a:ext>
              </a:extLst>
            </p:cNvPr>
            <p:cNvSpPr>
              <a:spLocks noEditPoints="1"/>
            </p:cNvSpPr>
            <p:nvPr userDrawn="1"/>
          </p:nvSpPr>
          <p:spPr bwMode="auto">
            <a:xfrm>
              <a:off x="17760950" y="839788"/>
              <a:ext cx="317500"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4"/>
                </a:cxn>
                <a:cxn ang="0">
                  <a:pos x="333" y="37"/>
                </a:cxn>
                <a:cxn ang="0">
                  <a:pos x="554" y="0"/>
                </a:cxn>
                <a:cxn ang="0">
                  <a:pos x="776" y="37"/>
                </a:cxn>
                <a:cxn ang="0">
                  <a:pos x="953" y="144"/>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5"/>
                </a:cxn>
                <a:cxn ang="0">
                  <a:pos x="554" y="848"/>
                </a:cxn>
                <a:cxn ang="0">
                  <a:pos x="672" y="825"/>
                </a:cxn>
                <a:cxn ang="0">
                  <a:pos x="765" y="759"/>
                </a:cxn>
                <a:cxn ang="0">
                  <a:pos x="825" y="659"/>
                </a:cxn>
                <a:cxn ang="0">
                  <a:pos x="847" y="532"/>
                </a:cxn>
              </a:cxnLst>
              <a:rect l="0" t="0" r="r" b="b"/>
              <a:pathLst>
                <a:path w="1110" h="1073">
                  <a:moveTo>
                    <a:pt x="1110" y="532"/>
                  </a:moveTo>
                  <a:cubicBezTo>
                    <a:pt x="1110" y="613"/>
                    <a:pt x="1096" y="686"/>
                    <a:pt x="1068" y="753"/>
                  </a:cubicBezTo>
                  <a:cubicBezTo>
                    <a:pt x="1040" y="819"/>
                    <a:pt x="1002" y="877"/>
                    <a:pt x="953" y="924"/>
                  </a:cubicBezTo>
                  <a:cubicBezTo>
                    <a:pt x="903" y="972"/>
                    <a:pt x="844" y="1008"/>
                    <a:pt x="776" y="1034"/>
                  </a:cubicBezTo>
                  <a:cubicBezTo>
                    <a:pt x="708" y="1060"/>
                    <a:pt x="634" y="1073"/>
                    <a:pt x="554" y="1073"/>
                  </a:cubicBezTo>
                  <a:cubicBezTo>
                    <a:pt x="475" y="1073"/>
                    <a:pt x="401" y="1060"/>
                    <a:pt x="333" y="1034"/>
                  </a:cubicBezTo>
                  <a:cubicBezTo>
                    <a:pt x="266" y="1008"/>
                    <a:pt x="207" y="972"/>
                    <a:pt x="158" y="924"/>
                  </a:cubicBezTo>
                  <a:cubicBezTo>
                    <a:pt x="108" y="877"/>
                    <a:pt x="69" y="819"/>
                    <a:pt x="42" y="753"/>
                  </a:cubicBezTo>
                  <a:cubicBezTo>
                    <a:pt x="14" y="686"/>
                    <a:pt x="0" y="613"/>
                    <a:pt x="0" y="532"/>
                  </a:cubicBezTo>
                  <a:cubicBezTo>
                    <a:pt x="0" y="451"/>
                    <a:pt x="14" y="377"/>
                    <a:pt x="42" y="311"/>
                  </a:cubicBezTo>
                  <a:cubicBezTo>
                    <a:pt x="69" y="246"/>
                    <a:pt x="108" y="190"/>
                    <a:pt x="158" y="144"/>
                  </a:cubicBezTo>
                  <a:cubicBezTo>
                    <a:pt x="207" y="98"/>
                    <a:pt x="266" y="62"/>
                    <a:pt x="333" y="37"/>
                  </a:cubicBezTo>
                  <a:cubicBezTo>
                    <a:pt x="401" y="12"/>
                    <a:pt x="475" y="0"/>
                    <a:pt x="554" y="0"/>
                  </a:cubicBezTo>
                  <a:cubicBezTo>
                    <a:pt x="634" y="0"/>
                    <a:pt x="708" y="12"/>
                    <a:pt x="776" y="37"/>
                  </a:cubicBezTo>
                  <a:cubicBezTo>
                    <a:pt x="844" y="62"/>
                    <a:pt x="903" y="98"/>
                    <a:pt x="953" y="144"/>
                  </a:cubicBezTo>
                  <a:cubicBezTo>
                    <a:pt x="1002" y="190"/>
                    <a:pt x="1040" y="246"/>
                    <a:pt x="1068" y="311"/>
                  </a:cubicBezTo>
                  <a:cubicBezTo>
                    <a:pt x="1096" y="377"/>
                    <a:pt x="1110" y="451"/>
                    <a:pt x="1110" y="532"/>
                  </a:cubicBezTo>
                  <a:moveTo>
                    <a:pt x="847" y="532"/>
                  </a:moveTo>
                  <a:cubicBezTo>
                    <a:pt x="847" y="488"/>
                    <a:pt x="839" y="447"/>
                    <a:pt x="825" y="408"/>
                  </a:cubicBezTo>
                  <a:cubicBezTo>
                    <a:pt x="811" y="370"/>
                    <a:pt x="791" y="337"/>
                    <a:pt x="765" y="310"/>
                  </a:cubicBezTo>
                  <a:cubicBezTo>
                    <a:pt x="740" y="283"/>
                    <a:pt x="709" y="261"/>
                    <a:pt x="673" y="245"/>
                  </a:cubicBezTo>
                  <a:cubicBezTo>
                    <a:pt x="637" y="229"/>
                    <a:pt x="598" y="221"/>
                    <a:pt x="554" y="221"/>
                  </a:cubicBezTo>
                  <a:cubicBezTo>
                    <a:pt x="511" y="221"/>
                    <a:pt x="472" y="229"/>
                    <a:pt x="436" y="245"/>
                  </a:cubicBezTo>
                  <a:cubicBezTo>
                    <a:pt x="401" y="261"/>
                    <a:pt x="370" y="283"/>
                    <a:pt x="344" y="310"/>
                  </a:cubicBezTo>
                  <a:cubicBezTo>
                    <a:pt x="318" y="337"/>
                    <a:pt x="298" y="370"/>
                    <a:pt x="284" y="408"/>
                  </a:cubicBezTo>
                  <a:cubicBezTo>
                    <a:pt x="270" y="447"/>
                    <a:pt x="263" y="488"/>
                    <a:pt x="263" y="532"/>
                  </a:cubicBezTo>
                  <a:cubicBezTo>
                    <a:pt x="263" y="578"/>
                    <a:pt x="271" y="620"/>
                    <a:pt x="285" y="659"/>
                  </a:cubicBezTo>
                  <a:cubicBezTo>
                    <a:pt x="299" y="698"/>
                    <a:pt x="319" y="732"/>
                    <a:pt x="345" y="759"/>
                  </a:cubicBezTo>
                  <a:cubicBezTo>
                    <a:pt x="370" y="787"/>
                    <a:pt x="401" y="809"/>
                    <a:pt x="436" y="825"/>
                  </a:cubicBezTo>
                  <a:cubicBezTo>
                    <a:pt x="472" y="841"/>
                    <a:pt x="511" y="848"/>
                    <a:pt x="554" y="848"/>
                  </a:cubicBezTo>
                  <a:cubicBezTo>
                    <a:pt x="598" y="848"/>
                    <a:pt x="637" y="841"/>
                    <a:pt x="672" y="825"/>
                  </a:cubicBezTo>
                  <a:cubicBezTo>
                    <a:pt x="708" y="809"/>
                    <a:pt x="739" y="787"/>
                    <a:pt x="765" y="759"/>
                  </a:cubicBezTo>
                  <a:cubicBezTo>
                    <a:pt x="790" y="732"/>
                    <a:pt x="811" y="698"/>
                    <a:pt x="825" y="659"/>
                  </a:cubicBezTo>
                  <a:cubicBezTo>
                    <a:pt x="839" y="620"/>
                    <a:pt x="847" y="578"/>
                    <a:pt x="847" y="532"/>
                  </a:cubicBezTo>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22">
              <a:extLst>
                <a:ext uri="{FF2B5EF4-FFF2-40B4-BE49-F238E27FC236}">
                  <a16:creationId xmlns:a16="http://schemas.microsoft.com/office/drawing/2014/main" id="{AB04B5F7-DD58-CBAE-206E-1E7C4FCEFBCC}"/>
                </a:ext>
              </a:extLst>
            </p:cNvPr>
            <p:cNvSpPr>
              <a:spLocks/>
            </p:cNvSpPr>
            <p:nvPr userDrawn="1"/>
          </p:nvSpPr>
          <p:spPr bwMode="auto">
            <a:xfrm>
              <a:off x="18086388" y="847725"/>
              <a:ext cx="293687" cy="292100"/>
            </a:xfrm>
            <a:custGeom>
              <a:avLst/>
              <a:gdLst/>
              <a:ahLst/>
              <a:cxnLst>
                <a:cxn ang="0">
                  <a:pos x="114" y="184"/>
                </a:cxn>
                <a:cxn ang="0">
                  <a:pos x="69" y="184"/>
                </a:cxn>
                <a:cxn ang="0">
                  <a:pos x="0" y="0"/>
                </a:cxn>
                <a:cxn ang="0">
                  <a:pos x="49" y="0"/>
                </a:cxn>
                <a:cxn ang="0">
                  <a:pos x="92" y="131"/>
                </a:cxn>
                <a:cxn ang="0">
                  <a:pos x="93" y="131"/>
                </a:cxn>
                <a:cxn ang="0">
                  <a:pos x="136" y="0"/>
                </a:cxn>
                <a:cxn ang="0">
                  <a:pos x="185" y="0"/>
                </a:cxn>
                <a:cxn ang="0">
                  <a:pos x="114" y="184"/>
                </a:cxn>
              </a:cxnLst>
              <a:rect l="0" t="0" r="r" b="b"/>
              <a:pathLst>
                <a:path w="185" h="184">
                  <a:moveTo>
                    <a:pt x="114" y="184"/>
                  </a:moveTo>
                  <a:lnTo>
                    <a:pt x="69" y="184"/>
                  </a:lnTo>
                  <a:lnTo>
                    <a:pt x="0" y="0"/>
                  </a:lnTo>
                  <a:lnTo>
                    <a:pt x="49" y="0"/>
                  </a:lnTo>
                  <a:lnTo>
                    <a:pt x="92" y="131"/>
                  </a:lnTo>
                  <a:lnTo>
                    <a:pt x="93" y="131"/>
                  </a:lnTo>
                  <a:lnTo>
                    <a:pt x="136" y="0"/>
                  </a:lnTo>
                  <a:lnTo>
                    <a:pt x="185" y="0"/>
                  </a:lnTo>
                  <a:lnTo>
                    <a:pt x="114"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23">
              <a:extLst>
                <a:ext uri="{FF2B5EF4-FFF2-40B4-BE49-F238E27FC236}">
                  <a16:creationId xmlns:a16="http://schemas.microsoft.com/office/drawing/2014/main" id="{078B6F1F-5147-43ED-A04A-4058365B75FD}"/>
                </a:ext>
              </a:extLst>
            </p:cNvPr>
            <p:cNvSpPr>
              <a:spLocks/>
            </p:cNvSpPr>
            <p:nvPr userDrawn="1"/>
          </p:nvSpPr>
          <p:spPr bwMode="auto">
            <a:xfrm>
              <a:off x="18413413" y="847725"/>
              <a:ext cx="203200" cy="292100"/>
            </a:xfrm>
            <a:custGeom>
              <a:avLst/>
              <a:gdLst/>
              <a:ahLst/>
              <a:cxnLst>
                <a:cxn ang="0">
                  <a:pos x="0" y="184"/>
                </a:cxn>
                <a:cxn ang="0">
                  <a:pos x="0" y="0"/>
                </a:cxn>
                <a:cxn ang="0">
                  <a:pos x="123" y="0"/>
                </a:cxn>
                <a:cxn ang="0">
                  <a:pos x="123" y="38"/>
                </a:cxn>
                <a:cxn ang="0">
                  <a:pos x="43" y="38"/>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3" y="0"/>
                  </a:lnTo>
                  <a:lnTo>
                    <a:pt x="123" y="38"/>
                  </a:lnTo>
                  <a:lnTo>
                    <a:pt x="43" y="38"/>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24">
              <a:extLst>
                <a:ext uri="{FF2B5EF4-FFF2-40B4-BE49-F238E27FC236}">
                  <a16:creationId xmlns:a16="http://schemas.microsoft.com/office/drawing/2014/main" id="{6362EFB9-2D2E-0DD4-1FCB-DB5EF0FBA7ED}"/>
                </a:ext>
              </a:extLst>
            </p:cNvPr>
            <p:cNvSpPr>
              <a:spLocks/>
            </p:cNvSpPr>
            <p:nvPr userDrawn="1"/>
          </p:nvSpPr>
          <p:spPr bwMode="auto">
            <a:xfrm>
              <a:off x="18673763" y="847725"/>
              <a:ext cx="265112" cy="292100"/>
            </a:xfrm>
            <a:custGeom>
              <a:avLst/>
              <a:gdLst/>
              <a:ahLst/>
              <a:cxnLst>
                <a:cxn ang="0">
                  <a:pos x="117" y="184"/>
                </a:cxn>
                <a:cxn ang="0">
                  <a:pos x="43" y="64"/>
                </a:cxn>
                <a:cxn ang="0">
                  <a:pos x="42" y="64"/>
                </a:cxn>
                <a:cxn ang="0">
                  <a:pos x="43" y="184"/>
                </a:cxn>
                <a:cxn ang="0">
                  <a:pos x="0" y="184"/>
                </a:cxn>
                <a:cxn ang="0">
                  <a:pos x="0" y="0"/>
                </a:cxn>
                <a:cxn ang="0">
                  <a:pos x="51" y="0"/>
                </a:cxn>
                <a:cxn ang="0">
                  <a:pos x="124" y="120"/>
                </a:cxn>
                <a:cxn ang="0">
                  <a:pos x="125" y="120"/>
                </a:cxn>
                <a:cxn ang="0">
                  <a:pos x="124" y="0"/>
                </a:cxn>
                <a:cxn ang="0">
                  <a:pos x="167" y="0"/>
                </a:cxn>
                <a:cxn ang="0">
                  <a:pos x="167" y="184"/>
                </a:cxn>
                <a:cxn ang="0">
                  <a:pos x="117" y="184"/>
                </a:cxn>
              </a:cxnLst>
              <a:rect l="0" t="0" r="r" b="b"/>
              <a:pathLst>
                <a:path w="167" h="184">
                  <a:moveTo>
                    <a:pt x="117" y="184"/>
                  </a:moveTo>
                  <a:lnTo>
                    <a:pt x="43" y="64"/>
                  </a:lnTo>
                  <a:lnTo>
                    <a:pt x="42" y="64"/>
                  </a:lnTo>
                  <a:lnTo>
                    <a:pt x="43" y="184"/>
                  </a:lnTo>
                  <a:lnTo>
                    <a:pt x="0" y="184"/>
                  </a:lnTo>
                  <a:lnTo>
                    <a:pt x="0" y="0"/>
                  </a:lnTo>
                  <a:lnTo>
                    <a:pt x="51" y="0"/>
                  </a:lnTo>
                  <a:lnTo>
                    <a:pt x="124" y="120"/>
                  </a:lnTo>
                  <a:lnTo>
                    <a:pt x="125" y="120"/>
                  </a:lnTo>
                  <a:lnTo>
                    <a:pt x="124" y="0"/>
                  </a:lnTo>
                  <a:lnTo>
                    <a:pt x="167" y="0"/>
                  </a:lnTo>
                  <a:lnTo>
                    <a:pt x="167" y="184"/>
                  </a:lnTo>
                  <a:lnTo>
                    <a:pt x="117"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25">
              <a:extLst>
                <a:ext uri="{FF2B5EF4-FFF2-40B4-BE49-F238E27FC236}">
                  <a16:creationId xmlns:a16="http://schemas.microsoft.com/office/drawing/2014/main" id="{0135DE5D-967A-14B2-26C6-8C2AAF332386}"/>
                </a:ext>
              </a:extLst>
            </p:cNvPr>
            <p:cNvSpPr>
              <a:spLocks/>
            </p:cNvSpPr>
            <p:nvPr userDrawn="1"/>
          </p:nvSpPr>
          <p:spPr bwMode="auto">
            <a:xfrm>
              <a:off x="16394113" y="1822450"/>
              <a:ext cx="234950" cy="292100"/>
            </a:xfrm>
            <a:custGeom>
              <a:avLst/>
              <a:gdLst/>
              <a:ahLst/>
              <a:cxnLst>
                <a:cxn ang="0">
                  <a:pos x="96" y="38"/>
                </a:cxn>
                <a:cxn ang="0">
                  <a:pos x="96" y="184"/>
                </a:cxn>
                <a:cxn ang="0">
                  <a:pos x="52" y="184"/>
                </a:cxn>
                <a:cxn ang="0">
                  <a:pos x="52" y="38"/>
                </a:cxn>
                <a:cxn ang="0">
                  <a:pos x="0" y="38"/>
                </a:cxn>
                <a:cxn ang="0">
                  <a:pos x="0" y="0"/>
                </a:cxn>
                <a:cxn ang="0">
                  <a:pos x="148" y="0"/>
                </a:cxn>
                <a:cxn ang="0">
                  <a:pos x="148" y="38"/>
                </a:cxn>
                <a:cxn ang="0">
                  <a:pos x="96" y="38"/>
                </a:cxn>
              </a:cxnLst>
              <a:rect l="0" t="0" r="r" b="b"/>
              <a:pathLst>
                <a:path w="148" h="184">
                  <a:moveTo>
                    <a:pt x="96" y="38"/>
                  </a:moveTo>
                  <a:lnTo>
                    <a:pt x="96" y="184"/>
                  </a:lnTo>
                  <a:lnTo>
                    <a:pt x="52" y="184"/>
                  </a:lnTo>
                  <a:lnTo>
                    <a:pt x="52" y="38"/>
                  </a:lnTo>
                  <a:lnTo>
                    <a:pt x="0" y="38"/>
                  </a:lnTo>
                  <a:lnTo>
                    <a:pt x="0" y="0"/>
                  </a:lnTo>
                  <a:lnTo>
                    <a:pt x="148" y="0"/>
                  </a:lnTo>
                  <a:lnTo>
                    <a:pt x="148" y="38"/>
                  </a:lnTo>
                  <a:lnTo>
                    <a:pt x="96" y="38"/>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26">
              <a:extLst>
                <a:ext uri="{FF2B5EF4-FFF2-40B4-BE49-F238E27FC236}">
                  <a16:creationId xmlns:a16="http://schemas.microsoft.com/office/drawing/2014/main" id="{5C9CCE49-B664-EB91-9240-0D0CC725277A}"/>
                </a:ext>
              </a:extLst>
            </p:cNvPr>
            <p:cNvSpPr>
              <a:spLocks/>
            </p:cNvSpPr>
            <p:nvPr userDrawn="1"/>
          </p:nvSpPr>
          <p:spPr bwMode="auto">
            <a:xfrm>
              <a:off x="16667163" y="1822450"/>
              <a:ext cx="203200" cy="292100"/>
            </a:xfrm>
            <a:custGeom>
              <a:avLst/>
              <a:gdLst/>
              <a:ahLst/>
              <a:cxnLst>
                <a:cxn ang="0">
                  <a:pos x="0" y="184"/>
                </a:cxn>
                <a:cxn ang="0">
                  <a:pos x="0" y="0"/>
                </a:cxn>
                <a:cxn ang="0">
                  <a:pos x="124" y="0"/>
                </a:cxn>
                <a:cxn ang="0">
                  <a:pos x="124" y="37"/>
                </a:cxn>
                <a:cxn ang="0">
                  <a:pos x="43" y="37"/>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4" y="0"/>
                  </a:lnTo>
                  <a:lnTo>
                    <a:pt x="124" y="37"/>
                  </a:lnTo>
                  <a:lnTo>
                    <a:pt x="43" y="37"/>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27">
              <a:extLst>
                <a:ext uri="{FF2B5EF4-FFF2-40B4-BE49-F238E27FC236}">
                  <a16:creationId xmlns:a16="http://schemas.microsoft.com/office/drawing/2014/main" id="{E1CC3506-DDD0-AC5E-6559-7BE7C1E25B55}"/>
                </a:ext>
              </a:extLst>
            </p:cNvPr>
            <p:cNvSpPr>
              <a:spLocks/>
            </p:cNvSpPr>
            <p:nvPr userDrawn="1"/>
          </p:nvSpPr>
          <p:spPr bwMode="auto">
            <a:xfrm>
              <a:off x="16908463" y="1814513"/>
              <a:ext cx="271462" cy="307975"/>
            </a:xfrm>
            <a:custGeom>
              <a:avLst/>
              <a:gdLst/>
              <a:ahLst/>
              <a:cxnLst>
                <a:cxn ang="0">
                  <a:pos x="778" y="1027"/>
                </a:cxn>
                <a:cxn ang="0">
                  <a:pos x="549" y="1073"/>
                </a:cxn>
                <a:cxn ang="0">
                  <a:pos x="331" y="1034"/>
                </a:cxn>
                <a:cxn ang="0">
                  <a:pos x="157" y="924"/>
                </a:cxn>
                <a:cxn ang="0">
                  <a:pos x="42" y="753"/>
                </a:cxn>
                <a:cxn ang="0">
                  <a:pos x="0" y="535"/>
                </a:cxn>
                <a:cxn ang="0">
                  <a:pos x="43" y="313"/>
                </a:cxn>
                <a:cxn ang="0">
                  <a:pos x="160" y="144"/>
                </a:cxn>
                <a:cxn ang="0">
                  <a:pos x="336" y="37"/>
                </a:cxn>
                <a:cxn ang="0">
                  <a:pos x="553" y="0"/>
                </a:cxn>
                <a:cxn ang="0">
                  <a:pos x="766" y="38"/>
                </a:cxn>
                <a:cxn ang="0">
                  <a:pos x="935" y="149"/>
                </a:cxn>
                <a:cxn ang="0">
                  <a:pos x="768" y="316"/>
                </a:cxn>
                <a:cxn ang="0">
                  <a:pos x="677" y="245"/>
                </a:cxn>
                <a:cxn ang="0">
                  <a:pos x="562" y="222"/>
                </a:cxn>
                <a:cxn ang="0">
                  <a:pos x="443" y="246"/>
                </a:cxn>
                <a:cxn ang="0">
                  <a:pos x="350" y="312"/>
                </a:cxn>
                <a:cxn ang="0">
                  <a:pos x="290" y="410"/>
                </a:cxn>
                <a:cxn ang="0">
                  <a:pos x="268" y="535"/>
                </a:cxn>
                <a:cxn ang="0">
                  <a:pos x="290" y="661"/>
                </a:cxn>
                <a:cxn ang="0">
                  <a:pos x="350" y="760"/>
                </a:cxn>
                <a:cxn ang="0">
                  <a:pos x="441" y="824"/>
                </a:cxn>
                <a:cxn ang="0">
                  <a:pos x="558" y="847"/>
                </a:cxn>
                <a:cxn ang="0">
                  <a:pos x="686" y="818"/>
                </a:cxn>
                <a:cxn ang="0">
                  <a:pos x="774" y="743"/>
                </a:cxn>
                <a:cxn ang="0">
                  <a:pos x="945" y="904"/>
                </a:cxn>
                <a:cxn ang="0">
                  <a:pos x="778" y="1027"/>
                </a:cxn>
              </a:cxnLst>
              <a:rect l="0" t="0" r="r" b="b"/>
              <a:pathLst>
                <a:path w="945" h="1073">
                  <a:moveTo>
                    <a:pt x="778" y="1027"/>
                  </a:moveTo>
                  <a:cubicBezTo>
                    <a:pt x="712" y="1057"/>
                    <a:pt x="635" y="1073"/>
                    <a:pt x="549" y="1073"/>
                  </a:cubicBezTo>
                  <a:cubicBezTo>
                    <a:pt x="470" y="1073"/>
                    <a:pt x="397" y="1060"/>
                    <a:pt x="331" y="1034"/>
                  </a:cubicBezTo>
                  <a:cubicBezTo>
                    <a:pt x="264" y="1008"/>
                    <a:pt x="206" y="971"/>
                    <a:pt x="157" y="924"/>
                  </a:cubicBezTo>
                  <a:cubicBezTo>
                    <a:pt x="108" y="876"/>
                    <a:pt x="70" y="819"/>
                    <a:pt x="42" y="753"/>
                  </a:cubicBezTo>
                  <a:cubicBezTo>
                    <a:pt x="14" y="687"/>
                    <a:pt x="0" y="614"/>
                    <a:pt x="0" y="535"/>
                  </a:cubicBezTo>
                  <a:cubicBezTo>
                    <a:pt x="0" y="453"/>
                    <a:pt x="14" y="379"/>
                    <a:pt x="43" y="313"/>
                  </a:cubicBezTo>
                  <a:cubicBezTo>
                    <a:pt x="71" y="247"/>
                    <a:pt x="110" y="191"/>
                    <a:pt x="160" y="144"/>
                  </a:cubicBezTo>
                  <a:cubicBezTo>
                    <a:pt x="210" y="98"/>
                    <a:pt x="269" y="62"/>
                    <a:pt x="336" y="37"/>
                  </a:cubicBezTo>
                  <a:cubicBezTo>
                    <a:pt x="403" y="12"/>
                    <a:pt x="475" y="0"/>
                    <a:pt x="553" y="0"/>
                  </a:cubicBezTo>
                  <a:cubicBezTo>
                    <a:pt x="625" y="0"/>
                    <a:pt x="696" y="12"/>
                    <a:pt x="766" y="38"/>
                  </a:cubicBezTo>
                  <a:cubicBezTo>
                    <a:pt x="835" y="63"/>
                    <a:pt x="892" y="100"/>
                    <a:pt x="935" y="149"/>
                  </a:cubicBezTo>
                  <a:cubicBezTo>
                    <a:pt x="768" y="316"/>
                    <a:pt x="768" y="316"/>
                    <a:pt x="768" y="316"/>
                  </a:cubicBezTo>
                  <a:cubicBezTo>
                    <a:pt x="745" y="284"/>
                    <a:pt x="715" y="261"/>
                    <a:pt x="677" y="245"/>
                  </a:cubicBezTo>
                  <a:cubicBezTo>
                    <a:pt x="640" y="230"/>
                    <a:pt x="601" y="222"/>
                    <a:pt x="562" y="222"/>
                  </a:cubicBezTo>
                  <a:cubicBezTo>
                    <a:pt x="519" y="222"/>
                    <a:pt x="479" y="230"/>
                    <a:pt x="443" y="246"/>
                  </a:cubicBezTo>
                  <a:cubicBezTo>
                    <a:pt x="407" y="262"/>
                    <a:pt x="376" y="284"/>
                    <a:pt x="350" y="312"/>
                  </a:cubicBezTo>
                  <a:cubicBezTo>
                    <a:pt x="324" y="340"/>
                    <a:pt x="304" y="372"/>
                    <a:pt x="290" y="410"/>
                  </a:cubicBezTo>
                  <a:cubicBezTo>
                    <a:pt x="275" y="448"/>
                    <a:pt x="268" y="490"/>
                    <a:pt x="268" y="535"/>
                  </a:cubicBezTo>
                  <a:cubicBezTo>
                    <a:pt x="268" y="581"/>
                    <a:pt x="275" y="623"/>
                    <a:pt x="290" y="661"/>
                  </a:cubicBezTo>
                  <a:cubicBezTo>
                    <a:pt x="304" y="700"/>
                    <a:pt x="324" y="732"/>
                    <a:pt x="350" y="760"/>
                  </a:cubicBezTo>
                  <a:cubicBezTo>
                    <a:pt x="375" y="787"/>
                    <a:pt x="405" y="808"/>
                    <a:pt x="441" y="824"/>
                  </a:cubicBezTo>
                  <a:cubicBezTo>
                    <a:pt x="477" y="839"/>
                    <a:pt x="515" y="847"/>
                    <a:pt x="558" y="847"/>
                  </a:cubicBezTo>
                  <a:cubicBezTo>
                    <a:pt x="607" y="847"/>
                    <a:pt x="649" y="837"/>
                    <a:pt x="686" y="818"/>
                  </a:cubicBezTo>
                  <a:cubicBezTo>
                    <a:pt x="722" y="799"/>
                    <a:pt x="752" y="774"/>
                    <a:pt x="774" y="743"/>
                  </a:cubicBezTo>
                  <a:cubicBezTo>
                    <a:pt x="945" y="904"/>
                    <a:pt x="945" y="904"/>
                    <a:pt x="945" y="904"/>
                  </a:cubicBezTo>
                  <a:cubicBezTo>
                    <a:pt x="900" y="956"/>
                    <a:pt x="844" y="997"/>
                    <a:pt x="778" y="1027"/>
                  </a:cubicBezTo>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8">
              <a:extLst>
                <a:ext uri="{FF2B5EF4-FFF2-40B4-BE49-F238E27FC236}">
                  <a16:creationId xmlns:a16="http://schemas.microsoft.com/office/drawing/2014/main" id="{FEBBD825-B301-8226-04AD-A0CC1E8DEFB0}"/>
                </a:ext>
              </a:extLst>
            </p:cNvPr>
            <p:cNvSpPr>
              <a:spLocks/>
            </p:cNvSpPr>
            <p:nvPr userDrawn="1"/>
          </p:nvSpPr>
          <p:spPr bwMode="auto">
            <a:xfrm>
              <a:off x="17216438" y="1822450"/>
              <a:ext cx="255587" cy="292100"/>
            </a:xfrm>
            <a:custGeom>
              <a:avLst/>
              <a:gdLst/>
              <a:ahLst/>
              <a:cxnLst>
                <a:cxn ang="0">
                  <a:pos x="116" y="184"/>
                </a:cxn>
                <a:cxn ang="0">
                  <a:pos x="116" y="107"/>
                </a:cxn>
                <a:cxn ang="0">
                  <a:pos x="45" y="107"/>
                </a:cxn>
                <a:cxn ang="0">
                  <a:pos x="45" y="184"/>
                </a:cxn>
                <a:cxn ang="0">
                  <a:pos x="0" y="184"/>
                </a:cxn>
                <a:cxn ang="0">
                  <a:pos x="0" y="0"/>
                </a:cxn>
                <a:cxn ang="0">
                  <a:pos x="45" y="0"/>
                </a:cxn>
                <a:cxn ang="0">
                  <a:pos x="45" y="70"/>
                </a:cxn>
                <a:cxn ang="0">
                  <a:pos x="116" y="70"/>
                </a:cxn>
                <a:cxn ang="0">
                  <a:pos x="116" y="0"/>
                </a:cxn>
                <a:cxn ang="0">
                  <a:pos x="161" y="0"/>
                </a:cxn>
                <a:cxn ang="0">
                  <a:pos x="161" y="184"/>
                </a:cxn>
                <a:cxn ang="0">
                  <a:pos x="116" y="184"/>
                </a:cxn>
              </a:cxnLst>
              <a:rect l="0" t="0" r="r" b="b"/>
              <a:pathLst>
                <a:path w="161" h="184">
                  <a:moveTo>
                    <a:pt x="116" y="184"/>
                  </a:moveTo>
                  <a:lnTo>
                    <a:pt x="116" y="107"/>
                  </a:lnTo>
                  <a:lnTo>
                    <a:pt x="45" y="107"/>
                  </a:lnTo>
                  <a:lnTo>
                    <a:pt x="45" y="184"/>
                  </a:lnTo>
                  <a:lnTo>
                    <a:pt x="0" y="184"/>
                  </a:lnTo>
                  <a:lnTo>
                    <a:pt x="0" y="0"/>
                  </a:lnTo>
                  <a:lnTo>
                    <a:pt x="45" y="0"/>
                  </a:lnTo>
                  <a:lnTo>
                    <a:pt x="45" y="70"/>
                  </a:lnTo>
                  <a:lnTo>
                    <a:pt x="116" y="70"/>
                  </a:lnTo>
                  <a:lnTo>
                    <a:pt x="116" y="0"/>
                  </a:lnTo>
                  <a:lnTo>
                    <a:pt x="161" y="0"/>
                  </a:lnTo>
                  <a:lnTo>
                    <a:pt x="161" y="184"/>
                  </a:lnTo>
                  <a:lnTo>
                    <a:pt x="116"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29">
              <a:extLst>
                <a:ext uri="{FF2B5EF4-FFF2-40B4-BE49-F238E27FC236}">
                  <a16:creationId xmlns:a16="http://schemas.microsoft.com/office/drawing/2014/main" id="{839D8B33-B57B-171B-4FB1-2354B0FECCE6}"/>
                </a:ext>
              </a:extLst>
            </p:cNvPr>
            <p:cNvSpPr>
              <a:spLocks/>
            </p:cNvSpPr>
            <p:nvPr userDrawn="1"/>
          </p:nvSpPr>
          <p:spPr bwMode="auto">
            <a:xfrm>
              <a:off x="17538700" y="1822450"/>
              <a:ext cx="266700" cy="292100"/>
            </a:xfrm>
            <a:custGeom>
              <a:avLst/>
              <a:gdLst/>
              <a:ahLst/>
              <a:cxnLst>
                <a:cxn ang="0">
                  <a:pos x="117" y="184"/>
                </a:cxn>
                <a:cxn ang="0">
                  <a:pos x="43" y="64"/>
                </a:cxn>
                <a:cxn ang="0">
                  <a:pos x="43" y="64"/>
                </a:cxn>
                <a:cxn ang="0">
                  <a:pos x="44" y="184"/>
                </a:cxn>
                <a:cxn ang="0">
                  <a:pos x="0" y="184"/>
                </a:cxn>
                <a:cxn ang="0">
                  <a:pos x="0" y="0"/>
                </a:cxn>
                <a:cxn ang="0">
                  <a:pos x="51" y="0"/>
                </a:cxn>
                <a:cxn ang="0">
                  <a:pos x="125" y="120"/>
                </a:cxn>
                <a:cxn ang="0">
                  <a:pos x="126" y="120"/>
                </a:cxn>
                <a:cxn ang="0">
                  <a:pos x="125" y="0"/>
                </a:cxn>
                <a:cxn ang="0">
                  <a:pos x="168" y="0"/>
                </a:cxn>
                <a:cxn ang="0">
                  <a:pos x="168" y="184"/>
                </a:cxn>
                <a:cxn ang="0">
                  <a:pos x="117" y="184"/>
                </a:cxn>
              </a:cxnLst>
              <a:rect l="0" t="0" r="r" b="b"/>
              <a:pathLst>
                <a:path w="168" h="184">
                  <a:moveTo>
                    <a:pt x="117" y="184"/>
                  </a:moveTo>
                  <a:lnTo>
                    <a:pt x="43" y="64"/>
                  </a:lnTo>
                  <a:lnTo>
                    <a:pt x="43" y="64"/>
                  </a:lnTo>
                  <a:lnTo>
                    <a:pt x="44" y="184"/>
                  </a:lnTo>
                  <a:lnTo>
                    <a:pt x="0" y="184"/>
                  </a:lnTo>
                  <a:lnTo>
                    <a:pt x="0" y="0"/>
                  </a:lnTo>
                  <a:lnTo>
                    <a:pt x="51" y="0"/>
                  </a:lnTo>
                  <a:lnTo>
                    <a:pt x="125" y="120"/>
                  </a:lnTo>
                  <a:lnTo>
                    <a:pt x="126" y="120"/>
                  </a:lnTo>
                  <a:lnTo>
                    <a:pt x="125" y="0"/>
                  </a:lnTo>
                  <a:lnTo>
                    <a:pt x="168" y="0"/>
                  </a:lnTo>
                  <a:lnTo>
                    <a:pt x="168" y="184"/>
                  </a:lnTo>
                  <a:lnTo>
                    <a:pt x="117"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30">
              <a:extLst>
                <a:ext uri="{FF2B5EF4-FFF2-40B4-BE49-F238E27FC236}">
                  <a16:creationId xmlns:a16="http://schemas.microsoft.com/office/drawing/2014/main" id="{D8654BE7-EFC1-A936-8E83-C0D88CBC817F}"/>
                </a:ext>
              </a:extLst>
            </p:cNvPr>
            <p:cNvSpPr>
              <a:spLocks noEditPoints="1"/>
            </p:cNvSpPr>
            <p:nvPr userDrawn="1"/>
          </p:nvSpPr>
          <p:spPr bwMode="auto">
            <a:xfrm>
              <a:off x="17859375" y="1814513"/>
              <a:ext cx="317500"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3"/>
                </a:cxn>
                <a:cxn ang="0">
                  <a:pos x="333" y="37"/>
                </a:cxn>
                <a:cxn ang="0">
                  <a:pos x="554" y="0"/>
                </a:cxn>
                <a:cxn ang="0">
                  <a:pos x="776" y="37"/>
                </a:cxn>
                <a:cxn ang="0">
                  <a:pos x="953" y="143"/>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4" y="532"/>
                </a:cxn>
                <a:cxn ang="0">
                  <a:pos x="285" y="659"/>
                </a:cxn>
                <a:cxn ang="0">
                  <a:pos x="345" y="759"/>
                </a:cxn>
                <a:cxn ang="0">
                  <a:pos x="436" y="824"/>
                </a:cxn>
                <a:cxn ang="0">
                  <a:pos x="554" y="848"/>
                </a:cxn>
                <a:cxn ang="0">
                  <a:pos x="672" y="824"/>
                </a:cxn>
                <a:cxn ang="0">
                  <a:pos x="765" y="759"/>
                </a:cxn>
                <a:cxn ang="0">
                  <a:pos x="825" y="659"/>
                </a:cxn>
                <a:cxn ang="0">
                  <a:pos x="847" y="532"/>
                </a:cxn>
              </a:cxnLst>
              <a:rect l="0" t="0" r="r" b="b"/>
              <a:pathLst>
                <a:path w="1110" h="1073">
                  <a:moveTo>
                    <a:pt x="1110" y="532"/>
                  </a:moveTo>
                  <a:cubicBezTo>
                    <a:pt x="1110" y="612"/>
                    <a:pt x="1096" y="686"/>
                    <a:pt x="1068" y="753"/>
                  </a:cubicBezTo>
                  <a:cubicBezTo>
                    <a:pt x="1040" y="819"/>
                    <a:pt x="1002" y="876"/>
                    <a:pt x="953" y="924"/>
                  </a:cubicBezTo>
                  <a:cubicBezTo>
                    <a:pt x="903" y="971"/>
                    <a:pt x="844" y="1008"/>
                    <a:pt x="776" y="1034"/>
                  </a:cubicBezTo>
                  <a:cubicBezTo>
                    <a:pt x="708" y="1060"/>
                    <a:pt x="634" y="1073"/>
                    <a:pt x="554" y="1073"/>
                  </a:cubicBezTo>
                  <a:cubicBezTo>
                    <a:pt x="475" y="1073"/>
                    <a:pt x="401" y="1060"/>
                    <a:pt x="333" y="1034"/>
                  </a:cubicBezTo>
                  <a:cubicBezTo>
                    <a:pt x="266" y="1008"/>
                    <a:pt x="207" y="971"/>
                    <a:pt x="158" y="924"/>
                  </a:cubicBezTo>
                  <a:cubicBezTo>
                    <a:pt x="108" y="876"/>
                    <a:pt x="70" y="819"/>
                    <a:pt x="42" y="753"/>
                  </a:cubicBezTo>
                  <a:cubicBezTo>
                    <a:pt x="14" y="686"/>
                    <a:pt x="0" y="612"/>
                    <a:pt x="0" y="532"/>
                  </a:cubicBezTo>
                  <a:cubicBezTo>
                    <a:pt x="0" y="450"/>
                    <a:pt x="14" y="377"/>
                    <a:pt x="42" y="311"/>
                  </a:cubicBezTo>
                  <a:cubicBezTo>
                    <a:pt x="70" y="245"/>
                    <a:pt x="108" y="190"/>
                    <a:pt x="158" y="143"/>
                  </a:cubicBezTo>
                  <a:cubicBezTo>
                    <a:pt x="207" y="97"/>
                    <a:pt x="266" y="62"/>
                    <a:pt x="333" y="37"/>
                  </a:cubicBezTo>
                  <a:cubicBezTo>
                    <a:pt x="401" y="12"/>
                    <a:pt x="475" y="0"/>
                    <a:pt x="554" y="0"/>
                  </a:cubicBezTo>
                  <a:cubicBezTo>
                    <a:pt x="634" y="0"/>
                    <a:pt x="708" y="12"/>
                    <a:pt x="776" y="37"/>
                  </a:cubicBezTo>
                  <a:cubicBezTo>
                    <a:pt x="844" y="62"/>
                    <a:pt x="903" y="97"/>
                    <a:pt x="953" y="143"/>
                  </a:cubicBezTo>
                  <a:cubicBezTo>
                    <a:pt x="1002" y="190"/>
                    <a:pt x="1040" y="245"/>
                    <a:pt x="1068" y="311"/>
                  </a:cubicBezTo>
                  <a:cubicBezTo>
                    <a:pt x="1096" y="377"/>
                    <a:pt x="1110" y="450"/>
                    <a:pt x="1110" y="532"/>
                  </a:cubicBezTo>
                  <a:moveTo>
                    <a:pt x="847" y="532"/>
                  </a:moveTo>
                  <a:cubicBezTo>
                    <a:pt x="847" y="488"/>
                    <a:pt x="839" y="446"/>
                    <a:pt x="825" y="408"/>
                  </a:cubicBezTo>
                  <a:cubicBezTo>
                    <a:pt x="811" y="370"/>
                    <a:pt x="791" y="337"/>
                    <a:pt x="765" y="310"/>
                  </a:cubicBezTo>
                  <a:cubicBezTo>
                    <a:pt x="740" y="282"/>
                    <a:pt x="709" y="261"/>
                    <a:pt x="673" y="245"/>
                  </a:cubicBezTo>
                  <a:cubicBezTo>
                    <a:pt x="637" y="229"/>
                    <a:pt x="598" y="221"/>
                    <a:pt x="554" y="221"/>
                  </a:cubicBezTo>
                  <a:cubicBezTo>
                    <a:pt x="511" y="221"/>
                    <a:pt x="472" y="229"/>
                    <a:pt x="436" y="245"/>
                  </a:cubicBezTo>
                  <a:cubicBezTo>
                    <a:pt x="401" y="261"/>
                    <a:pt x="370" y="282"/>
                    <a:pt x="344" y="310"/>
                  </a:cubicBezTo>
                  <a:cubicBezTo>
                    <a:pt x="318" y="337"/>
                    <a:pt x="298" y="370"/>
                    <a:pt x="284" y="408"/>
                  </a:cubicBezTo>
                  <a:cubicBezTo>
                    <a:pt x="270" y="446"/>
                    <a:pt x="264" y="488"/>
                    <a:pt x="264" y="532"/>
                  </a:cubicBezTo>
                  <a:cubicBezTo>
                    <a:pt x="264" y="578"/>
                    <a:pt x="271" y="620"/>
                    <a:pt x="285" y="659"/>
                  </a:cubicBezTo>
                  <a:cubicBezTo>
                    <a:pt x="299" y="698"/>
                    <a:pt x="319" y="731"/>
                    <a:pt x="345" y="759"/>
                  </a:cubicBezTo>
                  <a:cubicBezTo>
                    <a:pt x="370" y="787"/>
                    <a:pt x="401" y="809"/>
                    <a:pt x="436" y="824"/>
                  </a:cubicBezTo>
                  <a:cubicBezTo>
                    <a:pt x="472" y="840"/>
                    <a:pt x="511" y="848"/>
                    <a:pt x="554" y="848"/>
                  </a:cubicBezTo>
                  <a:cubicBezTo>
                    <a:pt x="598" y="848"/>
                    <a:pt x="637" y="840"/>
                    <a:pt x="672" y="824"/>
                  </a:cubicBezTo>
                  <a:cubicBezTo>
                    <a:pt x="708" y="809"/>
                    <a:pt x="739" y="787"/>
                    <a:pt x="765" y="759"/>
                  </a:cubicBezTo>
                  <a:cubicBezTo>
                    <a:pt x="790" y="731"/>
                    <a:pt x="811" y="698"/>
                    <a:pt x="825" y="659"/>
                  </a:cubicBezTo>
                  <a:cubicBezTo>
                    <a:pt x="839" y="620"/>
                    <a:pt x="847" y="578"/>
                    <a:pt x="847" y="532"/>
                  </a:cubicBezTo>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31">
              <a:extLst>
                <a:ext uri="{FF2B5EF4-FFF2-40B4-BE49-F238E27FC236}">
                  <a16:creationId xmlns:a16="http://schemas.microsoft.com/office/drawing/2014/main" id="{78929911-A34D-AFF4-6F2A-0BA98B1F7C11}"/>
                </a:ext>
              </a:extLst>
            </p:cNvPr>
            <p:cNvSpPr>
              <a:spLocks/>
            </p:cNvSpPr>
            <p:nvPr userDrawn="1"/>
          </p:nvSpPr>
          <p:spPr bwMode="auto">
            <a:xfrm>
              <a:off x="18229263" y="1822450"/>
              <a:ext cx="184150" cy="292100"/>
            </a:xfrm>
            <a:custGeom>
              <a:avLst/>
              <a:gdLst/>
              <a:ahLst/>
              <a:cxnLst>
                <a:cxn ang="0">
                  <a:pos x="0" y="184"/>
                </a:cxn>
                <a:cxn ang="0">
                  <a:pos x="0" y="0"/>
                </a:cxn>
                <a:cxn ang="0">
                  <a:pos x="45" y="0"/>
                </a:cxn>
                <a:cxn ang="0">
                  <a:pos x="45" y="145"/>
                </a:cxn>
                <a:cxn ang="0">
                  <a:pos x="116" y="145"/>
                </a:cxn>
                <a:cxn ang="0">
                  <a:pos x="116" y="184"/>
                </a:cxn>
                <a:cxn ang="0">
                  <a:pos x="0" y="184"/>
                </a:cxn>
              </a:cxnLst>
              <a:rect l="0" t="0" r="r" b="b"/>
              <a:pathLst>
                <a:path w="116" h="184">
                  <a:moveTo>
                    <a:pt x="0" y="184"/>
                  </a:moveTo>
                  <a:lnTo>
                    <a:pt x="0" y="0"/>
                  </a:lnTo>
                  <a:lnTo>
                    <a:pt x="45" y="0"/>
                  </a:lnTo>
                  <a:lnTo>
                    <a:pt x="45" y="145"/>
                  </a:lnTo>
                  <a:lnTo>
                    <a:pt x="116" y="145"/>
                  </a:lnTo>
                  <a:lnTo>
                    <a:pt x="116" y="184"/>
                  </a:lnTo>
                  <a:lnTo>
                    <a:pt x="0"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32">
              <a:extLst>
                <a:ext uri="{FF2B5EF4-FFF2-40B4-BE49-F238E27FC236}">
                  <a16:creationId xmlns:a16="http://schemas.microsoft.com/office/drawing/2014/main" id="{FBA565FE-C4EC-3D20-D7F3-576FEFB7FC35}"/>
                </a:ext>
              </a:extLst>
            </p:cNvPr>
            <p:cNvSpPr>
              <a:spLocks noEditPoints="1"/>
            </p:cNvSpPr>
            <p:nvPr userDrawn="1"/>
          </p:nvSpPr>
          <p:spPr bwMode="auto">
            <a:xfrm>
              <a:off x="18434050" y="1814513"/>
              <a:ext cx="319088"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3"/>
                </a:cxn>
                <a:cxn ang="0">
                  <a:pos x="333" y="37"/>
                </a:cxn>
                <a:cxn ang="0">
                  <a:pos x="554" y="0"/>
                </a:cxn>
                <a:cxn ang="0">
                  <a:pos x="776" y="37"/>
                </a:cxn>
                <a:cxn ang="0">
                  <a:pos x="953" y="143"/>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4"/>
                </a:cxn>
                <a:cxn ang="0">
                  <a:pos x="554" y="848"/>
                </a:cxn>
                <a:cxn ang="0">
                  <a:pos x="672" y="824"/>
                </a:cxn>
                <a:cxn ang="0">
                  <a:pos x="764" y="759"/>
                </a:cxn>
                <a:cxn ang="0">
                  <a:pos x="825" y="659"/>
                </a:cxn>
                <a:cxn ang="0">
                  <a:pos x="847" y="532"/>
                </a:cxn>
              </a:cxnLst>
              <a:rect l="0" t="0" r="r" b="b"/>
              <a:pathLst>
                <a:path w="1110" h="1073">
                  <a:moveTo>
                    <a:pt x="1110" y="532"/>
                  </a:moveTo>
                  <a:cubicBezTo>
                    <a:pt x="1110" y="612"/>
                    <a:pt x="1096" y="686"/>
                    <a:pt x="1068" y="753"/>
                  </a:cubicBezTo>
                  <a:cubicBezTo>
                    <a:pt x="1040" y="819"/>
                    <a:pt x="1002" y="876"/>
                    <a:pt x="953" y="924"/>
                  </a:cubicBezTo>
                  <a:cubicBezTo>
                    <a:pt x="903" y="971"/>
                    <a:pt x="844" y="1008"/>
                    <a:pt x="776" y="1034"/>
                  </a:cubicBezTo>
                  <a:cubicBezTo>
                    <a:pt x="708" y="1060"/>
                    <a:pt x="634" y="1073"/>
                    <a:pt x="554" y="1073"/>
                  </a:cubicBezTo>
                  <a:cubicBezTo>
                    <a:pt x="475" y="1073"/>
                    <a:pt x="401" y="1060"/>
                    <a:pt x="333" y="1034"/>
                  </a:cubicBezTo>
                  <a:cubicBezTo>
                    <a:pt x="266" y="1008"/>
                    <a:pt x="207" y="971"/>
                    <a:pt x="158" y="924"/>
                  </a:cubicBezTo>
                  <a:cubicBezTo>
                    <a:pt x="108" y="876"/>
                    <a:pt x="69" y="819"/>
                    <a:pt x="42" y="753"/>
                  </a:cubicBezTo>
                  <a:cubicBezTo>
                    <a:pt x="14" y="686"/>
                    <a:pt x="0" y="612"/>
                    <a:pt x="0" y="532"/>
                  </a:cubicBezTo>
                  <a:cubicBezTo>
                    <a:pt x="0" y="450"/>
                    <a:pt x="14" y="377"/>
                    <a:pt x="42" y="311"/>
                  </a:cubicBezTo>
                  <a:cubicBezTo>
                    <a:pt x="69" y="245"/>
                    <a:pt x="108" y="190"/>
                    <a:pt x="158" y="143"/>
                  </a:cubicBezTo>
                  <a:cubicBezTo>
                    <a:pt x="207" y="97"/>
                    <a:pt x="266" y="62"/>
                    <a:pt x="333" y="37"/>
                  </a:cubicBezTo>
                  <a:cubicBezTo>
                    <a:pt x="401" y="12"/>
                    <a:pt x="475" y="0"/>
                    <a:pt x="554" y="0"/>
                  </a:cubicBezTo>
                  <a:cubicBezTo>
                    <a:pt x="634" y="0"/>
                    <a:pt x="708" y="12"/>
                    <a:pt x="776" y="37"/>
                  </a:cubicBezTo>
                  <a:cubicBezTo>
                    <a:pt x="844" y="62"/>
                    <a:pt x="903" y="97"/>
                    <a:pt x="953" y="143"/>
                  </a:cubicBezTo>
                  <a:cubicBezTo>
                    <a:pt x="1002" y="190"/>
                    <a:pt x="1040" y="245"/>
                    <a:pt x="1068" y="311"/>
                  </a:cubicBezTo>
                  <a:cubicBezTo>
                    <a:pt x="1096" y="377"/>
                    <a:pt x="1110" y="450"/>
                    <a:pt x="1110" y="532"/>
                  </a:cubicBezTo>
                  <a:moveTo>
                    <a:pt x="847" y="532"/>
                  </a:moveTo>
                  <a:cubicBezTo>
                    <a:pt x="847" y="488"/>
                    <a:pt x="839" y="446"/>
                    <a:pt x="825" y="408"/>
                  </a:cubicBezTo>
                  <a:cubicBezTo>
                    <a:pt x="811" y="370"/>
                    <a:pt x="791" y="337"/>
                    <a:pt x="765" y="310"/>
                  </a:cubicBezTo>
                  <a:cubicBezTo>
                    <a:pt x="740" y="282"/>
                    <a:pt x="709" y="261"/>
                    <a:pt x="673" y="245"/>
                  </a:cubicBezTo>
                  <a:cubicBezTo>
                    <a:pt x="637" y="229"/>
                    <a:pt x="598" y="221"/>
                    <a:pt x="554" y="221"/>
                  </a:cubicBezTo>
                  <a:cubicBezTo>
                    <a:pt x="511" y="221"/>
                    <a:pt x="472" y="229"/>
                    <a:pt x="436" y="245"/>
                  </a:cubicBezTo>
                  <a:cubicBezTo>
                    <a:pt x="401" y="261"/>
                    <a:pt x="370" y="282"/>
                    <a:pt x="344" y="310"/>
                  </a:cubicBezTo>
                  <a:cubicBezTo>
                    <a:pt x="318" y="337"/>
                    <a:pt x="298" y="370"/>
                    <a:pt x="284" y="408"/>
                  </a:cubicBezTo>
                  <a:cubicBezTo>
                    <a:pt x="270" y="446"/>
                    <a:pt x="263" y="488"/>
                    <a:pt x="263" y="532"/>
                  </a:cubicBezTo>
                  <a:cubicBezTo>
                    <a:pt x="263" y="578"/>
                    <a:pt x="271" y="620"/>
                    <a:pt x="285" y="659"/>
                  </a:cubicBezTo>
                  <a:cubicBezTo>
                    <a:pt x="299" y="698"/>
                    <a:pt x="319" y="731"/>
                    <a:pt x="345" y="759"/>
                  </a:cubicBezTo>
                  <a:cubicBezTo>
                    <a:pt x="370" y="787"/>
                    <a:pt x="401" y="809"/>
                    <a:pt x="436" y="824"/>
                  </a:cubicBezTo>
                  <a:cubicBezTo>
                    <a:pt x="472" y="840"/>
                    <a:pt x="511" y="848"/>
                    <a:pt x="554" y="848"/>
                  </a:cubicBezTo>
                  <a:cubicBezTo>
                    <a:pt x="598" y="848"/>
                    <a:pt x="637" y="840"/>
                    <a:pt x="672" y="824"/>
                  </a:cubicBezTo>
                  <a:cubicBezTo>
                    <a:pt x="708" y="809"/>
                    <a:pt x="739" y="787"/>
                    <a:pt x="764" y="759"/>
                  </a:cubicBezTo>
                  <a:cubicBezTo>
                    <a:pt x="790" y="731"/>
                    <a:pt x="811" y="698"/>
                    <a:pt x="825" y="659"/>
                  </a:cubicBezTo>
                  <a:cubicBezTo>
                    <a:pt x="839" y="620"/>
                    <a:pt x="847" y="578"/>
                    <a:pt x="847" y="532"/>
                  </a:cubicBezTo>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Freeform 33">
              <a:extLst>
                <a:ext uri="{FF2B5EF4-FFF2-40B4-BE49-F238E27FC236}">
                  <a16:creationId xmlns:a16="http://schemas.microsoft.com/office/drawing/2014/main" id="{67947F3E-8E69-9CF5-8A0E-DC4148EB8045}"/>
                </a:ext>
              </a:extLst>
            </p:cNvPr>
            <p:cNvSpPr>
              <a:spLocks/>
            </p:cNvSpPr>
            <p:nvPr userDrawn="1"/>
          </p:nvSpPr>
          <p:spPr bwMode="auto">
            <a:xfrm>
              <a:off x="18791238" y="1814513"/>
              <a:ext cx="273050" cy="306387"/>
            </a:xfrm>
            <a:custGeom>
              <a:avLst/>
              <a:gdLst/>
              <a:ahLst/>
              <a:cxnLst>
                <a:cxn ang="0">
                  <a:pos x="778" y="1047"/>
                </a:cxn>
                <a:cxn ang="0">
                  <a:pos x="560" y="1071"/>
                </a:cxn>
                <a:cxn ang="0">
                  <a:pos x="334" y="1032"/>
                </a:cxn>
                <a:cxn ang="0">
                  <a:pos x="157" y="923"/>
                </a:cxn>
                <a:cxn ang="0">
                  <a:pos x="41" y="754"/>
                </a:cxn>
                <a:cxn ang="0">
                  <a:pos x="0" y="535"/>
                </a:cxn>
                <a:cxn ang="0">
                  <a:pos x="42" y="313"/>
                </a:cxn>
                <a:cxn ang="0">
                  <a:pos x="159" y="144"/>
                </a:cxn>
                <a:cxn ang="0">
                  <a:pos x="335" y="37"/>
                </a:cxn>
                <a:cxn ang="0">
                  <a:pos x="553" y="0"/>
                </a:cxn>
                <a:cxn ang="0">
                  <a:pos x="777" y="36"/>
                </a:cxn>
                <a:cxn ang="0">
                  <a:pos x="946" y="135"/>
                </a:cxn>
                <a:cxn ang="0">
                  <a:pos x="790" y="312"/>
                </a:cxn>
                <a:cxn ang="0">
                  <a:pos x="695" y="243"/>
                </a:cxn>
                <a:cxn ang="0">
                  <a:pos x="561" y="217"/>
                </a:cxn>
                <a:cxn ang="0">
                  <a:pos x="442" y="241"/>
                </a:cxn>
                <a:cxn ang="0">
                  <a:pos x="347" y="307"/>
                </a:cxn>
                <a:cxn ang="0">
                  <a:pos x="284" y="407"/>
                </a:cxn>
                <a:cxn ang="0">
                  <a:pos x="262" y="535"/>
                </a:cxn>
                <a:cxn ang="0">
                  <a:pos x="282" y="664"/>
                </a:cxn>
                <a:cxn ang="0">
                  <a:pos x="342" y="765"/>
                </a:cxn>
                <a:cxn ang="0">
                  <a:pos x="440" y="832"/>
                </a:cxn>
                <a:cxn ang="0">
                  <a:pos x="573" y="855"/>
                </a:cxn>
                <a:cxn ang="0">
                  <a:pos x="655" y="849"/>
                </a:cxn>
                <a:cxn ang="0">
                  <a:pos x="727" y="828"/>
                </a:cxn>
                <a:cxn ang="0">
                  <a:pos x="727" y="643"/>
                </a:cxn>
                <a:cxn ang="0">
                  <a:pos x="532" y="643"/>
                </a:cxn>
                <a:cxn ang="0">
                  <a:pos x="532" y="444"/>
                </a:cxn>
                <a:cxn ang="0">
                  <a:pos x="953" y="444"/>
                </a:cxn>
                <a:cxn ang="0">
                  <a:pos x="953" y="983"/>
                </a:cxn>
                <a:cxn ang="0">
                  <a:pos x="778" y="1047"/>
                </a:cxn>
              </a:cxnLst>
              <a:rect l="0" t="0" r="r" b="b"/>
              <a:pathLst>
                <a:path w="953" h="1071">
                  <a:moveTo>
                    <a:pt x="778" y="1047"/>
                  </a:moveTo>
                  <a:cubicBezTo>
                    <a:pt x="711" y="1063"/>
                    <a:pt x="638" y="1071"/>
                    <a:pt x="560" y="1071"/>
                  </a:cubicBezTo>
                  <a:cubicBezTo>
                    <a:pt x="478" y="1071"/>
                    <a:pt x="403" y="1058"/>
                    <a:pt x="334" y="1032"/>
                  </a:cubicBezTo>
                  <a:cubicBezTo>
                    <a:pt x="266" y="1006"/>
                    <a:pt x="207" y="970"/>
                    <a:pt x="157" y="923"/>
                  </a:cubicBezTo>
                  <a:cubicBezTo>
                    <a:pt x="108" y="876"/>
                    <a:pt x="69" y="820"/>
                    <a:pt x="41" y="754"/>
                  </a:cubicBezTo>
                  <a:cubicBezTo>
                    <a:pt x="13" y="688"/>
                    <a:pt x="0" y="615"/>
                    <a:pt x="0" y="535"/>
                  </a:cubicBezTo>
                  <a:cubicBezTo>
                    <a:pt x="0" y="453"/>
                    <a:pt x="14" y="379"/>
                    <a:pt x="42" y="313"/>
                  </a:cubicBezTo>
                  <a:cubicBezTo>
                    <a:pt x="70" y="247"/>
                    <a:pt x="110" y="191"/>
                    <a:pt x="159" y="144"/>
                  </a:cubicBezTo>
                  <a:cubicBezTo>
                    <a:pt x="209" y="98"/>
                    <a:pt x="268" y="62"/>
                    <a:pt x="335" y="37"/>
                  </a:cubicBezTo>
                  <a:cubicBezTo>
                    <a:pt x="402" y="12"/>
                    <a:pt x="475" y="0"/>
                    <a:pt x="553" y="0"/>
                  </a:cubicBezTo>
                  <a:cubicBezTo>
                    <a:pt x="633" y="0"/>
                    <a:pt x="708" y="12"/>
                    <a:pt x="777" y="36"/>
                  </a:cubicBezTo>
                  <a:cubicBezTo>
                    <a:pt x="846" y="61"/>
                    <a:pt x="902" y="94"/>
                    <a:pt x="946" y="135"/>
                  </a:cubicBezTo>
                  <a:cubicBezTo>
                    <a:pt x="790" y="312"/>
                    <a:pt x="790" y="312"/>
                    <a:pt x="790" y="312"/>
                  </a:cubicBezTo>
                  <a:cubicBezTo>
                    <a:pt x="766" y="284"/>
                    <a:pt x="734" y="261"/>
                    <a:pt x="695" y="243"/>
                  </a:cubicBezTo>
                  <a:cubicBezTo>
                    <a:pt x="656" y="226"/>
                    <a:pt x="611" y="217"/>
                    <a:pt x="561" y="217"/>
                  </a:cubicBezTo>
                  <a:cubicBezTo>
                    <a:pt x="518" y="217"/>
                    <a:pt x="478" y="225"/>
                    <a:pt x="442" y="241"/>
                  </a:cubicBezTo>
                  <a:cubicBezTo>
                    <a:pt x="405" y="256"/>
                    <a:pt x="373" y="278"/>
                    <a:pt x="347" y="307"/>
                  </a:cubicBezTo>
                  <a:cubicBezTo>
                    <a:pt x="320" y="335"/>
                    <a:pt x="299" y="369"/>
                    <a:pt x="284" y="407"/>
                  </a:cubicBezTo>
                  <a:cubicBezTo>
                    <a:pt x="269" y="446"/>
                    <a:pt x="262" y="489"/>
                    <a:pt x="262" y="535"/>
                  </a:cubicBezTo>
                  <a:cubicBezTo>
                    <a:pt x="262" y="582"/>
                    <a:pt x="268" y="625"/>
                    <a:pt x="282" y="664"/>
                  </a:cubicBezTo>
                  <a:cubicBezTo>
                    <a:pt x="295" y="703"/>
                    <a:pt x="315" y="737"/>
                    <a:pt x="342" y="765"/>
                  </a:cubicBezTo>
                  <a:cubicBezTo>
                    <a:pt x="368" y="794"/>
                    <a:pt x="401" y="816"/>
                    <a:pt x="440" y="832"/>
                  </a:cubicBezTo>
                  <a:cubicBezTo>
                    <a:pt x="478" y="847"/>
                    <a:pt x="523" y="855"/>
                    <a:pt x="573" y="855"/>
                  </a:cubicBezTo>
                  <a:cubicBezTo>
                    <a:pt x="601" y="855"/>
                    <a:pt x="629" y="853"/>
                    <a:pt x="655" y="849"/>
                  </a:cubicBezTo>
                  <a:cubicBezTo>
                    <a:pt x="681" y="845"/>
                    <a:pt x="705" y="838"/>
                    <a:pt x="727" y="828"/>
                  </a:cubicBezTo>
                  <a:cubicBezTo>
                    <a:pt x="727" y="643"/>
                    <a:pt x="727" y="643"/>
                    <a:pt x="727" y="643"/>
                  </a:cubicBezTo>
                  <a:cubicBezTo>
                    <a:pt x="532" y="643"/>
                    <a:pt x="532" y="643"/>
                    <a:pt x="532" y="643"/>
                  </a:cubicBezTo>
                  <a:cubicBezTo>
                    <a:pt x="532" y="444"/>
                    <a:pt x="532" y="444"/>
                    <a:pt x="532" y="444"/>
                  </a:cubicBezTo>
                  <a:cubicBezTo>
                    <a:pt x="953" y="444"/>
                    <a:pt x="953" y="444"/>
                    <a:pt x="953" y="444"/>
                  </a:cubicBezTo>
                  <a:cubicBezTo>
                    <a:pt x="953" y="983"/>
                    <a:pt x="953" y="983"/>
                    <a:pt x="953" y="983"/>
                  </a:cubicBezTo>
                  <a:cubicBezTo>
                    <a:pt x="903" y="1009"/>
                    <a:pt x="845" y="1030"/>
                    <a:pt x="778" y="1047"/>
                  </a:cubicBezTo>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34">
              <a:extLst>
                <a:ext uri="{FF2B5EF4-FFF2-40B4-BE49-F238E27FC236}">
                  <a16:creationId xmlns:a16="http://schemas.microsoft.com/office/drawing/2014/main" id="{2F4EE934-1D5E-4369-4CEB-C574790FD528}"/>
                </a:ext>
              </a:extLst>
            </p:cNvPr>
            <p:cNvSpPr>
              <a:spLocks/>
            </p:cNvSpPr>
            <p:nvPr userDrawn="1"/>
          </p:nvSpPr>
          <p:spPr bwMode="auto">
            <a:xfrm>
              <a:off x="19086513" y="1822450"/>
              <a:ext cx="292100" cy="292100"/>
            </a:xfrm>
            <a:custGeom>
              <a:avLst/>
              <a:gdLst/>
              <a:ahLst/>
              <a:cxnLst>
                <a:cxn ang="0">
                  <a:pos x="113" y="106"/>
                </a:cxn>
                <a:cxn ang="0">
                  <a:pos x="113" y="184"/>
                </a:cxn>
                <a:cxn ang="0">
                  <a:pos x="69" y="184"/>
                </a:cxn>
                <a:cxn ang="0">
                  <a:pos x="69" y="106"/>
                </a:cxn>
                <a:cxn ang="0">
                  <a:pos x="0" y="0"/>
                </a:cxn>
                <a:cxn ang="0">
                  <a:pos x="54" y="0"/>
                </a:cxn>
                <a:cxn ang="0">
                  <a:pos x="93" y="68"/>
                </a:cxn>
                <a:cxn ang="0">
                  <a:pos x="132" y="0"/>
                </a:cxn>
                <a:cxn ang="0">
                  <a:pos x="184" y="0"/>
                </a:cxn>
                <a:cxn ang="0">
                  <a:pos x="113" y="106"/>
                </a:cxn>
              </a:cxnLst>
              <a:rect l="0" t="0" r="r" b="b"/>
              <a:pathLst>
                <a:path w="184" h="184">
                  <a:moveTo>
                    <a:pt x="113" y="106"/>
                  </a:moveTo>
                  <a:lnTo>
                    <a:pt x="113" y="184"/>
                  </a:lnTo>
                  <a:lnTo>
                    <a:pt x="69" y="184"/>
                  </a:lnTo>
                  <a:lnTo>
                    <a:pt x="69" y="106"/>
                  </a:lnTo>
                  <a:lnTo>
                    <a:pt x="0" y="0"/>
                  </a:lnTo>
                  <a:lnTo>
                    <a:pt x="54" y="0"/>
                  </a:lnTo>
                  <a:lnTo>
                    <a:pt x="93" y="68"/>
                  </a:lnTo>
                  <a:lnTo>
                    <a:pt x="132" y="0"/>
                  </a:lnTo>
                  <a:lnTo>
                    <a:pt x="184" y="0"/>
                  </a:lnTo>
                  <a:lnTo>
                    <a:pt x="113" y="106"/>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35">
              <a:extLst>
                <a:ext uri="{FF2B5EF4-FFF2-40B4-BE49-F238E27FC236}">
                  <a16:creationId xmlns:a16="http://schemas.microsoft.com/office/drawing/2014/main" id="{04B51FAD-155E-7205-80BC-19226FCA0741}"/>
                </a:ext>
              </a:extLst>
            </p:cNvPr>
            <p:cNvSpPr>
              <a:spLocks/>
            </p:cNvSpPr>
            <p:nvPr userDrawn="1"/>
          </p:nvSpPr>
          <p:spPr bwMode="auto">
            <a:xfrm>
              <a:off x="16394113" y="1335088"/>
              <a:ext cx="250825" cy="300037"/>
            </a:xfrm>
            <a:custGeom>
              <a:avLst/>
              <a:gdLst/>
              <a:ahLst/>
              <a:cxnLst>
                <a:cxn ang="0">
                  <a:pos x="843" y="802"/>
                </a:cxn>
                <a:cxn ang="0">
                  <a:pos x="755" y="931"/>
                </a:cxn>
                <a:cxn ang="0">
                  <a:pos x="616" y="1015"/>
                </a:cxn>
                <a:cxn ang="0">
                  <a:pos x="435" y="1046"/>
                </a:cxn>
                <a:cxn ang="0">
                  <a:pos x="254" y="1015"/>
                </a:cxn>
                <a:cxn ang="0">
                  <a:pos x="117" y="931"/>
                </a:cxn>
                <a:cxn ang="0">
                  <a:pos x="30" y="802"/>
                </a:cxn>
                <a:cxn ang="0">
                  <a:pos x="0" y="634"/>
                </a:cxn>
                <a:cxn ang="0">
                  <a:pos x="0" y="0"/>
                </a:cxn>
                <a:cxn ang="0">
                  <a:pos x="245" y="0"/>
                </a:cxn>
                <a:cxn ang="0">
                  <a:pos x="245" y="614"/>
                </a:cxn>
                <a:cxn ang="0">
                  <a:pos x="256" y="693"/>
                </a:cxn>
                <a:cxn ang="0">
                  <a:pos x="289" y="760"/>
                </a:cxn>
                <a:cxn ang="0">
                  <a:pos x="348" y="807"/>
                </a:cxn>
                <a:cxn ang="0">
                  <a:pos x="436" y="824"/>
                </a:cxn>
                <a:cxn ang="0">
                  <a:pos x="525" y="807"/>
                </a:cxn>
                <a:cxn ang="0">
                  <a:pos x="585" y="760"/>
                </a:cxn>
                <a:cxn ang="0">
                  <a:pos x="618" y="693"/>
                </a:cxn>
                <a:cxn ang="0">
                  <a:pos x="628" y="614"/>
                </a:cxn>
                <a:cxn ang="0">
                  <a:pos x="628" y="0"/>
                </a:cxn>
                <a:cxn ang="0">
                  <a:pos x="874" y="0"/>
                </a:cxn>
                <a:cxn ang="0">
                  <a:pos x="874" y="634"/>
                </a:cxn>
                <a:cxn ang="0">
                  <a:pos x="843" y="802"/>
                </a:cxn>
              </a:cxnLst>
              <a:rect l="0" t="0" r="r" b="b"/>
              <a:pathLst>
                <a:path w="874" h="1046">
                  <a:moveTo>
                    <a:pt x="843" y="802"/>
                  </a:moveTo>
                  <a:cubicBezTo>
                    <a:pt x="823" y="852"/>
                    <a:pt x="793" y="895"/>
                    <a:pt x="755" y="931"/>
                  </a:cubicBezTo>
                  <a:cubicBezTo>
                    <a:pt x="716" y="967"/>
                    <a:pt x="670" y="995"/>
                    <a:pt x="616" y="1015"/>
                  </a:cubicBezTo>
                  <a:cubicBezTo>
                    <a:pt x="561" y="1036"/>
                    <a:pt x="501" y="1046"/>
                    <a:pt x="435" y="1046"/>
                  </a:cubicBezTo>
                  <a:cubicBezTo>
                    <a:pt x="368" y="1046"/>
                    <a:pt x="307" y="1036"/>
                    <a:pt x="254" y="1015"/>
                  </a:cubicBezTo>
                  <a:cubicBezTo>
                    <a:pt x="200" y="995"/>
                    <a:pt x="154" y="967"/>
                    <a:pt x="117" y="931"/>
                  </a:cubicBezTo>
                  <a:cubicBezTo>
                    <a:pt x="79" y="895"/>
                    <a:pt x="51" y="852"/>
                    <a:pt x="30" y="802"/>
                  </a:cubicBezTo>
                  <a:cubicBezTo>
                    <a:pt x="10" y="752"/>
                    <a:pt x="0" y="696"/>
                    <a:pt x="0" y="634"/>
                  </a:cubicBezTo>
                  <a:cubicBezTo>
                    <a:pt x="0" y="0"/>
                    <a:pt x="0" y="0"/>
                    <a:pt x="0" y="0"/>
                  </a:cubicBezTo>
                  <a:cubicBezTo>
                    <a:pt x="245" y="0"/>
                    <a:pt x="245" y="0"/>
                    <a:pt x="245" y="0"/>
                  </a:cubicBezTo>
                  <a:cubicBezTo>
                    <a:pt x="245" y="614"/>
                    <a:pt x="245" y="614"/>
                    <a:pt x="245" y="614"/>
                  </a:cubicBezTo>
                  <a:cubicBezTo>
                    <a:pt x="245" y="642"/>
                    <a:pt x="249" y="668"/>
                    <a:pt x="256" y="693"/>
                  </a:cubicBezTo>
                  <a:cubicBezTo>
                    <a:pt x="263" y="718"/>
                    <a:pt x="274" y="741"/>
                    <a:pt x="289" y="760"/>
                  </a:cubicBezTo>
                  <a:cubicBezTo>
                    <a:pt x="304" y="780"/>
                    <a:pt x="323" y="795"/>
                    <a:pt x="348" y="807"/>
                  </a:cubicBezTo>
                  <a:cubicBezTo>
                    <a:pt x="372" y="818"/>
                    <a:pt x="402" y="824"/>
                    <a:pt x="436" y="824"/>
                  </a:cubicBezTo>
                  <a:cubicBezTo>
                    <a:pt x="471" y="824"/>
                    <a:pt x="501" y="818"/>
                    <a:pt x="525" y="807"/>
                  </a:cubicBezTo>
                  <a:cubicBezTo>
                    <a:pt x="549" y="795"/>
                    <a:pt x="569" y="780"/>
                    <a:pt x="585" y="760"/>
                  </a:cubicBezTo>
                  <a:cubicBezTo>
                    <a:pt x="600" y="741"/>
                    <a:pt x="611" y="718"/>
                    <a:pt x="618" y="693"/>
                  </a:cubicBezTo>
                  <a:cubicBezTo>
                    <a:pt x="624" y="668"/>
                    <a:pt x="628" y="642"/>
                    <a:pt x="628" y="614"/>
                  </a:cubicBezTo>
                  <a:cubicBezTo>
                    <a:pt x="628" y="0"/>
                    <a:pt x="628" y="0"/>
                    <a:pt x="628" y="0"/>
                  </a:cubicBezTo>
                  <a:cubicBezTo>
                    <a:pt x="874" y="0"/>
                    <a:pt x="874" y="0"/>
                    <a:pt x="874" y="0"/>
                  </a:cubicBezTo>
                  <a:cubicBezTo>
                    <a:pt x="874" y="634"/>
                    <a:pt x="874" y="634"/>
                    <a:pt x="874" y="634"/>
                  </a:cubicBezTo>
                  <a:cubicBezTo>
                    <a:pt x="874" y="696"/>
                    <a:pt x="864" y="752"/>
                    <a:pt x="843" y="802"/>
                  </a:cubicBezTo>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36">
              <a:extLst>
                <a:ext uri="{FF2B5EF4-FFF2-40B4-BE49-F238E27FC236}">
                  <a16:creationId xmlns:a16="http://schemas.microsoft.com/office/drawing/2014/main" id="{C60C1B84-20DA-1F34-EF33-9E05A25A7F05}"/>
                </a:ext>
              </a:extLst>
            </p:cNvPr>
            <p:cNvSpPr>
              <a:spLocks/>
            </p:cNvSpPr>
            <p:nvPr userDrawn="1"/>
          </p:nvSpPr>
          <p:spPr bwMode="auto">
            <a:xfrm>
              <a:off x="16710025" y="1335088"/>
              <a:ext cx="265113" cy="292100"/>
            </a:xfrm>
            <a:custGeom>
              <a:avLst/>
              <a:gdLst/>
              <a:ahLst/>
              <a:cxnLst>
                <a:cxn ang="0">
                  <a:pos x="117" y="184"/>
                </a:cxn>
                <a:cxn ang="0">
                  <a:pos x="43" y="64"/>
                </a:cxn>
                <a:cxn ang="0">
                  <a:pos x="42" y="64"/>
                </a:cxn>
                <a:cxn ang="0">
                  <a:pos x="43" y="184"/>
                </a:cxn>
                <a:cxn ang="0">
                  <a:pos x="0" y="184"/>
                </a:cxn>
                <a:cxn ang="0">
                  <a:pos x="0" y="0"/>
                </a:cxn>
                <a:cxn ang="0">
                  <a:pos x="51" y="0"/>
                </a:cxn>
                <a:cxn ang="0">
                  <a:pos x="124" y="120"/>
                </a:cxn>
                <a:cxn ang="0">
                  <a:pos x="125" y="120"/>
                </a:cxn>
                <a:cxn ang="0">
                  <a:pos x="124" y="0"/>
                </a:cxn>
                <a:cxn ang="0">
                  <a:pos x="167" y="0"/>
                </a:cxn>
                <a:cxn ang="0">
                  <a:pos x="167" y="184"/>
                </a:cxn>
                <a:cxn ang="0">
                  <a:pos x="117" y="184"/>
                </a:cxn>
              </a:cxnLst>
              <a:rect l="0" t="0" r="r" b="b"/>
              <a:pathLst>
                <a:path w="167" h="184">
                  <a:moveTo>
                    <a:pt x="117" y="184"/>
                  </a:moveTo>
                  <a:lnTo>
                    <a:pt x="43" y="64"/>
                  </a:lnTo>
                  <a:lnTo>
                    <a:pt x="42" y="64"/>
                  </a:lnTo>
                  <a:lnTo>
                    <a:pt x="43" y="184"/>
                  </a:lnTo>
                  <a:lnTo>
                    <a:pt x="0" y="184"/>
                  </a:lnTo>
                  <a:lnTo>
                    <a:pt x="0" y="0"/>
                  </a:lnTo>
                  <a:lnTo>
                    <a:pt x="51" y="0"/>
                  </a:lnTo>
                  <a:lnTo>
                    <a:pt x="124" y="120"/>
                  </a:lnTo>
                  <a:lnTo>
                    <a:pt x="125" y="120"/>
                  </a:lnTo>
                  <a:lnTo>
                    <a:pt x="124" y="0"/>
                  </a:lnTo>
                  <a:lnTo>
                    <a:pt x="167" y="0"/>
                  </a:lnTo>
                  <a:lnTo>
                    <a:pt x="167" y="184"/>
                  </a:lnTo>
                  <a:lnTo>
                    <a:pt x="117"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3D602EF7-D07D-BC06-FEF3-C6A5199C0C71}"/>
                </a:ext>
              </a:extLst>
            </p:cNvPr>
            <p:cNvSpPr>
              <a:spLocks noChangeArrowheads="1"/>
            </p:cNvSpPr>
            <p:nvPr userDrawn="1"/>
          </p:nvSpPr>
          <p:spPr bwMode="auto">
            <a:xfrm>
              <a:off x="17043400" y="1335088"/>
              <a:ext cx="71438" cy="292100"/>
            </a:xfrm>
            <a:prstGeom prst="rect">
              <a:avLst/>
            </a:prstGeom>
            <a:solidFill>
              <a:srgbClr val="9E0000"/>
            </a:solidFill>
            <a:ln w="9525">
              <a:no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38">
              <a:extLst>
                <a:ext uri="{FF2B5EF4-FFF2-40B4-BE49-F238E27FC236}">
                  <a16:creationId xmlns:a16="http://schemas.microsoft.com/office/drawing/2014/main" id="{92B6EA73-2D1C-1264-8B9A-67DAD5315021}"/>
                </a:ext>
              </a:extLst>
            </p:cNvPr>
            <p:cNvSpPr>
              <a:spLocks/>
            </p:cNvSpPr>
            <p:nvPr userDrawn="1"/>
          </p:nvSpPr>
          <p:spPr bwMode="auto">
            <a:xfrm>
              <a:off x="17148175" y="1335088"/>
              <a:ext cx="293688" cy="292100"/>
            </a:xfrm>
            <a:custGeom>
              <a:avLst/>
              <a:gdLst/>
              <a:ahLst/>
              <a:cxnLst>
                <a:cxn ang="0">
                  <a:pos x="114" y="184"/>
                </a:cxn>
                <a:cxn ang="0">
                  <a:pos x="69" y="184"/>
                </a:cxn>
                <a:cxn ang="0">
                  <a:pos x="0" y="0"/>
                </a:cxn>
                <a:cxn ang="0">
                  <a:pos x="49" y="0"/>
                </a:cxn>
                <a:cxn ang="0">
                  <a:pos x="92" y="130"/>
                </a:cxn>
                <a:cxn ang="0">
                  <a:pos x="93" y="130"/>
                </a:cxn>
                <a:cxn ang="0">
                  <a:pos x="136" y="0"/>
                </a:cxn>
                <a:cxn ang="0">
                  <a:pos x="185" y="0"/>
                </a:cxn>
                <a:cxn ang="0">
                  <a:pos x="114" y="184"/>
                </a:cxn>
              </a:cxnLst>
              <a:rect l="0" t="0" r="r" b="b"/>
              <a:pathLst>
                <a:path w="185" h="184">
                  <a:moveTo>
                    <a:pt x="114" y="184"/>
                  </a:moveTo>
                  <a:lnTo>
                    <a:pt x="69" y="184"/>
                  </a:lnTo>
                  <a:lnTo>
                    <a:pt x="0" y="0"/>
                  </a:lnTo>
                  <a:lnTo>
                    <a:pt x="49" y="0"/>
                  </a:lnTo>
                  <a:lnTo>
                    <a:pt x="92" y="130"/>
                  </a:lnTo>
                  <a:lnTo>
                    <a:pt x="93" y="130"/>
                  </a:lnTo>
                  <a:lnTo>
                    <a:pt x="136" y="0"/>
                  </a:lnTo>
                  <a:lnTo>
                    <a:pt x="185" y="0"/>
                  </a:lnTo>
                  <a:lnTo>
                    <a:pt x="114"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39">
              <a:extLst>
                <a:ext uri="{FF2B5EF4-FFF2-40B4-BE49-F238E27FC236}">
                  <a16:creationId xmlns:a16="http://schemas.microsoft.com/office/drawing/2014/main" id="{5EE61FB0-9AB9-BD08-ED33-9DCD0613F934}"/>
                </a:ext>
              </a:extLst>
            </p:cNvPr>
            <p:cNvSpPr>
              <a:spLocks/>
            </p:cNvSpPr>
            <p:nvPr userDrawn="1"/>
          </p:nvSpPr>
          <p:spPr bwMode="auto">
            <a:xfrm>
              <a:off x="17475200" y="1335088"/>
              <a:ext cx="203200" cy="292100"/>
            </a:xfrm>
            <a:custGeom>
              <a:avLst/>
              <a:gdLst/>
              <a:ahLst/>
              <a:cxnLst>
                <a:cxn ang="0">
                  <a:pos x="0" y="184"/>
                </a:cxn>
                <a:cxn ang="0">
                  <a:pos x="0" y="0"/>
                </a:cxn>
                <a:cxn ang="0">
                  <a:pos x="123" y="0"/>
                </a:cxn>
                <a:cxn ang="0">
                  <a:pos x="123" y="37"/>
                </a:cxn>
                <a:cxn ang="0">
                  <a:pos x="43" y="37"/>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3" y="0"/>
                  </a:lnTo>
                  <a:lnTo>
                    <a:pt x="123" y="37"/>
                  </a:lnTo>
                  <a:lnTo>
                    <a:pt x="43" y="37"/>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40">
              <a:extLst>
                <a:ext uri="{FF2B5EF4-FFF2-40B4-BE49-F238E27FC236}">
                  <a16:creationId xmlns:a16="http://schemas.microsoft.com/office/drawing/2014/main" id="{A3B55EBB-F49B-C5D4-139B-36F3C3496A28}"/>
                </a:ext>
              </a:extLst>
            </p:cNvPr>
            <p:cNvSpPr>
              <a:spLocks noEditPoints="1"/>
            </p:cNvSpPr>
            <p:nvPr userDrawn="1"/>
          </p:nvSpPr>
          <p:spPr bwMode="auto">
            <a:xfrm>
              <a:off x="17735550" y="1335088"/>
              <a:ext cx="238125" cy="292100"/>
            </a:xfrm>
            <a:custGeom>
              <a:avLst/>
              <a:gdLst/>
              <a:ahLst/>
              <a:cxnLst>
                <a:cxn ang="0">
                  <a:pos x="546" y="1018"/>
                </a:cxn>
                <a:cxn ang="0">
                  <a:pos x="325" y="614"/>
                </a:cxn>
                <a:cxn ang="0">
                  <a:pos x="241" y="614"/>
                </a:cxn>
                <a:cxn ang="0">
                  <a:pos x="241" y="1018"/>
                </a:cxn>
                <a:cxn ang="0">
                  <a:pos x="0" y="1018"/>
                </a:cxn>
                <a:cxn ang="0">
                  <a:pos x="0" y="0"/>
                </a:cxn>
                <a:cxn ang="0">
                  <a:pos x="389" y="0"/>
                </a:cxn>
                <a:cxn ang="0">
                  <a:pos x="533" y="15"/>
                </a:cxn>
                <a:cxn ang="0">
                  <a:pos x="658" y="66"/>
                </a:cxn>
                <a:cxn ang="0">
                  <a:pos x="746" y="161"/>
                </a:cxn>
                <a:cxn ang="0">
                  <a:pos x="780" y="308"/>
                </a:cxn>
                <a:cxn ang="0">
                  <a:pos x="723" y="482"/>
                </a:cxn>
                <a:cxn ang="0">
                  <a:pos x="568" y="583"/>
                </a:cxn>
                <a:cxn ang="0">
                  <a:pos x="834" y="1018"/>
                </a:cxn>
                <a:cxn ang="0">
                  <a:pos x="546" y="1018"/>
                </a:cxn>
                <a:cxn ang="0">
                  <a:pos x="536" y="312"/>
                </a:cxn>
                <a:cxn ang="0">
                  <a:pos x="521" y="254"/>
                </a:cxn>
                <a:cxn ang="0">
                  <a:pos x="482" y="219"/>
                </a:cxn>
                <a:cxn ang="0">
                  <a:pos x="428" y="203"/>
                </a:cxn>
                <a:cxn ang="0">
                  <a:pos x="371" y="199"/>
                </a:cxn>
                <a:cxn ang="0">
                  <a:pos x="239" y="199"/>
                </a:cxn>
                <a:cxn ang="0">
                  <a:pos x="239" y="436"/>
                </a:cxn>
                <a:cxn ang="0">
                  <a:pos x="357" y="436"/>
                </a:cxn>
                <a:cxn ang="0">
                  <a:pos x="419" y="431"/>
                </a:cxn>
                <a:cxn ang="0">
                  <a:pos x="477" y="413"/>
                </a:cxn>
                <a:cxn ang="0">
                  <a:pos x="520" y="375"/>
                </a:cxn>
                <a:cxn ang="0">
                  <a:pos x="536" y="312"/>
                </a:cxn>
              </a:cxnLst>
              <a:rect l="0" t="0" r="r" b="b"/>
              <a:pathLst>
                <a:path w="834" h="1018">
                  <a:moveTo>
                    <a:pt x="546" y="1018"/>
                  </a:moveTo>
                  <a:cubicBezTo>
                    <a:pt x="325" y="614"/>
                    <a:pt x="325" y="614"/>
                    <a:pt x="325" y="614"/>
                  </a:cubicBezTo>
                  <a:cubicBezTo>
                    <a:pt x="241" y="614"/>
                    <a:pt x="241" y="614"/>
                    <a:pt x="241" y="614"/>
                  </a:cubicBezTo>
                  <a:cubicBezTo>
                    <a:pt x="241" y="1018"/>
                    <a:pt x="241" y="1018"/>
                    <a:pt x="241" y="1018"/>
                  </a:cubicBezTo>
                  <a:cubicBezTo>
                    <a:pt x="0" y="1018"/>
                    <a:pt x="0" y="1018"/>
                    <a:pt x="0" y="1018"/>
                  </a:cubicBezTo>
                  <a:cubicBezTo>
                    <a:pt x="0" y="0"/>
                    <a:pt x="0" y="0"/>
                    <a:pt x="0" y="0"/>
                  </a:cubicBezTo>
                  <a:cubicBezTo>
                    <a:pt x="389" y="0"/>
                    <a:pt x="389" y="0"/>
                    <a:pt x="389" y="0"/>
                  </a:cubicBezTo>
                  <a:cubicBezTo>
                    <a:pt x="438" y="0"/>
                    <a:pt x="486" y="5"/>
                    <a:pt x="533" y="15"/>
                  </a:cubicBezTo>
                  <a:cubicBezTo>
                    <a:pt x="579" y="25"/>
                    <a:pt x="621" y="42"/>
                    <a:pt x="658" y="66"/>
                  </a:cubicBezTo>
                  <a:cubicBezTo>
                    <a:pt x="695" y="90"/>
                    <a:pt x="724" y="122"/>
                    <a:pt x="746" y="161"/>
                  </a:cubicBezTo>
                  <a:cubicBezTo>
                    <a:pt x="768" y="200"/>
                    <a:pt x="780" y="249"/>
                    <a:pt x="780" y="308"/>
                  </a:cubicBezTo>
                  <a:cubicBezTo>
                    <a:pt x="780" y="377"/>
                    <a:pt x="761" y="435"/>
                    <a:pt x="723" y="482"/>
                  </a:cubicBezTo>
                  <a:cubicBezTo>
                    <a:pt x="686" y="529"/>
                    <a:pt x="634" y="562"/>
                    <a:pt x="568" y="583"/>
                  </a:cubicBezTo>
                  <a:cubicBezTo>
                    <a:pt x="834" y="1018"/>
                    <a:pt x="834" y="1018"/>
                    <a:pt x="834" y="1018"/>
                  </a:cubicBezTo>
                  <a:lnTo>
                    <a:pt x="546" y="1018"/>
                  </a:lnTo>
                  <a:close/>
                  <a:moveTo>
                    <a:pt x="536" y="312"/>
                  </a:moveTo>
                  <a:cubicBezTo>
                    <a:pt x="536" y="288"/>
                    <a:pt x="531" y="269"/>
                    <a:pt x="521" y="254"/>
                  </a:cubicBezTo>
                  <a:cubicBezTo>
                    <a:pt x="511" y="239"/>
                    <a:pt x="498" y="227"/>
                    <a:pt x="482" y="219"/>
                  </a:cubicBezTo>
                  <a:cubicBezTo>
                    <a:pt x="466" y="211"/>
                    <a:pt x="448" y="206"/>
                    <a:pt x="428" y="203"/>
                  </a:cubicBezTo>
                  <a:cubicBezTo>
                    <a:pt x="409" y="200"/>
                    <a:pt x="389" y="199"/>
                    <a:pt x="371" y="199"/>
                  </a:cubicBezTo>
                  <a:cubicBezTo>
                    <a:pt x="239" y="199"/>
                    <a:pt x="239" y="199"/>
                    <a:pt x="239" y="199"/>
                  </a:cubicBezTo>
                  <a:cubicBezTo>
                    <a:pt x="239" y="436"/>
                    <a:pt x="239" y="436"/>
                    <a:pt x="239" y="436"/>
                  </a:cubicBezTo>
                  <a:cubicBezTo>
                    <a:pt x="357" y="436"/>
                    <a:pt x="357" y="436"/>
                    <a:pt x="357" y="436"/>
                  </a:cubicBezTo>
                  <a:cubicBezTo>
                    <a:pt x="377" y="436"/>
                    <a:pt x="398" y="434"/>
                    <a:pt x="419" y="431"/>
                  </a:cubicBezTo>
                  <a:cubicBezTo>
                    <a:pt x="440" y="427"/>
                    <a:pt x="459" y="422"/>
                    <a:pt x="477" y="413"/>
                  </a:cubicBezTo>
                  <a:cubicBezTo>
                    <a:pt x="494" y="404"/>
                    <a:pt x="508" y="392"/>
                    <a:pt x="520" y="375"/>
                  </a:cubicBezTo>
                  <a:cubicBezTo>
                    <a:pt x="531" y="359"/>
                    <a:pt x="536" y="338"/>
                    <a:pt x="536" y="312"/>
                  </a:cubicBezTo>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41">
              <a:extLst>
                <a:ext uri="{FF2B5EF4-FFF2-40B4-BE49-F238E27FC236}">
                  <a16:creationId xmlns:a16="http://schemas.microsoft.com/office/drawing/2014/main" id="{6B8AB107-D80E-30AF-1D95-14661046AD7C}"/>
                </a:ext>
              </a:extLst>
            </p:cNvPr>
            <p:cNvSpPr>
              <a:spLocks/>
            </p:cNvSpPr>
            <p:nvPr userDrawn="1"/>
          </p:nvSpPr>
          <p:spPr bwMode="auto">
            <a:xfrm>
              <a:off x="17992725" y="1327150"/>
              <a:ext cx="223838" cy="307975"/>
            </a:xfrm>
            <a:custGeom>
              <a:avLst/>
              <a:gdLst/>
              <a:ahLst/>
              <a:cxnLst>
                <a:cxn ang="0">
                  <a:pos x="623" y="291"/>
                </a:cxn>
                <a:cxn ang="0">
                  <a:pos x="540" y="227"/>
                </a:cxn>
                <a:cxn ang="0">
                  <a:pos x="441" y="203"/>
                </a:cxn>
                <a:cxn ang="0">
                  <a:pos x="392" y="207"/>
                </a:cxn>
                <a:cxn ang="0">
                  <a:pos x="346" y="224"/>
                </a:cxn>
                <a:cxn ang="0">
                  <a:pos x="312" y="255"/>
                </a:cxn>
                <a:cxn ang="0">
                  <a:pos x="299" y="305"/>
                </a:cxn>
                <a:cxn ang="0">
                  <a:pos x="309" y="348"/>
                </a:cxn>
                <a:cxn ang="0">
                  <a:pos x="341" y="378"/>
                </a:cxn>
                <a:cxn ang="0">
                  <a:pos x="391" y="402"/>
                </a:cxn>
                <a:cxn ang="0">
                  <a:pos x="455" y="424"/>
                </a:cxn>
                <a:cxn ang="0">
                  <a:pos x="564" y="463"/>
                </a:cxn>
                <a:cxn ang="0">
                  <a:pos x="666" y="518"/>
                </a:cxn>
                <a:cxn ang="0">
                  <a:pos x="742" y="603"/>
                </a:cxn>
                <a:cxn ang="0">
                  <a:pos x="772" y="731"/>
                </a:cxn>
                <a:cxn ang="0">
                  <a:pos x="740" y="883"/>
                </a:cxn>
                <a:cxn ang="0">
                  <a:pos x="653" y="988"/>
                </a:cxn>
                <a:cxn ang="0">
                  <a:pos x="527" y="1050"/>
                </a:cxn>
                <a:cxn ang="0">
                  <a:pos x="382" y="1070"/>
                </a:cxn>
                <a:cxn ang="0">
                  <a:pos x="170" y="1032"/>
                </a:cxn>
                <a:cxn ang="0">
                  <a:pos x="0" y="923"/>
                </a:cxn>
                <a:cxn ang="0">
                  <a:pos x="162" y="760"/>
                </a:cxn>
                <a:cxn ang="0">
                  <a:pos x="260" y="837"/>
                </a:cxn>
                <a:cxn ang="0">
                  <a:pos x="382" y="868"/>
                </a:cxn>
                <a:cxn ang="0">
                  <a:pos x="435" y="862"/>
                </a:cxn>
                <a:cxn ang="0">
                  <a:pos x="481" y="843"/>
                </a:cxn>
                <a:cxn ang="0">
                  <a:pos x="512" y="808"/>
                </a:cxn>
                <a:cxn ang="0">
                  <a:pos x="523" y="757"/>
                </a:cxn>
                <a:cxn ang="0">
                  <a:pos x="509" y="708"/>
                </a:cxn>
                <a:cxn ang="0">
                  <a:pos x="468" y="671"/>
                </a:cxn>
                <a:cxn ang="0">
                  <a:pos x="402" y="641"/>
                </a:cxn>
                <a:cxn ang="0">
                  <a:pos x="311" y="611"/>
                </a:cxn>
                <a:cxn ang="0">
                  <a:pos x="216" y="574"/>
                </a:cxn>
                <a:cxn ang="0">
                  <a:pos x="132" y="519"/>
                </a:cxn>
                <a:cxn ang="0">
                  <a:pos x="73" y="437"/>
                </a:cxn>
                <a:cxn ang="0">
                  <a:pos x="51" y="319"/>
                </a:cxn>
                <a:cxn ang="0">
                  <a:pos x="86" y="174"/>
                </a:cxn>
                <a:cxn ang="0">
                  <a:pos x="176" y="75"/>
                </a:cxn>
                <a:cxn ang="0">
                  <a:pos x="303" y="18"/>
                </a:cxn>
                <a:cxn ang="0">
                  <a:pos x="446" y="0"/>
                </a:cxn>
                <a:cxn ang="0">
                  <a:pos x="622" y="32"/>
                </a:cxn>
                <a:cxn ang="0">
                  <a:pos x="780" y="125"/>
                </a:cxn>
                <a:cxn ang="0">
                  <a:pos x="623" y="291"/>
                </a:cxn>
              </a:cxnLst>
              <a:rect l="0" t="0" r="r" b="b"/>
              <a:pathLst>
                <a:path w="780" h="1070">
                  <a:moveTo>
                    <a:pt x="623" y="291"/>
                  </a:moveTo>
                  <a:cubicBezTo>
                    <a:pt x="602" y="264"/>
                    <a:pt x="574" y="243"/>
                    <a:pt x="540" y="227"/>
                  </a:cubicBezTo>
                  <a:cubicBezTo>
                    <a:pt x="506" y="211"/>
                    <a:pt x="473" y="203"/>
                    <a:pt x="441" y="203"/>
                  </a:cubicBezTo>
                  <a:cubicBezTo>
                    <a:pt x="425" y="203"/>
                    <a:pt x="408" y="204"/>
                    <a:pt x="392" y="207"/>
                  </a:cubicBezTo>
                  <a:cubicBezTo>
                    <a:pt x="375" y="210"/>
                    <a:pt x="359" y="216"/>
                    <a:pt x="346" y="224"/>
                  </a:cubicBezTo>
                  <a:cubicBezTo>
                    <a:pt x="333" y="232"/>
                    <a:pt x="321" y="243"/>
                    <a:pt x="312" y="255"/>
                  </a:cubicBezTo>
                  <a:cubicBezTo>
                    <a:pt x="303" y="268"/>
                    <a:pt x="299" y="285"/>
                    <a:pt x="299" y="305"/>
                  </a:cubicBezTo>
                  <a:cubicBezTo>
                    <a:pt x="299" y="322"/>
                    <a:pt x="302" y="337"/>
                    <a:pt x="309" y="348"/>
                  </a:cubicBezTo>
                  <a:cubicBezTo>
                    <a:pt x="317" y="360"/>
                    <a:pt x="327" y="370"/>
                    <a:pt x="341" y="378"/>
                  </a:cubicBezTo>
                  <a:cubicBezTo>
                    <a:pt x="355" y="387"/>
                    <a:pt x="371" y="395"/>
                    <a:pt x="391" y="402"/>
                  </a:cubicBezTo>
                  <a:cubicBezTo>
                    <a:pt x="410" y="409"/>
                    <a:pt x="431" y="417"/>
                    <a:pt x="455" y="424"/>
                  </a:cubicBezTo>
                  <a:cubicBezTo>
                    <a:pt x="490" y="436"/>
                    <a:pt x="526" y="449"/>
                    <a:pt x="564" y="463"/>
                  </a:cubicBezTo>
                  <a:cubicBezTo>
                    <a:pt x="601" y="477"/>
                    <a:pt x="635" y="495"/>
                    <a:pt x="666" y="518"/>
                  </a:cubicBezTo>
                  <a:cubicBezTo>
                    <a:pt x="696" y="541"/>
                    <a:pt x="722" y="569"/>
                    <a:pt x="742" y="603"/>
                  </a:cubicBezTo>
                  <a:cubicBezTo>
                    <a:pt x="762" y="638"/>
                    <a:pt x="772" y="680"/>
                    <a:pt x="772" y="731"/>
                  </a:cubicBezTo>
                  <a:cubicBezTo>
                    <a:pt x="772" y="789"/>
                    <a:pt x="761" y="840"/>
                    <a:pt x="740" y="883"/>
                  </a:cubicBezTo>
                  <a:cubicBezTo>
                    <a:pt x="718" y="925"/>
                    <a:pt x="689" y="960"/>
                    <a:pt x="653" y="988"/>
                  </a:cubicBezTo>
                  <a:cubicBezTo>
                    <a:pt x="616" y="1016"/>
                    <a:pt x="575" y="1037"/>
                    <a:pt x="527" y="1050"/>
                  </a:cubicBezTo>
                  <a:cubicBezTo>
                    <a:pt x="480" y="1064"/>
                    <a:pt x="432" y="1070"/>
                    <a:pt x="382" y="1070"/>
                  </a:cubicBezTo>
                  <a:cubicBezTo>
                    <a:pt x="309" y="1070"/>
                    <a:pt x="239" y="1057"/>
                    <a:pt x="170" y="1032"/>
                  </a:cubicBezTo>
                  <a:cubicBezTo>
                    <a:pt x="102" y="1007"/>
                    <a:pt x="46" y="971"/>
                    <a:pt x="0" y="923"/>
                  </a:cubicBezTo>
                  <a:cubicBezTo>
                    <a:pt x="162" y="760"/>
                    <a:pt x="162" y="760"/>
                    <a:pt x="162" y="760"/>
                  </a:cubicBezTo>
                  <a:cubicBezTo>
                    <a:pt x="187" y="790"/>
                    <a:pt x="220" y="816"/>
                    <a:pt x="260" y="837"/>
                  </a:cubicBezTo>
                  <a:cubicBezTo>
                    <a:pt x="301" y="857"/>
                    <a:pt x="342" y="868"/>
                    <a:pt x="382" y="868"/>
                  </a:cubicBezTo>
                  <a:cubicBezTo>
                    <a:pt x="400" y="868"/>
                    <a:pt x="418" y="866"/>
                    <a:pt x="435" y="862"/>
                  </a:cubicBezTo>
                  <a:cubicBezTo>
                    <a:pt x="453" y="858"/>
                    <a:pt x="468" y="852"/>
                    <a:pt x="481" y="843"/>
                  </a:cubicBezTo>
                  <a:cubicBezTo>
                    <a:pt x="494" y="834"/>
                    <a:pt x="504" y="823"/>
                    <a:pt x="512" y="808"/>
                  </a:cubicBezTo>
                  <a:cubicBezTo>
                    <a:pt x="519" y="794"/>
                    <a:pt x="523" y="777"/>
                    <a:pt x="523" y="757"/>
                  </a:cubicBezTo>
                  <a:cubicBezTo>
                    <a:pt x="523" y="737"/>
                    <a:pt x="518" y="721"/>
                    <a:pt x="509" y="708"/>
                  </a:cubicBezTo>
                  <a:cubicBezTo>
                    <a:pt x="499" y="694"/>
                    <a:pt x="486" y="682"/>
                    <a:pt x="468" y="671"/>
                  </a:cubicBezTo>
                  <a:cubicBezTo>
                    <a:pt x="450" y="660"/>
                    <a:pt x="428" y="650"/>
                    <a:pt x="402" y="641"/>
                  </a:cubicBezTo>
                  <a:cubicBezTo>
                    <a:pt x="375" y="632"/>
                    <a:pt x="345" y="622"/>
                    <a:pt x="311" y="611"/>
                  </a:cubicBezTo>
                  <a:cubicBezTo>
                    <a:pt x="279" y="601"/>
                    <a:pt x="247" y="588"/>
                    <a:pt x="216" y="574"/>
                  </a:cubicBezTo>
                  <a:cubicBezTo>
                    <a:pt x="185" y="560"/>
                    <a:pt x="157" y="541"/>
                    <a:pt x="132" y="519"/>
                  </a:cubicBezTo>
                  <a:cubicBezTo>
                    <a:pt x="108" y="496"/>
                    <a:pt x="88" y="469"/>
                    <a:pt x="73" y="437"/>
                  </a:cubicBezTo>
                  <a:cubicBezTo>
                    <a:pt x="58" y="405"/>
                    <a:pt x="51" y="365"/>
                    <a:pt x="51" y="319"/>
                  </a:cubicBezTo>
                  <a:cubicBezTo>
                    <a:pt x="51" y="263"/>
                    <a:pt x="62" y="214"/>
                    <a:pt x="86" y="174"/>
                  </a:cubicBezTo>
                  <a:cubicBezTo>
                    <a:pt x="108" y="134"/>
                    <a:pt x="139" y="101"/>
                    <a:pt x="176" y="75"/>
                  </a:cubicBezTo>
                  <a:cubicBezTo>
                    <a:pt x="214" y="49"/>
                    <a:pt x="256" y="30"/>
                    <a:pt x="303" y="18"/>
                  </a:cubicBezTo>
                  <a:cubicBezTo>
                    <a:pt x="350" y="6"/>
                    <a:pt x="397" y="0"/>
                    <a:pt x="446" y="0"/>
                  </a:cubicBezTo>
                  <a:cubicBezTo>
                    <a:pt x="503" y="0"/>
                    <a:pt x="562" y="11"/>
                    <a:pt x="622" y="32"/>
                  </a:cubicBezTo>
                  <a:cubicBezTo>
                    <a:pt x="682" y="53"/>
                    <a:pt x="734" y="84"/>
                    <a:pt x="780" y="125"/>
                  </a:cubicBezTo>
                  <a:lnTo>
                    <a:pt x="623" y="291"/>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604015F6-A24C-380D-9107-1A08E74DACC2}"/>
                </a:ext>
              </a:extLst>
            </p:cNvPr>
            <p:cNvSpPr>
              <a:spLocks noChangeArrowheads="1"/>
            </p:cNvSpPr>
            <p:nvPr userDrawn="1"/>
          </p:nvSpPr>
          <p:spPr bwMode="auto">
            <a:xfrm>
              <a:off x="18267363" y="1335088"/>
              <a:ext cx="71437" cy="292100"/>
            </a:xfrm>
            <a:prstGeom prst="rect">
              <a:avLst/>
            </a:prstGeom>
            <a:solidFill>
              <a:srgbClr val="9E0000"/>
            </a:solidFill>
            <a:ln w="9525">
              <a:no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43">
              <a:extLst>
                <a:ext uri="{FF2B5EF4-FFF2-40B4-BE49-F238E27FC236}">
                  <a16:creationId xmlns:a16="http://schemas.microsoft.com/office/drawing/2014/main" id="{F9D88C07-7B4A-DBDB-2F0F-4C71D24241C4}"/>
                </a:ext>
              </a:extLst>
            </p:cNvPr>
            <p:cNvSpPr>
              <a:spLocks/>
            </p:cNvSpPr>
            <p:nvPr userDrawn="1"/>
          </p:nvSpPr>
          <p:spPr bwMode="auto">
            <a:xfrm>
              <a:off x="18376900" y="1335088"/>
              <a:ext cx="234950" cy="292100"/>
            </a:xfrm>
            <a:custGeom>
              <a:avLst/>
              <a:gdLst/>
              <a:ahLst/>
              <a:cxnLst>
                <a:cxn ang="0">
                  <a:pos x="96" y="38"/>
                </a:cxn>
                <a:cxn ang="0">
                  <a:pos x="96" y="184"/>
                </a:cxn>
                <a:cxn ang="0">
                  <a:pos x="52" y="184"/>
                </a:cxn>
                <a:cxn ang="0">
                  <a:pos x="52" y="38"/>
                </a:cxn>
                <a:cxn ang="0">
                  <a:pos x="0" y="38"/>
                </a:cxn>
                <a:cxn ang="0">
                  <a:pos x="0" y="0"/>
                </a:cxn>
                <a:cxn ang="0">
                  <a:pos x="148" y="0"/>
                </a:cxn>
                <a:cxn ang="0">
                  <a:pos x="148" y="38"/>
                </a:cxn>
                <a:cxn ang="0">
                  <a:pos x="96" y="38"/>
                </a:cxn>
              </a:cxnLst>
              <a:rect l="0" t="0" r="r" b="b"/>
              <a:pathLst>
                <a:path w="148" h="184">
                  <a:moveTo>
                    <a:pt x="96" y="38"/>
                  </a:moveTo>
                  <a:lnTo>
                    <a:pt x="96" y="184"/>
                  </a:lnTo>
                  <a:lnTo>
                    <a:pt x="52" y="184"/>
                  </a:lnTo>
                  <a:lnTo>
                    <a:pt x="52" y="38"/>
                  </a:lnTo>
                  <a:lnTo>
                    <a:pt x="0" y="38"/>
                  </a:lnTo>
                  <a:lnTo>
                    <a:pt x="0" y="0"/>
                  </a:lnTo>
                  <a:lnTo>
                    <a:pt x="148" y="0"/>
                  </a:lnTo>
                  <a:lnTo>
                    <a:pt x="148" y="38"/>
                  </a:lnTo>
                  <a:lnTo>
                    <a:pt x="96" y="38"/>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44">
              <a:extLst>
                <a:ext uri="{FF2B5EF4-FFF2-40B4-BE49-F238E27FC236}">
                  <a16:creationId xmlns:a16="http://schemas.microsoft.com/office/drawing/2014/main" id="{10CAEFE8-073F-A5D9-ED2B-779883A244DA}"/>
                </a:ext>
              </a:extLst>
            </p:cNvPr>
            <p:cNvSpPr>
              <a:spLocks/>
            </p:cNvSpPr>
            <p:nvPr userDrawn="1"/>
          </p:nvSpPr>
          <p:spPr bwMode="auto">
            <a:xfrm>
              <a:off x="18630900" y="1335088"/>
              <a:ext cx="293688" cy="292100"/>
            </a:xfrm>
            <a:custGeom>
              <a:avLst/>
              <a:gdLst/>
              <a:ahLst/>
              <a:cxnLst>
                <a:cxn ang="0">
                  <a:pos x="114" y="106"/>
                </a:cxn>
                <a:cxn ang="0">
                  <a:pos x="114" y="184"/>
                </a:cxn>
                <a:cxn ang="0">
                  <a:pos x="69" y="184"/>
                </a:cxn>
                <a:cxn ang="0">
                  <a:pos x="69" y="106"/>
                </a:cxn>
                <a:cxn ang="0">
                  <a:pos x="0" y="0"/>
                </a:cxn>
                <a:cxn ang="0">
                  <a:pos x="54" y="0"/>
                </a:cxn>
                <a:cxn ang="0">
                  <a:pos x="93" y="68"/>
                </a:cxn>
                <a:cxn ang="0">
                  <a:pos x="133" y="0"/>
                </a:cxn>
                <a:cxn ang="0">
                  <a:pos x="185" y="0"/>
                </a:cxn>
                <a:cxn ang="0">
                  <a:pos x="114" y="106"/>
                </a:cxn>
              </a:cxnLst>
              <a:rect l="0" t="0" r="r" b="b"/>
              <a:pathLst>
                <a:path w="185" h="184">
                  <a:moveTo>
                    <a:pt x="114" y="106"/>
                  </a:moveTo>
                  <a:lnTo>
                    <a:pt x="114" y="184"/>
                  </a:lnTo>
                  <a:lnTo>
                    <a:pt x="69" y="184"/>
                  </a:lnTo>
                  <a:lnTo>
                    <a:pt x="69" y="106"/>
                  </a:lnTo>
                  <a:lnTo>
                    <a:pt x="0" y="0"/>
                  </a:lnTo>
                  <a:lnTo>
                    <a:pt x="54" y="0"/>
                  </a:lnTo>
                  <a:lnTo>
                    <a:pt x="93" y="68"/>
                  </a:lnTo>
                  <a:lnTo>
                    <a:pt x="133" y="0"/>
                  </a:lnTo>
                  <a:lnTo>
                    <a:pt x="185" y="0"/>
                  </a:lnTo>
                  <a:lnTo>
                    <a:pt x="114" y="106"/>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45">
              <a:extLst>
                <a:ext uri="{FF2B5EF4-FFF2-40B4-BE49-F238E27FC236}">
                  <a16:creationId xmlns:a16="http://schemas.microsoft.com/office/drawing/2014/main" id="{E0125E34-B458-061C-8226-DE22B5450EE7}"/>
                </a:ext>
              </a:extLst>
            </p:cNvPr>
            <p:cNvSpPr>
              <a:spLocks noEditPoints="1"/>
            </p:cNvSpPr>
            <p:nvPr userDrawn="1"/>
          </p:nvSpPr>
          <p:spPr bwMode="auto">
            <a:xfrm>
              <a:off x="19051588" y="1327150"/>
              <a:ext cx="317500" cy="307975"/>
            </a:xfrm>
            <a:custGeom>
              <a:avLst/>
              <a:gdLst/>
              <a:ahLst/>
              <a:cxnLst>
                <a:cxn ang="0">
                  <a:pos x="1110" y="532"/>
                </a:cxn>
                <a:cxn ang="0">
                  <a:pos x="1068" y="753"/>
                </a:cxn>
                <a:cxn ang="0">
                  <a:pos x="952" y="924"/>
                </a:cxn>
                <a:cxn ang="0">
                  <a:pos x="776" y="1034"/>
                </a:cxn>
                <a:cxn ang="0">
                  <a:pos x="554" y="1073"/>
                </a:cxn>
                <a:cxn ang="0">
                  <a:pos x="333" y="1034"/>
                </a:cxn>
                <a:cxn ang="0">
                  <a:pos x="157" y="924"/>
                </a:cxn>
                <a:cxn ang="0">
                  <a:pos x="42" y="753"/>
                </a:cxn>
                <a:cxn ang="0">
                  <a:pos x="0" y="532"/>
                </a:cxn>
                <a:cxn ang="0">
                  <a:pos x="42" y="311"/>
                </a:cxn>
                <a:cxn ang="0">
                  <a:pos x="157" y="143"/>
                </a:cxn>
                <a:cxn ang="0">
                  <a:pos x="333" y="37"/>
                </a:cxn>
                <a:cxn ang="0">
                  <a:pos x="554" y="0"/>
                </a:cxn>
                <a:cxn ang="0">
                  <a:pos x="776" y="37"/>
                </a:cxn>
                <a:cxn ang="0">
                  <a:pos x="952" y="143"/>
                </a:cxn>
                <a:cxn ang="0">
                  <a:pos x="1068" y="311"/>
                </a:cxn>
                <a:cxn ang="0">
                  <a:pos x="1110" y="532"/>
                </a:cxn>
                <a:cxn ang="0">
                  <a:pos x="846"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5"/>
                </a:cxn>
                <a:cxn ang="0">
                  <a:pos x="554" y="848"/>
                </a:cxn>
                <a:cxn ang="0">
                  <a:pos x="672" y="825"/>
                </a:cxn>
                <a:cxn ang="0">
                  <a:pos x="764" y="759"/>
                </a:cxn>
                <a:cxn ang="0">
                  <a:pos x="825" y="659"/>
                </a:cxn>
                <a:cxn ang="0">
                  <a:pos x="846" y="532"/>
                </a:cxn>
              </a:cxnLst>
              <a:rect l="0" t="0" r="r" b="b"/>
              <a:pathLst>
                <a:path w="1110" h="1073">
                  <a:moveTo>
                    <a:pt x="1110" y="532"/>
                  </a:moveTo>
                  <a:cubicBezTo>
                    <a:pt x="1110" y="612"/>
                    <a:pt x="1096" y="686"/>
                    <a:pt x="1068" y="753"/>
                  </a:cubicBezTo>
                  <a:cubicBezTo>
                    <a:pt x="1040" y="819"/>
                    <a:pt x="1002" y="876"/>
                    <a:pt x="952" y="924"/>
                  </a:cubicBezTo>
                  <a:cubicBezTo>
                    <a:pt x="903" y="971"/>
                    <a:pt x="844" y="1008"/>
                    <a:pt x="776" y="1034"/>
                  </a:cubicBezTo>
                  <a:cubicBezTo>
                    <a:pt x="708" y="1060"/>
                    <a:pt x="634" y="1073"/>
                    <a:pt x="554" y="1073"/>
                  </a:cubicBezTo>
                  <a:cubicBezTo>
                    <a:pt x="474" y="1073"/>
                    <a:pt x="401" y="1060"/>
                    <a:pt x="333" y="1034"/>
                  </a:cubicBezTo>
                  <a:cubicBezTo>
                    <a:pt x="265" y="1008"/>
                    <a:pt x="207" y="971"/>
                    <a:pt x="157" y="924"/>
                  </a:cubicBezTo>
                  <a:cubicBezTo>
                    <a:pt x="108" y="876"/>
                    <a:pt x="69" y="819"/>
                    <a:pt x="42" y="753"/>
                  </a:cubicBezTo>
                  <a:cubicBezTo>
                    <a:pt x="14" y="686"/>
                    <a:pt x="0" y="612"/>
                    <a:pt x="0" y="532"/>
                  </a:cubicBezTo>
                  <a:cubicBezTo>
                    <a:pt x="0" y="450"/>
                    <a:pt x="14" y="377"/>
                    <a:pt x="42" y="311"/>
                  </a:cubicBezTo>
                  <a:cubicBezTo>
                    <a:pt x="69" y="245"/>
                    <a:pt x="108" y="190"/>
                    <a:pt x="157" y="143"/>
                  </a:cubicBezTo>
                  <a:cubicBezTo>
                    <a:pt x="207" y="97"/>
                    <a:pt x="265" y="62"/>
                    <a:pt x="333" y="37"/>
                  </a:cubicBezTo>
                  <a:cubicBezTo>
                    <a:pt x="401" y="12"/>
                    <a:pt x="474" y="0"/>
                    <a:pt x="554" y="0"/>
                  </a:cubicBezTo>
                  <a:cubicBezTo>
                    <a:pt x="634" y="0"/>
                    <a:pt x="708" y="12"/>
                    <a:pt x="776" y="37"/>
                  </a:cubicBezTo>
                  <a:cubicBezTo>
                    <a:pt x="844" y="62"/>
                    <a:pt x="903" y="97"/>
                    <a:pt x="952" y="143"/>
                  </a:cubicBezTo>
                  <a:cubicBezTo>
                    <a:pt x="1002" y="190"/>
                    <a:pt x="1040" y="245"/>
                    <a:pt x="1068" y="311"/>
                  </a:cubicBezTo>
                  <a:cubicBezTo>
                    <a:pt x="1096" y="377"/>
                    <a:pt x="1110" y="450"/>
                    <a:pt x="1110" y="532"/>
                  </a:cubicBezTo>
                  <a:moveTo>
                    <a:pt x="846" y="532"/>
                  </a:moveTo>
                  <a:cubicBezTo>
                    <a:pt x="846" y="488"/>
                    <a:pt x="839" y="446"/>
                    <a:pt x="825" y="408"/>
                  </a:cubicBezTo>
                  <a:cubicBezTo>
                    <a:pt x="811" y="370"/>
                    <a:pt x="790" y="337"/>
                    <a:pt x="765" y="310"/>
                  </a:cubicBezTo>
                  <a:cubicBezTo>
                    <a:pt x="740" y="282"/>
                    <a:pt x="709" y="261"/>
                    <a:pt x="673" y="245"/>
                  </a:cubicBezTo>
                  <a:cubicBezTo>
                    <a:pt x="637" y="229"/>
                    <a:pt x="597" y="221"/>
                    <a:pt x="554" y="221"/>
                  </a:cubicBezTo>
                  <a:cubicBezTo>
                    <a:pt x="511" y="221"/>
                    <a:pt x="472" y="229"/>
                    <a:pt x="436" y="245"/>
                  </a:cubicBezTo>
                  <a:cubicBezTo>
                    <a:pt x="401" y="261"/>
                    <a:pt x="370" y="282"/>
                    <a:pt x="344" y="310"/>
                  </a:cubicBezTo>
                  <a:cubicBezTo>
                    <a:pt x="318" y="337"/>
                    <a:pt x="298" y="370"/>
                    <a:pt x="284" y="408"/>
                  </a:cubicBezTo>
                  <a:cubicBezTo>
                    <a:pt x="270" y="446"/>
                    <a:pt x="263" y="488"/>
                    <a:pt x="263" y="532"/>
                  </a:cubicBezTo>
                  <a:cubicBezTo>
                    <a:pt x="263" y="578"/>
                    <a:pt x="270" y="620"/>
                    <a:pt x="285" y="659"/>
                  </a:cubicBezTo>
                  <a:cubicBezTo>
                    <a:pt x="299" y="698"/>
                    <a:pt x="319" y="731"/>
                    <a:pt x="345" y="759"/>
                  </a:cubicBezTo>
                  <a:cubicBezTo>
                    <a:pt x="370" y="787"/>
                    <a:pt x="401" y="809"/>
                    <a:pt x="436" y="825"/>
                  </a:cubicBezTo>
                  <a:cubicBezTo>
                    <a:pt x="472" y="840"/>
                    <a:pt x="511" y="848"/>
                    <a:pt x="554" y="848"/>
                  </a:cubicBezTo>
                  <a:cubicBezTo>
                    <a:pt x="597" y="848"/>
                    <a:pt x="637" y="840"/>
                    <a:pt x="672" y="825"/>
                  </a:cubicBezTo>
                  <a:cubicBezTo>
                    <a:pt x="708" y="809"/>
                    <a:pt x="739" y="787"/>
                    <a:pt x="764" y="759"/>
                  </a:cubicBezTo>
                  <a:cubicBezTo>
                    <a:pt x="790" y="731"/>
                    <a:pt x="811" y="698"/>
                    <a:pt x="825" y="659"/>
                  </a:cubicBezTo>
                  <a:cubicBezTo>
                    <a:pt x="839" y="620"/>
                    <a:pt x="846" y="578"/>
                    <a:pt x="846" y="532"/>
                  </a:cubicBezTo>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46">
              <a:extLst>
                <a:ext uri="{FF2B5EF4-FFF2-40B4-BE49-F238E27FC236}">
                  <a16:creationId xmlns:a16="http://schemas.microsoft.com/office/drawing/2014/main" id="{A29EA2ED-47C1-201A-BF42-9372D13F87D3}"/>
                </a:ext>
              </a:extLst>
            </p:cNvPr>
            <p:cNvSpPr>
              <a:spLocks/>
            </p:cNvSpPr>
            <p:nvPr userDrawn="1"/>
          </p:nvSpPr>
          <p:spPr bwMode="auto">
            <a:xfrm>
              <a:off x="19423063" y="1335088"/>
              <a:ext cx="192087" cy="292100"/>
            </a:xfrm>
            <a:custGeom>
              <a:avLst/>
              <a:gdLst/>
              <a:ahLst/>
              <a:cxnLst>
                <a:cxn ang="0">
                  <a:pos x="44" y="38"/>
                </a:cxn>
                <a:cxn ang="0">
                  <a:pos x="44" y="76"/>
                </a:cxn>
                <a:cxn ang="0">
                  <a:pos x="115" y="76"/>
                </a:cxn>
                <a:cxn ang="0">
                  <a:pos x="115" y="113"/>
                </a:cxn>
                <a:cxn ang="0">
                  <a:pos x="44" y="113"/>
                </a:cxn>
                <a:cxn ang="0">
                  <a:pos x="44" y="184"/>
                </a:cxn>
                <a:cxn ang="0">
                  <a:pos x="0" y="184"/>
                </a:cxn>
                <a:cxn ang="0">
                  <a:pos x="0" y="0"/>
                </a:cxn>
                <a:cxn ang="0">
                  <a:pos x="121" y="0"/>
                </a:cxn>
                <a:cxn ang="0">
                  <a:pos x="121" y="38"/>
                </a:cxn>
                <a:cxn ang="0">
                  <a:pos x="44" y="38"/>
                </a:cxn>
              </a:cxnLst>
              <a:rect l="0" t="0" r="r" b="b"/>
              <a:pathLst>
                <a:path w="121" h="184">
                  <a:moveTo>
                    <a:pt x="44" y="38"/>
                  </a:moveTo>
                  <a:lnTo>
                    <a:pt x="44" y="76"/>
                  </a:lnTo>
                  <a:lnTo>
                    <a:pt x="115" y="76"/>
                  </a:lnTo>
                  <a:lnTo>
                    <a:pt x="115" y="113"/>
                  </a:lnTo>
                  <a:lnTo>
                    <a:pt x="44" y="113"/>
                  </a:lnTo>
                  <a:lnTo>
                    <a:pt x="44" y="184"/>
                  </a:lnTo>
                  <a:lnTo>
                    <a:pt x="0" y="184"/>
                  </a:lnTo>
                  <a:lnTo>
                    <a:pt x="0" y="0"/>
                  </a:lnTo>
                  <a:lnTo>
                    <a:pt x="121" y="0"/>
                  </a:lnTo>
                  <a:lnTo>
                    <a:pt x="121" y="38"/>
                  </a:lnTo>
                  <a:lnTo>
                    <a:pt x="44" y="38"/>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Freeform 47">
              <a:extLst>
                <a:ext uri="{FF2B5EF4-FFF2-40B4-BE49-F238E27FC236}">
                  <a16:creationId xmlns:a16="http://schemas.microsoft.com/office/drawing/2014/main" id="{AE4F0126-9F28-574C-A362-B9967A6DE7FF}"/>
                </a:ext>
              </a:extLst>
            </p:cNvPr>
            <p:cNvSpPr>
              <a:spLocks/>
            </p:cNvSpPr>
            <p:nvPr userDrawn="1"/>
          </p:nvSpPr>
          <p:spPr bwMode="auto">
            <a:xfrm>
              <a:off x="12106275" y="847725"/>
              <a:ext cx="1049338" cy="1266825"/>
            </a:xfrm>
            <a:custGeom>
              <a:avLst/>
              <a:gdLst/>
              <a:ahLst/>
              <a:cxnLst>
                <a:cxn ang="0">
                  <a:pos x="429" y="164"/>
                </a:cxn>
                <a:cxn ang="0">
                  <a:pos x="429" y="798"/>
                </a:cxn>
                <a:cxn ang="0">
                  <a:pos x="232" y="798"/>
                </a:cxn>
                <a:cxn ang="0">
                  <a:pos x="232" y="164"/>
                </a:cxn>
                <a:cxn ang="0">
                  <a:pos x="0" y="164"/>
                </a:cxn>
                <a:cxn ang="0">
                  <a:pos x="0" y="0"/>
                </a:cxn>
                <a:cxn ang="0">
                  <a:pos x="661" y="0"/>
                </a:cxn>
                <a:cxn ang="0">
                  <a:pos x="661" y="164"/>
                </a:cxn>
                <a:cxn ang="0">
                  <a:pos x="429" y="164"/>
                </a:cxn>
              </a:cxnLst>
              <a:rect l="0" t="0" r="r" b="b"/>
              <a:pathLst>
                <a:path w="661" h="798">
                  <a:moveTo>
                    <a:pt x="429" y="164"/>
                  </a:moveTo>
                  <a:lnTo>
                    <a:pt x="429" y="798"/>
                  </a:lnTo>
                  <a:lnTo>
                    <a:pt x="232" y="798"/>
                  </a:lnTo>
                  <a:lnTo>
                    <a:pt x="232" y="164"/>
                  </a:lnTo>
                  <a:lnTo>
                    <a:pt x="0" y="164"/>
                  </a:lnTo>
                  <a:lnTo>
                    <a:pt x="0" y="0"/>
                  </a:lnTo>
                  <a:lnTo>
                    <a:pt x="661" y="0"/>
                  </a:lnTo>
                  <a:lnTo>
                    <a:pt x="661" y="164"/>
                  </a:lnTo>
                  <a:lnTo>
                    <a:pt x="429" y="16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a:extLst>
                <a:ext uri="{FF2B5EF4-FFF2-40B4-BE49-F238E27FC236}">
                  <a16:creationId xmlns:a16="http://schemas.microsoft.com/office/drawing/2014/main" id="{987F1B2E-5FD6-ACE6-6210-77D38EA7F225}"/>
                </a:ext>
              </a:extLst>
            </p:cNvPr>
            <p:cNvSpPr>
              <a:spLocks/>
            </p:cNvSpPr>
            <p:nvPr userDrawn="1"/>
          </p:nvSpPr>
          <p:spPr bwMode="auto">
            <a:xfrm>
              <a:off x="13276263" y="847725"/>
              <a:ext cx="1112837" cy="1300163"/>
            </a:xfrm>
            <a:custGeom>
              <a:avLst/>
              <a:gdLst/>
              <a:ahLst/>
              <a:cxnLst>
                <a:cxn ang="0">
                  <a:pos x="3753" y="3482"/>
                </a:cxn>
                <a:cxn ang="0">
                  <a:pos x="3359" y="4044"/>
                </a:cxn>
                <a:cxn ang="0">
                  <a:pos x="2740" y="4409"/>
                </a:cxn>
                <a:cxn ang="0">
                  <a:pos x="1936" y="4540"/>
                </a:cxn>
                <a:cxn ang="0">
                  <a:pos x="1128" y="4409"/>
                </a:cxn>
                <a:cxn ang="0">
                  <a:pos x="519" y="4044"/>
                </a:cxn>
                <a:cxn ang="0">
                  <a:pos x="135" y="3482"/>
                </a:cxn>
                <a:cxn ang="0">
                  <a:pos x="0" y="2754"/>
                </a:cxn>
                <a:cxn ang="0">
                  <a:pos x="0" y="0"/>
                </a:cxn>
                <a:cxn ang="0">
                  <a:pos x="1090" y="0"/>
                </a:cxn>
                <a:cxn ang="0">
                  <a:pos x="1090" y="2667"/>
                </a:cxn>
                <a:cxn ang="0">
                  <a:pos x="1138" y="3010"/>
                </a:cxn>
                <a:cxn ang="0">
                  <a:pos x="1285" y="3301"/>
                </a:cxn>
                <a:cxn ang="0">
                  <a:pos x="1548" y="3504"/>
                </a:cxn>
                <a:cxn ang="0">
                  <a:pos x="1942" y="3579"/>
                </a:cxn>
                <a:cxn ang="0">
                  <a:pos x="2336" y="3504"/>
                </a:cxn>
                <a:cxn ang="0">
                  <a:pos x="2602" y="3301"/>
                </a:cxn>
                <a:cxn ang="0">
                  <a:pos x="2750" y="3010"/>
                </a:cxn>
                <a:cxn ang="0">
                  <a:pos x="2795" y="2667"/>
                </a:cxn>
                <a:cxn ang="0">
                  <a:pos x="2795" y="0"/>
                </a:cxn>
                <a:cxn ang="0">
                  <a:pos x="3890" y="0"/>
                </a:cxn>
                <a:cxn ang="0">
                  <a:pos x="3890" y="2754"/>
                </a:cxn>
                <a:cxn ang="0">
                  <a:pos x="3753" y="3482"/>
                </a:cxn>
              </a:cxnLst>
              <a:rect l="0" t="0" r="r" b="b"/>
              <a:pathLst>
                <a:path w="3890" h="4540">
                  <a:moveTo>
                    <a:pt x="3753" y="3482"/>
                  </a:moveTo>
                  <a:cubicBezTo>
                    <a:pt x="3661" y="3700"/>
                    <a:pt x="3529" y="3888"/>
                    <a:pt x="3359" y="4044"/>
                  </a:cubicBezTo>
                  <a:cubicBezTo>
                    <a:pt x="3188" y="4200"/>
                    <a:pt x="2982" y="4322"/>
                    <a:pt x="2740" y="4409"/>
                  </a:cubicBezTo>
                  <a:cubicBezTo>
                    <a:pt x="2499" y="4497"/>
                    <a:pt x="2231" y="4540"/>
                    <a:pt x="1936" y="4540"/>
                  </a:cubicBezTo>
                  <a:cubicBezTo>
                    <a:pt x="1637" y="4540"/>
                    <a:pt x="1368" y="4497"/>
                    <a:pt x="1128" y="4409"/>
                  </a:cubicBezTo>
                  <a:cubicBezTo>
                    <a:pt x="889" y="4322"/>
                    <a:pt x="686" y="4200"/>
                    <a:pt x="519" y="4044"/>
                  </a:cubicBezTo>
                  <a:cubicBezTo>
                    <a:pt x="353" y="3888"/>
                    <a:pt x="225" y="3700"/>
                    <a:pt x="135" y="3482"/>
                  </a:cubicBezTo>
                  <a:cubicBezTo>
                    <a:pt x="45" y="3263"/>
                    <a:pt x="0" y="3021"/>
                    <a:pt x="0" y="2754"/>
                  </a:cubicBezTo>
                  <a:cubicBezTo>
                    <a:pt x="0" y="0"/>
                    <a:pt x="0" y="0"/>
                    <a:pt x="0" y="0"/>
                  </a:cubicBezTo>
                  <a:cubicBezTo>
                    <a:pt x="1090" y="0"/>
                    <a:pt x="1090" y="0"/>
                    <a:pt x="1090" y="0"/>
                  </a:cubicBezTo>
                  <a:cubicBezTo>
                    <a:pt x="1090" y="2667"/>
                    <a:pt x="1090" y="2667"/>
                    <a:pt x="1090" y="2667"/>
                  </a:cubicBezTo>
                  <a:cubicBezTo>
                    <a:pt x="1090" y="2788"/>
                    <a:pt x="1106" y="2902"/>
                    <a:pt x="1138" y="3010"/>
                  </a:cubicBezTo>
                  <a:cubicBezTo>
                    <a:pt x="1170" y="3119"/>
                    <a:pt x="1219" y="3215"/>
                    <a:pt x="1285" y="3301"/>
                  </a:cubicBezTo>
                  <a:cubicBezTo>
                    <a:pt x="1351" y="3386"/>
                    <a:pt x="1439" y="3454"/>
                    <a:pt x="1548" y="3504"/>
                  </a:cubicBezTo>
                  <a:cubicBezTo>
                    <a:pt x="1657" y="3554"/>
                    <a:pt x="1788" y="3579"/>
                    <a:pt x="1942" y="3579"/>
                  </a:cubicBezTo>
                  <a:cubicBezTo>
                    <a:pt x="2096" y="3579"/>
                    <a:pt x="2227" y="3554"/>
                    <a:pt x="2336" y="3504"/>
                  </a:cubicBezTo>
                  <a:cubicBezTo>
                    <a:pt x="2445" y="3454"/>
                    <a:pt x="2534" y="3386"/>
                    <a:pt x="2602" y="3301"/>
                  </a:cubicBezTo>
                  <a:cubicBezTo>
                    <a:pt x="2671" y="3215"/>
                    <a:pt x="2720" y="3119"/>
                    <a:pt x="2750" y="3010"/>
                  </a:cubicBezTo>
                  <a:cubicBezTo>
                    <a:pt x="2780" y="2902"/>
                    <a:pt x="2795" y="2788"/>
                    <a:pt x="2795" y="2667"/>
                  </a:cubicBezTo>
                  <a:cubicBezTo>
                    <a:pt x="2795" y="0"/>
                    <a:pt x="2795" y="0"/>
                    <a:pt x="2795" y="0"/>
                  </a:cubicBezTo>
                  <a:cubicBezTo>
                    <a:pt x="3890" y="0"/>
                    <a:pt x="3890" y="0"/>
                    <a:pt x="3890" y="0"/>
                  </a:cubicBezTo>
                  <a:cubicBezTo>
                    <a:pt x="3890" y="2754"/>
                    <a:pt x="3890" y="2754"/>
                    <a:pt x="3890" y="2754"/>
                  </a:cubicBezTo>
                  <a:cubicBezTo>
                    <a:pt x="3890" y="3021"/>
                    <a:pt x="3845" y="3263"/>
                    <a:pt x="3753" y="3482"/>
                  </a:cubicBezTo>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Freeform 49">
              <a:extLst>
                <a:ext uri="{FF2B5EF4-FFF2-40B4-BE49-F238E27FC236}">
                  <a16:creationId xmlns:a16="http://schemas.microsoft.com/office/drawing/2014/main" id="{8B2E665C-930D-FD9E-3F71-0E90EAF35E6B}"/>
                </a:ext>
              </a:extLst>
            </p:cNvPr>
            <p:cNvSpPr>
              <a:spLocks/>
            </p:cNvSpPr>
            <p:nvPr userDrawn="1"/>
          </p:nvSpPr>
          <p:spPr bwMode="auto">
            <a:xfrm>
              <a:off x="14357350" y="750888"/>
              <a:ext cx="863600" cy="1557337"/>
            </a:xfrm>
            <a:custGeom>
              <a:avLst/>
              <a:gdLst/>
              <a:ahLst/>
              <a:cxnLst>
                <a:cxn ang="0">
                  <a:pos x="143" y="981"/>
                </a:cxn>
                <a:cxn ang="0">
                  <a:pos x="544" y="0"/>
                </a:cxn>
                <a:cxn ang="0">
                  <a:pos x="401" y="0"/>
                </a:cxn>
                <a:cxn ang="0">
                  <a:pos x="0" y="981"/>
                </a:cxn>
                <a:cxn ang="0">
                  <a:pos x="143" y="981"/>
                </a:cxn>
              </a:cxnLst>
              <a:rect l="0" t="0" r="r" b="b"/>
              <a:pathLst>
                <a:path w="544" h="981">
                  <a:moveTo>
                    <a:pt x="143" y="981"/>
                  </a:moveTo>
                  <a:lnTo>
                    <a:pt x="544" y="0"/>
                  </a:lnTo>
                  <a:lnTo>
                    <a:pt x="401" y="0"/>
                  </a:lnTo>
                  <a:lnTo>
                    <a:pt x="0" y="981"/>
                  </a:lnTo>
                  <a:lnTo>
                    <a:pt x="143" y="981"/>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Freeform 50">
              <a:extLst>
                <a:ext uri="{FF2B5EF4-FFF2-40B4-BE49-F238E27FC236}">
                  <a16:creationId xmlns:a16="http://schemas.microsoft.com/office/drawing/2014/main" id="{CFB9F323-F7B0-A101-C4B9-C19125F84A8C}"/>
                </a:ext>
              </a:extLst>
            </p:cNvPr>
            <p:cNvSpPr>
              <a:spLocks noEditPoints="1"/>
            </p:cNvSpPr>
            <p:nvPr userDrawn="1"/>
          </p:nvSpPr>
          <p:spPr bwMode="auto">
            <a:xfrm>
              <a:off x="15055850" y="1200150"/>
              <a:ext cx="947738" cy="947738"/>
            </a:xfrm>
            <a:custGeom>
              <a:avLst/>
              <a:gdLst/>
              <a:ahLst/>
              <a:cxnLst>
                <a:cxn ang="0">
                  <a:pos x="1656" y="0"/>
                </a:cxn>
                <a:cxn ang="0">
                  <a:pos x="0" y="1655"/>
                </a:cxn>
                <a:cxn ang="0">
                  <a:pos x="1656" y="3311"/>
                </a:cxn>
                <a:cxn ang="0">
                  <a:pos x="3166" y="2592"/>
                </a:cxn>
                <a:cxn ang="0">
                  <a:pos x="2415" y="2286"/>
                </a:cxn>
                <a:cxn ang="0">
                  <a:pos x="1656" y="2595"/>
                </a:cxn>
                <a:cxn ang="0">
                  <a:pos x="759" y="1936"/>
                </a:cxn>
                <a:cxn ang="0">
                  <a:pos x="3287" y="1936"/>
                </a:cxn>
                <a:cxn ang="0">
                  <a:pos x="3311" y="1655"/>
                </a:cxn>
                <a:cxn ang="0">
                  <a:pos x="1656" y="0"/>
                </a:cxn>
                <a:cxn ang="0">
                  <a:pos x="1656" y="717"/>
                </a:cxn>
                <a:cxn ang="0">
                  <a:pos x="2525" y="1299"/>
                </a:cxn>
                <a:cxn ang="0">
                  <a:pos x="787" y="1299"/>
                </a:cxn>
                <a:cxn ang="0">
                  <a:pos x="1656" y="717"/>
                </a:cxn>
              </a:cxnLst>
              <a:rect l="0" t="0" r="r" b="b"/>
              <a:pathLst>
                <a:path w="3311" h="3311">
                  <a:moveTo>
                    <a:pt x="1656" y="0"/>
                  </a:moveTo>
                  <a:cubicBezTo>
                    <a:pt x="741" y="0"/>
                    <a:pt x="0" y="741"/>
                    <a:pt x="0" y="1655"/>
                  </a:cubicBezTo>
                  <a:cubicBezTo>
                    <a:pt x="0" y="2570"/>
                    <a:pt x="741" y="3311"/>
                    <a:pt x="1656" y="3311"/>
                  </a:cubicBezTo>
                  <a:cubicBezTo>
                    <a:pt x="2242" y="3311"/>
                    <a:pt x="2842" y="3054"/>
                    <a:pt x="3166" y="2592"/>
                  </a:cubicBezTo>
                  <a:cubicBezTo>
                    <a:pt x="2415" y="2286"/>
                    <a:pt x="2415" y="2286"/>
                    <a:pt x="2415" y="2286"/>
                  </a:cubicBezTo>
                  <a:cubicBezTo>
                    <a:pt x="2215" y="2507"/>
                    <a:pt x="1941" y="2595"/>
                    <a:pt x="1656" y="2595"/>
                  </a:cubicBezTo>
                  <a:cubicBezTo>
                    <a:pt x="1235" y="2595"/>
                    <a:pt x="879" y="2318"/>
                    <a:pt x="759" y="1936"/>
                  </a:cubicBezTo>
                  <a:cubicBezTo>
                    <a:pt x="3287" y="1936"/>
                    <a:pt x="3287" y="1936"/>
                    <a:pt x="3287" y="1936"/>
                  </a:cubicBezTo>
                  <a:cubicBezTo>
                    <a:pt x="3303" y="1845"/>
                    <a:pt x="3311" y="1751"/>
                    <a:pt x="3311" y="1655"/>
                  </a:cubicBezTo>
                  <a:cubicBezTo>
                    <a:pt x="3311" y="741"/>
                    <a:pt x="2570" y="0"/>
                    <a:pt x="1656" y="0"/>
                  </a:cubicBezTo>
                  <a:moveTo>
                    <a:pt x="1656" y="717"/>
                  </a:moveTo>
                  <a:cubicBezTo>
                    <a:pt x="2048" y="717"/>
                    <a:pt x="2384" y="957"/>
                    <a:pt x="2525" y="1299"/>
                  </a:cubicBezTo>
                  <a:cubicBezTo>
                    <a:pt x="787" y="1299"/>
                    <a:pt x="787" y="1299"/>
                    <a:pt x="787" y="1299"/>
                  </a:cubicBezTo>
                  <a:cubicBezTo>
                    <a:pt x="927" y="957"/>
                    <a:pt x="1263" y="717"/>
                    <a:pt x="1656" y="717"/>
                  </a:cubicBezTo>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 name="TextBox 4">
            <a:extLst>
              <a:ext uri="{FF2B5EF4-FFF2-40B4-BE49-F238E27FC236}">
                <a16:creationId xmlns:a16="http://schemas.microsoft.com/office/drawing/2014/main" id="{F990374E-A319-0306-BD7A-5EB69211173D}"/>
              </a:ext>
            </a:extLst>
          </p:cNvPr>
          <p:cNvSpPr txBox="1"/>
          <p:nvPr/>
        </p:nvSpPr>
        <p:spPr>
          <a:xfrm>
            <a:off x="-3258589" y="1978429"/>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A728FA2C-671A-90A1-F97C-68CBDE8DBB81}"/>
              </a:ext>
            </a:extLst>
          </p:cNvPr>
          <p:cNvPicPr>
            <a:picLocks noChangeAspect="1"/>
          </p:cNvPicPr>
          <p:nvPr/>
        </p:nvPicPr>
        <p:blipFill>
          <a:blip r:embed="rId5"/>
          <a:stretch>
            <a:fillRect/>
          </a:stretch>
        </p:blipFill>
        <p:spPr>
          <a:xfrm>
            <a:off x="4301889" y="5863115"/>
            <a:ext cx="2246235" cy="723364"/>
          </a:xfrm>
          <a:prstGeom prst="rect">
            <a:avLst/>
          </a:prstGeom>
        </p:spPr>
      </p:pic>
    </p:spTree>
    <p:extLst>
      <p:ext uri="{BB962C8B-B14F-4D97-AF65-F5344CB8AC3E}">
        <p14:creationId xmlns:p14="http://schemas.microsoft.com/office/powerpoint/2010/main" val="393931016"/>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F70AC8F-935D-EA91-7D48-FB2C0E15BB91}"/>
              </a:ext>
            </a:extLst>
          </p:cNvPr>
          <p:cNvSpPr>
            <a:spLocks noGrp="1"/>
          </p:cNvSpPr>
          <p:nvPr>
            <p:ph type="title"/>
          </p:nvPr>
        </p:nvSpPr>
        <p:spPr/>
        <p:txBody>
          <a:bodyPr>
            <a:normAutofit fontScale="90000"/>
          </a:bodyPr>
          <a:lstStyle/>
          <a:p>
            <a:r>
              <a:rPr lang="en-CH" dirty="0"/>
              <a:t>Sibyl Talk Video [ISCA’22]</a:t>
            </a:r>
          </a:p>
        </p:txBody>
      </p:sp>
      <p:sp>
        <p:nvSpPr>
          <p:cNvPr id="5" name="Content Placeholder 4">
            <a:extLst>
              <a:ext uri="{FF2B5EF4-FFF2-40B4-BE49-F238E27FC236}">
                <a16:creationId xmlns:a16="http://schemas.microsoft.com/office/drawing/2014/main" id="{0AC0187E-66B9-969F-BCDB-274A507C754F}"/>
              </a:ext>
            </a:extLst>
          </p:cNvPr>
          <p:cNvSpPr>
            <a:spLocks noGrp="1"/>
          </p:cNvSpPr>
          <p:nvPr>
            <p:ph idx="1"/>
          </p:nvPr>
        </p:nvSpPr>
        <p:spPr/>
        <p:txBody>
          <a:bodyPr>
            <a:normAutofit/>
          </a:bodyPr>
          <a:lstStyle/>
          <a:p>
            <a:pPr algn="l">
              <a:buFont typeface="Arial" panose="020B0604020202020204" pitchFamily="34" charset="0"/>
              <a:buChar char="•"/>
            </a:pPr>
            <a:r>
              <a:rPr lang="en-GB" sz="1600" b="1" i="0" dirty="0">
                <a:solidFill>
                  <a:srgbClr val="C00000"/>
                </a:solidFill>
                <a:effectLst/>
                <a:latin typeface="Calibri" panose="020F0502020204030204" pitchFamily="34" charset="0"/>
                <a:cs typeface="Calibri" panose="020F0502020204030204" pitchFamily="34" charset="0"/>
              </a:rPr>
              <a:t>Gagandeep Singh</a:t>
            </a:r>
            <a:r>
              <a:rPr lang="en-GB" sz="1600" b="0" i="0" dirty="0">
                <a:solidFill>
                  <a:srgbClr val="000000"/>
                </a:solidFill>
                <a:effectLst/>
                <a:latin typeface="Calibri" panose="020F0502020204030204" pitchFamily="34" charset="0"/>
                <a:cs typeface="Calibri" panose="020F0502020204030204" pitchFamily="34" charset="0"/>
              </a:rPr>
              <a:t>, Rakesh </a:t>
            </a:r>
            <a:r>
              <a:rPr lang="en-GB" sz="1600" b="0" i="0" dirty="0" err="1">
                <a:solidFill>
                  <a:srgbClr val="000000"/>
                </a:solidFill>
                <a:effectLst/>
                <a:latin typeface="Calibri" panose="020F0502020204030204" pitchFamily="34" charset="0"/>
                <a:cs typeface="Calibri" panose="020F0502020204030204" pitchFamily="34" charset="0"/>
              </a:rPr>
              <a:t>Nadig</a:t>
            </a:r>
            <a:r>
              <a:rPr lang="en-GB" sz="1600" b="0" i="0" dirty="0">
                <a:solidFill>
                  <a:srgbClr val="000000"/>
                </a:solidFill>
                <a:effectLst/>
                <a:latin typeface="Calibri" panose="020F0502020204030204" pitchFamily="34" charset="0"/>
                <a:cs typeface="Calibri" panose="020F0502020204030204" pitchFamily="34" charset="0"/>
              </a:rPr>
              <a:t>, </a:t>
            </a:r>
            <a:r>
              <a:rPr lang="en-GB" sz="1600" b="0" i="0" dirty="0" err="1">
                <a:solidFill>
                  <a:srgbClr val="000000"/>
                </a:solidFill>
                <a:effectLst/>
                <a:latin typeface="Calibri" panose="020F0502020204030204" pitchFamily="34" charset="0"/>
                <a:cs typeface="Calibri" panose="020F0502020204030204" pitchFamily="34" charset="0"/>
              </a:rPr>
              <a:t>Jisung</a:t>
            </a:r>
            <a:r>
              <a:rPr lang="en-GB" sz="1600" b="0" i="0" dirty="0">
                <a:solidFill>
                  <a:srgbClr val="000000"/>
                </a:solidFill>
                <a:effectLst/>
                <a:latin typeface="Calibri" panose="020F0502020204030204" pitchFamily="34" charset="0"/>
                <a:cs typeface="Calibri" panose="020F0502020204030204" pitchFamily="34" charset="0"/>
              </a:rPr>
              <a:t> Park, Rahul </a:t>
            </a:r>
            <a:r>
              <a:rPr lang="en-GB" sz="1600" b="0" i="0" dirty="0" err="1">
                <a:solidFill>
                  <a:srgbClr val="000000"/>
                </a:solidFill>
                <a:effectLst/>
                <a:latin typeface="Calibri" panose="020F0502020204030204" pitchFamily="34" charset="0"/>
                <a:cs typeface="Calibri" panose="020F0502020204030204" pitchFamily="34" charset="0"/>
              </a:rPr>
              <a:t>Bera</a:t>
            </a:r>
            <a:r>
              <a:rPr lang="en-GB" sz="1600" b="0" i="0" dirty="0">
                <a:solidFill>
                  <a:srgbClr val="000000"/>
                </a:solidFill>
                <a:effectLst/>
                <a:latin typeface="Calibri" panose="020F0502020204030204" pitchFamily="34" charset="0"/>
                <a:cs typeface="Calibri" panose="020F0502020204030204" pitchFamily="34" charset="0"/>
              </a:rPr>
              <a:t>, </a:t>
            </a:r>
            <a:r>
              <a:rPr lang="en-GB" sz="1600" b="0" i="0" dirty="0" err="1">
                <a:solidFill>
                  <a:srgbClr val="000000"/>
                </a:solidFill>
                <a:effectLst/>
                <a:latin typeface="Calibri" panose="020F0502020204030204" pitchFamily="34" charset="0"/>
                <a:cs typeface="Calibri" panose="020F0502020204030204" pitchFamily="34" charset="0"/>
              </a:rPr>
              <a:t>Nastaran</a:t>
            </a:r>
            <a:r>
              <a:rPr lang="en-GB" sz="1600" b="0" i="0" dirty="0">
                <a:solidFill>
                  <a:srgbClr val="000000"/>
                </a:solidFill>
                <a:effectLst/>
                <a:latin typeface="Calibri" panose="020F0502020204030204" pitchFamily="34" charset="0"/>
                <a:cs typeface="Calibri" panose="020F0502020204030204" pitchFamily="34" charset="0"/>
              </a:rPr>
              <a:t> </a:t>
            </a:r>
            <a:r>
              <a:rPr lang="en-GB" sz="1600" b="0" i="0" dirty="0" err="1">
                <a:solidFill>
                  <a:srgbClr val="000000"/>
                </a:solidFill>
                <a:effectLst/>
                <a:latin typeface="Calibri" panose="020F0502020204030204" pitchFamily="34" charset="0"/>
                <a:cs typeface="Calibri" panose="020F0502020204030204" pitchFamily="34" charset="0"/>
              </a:rPr>
              <a:t>Hajinazar</a:t>
            </a:r>
            <a:r>
              <a:rPr lang="en-GB" sz="1600" b="0" i="0" dirty="0">
                <a:solidFill>
                  <a:srgbClr val="000000"/>
                </a:solidFill>
                <a:effectLst/>
                <a:latin typeface="Calibri" panose="020F0502020204030204" pitchFamily="34" charset="0"/>
                <a:cs typeface="Calibri" panose="020F0502020204030204" pitchFamily="34" charset="0"/>
              </a:rPr>
              <a:t>, David Novo, Juan Gomez-Luna, Sander </a:t>
            </a:r>
            <a:r>
              <a:rPr lang="en-GB" sz="1600" b="0" i="0" dirty="0" err="1">
                <a:solidFill>
                  <a:srgbClr val="000000"/>
                </a:solidFill>
                <a:effectLst/>
                <a:latin typeface="Calibri" panose="020F0502020204030204" pitchFamily="34" charset="0"/>
                <a:cs typeface="Calibri" panose="020F0502020204030204" pitchFamily="34" charset="0"/>
              </a:rPr>
              <a:t>Stuijk</a:t>
            </a:r>
            <a:r>
              <a:rPr lang="en-GB" sz="1600" b="0" i="0" dirty="0">
                <a:solidFill>
                  <a:srgbClr val="000000"/>
                </a:solidFill>
                <a:effectLst/>
                <a:latin typeface="Calibri" panose="020F0502020204030204" pitchFamily="34" charset="0"/>
                <a:cs typeface="Calibri" panose="020F0502020204030204" pitchFamily="34" charset="0"/>
              </a:rPr>
              <a:t>, Henk </a:t>
            </a:r>
            <a:r>
              <a:rPr lang="en-GB" sz="1600" b="0" i="0" dirty="0" err="1">
                <a:solidFill>
                  <a:srgbClr val="000000"/>
                </a:solidFill>
                <a:effectLst/>
                <a:latin typeface="Calibri" panose="020F0502020204030204" pitchFamily="34" charset="0"/>
                <a:cs typeface="Calibri" panose="020F0502020204030204" pitchFamily="34" charset="0"/>
              </a:rPr>
              <a:t>Corporaal</a:t>
            </a:r>
            <a:r>
              <a:rPr lang="en-GB" sz="1600" b="0" i="0" dirty="0">
                <a:solidFill>
                  <a:srgbClr val="000000"/>
                </a:solidFill>
                <a:effectLst/>
                <a:latin typeface="Calibri" panose="020F0502020204030204" pitchFamily="34" charset="0"/>
                <a:cs typeface="Calibri" panose="020F0502020204030204" pitchFamily="34" charset="0"/>
              </a:rPr>
              <a:t>, and </a:t>
            </a:r>
            <a:r>
              <a:rPr lang="en-GB" sz="1600" b="0" i="0" dirty="0" err="1">
                <a:solidFill>
                  <a:srgbClr val="000000"/>
                </a:solidFill>
                <a:effectLst/>
                <a:latin typeface="Calibri" panose="020F0502020204030204" pitchFamily="34" charset="0"/>
                <a:cs typeface="Calibri" panose="020F0502020204030204" pitchFamily="34" charset="0"/>
              </a:rPr>
              <a:t>Onur</a:t>
            </a:r>
            <a:r>
              <a:rPr lang="en-GB" sz="1600" b="0" i="0" dirty="0">
                <a:solidFill>
                  <a:srgbClr val="000000"/>
                </a:solidFill>
                <a:effectLst/>
                <a:latin typeface="Calibri" panose="020F0502020204030204" pitchFamily="34" charset="0"/>
                <a:cs typeface="Calibri" panose="020F0502020204030204" pitchFamily="34" charset="0"/>
              </a:rPr>
              <a:t> </a:t>
            </a:r>
            <a:r>
              <a:rPr lang="en-GB" sz="1600" b="0" i="0" dirty="0" err="1">
                <a:solidFill>
                  <a:srgbClr val="000000"/>
                </a:solidFill>
                <a:effectLst/>
                <a:latin typeface="Calibri" panose="020F0502020204030204" pitchFamily="34" charset="0"/>
                <a:cs typeface="Calibri" panose="020F0502020204030204" pitchFamily="34" charset="0"/>
              </a:rPr>
              <a:t>Mutlu</a:t>
            </a:r>
            <a:r>
              <a:rPr lang="en-GB" sz="1600" b="0" i="0" dirty="0">
                <a:solidFill>
                  <a:srgbClr val="000000"/>
                </a:solidFill>
                <a:effectLst/>
                <a:latin typeface="Calibri" panose="020F0502020204030204" pitchFamily="34" charset="0"/>
                <a:cs typeface="Calibri" panose="020F0502020204030204" pitchFamily="34" charset="0"/>
              </a:rPr>
              <a:t>,</a:t>
            </a:r>
            <a:br>
              <a:rPr lang="en-GB" sz="1600" b="0" i="0" dirty="0">
                <a:solidFill>
                  <a:srgbClr val="000000"/>
                </a:solidFill>
                <a:effectLst/>
                <a:latin typeface="Calibri" panose="020F0502020204030204" pitchFamily="34" charset="0"/>
                <a:cs typeface="Calibri" panose="020F0502020204030204" pitchFamily="34" charset="0"/>
              </a:rPr>
            </a:br>
            <a:r>
              <a:rPr lang="en-GB" sz="1600" b="1" i="0" dirty="0">
                <a:solidFill>
                  <a:srgbClr val="000000"/>
                </a:solidFill>
                <a:effectLst/>
                <a:latin typeface="Calibri" panose="020F0502020204030204" pitchFamily="34" charset="0"/>
                <a:cs typeface="Calibri" panose="020F0502020204030204" pitchFamily="34" charset="0"/>
                <a:hlinkClick r:id="rId3"/>
              </a:rPr>
              <a:t>"Sibyl: Adaptive and Extensible Data Placement in Hybrid Storage Systems Using Online Reinforcement Learning"</a:t>
            </a:r>
            <a:br>
              <a:rPr lang="en-GB" sz="1600" b="0" i="0" dirty="0">
                <a:solidFill>
                  <a:srgbClr val="000000"/>
                </a:solidFill>
                <a:effectLst/>
                <a:latin typeface="Calibri" panose="020F0502020204030204" pitchFamily="34" charset="0"/>
                <a:cs typeface="Calibri" panose="020F0502020204030204" pitchFamily="34" charset="0"/>
              </a:rPr>
            </a:br>
            <a:r>
              <a:rPr lang="en-GB" sz="1600" b="1" i="1" dirty="0">
                <a:solidFill>
                  <a:srgbClr val="000000"/>
                </a:solidFill>
                <a:effectLst/>
                <a:latin typeface="Calibri" panose="020F0502020204030204" pitchFamily="34" charset="0"/>
                <a:cs typeface="Calibri" panose="020F0502020204030204" pitchFamily="34" charset="0"/>
              </a:rPr>
              <a:t>ISCA</a:t>
            </a:r>
            <a:r>
              <a:rPr lang="en-GB" sz="1600" b="0" i="0" dirty="0">
                <a:solidFill>
                  <a:srgbClr val="000000"/>
                </a:solidFill>
                <a:effectLst/>
                <a:latin typeface="Calibri" panose="020F0502020204030204" pitchFamily="34" charset="0"/>
                <a:cs typeface="Calibri" panose="020F0502020204030204" pitchFamily="34" charset="0"/>
              </a:rPr>
              <a:t>, New York, June 2022.</a:t>
            </a:r>
            <a:br>
              <a:rPr lang="en-GB" sz="1600" b="0" i="0" dirty="0">
                <a:solidFill>
                  <a:srgbClr val="000000"/>
                </a:solidFill>
                <a:effectLst/>
                <a:latin typeface="Calibri" panose="020F0502020204030204" pitchFamily="34" charset="0"/>
                <a:cs typeface="Calibri" panose="020F0502020204030204" pitchFamily="34" charset="0"/>
              </a:rPr>
            </a:br>
            <a:r>
              <a:rPr lang="en-GB" sz="1600" b="0" i="0" dirty="0">
                <a:solidFill>
                  <a:srgbClr val="000000"/>
                </a:solidFill>
                <a:effectLst/>
                <a:latin typeface="Calibri" panose="020F0502020204030204" pitchFamily="34" charset="0"/>
                <a:cs typeface="Calibri" panose="020F0502020204030204" pitchFamily="34" charset="0"/>
              </a:rPr>
              <a:t>[</a:t>
            </a:r>
            <a:r>
              <a:rPr lang="en-GB" sz="1600" b="0" i="0" dirty="0">
                <a:solidFill>
                  <a:srgbClr val="000000"/>
                </a:solidFill>
                <a:effectLst/>
                <a:latin typeface="Calibri" panose="020F0502020204030204" pitchFamily="34" charset="0"/>
                <a:cs typeface="Calibri" panose="020F0502020204030204" pitchFamily="34" charset="0"/>
                <a:hlinkClick r:id="rId4"/>
              </a:rPr>
              <a:t>Sibyl Source Code</a:t>
            </a:r>
            <a:r>
              <a:rPr lang="en-GB" sz="1600" b="0" i="0" dirty="0">
                <a:solidFill>
                  <a:srgbClr val="000000"/>
                </a:solidFill>
                <a:effectLst/>
                <a:latin typeface="Calibri" panose="020F0502020204030204" pitchFamily="34" charset="0"/>
                <a:cs typeface="Calibri" panose="020F0502020204030204" pitchFamily="34" charset="0"/>
              </a:rPr>
              <a:t>]</a:t>
            </a:r>
            <a:br>
              <a:rPr lang="en-GB" sz="1600" b="0" i="0" dirty="0">
                <a:solidFill>
                  <a:srgbClr val="000000"/>
                </a:solidFill>
                <a:effectLst/>
                <a:latin typeface="Calibri" panose="020F0502020204030204" pitchFamily="34" charset="0"/>
                <a:cs typeface="Calibri" panose="020F0502020204030204" pitchFamily="34" charset="0"/>
              </a:rPr>
            </a:br>
            <a:br>
              <a:rPr lang="en-GB" sz="2400" dirty="0">
                <a:latin typeface="Calibri" panose="020F0502020204030204" pitchFamily="34" charset="0"/>
                <a:cs typeface="Calibri" panose="020F0502020204030204" pitchFamily="34" charset="0"/>
              </a:rPr>
            </a:br>
            <a:endParaRPr lang="en-CH" sz="2400" dirty="0">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FC440B61-9F19-005B-61C9-4D956C8A4F00}"/>
              </a:ext>
            </a:extLst>
          </p:cNvPr>
          <p:cNvPicPr>
            <a:picLocks noChangeAspect="1"/>
          </p:cNvPicPr>
          <p:nvPr/>
        </p:nvPicPr>
        <p:blipFill>
          <a:blip r:embed="rId5"/>
          <a:stretch>
            <a:fillRect/>
          </a:stretch>
        </p:blipFill>
        <p:spPr>
          <a:xfrm>
            <a:off x="1758005" y="2314059"/>
            <a:ext cx="6159065" cy="4236164"/>
          </a:xfrm>
          <a:prstGeom prst="rect">
            <a:avLst/>
          </a:prstGeom>
        </p:spPr>
      </p:pic>
      <p:sp>
        <p:nvSpPr>
          <p:cNvPr id="8" name="TextBox 7">
            <a:extLst>
              <a:ext uri="{FF2B5EF4-FFF2-40B4-BE49-F238E27FC236}">
                <a16:creationId xmlns:a16="http://schemas.microsoft.com/office/drawing/2014/main" id="{08C025EF-12DC-7973-8248-9125A338EDAB}"/>
              </a:ext>
            </a:extLst>
          </p:cNvPr>
          <p:cNvSpPr txBox="1"/>
          <p:nvPr/>
        </p:nvSpPr>
        <p:spPr>
          <a:xfrm>
            <a:off x="2375165" y="6550223"/>
            <a:ext cx="49247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https://www.youtube.com/watch?v=5-WedkiB000</a:t>
            </a:r>
            <a:r>
              <a:rPr kumimoji="0" lang="en-US" sz="14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10" name="Slide Number Placeholder 9">
            <a:extLst>
              <a:ext uri="{FF2B5EF4-FFF2-40B4-BE49-F238E27FC236}">
                <a16:creationId xmlns:a16="http://schemas.microsoft.com/office/drawing/2014/main" id="{DE962979-4E72-3BE2-1AEE-61C212430981}"/>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211</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675BAB04-FDAC-8E05-7520-B88EC2C1F7FD}"/>
              </a:ext>
            </a:extLst>
          </p:cNvPr>
          <p:cNvPicPr>
            <a:picLocks noChangeAspect="1"/>
          </p:cNvPicPr>
          <p:nvPr/>
        </p:nvPicPr>
        <p:blipFill>
          <a:blip r:embed="rId7"/>
          <a:stretch>
            <a:fillRect/>
          </a:stretch>
        </p:blipFill>
        <p:spPr>
          <a:xfrm>
            <a:off x="7401363" y="5795118"/>
            <a:ext cx="1031414" cy="1031414"/>
          </a:xfrm>
          <a:prstGeom prst="rect">
            <a:avLst/>
          </a:prstGeom>
        </p:spPr>
      </p:pic>
    </p:spTree>
    <p:extLst>
      <p:ext uri="{BB962C8B-B14F-4D97-AF65-F5344CB8AC3E}">
        <p14:creationId xmlns:p14="http://schemas.microsoft.com/office/powerpoint/2010/main" val="4062349586"/>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78D72AD6-90F9-4D4E-BB8C-B3CAE2447857}"/>
              </a:ext>
            </a:extLst>
          </p:cNvPr>
          <p:cNvSpPr/>
          <p:nvPr/>
        </p:nvSpPr>
        <p:spPr>
          <a:xfrm>
            <a:off x="85501" y="5241563"/>
            <a:ext cx="8972997" cy="1251312"/>
          </a:xfrm>
          <a:prstGeom prst="roundRect">
            <a:avLst>
              <a:gd name="adj" fmla="val 4914"/>
            </a:avLst>
          </a:prstGeom>
          <a:solidFill>
            <a:srgbClr val="FFD4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323F9310-436B-2148-9BEE-287B9C8D0845}"/>
              </a:ext>
            </a:extLst>
          </p:cNvPr>
          <p:cNvSpPr/>
          <p:nvPr/>
        </p:nvSpPr>
        <p:spPr>
          <a:xfrm>
            <a:off x="88058" y="3841428"/>
            <a:ext cx="8972997" cy="1339769"/>
          </a:xfrm>
          <a:prstGeom prst="roundRect">
            <a:avLst>
              <a:gd name="adj" fmla="val 4752"/>
            </a:avLst>
          </a:prstGeom>
          <a:solidFill>
            <a:srgbClr val="E2F0D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0E26C6B5-FAA5-AD49-A5C5-27FF882473B7}"/>
              </a:ext>
            </a:extLst>
          </p:cNvPr>
          <p:cNvSpPr/>
          <p:nvPr/>
        </p:nvSpPr>
        <p:spPr>
          <a:xfrm>
            <a:off x="90615" y="2822978"/>
            <a:ext cx="8972997" cy="972833"/>
          </a:xfrm>
          <a:prstGeom prst="roundRect">
            <a:avLst>
              <a:gd name="adj" fmla="val 6118"/>
            </a:avLst>
          </a:prstGeom>
          <a:solidFill>
            <a:srgbClr val="FFF2C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245F93DA-41DE-4A4C-9B1D-817B6A0EBC50}"/>
              </a:ext>
            </a:extLst>
          </p:cNvPr>
          <p:cNvSpPr/>
          <p:nvPr/>
        </p:nvSpPr>
        <p:spPr>
          <a:xfrm>
            <a:off x="80387" y="1481183"/>
            <a:ext cx="8972997" cy="1281429"/>
          </a:xfrm>
          <a:prstGeom prst="roundRect">
            <a:avLst>
              <a:gd name="adj" fmla="val 5700"/>
            </a:avLst>
          </a:prstGeom>
          <a:solidFill>
            <a:srgbClr val="FBE5D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ounded Rectangle 3">
            <a:extLst>
              <a:ext uri="{FF2B5EF4-FFF2-40B4-BE49-F238E27FC236}">
                <a16:creationId xmlns:a16="http://schemas.microsoft.com/office/drawing/2014/main" id="{7D6700DE-A60F-0047-B270-63F9AB574DCC}"/>
              </a:ext>
            </a:extLst>
          </p:cNvPr>
          <p:cNvSpPr/>
          <p:nvPr/>
        </p:nvSpPr>
        <p:spPr>
          <a:xfrm>
            <a:off x="82944" y="901932"/>
            <a:ext cx="8972997" cy="504137"/>
          </a:xfrm>
          <a:prstGeom prst="roundRect">
            <a:avLst>
              <a:gd name="adj" fmla="val 10119"/>
            </a:avLst>
          </a:prstGeom>
          <a:solidFill>
            <a:srgbClr val="DAE3F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B70FED3A-E902-9492-033C-94391A40A109}"/>
              </a:ext>
            </a:extLst>
          </p:cNvPr>
          <p:cNvSpPr>
            <a:spLocks noGrp="1"/>
          </p:cNvSpPr>
          <p:nvPr>
            <p:ph type="title"/>
          </p:nvPr>
        </p:nvSpPr>
        <p:spPr/>
        <p:txBody>
          <a:bodyPr/>
          <a:lstStyle/>
          <a:p>
            <a:r>
              <a:rPr lang="en-US" dirty="0"/>
              <a:t>Executive Summary</a:t>
            </a:r>
            <a:endParaRPr lang="en-CH" dirty="0"/>
          </a:p>
        </p:txBody>
      </p:sp>
      <p:sp>
        <p:nvSpPr>
          <p:cNvPr id="3" name="Content Placeholder 2">
            <a:extLst>
              <a:ext uri="{FF2B5EF4-FFF2-40B4-BE49-F238E27FC236}">
                <a16:creationId xmlns:a16="http://schemas.microsoft.com/office/drawing/2014/main" id="{44722C4C-45FE-344B-A79D-CCCD100D937C}"/>
              </a:ext>
            </a:extLst>
          </p:cNvPr>
          <p:cNvSpPr>
            <a:spLocks noGrp="1"/>
          </p:cNvSpPr>
          <p:nvPr>
            <p:ph idx="1"/>
          </p:nvPr>
        </p:nvSpPr>
        <p:spPr>
          <a:xfrm>
            <a:off x="127255" y="901933"/>
            <a:ext cx="8894602" cy="5823734"/>
          </a:xfrm>
        </p:spPr>
        <p:txBody>
          <a:bodyPr>
            <a:normAutofit lnSpcReduction="10000"/>
          </a:bodyPr>
          <a:lstStyle/>
          <a:p>
            <a:pPr algn="just"/>
            <a:r>
              <a:rPr lang="en-US" sz="1800" b="1" dirty="0">
                <a:solidFill>
                  <a:srgbClr val="0070C0"/>
                </a:solidFill>
                <a:latin typeface="Calibri" panose="020F0502020204030204" pitchFamily="34" charset="0"/>
                <a:cs typeface="Calibri" panose="020F0502020204030204" pitchFamily="34" charset="0"/>
              </a:rPr>
              <a:t>Background</a:t>
            </a:r>
            <a:r>
              <a:rPr lang="en-US" sz="1800" dirty="0">
                <a:latin typeface="Calibri" panose="020F0502020204030204" pitchFamily="34" charset="0"/>
                <a:cs typeface="Calibri" panose="020F0502020204030204" pitchFamily="34" charset="0"/>
              </a:rPr>
              <a:t>: A h</a:t>
            </a:r>
            <a:r>
              <a:rPr lang="en-GB" sz="1800" dirty="0" err="1">
                <a:latin typeface="Calibri" panose="020F0502020204030204" pitchFamily="34" charset="0"/>
                <a:cs typeface="Calibri" panose="020F0502020204030204" pitchFamily="34" charset="0"/>
              </a:rPr>
              <a:t>ybrid</a:t>
            </a:r>
            <a:r>
              <a:rPr lang="en-GB" sz="1800" dirty="0">
                <a:latin typeface="Calibri" panose="020F0502020204030204" pitchFamily="34" charset="0"/>
                <a:cs typeface="Calibri" panose="020F0502020204030204" pitchFamily="34" charset="0"/>
              </a:rPr>
              <a:t> storage system (HSS) uses multiple different storage devices to provide high and scalable storage capacity at high performance </a:t>
            </a:r>
          </a:p>
          <a:p>
            <a:pPr algn="just"/>
            <a:r>
              <a:rPr lang="en-US" sz="1800" b="1" dirty="0">
                <a:solidFill>
                  <a:srgbClr val="E30305"/>
                </a:solidFill>
                <a:latin typeface="Calibri" panose="020F0502020204030204" pitchFamily="34" charset="0"/>
                <a:cs typeface="Calibri" panose="020F0502020204030204" pitchFamily="34" charset="0"/>
              </a:rPr>
              <a:t>Problem</a:t>
            </a:r>
            <a:r>
              <a:rPr lang="en-US" sz="1800" dirty="0">
                <a:latin typeface="Calibri" panose="020F0502020204030204" pitchFamily="34" charset="0"/>
                <a:cs typeface="Calibri" panose="020F0502020204030204" pitchFamily="34" charset="0"/>
              </a:rPr>
              <a:t>: Two key shortcomings of prior data placement policies:</a:t>
            </a:r>
          </a:p>
          <a:p>
            <a:pPr marL="536575" lvl="1" indent="-179388" algn="just"/>
            <a:r>
              <a:rPr lang="en-GB" sz="1600" dirty="0">
                <a:latin typeface="Calibri" panose="020F0502020204030204" pitchFamily="34" charset="0"/>
                <a:cs typeface="Calibri" panose="020F0502020204030204" pitchFamily="34" charset="0"/>
              </a:rPr>
              <a:t>Lack of </a:t>
            </a:r>
            <a:r>
              <a:rPr lang="en-GB" sz="1600" b="1" dirty="0">
                <a:solidFill>
                  <a:srgbClr val="C00000"/>
                </a:solidFill>
                <a:latin typeface="Calibri" panose="020F0502020204030204" pitchFamily="34" charset="0"/>
                <a:cs typeface="Calibri" panose="020F0502020204030204" pitchFamily="34" charset="0"/>
              </a:rPr>
              <a:t>adaptivity to:</a:t>
            </a:r>
          </a:p>
          <a:p>
            <a:pPr marL="993775" lvl="2" indent="-179388" algn="just"/>
            <a:r>
              <a:rPr lang="en-GB" sz="1500" b="1" dirty="0">
                <a:solidFill>
                  <a:srgbClr val="C00000"/>
                </a:solidFill>
                <a:latin typeface="Calibri" panose="020F0502020204030204" pitchFamily="34" charset="0"/>
                <a:cs typeface="Calibri" panose="020F0502020204030204" pitchFamily="34" charset="0"/>
              </a:rPr>
              <a:t>Workload changes</a:t>
            </a:r>
          </a:p>
          <a:p>
            <a:pPr marL="993775" lvl="2" indent="-179388" algn="just"/>
            <a:r>
              <a:rPr lang="en-GB" sz="1500" b="1" dirty="0">
                <a:solidFill>
                  <a:srgbClr val="C00000"/>
                </a:solidFill>
                <a:latin typeface="Calibri" panose="020F0502020204030204" pitchFamily="34" charset="0"/>
                <a:cs typeface="Calibri" panose="020F0502020204030204" pitchFamily="34" charset="0"/>
              </a:rPr>
              <a:t>Changes in device types and configurations</a:t>
            </a:r>
            <a:endParaRPr lang="en-GB" sz="1500" dirty="0">
              <a:latin typeface="Calibri" panose="020F0502020204030204" pitchFamily="34" charset="0"/>
              <a:cs typeface="Calibri" panose="020F0502020204030204" pitchFamily="34" charset="0"/>
            </a:endParaRPr>
          </a:p>
          <a:p>
            <a:pPr marL="536575" lvl="1" indent="-179388" algn="just"/>
            <a:r>
              <a:rPr lang="en-GB" sz="1600" dirty="0">
                <a:latin typeface="Calibri" panose="020F0502020204030204" pitchFamily="34" charset="0"/>
                <a:cs typeface="Calibri" panose="020F0502020204030204" pitchFamily="34" charset="0"/>
              </a:rPr>
              <a:t>Lack of</a:t>
            </a:r>
            <a:r>
              <a:rPr lang="en-GB" sz="1600" b="1" dirty="0">
                <a:solidFill>
                  <a:srgbClr val="C00000"/>
                </a:solidFill>
                <a:latin typeface="Calibri" panose="020F0502020204030204" pitchFamily="34" charset="0"/>
                <a:cs typeface="Calibri" panose="020F0502020204030204" pitchFamily="34" charset="0"/>
              </a:rPr>
              <a:t> extensibility </a:t>
            </a:r>
            <a:r>
              <a:rPr lang="en-GB" sz="1600" dirty="0">
                <a:latin typeface="Calibri" panose="020F0502020204030204" pitchFamily="34" charset="0"/>
                <a:cs typeface="Calibri" panose="020F0502020204030204" pitchFamily="34" charset="0"/>
              </a:rPr>
              <a:t>to more devices</a:t>
            </a:r>
            <a:endParaRPr lang="en-US" sz="1600" dirty="0">
              <a:latin typeface="Calibri" panose="020F0502020204030204" pitchFamily="34" charset="0"/>
              <a:cs typeface="Calibri" panose="020F0502020204030204" pitchFamily="34" charset="0"/>
            </a:endParaRPr>
          </a:p>
          <a:p>
            <a:pPr algn="just"/>
            <a:r>
              <a:rPr lang="en-US" sz="1800" b="1" dirty="0">
                <a:solidFill>
                  <a:schemeClr val="accent4">
                    <a:lumMod val="75000"/>
                  </a:schemeClr>
                </a:solidFill>
                <a:latin typeface="Calibri" panose="020F0502020204030204" pitchFamily="34" charset="0"/>
                <a:cs typeface="Calibri" panose="020F0502020204030204" pitchFamily="34" charset="0"/>
              </a:rPr>
              <a:t>Goal</a:t>
            </a:r>
            <a:r>
              <a:rPr lang="en-US" sz="1800" dirty="0">
                <a:latin typeface="Calibri" panose="020F0502020204030204" pitchFamily="34" charset="0"/>
                <a:cs typeface="Calibri" panose="020F0502020204030204" pitchFamily="34" charset="0"/>
              </a:rPr>
              <a:t>: Design a data placement technique that provides:</a:t>
            </a:r>
          </a:p>
          <a:p>
            <a:pPr marL="536575" lvl="1" indent="-179388" algn="just"/>
            <a:r>
              <a:rPr lang="en-US" sz="1600" b="1" i="1" dirty="0">
                <a:solidFill>
                  <a:srgbClr val="C09000"/>
                </a:solidFill>
                <a:latin typeface="Calibri" panose="020F0502020204030204" pitchFamily="34" charset="0"/>
                <a:cs typeface="Calibri" panose="020F0502020204030204" pitchFamily="34" charset="0"/>
              </a:rPr>
              <a:t>Adaptivity</a:t>
            </a:r>
            <a:r>
              <a:rPr lang="en-US" sz="1600" dirty="0">
                <a:latin typeface="Calibri" panose="020F0502020204030204" pitchFamily="34" charset="0"/>
                <a:cs typeface="Calibri" panose="020F0502020204030204" pitchFamily="34" charset="0"/>
              </a:rPr>
              <a:t>, by </a:t>
            </a:r>
            <a:r>
              <a:rPr lang="en-GB" sz="1600" b="1" dirty="0">
                <a:solidFill>
                  <a:srgbClr val="BF9000"/>
                </a:solidFill>
                <a:latin typeface="Calibri" panose="020F0502020204030204" pitchFamily="34" charset="0"/>
                <a:cs typeface="Calibri" panose="020F0502020204030204" pitchFamily="34" charset="0"/>
              </a:rPr>
              <a:t>continuously learning and adapting </a:t>
            </a:r>
            <a:r>
              <a:rPr lang="en-GB" sz="1600" dirty="0">
                <a:latin typeface="Calibri" panose="020F0502020204030204" pitchFamily="34" charset="0"/>
                <a:cs typeface="Calibri" panose="020F0502020204030204" pitchFamily="34" charset="0"/>
              </a:rPr>
              <a:t>to the</a:t>
            </a:r>
            <a:r>
              <a:rPr lang="en-GB" sz="1600" b="1" dirty="0">
                <a:solidFill>
                  <a:srgbClr val="BF9000"/>
                </a:solidFill>
                <a:latin typeface="Calibri" panose="020F0502020204030204" pitchFamily="34" charset="0"/>
                <a:cs typeface="Calibri" panose="020F0502020204030204" pitchFamily="34" charset="0"/>
              </a:rPr>
              <a:t> application and underlying device characteristics</a:t>
            </a:r>
            <a:endParaRPr lang="en-US" sz="1600" b="1" dirty="0">
              <a:solidFill>
                <a:schemeClr val="accent4">
                  <a:lumMod val="75000"/>
                </a:schemeClr>
              </a:solidFill>
              <a:latin typeface="Calibri" panose="020F0502020204030204" pitchFamily="34" charset="0"/>
              <a:cs typeface="Calibri" panose="020F0502020204030204" pitchFamily="34" charset="0"/>
            </a:endParaRPr>
          </a:p>
          <a:p>
            <a:pPr marL="536575" lvl="1" indent="-179388" algn="just"/>
            <a:r>
              <a:rPr lang="en-US" sz="1600" b="1" i="1" dirty="0">
                <a:solidFill>
                  <a:srgbClr val="C09000"/>
                </a:solidFill>
                <a:latin typeface="Calibri" panose="020F0502020204030204" pitchFamily="34" charset="0"/>
                <a:cs typeface="Calibri" panose="020F0502020204030204" pitchFamily="34" charset="0"/>
              </a:rPr>
              <a:t>Easy </a:t>
            </a:r>
            <a:r>
              <a:rPr lang="en-GB" sz="1600" b="1" i="1" dirty="0">
                <a:solidFill>
                  <a:srgbClr val="C09000"/>
                </a:solidFill>
                <a:latin typeface="Calibri" panose="020F0502020204030204" pitchFamily="34" charset="0"/>
                <a:cs typeface="Calibri" panose="020F0502020204030204" pitchFamily="34" charset="0"/>
              </a:rPr>
              <a:t>extensibility </a:t>
            </a:r>
            <a:r>
              <a:rPr lang="en-GB" sz="1600" dirty="0">
                <a:latin typeface="Calibri" panose="020F0502020204030204" pitchFamily="34" charset="0"/>
                <a:cs typeface="Calibri" panose="020F0502020204030204" pitchFamily="34" charset="0"/>
              </a:rPr>
              <a:t>to incorporate a wide range of hybrid storage configurations</a:t>
            </a:r>
            <a:endParaRPr lang="en-US" sz="1600" dirty="0">
              <a:latin typeface="Calibri" panose="020F0502020204030204" pitchFamily="34" charset="0"/>
              <a:cs typeface="Calibri" panose="020F0502020204030204" pitchFamily="34" charset="0"/>
            </a:endParaRPr>
          </a:p>
          <a:p>
            <a:pPr marL="120600" algn="just"/>
            <a:r>
              <a:rPr lang="en-US" sz="1800" b="1" dirty="0">
                <a:solidFill>
                  <a:srgbClr val="00B050"/>
                </a:solidFill>
                <a:latin typeface="Calibri" panose="020F0502020204030204" pitchFamily="34" charset="0"/>
                <a:cs typeface="Calibri" panose="020F0502020204030204" pitchFamily="34" charset="0"/>
              </a:rPr>
              <a:t>Contribution</a:t>
            </a:r>
            <a:r>
              <a:rPr lang="en-US" sz="1800" dirty="0">
                <a:solidFill>
                  <a:srgbClr val="00B050"/>
                </a:solidFill>
                <a:latin typeface="Calibri" panose="020F0502020204030204" pitchFamily="34" charset="0"/>
                <a:cs typeface="Calibri" panose="020F0502020204030204" pitchFamily="34" charset="0"/>
              </a:rPr>
              <a:t>: </a:t>
            </a:r>
            <a:r>
              <a:rPr lang="en-GB" sz="1800" dirty="0">
                <a:latin typeface="Calibri" panose="020F0502020204030204" pitchFamily="34" charset="0"/>
                <a:cs typeface="Calibri" panose="020F0502020204030204" pitchFamily="34" charset="0"/>
              </a:rPr>
              <a:t>Sibyl, the first reinforcement learning-based data placement technique in hybrid storage systems that:</a:t>
            </a:r>
            <a:endParaRPr lang="en-US" sz="1800" dirty="0">
              <a:latin typeface="Calibri" panose="020F0502020204030204" pitchFamily="34" charset="0"/>
              <a:cs typeface="Calibri" panose="020F0502020204030204" pitchFamily="34" charset="0"/>
            </a:endParaRPr>
          </a:p>
          <a:p>
            <a:pPr marL="536575" lvl="1" indent="-179388" algn="just"/>
            <a:r>
              <a:rPr lang="en-US" sz="1600" dirty="0">
                <a:latin typeface="Calibri" panose="020F0502020204030204" pitchFamily="34" charset="0"/>
                <a:cs typeface="Calibri" panose="020F0502020204030204" pitchFamily="34" charset="0"/>
              </a:rPr>
              <a:t>Provides </a:t>
            </a:r>
            <a:r>
              <a:rPr lang="en" sz="1600" b="1" dirty="0">
                <a:solidFill>
                  <a:srgbClr val="00B050"/>
                </a:solidFill>
                <a:latin typeface="Calibri" panose="020F0502020204030204" pitchFamily="34" charset="0"/>
                <a:cs typeface="Calibri" panose="020F0502020204030204" pitchFamily="34" charset="0"/>
              </a:rPr>
              <a:t>adaptivity</a:t>
            </a:r>
            <a:r>
              <a:rPr lang="en" sz="1600" b="1" dirty="0">
                <a:solidFill>
                  <a:srgbClr val="38761D"/>
                </a:solidFill>
                <a:latin typeface="Calibri" panose="020F0502020204030204" pitchFamily="34" charset="0"/>
                <a:cs typeface="Calibri" panose="020F0502020204030204" pitchFamily="34" charset="0"/>
              </a:rPr>
              <a:t> </a:t>
            </a:r>
            <a:r>
              <a:rPr lang="en" sz="1600" dirty="0">
                <a:latin typeface="Calibri" panose="020F0502020204030204" pitchFamily="34" charset="0"/>
                <a:cs typeface="Calibri" panose="020F0502020204030204" pitchFamily="34" charset="0"/>
              </a:rPr>
              <a:t>to changing workload demands and underlying device characteristics </a:t>
            </a:r>
          </a:p>
          <a:p>
            <a:pPr marL="536575" lvl="1" indent="-179388" algn="just"/>
            <a:r>
              <a:rPr lang="en" sz="1600" dirty="0">
                <a:latin typeface="Calibri" panose="020F0502020204030204" pitchFamily="34" charset="0"/>
                <a:cs typeface="Calibri" panose="020F0502020204030204" pitchFamily="34" charset="0"/>
              </a:rPr>
              <a:t>Can </a:t>
            </a:r>
            <a:r>
              <a:rPr lang="en" sz="1600" b="1" dirty="0">
                <a:solidFill>
                  <a:srgbClr val="00B050"/>
                </a:solidFill>
                <a:latin typeface="Calibri" panose="020F0502020204030204" pitchFamily="34" charset="0"/>
                <a:cs typeface="Calibri" panose="020F0502020204030204" pitchFamily="34" charset="0"/>
              </a:rPr>
              <a:t>easily extend </a:t>
            </a:r>
            <a:r>
              <a:rPr lang="en" sz="1600" dirty="0">
                <a:latin typeface="Calibri" panose="020F0502020204030204" pitchFamily="34" charset="0"/>
                <a:cs typeface="Calibri" panose="020F0502020204030204" pitchFamily="34" charset="0"/>
              </a:rPr>
              <a:t>to any number of storage devices </a:t>
            </a:r>
          </a:p>
          <a:p>
            <a:pPr marL="536575" lvl="1" indent="-179388" algn="just"/>
            <a:r>
              <a:rPr lang="en" sz="1600" dirty="0">
                <a:latin typeface="Calibri" panose="020F0502020204030204" pitchFamily="34" charset="0"/>
                <a:cs typeface="Calibri" panose="020F0502020204030204" pitchFamily="34" charset="0"/>
              </a:rPr>
              <a:t>Provides </a:t>
            </a:r>
            <a:r>
              <a:rPr lang="en" sz="1600" b="1" dirty="0">
                <a:solidFill>
                  <a:srgbClr val="00B050"/>
                </a:solidFill>
                <a:latin typeface="Calibri" panose="020F0502020204030204" pitchFamily="34" charset="0"/>
                <a:cs typeface="Calibri" panose="020F0502020204030204" pitchFamily="34" charset="0"/>
              </a:rPr>
              <a:t>ease of design and implementation </a:t>
            </a:r>
            <a:r>
              <a:rPr lang="en" sz="1600" dirty="0">
                <a:latin typeface="Calibri" panose="020F0502020204030204" pitchFamily="34" charset="0"/>
                <a:cs typeface="Calibri" panose="020F0502020204030204" pitchFamily="34" charset="0"/>
              </a:rPr>
              <a:t>t</a:t>
            </a:r>
            <a:r>
              <a:rPr lang="en-GB" sz="1600" dirty="0">
                <a:latin typeface="Calibri" panose="020F0502020204030204" pitchFamily="34" charset="0"/>
                <a:cs typeface="Calibri" panose="020F0502020204030204" pitchFamily="34" charset="0"/>
              </a:rPr>
              <a:t>ha</a:t>
            </a:r>
            <a:r>
              <a:rPr lang="en" sz="1600" dirty="0">
                <a:latin typeface="Calibri" panose="020F0502020204030204" pitchFamily="34" charset="0"/>
                <a:cs typeface="Calibri" panose="020F0502020204030204" pitchFamily="34" charset="0"/>
              </a:rPr>
              <a:t>t requires only a small computation over</a:t>
            </a:r>
            <a:r>
              <a:rPr lang="en-GB" sz="1600" dirty="0">
                <a:latin typeface="Calibri" panose="020F0502020204030204" pitchFamily="34" charset="0"/>
                <a:cs typeface="Calibri" panose="020F0502020204030204" pitchFamily="34" charset="0"/>
              </a:rPr>
              <a:t>he</a:t>
            </a:r>
            <a:r>
              <a:rPr lang="en" sz="1600" dirty="0">
                <a:latin typeface="Calibri" panose="020F0502020204030204" pitchFamily="34" charset="0"/>
                <a:cs typeface="Calibri" panose="020F0502020204030204" pitchFamily="34" charset="0"/>
              </a:rPr>
              <a:t>ad                                          </a:t>
            </a:r>
            <a:endParaRPr lang="en-US" sz="1600" b="1" dirty="0">
              <a:solidFill>
                <a:srgbClr val="7030A0"/>
              </a:solidFill>
              <a:latin typeface="Calibri" panose="020F0502020204030204" pitchFamily="34" charset="0"/>
              <a:cs typeface="Calibri" panose="020F0502020204030204" pitchFamily="34" charset="0"/>
            </a:endParaRPr>
          </a:p>
          <a:p>
            <a:pPr marL="79375" indent="-179388" algn="just"/>
            <a:r>
              <a:rPr lang="en-US" sz="1800" b="1" dirty="0">
                <a:solidFill>
                  <a:srgbClr val="7030A0"/>
                </a:solidFill>
                <a:latin typeface="Calibri" panose="020F0502020204030204" pitchFamily="34" charset="0"/>
                <a:cs typeface="Calibri" panose="020F0502020204030204" pitchFamily="34" charset="0"/>
              </a:rPr>
              <a:t>Key Results</a:t>
            </a:r>
            <a:r>
              <a:rPr lang="en-US" sz="1800" dirty="0">
                <a:latin typeface="Calibri" panose="020F0502020204030204" pitchFamily="34" charset="0"/>
                <a:cs typeface="Calibri" panose="020F0502020204030204" pitchFamily="34" charset="0"/>
              </a:rPr>
              <a:t>: Evaluate on </a:t>
            </a:r>
            <a:r>
              <a:rPr lang="en-US" sz="1800" b="1" dirty="0">
                <a:solidFill>
                  <a:srgbClr val="702FA1"/>
                </a:solidFill>
                <a:latin typeface="Calibri" panose="020F0502020204030204" pitchFamily="34" charset="0"/>
                <a:cs typeface="Calibri" panose="020F0502020204030204" pitchFamily="34" charset="0"/>
              </a:rPr>
              <a:t>real systems </a:t>
            </a:r>
            <a:r>
              <a:rPr lang="en-US" sz="1800" dirty="0">
                <a:latin typeface="Calibri" panose="020F0502020204030204" pitchFamily="34" charset="0"/>
                <a:cs typeface="Calibri" panose="020F0502020204030204" pitchFamily="34" charset="0"/>
              </a:rPr>
              <a:t>using a wide range of workloads</a:t>
            </a:r>
            <a:endParaRPr lang="en-US" sz="1600" dirty="0">
              <a:latin typeface="Calibri" panose="020F0502020204030204" pitchFamily="34" charset="0"/>
              <a:cs typeface="Calibri" panose="020F0502020204030204" pitchFamily="34" charset="0"/>
            </a:endParaRPr>
          </a:p>
          <a:p>
            <a:pPr marL="536575" lvl="1" indent="-179388" algn="just"/>
            <a:r>
              <a:rPr lang="en-GB" sz="1600" dirty="0">
                <a:latin typeface="Calibri" panose="020F0502020204030204" pitchFamily="34" charset="0"/>
                <a:cs typeface="Calibri" panose="020F0502020204030204" pitchFamily="34" charset="0"/>
              </a:rPr>
              <a:t>Sibyl </a:t>
            </a:r>
            <a:r>
              <a:rPr lang="en-GB" sz="1600" b="1" dirty="0">
                <a:solidFill>
                  <a:srgbClr val="7030A0"/>
                </a:solidFill>
                <a:latin typeface="Calibri" panose="020F0502020204030204" pitchFamily="34" charset="0"/>
                <a:cs typeface="Calibri" panose="020F0502020204030204" pitchFamily="34" charset="0"/>
              </a:rPr>
              <a:t>improves performance by 21.6% </a:t>
            </a:r>
            <a:r>
              <a:rPr lang="en-GB" sz="1600" dirty="0">
                <a:latin typeface="Calibri" panose="020F0502020204030204" pitchFamily="34" charset="0"/>
                <a:cs typeface="Calibri" panose="020F0502020204030204" pitchFamily="34" charset="0"/>
              </a:rPr>
              <a:t>compared to the best previous data placement technique in dual-HSS configuration</a:t>
            </a:r>
          </a:p>
          <a:p>
            <a:pPr marL="536575" lvl="1" indent="-179388" algn="just"/>
            <a:r>
              <a:rPr lang="en-US" sz="1600" dirty="0">
                <a:latin typeface="Calibri" panose="020F0502020204030204" pitchFamily="34" charset="0"/>
                <a:cs typeface="Calibri" panose="020F0502020204030204" pitchFamily="34" charset="0"/>
              </a:rPr>
              <a:t>In </a:t>
            </a:r>
            <a:r>
              <a:rPr lang="en" sz="1600" dirty="0">
                <a:latin typeface="Calibri" panose="020F0502020204030204" pitchFamily="34" charset="0"/>
                <a:cs typeface="Calibri" panose="020F0502020204030204" pitchFamily="34" charset="0"/>
              </a:rPr>
              <a:t>a tri-HSS configuration, Sibyl outperforms the state-of-the-art-policy policy by </a:t>
            </a:r>
            <a:r>
              <a:rPr lang="en" sz="1600" b="1" dirty="0">
                <a:solidFill>
                  <a:srgbClr val="674EA7"/>
                </a:solidFill>
                <a:latin typeface="Calibri" panose="020F0502020204030204" pitchFamily="34" charset="0"/>
                <a:cs typeface="Calibri" panose="020F0502020204030204" pitchFamily="34" charset="0"/>
              </a:rPr>
              <a:t>48.2%</a:t>
            </a:r>
            <a:r>
              <a:rPr lang="en" sz="1600" dirty="0">
                <a:latin typeface="Calibri" panose="020F0502020204030204" pitchFamily="34" charset="0"/>
                <a:cs typeface="Calibri" panose="020F0502020204030204" pitchFamily="34" charset="0"/>
              </a:rPr>
              <a:t> </a:t>
            </a:r>
          </a:p>
          <a:p>
            <a:pPr marL="536575" lvl="1" indent="-179388" algn="just"/>
            <a:r>
              <a:rPr lang="en-US" sz="1600" dirty="0">
                <a:latin typeface="Calibri" panose="020F0502020204030204" pitchFamily="34" charset="0"/>
                <a:cs typeface="Calibri" panose="020F0502020204030204" pitchFamily="34" charset="0"/>
              </a:rPr>
              <a:t>Sibyl </a:t>
            </a:r>
            <a:r>
              <a:rPr lang="en" sz="1600" dirty="0">
                <a:latin typeface="Calibri" panose="020F0502020204030204" pitchFamily="34" charset="0"/>
                <a:cs typeface="Calibri" panose="020F0502020204030204" pitchFamily="34" charset="0"/>
              </a:rPr>
              <a:t>achieves </a:t>
            </a:r>
            <a:r>
              <a:rPr lang="en" sz="1600" b="1" dirty="0">
                <a:solidFill>
                  <a:srgbClr val="7030A0"/>
                </a:solidFill>
                <a:latin typeface="Calibri" panose="020F0502020204030204" pitchFamily="34" charset="0"/>
                <a:cs typeface="Calibri" panose="020F0502020204030204" pitchFamily="34" charset="0"/>
              </a:rPr>
              <a:t>80% of the </a:t>
            </a:r>
            <a:r>
              <a:rPr lang="en" sz="1600" b="1" dirty="0">
                <a:solidFill>
                  <a:srgbClr val="702FA1"/>
                </a:solidFill>
                <a:latin typeface="Calibri" panose="020F0502020204030204" pitchFamily="34" charset="0"/>
                <a:cs typeface="Calibri" panose="020F0502020204030204" pitchFamily="34" charset="0"/>
              </a:rPr>
              <a:t>performance</a:t>
            </a:r>
            <a:r>
              <a:rPr lang="en" sz="1600" dirty="0">
                <a:latin typeface="Calibri" panose="020F0502020204030204" pitchFamily="34" charset="0"/>
                <a:cs typeface="Calibri" panose="020F0502020204030204" pitchFamily="34" charset="0"/>
              </a:rPr>
              <a:t> of an oracle policy with storage overhead of only </a:t>
            </a:r>
            <a:r>
              <a:rPr lang="en" sz="1600" b="1" dirty="0">
                <a:solidFill>
                  <a:srgbClr val="7030A0"/>
                </a:solidFill>
                <a:latin typeface="Calibri" panose="020F0502020204030204" pitchFamily="34" charset="0"/>
                <a:cs typeface="Calibri" panose="020F0502020204030204" pitchFamily="34" charset="0"/>
              </a:rPr>
              <a:t>124.4 KiB</a:t>
            </a:r>
            <a:endParaRPr lang="en-US" sz="1600" dirty="0">
              <a:latin typeface="Calibri" panose="020F0502020204030204" pitchFamily="34" charset="0"/>
              <a:cs typeface="Calibri" panose="020F0502020204030204" pitchFamily="34" charset="0"/>
            </a:endParaRPr>
          </a:p>
        </p:txBody>
      </p:sp>
      <p:sp>
        <p:nvSpPr>
          <p:cNvPr id="13" name="Title 3">
            <a:extLst>
              <a:ext uri="{FF2B5EF4-FFF2-40B4-BE49-F238E27FC236}">
                <a16:creationId xmlns:a16="http://schemas.microsoft.com/office/drawing/2014/main" id="{CD69E8DC-5681-2035-5488-5B1740A892AE}"/>
              </a:ext>
            </a:extLst>
          </p:cNvPr>
          <p:cNvSpPr txBox="1">
            <a:spLocks/>
          </p:cNvSpPr>
          <p:nvPr/>
        </p:nvSpPr>
        <p:spPr>
          <a:xfrm>
            <a:off x="-3187922" y="1302921"/>
            <a:ext cx="8894602" cy="606084"/>
          </a:xfrm>
          <a:prstGeom prst="rect">
            <a:avLst/>
          </a:prstGeom>
        </p:spPr>
        <p:txBody>
          <a:bodyPr/>
          <a:lstStyle>
            <a:lvl1pPr algn="l" defTabSz="914400" rtl="0" eaLnBrk="1" latinLnBrk="0" hangingPunct="1">
              <a:lnSpc>
                <a:spcPct val="90000"/>
              </a:lnSpc>
              <a:spcBef>
                <a:spcPct val="0"/>
              </a:spcBef>
              <a:buNone/>
              <a:defRPr sz="4400" b="1" i="0" kern="1200">
                <a:solidFill>
                  <a:schemeClr val="tx1"/>
                </a:solidFill>
                <a:latin typeface="Lato Black" panose="020F0502020204030203" pitchFamily="34"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400" b="1" i="0" u="none" strike="noStrike" kern="1200" cap="none" spc="0" normalizeH="0" baseline="0" noProof="0" dirty="0">
              <a:ln>
                <a:noFill/>
              </a:ln>
              <a:solidFill>
                <a:prstClr val="black"/>
              </a:solidFill>
              <a:effectLst/>
              <a:uLnTx/>
              <a:uFillTx/>
              <a:latin typeface="Lato Black" panose="020F0502020204030203" pitchFamily="34" charset="77"/>
              <a:ea typeface="+mj-ea"/>
              <a:cs typeface="+mj-cs"/>
            </a:endParaRPr>
          </a:p>
        </p:txBody>
      </p:sp>
      <p:sp>
        <p:nvSpPr>
          <p:cNvPr id="14" name="TextBox 13">
            <a:extLst>
              <a:ext uri="{FF2B5EF4-FFF2-40B4-BE49-F238E27FC236}">
                <a16:creationId xmlns:a16="http://schemas.microsoft.com/office/drawing/2014/main" id="{AD4014DC-6A31-44C1-AE15-6B85E8E5A42D}"/>
              </a:ext>
            </a:extLst>
          </p:cNvPr>
          <p:cNvSpPr txBox="1"/>
          <p:nvPr/>
        </p:nvSpPr>
        <p:spPr>
          <a:xfrm>
            <a:off x="2735294" y="6535208"/>
            <a:ext cx="3663182" cy="340519"/>
          </a:xfrm>
          <a:prstGeom prst="roundRect">
            <a:avLst/>
          </a:prstGeom>
          <a:solidFill>
            <a:schemeClr val="bg1">
              <a:lumMod val="95000"/>
            </a:schemeClr>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sng" strike="noStrike" kern="1200" cap="none" spc="0" normalizeH="0" baseline="0" noProof="0" dirty="0">
                <a:ln>
                  <a:noFill/>
                </a:ln>
                <a:solidFill>
                  <a:srgbClr val="00B0F0"/>
                </a:solidFill>
                <a:effectLst/>
                <a:uLnTx/>
                <a:uFillTx/>
                <a:latin typeface="Consolas" panose="020B0609020204030204" pitchFamily="49" charset="0"/>
                <a:ea typeface="+mn-ea"/>
                <a:cs typeface="Consolas" panose="020B0609020204030204" pitchFamily="49" charset="0"/>
                <a:hlinkClick r:id="rId3">
                  <a:extLst>
                    <a:ext uri="{A12FA001-AC4F-418D-AE19-62706E023703}">
                      <ahyp:hlinkClr xmlns:ahyp="http://schemas.microsoft.com/office/drawing/2018/hyperlinkcolor" val="tx"/>
                    </a:ext>
                  </a:extLst>
                </a:hlinkClick>
              </a:rPr>
              <a:t>https://github.com/CMU-SAFARI/Sibyl</a:t>
            </a:r>
            <a:endParaRPr kumimoji="0" lang="en-US" sz="1400" b="1" i="0" u="sng" strike="noStrike" kern="1200" cap="none" spc="0" normalizeH="0" baseline="0" noProof="0" dirty="0">
              <a:ln>
                <a:noFill/>
              </a:ln>
              <a:solidFill>
                <a:srgbClr val="00B0F0"/>
              </a:solidFill>
              <a:effectLst/>
              <a:uLnTx/>
              <a:uFillTx/>
              <a:latin typeface="Consolas" panose="020B0609020204030204" pitchFamily="49" charset="0"/>
              <a:ea typeface="+mn-ea"/>
              <a:cs typeface="Consolas" panose="020B0609020204030204" pitchFamily="49" charset="0"/>
            </a:endParaRPr>
          </a:p>
        </p:txBody>
      </p:sp>
      <p:sp>
        <p:nvSpPr>
          <p:cNvPr id="2" name="Slide Number Placeholder 1">
            <a:extLst>
              <a:ext uri="{FF2B5EF4-FFF2-40B4-BE49-F238E27FC236}">
                <a16:creationId xmlns:a16="http://schemas.microsoft.com/office/drawing/2014/main" id="{551AAC72-C3C0-E0D2-7F1D-14F04000CD9F}"/>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212</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2058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
                                            <p:txEl>
                                              <p:pRg st="16" end="16"/>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9" grpId="0" animBg="1"/>
      <p:bldP spid="6" grpId="0" animBg="1"/>
      <p:bldP spid="4" grpId="0" animBg="1"/>
      <p:bldP spid="14" grpId="0" animBg="1"/>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dirty="0"/>
              <a:t>Talk Outline</a:t>
            </a:r>
          </a:p>
        </p:txBody>
      </p:sp>
      <p:sp>
        <p:nvSpPr>
          <p:cNvPr id="6" name="Rounded Rectangle 5">
            <a:extLst>
              <a:ext uri="{FF2B5EF4-FFF2-40B4-BE49-F238E27FC236}">
                <a16:creationId xmlns:a16="http://schemas.microsoft.com/office/drawing/2014/main" id="{211133FC-0FE8-0946-AB0D-6EF7893C7DC5}"/>
              </a:ext>
            </a:extLst>
          </p:cNvPr>
          <p:cNvSpPr/>
          <p:nvPr/>
        </p:nvSpPr>
        <p:spPr>
          <a:xfrm>
            <a:off x="169011" y="970059"/>
            <a:ext cx="8823914" cy="707666"/>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Key Shortcomings of Prior Data Placement Techniques</a:t>
            </a:r>
          </a:p>
        </p:txBody>
      </p:sp>
      <p:sp>
        <p:nvSpPr>
          <p:cNvPr id="7" name="Rounded Rectangle 6">
            <a:extLst>
              <a:ext uri="{FF2B5EF4-FFF2-40B4-BE49-F238E27FC236}">
                <a16:creationId xmlns:a16="http://schemas.microsoft.com/office/drawing/2014/main" id="{000E7B37-6684-1A4C-B53C-84BECF24DDA8}"/>
              </a:ext>
            </a:extLst>
          </p:cNvPr>
          <p:cNvSpPr/>
          <p:nvPr/>
        </p:nvSpPr>
        <p:spPr>
          <a:xfrm>
            <a:off x="169011" y="2068664"/>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Formulating Data Placement as Reinforcement Learning</a:t>
            </a: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316726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Sybil: Overview</a:t>
            </a: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4265874"/>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Evaluation </a:t>
            </a:r>
            <a:r>
              <a:rPr kumimoji="0" lang="en-US" sz="2800" b="1" i="0" u="none" strike="noStrike" kern="1200" cap="none" spc="0" normalizeH="0" baseline="0" noProof="0">
                <a:ln>
                  <a:noFill/>
                </a:ln>
                <a:solidFill>
                  <a:prstClr val="white"/>
                </a:solidFill>
                <a:effectLst/>
                <a:uLnTx/>
                <a:uFillTx/>
                <a:latin typeface="Lato" panose="020F0502020204030203" pitchFamily="34" charset="77"/>
                <a:ea typeface="+mn-ea"/>
                <a:cs typeface="+mn-cs"/>
              </a:rPr>
              <a:t>of Sybil </a:t>
            </a:r>
            <a:r>
              <a:rPr kumimoji="0" lang="en-US" sz="28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and Key Results</a:t>
            </a: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364479"/>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Lato" panose="020F0502020204030203" pitchFamily="34" charset="77"/>
                <a:ea typeface="+mn-ea"/>
                <a:cs typeface="+mn-cs"/>
              </a:rPr>
              <a:t>Conclusion</a:t>
            </a:r>
            <a:endParaRPr kumimoji="0" lang="en-US" sz="2800" b="1" i="0" u="none" strike="noStrike" kern="1200" cap="none" spc="0" normalizeH="0" baseline="0" noProof="0" dirty="0">
              <a:ln>
                <a:noFill/>
              </a:ln>
              <a:solidFill>
                <a:prstClr val="white"/>
              </a:solidFill>
              <a:effectLst/>
              <a:uLnTx/>
              <a:uFillTx/>
              <a:latin typeface="Lato" panose="020F0502020204030203" pitchFamily="34" charset="77"/>
              <a:ea typeface="+mn-ea"/>
              <a:cs typeface="+mn-cs"/>
            </a:endParaRPr>
          </a:p>
        </p:txBody>
      </p:sp>
      <p:sp>
        <p:nvSpPr>
          <p:cNvPr id="2" name="Slide Number Placeholder 1">
            <a:extLst>
              <a:ext uri="{FF2B5EF4-FFF2-40B4-BE49-F238E27FC236}">
                <a16:creationId xmlns:a16="http://schemas.microsoft.com/office/drawing/2014/main" id="{51CD7D69-6B8E-2DA7-31ED-5E7E557699E7}"/>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213</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8822008"/>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40A20D70-AF08-F3A6-9D77-7252EB238E19}"/>
              </a:ext>
            </a:extLst>
          </p:cNvPr>
          <p:cNvSpPr/>
          <p:nvPr/>
        </p:nvSpPr>
        <p:spPr>
          <a:xfrm>
            <a:off x="553686" y="2850953"/>
            <a:ext cx="8036630" cy="3457358"/>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ounded Rectangle 4">
            <a:extLst>
              <a:ext uri="{FF2B5EF4-FFF2-40B4-BE49-F238E27FC236}">
                <a16:creationId xmlns:a16="http://schemas.microsoft.com/office/drawing/2014/main" id="{9D2F6AB2-550F-C1B8-344D-A59F83595155}"/>
              </a:ext>
            </a:extLst>
          </p:cNvPr>
          <p:cNvSpPr/>
          <p:nvPr/>
        </p:nvSpPr>
        <p:spPr>
          <a:xfrm>
            <a:off x="872589" y="4474232"/>
            <a:ext cx="2673589" cy="1211467"/>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ounded Rectangle 30">
            <a:extLst>
              <a:ext uri="{FF2B5EF4-FFF2-40B4-BE49-F238E27FC236}">
                <a16:creationId xmlns:a16="http://schemas.microsoft.com/office/drawing/2014/main" id="{21FD840F-D269-7F36-DEAD-AC24D489AE7C}"/>
              </a:ext>
            </a:extLst>
          </p:cNvPr>
          <p:cNvSpPr/>
          <p:nvPr/>
        </p:nvSpPr>
        <p:spPr>
          <a:xfrm>
            <a:off x="5479174" y="4143739"/>
            <a:ext cx="2715300" cy="181028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Intel SSDPED1K375GA01 Optane SSD DC P4800X Series - Walmart.com">
            <a:extLst>
              <a:ext uri="{FF2B5EF4-FFF2-40B4-BE49-F238E27FC236}">
                <a16:creationId xmlns:a16="http://schemas.microsoft.com/office/drawing/2014/main" id="{25C882F4-ADC4-511E-3C52-EB1D22FD761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872589" y="4616366"/>
            <a:ext cx="2520450" cy="104396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97B33661-B2B3-98AF-B262-2C60A94E61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6200000">
            <a:off x="6081836" y="3841973"/>
            <a:ext cx="1509977" cy="2373980"/>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a:extLst>
              <a:ext uri="{FF2B5EF4-FFF2-40B4-BE49-F238E27FC236}">
                <a16:creationId xmlns:a16="http://schemas.microsoft.com/office/drawing/2014/main" id="{3556B905-6000-C2FE-95E5-262C3CAF4235}"/>
              </a:ext>
            </a:extLst>
          </p:cNvPr>
          <p:cNvSpPr/>
          <p:nvPr/>
        </p:nvSpPr>
        <p:spPr>
          <a:xfrm>
            <a:off x="895615" y="3051084"/>
            <a:ext cx="7327944" cy="498695"/>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Helvetica" pitchFamily="2" charset="0"/>
                <a:ea typeface="+mn-ea"/>
                <a:cs typeface="+mn-cs"/>
              </a:rPr>
              <a:t>Storage Management Layer</a:t>
            </a:r>
          </a:p>
        </p:txBody>
      </p:sp>
      <p:sp>
        <p:nvSpPr>
          <p:cNvPr id="4" name="Title 3">
            <a:extLst>
              <a:ext uri="{FF2B5EF4-FFF2-40B4-BE49-F238E27FC236}">
                <a16:creationId xmlns:a16="http://schemas.microsoft.com/office/drawing/2014/main" id="{EE935E46-3B5C-20B9-C86D-48C6DBA47625}"/>
              </a:ext>
            </a:extLst>
          </p:cNvPr>
          <p:cNvSpPr>
            <a:spLocks noGrp="1"/>
          </p:cNvSpPr>
          <p:nvPr>
            <p:ph type="title"/>
          </p:nvPr>
        </p:nvSpPr>
        <p:spPr/>
        <p:txBody>
          <a:bodyPr/>
          <a:lstStyle/>
          <a:p>
            <a:r>
              <a:rPr lang="en-CH" dirty="0"/>
              <a:t>Hybrid Storage System Basics</a:t>
            </a:r>
          </a:p>
        </p:txBody>
      </p:sp>
      <p:pic>
        <p:nvPicPr>
          <p:cNvPr id="6" name="Picture 5">
            <a:extLst>
              <a:ext uri="{FF2B5EF4-FFF2-40B4-BE49-F238E27FC236}">
                <a16:creationId xmlns:a16="http://schemas.microsoft.com/office/drawing/2014/main" id="{8D168FF3-CF7F-4E10-051E-4E380B5E438C}"/>
              </a:ext>
            </a:extLst>
          </p:cNvPr>
          <p:cNvPicPr>
            <a:picLocks noChangeAspect="1"/>
          </p:cNvPicPr>
          <p:nvPr/>
        </p:nvPicPr>
        <p:blipFill rotWithShape="1">
          <a:blip r:embed="rId6"/>
          <a:srcRect t="7910" b="68024"/>
          <a:stretch/>
        </p:blipFill>
        <p:spPr>
          <a:xfrm>
            <a:off x="327550" y="1260227"/>
            <a:ext cx="9351022" cy="1296358"/>
          </a:xfrm>
          <a:prstGeom prst="rect">
            <a:avLst/>
          </a:prstGeom>
        </p:spPr>
      </p:pic>
      <p:sp>
        <p:nvSpPr>
          <p:cNvPr id="11" name="TextBox 10">
            <a:extLst>
              <a:ext uri="{FF2B5EF4-FFF2-40B4-BE49-F238E27FC236}">
                <a16:creationId xmlns:a16="http://schemas.microsoft.com/office/drawing/2014/main" id="{72E79B0B-C6A1-F18A-96D3-D6B44421EF1D}"/>
              </a:ext>
            </a:extLst>
          </p:cNvPr>
          <p:cNvSpPr txBox="1"/>
          <p:nvPr/>
        </p:nvSpPr>
        <p:spPr>
          <a:xfrm>
            <a:off x="7104470" y="2415628"/>
            <a:ext cx="1485844"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Helvetica" pitchFamily="2" charset="0"/>
                <a:ea typeface="+mn-ea"/>
                <a:cs typeface="+mn-cs"/>
              </a:rPr>
              <a:t>Write</a:t>
            </a:r>
          </a:p>
        </p:txBody>
      </p:sp>
      <p:cxnSp>
        <p:nvCxnSpPr>
          <p:cNvPr id="12" name="Straight Arrow Connector 11">
            <a:extLst>
              <a:ext uri="{FF2B5EF4-FFF2-40B4-BE49-F238E27FC236}">
                <a16:creationId xmlns:a16="http://schemas.microsoft.com/office/drawing/2014/main" id="{32E814BC-1686-72AE-DF9C-5AD42787807F}"/>
              </a:ext>
            </a:extLst>
          </p:cNvPr>
          <p:cNvCxnSpPr>
            <a:cxnSpLocks/>
          </p:cNvCxnSpPr>
          <p:nvPr/>
        </p:nvCxnSpPr>
        <p:spPr>
          <a:xfrm>
            <a:off x="1700335" y="2384035"/>
            <a:ext cx="0" cy="667049"/>
          </a:xfrm>
          <a:prstGeom prst="straightConnector1">
            <a:avLst/>
          </a:prstGeom>
          <a:ln w="5715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1B839E1-E751-D0F5-1BB2-2DF3A326FE14}"/>
              </a:ext>
            </a:extLst>
          </p:cNvPr>
          <p:cNvSpPr txBox="1"/>
          <p:nvPr/>
        </p:nvSpPr>
        <p:spPr>
          <a:xfrm>
            <a:off x="493322" y="2431108"/>
            <a:ext cx="1188042"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Helvetica" pitchFamily="2" charset="0"/>
                <a:ea typeface="+mn-ea"/>
                <a:cs typeface="+mn-cs"/>
              </a:rPr>
              <a:t>Read</a:t>
            </a:r>
          </a:p>
        </p:txBody>
      </p:sp>
      <p:sp>
        <p:nvSpPr>
          <p:cNvPr id="15" name="TextBox 14">
            <a:extLst>
              <a:ext uri="{FF2B5EF4-FFF2-40B4-BE49-F238E27FC236}">
                <a16:creationId xmlns:a16="http://schemas.microsoft.com/office/drawing/2014/main" id="{5C29BF4C-D1D9-EBA0-4B2C-D1242FFC0E49}"/>
              </a:ext>
            </a:extLst>
          </p:cNvPr>
          <p:cNvSpPr txBox="1"/>
          <p:nvPr/>
        </p:nvSpPr>
        <p:spPr>
          <a:xfrm>
            <a:off x="565956" y="3803070"/>
            <a:ext cx="1188042"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Helvetica" pitchFamily="2" charset="0"/>
                <a:ea typeface="+mn-ea"/>
                <a:cs typeface="+mn-cs"/>
              </a:rPr>
              <a:t>Read</a:t>
            </a:r>
          </a:p>
        </p:txBody>
      </p:sp>
      <p:sp>
        <p:nvSpPr>
          <p:cNvPr id="20" name="TextBox 19">
            <a:extLst>
              <a:ext uri="{FF2B5EF4-FFF2-40B4-BE49-F238E27FC236}">
                <a16:creationId xmlns:a16="http://schemas.microsoft.com/office/drawing/2014/main" id="{A9BE279B-C4A4-8C24-4823-4CCA0B0E4677}"/>
              </a:ext>
            </a:extLst>
          </p:cNvPr>
          <p:cNvSpPr txBox="1"/>
          <p:nvPr/>
        </p:nvSpPr>
        <p:spPr>
          <a:xfrm>
            <a:off x="2298704" y="3824419"/>
            <a:ext cx="1485844"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Helvetica" pitchFamily="2" charset="0"/>
                <a:ea typeface="+mn-ea"/>
                <a:cs typeface="+mn-cs"/>
              </a:rPr>
              <a:t>Write</a:t>
            </a:r>
          </a:p>
        </p:txBody>
      </p:sp>
      <p:sp>
        <p:nvSpPr>
          <p:cNvPr id="22" name="TextBox 21">
            <a:extLst>
              <a:ext uri="{FF2B5EF4-FFF2-40B4-BE49-F238E27FC236}">
                <a16:creationId xmlns:a16="http://schemas.microsoft.com/office/drawing/2014/main" id="{DF2A080A-435F-B792-B451-B1E025604034}"/>
              </a:ext>
            </a:extLst>
          </p:cNvPr>
          <p:cNvSpPr txBox="1"/>
          <p:nvPr/>
        </p:nvSpPr>
        <p:spPr>
          <a:xfrm>
            <a:off x="5533207" y="3748422"/>
            <a:ext cx="1188042"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Helvetica" pitchFamily="2" charset="0"/>
                <a:ea typeface="+mn-ea"/>
                <a:cs typeface="+mn-cs"/>
              </a:rPr>
              <a:t>Read</a:t>
            </a:r>
          </a:p>
        </p:txBody>
      </p:sp>
      <p:cxnSp>
        <p:nvCxnSpPr>
          <p:cNvPr id="23" name="Straight Arrow Connector 22">
            <a:extLst>
              <a:ext uri="{FF2B5EF4-FFF2-40B4-BE49-F238E27FC236}">
                <a16:creationId xmlns:a16="http://schemas.microsoft.com/office/drawing/2014/main" id="{CD9C60EC-AF5F-0B9B-C38E-BF48B8861858}"/>
              </a:ext>
            </a:extLst>
          </p:cNvPr>
          <p:cNvCxnSpPr>
            <a:cxnSpLocks/>
          </p:cNvCxnSpPr>
          <p:nvPr/>
        </p:nvCxnSpPr>
        <p:spPr>
          <a:xfrm>
            <a:off x="7220615" y="3559362"/>
            <a:ext cx="0" cy="599036"/>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74D6782D-D88B-CCD3-A5B6-769CEAB44D03}"/>
              </a:ext>
            </a:extLst>
          </p:cNvPr>
          <p:cNvSpPr txBox="1"/>
          <p:nvPr/>
        </p:nvSpPr>
        <p:spPr>
          <a:xfrm>
            <a:off x="7255985" y="3748422"/>
            <a:ext cx="1485844"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Helvetica" pitchFamily="2" charset="0"/>
                <a:ea typeface="+mn-ea"/>
                <a:cs typeface="+mn-cs"/>
              </a:rPr>
              <a:t>Write</a:t>
            </a:r>
          </a:p>
        </p:txBody>
      </p:sp>
      <p:cxnSp>
        <p:nvCxnSpPr>
          <p:cNvPr id="25" name="Straight Arrow Connector 24">
            <a:extLst>
              <a:ext uri="{FF2B5EF4-FFF2-40B4-BE49-F238E27FC236}">
                <a16:creationId xmlns:a16="http://schemas.microsoft.com/office/drawing/2014/main" id="{0E44695E-57FB-0F95-A1C1-1B980121D83E}"/>
              </a:ext>
            </a:extLst>
          </p:cNvPr>
          <p:cNvCxnSpPr>
            <a:cxnSpLocks/>
          </p:cNvCxnSpPr>
          <p:nvPr/>
        </p:nvCxnSpPr>
        <p:spPr>
          <a:xfrm flipH="1">
            <a:off x="3603070" y="5157280"/>
            <a:ext cx="1772356" cy="0"/>
          </a:xfrm>
          <a:prstGeom prst="straightConnector1">
            <a:avLst/>
          </a:prstGeom>
          <a:ln w="57150">
            <a:solidFill>
              <a:srgbClr val="000BEB"/>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42890727-95DD-6C14-4EC8-EE4A9EFDEB47}"/>
              </a:ext>
            </a:extLst>
          </p:cNvPr>
          <p:cNvCxnSpPr>
            <a:cxnSpLocks/>
          </p:cNvCxnSpPr>
          <p:nvPr/>
        </p:nvCxnSpPr>
        <p:spPr>
          <a:xfrm>
            <a:off x="3591781" y="4869296"/>
            <a:ext cx="1783645" cy="0"/>
          </a:xfrm>
          <a:prstGeom prst="straightConnector1">
            <a:avLst/>
          </a:prstGeom>
          <a:ln w="57150">
            <a:solidFill>
              <a:srgbClr val="000BEB"/>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B7E20D9-45EB-5A4F-5C6B-4F9064011EA5}"/>
              </a:ext>
            </a:extLst>
          </p:cNvPr>
          <p:cNvSpPr txBox="1"/>
          <p:nvPr/>
        </p:nvSpPr>
        <p:spPr>
          <a:xfrm>
            <a:off x="3650546" y="4365316"/>
            <a:ext cx="1783645"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Helvetica" pitchFamily="2" charset="0"/>
                <a:ea typeface="+mn-ea"/>
                <a:cs typeface="+mn-cs"/>
              </a:rPr>
              <a:t>Promotion</a:t>
            </a:r>
          </a:p>
        </p:txBody>
      </p:sp>
      <p:sp>
        <p:nvSpPr>
          <p:cNvPr id="33" name="TextBox 32">
            <a:extLst>
              <a:ext uri="{FF2B5EF4-FFF2-40B4-BE49-F238E27FC236}">
                <a16:creationId xmlns:a16="http://schemas.microsoft.com/office/drawing/2014/main" id="{60EAAB60-20CD-C32F-D658-F49AB995FB6D}"/>
              </a:ext>
            </a:extLst>
          </p:cNvPr>
          <p:cNvSpPr txBox="1"/>
          <p:nvPr/>
        </p:nvSpPr>
        <p:spPr>
          <a:xfrm>
            <a:off x="3814315" y="5216280"/>
            <a:ext cx="1783645"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Helvetica" pitchFamily="2" charset="0"/>
                <a:ea typeface="+mn-ea"/>
                <a:cs typeface="+mn-cs"/>
              </a:rPr>
              <a:t>Eviction</a:t>
            </a:r>
          </a:p>
        </p:txBody>
      </p:sp>
      <p:sp>
        <p:nvSpPr>
          <p:cNvPr id="26" name="TextBox 25">
            <a:extLst>
              <a:ext uri="{FF2B5EF4-FFF2-40B4-BE49-F238E27FC236}">
                <a16:creationId xmlns:a16="http://schemas.microsoft.com/office/drawing/2014/main" id="{A30C910C-3DFB-B380-A5FC-3A6D1FBBA5B4}"/>
              </a:ext>
            </a:extLst>
          </p:cNvPr>
          <p:cNvSpPr txBox="1"/>
          <p:nvPr/>
        </p:nvSpPr>
        <p:spPr>
          <a:xfrm>
            <a:off x="2495803" y="6209473"/>
            <a:ext cx="4225446"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2800" b="1" i="1"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Hybrid Storage System</a:t>
            </a:r>
          </a:p>
        </p:txBody>
      </p:sp>
      <p:sp>
        <p:nvSpPr>
          <p:cNvPr id="28" name="Rounded Rectangle 27">
            <a:extLst>
              <a:ext uri="{FF2B5EF4-FFF2-40B4-BE49-F238E27FC236}">
                <a16:creationId xmlns:a16="http://schemas.microsoft.com/office/drawing/2014/main" id="{779A7E67-BB09-1F1C-DDA5-CA710EF229AA}"/>
              </a:ext>
            </a:extLst>
          </p:cNvPr>
          <p:cNvSpPr/>
          <p:nvPr/>
        </p:nvSpPr>
        <p:spPr>
          <a:xfrm>
            <a:off x="814616" y="2948644"/>
            <a:ext cx="7475973" cy="689050"/>
          </a:xfrm>
          <a:prstGeom prst="roundRect">
            <a:avLst>
              <a:gd name="adj" fmla="val 2536"/>
            </a:avLst>
          </a:prstGeom>
          <a:noFill/>
          <a:ln w="762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Calibri" panose="020F0502020204030204"/>
              <a:ea typeface="+mn-ea"/>
              <a:cs typeface="+mn-cs"/>
            </a:endParaRPr>
          </a:p>
        </p:txBody>
      </p:sp>
      <p:sp>
        <p:nvSpPr>
          <p:cNvPr id="30" name="Rounded Rectangle 29">
            <a:extLst>
              <a:ext uri="{FF2B5EF4-FFF2-40B4-BE49-F238E27FC236}">
                <a16:creationId xmlns:a16="http://schemas.microsoft.com/office/drawing/2014/main" id="{BE1CAFE3-DA25-EA22-C2B3-F0BBC806AB71}"/>
              </a:ext>
            </a:extLst>
          </p:cNvPr>
          <p:cNvSpPr/>
          <p:nvPr/>
        </p:nvSpPr>
        <p:spPr>
          <a:xfrm>
            <a:off x="761804" y="4338451"/>
            <a:ext cx="2903023" cy="1465521"/>
          </a:xfrm>
          <a:prstGeom prst="roundRect">
            <a:avLst>
              <a:gd name="adj" fmla="val 2536"/>
            </a:avLst>
          </a:prstGeom>
          <a:noFill/>
          <a:ln w="76200">
            <a:solidFill>
              <a:srgbClr val="0020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34" name="TextBox 33">
            <a:extLst>
              <a:ext uri="{FF2B5EF4-FFF2-40B4-BE49-F238E27FC236}">
                <a16:creationId xmlns:a16="http://schemas.microsoft.com/office/drawing/2014/main" id="{1A258AC8-E84D-143F-7CB9-4B846B973591}"/>
              </a:ext>
            </a:extLst>
          </p:cNvPr>
          <p:cNvSpPr txBox="1"/>
          <p:nvPr/>
        </p:nvSpPr>
        <p:spPr>
          <a:xfrm>
            <a:off x="1259672" y="5885769"/>
            <a:ext cx="2065784"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ED7D31">
                    <a:lumMod val="75000"/>
                  </a:srgbClr>
                </a:solidFill>
                <a:effectLst/>
                <a:uLnTx/>
                <a:uFillTx/>
                <a:latin typeface="Helvetica" pitchFamily="2" charset="0"/>
                <a:ea typeface="+mn-ea"/>
                <a:cs typeface="+mn-cs"/>
              </a:rPr>
              <a:t>Fast Device</a:t>
            </a:r>
          </a:p>
        </p:txBody>
      </p:sp>
      <p:sp>
        <p:nvSpPr>
          <p:cNvPr id="35" name="TextBox 34">
            <a:extLst>
              <a:ext uri="{FF2B5EF4-FFF2-40B4-BE49-F238E27FC236}">
                <a16:creationId xmlns:a16="http://schemas.microsoft.com/office/drawing/2014/main" id="{B343CCE4-DECA-19FE-9D53-B6AF54FAD552}"/>
              </a:ext>
            </a:extLst>
          </p:cNvPr>
          <p:cNvSpPr txBox="1"/>
          <p:nvPr/>
        </p:nvSpPr>
        <p:spPr>
          <a:xfrm>
            <a:off x="5917815" y="5876823"/>
            <a:ext cx="2065784"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ED7D31">
                    <a:lumMod val="75000"/>
                  </a:srgbClr>
                </a:solidFill>
                <a:effectLst/>
                <a:uLnTx/>
                <a:uFillTx/>
                <a:latin typeface="Helvetica" pitchFamily="2" charset="0"/>
                <a:ea typeface="+mn-ea"/>
                <a:cs typeface="+mn-cs"/>
              </a:rPr>
              <a:t>Slow Device</a:t>
            </a:r>
          </a:p>
        </p:txBody>
      </p:sp>
      <p:sp>
        <p:nvSpPr>
          <p:cNvPr id="36" name="TextBox 35">
            <a:extLst>
              <a:ext uri="{FF2B5EF4-FFF2-40B4-BE49-F238E27FC236}">
                <a16:creationId xmlns:a16="http://schemas.microsoft.com/office/drawing/2014/main" id="{4A184FE7-06C6-0B9B-422D-4E9449F8A1AA}"/>
              </a:ext>
            </a:extLst>
          </p:cNvPr>
          <p:cNvSpPr txBox="1"/>
          <p:nvPr/>
        </p:nvSpPr>
        <p:spPr>
          <a:xfrm>
            <a:off x="493322" y="819491"/>
            <a:ext cx="8388497" cy="523220"/>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4472C4"/>
                </a:solidFill>
                <a:effectLst/>
                <a:uLnTx/>
                <a:uFillTx/>
                <a:latin typeface="Helvetica" pitchFamily="2" charset="0"/>
                <a:ea typeface="+mn-ea"/>
                <a:cs typeface="+mn-cs"/>
              </a:rPr>
              <a:t>Address Space (Application/File System View) </a:t>
            </a:r>
          </a:p>
        </p:txBody>
      </p:sp>
      <p:sp>
        <p:nvSpPr>
          <p:cNvPr id="7" name="Slide Number Placeholder 6">
            <a:extLst>
              <a:ext uri="{FF2B5EF4-FFF2-40B4-BE49-F238E27FC236}">
                <a16:creationId xmlns:a16="http://schemas.microsoft.com/office/drawing/2014/main" id="{C75A36A7-EF92-B6F2-407F-BD87E5657AD5}"/>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214</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9" name="Straight Arrow Connector 8">
            <a:extLst>
              <a:ext uri="{FF2B5EF4-FFF2-40B4-BE49-F238E27FC236}">
                <a16:creationId xmlns:a16="http://schemas.microsoft.com/office/drawing/2014/main" id="{47CA6EC1-82F7-66E4-56FA-93209AAC5824}"/>
              </a:ext>
            </a:extLst>
          </p:cNvPr>
          <p:cNvCxnSpPr>
            <a:cxnSpLocks/>
          </p:cNvCxnSpPr>
          <p:nvPr/>
        </p:nvCxnSpPr>
        <p:spPr>
          <a:xfrm>
            <a:off x="6953713" y="2371135"/>
            <a:ext cx="0" cy="666000"/>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05DA93E-7D1C-9A16-27AF-0F68CA23CE74}"/>
              </a:ext>
            </a:extLst>
          </p:cNvPr>
          <p:cNvCxnSpPr>
            <a:cxnSpLocks/>
          </p:cNvCxnSpPr>
          <p:nvPr/>
        </p:nvCxnSpPr>
        <p:spPr>
          <a:xfrm>
            <a:off x="6525497" y="3559362"/>
            <a:ext cx="0" cy="599036"/>
          </a:xfrm>
          <a:prstGeom prst="straightConnector1">
            <a:avLst/>
          </a:prstGeom>
          <a:ln w="5715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E73E3D14-26B7-8061-EC58-1840675A872F}"/>
              </a:ext>
            </a:extLst>
          </p:cNvPr>
          <p:cNvCxnSpPr>
            <a:cxnSpLocks/>
          </p:cNvCxnSpPr>
          <p:nvPr/>
        </p:nvCxnSpPr>
        <p:spPr>
          <a:xfrm>
            <a:off x="2292564" y="3543112"/>
            <a:ext cx="0" cy="929529"/>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161877B-4032-3625-8D11-45108C948B8C}"/>
              </a:ext>
            </a:extLst>
          </p:cNvPr>
          <p:cNvCxnSpPr>
            <a:cxnSpLocks/>
          </p:cNvCxnSpPr>
          <p:nvPr/>
        </p:nvCxnSpPr>
        <p:spPr>
          <a:xfrm>
            <a:off x="1715951" y="3543112"/>
            <a:ext cx="0" cy="929529"/>
          </a:xfrm>
          <a:prstGeom prst="straightConnector1">
            <a:avLst/>
          </a:prstGeom>
          <a:ln w="5715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481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5" grpId="0"/>
      <p:bldP spid="20" grpId="0"/>
      <p:bldP spid="22" grpId="0"/>
      <p:bldP spid="24" grpId="0"/>
      <p:bldP spid="32" grpId="0"/>
      <p:bldP spid="33" grpId="0"/>
      <p:bldP spid="26" grpId="0"/>
      <p:bldP spid="28" grpId="0" animBg="1"/>
      <p:bldP spid="30" grpId="0" animBg="1"/>
      <p:bldP spid="36" grpId="0" animBg="1"/>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5A3EFF-6789-1C90-D6BB-41088BE0D8A6}"/>
              </a:ext>
            </a:extLst>
          </p:cNvPr>
          <p:cNvPicPr>
            <a:picLocks noChangeAspect="1"/>
          </p:cNvPicPr>
          <p:nvPr/>
        </p:nvPicPr>
        <p:blipFill rotWithShape="1">
          <a:blip r:embed="rId3"/>
          <a:srcRect t="38660" r="10737"/>
          <a:stretch/>
        </p:blipFill>
        <p:spPr>
          <a:xfrm>
            <a:off x="369245" y="2999961"/>
            <a:ext cx="8162219" cy="3311647"/>
          </a:xfrm>
          <a:prstGeom prst="rect">
            <a:avLst/>
          </a:prstGeom>
        </p:spPr>
      </p:pic>
      <p:sp>
        <p:nvSpPr>
          <p:cNvPr id="4" name="Title 3">
            <a:extLst>
              <a:ext uri="{FF2B5EF4-FFF2-40B4-BE49-F238E27FC236}">
                <a16:creationId xmlns:a16="http://schemas.microsoft.com/office/drawing/2014/main" id="{EE935E46-3B5C-20B9-C86D-48C6DBA47625}"/>
              </a:ext>
            </a:extLst>
          </p:cNvPr>
          <p:cNvSpPr>
            <a:spLocks noGrp="1"/>
          </p:cNvSpPr>
          <p:nvPr>
            <p:ph type="title"/>
          </p:nvPr>
        </p:nvSpPr>
        <p:spPr/>
        <p:txBody>
          <a:bodyPr/>
          <a:lstStyle/>
          <a:p>
            <a:r>
              <a:rPr lang="en-CH" dirty="0"/>
              <a:t>Hybrid Storage System Basics</a:t>
            </a:r>
          </a:p>
        </p:txBody>
      </p:sp>
      <p:pic>
        <p:nvPicPr>
          <p:cNvPr id="6" name="Picture 5">
            <a:extLst>
              <a:ext uri="{FF2B5EF4-FFF2-40B4-BE49-F238E27FC236}">
                <a16:creationId xmlns:a16="http://schemas.microsoft.com/office/drawing/2014/main" id="{8D168FF3-CF7F-4E10-051E-4E380B5E438C}"/>
              </a:ext>
            </a:extLst>
          </p:cNvPr>
          <p:cNvPicPr>
            <a:picLocks noChangeAspect="1"/>
          </p:cNvPicPr>
          <p:nvPr/>
        </p:nvPicPr>
        <p:blipFill rotWithShape="1">
          <a:blip r:embed="rId4"/>
          <a:srcRect b="67502"/>
          <a:stretch/>
        </p:blipFill>
        <p:spPr>
          <a:xfrm>
            <a:off x="383821" y="902306"/>
            <a:ext cx="9144000" cy="1750584"/>
          </a:xfrm>
          <a:prstGeom prst="rect">
            <a:avLst/>
          </a:prstGeom>
        </p:spPr>
      </p:pic>
      <p:cxnSp>
        <p:nvCxnSpPr>
          <p:cNvPr id="9" name="Straight Arrow Connector 8">
            <a:extLst>
              <a:ext uri="{FF2B5EF4-FFF2-40B4-BE49-F238E27FC236}">
                <a16:creationId xmlns:a16="http://schemas.microsoft.com/office/drawing/2014/main" id="{47CA6EC1-82F7-66E4-56FA-93209AAC5824}"/>
              </a:ext>
            </a:extLst>
          </p:cNvPr>
          <p:cNvCxnSpPr/>
          <p:nvPr/>
        </p:nvCxnSpPr>
        <p:spPr>
          <a:xfrm>
            <a:off x="6536267" y="2438401"/>
            <a:ext cx="0" cy="722489"/>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72E79B0B-C6A1-F18A-96D3-D6B44421EF1D}"/>
              </a:ext>
            </a:extLst>
          </p:cNvPr>
          <p:cNvSpPr txBox="1"/>
          <p:nvPr/>
        </p:nvSpPr>
        <p:spPr>
          <a:xfrm>
            <a:off x="6690811" y="2555168"/>
            <a:ext cx="1485844"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Helvetica" pitchFamily="2" charset="0"/>
                <a:ea typeface="+mn-ea"/>
                <a:cs typeface="+mn-cs"/>
              </a:rPr>
              <a:t>Write</a:t>
            </a:r>
          </a:p>
        </p:txBody>
      </p:sp>
      <p:cxnSp>
        <p:nvCxnSpPr>
          <p:cNvPr id="12" name="Straight Arrow Connector 11">
            <a:extLst>
              <a:ext uri="{FF2B5EF4-FFF2-40B4-BE49-F238E27FC236}">
                <a16:creationId xmlns:a16="http://schemas.microsoft.com/office/drawing/2014/main" id="{32E814BC-1686-72AE-DF9C-5AD42787807F}"/>
              </a:ext>
            </a:extLst>
          </p:cNvPr>
          <p:cNvCxnSpPr/>
          <p:nvPr/>
        </p:nvCxnSpPr>
        <p:spPr>
          <a:xfrm>
            <a:off x="1710267" y="2430819"/>
            <a:ext cx="0" cy="722489"/>
          </a:xfrm>
          <a:prstGeom prst="straightConnector1">
            <a:avLst/>
          </a:prstGeom>
          <a:ln w="5715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1B839E1-E751-D0F5-1BB2-2DF3A326FE14}"/>
              </a:ext>
            </a:extLst>
          </p:cNvPr>
          <p:cNvSpPr txBox="1"/>
          <p:nvPr/>
        </p:nvSpPr>
        <p:spPr>
          <a:xfrm>
            <a:off x="512293" y="2555168"/>
            <a:ext cx="1188042"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Helvetica" pitchFamily="2" charset="0"/>
                <a:ea typeface="+mn-ea"/>
                <a:cs typeface="+mn-cs"/>
              </a:rPr>
              <a:t>Read</a:t>
            </a:r>
          </a:p>
        </p:txBody>
      </p:sp>
      <p:cxnSp>
        <p:nvCxnSpPr>
          <p:cNvPr id="14" name="Straight Arrow Connector 13">
            <a:extLst>
              <a:ext uri="{FF2B5EF4-FFF2-40B4-BE49-F238E27FC236}">
                <a16:creationId xmlns:a16="http://schemas.microsoft.com/office/drawing/2014/main" id="{7161877B-4032-3625-8D11-45108C948B8C}"/>
              </a:ext>
            </a:extLst>
          </p:cNvPr>
          <p:cNvCxnSpPr>
            <a:cxnSpLocks/>
          </p:cNvCxnSpPr>
          <p:nvPr/>
        </p:nvCxnSpPr>
        <p:spPr>
          <a:xfrm>
            <a:off x="2126949" y="3714044"/>
            <a:ext cx="0" cy="857956"/>
          </a:xfrm>
          <a:prstGeom prst="straightConnector1">
            <a:avLst/>
          </a:prstGeom>
          <a:ln w="5715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C29BF4C-D1D9-EBA0-4B2C-D1242FFC0E49}"/>
              </a:ext>
            </a:extLst>
          </p:cNvPr>
          <p:cNvSpPr txBox="1"/>
          <p:nvPr/>
        </p:nvSpPr>
        <p:spPr>
          <a:xfrm>
            <a:off x="1187855" y="3902637"/>
            <a:ext cx="1188042"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Helvetica" pitchFamily="2" charset="0"/>
                <a:ea typeface="+mn-ea"/>
                <a:cs typeface="+mn-cs"/>
              </a:rPr>
              <a:t>Read</a:t>
            </a:r>
          </a:p>
        </p:txBody>
      </p:sp>
      <p:cxnSp>
        <p:nvCxnSpPr>
          <p:cNvPr id="18" name="Straight Arrow Connector 17">
            <a:extLst>
              <a:ext uri="{FF2B5EF4-FFF2-40B4-BE49-F238E27FC236}">
                <a16:creationId xmlns:a16="http://schemas.microsoft.com/office/drawing/2014/main" id="{E73E3D14-26B7-8061-EC58-1840675A872F}"/>
              </a:ext>
            </a:extLst>
          </p:cNvPr>
          <p:cNvCxnSpPr>
            <a:cxnSpLocks/>
          </p:cNvCxnSpPr>
          <p:nvPr/>
        </p:nvCxnSpPr>
        <p:spPr>
          <a:xfrm>
            <a:off x="2785997" y="3714044"/>
            <a:ext cx="0" cy="857956"/>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9BE279B-C4A4-8C24-4823-4CCA0B0E4677}"/>
              </a:ext>
            </a:extLst>
          </p:cNvPr>
          <p:cNvSpPr txBox="1"/>
          <p:nvPr/>
        </p:nvSpPr>
        <p:spPr>
          <a:xfrm>
            <a:off x="2792137" y="3910418"/>
            <a:ext cx="1485844"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Helvetica" pitchFamily="2" charset="0"/>
                <a:ea typeface="+mn-ea"/>
                <a:cs typeface="+mn-cs"/>
              </a:rPr>
              <a:t>Write</a:t>
            </a:r>
          </a:p>
        </p:txBody>
      </p:sp>
      <p:sp>
        <p:nvSpPr>
          <p:cNvPr id="22" name="TextBox 21">
            <a:extLst>
              <a:ext uri="{FF2B5EF4-FFF2-40B4-BE49-F238E27FC236}">
                <a16:creationId xmlns:a16="http://schemas.microsoft.com/office/drawing/2014/main" id="{DF2A080A-435F-B792-B451-B1E025604034}"/>
              </a:ext>
            </a:extLst>
          </p:cNvPr>
          <p:cNvSpPr txBox="1"/>
          <p:nvPr/>
        </p:nvSpPr>
        <p:spPr>
          <a:xfrm>
            <a:off x="5098181" y="3917165"/>
            <a:ext cx="1188042"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Helvetica" pitchFamily="2" charset="0"/>
                <a:ea typeface="+mn-ea"/>
                <a:cs typeface="+mn-cs"/>
              </a:rPr>
              <a:t>Read</a:t>
            </a:r>
          </a:p>
        </p:txBody>
      </p:sp>
      <p:cxnSp>
        <p:nvCxnSpPr>
          <p:cNvPr id="23" name="Straight Arrow Connector 22">
            <a:extLst>
              <a:ext uri="{FF2B5EF4-FFF2-40B4-BE49-F238E27FC236}">
                <a16:creationId xmlns:a16="http://schemas.microsoft.com/office/drawing/2014/main" id="{CD9C60EC-AF5F-0B9B-C38E-BF48B8861858}"/>
              </a:ext>
            </a:extLst>
          </p:cNvPr>
          <p:cNvCxnSpPr>
            <a:cxnSpLocks/>
          </p:cNvCxnSpPr>
          <p:nvPr/>
        </p:nvCxnSpPr>
        <p:spPr>
          <a:xfrm>
            <a:off x="6814822" y="3718062"/>
            <a:ext cx="0" cy="660768"/>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74D6782D-D88B-CCD3-A5B6-769CEAB44D03}"/>
              </a:ext>
            </a:extLst>
          </p:cNvPr>
          <p:cNvSpPr txBox="1"/>
          <p:nvPr/>
        </p:nvSpPr>
        <p:spPr>
          <a:xfrm>
            <a:off x="6874927" y="3917165"/>
            <a:ext cx="1485844"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Helvetica" pitchFamily="2" charset="0"/>
                <a:ea typeface="+mn-ea"/>
                <a:cs typeface="+mn-cs"/>
              </a:rPr>
              <a:t>Write</a:t>
            </a:r>
          </a:p>
        </p:txBody>
      </p:sp>
      <p:cxnSp>
        <p:nvCxnSpPr>
          <p:cNvPr id="25" name="Straight Arrow Connector 24">
            <a:extLst>
              <a:ext uri="{FF2B5EF4-FFF2-40B4-BE49-F238E27FC236}">
                <a16:creationId xmlns:a16="http://schemas.microsoft.com/office/drawing/2014/main" id="{0E44695E-57FB-0F95-A1C1-1B980121D83E}"/>
              </a:ext>
            </a:extLst>
          </p:cNvPr>
          <p:cNvCxnSpPr>
            <a:cxnSpLocks/>
          </p:cNvCxnSpPr>
          <p:nvPr/>
        </p:nvCxnSpPr>
        <p:spPr>
          <a:xfrm flipH="1">
            <a:off x="3546798" y="5241688"/>
            <a:ext cx="1772356" cy="0"/>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42890727-95DD-6C14-4EC8-EE4A9EFDEB47}"/>
              </a:ext>
            </a:extLst>
          </p:cNvPr>
          <p:cNvCxnSpPr>
            <a:cxnSpLocks/>
          </p:cNvCxnSpPr>
          <p:nvPr/>
        </p:nvCxnSpPr>
        <p:spPr>
          <a:xfrm>
            <a:off x="3535509" y="4953704"/>
            <a:ext cx="1783645" cy="0"/>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B7E20D9-45EB-5A4F-5C6B-4F9064011EA5}"/>
              </a:ext>
            </a:extLst>
          </p:cNvPr>
          <p:cNvSpPr txBox="1"/>
          <p:nvPr/>
        </p:nvSpPr>
        <p:spPr>
          <a:xfrm>
            <a:off x="3606677" y="4504459"/>
            <a:ext cx="1783645"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Helvetica" pitchFamily="2" charset="0"/>
                <a:ea typeface="+mn-ea"/>
                <a:cs typeface="+mn-cs"/>
              </a:rPr>
              <a:t>Promotion</a:t>
            </a:r>
          </a:p>
        </p:txBody>
      </p:sp>
      <p:sp>
        <p:nvSpPr>
          <p:cNvPr id="33" name="TextBox 32">
            <a:extLst>
              <a:ext uri="{FF2B5EF4-FFF2-40B4-BE49-F238E27FC236}">
                <a16:creationId xmlns:a16="http://schemas.microsoft.com/office/drawing/2014/main" id="{60EAAB60-20CD-C32F-D658-F49AB995FB6D}"/>
              </a:ext>
            </a:extLst>
          </p:cNvPr>
          <p:cNvSpPr txBox="1"/>
          <p:nvPr/>
        </p:nvSpPr>
        <p:spPr>
          <a:xfrm>
            <a:off x="3678189" y="5300776"/>
            <a:ext cx="1783645"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Helvetica" pitchFamily="2" charset="0"/>
                <a:ea typeface="+mn-ea"/>
                <a:cs typeface="+mn-cs"/>
              </a:rPr>
              <a:t>Eviction</a:t>
            </a:r>
          </a:p>
        </p:txBody>
      </p:sp>
      <p:sp>
        <p:nvSpPr>
          <p:cNvPr id="26" name="TextBox 25">
            <a:extLst>
              <a:ext uri="{FF2B5EF4-FFF2-40B4-BE49-F238E27FC236}">
                <a16:creationId xmlns:a16="http://schemas.microsoft.com/office/drawing/2014/main" id="{A30C910C-3DFB-B380-A5FC-3A6D1FBBA5B4}"/>
              </a:ext>
            </a:extLst>
          </p:cNvPr>
          <p:cNvSpPr txBox="1"/>
          <p:nvPr/>
        </p:nvSpPr>
        <p:spPr>
          <a:xfrm>
            <a:off x="2412149" y="5823113"/>
            <a:ext cx="4225446" cy="5232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28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Hybrid Storage System</a:t>
            </a:r>
          </a:p>
        </p:txBody>
      </p:sp>
      <p:sp>
        <p:nvSpPr>
          <p:cNvPr id="28" name="Rounded Rectangle 27">
            <a:extLst>
              <a:ext uri="{FF2B5EF4-FFF2-40B4-BE49-F238E27FC236}">
                <a16:creationId xmlns:a16="http://schemas.microsoft.com/office/drawing/2014/main" id="{779A7E67-BB09-1F1C-DDA5-CA710EF229AA}"/>
              </a:ext>
            </a:extLst>
          </p:cNvPr>
          <p:cNvSpPr/>
          <p:nvPr/>
        </p:nvSpPr>
        <p:spPr>
          <a:xfrm>
            <a:off x="776427" y="3064533"/>
            <a:ext cx="7513596" cy="786872"/>
          </a:xfrm>
          <a:prstGeom prst="roundRect">
            <a:avLst>
              <a:gd name="adj" fmla="val 2536"/>
            </a:avLst>
          </a:prstGeom>
          <a:noFill/>
          <a:ln w="762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Calibri" panose="020F0502020204030204"/>
              <a:ea typeface="+mn-ea"/>
              <a:cs typeface="+mn-cs"/>
            </a:endParaRPr>
          </a:p>
        </p:txBody>
      </p:sp>
      <p:sp>
        <p:nvSpPr>
          <p:cNvPr id="30" name="Rounded Rectangle 29">
            <a:extLst>
              <a:ext uri="{FF2B5EF4-FFF2-40B4-BE49-F238E27FC236}">
                <a16:creationId xmlns:a16="http://schemas.microsoft.com/office/drawing/2014/main" id="{BE1CAFE3-DA25-EA22-C2B3-F0BBC806AB71}"/>
              </a:ext>
            </a:extLst>
          </p:cNvPr>
          <p:cNvSpPr/>
          <p:nvPr/>
        </p:nvSpPr>
        <p:spPr>
          <a:xfrm>
            <a:off x="1230117" y="4504459"/>
            <a:ext cx="2314135" cy="1131767"/>
          </a:xfrm>
          <a:prstGeom prst="roundRect">
            <a:avLst>
              <a:gd name="adj" fmla="val 2536"/>
            </a:avLst>
          </a:prstGeom>
          <a:noFill/>
          <a:ln w="762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472C4"/>
              </a:solidFill>
              <a:effectLst/>
              <a:uLnTx/>
              <a:uFillTx/>
              <a:latin typeface="Calibri" panose="020F0502020204030204"/>
              <a:ea typeface="+mn-ea"/>
              <a:cs typeface="+mn-cs"/>
            </a:endParaRPr>
          </a:p>
        </p:txBody>
      </p:sp>
      <p:cxnSp>
        <p:nvCxnSpPr>
          <p:cNvPr id="21" name="Straight Arrow Connector 20">
            <a:extLst>
              <a:ext uri="{FF2B5EF4-FFF2-40B4-BE49-F238E27FC236}">
                <a16:creationId xmlns:a16="http://schemas.microsoft.com/office/drawing/2014/main" id="{E05DA93E-7D1C-9A16-27AF-0F68CA23CE74}"/>
              </a:ext>
            </a:extLst>
          </p:cNvPr>
          <p:cNvCxnSpPr>
            <a:cxnSpLocks/>
          </p:cNvCxnSpPr>
          <p:nvPr/>
        </p:nvCxnSpPr>
        <p:spPr>
          <a:xfrm>
            <a:off x="6155774" y="3718062"/>
            <a:ext cx="0" cy="660768"/>
          </a:xfrm>
          <a:prstGeom prst="straightConnector1">
            <a:avLst/>
          </a:prstGeom>
          <a:ln w="57150">
            <a:solidFill>
              <a:srgbClr val="C0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47BCA128-63EB-B29F-37DC-73058B5BE81B}"/>
              </a:ext>
            </a:extLst>
          </p:cNvPr>
          <p:cNvSpPr/>
          <p:nvPr/>
        </p:nvSpPr>
        <p:spPr>
          <a:xfrm>
            <a:off x="2387184" y="5353975"/>
            <a:ext cx="1061106" cy="191677"/>
          </a:xfrm>
          <a:prstGeom prst="rect">
            <a:avLst/>
          </a:prstGeom>
          <a:solidFill>
            <a:srgbClr val="EEEEEE"/>
          </a:solidFill>
          <a:ln>
            <a:solidFill>
              <a:srgbClr val="EEEE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E7C743A8-547A-ECBB-2329-B1DFA4589979}"/>
              </a:ext>
            </a:extLst>
          </p:cNvPr>
          <p:cNvSpPr/>
          <p:nvPr/>
        </p:nvSpPr>
        <p:spPr>
          <a:xfrm>
            <a:off x="169011" y="874643"/>
            <a:ext cx="8736450" cy="5726182"/>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4CD2D299-A50C-4E7A-5FB3-95FF65121D3F}"/>
              </a:ext>
            </a:extLst>
          </p:cNvPr>
          <p:cNvSpPr/>
          <p:nvPr/>
        </p:nvSpPr>
        <p:spPr>
          <a:xfrm>
            <a:off x="80386" y="3090255"/>
            <a:ext cx="8983227" cy="1612230"/>
          </a:xfrm>
          <a:prstGeom prst="rect">
            <a:avLst/>
          </a:prstGeom>
          <a:solidFill>
            <a:schemeClr val="accent3">
              <a:lumMod val="20000"/>
              <a:lumOff val="80000"/>
            </a:schemeClr>
          </a:solidFill>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Performance of a hybrid storage system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0070C0"/>
                </a:solidFill>
                <a:effectLst/>
                <a:uLnTx/>
                <a:uFillTx/>
                <a:latin typeface="Calibri" panose="020F0502020204030204"/>
                <a:ea typeface="+mn-ea"/>
                <a:cs typeface="+mn-cs"/>
              </a:rPr>
              <a:t>highly depends </a:t>
            </a: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on the ability of the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0070C0"/>
                </a:solidFill>
                <a:effectLst/>
                <a:uLnTx/>
                <a:uFillTx/>
                <a:latin typeface="Calibri" panose="020F0502020204030204"/>
                <a:ea typeface="+mn-ea"/>
                <a:cs typeface="+mn-cs"/>
              </a:rPr>
              <a:t>storage management layer</a:t>
            </a:r>
            <a:endParaRPr kumimoji="0" lang="en-US" sz="3400" b="1" i="0" u="none" strike="noStrike" kern="1200" cap="none" spc="0" normalizeH="0" baseline="0" noProof="0" dirty="0">
              <a:ln>
                <a:noFill/>
              </a:ln>
              <a:solidFill>
                <a:srgbClr val="0070C0"/>
              </a:solidFill>
              <a:effectLst/>
              <a:uLnTx/>
              <a:uFillTx/>
              <a:latin typeface="Calibri" panose="020F0502020204030204" pitchFamily="34" charset="0"/>
              <a:ea typeface="+mn-ea"/>
              <a:cs typeface="Calibri" panose="020F0502020204030204" pitchFamily="34" charset="0"/>
            </a:endParaRPr>
          </a:p>
        </p:txBody>
      </p:sp>
      <p:sp>
        <p:nvSpPr>
          <p:cNvPr id="2" name="Slide Number Placeholder 1">
            <a:extLst>
              <a:ext uri="{FF2B5EF4-FFF2-40B4-BE49-F238E27FC236}">
                <a16:creationId xmlns:a16="http://schemas.microsoft.com/office/drawing/2014/main" id="{10327F29-A591-A420-E1D8-061A8BA896A7}"/>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215</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365955"/>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BD8FD-8814-1C4A-84D3-B2D6C3AD0CBF}"/>
              </a:ext>
            </a:extLst>
          </p:cNvPr>
          <p:cNvSpPr>
            <a:spLocks noGrp="1"/>
          </p:cNvSpPr>
          <p:nvPr>
            <p:ph type="title"/>
          </p:nvPr>
        </p:nvSpPr>
        <p:spPr/>
        <p:txBody>
          <a:bodyPr/>
          <a:lstStyle/>
          <a:p>
            <a:r>
              <a:rPr lang="en-US" dirty="0"/>
              <a:t>Key Shortcomings in Prior Techniques</a:t>
            </a:r>
          </a:p>
        </p:txBody>
      </p:sp>
      <p:sp>
        <p:nvSpPr>
          <p:cNvPr id="5" name="Content Placeholder 4">
            <a:extLst>
              <a:ext uri="{FF2B5EF4-FFF2-40B4-BE49-F238E27FC236}">
                <a16:creationId xmlns:a16="http://schemas.microsoft.com/office/drawing/2014/main" id="{50C54CB4-985E-7444-B83B-9DD4B2AA78DF}"/>
              </a:ext>
            </a:extLst>
          </p:cNvPr>
          <p:cNvSpPr>
            <a:spLocks noGrp="1"/>
          </p:cNvSpPr>
          <p:nvPr>
            <p:ph idx="1"/>
          </p:nvPr>
        </p:nvSpPr>
        <p:spPr/>
        <p:txBody>
          <a:bodyPr>
            <a:normAutofit lnSpcReduction="10000"/>
          </a:bodyPr>
          <a:lstStyle/>
          <a:p>
            <a:pPr marL="0" indent="0" algn="just">
              <a:buNone/>
            </a:pPr>
            <a:r>
              <a:rPr lang="en-US" sz="3000" dirty="0">
                <a:latin typeface="Calibri" panose="020F0502020204030204" pitchFamily="34" charset="0"/>
                <a:cs typeface="Calibri" panose="020F0502020204030204" pitchFamily="34" charset="0"/>
              </a:rPr>
              <a:t>We observe </a:t>
            </a:r>
            <a:r>
              <a:rPr lang="en-US" sz="3000" b="1" dirty="0">
                <a:solidFill>
                  <a:srgbClr val="C00000"/>
                </a:solidFill>
                <a:latin typeface="Calibri" panose="020F0502020204030204" pitchFamily="34" charset="0"/>
                <a:cs typeface="Calibri" panose="020F0502020204030204" pitchFamily="34" charset="0"/>
              </a:rPr>
              <a:t>two key shortcomings</a:t>
            </a:r>
            <a:r>
              <a:rPr lang="en-US" sz="3000" dirty="0">
                <a:latin typeface="Calibri" panose="020F0502020204030204" pitchFamily="34" charset="0"/>
                <a:cs typeface="Calibri" panose="020F0502020204030204" pitchFamily="34" charset="0"/>
              </a:rPr>
              <a:t> that significantly limit the performance benefits of prior techniques</a:t>
            </a:r>
          </a:p>
          <a:p>
            <a:pPr marL="0" indent="0">
              <a:buNone/>
            </a:pPr>
            <a:endParaRPr lang="en-US" sz="3200" dirty="0">
              <a:latin typeface="Calibri" panose="020F0502020204030204" pitchFamily="34" charset="0"/>
              <a:cs typeface="Calibri" panose="020F0502020204030204" pitchFamily="34" charset="0"/>
            </a:endParaRPr>
          </a:p>
          <a:p>
            <a:pPr marL="0" indent="0">
              <a:buNone/>
            </a:pPr>
            <a:endParaRPr lang="en-US" sz="3200" dirty="0">
              <a:latin typeface="Calibri" panose="020F0502020204030204" pitchFamily="34" charset="0"/>
              <a:cs typeface="Calibri" panose="020F0502020204030204" pitchFamily="34" charset="0"/>
            </a:endParaRPr>
          </a:p>
          <a:p>
            <a:pPr marL="514350" indent="-514350">
              <a:buFont typeface="+mj-lt"/>
              <a:buAutoNum type="arabicPeriod"/>
            </a:pPr>
            <a:r>
              <a:rPr lang="en-US" sz="3000" dirty="0">
                <a:latin typeface="Calibri" panose="020F0502020204030204" pitchFamily="34" charset="0"/>
                <a:cs typeface="Calibri" panose="020F0502020204030204" pitchFamily="34" charset="0"/>
              </a:rPr>
              <a:t>Lack of </a:t>
            </a:r>
            <a:r>
              <a:rPr lang="en-US" sz="3000" b="1" dirty="0">
                <a:solidFill>
                  <a:srgbClr val="C00000"/>
                </a:solidFill>
                <a:latin typeface="Calibri" panose="020F0502020204030204" pitchFamily="34" charset="0"/>
                <a:cs typeface="Calibri" panose="020F0502020204030204" pitchFamily="34" charset="0"/>
              </a:rPr>
              <a:t>adaptivity to</a:t>
            </a:r>
            <a:r>
              <a:rPr lang="en-US" sz="3200" dirty="0">
                <a:solidFill>
                  <a:srgbClr val="C00000"/>
                </a:solidFill>
                <a:latin typeface="Calibri" panose="020F0502020204030204" pitchFamily="34" charset="0"/>
                <a:cs typeface="Calibri" panose="020F0502020204030204" pitchFamily="34" charset="0"/>
              </a:rPr>
              <a:t>:</a:t>
            </a:r>
          </a:p>
          <a:p>
            <a:pPr marL="971550" lvl="1" indent="-514350">
              <a:buFont typeface="+mj-lt"/>
              <a:buAutoNum type="alphaLcParenR"/>
            </a:pPr>
            <a:r>
              <a:rPr lang="en-US" sz="2600" b="1" dirty="0">
                <a:solidFill>
                  <a:schemeClr val="accent1"/>
                </a:solidFill>
                <a:latin typeface="Calibri" panose="020F0502020204030204" pitchFamily="34" charset="0"/>
                <a:cs typeface="Calibri" panose="020F0502020204030204" pitchFamily="34" charset="0"/>
              </a:rPr>
              <a:t>Workload changes</a:t>
            </a:r>
          </a:p>
          <a:p>
            <a:pPr marL="971550" lvl="1" indent="-514350">
              <a:buFont typeface="+mj-lt"/>
              <a:buAutoNum type="alphaLcParenR"/>
            </a:pPr>
            <a:r>
              <a:rPr lang="en-US" sz="2600" b="1" dirty="0">
                <a:solidFill>
                  <a:schemeClr val="accent1"/>
                </a:solidFill>
                <a:latin typeface="Calibri" panose="020F0502020204030204" pitchFamily="34" charset="0"/>
                <a:cs typeface="Calibri" panose="020F0502020204030204" pitchFamily="34" charset="0"/>
              </a:rPr>
              <a:t>Changes in device types and configuration</a:t>
            </a:r>
          </a:p>
          <a:p>
            <a:pPr marL="971550" lvl="1" indent="-514350">
              <a:buFont typeface="+mj-lt"/>
              <a:buAutoNum type="alphaLcParenR"/>
            </a:pPr>
            <a:endParaRPr lang="en-US" sz="3000" dirty="0">
              <a:latin typeface="Calibri" panose="020F0502020204030204" pitchFamily="34" charset="0"/>
              <a:cs typeface="Calibri" panose="020F0502020204030204" pitchFamily="34" charset="0"/>
            </a:endParaRPr>
          </a:p>
          <a:p>
            <a:pPr marL="971550" lvl="1" indent="-514350">
              <a:buFont typeface="+mj-lt"/>
              <a:buAutoNum type="alphaLcParenR"/>
            </a:pPr>
            <a:endParaRPr lang="en-US" sz="3000" dirty="0">
              <a:latin typeface="Calibri" panose="020F0502020204030204" pitchFamily="34" charset="0"/>
              <a:cs typeface="Calibri" panose="020F0502020204030204" pitchFamily="34" charset="0"/>
            </a:endParaRPr>
          </a:p>
          <a:p>
            <a:pPr marL="514350" indent="-514350">
              <a:buFont typeface="+mj-lt"/>
              <a:buAutoNum type="arabicPeriod"/>
            </a:pPr>
            <a:r>
              <a:rPr lang="en-US" sz="3000" dirty="0">
                <a:latin typeface="Calibri" panose="020F0502020204030204" pitchFamily="34" charset="0"/>
                <a:cs typeface="Calibri" panose="020F0502020204030204" pitchFamily="34" charset="0"/>
              </a:rPr>
              <a:t>Lack of </a:t>
            </a:r>
            <a:r>
              <a:rPr lang="en-US" sz="3000" b="1" dirty="0">
                <a:solidFill>
                  <a:srgbClr val="C00000"/>
                </a:solidFill>
                <a:latin typeface="Calibri" panose="020F0502020204030204" pitchFamily="34" charset="0"/>
                <a:cs typeface="Calibri" panose="020F0502020204030204" pitchFamily="34" charset="0"/>
              </a:rPr>
              <a:t>extensibility </a:t>
            </a:r>
            <a:r>
              <a:rPr lang="en-US" sz="3000" dirty="0">
                <a:latin typeface="Calibri" panose="020F0502020204030204" pitchFamily="34" charset="0"/>
                <a:cs typeface="Calibri" panose="020F0502020204030204" pitchFamily="34" charset="0"/>
              </a:rPr>
              <a:t>to more devices	</a:t>
            </a:r>
          </a:p>
          <a:p>
            <a:pPr marL="0" indent="0">
              <a:buNone/>
            </a:pPr>
            <a:r>
              <a:rPr lang="en-US" sz="3000" dirty="0">
                <a:latin typeface="Calibri" panose="020F0502020204030204" pitchFamily="34" charset="0"/>
                <a:cs typeface="Calibri" panose="020F0502020204030204" pitchFamily="34" charset="0"/>
              </a:rPr>
              <a:t>	</a:t>
            </a:r>
          </a:p>
        </p:txBody>
      </p:sp>
      <p:sp>
        <p:nvSpPr>
          <p:cNvPr id="2" name="Slide Number Placeholder 1">
            <a:extLst>
              <a:ext uri="{FF2B5EF4-FFF2-40B4-BE49-F238E27FC236}">
                <a16:creationId xmlns:a16="http://schemas.microsoft.com/office/drawing/2014/main" id="{4C0B2D84-132A-1CE1-95D5-8656927514F4}"/>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216</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2079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AD11F8-F0EF-7C4D-86C5-B76B163FE8AF}"/>
              </a:ext>
            </a:extLst>
          </p:cNvPr>
          <p:cNvSpPr>
            <a:spLocks noGrp="1"/>
          </p:cNvSpPr>
          <p:nvPr>
            <p:ph type="title"/>
          </p:nvPr>
        </p:nvSpPr>
        <p:spPr/>
        <p:txBody>
          <a:bodyPr/>
          <a:lstStyle/>
          <a:p>
            <a:r>
              <a:rPr lang="en-US" dirty="0"/>
              <a:t>Our Goal</a:t>
            </a:r>
          </a:p>
        </p:txBody>
      </p:sp>
      <p:sp>
        <p:nvSpPr>
          <p:cNvPr id="6" name="Rounded Rectangle 5">
            <a:extLst>
              <a:ext uri="{FF2B5EF4-FFF2-40B4-BE49-F238E27FC236}">
                <a16:creationId xmlns:a16="http://schemas.microsoft.com/office/drawing/2014/main" id="{00F8F039-743D-2642-84D6-4D49626B242B}"/>
              </a:ext>
            </a:extLst>
          </p:cNvPr>
          <p:cNvSpPr/>
          <p:nvPr/>
        </p:nvSpPr>
        <p:spPr>
          <a:xfrm>
            <a:off x="517043" y="1174233"/>
            <a:ext cx="8109913" cy="4888874"/>
          </a:xfrm>
          <a:prstGeom prst="roundRect">
            <a:avLst>
              <a:gd name="adj" fmla="val 6175"/>
            </a:avLst>
          </a:prstGeom>
          <a:solidFill>
            <a:srgbClr val="DAE3F3"/>
          </a:solidFill>
          <a:ln w="381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 sz="4000" b="1" i="0" u="none" strike="noStrike" kern="0" cap="none" spc="0" normalizeH="0" baseline="0" noProof="0" dirty="0">
                <a:ln>
                  <a:noFill/>
                </a:ln>
                <a:solidFill>
                  <a:srgbClr val="000CFF"/>
                </a:solidFill>
                <a:effectLst/>
                <a:uLnTx/>
                <a:uFillTx/>
                <a:latin typeface="Calibri" panose="020F0502020204030204"/>
                <a:ea typeface="Calibri"/>
                <a:cs typeface="Calibri"/>
                <a:sym typeface="Calibri"/>
              </a:rPr>
              <a:t>data-placement mechanism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that can provide: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200" b="1" i="0" u="none" strike="noStrike" kern="1200" cap="none" spc="0" normalizeH="0" baseline="0" noProof="0" dirty="0">
                <a:ln>
                  <a:noFill/>
                </a:ln>
                <a:solidFill>
                  <a:srgbClr val="00B050"/>
                </a:solidFill>
                <a:effectLst/>
                <a:uLnTx/>
                <a:uFillTx/>
                <a:latin typeface="Calibri" panose="020F0502020204030204"/>
                <a:ea typeface="+mn-ea"/>
                <a:cs typeface="+mn-cs"/>
              </a:rPr>
              <a:t>Adaptivity, </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by </a:t>
            </a:r>
            <a:r>
              <a:rPr kumimoji="0" lang="en" sz="3200" b="1" i="0" u="none" strike="noStrike" kern="0" cap="none" spc="0" normalizeH="0" baseline="0" noProof="0" dirty="0">
                <a:ln>
                  <a:noFill/>
                </a:ln>
                <a:solidFill>
                  <a:srgbClr val="00B050"/>
                </a:solidFill>
                <a:effectLst/>
                <a:uLnTx/>
                <a:uFillTx/>
                <a:latin typeface="Calibri" panose="020F0502020204030204"/>
                <a:ea typeface="Calibri"/>
                <a:cs typeface="Calibri"/>
                <a:sym typeface="Calibri"/>
              </a:rPr>
              <a:t>continuously learning</a:t>
            </a:r>
            <a:r>
              <a:rPr kumimoji="0" lang="en" sz="3200" b="0" i="0" u="none" strike="noStrike" kern="0" cap="none" spc="0" normalizeH="0" baseline="0" noProof="0" dirty="0">
                <a:ln>
                  <a:noFill/>
                </a:ln>
                <a:solidFill>
                  <a:srgbClr val="00B050"/>
                </a:solidFill>
                <a:effectLst/>
                <a:uLnTx/>
                <a:uFillTx/>
                <a:latin typeface="Calibri" panose="020F0502020204030204"/>
                <a:ea typeface="Calibri"/>
                <a:cs typeface="Calibri"/>
                <a:sym typeface="Calibri"/>
              </a:rPr>
              <a:t> </a:t>
            </a:r>
            <a:r>
              <a:rPr kumimoji="0" lang="en" sz="3200" b="0" i="0" u="none" strike="noStrike" kern="0" cap="none" spc="0" normalizeH="0" baseline="0" noProof="0" dirty="0">
                <a:ln>
                  <a:noFill/>
                </a:ln>
                <a:solidFill>
                  <a:srgbClr val="000000"/>
                </a:solidFill>
                <a:effectLst/>
                <a:uLnTx/>
                <a:uFillTx/>
                <a:latin typeface="Calibri" panose="020F0502020204030204"/>
                <a:ea typeface="Calibri"/>
                <a:cs typeface="Calibri"/>
                <a:sym typeface="Calibri"/>
              </a:rPr>
              <a:t>and </a:t>
            </a:r>
            <a:r>
              <a:rPr kumimoji="0" lang="en" sz="3200" b="1" i="0" u="none" strike="noStrike" kern="0" cap="none" spc="0" normalizeH="0" baseline="0" noProof="0" dirty="0">
                <a:ln>
                  <a:noFill/>
                </a:ln>
                <a:solidFill>
                  <a:srgbClr val="00B050"/>
                </a:solidFill>
                <a:effectLst/>
                <a:uLnTx/>
                <a:uFillTx/>
                <a:latin typeface="Calibri" panose="020F0502020204030204"/>
                <a:ea typeface="Calibri"/>
                <a:cs typeface="Calibri"/>
                <a:sym typeface="Calibri"/>
              </a:rPr>
              <a:t>adapting</a:t>
            </a:r>
            <a:r>
              <a:rPr kumimoji="0" lang="en" sz="3200" b="0" i="1" u="none" strike="noStrike" kern="0" cap="none" spc="0" normalizeH="0" baseline="0" noProof="0" dirty="0">
                <a:ln>
                  <a:noFill/>
                </a:ln>
                <a:solidFill>
                  <a:srgbClr val="000000"/>
                </a:solidFill>
                <a:effectLst/>
                <a:uLnTx/>
                <a:uFillTx/>
                <a:latin typeface="Calibri" panose="020F0502020204030204"/>
                <a:ea typeface="Calibri"/>
                <a:cs typeface="Calibri"/>
                <a:sym typeface="Calibri"/>
              </a:rPr>
              <a:t> </a:t>
            </a:r>
            <a:r>
              <a:rPr kumimoji="0" lang="en" sz="3200" b="0" i="0" u="none" strike="noStrike" kern="0" cap="none" spc="0" normalizeH="0" baseline="0" noProof="0" dirty="0">
                <a:ln>
                  <a:noFill/>
                </a:ln>
                <a:solidFill>
                  <a:srgbClr val="000000"/>
                </a:solidFill>
                <a:effectLst/>
                <a:uLnTx/>
                <a:uFillTx/>
                <a:latin typeface="Calibri" panose="020F0502020204030204"/>
                <a:ea typeface="Calibri"/>
                <a:cs typeface="Calibri"/>
                <a:sym typeface="Calibri"/>
              </a:rPr>
              <a:t>to the application</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and underlying device characteristics</a:t>
            </a: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200" b="1" i="0" u="none" strike="noStrike" kern="1200" cap="none" spc="0" normalizeH="0" baseline="0" noProof="0" dirty="0">
                <a:ln>
                  <a:noFill/>
                </a:ln>
                <a:solidFill>
                  <a:srgbClr val="C00000"/>
                </a:solidFill>
                <a:effectLst/>
                <a:uLnTx/>
                <a:uFillTx/>
                <a:latin typeface="Calibri" panose="020F0502020204030204"/>
                <a:ea typeface="+mn-ea"/>
                <a:cs typeface="+mn-cs"/>
              </a:rPr>
              <a:t>Easy </a:t>
            </a:r>
            <a:r>
              <a:rPr kumimoji="0" lang="en" sz="3200" b="1" i="0" u="none" strike="noStrike" kern="0" cap="none" spc="0" normalizeH="0" baseline="0" noProof="0" dirty="0">
                <a:ln>
                  <a:noFill/>
                </a:ln>
                <a:solidFill>
                  <a:srgbClr val="C00000"/>
                </a:solidFill>
                <a:effectLst/>
                <a:uLnTx/>
                <a:uFillTx/>
                <a:latin typeface="Calibri" panose="020F0502020204030204"/>
                <a:ea typeface="+mn-ea"/>
                <a:cs typeface="Calibri"/>
                <a:sym typeface="Calibri"/>
              </a:rPr>
              <a:t>extensibility</a:t>
            </a:r>
            <a:r>
              <a:rPr kumimoji="0" lang="en" sz="3200" b="1" i="0" u="none" strike="noStrike" kern="0" cap="none" spc="0" normalizeH="0" baseline="0" noProof="0" dirty="0">
                <a:ln>
                  <a:noFill/>
                </a:ln>
                <a:solidFill>
                  <a:srgbClr val="C00000"/>
                </a:solidFill>
                <a:effectLst/>
                <a:uLnTx/>
                <a:uFillTx/>
                <a:latin typeface="Calibri" panose="020F0502020204030204"/>
                <a:ea typeface="Calibri"/>
                <a:cs typeface="Calibri"/>
                <a:sym typeface="Calibri"/>
              </a:rPr>
              <a:t> </a:t>
            </a:r>
            <a:r>
              <a:rPr kumimoji="0" lang="en" sz="3200" b="0" i="0" u="none" strike="noStrike" kern="0" cap="none" spc="0" normalizeH="0" baseline="0" noProof="0" dirty="0">
                <a:ln>
                  <a:noFill/>
                </a:ln>
                <a:solidFill>
                  <a:srgbClr val="000000"/>
                </a:solidFill>
                <a:effectLst/>
                <a:uLnTx/>
                <a:uFillTx/>
                <a:latin typeface="Calibri" panose="020F0502020204030204"/>
                <a:ea typeface="Calibri"/>
                <a:cs typeface="Calibri"/>
                <a:sym typeface="Calibri"/>
              </a:rPr>
              <a:t>to incorporate a wide range of hybrid storage configurations</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04FB44ED-211F-C22F-5356-CAB26DD76BB9}"/>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217</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2537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ABE630-4151-074F-8263-49EFB5E0D497}"/>
              </a:ext>
            </a:extLst>
          </p:cNvPr>
          <p:cNvSpPr>
            <a:spLocks noGrp="1"/>
          </p:cNvSpPr>
          <p:nvPr>
            <p:ph type="title"/>
          </p:nvPr>
        </p:nvSpPr>
        <p:spPr/>
        <p:txBody>
          <a:bodyPr/>
          <a:lstStyle/>
          <a:p>
            <a:r>
              <a:rPr lang="en-US" dirty="0"/>
              <a:t>Our Proposal</a:t>
            </a:r>
          </a:p>
        </p:txBody>
      </p:sp>
      <p:sp>
        <p:nvSpPr>
          <p:cNvPr id="12" name="TextBox 11">
            <a:extLst>
              <a:ext uri="{FF2B5EF4-FFF2-40B4-BE49-F238E27FC236}">
                <a16:creationId xmlns:a16="http://schemas.microsoft.com/office/drawing/2014/main" id="{AB14BC19-14CB-C74A-8F2C-9DB36EC9727C}"/>
              </a:ext>
            </a:extLst>
          </p:cNvPr>
          <p:cNvSpPr txBox="1"/>
          <p:nvPr/>
        </p:nvSpPr>
        <p:spPr>
          <a:xfrm>
            <a:off x="3690489" y="3896691"/>
            <a:ext cx="1396408"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Sibyl</a:t>
            </a:r>
            <a:endParaRPr kumimoji="0" lang="en-US" sz="4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3CFB2216-8DDA-B34B-BDD0-7A67AE10B2F9}"/>
              </a:ext>
            </a:extLst>
          </p:cNvPr>
          <p:cNvSpPr txBox="1"/>
          <p:nvPr/>
        </p:nvSpPr>
        <p:spPr>
          <a:xfrm>
            <a:off x="1797528" y="4609785"/>
            <a:ext cx="5595521" cy="147732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Formulates data placement in hybrid storage systems as a </a:t>
            </a:r>
            <a:r>
              <a:rPr kumimoji="0" lang="en-US" sz="3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reinforcement learning problem</a:t>
            </a:r>
          </a:p>
        </p:txBody>
      </p:sp>
      <p:sp>
        <p:nvSpPr>
          <p:cNvPr id="15" name="TextBox 14">
            <a:extLst>
              <a:ext uri="{FF2B5EF4-FFF2-40B4-BE49-F238E27FC236}">
                <a16:creationId xmlns:a16="http://schemas.microsoft.com/office/drawing/2014/main" id="{5CF0F5F5-213D-A341-A7B3-42238F9F4941}"/>
              </a:ext>
            </a:extLst>
          </p:cNvPr>
          <p:cNvSpPr txBox="1"/>
          <p:nvPr/>
        </p:nvSpPr>
        <p:spPr>
          <a:xfrm>
            <a:off x="3005331" y="6263552"/>
            <a:ext cx="3221971"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Sybil is an oracle that makes accurate prophecies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en.wikipedia.org</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/wiki/Sibyl</a:t>
            </a:r>
          </a:p>
        </p:txBody>
      </p:sp>
      <p:pic>
        <p:nvPicPr>
          <p:cNvPr id="1026" name="Picture 2" descr="Artwork by Domenichino, THE CUMAEAN SIBYL WITH THE PROPHECY IAM REDIT ET VIRGO REDEUNT SATURNIA REGNA, Made of Oil on canvas">
            <a:extLst>
              <a:ext uri="{FF2B5EF4-FFF2-40B4-BE49-F238E27FC236}">
                <a16:creationId xmlns:a16="http://schemas.microsoft.com/office/drawing/2014/main" id="{1225718B-E686-77CC-3B59-627E2BB747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391" t="14959" r="11291" b="11870"/>
          <a:stretch/>
        </p:blipFill>
        <p:spPr bwMode="auto">
          <a:xfrm>
            <a:off x="3104695" y="1089293"/>
            <a:ext cx="2470915" cy="273685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051CD0E4-7582-CC65-EBF4-91F6D1707855}"/>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218</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3103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dirty="0"/>
              <a:t>Talk Outline</a:t>
            </a:r>
          </a:p>
        </p:txBody>
      </p:sp>
      <p:sp>
        <p:nvSpPr>
          <p:cNvPr id="6" name="Rounded Rectangle 5">
            <a:extLst>
              <a:ext uri="{FF2B5EF4-FFF2-40B4-BE49-F238E27FC236}">
                <a16:creationId xmlns:a16="http://schemas.microsoft.com/office/drawing/2014/main" id="{211133FC-0FE8-0946-AB0D-6EF7893C7DC5}"/>
              </a:ext>
            </a:extLst>
          </p:cNvPr>
          <p:cNvSpPr/>
          <p:nvPr/>
        </p:nvSpPr>
        <p:spPr>
          <a:xfrm>
            <a:off x="169011" y="97005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Key Shortcomings of Prior Data Placement Techniques</a:t>
            </a:r>
          </a:p>
        </p:txBody>
      </p:sp>
      <p:sp>
        <p:nvSpPr>
          <p:cNvPr id="7" name="Rounded Rectangle 6">
            <a:extLst>
              <a:ext uri="{FF2B5EF4-FFF2-40B4-BE49-F238E27FC236}">
                <a16:creationId xmlns:a16="http://schemas.microsoft.com/office/drawing/2014/main" id="{000E7B37-6684-1A4C-B53C-84BECF24DDA8}"/>
              </a:ext>
            </a:extLst>
          </p:cNvPr>
          <p:cNvSpPr/>
          <p:nvPr/>
        </p:nvSpPr>
        <p:spPr>
          <a:xfrm>
            <a:off x="169011" y="2068664"/>
            <a:ext cx="8823914" cy="707666"/>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Formulating Data Placement as Reinforcement Learning</a:t>
            </a: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316726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Sybil: Overview</a:t>
            </a: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4265874"/>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Evaluation </a:t>
            </a:r>
            <a:r>
              <a:rPr kumimoji="0" lang="en-US" sz="2800" b="1" i="0" u="none" strike="noStrike" kern="1200" cap="none" spc="0" normalizeH="0" baseline="0" noProof="0">
                <a:ln>
                  <a:noFill/>
                </a:ln>
                <a:solidFill>
                  <a:prstClr val="white"/>
                </a:solidFill>
                <a:effectLst/>
                <a:uLnTx/>
                <a:uFillTx/>
                <a:latin typeface="Lato" panose="020F0502020204030203" pitchFamily="34" charset="77"/>
                <a:ea typeface="+mn-ea"/>
                <a:cs typeface="+mn-cs"/>
              </a:rPr>
              <a:t>of Sybil </a:t>
            </a:r>
            <a:r>
              <a:rPr kumimoji="0" lang="en-US" sz="28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and Key Results</a:t>
            </a: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364479"/>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Lato" panose="020F0502020204030203" pitchFamily="34" charset="77"/>
                <a:ea typeface="+mn-ea"/>
                <a:cs typeface="+mn-cs"/>
              </a:rPr>
              <a:t>Conclusion</a:t>
            </a:r>
            <a:endParaRPr kumimoji="0" lang="en-US" sz="2800" b="1" i="0" u="none" strike="noStrike" kern="1200" cap="none" spc="0" normalizeH="0" baseline="0" noProof="0" dirty="0">
              <a:ln>
                <a:noFill/>
              </a:ln>
              <a:solidFill>
                <a:prstClr val="white"/>
              </a:solidFill>
              <a:effectLst/>
              <a:uLnTx/>
              <a:uFillTx/>
              <a:latin typeface="Lato" panose="020F0502020204030203" pitchFamily="34" charset="77"/>
              <a:ea typeface="+mn-ea"/>
              <a:cs typeface="+mn-cs"/>
            </a:endParaRPr>
          </a:p>
        </p:txBody>
      </p:sp>
      <p:sp>
        <p:nvSpPr>
          <p:cNvPr id="2" name="Slide Number Placeholder 1">
            <a:extLst>
              <a:ext uri="{FF2B5EF4-FFF2-40B4-BE49-F238E27FC236}">
                <a16:creationId xmlns:a16="http://schemas.microsoft.com/office/drawing/2014/main" id="{1A5F89D8-48B6-0C46-A270-A5CE97EE3FB1}"/>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219</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5258623"/>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DBA749-4B46-5846-A229-89C516AB117E}"/>
              </a:ext>
            </a:extLst>
          </p:cNvPr>
          <p:cNvSpPr>
            <a:spLocks noGrp="1"/>
          </p:cNvSpPr>
          <p:nvPr>
            <p:ph type="title"/>
          </p:nvPr>
        </p:nvSpPr>
        <p:spPr/>
        <p:txBody>
          <a:bodyPr/>
          <a:lstStyle/>
          <a:p>
            <a:r>
              <a:rPr lang="en-US" dirty="0"/>
              <a:t>Basics of Reinforcement Learning (RL)</a:t>
            </a:r>
          </a:p>
        </p:txBody>
      </p:sp>
      <p:sp>
        <p:nvSpPr>
          <p:cNvPr id="5" name="Content Placeholder 4">
            <a:extLst>
              <a:ext uri="{FF2B5EF4-FFF2-40B4-BE49-F238E27FC236}">
                <a16:creationId xmlns:a16="http://schemas.microsoft.com/office/drawing/2014/main" id="{90772A9A-66E4-0244-83CD-CADE17C6CDDE}"/>
              </a:ext>
            </a:extLst>
          </p:cNvPr>
          <p:cNvSpPr>
            <a:spLocks noGrp="1"/>
          </p:cNvSpPr>
          <p:nvPr>
            <p:ph idx="1"/>
          </p:nvPr>
        </p:nvSpPr>
        <p:spPr>
          <a:xfrm>
            <a:off x="169011" y="936172"/>
            <a:ext cx="8894602" cy="6340928"/>
          </a:xfrm>
        </p:spPr>
        <p:txBody>
          <a:bodyPr>
            <a:normAutofit/>
          </a:bodyPr>
          <a:lstStyle/>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a:p>
            <a:pPr marL="0" indent="0" algn="ctr">
              <a:lnSpc>
                <a:spcPts val="2860"/>
              </a:lnSpc>
              <a:buNone/>
            </a:pPr>
            <a:r>
              <a:rPr lang="en-US" dirty="0">
                <a:latin typeface="Calibri" panose="020F0502020204030204" pitchFamily="34" charset="0"/>
                <a:cs typeface="Calibri" panose="020F0502020204030204" pitchFamily="34" charset="0"/>
              </a:rPr>
              <a:t>Agent learns to take an </a:t>
            </a:r>
            <a:r>
              <a:rPr lang="en-US" b="1" dirty="0">
                <a:solidFill>
                  <a:srgbClr val="000CFF"/>
                </a:solidFill>
                <a:latin typeface="Calibri" panose="020F0502020204030204" pitchFamily="34" charset="0"/>
                <a:cs typeface="Calibri" panose="020F0502020204030204" pitchFamily="34" charset="0"/>
              </a:rPr>
              <a:t>action</a:t>
            </a:r>
            <a:r>
              <a:rPr lang="en-US" dirty="0">
                <a:latin typeface="Calibri" panose="020F0502020204030204" pitchFamily="34" charset="0"/>
                <a:cs typeface="Calibri" panose="020F0502020204030204" pitchFamily="34" charset="0"/>
              </a:rPr>
              <a:t> in a given </a:t>
            </a:r>
            <a:r>
              <a:rPr lang="en-US" b="1" dirty="0">
                <a:solidFill>
                  <a:srgbClr val="000CFF"/>
                </a:solidFill>
                <a:latin typeface="Calibri" panose="020F0502020204030204" pitchFamily="34" charset="0"/>
                <a:cs typeface="Calibri" panose="020F0502020204030204" pitchFamily="34" charset="0"/>
              </a:rPr>
              <a:t>state</a:t>
            </a:r>
            <a:r>
              <a:rPr lang="en-US" dirty="0">
                <a:latin typeface="Calibri" panose="020F0502020204030204" pitchFamily="34" charset="0"/>
                <a:cs typeface="Calibri" panose="020F0502020204030204" pitchFamily="34" charset="0"/>
              </a:rPr>
              <a:t> </a:t>
            </a:r>
          </a:p>
          <a:p>
            <a:pPr marL="0" indent="0" algn="ctr">
              <a:lnSpc>
                <a:spcPts val="2860"/>
              </a:lnSpc>
              <a:buNone/>
            </a:pPr>
            <a:r>
              <a:rPr lang="en-US" dirty="0">
                <a:latin typeface="Calibri" panose="020F0502020204030204" pitchFamily="34" charset="0"/>
                <a:cs typeface="Calibri" panose="020F0502020204030204" pitchFamily="34" charset="0"/>
              </a:rPr>
              <a:t>to maximize a numerical </a:t>
            </a:r>
            <a:r>
              <a:rPr lang="en-US" b="1" dirty="0">
                <a:solidFill>
                  <a:srgbClr val="000CFF"/>
                </a:solidFill>
                <a:latin typeface="Calibri" panose="020F0502020204030204" pitchFamily="34" charset="0"/>
                <a:cs typeface="Calibri" panose="020F0502020204030204" pitchFamily="34" charset="0"/>
              </a:rPr>
              <a:t>reward</a:t>
            </a:r>
          </a:p>
          <a:p>
            <a:endParaRPr lang="en-US" sz="2400" b="1" dirty="0">
              <a:solidFill>
                <a:srgbClr val="C00000"/>
              </a:solidFill>
              <a:latin typeface="Calibri" panose="020F0502020204030204" pitchFamily="34" charset="0"/>
              <a:cs typeface="Calibri" panose="020F0502020204030204" pitchFamily="34" charset="0"/>
            </a:endParaRPr>
          </a:p>
          <a:p>
            <a:endParaRPr lang="en-US" sz="2400" b="1" dirty="0">
              <a:solidFill>
                <a:srgbClr val="C00000"/>
              </a:solidFill>
              <a:latin typeface="Calibri" panose="020F0502020204030204" pitchFamily="34" charset="0"/>
              <a:cs typeface="Calibri" panose="020F0502020204030204" pitchFamily="34" charset="0"/>
            </a:endParaRPr>
          </a:p>
          <a:p>
            <a:endParaRPr lang="en-US" sz="2400" b="1" dirty="0">
              <a:solidFill>
                <a:srgbClr val="C00000"/>
              </a:solidFill>
              <a:latin typeface="Calibri" panose="020F0502020204030204" pitchFamily="34" charset="0"/>
              <a:cs typeface="Calibri" panose="020F0502020204030204" pitchFamily="34" charset="0"/>
            </a:endParaRPr>
          </a:p>
          <a:p>
            <a:endParaRPr lang="en-US" sz="2400" b="1" dirty="0">
              <a:solidFill>
                <a:srgbClr val="C00000"/>
              </a:solidFill>
              <a:latin typeface="Calibri" panose="020F0502020204030204" pitchFamily="34" charset="0"/>
              <a:cs typeface="Calibri" panose="020F0502020204030204" pitchFamily="34" charset="0"/>
            </a:endParaRPr>
          </a:p>
          <a:p>
            <a:endParaRPr lang="en-US" sz="2400" b="1" dirty="0">
              <a:solidFill>
                <a:srgbClr val="C00000"/>
              </a:solidFill>
              <a:latin typeface="Calibri" panose="020F0502020204030204" pitchFamily="34" charset="0"/>
              <a:cs typeface="Calibri" panose="020F0502020204030204" pitchFamily="34" charset="0"/>
            </a:endParaRPr>
          </a:p>
          <a:p>
            <a:endParaRPr lang="en-US" sz="2400" b="1" dirty="0">
              <a:solidFill>
                <a:srgbClr val="C00000"/>
              </a:solidFill>
              <a:latin typeface="Calibri" panose="020F0502020204030204" pitchFamily="34" charset="0"/>
              <a:cs typeface="Calibri" panose="020F0502020204030204" pitchFamily="34" charset="0"/>
            </a:endParaRPr>
          </a:p>
          <a:p>
            <a:endParaRPr lang="en-US" sz="200" dirty="0">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B5318DA0-969A-3649-BFAC-A2D03EE60C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534" y="1646120"/>
            <a:ext cx="6642100" cy="2819400"/>
          </a:xfrm>
          <a:prstGeom prst="rect">
            <a:avLst/>
          </a:prstGeom>
        </p:spPr>
      </p:pic>
      <p:sp>
        <p:nvSpPr>
          <p:cNvPr id="8" name="Rectangle 7">
            <a:extLst>
              <a:ext uri="{FF2B5EF4-FFF2-40B4-BE49-F238E27FC236}">
                <a16:creationId xmlns:a16="http://schemas.microsoft.com/office/drawing/2014/main" id="{C0AB31C9-755A-A641-A5B7-B2FAC56E2924}"/>
              </a:ext>
            </a:extLst>
          </p:cNvPr>
          <p:cNvSpPr/>
          <p:nvPr/>
        </p:nvSpPr>
        <p:spPr>
          <a:xfrm>
            <a:off x="1029114" y="1646120"/>
            <a:ext cx="2520563" cy="1200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4E8297D-305C-904E-9B21-424EB26849AC}"/>
              </a:ext>
            </a:extLst>
          </p:cNvPr>
          <p:cNvSpPr/>
          <p:nvPr/>
        </p:nvSpPr>
        <p:spPr>
          <a:xfrm>
            <a:off x="1029113" y="2891810"/>
            <a:ext cx="2051437"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FDC9F6A-4388-6D49-9731-DE2CD9ADC8F7}"/>
              </a:ext>
            </a:extLst>
          </p:cNvPr>
          <p:cNvSpPr/>
          <p:nvPr/>
        </p:nvSpPr>
        <p:spPr>
          <a:xfrm>
            <a:off x="3304512" y="2891811"/>
            <a:ext cx="2392017" cy="7901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A86BF9D-0283-7440-900E-6B4D6908B55A}"/>
              </a:ext>
            </a:extLst>
          </p:cNvPr>
          <p:cNvSpPr/>
          <p:nvPr/>
        </p:nvSpPr>
        <p:spPr>
          <a:xfrm>
            <a:off x="4336856" y="2417728"/>
            <a:ext cx="327328" cy="438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074B86-3F1D-DC43-A0D9-82380326512F}"/>
              </a:ext>
            </a:extLst>
          </p:cNvPr>
          <p:cNvSpPr/>
          <p:nvPr/>
        </p:nvSpPr>
        <p:spPr>
          <a:xfrm>
            <a:off x="5451363" y="1591955"/>
            <a:ext cx="2346271" cy="1255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594AEAD-E8D2-064A-9277-BF53D83E64B8}"/>
              </a:ext>
            </a:extLst>
          </p:cNvPr>
          <p:cNvSpPr/>
          <p:nvPr/>
        </p:nvSpPr>
        <p:spPr>
          <a:xfrm>
            <a:off x="5920491" y="2905815"/>
            <a:ext cx="1877143"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27BF177F-5BE2-4AE8-6B42-B1C04FC8725E}"/>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220</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046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8" grpId="0" animBg="1"/>
      <p:bldP spid="9" grpId="0" animBg="1"/>
      <p:bldP spid="10" grpId="0" animBg="1"/>
      <p:bldP spid="11" grpId="0" animBg="1"/>
      <p:bldP spid="12" grpId="0" animBg="1"/>
      <p:bldP spid="13" grpId="0" animBg="1"/>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6E1681-0436-2046-A6E8-E391907CBE2D}"/>
              </a:ext>
            </a:extLst>
          </p:cNvPr>
          <p:cNvSpPr>
            <a:spLocks noGrp="1"/>
          </p:cNvSpPr>
          <p:nvPr>
            <p:ph type="title"/>
          </p:nvPr>
        </p:nvSpPr>
        <p:spPr/>
        <p:txBody>
          <a:bodyPr/>
          <a:lstStyle/>
          <a:p>
            <a:r>
              <a:rPr lang="en-US" dirty="0"/>
              <a:t>Formulating Data Placement as RL</a:t>
            </a:r>
          </a:p>
        </p:txBody>
      </p:sp>
      <p:cxnSp>
        <p:nvCxnSpPr>
          <p:cNvPr id="29" name="Straight Connector 28">
            <a:extLst>
              <a:ext uri="{FF2B5EF4-FFF2-40B4-BE49-F238E27FC236}">
                <a16:creationId xmlns:a16="http://schemas.microsoft.com/office/drawing/2014/main" id="{ED122E0C-22F0-6747-A99C-5BF96DC1691A}"/>
              </a:ext>
            </a:extLst>
          </p:cNvPr>
          <p:cNvCxnSpPr/>
          <p:nvPr/>
        </p:nvCxnSpPr>
        <p:spPr>
          <a:xfrm>
            <a:off x="954157" y="3548920"/>
            <a:ext cx="7243638" cy="0"/>
          </a:xfrm>
          <a:prstGeom prst="line">
            <a:avLst/>
          </a:prstGeom>
          <a:ln w="28575">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3A11CBA-4E5A-685C-6709-FCF3820FB6E1}"/>
              </a:ext>
            </a:extLst>
          </p:cNvPr>
          <p:cNvSpPr txBox="1"/>
          <p:nvPr/>
        </p:nvSpPr>
        <p:spPr>
          <a:xfrm>
            <a:off x="5420139" y="-278296"/>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Rounded Rectangle 39">
            <a:extLst>
              <a:ext uri="{FF2B5EF4-FFF2-40B4-BE49-F238E27FC236}">
                <a16:creationId xmlns:a16="http://schemas.microsoft.com/office/drawing/2014/main" id="{60BEEFF9-D470-28C0-9859-231C154854D7}"/>
              </a:ext>
            </a:extLst>
          </p:cNvPr>
          <p:cNvSpPr/>
          <p:nvPr/>
        </p:nvSpPr>
        <p:spPr>
          <a:xfrm>
            <a:off x="2985601" y="1103314"/>
            <a:ext cx="2631969" cy="560341"/>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libri" panose="020F0502020204030204"/>
                <a:ea typeface="+mn-ea"/>
                <a:cs typeface="+mn-cs"/>
              </a:rPr>
              <a:t>Agent</a:t>
            </a:r>
          </a:p>
        </p:txBody>
      </p:sp>
      <p:sp>
        <p:nvSpPr>
          <p:cNvPr id="42" name="Rounded Rectangle 41">
            <a:extLst>
              <a:ext uri="{FF2B5EF4-FFF2-40B4-BE49-F238E27FC236}">
                <a16:creationId xmlns:a16="http://schemas.microsoft.com/office/drawing/2014/main" id="{8BE6B2B1-D9C0-A79E-AFBE-C47CD9CD47B9}"/>
              </a:ext>
            </a:extLst>
          </p:cNvPr>
          <p:cNvSpPr/>
          <p:nvPr/>
        </p:nvSpPr>
        <p:spPr>
          <a:xfrm>
            <a:off x="2987891" y="2705877"/>
            <a:ext cx="2631969" cy="674247"/>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libri" panose="020F0502020204030204"/>
                <a:ea typeface="+mn-ea"/>
                <a:cs typeface="+mn-cs"/>
              </a:rPr>
              <a:t>Environment</a:t>
            </a:r>
          </a:p>
        </p:txBody>
      </p:sp>
      <p:cxnSp>
        <p:nvCxnSpPr>
          <p:cNvPr id="45" name="Elbow Connector 44">
            <a:extLst>
              <a:ext uri="{FF2B5EF4-FFF2-40B4-BE49-F238E27FC236}">
                <a16:creationId xmlns:a16="http://schemas.microsoft.com/office/drawing/2014/main" id="{EC720AE5-6DDD-91F7-8F5F-B75E5DEB75B7}"/>
              </a:ext>
            </a:extLst>
          </p:cNvPr>
          <p:cNvCxnSpPr>
            <a:cxnSpLocks/>
            <a:stCxn id="42" idx="1"/>
            <a:endCxn id="40" idx="1"/>
          </p:cNvCxnSpPr>
          <p:nvPr/>
        </p:nvCxnSpPr>
        <p:spPr>
          <a:xfrm rot="10800000">
            <a:off x="2985601" y="1383485"/>
            <a:ext cx="2290" cy="1659516"/>
          </a:xfrm>
          <a:prstGeom prst="bentConnector3">
            <a:avLst>
              <a:gd name="adj1" fmla="val 46085109"/>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54E6533C-B269-C9B5-21BB-F9CC887114D3}"/>
              </a:ext>
            </a:extLst>
          </p:cNvPr>
          <p:cNvCxnSpPr>
            <a:cxnSpLocks/>
            <a:stCxn id="40" idx="3"/>
            <a:endCxn id="42" idx="3"/>
          </p:cNvCxnSpPr>
          <p:nvPr/>
        </p:nvCxnSpPr>
        <p:spPr>
          <a:xfrm>
            <a:off x="5617570" y="1383485"/>
            <a:ext cx="2290" cy="1659516"/>
          </a:xfrm>
          <a:prstGeom prst="bentConnector3">
            <a:avLst>
              <a:gd name="adj1" fmla="val 6148847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856B8B8A-52CE-0D99-5A81-F003D28DACDA}"/>
              </a:ext>
            </a:extLst>
          </p:cNvPr>
          <p:cNvSpPr txBox="1"/>
          <p:nvPr/>
        </p:nvSpPr>
        <p:spPr>
          <a:xfrm>
            <a:off x="1242533" y="1964429"/>
            <a:ext cx="1730366" cy="400110"/>
          </a:xfrm>
          <a:prstGeom prst="rect">
            <a:avLst/>
          </a:prstGeom>
          <a:solidFill>
            <a:schemeClr val="bg1"/>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State (S</a:t>
            </a:r>
            <a:r>
              <a:rPr kumimoji="0" lang="en-US" sz="2000" b="0" i="1" u="none" strike="noStrike" kern="1200" cap="none" spc="0" normalizeH="0" baseline="-25000" noProof="0" dirty="0">
                <a:ln>
                  <a:noFill/>
                </a:ln>
                <a:solidFill>
                  <a:prstClr val="black"/>
                </a:solidFill>
                <a:effectLst/>
                <a:uLnTx/>
                <a:uFillTx/>
                <a:latin typeface="Calibri" panose="020F0502020204030204"/>
                <a:ea typeface="+mn-ea"/>
                <a:cs typeface="+mn-cs"/>
              </a:rPr>
              <a:t>t</a:t>
            </a: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CH" sz="2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 name="TextBox 67">
            <a:extLst>
              <a:ext uri="{FF2B5EF4-FFF2-40B4-BE49-F238E27FC236}">
                <a16:creationId xmlns:a16="http://schemas.microsoft.com/office/drawing/2014/main" id="{C28D1FE8-A954-FAEA-E568-09B3AC5FF802}"/>
              </a:ext>
            </a:extLst>
          </p:cNvPr>
          <p:cNvSpPr txBox="1"/>
          <p:nvPr/>
        </p:nvSpPr>
        <p:spPr>
          <a:xfrm>
            <a:off x="6246688" y="2007611"/>
            <a:ext cx="1730366" cy="400110"/>
          </a:xfrm>
          <a:prstGeom prst="rect">
            <a:avLst/>
          </a:prstGeom>
          <a:solidFill>
            <a:schemeClr val="bg1"/>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Action (A</a:t>
            </a:r>
            <a:r>
              <a:rPr kumimoji="0" lang="en-US" sz="2000" b="0" i="1" u="none" strike="noStrike" kern="1200" cap="none" spc="0" normalizeH="0" baseline="-25000" noProof="0" dirty="0">
                <a:ln>
                  <a:noFill/>
                </a:ln>
                <a:solidFill>
                  <a:prstClr val="black"/>
                </a:solidFill>
                <a:effectLst/>
                <a:uLnTx/>
                <a:uFillTx/>
                <a:latin typeface="Calibri" panose="020F0502020204030204"/>
                <a:ea typeface="+mn-ea"/>
                <a:cs typeface="+mn-cs"/>
              </a:rPr>
              <a:t>t</a:t>
            </a: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CH" sz="2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69" name="Elbow Connector 68">
            <a:extLst>
              <a:ext uri="{FF2B5EF4-FFF2-40B4-BE49-F238E27FC236}">
                <a16:creationId xmlns:a16="http://schemas.microsoft.com/office/drawing/2014/main" id="{188FCD6E-FD60-DF66-3F34-1D0AD863F376}"/>
              </a:ext>
            </a:extLst>
          </p:cNvPr>
          <p:cNvCxnSpPr>
            <a:cxnSpLocks/>
            <a:stCxn id="42" idx="0"/>
            <a:endCxn id="40" idx="2"/>
          </p:cNvCxnSpPr>
          <p:nvPr/>
        </p:nvCxnSpPr>
        <p:spPr>
          <a:xfrm rot="16200000" flipV="1">
            <a:off x="3781620" y="2183621"/>
            <a:ext cx="1042222" cy="2290"/>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01D22670-1F5D-DDCC-B34A-27C547D662A9}"/>
              </a:ext>
            </a:extLst>
          </p:cNvPr>
          <p:cNvSpPr txBox="1"/>
          <p:nvPr/>
        </p:nvSpPr>
        <p:spPr>
          <a:xfrm>
            <a:off x="3229117" y="1980137"/>
            <a:ext cx="2147226" cy="400110"/>
          </a:xfrm>
          <a:prstGeom prst="rect">
            <a:avLst/>
          </a:prstGeom>
          <a:solidFill>
            <a:schemeClr val="bg1"/>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Reward (R</a:t>
            </a:r>
            <a:r>
              <a:rPr kumimoji="0" lang="en-US" sz="2000" b="0" i="1" u="none" strike="noStrike" kern="1200" cap="none" spc="0" normalizeH="0" baseline="-25000" noProof="0" dirty="0">
                <a:ln>
                  <a:noFill/>
                </a:ln>
                <a:solidFill>
                  <a:prstClr val="black"/>
                </a:solidFill>
                <a:effectLst/>
                <a:uLnTx/>
                <a:uFillTx/>
                <a:latin typeface="Calibri" panose="020F0502020204030204"/>
                <a:ea typeface="+mn-ea"/>
                <a:cs typeface="+mn-cs"/>
              </a:rPr>
              <a:t>t+1</a:t>
            </a: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CH" sz="2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Rounded Rectangle 40">
            <a:extLst>
              <a:ext uri="{FF2B5EF4-FFF2-40B4-BE49-F238E27FC236}">
                <a16:creationId xmlns:a16="http://schemas.microsoft.com/office/drawing/2014/main" id="{740AD724-A7E5-2FAD-6395-F43001BBBDFB}"/>
              </a:ext>
            </a:extLst>
          </p:cNvPr>
          <p:cNvSpPr/>
          <p:nvPr/>
        </p:nvSpPr>
        <p:spPr>
          <a:xfrm>
            <a:off x="3074029" y="5803603"/>
            <a:ext cx="2631969" cy="89207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libri" panose="020F0502020204030204"/>
                <a:ea typeface="+mn-ea"/>
                <a:cs typeface="+mn-cs"/>
              </a:rPr>
              <a:t>Hybrid Storage System</a:t>
            </a:r>
          </a:p>
        </p:txBody>
      </p:sp>
      <p:sp>
        <p:nvSpPr>
          <p:cNvPr id="43" name="Rounded Rectangle 42">
            <a:extLst>
              <a:ext uri="{FF2B5EF4-FFF2-40B4-BE49-F238E27FC236}">
                <a16:creationId xmlns:a16="http://schemas.microsoft.com/office/drawing/2014/main" id="{69F3DCBE-1CE4-1DD2-FC2C-4A0FA09C76A1}"/>
              </a:ext>
            </a:extLst>
          </p:cNvPr>
          <p:cNvSpPr/>
          <p:nvPr/>
        </p:nvSpPr>
        <p:spPr>
          <a:xfrm>
            <a:off x="3080329" y="3886042"/>
            <a:ext cx="2631969" cy="705101"/>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libri" panose="020F0502020204030204"/>
                <a:ea typeface="+mn-ea"/>
                <a:cs typeface="+mn-cs"/>
              </a:rPr>
              <a:t>Sibyl</a:t>
            </a:r>
          </a:p>
        </p:txBody>
      </p:sp>
      <p:cxnSp>
        <p:nvCxnSpPr>
          <p:cNvPr id="60" name="Elbow Connector 59">
            <a:extLst>
              <a:ext uri="{FF2B5EF4-FFF2-40B4-BE49-F238E27FC236}">
                <a16:creationId xmlns:a16="http://schemas.microsoft.com/office/drawing/2014/main" id="{994453D9-47FB-B2B0-9CCC-F08D86F6D452}"/>
              </a:ext>
            </a:extLst>
          </p:cNvPr>
          <p:cNvCxnSpPr>
            <a:cxnSpLocks/>
            <a:stCxn id="41" idx="1"/>
            <a:endCxn id="43" idx="1"/>
          </p:cNvCxnSpPr>
          <p:nvPr/>
        </p:nvCxnSpPr>
        <p:spPr>
          <a:xfrm rot="10800000" flipH="1">
            <a:off x="3074029" y="4238593"/>
            <a:ext cx="6300" cy="2011050"/>
          </a:xfrm>
          <a:prstGeom prst="bentConnector3">
            <a:avLst>
              <a:gd name="adj1" fmla="val -18142857"/>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Elbow Connector 62">
            <a:extLst>
              <a:ext uri="{FF2B5EF4-FFF2-40B4-BE49-F238E27FC236}">
                <a16:creationId xmlns:a16="http://schemas.microsoft.com/office/drawing/2014/main" id="{82BE644A-8B17-FABE-7BA1-148CA97A7E75}"/>
              </a:ext>
            </a:extLst>
          </p:cNvPr>
          <p:cNvCxnSpPr>
            <a:cxnSpLocks/>
            <a:stCxn id="43" idx="3"/>
            <a:endCxn id="41" idx="3"/>
          </p:cNvCxnSpPr>
          <p:nvPr/>
        </p:nvCxnSpPr>
        <p:spPr>
          <a:xfrm flipH="1">
            <a:off x="5705998" y="4238593"/>
            <a:ext cx="6300" cy="2011050"/>
          </a:xfrm>
          <a:prstGeom prst="bentConnector3">
            <a:avLst>
              <a:gd name="adj1" fmla="val -2059287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Elbow Connector 73">
            <a:extLst>
              <a:ext uri="{FF2B5EF4-FFF2-40B4-BE49-F238E27FC236}">
                <a16:creationId xmlns:a16="http://schemas.microsoft.com/office/drawing/2014/main" id="{ACBCC6DB-0576-62BC-F55E-CA2F8AED27DE}"/>
              </a:ext>
            </a:extLst>
          </p:cNvPr>
          <p:cNvCxnSpPr>
            <a:cxnSpLocks/>
            <a:stCxn id="41" idx="0"/>
            <a:endCxn id="43" idx="2"/>
          </p:cNvCxnSpPr>
          <p:nvPr/>
        </p:nvCxnSpPr>
        <p:spPr>
          <a:xfrm rot="5400000" flipH="1" flipV="1">
            <a:off x="3786934" y="5194223"/>
            <a:ext cx="1212460" cy="6300"/>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7AA5A27F-C74D-EC56-6227-141B9F9CB494}"/>
              </a:ext>
            </a:extLst>
          </p:cNvPr>
          <p:cNvSpPr txBox="1"/>
          <p:nvPr/>
        </p:nvSpPr>
        <p:spPr>
          <a:xfrm>
            <a:off x="1074744" y="4787940"/>
            <a:ext cx="1850496" cy="1015663"/>
          </a:xfrm>
          <a:prstGeom prst="rect">
            <a:avLst/>
          </a:prstGeom>
          <a:solidFill>
            <a:schemeClr val="bg1"/>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Features of the current request and system</a:t>
            </a:r>
            <a:endParaRPr kumimoji="0" lang="en-CH" sz="2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9" name="TextBox 78">
            <a:extLst>
              <a:ext uri="{FF2B5EF4-FFF2-40B4-BE49-F238E27FC236}">
                <a16:creationId xmlns:a16="http://schemas.microsoft.com/office/drawing/2014/main" id="{308ACA3C-C184-3C17-01B8-840E819FB116}"/>
              </a:ext>
            </a:extLst>
          </p:cNvPr>
          <p:cNvSpPr txBox="1"/>
          <p:nvPr/>
        </p:nvSpPr>
        <p:spPr>
          <a:xfrm>
            <a:off x="3222815" y="4919442"/>
            <a:ext cx="2631968" cy="707886"/>
          </a:xfrm>
          <a:prstGeom prst="rect">
            <a:avLst/>
          </a:prstGeom>
          <a:solidFill>
            <a:schemeClr val="bg1"/>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Request latency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(of last served request)</a:t>
            </a:r>
            <a:endParaRPr kumimoji="0" lang="en-CH" sz="2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0" name="TextBox 99">
            <a:extLst>
              <a:ext uri="{FF2B5EF4-FFF2-40B4-BE49-F238E27FC236}">
                <a16:creationId xmlns:a16="http://schemas.microsoft.com/office/drawing/2014/main" id="{172EC3CA-0AB7-CD27-DF9E-6706ACF095B4}"/>
              </a:ext>
            </a:extLst>
          </p:cNvPr>
          <p:cNvSpPr txBox="1"/>
          <p:nvPr/>
        </p:nvSpPr>
        <p:spPr>
          <a:xfrm>
            <a:off x="5840386" y="4890175"/>
            <a:ext cx="2631968" cy="707886"/>
          </a:xfrm>
          <a:prstGeom prst="rect">
            <a:avLst/>
          </a:prstGeom>
          <a:solidFill>
            <a:schemeClr val="bg1"/>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rPr>
              <a:t>Select storage device to place the current page</a:t>
            </a:r>
            <a:endParaRPr kumimoji="0" lang="en-CH" sz="2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687803F3-2222-A6EE-9B18-CB481873BAAA}"/>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221</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7084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2" grpId="0" animBg="1"/>
      <p:bldP spid="67" grpId="0" animBg="1"/>
      <p:bldP spid="68" grpId="0" animBg="1"/>
      <p:bldP spid="77" grpId="0" animBg="1"/>
      <p:bldP spid="41" grpId="0" animBg="1"/>
      <p:bldP spid="43" grpId="0" animBg="1"/>
      <p:bldP spid="78" grpId="0" animBg="1"/>
      <p:bldP spid="79" grpId="0" animBg="1"/>
      <p:bldP spid="100" grpId="0" animBg="1"/>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F3464D-E8C5-F846-A6A2-D57C7D040E38}"/>
              </a:ext>
            </a:extLst>
          </p:cNvPr>
          <p:cNvSpPr>
            <a:spLocks noGrp="1"/>
          </p:cNvSpPr>
          <p:nvPr>
            <p:ph type="title"/>
          </p:nvPr>
        </p:nvSpPr>
        <p:spPr/>
        <p:txBody>
          <a:bodyPr/>
          <a:lstStyle/>
          <a:p>
            <a:r>
              <a:rPr lang="en-US" dirty="0"/>
              <a:t>What is State?</a:t>
            </a:r>
          </a:p>
        </p:txBody>
      </p:sp>
      <p:grpSp>
        <p:nvGrpSpPr>
          <p:cNvPr id="21" name="Group 20">
            <a:extLst>
              <a:ext uri="{FF2B5EF4-FFF2-40B4-BE49-F238E27FC236}">
                <a16:creationId xmlns:a16="http://schemas.microsoft.com/office/drawing/2014/main" id="{DCE908F3-BCB7-3A10-9024-3A5EE55FBB7D}"/>
              </a:ext>
            </a:extLst>
          </p:cNvPr>
          <p:cNvGrpSpPr/>
          <p:nvPr/>
        </p:nvGrpSpPr>
        <p:grpSpPr>
          <a:xfrm>
            <a:off x="5696264" y="87364"/>
            <a:ext cx="3582329" cy="1686275"/>
            <a:chOff x="1056563" y="3886042"/>
            <a:chExt cx="7207112" cy="3219864"/>
          </a:xfrm>
        </p:grpSpPr>
        <p:sp>
          <p:nvSpPr>
            <p:cNvPr id="22" name="Rounded Rectangle 21">
              <a:extLst>
                <a:ext uri="{FF2B5EF4-FFF2-40B4-BE49-F238E27FC236}">
                  <a16:creationId xmlns:a16="http://schemas.microsoft.com/office/drawing/2014/main" id="{483E2EB3-A31A-8BC0-2EC2-5C27562A3CB5}"/>
                </a:ext>
              </a:extLst>
            </p:cNvPr>
            <p:cNvSpPr/>
            <p:nvPr/>
          </p:nvSpPr>
          <p:spPr>
            <a:xfrm>
              <a:off x="3074030" y="6213828"/>
              <a:ext cx="2631969" cy="892078"/>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rPr>
                <a:t>Hybrid Storage System</a:t>
              </a:r>
            </a:p>
          </p:txBody>
        </p:sp>
        <p:sp>
          <p:nvSpPr>
            <p:cNvPr id="23" name="Rounded Rectangle 22">
              <a:extLst>
                <a:ext uri="{FF2B5EF4-FFF2-40B4-BE49-F238E27FC236}">
                  <a16:creationId xmlns:a16="http://schemas.microsoft.com/office/drawing/2014/main" id="{4DE55E83-C306-0A62-AF5E-EE6DC70158C0}"/>
                </a:ext>
              </a:extLst>
            </p:cNvPr>
            <p:cNvSpPr/>
            <p:nvPr/>
          </p:nvSpPr>
          <p:spPr>
            <a:xfrm>
              <a:off x="3080329" y="3886042"/>
              <a:ext cx="2631969" cy="705101"/>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rPr>
                <a:t>Sibyl</a:t>
              </a:r>
            </a:p>
          </p:txBody>
        </p:sp>
        <p:cxnSp>
          <p:nvCxnSpPr>
            <p:cNvPr id="24" name="Elbow Connector 23">
              <a:extLst>
                <a:ext uri="{FF2B5EF4-FFF2-40B4-BE49-F238E27FC236}">
                  <a16:creationId xmlns:a16="http://schemas.microsoft.com/office/drawing/2014/main" id="{2C94E4F5-8376-30E4-8DBD-922F93517D61}"/>
                </a:ext>
              </a:extLst>
            </p:cNvPr>
            <p:cNvCxnSpPr>
              <a:cxnSpLocks/>
              <a:stCxn id="22" idx="1"/>
              <a:endCxn id="23" idx="1"/>
            </p:cNvCxnSpPr>
            <p:nvPr/>
          </p:nvCxnSpPr>
          <p:spPr>
            <a:xfrm rot="10800000" flipH="1">
              <a:off x="3074030" y="4238595"/>
              <a:ext cx="6299" cy="2421274"/>
            </a:xfrm>
            <a:prstGeom prst="bentConnector3">
              <a:avLst>
                <a:gd name="adj1" fmla="val -19742784"/>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24">
              <a:extLst>
                <a:ext uri="{FF2B5EF4-FFF2-40B4-BE49-F238E27FC236}">
                  <a16:creationId xmlns:a16="http://schemas.microsoft.com/office/drawing/2014/main" id="{266026CB-7394-36EB-8C17-3B87BD68D938}"/>
                </a:ext>
              </a:extLst>
            </p:cNvPr>
            <p:cNvCxnSpPr>
              <a:cxnSpLocks/>
            </p:cNvCxnSpPr>
            <p:nvPr/>
          </p:nvCxnSpPr>
          <p:spPr>
            <a:xfrm flipH="1">
              <a:off x="5678155" y="4238592"/>
              <a:ext cx="6299" cy="2421273"/>
            </a:xfrm>
            <a:prstGeom prst="bentConnector3">
              <a:avLst>
                <a:gd name="adj1" fmla="val -2022139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Elbow Connector 25">
              <a:extLst>
                <a:ext uri="{FF2B5EF4-FFF2-40B4-BE49-F238E27FC236}">
                  <a16:creationId xmlns:a16="http://schemas.microsoft.com/office/drawing/2014/main" id="{4C70F615-FE9B-9CD9-1931-C9DA18CD9CD6}"/>
                </a:ext>
              </a:extLst>
            </p:cNvPr>
            <p:cNvCxnSpPr>
              <a:cxnSpLocks/>
              <a:stCxn id="22" idx="0"/>
              <a:endCxn id="23" idx="2"/>
            </p:cNvCxnSpPr>
            <p:nvPr/>
          </p:nvCxnSpPr>
          <p:spPr>
            <a:xfrm rot="5400000" flipH="1" flipV="1">
              <a:off x="3581821" y="5399336"/>
              <a:ext cx="1622686" cy="6299"/>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4D886FF-1CCB-445E-D387-33DD52BA39CD}"/>
                </a:ext>
              </a:extLst>
            </p:cNvPr>
            <p:cNvSpPr txBox="1"/>
            <p:nvPr/>
          </p:nvSpPr>
          <p:spPr>
            <a:xfrm>
              <a:off x="1056563" y="4668073"/>
              <a:ext cx="2128053" cy="1516104"/>
            </a:xfrm>
            <a:prstGeom prst="rect">
              <a:avLst/>
            </a:prstGeom>
            <a:solidFill>
              <a:schemeClr val="bg1"/>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Features of the current request and system</a:t>
              </a:r>
              <a:endParaRPr kumimoji="0" lang="en-CH"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5AD35A31-F2F1-213F-DC98-547075E0B10A}"/>
                </a:ext>
              </a:extLst>
            </p:cNvPr>
            <p:cNvSpPr txBox="1"/>
            <p:nvPr/>
          </p:nvSpPr>
          <p:spPr>
            <a:xfrm>
              <a:off x="3222814" y="4830796"/>
              <a:ext cx="2631969" cy="1179192"/>
            </a:xfrm>
            <a:prstGeom prst="rect">
              <a:avLst/>
            </a:prstGeom>
            <a:solidFill>
              <a:schemeClr val="bg1"/>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Request latency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(of last served request)</a:t>
              </a:r>
              <a:endParaRPr kumimoji="0" lang="en-CH"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239CB715-E79C-EFC2-C181-93DA7A39C8E1}"/>
                </a:ext>
              </a:extLst>
            </p:cNvPr>
            <p:cNvSpPr txBox="1"/>
            <p:nvPr/>
          </p:nvSpPr>
          <p:spPr>
            <a:xfrm>
              <a:off x="5631707" y="4880302"/>
              <a:ext cx="2631968" cy="1234139"/>
            </a:xfrm>
            <a:prstGeom prst="rect">
              <a:avLst/>
            </a:prstGeom>
            <a:solidFill>
              <a:schemeClr val="bg1"/>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Select storage device to place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the current page</a:t>
              </a:r>
              <a:endParaRPr kumimoji="0" lang="en-CH"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12" name="Picture 11">
            <a:extLst>
              <a:ext uri="{FF2B5EF4-FFF2-40B4-BE49-F238E27FC236}">
                <a16:creationId xmlns:a16="http://schemas.microsoft.com/office/drawing/2014/main" id="{80E192D2-1AC0-5A4A-8331-5D2444C9F7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158321" flipH="1">
            <a:off x="5152800" y="219496"/>
            <a:ext cx="1473091" cy="1205745"/>
          </a:xfrm>
          <a:prstGeom prst="rect">
            <a:avLst/>
          </a:prstGeom>
        </p:spPr>
      </p:pic>
      <p:pic>
        <p:nvPicPr>
          <p:cNvPr id="30" name="Picture 29">
            <a:extLst>
              <a:ext uri="{FF2B5EF4-FFF2-40B4-BE49-F238E27FC236}">
                <a16:creationId xmlns:a16="http://schemas.microsoft.com/office/drawing/2014/main" id="{8F4A272B-C4B5-93D0-8A1E-BB7F8B813509}"/>
              </a:ext>
            </a:extLst>
          </p:cNvPr>
          <p:cNvPicPr>
            <a:picLocks noChangeAspect="1"/>
          </p:cNvPicPr>
          <p:nvPr/>
        </p:nvPicPr>
        <p:blipFill rotWithShape="1">
          <a:blip r:embed="rId4"/>
          <a:srcRect t="9235" b="1"/>
          <a:stretch/>
        </p:blipFill>
        <p:spPr>
          <a:xfrm>
            <a:off x="654197" y="3971077"/>
            <a:ext cx="4449192" cy="354974"/>
          </a:xfrm>
          <a:prstGeom prst="rect">
            <a:avLst/>
          </a:prstGeom>
        </p:spPr>
      </p:pic>
      <p:sp>
        <p:nvSpPr>
          <p:cNvPr id="5" name="Content Placeholder 4">
            <a:extLst>
              <a:ext uri="{FF2B5EF4-FFF2-40B4-BE49-F238E27FC236}">
                <a16:creationId xmlns:a16="http://schemas.microsoft.com/office/drawing/2014/main" id="{47CBB5E1-34CD-1E40-B494-0360BBA12ACB}"/>
              </a:ext>
            </a:extLst>
          </p:cNvPr>
          <p:cNvSpPr>
            <a:spLocks noGrp="1"/>
          </p:cNvSpPr>
          <p:nvPr>
            <p:ph idx="1"/>
          </p:nvPr>
        </p:nvSpPr>
        <p:spPr>
          <a:xfrm>
            <a:off x="169011" y="936172"/>
            <a:ext cx="8894602" cy="5834464"/>
          </a:xfrm>
        </p:spPr>
        <p:txBody>
          <a:bodyPr>
            <a:normAutofit/>
          </a:bodyPr>
          <a:lstStyle/>
          <a:p>
            <a:r>
              <a:rPr lang="en-US" sz="3000" b="1" dirty="0">
                <a:solidFill>
                  <a:srgbClr val="C00000"/>
                </a:solidFill>
                <a:latin typeface="Calibri" panose="020F0502020204030204" pitchFamily="34" charset="0"/>
                <a:ea typeface="Lato" panose="020F0502020204030203" pitchFamily="34" charset="0"/>
                <a:cs typeface="Calibri" panose="020F0502020204030204" pitchFamily="34" charset="0"/>
              </a:rPr>
              <a:t>Limited number of state features:</a:t>
            </a:r>
          </a:p>
          <a:p>
            <a:pPr lvl="1"/>
            <a:r>
              <a:rPr lang="en-US" sz="2600" dirty="0">
                <a:latin typeface="Calibri" panose="020F0502020204030204" pitchFamily="34" charset="0"/>
                <a:ea typeface="Lato" panose="020F0502020204030203" pitchFamily="34" charset="0"/>
                <a:cs typeface="Calibri" panose="020F0502020204030204" pitchFamily="34" charset="0"/>
              </a:rPr>
              <a:t>Reduce the implementation overhead</a:t>
            </a:r>
          </a:p>
          <a:p>
            <a:pPr lvl="1"/>
            <a:r>
              <a:rPr lang="en-US" sz="2600" dirty="0">
                <a:latin typeface="Calibri" panose="020F0502020204030204" pitchFamily="34" charset="0"/>
                <a:ea typeface="Lato" panose="020F0502020204030203" pitchFamily="34" charset="0"/>
                <a:cs typeface="Calibri" panose="020F0502020204030204" pitchFamily="34" charset="0"/>
              </a:rPr>
              <a:t>RL agent is more sensitive to reward</a:t>
            </a:r>
          </a:p>
          <a:p>
            <a:endParaRPr lang="en-US" sz="3200" dirty="0">
              <a:latin typeface="Calibri" panose="020F0502020204030204" pitchFamily="34" charset="0"/>
              <a:ea typeface="Lato" panose="020F0502020204030203" pitchFamily="34" charset="0"/>
              <a:cs typeface="Calibri" panose="020F0502020204030204" pitchFamily="34" charset="0"/>
            </a:endParaRPr>
          </a:p>
          <a:p>
            <a:endParaRPr lang="en-US" sz="3000" b="1" i="1" dirty="0">
              <a:solidFill>
                <a:srgbClr val="C00000"/>
              </a:solidFill>
              <a:latin typeface="Calibri" panose="020F0502020204030204" pitchFamily="34" charset="0"/>
              <a:ea typeface="Lato" panose="020F0502020204030203" pitchFamily="34" charset="0"/>
              <a:cs typeface="Calibri" panose="020F0502020204030204" pitchFamily="34" charset="0"/>
            </a:endParaRPr>
          </a:p>
          <a:p>
            <a:r>
              <a:rPr lang="en-US" sz="3000" b="1" i="1" dirty="0">
                <a:solidFill>
                  <a:srgbClr val="C00000"/>
                </a:solidFill>
                <a:latin typeface="Calibri" panose="020F0502020204030204" pitchFamily="34" charset="0"/>
                <a:ea typeface="Lato" panose="020F0502020204030203" pitchFamily="34" charset="0"/>
                <a:cs typeface="Calibri" panose="020F0502020204030204" pitchFamily="34" charset="0"/>
              </a:rPr>
              <a:t>6</a:t>
            </a:r>
            <a:r>
              <a:rPr lang="en-US" sz="3000" b="1" dirty="0">
                <a:solidFill>
                  <a:srgbClr val="C00000"/>
                </a:solidFill>
                <a:latin typeface="Calibri" panose="020F0502020204030204" pitchFamily="34" charset="0"/>
                <a:ea typeface="Lato" panose="020F0502020204030203" pitchFamily="34" charset="0"/>
                <a:cs typeface="Calibri" panose="020F0502020204030204" pitchFamily="34" charset="0"/>
              </a:rPr>
              <a:t>-dimensional</a:t>
            </a:r>
            <a:r>
              <a:rPr lang="en-US" sz="3000" dirty="0">
                <a:solidFill>
                  <a:srgbClr val="C00000"/>
                </a:solidFill>
                <a:latin typeface="Calibri" panose="020F0502020204030204" pitchFamily="34" charset="0"/>
                <a:ea typeface="Lato" panose="020F0502020204030203" pitchFamily="34" charset="0"/>
                <a:cs typeface="Calibri" panose="020F0502020204030204" pitchFamily="34" charset="0"/>
              </a:rPr>
              <a:t> </a:t>
            </a:r>
            <a:r>
              <a:rPr lang="en-US" sz="3000" dirty="0">
                <a:latin typeface="Calibri" panose="020F0502020204030204" pitchFamily="34" charset="0"/>
                <a:ea typeface="Lato" panose="020F0502020204030203" pitchFamily="34" charset="0"/>
                <a:cs typeface="Calibri" panose="020F0502020204030204" pitchFamily="34" charset="0"/>
              </a:rPr>
              <a:t>vector of state features</a:t>
            </a:r>
          </a:p>
          <a:p>
            <a:endParaRPr lang="en-US" sz="3000" b="1" i="1" dirty="0">
              <a:solidFill>
                <a:srgbClr val="C00000"/>
              </a:solidFill>
              <a:latin typeface="Calibri" panose="020F0502020204030204" pitchFamily="34" charset="0"/>
              <a:ea typeface="Lato" panose="020F0502020204030203" pitchFamily="34" charset="0"/>
              <a:cs typeface="Calibri" panose="020F0502020204030204" pitchFamily="34" charset="0"/>
            </a:endParaRPr>
          </a:p>
          <a:p>
            <a:endParaRPr lang="en-US" sz="3000" b="1" i="1" dirty="0">
              <a:solidFill>
                <a:srgbClr val="C00000"/>
              </a:solidFill>
              <a:latin typeface="Calibri" panose="020F0502020204030204" pitchFamily="34" charset="0"/>
              <a:ea typeface="Lato" panose="020F0502020204030203" pitchFamily="34" charset="0"/>
              <a:cs typeface="Calibri" panose="020F0502020204030204" pitchFamily="34" charset="0"/>
            </a:endParaRPr>
          </a:p>
          <a:p>
            <a:pPr marL="457200" lvl="1" indent="0">
              <a:buNone/>
            </a:pPr>
            <a:endParaRPr lang="en-US" sz="2600" dirty="0">
              <a:latin typeface="Calibri" panose="020F0502020204030204" pitchFamily="34" charset="0"/>
              <a:ea typeface="Lato" panose="020F0502020204030203" pitchFamily="34" charset="0"/>
              <a:cs typeface="Calibri" panose="020F0502020204030204" pitchFamily="34" charset="0"/>
            </a:endParaRPr>
          </a:p>
          <a:p>
            <a:pPr algn="just"/>
            <a:r>
              <a:rPr lang="en-US" sz="3000" dirty="0">
                <a:latin typeface="Calibri" panose="020F0502020204030204" pitchFamily="34" charset="0"/>
                <a:ea typeface="Lato" panose="020F0502020204030203" pitchFamily="34" charset="0"/>
                <a:cs typeface="Calibri" panose="020F0502020204030204" pitchFamily="34" charset="0"/>
              </a:rPr>
              <a:t>We </a:t>
            </a:r>
            <a:r>
              <a:rPr lang="en-US" sz="3000" b="1" dirty="0">
                <a:solidFill>
                  <a:srgbClr val="C00000"/>
                </a:solidFill>
                <a:latin typeface="Calibri" panose="020F0502020204030204" pitchFamily="34" charset="0"/>
                <a:ea typeface="Lato" panose="020F0502020204030203" pitchFamily="34" charset="0"/>
                <a:cs typeface="Calibri" panose="020F0502020204030204" pitchFamily="34" charset="0"/>
              </a:rPr>
              <a:t>quantize the state representation </a:t>
            </a:r>
            <a:r>
              <a:rPr lang="en-US" sz="3000" dirty="0">
                <a:latin typeface="Calibri" panose="020F0502020204030204" pitchFamily="34" charset="0"/>
                <a:ea typeface="Lato" panose="020F0502020204030203" pitchFamily="34" charset="0"/>
                <a:cs typeface="Calibri" panose="020F0502020204030204" pitchFamily="34" charset="0"/>
              </a:rPr>
              <a:t>into bins to reduce storage overhead</a:t>
            </a:r>
          </a:p>
          <a:p>
            <a:pPr lvl="1"/>
            <a:endParaRPr lang="en-US" sz="2600" dirty="0">
              <a:latin typeface="Calibri" panose="020F0502020204030204" pitchFamily="34" charset="0"/>
              <a:ea typeface="Lato" panose="020F0502020204030203" pitchFamily="34" charset="0"/>
              <a:cs typeface="Calibri" panose="020F0502020204030204" pitchFamily="34" charset="0"/>
            </a:endParaRPr>
          </a:p>
          <a:p>
            <a:endParaRPr lang="en-US" sz="1400" dirty="0">
              <a:latin typeface="Calibri" panose="020F0502020204030204" pitchFamily="34" charset="0"/>
              <a:ea typeface="Lato" panose="020F0502020204030203"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4E3BBC9A-9E18-EE69-8779-DF9CFBC251B2}"/>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222</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300212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32F76FD-4BFA-E34F-834F-47578491C1FE}"/>
              </a:ext>
            </a:extLst>
          </p:cNvPr>
          <p:cNvSpPr>
            <a:spLocks noGrp="1"/>
          </p:cNvSpPr>
          <p:nvPr>
            <p:ph type="title"/>
          </p:nvPr>
        </p:nvSpPr>
        <p:spPr/>
        <p:txBody>
          <a:bodyPr/>
          <a:lstStyle/>
          <a:p>
            <a:r>
              <a:rPr lang="en-US" dirty="0"/>
              <a:t>What is Reward?</a:t>
            </a:r>
          </a:p>
        </p:txBody>
      </p:sp>
      <p:sp>
        <p:nvSpPr>
          <p:cNvPr id="5" name="Content Placeholder 4">
            <a:extLst>
              <a:ext uri="{FF2B5EF4-FFF2-40B4-BE49-F238E27FC236}">
                <a16:creationId xmlns:a16="http://schemas.microsoft.com/office/drawing/2014/main" id="{1E369784-F53F-BE49-AD5C-10EBE35B9584}"/>
              </a:ext>
            </a:extLst>
          </p:cNvPr>
          <p:cNvSpPr>
            <a:spLocks noGrp="1"/>
          </p:cNvSpPr>
          <p:nvPr>
            <p:ph idx="1"/>
          </p:nvPr>
        </p:nvSpPr>
        <p:spPr>
          <a:xfrm>
            <a:off x="169011" y="936172"/>
            <a:ext cx="8894602" cy="5921828"/>
          </a:xfrm>
        </p:spPr>
        <p:txBody>
          <a:bodyPr>
            <a:normAutofit lnSpcReduction="10000"/>
          </a:bodyPr>
          <a:lstStyle/>
          <a:p>
            <a:r>
              <a:rPr lang="en-US" sz="3000" dirty="0">
                <a:latin typeface="Calibri" panose="020F0502020204030204" pitchFamily="34" charset="0"/>
                <a:cs typeface="Calibri" panose="020F0502020204030204" pitchFamily="34" charset="0"/>
              </a:rPr>
              <a:t>Defines the </a:t>
            </a:r>
            <a:r>
              <a:rPr lang="en-US" sz="3000" b="1" dirty="0">
                <a:solidFill>
                  <a:srgbClr val="000CFF"/>
                </a:solidFill>
                <a:latin typeface="Calibri" panose="020F0502020204030204" pitchFamily="34" charset="0"/>
                <a:cs typeface="Calibri" panose="020F0502020204030204" pitchFamily="34" charset="0"/>
              </a:rPr>
              <a:t>objective</a:t>
            </a:r>
            <a:r>
              <a:rPr lang="en-US" sz="3000" dirty="0">
                <a:latin typeface="Calibri" panose="020F0502020204030204" pitchFamily="34" charset="0"/>
                <a:cs typeface="Calibri" panose="020F0502020204030204" pitchFamily="34" charset="0"/>
              </a:rPr>
              <a:t> of Sibyl</a:t>
            </a:r>
          </a:p>
          <a:p>
            <a:pPr marL="457200" lvl="1" indent="0">
              <a:buNone/>
            </a:pPr>
            <a:endParaRPr lang="en-US" dirty="0">
              <a:latin typeface="Calibri" panose="020F0502020204030204" pitchFamily="34" charset="0"/>
              <a:cs typeface="Calibri" panose="020F0502020204030204" pitchFamily="34" charset="0"/>
            </a:endParaRPr>
          </a:p>
          <a:p>
            <a:pPr marL="457200" lvl="1" indent="0">
              <a:buNone/>
            </a:pPr>
            <a:endParaRPr lang="en-US"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We formulate the reward as a function of the     </a:t>
            </a:r>
            <a:r>
              <a:rPr lang="en-US" sz="3000" b="1" dirty="0">
                <a:solidFill>
                  <a:srgbClr val="00B050"/>
                </a:solidFill>
                <a:latin typeface="Calibri" panose="020F0502020204030204" pitchFamily="34" charset="0"/>
                <a:cs typeface="Calibri" panose="020F0502020204030204" pitchFamily="34" charset="0"/>
              </a:rPr>
              <a:t>request latency</a:t>
            </a:r>
          </a:p>
          <a:p>
            <a:pPr marL="0" indent="0">
              <a:buNone/>
            </a:pPr>
            <a:endParaRPr lang="en-US" sz="30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Encapsulates three key aspects:</a:t>
            </a:r>
          </a:p>
          <a:p>
            <a:pPr lvl="1">
              <a:lnSpc>
                <a:spcPct val="100000"/>
              </a:lnSpc>
            </a:pPr>
            <a:r>
              <a:rPr lang="en-US" sz="2600" b="1" dirty="0">
                <a:solidFill>
                  <a:srgbClr val="C00000"/>
                </a:solidFill>
                <a:latin typeface="Calibri" panose="020F0502020204030204" pitchFamily="34" charset="0"/>
                <a:cs typeface="Calibri" panose="020F0502020204030204" pitchFamily="34" charset="0"/>
              </a:rPr>
              <a:t>Internal state of the device </a:t>
            </a:r>
            <a:r>
              <a:rPr lang="en-US" sz="2600" dirty="0">
                <a:latin typeface="Calibri" panose="020F0502020204030204" pitchFamily="34" charset="0"/>
                <a:cs typeface="Calibri" panose="020F0502020204030204" pitchFamily="34" charset="0"/>
              </a:rPr>
              <a:t>(e.g., read/write latencies, the latency of garbage collection, queuing delays, …)</a:t>
            </a:r>
            <a:endParaRPr lang="en-US" sz="2600" b="1" dirty="0">
              <a:solidFill>
                <a:srgbClr val="C00000"/>
              </a:solidFill>
              <a:latin typeface="Calibri" panose="020F0502020204030204" pitchFamily="34" charset="0"/>
              <a:cs typeface="Calibri" panose="020F0502020204030204" pitchFamily="34" charset="0"/>
            </a:endParaRPr>
          </a:p>
          <a:p>
            <a:pPr lvl="1">
              <a:lnSpc>
                <a:spcPct val="100000"/>
              </a:lnSpc>
            </a:pPr>
            <a:r>
              <a:rPr lang="en-US" sz="2600" b="1" dirty="0">
                <a:solidFill>
                  <a:srgbClr val="C00000"/>
                </a:solidFill>
                <a:latin typeface="Calibri" panose="020F0502020204030204" pitchFamily="34" charset="0"/>
                <a:cs typeface="Calibri" panose="020F0502020204030204" pitchFamily="34" charset="0"/>
              </a:rPr>
              <a:t>Throughput</a:t>
            </a:r>
          </a:p>
          <a:p>
            <a:pPr lvl="1">
              <a:lnSpc>
                <a:spcPct val="100000"/>
              </a:lnSpc>
            </a:pPr>
            <a:r>
              <a:rPr lang="en-US" sz="2600" b="1" dirty="0">
                <a:solidFill>
                  <a:srgbClr val="C00000"/>
                </a:solidFill>
                <a:latin typeface="Calibri" panose="020F0502020204030204" pitchFamily="34" charset="0"/>
                <a:cs typeface="Calibri" panose="020F0502020204030204" pitchFamily="34" charset="0"/>
              </a:rPr>
              <a:t>Evictions</a:t>
            </a:r>
          </a:p>
          <a:p>
            <a:pPr marL="457200" lvl="1" indent="0">
              <a:lnSpc>
                <a:spcPct val="100000"/>
              </a:lnSpc>
              <a:buNone/>
            </a:pPr>
            <a:r>
              <a:rPr lang="en-US" sz="2600" b="1" dirty="0">
                <a:solidFill>
                  <a:srgbClr val="C00000"/>
                </a:solidFill>
                <a:latin typeface="Calibri" panose="020F0502020204030204" pitchFamily="34" charset="0"/>
                <a:cs typeface="Calibri" panose="020F0502020204030204" pitchFamily="34" charset="0"/>
              </a:rPr>
              <a:t> </a:t>
            </a:r>
            <a:endParaRPr lang="en-US" sz="3000" b="1" dirty="0">
              <a:solidFill>
                <a:srgbClr val="C00000"/>
              </a:solidFill>
              <a:latin typeface="Calibri" panose="020F0502020204030204" pitchFamily="34" charset="0"/>
              <a:cs typeface="Calibri" panose="020F0502020204030204" pitchFamily="34" charset="0"/>
            </a:endParaRPr>
          </a:p>
          <a:p>
            <a:pPr>
              <a:lnSpc>
                <a:spcPct val="100000"/>
              </a:lnSpc>
            </a:pPr>
            <a:r>
              <a:rPr lang="en-US" sz="3000" b="1" dirty="0">
                <a:latin typeface="Calibri" panose="020F0502020204030204" pitchFamily="34" charset="0"/>
                <a:cs typeface="Calibri" panose="020F0502020204030204" pitchFamily="34" charset="0"/>
              </a:rPr>
              <a:t>More details in the paper</a:t>
            </a:r>
          </a:p>
        </p:txBody>
      </p:sp>
      <p:sp>
        <p:nvSpPr>
          <p:cNvPr id="9" name="Rectangle 8">
            <a:extLst>
              <a:ext uri="{FF2B5EF4-FFF2-40B4-BE49-F238E27FC236}">
                <a16:creationId xmlns:a16="http://schemas.microsoft.com/office/drawing/2014/main" id="{B0C27802-FC06-1144-877A-A3E6E143C52D}"/>
              </a:ext>
            </a:extLst>
          </p:cNvPr>
          <p:cNvSpPr/>
          <p:nvPr/>
        </p:nvSpPr>
        <p:spPr>
          <a:xfrm>
            <a:off x="6496214" y="991830"/>
            <a:ext cx="954157" cy="1075509"/>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1A81345-D771-524E-AA7A-E1D042D90BAF}"/>
              </a:ext>
            </a:extLst>
          </p:cNvPr>
          <p:cNvSpPr/>
          <p:nvPr/>
        </p:nvSpPr>
        <p:spPr>
          <a:xfrm>
            <a:off x="7450371" y="1667926"/>
            <a:ext cx="676538" cy="395659"/>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3D5EFDC-C65C-B14B-96C7-F52EEED8CF6F}"/>
              </a:ext>
            </a:extLst>
          </p:cNvPr>
          <p:cNvSpPr/>
          <p:nvPr/>
        </p:nvSpPr>
        <p:spPr>
          <a:xfrm>
            <a:off x="7450371" y="991830"/>
            <a:ext cx="676538" cy="240622"/>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D1FE03BE-37EF-8E47-8482-E4D73E487E8F}"/>
              </a:ext>
            </a:extLst>
          </p:cNvPr>
          <p:cNvSpPr/>
          <p:nvPr/>
        </p:nvSpPr>
        <p:spPr>
          <a:xfrm>
            <a:off x="8126909" y="991830"/>
            <a:ext cx="954157" cy="1071755"/>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13">
            <a:extLst>
              <a:ext uri="{FF2B5EF4-FFF2-40B4-BE49-F238E27FC236}">
                <a16:creationId xmlns:a16="http://schemas.microsoft.com/office/drawing/2014/main" id="{9F6716AF-EDE4-5E82-19CA-61800C1E0BFF}"/>
              </a:ext>
            </a:extLst>
          </p:cNvPr>
          <p:cNvGrpSpPr/>
          <p:nvPr/>
        </p:nvGrpSpPr>
        <p:grpSpPr>
          <a:xfrm>
            <a:off x="5696264" y="87364"/>
            <a:ext cx="3582329" cy="1686275"/>
            <a:chOff x="1056563" y="3886042"/>
            <a:chExt cx="7207112" cy="3219864"/>
          </a:xfrm>
        </p:grpSpPr>
        <p:sp>
          <p:nvSpPr>
            <p:cNvPr id="15" name="Rounded Rectangle 14">
              <a:extLst>
                <a:ext uri="{FF2B5EF4-FFF2-40B4-BE49-F238E27FC236}">
                  <a16:creationId xmlns:a16="http://schemas.microsoft.com/office/drawing/2014/main" id="{42FEEC79-0CFD-7613-0CA8-F54FA2F73FB6}"/>
                </a:ext>
              </a:extLst>
            </p:cNvPr>
            <p:cNvSpPr/>
            <p:nvPr/>
          </p:nvSpPr>
          <p:spPr>
            <a:xfrm>
              <a:off x="3074030" y="6213828"/>
              <a:ext cx="2631969" cy="892078"/>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rPr>
                <a:t>Hybrid Storage System</a:t>
              </a:r>
            </a:p>
          </p:txBody>
        </p:sp>
        <p:sp>
          <p:nvSpPr>
            <p:cNvPr id="16" name="Rounded Rectangle 15">
              <a:extLst>
                <a:ext uri="{FF2B5EF4-FFF2-40B4-BE49-F238E27FC236}">
                  <a16:creationId xmlns:a16="http://schemas.microsoft.com/office/drawing/2014/main" id="{05DCBB5F-6654-F30F-892C-93284E68277C}"/>
                </a:ext>
              </a:extLst>
            </p:cNvPr>
            <p:cNvSpPr/>
            <p:nvPr/>
          </p:nvSpPr>
          <p:spPr>
            <a:xfrm>
              <a:off x="3080329" y="3886042"/>
              <a:ext cx="2631969" cy="705101"/>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rPr>
                <a:t>Sibyl</a:t>
              </a:r>
            </a:p>
          </p:txBody>
        </p:sp>
        <p:cxnSp>
          <p:nvCxnSpPr>
            <p:cNvPr id="17" name="Elbow Connector 16">
              <a:extLst>
                <a:ext uri="{FF2B5EF4-FFF2-40B4-BE49-F238E27FC236}">
                  <a16:creationId xmlns:a16="http://schemas.microsoft.com/office/drawing/2014/main" id="{CBFDF969-7BC7-93A7-8183-81AC633FF5D2}"/>
                </a:ext>
              </a:extLst>
            </p:cNvPr>
            <p:cNvCxnSpPr>
              <a:cxnSpLocks/>
              <a:stCxn id="15" idx="1"/>
              <a:endCxn id="16" idx="1"/>
            </p:cNvCxnSpPr>
            <p:nvPr/>
          </p:nvCxnSpPr>
          <p:spPr>
            <a:xfrm rot="10800000" flipH="1">
              <a:off x="3074030" y="4238595"/>
              <a:ext cx="6299" cy="2421274"/>
            </a:xfrm>
            <a:prstGeom prst="bentConnector3">
              <a:avLst>
                <a:gd name="adj1" fmla="val -19742784"/>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Elbow Connector 17">
              <a:extLst>
                <a:ext uri="{FF2B5EF4-FFF2-40B4-BE49-F238E27FC236}">
                  <a16:creationId xmlns:a16="http://schemas.microsoft.com/office/drawing/2014/main" id="{76EE8A20-4F1F-382F-1B25-C6D36880171B}"/>
                </a:ext>
              </a:extLst>
            </p:cNvPr>
            <p:cNvCxnSpPr>
              <a:cxnSpLocks/>
            </p:cNvCxnSpPr>
            <p:nvPr/>
          </p:nvCxnSpPr>
          <p:spPr>
            <a:xfrm flipH="1">
              <a:off x="5678155" y="4238592"/>
              <a:ext cx="6299" cy="2421273"/>
            </a:xfrm>
            <a:prstGeom prst="bentConnector3">
              <a:avLst>
                <a:gd name="adj1" fmla="val -2022139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Elbow Connector 18">
              <a:extLst>
                <a:ext uri="{FF2B5EF4-FFF2-40B4-BE49-F238E27FC236}">
                  <a16:creationId xmlns:a16="http://schemas.microsoft.com/office/drawing/2014/main" id="{D9476E80-B684-A47F-CEC6-30978AF212A7}"/>
                </a:ext>
              </a:extLst>
            </p:cNvPr>
            <p:cNvCxnSpPr>
              <a:cxnSpLocks/>
              <a:stCxn id="15" idx="0"/>
              <a:endCxn id="16" idx="2"/>
            </p:cNvCxnSpPr>
            <p:nvPr/>
          </p:nvCxnSpPr>
          <p:spPr>
            <a:xfrm rot="5400000" flipH="1" flipV="1">
              <a:off x="3581821" y="5399336"/>
              <a:ext cx="1622686" cy="6299"/>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41EE2DEC-5DFE-88E8-1A28-28335BD48DDB}"/>
                </a:ext>
              </a:extLst>
            </p:cNvPr>
            <p:cNvSpPr txBox="1"/>
            <p:nvPr/>
          </p:nvSpPr>
          <p:spPr>
            <a:xfrm>
              <a:off x="1056563" y="4668073"/>
              <a:ext cx="2128053" cy="1516104"/>
            </a:xfrm>
            <a:prstGeom prst="rect">
              <a:avLst/>
            </a:prstGeom>
            <a:solidFill>
              <a:schemeClr val="bg1"/>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Features of the current request and system</a:t>
              </a:r>
              <a:endParaRPr kumimoji="0" lang="en-CH"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D0BA0B8C-5B8F-A93C-3E72-4960B379FBED}"/>
                </a:ext>
              </a:extLst>
            </p:cNvPr>
            <p:cNvSpPr txBox="1"/>
            <p:nvPr/>
          </p:nvSpPr>
          <p:spPr>
            <a:xfrm>
              <a:off x="3222814" y="4830796"/>
              <a:ext cx="2631969" cy="1179192"/>
            </a:xfrm>
            <a:prstGeom prst="rect">
              <a:avLst/>
            </a:prstGeom>
            <a:solidFill>
              <a:schemeClr val="bg1"/>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Request latency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(of last served request)</a:t>
              </a:r>
              <a:endParaRPr kumimoji="0" lang="en-CH"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CAB80405-92E0-99ED-E0FE-E213F1E7AEB8}"/>
                </a:ext>
              </a:extLst>
            </p:cNvPr>
            <p:cNvSpPr txBox="1"/>
            <p:nvPr/>
          </p:nvSpPr>
          <p:spPr>
            <a:xfrm>
              <a:off x="5631707" y="4880302"/>
              <a:ext cx="2631968" cy="1234139"/>
            </a:xfrm>
            <a:prstGeom prst="rect">
              <a:avLst/>
            </a:prstGeom>
            <a:solidFill>
              <a:schemeClr val="bg1"/>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Select storage device to place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the current page</a:t>
              </a:r>
              <a:endParaRPr kumimoji="0" lang="en-CH"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24" name="Picture 23">
            <a:extLst>
              <a:ext uri="{FF2B5EF4-FFF2-40B4-BE49-F238E27FC236}">
                <a16:creationId xmlns:a16="http://schemas.microsoft.com/office/drawing/2014/main" id="{91B393AC-05D7-0C09-8811-6DF188220D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158321" flipH="1">
            <a:off x="6329914" y="196139"/>
            <a:ext cx="1473091" cy="1205745"/>
          </a:xfrm>
          <a:prstGeom prst="rect">
            <a:avLst/>
          </a:prstGeom>
        </p:spPr>
      </p:pic>
      <p:sp>
        <p:nvSpPr>
          <p:cNvPr id="2" name="Slide Number Placeholder 1">
            <a:extLst>
              <a:ext uri="{FF2B5EF4-FFF2-40B4-BE49-F238E27FC236}">
                <a16:creationId xmlns:a16="http://schemas.microsoft.com/office/drawing/2014/main" id="{2760C9B4-1F73-873A-2692-0D0BDA499965}"/>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223</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725124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8398EB7-C480-E248-AAA0-053789CF853F}"/>
              </a:ext>
            </a:extLst>
          </p:cNvPr>
          <p:cNvSpPr>
            <a:spLocks noGrp="1"/>
          </p:cNvSpPr>
          <p:nvPr>
            <p:ph type="title"/>
          </p:nvPr>
        </p:nvSpPr>
        <p:spPr/>
        <p:txBody>
          <a:bodyPr/>
          <a:lstStyle/>
          <a:p>
            <a:r>
              <a:rPr lang="en-US" dirty="0"/>
              <a:t>What is Action?</a:t>
            </a:r>
          </a:p>
        </p:txBody>
      </p:sp>
      <p:sp>
        <p:nvSpPr>
          <p:cNvPr id="5" name="Content Placeholder 4">
            <a:extLst>
              <a:ext uri="{FF2B5EF4-FFF2-40B4-BE49-F238E27FC236}">
                <a16:creationId xmlns:a16="http://schemas.microsoft.com/office/drawing/2014/main" id="{65401E91-B6BC-F74A-A960-415F9C172F1B}"/>
              </a:ext>
            </a:extLst>
          </p:cNvPr>
          <p:cNvSpPr>
            <a:spLocks noGrp="1"/>
          </p:cNvSpPr>
          <p:nvPr>
            <p:ph idx="1"/>
          </p:nvPr>
        </p:nvSpPr>
        <p:spPr>
          <a:xfrm>
            <a:off x="169011" y="936172"/>
            <a:ext cx="8894602" cy="5654409"/>
          </a:xfrm>
        </p:spPr>
        <p:txBody>
          <a:bodyPr>
            <a:normAutofit/>
          </a:bodyPr>
          <a:lstStyle/>
          <a:p>
            <a:pPr>
              <a:lnSpc>
                <a:spcPct val="100000"/>
              </a:lnSpc>
            </a:pPr>
            <a:r>
              <a:rPr lang="en-US" sz="3000" dirty="0">
                <a:latin typeface="Calibri" panose="020F0502020204030204" pitchFamily="34" charset="0"/>
                <a:cs typeface="Calibri" panose="020F0502020204030204" pitchFamily="34" charset="0"/>
              </a:rPr>
              <a:t>At every new page request, the                                     action is to </a:t>
            </a:r>
            <a:r>
              <a:rPr lang="en-US" sz="3000" b="1" dirty="0">
                <a:solidFill>
                  <a:srgbClr val="000CFF"/>
                </a:solidFill>
                <a:latin typeface="Calibri" panose="020F0502020204030204" pitchFamily="34" charset="0"/>
                <a:cs typeface="Calibri" panose="020F0502020204030204" pitchFamily="34" charset="0"/>
              </a:rPr>
              <a:t>select a storage device</a:t>
            </a:r>
          </a:p>
          <a:p>
            <a:pPr>
              <a:lnSpc>
                <a:spcPct val="100000"/>
              </a:lnSpc>
            </a:pPr>
            <a:endParaRPr lang="en-US" sz="3000" b="1" dirty="0">
              <a:solidFill>
                <a:srgbClr val="000CFF"/>
              </a:solidFill>
              <a:latin typeface="Calibri" panose="020F0502020204030204" pitchFamily="34" charset="0"/>
              <a:cs typeface="Calibri" panose="020F0502020204030204" pitchFamily="34" charset="0"/>
            </a:endParaRPr>
          </a:p>
          <a:p>
            <a:pPr>
              <a:lnSpc>
                <a:spcPct val="100000"/>
              </a:lnSpc>
            </a:pPr>
            <a:endParaRPr lang="en-US" sz="3000" b="1" dirty="0">
              <a:solidFill>
                <a:srgbClr val="000CFF"/>
              </a:solidFill>
              <a:latin typeface="Calibri" panose="020F0502020204030204" pitchFamily="34" charset="0"/>
              <a:cs typeface="Calibri" panose="020F0502020204030204" pitchFamily="34" charset="0"/>
            </a:endParaRPr>
          </a:p>
          <a:p>
            <a:pPr>
              <a:lnSpc>
                <a:spcPct val="100000"/>
              </a:lnSpc>
            </a:pPr>
            <a:r>
              <a:rPr lang="en-US" sz="3000" dirty="0">
                <a:latin typeface="Calibri" panose="020F0502020204030204" pitchFamily="34" charset="0"/>
                <a:cs typeface="Calibri" panose="020F0502020204030204" pitchFamily="34" charset="0"/>
              </a:rPr>
              <a:t>Action can be </a:t>
            </a:r>
            <a:r>
              <a:rPr lang="en-US" sz="3000" b="1" dirty="0">
                <a:solidFill>
                  <a:srgbClr val="00B050"/>
                </a:solidFill>
                <a:latin typeface="Calibri" panose="020F0502020204030204" pitchFamily="34" charset="0"/>
                <a:cs typeface="Calibri" panose="020F0502020204030204" pitchFamily="34" charset="0"/>
              </a:rPr>
              <a:t>easily extended</a:t>
            </a:r>
            <a:r>
              <a:rPr lang="en-US" sz="3000" dirty="0">
                <a:solidFill>
                  <a:srgbClr val="00B050"/>
                </a:solidFill>
                <a:latin typeface="Calibri" panose="020F0502020204030204" pitchFamily="34" charset="0"/>
                <a:cs typeface="Calibri" panose="020F0502020204030204" pitchFamily="34" charset="0"/>
              </a:rPr>
              <a:t> </a:t>
            </a:r>
            <a:r>
              <a:rPr lang="en-US" sz="3000" dirty="0">
                <a:latin typeface="Calibri" panose="020F0502020204030204" pitchFamily="34" charset="0"/>
                <a:cs typeface="Calibri" panose="020F0502020204030204" pitchFamily="34" charset="0"/>
              </a:rPr>
              <a:t>to any number of storage devices</a:t>
            </a:r>
          </a:p>
          <a:p>
            <a:pPr>
              <a:lnSpc>
                <a:spcPct val="100000"/>
              </a:lnSpc>
            </a:pPr>
            <a:endParaRPr lang="en-US" sz="3000" dirty="0">
              <a:latin typeface="Calibri" panose="020F0502020204030204" pitchFamily="34" charset="0"/>
              <a:cs typeface="Calibri" panose="020F0502020204030204" pitchFamily="34" charset="0"/>
            </a:endParaRPr>
          </a:p>
          <a:p>
            <a:pPr>
              <a:lnSpc>
                <a:spcPct val="100000"/>
              </a:lnSpc>
            </a:pPr>
            <a:endParaRPr lang="en-US" sz="3000" dirty="0">
              <a:latin typeface="Calibri" panose="020F0502020204030204" pitchFamily="34" charset="0"/>
              <a:cs typeface="Calibri" panose="020F0502020204030204" pitchFamily="34" charset="0"/>
            </a:endParaRPr>
          </a:p>
          <a:p>
            <a:pPr>
              <a:lnSpc>
                <a:spcPct val="100000"/>
              </a:lnSpc>
            </a:pPr>
            <a:r>
              <a:rPr lang="en-US" sz="3000" dirty="0">
                <a:latin typeface="Calibri" panose="020F0502020204030204" pitchFamily="34" charset="0"/>
                <a:cs typeface="Calibri" panose="020F0502020204030204" pitchFamily="34" charset="0"/>
              </a:rPr>
              <a:t>Sibyl learns to </a:t>
            </a:r>
            <a:r>
              <a:rPr lang="en-US" sz="3000" b="1" dirty="0">
                <a:solidFill>
                  <a:srgbClr val="C00000"/>
                </a:solidFill>
                <a:latin typeface="Calibri" panose="020F0502020204030204" pitchFamily="34" charset="0"/>
                <a:cs typeface="Calibri" panose="020F0502020204030204" pitchFamily="34" charset="0"/>
              </a:rPr>
              <a:t>proactively evict or promote</a:t>
            </a:r>
            <a:r>
              <a:rPr lang="en-US" sz="3000" dirty="0">
                <a:latin typeface="Calibri" panose="020F0502020204030204" pitchFamily="34" charset="0"/>
                <a:cs typeface="Calibri" panose="020F0502020204030204" pitchFamily="34" charset="0"/>
              </a:rPr>
              <a:t> a page</a:t>
            </a:r>
          </a:p>
        </p:txBody>
      </p:sp>
      <p:grpSp>
        <p:nvGrpSpPr>
          <p:cNvPr id="7" name="Group 6">
            <a:extLst>
              <a:ext uri="{FF2B5EF4-FFF2-40B4-BE49-F238E27FC236}">
                <a16:creationId xmlns:a16="http://schemas.microsoft.com/office/drawing/2014/main" id="{E5757DC4-0CF8-A57F-5FB3-68F04E4C84F4}"/>
              </a:ext>
            </a:extLst>
          </p:cNvPr>
          <p:cNvGrpSpPr/>
          <p:nvPr/>
        </p:nvGrpSpPr>
        <p:grpSpPr>
          <a:xfrm>
            <a:off x="5696264" y="87364"/>
            <a:ext cx="3582329" cy="1686275"/>
            <a:chOff x="1056563" y="3886042"/>
            <a:chExt cx="7207112" cy="3219864"/>
          </a:xfrm>
        </p:grpSpPr>
        <p:sp>
          <p:nvSpPr>
            <p:cNvPr id="11" name="Rounded Rectangle 10">
              <a:extLst>
                <a:ext uri="{FF2B5EF4-FFF2-40B4-BE49-F238E27FC236}">
                  <a16:creationId xmlns:a16="http://schemas.microsoft.com/office/drawing/2014/main" id="{3E44A074-6DFE-9002-5C0A-5AB32B2BAA24}"/>
                </a:ext>
              </a:extLst>
            </p:cNvPr>
            <p:cNvSpPr/>
            <p:nvPr/>
          </p:nvSpPr>
          <p:spPr>
            <a:xfrm>
              <a:off x="3074030" y="6213828"/>
              <a:ext cx="2631969" cy="892078"/>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rPr>
                <a:t>Hybrid Storage System</a:t>
              </a:r>
            </a:p>
          </p:txBody>
        </p:sp>
        <p:sp>
          <p:nvSpPr>
            <p:cNvPr id="12" name="Rounded Rectangle 11">
              <a:extLst>
                <a:ext uri="{FF2B5EF4-FFF2-40B4-BE49-F238E27FC236}">
                  <a16:creationId xmlns:a16="http://schemas.microsoft.com/office/drawing/2014/main" id="{AA5EC240-33D4-08B1-968E-39E4EBF3A2FA}"/>
                </a:ext>
              </a:extLst>
            </p:cNvPr>
            <p:cNvSpPr/>
            <p:nvPr/>
          </p:nvSpPr>
          <p:spPr>
            <a:xfrm>
              <a:off x="3080329" y="3886042"/>
              <a:ext cx="2631969" cy="705101"/>
            </a:xfrm>
            <a:prstGeom prst="round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rPr>
                <a:t>Sibyl</a:t>
              </a:r>
            </a:p>
          </p:txBody>
        </p:sp>
        <p:cxnSp>
          <p:nvCxnSpPr>
            <p:cNvPr id="13" name="Elbow Connector 12">
              <a:extLst>
                <a:ext uri="{FF2B5EF4-FFF2-40B4-BE49-F238E27FC236}">
                  <a16:creationId xmlns:a16="http://schemas.microsoft.com/office/drawing/2014/main" id="{48F0AEF8-C658-B8E4-14FC-DBA2146EA8E2}"/>
                </a:ext>
              </a:extLst>
            </p:cNvPr>
            <p:cNvCxnSpPr>
              <a:cxnSpLocks/>
              <a:stCxn id="11" idx="1"/>
              <a:endCxn id="12" idx="1"/>
            </p:cNvCxnSpPr>
            <p:nvPr/>
          </p:nvCxnSpPr>
          <p:spPr>
            <a:xfrm rot="10800000" flipH="1">
              <a:off x="3074030" y="4238595"/>
              <a:ext cx="6299" cy="2421274"/>
            </a:xfrm>
            <a:prstGeom prst="bentConnector3">
              <a:avLst>
                <a:gd name="adj1" fmla="val -19742784"/>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Elbow Connector 13">
              <a:extLst>
                <a:ext uri="{FF2B5EF4-FFF2-40B4-BE49-F238E27FC236}">
                  <a16:creationId xmlns:a16="http://schemas.microsoft.com/office/drawing/2014/main" id="{E7DF71D3-6EC6-5777-852C-54F77AFBA66B}"/>
                </a:ext>
              </a:extLst>
            </p:cNvPr>
            <p:cNvCxnSpPr>
              <a:cxnSpLocks/>
            </p:cNvCxnSpPr>
            <p:nvPr/>
          </p:nvCxnSpPr>
          <p:spPr>
            <a:xfrm flipH="1">
              <a:off x="5678155" y="4238592"/>
              <a:ext cx="6299" cy="2421273"/>
            </a:xfrm>
            <a:prstGeom prst="bentConnector3">
              <a:avLst>
                <a:gd name="adj1" fmla="val -2022139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Elbow Connector 14">
              <a:extLst>
                <a:ext uri="{FF2B5EF4-FFF2-40B4-BE49-F238E27FC236}">
                  <a16:creationId xmlns:a16="http://schemas.microsoft.com/office/drawing/2014/main" id="{6BA8AC69-FEF1-2298-BD86-F120FD7AF8C3}"/>
                </a:ext>
              </a:extLst>
            </p:cNvPr>
            <p:cNvCxnSpPr>
              <a:cxnSpLocks/>
              <a:stCxn id="11" idx="0"/>
              <a:endCxn id="12" idx="2"/>
            </p:cNvCxnSpPr>
            <p:nvPr/>
          </p:nvCxnSpPr>
          <p:spPr>
            <a:xfrm rot="5400000" flipH="1" flipV="1">
              <a:off x="3581821" y="5399336"/>
              <a:ext cx="1622686" cy="6299"/>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2932478-DD9D-740A-07FB-2D5C934901C2}"/>
                </a:ext>
              </a:extLst>
            </p:cNvPr>
            <p:cNvSpPr txBox="1"/>
            <p:nvPr/>
          </p:nvSpPr>
          <p:spPr>
            <a:xfrm>
              <a:off x="1056563" y="4668073"/>
              <a:ext cx="2128053" cy="1516104"/>
            </a:xfrm>
            <a:prstGeom prst="rect">
              <a:avLst/>
            </a:prstGeom>
            <a:solidFill>
              <a:schemeClr val="bg1"/>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Features of the current request and system</a:t>
              </a:r>
              <a:endParaRPr kumimoji="0" lang="en-CH"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44733476-8D34-60FA-B4E4-1A1D512FCA26}"/>
                </a:ext>
              </a:extLst>
            </p:cNvPr>
            <p:cNvSpPr txBox="1"/>
            <p:nvPr/>
          </p:nvSpPr>
          <p:spPr>
            <a:xfrm>
              <a:off x="3222814" y="4830796"/>
              <a:ext cx="2631969" cy="1179192"/>
            </a:xfrm>
            <a:prstGeom prst="rect">
              <a:avLst/>
            </a:prstGeom>
            <a:solidFill>
              <a:schemeClr val="bg1"/>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Request latency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(of last served request)</a:t>
              </a:r>
              <a:endParaRPr kumimoji="0" lang="en-CH"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88A2BE58-A60D-283D-5B8A-7C3887EBC67A}"/>
                </a:ext>
              </a:extLst>
            </p:cNvPr>
            <p:cNvSpPr txBox="1"/>
            <p:nvPr/>
          </p:nvSpPr>
          <p:spPr>
            <a:xfrm>
              <a:off x="5631707" y="4880302"/>
              <a:ext cx="2631968" cy="1234139"/>
            </a:xfrm>
            <a:prstGeom prst="rect">
              <a:avLst/>
            </a:prstGeom>
            <a:solidFill>
              <a:schemeClr val="bg1"/>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Select storage device to place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the current page</a:t>
              </a:r>
              <a:endParaRPr kumimoji="0" lang="en-CH" sz="12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20" name="Picture 19">
            <a:extLst>
              <a:ext uri="{FF2B5EF4-FFF2-40B4-BE49-F238E27FC236}">
                <a16:creationId xmlns:a16="http://schemas.microsoft.com/office/drawing/2014/main" id="{3753296C-D900-910B-254F-B295CDEC4E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158321" flipH="1">
            <a:off x="7505840" y="202766"/>
            <a:ext cx="1473091" cy="1205745"/>
          </a:xfrm>
          <a:prstGeom prst="rect">
            <a:avLst/>
          </a:prstGeom>
        </p:spPr>
      </p:pic>
      <p:sp>
        <p:nvSpPr>
          <p:cNvPr id="2" name="Slide Number Placeholder 1">
            <a:extLst>
              <a:ext uri="{FF2B5EF4-FFF2-40B4-BE49-F238E27FC236}">
                <a16:creationId xmlns:a16="http://schemas.microsoft.com/office/drawing/2014/main" id="{338349ED-8CAF-E189-A893-A71A97B96CA3}"/>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224</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754676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dirty="0"/>
              <a:t>Talk Outline</a:t>
            </a:r>
          </a:p>
        </p:txBody>
      </p:sp>
      <p:sp>
        <p:nvSpPr>
          <p:cNvPr id="6" name="Rounded Rectangle 5">
            <a:extLst>
              <a:ext uri="{FF2B5EF4-FFF2-40B4-BE49-F238E27FC236}">
                <a16:creationId xmlns:a16="http://schemas.microsoft.com/office/drawing/2014/main" id="{211133FC-0FE8-0946-AB0D-6EF7893C7DC5}"/>
              </a:ext>
            </a:extLst>
          </p:cNvPr>
          <p:cNvSpPr/>
          <p:nvPr/>
        </p:nvSpPr>
        <p:spPr>
          <a:xfrm>
            <a:off x="169011" y="97005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Key Shortcomings of Prior Data Placement Techniques</a:t>
            </a:r>
          </a:p>
        </p:txBody>
      </p:sp>
      <p:sp>
        <p:nvSpPr>
          <p:cNvPr id="7" name="Rounded Rectangle 6">
            <a:extLst>
              <a:ext uri="{FF2B5EF4-FFF2-40B4-BE49-F238E27FC236}">
                <a16:creationId xmlns:a16="http://schemas.microsoft.com/office/drawing/2014/main" id="{000E7B37-6684-1A4C-B53C-84BECF24DDA8}"/>
              </a:ext>
            </a:extLst>
          </p:cNvPr>
          <p:cNvSpPr/>
          <p:nvPr/>
        </p:nvSpPr>
        <p:spPr>
          <a:xfrm>
            <a:off x="169011" y="2068664"/>
            <a:ext cx="8823914" cy="707666"/>
          </a:xfrm>
          <a:prstGeom prst="round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Formulating Data Placement as Reinforcement Learning</a:t>
            </a: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3167269"/>
            <a:ext cx="8823914" cy="707666"/>
          </a:xfrm>
          <a:prstGeom prst="roundRect">
            <a:avLst/>
          </a:prstGeom>
          <a:solidFill>
            <a:srgbClr val="002060"/>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Sybil: Overview</a:t>
            </a: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4265874"/>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Evaluation </a:t>
            </a:r>
            <a:r>
              <a:rPr kumimoji="0" lang="en-US" sz="2800" b="1" i="0" u="none" strike="noStrike" kern="1200" cap="none" spc="0" normalizeH="0" baseline="0" noProof="0">
                <a:ln>
                  <a:noFill/>
                </a:ln>
                <a:solidFill>
                  <a:prstClr val="white"/>
                </a:solidFill>
                <a:effectLst/>
                <a:uLnTx/>
                <a:uFillTx/>
                <a:latin typeface="Lato" panose="020F0502020204030203" pitchFamily="34" charset="77"/>
                <a:ea typeface="+mn-ea"/>
                <a:cs typeface="+mn-cs"/>
              </a:rPr>
              <a:t>of Sybil </a:t>
            </a:r>
            <a:r>
              <a:rPr kumimoji="0" lang="en-US" sz="28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and Key Results</a:t>
            </a: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364479"/>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Lato" panose="020F0502020204030203" pitchFamily="34" charset="77"/>
                <a:ea typeface="+mn-ea"/>
                <a:cs typeface="+mn-cs"/>
              </a:rPr>
              <a:t>Conclusion</a:t>
            </a:r>
            <a:endParaRPr kumimoji="0" lang="en-US" sz="2800" b="1" i="0" u="none" strike="noStrike" kern="1200" cap="none" spc="0" normalizeH="0" baseline="0" noProof="0" dirty="0">
              <a:ln>
                <a:noFill/>
              </a:ln>
              <a:solidFill>
                <a:prstClr val="white"/>
              </a:solidFill>
              <a:effectLst/>
              <a:uLnTx/>
              <a:uFillTx/>
              <a:latin typeface="Lato" panose="020F0502020204030203" pitchFamily="34" charset="77"/>
              <a:ea typeface="+mn-ea"/>
              <a:cs typeface="+mn-cs"/>
            </a:endParaRPr>
          </a:p>
        </p:txBody>
      </p:sp>
      <p:sp>
        <p:nvSpPr>
          <p:cNvPr id="2" name="Slide Number Placeholder 1">
            <a:extLst>
              <a:ext uri="{FF2B5EF4-FFF2-40B4-BE49-F238E27FC236}">
                <a16:creationId xmlns:a16="http://schemas.microsoft.com/office/drawing/2014/main" id="{04941C5D-17C7-158B-AADC-97A609081456}"/>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225</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4797832"/>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a:extLst>
              <a:ext uri="{FF2B5EF4-FFF2-40B4-BE49-F238E27FC236}">
                <a16:creationId xmlns:a16="http://schemas.microsoft.com/office/drawing/2014/main" id="{E85E612E-99F1-67DA-E586-D5C9D640EA58}"/>
              </a:ext>
            </a:extLst>
          </p:cNvPr>
          <p:cNvSpPr/>
          <p:nvPr/>
        </p:nvSpPr>
        <p:spPr>
          <a:xfrm>
            <a:off x="2434222" y="1336432"/>
            <a:ext cx="4332339" cy="4895556"/>
          </a:xfrm>
          <a:prstGeom prst="round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Rounded Rectangle 17">
            <a:extLst>
              <a:ext uri="{FF2B5EF4-FFF2-40B4-BE49-F238E27FC236}">
                <a16:creationId xmlns:a16="http://schemas.microsoft.com/office/drawing/2014/main" id="{F2EB44F9-51AE-39B7-8DE9-A73ADD2315ED}"/>
              </a:ext>
            </a:extLst>
          </p:cNvPr>
          <p:cNvSpPr/>
          <p:nvPr/>
        </p:nvSpPr>
        <p:spPr>
          <a:xfrm>
            <a:off x="3490026" y="4136136"/>
            <a:ext cx="2163948" cy="1510641"/>
          </a:xfrm>
          <a:prstGeom prst="roundRect">
            <a:avLst/>
          </a:prstGeom>
          <a:solidFill>
            <a:srgbClr val="EDF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alibri" panose="020F0502020204030204"/>
                <a:ea typeface="+mn-ea"/>
                <a:cs typeface="+mn-cs"/>
              </a:rPr>
              <a:t>RL Decision Thread</a:t>
            </a:r>
          </a:p>
        </p:txBody>
      </p:sp>
      <p:sp>
        <p:nvSpPr>
          <p:cNvPr id="4" name="Title 3">
            <a:extLst>
              <a:ext uri="{FF2B5EF4-FFF2-40B4-BE49-F238E27FC236}">
                <a16:creationId xmlns:a16="http://schemas.microsoft.com/office/drawing/2014/main" id="{1F317348-C403-CF11-8BC6-8BDDB9BCF3DD}"/>
              </a:ext>
            </a:extLst>
          </p:cNvPr>
          <p:cNvSpPr>
            <a:spLocks noGrp="1"/>
          </p:cNvSpPr>
          <p:nvPr>
            <p:ph type="title"/>
          </p:nvPr>
        </p:nvSpPr>
        <p:spPr/>
        <p:txBody>
          <a:bodyPr/>
          <a:lstStyle/>
          <a:p>
            <a:r>
              <a:rPr lang="en-CH" dirty="0"/>
              <a:t>Sibyl Execution</a:t>
            </a:r>
          </a:p>
        </p:txBody>
      </p:sp>
      <p:sp>
        <p:nvSpPr>
          <p:cNvPr id="48" name="TextBox 47">
            <a:extLst>
              <a:ext uri="{FF2B5EF4-FFF2-40B4-BE49-F238E27FC236}">
                <a16:creationId xmlns:a16="http://schemas.microsoft.com/office/drawing/2014/main" id="{1470FA86-0121-ECB5-DD3E-6985DDF83CD3}"/>
              </a:ext>
            </a:extLst>
          </p:cNvPr>
          <p:cNvSpPr txBox="1"/>
          <p:nvPr/>
        </p:nvSpPr>
        <p:spPr>
          <a:xfrm>
            <a:off x="697909" y="4136136"/>
            <a:ext cx="1424876" cy="120032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alibri" panose="020F0502020204030204"/>
                <a:ea typeface="+mn-ea"/>
                <a:cs typeface="+mn-cs"/>
              </a:rPr>
              <a:t>Storage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alibri" panose="020F0502020204030204"/>
                <a:ea typeface="+mn-ea"/>
                <a:cs typeface="+mn-cs"/>
              </a:rPr>
              <a:t>Request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alibri" panose="020F0502020204030204"/>
                <a:ea typeface="+mn-ea"/>
                <a:cs typeface="+mn-cs"/>
              </a:rPr>
              <a:t>(from OS)</a:t>
            </a:r>
          </a:p>
        </p:txBody>
      </p:sp>
      <p:sp>
        <p:nvSpPr>
          <p:cNvPr id="50" name="Rounded Rectangle 49">
            <a:extLst>
              <a:ext uri="{FF2B5EF4-FFF2-40B4-BE49-F238E27FC236}">
                <a16:creationId xmlns:a16="http://schemas.microsoft.com/office/drawing/2014/main" id="{22926551-8D61-8894-CFFC-9EF9ABB49000}"/>
              </a:ext>
            </a:extLst>
          </p:cNvPr>
          <p:cNvSpPr/>
          <p:nvPr/>
        </p:nvSpPr>
        <p:spPr>
          <a:xfrm>
            <a:off x="3445689" y="1486722"/>
            <a:ext cx="2163948" cy="1510641"/>
          </a:xfrm>
          <a:prstGeom prst="roundRect">
            <a:avLst/>
          </a:prstGeom>
          <a:solidFill>
            <a:srgbClr val="C4C4D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alibri" panose="020F0502020204030204"/>
                <a:ea typeface="+mn-ea"/>
                <a:cs typeface="+mn-cs"/>
              </a:rPr>
              <a:t>RL Training Thread</a:t>
            </a:r>
          </a:p>
        </p:txBody>
      </p:sp>
      <p:cxnSp>
        <p:nvCxnSpPr>
          <p:cNvPr id="3" name="Curved Connector 2">
            <a:extLst>
              <a:ext uri="{FF2B5EF4-FFF2-40B4-BE49-F238E27FC236}">
                <a16:creationId xmlns:a16="http://schemas.microsoft.com/office/drawing/2014/main" id="{9A3F527C-4DF0-5E1B-4BD4-08A592060771}"/>
              </a:ext>
            </a:extLst>
          </p:cNvPr>
          <p:cNvCxnSpPr>
            <a:cxnSpLocks/>
          </p:cNvCxnSpPr>
          <p:nvPr/>
        </p:nvCxnSpPr>
        <p:spPr>
          <a:xfrm rot="16200000" flipV="1">
            <a:off x="3568830" y="3418234"/>
            <a:ext cx="1164343" cy="271462"/>
          </a:xfrm>
          <a:prstGeom prst="curvedConnector3">
            <a:avLst/>
          </a:prstGeom>
          <a:ln w="762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3" name="Curved Connector 52">
            <a:extLst>
              <a:ext uri="{FF2B5EF4-FFF2-40B4-BE49-F238E27FC236}">
                <a16:creationId xmlns:a16="http://schemas.microsoft.com/office/drawing/2014/main" id="{5E5B092E-95C4-52FD-58DE-5C85E56B306C}"/>
              </a:ext>
            </a:extLst>
          </p:cNvPr>
          <p:cNvCxnSpPr>
            <a:cxnSpLocks/>
          </p:cNvCxnSpPr>
          <p:nvPr/>
        </p:nvCxnSpPr>
        <p:spPr>
          <a:xfrm rot="16200000" flipH="1">
            <a:off x="4421501" y="3418233"/>
            <a:ext cx="1164343" cy="271462"/>
          </a:xfrm>
          <a:prstGeom prst="curvedConnector3">
            <a:avLst/>
          </a:prstGeom>
          <a:ln w="76200">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7BE93C79-8514-D5AE-5D93-7FED68642B74}"/>
              </a:ext>
            </a:extLst>
          </p:cNvPr>
          <p:cNvSpPr txBox="1"/>
          <p:nvPr/>
        </p:nvSpPr>
        <p:spPr>
          <a:xfrm>
            <a:off x="5171445" y="3382083"/>
            <a:ext cx="177780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1" u="none" strike="noStrike" kern="1200" cap="none" spc="0" normalizeH="0" baseline="0" noProof="0" dirty="0">
                <a:ln>
                  <a:noFill/>
                </a:ln>
                <a:solidFill>
                  <a:prstClr val="black"/>
                </a:solidFill>
                <a:effectLst/>
                <a:uLnTx/>
                <a:uFillTx/>
                <a:latin typeface="Calibri" panose="020F0502020204030204"/>
                <a:ea typeface="+mn-ea"/>
                <a:cs typeface="+mn-cs"/>
              </a:rPr>
              <a:t>Periodic Policy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1" u="none" strike="noStrike" kern="1200" cap="none" spc="0" normalizeH="0" baseline="0" noProof="0" dirty="0">
                <a:ln>
                  <a:noFill/>
                </a:ln>
                <a:solidFill>
                  <a:prstClr val="black"/>
                </a:solidFill>
                <a:effectLst/>
                <a:uLnTx/>
                <a:uFillTx/>
                <a:latin typeface="Calibri" panose="020F0502020204030204"/>
                <a:ea typeface="+mn-ea"/>
                <a:cs typeface="+mn-cs"/>
              </a:rPr>
              <a:t>Weight Update</a:t>
            </a:r>
          </a:p>
        </p:txBody>
      </p:sp>
      <p:sp>
        <p:nvSpPr>
          <p:cNvPr id="55" name="TextBox 54">
            <a:extLst>
              <a:ext uri="{FF2B5EF4-FFF2-40B4-BE49-F238E27FC236}">
                <a16:creationId xmlns:a16="http://schemas.microsoft.com/office/drawing/2014/main" id="{D428AC81-1D78-B261-B81D-ED1A1A7192F3}"/>
              </a:ext>
            </a:extLst>
          </p:cNvPr>
          <p:cNvSpPr txBox="1"/>
          <p:nvPr/>
        </p:nvSpPr>
        <p:spPr>
          <a:xfrm>
            <a:off x="2237470" y="3243584"/>
            <a:ext cx="1777800" cy="92333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1" u="none" strike="noStrike" kern="1200" cap="none" spc="0" normalizeH="0" baseline="0" noProof="0" dirty="0">
                <a:ln>
                  <a:noFill/>
                </a:ln>
                <a:solidFill>
                  <a:prstClr val="black"/>
                </a:solidFill>
                <a:effectLst/>
                <a:uLnTx/>
                <a:uFillTx/>
                <a:latin typeface="Calibri" panose="020F0502020204030204"/>
                <a:ea typeface="+mn-ea"/>
                <a:cs typeface="+mn-cs"/>
              </a:rPr>
              <a:t>State, Reward, and Action Information</a:t>
            </a:r>
          </a:p>
        </p:txBody>
      </p:sp>
      <p:cxnSp>
        <p:nvCxnSpPr>
          <p:cNvPr id="19" name="Straight Arrow Connector 18">
            <a:extLst>
              <a:ext uri="{FF2B5EF4-FFF2-40B4-BE49-F238E27FC236}">
                <a16:creationId xmlns:a16="http://schemas.microsoft.com/office/drawing/2014/main" id="{F6269D57-C54F-0AA1-C808-4A2C2F0ADEC3}"/>
              </a:ext>
            </a:extLst>
          </p:cNvPr>
          <p:cNvCxnSpPr/>
          <p:nvPr/>
        </p:nvCxnSpPr>
        <p:spPr>
          <a:xfrm>
            <a:off x="2016026" y="4891456"/>
            <a:ext cx="1470606"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834CC480-AE45-F2B4-073C-7DDDD9C5B1F4}"/>
              </a:ext>
            </a:extLst>
          </p:cNvPr>
          <p:cNvCxnSpPr/>
          <p:nvPr/>
        </p:nvCxnSpPr>
        <p:spPr>
          <a:xfrm>
            <a:off x="5653974" y="4820394"/>
            <a:ext cx="1470606"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D87B686F-DA29-C954-56DF-F3CD5D551AE5}"/>
              </a:ext>
            </a:extLst>
          </p:cNvPr>
          <p:cNvSpPr txBox="1"/>
          <p:nvPr/>
        </p:nvSpPr>
        <p:spPr>
          <a:xfrm>
            <a:off x="6963480" y="4220229"/>
            <a:ext cx="1837619" cy="1200329"/>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alibri" panose="020F0502020204030204"/>
                <a:ea typeface="+mn-ea"/>
                <a:cs typeface="+mn-cs"/>
              </a:rPr>
              <a:t>Data Placement Decision</a:t>
            </a:r>
          </a:p>
        </p:txBody>
      </p:sp>
      <p:sp>
        <p:nvSpPr>
          <p:cNvPr id="69" name="TextBox 68">
            <a:extLst>
              <a:ext uri="{FF2B5EF4-FFF2-40B4-BE49-F238E27FC236}">
                <a16:creationId xmlns:a16="http://schemas.microsoft.com/office/drawing/2014/main" id="{21561CB8-E130-F770-14FD-E05F114996E8}"/>
              </a:ext>
            </a:extLst>
          </p:cNvPr>
          <p:cNvSpPr txBox="1"/>
          <p:nvPr/>
        </p:nvSpPr>
        <p:spPr>
          <a:xfrm>
            <a:off x="5921074" y="2323829"/>
            <a:ext cx="3922430" cy="954107"/>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800" b="1" i="1" u="none" strike="noStrike" kern="1200" cap="none" spc="0" normalizeH="0" baseline="0" noProof="0" dirty="0">
                <a:ln>
                  <a:noFill/>
                </a:ln>
                <a:solidFill>
                  <a:srgbClr val="4472C4"/>
                </a:solidFill>
                <a:effectLst/>
                <a:uLnTx/>
                <a:uFillTx/>
                <a:latin typeface="Calibri" panose="020F0502020204030204"/>
                <a:ea typeface="+mn-ea"/>
                <a:cs typeface="+mn-cs"/>
              </a:rPr>
              <a:t>Asynchronous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800" b="1" i="1" u="none" strike="noStrike" kern="1200" cap="none" spc="0" normalizeH="0" baseline="0" noProof="0" dirty="0">
                <a:ln>
                  <a:noFill/>
                </a:ln>
                <a:solidFill>
                  <a:srgbClr val="4472C4"/>
                </a:solidFill>
                <a:effectLst/>
                <a:uLnTx/>
                <a:uFillTx/>
                <a:latin typeface="Calibri" panose="020F0502020204030204"/>
                <a:ea typeface="+mn-ea"/>
                <a:cs typeface="+mn-cs"/>
              </a:rPr>
              <a:t>Execution</a:t>
            </a:r>
          </a:p>
        </p:txBody>
      </p:sp>
      <p:sp>
        <p:nvSpPr>
          <p:cNvPr id="16" name="TextBox 15">
            <a:extLst>
              <a:ext uri="{FF2B5EF4-FFF2-40B4-BE49-F238E27FC236}">
                <a16:creationId xmlns:a16="http://schemas.microsoft.com/office/drawing/2014/main" id="{7990C49A-E44F-7181-9625-6DD27CEE60E2}"/>
              </a:ext>
            </a:extLst>
          </p:cNvPr>
          <p:cNvSpPr txBox="1"/>
          <p:nvPr/>
        </p:nvSpPr>
        <p:spPr>
          <a:xfrm>
            <a:off x="2639176" y="5685248"/>
            <a:ext cx="3922430"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800" b="1" i="1" u="none" strike="noStrike" kern="1200" cap="none" spc="0" normalizeH="0" baseline="0" noProof="0" dirty="0">
                <a:ln>
                  <a:noFill/>
                </a:ln>
                <a:solidFill>
                  <a:srgbClr val="4472C4"/>
                </a:solidFill>
                <a:effectLst/>
                <a:uLnTx/>
                <a:uFillTx/>
                <a:latin typeface="Calibri" panose="020F0502020204030204"/>
                <a:ea typeface="+mn-ea"/>
                <a:cs typeface="+mn-cs"/>
              </a:rPr>
              <a:t>Sibyl</a:t>
            </a:r>
          </a:p>
        </p:txBody>
      </p:sp>
      <p:sp>
        <p:nvSpPr>
          <p:cNvPr id="2" name="Slide Number Placeholder 1">
            <a:extLst>
              <a:ext uri="{FF2B5EF4-FFF2-40B4-BE49-F238E27FC236}">
                <a16:creationId xmlns:a16="http://schemas.microsoft.com/office/drawing/2014/main" id="{633693B3-9DE3-92CA-F8B0-2CDE8213C4D8}"/>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226</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386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48" grpId="0"/>
      <p:bldP spid="50" grpId="0" animBg="1"/>
      <p:bldP spid="54" grpId="0"/>
      <p:bldP spid="55" grpId="0"/>
      <p:bldP spid="60" grpId="0"/>
      <p:bldP spid="69" grpId="0"/>
      <p:bldP spid="16" grpId="0"/>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a:extLst>
              <a:ext uri="{FF2B5EF4-FFF2-40B4-BE49-F238E27FC236}">
                <a16:creationId xmlns:a16="http://schemas.microsoft.com/office/drawing/2014/main" id="{F2EB44F9-51AE-39B7-8DE9-A73ADD2315ED}"/>
              </a:ext>
            </a:extLst>
          </p:cNvPr>
          <p:cNvSpPr/>
          <p:nvPr/>
        </p:nvSpPr>
        <p:spPr>
          <a:xfrm>
            <a:off x="811727" y="2920042"/>
            <a:ext cx="8155721" cy="2592375"/>
          </a:xfrm>
          <a:prstGeom prst="roundRect">
            <a:avLst/>
          </a:prstGeom>
          <a:solidFill>
            <a:srgbClr val="EDF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1F317348-C403-CF11-8BC6-8BDDB9BCF3DD}"/>
              </a:ext>
            </a:extLst>
          </p:cNvPr>
          <p:cNvSpPr>
            <a:spLocks noGrp="1"/>
          </p:cNvSpPr>
          <p:nvPr>
            <p:ph type="title"/>
          </p:nvPr>
        </p:nvSpPr>
        <p:spPr/>
        <p:txBody>
          <a:bodyPr/>
          <a:lstStyle/>
          <a:p>
            <a:r>
              <a:rPr lang="en-CH" dirty="0"/>
              <a:t>Sibyl Design: Overview</a:t>
            </a:r>
          </a:p>
        </p:txBody>
      </p:sp>
      <p:sp>
        <p:nvSpPr>
          <p:cNvPr id="6" name="Rounded Rectangle 5">
            <a:extLst>
              <a:ext uri="{FF2B5EF4-FFF2-40B4-BE49-F238E27FC236}">
                <a16:creationId xmlns:a16="http://schemas.microsoft.com/office/drawing/2014/main" id="{99283521-417F-FB36-4A09-DC07D1EC7138}"/>
              </a:ext>
            </a:extLst>
          </p:cNvPr>
          <p:cNvSpPr/>
          <p:nvPr/>
        </p:nvSpPr>
        <p:spPr>
          <a:xfrm>
            <a:off x="870715" y="4296178"/>
            <a:ext cx="1129928" cy="794479"/>
          </a:xfrm>
          <a:prstGeom prst="roundRect">
            <a:avLst/>
          </a:prstGeom>
          <a:solidFill>
            <a:srgbClr val="D0E4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ounded Rectangle 6">
            <a:extLst>
              <a:ext uri="{FF2B5EF4-FFF2-40B4-BE49-F238E27FC236}">
                <a16:creationId xmlns:a16="http://schemas.microsoft.com/office/drawing/2014/main" id="{2951E36A-0BC2-9934-38AE-C19ABCBB4DAF}"/>
              </a:ext>
            </a:extLst>
          </p:cNvPr>
          <p:cNvSpPr/>
          <p:nvPr/>
        </p:nvSpPr>
        <p:spPr>
          <a:xfrm>
            <a:off x="2443319" y="3269859"/>
            <a:ext cx="2650761" cy="1325026"/>
          </a:xfrm>
          <a:prstGeom prst="round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1579F42E-0783-0CC0-3DE4-088A6CF3175B}"/>
              </a:ext>
            </a:extLst>
          </p:cNvPr>
          <p:cNvSpPr txBox="1"/>
          <p:nvPr/>
        </p:nvSpPr>
        <p:spPr>
          <a:xfrm>
            <a:off x="2635694" y="4178692"/>
            <a:ext cx="1184222" cy="489878"/>
          </a:xfrm>
          <a:prstGeom prst="rect">
            <a:avLst/>
          </a:prstGeom>
          <a:noFill/>
          <a:ln>
            <a:noFill/>
          </a:ln>
        </p:spPr>
        <p:txBody>
          <a:bodyPr wrap="square">
            <a:spAutoFit/>
          </a:bodyPr>
          <a:lstStyle/>
          <a:p>
            <a:pPr marL="0" marR="0" lvl="0" indent="0" algn="l" defTabSz="457200" rtl="0" eaLnBrk="1" fontAlgn="auto" latinLnBrk="0" hangingPunct="1">
              <a:lnSpc>
                <a:spcPts val="146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rPr>
              <a:t>Inference </a:t>
            </a:r>
          </a:p>
          <a:p>
            <a:pPr marL="0" marR="0" lvl="0" indent="0" algn="l" defTabSz="457200" rtl="0" eaLnBrk="1" fontAlgn="auto" latinLnBrk="0" hangingPunct="1">
              <a:lnSpc>
                <a:spcPts val="146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rPr>
              <a:t>Network</a:t>
            </a:r>
          </a:p>
        </p:txBody>
      </p:sp>
      <p:sp>
        <p:nvSpPr>
          <p:cNvPr id="12" name="Rounded Rectangle 11">
            <a:extLst>
              <a:ext uri="{FF2B5EF4-FFF2-40B4-BE49-F238E27FC236}">
                <a16:creationId xmlns:a16="http://schemas.microsoft.com/office/drawing/2014/main" id="{A26A6F7B-1E99-4099-00D9-4B1F3D5F900A}"/>
              </a:ext>
            </a:extLst>
          </p:cNvPr>
          <p:cNvSpPr/>
          <p:nvPr/>
        </p:nvSpPr>
        <p:spPr>
          <a:xfrm>
            <a:off x="4012291" y="3736697"/>
            <a:ext cx="759500" cy="471975"/>
          </a:xfrm>
          <a:prstGeom prst="roundRect">
            <a:avLst/>
          </a:prstGeom>
          <a:solidFill>
            <a:srgbClr val="99D6C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prstClr val="black"/>
                </a:solidFill>
                <a:effectLst/>
                <a:uLnTx/>
                <a:uFillTx/>
                <a:latin typeface="Calibri" panose="020F0502020204030204"/>
                <a:ea typeface="+mn-ea"/>
                <a:cs typeface="+mn-cs"/>
              </a:rPr>
              <a:t>Max</a:t>
            </a:r>
          </a:p>
        </p:txBody>
      </p:sp>
      <p:sp>
        <p:nvSpPr>
          <p:cNvPr id="13" name="Rounded Rectangle 12">
            <a:extLst>
              <a:ext uri="{FF2B5EF4-FFF2-40B4-BE49-F238E27FC236}">
                <a16:creationId xmlns:a16="http://schemas.microsoft.com/office/drawing/2014/main" id="{B81644D6-8A04-952C-1B70-F3BDFFF2671F}"/>
              </a:ext>
            </a:extLst>
          </p:cNvPr>
          <p:cNvSpPr/>
          <p:nvPr/>
        </p:nvSpPr>
        <p:spPr>
          <a:xfrm>
            <a:off x="5314378" y="4594884"/>
            <a:ext cx="1049311" cy="606085"/>
          </a:xfrm>
          <a:prstGeom prst="round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prstClr val="black"/>
                </a:solidFill>
                <a:effectLst/>
                <a:uLnTx/>
                <a:uFillTx/>
                <a:latin typeface="Calibri" panose="020F0502020204030204"/>
                <a:ea typeface="+mn-ea"/>
                <a:cs typeface="+mn-cs"/>
              </a:rPr>
              <a:t>HSS</a:t>
            </a:r>
          </a:p>
        </p:txBody>
      </p:sp>
      <p:sp>
        <p:nvSpPr>
          <p:cNvPr id="14" name="Rounded Rectangle 13">
            <a:extLst>
              <a:ext uri="{FF2B5EF4-FFF2-40B4-BE49-F238E27FC236}">
                <a16:creationId xmlns:a16="http://schemas.microsoft.com/office/drawing/2014/main" id="{5F35D7B4-6836-8900-8BDC-7FAB01481E57}"/>
              </a:ext>
            </a:extLst>
          </p:cNvPr>
          <p:cNvSpPr/>
          <p:nvPr/>
        </p:nvSpPr>
        <p:spPr>
          <a:xfrm>
            <a:off x="7308070" y="4594883"/>
            <a:ext cx="1216701" cy="606085"/>
          </a:xfrm>
          <a:prstGeom prst="roundRect">
            <a:avLst/>
          </a:prstGeom>
          <a:solidFill>
            <a:srgbClr val="CED5D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9C66BE2-EB3E-7FBF-5480-E1891A043F8B}"/>
              </a:ext>
            </a:extLst>
          </p:cNvPr>
          <p:cNvSpPr txBox="1"/>
          <p:nvPr/>
        </p:nvSpPr>
        <p:spPr>
          <a:xfrm>
            <a:off x="7203982" y="4668570"/>
            <a:ext cx="1424876" cy="489878"/>
          </a:xfrm>
          <a:prstGeom prst="rect">
            <a:avLst/>
          </a:prstGeom>
          <a:noFill/>
        </p:spPr>
        <p:txBody>
          <a:bodyPr wrap="square">
            <a:spAutoFit/>
          </a:bodyPr>
          <a:lstStyle/>
          <a:p>
            <a:pPr marL="0" marR="0" lvl="0" indent="0" algn="ctr" defTabSz="457200" rtl="0" eaLnBrk="1" fontAlgn="auto" latinLnBrk="0" hangingPunct="1">
              <a:lnSpc>
                <a:spcPts val="146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rPr>
              <a:t>Collect</a:t>
            </a:r>
          </a:p>
          <a:p>
            <a:pPr marL="0" marR="0" lvl="0" indent="0" algn="ctr" defTabSz="457200" rtl="0" eaLnBrk="1" fontAlgn="auto" latinLnBrk="0" hangingPunct="1">
              <a:lnSpc>
                <a:spcPts val="146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rPr>
              <a:t>Experiences</a:t>
            </a:r>
          </a:p>
        </p:txBody>
      </p:sp>
      <p:sp>
        <p:nvSpPr>
          <p:cNvPr id="16" name="Magnetic Disk 15">
            <a:extLst>
              <a:ext uri="{FF2B5EF4-FFF2-40B4-BE49-F238E27FC236}">
                <a16:creationId xmlns:a16="http://schemas.microsoft.com/office/drawing/2014/main" id="{A281567B-20DC-698E-2C88-67256CB28C1D}"/>
              </a:ext>
            </a:extLst>
          </p:cNvPr>
          <p:cNvSpPr/>
          <p:nvPr/>
        </p:nvSpPr>
        <p:spPr>
          <a:xfrm>
            <a:off x="5839033" y="3112457"/>
            <a:ext cx="1708878" cy="884420"/>
          </a:xfrm>
          <a:prstGeom prst="flowChartMagneticDisk">
            <a:avLst/>
          </a:prstGeom>
          <a:solidFill>
            <a:srgbClr val="FFBCB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017DF911-780C-3465-FF64-040451098DED}"/>
              </a:ext>
            </a:extLst>
          </p:cNvPr>
          <p:cNvSpPr txBox="1"/>
          <p:nvPr/>
        </p:nvSpPr>
        <p:spPr>
          <a:xfrm>
            <a:off x="5680129" y="3421262"/>
            <a:ext cx="2023673" cy="489878"/>
          </a:xfrm>
          <a:prstGeom prst="rect">
            <a:avLst/>
          </a:prstGeom>
          <a:noFill/>
        </p:spPr>
        <p:txBody>
          <a:bodyPr wrap="square">
            <a:spAutoFit/>
          </a:bodyPr>
          <a:lstStyle/>
          <a:p>
            <a:pPr marL="0" marR="0" lvl="0" indent="0" algn="ctr" defTabSz="457200" rtl="0" eaLnBrk="1" fontAlgn="auto" latinLnBrk="0" hangingPunct="1">
              <a:lnSpc>
                <a:spcPts val="146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rPr>
              <a:t>Experience Buffer (in host DRAM)</a:t>
            </a:r>
          </a:p>
        </p:txBody>
      </p:sp>
      <p:cxnSp>
        <p:nvCxnSpPr>
          <p:cNvPr id="21" name="Elbow Connector 20">
            <a:extLst>
              <a:ext uri="{FF2B5EF4-FFF2-40B4-BE49-F238E27FC236}">
                <a16:creationId xmlns:a16="http://schemas.microsoft.com/office/drawing/2014/main" id="{4A1D85F8-4E1D-4BBE-E68C-A70D60BF4202}"/>
              </a:ext>
            </a:extLst>
          </p:cNvPr>
          <p:cNvCxnSpPr>
            <a:cxnSpLocks/>
            <a:stCxn id="6" idx="3"/>
            <a:endCxn id="7" idx="1"/>
          </p:cNvCxnSpPr>
          <p:nvPr/>
        </p:nvCxnSpPr>
        <p:spPr>
          <a:xfrm flipV="1">
            <a:off x="2000643" y="3932372"/>
            <a:ext cx="442676" cy="761046"/>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Elbow Connector 21">
            <a:extLst>
              <a:ext uri="{FF2B5EF4-FFF2-40B4-BE49-F238E27FC236}">
                <a16:creationId xmlns:a16="http://schemas.microsoft.com/office/drawing/2014/main" id="{9A66B46D-85DD-5D37-DD23-D2F9C9ACD717}"/>
              </a:ext>
            </a:extLst>
          </p:cNvPr>
          <p:cNvCxnSpPr>
            <a:cxnSpLocks/>
            <a:stCxn id="6" idx="3"/>
            <a:endCxn id="14" idx="2"/>
          </p:cNvCxnSpPr>
          <p:nvPr/>
        </p:nvCxnSpPr>
        <p:spPr>
          <a:xfrm>
            <a:off x="2000643" y="4693418"/>
            <a:ext cx="5915778" cy="507550"/>
          </a:xfrm>
          <a:prstGeom prst="bentConnector4">
            <a:avLst>
              <a:gd name="adj1" fmla="val 3768"/>
              <a:gd name="adj2" fmla="val 14504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Elbow Connector 26">
            <a:extLst>
              <a:ext uri="{FF2B5EF4-FFF2-40B4-BE49-F238E27FC236}">
                <a16:creationId xmlns:a16="http://schemas.microsoft.com/office/drawing/2014/main" id="{3EDD4E50-52BE-0F3F-AC5C-68286EDC56BF}"/>
              </a:ext>
            </a:extLst>
          </p:cNvPr>
          <p:cNvCxnSpPr>
            <a:cxnSpLocks/>
            <a:endCxn id="13" idx="0"/>
          </p:cNvCxnSpPr>
          <p:nvPr/>
        </p:nvCxnSpPr>
        <p:spPr>
          <a:xfrm>
            <a:off x="5086659" y="4070561"/>
            <a:ext cx="752375" cy="524323"/>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Elbow Connector 28">
            <a:extLst>
              <a:ext uri="{FF2B5EF4-FFF2-40B4-BE49-F238E27FC236}">
                <a16:creationId xmlns:a16="http://schemas.microsoft.com/office/drawing/2014/main" id="{1AEC469C-F529-3183-BB06-D3F7BFEC6EDB}"/>
              </a:ext>
            </a:extLst>
          </p:cNvPr>
          <p:cNvCxnSpPr>
            <a:cxnSpLocks/>
            <a:endCxn id="14" idx="0"/>
          </p:cNvCxnSpPr>
          <p:nvPr/>
        </p:nvCxnSpPr>
        <p:spPr>
          <a:xfrm>
            <a:off x="5793836" y="4070561"/>
            <a:ext cx="2122585" cy="524322"/>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Elbow Connector 30">
            <a:extLst>
              <a:ext uri="{FF2B5EF4-FFF2-40B4-BE49-F238E27FC236}">
                <a16:creationId xmlns:a16="http://schemas.microsoft.com/office/drawing/2014/main" id="{E8052DD1-BFA8-0594-F216-9A8BF86B794F}"/>
              </a:ext>
            </a:extLst>
          </p:cNvPr>
          <p:cNvCxnSpPr>
            <a:cxnSpLocks/>
            <a:endCxn id="16" idx="4"/>
          </p:cNvCxnSpPr>
          <p:nvPr/>
        </p:nvCxnSpPr>
        <p:spPr>
          <a:xfrm rot="16200000" flipV="1">
            <a:off x="7389336" y="3713243"/>
            <a:ext cx="1037453" cy="720302"/>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1949E19B-2C05-5FBF-65D6-5663899BE3EA}"/>
              </a:ext>
            </a:extLst>
          </p:cNvPr>
          <p:cNvSpPr txBox="1"/>
          <p:nvPr/>
        </p:nvSpPr>
        <p:spPr>
          <a:xfrm>
            <a:off x="728677" y="4403224"/>
            <a:ext cx="1424876"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rPr>
              <a:t>Observation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cxnSp>
        <p:nvCxnSpPr>
          <p:cNvPr id="47" name="Elbow Connector 46">
            <a:extLst>
              <a:ext uri="{FF2B5EF4-FFF2-40B4-BE49-F238E27FC236}">
                <a16:creationId xmlns:a16="http://schemas.microsoft.com/office/drawing/2014/main" id="{650D62B6-5C08-81DA-8F88-9408BF0E3224}"/>
              </a:ext>
            </a:extLst>
          </p:cNvPr>
          <p:cNvCxnSpPr>
            <a:cxnSpLocks/>
            <a:stCxn id="13" idx="3"/>
          </p:cNvCxnSpPr>
          <p:nvPr/>
        </p:nvCxnSpPr>
        <p:spPr>
          <a:xfrm>
            <a:off x="6363689" y="4897927"/>
            <a:ext cx="958523" cy="2792"/>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Elbow Connector 56">
            <a:extLst>
              <a:ext uri="{FF2B5EF4-FFF2-40B4-BE49-F238E27FC236}">
                <a16:creationId xmlns:a16="http://schemas.microsoft.com/office/drawing/2014/main" id="{6874DC0F-17C4-A83C-92BA-120CEC6F4066}"/>
              </a:ext>
            </a:extLst>
          </p:cNvPr>
          <p:cNvCxnSpPr>
            <a:cxnSpLocks/>
            <a:endCxn id="6" idx="1"/>
          </p:cNvCxnSpPr>
          <p:nvPr/>
        </p:nvCxnSpPr>
        <p:spPr>
          <a:xfrm flipV="1">
            <a:off x="176552" y="4693418"/>
            <a:ext cx="694163" cy="2791"/>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AE507305-E185-A5F9-8A6C-DF786499D414}"/>
              </a:ext>
            </a:extLst>
          </p:cNvPr>
          <p:cNvSpPr txBox="1"/>
          <p:nvPr/>
        </p:nvSpPr>
        <p:spPr>
          <a:xfrm>
            <a:off x="-314124" y="4144600"/>
            <a:ext cx="1424876" cy="86177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alibri" panose="020F0502020204030204"/>
                <a:ea typeface="+mn-ea"/>
                <a:cs typeface="+mn-cs"/>
              </a:rPr>
              <a:t>Storage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alibri" panose="020F0502020204030204"/>
                <a:ea typeface="+mn-ea"/>
                <a:cs typeface="+mn-cs"/>
              </a:rPr>
              <a:t>Request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alibri" panose="020F0502020204030204"/>
                <a:ea typeface="+mn-ea"/>
                <a:cs typeface="+mn-cs"/>
              </a:rPr>
              <a:t>(from OS)</a:t>
            </a:r>
          </a:p>
        </p:txBody>
      </p:sp>
      <p:sp>
        <p:nvSpPr>
          <p:cNvPr id="62" name="TextBox 61">
            <a:extLst>
              <a:ext uri="{FF2B5EF4-FFF2-40B4-BE49-F238E27FC236}">
                <a16:creationId xmlns:a16="http://schemas.microsoft.com/office/drawing/2014/main" id="{30C44A6B-317F-B3A4-3EAF-E8A57C1C4F3A}"/>
              </a:ext>
            </a:extLst>
          </p:cNvPr>
          <p:cNvSpPr txBox="1"/>
          <p:nvPr/>
        </p:nvSpPr>
        <p:spPr>
          <a:xfrm>
            <a:off x="1173864" y="3827600"/>
            <a:ext cx="1424876"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libri" panose="020F0502020204030204"/>
                <a:ea typeface="+mn-ea"/>
                <a:cs typeface="+mn-cs"/>
              </a:rPr>
              <a:t>State</a:t>
            </a:r>
          </a:p>
        </p:txBody>
      </p:sp>
      <p:sp>
        <p:nvSpPr>
          <p:cNvPr id="64" name="TextBox 63">
            <a:extLst>
              <a:ext uri="{FF2B5EF4-FFF2-40B4-BE49-F238E27FC236}">
                <a16:creationId xmlns:a16="http://schemas.microsoft.com/office/drawing/2014/main" id="{02E5EC77-862F-6037-F8D1-4B5817B6F75D}"/>
              </a:ext>
            </a:extLst>
          </p:cNvPr>
          <p:cNvSpPr txBox="1"/>
          <p:nvPr/>
        </p:nvSpPr>
        <p:spPr>
          <a:xfrm>
            <a:off x="1110752" y="5147595"/>
            <a:ext cx="1424876"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libri" panose="020F0502020204030204"/>
                <a:ea typeface="+mn-ea"/>
                <a:cs typeface="+mn-cs"/>
              </a:rPr>
              <a:t>State</a:t>
            </a:r>
          </a:p>
        </p:txBody>
      </p:sp>
      <p:sp>
        <p:nvSpPr>
          <p:cNvPr id="65" name="TextBox 64">
            <a:extLst>
              <a:ext uri="{FF2B5EF4-FFF2-40B4-BE49-F238E27FC236}">
                <a16:creationId xmlns:a16="http://schemas.microsoft.com/office/drawing/2014/main" id="{F161A1A5-A9B6-8838-F861-F9F8A380DCF2}"/>
              </a:ext>
            </a:extLst>
          </p:cNvPr>
          <p:cNvSpPr txBox="1"/>
          <p:nvPr/>
        </p:nvSpPr>
        <p:spPr>
          <a:xfrm>
            <a:off x="4745935" y="3766711"/>
            <a:ext cx="1424876"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libri" panose="020F0502020204030204"/>
                <a:ea typeface="+mn-ea"/>
                <a:cs typeface="+mn-cs"/>
              </a:rPr>
              <a:t>Action</a:t>
            </a:r>
          </a:p>
        </p:txBody>
      </p:sp>
      <p:sp>
        <p:nvSpPr>
          <p:cNvPr id="66" name="TextBox 65">
            <a:extLst>
              <a:ext uri="{FF2B5EF4-FFF2-40B4-BE49-F238E27FC236}">
                <a16:creationId xmlns:a16="http://schemas.microsoft.com/office/drawing/2014/main" id="{0F254C6F-DDB4-C22F-0F40-3933226A1E26}"/>
              </a:ext>
            </a:extLst>
          </p:cNvPr>
          <p:cNvSpPr txBox="1"/>
          <p:nvPr/>
        </p:nvSpPr>
        <p:spPr>
          <a:xfrm>
            <a:off x="6100956" y="4553474"/>
            <a:ext cx="1424876"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libri" panose="020F0502020204030204"/>
                <a:ea typeface="+mn-ea"/>
                <a:cs typeface="+mn-cs"/>
              </a:rPr>
              <a:t>Reward</a:t>
            </a:r>
          </a:p>
        </p:txBody>
      </p:sp>
      <p:sp>
        <p:nvSpPr>
          <p:cNvPr id="67" name="TextBox 66">
            <a:extLst>
              <a:ext uri="{FF2B5EF4-FFF2-40B4-BE49-F238E27FC236}">
                <a16:creationId xmlns:a16="http://schemas.microsoft.com/office/drawing/2014/main" id="{FBE3B5FD-1F55-DDD2-7DC2-43DA944514E2}"/>
              </a:ext>
            </a:extLst>
          </p:cNvPr>
          <p:cNvSpPr txBox="1"/>
          <p:nvPr/>
        </p:nvSpPr>
        <p:spPr>
          <a:xfrm>
            <a:off x="7420548" y="2874734"/>
            <a:ext cx="1424876"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4472C4"/>
                </a:solidFill>
                <a:effectLst/>
                <a:uLnTx/>
                <a:uFillTx/>
                <a:latin typeface="Calibri" panose="020F0502020204030204"/>
                <a:ea typeface="+mn-ea"/>
                <a:cs typeface="+mn-cs"/>
              </a:rPr>
              <a:t>RL Decision Thread</a:t>
            </a:r>
          </a:p>
        </p:txBody>
      </p:sp>
      <p:cxnSp>
        <p:nvCxnSpPr>
          <p:cNvPr id="68" name="Elbow Connector 67">
            <a:extLst>
              <a:ext uri="{FF2B5EF4-FFF2-40B4-BE49-F238E27FC236}">
                <a16:creationId xmlns:a16="http://schemas.microsoft.com/office/drawing/2014/main" id="{DEE94EA8-ED3C-A39A-213D-3A8479523706}"/>
              </a:ext>
            </a:extLst>
          </p:cNvPr>
          <p:cNvCxnSpPr>
            <a:cxnSpLocks/>
            <a:endCxn id="12" idx="1"/>
          </p:cNvCxnSpPr>
          <p:nvPr/>
        </p:nvCxnSpPr>
        <p:spPr>
          <a:xfrm>
            <a:off x="3526526" y="3972684"/>
            <a:ext cx="485765" cy="1"/>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580043EA-D627-14A7-913D-9A45565F4614}"/>
              </a:ext>
            </a:extLst>
          </p:cNvPr>
          <p:cNvSpPr txBox="1"/>
          <p:nvPr/>
        </p:nvSpPr>
        <p:spPr>
          <a:xfrm>
            <a:off x="3771036" y="4225899"/>
            <a:ext cx="1424876"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libri" panose="020F0502020204030204"/>
                <a:ea typeface="+mn-ea"/>
                <a:cs typeface="+mn-cs"/>
              </a:rPr>
              <a:t>Sibyl Policy</a:t>
            </a:r>
          </a:p>
        </p:txBody>
      </p:sp>
      <p:cxnSp>
        <p:nvCxnSpPr>
          <p:cNvPr id="76" name="Elbow Connector 75">
            <a:extLst>
              <a:ext uri="{FF2B5EF4-FFF2-40B4-BE49-F238E27FC236}">
                <a16:creationId xmlns:a16="http://schemas.microsoft.com/office/drawing/2014/main" id="{674CF30D-306B-CA9D-F9C5-B91BCF68B518}"/>
              </a:ext>
            </a:extLst>
          </p:cNvPr>
          <p:cNvCxnSpPr>
            <a:cxnSpLocks/>
            <a:stCxn id="16" idx="1"/>
          </p:cNvCxnSpPr>
          <p:nvPr/>
        </p:nvCxnSpPr>
        <p:spPr>
          <a:xfrm rot="16200000" flipV="1">
            <a:off x="5652998" y="2071983"/>
            <a:ext cx="968161" cy="1112788"/>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31AD2DEC-297F-7ABA-4EA3-24455E4D7040}"/>
              </a:ext>
            </a:extLst>
          </p:cNvPr>
          <p:cNvSpPr txBox="1"/>
          <p:nvPr/>
        </p:nvSpPr>
        <p:spPr>
          <a:xfrm>
            <a:off x="1098927" y="2365193"/>
            <a:ext cx="1777800"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alibri" panose="020F0502020204030204"/>
                <a:ea typeface="+mn-ea"/>
                <a:cs typeface="+mn-cs"/>
              </a:rPr>
              <a:t>Periodic Weights update</a:t>
            </a:r>
          </a:p>
        </p:txBody>
      </p:sp>
      <p:pic>
        <p:nvPicPr>
          <p:cNvPr id="106" name="Picture 105">
            <a:extLst>
              <a:ext uri="{FF2B5EF4-FFF2-40B4-BE49-F238E27FC236}">
                <a16:creationId xmlns:a16="http://schemas.microsoft.com/office/drawing/2014/main" id="{49F0D64E-FC49-29EA-F46C-D4832F25FF85}"/>
              </a:ext>
            </a:extLst>
          </p:cNvPr>
          <p:cNvPicPr>
            <a:picLocks noChangeAspect="1"/>
          </p:cNvPicPr>
          <p:nvPr/>
        </p:nvPicPr>
        <p:blipFill rotWithShape="1">
          <a:blip r:embed="rId3"/>
          <a:srcRect l="38572" t="30978" r="47203" b="51531"/>
          <a:stretch/>
        </p:blipFill>
        <p:spPr>
          <a:xfrm>
            <a:off x="2605339" y="3281926"/>
            <a:ext cx="950578" cy="1013037"/>
          </a:xfrm>
          <a:prstGeom prst="rect">
            <a:avLst/>
          </a:prstGeom>
        </p:spPr>
      </p:pic>
      <p:grpSp>
        <p:nvGrpSpPr>
          <p:cNvPr id="155" name="Group 154">
            <a:extLst>
              <a:ext uri="{FF2B5EF4-FFF2-40B4-BE49-F238E27FC236}">
                <a16:creationId xmlns:a16="http://schemas.microsoft.com/office/drawing/2014/main" id="{375397F5-D7AD-1B30-C159-B31D7C5D1BEF}"/>
              </a:ext>
            </a:extLst>
          </p:cNvPr>
          <p:cNvGrpSpPr/>
          <p:nvPr/>
        </p:nvGrpSpPr>
        <p:grpSpPr>
          <a:xfrm>
            <a:off x="3127418" y="2575857"/>
            <a:ext cx="524639" cy="338554"/>
            <a:chOff x="3086606" y="2492382"/>
            <a:chExt cx="524639" cy="338554"/>
          </a:xfrm>
        </p:grpSpPr>
        <p:sp>
          <p:nvSpPr>
            <p:cNvPr id="156" name="Oval 155">
              <a:extLst>
                <a:ext uri="{FF2B5EF4-FFF2-40B4-BE49-F238E27FC236}">
                  <a16:creationId xmlns:a16="http://schemas.microsoft.com/office/drawing/2014/main" id="{15F1007A-F3B7-BA7D-D40A-A12D32A96C17}"/>
                </a:ext>
              </a:extLst>
            </p:cNvPr>
            <p:cNvSpPr/>
            <p:nvPr/>
          </p:nvSpPr>
          <p:spPr>
            <a:xfrm>
              <a:off x="3191320" y="2523296"/>
              <a:ext cx="312627" cy="2516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7" name="TextBox 156">
              <a:extLst>
                <a:ext uri="{FF2B5EF4-FFF2-40B4-BE49-F238E27FC236}">
                  <a16:creationId xmlns:a16="http://schemas.microsoft.com/office/drawing/2014/main" id="{3AD391AA-FEC9-BEBA-ED4A-1A21933DB253}"/>
                </a:ext>
              </a:extLst>
            </p:cNvPr>
            <p:cNvSpPr txBox="1"/>
            <p:nvPr/>
          </p:nvSpPr>
          <p:spPr>
            <a:xfrm>
              <a:off x="3086606" y="2492382"/>
              <a:ext cx="524639"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white"/>
                  </a:solidFill>
                  <a:effectLst/>
                  <a:uLnTx/>
                  <a:uFillTx/>
                  <a:latin typeface="Calibri" panose="020F0502020204030204"/>
                  <a:ea typeface="+mn-ea"/>
                  <a:cs typeface="+mn-cs"/>
                </a:rPr>
                <a:t>10</a:t>
              </a:r>
            </a:p>
          </p:txBody>
        </p:sp>
      </p:grpSp>
      <p:sp>
        <p:nvSpPr>
          <p:cNvPr id="186" name="Rounded Rectangle 185">
            <a:extLst>
              <a:ext uri="{FF2B5EF4-FFF2-40B4-BE49-F238E27FC236}">
                <a16:creationId xmlns:a16="http://schemas.microsoft.com/office/drawing/2014/main" id="{2A6C46CC-51A7-F34F-563A-BC0030F4375C}"/>
              </a:ext>
            </a:extLst>
          </p:cNvPr>
          <p:cNvSpPr/>
          <p:nvPr/>
        </p:nvSpPr>
        <p:spPr>
          <a:xfrm>
            <a:off x="811727" y="1555149"/>
            <a:ext cx="8130867" cy="1319585"/>
          </a:xfrm>
          <a:prstGeom prst="roundRect">
            <a:avLst/>
          </a:prstGeom>
          <a:solidFill>
            <a:srgbClr val="D0D0E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87" name="Elbow Connector 186">
            <a:extLst>
              <a:ext uri="{FF2B5EF4-FFF2-40B4-BE49-F238E27FC236}">
                <a16:creationId xmlns:a16="http://schemas.microsoft.com/office/drawing/2014/main" id="{2E6A2C66-09BA-3D5E-AECD-C2E35BB22455}"/>
              </a:ext>
            </a:extLst>
          </p:cNvPr>
          <p:cNvCxnSpPr>
            <a:cxnSpLocks/>
            <a:endCxn id="199" idx="3"/>
          </p:cNvCxnSpPr>
          <p:nvPr/>
        </p:nvCxnSpPr>
        <p:spPr>
          <a:xfrm rot="16200000" flipV="1">
            <a:off x="5626723" y="2045708"/>
            <a:ext cx="968161" cy="1165338"/>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8" name="Elbow Connector 187">
            <a:extLst>
              <a:ext uri="{FF2B5EF4-FFF2-40B4-BE49-F238E27FC236}">
                <a16:creationId xmlns:a16="http://schemas.microsoft.com/office/drawing/2014/main" id="{96E34FA3-D3D3-701D-E341-AAE52AB495DE}"/>
              </a:ext>
            </a:extLst>
          </p:cNvPr>
          <p:cNvCxnSpPr>
            <a:cxnSpLocks/>
          </p:cNvCxnSpPr>
          <p:nvPr/>
        </p:nvCxnSpPr>
        <p:spPr>
          <a:xfrm rot="10800000" flipV="1">
            <a:off x="3602882" y="2144296"/>
            <a:ext cx="603017" cy="30938"/>
          </a:xfrm>
          <a:prstGeom prst="bentConnector3">
            <a:avLst>
              <a:gd name="adj1" fmla="val 294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9" name="TextBox 188">
            <a:extLst>
              <a:ext uri="{FF2B5EF4-FFF2-40B4-BE49-F238E27FC236}">
                <a16:creationId xmlns:a16="http://schemas.microsoft.com/office/drawing/2014/main" id="{511C62C9-EAA7-364A-DA2D-671DF2D1AED5}"/>
              </a:ext>
            </a:extLst>
          </p:cNvPr>
          <p:cNvSpPr txBox="1"/>
          <p:nvPr/>
        </p:nvSpPr>
        <p:spPr>
          <a:xfrm>
            <a:off x="1665230" y="1749368"/>
            <a:ext cx="1184222" cy="489878"/>
          </a:xfrm>
          <a:prstGeom prst="rect">
            <a:avLst/>
          </a:prstGeom>
          <a:noFill/>
          <a:ln>
            <a:noFill/>
          </a:ln>
        </p:spPr>
        <p:txBody>
          <a:bodyPr wrap="square">
            <a:spAutoFit/>
          </a:bodyPr>
          <a:lstStyle/>
          <a:p>
            <a:pPr marL="0" marR="0" lvl="0" indent="0" algn="l" defTabSz="457200" rtl="0" eaLnBrk="1" fontAlgn="auto" latinLnBrk="0" hangingPunct="1">
              <a:lnSpc>
                <a:spcPts val="146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rPr>
              <a:t>Training </a:t>
            </a:r>
          </a:p>
          <a:p>
            <a:pPr marL="0" marR="0" lvl="0" indent="0" algn="l" defTabSz="457200" rtl="0" eaLnBrk="1" fontAlgn="auto" latinLnBrk="0" hangingPunct="1">
              <a:lnSpc>
                <a:spcPts val="146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rPr>
              <a:t>Network</a:t>
            </a:r>
          </a:p>
        </p:txBody>
      </p:sp>
      <p:sp>
        <p:nvSpPr>
          <p:cNvPr id="191" name="TextBox 190">
            <a:extLst>
              <a:ext uri="{FF2B5EF4-FFF2-40B4-BE49-F238E27FC236}">
                <a16:creationId xmlns:a16="http://schemas.microsoft.com/office/drawing/2014/main" id="{77131A3B-152C-8176-D93D-8AD57E9592BA}"/>
              </a:ext>
            </a:extLst>
          </p:cNvPr>
          <p:cNvSpPr txBox="1"/>
          <p:nvPr/>
        </p:nvSpPr>
        <p:spPr>
          <a:xfrm>
            <a:off x="7420548" y="1561838"/>
            <a:ext cx="1424876"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4472C4"/>
                </a:solidFill>
                <a:effectLst/>
                <a:uLnTx/>
                <a:uFillTx/>
                <a:latin typeface="Calibri" panose="020F0502020204030204"/>
                <a:ea typeface="+mn-ea"/>
                <a:cs typeface="+mn-cs"/>
              </a:rPr>
              <a:t>RL Training Thread</a:t>
            </a:r>
          </a:p>
        </p:txBody>
      </p:sp>
      <p:sp>
        <p:nvSpPr>
          <p:cNvPr id="192" name="TextBox 191">
            <a:extLst>
              <a:ext uri="{FF2B5EF4-FFF2-40B4-BE49-F238E27FC236}">
                <a16:creationId xmlns:a16="http://schemas.microsoft.com/office/drawing/2014/main" id="{4EF89A6D-128C-319D-FFE3-3F9745B0B038}"/>
              </a:ext>
            </a:extLst>
          </p:cNvPr>
          <p:cNvSpPr txBox="1"/>
          <p:nvPr/>
        </p:nvSpPr>
        <p:spPr>
          <a:xfrm>
            <a:off x="5458373" y="1854385"/>
            <a:ext cx="1424876"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0" i="1" u="none" strike="noStrike" kern="1200" cap="none" spc="0" normalizeH="0" baseline="0" noProof="0" dirty="0">
                <a:ln>
                  <a:noFill/>
                </a:ln>
                <a:solidFill>
                  <a:prstClr val="black"/>
                </a:solidFill>
                <a:effectLst/>
                <a:uLnTx/>
                <a:uFillTx/>
                <a:latin typeface="Calibri" panose="020F0502020204030204"/>
                <a:ea typeface="+mn-ea"/>
                <a:cs typeface="+mn-cs"/>
              </a:rPr>
              <a:t>Batch</a:t>
            </a:r>
          </a:p>
        </p:txBody>
      </p:sp>
      <p:sp>
        <p:nvSpPr>
          <p:cNvPr id="199" name="Rounded Rectangle 198">
            <a:extLst>
              <a:ext uri="{FF2B5EF4-FFF2-40B4-BE49-F238E27FC236}">
                <a16:creationId xmlns:a16="http://schemas.microsoft.com/office/drawing/2014/main" id="{6A44D447-1CFA-4A3D-2D9C-21AA0698F8C5}"/>
              </a:ext>
            </a:extLst>
          </p:cNvPr>
          <p:cNvSpPr/>
          <p:nvPr/>
        </p:nvSpPr>
        <p:spPr>
          <a:xfrm>
            <a:off x="4174368" y="1875170"/>
            <a:ext cx="1353766" cy="538251"/>
          </a:xfrm>
          <a:prstGeom prst="round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prstClr val="black"/>
                </a:solidFill>
                <a:effectLst/>
                <a:uLnTx/>
                <a:uFillTx/>
                <a:latin typeface="Calibri" panose="020F0502020204030204"/>
                <a:ea typeface="+mn-ea"/>
                <a:cs typeface="+mn-cs"/>
              </a:rPr>
              <a:t>Training Dataset</a:t>
            </a:r>
          </a:p>
        </p:txBody>
      </p:sp>
      <p:cxnSp>
        <p:nvCxnSpPr>
          <p:cNvPr id="96" name="Elbow Connector 95">
            <a:extLst>
              <a:ext uri="{FF2B5EF4-FFF2-40B4-BE49-F238E27FC236}">
                <a16:creationId xmlns:a16="http://schemas.microsoft.com/office/drawing/2014/main" id="{BD6BAEED-45F7-F1E4-1E52-26B52B1DC07F}"/>
              </a:ext>
            </a:extLst>
          </p:cNvPr>
          <p:cNvCxnSpPr>
            <a:cxnSpLocks/>
          </p:cNvCxnSpPr>
          <p:nvPr/>
        </p:nvCxnSpPr>
        <p:spPr>
          <a:xfrm rot="16200000" flipH="1">
            <a:off x="2730637" y="2932298"/>
            <a:ext cx="842946" cy="20258"/>
          </a:xfrm>
          <a:prstGeom prst="bentConnector3">
            <a:avLst>
              <a:gd name="adj1" fmla="val 141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3" name="Picture 202">
            <a:extLst>
              <a:ext uri="{FF2B5EF4-FFF2-40B4-BE49-F238E27FC236}">
                <a16:creationId xmlns:a16="http://schemas.microsoft.com/office/drawing/2014/main" id="{A60E3BB0-BE2E-BBA9-32DA-29AB044B46ED}"/>
              </a:ext>
            </a:extLst>
          </p:cNvPr>
          <p:cNvPicPr>
            <a:picLocks noChangeAspect="1"/>
          </p:cNvPicPr>
          <p:nvPr/>
        </p:nvPicPr>
        <p:blipFill rotWithShape="1">
          <a:blip r:embed="rId3"/>
          <a:srcRect l="38572" t="30978" r="47203" b="51531"/>
          <a:stretch/>
        </p:blipFill>
        <p:spPr>
          <a:xfrm>
            <a:off x="2673323" y="1668715"/>
            <a:ext cx="950578" cy="1013037"/>
          </a:xfrm>
          <a:prstGeom prst="rect">
            <a:avLst/>
          </a:prstGeom>
        </p:spPr>
      </p:pic>
      <p:sp>
        <p:nvSpPr>
          <p:cNvPr id="46" name="TextBox 45">
            <a:extLst>
              <a:ext uri="{FF2B5EF4-FFF2-40B4-BE49-F238E27FC236}">
                <a16:creationId xmlns:a16="http://schemas.microsoft.com/office/drawing/2014/main" id="{CE234BED-2E2E-9D91-83FB-BBA4E714E003}"/>
              </a:ext>
            </a:extLst>
          </p:cNvPr>
          <p:cNvSpPr txBox="1"/>
          <p:nvPr/>
        </p:nvSpPr>
        <p:spPr>
          <a:xfrm>
            <a:off x="946529" y="2314394"/>
            <a:ext cx="1777800"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0" i="1" u="none" strike="noStrike" kern="1200" cap="none" spc="0" normalizeH="0" baseline="0" noProof="0" dirty="0">
                <a:ln>
                  <a:noFill/>
                </a:ln>
                <a:solidFill>
                  <a:prstClr val="black"/>
                </a:solidFill>
                <a:effectLst/>
                <a:uLnTx/>
                <a:uFillTx/>
                <a:latin typeface="Calibri" panose="020F0502020204030204"/>
                <a:ea typeface="+mn-ea"/>
                <a:cs typeface="+mn-cs"/>
              </a:rPr>
              <a:t>Periodic Policy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0" i="1" u="none" strike="noStrike" kern="1200" cap="none" spc="0" normalizeH="0" baseline="0" noProof="0" dirty="0">
                <a:ln>
                  <a:noFill/>
                </a:ln>
                <a:solidFill>
                  <a:prstClr val="black"/>
                </a:solidFill>
                <a:effectLst/>
                <a:uLnTx/>
                <a:uFillTx/>
                <a:latin typeface="Calibri" panose="020F0502020204030204"/>
                <a:ea typeface="+mn-ea"/>
                <a:cs typeface="+mn-cs"/>
              </a:rPr>
              <a:t>Weight Update</a:t>
            </a:r>
          </a:p>
        </p:txBody>
      </p:sp>
      <p:sp>
        <p:nvSpPr>
          <p:cNvPr id="3" name="Slide Number Placeholder 2">
            <a:extLst>
              <a:ext uri="{FF2B5EF4-FFF2-40B4-BE49-F238E27FC236}">
                <a16:creationId xmlns:a16="http://schemas.microsoft.com/office/drawing/2014/main" id="{43C5E69F-8549-C472-9E0B-55793FCA5171}"/>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227</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6495543"/>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7">
            <a:extLst>
              <a:ext uri="{FF2B5EF4-FFF2-40B4-BE49-F238E27FC236}">
                <a16:creationId xmlns:a16="http://schemas.microsoft.com/office/drawing/2014/main" id="{F2EB44F9-51AE-39B7-8DE9-A73ADD2315ED}"/>
              </a:ext>
            </a:extLst>
          </p:cNvPr>
          <p:cNvSpPr/>
          <p:nvPr/>
        </p:nvSpPr>
        <p:spPr>
          <a:xfrm>
            <a:off x="811727" y="2920042"/>
            <a:ext cx="8155721" cy="2592375"/>
          </a:xfrm>
          <a:prstGeom prst="roundRect">
            <a:avLst/>
          </a:prstGeom>
          <a:solidFill>
            <a:srgbClr val="EDF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1F317348-C403-CF11-8BC6-8BDDB9BCF3DD}"/>
              </a:ext>
            </a:extLst>
          </p:cNvPr>
          <p:cNvSpPr>
            <a:spLocks noGrp="1"/>
          </p:cNvSpPr>
          <p:nvPr>
            <p:ph type="title"/>
          </p:nvPr>
        </p:nvSpPr>
        <p:spPr/>
        <p:txBody>
          <a:bodyPr/>
          <a:lstStyle/>
          <a:p>
            <a:r>
              <a:rPr lang="en-CH" dirty="0"/>
              <a:t>Sibyl Design: Overview</a:t>
            </a:r>
          </a:p>
        </p:txBody>
      </p:sp>
      <p:sp>
        <p:nvSpPr>
          <p:cNvPr id="6" name="Rounded Rectangle 5">
            <a:extLst>
              <a:ext uri="{FF2B5EF4-FFF2-40B4-BE49-F238E27FC236}">
                <a16:creationId xmlns:a16="http://schemas.microsoft.com/office/drawing/2014/main" id="{99283521-417F-FB36-4A09-DC07D1EC7138}"/>
              </a:ext>
            </a:extLst>
          </p:cNvPr>
          <p:cNvSpPr/>
          <p:nvPr/>
        </p:nvSpPr>
        <p:spPr>
          <a:xfrm>
            <a:off x="870715" y="4296178"/>
            <a:ext cx="1129928" cy="794479"/>
          </a:xfrm>
          <a:prstGeom prst="roundRect">
            <a:avLst/>
          </a:prstGeom>
          <a:solidFill>
            <a:srgbClr val="D0E4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ounded Rectangle 6">
            <a:extLst>
              <a:ext uri="{FF2B5EF4-FFF2-40B4-BE49-F238E27FC236}">
                <a16:creationId xmlns:a16="http://schemas.microsoft.com/office/drawing/2014/main" id="{2951E36A-0BC2-9934-38AE-C19ABCBB4DAF}"/>
              </a:ext>
            </a:extLst>
          </p:cNvPr>
          <p:cNvSpPr/>
          <p:nvPr/>
        </p:nvSpPr>
        <p:spPr>
          <a:xfrm>
            <a:off x="2443319" y="3269859"/>
            <a:ext cx="2650761" cy="1325026"/>
          </a:xfrm>
          <a:prstGeom prst="round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1579F42E-0783-0CC0-3DE4-088A6CF3175B}"/>
              </a:ext>
            </a:extLst>
          </p:cNvPr>
          <p:cNvSpPr txBox="1"/>
          <p:nvPr/>
        </p:nvSpPr>
        <p:spPr>
          <a:xfrm>
            <a:off x="2635694" y="4178692"/>
            <a:ext cx="1184222" cy="489878"/>
          </a:xfrm>
          <a:prstGeom prst="rect">
            <a:avLst/>
          </a:prstGeom>
          <a:noFill/>
          <a:ln>
            <a:noFill/>
          </a:ln>
        </p:spPr>
        <p:txBody>
          <a:bodyPr wrap="square">
            <a:spAutoFit/>
          </a:bodyPr>
          <a:lstStyle/>
          <a:p>
            <a:pPr marL="0" marR="0" lvl="0" indent="0" algn="l" defTabSz="457200" rtl="0" eaLnBrk="1" fontAlgn="auto" latinLnBrk="0" hangingPunct="1">
              <a:lnSpc>
                <a:spcPts val="146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rPr>
              <a:t>Inference </a:t>
            </a:r>
          </a:p>
          <a:p>
            <a:pPr marL="0" marR="0" lvl="0" indent="0" algn="l" defTabSz="457200" rtl="0" eaLnBrk="1" fontAlgn="auto" latinLnBrk="0" hangingPunct="1">
              <a:lnSpc>
                <a:spcPts val="146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rPr>
              <a:t>Network</a:t>
            </a:r>
          </a:p>
        </p:txBody>
      </p:sp>
      <p:sp>
        <p:nvSpPr>
          <p:cNvPr id="12" name="Rounded Rectangle 11">
            <a:extLst>
              <a:ext uri="{FF2B5EF4-FFF2-40B4-BE49-F238E27FC236}">
                <a16:creationId xmlns:a16="http://schemas.microsoft.com/office/drawing/2014/main" id="{A26A6F7B-1E99-4099-00D9-4B1F3D5F900A}"/>
              </a:ext>
            </a:extLst>
          </p:cNvPr>
          <p:cNvSpPr/>
          <p:nvPr/>
        </p:nvSpPr>
        <p:spPr>
          <a:xfrm>
            <a:off x="4012291" y="3736697"/>
            <a:ext cx="759500" cy="471975"/>
          </a:xfrm>
          <a:prstGeom prst="roundRect">
            <a:avLst/>
          </a:prstGeom>
          <a:solidFill>
            <a:srgbClr val="99D6C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prstClr val="black"/>
                </a:solidFill>
                <a:effectLst/>
                <a:uLnTx/>
                <a:uFillTx/>
                <a:latin typeface="Calibri" panose="020F0502020204030204"/>
                <a:ea typeface="+mn-ea"/>
                <a:cs typeface="+mn-cs"/>
              </a:rPr>
              <a:t>Max</a:t>
            </a:r>
          </a:p>
        </p:txBody>
      </p:sp>
      <p:sp>
        <p:nvSpPr>
          <p:cNvPr id="13" name="Rounded Rectangle 12">
            <a:extLst>
              <a:ext uri="{FF2B5EF4-FFF2-40B4-BE49-F238E27FC236}">
                <a16:creationId xmlns:a16="http://schemas.microsoft.com/office/drawing/2014/main" id="{B81644D6-8A04-952C-1B70-F3BDFFF2671F}"/>
              </a:ext>
            </a:extLst>
          </p:cNvPr>
          <p:cNvSpPr/>
          <p:nvPr/>
        </p:nvSpPr>
        <p:spPr>
          <a:xfrm>
            <a:off x="5314378" y="4594884"/>
            <a:ext cx="1049311" cy="606085"/>
          </a:xfrm>
          <a:prstGeom prst="roundRect">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prstClr val="black"/>
                </a:solidFill>
                <a:effectLst/>
                <a:uLnTx/>
                <a:uFillTx/>
                <a:latin typeface="Calibri" panose="020F0502020204030204"/>
                <a:ea typeface="+mn-ea"/>
                <a:cs typeface="+mn-cs"/>
              </a:rPr>
              <a:t>HSS</a:t>
            </a:r>
          </a:p>
        </p:txBody>
      </p:sp>
      <p:sp>
        <p:nvSpPr>
          <p:cNvPr id="14" name="Rounded Rectangle 13">
            <a:extLst>
              <a:ext uri="{FF2B5EF4-FFF2-40B4-BE49-F238E27FC236}">
                <a16:creationId xmlns:a16="http://schemas.microsoft.com/office/drawing/2014/main" id="{5F35D7B4-6836-8900-8BDC-7FAB01481E57}"/>
              </a:ext>
            </a:extLst>
          </p:cNvPr>
          <p:cNvSpPr/>
          <p:nvPr/>
        </p:nvSpPr>
        <p:spPr>
          <a:xfrm>
            <a:off x="7308070" y="4594883"/>
            <a:ext cx="1216701" cy="606085"/>
          </a:xfrm>
          <a:prstGeom prst="roundRect">
            <a:avLst/>
          </a:prstGeom>
          <a:solidFill>
            <a:srgbClr val="CED5D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9C66BE2-EB3E-7FBF-5480-E1891A043F8B}"/>
              </a:ext>
            </a:extLst>
          </p:cNvPr>
          <p:cNvSpPr txBox="1"/>
          <p:nvPr/>
        </p:nvSpPr>
        <p:spPr>
          <a:xfrm>
            <a:off x="7203982" y="4668570"/>
            <a:ext cx="1424876" cy="489878"/>
          </a:xfrm>
          <a:prstGeom prst="rect">
            <a:avLst/>
          </a:prstGeom>
          <a:noFill/>
        </p:spPr>
        <p:txBody>
          <a:bodyPr wrap="square">
            <a:spAutoFit/>
          </a:bodyPr>
          <a:lstStyle/>
          <a:p>
            <a:pPr marL="0" marR="0" lvl="0" indent="0" algn="ctr" defTabSz="457200" rtl="0" eaLnBrk="1" fontAlgn="auto" latinLnBrk="0" hangingPunct="1">
              <a:lnSpc>
                <a:spcPts val="146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rPr>
              <a:t>Collect</a:t>
            </a:r>
          </a:p>
          <a:p>
            <a:pPr marL="0" marR="0" lvl="0" indent="0" algn="ctr" defTabSz="457200" rtl="0" eaLnBrk="1" fontAlgn="auto" latinLnBrk="0" hangingPunct="1">
              <a:lnSpc>
                <a:spcPts val="146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rPr>
              <a:t>Experiences</a:t>
            </a:r>
          </a:p>
        </p:txBody>
      </p:sp>
      <p:sp>
        <p:nvSpPr>
          <p:cNvPr id="16" name="Magnetic Disk 15">
            <a:extLst>
              <a:ext uri="{FF2B5EF4-FFF2-40B4-BE49-F238E27FC236}">
                <a16:creationId xmlns:a16="http://schemas.microsoft.com/office/drawing/2014/main" id="{A281567B-20DC-698E-2C88-67256CB28C1D}"/>
              </a:ext>
            </a:extLst>
          </p:cNvPr>
          <p:cNvSpPr/>
          <p:nvPr/>
        </p:nvSpPr>
        <p:spPr>
          <a:xfrm>
            <a:off x="5839033" y="3112457"/>
            <a:ext cx="1708878" cy="884420"/>
          </a:xfrm>
          <a:prstGeom prst="flowChartMagneticDisk">
            <a:avLst/>
          </a:prstGeom>
          <a:solidFill>
            <a:srgbClr val="FFBCB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017DF911-780C-3465-FF64-040451098DED}"/>
              </a:ext>
            </a:extLst>
          </p:cNvPr>
          <p:cNvSpPr txBox="1"/>
          <p:nvPr/>
        </p:nvSpPr>
        <p:spPr>
          <a:xfrm>
            <a:off x="5680129" y="3421262"/>
            <a:ext cx="2023673" cy="489878"/>
          </a:xfrm>
          <a:prstGeom prst="rect">
            <a:avLst/>
          </a:prstGeom>
          <a:noFill/>
        </p:spPr>
        <p:txBody>
          <a:bodyPr wrap="square">
            <a:spAutoFit/>
          </a:bodyPr>
          <a:lstStyle/>
          <a:p>
            <a:pPr marL="0" marR="0" lvl="0" indent="0" algn="ctr" defTabSz="457200" rtl="0" eaLnBrk="1" fontAlgn="auto" latinLnBrk="0" hangingPunct="1">
              <a:lnSpc>
                <a:spcPts val="146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rPr>
              <a:t>Experience Buffer (in host DRAM)</a:t>
            </a:r>
          </a:p>
        </p:txBody>
      </p:sp>
      <p:cxnSp>
        <p:nvCxnSpPr>
          <p:cNvPr id="21" name="Elbow Connector 20">
            <a:extLst>
              <a:ext uri="{FF2B5EF4-FFF2-40B4-BE49-F238E27FC236}">
                <a16:creationId xmlns:a16="http://schemas.microsoft.com/office/drawing/2014/main" id="{4A1D85F8-4E1D-4BBE-E68C-A70D60BF4202}"/>
              </a:ext>
            </a:extLst>
          </p:cNvPr>
          <p:cNvCxnSpPr>
            <a:cxnSpLocks/>
            <a:stCxn id="6" idx="3"/>
            <a:endCxn id="7" idx="1"/>
          </p:cNvCxnSpPr>
          <p:nvPr/>
        </p:nvCxnSpPr>
        <p:spPr>
          <a:xfrm flipV="1">
            <a:off x="2000643" y="3932372"/>
            <a:ext cx="442676" cy="761046"/>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Elbow Connector 21">
            <a:extLst>
              <a:ext uri="{FF2B5EF4-FFF2-40B4-BE49-F238E27FC236}">
                <a16:creationId xmlns:a16="http://schemas.microsoft.com/office/drawing/2014/main" id="{9A66B46D-85DD-5D37-DD23-D2F9C9ACD717}"/>
              </a:ext>
            </a:extLst>
          </p:cNvPr>
          <p:cNvCxnSpPr>
            <a:cxnSpLocks/>
            <a:stCxn id="6" idx="3"/>
            <a:endCxn id="14" idx="2"/>
          </p:cNvCxnSpPr>
          <p:nvPr/>
        </p:nvCxnSpPr>
        <p:spPr>
          <a:xfrm>
            <a:off x="2000643" y="4693418"/>
            <a:ext cx="5915778" cy="507550"/>
          </a:xfrm>
          <a:prstGeom prst="bentConnector4">
            <a:avLst>
              <a:gd name="adj1" fmla="val 3768"/>
              <a:gd name="adj2" fmla="val 14504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Elbow Connector 26">
            <a:extLst>
              <a:ext uri="{FF2B5EF4-FFF2-40B4-BE49-F238E27FC236}">
                <a16:creationId xmlns:a16="http://schemas.microsoft.com/office/drawing/2014/main" id="{3EDD4E50-52BE-0F3F-AC5C-68286EDC56BF}"/>
              </a:ext>
            </a:extLst>
          </p:cNvPr>
          <p:cNvCxnSpPr>
            <a:cxnSpLocks/>
            <a:endCxn id="13" idx="0"/>
          </p:cNvCxnSpPr>
          <p:nvPr/>
        </p:nvCxnSpPr>
        <p:spPr>
          <a:xfrm>
            <a:off x="5086659" y="4070561"/>
            <a:ext cx="752375" cy="524323"/>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Elbow Connector 28">
            <a:extLst>
              <a:ext uri="{FF2B5EF4-FFF2-40B4-BE49-F238E27FC236}">
                <a16:creationId xmlns:a16="http://schemas.microsoft.com/office/drawing/2014/main" id="{1AEC469C-F529-3183-BB06-D3F7BFEC6EDB}"/>
              </a:ext>
            </a:extLst>
          </p:cNvPr>
          <p:cNvCxnSpPr>
            <a:cxnSpLocks/>
            <a:endCxn id="14" idx="0"/>
          </p:cNvCxnSpPr>
          <p:nvPr/>
        </p:nvCxnSpPr>
        <p:spPr>
          <a:xfrm>
            <a:off x="5793836" y="4070561"/>
            <a:ext cx="2122585" cy="524322"/>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Elbow Connector 30">
            <a:extLst>
              <a:ext uri="{FF2B5EF4-FFF2-40B4-BE49-F238E27FC236}">
                <a16:creationId xmlns:a16="http://schemas.microsoft.com/office/drawing/2014/main" id="{E8052DD1-BFA8-0594-F216-9A8BF86B794F}"/>
              </a:ext>
            </a:extLst>
          </p:cNvPr>
          <p:cNvCxnSpPr>
            <a:cxnSpLocks/>
            <a:endCxn id="16" idx="4"/>
          </p:cNvCxnSpPr>
          <p:nvPr/>
        </p:nvCxnSpPr>
        <p:spPr>
          <a:xfrm rot="16200000" flipV="1">
            <a:off x="7389336" y="3713243"/>
            <a:ext cx="1037453" cy="720302"/>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1949E19B-2C05-5FBF-65D6-5663899BE3EA}"/>
              </a:ext>
            </a:extLst>
          </p:cNvPr>
          <p:cNvSpPr txBox="1"/>
          <p:nvPr/>
        </p:nvSpPr>
        <p:spPr>
          <a:xfrm>
            <a:off x="728677" y="4403224"/>
            <a:ext cx="1424876"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rPr>
              <a:t>Observation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cxnSp>
        <p:nvCxnSpPr>
          <p:cNvPr id="47" name="Elbow Connector 46">
            <a:extLst>
              <a:ext uri="{FF2B5EF4-FFF2-40B4-BE49-F238E27FC236}">
                <a16:creationId xmlns:a16="http://schemas.microsoft.com/office/drawing/2014/main" id="{650D62B6-5C08-81DA-8F88-9408BF0E3224}"/>
              </a:ext>
            </a:extLst>
          </p:cNvPr>
          <p:cNvCxnSpPr>
            <a:cxnSpLocks/>
            <a:stCxn id="13" idx="3"/>
          </p:cNvCxnSpPr>
          <p:nvPr/>
        </p:nvCxnSpPr>
        <p:spPr>
          <a:xfrm>
            <a:off x="6363689" y="4897927"/>
            <a:ext cx="958523" cy="2792"/>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Elbow Connector 56">
            <a:extLst>
              <a:ext uri="{FF2B5EF4-FFF2-40B4-BE49-F238E27FC236}">
                <a16:creationId xmlns:a16="http://schemas.microsoft.com/office/drawing/2014/main" id="{6874DC0F-17C4-A83C-92BA-120CEC6F4066}"/>
              </a:ext>
            </a:extLst>
          </p:cNvPr>
          <p:cNvCxnSpPr>
            <a:cxnSpLocks/>
            <a:endCxn id="6" idx="1"/>
          </p:cNvCxnSpPr>
          <p:nvPr/>
        </p:nvCxnSpPr>
        <p:spPr>
          <a:xfrm flipV="1">
            <a:off x="176552" y="4693418"/>
            <a:ext cx="694163" cy="2791"/>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AE507305-E185-A5F9-8A6C-DF786499D414}"/>
              </a:ext>
            </a:extLst>
          </p:cNvPr>
          <p:cNvSpPr txBox="1"/>
          <p:nvPr/>
        </p:nvSpPr>
        <p:spPr>
          <a:xfrm>
            <a:off x="-314124" y="4144600"/>
            <a:ext cx="1424876" cy="86177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alibri" panose="020F0502020204030204"/>
                <a:ea typeface="+mn-ea"/>
                <a:cs typeface="+mn-cs"/>
              </a:rPr>
              <a:t>Storage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alibri" panose="020F0502020204030204"/>
                <a:ea typeface="+mn-ea"/>
                <a:cs typeface="+mn-cs"/>
              </a:rPr>
              <a:t>Request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alibri" panose="020F0502020204030204"/>
                <a:ea typeface="+mn-ea"/>
                <a:cs typeface="+mn-cs"/>
              </a:rPr>
              <a:t>(from OS)</a:t>
            </a:r>
          </a:p>
        </p:txBody>
      </p:sp>
      <p:sp>
        <p:nvSpPr>
          <p:cNvPr id="62" name="TextBox 61">
            <a:extLst>
              <a:ext uri="{FF2B5EF4-FFF2-40B4-BE49-F238E27FC236}">
                <a16:creationId xmlns:a16="http://schemas.microsoft.com/office/drawing/2014/main" id="{30C44A6B-317F-B3A4-3EAF-E8A57C1C4F3A}"/>
              </a:ext>
            </a:extLst>
          </p:cNvPr>
          <p:cNvSpPr txBox="1"/>
          <p:nvPr/>
        </p:nvSpPr>
        <p:spPr>
          <a:xfrm>
            <a:off x="1173864" y="3827600"/>
            <a:ext cx="1424876"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libri" panose="020F0502020204030204"/>
                <a:ea typeface="+mn-ea"/>
                <a:cs typeface="+mn-cs"/>
              </a:rPr>
              <a:t>State</a:t>
            </a:r>
          </a:p>
        </p:txBody>
      </p:sp>
      <p:sp>
        <p:nvSpPr>
          <p:cNvPr id="64" name="TextBox 63">
            <a:extLst>
              <a:ext uri="{FF2B5EF4-FFF2-40B4-BE49-F238E27FC236}">
                <a16:creationId xmlns:a16="http://schemas.microsoft.com/office/drawing/2014/main" id="{02E5EC77-862F-6037-F8D1-4B5817B6F75D}"/>
              </a:ext>
            </a:extLst>
          </p:cNvPr>
          <p:cNvSpPr txBox="1"/>
          <p:nvPr/>
        </p:nvSpPr>
        <p:spPr>
          <a:xfrm>
            <a:off x="1110752" y="5147595"/>
            <a:ext cx="1424876"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libri" panose="020F0502020204030204"/>
                <a:ea typeface="+mn-ea"/>
                <a:cs typeface="+mn-cs"/>
              </a:rPr>
              <a:t>State</a:t>
            </a:r>
          </a:p>
        </p:txBody>
      </p:sp>
      <p:sp>
        <p:nvSpPr>
          <p:cNvPr id="65" name="TextBox 64">
            <a:extLst>
              <a:ext uri="{FF2B5EF4-FFF2-40B4-BE49-F238E27FC236}">
                <a16:creationId xmlns:a16="http://schemas.microsoft.com/office/drawing/2014/main" id="{F161A1A5-A9B6-8838-F861-F9F8A380DCF2}"/>
              </a:ext>
            </a:extLst>
          </p:cNvPr>
          <p:cNvSpPr txBox="1"/>
          <p:nvPr/>
        </p:nvSpPr>
        <p:spPr>
          <a:xfrm>
            <a:off x="4745935" y="3766711"/>
            <a:ext cx="1424876"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libri" panose="020F0502020204030204"/>
                <a:ea typeface="+mn-ea"/>
                <a:cs typeface="+mn-cs"/>
              </a:rPr>
              <a:t>Action</a:t>
            </a:r>
          </a:p>
        </p:txBody>
      </p:sp>
      <p:sp>
        <p:nvSpPr>
          <p:cNvPr id="66" name="TextBox 65">
            <a:extLst>
              <a:ext uri="{FF2B5EF4-FFF2-40B4-BE49-F238E27FC236}">
                <a16:creationId xmlns:a16="http://schemas.microsoft.com/office/drawing/2014/main" id="{0F254C6F-DDB4-C22F-0F40-3933226A1E26}"/>
              </a:ext>
            </a:extLst>
          </p:cNvPr>
          <p:cNvSpPr txBox="1"/>
          <p:nvPr/>
        </p:nvSpPr>
        <p:spPr>
          <a:xfrm>
            <a:off x="6100956" y="4553474"/>
            <a:ext cx="1424876"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libri" panose="020F0502020204030204"/>
                <a:ea typeface="+mn-ea"/>
                <a:cs typeface="+mn-cs"/>
              </a:rPr>
              <a:t>Reward</a:t>
            </a:r>
          </a:p>
        </p:txBody>
      </p:sp>
      <p:sp>
        <p:nvSpPr>
          <p:cNvPr id="67" name="TextBox 66">
            <a:extLst>
              <a:ext uri="{FF2B5EF4-FFF2-40B4-BE49-F238E27FC236}">
                <a16:creationId xmlns:a16="http://schemas.microsoft.com/office/drawing/2014/main" id="{FBE3B5FD-1F55-DDD2-7DC2-43DA944514E2}"/>
              </a:ext>
            </a:extLst>
          </p:cNvPr>
          <p:cNvSpPr txBox="1"/>
          <p:nvPr/>
        </p:nvSpPr>
        <p:spPr>
          <a:xfrm>
            <a:off x="7420548" y="2874734"/>
            <a:ext cx="1424876"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4472C4"/>
                </a:solidFill>
                <a:effectLst/>
                <a:uLnTx/>
                <a:uFillTx/>
                <a:latin typeface="Calibri" panose="020F0502020204030204"/>
                <a:ea typeface="+mn-ea"/>
                <a:cs typeface="+mn-cs"/>
              </a:rPr>
              <a:t>RL Decision Thread</a:t>
            </a:r>
          </a:p>
        </p:txBody>
      </p:sp>
      <p:cxnSp>
        <p:nvCxnSpPr>
          <p:cNvPr id="68" name="Elbow Connector 67">
            <a:extLst>
              <a:ext uri="{FF2B5EF4-FFF2-40B4-BE49-F238E27FC236}">
                <a16:creationId xmlns:a16="http://schemas.microsoft.com/office/drawing/2014/main" id="{DEE94EA8-ED3C-A39A-213D-3A8479523706}"/>
              </a:ext>
            </a:extLst>
          </p:cNvPr>
          <p:cNvCxnSpPr>
            <a:cxnSpLocks/>
            <a:endCxn id="12" idx="1"/>
          </p:cNvCxnSpPr>
          <p:nvPr/>
        </p:nvCxnSpPr>
        <p:spPr>
          <a:xfrm>
            <a:off x="3526526" y="3972684"/>
            <a:ext cx="485765" cy="1"/>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580043EA-D627-14A7-913D-9A45565F4614}"/>
              </a:ext>
            </a:extLst>
          </p:cNvPr>
          <p:cNvSpPr txBox="1"/>
          <p:nvPr/>
        </p:nvSpPr>
        <p:spPr>
          <a:xfrm>
            <a:off x="3771036" y="4225899"/>
            <a:ext cx="1424876"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black"/>
                </a:solidFill>
                <a:effectLst/>
                <a:uLnTx/>
                <a:uFillTx/>
                <a:latin typeface="Calibri" panose="020F0502020204030204"/>
                <a:ea typeface="+mn-ea"/>
                <a:cs typeface="+mn-cs"/>
              </a:rPr>
              <a:t>Sibyl Policy</a:t>
            </a:r>
          </a:p>
        </p:txBody>
      </p:sp>
      <p:cxnSp>
        <p:nvCxnSpPr>
          <p:cNvPr id="76" name="Elbow Connector 75">
            <a:extLst>
              <a:ext uri="{FF2B5EF4-FFF2-40B4-BE49-F238E27FC236}">
                <a16:creationId xmlns:a16="http://schemas.microsoft.com/office/drawing/2014/main" id="{674CF30D-306B-CA9D-F9C5-B91BCF68B518}"/>
              </a:ext>
            </a:extLst>
          </p:cNvPr>
          <p:cNvCxnSpPr>
            <a:cxnSpLocks/>
            <a:stCxn id="16" idx="1"/>
          </p:cNvCxnSpPr>
          <p:nvPr/>
        </p:nvCxnSpPr>
        <p:spPr>
          <a:xfrm rot="16200000" flipV="1">
            <a:off x="5652998" y="2071983"/>
            <a:ext cx="968161" cy="1112788"/>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31AD2DEC-297F-7ABA-4EA3-24455E4D7040}"/>
              </a:ext>
            </a:extLst>
          </p:cNvPr>
          <p:cNvSpPr txBox="1"/>
          <p:nvPr/>
        </p:nvSpPr>
        <p:spPr>
          <a:xfrm>
            <a:off x="1098927" y="2365193"/>
            <a:ext cx="1777800"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0" i="0" u="none" strike="noStrike" kern="1200" cap="none" spc="0" normalizeH="0" baseline="0" noProof="0" dirty="0">
                <a:ln>
                  <a:noFill/>
                </a:ln>
                <a:solidFill>
                  <a:prstClr val="black"/>
                </a:solidFill>
                <a:effectLst/>
                <a:uLnTx/>
                <a:uFillTx/>
                <a:latin typeface="Calibri" panose="020F0502020204030204"/>
                <a:ea typeface="+mn-ea"/>
                <a:cs typeface="+mn-cs"/>
              </a:rPr>
              <a:t>Periodic Weights update</a:t>
            </a:r>
          </a:p>
        </p:txBody>
      </p:sp>
      <p:pic>
        <p:nvPicPr>
          <p:cNvPr id="106" name="Picture 105">
            <a:extLst>
              <a:ext uri="{FF2B5EF4-FFF2-40B4-BE49-F238E27FC236}">
                <a16:creationId xmlns:a16="http://schemas.microsoft.com/office/drawing/2014/main" id="{49F0D64E-FC49-29EA-F46C-D4832F25FF85}"/>
              </a:ext>
            </a:extLst>
          </p:cNvPr>
          <p:cNvPicPr>
            <a:picLocks noChangeAspect="1"/>
          </p:cNvPicPr>
          <p:nvPr/>
        </p:nvPicPr>
        <p:blipFill rotWithShape="1">
          <a:blip r:embed="rId3"/>
          <a:srcRect l="38572" t="30978" r="47203" b="51531"/>
          <a:stretch/>
        </p:blipFill>
        <p:spPr>
          <a:xfrm>
            <a:off x="2605339" y="3281926"/>
            <a:ext cx="950578" cy="1013037"/>
          </a:xfrm>
          <a:prstGeom prst="rect">
            <a:avLst/>
          </a:prstGeom>
        </p:spPr>
      </p:pic>
      <p:grpSp>
        <p:nvGrpSpPr>
          <p:cNvPr id="155" name="Group 154">
            <a:extLst>
              <a:ext uri="{FF2B5EF4-FFF2-40B4-BE49-F238E27FC236}">
                <a16:creationId xmlns:a16="http://schemas.microsoft.com/office/drawing/2014/main" id="{375397F5-D7AD-1B30-C159-B31D7C5D1BEF}"/>
              </a:ext>
            </a:extLst>
          </p:cNvPr>
          <p:cNvGrpSpPr/>
          <p:nvPr/>
        </p:nvGrpSpPr>
        <p:grpSpPr>
          <a:xfrm>
            <a:off x="3127418" y="2575857"/>
            <a:ext cx="524639" cy="338554"/>
            <a:chOff x="3086606" y="2492382"/>
            <a:chExt cx="524639" cy="338554"/>
          </a:xfrm>
        </p:grpSpPr>
        <p:sp>
          <p:nvSpPr>
            <p:cNvPr id="156" name="Oval 155">
              <a:extLst>
                <a:ext uri="{FF2B5EF4-FFF2-40B4-BE49-F238E27FC236}">
                  <a16:creationId xmlns:a16="http://schemas.microsoft.com/office/drawing/2014/main" id="{15F1007A-F3B7-BA7D-D40A-A12D32A96C17}"/>
                </a:ext>
              </a:extLst>
            </p:cNvPr>
            <p:cNvSpPr/>
            <p:nvPr/>
          </p:nvSpPr>
          <p:spPr>
            <a:xfrm>
              <a:off x="3191320" y="2523296"/>
              <a:ext cx="312627" cy="25164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7" name="TextBox 156">
              <a:extLst>
                <a:ext uri="{FF2B5EF4-FFF2-40B4-BE49-F238E27FC236}">
                  <a16:creationId xmlns:a16="http://schemas.microsoft.com/office/drawing/2014/main" id="{3AD391AA-FEC9-BEBA-ED4A-1A21933DB253}"/>
                </a:ext>
              </a:extLst>
            </p:cNvPr>
            <p:cNvSpPr txBox="1"/>
            <p:nvPr/>
          </p:nvSpPr>
          <p:spPr>
            <a:xfrm>
              <a:off x="3086606" y="2492382"/>
              <a:ext cx="524639"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prstClr val="white"/>
                  </a:solidFill>
                  <a:effectLst/>
                  <a:uLnTx/>
                  <a:uFillTx/>
                  <a:latin typeface="Calibri" panose="020F0502020204030204"/>
                  <a:ea typeface="+mn-ea"/>
                  <a:cs typeface="+mn-cs"/>
                </a:rPr>
                <a:t>10</a:t>
              </a:r>
            </a:p>
          </p:txBody>
        </p:sp>
      </p:grpSp>
      <p:sp>
        <p:nvSpPr>
          <p:cNvPr id="186" name="Rounded Rectangle 185">
            <a:extLst>
              <a:ext uri="{FF2B5EF4-FFF2-40B4-BE49-F238E27FC236}">
                <a16:creationId xmlns:a16="http://schemas.microsoft.com/office/drawing/2014/main" id="{2A6C46CC-51A7-F34F-563A-BC0030F4375C}"/>
              </a:ext>
            </a:extLst>
          </p:cNvPr>
          <p:cNvSpPr/>
          <p:nvPr/>
        </p:nvSpPr>
        <p:spPr>
          <a:xfrm>
            <a:off x="811727" y="1555149"/>
            <a:ext cx="8130867" cy="1319585"/>
          </a:xfrm>
          <a:prstGeom prst="roundRect">
            <a:avLst/>
          </a:prstGeom>
          <a:solidFill>
            <a:srgbClr val="D0D0E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87" name="Elbow Connector 186">
            <a:extLst>
              <a:ext uri="{FF2B5EF4-FFF2-40B4-BE49-F238E27FC236}">
                <a16:creationId xmlns:a16="http://schemas.microsoft.com/office/drawing/2014/main" id="{2E6A2C66-09BA-3D5E-AECD-C2E35BB22455}"/>
              </a:ext>
            </a:extLst>
          </p:cNvPr>
          <p:cNvCxnSpPr>
            <a:cxnSpLocks/>
            <a:endCxn id="199" idx="3"/>
          </p:cNvCxnSpPr>
          <p:nvPr/>
        </p:nvCxnSpPr>
        <p:spPr>
          <a:xfrm rot="16200000" flipV="1">
            <a:off x="5626723" y="2045708"/>
            <a:ext cx="968161" cy="1165338"/>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8" name="Elbow Connector 187">
            <a:extLst>
              <a:ext uri="{FF2B5EF4-FFF2-40B4-BE49-F238E27FC236}">
                <a16:creationId xmlns:a16="http://schemas.microsoft.com/office/drawing/2014/main" id="{96E34FA3-D3D3-701D-E341-AAE52AB495DE}"/>
              </a:ext>
            </a:extLst>
          </p:cNvPr>
          <p:cNvCxnSpPr>
            <a:cxnSpLocks/>
          </p:cNvCxnSpPr>
          <p:nvPr/>
        </p:nvCxnSpPr>
        <p:spPr>
          <a:xfrm rot="10800000" flipV="1">
            <a:off x="3602882" y="2144296"/>
            <a:ext cx="603017" cy="30938"/>
          </a:xfrm>
          <a:prstGeom prst="bentConnector3">
            <a:avLst>
              <a:gd name="adj1" fmla="val 294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9" name="TextBox 188">
            <a:extLst>
              <a:ext uri="{FF2B5EF4-FFF2-40B4-BE49-F238E27FC236}">
                <a16:creationId xmlns:a16="http://schemas.microsoft.com/office/drawing/2014/main" id="{511C62C9-EAA7-364A-DA2D-671DF2D1AED5}"/>
              </a:ext>
            </a:extLst>
          </p:cNvPr>
          <p:cNvSpPr txBox="1"/>
          <p:nvPr/>
        </p:nvSpPr>
        <p:spPr>
          <a:xfrm>
            <a:off x="1637520" y="1749368"/>
            <a:ext cx="1184222" cy="489878"/>
          </a:xfrm>
          <a:prstGeom prst="rect">
            <a:avLst/>
          </a:prstGeom>
          <a:noFill/>
          <a:ln>
            <a:noFill/>
          </a:ln>
        </p:spPr>
        <p:txBody>
          <a:bodyPr wrap="square">
            <a:spAutoFit/>
          </a:bodyPr>
          <a:lstStyle/>
          <a:p>
            <a:pPr marL="0" marR="0" lvl="0" indent="0" algn="l" defTabSz="457200" rtl="0" eaLnBrk="1" fontAlgn="auto" latinLnBrk="0" hangingPunct="1">
              <a:lnSpc>
                <a:spcPts val="146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rPr>
              <a:t>Training </a:t>
            </a:r>
          </a:p>
          <a:p>
            <a:pPr marL="0" marR="0" lvl="0" indent="0" algn="l" defTabSz="457200" rtl="0" eaLnBrk="1" fontAlgn="auto" latinLnBrk="0" hangingPunct="1">
              <a:lnSpc>
                <a:spcPts val="146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rPr>
              <a:t>Network</a:t>
            </a:r>
          </a:p>
        </p:txBody>
      </p:sp>
      <p:sp>
        <p:nvSpPr>
          <p:cNvPr id="190" name="TextBox 189">
            <a:extLst>
              <a:ext uri="{FF2B5EF4-FFF2-40B4-BE49-F238E27FC236}">
                <a16:creationId xmlns:a16="http://schemas.microsoft.com/office/drawing/2014/main" id="{C5B529ED-49FE-5468-19FF-C5EFF84FB10C}"/>
              </a:ext>
            </a:extLst>
          </p:cNvPr>
          <p:cNvSpPr txBox="1"/>
          <p:nvPr/>
        </p:nvSpPr>
        <p:spPr>
          <a:xfrm>
            <a:off x="946529" y="2314394"/>
            <a:ext cx="1777800"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1" i="1" u="none" strike="noStrike" kern="1200" cap="none" spc="0" normalizeH="0" baseline="0" noProof="0" dirty="0">
                <a:ln>
                  <a:noFill/>
                </a:ln>
                <a:solidFill>
                  <a:srgbClr val="C00000"/>
                </a:solidFill>
                <a:effectLst/>
                <a:uLnTx/>
                <a:uFillTx/>
                <a:latin typeface="Calibri" panose="020F0502020204030204"/>
                <a:ea typeface="+mn-ea"/>
                <a:cs typeface="+mn-cs"/>
              </a:rPr>
              <a:t>Periodic Policy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1" i="1" u="none" strike="noStrike" kern="1200" cap="none" spc="0" normalizeH="0" baseline="0" noProof="0" dirty="0">
                <a:ln>
                  <a:noFill/>
                </a:ln>
                <a:solidFill>
                  <a:srgbClr val="C00000"/>
                </a:solidFill>
                <a:effectLst/>
                <a:uLnTx/>
                <a:uFillTx/>
                <a:latin typeface="Calibri" panose="020F0502020204030204"/>
                <a:ea typeface="+mn-ea"/>
                <a:cs typeface="+mn-cs"/>
              </a:rPr>
              <a:t>Weight Update</a:t>
            </a:r>
          </a:p>
        </p:txBody>
      </p:sp>
      <p:sp>
        <p:nvSpPr>
          <p:cNvPr id="191" name="TextBox 190">
            <a:extLst>
              <a:ext uri="{FF2B5EF4-FFF2-40B4-BE49-F238E27FC236}">
                <a16:creationId xmlns:a16="http://schemas.microsoft.com/office/drawing/2014/main" id="{77131A3B-152C-8176-D93D-8AD57E9592BA}"/>
              </a:ext>
            </a:extLst>
          </p:cNvPr>
          <p:cNvSpPr txBox="1"/>
          <p:nvPr/>
        </p:nvSpPr>
        <p:spPr>
          <a:xfrm>
            <a:off x="7420548" y="1561838"/>
            <a:ext cx="1424876" cy="70788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1" i="1" u="none" strike="noStrike" kern="1200" cap="none" spc="0" normalizeH="0" baseline="0" noProof="0" dirty="0">
                <a:ln>
                  <a:noFill/>
                </a:ln>
                <a:solidFill>
                  <a:srgbClr val="4472C4"/>
                </a:solidFill>
                <a:effectLst/>
                <a:uLnTx/>
                <a:uFillTx/>
                <a:latin typeface="Calibri" panose="020F0502020204030204"/>
                <a:ea typeface="+mn-ea"/>
                <a:cs typeface="+mn-cs"/>
              </a:rPr>
              <a:t>RL Training Thread</a:t>
            </a:r>
          </a:p>
        </p:txBody>
      </p:sp>
      <p:sp>
        <p:nvSpPr>
          <p:cNvPr id="192" name="TextBox 191">
            <a:extLst>
              <a:ext uri="{FF2B5EF4-FFF2-40B4-BE49-F238E27FC236}">
                <a16:creationId xmlns:a16="http://schemas.microsoft.com/office/drawing/2014/main" id="{4EF89A6D-128C-319D-FFE3-3F9745B0B038}"/>
              </a:ext>
            </a:extLst>
          </p:cNvPr>
          <p:cNvSpPr txBox="1"/>
          <p:nvPr/>
        </p:nvSpPr>
        <p:spPr>
          <a:xfrm>
            <a:off x="5458373" y="1854385"/>
            <a:ext cx="1424876"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600" b="0" i="1" u="none" strike="noStrike" kern="1200" cap="none" spc="0" normalizeH="0" baseline="0" noProof="0" dirty="0">
                <a:ln>
                  <a:noFill/>
                </a:ln>
                <a:solidFill>
                  <a:prstClr val="black"/>
                </a:solidFill>
                <a:effectLst/>
                <a:uLnTx/>
                <a:uFillTx/>
                <a:latin typeface="Calibri" panose="020F0502020204030204"/>
                <a:ea typeface="+mn-ea"/>
                <a:cs typeface="+mn-cs"/>
              </a:rPr>
              <a:t>Batch</a:t>
            </a:r>
          </a:p>
        </p:txBody>
      </p:sp>
      <p:sp>
        <p:nvSpPr>
          <p:cNvPr id="199" name="Rounded Rectangle 198">
            <a:extLst>
              <a:ext uri="{FF2B5EF4-FFF2-40B4-BE49-F238E27FC236}">
                <a16:creationId xmlns:a16="http://schemas.microsoft.com/office/drawing/2014/main" id="{6A44D447-1CFA-4A3D-2D9C-21AA0698F8C5}"/>
              </a:ext>
            </a:extLst>
          </p:cNvPr>
          <p:cNvSpPr/>
          <p:nvPr/>
        </p:nvSpPr>
        <p:spPr>
          <a:xfrm>
            <a:off x="4174368" y="1875170"/>
            <a:ext cx="1353766" cy="538251"/>
          </a:xfrm>
          <a:prstGeom prst="roundRect">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dirty="0">
                <a:ln>
                  <a:noFill/>
                </a:ln>
                <a:solidFill>
                  <a:prstClr val="black"/>
                </a:solidFill>
                <a:effectLst/>
                <a:uLnTx/>
                <a:uFillTx/>
                <a:latin typeface="Calibri" panose="020F0502020204030204"/>
                <a:ea typeface="+mn-ea"/>
                <a:cs typeface="+mn-cs"/>
              </a:rPr>
              <a:t>Training Dataset</a:t>
            </a:r>
          </a:p>
        </p:txBody>
      </p:sp>
      <p:cxnSp>
        <p:nvCxnSpPr>
          <p:cNvPr id="96" name="Elbow Connector 95">
            <a:extLst>
              <a:ext uri="{FF2B5EF4-FFF2-40B4-BE49-F238E27FC236}">
                <a16:creationId xmlns:a16="http://schemas.microsoft.com/office/drawing/2014/main" id="{BD6BAEED-45F7-F1E4-1E52-26B52B1DC07F}"/>
              </a:ext>
            </a:extLst>
          </p:cNvPr>
          <p:cNvCxnSpPr>
            <a:cxnSpLocks/>
          </p:cNvCxnSpPr>
          <p:nvPr/>
        </p:nvCxnSpPr>
        <p:spPr>
          <a:xfrm rot="16200000" flipH="1">
            <a:off x="2730637" y="2932298"/>
            <a:ext cx="842946" cy="20258"/>
          </a:xfrm>
          <a:prstGeom prst="bentConnector3">
            <a:avLst>
              <a:gd name="adj1" fmla="val 141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3" name="Picture 202">
            <a:extLst>
              <a:ext uri="{FF2B5EF4-FFF2-40B4-BE49-F238E27FC236}">
                <a16:creationId xmlns:a16="http://schemas.microsoft.com/office/drawing/2014/main" id="{A60E3BB0-BE2E-BBA9-32DA-29AB044B46ED}"/>
              </a:ext>
            </a:extLst>
          </p:cNvPr>
          <p:cNvPicPr>
            <a:picLocks noChangeAspect="1"/>
          </p:cNvPicPr>
          <p:nvPr/>
        </p:nvPicPr>
        <p:blipFill rotWithShape="1">
          <a:blip r:embed="rId3"/>
          <a:srcRect l="38572" t="30978" r="47203" b="51531"/>
          <a:stretch/>
        </p:blipFill>
        <p:spPr>
          <a:xfrm>
            <a:off x="2673323" y="1668715"/>
            <a:ext cx="950578" cy="1013037"/>
          </a:xfrm>
          <a:prstGeom prst="rect">
            <a:avLst/>
          </a:prstGeom>
        </p:spPr>
      </p:pic>
      <p:sp>
        <p:nvSpPr>
          <p:cNvPr id="48" name="Rounded Rectangle 47">
            <a:extLst>
              <a:ext uri="{FF2B5EF4-FFF2-40B4-BE49-F238E27FC236}">
                <a16:creationId xmlns:a16="http://schemas.microsoft.com/office/drawing/2014/main" id="{3DE7731C-0D6C-F2A3-BC13-065EC2C185AB}"/>
              </a:ext>
            </a:extLst>
          </p:cNvPr>
          <p:cNvSpPr/>
          <p:nvPr/>
        </p:nvSpPr>
        <p:spPr>
          <a:xfrm>
            <a:off x="2579592" y="1643607"/>
            <a:ext cx="1221961" cy="3083059"/>
          </a:xfrm>
          <a:prstGeom prst="roundRect">
            <a:avLst>
              <a:gd name="adj" fmla="val 2536"/>
            </a:avLst>
          </a:prstGeom>
          <a:noFill/>
          <a:ln w="381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00000"/>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1770BA24-A043-8F39-D8C9-D4FD7BFE30CE}"/>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228</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3035846"/>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dirty="0"/>
              <a:t>Talk Outline</a:t>
            </a:r>
          </a:p>
        </p:txBody>
      </p:sp>
      <p:sp>
        <p:nvSpPr>
          <p:cNvPr id="6" name="Rounded Rectangle 5">
            <a:extLst>
              <a:ext uri="{FF2B5EF4-FFF2-40B4-BE49-F238E27FC236}">
                <a16:creationId xmlns:a16="http://schemas.microsoft.com/office/drawing/2014/main" id="{211133FC-0FE8-0946-AB0D-6EF7893C7DC5}"/>
              </a:ext>
            </a:extLst>
          </p:cNvPr>
          <p:cNvSpPr/>
          <p:nvPr/>
        </p:nvSpPr>
        <p:spPr>
          <a:xfrm>
            <a:off x="169011" y="97005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Key Shortcomings of Prior Data Placement Techniques</a:t>
            </a:r>
          </a:p>
        </p:txBody>
      </p:sp>
      <p:sp>
        <p:nvSpPr>
          <p:cNvPr id="7" name="Rounded Rectangle 6">
            <a:extLst>
              <a:ext uri="{FF2B5EF4-FFF2-40B4-BE49-F238E27FC236}">
                <a16:creationId xmlns:a16="http://schemas.microsoft.com/office/drawing/2014/main" id="{000E7B37-6684-1A4C-B53C-84BECF24DDA8}"/>
              </a:ext>
            </a:extLst>
          </p:cNvPr>
          <p:cNvSpPr/>
          <p:nvPr/>
        </p:nvSpPr>
        <p:spPr>
          <a:xfrm>
            <a:off x="169011" y="2068664"/>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Formulating Data Placement as Reinforcement Learning</a:t>
            </a: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316726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Sybil: Overview</a:t>
            </a: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4265874"/>
            <a:ext cx="8823914" cy="707666"/>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Evaluation </a:t>
            </a:r>
            <a:r>
              <a:rPr kumimoji="0" lang="en-US" sz="2800" b="1" i="0" u="none" strike="noStrike" kern="1200" cap="none" spc="0" normalizeH="0" baseline="0" noProof="0">
                <a:ln>
                  <a:noFill/>
                </a:ln>
                <a:solidFill>
                  <a:prstClr val="white"/>
                </a:solidFill>
                <a:effectLst/>
                <a:uLnTx/>
                <a:uFillTx/>
                <a:latin typeface="Lato" panose="020F0502020204030203" pitchFamily="34" charset="77"/>
                <a:ea typeface="+mn-ea"/>
                <a:cs typeface="+mn-cs"/>
              </a:rPr>
              <a:t>of Sybil </a:t>
            </a:r>
            <a:r>
              <a:rPr kumimoji="0" lang="en-US" sz="28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and Key Results</a:t>
            </a: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364479"/>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Lato" panose="020F0502020204030203" pitchFamily="34" charset="77"/>
                <a:ea typeface="+mn-ea"/>
                <a:cs typeface="+mn-cs"/>
              </a:rPr>
              <a:t>Conclusion</a:t>
            </a:r>
            <a:endParaRPr kumimoji="0" lang="en-US" sz="2800" b="1" i="0" u="none" strike="noStrike" kern="1200" cap="none" spc="0" normalizeH="0" baseline="0" noProof="0" dirty="0">
              <a:ln>
                <a:noFill/>
              </a:ln>
              <a:solidFill>
                <a:prstClr val="white"/>
              </a:solidFill>
              <a:effectLst/>
              <a:uLnTx/>
              <a:uFillTx/>
              <a:latin typeface="Lato" panose="020F0502020204030203" pitchFamily="34" charset="77"/>
              <a:ea typeface="+mn-ea"/>
              <a:cs typeface="+mn-cs"/>
            </a:endParaRPr>
          </a:p>
        </p:txBody>
      </p:sp>
      <p:sp>
        <p:nvSpPr>
          <p:cNvPr id="2" name="Slide Number Placeholder 1">
            <a:extLst>
              <a:ext uri="{FF2B5EF4-FFF2-40B4-BE49-F238E27FC236}">
                <a16:creationId xmlns:a16="http://schemas.microsoft.com/office/drawing/2014/main" id="{85C8B433-46D6-7968-3347-2B4EFE43DC6D}"/>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229</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1486302"/>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945FFF8-C389-6FED-789C-E67A1F34B1CD}"/>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l="16074" t="17894" r="20862"/>
          <a:stretch/>
        </p:blipFill>
        <p:spPr>
          <a:xfrm>
            <a:off x="2000247" y="1847695"/>
            <a:ext cx="4997715" cy="4757656"/>
          </a:xfrm>
          <a:prstGeom prst="rect">
            <a:avLst/>
          </a:prstGeom>
        </p:spPr>
      </p:pic>
      <p:sp>
        <p:nvSpPr>
          <p:cNvPr id="4" name="Title 3">
            <a:extLst>
              <a:ext uri="{FF2B5EF4-FFF2-40B4-BE49-F238E27FC236}">
                <a16:creationId xmlns:a16="http://schemas.microsoft.com/office/drawing/2014/main" id="{C4BC26D8-06D7-3D42-8BD9-27A2266EE1ED}"/>
              </a:ext>
            </a:extLst>
          </p:cNvPr>
          <p:cNvSpPr>
            <a:spLocks noGrp="1"/>
          </p:cNvSpPr>
          <p:nvPr>
            <p:ph type="title"/>
          </p:nvPr>
        </p:nvSpPr>
        <p:spPr/>
        <p:txBody>
          <a:bodyPr/>
          <a:lstStyle/>
          <a:p>
            <a:r>
              <a:rPr lang="en-US" dirty="0"/>
              <a:t>Evaluation Methodology (1/3)</a:t>
            </a:r>
          </a:p>
        </p:txBody>
      </p:sp>
      <p:sp>
        <p:nvSpPr>
          <p:cNvPr id="5" name="Content Placeholder 4">
            <a:extLst>
              <a:ext uri="{FF2B5EF4-FFF2-40B4-BE49-F238E27FC236}">
                <a16:creationId xmlns:a16="http://schemas.microsoft.com/office/drawing/2014/main" id="{EBED96BD-B5B0-524D-AF57-C1B3FE166193}"/>
              </a:ext>
            </a:extLst>
          </p:cNvPr>
          <p:cNvSpPr>
            <a:spLocks noGrp="1"/>
          </p:cNvSpPr>
          <p:nvPr>
            <p:ph idx="1"/>
          </p:nvPr>
        </p:nvSpPr>
        <p:spPr>
          <a:xfrm>
            <a:off x="169011" y="936172"/>
            <a:ext cx="8894602" cy="5921828"/>
          </a:xfrm>
        </p:spPr>
        <p:txBody>
          <a:bodyPr>
            <a:normAutofit/>
          </a:bodyPr>
          <a:lstStyle/>
          <a:p>
            <a:r>
              <a:rPr lang="en-US" sz="3000" b="1" dirty="0">
                <a:solidFill>
                  <a:srgbClr val="C00000"/>
                </a:solidFill>
                <a:latin typeface="Calibri" panose="020F0502020204030204" pitchFamily="34" charset="0"/>
                <a:cs typeface="Calibri" panose="020F0502020204030204" pitchFamily="34" charset="0"/>
              </a:rPr>
              <a:t>Real system </a:t>
            </a:r>
            <a:r>
              <a:rPr lang="en-US" sz="3000" b="1" dirty="0">
                <a:latin typeface="Calibri" panose="020F0502020204030204" pitchFamily="34" charset="0"/>
                <a:cs typeface="Calibri" panose="020F0502020204030204" pitchFamily="34" charset="0"/>
              </a:rPr>
              <a:t>with various HSS configurations</a:t>
            </a:r>
          </a:p>
          <a:p>
            <a:pPr lvl="1"/>
            <a:r>
              <a:rPr lang="en-US" dirty="0">
                <a:latin typeface="Calibri" panose="020F0502020204030204" pitchFamily="34" charset="0"/>
                <a:cs typeface="Calibri" panose="020F0502020204030204" pitchFamily="34" charset="0"/>
              </a:rPr>
              <a:t>Dual-hybrid and tri-hybrid systems</a:t>
            </a:r>
            <a:endParaRPr lang="en-US" b="1" dirty="0">
              <a:solidFill>
                <a:srgbClr val="C00000"/>
              </a:solidFill>
              <a:latin typeface="Calibri" panose="020F0502020204030204" pitchFamily="34" charset="0"/>
              <a:cs typeface="Calibri" panose="020F0502020204030204" pitchFamily="34" charset="0"/>
            </a:endParaRPr>
          </a:p>
          <a:p>
            <a:endParaRPr lang="en-US" sz="3000" dirty="0">
              <a:latin typeface="Calibri" panose="020F0502020204030204" pitchFamily="34" charset="0"/>
              <a:cs typeface="Calibri" panose="020F0502020204030204" pitchFamily="34" charset="0"/>
            </a:endParaRPr>
          </a:p>
          <a:p>
            <a:pPr lvl="1"/>
            <a:endParaRPr lang="en-US" sz="2600" dirty="0">
              <a:latin typeface="Calibri" panose="020F0502020204030204" pitchFamily="34" charset="0"/>
              <a:cs typeface="Calibri" panose="020F0502020204030204" pitchFamily="34" charset="0"/>
            </a:endParaRPr>
          </a:p>
          <a:p>
            <a:endParaRPr lang="en-US" sz="3000" dirty="0">
              <a:latin typeface="Calibri" panose="020F0502020204030204" pitchFamily="34" charset="0"/>
              <a:cs typeface="Calibri" panose="020F0502020204030204" pitchFamily="34" charset="0"/>
            </a:endParaRPr>
          </a:p>
          <a:p>
            <a:endParaRPr lang="en-US" sz="3000" dirty="0">
              <a:latin typeface="Calibri" panose="020F0502020204030204" pitchFamily="34" charset="0"/>
              <a:cs typeface="Calibri" panose="020F0502020204030204" pitchFamily="34" charset="0"/>
            </a:endParaRPr>
          </a:p>
          <a:p>
            <a:endParaRPr lang="en-US" sz="3000" dirty="0">
              <a:latin typeface="Calibri" panose="020F0502020204030204" pitchFamily="34" charset="0"/>
              <a:cs typeface="Calibri" panose="020F0502020204030204" pitchFamily="34" charset="0"/>
            </a:endParaRPr>
          </a:p>
          <a:p>
            <a:endParaRPr lang="en-US" sz="3000" dirty="0">
              <a:latin typeface="Calibri" panose="020F0502020204030204" pitchFamily="34" charset="0"/>
              <a:cs typeface="Calibri" panose="020F0502020204030204" pitchFamily="34" charset="0"/>
            </a:endParaRPr>
          </a:p>
          <a:p>
            <a:endParaRPr lang="en-US" sz="3000" dirty="0">
              <a:latin typeface="Calibri" panose="020F0502020204030204" pitchFamily="34" charset="0"/>
              <a:cs typeface="Calibri" panose="020F0502020204030204" pitchFamily="34" charset="0"/>
            </a:endParaRPr>
          </a:p>
          <a:p>
            <a:endParaRPr lang="en-US" sz="3000" dirty="0">
              <a:latin typeface="Calibri" panose="020F0502020204030204" pitchFamily="34" charset="0"/>
              <a:cs typeface="Calibri" panose="020F0502020204030204" pitchFamily="34" charset="0"/>
            </a:endParaRPr>
          </a:p>
          <a:p>
            <a:pPr marL="0" indent="0">
              <a:buNone/>
            </a:pPr>
            <a:endParaRPr lang="en-US" dirty="0">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72F251D2-537E-84DB-D34A-9D4ACC450251}"/>
              </a:ext>
            </a:extLst>
          </p:cNvPr>
          <p:cNvSpPr/>
          <p:nvPr/>
        </p:nvSpPr>
        <p:spPr>
          <a:xfrm>
            <a:off x="4497079" y="1919884"/>
            <a:ext cx="1399748" cy="586864"/>
          </a:xfrm>
          <a:prstGeom prst="rect">
            <a:avLst/>
          </a:prstGeom>
          <a:solidFill>
            <a:schemeClr val="accent2"/>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AMD Ryzen7 2700G CPU</a:t>
            </a:r>
          </a:p>
        </p:txBody>
      </p:sp>
      <p:sp>
        <p:nvSpPr>
          <p:cNvPr id="14" name="Rectangle 13">
            <a:extLst>
              <a:ext uri="{FF2B5EF4-FFF2-40B4-BE49-F238E27FC236}">
                <a16:creationId xmlns:a16="http://schemas.microsoft.com/office/drawing/2014/main" id="{ADD8B689-95CC-B02D-D2B4-42296BBC6DB4}"/>
              </a:ext>
            </a:extLst>
          </p:cNvPr>
          <p:cNvSpPr/>
          <p:nvPr/>
        </p:nvSpPr>
        <p:spPr>
          <a:xfrm>
            <a:off x="4621074" y="4504176"/>
            <a:ext cx="1386274" cy="1966599"/>
          </a:xfrm>
          <a:prstGeom prst="rect">
            <a:avLst/>
          </a:pr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DE1B6765-74E2-E655-EE20-A89271D616DA}"/>
              </a:ext>
            </a:extLst>
          </p:cNvPr>
          <p:cNvSpPr/>
          <p:nvPr/>
        </p:nvSpPr>
        <p:spPr>
          <a:xfrm>
            <a:off x="4600292" y="3995993"/>
            <a:ext cx="1435915" cy="47705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39132CE3-EF98-63E8-C60F-B420D7C7BA20}"/>
              </a:ext>
            </a:extLst>
          </p:cNvPr>
          <p:cNvSpPr txBox="1"/>
          <p:nvPr/>
        </p:nvSpPr>
        <p:spPr>
          <a:xfrm>
            <a:off x="4493078" y="3923862"/>
            <a:ext cx="1679913"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Seagate HDD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ST1000DM010</a:t>
            </a:r>
            <a:endParaRPr kumimoji="0" lang="en-US" sz="16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8" name="Rectangle 17">
            <a:extLst>
              <a:ext uri="{FF2B5EF4-FFF2-40B4-BE49-F238E27FC236}">
                <a16:creationId xmlns:a16="http://schemas.microsoft.com/office/drawing/2014/main" id="{B63231DC-C69C-0D03-BA77-2E8451524798}"/>
              </a:ext>
            </a:extLst>
          </p:cNvPr>
          <p:cNvSpPr/>
          <p:nvPr/>
        </p:nvSpPr>
        <p:spPr>
          <a:xfrm>
            <a:off x="2215898" y="3313874"/>
            <a:ext cx="2289212" cy="45360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D7D31"/>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E3F163E-6F1D-E9C7-B770-B2231B61EFC4}"/>
              </a:ext>
            </a:extLst>
          </p:cNvPr>
          <p:cNvSpPr/>
          <p:nvPr/>
        </p:nvSpPr>
        <p:spPr>
          <a:xfrm>
            <a:off x="4517141" y="3280012"/>
            <a:ext cx="1472400" cy="518227"/>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088F57C8-4CE7-B551-E444-09FF0CC9B534}"/>
              </a:ext>
            </a:extLst>
          </p:cNvPr>
          <p:cNvSpPr txBox="1"/>
          <p:nvPr/>
        </p:nvSpPr>
        <p:spPr>
          <a:xfrm>
            <a:off x="4413384" y="3227752"/>
            <a:ext cx="1679913"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Intel Optane SSD P4800X</a:t>
            </a:r>
            <a:endParaRPr kumimoji="0" lang="en-US" sz="16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21" name="Rectangle 20">
            <a:extLst>
              <a:ext uri="{FF2B5EF4-FFF2-40B4-BE49-F238E27FC236}">
                <a16:creationId xmlns:a16="http://schemas.microsoft.com/office/drawing/2014/main" id="{743FC2BD-FC47-8C42-DCA9-B86BCEB62EE2}"/>
              </a:ext>
            </a:extLst>
          </p:cNvPr>
          <p:cNvSpPr/>
          <p:nvPr/>
        </p:nvSpPr>
        <p:spPr>
          <a:xfrm>
            <a:off x="2215898" y="5247494"/>
            <a:ext cx="1061243" cy="1354129"/>
          </a:xfrm>
          <a:prstGeom prst="rect">
            <a:avLst/>
          </a:prstGeom>
          <a:no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3A080B1F-331A-9F9F-5E6C-88BD0F09CFA6}"/>
              </a:ext>
            </a:extLst>
          </p:cNvPr>
          <p:cNvSpPr/>
          <p:nvPr/>
        </p:nvSpPr>
        <p:spPr>
          <a:xfrm>
            <a:off x="2211405" y="4829130"/>
            <a:ext cx="1061243" cy="397341"/>
          </a:xfrm>
          <a:prstGeom prst="rect">
            <a:avLst/>
          </a:prstGeom>
          <a:solidFill>
            <a:srgbClr val="00B050"/>
          </a:solid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54112AC8-7937-7525-39A3-BA53DFB84FC6}"/>
              </a:ext>
            </a:extLst>
          </p:cNvPr>
          <p:cNvSpPr txBox="1"/>
          <p:nvPr/>
        </p:nvSpPr>
        <p:spPr>
          <a:xfrm>
            <a:off x="1882961" y="4761485"/>
            <a:ext cx="1679913" cy="58477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Intel SSD         D3-S4510</a:t>
            </a:r>
            <a:endParaRPr kumimoji="0" lang="en-US" sz="16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22" name="Rectangle 21">
            <a:extLst>
              <a:ext uri="{FF2B5EF4-FFF2-40B4-BE49-F238E27FC236}">
                <a16:creationId xmlns:a16="http://schemas.microsoft.com/office/drawing/2014/main" id="{4FC2C513-A59B-DCFF-72A6-E8001007D470}"/>
              </a:ext>
            </a:extLst>
          </p:cNvPr>
          <p:cNvSpPr/>
          <p:nvPr/>
        </p:nvSpPr>
        <p:spPr>
          <a:xfrm>
            <a:off x="3460757" y="5182260"/>
            <a:ext cx="981193" cy="1419363"/>
          </a:xfrm>
          <a:prstGeom prst="rec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D7D31"/>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15FECAB9-5C81-1E84-62B2-1CDEE9925269}"/>
              </a:ext>
            </a:extLst>
          </p:cNvPr>
          <p:cNvSpPr/>
          <p:nvPr/>
        </p:nvSpPr>
        <p:spPr>
          <a:xfrm>
            <a:off x="3456264" y="4763896"/>
            <a:ext cx="981193" cy="424619"/>
          </a:xfrm>
          <a:prstGeom prst="rect">
            <a:avLst/>
          </a:prstGeom>
          <a:solidFill>
            <a:srgbClr val="7030A0"/>
          </a:solid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6100AD58-FB9A-70AC-7204-8D6D05BC8E17}"/>
              </a:ext>
            </a:extLst>
          </p:cNvPr>
          <p:cNvSpPr txBox="1"/>
          <p:nvPr/>
        </p:nvSpPr>
        <p:spPr>
          <a:xfrm>
            <a:off x="3111704" y="4653489"/>
            <a:ext cx="1679913"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ADATA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SU630 SSD </a:t>
            </a:r>
            <a:endParaRPr kumimoji="0" lang="en-GB" sz="16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 name="TextBox 7">
            <a:extLst>
              <a:ext uri="{FF2B5EF4-FFF2-40B4-BE49-F238E27FC236}">
                <a16:creationId xmlns:a16="http://schemas.microsoft.com/office/drawing/2014/main" id="{925D3798-143B-DA3D-EC9D-8993931FD5A7}"/>
              </a:ext>
            </a:extLst>
          </p:cNvPr>
          <p:cNvSpPr txBox="1"/>
          <p:nvPr/>
        </p:nvSpPr>
        <p:spPr>
          <a:xfrm>
            <a:off x="-3465095" y="4764505"/>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7" name="Picture 26">
            <a:extLst>
              <a:ext uri="{FF2B5EF4-FFF2-40B4-BE49-F238E27FC236}">
                <a16:creationId xmlns:a16="http://schemas.microsoft.com/office/drawing/2014/main" id="{4A9F4DDB-7572-C1E3-FB78-63CD3118D92D}"/>
              </a:ext>
            </a:extLst>
          </p:cNvPr>
          <p:cNvPicPr>
            <a:picLocks noChangeAspect="1"/>
          </p:cNvPicPr>
          <p:nvPr/>
        </p:nvPicPr>
        <p:blipFill rotWithShape="1">
          <a:blip r:embed="rId5"/>
          <a:srcRect l="25448" t="16132" r="58941" b="61644"/>
          <a:stretch/>
        </p:blipFill>
        <p:spPr>
          <a:xfrm>
            <a:off x="3111704" y="1896242"/>
            <a:ext cx="1120675" cy="1196563"/>
          </a:xfrm>
          <a:prstGeom prst="rect">
            <a:avLst/>
          </a:prstGeom>
        </p:spPr>
      </p:pic>
      <p:sp>
        <p:nvSpPr>
          <p:cNvPr id="15" name="Rectangle 14">
            <a:extLst>
              <a:ext uri="{FF2B5EF4-FFF2-40B4-BE49-F238E27FC236}">
                <a16:creationId xmlns:a16="http://schemas.microsoft.com/office/drawing/2014/main" id="{2746BFB3-F6FE-D585-9C41-72ADC9B3A5D7}"/>
              </a:ext>
            </a:extLst>
          </p:cNvPr>
          <p:cNvSpPr/>
          <p:nvPr/>
        </p:nvSpPr>
        <p:spPr>
          <a:xfrm>
            <a:off x="2980859" y="1919884"/>
            <a:ext cx="1512219" cy="1196563"/>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A01610B4-ABC9-72FA-5A1D-BFF7362EA13D}"/>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230</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94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9" grpId="0" animBg="1"/>
      <p:bldP spid="12" grpId="0"/>
      <p:bldP spid="18" grpId="0" animBg="1"/>
      <p:bldP spid="19" grpId="0" animBg="1"/>
      <p:bldP spid="20" grpId="0"/>
      <p:bldP spid="21" grpId="0" animBg="1"/>
      <p:bldP spid="24" grpId="0" animBg="1"/>
      <p:bldP spid="23" grpId="0"/>
      <p:bldP spid="22" grpId="0" animBg="1"/>
      <p:bldP spid="25" grpId="0" animBg="1"/>
      <p:bldP spid="26" grpId="0"/>
      <p:bldP spid="15" grpId="0" animBg="1"/>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BC26D8-06D7-3D42-8BD9-27A2266EE1ED}"/>
              </a:ext>
            </a:extLst>
          </p:cNvPr>
          <p:cNvSpPr>
            <a:spLocks noGrp="1"/>
          </p:cNvSpPr>
          <p:nvPr>
            <p:ph type="title"/>
          </p:nvPr>
        </p:nvSpPr>
        <p:spPr/>
        <p:txBody>
          <a:bodyPr/>
          <a:lstStyle/>
          <a:p>
            <a:r>
              <a:rPr lang="en-US" dirty="0"/>
              <a:t>Evaluation Methodology (2/3)</a:t>
            </a:r>
          </a:p>
        </p:txBody>
      </p:sp>
      <p:pic>
        <p:nvPicPr>
          <p:cNvPr id="23" name="Picture 2" descr="Intel SSDPED1K375GA01 Optane SSD DC P4800X Series - Walmart.com">
            <a:extLst>
              <a:ext uri="{FF2B5EF4-FFF2-40B4-BE49-F238E27FC236}">
                <a16:creationId xmlns:a16="http://schemas.microsoft.com/office/drawing/2014/main" id="{D1D49F32-3020-1529-4670-13F9164CF015}"/>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1249600" y="2274092"/>
            <a:ext cx="2819044" cy="115959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a:extLst>
              <a:ext uri="{FF2B5EF4-FFF2-40B4-BE49-F238E27FC236}">
                <a16:creationId xmlns:a16="http://schemas.microsoft.com/office/drawing/2014/main" id="{FC46A790-D4D3-BA9C-D5BF-58DBE86324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2068" y="1645584"/>
            <a:ext cx="1399361" cy="1895716"/>
          </a:xfrm>
          <a:prstGeom prst="rect">
            <a:avLst/>
          </a:prstGeom>
          <a:noFill/>
          <a:extLst>
            <a:ext uri="{909E8E84-426E-40DD-AFC4-6F175D3DCCD1}">
              <a14:hiddenFill xmlns:a14="http://schemas.microsoft.com/office/drawing/2010/main">
                <a:solidFill>
                  <a:srgbClr val="FFFFFF"/>
                </a:solidFill>
              </a14:hiddenFill>
            </a:ext>
          </a:extLst>
        </p:spPr>
      </p:pic>
      <p:sp>
        <p:nvSpPr>
          <p:cNvPr id="25" name="Left-right Arrow 24">
            <a:extLst>
              <a:ext uri="{FF2B5EF4-FFF2-40B4-BE49-F238E27FC236}">
                <a16:creationId xmlns:a16="http://schemas.microsoft.com/office/drawing/2014/main" id="{81638EAF-5F7E-CE0C-2B61-98AA6DA47331}"/>
              </a:ext>
            </a:extLst>
          </p:cNvPr>
          <p:cNvSpPr/>
          <p:nvPr/>
        </p:nvSpPr>
        <p:spPr>
          <a:xfrm>
            <a:off x="3985296" y="2510821"/>
            <a:ext cx="1280120" cy="454436"/>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362" name="Picture 2">
            <a:extLst>
              <a:ext uri="{FF2B5EF4-FFF2-40B4-BE49-F238E27FC236}">
                <a16:creationId xmlns:a16="http://schemas.microsoft.com/office/drawing/2014/main" id="{547C6FFD-C544-AF7E-0618-80F9E66F9C2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93700" y="4856265"/>
            <a:ext cx="2061184" cy="142851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Intel SSDPED1K375GA01 Optane SSD DC P4800X Series - Walmart.com">
            <a:extLst>
              <a:ext uri="{FF2B5EF4-FFF2-40B4-BE49-F238E27FC236}">
                <a16:creationId xmlns:a16="http://schemas.microsoft.com/office/drawing/2014/main" id="{20EFD3C9-26A4-E047-CBB4-FFD42DA000DA}"/>
              </a:ext>
            </a:extLst>
          </p:cNvPr>
          <p:cNvPicPr>
            <a:picLocks noChangeAspect="1" noChangeArrowheads="1"/>
          </p:cNvPicPr>
          <p:nvPr/>
        </p:nvPicPr>
        <p:blipFill rotWithShape="1">
          <a:blip r:embed="rId3">
            <a:extLst>
              <a:ext uri="{BEBA8EAE-BF5A-486C-A8C5-ECC9F3942E4B}">
                <a14:imgProps xmlns:a14="http://schemas.microsoft.com/office/drawing/2010/main">
                  <a14:imgLayer r:embed="rId7">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1249600" y="5053262"/>
            <a:ext cx="2819044" cy="1159596"/>
          </a:xfrm>
          <a:prstGeom prst="rect">
            <a:avLst/>
          </a:prstGeom>
          <a:noFill/>
          <a:extLst>
            <a:ext uri="{909E8E84-426E-40DD-AFC4-6F175D3DCCD1}">
              <a14:hiddenFill xmlns:a14="http://schemas.microsoft.com/office/drawing/2010/main">
                <a:solidFill>
                  <a:srgbClr val="FFFFFF"/>
                </a:solidFill>
              </a14:hiddenFill>
            </a:ext>
          </a:extLst>
        </p:spPr>
      </p:pic>
      <p:sp>
        <p:nvSpPr>
          <p:cNvPr id="29" name="Left-right Arrow 28">
            <a:extLst>
              <a:ext uri="{FF2B5EF4-FFF2-40B4-BE49-F238E27FC236}">
                <a16:creationId xmlns:a16="http://schemas.microsoft.com/office/drawing/2014/main" id="{D8432C87-62C3-E260-676A-16BBEA455D3F}"/>
              </a:ext>
            </a:extLst>
          </p:cNvPr>
          <p:cNvSpPr/>
          <p:nvPr/>
        </p:nvSpPr>
        <p:spPr>
          <a:xfrm>
            <a:off x="4007258" y="5230548"/>
            <a:ext cx="1280120" cy="454436"/>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4358A152-9242-E828-ECA6-BA33BB788C1C}"/>
              </a:ext>
            </a:extLst>
          </p:cNvPr>
          <p:cNvSpPr txBox="1"/>
          <p:nvPr/>
        </p:nvSpPr>
        <p:spPr>
          <a:xfrm>
            <a:off x="172748" y="890427"/>
            <a:ext cx="6820408"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Lato" panose="020F0502020204030203" pitchFamily="34" charset="0"/>
                <a:ea typeface="Lato" panose="020F0502020204030203" pitchFamily="34" charset="0"/>
                <a:cs typeface="Lato" panose="020F0502020204030203" pitchFamily="34" charset="0"/>
              </a:rPr>
              <a:t>Cost-Oriented HSS Configuration</a:t>
            </a:r>
            <a:endParaRPr kumimoji="0" lang="en-CH" sz="3200" b="1" i="0" u="none" strike="noStrike" kern="1200" cap="none" spc="0" normalizeH="0" baseline="0" noProof="0" dirty="0">
              <a:ln>
                <a:noFill/>
              </a:ln>
              <a:solidFill>
                <a:srgbClr val="4472C4"/>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1" name="TextBox 30">
            <a:extLst>
              <a:ext uri="{FF2B5EF4-FFF2-40B4-BE49-F238E27FC236}">
                <a16:creationId xmlns:a16="http://schemas.microsoft.com/office/drawing/2014/main" id="{FA9725D1-33D8-0905-6E9D-70F0A9FFCDCC}"/>
              </a:ext>
            </a:extLst>
          </p:cNvPr>
          <p:cNvSpPr txBox="1"/>
          <p:nvPr/>
        </p:nvSpPr>
        <p:spPr>
          <a:xfrm>
            <a:off x="2121026" y="3670210"/>
            <a:ext cx="160973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High-end SSD</a:t>
            </a:r>
          </a:p>
        </p:txBody>
      </p:sp>
      <p:sp>
        <p:nvSpPr>
          <p:cNvPr id="32" name="TextBox 31">
            <a:extLst>
              <a:ext uri="{FF2B5EF4-FFF2-40B4-BE49-F238E27FC236}">
                <a16:creationId xmlns:a16="http://schemas.microsoft.com/office/drawing/2014/main" id="{E86B3702-1AE1-C9B3-F68E-9F0D1A01D080}"/>
              </a:ext>
            </a:extLst>
          </p:cNvPr>
          <p:cNvSpPr txBox="1"/>
          <p:nvPr/>
        </p:nvSpPr>
        <p:spPr>
          <a:xfrm>
            <a:off x="5063832" y="3668419"/>
            <a:ext cx="163583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Low-end HDD</a:t>
            </a:r>
          </a:p>
        </p:txBody>
      </p:sp>
      <p:sp>
        <p:nvSpPr>
          <p:cNvPr id="33" name="TextBox 32">
            <a:extLst>
              <a:ext uri="{FF2B5EF4-FFF2-40B4-BE49-F238E27FC236}">
                <a16:creationId xmlns:a16="http://schemas.microsoft.com/office/drawing/2014/main" id="{198EC392-560F-1D62-594E-32DA4CF2735C}"/>
              </a:ext>
            </a:extLst>
          </p:cNvPr>
          <p:cNvSpPr txBox="1"/>
          <p:nvPr/>
        </p:nvSpPr>
        <p:spPr>
          <a:xfrm>
            <a:off x="172748" y="4187047"/>
            <a:ext cx="8794906"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Lato" panose="020F0502020204030203" pitchFamily="34" charset="0"/>
                <a:ea typeface="Lato" panose="020F0502020204030203" pitchFamily="34" charset="0"/>
                <a:cs typeface="Lato" panose="020F0502020204030203" pitchFamily="34" charset="0"/>
              </a:rPr>
              <a:t>Performance-Oriented HSS Configuration</a:t>
            </a:r>
            <a:endParaRPr kumimoji="0" lang="en-CH" sz="3200" b="1" i="0" u="none" strike="noStrike" kern="1200" cap="none" spc="0" normalizeH="0" baseline="0" noProof="0" dirty="0">
              <a:ln>
                <a:noFill/>
              </a:ln>
              <a:solidFill>
                <a:srgbClr val="4472C4"/>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4" name="TextBox 33">
            <a:extLst>
              <a:ext uri="{FF2B5EF4-FFF2-40B4-BE49-F238E27FC236}">
                <a16:creationId xmlns:a16="http://schemas.microsoft.com/office/drawing/2014/main" id="{63650F28-329D-50F2-4945-79E9C2CE2CB1}"/>
              </a:ext>
            </a:extLst>
          </p:cNvPr>
          <p:cNvSpPr txBox="1"/>
          <p:nvPr/>
        </p:nvSpPr>
        <p:spPr>
          <a:xfrm>
            <a:off x="2121026" y="6359906"/>
            <a:ext cx="160973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High-end SSD</a:t>
            </a:r>
          </a:p>
        </p:txBody>
      </p:sp>
      <p:sp>
        <p:nvSpPr>
          <p:cNvPr id="35" name="TextBox 34">
            <a:extLst>
              <a:ext uri="{FF2B5EF4-FFF2-40B4-BE49-F238E27FC236}">
                <a16:creationId xmlns:a16="http://schemas.microsoft.com/office/drawing/2014/main" id="{D7AE500C-02BE-AA7A-EB25-01DE8B5EDF1C}"/>
              </a:ext>
            </a:extLst>
          </p:cNvPr>
          <p:cNvSpPr txBox="1"/>
          <p:nvPr/>
        </p:nvSpPr>
        <p:spPr>
          <a:xfrm>
            <a:off x="5271936" y="6375343"/>
            <a:ext cx="186140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Middle-end SSD</a:t>
            </a:r>
          </a:p>
        </p:txBody>
      </p:sp>
      <p:sp>
        <p:nvSpPr>
          <p:cNvPr id="2" name="Slide Number Placeholder 1">
            <a:extLst>
              <a:ext uri="{FF2B5EF4-FFF2-40B4-BE49-F238E27FC236}">
                <a16:creationId xmlns:a16="http://schemas.microsoft.com/office/drawing/2014/main" id="{655F106D-A0E0-D4F0-AFC7-68478474F3CD}"/>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231</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710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36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31" grpId="0"/>
      <p:bldP spid="32" grpId="0"/>
      <p:bldP spid="33" grpId="0"/>
      <p:bldP spid="34" grpId="0"/>
      <p:bldP spid="35" grpId="0"/>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BC26D8-06D7-3D42-8BD9-27A2266EE1ED}"/>
              </a:ext>
            </a:extLst>
          </p:cNvPr>
          <p:cNvSpPr>
            <a:spLocks noGrp="1"/>
          </p:cNvSpPr>
          <p:nvPr>
            <p:ph type="title"/>
          </p:nvPr>
        </p:nvSpPr>
        <p:spPr/>
        <p:txBody>
          <a:bodyPr/>
          <a:lstStyle/>
          <a:p>
            <a:r>
              <a:rPr lang="en-US" dirty="0"/>
              <a:t>Evaluation Methodology (3/3)</a:t>
            </a:r>
          </a:p>
        </p:txBody>
      </p:sp>
      <p:sp>
        <p:nvSpPr>
          <p:cNvPr id="5" name="Content Placeholder 4">
            <a:extLst>
              <a:ext uri="{FF2B5EF4-FFF2-40B4-BE49-F238E27FC236}">
                <a16:creationId xmlns:a16="http://schemas.microsoft.com/office/drawing/2014/main" id="{EBED96BD-B5B0-524D-AF57-C1B3FE166193}"/>
              </a:ext>
            </a:extLst>
          </p:cNvPr>
          <p:cNvSpPr>
            <a:spLocks noGrp="1"/>
          </p:cNvSpPr>
          <p:nvPr>
            <p:ph idx="1"/>
          </p:nvPr>
        </p:nvSpPr>
        <p:spPr>
          <a:xfrm>
            <a:off x="169011" y="936172"/>
            <a:ext cx="8894602" cy="5921828"/>
          </a:xfrm>
        </p:spPr>
        <p:txBody>
          <a:bodyPr>
            <a:normAutofit/>
          </a:bodyPr>
          <a:lstStyle/>
          <a:p>
            <a:r>
              <a:rPr lang="en-US" sz="3000" b="1" dirty="0">
                <a:solidFill>
                  <a:srgbClr val="C00000"/>
                </a:solidFill>
                <a:latin typeface="Calibri" panose="020F0502020204030204" pitchFamily="34" charset="0"/>
                <a:cs typeface="Calibri" panose="020F0502020204030204" pitchFamily="34" charset="0"/>
              </a:rPr>
              <a:t>18 different workloads </a:t>
            </a:r>
            <a:r>
              <a:rPr lang="en-US" sz="3000" dirty="0">
                <a:latin typeface="Calibri" panose="020F0502020204030204" pitchFamily="34" charset="0"/>
                <a:cs typeface="Calibri" panose="020F0502020204030204" pitchFamily="34" charset="0"/>
              </a:rPr>
              <a:t>from:</a:t>
            </a:r>
          </a:p>
          <a:p>
            <a:pPr lvl="1"/>
            <a:r>
              <a:rPr lang="en-US" sz="2600" dirty="0">
                <a:latin typeface="Calibri" panose="020F0502020204030204" pitchFamily="34" charset="0"/>
                <a:cs typeface="Calibri" panose="020F0502020204030204" pitchFamily="34" charset="0"/>
              </a:rPr>
              <a:t>MSR Cambridge and </a:t>
            </a:r>
            <a:r>
              <a:rPr lang="en-US" sz="2600" dirty="0" err="1">
                <a:latin typeface="Calibri" panose="020F0502020204030204" pitchFamily="34" charset="0"/>
                <a:cs typeface="Calibri" panose="020F0502020204030204" pitchFamily="34" charset="0"/>
              </a:rPr>
              <a:t>Filebench</a:t>
            </a:r>
            <a:r>
              <a:rPr lang="en-US" sz="2600" dirty="0">
                <a:latin typeface="Calibri" panose="020F0502020204030204" pitchFamily="34" charset="0"/>
                <a:cs typeface="Calibri" panose="020F0502020204030204" pitchFamily="34" charset="0"/>
              </a:rPr>
              <a:t> Suites</a:t>
            </a:r>
            <a:endParaRPr lang="en-US" dirty="0">
              <a:latin typeface="Calibri" panose="020F0502020204030204" pitchFamily="34" charset="0"/>
              <a:cs typeface="Calibri" panose="020F0502020204030204" pitchFamily="34" charset="0"/>
            </a:endParaRPr>
          </a:p>
          <a:p>
            <a:pPr lvl="1"/>
            <a:endParaRPr lang="en-US" sz="1000" dirty="0">
              <a:latin typeface="Calibri" panose="020F0502020204030204" pitchFamily="34" charset="0"/>
              <a:cs typeface="Calibri" panose="020F0502020204030204" pitchFamily="34" charset="0"/>
            </a:endParaRPr>
          </a:p>
          <a:p>
            <a:pPr lvl="1"/>
            <a:endParaRPr lang="en-US" sz="1000" dirty="0">
              <a:latin typeface="Calibri" panose="020F0502020204030204" pitchFamily="34" charset="0"/>
              <a:cs typeface="Calibri" panose="020F0502020204030204" pitchFamily="34" charset="0"/>
            </a:endParaRPr>
          </a:p>
          <a:p>
            <a:pPr lvl="1"/>
            <a:endParaRPr lang="en-US" sz="1000" dirty="0">
              <a:latin typeface="Calibri" panose="020F0502020204030204" pitchFamily="34" charset="0"/>
              <a:cs typeface="Calibri" panose="020F0502020204030204" pitchFamily="34" charset="0"/>
            </a:endParaRPr>
          </a:p>
          <a:p>
            <a:pPr lvl="1"/>
            <a:endParaRPr lang="en-US" sz="1000" dirty="0">
              <a:latin typeface="Calibri" panose="020F0502020204030204" pitchFamily="34" charset="0"/>
              <a:cs typeface="Calibri" panose="020F0502020204030204" pitchFamily="34" charset="0"/>
            </a:endParaRPr>
          </a:p>
          <a:p>
            <a:pPr lvl="1"/>
            <a:endParaRPr lang="en-US" sz="1000" dirty="0">
              <a:latin typeface="Calibri" panose="020F0502020204030204" pitchFamily="34" charset="0"/>
              <a:cs typeface="Calibri" panose="020F0502020204030204" pitchFamily="34" charset="0"/>
            </a:endParaRPr>
          </a:p>
          <a:p>
            <a:pPr lvl="1"/>
            <a:endParaRPr lang="en-US" sz="1000" dirty="0">
              <a:latin typeface="Calibri" panose="020F0502020204030204" pitchFamily="34" charset="0"/>
              <a:cs typeface="Calibri" panose="020F0502020204030204" pitchFamily="34" charset="0"/>
            </a:endParaRPr>
          </a:p>
          <a:p>
            <a:pPr lvl="1"/>
            <a:endParaRPr lang="en-US" sz="1000" dirty="0">
              <a:latin typeface="Calibri" panose="020F0502020204030204" pitchFamily="34" charset="0"/>
              <a:cs typeface="Calibri" panose="020F0502020204030204" pitchFamily="34" charset="0"/>
            </a:endParaRPr>
          </a:p>
          <a:p>
            <a:r>
              <a:rPr lang="en-US" sz="3200" b="1" dirty="0">
                <a:solidFill>
                  <a:srgbClr val="C00000"/>
                </a:solidFill>
                <a:latin typeface="Calibri" panose="020F0502020204030204" pitchFamily="34" charset="0"/>
                <a:cs typeface="Calibri" panose="020F0502020204030204" pitchFamily="34" charset="0"/>
              </a:rPr>
              <a:t>Four</a:t>
            </a:r>
            <a:r>
              <a:rPr lang="en-US" sz="3200" dirty="0">
                <a:latin typeface="Calibri" panose="020F0502020204030204" pitchFamily="34" charset="0"/>
                <a:cs typeface="Calibri" panose="020F0502020204030204" pitchFamily="34" charset="0"/>
              </a:rPr>
              <a:t> state-of-the-art data placement baselines:</a:t>
            </a:r>
          </a:p>
          <a:p>
            <a:pPr lvl="1">
              <a:lnSpc>
                <a:spcPct val="100000"/>
              </a:lnSpc>
            </a:pPr>
            <a:r>
              <a:rPr lang="en-US" sz="2600" dirty="0">
                <a:latin typeface="Calibri" panose="020F0502020204030204" pitchFamily="34" charset="0"/>
                <a:cs typeface="Calibri" panose="020F0502020204030204" pitchFamily="34" charset="0"/>
              </a:rPr>
              <a:t>CDE</a:t>
            </a:r>
            <a:r>
              <a:rPr lang="en-US" dirty="0">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[Matsui+, Proc. IEEE’17] </a:t>
            </a:r>
            <a:endParaRPr lang="en-US" b="1" dirty="0">
              <a:solidFill>
                <a:schemeClr val="bg2">
                  <a:lumMod val="75000"/>
                </a:schemeClr>
              </a:solidFill>
              <a:latin typeface="Calibri" panose="020F0502020204030204" pitchFamily="34" charset="0"/>
              <a:cs typeface="Calibri" panose="020F0502020204030204" pitchFamily="34" charset="0"/>
            </a:endParaRPr>
          </a:p>
          <a:p>
            <a:pPr lvl="1">
              <a:lnSpc>
                <a:spcPct val="100000"/>
              </a:lnSpc>
            </a:pPr>
            <a:r>
              <a:rPr lang="en-US" sz="2600" dirty="0">
                <a:latin typeface="Calibri" panose="020F0502020204030204" pitchFamily="34" charset="0"/>
                <a:cs typeface="Calibri" panose="020F0502020204030204" pitchFamily="34" charset="0"/>
              </a:rPr>
              <a:t>HPS</a:t>
            </a:r>
            <a:r>
              <a:rPr lang="en-US" dirty="0">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Meswani</a:t>
            </a:r>
            <a:r>
              <a:rPr lang="en-US" sz="1800" b="1" dirty="0">
                <a:solidFill>
                  <a:schemeClr val="bg2">
                    <a:lumMod val="75000"/>
                  </a:schemeClr>
                </a:solidFill>
                <a:latin typeface="Calibri" panose="020F0502020204030204" pitchFamily="34" charset="0"/>
                <a:cs typeface="Calibri" panose="020F0502020204030204" pitchFamily="34" charset="0"/>
              </a:rPr>
              <a:t>+, HPCA’15]</a:t>
            </a:r>
          </a:p>
          <a:p>
            <a:pPr lvl="1">
              <a:lnSpc>
                <a:spcPct val="100000"/>
              </a:lnSpc>
            </a:pPr>
            <a:r>
              <a:rPr lang="en-US" sz="2600" dirty="0">
                <a:latin typeface="Calibri" panose="020F0502020204030204" pitchFamily="34" charset="0"/>
                <a:cs typeface="Calibri" panose="020F0502020204030204" pitchFamily="34" charset="0"/>
              </a:rPr>
              <a:t>Archivist</a:t>
            </a:r>
            <a:r>
              <a:rPr lang="en-US" dirty="0">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[Ren+, ICCD’19]</a:t>
            </a:r>
          </a:p>
          <a:p>
            <a:pPr lvl="1">
              <a:lnSpc>
                <a:spcPct val="100000"/>
              </a:lnSpc>
            </a:pPr>
            <a:r>
              <a:rPr lang="en-US" sz="2600" dirty="0">
                <a:latin typeface="Calibri" panose="020F0502020204030204" pitchFamily="34" charset="0"/>
                <a:cs typeface="Calibri" panose="020F0502020204030204" pitchFamily="34" charset="0"/>
              </a:rPr>
              <a:t>RNN-HSS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Doudali</a:t>
            </a:r>
            <a:r>
              <a:rPr lang="en-US" sz="1800" b="1" dirty="0">
                <a:solidFill>
                  <a:schemeClr val="bg2">
                    <a:lumMod val="75000"/>
                  </a:schemeClr>
                </a:solidFill>
                <a:latin typeface="Calibri" panose="020F0502020204030204" pitchFamily="34" charset="0"/>
                <a:cs typeface="Calibri" panose="020F0502020204030204" pitchFamily="34" charset="0"/>
              </a:rPr>
              <a:t>+, HPDC’19]</a:t>
            </a:r>
          </a:p>
        </p:txBody>
      </p:sp>
      <p:sp>
        <p:nvSpPr>
          <p:cNvPr id="8" name="TextBox 7">
            <a:extLst>
              <a:ext uri="{FF2B5EF4-FFF2-40B4-BE49-F238E27FC236}">
                <a16:creationId xmlns:a16="http://schemas.microsoft.com/office/drawing/2014/main" id="{39BD066A-C887-A224-C512-2E46FE90D4A5}"/>
              </a:ext>
            </a:extLst>
          </p:cNvPr>
          <p:cNvSpPr txBox="1"/>
          <p:nvPr/>
        </p:nvSpPr>
        <p:spPr>
          <a:xfrm>
            <a:off x="5813069" y="4038799"/>
            <a:ext cx="3144038"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800" b="1" i="1" u="none" strike="noStrike" kern="1200" cap="none" spc="0" normalizeH="0" baseline="0" noProof="0" dirty="0">
                <a:ln>
                  <a:noFill/>
                </a:ln>
                <a:solidFill>
                  <a:srgbClr val="4472C4"/>
                </a:solidFill>
                <a:effectLst/>
                <a:uLnTx/>
                <a:uFillTx/>
                <a:latin typeface="Calibri" panose="020F0502020204030204"/>
                <a:ea typeface="+mn-ea"/>
                <a:cs typeface="+mn-cs"/>
              </a:rPr>
              <a:t>Heuristic-based</a:t>
            </a:r>
          </a:p>
        </p:txBody>
      </p:sp>
      <p:cxnSp>
        <p:nvCxnSpPr>
          <p:cNvPr id="23" name="Curved Connector 22">
            <a:extLst>
              <a:ext uri="{FF2B5EF4-FFF2-40B4-BE49-F238E27FC236}">
                <a16:creationId xmlns:a16="http://schemas.microsoft.com/office/drawing/2014/main" id="{F625E352-052F-3CE1-5DC8-B075CA0B9EC3}"/>
              </a:ext>
            </a:extLst>
          </p:cNvPr>
          <p:cNvCxnSpPr>
            <a:cxnSpLocks/>
          </p:cNvCxnSpPr>
          <p:nvPr/>
        </p:nvCxnSpPr>
        <p:spPr>
          <a:xfrm rot="10800000" flipV="1">
            <a:off x="4121836" y="4318693"/>
            <a:ext cx="1856138" cy="243325"/>
          </a:xfrm>
          <a:prstGeom prst="curvedConnector3">
            <a:avLst/>
          </a:prstGeom>
          <a:ln w="762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Curved Connector 26">
            <a:extLst>
              <a:ext uri="{FF2B5EF4-FFF2-40B4-BE49-F238E27FC236}">
                <a16:creationId xmlns:a16="http://schemas.microsoft.com/office/drawing/2014/main" id="{06FA6C66-41C8-F678-1011-26211E70F0CE}"/>
              </a:ext>
            </a:extLst>
          </p:cNvPr>
          <p:cNvCxnSpPr>
            <a:cxnSpLocks/>
          </p:cNvCxnSpPr>
          <p:nvPr/>
        </p:nvCxnSpPr>
        <p:spPr>
          <a:xfrm rot="10800000">
            <a:off x="4121837" y="4122653"/>
            <a:ext cx="1856135" cy="177757"/>
          </a:xfrm>
          <a:prstGeom prst="curvedConnector3">
            <a:avLst>
              <a:gd name="adj1" fmla="val 50000"/>
            </a:avLst>
          </a:prstGeom>
          <a:ln w="762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F4C390E8-8DF2-D08B-6765-05A89DDA6D02}"/>
              </a:ext>
            </a:extLst>
          </p:cNvPr>
          <p:cNvSpPr txBox="1"/>
          <p:nvPr/>
        </p:nvSpPr>
        <p:spPr>
          <a:xfrm>
            <a:off x="5894823" y="4939310"/>
            <a:ext cx="2880007" cy="5232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2800" b="1" i="1" u="none" strike="noStrike" kern="1200" cap="none" spc="0" normalizeH="0" baseline="0" noProof="0" dirty="0">
                <a:ln>
                  <a:noFill/>
                </a:ln>
                <a:solidFill>
                  <a:srgbClr val="702FA1"/>
                </a:solidFill>
                <a:effectLst/>
                <a:uLnTx/>
                <a:uFillTx/>
                <a:latin typeface="Calibri" panose="020F0502020204030204"/>
                <a:ea typeface="+mn-ea"/>
                <a:cs typeface="+mn-cs"/>
              </a:rPr>
              <a:t>Learning-based</a:t>
            </a:r>
          </a:p>
        </p:txBody>
      </p:sp>
      <p:cxnSp>
        <p:nvCxnSpPr>
          <p:cNvPr id="54" name="Curved Connector 53">
            <a:extLst>
              <a:ext uri="{FF2B5EF4-FFF2-40B4-BE49-F238E27FC236}">
                <a16:creationId xmlns:a16="http://schemas.microsoft.com/office/drawing/2014/main" id="{03D0C8B3-E720-B945-127E-ED32FF0575EC}"/>
              </a:ext>
            </a:extLst>
          </p:cNvPr>
          <p:cNvCxnSpPr>
            <a:cxnSpLocks/>
          </p:cNvCxnSpPr>
          <p:nvPr/>
        </p:nvCxnSpPr>
        <p:spPr>
          <a:xfrm rot="10800000">
            <a:off x="4245515" y="5027651"/>
            <a:ext cx="1649309" cy="157118"/>
          </a:xfrm>
          <a:prstGeom prst="curvedConnector3">
            <a:avLst/>
          </a:prstGeom>
          <a:ln w="76200">
            <a:solidFill>
              <a:srgbClr val="702FA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Curved Connector 54">
            <a:extLst>
              <a:ext uri="{FF2B5EF4-FFF2-40B4-BE49-F238E27FC236}">
                <a16:creationId xmlns:a16="http://schemas.microsoft.com/office/drawing/2014/main" id="{8A5BB308-2A8C-1894-40D5-1891094C530B}"/>
              </a:ext>
            </a:extLst>
          </p:cNvPr>
          <p:cNvCxnSpPr>
            <a:cxnSpLocks/>
          </p:cNvCxnSpPr>
          <p:nvPr/>
        </p:nvCxnSpPr>
        <p:spPr>
          <a:xfrm rot="10800000" flipV="1">
            <a:off x="4286392" y="5200920"/>
            <a:ext cx="1608431" cy="319741"/>
          </a:xfrm>
          <a:prstGeom prst="curvedConnector3">
            <a:avLst/>
          </a:prstGeom>
          <a:ln w="76200">
            <a:solidFill>
              <a:srgbClr val="702FA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2EB8A5BD-DC69-F496-A45E-5B9B2BB68550}"/>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232</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689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3" grpId="0"/>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dirty="0"/>
              <a:t>Performance Analysis</a:t>
            </a:r>
          </a:p>
        </p:txBody>
      </p:sp>
      <p:pic>
        <p:nvPicPr>
          <p:cNvPr id="3" name="Picture 2">
            <a:extLst>
              <a:ext uri="{FF2B5EF4-FFF2-40B4-BE49-F238E27FC236}">
                <a16:creationId xmlns:a16="http://schemas.microsoft.com/office/drawing/2014/main" id="{A70E93B4-793F-4EB0-0518-E0826F56F5AA}"/>
              </a:ext>
            </a:extLst>
          </p:cNvPr>
          <p:cNvPicPr>
            <a:picLocks noChangeAspect="1"/>
          </p:cNvPicPr>
          <p:nvPr/>
        </p:nvPicPr>
        <p:blipFill>
          <a:blip r:embed="rId3"/>
          <a:stretch>
            <a:fillRect/>
          </a:stretch>
        </p:blipFill>
        <p:spPr>
          <a:xfrm>
            <a:off x="-1" y="1890793"/>
            <a:ext cx="9144000" cy="3076414"/>
          </a:xfrm>
          <a:prstGeom prst="rect">
            <a:avLst/>
          </a:prstGeom>
        </p:spPr>
      </p:pic>
      <p:sp>
        <p:nvSpPr>
          <p:cNvPr id="33" name="TextBox 32">
            <a:extLst>
              <a:ext uri="{FF2B5EF4-FFF2-40B4-BE49-F238E27FC236}">
                <a16:creationId xmlns:a16="http://schemas.microsoft.com/office/drawing/2014/main" id="{C69F64FD-B8A7-CF8B-D273-E8A7037D4402}"/>
              </a:ext>
            </a:extLst>
          </p:cNvPr>
          <p:cNvSpPr txBox="1"/>
          <p:nvPr/>
        </p:nvSpPr>
        <p:spPr>
          <a:xfrm>
            <a:off x="172748" y="890427"/>
            <a:ext cx="6820408"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Lato" panose="020F0502020204030203" pitchFamily="34" charset="0"/>
                <a:ea typeface="Lato" panose="020F0502020204030203" pitchFamily="34" charset="0"/>
                <a:cs typeface="Lato" panose="020F0502020204030203" pitchFamily="34" charset="0"/>
              </a:rPr>
              <a:t>Cost-Oriented HSS Configuration</a:t>
            </a:r>
            <a:endParaRPr kumimoji="0" lang="en-CH" sz="3200" b="1" i="0" u="none" strike="noStrike" kern="1200" cap="none" spc="0" normalizeH="0" baseline="0" noProof="0" dirty="0">
              <a:ln>
                <a:noFill/>
              </a:ln>
              <a:solidFill>
                <a:srgbClr val="4472C4"/>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4" name="Rectangle 33">
            <a:extLst>
              <a:ext uri="{FF2B5EF4-FFF2-40B4-BE49-F238E27FC236}">
                <a16:creationId xmlns:a16="http://schemas.microsoft.com/office/drawing/2014/main" id="{3BE72922-79E8-2ED8-7D83-FF1230410F87}"/>
              </a:ext>
            </a:extLst>
          </p:cNvPr>
          <p:cNvSpPr/>
          <p:nvPr/>
        </p:nvSpPr>
        <p:spPr>
          <a:xfrm>
            <a:off x="1036346" y="1795793"/>
            <a:ext cx="217587" cy="180699"/>
          </a:xfrm>
          <a:prstGeom prst="rect">
            <a:avLst/>
          </a:prstGeom>
          <a:solidFill>
            <a:srgbClr val="F7D89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C928876A-8D70-9AFA-1D96-C998F26D0C90}"/>
              </a:ext>
            </a:extLst>
          </p:cNvPr>
          <p:cNvSpPr txBox="1"/>
          <p:nvPr/>
        </p:nvSpPr>
        <p:spPr>
          <a:xfrm>
            <a:off x="1221036" y="1698428"/>
            <a:ext cx="112579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Slow-Only</a:t>
            </a:r>
          </a:p>
        </p:txBody>
      </p:sp>
      <p:sp>
        <p:nvSpPr>
          <p:cNvPr id="37" name="TextBox 36">
            <a:extLst>
              <a:ext uri="{FF2B5EF4-FFF2-40B4-BE49-F238E27FC236}">
                <a16:creationId xmlns:a16="http://schemas.microsoft.com/office/drawing/2014/main" id="{1384B9BD-8927-D0FD-7CD0-A3825A79B350}"/>
              </a:ext>
            </a:extLst>
          </p:cNvPr>
          <p:cNvSpPr txBox="1"/>
          <p:nvPr/>
        </p:nvSpPr>
        <p:spPr>
          <a:xfrm>
            <a:off x="2511036" y="1698428"/>
            <a:ext cx="780482"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CDE</a:t>
            </a:r>
          </a:p>
        </p:txBody>
      </p:sp>
      <p:sp>
        <p:nvSpPr>
          <p:cNvPr id="38" name="TextBox 37">
            <a:extLst>
              <a:ext uri="{FF2B5EF4-FFF2-40B4-BE49-F238E27FC236}">
                <a16:creationId xmlns:a16="http://schemas.microsoft.com/office/drawing/2014/main" id="{D45BE161-D11D-A30F-E5B8-05ED7D186131}"/>
              </a:ext>
            </a:extLst>
          </p:cNvPr>
          <p:cNvSpPr txBox="1"/>
          <p:nvPr/>
        </p:nvSpPr>
        <p:spPr>
          <a:xfrm>
            <a:off x="3430894" y="1704904"/>
            <a:ext cx="780482"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HPS</a:t>
            </a:r>
          </a:p>
        </p:txBody>
      </p:sp>
      <p:sp>
        <p:nvSpPr>
          <p:cNvPr id="39" name="TextBox 38">
            <a:extLst>
              <a:ext uri="{FF2B5EF4-FFF2-40B4-BE49-F238E27FC236}">
                <a16:creationId xmlns:a16="http://schemas.microsoft.com/office/drawing/2014/main" id="{0ABC6CAD-FBD5-D3DB-3B0C-6D1CC018EFBD}"/>
              </a:ext>
            </a:extLst>
          </p:cNvPr>
          <p:cNvSpPr txBox="1"/>
          <p:nvPr/>
        </p:nvSpPr>
        <p:spPr>
          <a:xfrm>
            <a:off x="4360045" y="1699856"/>
            <a:ext cx="1122449"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Archivist</a:t>
            </a:r>
          </a:p>
        </p:txBody>
      </p:sp>
      <p:sp>
        <p:nvSpPr>
          <p:cNvPr id="40" name="TextBox 39">
            <a:extLst>
              <a:ext uri="{FF2B5EF4-FFF2-40B4-BE49-F238E27FC236}">
                <a16:creationId xmlns:a16="http://schemas.microsoft.com/office/drawing/2014/main" id="{D586DF3C-ED06-ACBF-0151-45E6A6AD1A18}"/>
              </a:ext>
            </a:extLst>
          </p:cNvPr>
          <p:cNvSpPr txBox="1"/>
          <p:nvPr/>
        </p:nvSpPr>
        <p:spPr>
          <a:xfrm>
            <a:off x="5622761" y="1705971"/>
            <a:ext cx="1116203"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RNN-HSS</a:t>
            </a:r>
          </a:p>
        </p:txBody>
      </p:sp>
      <p:sp>
        <p:nvSpPr>
          <p:cNvPr id="41" name="TextBox 40">
            <a:extLst>
              <a:ext uri="{FF2B5EF4-FFF2-40B4-BE49-F238E27FC236}">
                <a16:creationId xmlns:a16="http://schemas.microsoft.com/office/drawing/2014/main" id="{CCD5D867-B09A-3E40-5124-AF6CECAE4804}"/>
              </a:ext>
            </a:extLst>
          </p:cNvPr>
          <p:cNvSpPr txBox="1"/>
          <p:nvPr/>
        </p:nvSpPr>
        <p:spPr>
          <a:xfrm>
            <a:off x="7003365" y="1703705"/>
            <a:ext cx="1116203"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Sibyl</a:t>
            </a:r>
          </a:p>
        </p:txBody>
      </p:sp>
      <p:sp>
        <p:nvSpPr>
          <p:cNvPr id="42" name="Rectangle 41">
            <a:extLst>
              <a:ext uri="{FF2B5EF4-FFF2-40B4-BE49-F238E27FC236}">
                <a16:creationId xmlns:a16="http://schemas.microsoft.com/office/drawing/2014/main" id="{59E068E0-8470-D1CC-7605-8751B16EB55F}"/>
              </a:ext>
            </a:extLst>
          </p:cNvPr>
          <p:cNvSpPr/>
          <p:nvPr/>
        </p:nvSpPr>
        <p:spPr>
          <a:xfrm>
            <a:off x="2304342" y="1792744"/>
            <a:ext cx="217587" cy="180699"/>
          </a:xfrm>
          <a:prstGeom prst="rect">
            <a:avLst/>
          </a:prstGeom>
          <a:solidFill>
            <a:srgbClr val="9EAE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2364C730-777F-AA0B-EE66-ABF624E81CAC}"/>
              </a:ext>
            </a:extLst>
          </p:cNvPr>
          <p:cNvSpPr/>
          <p:nvPr/>
        </p:nvSpPr>
        <p:spPr>
          <a:xfrm>
            <a:off x="3212545" y="1799221"/>
            <a:ext cx="217587" cy="180699"/>
          </a:xfrm>
          <a:prstGeom prst="rect">
            <a:avLst/>
          </a:prstGeom>
          <a:solidFill>
            <a:srgbClr val="D5F1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Rectangle 43">
            <a:extLst>
              <a:ext uri="{FF2B5EF4-FFF2-40B4-BE49-F238E27FC236}">
                <a16:creationId xmlns:a16="http://schemas.microsoft.com/office/drawing/2014/main" id="{AD20C141-F6E5-0035-0DB4-73F37F592235}"/>
              </a:ext>
            </a:extLst>
          </p:cNvPr>
          <p:cNvSpPr/>
          <p:nvPr/>
        </p:nvSpPr>
        <p:spPr>
          <a:xfrm>
            <a:off x="4178478" y="1799221"/>
            <a:ext cx="217587" cy="180699"/>
          </a:xfrm>
          <a:prstGeom prst="rect">
            <a:avLst/>
          </a:prstGeom>
          <a:solidFill>
            <a:srgbClr val="B9A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04DF95A2-5FDA-9D8D-FCB8-0F97BB196C7C}"/>
              </a:ext>
            </a:extLst>
          </p:cNvPr>
          <p:cNvSpPr/>
          <p:nvPr/>
        </p:nvSpPr>
        <p:spPr>
          <a:xfrm>
            <a:off x="5438977" y="1799220"/>
            <a:ext cx="217587" cy="180699"/>
          </a:xfrm>
          <a:prstGeom prst="rect">
            <a:avLst/>
          </a:prstGeom>
          <a:solidFill>
            <a:srgbClr val="629EA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2AF8EE9F-C61C-9634-9E6D-22C33659DEE5}"/>
              </a:ext>
            </a:extLst>
          </p:cNvPr>
          <p:cNvSpPr/>
          <p:nvPr/>
        </p:nvSpPr>
        <p:spPr>
          <a:xfrm>
            <a:off x="6790592" y="1797853"/>
            <a:ext cx="217587" cy="180699"/>
          </a:xfrm>
          <a:prstGeom prst="rect">
            <a:avLst/>
          </a:prstGeom>
          <a:solidFill>
            <a:srgbClr val="FF9A9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5E7F1661-F007-6DF7-E0AC-0BFB7229AAA6}"/>
              </a:ext>
            </a:extLst>
          </p:cNvPr>
          <p:cNvSpPr/>
          <p:nvPr/>
        </p:nvSpPr>
        <p:spPr>
          <a:xfrm>
            <a:off x="7685942" y="1797853"/>
            <a:ext cx="217587" cy="180699"/>
          </a:xfrm>
          <a:prstGeom prst="rect">
            <a:avLst/>
          </a:prstGeom>
          <a:solidFill>
            <a:srgbClr val="5F5F5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TextBox 47">
            <a:extLst>
              <a:ext uri="{FF2B5EF4-FFF2-40B4-BE49-F238E27FC236}">
                <a16:creationId xmlns:a16="http://schemas.microsoft.com/office/drawing/2014/main" id="{62DE823F-43D6-A018-034B-EF6EFE9EE559}"/>
              </a:ext>
            </a:extLst>
          </p:cNvPr>
          <p:cNvSpPr txBox="1"/>
          <p:nvPr/>
        </p:nvSpPr>
        <p:spPr>
          <a:xfrm>
            <a:off x="7947410" y="1698427"/>
            <a:ext cx="1116203"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Oracle</a:t>
            </a:r>
          </a:p>
        </p:txBody>
      </p:sp>
      <p:sp>
        <p:nvSpPr>
          <p:cNvPr id="66" name="Rounded Rectangle 65">
            <a:extLst>
              <a:ext uri="{FF2B5EF4-FFF2-40B4-BE49-F238E27FC236}">
                <a16:creationId xmlns:a16="http://schemas.microsoft.com/office/drawing/2014/main" id="{B88073FB-AF32-07F2-7115-F1F994CA44BC}"/>
              </a:ext>
            </a:extLst>
          </p:cNvPr>
          <p:cNvSpPr/>
          <p:nvPr/>
        </p:nvSpPr>
        <p:spPr>
          <a:xfrm>
            <a:off x="6635469" y="21516"/>
            <a:ext cx="2490580" cy="968871"/>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7" name="Picture 2" descr="Intel SSDPED1K375GA01 Optane SSD DC P4800X Series - Walmart.com">
            <a:extLst>
              <a:ext uri="{FF2B5EF4-FFF2-40B4-BE49-F238E27FC236}">
                <a16:creationId xmlns:a16="http://schemas.microsoft.com/office/drawing/2014/main" id="{0FFE52A3-DC41-499B-1C73-BADC11B9407B}"/>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6653421" y="270706"/>
            <a:ext cx="1262146" cy="473492"/>
          </a:xfrm>
          <a:prstGeom prst="rect">
            <a:avLst/>
          </a:prstGeom>
          <a:noFill/>
          <a:extLst>
            <a:ext uri="{909E8E84-426E-40DD-AFC4-6F175D3DCCD1}">
              <a14:hiddenFill xmlns:a14="http://schemas.microsoft.com/office/drawing/2010/main">
                <a:solidFill>
                  <a:srgbClr val="FFFFFF"/>
                </a:solidFill>
              </a14:hiddenFill>
            </a:ext>
          </a:extLst>
        </p:spPr>
      </p:pic>
      <p:sp>
        <p:nvSpPr>
          <p:cNvPr id="68" name="Left-right Arrow 67">
            <a:extLst>
              <a:ext uri="{FF2B5EF4-FFF2-40B4-BE49-F238E27FC236}">
                <a16:creationId xmlns:a16="http://schemas.microsoft.com/office/drawing/2014/main" id="{6ACB0966-50E3-5E93-FBA3-050C74378562}"/>
              </a:ext>
            </a:extLst>
          </p:cNvPr>
          <p:cNvSpPr/>
          <p:nvPr/>
        </p:nvSpPr>
        <p:spPr>
          <a:xfrm>
            <a:off x="7900352" y="365126"/>
            <a:ext cx="396000" cy="185557"/>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TextBox 68">
            <a:extLst>
              <a:ext uri="{FF2B5EF4-FFF2-40B4-BE49-F238E27FC236}">
                <a16:creationId xmlns:a16="http://schemas.microsoft.com/office/drawing/2014/main" id="{7DDB4B38-B25D-E8F1-B654-ED23C8A83A3D}"/>
              </a:ext>
            </a:extLst>
          </p:cNvPr>
          <p:cNvSpPr txBox="1"/>
          <p:nvPr/>
        </p:nvSpPr>
        <p:spPr>
          <a:xfrm>
            <a:off x="6798768" y="674337"/>
            <a:ext cx="1147750"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12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High-end SSD</a:t>
            </a:r>
          </a:p>
        </p:txBody>
      </p:sp>
      <p:sp>
        <p:nvSpPr>
          <p:cNvPr id="70" name="TextBox 69">
            <a:extLst>
              <a:ext uri="{FF2B5EF4-FFF2-40B4-BE49-F238E27FC236}">
                <a16:creationId xmlns:a16="http://schemas.microsoft.com/office/drawing/2014/main" id="{7430495D-3340-6777-5639-360BB83AED9F}"/>
              </a:ext>
            </a:extLst>
          </p:cNvPr>
          <p:cNvSpPr txBox="1"/>
          <p:nvPr/>
        </p:nvSpPr>
        <p:spPr>
          <a:xfrm>
            <a:off x="7982175" y="683503"/>
            <a:ext cx="1179875"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12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Low-end HDD</a:t>
            </a:r>
          </a:p>
        </p:txBody>
      </p:sp>
      <p:pic>
        <p:nvPicPr>
          <p:cNvPr id="71" name="Picture 4">
            <a:extLst>
              <a:ext uri="{FF2B5EF4-FFF2-40B4-BE49-F238E27FC236}">
                <a16:creationId xmlns:a16="http://schemas.microsoft.com/office/drawing/2014/main" id="{A0F8678E-B8A6-3F07-A980-73C8822A3CB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32380" y="74867"/>
            <a:ext cx="558542" cy="69007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F6DCFBE7-6B5B-0FFE-8CF2-EAB8DD654D54}"/>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233</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4625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p:bldP spid="37" grpId="0"/>
      <p:bldP spid="38" grpId="0"/>
      <p:bldP spid="39" grpId="0"/>
      <p:bldP spid="40" grpId="0"/>
      <p:bldP spid="41" grpId="0"/>
      <p:bldP spid="42" grpId="0" animBg="1"/>
      <p:bldP spid="43" grpId="0" animBg="1"/>
      <p:bldP spid="44" grpId="0" animBg="1"/>
      <p:bldP spid="45" grpId="0" animBg="1"/>
      <p:bldP spid="46" grpId="0" animBg="1"/>
      <p:bldP spid="47" grpId="0" animBg="1"/>
      <p:bldP spid="48" grpId="0"/>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 bar chart&#10;&#10;Description automatically generated">
            <a:extLst>
              <a:ext uri="{FF2B5EF4-FFF2-40B4-BE49-F238E27FC236}">
                <a16:creationId xmlns:a16="http://schemas.microsoft.com/office/drawing/2014/main" id="{B011558F-9DDF-93E1-950E-F5C35BBA90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 y="1894230"/>
            <a:ext cx="9144000" cy="3069541"/>
          </a:xfrm>
          <a:prstGeom prst="rect">
            <a:avLst/>
          </a:prstGeom>
        </p:spPr>
      </p:pic>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dirty="0"/>
              <a:t>Performance Analysis</a:t>
            </a:r>
          </a:p>
        </p:txBody>
      </p:sp>
      <p:sp>
        <p:nvSpPr>
          <p:cNvPr id="35" name="Rectangle 34">
            <a:extLst>
              <a:ext uri="{FF2B5EF4-FFF2-40B4-BE49-F238E27FC236}">
                <a16:creationId xmlns:a16="http://schemas.microsoft.com/office/drawing/2014/main" id="{1649AF83-A201-2835-AEFF-BCC258A943C1}"/>
              </a:ext>
            </a:extLst>
          </p:cNvPr>
          <p:cNvSpPr/>
          <p:nvPr/>
        </p:nvSpPr>
        <p:spPr>
          <a:xfrm>
            <a:off x="80386" y="5120944"/>
            <a:ext cx="8983227" cy="1113102"/>
          </a:xfrm>
          <a:prstGeom prst="rect">
            <a:avLst/>
          </a:prstGeom>
          <a:solidFill>
            <a:schemeClr val="accent3">
              <a:lumMod val="20000"/>
              <a:lumOff val="80000"/>
            </a:schemeClr>
          </a:solidFill>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Sibyl consistently </a:t>
            </a:r>
            <a:r>
              <a:rPr kumimoji="0" lang="en-GB" sz="3200" b="1" i="0" u="none" strike="noStrike" kern="1200" cap="none" spc="0" normalizeH="0" baseline="0" noProof="0" dirty="0">
                <a:ln>
                  <a:noFill/>
                </a:ln>
                <a:solidFill>
                  <a:srgbClr val="00B050"/>
                </a:solidFill>
                <a:effectLst/>
                <a:uLnTx/>
                <a:uFillTx/>
                <a:latin typeface="Calibri" panose="020F0502020204030204"/>
                <a:ea typeface="+mn-ea"/>
                <a:cs typeface="+mn-cs"/>
              </a:rPr>
              <a:t>outperforms all the baselines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B050"/>
                </a:solidFill>
                <a:effectLst/>
                <a:uLnTx/>
                <a:uFillTx/>
                <a:latin typeface="Calibri" panose="020F0502020204030204"/>
                <a:ea typeface="+mn-ea"/>
                <a:cs typeface="+mn-cs"/>
              </a:rPr>
              <a:t>for all </a:t>
            </a:r>
            <a:r>
              <a:rPr kumimoji="0" lang="en-GB" sz="3400" b="1" i="0" u="none" strike="noStrike" kern="1200" cap="none" spc="0" normalizeH="0" baseline="0" noProof="0" dirty="0">
                <a:ln>
                  <a:noFill/>
                </a:ln>
                <a:solidFill>
                  <a:srgbClr val="00B050"/>
                </a:solidFill>
                <a:effectLst/>
                <a:uLnTx/>
                <a:uFillTx/>
                <a:latin typeface="Calibri" panose="020F0502020204030204"/>
                <a:ea typeface="+mn-ea"/>
                <a:cs typeface="+mn-cs"/>
              </a:rPr>
              <a:t>the</a:t>
            </a:r>
            <a:r>
              <a:rPr kumimoji="0" lang="en-GB" sz="3200" b="1" i="0" u="none" strike="noStrike" kern="1200" cap="none" spc="0" normalizeH="0" baseline="0" noProof="0" dirty="0">
                <a:ln>
                  <a:noFill/>
                </a:ln>
                <a:solidFill>
                  <a:srgbClr val="00B050"/>
                </a:solidFill>
                <a:effectLst/>
                <a:uLnTx/>
                <a:uFillTx/>
                <a:latin typeface="Calibri" panose="020F0502020204030204"/>
                <a:ea typeface="+mn-ea"/>
                <a:cs typeface="+mn-cs"/>
              </a:rPr>
              <a:t> workloads</a:t>
            </a:r>
            <a:endParaRPr kumimoji="0" lang="en-US" sz="44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endParaRPr>
          </a:p>
        </p:txBody>
      </p:sp>
      <p:sp>
        <p:nvSpPr>
          <p:cNvPr id="34" name="TextBox 33">
            <a:extLst>
              <a:ext uri="{FF2B5EF4-FFF2-40B4-BE49-F238E27FC236}">
                <a16:creationId xmlns:a16="http://schemas.microsoft.com/office/drawing/2014/main" id="{A20A7161-44AE-B050-E712-FFB44F4AC579}"/>
              </a:ext>
            </a:extLst>
          </p:cNvPr>
          <p:cNvSpPr txBox="1"/>
          <p:nvPr/>
        </p:nvSpPr>
        <p:spPr>
          <a:xfrm>
            <a:off x="172748" y="890427"/>
            <a:ext cx="6928140"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Lato" panose="020F0502020204030203" pitchFamily="34" charset="0"/>
                <a:ea typeface="Lato" panose="020F0502020204030203" pitchFamily="34" charset="0"/>
                <a:cs typeface="Lato" panose="020F0502020204030203" pitchFamily="34" charset="0"/>
              </a:rPr>
              <a:t>Cost-Oriented HSS Configuration</a:t>
            </a:r>
            <a:endParaRPr kumimoji="0" lang="en-CH" sz="3200" b="1" i="0" u="none" strike="noStrike" kern="1200" cap="none" spc="0" normalizeH="0" baseline="0" noProof="0" dirty="0">
              <a:ln>
                <a:noFill/>
              </a:ln>
              <a:solidFill>
                <a:srgbClr val="4472C4"/>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7" name="Rectangle 36">
            <a:extLst>
              <a:ext uri="{FF2B5EF4-FFF2-40B4-BE49-F238E27FC236}">
                <a16:creationId xmlns:a16="http://schemas.microsoft.com/office/drawing/2014/main" id="{194B1012-961F-380E-07E7-4CDB3ECA02B7}"/>
              </a:ext>
            </a:extLst>
          </p:cNvPr>
          <p:cNvSpPr/>
          <p:nvPr/>
        </p:nvSpPr>
        <p:spPr>
          <a:xfrm>
            <a:off x="1036346" y="1795793"/>
            <a:ext cx="217587" cy="180699"/>
          </a:xfrm>
          <a:prstGeom prst="rect">
            <a:avLst/>
          </a:prstGeom>
          <a:solidFill>
            <a:srgbClr val="F7D89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A84E91F5-BEF7-CA7B-8235-4227C8D9B294}"/>
              </a:ext>
            </a:extLst>
          </p:cNvPr>
          <p:cNvSpPr txBox="1"/>
          <p:nvPr/>
        </p:nvSpPr>
        <p:spPr>
          <a:xfrm>
            <a:off x="1221036" y="1698428"/>
            <a:ext cx="112579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Slow-Only</a:t>
            </a:r>
          </a:p>
        </p:txBody>
      </p:sp>
      <p:sp>
        <p:nvSpPr>
          <p:cNvPr id="39" name="TextBox 38">
            <a:extLst>
              <a:ext uri="{FF2B5EF4-FFF2-40B4-BE49-F238E27FC236}">
                <a16:creationId xmlns:a16="http://schemas.microsoft.com/office/drawing/2014/main" id="{6442511D-9CAD-D3CA-EE05-62747B7D4E49}"/>
              </a:ext>
            </a:extLst>
          </p:cNvPr>
          <p:cNvSpPr txBox="1"/>
          <p:nvPr/>
        </p:nvSpPr>
        <p:spPr>
          <a:xfrm>
            <a:off x="2511036" y="1698428"/>
            <a:ext cx="780482"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CDE</a:t>
            </a:r>
          </a:p>
        </p:txBody>
      </p:sp>
      <p:sp>
        <p:nvSpPr>
          <p:cNvPr id="40" name="TextBox 39">
            <a:extLst>
              <a:ext uri="{FF2B5EF4-FFF2-40B4-BE49-F238E27FC236}">
                <a16:creationId xmlns:a16="http://schemas.microsoft.com/office/drawing/2014/main" id="{F7814FFF-EFF8-5B9F-1274-D2008BBD1CCA}"/>
              </a:ext>
            </a:extLst>
          </p:cNvPr>
          <p:cNvSpPr txBox="1"/>
          <p:nvPr/>
        </p:nvSpPr>
        <p:spPr>
          <a:xfrm>
            <a:off x="3430894" y="1704904"/>
            <a:ext cx="780482"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HPS</a:t>
            </a:r>
          </a:p>
        </p:txBody>
      </p:sp>
      <p:sp>
        <p:nvSpPr>
          <p:cNvPr id="41" name="TextBox 40">
            <a:extLst>
              <a:ext uri="{FF2B5EF4-FFF2-40B4-BE49-F238E27FC236}">
                <a16:creationId xmlns:a16="http://schemas.microsoft.com/office/drawing/2014/main" id="{126CE780-7C1D-8152-F069-C7E29EAADDF1}"/>
              </a:ext>
            </a:extLst>
          </p:cNvPr>
          <p:cNvSpPr txBox="1"/>
          <p:nvPr/>
        </p:nvSpPr>
        <p:spPr>
          <a:xfrm>
            <a:off x="4360045" y="1699856"/>
            <a:ext cx="1122449"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Archivist</a:t>
            </a:r>
          </a:p>
        </p:txBody>
      </p:sp>
      <p:sp>
        <p:nvSpPr>
          <p:cNvPr id="42" name="TextBox 41">
            <a:extLst>
              <a:ext uri="{FF2B5EF4-FFF2-40B4-BE49-F238E27FC236}">
                <a16:creationId xmlns:a16="http://schemas.microsoft.com/office/drawing/2014/main" id="{D006B434-42DB-4989-5D16-A8D4335F72A9}"/>
              </a:ext>
            </a:extLst>
          </p:cNvPr>
          <p:cNvSpPr txBox="1"/>
          <p:nvPr/>
        </p:nvSpPr>
        <p:spPr>
          <a:xfrm>
            <a:off x="5622761" y="1705971"/>
            <a:ext cx="1116203"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RNN-HSS</a:t>
            </a:r>
          </a:p>
        </p:txBody>
      </p:sp>
      <p:sp>
        <p:nvSpPr>
          <p:cNvPr id="43" name="TextBox 42">
            <a:extLst>
              <a:ext uri="{FF2B5EF4-FFF2-40B4-BE49-F238E27FC236}">
                <a16:creationId xmlns:a16="http://schemas.microsoft.com/office/drawing/2014/main" id="{AD569AFB-2416-8C12-E89C-26022AA7F0CB}"/>
              </a:ext>
            </a:extLst>
          </p:cNvPr>
          <p:cNvSpPr txBox="1"/>
          <p:nvPr/>
        </p:nvSpPr>
        <p:spPr>
          <a:xfrm>
            <a:off x="7003365" y="1703705"/>
            <a:ext cx="1116203"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Sibyl</a:t>
            </a:r>
          </a:p>
        </p:txBody>
      </p:sp>
      <p:sp>
        <p:nvSpPr>
          <p:cNvPr id="44" name="Rectangle 43">
            <a:extLst>
              <a:ext uri="{FF2B5EF4-FFF2-40B4-BE49-F238E27FC236}">
                <a16:creationId xmlns:a16="http://schemas.microsoft.com/office/drawing/2014/main" id="{C77FA198-1452-924F-BDAB-8CD5620F67D3}"/>
              </a:ext>
            </a:extLst>
          </p:cNvPr>
          <p:cNvSpPr/>
          <p:nvPr/>
        </p:nvSpPr>
        <p:spPr>
          <a:xfrm>
            <a:off x="2304342" y="1792744"/>
            <a:ext cx="217587" cy="180699"/>
          </a:xfrm>
          <a:prstGeom prst="rect">
            <a:avLst/>
          </a:prstGeom>
          <a:solidFill>
            <a:srgbClr val="9EAE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A59A5693-0932-C185-37A3-E44B2ECF9EAF}"/>
              </a:ext>
            </a:extLst>
          </p:cNvPr>
          <p:cNvSpPr/>
          <p:nvPr/>
        </p:nvSpPr>
        <p:spPr>
          <a:xfrm>
            <a:off x="3212545" y="1799221"/>
            <a:ext cx="217587" cy="180699"/>
          </a:xfrm>
          <a:prstGeom prst="rect">
            <a:avLst/>
          </a:prstGeom>
          <a:solidFill>
            <a:srgbClr val="D5F1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E708F8F2-247C-D218-C64B-5981F7A380F7}"/>
              </a:ext>
            </a:extLst>
          </p:cNvPr>
          <p:cNvSpPr/>
          <p:nvPr/>
        </p:nvSpPr>
        <p:spPr>
          <a:xfrm>
            <a:off x="4178478" y="1799221"/>
            <a:ext cx="217587" cy="180699"/>
          </a:xfrm>
          <a:prstGeom prst="rect">
            <a:avLst/>
          </a:prstGeom>
          <a:solidFill>
            <a:srgbClr val="B9A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EFDF6FAE-D003-C599-FF88-0CDE4E46E05D}"/>
              </a:ext>
            </a:extLst>
          </p:cNvPr>
          <p:cNvSpPr/>
          <p:nvPr/>
        </p:nvSpPr>
        <p:spPr>
          <a:xfrm>
            <a:off x="5438977" y="1799220"/>
            <a:ext cx="217587" cy="180699"/>
          </a:xfrm>
          <a:prstGeom prst="rect">
            <a:avLst/>
          </a:prstGeom>
          <a:solidFill>
            <a:srgbClr val="629EA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F7BB58AC-149A-64C1-5C30-72BCF176528B}"/>
              </a:ext>
            </a:extLst>
          </p:cNvPr>
          <p:cNvSpPr/>
          <p:nvPr/>
        </p:nvSpPr>
        <p:spPr>
          <a:xfrm>
            <a:off x="6790592" y="1797853"/>
            <a:ext cx="217587" cy="180699"/>
          </a:xfrm>
          <a:prstGeom prst="rect">
            <a:avLst/>
          </a:prstGeom>
          <a:solidFill>
            <a:srgbClr val="FF9A9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3412B47D-1388-BCBE-BCCB-F5DF46E04AC6}"/>
              </a:ext>
            </a:extLst>
          </p:cNvPr>
          <p:cNvSpPr/>
          <p:nvPr/>
        </p:nvSpPr>
        <p:spPr>
          <a:xfrm>
            <a:off x="7685942" y="1797853"/>
            <a:ext cx="217587" cy="180699"/>
          </a:xfrm>
          <a:prstGeom prst="rect">
            <a:avLst/>
          </a:prstGeom>
          <a:solidFill>
            <a:srgbClr val="5F5F5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TextBox 49">
            <a:extLst>
              <a:ext uri="{FF2B5EF4-FFF2-40B4-BE49-F238E27FC236}">
                <a16:creationId xmlns:a16="http://schemas.microsoft.com/office/drawing/2014/main" id="{D88F2CB4-A589-FCA1-4FCA-F800B1C403D7}"/>
              </a:ext>
            </a:extLst>
          </p:cNvPr>
          <p:cNvSpPr txBox="1"/>
          <p:nvPr/>
        </p:nvSpPr>
        <p:spPr>
          <a:xfrm>
            <a:off x="7947410" y="1698427"/>
            <a:ext cx="1116203"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Oracle</a:t>
            </a:r>
          </a:p>
        </p:txBody>
      </p:sp>
      <p:sp>
        <p:nvSpPr>
          <p:cNvPr id="51" name="Rectangle 50">
            <a:extLst>
              <a:ext uri="{FF2B5EF4-FFF2-40B4-BE49-F238E27FC236}">
                <a16:creationId xmlns:a16="http://schemas.microsoft.com/office/drawing/2014/main" id="{2670FFB5-3DB0-923C-DED0-8722DCC5588C}"/>
              </a:ext>
            </a:extLst>
          </p:cNvPr>
          <p:cNvSpPr/>
          <p:nvPr/>
        </p:nvSpPr>
        <p:spPr>
          <a:xfrm>
            <a:off x="986874" y="1555985"/>
            <a:ext cx="5678606" cy="43657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 name="Rounded Rectangle 70">
            <a:extLst>
              <a:ext uri="{FF2B5EF4-FFF2-40B4-BE49-F238E27FC236}">
                <a16:creationId xmlns:a16="http://schemas.microsoft.com/office/drawing/2014/main" id="{A6B6212F-683F-36EF-6035-C72FCF1AD669}"/>
              </a:ext>
            </a:extLst>
          </p:cNvPr>
          <p:cNvSpPr/>
          <p:nvPr/>
        </p:nvSpPr>
        <p:spPr>
          <a:xfrm>
            <a:off x="6635469" y="21516"/>
            <a:ext cx="2490580" cy="968871"/>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2" name="Picture 2" descr="Intel SSDPED1K375GA01 Optane SSD DC P4800X Series - Walmart.com">
            <a:extLst>
              <a:ext uri="{FF2B5EF4-FFF2-40B4-BE49-F238E27FC236}">
                <a16:creationId xmlns:a16="http://schemas.microsoft.com/office/drawing/2014/main" id="{1FD125BD-778D-DAC2-432E-F3CCB2C7A58A}"/>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6653421" y="270706"/>
            <a:ext cx="1262146" cy="473492"/>
          </a:xfrm>
          <a:prstGeom prst="rect">
            <a:avLst/>
          </a:prstGeom>
          <a:noFill/>
          <a:extLst>
            <a:ext uri="{909E8E84-426E-40DD-AFC4-6F175D3DCCD1}">
              <a14:hiddenFill xmlns:a14="http://schemas.microsoft.com/office/drawing/2010/main">
                <a:solidFill>
                  <a:srgbClr val="FFFFFF"/>
                </a:solidFill>
              </a14:hiddenFill>
            </a:ext>
          </a:extLst>
        </p:spPr>
      </p:pic>
      <p:sp>
        <p:nvSpPr>
          <p:cNvPr id="74" name="Left-right Arrow 73">
            <a:extLst>
              <a:ext uri="{FF2B5EF4-FFF2-40B4-BE49-F238E27FC236}">
                <a16:creationId xmlns:a16="http://schemas.microsoft.com/office/drawing/2014/main" id="{16ECFD9E-497B-6CFF-3C5D-CFC008639FF0}"/>
              </a:ext>
            </a:extLst>
          </p:cNvPr>
          <p:cNvSpPr/>
          <p:nvPr/>
        </p:nvSpPr>
        <p:spPr>
          <a:xfrm>
            <a:off x="7900352" y="365126"/>
            <a:ext cx="396000" cy="185557"/>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TextBox 74">
            <a:extLst>
              <a:ext uri="{FF2B5EF4-FFF2-40B4-BE49-F238E27FC236}">
                <a16:creationId xmlns:a16="http://schemas.microsoft.com/office/drawing/2014/main" id="{1A659C62-2684-AB64-F26E-38CB22D3B12F}"/>
              </a:ext>
            </a:extLst>
          </p:cNvPr>
          <p:cNvSpPr txBox="1"/>
          <p:nvPr/>
        </p:nvSpPr>
        <p:spPr>
          <a:xfrm>
            <a:off x="6798768" y="674337"/>
            <a:ext cx="1147750"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12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High-end SSD</a:t>
            </a:r>
          </a:p>
        </p:txBody>
      </p:sp>
      <p:sp>
        <p:nvSpPr>
          <p:cNvPr id="76" name="TextBox 75">
            <a:extLst>
              <a:ext uri="{FF2B5EF4-FFF2-40B4-BE49-F238E27FC236}">
                <a16:creationId xmlns:a16="http://schemas.microsoft.com/office/drawing/2014/main" id="{458B196D-814E-8D88-2FC2-78AFAB0E2E84}"/>
              </a:ext>
            </a:extLst>
          </p:cNvPr>
          <p:cNvSpPr txBox="1"/>
          <p:nvPr/>
        </p:nvSpPr>
        <p:spPr>
          <a:xfrm>
            <a:off x="7982175" y="683503"/>
            <a:ext cx="1179875"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12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Low-end HDD</a:t>
            </a:r>
          </a:p>
        </p:txBody>
      </p:sp>
      <p:pic>
        <p:nvPicPr>
          <p:cNvPr id="64" name="Picture 4">
            <a:extLst>
              <a:ext uri="{FF2B5EF4-FFF2-40B4-BE49-F238E27FC236}">
                <a16:creationId xmlns:a16="http://schemas.microsoft.com/office/drawing/2014/main" id="{F4E4F583-AE23-40D4-4C54-2A051B03D92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32380" y="74867"/>
            <a:ext cx="558542" cy="69007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BB235107-D502-64D4-72AC-74B7E191225D}"/>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234</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2801914"/>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dirty="0"/>
              <a:t>Performance Analysis</a:t>
            </a:r>
          </a:p>
        </p:txBody>
      </p:sp>
      <p:pic>
        <p:nvPicPr>
          <p:cNvPr id="2" name="Picture 1">
            <a:extLst>
              <a:ext uri="{FF2B5EF4-FFF2-40B4-BE49-F238E27FC236}">
                <a16:creationId xmlns:a16="http://schemas.microsoft.com/office/drawing/2014/main" id="{6B2F4476-EFC5-AAC0-3B9F-14CA66DD889E}"/>
              </a:ext>
            </a:extLst>
          </p:cNvPr>
          <p:cNvPicPr>
            <a:picLocks noChangeAspect="1"/>
          </p:cNvPicPr>
          <p:nvPr/>
        </p:nvPicPr>
        <p:blipFill>
          <a:blip r:embed="rId3"/>
          <a:stretch>
            <a:fillRect/>
          </a:stretch>
        </p:blipFill>
        <p:spPr>
          <a:xfrm>
            <a:off x="0" y="1847917"/>
            <a:ext cx="9144000" cy="3162167"/>
          </a:xfrm>
          <a:prstGeom prst="rect">
            <a:avLst/>
          </a:prstGeom>
        </p:spPr>
      </p:pic>
      <p:sp>
        <p:nvSpPr>
          <p:cNvPr id="34" name="TextBox 33">
            <a:extLst>
              <a:ext uri="{FF2B5EF4-FFF2-40B4-BE49-F238E27FC236}">
                <a16:creationId xmlns:a16="http://schemas.microsoft.com/office/drawing/2014/main" id="{68465C18-85A3-D0B0-7136-1FDDC572BC27}"/>
              </a:ext>
            </a:extLst>
          </p:cNvPr>
          <p:cNvSpPr txBox="1"/>
          <p:nvPr/>
        </p:nvSpPr>
        <p:spPr>
          <a:xfrm>
            <a:off x="5556110" y="1757219"/>
            <a:ext cx="1116203"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RNN-HSS</a:t>
            </a:r>
          </a:p>
        </p:txBody>
      </p:sp>
      <p:sp>
        <p:nvSpPr>
          <p:cNvPr id="35" name="TextBox 34">
            <a:extLst>
              <a:ext uri="{FF2B5EF4-FFF2-40B4-BE49-F238E27FC236}">
                <a16:creationId xmlns:a16="http://schemas.microsoft.com/office/drawing/2014/main" id="{4C51A4AA-D66D-EAE1-D6AC-649FEB9614EB}"/>
              </a:ext>
            </a:extLst>
          </p:cNvPr>
          <p:cNvSpPr txBox="1"/>
          <p:nvPr/>
        </p:nvSpPr>
        <p:spPr>
          <a:xfrm>
            <a:off x="6936714" y="1754953"/>
            <a:ext cx="1116203"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Sibyl</a:t>
            </a:r>
          </a:p>
        </p:txBody>
      </p:sp>
      <p:sp>
        <p:nvSpPr>
          <p:cNvPr id="40" name="Rectangle 39">
            <a:extLst>
              <a:ext uri="{FF2B5EF4-FFF2-40B4-BE49-F238E27FC236}">
                <a16:creationId xmlns:a16="http://schemas.microsoft.com/office/drawing/2014/main" id="{F8462F84-D72B-42FE-CB9F-53AD59E9A7D1}"/>
              </a:ext>
            </a:extLst>
          </p:cNvPr>
          <p:cNvSpPr/>
          <p:nvPr/>
        </p:nvSpPr>
        <p:spPr>
          <a:xfrm>
            <a:off x="6723941" y="1849101"/>
            <a:ext cx="217587" cy="180699"/>
          </a:xfrm>
          <a:prstGeom prst="rect">
            <a:avLst/>
          </a:prstGeom>
          <a:solidFill>
            <a:srgbClr val="FF9A9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C7A32471-9F66-57B9-D3BF-0435928FD753}"/>
              </a:ext>
            </a:extLst>
          </p:cNvPr>
          <p:cNvSpPr/>
          <p:nvPr/>
        </p:nvSpPr>
        <p:spPr>
          <a:xfrm>
            <a:off x="7619291" y="1849101"/>
            <a:ext cx="217587" cy="180699"/>
          </a:xfrm>
          <a:prstGeom prst="rect">
            <a:avLst/>
          </a:prstGeom>
          <a:solidFill>
            <a:srgbClr val="5F5F5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TextBox 41">
            <a:extLst>
              <a:ext uri="{FF2B5EF4-FFF2-40B4-BE49-F238E27FC236}">
                <a16:creationId xmlns:a16="http://schemas.microsoft.com/office/drawing/2014/main" id="{A370D355-9088-5D12-4E60-79AE2BDAF946}"/>
              </a:ext>
            </a:extLst>
          </p:cNvPr>
          <p:cNvSpPr txBox="1"/>
          <p:nvPr/>
        </p:nvSpPr>
        <p:spPr>
          <a:xfrm>
            <a:off x="7880759" y="1749675"/>
            <a:ext cx="1116203"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Oracle</a:t>
            </a:r>
          </a:p>
        </p:txBody>
      </p:sp>
      <p:sp>
        <p:nvSpPr>
          <p:cNvPr id="18" name="Rectangle 17">
            <a:extLst>
              <a:ext uri="{FF2B5EF4-FFF2-40B4-BE49-F238E27FC236}">
                <a16:creationId xmlns:a16="http://schemas.microsoft.com/office/drawing/2014/main" id="{0DEAF478-32CD-75CD-63D0-43E95AC3A840}"/>
              </a:ext>
            </a:extLst>
          </p:cNvPr>
          <p:cNvSpPr/>
          <p:nvPr/>
        </p:nvSpPr>
        <p:spPr>
          <a:xfrm>
            <a:off x="969695" y="1847041"/>
            <a:ext cx="217587" cy="180699"/>
          </a:xfrm>
          <a:prstGeom prst="rect">
            <a:avLst/>
          </a:prstGeom>
          <a:solidFill>
            <a:srgbClr val="F7D89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7B503029-3F49-7492-835A-9FDE844C361D}"/>
              </a:ext>
            </a:extLst>
          </p:cNvPr>
          <p:cNvSpPr txBox="1"/>
          <p:nvPr/>
        </p:nvSpPr>
        <p:spPr>
          <a:xfrm>
            <a:off x="1154385" y="1749676"/>
            <a:ext cx="112579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Slow-Only</a:t>
            </a:r>
          </a:p>
        </p:txBody>
      </p:sp>
      <p:sp>
        <p:nvSpPr>
          <p:cNvPr id="20" name="TextBox 19">
            <a:extLst>
              <a:ext uri="{FF2B5EF4-FFF2-40B4-BE49-F238E27FC236}">
                <a16:creationId xmlns:a16="http://schemas.microsoft.com/office/drawing/2014/main" id="{3C5B3508-E42A-2EEF-3A73-0026003E2B31}"/>
              </a:ext>
            </a:extLst>
          </p:cNvPr>
          <p:cNvSpPr txBox="1"/>
          <p:nvPr/>
        </p:nvSpPr>
        <p:spPr>
          <a:xfrm>
            <a:off x="2444385" y="1749676"/>
            <a:ext cx="780482"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CDE</a:t>
            </a:r>
          </a:p>
        </p:txBody>
      </p:sp>
      <p:sp>
        <p:nvSpPr>
          <p:cNvPr id="32" name="TextBox 31">
            <a:extLst>
              <a:ext uri="{FF2B5EF4-FFF2-40B4-BE49-F238E27FC236}">
                <a16:creationId xmlns:a16="http://schemas.microsoft.com/office/drawing/2014/main" id="{8676EE8A-C001-9B09-F919-0137C38E68AD}"/>
              </a:ext>
            </a:extLst>
          </p:cNvPr>
          <p:cNvSpPr txBox="1"/>
          <p:nvPr/>
        </p:nvSpPr>
        <p:spPr>
          <a:xfrm>
            <a:off x="3364243" y="1756152"/>
            <a:ext cx="780482"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HPS</a:t>
            </a:r>
          </a:p>
        </p:txBody>
      </p:sp>
      <p:sp>
        <p:nvSpPr>
          <p:cNvPr id="33" name="TextBox 32">
            <a:extLst>
              <a:ext uri="{FF2B5EF4-FFF2-40B4-BE49-F238E27FC236}">
                <a16:creationId xmlns:a16="http://schemas.microsoft.com/office/drawing/2014/main" id="{3F7DAF6B-AB1E-EB29-AF9D-5C9058704685}"/>
              </a:ext>
            </a:extLst>
          </p:cNvPr>
          <p:cNvSpPr txBox="1"/>
          <p:nvPr/>
        </p:nvSpPr>
        <p:spPr>
          <a:xfrm>
            <a:off x="4293394" y="1751104"/>
            <a:ext cx="1122449"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Archivist</a:t>
            </a:r>
          </a:p>
        </p:txBody>
      </p:sp>
      <p:sp>
        <p:nvSpPr>
          <p:cNvPr id="36" name="Rectangle 35">
            <a:extLst>
              <a:ext uri="{FF2B5EF4-FFF2-40B4-BE49-F238E27FC236}">
                <a16:creationId xmlns:a16="http://schemas.microsoft.com/office/drawing/2014/main" id="{9FEA4047-521D-4A84-E1E2-2D03B1681954}"/>
              </a:ext>
            </a:extLst>
          </p:cNvPr>
          <p:cNvSpPr/>
          <p:nvPr/>
        </p:nvSpPr>
        <p:spPr>
          <a:xfrm>
            <a:off x="2237691" y="1843992"/>
            <a:ext cx="217587" cy="180699"/>
          </a:xfrm>
          <a:prstGeom prst="rect">
            <a:avLst/>
          </a:prstGeom>
          <a:solidFill>
            <a:srgbClr val="9EAE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5DBC1A2E-C01A-971C-B042-7E981477613C}"/>
              </a:ext>
            </a:extLst>
          </p:cNvPr>
          <p:cNvSpPr/>
          <p:nvPr/>
        </p:nvSpPr>
        <p:spPr>
          <a:xfrm>
            <a:off x="3145894" y="1850469"/>
            <a:ext cx="217587" cy="180699"/>
          </a:xfrm>
          <a:prstGeom prst="rect">
            <a:avLst/>
          </a:prstGeom>
          <a:solidFill>
            <a:srgbClr val="D5F1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281F1510-E2CD-4503-E077-852DB4A1EB68}"/>
              </a:ext>
            </a:extLst>
          </p:cNvPr>
          <p:cNvSpPr/>
          <p:nvPr/>
        </p:nvSpPr>
        <p:spPr>
          <a:xfrm>
            <a:off x="4111827" y="1850469"/>
            <a:ext cx="217587" cy="180699"/>
          </a:xfrm>
          <a:prstGeom prst="rect">
            <a:avLst/>
          </a:prstGeom>
          <a:solidFill>
            <a:srgbClr val="B9A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33B48937-60C1-C334-0F6C-4ED4C16B6F77}"/>
              </a:ext>
            </a:extLst>
          </p:cNvPr>
          <p:cNvSpPr/>
          <p:nvPr/>
        </p:nvSpPr>
        <p:spPr>
          <a:xfrm>
            <a:off x="5372326" y="1850468"/>
            <a:ext cx="217587" cy="180699"/>
          </a:xfrm>
          <a:prstGeom prst="rect">
            <a:avLst/>
          </a:prstGeom>
          <a:solidFill>
            <a:srgbClr val="629EA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D63AFF9F-1490-06DC-F60F-09E066E111F8}"/>
              </a:ext>
            </a:extLst>
          </p:cNvPr>
          <p:cNvSpPr txBox="1"/>
          <p:nvPr/>
        </p:nvSpPr>
        <p:spPr>
          <a:xfrm>
            <a:off x="172746" y="890427"/>
            <a:ext cx="8585491"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Lato" panose="020F0502020204030203" pitchFamily="34" charset="0"/>
                <a:ea typeface="Lato" panose="020F0502020204030203" pitchFamily="34" charset="0"/>
                <a:cs typeface="Lato" panose="020F0502020204030203" pitchFamily="34" charset="0"/>
              </a:rPr>
              <a:t>Performance-Oriented HSS Configuration</a:t>
            </a:r>
            <a:endParaRPr kumimoji="0" lang="en-CH" sz="3200" b="1" i="0" u="none" strike="noStrike" kern="1200" cap="none" spc="0" normalizeH="0" baseline="0" noProof="0" dirty="0">
              <a:ln>
                <a:noFill/>
              </a:ln>
              <a:solidFill>
                <a:srgbClr val="4472C4"/>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50" name="Rounded Rectangle 49">
            <a:extLst>
              <a:ext uri="{FF2B5EF4-FFF2-40B4-BE49-F238E27FC236}">
                <a16:creationId xmlns:a16="http://schemas.microsoft.com/office/drawing/2014/main" id="{150135D9-B4B9-98EA-A570-ECD3EB586807}"/>
              </a:ext>
            </a:extLst>
          </p:cNvPr>
          <p:cNvSpPr/>
          <p:nvPr/>
        </p:nvSpPr>
        <p:spPr>
          <a:xfrm>
            <a:off x="6635469" y="21516"/>
            <a:ext cx="2490580" cy="968871"/>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 name="Picture 2" descr="Intel SSDPED1K375GA01 Optane SSD DC P4800X Series - Walmart.com">
            <a:extLst>
              <a:ext uri="{FF2B5EF4-FFF2-40B4-BE49-F238E27FC236}">
                <a16:creationId xmlns:a16="http://schemas.microsoft.com/office/drawing/2014/main" id="{C8782145-DA19-5273-93FF-158B4B278EA7}"/>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6653421" y="270706"/>
            <a:ext cx="1262146" cy="473492"/>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a:extLst>
              <a:ext uri="{FF2B5EF4-FFF2-40B4-BE49-F238E27FC236}">
                <a16:creationId xmlns:a16="http://schemas.microsoft.com/office/drawing/2014/main" id="{58CCCED6-CE47-A4B0-A4E0-47898DFD6CD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19873" y="165516"/>
            <a:ext cx="843763" cy="584775"/>
          </a:xfrm>
          <a:prstGeom prst="rect">
            <a:avLst/>
          </a:prstGeom>
          <a:noFill/>
          <a:extLst>
            <a:ext uri="{909E8E84-426E-40DD-AFC4-6F175D3DCCD1}">
              <a14:hiddenFill xmlns:a14="http://schemas.microsoft.com/office/drawing/2010/main">
                <a:solidFill>
                  <a:srgbClr val="FFFFFF"/>
                </a:solidFill>
              </a14:hiddenFill>
            </a:ext>
          </a:extLst>
        </p:spPr>
      </p:pic>
      <p:sp>
        <p:nvSpPr>
          <p:cNvPr id="53" name="Left-right Arrow 52">
            <a:extLst>
              <a:ext uri="{FF2B5EF4-FFF2-40B4-BE49-F238E27FC236}">
                <a16:creationId xmlns:a16="http://schemas.microsoft.com/office/drawing/2014/main" id="{793F2E69-713A-9F88-FFE8-9D820998FE99}"/>
              </a:ext>
            </a:extLst>
          </p:cNvPr>
          <p:cNvSpPr/>
          <p:nvPr/>
        </p:nvSpPr>
        <p:spPr>
          <a:xfrm>
            <a:off x="7900352" y="365126"/>
            <a:ext cx="396000" cy="185557"/>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TextBox 53">
            <a:extLst>
              <a:ext uri="{FF2B5EF4-FFF2-40B4-BE49-F238E27FC236}">
                <a16:creationId xmlns:a16="http://schemas.microsoft.com/office/drawing/2014/main" id="{FBBA589E-EE17-6678-2D7F-656EDB539188}"/>
              </a:ext>
            </a:extLst>
          </p:cNvPr>
          <p:cNvSpPr txBox="1"/>
          <p:nvPr/>
        </p:nvSpPr>
        <p:spPr>
          <a:xfrm>
            <a:off x="6798768" y="674337"/>
            <a:ext cx="1147750"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12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High-end SSD</a:t>
            </a:r>
          </a:p>
        </p:txBody>
      </p:sp>
      <p:sp>
        <p:nvSpPr>
          <p:cNvPr id="55" name="TextBox 54">
            <a:extLst>
              <a:ext uri="{FF2B5EF4-FFF2-40B4-BE49-F238E27FC236}">
                <a16:creationId xmlns:a16="http://schemas.microsoft.com/office/drawing/2014/main" id="{970D3568-859C-4323-0705-09FBD9F11915}"/>
              </a:ext>
            </a:extLst>
          </p:cNvPr>
          <p:cNvSpPr txBox="1"/>
          <p:nvPr/>
        </p:nvSpPr>
        <p:spPr>
          <a:xfrm>
            <a:off x="8060914" y="674337"/>
            <a:ext cx="1103828"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12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Mid-end SSD</a:t>
            </a:r>
          </a:p>
        </p:txBody>
      </p:sp>
      <p:sp>
        <p:nvSpPr>
          <p:cNvPr id="3" name="Slide Number Placeholder 2">
            <a:extLst>
              <a:ext uri="{FF2B5EF4-FFF2-40B4-BE49-F238E27FC236}">
                <a16:creationId xmlns:a16="http://schemas.microsoft.com/office/drawing/2014/main" id="{619EBBD0-B408-C32E-1A2E-F469348B21D4}"/>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235</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0571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40" grpId="0" animBg="1"/>
      <p:bldP spid="41" grpId="0" animBg="1"/>
      <p:bldP spid="42" grpId="0"/>
      <p:bldP spid="18" grpId="0" animBg="1"/>
      <p:bldP spid="19" grpId="0"/>
      <p:bldP spid="20" grpId="0"/>
      <p:bldP spid="32" grpId="0"/>
      <p:bldP spid="33" grpId="0"/>
      <p:bldP spid="36" grpId="0" animBg="1"/>
      <p:bldP spid="37" grpId="0" animBg="1"/>
      <p:bldP spid="38" grpId="0" animBg="1"/>
      <p:bldP spid="39" grpId="0" animBg="1"/>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dirty="0"/>
              <a:t>Performance Analysis</a:t>
            </a:r>
          </a:p>
        </p:txBody>
      </p:sp>
      <p:pic>
        <p:nvPicPr>
          <p:cNvPr id="26" name="Picture 25">
            <a:extLst>
              <a:ext uri="{FF2B5EF4-FFF2-40B4-BE49-F238E27FC236}">
                <a16:creationId xmlns:a16="http://schemas.microsoft.com/office/drawing/2014/main" id="{42E40C94-2A1F-7CB4-5D4F-43818420E7FD}"/>
              </a:ext>
            </a:extLst>
          </p:cNvPr>
          <p:cNvPicPr>
            <a:picLocks noChangeAspect="1"/>
          </p:cNvPicPr>
          <p:nvPr/>
        </p:nvPicPr>
        <p:blipFill>
          <a:blip r:embed="rId3"/>
          <a:stretch>
            <a:fillRect/>
          </a:stretch>
        </p:blipFill>
        <p:spPr>
          <a:xfrm>
            <a:off x="0" y="1847917"/>
            <a:ext cx="9144000" cy="3162167"/>
          </a:xfrm>
          <a:prstGeom prst="rect">
            <a:avLst/>
          </a:prstGeom>
        </p:spPr>
      </p:pic>
      <p:sp>
        <p:nvSpPr>
          <p:cNvPr id="20" name="TextBox 19">
            <a:extLst>
              <a:ext uri="{FF2B5EF4-FFF2-40B4-BE49-F238E27FC236}">
                <a16:creationId xmlns:a16="http://schemas.microsoft.com/office/drawing/2014/main" id="{80ABC434-B4A3-B39B-0F18-4D8B28640CF2}"/>
              </a:ext>
            </a:extLst>
          </p:cNvPr>
          <p:cNvSpPr txBox="1"/>
          <p:nvPr/>
        </p:nvSpPr>
        <p:spPr>
          <a:xfrm>
            <a:off x="5556110" y="1757219"/>
            <a:ext cx="1116203"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RNN-HSS</a:t>
            </a:r>
          </a:p>
        </p:txBody>
      </p:sp>
      <p:sp>
        <p:nvSpPr>
          <p:cNvPr id="21" name="TextBox 20">
            <a:extLst>
              <a:ext uri="{FF2B5EF4-FFF2-40B4-BE49-F238E27FC236}">
                <a16:creationId xmlns:a16="http://schemas.microsoft.com/office/drawing/2014/main" id="{E7012CA2-4D49-9F11-7CAD-053BA9B35D00}"/>
              </a:ext>
            </a:extLst>
          </p:cNvPr>
          <p:cNvSpPr txBox="1"/>
          <p:nvPr/>
        </p:nvSpPr>
        <p:spPr>
          <a:xfrm>
            <a:off x="6936714" y="1754953"/>
            <a:ext cx="1116203"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Sibyl</a:t>
            </a:r>
          </a:p>
        </p:txBody>
      </p:sp>
      <p:sp>
        <p:nvSpPr>
          <p:cNvPr id="23" name="Rectangle 22">
            <a:extLst>
              <a:ext uri="{FF2B5EF4-FFF2-40B4-BE49-F238E27FC236}">
                <a16:creationId xmlns:a16="http://schemas.microsoft.com/office/drawing/2014/main" id="{03E8C15C-8D5A-9CAB-C589-22630690B776}"/>
              </a:ext>
            </a:extLst>
          </p:cNvPr>
          <p:cNvSpPr/>
          <p:nvPr/>
        </p:nvSpPr>
        <p:spPr>
          <a:xfrm>
            <a:off x="6723941" y="1849101"/>
            <a:ext cx="217587" cy="180699"/>
          </a:xfrm>
          <a:prstGeom prst="rect">
            <a:avLst/>
          </a:prstGeom>
          <a:solidFill>
            <a:srgbClr val="FF9A9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109A59F8-4313-62AD-29FA-0E1333293ECE}"/>
              </a:ext>
            </a:extLst>
          </p:cNvPr>
          <p:cNvSpPr/>
          <p:nvPr/>
        </p:nvSpPr>
        <p:spPr>
          <a:xfrm>
            <a:off x="7619291" y="1849101"/>
            <a:ext cx="217587" cy="180699"/>
          </a:xfrm>
          <a:prstGeom prst="rect">
            <a:avLst/>
          </a:prstGeom>
          <a:solidFill>
            <a:srgbClr val="5F5F5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632405CD-A34B-158A-1FFF-57E925CA3881}"/>
              </a:ext>
            </a:extLst>
          </p:cNvPr>
          <p:cNvSpPr txBox="1"/>
          <p:nvPr/>
        </p:nvSpPr>
        <p:spPr>
          <a:xfrm>
            <a:off x="7880759" y="1749675"/>
            <a:ext cx="1116203"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Oracle</a:t>
            </a:r>
          </a:p>
        </p:txBody>
      </p:sp>
      <p:sp>
        <p:nvSpPr>
          <p:cNvPr id="32" name="Rectangle 31">
            <a:extLst>
              <a:ext uri="{FF2B5EF4-FFF2-40B4-BE49-F238E27FC236}">
                <a16:creationId xmlns:a16="http://schemas.microsoft.com/office/drawing/2014/main" id="{CD4BBA03-094A-E4EC-139B-D38EE58527BB}"/>
              </a:ext>
            </a:extLst>
          </p:cNvPr>
          <p:cNvSpPr/>
          <p:nvPr/>
        </p:nvSpPr>
        <p:spPr>
          <a:xfrm>
            <a:off x="969695" y="1847041"/>
            <a:ext cx="217587" cy="180699"/>
          </a:xfrm>
          <a:prstGeom prst="rect">
            <a:avLst/>
          </a:prstGeom>
          <a:solidFill>
            <a:srgbClr val="F7D89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7AD66FC-80C8-75C9-2EE0-C5A342CE6595}"/>
              </a:ext>
            </a:extLst>
          </p:cNvPr>
          <p:cNvSpPr txBox="1"/>
          <p:nvPr/>
        </p:nvSpPr>
        <p:spPr>
          <a:xfrm>
            <a:off x="1154385" y="1749676"/>
            <a:ext cx="112579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Slow-Only</a:t>
            </a:r>
          </a:p>
        </p:txBody>
      </p:sp>
      <p:sp>
        <p:nvSpPr>
          <p:cNvPr id="34" name="TextBox 33">
            <a:extLst>
              <a:ext uri="{FF2B5EF4-FFF2-40B4-BE49-F238E27FC236}">
                <a16:creationId xmlns:a16="http://schemas.microsoft.com/office/drawing/2014/main" id="{D0A52B74-4140-FEA5-190C-C0ED384B502D}"/>
              </a:ext>
            </a:extLst>
          </p:cNvPr>
          <p:cNvSpPr txBox="1"/>
          <p:nvPr/>
        </p:nvSpPr>
        <p:spPr>
          <a:xfrm>
            <a:off x="2444385" y="1749676"/>
            <a:ext cx="780482"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CDE</a:t>
            </a:r>
          </a:p>
        </p:txBody>
      </p:sp>
      <p:sp>
        <p:nvSpPr>
          <p:cNvPr id="35" name="TextBox 34">
            <a:extLst>
              <a:ext uri="{FF2B5EF4-FFF2-40B4-BE49-F238E27FC236}">
                <a16:creationId xmlns:a16="http://schemas.microsoft.com/office/drawing/2014/main" id="{12204D85-EA5F-A6A7-4A64-218F201D9F0E}"/>
              </a:ext>
            </a:extLst>
          </p:cNvPr>
          <p:cNvSpPr txBox="1"/>
          <p:nvPr/>
        </p:nvSpPr>
        <p:spPr>
          <a:xfrm>
            <a:off x="3364243" y="1756152"/>
            <a:ext cx="780482"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HPS</a:t>
            </a:r>
          </a:p>
        </p:txBody>
      </p:sp>
      <p:sp>
        <p:nvSpPr>
          <p:cNvPr id="36" name="TextBox 35">
            <a:extLst>
              <a:ext uri="{FF2B5EF4-FFF2-40B4-BE49-F238E27FC236}">
                <a16:creationId xmlns:a16="http://schemas.microsoft.com/office/drawing/2014/main" id="{A5124BF3-CAA2-9484-27CC-98F5BC594EEA}"/>
              </a:ext>
            </a:extLst>
          </p:cNvPr>
          <p:cNvSpPr txBox="1"/>
          <p:nvPr/>
        </p:nvSpPr>
        <p:spPr>
          <a:xfrm>
            <a:off x="4293394" y="1751104"/>
            <a:ext cx="1122449"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Archivist</a:t>
            </a:r>
          </a:p>
        </p:txBody>
      </p:sp>
      <p:sp>
        <p:nvSpPr>
          <p:cNvPr id="37" name="Rectangle 36">
            <a:extLst>
              <a:ext uri="{FF2B5EF4-FFF2-40B4-BE49-F238E27FC236}">
                <a16:creationId xmlns:a16="http://schemas.microsoft.com/office/drawing/2014/main" id="{CDC00A7C-1EC1-77BB-F31A-456973F60942}"/>
              </a:ext>
            </a:extLst>
          </p:cNvPr>
          <p:cNvSpPr/>
          <p:nvPr/>
        </p:nvSpPr>
        <p:spPr>
          <a:xfrm>
            <a:off x="2237691" y="1843992"/>
            <a:ext cx="217587" cy="180699"/>
          </a:xfrm>
          <a:prstGeom prst="rect">
            <a:avLst/>
          </a:prstGeom>
          <a:solidFill>
            <a:srgbClr val="9EAE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BA17570E-D4D5-C39E-CC5E-47C881B16119}"/>
              </a:ext>
            </a:extLst>
          </p:cNvPr>
          <p:cNvSpPr/>
          <p:nvPr/>
        </p:nvSpPr>
        <p:spPr>
          <a:xfrm>
            <a:off x="3145894" y="1850469"/>
            <a:ext cx="217587" cy="180699"/>
          </a:xfrm>
          <a:prstGeom prst="rect">
            <a:avLst/>
          </a:prstGeom>
          <a:solidFill>
            <a:srgbClr val="D5F1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D255F378-3A7E-549F-C38F-429A9E919573}"/>
              </a:ext>
            </a:extLst>
          </p:cNvPr>
          <p:cNvSpPr/>
          <p:nvPr/>
        </p:nvSpPr>
        <p:spPr>
          <a:xfrm>
            <a:off x="4111827" y="1850469"/>
            <a:ext cx="217587" cy="180699"/>
          </a:xfrm>
          <a:prstGeom prst="rect">
            <a:avLst/>
          </a:prstGeom>
          <a:solidFill>
            <a:srgbClr val="B9A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19AE89F4-78FE-252D-2080-DB83F4C53F92}"/>
              </a:ext>
            </a:extLst>
          </p:cNvPr>
          <p:cNvSpPr/>
          <p:nvPr/>
        </p:nvSpPr>
        <p:spPr>
          <a:xfrm>
            <a:off x="5372326" y="1850468"/>
            <a:ext cx="217587" cy="180699"/>
          </a:xfrm>
          <a:prstGeom prst="rect">
            <a:avLst/>
          </a:prstGeom>
          <a:solidFill>
            <a:srgbClr val="629EA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TextBox 40">
            <a:extLst>
              <a:ext uri="{FF2B5EF4-FFF2-40B4-BE49-F238E27FC236}">
                <a16:creationId xmlns:a16="http://schemas.microsoft.com/office/drawing/2014/main" id="{D856BFA3-F57D-A2C7-E955-2811E1C7D1B9}"/>
              </a:ext>
            </a:extLst>
          </p:cNvPr>
          <p:cNvSpPr txBox="1"/>
          <p:nvPr/>
        </p:nvSpPr>
        <p:spPr>
          <a:xfrm>
            <a:off x="172746" y="890427"/>
            <a:ext cx="8585491" cy="584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Lato" panose="020F0502020204030203" pitchFamily="34" charset="0"/>
                <a:ea typeface="Lato" panose="020F0502020204030203" pitchFamily="34" charset="0"/>
                <a:cs typeface="Lato" panose="020F0502020204030203" pitchFamily="34" charset="0"/>
              </a:rPr>
              <a:t>Performance-Oriented HSS Configuration</a:t>
            </a:r>
            <a:endParaRPr kumimoji="0" lang="en-CH" sz="3200" b="1" i="0" u="none" strike="noStrike" kern="1200" cap="none" spc="0" normalizeH="0" baseline="0" noProof="0" dirty="0">
              <a:ln>
                <a:noFill/>
              </a:ln>
              <a:solidFill>
                <a:srgbClr val="4472C4"/>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27" name="Rectangle 26">
            <a:extLst>
              <a:ext uri="{FF2B5EF4-FFF2-40B4-BE49-F238E27FC236}">
                <a16:creationId xmlns:a16="http://schemas.microsoft.com/office/drawing/2014/main" id="{4D95714F-80E3-CEFD-3FF1-F83C835F1FE6}"/>
              </a:ext>
            </a:extLst>
          </p:cNvPr>
          <p:cNvSpPr/>
          <p:nvPr/>
        </p:nvSpPr>
        <p:spPr>
          <a:xfrm>
            <a:off x="80385" y="4999931"/>
            <a:ext cx="8983227" cy="1201212"/>
          </a:xfrm>
          <a:prstGeom prst="rect">
            <a:avLst/>
          </a:prstGeom>
          <a:solidFill>
            <a:schemeClr val="accent3">
              <a:lumMod val="20000"/>
              <a:lumOff val="80000"/>
            </a:schemeClr>
          </a:solidFill>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400" b="0" i="0" u="none" strike="noStrike" kern="1200" cap="none" spc="-150" normalizeH="0" baseline="0" noProof="0" dirty="0">
                <a:ln>
                  <a:noFill/>
                </a:ln>
                <a:solidFill>
                  <a:prstClr val="black"/>
                </a:solidFill>
                <a:effectLst/>
                <a:uLnTx/>
                <a:uFillTx/>
                <a:latin typeface="Calibri" panose="020F0502020204030204"/>
                <a:ea typeface="+mn-ea"/>
                <a:cs typeface="+mn-cs"/>
              </a:rPr>
              <a:t>Sibyl provides </a:t>
            </a:r>
            <a:r>
              <a:rPr kumimoji="0" lang="en-GB" sz="3400" b="1" i="0" u="none" strike="noStrike" kern="1200" cap="none" spc="0" normalizeH="0" baseline="0" noProof="0" dirty="0">
                <a:ln>
                  <a:noFill/>
                </a:ln>
                <a:solidFill>
                  <a:srgbClr val="00B050"/>
                </a:solidFill>
                <a:effectLst/>
                <a:uLnTx/>
                <a:uFillTx/>
                <a:latin typeface="Calibri" panose="020F0502020204030204"/>
                <a:ea typeface="+mn-ea"/>
                <a:cs typeface="+mn-cs"/>
              </a:rPr>
              <a:t>21.6% performance improvement</a:t>
            </a:r>
            <a:r>
              <a:rPr kumimoji="0" lang="en-GB" sz="3400" b="1" i="0" u="none" strike="noStrike" kern="1200" cap="none" spc="-150" normalizeH="0" baseline="0" noProof="0" dirty="0">
                <a:ln>
                  <a:noFill/>
                </a:ln>
                <a:solidFill>
                  <a:srgbClr val="00B050"/>
                </a:solidFill>
                <a:effectLst/>
                <a:uLnTx/>
                <a:uFillTx/>
                <a:latin typeface="Calibri" panose="020F0502020204030204"/>
                <a:ea typeface="+mn-ea"/>
                <a:cs typeface="+mn-cs"/>
              </a:rPr>
              <a:t> </a:t>
            </a:r>
            <a:r>
              <a:rPr kumimoji="0" lang="en-GB" sz="3400" b="0" i="0" u="none" strike="noStrike" kern="1200" cap="none" spc="-150" normalizeH="0" baseline="0" noProof="0" dirty="0">
                <a:ln>
                  <a:noFill/>
                </a:ln>
                <a:solidFill>
                  <a:prstClr val="black"/>
                </a:solidFill>
                <a:effectLst/>
                <a:uLnTx/>
                <a:uFillTx/>
                <a:latin typeface="Calibri" panose="020F0502020204030204"/>
                <a:ea typeface="+mn-ea"/>
                <a:cs typeface="+mn-cs"/>
              </a:rPr>
              <a:t>by </a:t>
            </a:r>
            <a:r>
              <a:rPr kumimoji="0" lang="en-GB" sz="3400" b="1" i="0" u="none" strike="noStrike" kern="1200" cap="none" spc="0" normalizeH="0" baseline="0" noProof="0" dirty="0">
                <a:ln>
                  <a:noFill/>
                </a:ln>
                <a:solidFill>
                  <a:srgbClr val="00B050"/>
                </a:solidFill>
                <a:effectLst/>
                <a:uLnTx/>
                <a:uFillTx/>
                <a:latin typeface="Calibri" panose="020F0502020204030204"/>
                <a:ea typeface="+mn-ea"/>
                <a:cs typeface="+mn-cs"/>
              </a:rPr>
              <a:t>dynamically adapting its data placement policy </a:t>
            </a:r>
            <a:endParaRPr kumimoji="0" lang="en-US" sz="34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endParaRPr>
          </a:p>
        </p:txBody>
      </p:sp>
      <p:sp>
        <p:nvSpPr>
          <p:cNvPr id="28" name="Rectangle 27">
            <a:extLst>
              <a:ext uri="{FF2B5EF4-FFF2-40B4-BE49-F238E27FC236}">
                <a16:creationId xmlns:a16="http://schemas.microsoft.com/office/drawing/2014/main" id="{78CB0AB7-D1C3-82E1-26ED-0EEA959EBC9F}"/>
              </a:ext>
            </a:extLst>
          </p:cNvPr>
          <p:cNvSpPr/>
          <p:nvPr/>
        </p:nvSpPr>
        <p:spPr>
          <a:xfrm>
            <a:off x="945309" y="1611405"/>
            <a:ext cx="5678606" cy="436577"/>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ounded Rectangle 50">
            <a:extLst>
              <a:ext uri="{FF2B5EF4-FFF2-40B4-BE49-F238E27FC236}">
                <a16:creationId xmlns:a16="http://schemas.microsoft.com/office/drawing/2014/main" id="{5F7AB164-90A5-F988-A39B-9DFFF1A19889}"/>
              </a:ext>
            </a:extLst>
          </p:cNvPr>
          <p:cNvSpPr/>
          <p:nvPr/>
        </p:nvSpPr>
        <p:spPr>
          <a:xfrm>
            <a:off x="6635469" y="21516"/>
            <a:ext cx="2490580" cy="968871"/>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2" name="Picture 2" descr="Intel SSDPED1K375GA01 Optane SSD DC P4800X Series - Walmart.com">
            <a:extLst>
              <a:ext uri="{FF2B5EF4-FFF2-40B4-BE49-F238E27FC236}">
                <a16:creationId xmlns:a16="http://schemas.microsoft.com/office/drawing/2014/main" id="{38366E06-12E8-8BEF-163C-C1C73D15655C}"/>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6653421" y="270706"/>
            <a:ext cx="1262146" cy="473492"/>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
            <a:extLst>
              <a:ext uri="{FF2B5EF4-FFF2-40B4-BE49-F238E27FC236}">
                <a16:creationId xmlns:a16="http://schemas.microsoft.com/office/drawing/2014/main" id="{1665678F-E365-15F7-AA01-299395C41F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19873" y="165516"/>
            <a:ext cx="843763" cy="584775"/>
          </a:xfrm>
          <a:prstGeom prst="rect">
            <a:avLst/>
          </a:prstGeom>
          <a:noFill/>
          <a:extLst>
            <a:ext uri="{909E8E84-426E-40DD-AFC4-6F175D3DCCD1}">
              <a14:hiddenFill xmlns:a14="http://schemas.microsoft.com/office/drawing/2010/main">
                <a:solidFill>
                  <a:srgbClr val="FFFFFF"/>
                </a:solidFill>
              </a14:hiddenFill>
            </a:ext>
          </a:extLst>
        </p:spPr>
      </p:pic>
      <p:sp>
        <p:nvSpPr>
          <p:cNvPr id="54" name="Left-right Arrow 53">
            <a:extLst>
              <a:ext uri="{FF2B5EF4-FFF2-40B4-BE49-F238E27FC236}">
                <a16:creationId xmlns:a16="http://schemas.microsoft.com/office/drawing/2014/main" id="{1E3DE896-C296-FCD0-DB71-BCF40F824373}"/>
              </a:ext>
            </a:extLst>
          </p:cNvPr>
          <p:cNvSpPr/>
          <p:nvPr/>
        </p:nvSpPr>
        <p:spPr>
          <a:xfrm>
            <a:off x="7900352" y="365126"/>
            <a:ext cx="396000" cy="185557"/>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TextBox 54">
            <a:extLst>
              <a:ext uri="{FF2B5EF4-FFF2-40B4-BE49-F238E27FC236}">
                <a16:creationId xmlns:a16="http://schemas.microsoft.com/office/drawing/2014/main" id="{6CE215F8-0857-77AA-B2B0-9334AAE68E26}"/>
              </a:ext>
            </a:extLst>
          </p:cNvPr>
          <p:cNvSpPr txBox="1"/>
          <p:nvPr/>
        </p:nvSpPr>
        <p:spPr>
          <a:xfrm>
            <a:off x="6798768" y="674337"/>
            <a:ext cx="1147750"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12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High-end SSD</a:t>
            </a:r>
          </a:p>
        </p:txBody>
      </p:sp>
      <p:sp>
        <p:nvSpPr>
          <p:cNvPr id="56" name="TextBox 55">
            <a:extLst>
              <a:ext uri="{FF2B5EF4-FFF2-40B4-BE49-F238E27FC236}">
                <a16:creationId xmlns:a16="http://schemas.microsoft.com/office/drawing/2014/main" id="{4E180E3C-9CBF-5CAC-C9B6-3E2CC98BBA9B}"/>
              </a:ext>
            </a:extLst>
          </p:cNvPr>
          <p:cNvSpPr txBox="1"/>
          <p:nvPr/>
        </p:nvSpPr>
        <p:spPr>
          <a:xfrm>
            <a:off x="8060914" y="674337"/>
            <a:ext cx="1103828"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12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Mid-end SSD</a:t>
            </a:r>
          </a:p>
        </p:txBody>
      </p:sp>
      <p:sp>
        <p:nvSpPr>
          <p:cNvPr id="2" name="Slide Number Placeholder 1">
            <a:extLst>
              <a:ext uri="{FF2B5EF4-FFF2-40B4-BE49-F238E27FC236}">
                <a16:creationId xmlns:a16="http://schemas.microsoft.com/office/drawing/2014/main" id="{0B96D223-E47C-F8EE-F910-66C9F03D33C4}"/>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236</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2520877"/>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CH" dirty="0"/>
              <a:t>Performance on Tri-HSS</a:t>
            </a:r>
            <a:endParaRPr lang="en-US" dirty="0"/>
          </a:p>
        </p:txBody>
      </p:sp>
      <p:pic>
        <p:nvPicPr>
          <p:cNvPr id="3" name="Picture 2">
            <a:extLst>
              <a:ext uri="{FF2B5EF4-FFF2-40B4-BE49-F238E27FC236}">
                <a16:creationId xmlns:a16="http://schemas.microsoft.com/office/drawing/2014/main" id="{A7455222-47CF-2A88-503F-0BF881991162}"/>
              </a:ext>
            </a:extLst>
          </p:cNvPr>
          <p:cNvPicPr>
            <a:picLocks noChangeAspect="1"/>
          </p:cNvPicPr>
          <p:nvPr/>
        </p:nvPicPr>
        <p:blipFill>
          <a:blip r:embed="rId3"/>
          <a:stretch>
            <a:fillRect/>
          </a:stretch>
        </p:blipFill>
        <p:spPr>
          <a:xfrm>
            <a:off x="0" y="3284184"/>
            <a:ext cx="9144000" cy="3118701"/>
          </a:xfrm>
          <a:prstGeom prst="rect">
            <a:avLst/>
          </a:prstGeom>
        </p:spPr>
      </p:pic>
      <p:sp>
        <p:nvSpPr>
          <p:cNvPr id="8" name="Rectangle 7">
            <a:extLst>
              <a:ext uri="{FF2B5EF4-FFF2-40B4-BE49-F238E27FC236}">
                <a16:creationId xmlns:a16="http://schemas.microsoft.com/office/drawing/2014/main" id="{2B6C90E5-6A71-6989-9819-9F83DC13CDA4}"/>
              </a:ext>
            </a:extLst>
          </p:cNvPr>
          <p:cNvSpPr/>
          <p:nvPr/>
        </p:nvSpPr>
        <p:spPr>
          <a:xfrm>
            <a:off x="4835441" y="3234211"/>
            <a:ext cx="217587" cy="180699"/>
          </a:xfrm>
          <a:prstGeom prst="rect">
            <a:avLst/>
          </a:prstGeom>
          <a:solidFill>
            <a:srgbClr val="FF9A9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79E595B-C8D5-6485-7274-CBEB5E080919}"/>
              </a:ext>
            </a:extLst>
          </p:cNvPr>
          <p:cNvSpPr txBox="1"/>
          <p:nvPr/>
        </p:nvSpPr>
        <p:spPr>
          <a:xfrm>
            <a:off x="5096909" y="3119490"/>
            <a:ext cx="1472791"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Sibyl</a:t>
            </a:r>
            <a:r>
              <a:rPr kumimoji="0" lang="en-US" sz="1800" b="0" i="0" u="none" strike="noStrike" kern="1200" cap="none" spc="0" normalizeH="0" baseline="-25000" noProof="0" dirty="0" err="1">
                <a:ln>
                  <a:noFill/>
                </a:ln>
                <a:solidFill>
                  <a:prstClr val="black"/>
                </a:solidFill>
                <a:effectLst/>
                <a:uLnTx/>
                <a:uFillTx/>
                <a:latin typeface="Calibri" panose="020F0502020204030204"/>
                <a:ea typeface="+mn-ea"/>
                <a:cs typeface="+mn-cs"/>
              </a:rPr>
              <a:t>Tri</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-hybrid</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2E269C6E-5788-291D-9487-56378352015D}"/>
              </a:ext>
            </a:extLst>
          </p:cNvPr>
          <p:cNvSpPr/>
          <p:nvPr/>
        </p:nvSpPr>
        <p:spPr>
          <a:xfrm>
            <a:off x="2871839" y="3275019"/>
            <a:ext cx="217587" cy="180699"/>
          </a:xfrm>
          <a:prstGeom prst="rect">
            <a:avLst/>
          </a:prstGeom>
          <a:solidFill>
            <a:srgbClr val="5D99A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C87070FB-2619-A8B9-2CE8-8AA84DB366E3}"/>
              </a:ext>
            </a:extLst>
          </p:cNvPr>
          <p:cNvSpPr txBox="1"/>
          <p:nvPr/>
        </p:nvSpPr>
        <p:spPr>
          <a:xfrm>
            <a:off x="3133307" y="3160299"/>
            <a:ext cx="2569263"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Heuristic</a:t>
            </a:r>
            <a:r>
              <a:rPr kumimoji="0" lang="en-US" sz="1800" b="0" i="0" u="none" strike="noStrike" kern="1200" cap="none" spc="0" normalizeH="0" baseline="-25000" noProof="0" dirty="0" err="1">
                <a:ln>
                  <a:noFill/>
                </a:ln>
                <a:solidFill>
                  <a:prstClr val="black"/>
                </a:solidFill>
                <a:effectLst/>
                <a:uLnTx/>
                <a:uFillTx/>
                <a:latin typeface="Calibri" panose="020F0502020204030204"/>
                <a:ea typeface="+mn-ea"/>
                <a:cs typeface="+mn-cs"/>
              </a:rPr>
              <a:t>Tri</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-hybrid</a:t>
            </a:r>
          </a:p>
        </p:txBody>
      </p:sp>
      <p:sp>
        <p:nvSpPr>
          <p:cNvPr id="14" name="TextBox 13">
            <a:extLst>
              <a:ext uri="{FF2B5EF4-FFF2-40B4-BE49-F238E27FC236}">
                <a16:creationId xmlns:a16="http://schemas.microsoft.com/office/drawing/2014/main" id="{13CA8934-A5AD-00A0-069D-DE5A1C957021}"/>
              </a:ext>
            </a:extLst>
          </p:cNvPr>
          <p:cNvSpPr txBox="1"/>
          <p:nvPr/>
        </p:nvSpPr>
        <p:spPr>
          <a:xfrm>
            <a:off x="0" y="1021013"/>
            <a:ext cx="9063613" cy="184665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3000" b="0" i="0" u="none" strike="noStrike" kern="1200" cap="none" spc="0" normalizeH="0" baseline="0" noProof="0" dirty="0">
                <a:ln>
                  <a:noFill/>
                </a:ln>
                <a:solidFill>
                  <a:prstClr val="black"/>
                </a:solidFill>
                <a:effectLst/>
                <a:uLnTx/>
                <a:uFillTx/>
                <a:latin typeface="Calibri" panose="020F0502020204030204"/>
                <a:ea typeface="+mn-ea"/>
                <a:cs typeface="+mn-cs"/>
              </a:rPr>
              <a:t>Extending Sibyl for </a:t>
            </a:r>
            <a:r>
              <a:rPr kumimoji="0" lang="en-CH" sz="3000" b="1" i="0" u="none" strike="noStrike" kern="1200" cap="none" spc="0" normalizeH="0" baseline="0" noProof="0" dirty="0">
                <a:ln>
                  <a:noFill/>
                </a:ln>
                <a:solidFill>
                  <a:srgbClr val="000BEB"/>
                </a:solidFill>
                <a:effectLst/>
                <a:uLnTx/>
                <a:uFillTx/>
                <a:latin typeface="Calibri" panose="020F0502020204030204"/>
                <a:ea typeface="+mn-ea"/>
                <a:cs typeface="+mn-cs"/>
              </a:rPr>
              <a:t>more devices</a:t>
            </a:r>
            <a:r>
              <a:rPr kumimoji="0" lang="en-CH" sz="3000" b="0" i="0" u="none" strike="noStrike" kern="1200" cap="none" spc="0" normalizeH="0" baseline="0" noProof="0" dirty="0">
                <a:ln>
                  <a:noFill/>
                </a:ln>
                <a:solidFill>
                  <a:srgbClr val="000BEB"/>
                </a:solidFill>
                <a:effectLst/>
                <a:uLnTx/>
                <a:uFillTx/>
                <a:latin typeface="Calibri" panose="020F0502020204030204"/>
                <a:ea typeface="+mn-ea"/>
                <a:cs typeface="+mn-cs"/>
              </a:rPr>
              <a:t>:</a:t>
            </a:r>
          </a:p>
          <a:p>
            <a:pPr marL="971550" marR="0" lvl="1" indent="-514350" algn="l" defTabSz="457200" rtl="0" eaLnBrk="1" fontAlgn="auto" latinLnBrk="0" hangingPunct="1">
              <a:lnSpc>
                <a:spcPct val="100000"/>
              </a:lnSpc>
              <a:spcBef>
                <a:spcPts val="0"/>
              </a:spcBef>
              <a:spcAft>
                <a:spcPts val="0"/>
              </a:spcAft>
              <a:buClrTx/>
              <a:buSzTx/>
              <a:buFont typeface="+mj-lt"/>
              <a:buAutoNum type="arabicPeriod"/>
              <a:tabLst/>
              <a:defRPr/>
            </a:pPr>
            <a:r>
              <a:rPr kumimoji="0" lang="en-GB" sz="2800" b="1" i="0" u="none" strike="noStrike" kern="1200" cap="none" spc="0" normalizeH="0" baseline="0" noProof="0" dirty="0">
                <a:ln>
                  <a:noFill/>
                </a:ln>
                <a:solidFill>
                  <a:srgbClr val="7030A0"/>
                </a:solidFill>
                <a:effectLst/>
                <a:uLnTx/>
                <a:uFillTx/>
                <a:latin typeface="Calibri" panose="020F0502020204030204"/>
                <a:ea typeface="+mn-ea"/>
                <a:cs typeface="+mn-cs"/>
              </a:rPr>
              <a:t>A</a:t>
            </a:r>
            <a:r>
              <a:rPr kumimoji="0" lang="en-CH" sz="2800" b="1" i="0" u="none" strike="noStrike" kern="1200" cap="none" spc="0" normalizeH="0" baseline="0" noProof="0" dirty="0">
                <a:ln>
                  <a:noFill/>
                </a:ln>
                <a:solidFill>
                  <a:srgbClr val="7030A0"/>
                </a:solidFill>
                <a:effectLst/>
                <a:uLnTx/>
                <a:uFillTx/>
                <a:latin typeface="Calibri" panose="020F0502020204030204"/>
                <a:ea typeface="+mn-ea"/>
                <a:cs typeface="+mn-cs"/>
              </a:rPr>
              <a:t>dd a new action</a:t>
            </a:r>
          </a:p>
          <a:p>
            <a:pPr marL="971550" marR="0" lvl="1" indent="-514350" algn="l" defTabSz="457200" rtl="0" eaLnBrk="1" fontAlgn="auto" latinLnBrk="0" hangingPunct="1">
              <a:lnSpc>
                <a:spcPct val="100000"/>
              </a:lnSpc>
              <a:spcBef>
                <a:spcPts val="0"/>
              </a:spcBef>
              <a:spcAft>
                <a:spcPts val="0"/>
              </a:spcAft>
              <a:buClrTx/>
              <a:buSzTx/>
              <a:buFont typeface="+mj-lt"/>
              <a:buAutoNum type="arabicPeriod"/>
              <a:tabLst/>
              <a:defRPr/>
            </a:pPr>
            <a:r>
              <a:rPr kumimoji="0" lang="en-GB" sz="2800" b="1" i="0" u="none" strike="noStrike" kern="1200" cap="none" spc="0" normalizeH="0" baseline="0" noProof="0" dirty="0">
                <a:ln>
                  <a:noFill/>
                </a:ln>
                <a:solidFill>
                  <a:srgbClr val="7030A0"/>
                </a:solidFill>
                <a:effectLst/>
                <a:uLnTx/>
                <a:uFillTx/>
                <a:latin typeface="Calibri" panose="020F0502020204030204"/>
                <a:ea typeface="+mn-ea"/>
                <a:cs typeface="+mn-cs"/>
              </a:rPr>
              <a:t>A</a:t>
            </a:r>
            <a:r>
              <a:rPr kumimoji="0" lang="en-CH" sz="2800" b="1" i="0" u="none" strike="noStrike" kern="1200" cap="none" spc="0" normalizeH="0" baseline="0" noProof="0" dirty="0">
                <a:ln>
                  <a:noFill/>
                </a:ln>
                <a:solidFill>
                  <a:srgbClr val="7030A0"/>
                </a:solidFill>
                <a:effectLst/>
                <a:uLnTx/>
                <a:uFillTx/>
                <a:latin typeface="Calibri" panose="020F0502020204030204"/>
                <a:ea typeface="+mn-ea"/>
                <a:cs typeface="+mn-cs"/>
              </a:rPr>
              <a:t>dd the remaining capacity </a:t>
            </a: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of the new device as a state feature</a:t>
            </a:r>
          </a:p>
        </p:txBody>
      </p:sp>
      <p:sp>
        <p:nvSpPr>
          <p:cNvPr id="34" name="Rounded Rectangle 33">
            <a:extLst>
              <a:ext uri="{FF2B5EF4-FFF2-40B4-BE49-F238E27FC236}">
                <a16:creationId xmlns:a16="http://schemas.microsoft.com/office/drawing/2014/main" id="{3D087BAF-F542-71A2-28A9-0F401886EB31}"/>
              </a:ext>
            </a:extLst>
          </p:cNvPr>
          <p:cNvSpPr/>
          <p:nvPr/>
        </p:nvSpPr>
        <p:spPr>
          <a:xfrm>
            <a:off x="5820102" y="0"/>
            <a:ext cx="3310696" cy="1021013"/>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5" name="Picture 2" descr="Intel SSDPED1K375GA01 Optane SSD DC P4800X Series - Walmart.com">
            <a:extLst>
              <a:ext uri="{FF2B5EF4-FFF2-40B4-BE49-F238E27FC236}">
                <a16:creationId xmlns:a16="http://schemas.microsoft.com/office/drawing/2014/main" id="{F035BC5A-160B-2468-C1E1-53945DD463A3}"/>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5820103" y="325993"/>
            <a:ext cx="1093985" cy="45508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a:extLst>
              <a:ext uri="{FF2B5EF4-FFF2-40B4-BE49-F238E27FC236}">
                <a16:creationId xmlns:a16="http://schemas.microsoft.com/office/drawing/2014/main" id="{991C3ACC-5ABF-CE3D-12FE-506C3359A00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43171" y="249112"/>
            <a:ext cx="791035" cy="548232"/>
          </a:xfrm>
          <a:prstGeom prst="rect">
            <a:avLst/>
          </a:prstGeom>
          <a:noFill/>
          <a:extLst>
            <a:ext uri="{909E8E84-426E-40DD-AFC4-6F175D3DCCD1}">
              <a14:hiddenFill xmlns:a14="http://schemas.microsoft.com/office/drawing/2010/main">
                <a:solidFill>
                  <a:srgbClr val="FFFFFF"/>
                </a:solidFill>
              </a14:hiddenFill>
            </a:ext>
          </a:extLst>
        </p:spPr>
      </p:pic>
      <p:sp>
        <p:nvSpPr>
          <p:cNvPr id="37" name="Left-right Arrow 36">
            <a:extLst>
              <a:ext uri="{FF2B5EF4-FFF2-40B4-BE49-F238E27FC236}">
                <a16:creationId xmlns:a16="http://schemas.microsoft.com/office/drawing/2014/main" id="{58A6C222-68E9-8579-E1BB-22E37B74A80B}"/>
              </a:ext>
            </a:extLst>
          </p:cNvPr>
          <p:cNvSpPr/>
          <p:nvPr/>
        </p:nvSpPr>
        <p:spPr>
          <a:xfrm>
            <a:off x="6900901" y="415786"/>
            <a:ext cx="496776" cy="178345"/>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1AE2D9C0-972C-95E2-0938-62F1833468D0}"/>
              </a:ext>
            </a:extLst>
          </p:cNvPr>
          <p:cNvSpPr txBox="1"/>
          <p:nvPr/>
        </p:nvSpPr>
        <p:spPr>
          <a:xfrm>
            <a:off x="5926636" y="735847"/>
            <a:ext cx="1147750"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12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High-end SSD</a:t>
            </a:r>
          </a:p>
        </p:txBody>
      </p:sp>
      <p:sp>
        <p:nvSpPr>
          <p:cNvPr id="39" name="TextBox 38">
            <a:extLst>
              <a:ext uri="{FF2B5EF4-FFF2-40B4-BE49-F238E27FC236}">
                <a16:creationId xmlns:a16="http://schemas.microsoft.com/office/drawing/2014/main" id="{2A27020F-349B-2DF1-FCA0-9C9BB2454681}"/>
              </a:ext>
            </a:extLst>
          </p:cNvPr>
          <p:cNvSpPr txBox="1"/>
          <p:nvPr/>
        </p:nvSpPr>
        <p:spPr>
          <a:xfrm>
            <a:off x="7977054" y="726157"/>
            <a:ext cx="1220928"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12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Low-end HDD</a:t>
            </a:r>
          </a:p>
        </p:txBody>
      </p:sp>
      <p:sp>
        <p:nvSpPr>
          <p:cNvPr id="40" name="TextBox 39">
            <a:extLst>
              <a:ext uri="{FF2B5EF4-FFF2-40B4-BE49-F238E27FC236}">
                <a16:creationId xmlns:a16="http://schemas.microsoft.com/office/drawing/2014/main" id="{0825DC5D-81AB-04E4-457E-1AE474601F09}"/>
              </a:ext>
            </a:extLst>
          </p:cNvPr>
          <p:cNvSpPr txBox="1"/>
          <p:nvPr/>
        </p:nvSpPr>
        <p:spPr>
          <a:xfrm>
            <a:off x="7029623" y="731770"/>
            <a:ext cx="1103828"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12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Mid-end SSD</a:t>
            </a:r>
          </a:p>
        </p:txBody>
      </p:sp>
      <p:pic>
        <p:nvPicPr>
          <p:cNvPr id="41" name="Picture 4">
            <a:extLst>
              <a:ext uri="{FF2B5EF4-FFF2-40B4-BE49-F238E27FC236}">
                <a16:creationId xmlns:a16="http://schemas.microsoft.com/office/drawing/2014/main" id="{7A274462-FEE9-D47C-5E9D-EE76150DCEF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91022" y="16341"/>
            <a:ext cx="587878" cy="796399"/>
          </a:xfrm>
          <a:prstGeom prst="rect">
            <a:avLst/>
          </a:prstGeom>
          <a:noFill/>
          <a:extLst>
            <a:ext uri="{909E8E84-426E-40DD-AFC4-6F175D3DCCD1}">
              <a14:hiddenFill xmlns:a14="http://schemas.microsoft.com/office/drawing/2010/main">
                <a:solidFill>
                  <a:srgbClr val="FFFFFF"/>
                </a:solidFill>
              </a14:hiddenFill>
            </a:ext>
          </a:extLst>
        </p:spPr>
      </p:pic>
      <p:sp>
        <p:nvSpPr>
          <p:cNvPr id="42" name="Left-right Arrow 41">
            <a:extLst>
              <a:ext uri="{FF2B5EF4-FFF2-40B4-BE49-F238E27FC236}">
                <a16:creationId xmlns:a16="http://schemas.microsoft.com/office/drawing/2014/main" id="{C61D758D-9E4E-D4DE-BA25-1A64998766D7}"/>
              </a:ext>
            </a:extLst>
          </p:cNvPr>
          <p:cNvSpPr/>
          <p:nvPr/>
        </p:nvSpPr>
        <p:spPr>
          <a:xfrm>
            <a:off x="7904136" y="415785"/>
            <a:ext cx="468305" cy="178345"/>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C9125A7B-8259-EBA0-31EC-7015D224CBB8}"/>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237</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8369739"/>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CH" dirty="0"/>
              <a:t>Performance on Tri-HSS</a:t>
            </a:r>
            <a:endParaRPr lang="en-US" dirty="0"/>
          </a:p>
        </p:txBody>
      </p:sp>
      <p:pic>
        <p:nvPicPr>
          <p:cNvPr id="3" name="Picture 2">
            <a:extLst>
              <a:ext uri="{FF2B5EF4-FFF2-40B4-BE49-F238E27FC236}">
                <a16:creationId xmlns:a16="http://schemas.microsoft.com/office/drawing/2014/main" id="{A7455222-47CF-2A88-503F-0BF881991162}"/>
              </a:ext>
            </a:extLst>
          </p:cNvPr>
          <p:cNvPicPr>
            <a:picLocks noChangeAspect="1"/>
          </p:cNvPicPr>
          <p:nvPr/>
        </p:nvPicPr>
        <p:blipFill>
          <a:blip r:embed="rId3"/>
          <a:stretch>
            <a:fillRect/>
          </a:stretch>
        </p:blipFill>
        <p:spPr>
          <a:xfrm>
            <a:off x="0" y="3284184"/>
            <a:ext cx="9144000" cy="3118701"/>
          </a:xfrm>
          <a:prstGeom prst="rect">
            <a:avLst/>
          </a:prstGeom>
        </p:spPr>
      </p:pic>
      <p:sp>
        <p:nvSpPr>
          <p:cNvPr id="8" name="Rectangle 7">
            <a:extLst>
              <a:ext uri="{FF2B5EF4-FFF2-40B4-BE49-F238E27FC236}">
                <a16:creationId xmlns:a16="http://schemas.microsoft.com/office/drawing/2014/main" id="{2B6C90E5-6A71-6989-9819-9F83DC13CDA4}"/>
              </a:ext>
            </a:extLst>
          </p:cNvPr>
          <p:cNvSpPr/>
          <p:nvPr/>
        </p:nvSpPr>
        <p:spPr>
          <a:xfrm>
            <a:off x="4835441" y="3234211"/>
            <a:ext cx="217587" cy="180699"/>
          </a:xfrm>
          <a:prstGeom prst="rect">
            <a:avLst/>
          </a:prstGeom>
          <a:solidFill>
            <a:srgbClr val="FF9A9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79E595B-C8D5-6485-7274-CBEB5E080919}"/>
              </a:ext>
            </a:extLst>
          </p:cNvPr>
          <p:cNvSpPr txBox="1"/>
          <p:nvPr/>
        </p:nvSpPr>
        <p:spPr>
          <a:xfrm>
            <a:off x="5096909" y="3119490"/>
            <a:ext cx="1472791"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Sibyl</a:t>
            </a:r>
            <a:r>
              <a:rPr kumimoji="0" lang="en-US" sz="1800" b="0" i="0" u="none" strike="noStrike" kern="1200" cap="none" spc="0" normalizeH="0" baseline="-25000" noProof="0" dirty="0" err="1">
                <a:ln>
                  <a:noFill/>
                </a:ln>
                <a:solidFill>
                  <a:prstClr val="black"/>
                </a:solidFill>
                <a:effectLst/>
                <a:uLnTx/>
                <a:uFillTx/>
                <a:latin typeface="Calibri" panose="020F0502020204030204"/>
                <a:ea typeface="+mn-ea"/>
                <a:cs typeface="+mn-cs"/>
              </a:rPr>
              <a:t>Tri</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-hybrid</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2E269C6E-5788-291D-9487-56378352015D}"/>
              </a:ext>
            </a:extLst>
          </p:cNvPr>
          <p:cNvSpPr/>
          <p:nvPr/>
        </p:nvSpPr>
        <p:spPr>
          <a:xfrm>
            <a:off x="2871839" y="3275019"/>
            <a:ext cx="217587" cy="180699"/>
          </a:xfrm>
          <a:prstGeom prst="rect">
            <a:avLst/>
          </a:prstGeom>
          <a:solidFill>
            <a:srgbClr val="5D99A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C87070FB-2619-A8B9-2CE8-8AA84DB366E3}"/>
              </a:ext>
            </a:extLst>
          </p:cNvPr>
          <p:cNvSpPr txBox="1"/>
          <p:nvPr/>
        </p:nvSpPr>
        <p:spPr>
          <a:xfrm>
            <a:off x="3133307" y="3160299"/>
            <a:ext cx="2569263"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Heuristic</a:t>
            </a:r>
            <a:r>
              <a:rPr kumimoji="0" lang="en-US" sz="1800" b="0" i="0" u="none" strike="noStrike" kern="1200" cap="none" spc="0" normalizeH="0" baseline="-25000" noProof="0" dirty="0" err="1">
                <a:ln>
                  <a:noFill/>
                </a:ln>
                <a:solidFill>
                  <a:prstClr val="black"/>
                </a:solidFill>
                <a:effectLst/>
                <a:uLnTx/>
                <a:uFillTx/>
                <a:latin typeface="Calibri" panose="020F0502020204030204"/>
                <a:ea typeface="+mn-ea"/>
                <a:cs typeface="+mn-cs"/>
              </a:rPr>
              <a:t>Tri</a:t>
            </a:r>
            <a:r>
              <a:rPr kumimoji="0" lang="en-US" sz="1800" b="0" i="0" u="none" strike="noStrike" kern="1200" cap="none" spc="0" normalizeH="0" baseline="-25000" noProof="0" dirty="0">
                <a:ln>
                  <a:noFill/>
                </a:ln>
                <a:solidFill>
                  <a:prstClr val="black"/>
                </a:solidFill>
                <a:effectLst/>
                <a:uLnTx/>
                <a:uFillTx/>
                <a:latin typeface="Calibri" panose="020F0502020204030204"/>
                <a:ea typeface="+mn-ea"/>
                <a:cs typeface="+mn-cs"/>
              </a:rPr>
              <a:t>-hybrid</a:t>
            </a:r>
          </a:p>
        </p:txBody>
      </p:sp>
      <p:sp>
        <p:nvSpPr>
          <p:cNvPr id="14" name="TextBox 13">
            <a:extLst>
              <a:ext uri="{FF2B5EF4-FFF2-40B4-BE49-F238E27FC236}">
                <a16:creationId xmlns:a16="http://schemas.microsoft.com/office/drawing/2014/main" id="{13CA8934-A5AD-00A0-069D-DE5A1C957021}"/>
              </a:ext>
            </a:extLst>
          </p:cNvPr>
          <p:cNvSpPr txBox="1"/>
          <p:nvPr/>
        </p:nvSpPr>
        <p:spPr>
          <a:xfrm>
            <a:off x="0" y="1021013"/>
            <a:ext cx="9063613" cy="184665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3000" b="0" i="0" u="none" strike="noStrike" kern="1200" cap="none" spc="0" normalizeH="0" baseline="0" noProof="0" dirty="0">
                <a:ln>
                  <a:noFill/>
                </a:ln>
                <a:solidFill>
                  <a:prstClr val="black"/>
                </a:solidFill>
                <a:effectLst/>
                <a:uLnTx/>
                <a:uFillTx/>
                <a:latin typeface="Calibri" panose="020F0502020204030204"/>
                <a:ea typeface="+mn-ea"/>
                <a:cs typeface="+mn-cs"/>
              </a:rPr>
              <a:t>Extending Sibyl for </a:t>
            </a:r>
            <a:r>
              <a:rPr kumimoji="0" lang="en-CH" sz="3000" b="1" i="0" u="none" strike="noStrike" kern="1200" cap="none" spc="0" normalizeH="0" baseline="0" noProof="0" dirty="0">
                <a:ln>
                  <a:noFill/>
                </a:ln>
                <a:solidFill>
                  <a:srgbClr val="4472C4"/>
                </a:solidFill>
                <a:effectLst/>
                <a:uLnTx/>
                <a:uFillTx/>
                <a:latin typeface="Calibri" panose="020F0502020204030204"/>
                <a:ea typeface="+mn-ea"/>
                <a:cs typeface="+mn-cs"/>
              </a:rPr>
              <a:t>more devices</a:t>
            </a:r>
            <a:r>
              <a:rPr kumimoji="0" lang="en-CH" sz="30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971550" marR="0" lvl="1" indent="-514350" algn="l" defTabSz="457200" rtl="0" eaLnBrk="1" fontAlgn="auto" latinLnBrk="0" hangingPunct="1">
              <a:lnSpc>
                <a:spcPct val="100000"/>
              </a:lnSpc>
              <a:spcBef>
                <a:spcPts val="0"/>
              </a:spcBef>
              <a:spcAft>
                <a:spcPts val="0"/>
              </a:spcAft>
              <a:buClrTx/>
              <a:buSzTx/>
              <a:buFont typeface="+mj-lt"/>
              <a:buAutoNum type="arabicPeriod"/>
              <a:tabLst/>
              <a:defRPr/>
            </a:pPr>
            <a:r>
              <a:rPr kumimoji="0" lang="en-GB" sz="2800" b="1" i="0" u="none" strike="noStrike" kern="1200" cap="none" spc="0" normalizeH="0" baseline="0" noProof="0" dirty="0">
                <a:ln>
                  <a:noFill/>
                </a:ln>
                <a:solidFill>
                  <a:srgbClr val="7030A0"/>
                </a:solidFill>
                <a:effectLst/>
                <a:uLnTx/>
                <a:uFillTx/>
                <a:latin typeface="Calibri" panose="020F0502020204030204"/>
                <a:ea typeface="+mn-ea"/>
                <a:cs typeface="+mn-cs"/>
              </a:rPr>
              <a:t>A</a:t>
            </a:r>
            <a:r>
              <a:rPr kumimoji="0" lang="en-CH" sz="2800" b="1" i="0" u="none" strike="noStrike" kern="1200" cap="none" spc="0" normalizeH="0" baseline="0" noProof="0" dirty="0">
                <a:ln>
                  <a:noFill/>
                </a:ln>
                <a:solidFill>
                  <a:srgbClr val="7030A0"/>
                </a:solidFill>
                <a:effectLst/>
                <a:uLnTx/>
                <a:uFillTx/>
                <a:latin typeface="Calibri" panose="020F0502020204030204"/>
                <a:ea typeface="+mn-ea"/>
                <a:cs typeface="+mn-cs"/>
              </a:rPr>
              <a:t>dd a new action</a:t>
            </a:r>
          </a:p>
          <a:p>
            <a:pPr marL="971550" marR="0" lvl="1" indent="-514350" algn="l" defTabSz="457200" rtl="0" eaLnBrk="1" fontAlgn="auto" latinLnBrk="0" hangingPunct="1">
              <a:lnSpc>
                <a:spcPct val="100000"/>
              </a:lnSpc>
              <a:spcBef>
                <a:spcPts val="0"/>
              </a:spcBef>
              <a:spcAft>
                <a:spcPts val="0"/>
              </a:spcAft>
              <a:buClrTx/>
              <a:buSzTx/>
              <a:buFont typeface="+mj-lt"/>
              <a:buAutoNum type="arabicPeriod"/>
              <a:tabLst/>
              <a:defRPr/>
            </a:pPr>
            <a:r>
              <a:rPr kumimoji="0" lang="en-GB" sz="2800" b="1" i="0" u="none" strike="noStrike" kern="1200" cap="none" spc="0" normalizeH="0" baseline="0" noProof="0" dirty="0">
                <a:ln>
                  <a:noFill/>
                </a:ln>
                <a:solidFill>
                  <a:srgbClr val="7030A0"/>
                </a:solidFill>
                <a:effectLst/>
                <a:uLnTx/>
                <a:uFillTx/>
                <a:latin typeface="Calibri" panose="020F0502020204030204"/>
                <a:ea typeface="+mn-ea"/>
                <a:cs typeface="+mn-cs"/>
              </a:rPr>
              <a:t>A</a:t>
            </a:r>
            <a:r>
              <a:rPr kumimoji="0" lang="en-CH" sz="2800" b="1" i="0" u="none" strike="noStrike" kern="1200" cap="none" spc="0" normalizeH="0" baseline="0" noProof="0" dirty="0">
                <a:ln>
                  <a:noFill/>
                </a:ln>
                <a:solidFill>
                  <a:srgbClr val="7030A0"/>
                </a:solidFill>
                <a:effectLst/>
                <a:uLnTx/>
                <a:uFillTx/>
                <a:latin typeface="Calibri" panose="020F0502020204030204"/>
                <a:ea typeface="+mn-ea"/>
                <a:cs typeface="+mn-cs"/>
              </a:rPr>
              <a:t>dd the remaining capacity </a:t>
            </a:r>
            <a:r>
              <a:rPr kumimoji="0" lang="en-CH" sz="2800" b="0" i="0" u="none" strike="noStrike" kern="1200" cap="none" spc="0" normalizeH="0" baseline="0" noProof="0" dirty="0">
                <a:ln>
                  <a:noFill/>
                </a:ln>
                <a:solidFill>
                  <a:prstClr val="black"/>
                </a:solidFill>
                <a:effectLst/>
                <a:uLnTx/>
                <a:uFillTx/>
                <a:latin typeface="Calibri" panose="020F0502020204030204"/>
                <a:ea typeface="+mn-ea"/>
                <a:cs typeface="+mn-cs"/>
              </a:rPr>
              <a:t>of the new device as a state feature</a:t>
            </a:r>
          </a:p>
        </p:txBody>
      </p:sp>
      <p:sp>
        <p:nvSpPr>
          <p:cNvPr id="12" name="Rectangle 11">
            <a:extLst>
              <a:ext uri="{FF2B5EF4-FFF2-40B4-BE49-F238E27FC236}">
                <a16:creationId xmlns:a16="http://schemas.microsoft.com/office/drawing/2014/main" id="{15081936-E33F-1DF7-A450-E7ACF6F81108}"/>
              </a:ext>
            </a:extLst>
          </p:cNvPr>
          <p:cNvSpPr/>
          <p:nvPr/>
        </p:nvSpPr>
        <p:spPr>
          <a:xfrm>
            <a:off x="88624" y="738418"/>
            <a:ext cx="9521541" cy="5648595"/>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0AEF87A-A5AA-2F24-D251-F46138901EEB}"/>
              </a:ext>
            </a:extLst>
          </p:cNvPr>
          <p:cNvSpPr/>
          <p:nvPr/>
        </p:nvSpPr>
        <p:spPr>
          <a:xfrm>
            <a:off x="80386" y="2051525"/>
            <a:ext cx="8983227" cy="1612230"/>
          </a:xfrm>
          <a:prstGeom prst="rect">
            <a:avLst/>
          </a:prstGeom>
          <a:solidFill>
            <a:schemeClr val="accent3">
              <a:lumMod val="20000"/>
              <a:lumOff val="80000"/>
            </a:schemeClr>
          </a:solidFill>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400" b="0" i="0" u="none" strike="noStrike" kern="1200" cap="none" spc="0" normalizeH="0" baseline="0" noProof="0" dirty="0">
                <a:ln>
                  <a:noFill/>
                </a:ln>
                <a:solidFill>
                  <a:prstClr val="black"/>
                </a:solidFill>
                <a:effectLst/>
                <a:uLnTx/>
                <a:uFillTx/>
                <a:latin typeface="Calibri" panose="020F0502020204030204"/>
                <a:ea typeface="+mn-ea"/>
                <a:cs typeface="+mn-cs"/>
              </a:rPr>
              <a:t>Sibyl </a:t>
            </a:r>
            <a:r>
              <a:rPr kumimoji="0" lang="en-GB" sz="3400" b="1" i="0" u="none" strike="noStrike" kern="1200" cap="none" spc="0" normalizeH="0" baseline="0" noProof="0" dirty="0">
                <a:ln>
                  <a:noFill/>
                </a:ln>
                <a:solidFill>
                  <a:srgbClr val="00B050"/>
                </a:solidFill>
                <a:effectLst/>
                <a:uLnTx/>
                <a:uFillTx/>
                <a:latin typeface="Calibri" panose="020F0502020204030204"/>
                <a:ea typeface="+mn-ea"/>
                <a:cs typeface="+mn-cs"/>
              </a:rPr>
              <a:t>outperforms</a:t>
            </a:r>
            <a:r>
              <a:rPr kumimoji="0" lang="en-GB" sz="3400" b="0" i="0" u="none" strike="noStrike" kern="1200" cap="none" spc="0" normalizeH="0" baseline="0" noProof="0" dirty="0">
                <a:ln>
                  <a:noFill/>
                </a:ln>
                <a:solidFill>
                  <a:prstClr val="black"/>
                </a:solidFill>
                <a:effectLst/>
                <a:uLnTx/>
                <a:uFillTx/>
                <a:latin typeface="Calibri" panose="020F0502020204030204"/>
                <a:ea typeface="+mn-ea"/>
                <a:cs typeface="+mn-cs"/>
              </a:rPr>
              <a:t> the state-of-the-art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400" b="0" i="0" u="none" strike="noStrike" kern="1200" cap="none" spc="0" normalizeH="0" baseline="0" noProof="0" dirty="0">
                <a:ln>
                  <a:noFill/>
                </a:ln>
                <a:solidFill>
                  <a:prstClr val="black"/>
                </a:solidFill>
                <a:effectLst/>
                <a:uLnTx/>
                <a:uFillTx/>
                <a:latin typeface="Calibri" panose="020F0502020204030204"/>
                <a:ea typeface="+mn-ea"/>
                <a:cs typeface="+mn-cs"/>
              </a:rPr>
              <a:t>data placement policy by</a:t>
            </a:r>
            <a:r>
              <a:rPr kumimoji="0" lang="en-GB" sz="3400" b="1" i="0" u="none" strike="noStrike" kern="1200" cap="none" spc="0" normalizeH="0" baseline="0" noProof="0" dirty="0">
                <a:ln>
                  <a:noFill/>
                </a:ln>
                <a:solidFill>
                  <a:srgbClr val="70AD47"/>
                </a:solidFill>
                <a:effectLst/>
                <a:uLnTx/>
                <a:uFillTx/>
                <a:latin typeface="Calibri" panose="020F050202020403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400" b="1" i="0" u="none" strike="noStrike" kern="1200" cap="none" spc="0" normalizeH="0" baseline="0" noProof="0" dirty="0">
                <a:ln>
                  <a:noFill/>
                </a:ln>
                <a:solidFill>
                  <a:srgbClr val="00B050"/>
                </a:solidFill>
                <a:effectLst/>
                <a:uLnTx/>
                <a:uFillTx/>
                <a:latin typeface="Calibri" panose="020F0502020204030204"/>
                <a:ea typeface="+mn-ea"/>
                <a:cs typeface="+mn-cs"/>
              </a:rPr>
              <a:t>48.2% in a real tri-hybrid system</a:t>
            </a:r>
            <a:endParaRPr kumimoji="0" lang="en-US" sz="34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endParaRPr>
          </a:p>
        </p:txBody>
      </p:sp>
      <p:sp>
        <p:nvSpPr>
          <p:cNvPr id="16" name="Rectangle 15">
            <a:extLst>
              <a:ext uri="{FF2B5EF4-FFF2-40B4-BE49-F238E27FC236}">
                <a16:creationId xmlns:a16="http://schemas.microsoft.com/office/drawing/2014/main" id="{2ADBECC2-B717-036A-ABD7-09C0EE0BD6E5}"/>
              </a:ext>
            </a:extLst>
          </p:cNvPr>
          <p:cNvSpPr/>
          <p:nvPr/>
        </p:nvSpPr>
        <p:spPr>
          <a:xfrm>
            <a:off x="72149" y="4227205"/>
            <a:ext cx="8983227" cy="1612230"/>
          </a:xfrm>
          <a:prstGeom prst="rect">
            <a:avLst/>
          </a:prstGeom>
          <a:solidFill>
            <a:schemeClr val="accent3">
              <a:lumMod val="20000"/>
              <a:lumOff val="80000"/>
            </a:schemeClr>
          </a:solidFill>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Sibyl reduces the system architect's burden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by</a:t>
            </a:r>
            <a:r>
              <a:rPr kumimoji="0" lang="en-GB" sz="3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GB" sz="3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providing </a:t>
            </a:r>
            <a:r>
              <a:rPr kumimoji="0" lang="en-GB" sz="34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ease of extensibility</a:t>
            </a:r>
            <a:endParaRPr kumimoji="0" lang="en-US" sz="34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endParaRPr>
          </a:p>
        </p:txBody>
      </p:sp>
      <p:sp>
        <p:nvSpPr>
          <p:cNvPr id="26" name="Rounded Rectangle 25">
            <a:extLst>
              <a:ext uri="{FF2B5EF4-FFF2-40B4-BE49-F238E27FC236}">
                <a16:creationId xmlns:a16="http://schemas.microsoft.com/office/drawing/2014/main" id="{D58DB376-8ABB-5CF2-9F1C-92CB3ECB358C}"/>
              </a:ext>
            </a:extLst>
          </p:cNvPr>
          <p:cNvSpPr/>
          <p:nvPr/>
        </p:nvSpPr>
        <p:spPr>
          <a:xfrm>
            <a:off x="5820102" y="0"/>
            <a:ext cx="3310696" cy="1021013"/>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7" name="Picture 2" descr="Intel SSDPED1K375GA01 Optane SSD DC P4800X Series - Walmart.com">
            <a:extLst>
              <a:ext uri="{FF2B5EF4-FFF2-40B4-BE49-F238E27FC236}">
                <a16:creationId xmlns:a16="http://schemas.microsoft.com/office/drawing/2014/main" id="{0565A329-DBD9-9186-0262-48DB10B4E4A3}"/>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6634" b="71242" l="817" r="99183">
                        <a14:foregroundMark x1="327" y1="29085" x2="6373" y2="33660"/>
                        <a14:foregroundMark x1="6373" y1="33660" x2="5229" y2="71569"/>
                        <a14:foregroundMark x1="8448" y1="72018" x2="12255" y2="72549"/>
                        <a14:foregroundMark x1="5229" y1="71569" x2="7414" y2="71874"/>
                        <a14:foregroundMark x1="12255" y1="72549" x2="12686" y2="71567"/>
                        <a14:foregroundMark x1="19281" y1="63308" x2="19599" y2="63110"/>
                        <a14:foregroundMark x1="96963" y1="62296" x2="99837" y2="62418"/>
                        <a14:foregroundMark x1="99758" y1="57120" x2="99346" y2="29575"/>
                        <a14:foregroundMark x1="99837" y1="62418" x2="99763" y2="57460"/>
                        <a14:foregroundMark x1="99346" y1="29575" x2="980" y2="26634"/>
                        <a14:foregroundMark x1="38072" y1="43954" x2="26471" y2="44771"/>
                        <a14:foregroundMark x1="26471" y1="44771" x2="39542" y2="43301"/>
                        <a14:foregroundMark x1="39542" y1="43301" x2="27288" y2="43464"/>
                        <a14:foregroundMark x1="27288" y1="43464" x2="34804" y2="43627"/>
                        <a14:foregroundMark x1="34804" y1="43627" x2="23856" y2="42484"/>
                        <a14:foregroundMark x1="23856" y1="42484" x2="46732" y2="45588"/>
                        <a14:foregroundMark x1="46732" y1="45588" x2="19444" y2="47059"/>
                        <a14:foregroundMark x1="19444" y1="47059" x2="36438" y2="44444"/>
                        <a14:foregroundMark x1="10294" y1="58824" x2="8660" y2="57026"/>
                        <a14:foregroundMark x1="8170" y1="63725" x2="7680" y2="71078"/>
                        <a14:foregroundMark x1="7680" y1="71078" x2="6863" y2="71242"/>
                        <a14:backgroundMark x1="8007" y1="70588" x2="15196" y2="65686"/>
                        <a14:backgroundMark x1="15196" y1="65686" x2="20098" y2="59967"/>
                        <a14:backgroundMark x1="20098" y1="59967" x2="25654" y2="64542"/>
                        <a14:backgroundMark x1="25654" y1="64542" x2="32516" y2="66993"/>
                        <a14:backgroundMark x1="32516" y1="66993" x2="40850" y2="67484"/>
                        <a14:backgroundMark x1="40850" y1="67484" x2="48039" y2="66667"/>
                        <a14:backgroundMark x1="48039" y1="66667" x2="53595" y2="62418"/>
                        <a14:backgroundMark x1="53595" y1="62418" x2="98529" y2="59477"/>
                        <a14:backgroundMark x1="20098" y1="64052" x2="13562" y2="69118"/>
                        <a14:backgroundMark x1="13562" y1="69118" x2="27451" y2="73529"/>
                        <a14:backgroundMark x1="27451" y1="73529" x2="63889" y2="66830"/>
                        <a14:backgroundMark x1="63889" y1="66830" x2="54085" y2="64869"/>
                        <a14:backgroundMark x1="54085" y1="64869" x2="53105" y2="65359"/>
                        <a14:backgroundMark x1="96569" y1="61765" x2="82190" y2="65033"/>
                        <a14:backgroundMark x1="18791" y1="63235" x2="17810" y2="65196"/>
                      </a14:backgroundRemoval>
                    </a14:imgEffect>
                  </a14:imgLayer>
                </a14:imgProps>
              </a:ext>
              <a:ext uri="{28A0092B-C50C-407E-A947-70E740481C1C}">
                <a14:useLocalDpi xmlns:a14="http://schemas.microsoft.com/office/drawing/2010/main" val="0"/>
              </a:ext>
            </a:extLst>
          </a:blip>
          <a:srcRect t="26256" b="27768"/>
          <a:stretch/>
        </p:blipFill>
        <p:spPr bwMode="auto">
          <a:xfrm>
            <a:off x="5820103" y="325993"/>
            <a:ext cx="1093985" cy="45508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a:extLst>
              <a:ext uri="{FF2B5EF4-FFF2-40B4-BE49-F238E27FC236}">
                <a16:creationId xmlns:a16="http://schemas.microsoft.com/office/drawing/2014/main" id="{80BEF869-4B69-3C63-834C-3335CE05A2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43171" y="249112"/>
            <a:ext cx="791035" cy="548232"/>
          </a:xfrm>
          <a:prstGeom prst="rect">
            <a:avLst/>
          </a:prstGeom>
          <a:noFill/>
          <a:extLst>
            <a:ext uri="{909E8E84-426E-40DD-AFC4-6F175D3DCCD1}">
              <a14:hiddenFill xmlns:a14="http://schemas.microsoft.com/office/drawing/2010/main">
                <a:solidFill>
                  <a:srgbClr val="FFFFFF"/>
                </a:solidFill>
              </a14:hiddenFill>
            </a:ext>
          </a:extLst>
        </p:spPr>
      </p:pic>
      <p:sp>
        <p:nvSpPr>
          <p:cNvPr id="29" name="Left-right Arrow 28">
            <a:extLst>
              <a:ext uri="{FF2B5EF4-FFF2-40B4-BE49-F238E27FC236}">
                <a16:creationId xmlns:a16="http://schemas.microsoft.com/office/drawing/2014/main" id="{60D1D6D0-5A41-28A7-F5F9-AA8B453587A4}"/>
              </a:ext>
            </a:extLst>
          </p:cNvPr>
          <p:cNvSpPr/>
          <p:nvPr/>
        </p:nvSpPr>
        <p:spPr>
          <a:xfrm>
            <a:off x="6900901" y="415786"/>
            <a:ext cx="496776" cy="178345"/>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9458CBAB-6F90-86A4-C2A0-EA3587CFD4D2}"/>
              </a:ext>
            </a:extLst>
          </p:cNvPr>
          <p:cNvSpPr txBox="1"/>
          <p:nvPr/>
        </p:nvSpPr>
        <p:spPr>
          <a:xfrm>
            <a:off x="5926636" y="735847"/>
            <a:ext cx="1147750"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12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High-end SSD</a:t>
            </a:r>
          </a:p>
        </p:txBody>
      </p:sp>
      <p:sp>
        <p:nvSpPr>
          <p:cNvPr id="31" name="TextBox 30">
            <a:extLst>
              <a:ext uri="{FF2B5EF4-FFF2-40B4-BE49-F238E27FC236}">
                <a16:creationId xmlns:a16="http://schemas.microsoft.com/office/drawing/2014/main" id="{737CE180-567D-84E2-4F12-31755C2B607A}"/>
              </a:ext>
            </a:extLst>
          </p:cNvPr>
          <p:cNvSpPr txBox="1"/>
          <p:nvPr/>
        </p:nvSpPr>
        <p:spPr>
          <a:xfrm>
            <a:off x="7977054" y="726157"/>
            <a:ext cx="1220928"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12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Low-end HDD</a:t>
            </a:r>
          </a:p>
        </p:txBody>
      </p:sp>
      <p:sp>
        <p:nvSpPr>
          <p:cNvPr id="32" name="TextBox 31">
            <a:extLst>
              <a:ext uri="{FF2B5EF4-FFF2-40B4-BE49-F238E27FC236}">
                <a16:creationId xmlns:a16="http://schemas.microsoft.com/office/drawing/2014/main" id="{ED44C1A0-9412-9280-B68B-470246F50FAA}"/>
              </a:ext>
            </a:extLst>
          </p:cNvPr>
          <p:cNvSpPr txBox="1"/>
          <p:nvPr/>
        </p:nvSpPr>
        <p:spPr>
          <a:xfrm>
            <a:off x="7029623" y="731770"/>
            <a:ext cx="1103828"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12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Mid-end SSD</a:t>
            </a:r>
          </a:p>
        </p:txBody>
      </p:sp>
      <p:pic>
        <p:nvPicPr>
          <p:cNvPr id="33" name="Picture 4">
            <a:extLst>
              <a:ext uri="{FF2B5EF4-FFF2-40B4-BE49-F238E27FC236}">
                <a16:creationId xmlns:a16="http://schemas.microsoft.com/office/drawing/2014/main" id="{C1AE79A3-C444-EB97-D356-5E346E669C2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91022" y="16341"/>
            <a:ext cx="587878" cy="796399"/>
          </a:xfrm>
          <a:prstGeom prst="rect">
            <a:avLst/>
          </a:prstGeom>
          <a:noFill/>
          <a:extLst>
            <a:ext uri="{909E8E84-426E-40DD-AFC4-6F175D3DCCD1}">
              <a14:hiddenFill xmlns:a14="http://schemas.microsoft.com/office/drawing/2010/main">
                <a:solidFill>
                  <a:srgbClr val="FFFFFF"/>
                </a:solidFill>
              </a14:hiddenFill>
            </a:ext>
          </a:extLst>
        </p:spPr>
      </p:pic>
      <p:sp>
        <p:nvSpPr>
          <p:cNvPr id="34" name="Left-right Arrow 33">
            <a:extLst>
              <a:ext uri="{FF2B5EF4-FFF2-40B4-BE49-F238E27FC236}">
                <a16:creationId xmlns:a16="http://schemas.microsoft.com/office/drawing/2014/main" id="{490F921D-4AC2-5186-E4A5-73D4E0275D93}"/>
              </a:ext>
            </a:extLst>
          </p:cNvPr>
          <p:cNvSpPr/>
          <p:nvPr/>
        </p:nvSpPr>
        <p:spPr>
          <a:xfrm>
            <a:off x="7904136" y="415785"/>
            <a:ext cx="468305" cy="178345"/>
          </a:xfrm>
          <a:prstGeom prst="leftRightArrow">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30C24722-07F2-41E6-9C81-2D9A276A97A7}"/>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238</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3894098"/>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F170E7-5437-B241-B8D8-8F3300D03E7C}"/>
              </a:ext>
            </a:extLst>
          </p:cNvPr>
          <p:cNvSpPr>
            <a:spLocks noGrp="1"/>
          </p:cNvSpPr>
          <p:nvPr>
            <p:ph type="title"/>
          </p:nvPr>
        </p:nvSpPr>
        <p:spPr/>
        <p:txBody>
          <a:bodyPr/>
          <a:lstStyle/>
          <a:p>
            <a:r>
              <a:rPr lang="en-US" dirty="0"/>
              <a:t>Sibyl’s Overhead</a:t>
            </a:r>
          </a:p>
        </p:txBody>
      </p:sp>
      <p:sp>
        <p:nvSpPr>
          <p:cNvPr id="5" name="Content Placeholder 4">
            <a:extLst>
              <a:ext uri="{FF2B5EF4-FFF2-40B4-BE49-F238E27FC236}">
                <a16:creationId xmlns:a16="http://schemas.microsoft.com/office/drawing/2014/main" id="{63E193EB-0456-824E-AABB-C7B93318976B}"/>
              </a:ext>
            </a:extLst>
          </p:cNvPr>
          <p:cNvSpPr>
            <a:spLocks noGrp="1"/>
          </p:cNvSpPr>
          <p:nvPr>
            <p:ph idx="1"/>
          </p:nvPr>
        </p:nvSpPr>
        <p:spPr/>
        <p:txBody>
          <a:bodyPr/>
          <a:lstStyle/>
          <a:p>
            <a:pPr>
              <a:lnSpc>
                <a:spcPct val="100000"/>
              </a:lnSpc>
              <a:spcBef>
                <a:spcPts val="400"/>
              </a:spcBef>
            </a:pPr>
            <a:r>
              <a:rPr lang="en-US" sz="3000" b="1" dirty="0">
                <a:solidFill>
                  <a:srgbClr val="000CFF"/>
                </a:solidFill>
                <a:latin typeface="+mn-lt"/>
              </a:rPr>
              <a:t>124.4 KiB </a:t>
            </a:r>
            <a:r>
              <a:rPr lang="en-US" sz="3000" dirty="0">
                <a:latin typeface="+mn-lt"/>
              </a:rPr>
              <a:t>of total storage cost </a:t>
            </a:r>
          </a:p>
          <a:p>
            <a:pPr lvl="1">
              <a:lnSpc>
                <a:spcPct val="100000"/>
              </a:lnSpc>
              <a:spcBef>
                <a:spcPts val="400"/>
              </a:spcBef>
            </a:pPr>
            <a:r>
              <a:rPr lang="en-US" sz="2600" dirty="0">
                <a:latin typeface="+mn-lt"/>
              </a:rPr>
              <a:t>Experience buffer, inference and training network</a:t>
            </a:r>
          </a:p>
          <a:p>
            <a:pPr>
              <a:lnSpc>
                <a:spcPct val="100000"/>
              </a:lnSpc>
              <a:spcBef>
                <a:spcPts val="1600"/>
              </a:spcBef>
            </a:pPr>
            <a:r>
              <a:rPr lang="en-US" sz="3000" b="1" dirty="0">
                <a:solidFill>
                  <a:srgbClr val="010BFF"/>
                </a:solidFill>
                <a:latin typeface="+mn-lt"/>
              </a:rPr>
              <a:t>40-bit </a:t>
            </a:r>
            <a:r>
              <a:rPr lang="en-US" sz="3000" dirty="0">
                <a:latin typeface="+mn-lt"/>
              </a:rPr>
              <a:t>metadata overhead per page for state features</a:t>
            </a:r>
          </a:p>
          <a:p>
            <a:pPr>
              <a:lnSpc>
                <a:spcPct val="100000"/>
              </a:lnSpc>
              <a:spcBef>
                <a:spcPts val="1600"/>
              </a:spcBef>
            </a:pPr>
            <a:r>
              <a:rPr lang="en-US" sz="3000" dirty="0">
                <a:latin typeface="+mn-lt"/>
              </a:rPr>
              <a:t>Inference latency of </a:t>
            </a:r>
            <a:r>
              <a:rPr lang="en-US" sz="3000" b="1" dirty="0">
                <a:solidFill>
                  <a:srgbClr val="010BFF"/>
                </a:solidFill>
                <a:latin typeface="+mn-lt"/>
              </a:rPr>
              <a:t>~10ns</a:t>
            </a:r>
            <a:endParaRPr lang="en-US" sz="3000" dirty="0">
              <a:latin typeface="+mn-lt"/>
            </a:endParaRPr>
          </a:p>
          <a:p>
            <a:pPr>
              <a:lnSpc>
                <a:spcPct val="100000"/>
              </a:lnSpc>
              <a:spcBef>
                <a:spcPts val="1600"/>
              </a:spcBef>
            </a:pPr>
            <a:r>
              <a:rPr lang="en-US" sz="3000" dirty="0">
                <a:latin typeface="+mn-lt"/>
              </a:rPr>
              <a:t>Training latency of </a:t>
            </a:r>
            <a:r>
              <a:rPr lang="en-US" sz="3000" b="1" dirty="0">
                <a:solidFill>
                  <a:srgbClr val="010BFF"/>
                </a:solidFill>
                <a:latin typeface="+mn-lt"/>
              </a:rPr>
              <a:t>~2us</a:t>
            </a:r>
          </a:p>
        </p:txBody>
      </p:sp>
      <p:grpSp>
        <p:nvGrpSpPr>
          <p:cNvPr id="9" name="Group 8">
            <a:extLst>
              <a:ext uri="{FF2B5EF4-FFF2-40B4-BE49-F238E27FC236}">
                <a16:creationId xmlns:a16="http://schemas.microsoft.com/office/drawing/2014/main" id="{247084E2-CBF9-2C99-1A36-E4C99F434140}"/>
              </a:ext>
            </a:extLst>
          </p:cNvPr>
          <p:cNvGrpSpPr/>
          <p:nvPr/>
        </p:nvGrpSpPr>
        <p:grpSpPr>
          <a:xfrm>
            <a:off x="2104604" y="3898672"/>
            <a:ext cx="5154097" cy="893459"/>
            <a:chOff x="2118672" y="4050512"/>
            <a:chExt cx="5154097" cy="893459"/>
          </a:xfrm>
        </p:grpSpPr>
        <p:sp>
          <p:nvSpPr>
            <p:cNvPr id="6" name="Rounded Rectangle 5">
              <a:extLst>
                <a:ext uri="{FF2B5EF4-FFF2-40B4-BE49-F238E27FC236}">
                  <a16:creationId xmlns:a16="http://schemas.microsoft.com/office/drawing/2014/main" id="{B9CE33B3-3879-9E48-945B-53C67109D76C}"/>
                </a:ext>
              </a:extLst>
            </p:cNvPr>
            <p:cNvSpPr/>
            <p:nvPr/>
          </p:nvSpPr>
          <p:spPr>
            <a:xfrm>
              <a:off x="2539714" y="4175232"/>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Small area</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overhead</a:t>
              </a:r>
            </a:p>
          </p:txBody>
        </p:sp>
        <p:pic>
          <p:nvPicPr>
            <p:cNvPr id="15" name="Picture 14">
              <a:extLst>
                <a:ext uri="{FF2B5EF4-FFF2-40B4-BE49-F238E27FC236}">
                  <a16:creationId xmlns:a16="http://schemas.microsoft.com/office/drawing/2014/main" id="{8499BC97-2BA5-584E-8758-5898A9ACB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8672" y="4050512"/>
              <a:ext cx="893459" cy="893459"/>
            </a:xfrm>
            <a:prstGeom prst="rect">
              <a:avLst/>
            </a:prstGeom>
            <a:effectLst>
              <a:outerShdw blurRad="50800" dist="38100" dir="2700000" algn="tl" rotWithShape="0">
                <a:prstClr val="black">
                  <a:alpha val="40000"/>
                </a:prstClr>
              </a:outerShdw>
            </a:effectLst>
          </p:spPr>
        </p:pic>
      </p:grpSp>
      <p:grpSp>
        <p:nvGrpSpPr>
          <p:cNvPr id="10" name="Group 9">
            <a:extLst>
              <a:ext uri="{FF2B5EF4-FFF2-40B4-BE49-F238E27FC236}">
                <a16:creationId xmlns:a16="http://schemas.microsoft.com/office/drawing/2014/main" id="{08C69947-9982-D475-FE3C-B440D83CE6A6}"/>
              </a:ext>
            </a:extLst>
          </p:cNvPr>
          <p:cNvGrpSpPr/>
          <p:nvPr/>
        </p:nvGrpSpPr>
        <p:grpSpPr>
          <a:xfrm>
            <a:off x="2047430" y="4865440"/>
            <a:ext cx="5179784" cy="893459"/>
            <a:chOff x="2092984" y="4994507"/>
            <a:chExt cx="5179784" cy="893459"/>
          </a:xfrm>
        </p:grpSpPr>
        <p:sp>
          <p:nvSpPr>
            <p:cNvPr id="14" name="Rounded Rectangle 13">
              <a:extLst>
                <a:ext uri="{FF2B5EF4-FFF2-40B4-BE49-F238E27FC236}">
                  <a16:creationId xmlns:a16="http://schemas.microsoft.com/office/drawing/2014/main" id="{AE42B20C-E77C-7C39-B375-0D15BBCCDF36}"/>
                </a:ext>
              </a:extLst>
            </p:cNvPr>
            <p:cNvSpPr/>
            <p:nvPr/>
          </p:nvSpPr>
          <p:spPr>
            <a:xfrm>
              <a:off x="2539713" y="5131671"/>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Small inference</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overhead</a:t>
              </a:r>
            </a:p>
          </p:txBody>
        </p:sp>
        <p:pic>
          <p:nvPicPr>
            <p:cNvPr id="16" name="Picture 15">
              <a:extLst>
                <a:ext uri="{FF2B5EF4-FFF2-40B4-BE49-F238E27FC236}">
                  <a16:creationId xmlns:a16="http://schemas.microsoft.com/office/drawing/2014/main" id="{7A4B1068-5964-E378-B8E2-ABB3A74744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2984" y="4994507"/>
              <a:ext cx="893459" cy="893459"/>
            </a:xfrm>
            <a:prstGeom prst="rect">
              <a:avLst/>
            </a:prstGeom>
            <a:effectLst>
              <a:outerShdw blurRad="50800" dist="38100" dir="2700000" algn="tl" rotWithShape="0">
                <a:prstClr val="black">
                  <a:alpha val="40000"/>
                </a:prstClr>
              </a:outerShdw>
            </a:effectLst>
          </p:spPr>
        </p:pic>
      </p:grpSp>
      <p:grpSp>
        <p:nvGrpSpPr>
          <p:cNvPr id="12" name="Group 11">
            <a:extLst>
              <a:ext uri="{FF2B5EF4-FFF2-40B4-BE49-F238E27FC236}">
                <a16:creationId xmlns:a16="http://schemas.microsoft.com/office/drawing/2014/main" id="{03A45AA6-9DE7-F1ED-8BCA-B82E3F122A26}"/>
              </a:ext>
            </a:extLst>
          </p:cNvPr>
          <p:cNvGrpSpPr/>
          <p:nvPr/>
        </p:nvGrpSpPr>
        <p:grpSpPr>
          <a:xfrm>
            <a:off x="2078916" y="5832207"/>
            <a:ext cx="5091125" cy="893459"/>
            <a:chOff x="2092984" y="5984047"/>
            <a:chExt cx="5091125" cy="893459"/>
          </a:xfrm>
        </p:grpSpPr>
        <p:sp>
          <p:nvSpPr>
            <p:cNvPr id="8" name="Rounded Rectangle 7">
              <a:extLst>
                <a:ext uri="{FF2B5EF4-FFF2-40B4-BE49-F238E27FC236}">
                  <a16:creationId xmlns:a16="http://schemas.microsoft.com/office/drawing/2014/main" id="{1FCF103B-80E0-0B4F-96B7-2C7E8AA094DF}"/>
                </a:ext>
              </a:extLst>
            </p:cNvPr>
            <p:cNvSpPr/>
            <p:nvPr/>
          </p:nvSpPr>
          <p:spPr>
            <a:xfrm>
              <a:off x="2451054" y="6101150"/>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Satisfies prediction latency</a:t>
              </a:r>
              <a:endPar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20" name="Picture 19">
              <a:extLst>
                <a:ext uri="{FF2B5EF4-FFF2-40B4-BE49-F238E27FC236}">
                  <a16:creationId xmlns:a16="http://schemas.microsoft.com/office/drawing/2014/main" id="{1078F5DB-2D7A-2763-5D7D-93206301A2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2984" y="5984047"/>
              <a:ext cx="893459" cy="893459"/>
            </a:xfrm>
            <a:prstGeom prst="rect">
              <a:avLst/>
            </a:prstGeom>
            <a:effectLst>
              <a:outerShdw blurRad="50800" dist="38100" dir="2700000" algn="tl" rotWithShape="0">
                <a:prstClr val="black">
                  <a:alpha val="40000"/>
                </a:prstClr>
              </a:outerShdw>
            </a:effectLst>
          </p:spPr>
        </p:pic>
      </p:grpSp>
      <p:sp>
        <p:nvSpPr>
          <p:cNvPr id="3" name="Slide Number Placeholder 2">
            <a:extLst>
              <a:ext uri="{FF2B5EF4-FFF2-40B4-BE49-F238E27FC236}">
                <a16:creationId xmlns:a16="http://schemas.microsoft.com/office/drawing/2014/main" id="{8B48415D-A9F5-2232-A043-DA2E55809C41}"/>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239</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8156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1BF3B2-EBA2-284D-B1A6-0A4796392EF5}"/>
              </a:ext>
            </a:extLst>
          </p:cNvPr>
          <p:cNvSpPr>
            <a:spLocks noGrp="1"/>
          </p:cNvSpPr>
          <p:nvPr>
            <p:ph type="title"/>
          </p:nvPr>
        </p:nvSpPr>
        <p:spPr/>
        <p:txBody>
          <a:bodyPr/>
          <a:lstStyle/>
          <a:p>
            <a:r>
              <a:rPr lang="en-US" dirty="0"/>
              <a:t>More in the Paper</a:t>
            </a:r>
          </a:p>
        </p:txBody>
      </p:sp>
      <p:pic>
        <p:nvPicPr>
          <p:cNvPr id="8" name="Picture 7">
            <a:extLst>
              <a:ext uri="{FF2B5EF4-FFF2-40B4-BE49-F238E27FC236}">
                <a16:creationId xmlns:a16="http://schemas.microsoft.com/office/drawing/2014/main" id="{6E506BC9-2310-7F40-077A-460D0095D9FB}"/>
              </a:ext>
            </a:extLst>
          </p:cNvPr>
          <p:cNvPicPr>
            <a:picLocks noChangeAspect="1"/>
          </p:cNvPicPr>
          <p:nvPr/>
        </p:nvPicPr>
        <p:blipFill>
          <a:blip r:embed="rId3"/>
          <a:stretch>
            <a:fillRect/>
          </a:stretch>
        </p:blipFill>
        <p:spPr>
          <a:xfrm>
            <a:off x="260350" y="2533650"/>
            <a:ext cx="8623300" cy="1790700"/>
          </a:xfrm>
          <a:prstGeom prst="rect">
            <a:avLst/>
          </a:prstGeom>
          <a:ln w="19050">
            <a:solidFill>
              <a:schemeClr val="tx1"/>
            </a:solid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604C4DDB-B2BA-D672-9C32-CC70AA618958}"/>
              </a:ext>
            </a:extLst>
          </p:cNvPr>
          <p:cNvSpPr txBox="1"/>
          <p:nvPr/>
        </p:nvSpPr>
        <p:spPr>
          <a:xfrm>
            <a:off x="2052572" y="4966973"/>
            <a:ext cx="4726745"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onsolas" panose="020B0609020204030204" pitchFamily="49" charset="0"/>
                <a:ea typeface="+mn-ea"/>
                <a:cs typeface="Consolas" panose="020B0609020204030204" pitchFamily="49" charset="0"/>
                <a:hlinkClick r:id="rId4">
                  <a:extLst>
                    <a:ext uri="{A12FA001-AC4F-418D-AE19-62706E023703}">
                      <ahyp:hlinkClr xmlns:ahyp="http://schemas.microsoft.com/office/drawing/2018/hyperlinkcolor" val="tx"/>
                    </a:ext>
                  </a:extLst>
                </a:hlinkClick>
              </a:rPr>
              <a:t>https://arxiv.org/pdf/2205.07394.pdf</a:t>
            </a:r>
            <a:endParaRPr kumimoji="0" lang="en-US" sz="1800" b="1" i="0" u="none" strike="noStrike" kern="1200" cap="none" spc="0" normalizeH="0" baseline="0" noProof="0" dirty="0">
              <a:ln>
                <a:noFill/>
              </a:ln>
              <a:solidFill>
                <a:srgbClr val="0000FF"/>
              </a:solidFill>
              <a:effectLst/>
              <a:uLnTx/>
              <a:uFillTx/>
              <a:latin typeface="Consolas" panose="020B0609020204030204" pitchFamily="49" charset="0"/>
              <a:ea typeface="+mn-ea"/>
              <a:cs typeface="Consolas" panose="020B0609020204030204" pitchFamily="49" charset="0"/>
            </a:endParaRPr>
          </a:p>
        </p:txBody>
      </p:sp>
      <p:sp>
        <p:nvSpPr>
          <p:cNvPr id="10" name="TextBox 9">
            <a:extLst>
              <a:ext uri="{FF2B5EF4-FFF2-40B4-BE49-F238E27FC236}">
                <a16:creationId xmlns:a16="http://schemas.microsoft.com/office/drawing/2014/main" id="{77FAD9B3-EA3D-F309-C29E-C92A69B0C19A}"/>
              </a:ext>
            </a:extLst>
          </p:cNvPr>
          <p:cNvSpPr txBox="1"/>
          <p:nvPr/>
        </p:nvSpPr>
        <p:spPr>
          <a:xfrm>
            <a:off x="2080708" y="5373216"/>
            <a:ext cx="4726745" cy="408623"/>
          </a:xfrm>
          <a:prstGeom prst="roundRect">
            <a:avLst/>
          </a:prstGeom>
          <a:solidFill>
            <a:srgbClr val="FFFFFF"/>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onsolas" panose="020B0609020204030204" pitchFamily="49" charset="0"/>
                <a:ea typeface="+mn-ea"/>
                <a:cs typeface="Consolas" panose="020B0609020204030204" pitchFamily="49" charset="0"/>
                <a:hlinkClick r:id="rId5">
                  <a:extLst>
                    <a:ext uri="{A12FA001-AC4F-418D-AE19-62706E023703}">
                      <ahyp:hlinkClr xmlns:ahyp="http://schemas.microsoft.com/office/drawing/2018/hyperlinkcolor" val="tx"/>
                    </a:ext>
                  </a:extLst>
                </a:hlinkClick>
              </a:rPr>
              <a:t>https://github.com/CMU-SAFARI/Sibyl</a:t>
            </a:r>
            <a:endParaRPr kumimoji="0" lang="en-US" sz="1800" b="1" i="0" u="none" strike="noStrike" kern="1200" cap="none" spc="0" normalizeH="0" baseline="0" noProof="0" dirty="0">
              <a:ln>
                <a:noFill/>
              </a:ln>
              <a:solidFill>
                <a:srgbClr val="0000FF"/>
              </a:solidFill>
              <a:effectLst/>
              <a:uLnTx/>
              <a:uFillTx/>
              <a:latin typeface="Consolas" panose="020B0609020204030204" pitchFamily="49" charset="0"/>
              <a:ea typeface="+mn-ea"/>
              <a:cs typeface="Consolas" panose="020B0609020204030204" pitchFamily="49" charset="0"/>
            </a:endParaRPr>
          </a:p>
        </p:txBody>
      </p:sp>
      <p:sp>
        <p:nvSpPr>
          <p:cNvPr id="11" name="TextBox 10">
            <a:extLst>
              <a:ext uri="{FF2B5EF4-FFF2-40B4-BE49-F238E27FC236}">
                <a16:creationId xmlns:a16="http://schemas.microsoft.com/office/drawing/2014/main" id="{8595DFE5-E011-C735-D500-A284EACA3481}"/>
              </a:ext>
            </a:extLst>
          </p:cNvPr>
          <p:cNvSpPr txBox="1"/>
          <p:nvPr/>
        </p:nvSpPr>
        <p:spPr>
          <a:xfrm>
            <a:off x="1566600" y="5978928"/>
            <a:ext cx="5754960" cy="408623"/>
          </a:xfrm>
          <a:prstGeom prst="roundRect">
            <a:avLst/>
          </a:prstGeom>
          <a:solidFill>
            <a:srgbClr val="FFFFFF"/>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Consolas" panose="020B0609020204030204" pitchFamily="49" charset="0"/>
                <a:ea typeface="+mn-ea"/>
                <a:cs typeface="Consolas" panose="020B0609020204030204" pitchFamily="49" charset="0"/>
                <a:hlinkClick r:id="rId6">
                  <a:extLst>
                    <a:ext uri="{A12FA001-AC4F-418D-AE19-62706E023703}">
                      <ahyp:hlinkClr xmlns:ahyp="http://schemas.microsoft.com/office/drawing/2018/hyperlinkcolor" val="tx"/>
                    </a:ext>
                  </a:extLst>
                </a:hlinkClick>
              </a:rPr>
              <a:t>https://www.youtube.com/watch?v=5-WedkiB000</a:t>
            </a:r>
            <a:r>
              <a:rPr kumimoji="0" lang="en-US" sz="1800" b="1" i="0" u="none" strike="noStrike" kern="1200" cap="none" spc="0" normalizeH="0" baseline="0" noProof="0" dirty="0">
                <a:ln>
                  <a:noFill/>
                </a:ln>
                <a:solidFill>
                  <a:srgbClr val="0000FF"/>
                </a:solidFill>
                <a:effectLst/>
                <a:uLnTx/>
                <a:uFillTx/>
                <a:latin typeface="Consolas" panose="020B0609020204030204" pitchFamily="49" charset="0"/>
                <a:ea typeface="+mn-ea"/>
                <a:cs typeface="Consolas" panose="020B0609020204030204" pitchFamily="49" charset="0"/>
              </a:rPr>
              <a:t> </a:t>
            </a:r>
          </a:p>
        </p:txBody>
      </p:sp>
      <p:sp>
        <p:nvSpPr>
          <p:cNvPr id="3" name="Slide Number Placeholder 2">
            <a:extLst>
              <a:ext uri="{FF2B5EF4-FFF2-40B4-BE49-F238E27FC236}">
                <a16:creationId xmlns:a16="http://schemas.microsoft.com/office/drawing/2014/main" id="{247D0576-2C8E-03FB-1080-82D0DD177B88}"/>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240</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7163298"/>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dirty="0"/>
              <a:t>Talk Outline</a:t>
            </a:r>
          </a:p>
        </p:txBody>
      </p:sp>
      <p:sp>
        <p:nvSpPr>
          <p:cNvPr id="6" name="Rounded Rectangle 5">
            <a:extLst>
              <a:ext uri="{FF2B5EF4-FFF2-40B4-BE49-F238E27FC236}">
                <a16:creationId xmlns:a16="http://schemas.microsoft.com/office/drawing/2014/main" id="{211133FC-0FE8-0946-AB0D-6EF7893C7DC5}"/>
              </a:ext>
            </a:extLst>
          </p:cNvPr>
          <p:cNvSpPr/>
          <p:nvPr/>
        </p:nvSpPr>
        <p:spPr>
          <a:xfrm>
            <a:off x="169011" y="97005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Key Shortcomings of Prior Data Placement Techniques</a:t>
            </a:r>
          </a:p>
        </p:txBody>
      </p:sp>
      <p:sp>
        <p:nvSpPr>
          <p:cNvPr id="7" name="Rounded Rectangle 6">
            <a:extLst>
              <a:ext uri="{FF2B5EF4-FFF2-40B4-BE49-F238E27FC236}">
                <a16:creationId xmlns:a16="http://schemas.microsoft.com/office/drawing/2014/main" id="{000E7B37-6684-1A4C-B53C-84BECF24DDA8}"/>
              </a:ext>
            </a:extLst>
          </p:cNvPr>
          <p:cNvSpPr/>
          <p:nvPr/>
        </p:nvSpPr>
        <p:spPr>
          <a:xfrm>
            <a:off x="169011" y="2068664"/>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Formulating Data Placement as Reinforcement Learning</a:t>
            </a: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316726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Sybil: Overview</a:t>
            </a: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4265874"/>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Evaluation </a:t>
            </a:r>
            <a:r>
              <a:rPr kumimoji="0" lang="en-US" sz="2800" b="1" i="0" u="none" strike="noStrike" kern="1200" cap="none" spc="0" normalizeH="0" baseline="0" noProof="0">
                <a:ln>
                  <a:noFill/>
                </a:ln>
                <a:solidFill>
                  <a:prstClr val="white"/>
                </a:solidFill>
                <a:effectLst/>
                <a:uLnTx/>
                <a:uFillTx/>
                <a:latin typeface="Lato" panose="020F0502020204030203" pitchFamily="34" charset="77"/>
                <a:ea typeface="+mn-ea"/>
                <a:cs typeface="+mn-cs"/>
              </a:rPr>
              <a:t>of Sybil </a:t>
            </a:r>
            <a:r>
              <a:rPr kumimoji="0" lang="en-US" sz="2800" b="1" i="0" u="none" strike="noStrike" kern="1200" cap="none" spc="0" normalizeH="0" baseline="0" noProof="0" dirty="0">
                <a:ln>
                  <a:noFill/>
                </a:ln>
                <a:solidFill>
                  <a:prstClr val="white"/>
                </a:solidFill>
                <a:effectLst/>
                <a:uLnTx/>
                <a:uFillTx/>
                <a:latin typeface="Lato" panose="020F0502020204030203" pitchFamily="34" charset="77"/>
                <a:ea typeface="+mn-ea"/>
                <a:cs typeface="+mn-cs"/>
              </a:rPr>
              <a:t>and Key Results</a:t>
            </a: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364479"/>
            <a:ext cx="8823914" cy="707666"/>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Lato" panose="020F0502020204030203" pitchFamily="34" charset="77"/>
                <a:ea typeface="+mn-ea"/>
                <a:cs typeface="+mn-cs"/>
              </a:rPr>
              <a:t>Conclusion</a:t>
            </a:r>
            <a:endParaRPr kumimoji="0" lang="en-US" sz="2800" b="1" i="0" u="none" strike="noStrike" kern="1200" cap="none" spc="0" normalizeH="0" baseline="0" noProof="0" dirty="0">
              <a:ln>
                <a:noFill/>
              </a:ln>
              <a:solidFill>
                <a:prstClr val="white"/>
              </a:solidFill>
              <a:effectLst/>
              <a:uLnTx/>
              <a:uFillTx/>
              <a:latin typeface="Lato" panose="020F0502020204030203" pitchFamily="34" charset="77"/>
              <a:ea typeface="+mn-ea"/>
              <a:cs typeface="+mn-cs"/>
            </a:endParaRPr>
          </a:p>
        </p:txBody>
      </p:sp>
      <p:sp>
        <p:nvSpPr>
          <p:cNvPr id="2" name="Slide Number Placeholder 1">
            <a:extLst>
              <a:ext uri="{FF2B5EF4-FFF2-40B4-BE49-F238E27FC236}">
                <a16:creationId xmlns:a16="http://schemas.microsoft.com/office/drawing/2014/main" id="{6E471645-E4A2-9394-BB67-73B6AE2790C4}"/>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241</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6143096"/>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0FED3A-E902-9492-033C-94391A40A109}"/>
              </a:ext>
            </a:extLst>
          </p:cNvPr>
          <p:cNvSpPr>
            <a:spLocks noGrp="1"/>
          </p:cNvSpPr>
          <p:nvPr>
            <p:ph type="title"/>
          </p:nvPr>
        </p:nvSpPr>
        <p:spPr/>
        <p:txBody>
          <a:bodyPr/>
          <a:lstStyle/>
          <a:p>
            <a:r>
              <a:rPr lang="en-US" dirty="0"/>
              <a:t>Conclusion</a:t>
            </a:r>
            <a:endParaRPr lang="en-CH" dirty="0"/>
          </a:p>
        </p:txBody>
      </p:sp>
      <p:sp>
        <p:nvSpPr>
          <p:cNvPr id="3" name="Content Placeholder 2">
            <a:extLst>
              <a:ext uri="{FF2B5EF4-FFF2-40B4-BE49-F238E27FC236}">
                <a16:creationId xmlns:a16="http://schemas.microsoft.com/office/drawing/2014/main" id="{44722C4C-45FE-344B-A79D-CCCD100D937C}"/>
              </a:ext>
            </a:extLst>
          </p:cNvPr>
          <p:cNvSpPr>
            <a:spLocks noGrp="1"/>
          </p:cNvSpPr>
          <p:nvPr>
            <p:ph idx="1"/>
          </p:nvPr>
        </p:nvSpPr>
        <p:spPr>
          <a:xfrm>
            <a:off x="124699" y="837502"/>
            <a:ext cx="8842955" cy="4920361"/>
          </a:xfrm>
        </p:spPr>
        <p:txBody>
          <a:bodyPr>
            <a:noAutofit/>
          </a:bodyPr>
          <a:lstStyle/>
          <a:p>
            <a:pPr algn="just"/>
            <a:r>
              <a:rPr lang="en-US" sz="3000" b="1" dirty="0">
                <a:solidFill>
                  <a:srgbClr val="00B050"/>
                </a:solidFill>
                <a:latin typeface="Calibri" panose="020F0502020204030204" pitchFamily="34" charset="0"/>
                <a:cs typeface="Calibri" panose="020F0502020204030204" pitchFamily="34" charset="0"/>
              </a:rPr>
              <a:t>We introduced </a:t>
            </a:r>
            <a:r>
              <a:rPr lang="en-GB" sz="3000" b="1" dirty="0">
                <a:solidFill>
                  <a:srgbClr val="00B050"/>
                </a:solidFill>
                <a:latin typeface="Calibri" panose="020F0502020204030204" pitchFamily="34" charset="0"/>
                <a:cs typeface="Calibri" panose="020F0502020204030204" pitchFamily="34" charset="0"/>
              </a:rPr>
              <a:t>Sibyl</a:t>
            </a:r>
            <a:r>
              <a:rPr lang="en-GB" sz="3000" dirty="0">
                <a:solidFill>
                  <a:srgbClr val="00B050"/>
                </a:solidFill>
                <a:latin typeface="Calibri" panose="020F0502020204030204" pitchFamily="34" charset="0"/>
                <a:cs typeface="Calibri" panose="020F0502020204030204" pitchFamily="34" charset="0"/>
              </a:rPr>
              <a:t>, </a:t>
            </a:r>
            <a:r>
              <a:rPr lang="en-GB" sz="3000" dirty="0">
                <a:latin typeface="Calibri" panose="020F0502020204030204" pitchFamily="34" charset="0"/>
                <a:cs typeface="Calibri" panose="020F0502020204030204" pitchFamily="34" charset="0"/>
              </a:rPr>
              <a:t>the first reinforcement learning-based data placement technique in hybrid storage systems that provides</a:t>
            </a:r>
            <a:endParaRPr lang="en-US" sz="3000" dirty="0">
              <a:latin typeface="Calibri" panose="020F0502020204030204" pitchFamily="34" charset="0"/>
              <a:cs typeface="Calibri" panose="020F0502020204030204" pitchFamily="34" charset="0"/>
            </a:endParaRPr>
          </a:p>
          <a:p>
            <a:pPr marL="536575" lvl="1" indent="-179388" algn="just"/>
            <a:r>
              <a:rPr lang="en" b="1" dirty="0">
                <a:solidFill>
                  <a:srgbClr val="000BEB"/>
                </a:solidFill>
                <a:latin typeface="Calibri" panose="020F0502020204030204" pitchFamily="34" charset="0"/>
                <a:cs typeface="Calibri" panose="020F0502020204030204" pitchFamily="34" charset="0"/>
              </a:rPr>
              <a:t>Adaptivity </a:t>
            </a:r>
          </a:p>
          <a:p>
            <a:pPr marL="536575" lvl="1" indent="-179388" algn="just"/>
            <a:r>
              <a:rPr lang="en" b="1" dirty="0">
                <a:solidFill>
                  <a:srgbClr val="000BEB"/>
                </a:solidFill>
                <a:latin typeface="Calibri" panose="020F0502020204030204" pitchFamily="34" charset="0"/>
                <a:cs typeface="Calibri" panose="020F0502020204030204" pitchFamily="34" charset="0"/>
              </a:rPr>
              <a:t>Easily extensibility </a:t>
            </a:r>
          </a:p>
          <a:p>
            <a:pPr marL="536575" lvl="1" indent="-179388" algn="just"/>
            <a:r>
              <a:rPr lang="en" b="1" dirty="0">
                <a:solidFill>
                  <a:srgbClr val="000BEB"/>
                </a:solidFill>
                <a:latin typeface="Calibri" panose="020F0502020204030204" pitchFamily="34" charset="0"/>
                <a:cs typeface="Calibri" panose="020F0502020204030204" pitchFamily="34" charset="0"/>
              </a:rPr>
              <a:t>Ease of design and implementation</a:t>
            </a:r>
            <a:endParaRPr lang="en-US" sz="2200" b="1" dirty="0">
              <a:solidFill>
                <a:srgbClr val="7030A0"/>
              </a:solidFill>
              <a:latin typeface="Calibri" panose="020F0502020204030204" pitchFamily="34" charset="0"/>
              <a:cs typeface="Calibri" panose="020F0502020204030204" pitchFamily="34" charset="0"/>
            </a:endParaRPr>
          </a:p>
          <a:p>
            <a:pPr marL="79375" indent="-179388" algn="just"/>
            <a:r>
              <a:rPr lang="en-US" sz="3000" b="1" dirty="0">
                <a:solidFill>
                  <a:srgbClr val="00B0F0"/>
                </a:solidFill>
                <a:latin typeface="Calibri" panose="020F0502020204030204" pitchFamily="34" charset="0"/>
                <a:cs typeface="Calibri" panose="020F0502020204030204" pitchFamily="34" charset="0"/>
              </a:rPr>
              <a:t>We evaluated Sibyl </a:t>
            </a:r>
            <a:r>
              <a:rPr lang="en-US" sz="3000" dirty="0">
                <a:latin typeface="Calibri" panose="020F0502020204030204" pitchFamily="34" charset="0"/>
                <a:cs typeface="Calibri" panose="020F0502020204030204" pitchFamily="34" charset="0"/>
              </a:rPr>
              <a:t>on</a:t>
            </a:r>
            <a:r>
              <a:rPr lang="en-US" sz="3000" dirty="0">
                <a:solidFill>
                  <a:srgbClr val="00B0F0"/>
                </a:solidFill>
                <a:latin typeface="Calibri" panose="020F0502020204030204" pitchFamily="34" charset="0"/>
                <a:cs typeface="Calibri" panose="020F0502020204030204" pitchFamily="34" charset="0"/>
              </a:rPr>
              <a:t> </a:t>
            </a:r>
            <a:r>
              <a:rPr lang="en-US" sz="3000" b="1" dirty="0">
                <a:solidFill>
                  <a:srgbClr val="00B0F0"/>
                </a:solidFill>
                <a:latin typeface="Calibri" panose="020F0502020204030204" pitchFamily="34" charset="0"/>
                <a:cs typeface="Calibri" panose="020F0502020204030204" pitchFamily="34" charset="0"/>
              </a:rPr>
              <a:t>real systems </a:t>
            </a:r>
            <a:r>
              <a:rPr lang="en-US" sz="3000" dirty="0">
                <a:latin typeface="Calibri" panose="020F0502020204030204" pitchFamily="34" charset="0"/>
                <a:cs typeface="Calibri" panose="020F0502020204030204" pitchFamily="34" charset="0"/>
              </a:rPr>
              <a:t>using many different workloads</a:t>
            </a:r>
          </a:p>
          <a:p>
            <a:pPr marL="536575" lvl="1" indent="-179388" algn="just"/>
            <a:r>
              <a:rPr lang="en-GB" dirty="0">
                <a:latin typeface="Calibri" panose="020F0502020204030204" pitchFamily="34" charset="0"/>
                <a:cs typeface="Calibri" panose="020F0502020204030204" pitchFamily="34" charset="0"/>
              </a:rPr>
              <a:t>Sibyl </a:t>
            </a:r>
            <a:r>
              <a:rPr lang="en-GB" b="1" dirty="0">
                <a:solidFill>
                  <a:srgbClr val="C00000"/>
                </a:solidFill>
                <a:latin typeface="Calibri" panose="020F0502020204030204" pitchFamily="34" charset="0"/>
                <a:cs typeface="Calibri" panose="020F0502020204030204" pitchFamily="34" charset="0"/>
              </a:rPr>
              <a:t>improves performance by 21.6% </a:t>
            </a:r>
            <a:r>
              <a:rPr lang="en-GB" dirty="0">
                <a:latin typeface="Calibri" panose="020F0502020204030204" pitchFamily="34" charset="0"/>
                <a:cs typeface="Calibri" panose="020F0502020204030204" pitchFamily="34" charset="0"/>
              </a:rPr>
              <a:t>compared to the best prior data placement policy in a dual-HSS configuration</a:t>
            </a:r>
          </a:p>
          <a:p>
            <a:pPr marL="536575" lvl="1" indent="-179388" algn="just"/>
            <a:r>
              <a:rPr lang="en-US" dirty="0">
                <a:latin typeface="Calibri" panose="020F0502020204030204" pitchFamily="34" charset="0"/>
                <a:cs typeface="Calibri" panose="020F0502020204030204" pitchFamily="34" charset="0"/>
              </a:rPr>
              <a:t>In </a:t>
            </a:r>
            <a:r>
              <a:rPr lang="en" dirty="0">
                <a:latin typeface="Calibri" panose="020F0502020204030204" pitchFamily="34" charset="0"/>
                <a:cs typeface="Calibri" panose="020F0502020204030204" pitchFamily="34" charset="0"/>
              </a:rPr>
              <a:t>a tri-HSS configuration, Sibyl </a:t>
            </a:r>
            <a:r>
              <a:rPr lang="en" b="1" dirty="0">
                <a:solidFill>
                  <a:srgbClr val="7030A0"/>
                </a:solidFill>
                <a:latin typeface="Calibri" panose="020F0502020204030204" pitchFamily="34" charset="0"/>
                <a:cs typeface="Calibri" panose="020F0502020204030204" pitchFamily="34" charset="0"/>
              </a:rPr>
              <a:t>outperforms</a:t>
            </a:r>
            <a:r>
              <a:rPr lang="en" dirty="0">
                <a:solidFill>
                  <a:srgbClr val="FFC000"/>
                </a:solidFill>
                <a:latin typeface="Calibri" panose="020F0502020204030204" pitchFamily="34" charset="0"/>
                <a:cs typeface="Calibri" panose="020F0502020204030204" pitchFamily="34" charset="0"/>
              </a:rPr>
              <a:t> </a:t>
            </a:r>
            <a:r>
              <a:rPr lang="en" dirty="0">
                <a:latin typeface="Calibri" panose="020F0502020204030204" pitchFamily="34" charset="0"/>
                <a:cs typeface="Calibri" panose="020F0502020204030204" pitchFamily="34" charset="0"/>
              </a:rPr>
              <a:t>the state-of-the-art-data placement policy by </a:t>
            </a:r>
            <a:r>
              <a:rPr lang="en" b="1" dirty="0">
                <a:solidFill>
                  <a:srgbClr val="7030A0"/>
                </a:solidFill>
                <a:latin typeface="Calibri" panose="020F0502020204030204" pitchFamily="34" charset="0"/>
                <a:cs typeface="Calibri" panose="020F0502020204030204" pitchFamily="34" charset="0"/>
              </a:rPr>
              <a:t>48.2%</a:t>
            </a:r>
            <a:r>
              <a:rPr lang="en" dirty="0">
                <a:solidFill>
                  <a:srgbClr val="7030A0"/>
                </a:solidFill>
                <a:latin typeface="Calibri" panose="020F0502020204030204" pitchFamily="34" charset="0"/>
                <a:cs typeface="Calibri" panose="020F0502020204030204" pitchFamily="34" charset="0"/>
              </a:rPr>
              <a:t> </a:t>
            </a:r>
          </a:p>
          <a:p>
            <a:pPr marL="536575" lvl="1" indent="-179388" algn="just"/>
            <a:r>
              <a:rPr lang="en-US" dirty="0">
                <a:latin typeface="Calibri" panose="020F0502020204030204" pitchFamily="34" charset="0"/>
                <a:cs typeface="Calibri" panose="020F0502020204030204" pitchFamily="34" charset="0"/>
              </a:rPr>
              <a:t>Sibyl </a:t>
            </a:r>
            <a:r>
              <a:rPr lang="en" dirty="0">
                <a:latin typeface="Calibri" panose="020F0502020204030204" pitchFamily="34" charset="0"/>
                <a:cs typeface="Calibri" panose="020F0502020204030204" pitchFamily="34" charset="0"/>
              </a:rPr>
              <a:t>achieves </a:t>
            </a:r>
            <a:r>
              <a:rPr lang="en" b="1" dirty="0">
                <a:solidFill>
                  <a:schemeClr val="accent2"/>
                </a:solidFill>
                <a:latin typeface="Calibri" panose="020F0502020204030204" pitchFamily="34" charset="0"/>
                <a:cs typeface="Calibri" panose="020F0502020204030204" pitchFamily="34" charset="0"/>
              </a:rPr>
              <a:t>80% of the performance</a:t>
            </a:r>
            <a:r>
              <a:rPr lang="en" dirty="0">
                <a:solidFill>
                  <a:schemeClr val="accent2"/>
                </a:solidFill>
                <a:latin typeface="Calibri" panose="020F0502020204030204" pitchFamily="34" charset="0"/>
                <a:cs typeface="Calibri" panose="020F0502020204030204" pitchFamily="34" charset="0"/>
              </a:rPr>
              <a:t> </a:t>
            </a:r>
            <a:r>
              <a:rPr lang="en" dirty="0">
                <a:latin typeface="Calibri" panose="020F0502020204030204" pitchFamily="34" charset="0"/>
                <a:cs typeface="Calibri" panose="020F0502020204030204" pitchFamily="34" charset="0"/>
              </a:rPr>
              <a:t>of an oracle policy with a storage overhead of only </a:t>
            </a:r>
            <a:r>
              <a:rPr lang="en" b="1" dirty="0">
                <a:solidFill>
                  <a:schemeClr val="accent2"/>
                </a:solidFill>
                <a:latin typeface="Calibri" panose="020F0502020204030204" pitchFamily="34" charset="0"/>
                <a:cs typeface="Calibri" panose="020F0502020204030204" pitchFamily="34" charset="0"/>
              </a:rPr>
              <a:t>124.4 KiB</a:t>
            </a:r>
            <a:endParaRPr lang="en-US" dirty="0">
              <a:solidFill>
                <a:schemeClr val="accent2"/>
              </a:solidFill>
              <a:latin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CB987BD7-E2FB-41A0-7598-6C52B75B309F}"/>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242</a:t>
            </a:fld>
            <a:endParaRPr kumimoji="0" lang="en-CH"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885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1"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1"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1"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1" nodeType="click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a:t>Sibyl is Open-Source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pPr marL="0" indent="0" algn="ctr">
              <a:buNone/>
            </a:pPr>
            <a:endParaRPr lang="en-US" sz="2400" dirty="0">
              <a:hlinkClick r:id=""/>
            </a:endParaRPr>
          </a:p>
          <a:p>
            <a:pPr marL="0" indent="0" algn="ctr">
              <a:buNone/>
            </a:pPr>
            <a:r>
              <a:rPr lang="en-US" sz="2400" dirty="0">
                <a:hlinkClick r:id=""/>
              </a:rPr>
              <a:t>https://github.com/CMU-SAFARI/Sibyl</a:t>
            </a:r>
            <a:endParaRPr lang="en-US" sz="1800" dirty="0"/>
          </a:p>
        </p:txBody>
      </p:sp>
      <p:sp>
        <p:nvSpPr>
          <p:cNvPr id="5" name="Slide Number Placeholder 4">
            <a:extLst>
              <a:ext uri="{FF2B5EF4-FFF2-40B4-BE49-F238E27FC236}">
                <a16:creationId xmlns:a16="http://schemas.microsoft.com/office/drawing/2014/main" id="{A5252D16-F9AF-5641-A180-2EB7E57631A6}"/>
              </a:ext>
            </a:extLst>
          </p:cNvPr>
          <p:cNvSpPr>
            <a:spLocks noGrp="1"/>
          </p:cNvSpPr>
          <p:nvPr>
            <p:ph type="sldNum" sz="quarter" idx="4"/>
          </p:nvPr>
        </p:nvSpPr>
        <p:spPr>
          <a:xfrm>
            <a:off x="7086600" y="6474297"/>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2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lang="en-CH" smtClean="0"/>
              <a:pPr marL="0" marR="0" lvl="0" indent="0" algn="r" defTabSz="457200" rtl="0" eaLnBrk="1" fontAlgn="auto" latinLnBrk="0" hangingPunct="1">
                <a:lnSpc>
                  <a:spcPct val="100000"/>
                </a:lnSpc>
                <a:spcBef>
                  <a:spcPts val="0"/>
                </a:spcBef>
                <a:spcAft>
                  <a:spcPts val="0"/>
                </a:spcAft>
                <a:buClrTx/>
                <a:buSzTx/>
                <a:buFontTx/>
                <a:buNone/>
                <a:tabLst/>
                <a:defRPr/>
              </a:pPr>
              <a:t>243</a:t>
            </a:fld>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F29643C1-7E46-2563-D00E-93B38A592A45}"/>
              </a:ext>
            </a:extLst>
          </p:cNvPr>
          <p:cNvPicPr>
            <a:picLocks noChangeAspect="1"/>
          </p:cNvPicPr>
          <p:nvPr/>
        </p:nvPicPr>
        <p:blipFill>
          <a:blip r:embed="rId3"/>
          <a:stretch>
            <a:fillRect/>
          </a:stretch>
        </p:blipFill>
        <p:spPr>
          <a:xfrm>
            <a:off x="686518" y="2154724"/>
            <a:ext cx="6673586" cy="3661673"/>
          </a:xfrm>
          <a:prstGeom prst="rect">
            <a:avLst/>
          </a:prstGeom>
        </p:spPr>
      </p:pic>
      <p:pic>
        <p:nvPicPr>
          <p:cNvPr id="11" name="Picture 10">
            <a:extLst>
              <a:ext uri="{FF2B5EF4-FFF2-40B4-BE49-F238E27FC236}">
                <a16:creationId xmlns:a16="http://schemas.microsoft.com/office/drawing/2014/main" id="{27A9701C-A541-22A7-FF1A-8E644455EAB0}"/>
              </a:ext>
            </a:extLst>
          </p:cNvPr>
          <p:cNvPicPr>
            <a:picLocks noChangeAspect="1"/>
          </p:cNvPicPr>
          <p:nvPr/>
        </p:nvPicPr>
        <p:blipFill>
          <a:blip r:embed="rId4"/>
          <a:stretch>
            <a:fillRect/>
          </a:stretch>
        </p:blipFill>
        <p:spPr>
          <a:xfrm>
            <a:off x="7360104" y="2154724"/>
            <a:ext cx="1285955" cy="1285955"/>
          </a:xfrm>
          <a:prstGeom prst="rect">
            <a:avLst/>
          </a:prstGeom>
        </p:spPr>
      </p:pic>
    </p:spTree>
    <p:extLst>
      <p:ext uri="{BB962C8B-B14F-4D97-AF65-F5344CB8AC3E}">
        <p14:creationId xmlns:p14="http://schemas.microsoft.com/office/powerpoint/2010/main" val="693445012"/>
      </p:ext>
    </p:extLst>
  </p:cSld>
  <p:clrMapOvr>
    <a:masterClrMapping/>
  </p:clrMapOvr>
  <mc:AlternateContent xmlns:mc="http://schemas.openxmlformats.org/markup-compatibility/2006" xmlns:p14="http://schemas.microsoft.com/office/powerpoint/2010/main">
    <mc:Choice Requires="p14">
      <p:transition spd="slow" p14:dur="2000" advTm="3396"/>
    </mc:Choice>
    <mc:Fallback xmlns="">
      <p:transition spd="slow" advTm="3396"/>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C143159-353E-5E08-AE24-A948C247138D}"/>
              </a:ext>
            </a:extLst>
          </p:cNvPr>
          <p:cNvPicPr>
            <a:picLocks noChangeAspect="1"/>
          </p:cNvPicPr>
          <p:nvPr/>
        </p:nvPicPr>
        <p:blipFill>
          <a:blip r:embed="rId3"/>
          <a:stretch>
            <a:fillRect/>
          </a:stretch>
        </p:blipFill>
        <p:spPr>
          <a:xfrm>
            <a:off x="6294837" y="3880086"/>
            <a:ext cx="2032192" cy="2032192"/>
          </a:xfrm>
          <a:prstGeom prst="rect">
            <a:avLst/>
          </a:prstGeom>
        </p:spPr>
      </p:pic>
      <p:sp>
        <p:nvSpPr>
          <p:cNvPr id="5" name="Title 4">
            <a:extLst>
              <a:ext uri="{FF2B5EF4-FFF2-40B4-BE49-F238E27FC236}">
                <a16:creationId xmlns:a16="http://schemas.microsoft.com/office/drawing/2014/main" id="{C5AB5C12-C0AC-953B-059B-F387FA8558E6}"/>
              </a:ext>
            </a:extLst>
          </p:cNvPr>
          <p:cNvSpPr>
            <a:spLocks noGrp="1"/>
          </p:cNvSpPr>
          <p:nvPr>
            <p:ph type="title" idx="4294967295"/>
          </p:nvPr>
        </p:nvSpPr>
        <p:spPr>
          <a:xfrm>
            <a:off x="5582146" y="1790083"/>
            <a:ext cx="3457575" cy="2384425"/>
          </a:xfrm>
        </p:spPr>
        <p:txBody>
          <a:bodyPr>
            <a:normAutofit/>
          </a:bodyPr>
          <a:lstStyle/>
          <a:p>
            <a:pPr algn="ctr"/>
            <a:r>
              <a:rPr lang="en-CH" dirty="0">
                <a:solidFill>
                  <a:srgbClr val="000BEB"/>
                </a:solidFill>
              </a:rPr>
              <a:t>Please Check Out Our Poster!</a:t>
            </a:r>
          </a:p>
        </p:txBody>
      </p:sp>
      <p:pic>
        <p:nvPicPr>
          <p:cNvPr id="4" name="Picture 3">
            <a:extLst>
              <a:ext uri="{FF2B5EF4-FFF2-40B4-BE49-F238E27FC236}">
                <a16:creationId xmlns:a16="http://schemas.microsoft.com/office/drawing/2014/main" id="{034E2440-D3C9-76F3-CD05-D7BF2307D7A8}"/>
              </a:ext>
            </a:extLst>
          </p:cNvPr>
          <p:cNvPicPr>
            <a:picLocks noChangeAspect="1"/>
          </p:cNvPicPr>
          <p:nvPr/>
        </p:nvPicPr>
        <p:blipFill>
          <a:blip r:embed="rId4"/>
          <a:stretch>
            <a:fillRect/>
          </a:stretch>
        </p:blipFill>
        <p:spPr>
          <a:xfrm>
            <a:off x="465226" y="157347"/>
            <a:ext cx="5294129" cy="6543306"/>
          </a:xfrm>
          <a:prstGeom prst="rect">
            <a:avLst/>
          </a:prstGeom>
          <a:effectLst>
            <a:glow rad="152400">
              <a:schemeClr val="tx1">
                <a:lumMod val="85000"/>
                <a:lumOff val="15000"/>
                <a:alpha val="40000"/>
              </a:schemeClr>
            </a:glow>
          </a:effectLst>
        </p:spPr>
      </p:pic>
    </p:spTree>
    <p:extLst>
      <p:ext uri="{BB962C8B-B14F-4D97-AF65-F5344CB8AC3E}">
        <p14:creationId xmlns:p14="http://schemas.microsoft.com/office/powerpoint/2010/main" val="4128921781"/>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181588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Gagandeep Singh</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Rakesh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Nadig</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Jisung</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Park,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Rahul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Bera</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Nastaran</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Hajinazar</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David Novo,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Juan G</a:t>
            </a:r>
            <a:r>
              <a:rPr kumimoji="0" lang="en-GB" sz="2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ómez</a:t>
            </a:r>
            <a:r>
              <a:rPr kumimoji="0" lang="en-GB"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Luna, Sander </a:t>
            </a:r>
            <a:r>
              <a:rPr kumimoji="0" lang="en-GB" sz="2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Stuijk</a:t>
            </a:r>
            <a:r>
              <a:rPr kumimoji="0" lang="en-GB"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Henk </a:t>
            </a:r>
            <a:r>
              <a:rPr kumimoji="0" lang="en-GB" sz="2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Corporaal</a:t>
            </a:r>
            <a:r>
              <a:rPr kumimoji="0" lang="en-GB"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Onur</a:t>
            </a:r>
            <a:r>
              <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8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Mutlu</a:t>
            </a: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5273" y="5988934"/>
            <a:ext cx="1827447" cy="723364"/>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084187" y="5986894"/>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6286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6000" b="1" i="0" u="none" strike="noStrike" kern="1200" cap="none" spc="-15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Sibyl: </a:t>
            </a:r>
            <a:br>
              <a:rPr kumimoji="0" lang="en-GB" sz="4400" b="1" i="0" u="none" strike="noStrike" kern="1200" cap="none" spc="-15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br>
            <a:r>
              <a:rPr kumimoji="0" lang="en-GB" sz="4400" b="1" i="0" u="none" strike="noStrike" kern="1200" cap="none" spc="-15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Adaptive and Extensible Data Placement in Hybrid Storage Systems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15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Using Online Reinforcement Learning</a:t>
            </a:r>
            <a:endParaRPr kumimoji="0" lang="en-US" sz="6600" b="1" i="0" u="none" strike="noStrike" kern="1200" cap="none" spc="-150" normalizeH="0" baseline="0" noProof="0" dirty="0">
              <a:ln>
                <a:noFill/>
              </a:ln>
              <a:solidFill>
                <a:srgbClr val="002060"/>
              </a:solidFill>
              <a:effectLst/>
              <a:uLnTx/>
              <a:uFillTx/>
              <a:latin typeface="Calibri" panose="020F0502020204030204" pitchFamily="34" charset="0"/>
              <a:ea typeface="Segoe UI Historic" panose="020B0502040204020203" pitchFamily="34" charset="0"/>
              <a:cs typeface="Calibri" panose="020F0502020204030204" pitchFamily="34" charset="0"/>
            </a:endParaRPr>
          </a:p>
        </p:txBody>
      </p:sp>
      <p:grpSp>
        <p:nvGrpSpPr>
          <p:cNvPr id="13" name="Group 44">
            <a:extLst>
              <a:ext uri="{FF2B5EF4-FFF2-40B4-BE49-F238E27FC236}">
                <a16:creationId xmlns:a16="http://schemas.microsoft.com/office/drawing/2014/main" id="{5871F636-E439-3600-1527-C77454665BA5}"/>
              </a:ext>
            </a:extLst>
          </p:cNvPr>
          <p:cNvGrpSpPr>
            <a:grpSpLocks/>
          </p:cNvGrpSpPr>
          <p:nvPr/>
        </p:nvGrpSpPr>
        <p:grpSpPr bwMode="auto">
          <a:xfrm>
            <a:off x="6525264" y="5855773"/>
            <a:ext cx="2712661" cy="723364"/>
            <a:chOff x="11717338" y="360363"/>
            <a:chExt cx="8572500" cy="2338387"/>
          </a:xfrm>
        </p:grpSpPr>
        <p:sp>
          <p:nvSpPr>
            <p:cNvPr id="14" name="AutoShape 5">
              <a:extLst>
                <a:ext uri="{FF2B5EF4-FFF2-40B4-BE49-F238E27FC236}">
                  <a16:creationId xmlns:a16="http://schemas.microsoft.com/office/drawing/2014/main" id="{1A6BF8A0-9041-CDE3-B16A-282736D6AC35}"/>
                </a:ext>
              </a:extLst>
            </p:cNvPr>
            <p:cNvSpPr>
              <a:spLocks noChangeAspect="1" noChangeArrowheads="1" noTextEdit="1"/>
            </p:cNvSpPr>
            <p:nvPr userDrawn="1"/>
          </p:nvSpPr>
          <p:spPr bwMode="auto">
            <a:xfrm>
              <a:off x="11717338" y="360363"/>
              <a:ext cx="8572500" cy="2338387"/>
            </a:xfrm>
            <a:prstGeom prst="rect">
              <a:avLst/>
            </a:prstGeom>
            <a:noFill/>
            <a:ln w="9525">
              <a:no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B5A1B428-63FC-6B0B-47C6-B584619775C2}"/>
                </a:ext>
              </a:extLst>
            </p:cNvPr>
            <p:cNvSpPr>
              <a:spLocks noChangeArrowheads="1"/>
            </p:cNvSpPr>
            <p:nvPr userDrawn="1"/>
          </p:nvSpPr>
          <p:spPr bwMode="auto">
            <a:xfrm>
              <a:off x="11717338" y="360363"/>
              <a:ext cx="8572500" cy="2338387"/>
            </a:xfrm>
            <a:prstGeom prst="rect">
              <a:avLst/>
            </a:prstGeom>
            <a:noFill/>
            <a:ln w="9525">
              <a:no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15">
              <a:extLst>
                <a:ext uri="{FF2B5EF4-FFF2-40B4-BE49-F238E27FC236}">
                  <a16:creationId xmlns:a16="http://schemas.microsoft.com/office/drawing/2014/main" id="{8155AA0A-A688-9B57-47DF-B617D281B083}"/>
                </a:ext>
              </a:extLst>
            </p:cNvPr>
            <p:cNvSpPr>
              <a:spLocks/>
            </p:cNvSpPr>
            <p:nvPr userDrawn="1"/>
          </p:nvSpPr>
          <p:spPr bwMode="auto">
            <a:xfrm>
              <a:off x="16394113" y="847725"/>
              <a:ext cx="203200" cy="292100"/>
            </a:xfrm>
            <a:custGeom>
              <a:avLst/>
              <a:gdLst/>
              <a:ahLst/>
              <a:cxnLst>
                <a:cxn ang="0">
                  <a:pos x="0" y="184"/>
                </a:cxn>
                <a:cxn ang="0">
                  <a:pos x="0" y="0"/>
                </a:cxn>
                <a:cxn ang="0">
                  <a:pos x="124" y="0"/>
                </a:cxn>
                <a:cxn ang="0">
                  <a:pos x="124" y="38"/>
                </a:cxn>
                <a:cxn ang="0">
                  <a:pos x="43" y="38"/>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4" y="0"/>
                  </a:lnTo>
                  <a:lnTo>
                    <a:pt x="124" y="38"/>
                  </a:lnTo>
                  <a:lnTo>
                    <a:pt x="43" y="38"/>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2C71ECCD-BC4E-1DCC-3C63-FC50294323FA}"/>
                </a:ext>
              </a:extLst>
            </p:cNvPr>
            <p:cNvSpPr>
              <a:spLocks noChangeArrowheads="1"/>
            </p:cNvSpPr>
            <p:nvPr userDrawn="1"/>
          </p:nvSpPr>
          <p:spPr bwMode="auto">
            <a:xfrm>
              <a:off x="16654463" y="847725"/>
              <a:ext cx="71437" cy="292100"/>
            </a:xfrm>
            <a:prstGeom prst="rect">
              <a:avLst/>
            </a:prstGeom>
            <a:solidFill>
              <a:srgbClr val="9E0000"/>
            </a:solidFill>
            <a:ln w="9525">
              <a:no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reeform 17">
              <a:extLst>
                <a:ext uri="{FF2B5EF4-FFF2-40B4-BE49-F238E27FC236}">
                  <a16:creationId xmlns:a16="http://schemas.microsoft.com/office/drawing/2014/main" id="{61C7563B-2AF4-2E64-40BC-06BB5BC4C5DB}"/>
                </a:ext>
              </a:extLst>
            </p:cNvPr>
            <p:cNvSpPr>
              <a:spLocks/>
            </p:cNvSpPr>
            <p:nvPr userDrawn="1"/>
          </p:nvSpPr>
          <p:spPr bwMode="auto">
            <a:xfrm>
              <a:off x="16794163" y="847725"/>
              <a:ext cx="265112" cy="292100"/>
            </a:xfrm>
            <a:custGeom>
              <a:avLst/>
              <a:gdLst/>
              <a:ahLst/>
              <a:cxnLst>
                <a:cxn ang="0">
                  <a:pos x="116" y="184"/>
                </a:cxn>
                <a:cxn ang="0">
                  <a:pos x="42" y="64"/>
                </a:cxn>
                <a:cxn ang="0">
                  <a:pos x="42" y="64"/>
                </a:cxn>
                <a:cxn ang="0">
                  <a:pos x="43" y="184"/>
                </a:cxn>
                <a:cxn ang="0">
                  <a:pos x="0" y="184"/>
                </a:cxn>
                <a:cxn ang="0">
                  <a:pos x="0" y="0"/>
                </a:cxn>
                <a:cxn ang="0">
                  <a:pos x="50" y="0"/>
                </a:cxn>
                <a:cxn ang="0">
                  <a:pos x="124" y="120"/>
                </a:cxn>
                <a:cxn ang="0">
                  <a:pos x="125" y="120"/>
                </a:cxn>
                <a:cxn ang="0">
                  <a:pos x="124" y="0"/>
                </a:cxn>
                <a:cxn ang="0">
                  <a:pos x="167" y="0"/>
                </a:cxn>
                <a:cxn ang="0">
                  <a:pos x="167" y="184"/>
                </a:cxn>
                <a:cxn ang="0">
                  <a:pos x="116" y="184"/>
                </a:cxn>
              </a:cxnLst>
              <a:rect l="0" t="0" r="r" b="b"/>
              <a:pathLst>
                <a:path w="167" h="184">
                  <a:moveTo>
                    <a:pt x="116" y="184"/>
                  </a:moveTo>
                  <a:lnTo>
                    <a:pt x="42" y="64"/>
                  </a:lnTo>
                  <a:lnTo>
                    <a:pt x="42" y="64"/>
                  </a:lnTo>
                  <a:lnTo>
                    <a:pt x="43" y="184"/>
                  </a:lnTo>
                  <a:lnTo>
                    <a:pt x="0" y="184"/>
                  </a:lnTo>
                  <a:lnTo>
                    <a:pt x="0" y="0"/>
                  </a:lnTo>
                  <a:lnTo>
                    <a:pt x="50" y="0"/>
                  </a:lnTo>
                  <a:lnTo>
                    <a:pt x="124" y="120"/>
                  </a:lnTo>
                  <a:lnTo>
                    <a:pt x="125" y="120"/>
                  </a:lnTo>
                  <a:lnTo>
                    <a:pt x="124" y="0"/>
                  </a:lnTo>
                  <a:lnTo>
                    <a:pt x="167" y="0"/>
                  </a:lnTo>
                  <a:lnTo>
                    <a:pt x="167" y="184"/>
                  </a:lnTo>
                  <a:lnTo>
                    <a:pt x="116"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8">
              <a:extLst>
                <a:ext uri="{FF2B5EF4-FFF2-40B4-BE49-F238E27FC236}">
                  <a16:creationId xmlns:a16="http://schemas.microsoft.com/office/drawing/2014/main" id="{7CF24EA0-5764-2810-9A32-988926B52CD3}"/>
                </a:ext>
              </a:extLst>
            </p:cNvPr>
            <p:cNvSpPr>
              <a:spLocks noEditPoints="1"/>
            </p:cNvSpPr>
            <p:nvPr userDrawn="1"/>
          </p:nvSpPr>
          <p:spPr bwMode="auto">
            <a:xfrm>
              <a:off x="17127538" y="847725"/>
              <a:ext cx="271462" cy="292100"/>
            </a:xfrm>
            <a:custGeom>
              <a:avLst/>
              <a:gdLst/>
              <a:ahLst/>
              <a:cxnLst>
                <a:cxn ang="0">
                  <a:pos x="952" y="506"/>
                </a:cxn>
                <a:cxn ang="0">
                  <a:pos x="902" y="737"/>
                </a:cxn>
                <a:cxn ang="0">
                  <a:pos x="771" y="897"/>
                </a:cxn>
                <a:cxn ang="0">
                  <a:pos x="587" y="989"/>
                </a:cxn>
                <a:cxn ang="0">
                  <a:pos x="380" y="1019"/>
                </a:cxn>
                <a:cxn ang="0">
                  <a:pos x="0" y="1019"/>
                </a:cxn>
                <a:cxn ang="0">
                  <a:pos x="0" y="0"/>
                </a:cxn>
                <a:cxn ang="0">
                  <a:pos x="368" y="0"/>
                </a:cxn>
                <a:cxn ang="0">
                  <a:pos x="582" y="25"/>
                </a:cxn>
                <a:cxn ang="0">
                  <a:pos x="769" y="109"/>
                </a:cxn>
                <a:cxn ang="0">
                  <a:pos x="901" y="265"/>
                </a:cxn>
                <a:cxn ang="0">
                  <a:pos x="952" y="506"/>
                </a:cxn>
                <a:cxn ang="0">
                  <a:pos x="695" y="506"/>
                </a:cxn>
                <a:cxn ang="0">
                  <a:pos x="667" y="363"/>
                </a:cxn>
                <a:cxn ang="0">
                  <a:pos x="592" y="273"/>
                </a:cxn>
                <a:cxn ang="0">
                  <a:pos x="486" y="225"/>
                </a:cxn>
                <a:cxn ang="0">
                  <a:pos x="363" y="210"/>
                </a:cxn>
                <a:cxn ang="0">
                  <a:pos x="240" y="210"/>
                </a:cxn>
                <a:cxn ang="0">
                  <a:pos x="240" y="806"/>
                </a:cxn>
                <a:cxn ang="0">
                  <a:pos x="357" y="806"/>
                </a:cxn>
                <a:cxn ang="0">
                  <a:pos x="484" y="791"/>
                </a:cxn>
                <a:cxn ang="0">
                  <a:pos x="592" y="741"/>
                </a:cxn>
                <a:cxn ang="0">
                  <a:pos x="667" y="649"/>
                </a:cxn>
                <a:cxn ang="0">
                  <a:pos x="695" y="506"/>
                </a:cxn>
              </a:cxnLst>
              <a:rect l="0" t="0" r="r" b="b"/>
              <a:pathLst>
                <a:path w="952" h="1019">
                  <a:moveTo>
                    <a:pt x="952" y="506"/>
                  </a:moveTo>
                  <a:cubicBezTo>
                    <a:pt x="952" y="596"/>
                    <a:pt x="935" y="673"/>
                    <a:pt x="902" y="737"/>
                  </a:cubicBezTo>
                  <a:cubicBezTo>
                    <a:pt x="869" y="802"/>
                    <a:pt x="825" y="855"/>
                    <a:pt x="771" y="897"/>
                  </a:cubicBezTo>
                  <a:cubicBezTo>
                    <a:pt x="717" y="939"/>
                    <a:pt x="655" y="969"/>
                    <a:pt x="587" y="989"/>
                  </a:cubicBezTo>
                  <a:cubicBezTo>
                    <a:pt x="519" y="1009"/>
                    <a:pt x="450" y="1019"/>
                    <a:pt x="380" y="1019"/>
                  </a:cubicBezTo>
                  <a:cubicBezTo>
                    <a:pt x="0" y="1019"/>
                    <a:pt x="0" y="1019"/>
                    <a:pt x="0" y="1019"/>
                  </a:cubicBezTo>
                  <a:cubicBezTo>
                    <a:pt x="0" y="0"/>
                    <a:pt x="0" y="0"/>
                    <a:pt x="0" y="0"/>
                  </a:cubicBezTo>
                  <a:cubicBezTo>
                    <a:pt x="368" y="0"/>
                    <a:pt x="368" y="0"/>
                    <a:pt x="368" y="0"/>
                  </a:cubicBezTo>
                  <a:cubicBezTo>
                    <a:pt x="440" y="0"/>
                    <a:pt x="511" y="9"/>
                    <a:pt x="582" y="25"/>
                  </a:cubicBezTo>
                  <a:cubicBezTo>
                    <a:pt x="652" y="42"/>
                    <a:pt x="714" y="70"/>
                    <a:pt x="769" y="109"/>
                  </a:cubicBezTo>
                  <a:cubicBezTo>
                    <a:pt x="823" y="148"/>
                    <a:pt x="868" y="200"/>
                    <a:pt x="901" y="265"/>
                  </a:cubicBezTo>
                  <a:cubicBezTo>
                    <a:pt x="935" y="330"/>
                    <a:pt x="952" y="411"/>
                    <a:pt x="952" y="506"/>
                  </a:cubicBezTo>
                  <a:moveTo>
                    <a:pt x="695" y="506"/>
                  </a:moveTo>
                  <a:cubicBezTo>
                    <a:pt x="695" y="449"/>
                    <a:pt x="686" y="401"/>
                    <a:pt x="667" y="363"/>
                  </a:cubicBezTo>
                  <a:cubicBezTo>
                    <a:pt x="649" y="326"/>
                    <a:pt x="624" y="295"/>
                    <a:pt x="592" y="273"/>
                  </a:cubicBezTo>
                  <a:cubicBezTo>
                    <a:pt x="561" y="250"/>
                    <a:pt x="526" y="234"/>
                    <a:pt x="486" y="225"/>
                  </a:cubicBezTo>
                  <a:cubicBezTo>
                    <a:pt x="446" y="215"/>
                    <a:pt x="405" y="210"/>
                    <a:pt x="363" y="210"/>
                  </a:cubicBezTo>
                  <a:cubicBezTo>
                    <a:pt x="240" y="210"/>
                    <a:pt x="240" y="210"/>
                    <a:pt x="240" y="210"/>
                  </a:cubicBezTo>
                  <a:cubicBezTo>
                    <a:pt x="240" y="806"/>
                    <a:pt x="240" y="806"/>
                    <a:pt x="240" y="806"/>
                  </a:cubicBezTo>
                  <a:cubicBezTo>
                    <a:pt x="357" y="806"/>
                    <a:pt x="357" y="806"/>
                    <a:pt x="357" y="806"/>
                  </a:cubicBezTo>
                  <a:cubicBezTo>
                    <a:pt x="401" y="806"/>
                    <a:pt x="444" y="801"/>
                    <a:pt x="484" y="791"/>
                  </a:cubicBezTo>
                  <a:cubicBezTo>
                    <a:pt x="525" y="781"/>
                    <a:pt x="561" y="764"/>
                    <a:pt x="592" y="741"/>
                  </a:cubicBezTo>
                  <a:cubicBezTo>
                    <a:pt x="624" y="718"/>
                    <a:pt x="649" y="687"/>
                    <a:pt x="667" y="649"/>
                  </a:cubicBezTo>
                  <a:cubicBezTo>
                    <a:pt x="686" y="611"/>
                    <a:pt x="695" y="563"/>
                    <a:pt x="695" y="506"/>
                  </a:cubicBezTo>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19">
              <a:extLst>
                <a:ext uri="{FF2B5EF4-FFF2-40B4-BE49-F238E27FC236}">
                  <a16:creationId xmlns:a16="http://schemas.microsoft.com/office/drawing/2014/main" id="{9A0CDB88-6763-50A5-8383-FED6B7CD991F}"/>
                </a:ext>
              </a:extLst>
            </p:cNvPr>
            <p:cNvSpPr>
              <a:spLocks/>
            </p:cNvSpPr>
            <p:nvPr userDrawn="1"/>
          </p:nvSpPr>
          <p:spPr bwMode="auto">
            <a:xfrm>
              <a:off x="17452975" y="847725"/>
              <a:ext cx="254000" cy="292100"/>
            </a:xfrm>
            <a:custGeom>
              <a:avLst/>
              <a:gdLst/>
              <a:ahLst/>
              <a:cxnLst>
                <a:cxn ang="0">
                  <a:pos x="116" y="184"/>
                </a:cxn>
                <a:cxn ang="0">
                  <a:pos x="116" y="107"/>
                </a:cxn>
                <a:cxn ang="0">
                  <a:pos x="44" y="107"/>
                </a:cxn>
                <a:cxn ang="0">
                  <a:pos x="44" y="184"/>
                </a:cxn>
                <a:cxn ang="0">
                  <a:pos x="0" y="184"/>
                </a:cxn>
                <a:cxn ang="0">
                  <a:pos x="0" y="0"/>
                </a:cxn>
                <a:cxn ang="0">
                  <a:pos x="44" y="0"/>
                </a:cxn>
                <a:cxn ang="0">
                  <a:pos x="44" y="70"/>
                </a:cxn>
                <a:cxn ang="0">
                  <a:pos x="116" y="70"/>
                </a:cxn>
                <a:cxn ang="0">
                  <a:pos x="116" y="0"/>
                </a:cxn>
                <a:cxn ang="0">
                  <a:pos x="160" y="0"/>
                </a:cxn>
                <a:cxn ang="0">
                  <a:pos x="160" y="184"/>
                </a:cxn>
                <a:cxn ang="0">
                  <a:pos x="116" y="184"/>
                </a:cxn>
              </a:cxnLst>
              <a:rect l="0" t="0" r="r" b="b"/>
              <a:pathLst>
                <a:path w="160" h="184">
                  <a:moveTo>
                    <a:pt x="116" y="184"/>
                  </a:moveTo>
                  <a:lnTo>
                    <a:pt x="116" y="107"/>
                  </a:lnTo>
                  <a:lnTo>
                    <a:pt x="44" y="107"/>
                  </a:lnTo>
                  <a:lnTo>
                    <a:pt x="44" y="184"/>
                  </a:lnTo>
                  <a:lnTo>
                    <a:pt x="0" y="184"/>
                  </a:lnTo>
                  <a:lnTo>
                    <a:pt x="0" y="0"/>
                  </a:lnTo>
                  <a:lnTo>
                    <a:pt x="44" y="0"/>
                  </a:lnTo>
                  <a:lnTo>
                    <a:pt x="44" y="70"/>
                  </a:lnTo>
                  <a:lnTo>
                    <a:pt x="116" y="70"/>
                  </a:lnTo>
                  <a:lnTo>
                    <a:pt x="116" y="0"/>
                  </a:lnTo>
                  <a:lnTo>
                    <a:pt x="160" y="0"/>
                  </a:lnTo>
                  <a:lnTo>
                    <a:pt x="160" y="184"/>
                  </a:lnTo>
                  <a:lnTo>
                    <a:pt x="116"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20">
              <a:extLst>
                <a:ext uri="{FF2B5EF4-FFF2-40B4-BE49-F238E27FC236}">
                  <a16:creationId xmlns:a16="http://schemas.microsoft.com/office/drawing/2014/main" id="{408B25AE-7D35-38CA-C374-D5AE57D74748}"/>
                </a:ext>
              </a:extLst>
            </p:cNvPr>
            <p:cNvSpPr>
              <a:spLocks noEditPoints="1"/>
            </p:cNvSpPr>
            <p:nvPr userDrawn="1"/>
          </p:nvSpPr>
          <p:spPr bwMode="auto">
            <a:xfrm>
              <a:off x="17760950" y="839788"/>
              <a:ext cx="317500"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4"/>
                </a:cxn>
                <a:cxn ang="0">
                  <a:pos x="333" y="37"/>
                </a:cxn>
                <a:cxn ang="0">
                  <a:pos x="554" y="0"/>
                </a:cxn>
                <a:cxn ang="0">
                  <a:pos x="776" y="37"/>
                </a:cxn>
                <a:cxn ang="0">
                  <a:pos x="953" y="144"/>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5"/>
                </a:cxn>
                <a:cxn ang="0">
                  <a:pos x="554" y="848"/>
                </a:cxn>
                <a:cxn ang="0">
                  <a:pos x="672" y="825"/>
                </a:cxn>
                <a:cxn ang="0">
                  <a:pos x="765" y="759"/>
                </a:cxn>
                <a:cxn ang="0">
                  <a:pos x="825" y="659"/>
                </a:cxn>
                <a:cxn ang="0">
                  <a:pos x="847" y="532"/>
                </a:cxn>
              </a:cxnLst>
              <a:rect l="0" t="0" r="r" b="b"/>
              <a:pathLst>
                <a:path w="1110" h="1073">
                  <a:moveTo>
                    <a:pt x="1110" y="532"/>
                  </a:moveTo>
                  <a:cubicBezTo>
                    <a:pt x="1110" y="613"/>
                    <a:pt x="1096" y="686"/>
                    <a:pt x="1068" y="753"/>
                  </a:cubicBezTo>
                  <a:cubicBezTo>
                    <a:pt x="1040" y="819"/>
                    <a:pt x="1002" y="877"/>
                    <a:pt x="953" y="924"/>
                  </a:cubicBezTo>
                  <a:cubicBezTo>
                    <a:pt x="903" y="972"/>
                    <a:pt x="844" y="1008"/>
                    <a:pt x="776" y="1034"/>
                  </a:cubicBezTo>
                  <a:cubicBezTo>
                    <a:pt x="708" y="1060"/>
                    <a:pt x="634" y="1073"/>
                    <a:pt x="554" y="1073"/>
                  </a:cubicBezTo>
                  <a:cubicBezTo>
                    <a:pt x="475" y="1073"/>
                    <a:pt x="401" y="1060"/>
                    <a:pt x="333" y="1034"/>
                  </a:cubicBezTo>
                  <a:cubicBezTo>
                    <a:pt x="266" y="1008"/>
                    <a:pt x="207" y="972"/>
                    <a:pt x="158" y="924"/>
                  </a:cubicBezTo>
                  <a:cubicBezTo>
                    <a:pt x="108" y="877"/>
                    <a:pt x="69" y="819"/>
                    <a:pt x="42" y="753"/>
                  </a:cubicBezTo>
                  <a:cubicBezTo>
                    <a:pt x="14" y="686"/>
                    <a:pt x="0" y="613"/>
                    <a:pt x="0" y="532"/>
                  </a:cubicBezTo>
                  <a:cubicBezTo>
                    <a:pt x="0" y="451"/>
                    <a:pt x="14" y="377"/>
                    <a:pt x="42" y="311"/>
                  </a:cubicBezTo>
                  <a:cubicBezTo>
                    <a:pt x="69" y="246"/>
                    <a:pt x="108" y="190"/>
                    <a:pt x="158" y="144"/>
                  </a:cubicBezTo>
                  <a:cubicBezTo>
                    <a:pt x="207" y="98"/>
                    <a:pt x="266" y="62"/>
                    <a:pt x="333" y="37"/>
                  </a:cubicBezTo>
                  <a:cubicBezTo>
                    <a:pt x="401" y="12"/>
                    <a:pt x="475" y="0"/>
                    <a:pt x="554" y="0"/>
                  </a:cubicBezTo>
                  <a:cubicBezTo>
                    <a:pt x="634" y="0"/>
                    <a:pt x="708" y="12"/>
                    <a:pt x="776" y="37"/>
                  </a:cubicBezTo>
                  <a:cubicBezTo>
                    <a:pt x="844" y="62"/>
                    <a:pt x="903" y="98"/>
                    <a:pt x="953" y="144"/>
                  </a:cubicBezTo>
                  <a:cubicBezTo>
                    <a:pt x="1002" y="190"/>
                    <a:pt x="1040" y="246"/>
                    <a:pt x="1068" y="311"/>
                  </a:cubicBezTo>
                  <a:cubicBezTo>
                    <a:pt x="1096" y="377"/>
                    <a:pt x="1110" y="451"/>
                    <a:pt x="1110" y="532"/>
                  </a:cubicBezTo>
                  <a:moveTo>
                    <a:pt x="847" y="532"/>
                  </a:moveTo>
                  <a:cubicBezTo>
                    <a:pt x="847" y="488"/>
                    <a:pt x="839" y="447"/>
                    <a:pt x="825" y="408"/>
                  </a:cubicBezTo>
                  <a:cubicBezTo>
                    <a:pt x="811" y="370"/>
                    <a:pt x="791" y="337"/>
                    <a:pt x="765" y="310"/>
                  </a:cubicBezTo>
                  <a:cubicBezTo>
                    <a:pt x="740" y="283"/>
                    <a:pt x="709" y="261"/>
                    <a:pt x="673" y="245"/>
                  </a:cubicBezTo>
                  <a:cubicBezTo>
                    <a:pt x="637" y="229"/>
                    <a:pt x="598" y="221"/>
                    <a:pt x="554" y="221"/>
                  </a:cubicBezTo>
                  <a:cubicBezTo>
                    <a:pt x="511" y="221"/>
                    <a:pt x="472" y="229"/>
                    <a:pt x="436" y="245"/>
                  </a:cubicBezTo>
                  <a:cubicBezTo>
                    <a:pt x="401" y="261"/>
                    <a:pt x="370" y="283"/>
                    <a:pt x="344" y="310"/>
                  </a:cubicBezTo>
                  <a:cubicBezTo>
                    <a:pt x="318" y="337"/>
                    <a:pt x="298" y="370"/>
                    <a:pt x="284" y="408"/>
                  </a:cubicBezTo>
                  <a:cubicBezTo>
                    <a:pt x="270" y="447"/>
                    <a:pt x="263" y="488"/>
                    <a:pt x="263" y="532"/>
                  </a:cubicBezTo>
                  <a:cubicBezTo>
                    <a:pt x="263" y="578"/>
                    <a:pt x="271" y="620"/>
                    <a:pt x="285" y="659"/>
                  </a:cubicBezTo>
                  <a:cubicBezTo>
                    <a:pt x="299" y="698"/>
                    <a:pt x="319" y="732"/>
                    <a:pt x="345" y="759"/>
                  </a:cubicBezTo>
                  <a:cubicBezTo>
                    <a:pt x="370" y="787"/>
                    <a:pt x="401" y="809"/>
                    <a:pt x="436" y="825"/>
                  </a:cubicBezTo>
                  <a:cubicBezTo>
                    <a:pt x="472" y="841"/>
                    <a:pt x="511" y="848"/>
                    <a:pt x="554" y="848"/>
                  </a:cubicBezTo>
                  <a:cubicBezTo>
                    <a:pt x="598" y="848"/>
                    <a:pt x="637" y="841"/>
                    <a:pt x="672" y="825"/>
                  </a:cubicBezTo>
                  <a:cubicBezTo>
                    <a:pt x="708" y="809"/>
                    <a:pt x="739" y="787"/>
                    <a:pt x="765" y="759"/>
                  </a:cubicBezTo>
                  <a:cubicBezTo>
                    <a:pt x="790" y="732"/>
                    <a:pt x="811" y="698"/>
                    <a:pt x="825" y="659"/>
                  </a:cubicBezTo>
                  <a:cubicBezTo>
                    <a:pt x="839" y="620"/>
                    <a:pt x="847" y="578"/>
                    <a:pt x="847" y="532"/>
                  </a:cubicBezTo>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22">
              <a:extLst>
                <a:ext uri="{FF2B5EF4-FFF2-40B4-BE49-F238E27FC236}">
                  <a16:creationId xmlns:a16="http://schemas.microsoft.com/office/drawing/2014/main" id="{AB04B5F7-DD58-CBAE-206E-1E7C4FCEFBCC}"/>
                </a:ext>
              </a:extLst>
            </p:cNvPr>
            <p:cNvSpPr>
              <a:spLocks/>
            </p:cNvSpPr>
            <p:nvPr userDrawn="1"/>
          </p:nvSpPr>
          <p:spPr bwMode="auto">
            <a:xfrm>
              <a:off x="18086388" y="847725"/>
              <a:ext cx="293687" cy="292100"/>
            </a:xfrm>
            <a:custGeom>
              <a:avLst/>
              <a:gdLst/>
              <a:ahLst/>
              <a:cxnLst>
                <a:cxn ang="0">
                  <a:pos x="114" y="184"/>
                </a:cxn>
                <a:cxn ang="0">
                  <a:pos x="69" y="184"/>
                </a:cxn>
                <a:cxn ang="0">
                  <a:pos x="0" y="0"/>
                </a:cxn>
                <a:cxn ang="0">
                  <a:pos x="49" y="0"/>
                </a:cxn>
                <a:cxn ang="0">
                  <a:pos x="92" y="131"/>
                </a:cxn>
                <a:cxn ang="0">
                  <a:pos x="93" y="131"/>
                </a:cxn>
                <a:cxn ang="0">
                  <a:pos x="136" y="0"/>
                </a:cxn>
                <a:cxn ang="0">
                  <a:pos x="185" y="0"/>
                </a:cxn>
                <a:cxn ang="0">
                  <a:pos x="114" y="184"/>
                </a:cxn>
              </a:cxnLst>
              <a:rect l="0" t="0" r="r" b="b"/>
              <a:pathLst>
                <a:path w="185" h="184">
                  <a:moveTo>
                    <a:pt x="114" y="184"/>
                  </a:moveTo>
                  <a:lnTo>
                    <a:pt x="69" y="184"/>
                  </a:lnTo>
                  <a:lnTo>
                    <a:pt x="0" y="0"/>
                  </a:lnTo>
                  <a:lnTo>
                    <a:pt x="49" y="0"/>
                  </a:lnTo>
                  <a:lnTo>
                    <a:pt x="92" y="131"/>
                  </a:lnTo>
                  <a:lnTo>
                    <a:pt x="93" y="131"/>
                  </a:lnTo>
                  <a:lnTo>
                    <a:pt x="136" y="0"/>
                  </a:lnTo>
                  <a:lnTo>
                    <a:pt x="185" y="0"/>
                  </a:lnTo>
                  <a:lnTo>
                    <a:pt x="114"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23">
              <a:extLst>
                <a:ext uri="{FF2B5EF4-FFF2-40B4-BE49-F238E27FC236}">
                  <a16:creationId xmlns:a16="http://schemas.microsoft.com/office/drawing/2014/main" id="{078B6F1F-5147-43ED-A04A-4058365B75FD}"/>
                </a:ext>
              </a:extLst>
            </p:cNvPr>
            <p:cNvSpPr>
              <a:spLocks/>
            </p:cNvSpPr>
            <p:nvPr userDrawn="1"/>
          </p:nvSpPr>
          <p:spPr bwMode="auto">
            <a:xfrm>
              <a:off x="18413413" y="847725"/>
              <a:ext cx="203200" cy="292100"/>
            </a:xfrm>
            <a:custGeom>
              <a:avLst/>
              <a:gdLst/>
              <a:ahLst/>
              <a:cxnLst>
                <a:cxn ang="0">
                  <a:pos x="0" y="184"/>
                </a:cxn>
                <a:cxn ang="0">
                  <a:pos x="0" y="0"/>
                </a:cxn>
                <a:cxn ang="0">
                  <a:pos x="123" y="0"/>
                </a:cxn>
                <a:cxn ang="0">
                  <a:pos x="123" y="38"/>
                </a:cxn>
                <a:cxn ang="0">
                  <a:pos x="43" y="38"/>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3" y="0"/>
                  </a:lnTo>
                  <a:lnTo>
                    <a:pt x="123" y="38"/>
                  </a:lnTo>
                  <a:lnTo>
                    <a:pt x="43" y="38"/>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24">
              <a:extLst>
                <a:ext uri="{FF2B5EF4-FFF2-40B4-BE49-F238E27FC236}">
                  <a16:creationId xmlns:a16="http://schemas.microsoft.com/office/drawing/2014/main" id="{6362EFB9-2D2E-0DD4-1FCB-DB5EF0FBA7ED}"/>
                </a:ext>
              </a:extLst>
            </p:cNvPr>
            <p:cNvSpPr>
              <a:spLocks/>
            </p:cNvSpPr>
            <p:nvPr userDrawn="1"/>
          </p:nvSpPr>
          <p:spPr bwMode="auto">
            <a:xfrm>
              <a:off x="18673763" y="847725"/>
              <a:ext cx="265112" cy="292100"/>
            </a:xfrm>
            <a:custGeom>
              <a:avLst/>
              <a:gdLst/>
              <a:ahLst/>
              <a:cxnLst>
                <a:cxn ang="0">
                  <a:pos x="117" y="184"/>
                </a:cxn>
                <a:cxn ang="0">
                  <a:pos x="43" y="64"/>
                </a:cxn>
                <a:cxn ang="0">
                  <a:pos x="42" y="64"/>
                </a:cxn>
                <a:cxn ang="0">
                  <a:pos x="43" y="184"/>
                </a:cxn>
                <a:cxn ang="0">
                  <a:pos x="0" y="184"/>
                </a:cxn>
                <a:cxn ang="0">
                  <a:pos x="0" y="0"/>
                </a:cxn>
                <a:cxn ang="0">
                  <a:pos x="51" y="0"/>
                </a:cxn>
                <a:cxn ang="0">
                  <a:pos x="124" y="120"/>
                </a:cxn>
                <a:cxn ang="0">
                  <a:pos x="125" y="120"/>
                </a:cxn>
                <a:cxn ang="0">
                  <a:pos x="124" y="0"/>
                </a:cxn>
                <a:cxn ang="0">
                  <a:pos x="167" y="0"/>
                </a:cxn>
                <a:cxn ang="0">
                  <a:pos x="167" y="184"/>
                </a:cxn>
                <a:cxn ang="0">
                  <a:pos x="117" y="184"/>
                </a:cxn>
              </a:cxnLst>
              <a:rect l="0" t="0" r="r" b="b"/>
              <a:pathLst>
                <a:path w="167" h="184">
                  <a:moveTo>
                    <a:pt x="117" y="184"/>
                  </a:moveTo>
                  <a:lnTo>
                    <a:pt x="43" y="64"/>
                  </a:lnTo>
                  <a:lnTo>
                    <a:pt x="42" y="64"/>
                  </a:lnTo>
                  <a:lnTo>
                    <a:pt x="43" y="184"/>
                  </a:lnTo>
                  <a:lnTo>
                    <a:pt x="0" y="184"/>
                  </a:lnTo>
                  <a:lnTo>
                    <a:pt x="0" y="0"/>
                  </a:lnTo>
                  <a:lnTo>
                    <a:pt x="51" y="0"/>
                  </a:lnTo>
                  <a:lnTo>
                    <a:pt x="124" y="120"/>
                  </a:lnTo>
                  <a:lnTo>
                    <a:pt x="125" y="120"/>
                  </a:lnTo>
                  <a:lnTo>
                    <a:pt x="124" y="0"/>
                  </a:lnTo>
                  <a:lnTo>
                    <a:pt x="167" y="0"/>
                  </a:lnTo>
                  <a:lnTo>
                    <a:pt x="167" y="184"/>
                  </a:lnTo>
                  <a:lnTo>
                    <a:pt x="117"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25">
              <a:extLst>
                <a:ext uri="{FF2B5EF4-FFF2-40B4-BE49-F238E27FC236}">
                  <a16:creationId xmlns:a16="http://schemas.microsoft.com/office/drawing/2014/main" id="{0135DE5D-967A-14B2-26C6-8C2AAF332386}"/>
                </a:ext>
              </a:extLst>
            </p:cNvPr>
            <p:cNvSpPr>
              <a:spLocks/>
            </p:cNvSpPr>
            <p:nvPr userDrawn="1"/>
          </p:nvSpPr>
          <p:spPr bwMode="auto">
            <a:xfrm>
              <a:off x="16394113" y="1822450"/>
              <a:ext cx="234950" cy="292100"/>
            </a:xfrm>
            <a:custGeom>
              <a:avLst/>
              <a:gdLst/>
              <a:ahLst/>
              <a:cxnLst>
                <a:cxn ang="0">
                  <a:pos x="96" y="38"/>
                </a:cxn>
                <a:cxn ang="0">
                  <a:pos x="96" y="184"/>
                </a:cxn>
                <a:cxn ang="0">
                  <a:pos x="52" y="184"/>
                </a:cxn>
                <a:cxn ang="0">
                  <a:pos x="52" y="38"/>
                </a:cxn>
                <a:cxn ang="0">
                  <a:pos x="0" y="38"/>
                </a:cxn>
                <a:cxn ang="0">
                  <a:pos x="0" y="0"/>
                </a:cxn>
                <a:cxn ang="0">
                  <a:pos x="148" y="0"/>
                </a:cxn>
                <a:cxn ang="0">
                  <a:pos x="148" y="38"/>
                </a:cxn>
                <a:cxn ang="0">
                  <a:pos x="96" y="38"/>
                </a:cxn>
              </a:cxnLst>
              <a:rect l="0" t="0" r="r" b="b"/>
              <a:pathLst>
                <a:path w="148" h="184">
                  <a:moveTo>
                    <a:pt x="96" y="38"/>
                  </a:moveTo>
                  <a:lnTo>
                    <a:pt x="96" y="184"/>
                  </a:lnTo>
                  <a:lnTo>
                    <a:pt x="52" y="184"/>
                  </a:lnTo>
                  <a:lnTo>
                    <a:pt x="52" y="38"/>
                  </a:lnTo>
                  <a:lnTo>
                    <a:pt x="0" y="38"/>
                  </a:lnTo>
                  <a:lnTo>
                    <a:pt x="0" y="0"/>
                  </a:lnTo>
                  <a:lnTo>
                    <a:pt x="148" y="0"/>
                  </a:lnTo>
                  <a:lnTo>
                    <a:pt x="148" y="38"/>
                  </a:lnTo>
                  <a:lnTo>
                    <a:pt x="96" y="38"/>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26">
              <a:extLst>
                <a:ext uri="{FF2B5EF4-FFF2-40B4-BE49-F238E27FC236}">
                  <a16:creationId xmlns:a16="http://schemas.microsoft.com/office/drawing/2014/main" id="{5C9CCE49-B664-EB91-9240-0D0CC725277A}"/>
                </a:ext>
              </a:extLst>
            </p:cNvPr>
            <p:cNvSpPr>
              <a:spLocks/>
            </p:cNvSpPr>
            <p:nvPr userDrawn="1"/>
          </p:nvSpPr>
          <p:spPr bwMode="auto">
            <a:xfrm>
              <a:off x="16667163" y="1822450"/>
              <a:ext cx="203200" cy="292100"/>
            </a:xfrm>
            <a:custGeom>
              <a:avLst/>
              <a:gdLst/>
              <a:ahLst/>
              <a:cxnLst>
                <a:cxn ang="0">
                  <a:pos x="0" y="184"/>
                </a:cxn>
                <a:cxn ang="0">
                  <a:pos x="0" y="0"/>
                </a:cxn>
                <a:cxn ang="0">
                  <a:pos x="124" y="0"/>
                </a:cxn>
                <a:cxn ang="0">
                  <a:pos x="124" y="37"/>
                </a:cxn>
                <a:cxn ang="0">
                  <a:pos x="43" y="37"/>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4" y="0"/>
                  </a:lnTo>
                  <a:lnTo>
                    <a:pt x="124" y="37"/>
                  </a:lnTo>
                  <a:lnTo>
                    <a:pt x="43" y="37"/>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27">
              <a:extLst>
                <a:ext uri="{FF2B5EF4-FFF2-40B4-BE49-F238E27FC236}">
                  <a16:creationId xmlns:a16="http://schemas.microsoft.com/office/drawing/2014/main" id="{E1CC3506-DDD0-AC5E-6559-7BE7C1E25B55}"/>
                </a:ext>
              </a:extLst>
            </p:cNvPr>
            <p:cNvSpPr>
              <a:spLocks/>
            </p:cNvSpPr>
            <p:nvPr userDrawn="1"/>
          </p:nvSpPr>
          <p:spPr bwMode="auto">
            <a:xfrm>
              <a:off x="16908463" y="1814513"/>
              <a:ext cx="271462" cy="307975"/>
            </a:xfrm>
            <a:custGeom>
              <a:avLst/>
              <a:gdLst/>
              <a:ahLst/>
              <a:cxnLst>
                <a:cxn ang="0">
                  <a:pos x="778" y="1027"/>
                </a:cxn>
                <a:cxn ang="0">
                  <a:pos x="549" y="1073"/>
                </a:cxn>
                <a:cxn ang="0">
                  <a:pos x="331" y="1034"/>
                </a:cxn>
                <a:cxn ang="0">
                  <a:pos x="157" y="924"/>
                </a:cxn>
                <a:cxn ang="0">
                  <a:pos x="42" y="753"/>
                </a:cxn>
                <a:cxn ang="0">
                  <a:pos x="0" y="535"/>
                </a:cxn>
                <a:cxn ang="0">
                  <a:pos x="43" y="313"/>
                </a:cxn>
                <a:cxn ang="0">
                  <a:pos x="160" y="144"/>
                </a:cxn>
                <a:cxn ang="0">
                  <a:pos x="336" y="37"/>
                </a:cxn>
                <a:cxn ang="0">
                  <a:pos x="553" y="0"/>
                </a:cxn>
                <a:cxn ang="0">
                  <a:pos x="766" y="38"/>
                </a:cxn>
                <a:cxn ang="0">
                  <a:pos x="935" y="149"/>
                </a:cxn>
                <a:cxn ang="0">
                  <a:pos x="768" y="316"/>
                </a:cxn>
                <a:cxn ang="0">
                  <a:pos x="677" y="245"/>
                </a:cxn>
                <a:cxn ang="0">
                  <a:pos x="562" y="222"/>
                </a:cxn>
                <a:cxn ang="0">
                  <a:pos x="443" y="246"/>
                </a:cxn>
                <a:cxn ang="0">
                  <a:pos x="350" y="312"/>
                </a:cxn>
                <a:cxn ang="0">
                  <a:pos x="290" y="410"/>
                </a:cxn>
                <a:cxn ang="0">
                  <a:pos x="268" y="535"/>
                </a:cxn>
                <a:cxn ang="0">
                  <a:pos x="290" y="661"/>
                </a:cxn>
                <a:cxn ang="0">
                  <a:pos x="350" y="760"/>
                </a:cxn>
                <a:cxn ang="0">
                  <a:pos x="441" y="824"/>
                </a:cxn>
                <a:cxn ang="0">
                  <a:pos x="558" y="847"/>
                </a:cxn>
                <a:cxn ang="0">
                  <a:pos x="686" y="818"/>
                </a:cxn>
                <a:cxn ang="0">
                  <a:pos x="774" y="743"/>
                </a:cxn>
                <a:cxn ang="0">
                  <a:pos x="945" y="904"/>
                </a:cxn>
                <a:cxn ang="0">
                  <a:pos x="778" y="1027"/>
                </a:cxn>
              </a:cxnLst>
              <a:rect l="0" t="0" r="r" b="b"/>
              <a:pathLst>
                <a:path w="945" h="1073">
                  <a:moveTo>
                    <a:pt x="778" y="1027"/>
                  </a:moveTo>
                  <a:cubicBezTo>
                    <a:pt x="712" y="1057"/>
                    <a:pt x="635" y="1073"/>
                    <a:pt x="549" y="1073"/>
                  </a:cubicBezTo>
                  <a:cubicBezTo>
                    <a:pt x="470" y="1073"/>
                    <a:pt x="397" y="1060"/>
                    <a:pt x="331" y="1034"/>
                  </a:cubicBezTo>
                  <a:cubicBezTo>
                    <a:pt x="264" y="1008"/>
                    <a:pt x="206" y="971"/>
                    <a:pt x="157" y="924"/>
                  </a:cubicBezTo>
                  <a:cubicBezTo>
                    <a:pt x="108" y="876"/>
                    <a:pt x="70" y="819"/>
                    <a:pt x="42" y="753"/>
                  </a:cubicBezTo>
                  <a:cubicBezTo>
                    <a:pt x="14" y="687"/>
                    <a:pt x="0" y="614"/>
                    <a:pt x="0" y="535"/>
                  </a:cubicBezTo>
                  <a:cubicBezTo>
                    <a:pt x="0" y="453"/>
                    <a:pt x="14" y="379"/>
                    <a:pt x="43" y="313"/>
                  </a:cubicBezTo>
                  <a:cubicBezTo>
                    <a:pt x="71" y="247"/>
                    <a:pt x="110" y="191"/>
                    <a:pt x="160" y="144"/>
                  </a:cubicBezTo>
                  <a:cubicBezTo>
                    <a:pt x="210" y="98"/>
                    <a:pt x="269" y="62"/>
                    <a:pt x="336" y="37"/>
                  </a:cubicBezTo>
                  <a:cubicBezTo>
                    <a:pt x="403" y="12"/>
                    <a:pt x="475" y="0"/>
                    <a:pt x="553" y="0"/>
                  </a:cubicBezTo>
                  <a:cubicBezTo>
                    <a:pt x="625" y="0"/>
                    <a:pt x="696" y="12"/>
                    <a:pt x="766" y="38"/>
                  </a:cubicBezTo>
                  <a:cubicBezTo>
                    <a:pt x="835" y="63"/>
                    <a:pt x="892" y="100"/>
                    <a:pt x="935" y="149"/>
                  </a:cubicBezTo>
                  <a:cubicBezTo>
                    <a:pt x="768" y="316"/>
                    <a:pt x="768" y="316"/>
                    <a:pt x="768" y="316"/>
                  </a:cubicBezTo>
                  <a:cubicBezTo>
                    <a:pt x="745" y="284"/>
                    <a:pt x="715" y="261"/>
                    <a:pt x="677" y="245"/>
                  </a:cubicBezTo>
                  <a:cubicBezTo>
                    <a:pt x="640" y="230"/>
                    <a:pt x="601" y="222"/>
                    <a:pt x="562" y="222"/>
                  </a:cubicBezTo>
                  <a:cubicBezTo>
                    <a:pt x="519" y="222"/>
                    <a:pt x="479" y="230"/>
                    <a:pt x="443" y="246"/>
                  </a:cubicBezTo>
                  <a:cubicBezTo>
                    <a:pt x="407" y="262"/>
                    <a:pt x="376" y="284"/>
                    <a:pt x="350" y="312"/>
                  </a:cubicBezTo>
                  <a:cubicBezTo>
                    <a:pt x="324" y="340"/>
                    <a:pt x="304" y="372"/>
                    <a:pt x="290" y="410"/>
                  </a:cubicBezTo>
                  <a:cubicBezTo>
                    <a:pt x="275" y="448"/>
                    <a:pt x="268" y="490"/>
                    <a:pt x="268" y="535"/>
                  </a:cubicBezTo>
                  <a:cubicBezTo>
                    <a:pt x="268" y="581"/>
                    <a:pt x="275" y="623"/>
                    <a:pt x="290" y="661"/>
                  </a:cubicBezTo>
                  <a:cubicBezTo>
                    <a:pt x="304" y="700"/>
                    <a:pt x="324" y="732"/>
                    <a:pt x="350" y="760"/>
                  </a:cubicBezTo>
                  <a:cubicBezTo>
                    <a:pt x="375" y="787"/>
                    <a:pt x="405" y="808"/>
                    <a:pt x="441" y="824"/>
                  </a:cubicBezTo>
                  <a:cubicBezTo>
                    <a:pt x="477" y="839"/>
                    <a:pt x="515" y="847"/>
                    <a:pt x="558" y="847"/>
                  </a:cubicBezTo>
                  <a:cubicBezTo>
                    <a:pt x="607" y="847"/>
                    <a:pt x="649" y="837"/>
                    <a:pt x="686" y="818"/>
                  </a:cubicBezTo>
                  <a:cubicBezTo>
                    <a:pt x="722" y="799"/>
                    <a:pt x="752" y="774"/>
                    <a:pt x="774" y="743"/>
                  </a:cubicBezTo>
                  <a:cubicBezTo>
                    <a:pt x="945" y="904"/>
                    <a:pt x="945" y="904"/>
                    <a:pt x="945" y="904"/>
                  </a:cubicBezTo>
                  <a:cubicBezTo>
                    <a:pt x="900" y="956"/>
                    <a:pt x="844" y="997"/>
                    <a:pt x="778" y="1027"/>
                  </a:cubicBezTo>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28">
              <a:extLst>
                <a:ext uri="{FF2B5EF4-FFF2-40B4-BE49-F238E27FC236}">
                  <a16:creationId xmlns:a16="http://schemas.microsoft.com/office/drawing/2014/main" id="{FEBBD825-B301-8226-04AD-A0CC1E8DEFB0}"/>
                </a:ext>
              </a:extLst>
            </p:cNvPr>
            <p:cNvSpPr>
              <a:spLocks/>
            </p:cNvSpPr>
            <p:nvPr userDrawn="1"/>
          </p:nvSpPr>
          <p:spPr bwMode="auto">
            <a:xfrm>
              <a:off x="17216438" y="1822450"/>
              <a:ext cx="255587" cy="292100"/>
            </a:xfrm>
            <a:custGeom>
              <a:avLst/>
              <a:gdLst/>
              <a:ahLst/>
              <a:cxnLst>
                <a:cxn ang="0">
                  <a:pos x="116" y="184"/>
                </a:cxn>
                <a:cxn ang="0">
                  <a:pos x="116" y="107"/>
                </a:cxn>
                <a:cxn ang="0">
                  <a:pos x="45" y="107"/>
                </a:cxn>
                <a:cxn ang="0">
                  <a:pos x="45" y="184"/>
                </a:cxn>
                <a:cxn ang="0">
                  <a:pos x="0" y="184"/>
                </a:cxn>
                <a:cxn ang="0">
                  <a:pos x="0" y="0"/>
                </a:cxn>
                <a:cxn ang="0">
                  <a:pos x="45" y="0"/>
                </a:cxn>
                <a:cxn ang="0">
                  <a:pos x="45" y="70"/>
                </a:cxn>
                <a:cxn ang="0">
                  <a:pos x="116" y="70"/>
                </a:cxn>
                <a:cxn ang="0">
                  <a:pos x="116" y="0"/>
                </a:cxn>
                <a:cxn ang="0">
                  <a:pos x="161" y="0"/>
                </a:cxn>
                <a:cxn ang="0">
                  <a:pos x="161" y="184"/>
                </a:cxn>
                <a:cxn ang="0">
                  <a:pos x="116" y="184"/>
                </a:cxn>
              </a:cxnLst>
              <a:rect l="0" t="0" r="r" b="b"/>
              <a:pathLst>
                <a:path w="161" h="184">
                  <a:moveTo>
                    <a:pt x="116" y="184"/>
                  </a:moveTo>
                  <a:lnTo>
                    <a:pt x="116" y="107"/>
                  </a:lnTo>
                  <a:lnTo>
                    <a:pt x="45" y="107"/>
                  </a:lnTo>
                  <a:lnTo>
                    <a:pt x="45" y="184"/>
                  </a:lnTo>
                  <a:lnTo>
                    <a:pt x="0" y="184"/>
                  </a:lnTo>
                  <a:lnTo>
                    <a:pt x="0" y="0"/>
                  </a:lnTo>
                  <a:lnTo>
                    <a:pt x="45" y="0"/>
                  </a:lnTo>
                  <a:lnTo>
                    <a:pt x="45" y="70"/>
                  </a:lnTo>
                  <a:lnTo>
                    <a:pt x="116" y="70"/>
                  </a:lnTo>
                  <a:lnTo>
                    <a:pt x="116" y="0"/>
                  </a:lnTo>
                  <a:lnTo>
                    <a:pt x="161" y="0"/>
                  </a:lnTo>
                  <a:lnTo>
                    <a:pt x="161" y="184"/>
                  </a:lnTo>
                  <a:lnTo>
                    <a:pt x="116"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29">
              <a:extLst>
                <a:ext uri="{FF2B5EF4-FFF2-40B4-BE49-F238E27FC236}">
                  <a16:creationId xmlns:a16="http://schemas.microsoft.com/office/drawing/2014/main" id="{839D8B33-B57B-171B-4FB1-2354B0FECCE6}"/>
                </a:ext>
              </a:extLst>
            </p:cNvPr>
            <p:cNvSpPr>
              <a:spLocks/>
            </p:cNvSpPr>
            <p:nvPr userDrawn="1"/>
          </p:nvSpPr>
          <p:spPr bwMode="auto">
            <a:xfrm>
              <a:off x="17538700" y="1822450"/>
              <a:ext cx="266700" cy="292100"/>
            </a:xfrm>
            <a:custGeom>
              <a:avLst/>
              <a:gdLst/>
              <a:ahLst/>
              <a:cxnLst>
                <a:cxn ang="0">
                  <a:pos x="117" y="184"/>
                </a:cxn>
                <a:cxn ang="0">
                  <a:pos x="43" y="64"/>
                </a:cxn>
                <a:cxn ang="0">
                  <a:pos x="43" y="64"/>
                </a:cxn>
                <a:cxn ang="0">
                  <a:pos x="44" y="184"/>
                </a:cxn>
                <a:cxn ang="0">
                  <a:pos x="0" y="184"/>
                </a:cxn>
                <a:cxn ang="0">
                  <a:pos x="0" y="0"/>
                </a:cxn>
                <a:cxn ang="0">
                  <a:pos x="51" y="0"/>
                </a:cxn>
                <a:cxn ang="0">
                  <a:pos x="125" y="120"/>
                </a:cxn>
                <a:cxn ang="0">
                  <a:pos x="126" y="120"/>
                </a:cxn>
                <a:cxn ang="0">
                  <a:pos x="125" y="0"/>
                </a:cxn>
                <a:cxn ang="0">
                  <a:pos x="168" y="0"/>
                </a:cxn>
                <a:cxn ang="0">
                  <a:pos x="168" y="184"/>
                </a:cxn>
                <a:cxn ang="0">
                  <a:pos x="117" y="184"/>
                </a:cxn>
              </a:cxnLst>
              <a:rect l="0" t="0" r="r" b="b"/>
              <a:pathLst>
                <a:path w="168" h="184">
                  <a:moveTo>
                    <a:pt x="117" y="184"/>
                  </a:moveTo>
                  <a:lnTo>
                    <a:pt x="43" y="64"/>
                  </a:lnTo>
                  <a:lnTo>
                    <a:pt x="43" y="64"/>
                  </a:lnTo>
                  <a:lnTo>
                    <a:pt x="44" y="184"/>
                  </a:lnTo>
                  <a:lnTo>
                    <a:pt x="0" y="184"/>
                  </a:lnTo>
                  <a:lnTo>
                    <a:pt x="0" y="0"/>
                  </a:lnTo>
                  <a:lnTo>
                    <a:pt x="51" y="0"/>
                  </a:lnTo>
                  <a:lnTo>
                    <a:pt x="125" y="120"/>
                  </a:lnTo>
                  <a:lnTo>
                    <a:pt x="126" y="120"/>
                  </a:lnTo>
                  <a:lnTo>
                    <a:pt x="125" y="0"/>
                  </a:lnTo>
                  <a:lnTo>
                    <a:pt x="168" y="0"/>
                  </a:lnTo>
                  <a:lnTo>
                    <a:pt x="168" y="184"/>
                  </a:lnTo>
                  <a:lnTo>
                    <a:pt x="117"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30">
              <a:extLst>
                <a:ext uri="{FF2B5EF4-FFF2-40B4-BE49-F238E27FC236}">
                  <a16:creationId xmlns:a16="http://schemas.microsoft.com/office/drawing/2014/main" id="{D8654BE7-EFC1-A936-8E83-C0D88CBC817F}"/>
                </a:ext>
              </a:extLst>
            </p:cNvPr>
            <p:cNvSpPr>
              <a:spLocks noEditPoints="1"/>
            </p:cNvSpPr>
            <p:nvPr userDrawn="1"/>
          </p:nvSpPr>
          <p:spPr bwMode="auto">
            <a:xfrm>
              <a:off x="17859375" y="1814513"/>
              <a:ext cx="317500"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3"/>
                </a:cxn>
                <a:cxn ang="0">
                  <a:pos x="333" y="37"/>
                </a:cxn>
                <a:cxn ang="0">
                  <a:pos x="554" y="0"/>
                </a:cxn>
                <a:cxn ang="0">
                  <a:pos x="776" y="37"/>
                </a:cxn>
                <a:cxn ang="0">
                  <a:pos x="953" y="143"/>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4" y="532"/>
                </a:cxn>
                <a:cxn ang="0">
                  <a:pos x="285" y="659"/>
                </a:cxn>
                <a:cxn ang="0">
                  <a:pos x="345" y="759"/>
                </a:cxn>
                <a:cxn ang="0">
                  <a:pos x="436" y="824"/>
                </a:cxn>
                <a:cxn ang="0">
                  <a:pos x="554" y="848"/>
                </a:cxn>
                <a:cxn ang="0">
                  <a:pos x="672" y="824"/>
                </a:cxn>
                <a:cxn ang="0">
                  <a:pos x="765" y="759"/>
                </a:cxn>
                <a:cxn ang="0">
                  <a:pos x="825" y="659"/>
                </a:cxn>
                <a:cxn ang="0">
                  <a:pos x="847" y="532"/>
                </a:cxn>
              </a:cxnLst>
              <a:rect l="0" t="0" r="r" b="b"/>
              <a:pathLst>
                <a:path w="1110" h="1073">
                  <a:moveTo>
                    <a:pt x="1110" y="532"/>
                  </a:moveTo>
                  <a:cubicBezTo>
                    <a:pt x="1110" y="612"/>
                    <a:pt x="1096" y="686"/>
                    <a:pt x="1068" y="753"/>
                  </a:cubicBezTo>
                  <a:cubicBezTo>
                    <a:pt x="1040" y="819"/>
                    <a:pt x="1002" y="876"/>
                    <a:pt x="953" y="924"/>
                  </a:cubicBezTo>
                  <a:cubicBezTo>
                    <a:pt x="903" y="971"/>
                    <a:pt x="844" y="1008"/>
                    <a:pt x="776" y="1034"/>
                  </a:cubicBezTo>
                  <a:cubicBezTo>
                    <a:pt x="708" y="1060"/>
                    <a:pt x="634" y="1073"/>
                    <a:pt x="554" y="1073"/>
                  </a:cubicBezTo>
                  <a:cubicBezTo>
                    <a:pt x="475" y="1073"/>
                    <a:pt x="401" y="1060"/>
                    <a:pt x="333" y="1034"/>
                  </a:cubicBezTo>
                  <a:cubicBezTo>
                    <a:pt x="266" y="1008"/>
                    <a:pt x="207" y="971"/>
                    <a:pt x="158" y="924"/>
                  </a:cubicBezTo>
                  <a:cubicBezTo>
                    <a:pt x="108" y="876"/>
                    <a:pt x="70" y="819"/>
                    <a:pt x="42" y="753"/>
                  </a:cubicBezTo>
                  <a:cubicBezTo>
                    <a:pt x="14" y="686"/>
                    <a:pt x="0" y="612"/>
                    <a:pt x="0" y="532"/>
                  </a:cubicBezTo>
                  <a:cubicBezTo>
                    <a:pt x="0" y="450"/>
                    <a:pt x="14" y="377"/>
                    <a:pt x="42" y="311"/>
                  </a:cubicBezTo>
                  <a:cubicBezTo>
                    <a:pt x="70" y="245"/>
                    <a:pt x="108" y="190"/>
                    <a:pt x="158" y="143"/>
                  </a:cubicBezTo>
                  <a:cubicBezTo>
                    <a:pt x="207" y="97"/>
                    <a:pt x="266" y="62"/>
                    <a:pt x="333" y="37"/>
                  </a:cubicBezTo>
                  <a:cubicBezTo>
                    <a:pt x="401" y="12"/>
                    <a:pt x="475" y="0"/>
                    <a:pt x="554" y="0"/>
                  </a:cubicBezTo>
                  <a:cubicBezTo>
                    <a:pt x="634" y="0"/>
                    <a:pt x="708" y="12"/>
                    <a:pt x="776" y="37"/>
                  </a:cubicBezTo>
                  <a:cubicBezTo>
                    <a:pt x="844" y="62"/>
                    <a:pt x="903" y="97"/>
                    <a:pt x="953" y="143"/>
                  </a:cubicBezTo>
                  <a:cubicBezTo>
                    <a:pt x="1002" y="190"/>
                    <a:pt x="1040" y="245"/>
                    <a:pt x="1068" y="311"/>
                  </a:cubicBezTo>
                  <a:cubicBezTo>
                    <a:pt x="1096" y="377"/>
                    <a:pt x="1110" y="450"/>
                    <a:pt x="1110" y="532"/>
                  </a:cubicBezTo>
                  <a:moveTo>
                    <a:pt x="847" y="532"/>
                  </a:moveTo>
                  <a:cubicBezTo>
                    <a:pt x="847" y="488"/>
                    <a:pt x="839" y="446"/>
                    <a:pt x="825" y="408"/>
                  </a:cubicBezTo>
                  <a:cubicBezTo>
                    <a:pt x="811" y="370"/>
                    <a:pt x="791" y="337"/>
                    <a:pt x="765" y="310"/>
                  </a:cubicBezTo>
                  <a:cubicBezTo>
                    <a:pt x="740" y="282"/>
                    <a:pt x="709" y="261"/>
                    <a:pt x="673" y="245"/>
                  </a:cubicBezTo>
                  <a:cubicBezTo>
                    <a:pt x="637" y="229"/>
                    <a:pt x="598" y="221"/>
                    <a:pt x="554" y="221"/>
                  </a:cubicBezTo>
                  <a:cubicBezTo>
                    <a:pt x="511" y="221"/>
                    <a:pt x="472" y="229"/>
                    <a:pt x="436" y="245"/>
                  </a:cubicBezTo>
                  <a:cubicBezTo>
                    <a:pt x="401" y="261"/>
                    <a:pt x="370" y="282"/>
                    <a:pt x="344" y="310"/>
                  </a:cubicBezTo>
                  <a:cubicBezTo>
                    <a:pt x="318" y="337"/>
                    <a:pt x="298" y="370"/>
                    <a:pt x="284" y="408"/>
                  </a:cubicBezTo>
                  <a:cubicBezTo>
                    <a:pt x="270" y="446"/>
                    <a:pt x="264" y="488"/>
                    <a:pt x="264" y="532"/>
                  </a:cubicBezTo>
                  <a:cubicBezTo>
                    <a:pt x="264" y="578"/>
                    <a:pt x="271" y="620"/>
                    <a:pt x="285" y="659"/>
                  </a:cubicBezTo>
                  <a:cubicBezTo>
                    <a:pt x="299" y="698"/>
                    <a:pt x="319" y="731"/>
                    <a:pt x="345" y="759"/>
                  </a:cubicBezTo>
                  <a:cubicBezTo>
                    <a:pt x="370" y="787"/>
                    <a:pt x="401" y="809"/>
                    <a:pt x="436" y="824"/>
                  </a:cubicBezTo>
                  <a:cubicBezTo>
                    <a:pt x="472" y="840"/>
                    <a:pt x="511" y="848"/>
                    <a:pt x="554" y="848"/>
                  </a:cubicBezTo>
                  <a:cubicBezTo>
                    <a:pt x="598" y="848"/>
                    <a:pt x="637" y="840"/>
                    <a:pt x="672" y="824"/>
                  </a:cubicBezTo>
                  <a:cubicBezTo>
                    <a:pt x="708" y="809"/>
                    <a:pt x="739" y="787"/>
                    <a:pt x="765" y="759"/>
                  </a:cubicBezTo>
                  <a:cubicBezTo>
                    <a:pt x="790" y="731"/>
                    <a:pt x="811" y="698"/>
                    <a:pt x="825" y="659"/>
                  </a:cubicBezTo>
                  <a:cubicBezTo>
                    <a:pt x="839" y="620"/>
                    <a:pt x="847" y="578"/>
                    <a:pt x="847" y="532"/>
                  </a:cubicBezTo>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31">
              <a:extLst>
                <a:ext uri="{FF2B5EF4-FFF2-40B4-BE49-F238E27FC236}">
                  <a16:creationId xmlns:a16="http://schemas.microsoft.com/office/drawing/2014/main" id="{78929911-A34D-AFF4-6F2A-0BA98B1F7C11}"/>
                </a:ext>
              </a:extLst>
            </p:cNvPr>
            <p:cNvSpPr>
              <a:spLocks/>
            </p:cNvSpPr>
            <p:nvPr userDrawn="1"/>
          </p:nvSpPr>
          <p:spPr bwMode="auto">
            <a:xfrm>
              <a:off x="18229263" y="1822450"/>
              <a:ext cx="184150" cy="292100"/>
            </a:xfrm>
            <a:custGeom>
              <a:avLst/>
              <a:gdLst/>
              <a:ahLst/>
              <a:cxnLst>
                <a:cxn ang="0">
                  <a:pos x="0" y="184"/>
                </a:cxn>
                <a:cxn ang="0">
                  <a:pos x="0" y="0"/>
                </a:cxn>
                <a:cxn ang="0">
                  <a:pos x="45" y="0"/>
                </a:cxn>
                <a:cxn ang="0">
                  <a:pos x="45" y="145"/>
                </a:cxn>
                <a:cxn ang="0">
                  <a:pos x="116" y="145"/>
                </a:cxn>
                <a:cxn ang="0">
                  <a:pos x="116" y="184"/>
                </a:cxn>
                <a:cxn ang="0">
                  <a:pos x="0" y="184"/>
                </a:cxn>
              </a:cxnLst>
              <a:rect l="0" t="0" r="r" b="b"/>
              <a:pathLst>
                <a:path w="116" h="184">
                  <a:moveTo>
                    <a:pt x="0" y="184"/>
                  </a:moveTo>
                  <a:lnTo>
                    <a:pt x="0" y="0"/>
                  </a:lnTo>
                  <a:lnTo>
                    <a:pt x="45" y="0"/>
                  </a:lnTo>
                  <a:lnTo>
                    <a:pt x="45" y="145"/>
                  </a:lnTo>
                  <a:lnTo>
                    <a:pt x="116" y="145"/>
                  </a:lnTo>
                  <a:lnTo>
                    <a:pt x="116" y="184"/>
                  </a:lnTo>
                  <a:lnTo>
                    <a:pt x="0"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32">
              <a:extLst>
                <a:ext uri="{FF2B5EF4-FFF2-40B4-BE49-F238E27FC236}">
                  <a16:creationId xmlns:a16="http://schemas.microsoft.com/office/drawing/2014/main" id="{FBA565FE-C4EC-3D20-D7F3-576FEFB7FC35}"/>
                </a:ext>
              </a:extLst>
            </p:cNvPr>
            <p:cNvSpPr>
              <a:spLocks noEditPoints="1"/>
            </p:cNvSpPr>
            <p:nvPr userDrawn="1"/>
          </p:nvSpPr>
          <p:spPr bwMode="auto">
            <a:xfrm>
              <a:off x="18434050" y="1814513"/>
              <a:ext cx="319088"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3"/>
                </a:cxn>
                <a:cxn ang="0">
                  <a:pos x="333" y="37"/>
                </a:cxn>
                <a:cxn ang="0">
                  <a:pos x="554" y="0"/>
                </a:cxn>
                <a:cxn ang="0">
                  <a:pos x="776" y="37"/>
                </a:cxn>
                <a:cxn ang="0">
                  <a:pos x="953" y="143"/>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4"/>
                </a:cxn>
                <a:cxn ang="0">
                  <a:pos x="554" y="848"/>
                </a:cxn>
                <a:cxn ang="0">
                  <a:pos x="672" y="824"/>
                </a:cxn>
                <a:cxn ang="0">
                  <a:pos x="764" y="759"/>
                </a:cxn>
                <a:cxn ang="0">
                  <a:pos x="825" y="659"/>
                </a:cxn>
                <a:cxn ang="0">
                  <a:pos x="847" y="532"/>
                </a:cxn>
              </a:cxnLst>
              <a:rect l="0" t="0" r="r" b="b"/>
              <a:pathLst>
                <a:path w="1110" h="1073">
                  <a:moveTo>
                    <a:pt x="1110" y="532"/>
                  </a:moveTo>
                  <a:cubicBezTo>
                    <a:pt x="1110" y="612"/>
                    <a:pt x="1096" y="686"/>
                    <a:pt x="1068" y="753"/>
                  </a:cubicBezTo>
                  <a:cubicBezTo>
                    <a:pt x="1040" y="819"/>
                    <a:pt x="1002" y="876"/>
                    <a:pt x="953" y="924"/>
                  </a:cubicBezTo>
                  <a:cubicBezTo>
                    <a:pt x="903" y="971"/>
                    <a:pt x="844" y="1008"/>
                    <a:pt x="776" y="1034"/>
                  </a:cubicBezTo>
                  <a:cubicBezTo>
                    <a:pt x="708" y="1060"/>
                    <a:pt x="634" y="1073"/>
                    <a:pt x="554" y="1073"/>
                  </a:cubicBezTo>
                  <a:cubicBezTo>
                    <a:pt x="475" y="1073"/>
                    <a:pt x="401" y="1060"/>
                    <a:pt x="333" y="1034"/>
                  </a:cubicBezTo>
                  <a:cubicBezTo>
                    <a:pt x="266" y="1008"/>
                    <a:pt x="207" y="971"/>
                    <a:pt x="158" y="924"/>
                  </a:cubicBezTo>
                  <a:cubicBezTo>
                    <a:pt x="108" y="876"/>
                    <a:pt x="69" y="819"/>
                    <a:pt x="42" y="753"/>
                  </a:cubicBezTo>
                  <a:cubicBezTo>
                    <a:pt x="14" y="686"/>
                    <a:pt x="0" y="612"/>
                    <a:pt x="0" y="532"/>
                  </a:cubicBezTo>
                  <a:cubicBezTo>
                    <a:pt x="0" y="450"/>
                    <a:pt x="14" y="377"/>
                    <a:pt x="42" y="311"/>
                  </a:cubicBezTo>
                  <a:cubicBezTo>
                    <a:pt x="69" y="245"/>
                    <a:pt x="108" y="190"/>
                    <a:pt x="158" y="143"/>
                  </a:cubicBezTo>
                  <a:cubicBezTo>
                    <a:pt x="207" y="97"/>
                    <a:pt x="266" y="62"/>
                    <a:pt x="333" y="37"/>
                  </a:cubicBezTo>
                  <a:cubicBezTo>
                    <a:pt x="401" y="12"/>
                    <a:pt x="475" y="0"/>
                    <a:pt x="554" y="0"/>
                  </a:cubicBezTo>
                  <a:cubicBezTo>
                    <a:pt x="634" y="0"/>
                    <a:pt x="708" y="12"/>
                    <a:pt x="776" y="37"/>
                  </a:cubicBezTo>
                  <a:cubicBezTo>
                    <a:pt x="844" y="62"/>
                    <a:pt x="903" y="97"/>
                    <a:pt x="953" y="143"/>
                  </a:cubicBezTo>
                  <a:cubicBezTo>
                    <a:pt x="1002" y="190"/>
                    <a:pt x="1040" y="245"/>
                    <a:pt x="1068" y="311"/>
                  </a:cubicBezTo>
                  <a:cubicBezTo>
                    <a:pt x="1096" y="377"/>
                    <a:pt x="1110" y="450"/>
                    <a:pt x="1110" y="532"/>
                  </a:cubicBezTo>
                  <a:moveTo>
                    <a:pt x="847" y="532"/>
                  </a:moveTo>
                  <a:cubicBezTo>
                    <a:pt x="847" y="488"/>
                    <a:pt x="839" y="446"/>
                    <a:pt x="825" y="408"/>
                  </a:cubicBezTo>
                  <a:cubicBezTo>
                    <a:pt x="811" y="370"/>
                    <a:pt x="791" y="337"/>
                    <a:pt x="765" y="310"/>
                  </a:cubicBezTo>
                  <a:cubicBezTo>
                    <a:pt x="740" y="282"/>
                    <a:pt x="709" y="261"/>
                    <a:pt x="673" y="245"/>
                  </a:cubicBezTo>
                  <a:cubicBezTo>
                    <a:pt x="637" y="229"/>
                    <a:pt x="598" y="221"/>
                    <a:pt x="554" y="221"/>
                  </a:cubicBezTo>
                  <a:cubicBezTo>
                    <a:pt x="511" y="221"/>
                    <a:pt x="472" y="229"/>
                    <a:pt x="436" y="245"/>
                  </a:cubicBezTo>
                  <a:cubicBezTo>
                    <a:pt x="401" y="261"/>
                    <a:pt x="370" y="282"/>
                    <a:pt x="344" y="310"/>
                  </a:cubicBezTo>
                  <a:cubicBezTo>
                    <a:pt x="318" y="337"/>
                    <a:pt x="298" y="370"/>
                    <a:pt x="284" y="408"/>
                  </a:cubicBezTo>
                  <a:cubicBezTo>
                    <a:pt x="270" y="446"/>
                    <a:pt x="263" y="488"/>
                    <a:pt x="263" y="532"/>
                  </a:cubicBezTo>
                  <a:cubicBezTo>
                    <a:pt x="263" y="578"/>
                    <a:pt x="271" y="620"/>
                    <a:pt x="285" y="659"/>
                  </a:cubicBezTo>
                  <a:cubicBezTo>
                    <a:pt x="299" y="698"/>
                    <a:pt x="319" y="731"/>
                    <a:pt x="345" y="759"/>
                  </a:cubicBezTo>
                  <a:cubicBezTo>
                    <a:pt x="370" y="787"/>
                    <a:pt x="401" y="809"/>
                    <a:pt x="436" y="824"/>
                  </a:cubicBezTo>
                  <a:cubicBezTo>
                    <a:pt x="472" y="840"/>
                    <a:pt x="511" y="848"/>
                    <a:pt x="554" y="848"/>
                  </a:cubicBezTo>
                  <a:cubicBezTo>
                    <a:pt x="598" y="848"/>
                    <a:pt x="637" y="840"/>
                    <a:pt x="672" y="824"/>
                  </a:cubicBezTo>
                  <a:cubicBezTo>
                    <a:pt x="708" y="809"/>
                    <a:pt x="739" y="787"/>
                    <a:pt x="764" y="759"/>
                  </a:cubicBezTo>
                  <a:cubicBezTo>
                    <a:pt x="790" y="731"/>
                    <a:pt x="811" y="698"/>
                    <a:pt x="825" y="659"/>
                  </a:cubicBezTo>
                  <a:cubicBezTo>
                    <a:pt x="839" y="620"/>
                    <a:pt x="847" y="578"/>
                    <a:pt x="847" y="532"/>
                  </a:cubicBezTo>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Freeform 33">
              <a:extLst>
                <a:ext uri="{FF2B5EF4-FFF2-40B4-BE49-F238E27FC236}">
                  <a16:creationId xmlns:a16="http://schemas.microsoft.com/office/drawing/2014/main" id="{67947F3E-8E69-9CF5-8A0E-DC4148EB8045}"/>
                </a:ext>
              </a:extLst>
            </p:cNvPr>
            <p:cNvSpPr>
              <a:spLocks/>
            </p:cNvSpPr>
            <p:nvPr userDrawn="1"/>
          </p:nvSpPr>
          <p:spPr bwMode="auto">
            <a:xfrm>
              <a:off x="18791238" y="1814513"/>
              <a:ext cx="273050" cy="306387"/>
            </a:xfrm>
            <a:custGeom>
              <a:avLst/>
              <a:gdLst/>
              <a:ahLst/>
              <a:cxnLst>
                <a:cxn ang="0">
                  <a:pos x="778" y="1047"/>
                </a:cxn>
                <a:cxn ang="0">
                  <a:pos x="560" y="1071"/>
                </a:cxn>
                <a:cxn ang="0">
                  <a:pos x="334" y="1032"/>
                </a:cxn>
                <a:cxn ang="0">
                  <a:pos x="157" y="923"/>
                </a:cxn>
                <a:cxn ang="0">
                  <a:pos x="41" y="754"/>
                </a:cxn>
                <a:cxn ang="0">
                  <a:pos x="0" y="535"/>
                </a:cxn>
                <a:cxn ang="0">
                  <a:pos x="42" y="313"/>
                </a:cxn>
                <a:cxn ang="0">
                  <a:pos x="159" y="144"/>
                </a:cxn>
                <a:cxn ang="0">
                  <a:pos x="335" y="37"/>
                </a:cxn>
                <a:cxn ang="0">
                  <a:pos x="553" y="0"/>
                </a:cxn>
                <a:cxn ang="0">
                  <a:pos x="777" y="36"/>
                </a:cxn>
                <a:cxn ang="0">
                  <a:pos x="946" y="135"/>
                </a:cxn>
                <a:cxn ang="0">
                  <a:pos x="790" y="312"/>
                </a:cxn>
                <a:cxn ang="0">
                  <a:pos x="695" y="243"/>
                </a:cxn>
                <a:cxn ang="0">
                  <a:pos x="561" y="217"/>
                </a:cxn>
                <a:cxn ang="0">
                  <a:pos x="442" y="241"/>
                </a:cxn>
                <a:cxn ang="0">
                  <a:pos x="347" y="307"/>
                </a:cxn>
                <a:cxn ang="0">
                  <a:pos x="284" y="407"/>
                </a:cxn>
                <a:cxn ang="0">
                  <a:pos x="262" y="535"/>
                </a:cxn>
                <a:cxn ang="0">
                  <a:pos x="282" y="664"/>
                </a:cxn>
                <a:cxn ang="0">
                  <a:pos x="342" y="765"/>
                </a:cxn>
                <a:cxn ang="0">
                  <a:pos x="440" y="832"/>
                </a:cxn>
                <a:cxn ang="0">
                  <a:pos x="573" y="855"/>
                </a:cxn>
                <a:cxn ang="0">
                  <a:pos x="655" y="849"/>
                </a:cxn>
                <a:cxn ang="0">
                  <a:pos x="727" y="828"/>
                </a:cxn>
                <a:cxn ang="0">
                  <a:pos x="727" y="643"/>
                </a:cxn>
                <a:cxn ang="0">
                  <a:pos x="532" y="643"/>
                </a:cxn>
                <a:cxn ang="0">
                  <a:pos x="532" y="444"/>
                </a:cxn>
                <a:cxn ang="0">
                  <a:pos x="953" y="444"/>
                </a:cxn>
                <a:cxn ang="0">
                  <a:pos x="953" y="983"/>
                </a:cxn>
                <a:cxn ang="0">
                  <a:pos x="778" y="1047"/>
                </a:cxn>
              </a:cxnLst>
              <a:rect l="0" t="0" r="r" b="b"/>
              <a:pathLst>
                <a:path w="953" h="1071">
                  <a:moveTo>
                    <a:pt x="778" y="1047"/>
                  </a:moveTo>
                  <a:cubicBezTo>
                    <a:pt x="711" y="1063"/>
                    <a:pt x="638" y="1071"/>
                    <a:pt x="560" y="1071"/>
                  </a:cubicBezTo>
                  <a:cubicBezTo>
                    <a:pt x="478" y="1071"/>
                    <a:pt x="403" y="1058"/>
                    <a:pt x="334" y="1032"/>
                  </a:cubicBezTo>
                  <a:cubicBezTo>
                    <a:pt x="266" y="1006"/>
                    <a:pt x="207" y="970"/>
                    <a:pt x="157" y="923"/>
                  </a:cubicBezTo>
                  <a:cubicBezTo>
                    <a:pt x="108" y="876"/>
                    <a:pt x="69" y="820"/>
                    <a:pt x="41" y="754"/>
                  </a:cubicBezTo>
                  <a:cubicBezTo>
                    <a:pt x="13" y="688"/>
                    <a:pt x="0" y="615"/>
                    <a:pt x="0" y="535"/>
                  </a:cubicBezTo>
                  <a:cubicBezTo>
                    <a:pt x="0" y="453"/>
                    <a:pt x="14" y="379"/>
                    <a:pt x="42" y="313"/>
                  </a:cubicBezTo>
                  <a:cubicBezTo>
                    <a:pt x="70" y="247"/>
                    <a:pt x="110" y="191"/>
                    <a:pt x="159" y="144"/>
                  </a:cubicBezTo>
                  <a:cubicBezTo>
                    <a:pt x="209" y="98"/>
                    <a:pt x="268" y="62"/>
                    <a:pt x="335" y="37"/>
                  </a:cubicBezTo>
                  <a:cubicBezTo>
                    <a:pt x="402" y="12"/>
                    <a:pt x="475" y="0"/>
                    <a:pt x="553" y="0"/>
                  </a:cubicBezTo>
                  <a:cubicBezTo>
                    <a:pt x="633" y="0"/>
                    <a:pt x="708" y="12"/>
                    <a:pt x="777" y="36"/>
                  </a:cubicBezTo>
                  <a:cubicBezTo>
                    <a:pt x="846" y="61"/>
                    <a:pt x="902" y="94"/>
                    <a:pt x="946" y="135"/>
                  </a:cubicBezTo>
                  <a:cubicBezTo>
                    <a:pt x="790" y="312"/>
                    <a:pt x="790" y="312"/>
                    <a:pt x="790" y="312"/>
                  </a:cubicBezTo>
                  <a:cubicBezTo>
                    <a:pt x="766" y="284"/>
                    <a:pt x="734" y="261"/>
                    <a:pt x="695" y="243"/>
                  </a:cubicBezTo>
                  <a:cubicBezTo>
                    <a:pt x="656" y="226"/>
                    <a:pt x="611" y="217"/>
                    <a:pt x="561" y="217"/>
                  </a:cubicBezTo>
                  <a:cubicBezTo>
                    <a:pt x="518" y="217"/>
                    <a:pt x="478" y="225"/>
                    <a:pt x="442" y="241"/>
                  </a:cubicBezTo>
                  <a:cubicBezTo>
                    <a:pt x="405" y="256"/>
                    <a:pt x="373" y="278"/>
                    <a:pt x="347" y="307"/>
                  </a:cubicBezTo>
                  <a:cubicBezTo>
                    <a:pt x="320" y="335"/>
                    <a:pt x="299" y="369"/>
                    <a:pt x="284" y="407"/>
                  </a:cubicBezTo>
                  <a:cubicBezTo>
                    <a:pt x="269" y="446"/>
                    <a:pt x="262" y="489"/>
                    <a:pt x="262" y="535"/>
                  </a:cubicBezTo>
                  <a:cubicBezTo>
                    <a:pt x="262" y="582"/>
                    <a:pt x="268" y="625"/>
                    <a:pt x="282" y="664"/>
                  </a:cubicBezTo>
                  <a:cubicBezTo>
                    <a:pt x="295" y="703"/>
                    <a:pt x="315" y="737"/>
                    <a:pt x="342" y="765"/>
                  </a:cubicBezTo>
                  <a:cubicBezTo>
                    <a:pt x="368" y="794"/>
                    <a:pt x="401" y="816"/>
                    <a:pt x="440" y="832"/>
                  </a:cubicBezTo>
                  <a:cubicBezTo>
                    <a:pt x="478" y="847"/>
                    <a:pt x="523" y="855"/>
                    <a:pt x="573" y="855"/>
                  </a:cubicBezTo>
                  <a:cubicBezTo>
                    <a:pt x="601" y="855"/>
                    <a:pt x="629" y="853"/>
                    <a:pt x="655" y="849"/>
                  </a:cubicBezTo>
                  <a:cubicBezTo>
                    <a:pt x="681" y="845"/>
                    <a:pt x="705" y="838"/>
                    <a:pt x="727" y="828"/>
                  </a:cubicBezTo>
                  <a:cubicBezTo>
                    <a:pt x="727" y="643"/>
                    <a:pt x="727" y="643"/>
                    <a:pt x="727" y="643"/>
                  </a:cubicBezTo>
                  <a:cubicBezTo>
                    <a:pt x="532" y="643"/>
                    <a:pt x="532" y="643"/>
                    <a:pt x="532" y="643"/>
                  </a:cubicBezTo>
                  <a:cubicBezTo>
                    <a:pt x="532" y="444"/>
                    <a:pt x="532" y="444"/>
                    <a:pt x="532" y="444"/>
                  </a:cubicBezTo>
                  <a:cubicBezTo>
                    <a:pt x="953" y="444"/>
                    <a:pt x="953" y="444"/>
                    <a:pt x="953" y="444"/>
                  </a:cubicBezTo>
                  <a:cubicBezTo>
                    <a:pt x="953" y="983"/>
                    <a:pt x="953" y="983"/>
                    <a:pt x="953" y="983"/>
                  </a:cubicBezTo>
                  <a:cubicBezTo>
                    <a:pt x="903" y="1009"/>
                    <a:pt x="845" y="1030"/>
                    <a:pt x="778" y="1047"/>
                  </a:cubicBezTo>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34">
              <a:extLst>
                <a:ext uri="{FF2B5EF4-FFF2-40B4-BE49-F238E27FC236}">
                  <a16:creationId xmlns:a16="http://schemas.microsoft.com/office/drawing/2014/main" id="{2F4EE934-1D5E-4369-4CEB-C574790FD528}"/>
                </a:ext>
              </a:extLst>
            </p:cNvPr>
            <p:cNvSpPr>
              <a:spLocks/>
            </p:cNvSpPr>
            <p:nvPr userDrawn="1"/>
          </p:nvSpPr>
          <p:spPr bwMode="auto">
            <a:xfrm>
              <a:off x="19086513" y="1822450"/>
              <a:ext cx="292100" cy="292100"/>
            </a:xfrm>
            <a:custGeom>
              <a:avLst/>
              <a:gdLst/>
              <a:ahLst/>
              <a:cxnLst>
                <a:cxn ang="0">
                  <a:pos x="113" y="106"/>
                </a:cxn>
                <a:cxn ang="0">
                  <a:pos x="113" y="184"/>
                </a:cxn>
                <a:cxn ang="0">
                  <a:pos x="69" y="184"/>
                </a:cxn>
                <a:cxn ang="0">
                  <a:pos x="69" y="106"/>
                </a:cxn>
                <a:cxn ang="0">
                  <a:pos x="0" y="0"/>
                </a:cxn>
                <a:cxn ang="0">
                  <a:pos x="54" y="0"/>
                </a:cxn>
                <a:cxn ang="0">
                  <a:pos x="93" y="68"/>
                </a:cxn>
                <a:cxn ang="0">
                  <a:pos x="132" y="0"/>
                </a:cxn>
                <a:cxn ang="0">
                  <a:pos x="184" y="0"/>
                </a:cxn>
                <a:cxn ang="0">
                  <a:pos x="113" y="106"/>
                </a:cxn>
              </a:cxnLst>
              <a:rect l="0" t="0" r="r" b="b"/>
              <a:pathLst>
                <a:path w="184" h="184">
                  <a:moveTo>
                    <a:pt x="113" y="106"/>
                  </a:moveTo>
                  <a:lnTo>
                    <a:pt x="113" y="184"/>
                  </a:lnTo>
                  <a:lnTo>
                    <a:pt x="69" y="184"/>
                  </a:lnTo>
                  <a:lnTo>
                    <a:pt x="69" y="106"/>
                  </a:lnTo>
                  <a:lnTo>
                    <a:pt x="0" y="0"/>
                  </a:lnTo>
                  <a:lnTo>
                    <a:pt x="54" y="0"/>
                  </a:lnTo>
                  <a:lnTo>
                    <a:pt x="93" y="68"/>
                  </a:lnTo>
                  <a:lnTo>
                    <a:pt x="132" y="0"/>
                  </a:lnTo>
                  <a:lnTo>
                    <a:pt x="184" y="0"/>
                  </a:lnTo>
                  <a:lnTo>
                    <a:pt x="113" y="106"/>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35">
              <a:extLst>
                <a:ext uri="{FF2B5EF4-FFF2-40B4-BE49-F238E27FC236}">
                  <a16:creationId xmlns:a16="http://schemas.microsoft.com/office/drawing/2014/main" id="{04B51FAD-155E-7205-80BC-19226FCA0741}"/>
                </a:ext>
              </a:extLst>
            </p:cNvPr>
            <p:cNvSpPr>
              <a:spLocks/>
            </p:cNvSpPr>
            <p:nvPr userDrawn="1"/>
          </p:nvSpPr>
          <p:spPr bwMode="auto">
            <a:xfrm>
              <a:off x="16394113" y="1335088"/>
              <a:ext cx="250825" cy="300037"/>
            </a:xfrm>
            <a:custGeom>
              <a:avLst/>
              <a:gdLst/>
              <a:ahLst/>
              <a:cxnLst>
                <a:cxn ang="0">
                  <a:pos x="843" y="802"/>
                </a:cxn>
                <a:cxn ang="0">
                  <a:pos x="755" y="931"/>
                </a:cxn>
                <a:cxn ang="0">
                  <a:pos x="616" y="1015"/>
                </a:cxn>
                <a:cxn ang="0">
                  <a:pos x="435" y="1046"/>
                </a:cxn>
                <a:cxn ang="0">
                  <a:pos x="254" y="1015"/>
                </a:cxn>
                <a:cxn ang="0">
                  <a:pos x="117" y="931"/>
                </a:cxn>
                <a:cxn ang="0">
                  <a:pos x="30" y="802"/>
                </a:cxn>
                <a:cxn ang="0">
                  <a:pos x="0" y="634"/>
                </a:cxn>
                <a:cxn ang="0">
                  <a:pos x="0" y="0"/>
                </a:cxn>
                <a:cxn ang="0">
                  <a:pos x="245" y="0"/>
                </a:cxn>
                <a:cxn ang="0">
                  <a:pos x="245" y="614"/>
                </a:cxn>
                <a:cxn ang="0">
                  <a:pos x="256" y="693"/>
                </a:cxn>
                <a:cxn ang="0">
                  <a:pos x="289" y="760"/>
                </a:cxn>
                <a:cxn ang="0">
                  <a:pos x="348" y="807"/>
                </a:cxn>
                <a:cxn ang="0">
                  <a:pos x="436" y="824"/>
                </a:cxn>
                <a:cxn ang="0">
                  <a:pos x="525" y="807"/>
                </a:cxn>
                <a:cxn ang="0">
                  <a:pos x="585" y="760"/>
                </a:cxn>
                <a:cxn ang="0">
                  <a:pos x="618" y="693"/>
                </a:cxn>
                <a:cxn ang="0">
                  <a:pos x="628" y="614"/>
                </a:cxn>
                <a:cxn ang="0">
                  <a:pos x="628" y="0"/>
                </a:cxn>
                <a:cxn ang="0">
                  <a:pos x="874" y="0"/>
                </a:cxn>
                <a:cxn ang="0">
                  <a:pos x="874" y="634"/>
                </a:cxn>
                <a:cxn ang="0">
                  <a:pos x="843" y="802"/>
                </a:cxn>
              </a:cxnLst>
              <a:rect l="0" t="0" r="r" b="b"/>
              <a:pathLst>
                <a:path w="874" h="1046">
                  <a:moveTo>
                    <a:pt x="843" y="802"/>
                  </a:moveTo>
                  <a:cubicBezTo>
                    <a:pt x="823" y="852"/>
                    <a:pt x="793" y="895"/>
                    <a:pt x="755" y="931"/>
                  </a:cubicBezTo>
                  <a:cubicBezTo>
                    <a:pt x="716" y="967"/>
                    <a:pt x="670" y="995"/>
                    <a:pt x="616" y="1015"/>
                  </a:cubicBezTo>
                  <a:cubicBezTo>
                    <a:pt x="561" y="1036"/>
                    <a:pt x="501" y="1046"/>
                    <a:pt x="435" y="1046"/>
                  </a:cubicBezTo>
                  <a:cubicBezTo>
                    <a:pt x="368" y="1046"/>
                    <a:pt x="307" y="1036"/>
                    <a:pt x="254" y="1015"/>
                  </a:cubicBezTo>
                  <a:cubicBezTo>
                    <a:pt x="200" y="995"/>
                    <a:pt x="154" y="967"/>
                    <a:pt x="117" y="931"/>
                  </a:cubicBezTo>
                  <a:cubicBezTo>
                    <a:pt x="79" y="895"/>
                    <a:pt x="51" y="852"/>
                    <a:pt x="30" y="802"/>
                  </a:cubicBezTo>
                  <a:cubicBezTo>
                    <a:pt x="10" y="752"/>
                    <a:pt x="0" y="696"/>
                    <a:pt x="0" y="634"/>
                  </a:cubicBezTo>
                  <a:cubicBezTo>
                    <a:pt x="0" y="0"/>
                    <a:pt x="0" y="0"/>
                    <a:pt x="0" y="0"/>
                  </a:cubicBezTo>
                  <a:cubicBezTo>
                    <a:pt x="245" y="0"/>
                    <a:pt x="245" y="0"/>
                    <a:pt x="245" y="0"/>
                  </a:cubicBezTo>
                  <a:cubicBezTo>
                    <a:pt x="245" y="614"/>
                    <a:pt x="245" y="614"/>
                    <a:pt x="245" y="614"/>
                  </a:cubicBezTo>
                  <a:cubicBezTo>
                    <a:pt x="245" y="642"/>
                    <a:pt x="249" y="668"/>
                    <a:pt x="256" y="693"/>
                  </a:cubicBezTo>
                  <a:cubicBezTo>
                    <a:pt x="263" y="718"/>
                    <a:pt x="274" y="741"/>
                    <a:pt x="289" y="760"/>
                  </a:cubicBezTo>
                  <a:cubicBezTo>
                    <a:pt x="304" y="780"/>
                    <a:pt x="323" y="795"/>
                    <a:pt x="348" y="807"/>
                  </a:cubicBezTo>
                  <a:cubicBezTo>
                    <a:pt x="372" y="818"/>
                    <a:pt x="402" y="824"/>
                    <a:pt x="436" y="824"/>
                  </a:cubicBezTo>
                  <a:cubicBezTo>
                    <a:pt x="471" y="824"/>
                    <a:pt x="501" y="818"/>
                    <a:pt x="525" y="807"/>
                  </a:cubicBezTo>
                  <a:cubicBezTo>
                    <a:pt x="549" y="795"/>
                    <a:pt x="569" y="780"/>
                    <a:pt x="585" y="760"/>
                  </a:cubicBezTo>
                  <a:cubicBezTo>
                    <a:pt x="600" y="741"/>
                    <a:pt x="611" y="718"/>
                    <a:pt x="618" y="693"/>
                  </a:cubicBezTo>
                  <a:cubicBezTo>
                    <a:pt x="624" y="668"/>
                    <a:pt x="628" y="642"/>
                    <a:pt x="628" y="614"/>
                  </a:cubicBezTo>
                  <a:cubicBezTo>
                    <a:pt x="628" y="0"/>
                    <a:pt x="628" y="0"/>
                    <a:pt x="628" y="0"/>
                  </a:cubicBezTo>
                  <a:cubicBezTo>
                    <a:pt x="874" y="0"/>
                    <a:pt x="874" y="0"/>
                    <a:pt x="874" y="0"/>
                  </a:cubicBezTo>
                  <a:cubicBezTo>
                    <a:pt x="874" y="634"/>
                    <a:pt x="874" y="634"/>
                    <a:pt x="874" y="634"/>
                  </a:cubicBezTo>
                  <a:cubicBezTo>
                    <a:pt x="874" y="696"/>
                    <a:pt x="864" y="752"/>
                    <a:pt x="843" y="802"/>
                  </a:cubicBezTo>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36">
              <a:extLst>
                <a:ext uri="{FF2B5EF4-FFF2-40B4-BE49-F238E27FC236}">
                  <a16:creationId xmlns:a16="http://schemas.microsoft.com/office/drawing/2014/main" id="{C60C1B84-20DA-1F34-EF33-9E05A25A7F05}"/>
                </a:ext>
              </a:extLst>
            </p:cNvPr>
            <p:cNvSpPr>
              <a:spLocks/>
            </p:cNvSpPr>
            <p:nvPr userDrawn="1"/>
          </p:nvSpPr>
          <p:spPr bwMode="auto">
            <a:xfrm>
              <a:off x="16710025" y="1335088"/>
              <a:ext cx="265113" cy="292100"/>
            </a:xfrm>
            <a:custGeom>
              <a:avLst/>
              <a:gdLst/>
              <a:ahLst/>
              <a:cxnLst>
                <a:cxn ang="0">
                  <a:pos x="117" y="184"/>
                </a:cxn>
                <a:cxn ang="0">
                  <a:pos x="43" y="64"/>
                </a:cxn>
                <a:cxn ang="0">
                  <a:pos x="42" y="64"/>
                </a:cxn>
                <a:cxn ang="0">
                  <a:pos x="43" y="184"/>
                </a:cxn>
                <a:cxn ang="0">
                  <a:pos x="0" y="184"/>
                </a:cxn>
                <a:cxn ang="0">
                  <a:pos x="0" y="0"/>
                </a:cxn>
                <a:cxn ang="0">
                  <a:pos x="51" y="0"/>
                </a:cxn>
                <a:cxn ang="0">
                  <a:pos x="124" y="120"/>
                </a:cxn>
                <a:cxn ang="0">
                  <a:pos x="125" y="120"/>
                </a:cxn>
                <a:cxn ang="0">
                  <a:pos x="124" y="0"/>
                </a:cxn>
                <a:cxn ang="0">
                  <a:pos x="167" y="0"/>
                </a:cxn>
                <a:cxn ang="0">
                  <a:pos x="167" y="184"/>
                </a:cxn>
                <a:cxn ang="0">
                  <a:pos x="117" y="184"/>
                </a:cxn>
              </a:cxnLst>
              <a:rect l="0" t="0" r="r" b="b"/>
              <a:pathLst>
                <a:path w="167" h="184">
                  <a:moveTo>
                    <a:pt x="117" y="184"/>
                  </a:moveTo>
                  <a:lnTo>
                    <a:pt x="43" y="64"/>
                  </a:lnTo>
                  <a:lnTo>
                    <a:pt x="42" y="64"/>
                  </a:lnTo>
                  <a:lnTo>
                    <a:pt x="43" y="184"/>
                  </a:lnTo>
                  <a:lnTo>
                    <a:pt x="0" y="184"/>
                  </a:lnTo>
                  <a:lnTo>
                    <a:pt x="0" y="0"/>
                  </a:lnTo>
                  <a:lnTo>
                    <a:pt x="51" y="0"/>
                  </a:lnTo>
                  <a:lnTo>
                    <a:pt x="124" y="120"/>
                  </a:lnTo>
                  <a:lnTo>
                    <a:pt x="125" y="120"/>
                  </a:lnTo>
                  <a:lnTo>
                    <a:pt x="124" y="0"/>
                  </a:lnTo>
                  <a:lnTo>
                    <a:pt x="167" y="0"/>
                  </a:lnTo>
                  <a:lnTo>
                    <a:pt x="167" y="184"/>
                  </a:lnTo>
                  <a:lnTo>
                    <a:pt x="117"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3D602EF7-D07D-BC06-FEF3-C6A5199C0C71}"/>
                </a:ext>
              </a:extLst>
            </p:cNvPr>
            <p:cNvSpPr>
              <a:spLocks noChangeArrowheads="1"/>
            </p:cNvSpPr>
            <p:nvPr userDrawn="1"/>
          </p:nvSpPr>
          <p:spPr bwMode="auto">
            <a:xfrm>
              <a:off x="17043400" y="1335088"/>
              <a:ext cx="71438" cy="292100"/>
            </a:xfrm>
            <a:prstGeom prst="rect">
              <a:avLst/>
            </a:prstGeom>
            <a:solidFill>
              <a:srgbClr val="9E0000"/>
            </a:solidFill>
            <a:ln w="9525">
              <a:no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38">
              <a:extLst>
                <a:ext uri="{FF2B5EF4-FFF2-40B4-BE49-F238E27FC236}">
                  <a16:creationId xmlns:a16="http://schemas.microsoft.com/office/drawing/2014/main" id="{92B6EA73-2D1C-1264-8B9A-67DAD5315021}"/>
                </a:ext>
              </a:extLst>
            </p:cNvPr>
            <p:cNvSpPr>
              <a:spLocks/>
            </p:cNvSpPr>
            <p:nvPr userDrawn="1"/>
          </p:nvSpPr>
          <p:spPr bwMode="auto">
            <a:xfrm>
              <a:off x="17148175" y="1335088"/>
              <a:ext cx="293688" cy="292100"/>
            </a:xfrm>
            <a:custGeom>
              <a:avLst/>
              <a:gdLst/>
              <a:ahLst/>
              <a:cxnLst>
                <a:cxn ang="0">
                  <a:pos x="114" y="184"/>
                </a:cxn>
                <a:cxn ang="0">
                  <a:pos x="69" y="184"/>
                </a:cxn>
                <a:cxn ang="0">
                  <a:pos x="0" y="0"/>
                </a:cxn>
                <a:cxn ang="0">
                  <a:pos x="49" y="0"/>
                </a:cxn>
                <a:cxn ang="0">
                  <a:pos x="92" y="130"/>
                </a:cxn>
                <a:cxn ang="0">
                  <a:pos x="93" y="130"/>
                </a:cxn>
                <a:cxn ang="0">
                  <a:pos x="136" y="0"/>
                </a:cxn>
                <a:cxn ang="0">
                  <a:pos x="185" y="0"/>
                </a:cxn>
                <a:cxn ang="0">
                  <a:pos x="114" y="184"/>
                </a:cxn>
              </a:cxnLst>
              <a:rect l="0" t="0" r="r" b="b"/>
              <a:pathLst>
                <a:path w="185" h="184">
                  <a:moveTo>
                    <a:pt x="114" y="184"/>
                  </a:moveTo>
                  <a:lnTo>
                    <a:pt x="69" y="184"/>
                  </a:lnTo>
                  <a:lnTo>
                    <a:pt x="0" y="0"/>
                  </a:lnTo>
                  <a:lnTo>
                    <a:pt x="49" y="0"/>
                  </a:lnTo>
                  <a:lnTo>
                    <a:pt x="92" y="130"/>
                  </a:lnTo>
                  <a:lnTo>
                    <a:pt x="93" y="130"/>
                  </a:lnTo>
                  <a:lnTo>
                    <a:pt x="136" y="0"/>
                  </a:lnTo>
                  <a:lnTo>
                    <a:pt x="185" y="0"/>
                  </a:lnTo>
                  <a:lnTo>
                    <a:pt x="114"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39">
              <a:extLst>
                <a:ext uri="{FF2B5EF4-FFF2-40B4-BE49-F238E27FC236}">
                  <a16:creationId xmlns:a16="http://schemas.microsoft.com/office/drawing/2014/main" id="{5EE61FB0-9AB9-BD08-ED33-9DCD0613F934}"/>
                </a:ext>
              </a:extLst>
            </p:cNvPr>
            <p:cNvSpPr>
              <a:spLocks/>
            </p:cNvSpPr>
            <p:nvPr userDrawn="1"/>
          </p:nvSpPr>
          <p:spPr bwMode="auto">
            <a:xfrm>
              <a:off x="17475200" y="1335088"/>
              <a:ext cx="203200" cy="292100"/>
            </a:xfrm>
            <a:custGeom>
              <a:avLst/>
              <a:gdLst/>
              <a:ahLst/>
              <a:cxnLst>
                <a:cxn ang="0">
                  <a:pos x="0" y="184"/>
                </a:cxn>
                <a:cxn ang="0">
                  <a:pos x="0" y="0"/>
                </a:cxn>
                <a:cxn ang="0">
                  <a:pos x="123" y="0"/>
                </a:cxn>
                <a:cxn ang="0">
                  <a:pos x="123" y="37"/>
                </a:cxn>
                <a:cxn ang="0">
                  <a:pos x="43" y="37"/>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3" y="0"/>
                  </a:lnTo>
                  <a:lnTo>
                    <a:pt x="123" y="37"/>
                  </a:lnTo>
                  <a:lnTo>
                    <a:pt x="43" y="37"/>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40">
              <a:extLst>
                <a:ext uri="{FF2B5EF4-FFF2-40B4-BE49-F238E27FC236}">
                  <a16:creationId xmlns:a16="http://schemas.microsoft.com/office/drawing/2014/main" id="{A3B55EBB-F49B-C5D4-139B-36F3C3496A28}"/>
                </a:ext>
              </a:extLst>
            </p:cNvPr>
            <p:cNvSpPr>
              <a:spLocks noEditPoints="1"/>
            </p:cNvSpPr>
            <p:nvPr userDrawn="1"/>
          </p:nvSpPr>
          <p:spPr bwMode="auto">
            <a:xfrm>
              <a:off x="17735550" y="1335088"/>
              <a:ext cx="238125" cy="292100"/>
            </a:xfrm>
            <a:custGeom>
              <a:avLst/>
              <a:gdLst/>
              <a:ahLst/>
              <a:cxnLst>
                <a:cxn ang="0">
                  <a:pos x="546" y="1018"/>
                </a:cxn>
                <a:cxn ang="0">
                  <a:pos x="325" y="614"/>
                </a:cxn>
                <a:cxn ang="0">
                  <a:pos x="241" y="614"/>
                </a:cxn>
                <a:cxn ang="0">
                  <a:pos x="241" y="1018"/>
                </a:cxn>
                <a:cxn ang="0">
                  <a:pos x="0" y="1018"/>
                </a:cxn>
                <a:cxn ang="0">
                  <a:pos x="0" y="0"/>
                </a:cxn>
                <a:cxn ang="0">
                  <a:pos x="389" y="0"/>
                </a:cxn>
                <a:cxn ang="0">
                  <a:pos x="533" y="15"/>
                </a:cxn>
                <a:cxn ang="0">
                  <a:pos x="658" y="66"/>
                </a:cxn>
                <a:cxn ang="0">
                  <a:pos x="746" y="161"/>
                </a:cxn>
                <a:cxn ang="0">
                  <a:pos x="780" y="308"/>
                </a:cxn>
                <a:cxn ang="0">
                  <a:pos x="723" y="482"/>
                </a:cxn>
                <a:cxn ang="0">
                  <a:pos x="568" y="583"/>
                </a:cxn>
                <a:cxn ang="0">
                  <a:pos x="834" y="1018"/>
                </a:cxn>
                <a:cxn ang="0">
                  <a:pos x="546" y="1018"/>
                </a:cxn>
                <a:cxn ang="0">
                  <a:pos x="536" y="312"/>
                </a:cxn>
                <a:cxn ang="0">
                  <a:pos x="521" y="254"/>
                </a:cxn>
                <a:cxn ang="0">
                  <a:pos x="482" y="219"/>
                </a:cxn>
                <a:cxn ang="0">
                  <a:pos x="428" y="203"/>
                </a:cxn>
                <a:cxn ang="0">
                  <a:pos x="371" y="199"/>
                </a:cxn>
                <a:cxn ang="0">
                  <a:pos x="239" y="199"/>
                </a:cxn>
                <a:cxn ang="0">
                  <a:pos x="239" y="436"/>
                </a:cxn>
                <a:cxn ang="0">
                  <a:pos x="357" y="436"/>
                </a:cxn>
                <a:cxn ang="0">
                  <a:pos x="419" y="431"/>
                </a:cxn>
                <a:cxn ang="0">
                  <a:pos x="477" y="413"/>
                </a:cxn>
                <a:cxn ang="0">
                  <a:pos x="520" y="375"/>
                </a:cxn>
                <a:cxn ang="0">
                  <a:pos x="536" y="312"/>
                </a:cxn>
              </a:cxnLst>
              <a:rect l="0" t="0" r="r" b="b"/>
              <a:pathLst>
                <a:path w="834" h="1018">
                  <a:moveTo>
                    <a:pt x="546" y="1018"/>
                  </a:moveTo>
                  <a:cubicBezTo>
                    <a:pt x="325" y="614"/>
                    <a:pt x="325" y="614"/>
                    <a:pt x="325" y="614"/>
                  </a:cubicBezTo>
                  <a:cubicBezTo>
                    <a:pt x="241" y="614"/>
                    <a:pt x="241" y="614"/>
                    <a:pt x="241" y="614"/>
                  </a:cubicBezTo>
                  <a:cubicBezTo>
                    <a:pt x="241" y="1018"/>
                    <a:pt x="241" y="1018"/>
                    <a:pt x="241" y="1018"/>
                  </a:cubicBezTo>
                  <a:cubicBezTo>
                    <a:pt x="0" y="1018"/>
                    <a:pt x="0" y="1018"/>
                    <a:pt x="0" y="1018"/>
                  </a:cubicBezTo>
                  <a:cubicBezTo>
                    <a:pt x="0" y="0"/>
                    <a:pt x="0" y="0"/>
                    <a:pt x="0" y="0"/>
                  </a:cubicBezTo>
                  <a:cubicBezTo>
                    <a:pt x="389" y="0"/>
                    <a:pt x="389" y="0"/>
                    <a:pt x="389" y="0"/>
                  </a:cubicBezTo>
                  <a:cubicBezTo>
                    <a:pt x="438" y="0"/>
                    <a:pt x="486" y="5"/>
                    <a:pt x="533" y="15"/>
                  </a:cubicBezTo>
                  <a:cubicBezTo>
                    <a:pt x="579" y="25"/>
                    <a:pt x="621" y="42"/>
                    <a:pt x="658" y="66"/>
                  </a:cubicBezTo>
                  <a:cubicBezTo>
                    <a:pt x="695" y="90"/>
                    <a:pt x="724" y="122"/>
                    <a:pt x="746" y="161"/>
                  </a:cubicBezTo>
                  <a:cubicBezTo>
                    <a:pt x="768" y="200"/>
                    <a:pt x="780" y="249"/>
                    <a:pt x="780" y="308"/>
                  </a:cubicBezTo>
                  <a:cubicBezTo>
                    <a:pt x="780" y="377"/>
                    <a:pt x="761" y="435"/>
                    <a:pt x="723" y="482"/>
                  </a:cubicBezTo>
                  <a:cubicBezTo>
                    <a:pt x="686" y="529"/>
                    <a:pt x="634" y="562"/>
                    <a:pt x="568" y="583"/>
                  </a:cubicBezTo>
                  <a:cubicBezTo>
                    <a:pt x="834" y="1018"/>
                    <a:pt x="834" y="1018"/>
                    <a:pt x="834" y="1018"/>
                  </a:cubicBezTo>
                  <a:lnTo>
                    <a:pt x="546" y="1018"/>
                  </a:lnTo>
                  <a:close/>
                  <a:moveTo>
                    <a:pt x="536" y="312"/>
                  </a:moveTo>
                  <a:cubicBezTo>
                    <a:pt x="536" y="288"/>
                    <a:pt x="531" y="269"/>
                    <a:pt x="521" y="254"/>
                  </a:cubicBezTo>
                  <a:cubicBezTo>
                    <a:pt x="511" y="239"/>
                    <a:pt x="498" y="227"/>
                    <a:pt x="482" y="219"/>
                  </a:cubicBezTo>
                  <a:cubicBezTo>
                    <a:pt x="466" y="211"/>
                    <a:pt x="448" y="206"/>
                    <a:pt x="428" y="203"/>
                  </a:cubicBezTo>
                  <a:cubicBezTo>
                    <a:pt x="409" y="200"/>
                    <a:pt x="389" y="199"/>
                    <a:pt x="371" y="199"/>
                  </a:cubicBezTo>
                  <a:cubicBezTo>
                    <a:pt x="239" y="199"/>
                    <a:pt x="239" y="199"/>
                    <a:pt x="239" y="199"/>
                  </a:cubicBezTo>
                  <a:cubicBezTo>
                    <a:pt x="239" y="436"/>
                    <a:pt x="239" y="436"/>
                    <a:pt x="239" y="436"/>
                  </a:cubicBezTo>
                  <a:cubicBezTo>
                    <a:pt x="357" y="436"/>
                    <a:pt x="357" y="436"/>
                    <a:pt x="357" y="436"/>
                  </a:cubicBezTo>
                  <a:cubicBezTo>
                    <a:pt x="377" y="436"/>
                    <a:pt x="398" y="434"/>
                    <a:pt x="419" y="431"/>
                  </a:cubicBezTo>
                  <a:cubicBezTo>
                    <a:pt x="440" y="427"/>
                    <a:pt x="459" y="422"/>
                    <a:pt x="477" y="413"/>
                  </a:cubicBezTo>
                  <a:cubicBezTo>
                    <a:pt x="494" y="404"/>
                    <a:pt x="508" y="392"/>
                    <a:pt x="520" y="375"/>
                  </a:cubicBezTo>
                  <a:cubicBezTo>
                    <a:pt x="531" y="359"/>
                    <a:pt x="536" y="338"/>
                    <a:pt x="536" y="312"/>
                  </a:cubicBezTo>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41">
              <a:extLst>
                <a:ext uri="{FF2B5EF4-FFF2-40B4-BE49-F238E27FC236}">
                  <a16:creationId xmlns:a16="http://schemas.microsoft.com/office/drawing/2014/main" id="{6B8AB107-D80E-30AF-1D95-14661046AD7C}"/>
                </a:ext>
              </a:extLst>
            </p:cNvPr>
            <p:cNvSpPr>
              <a:spLocks/>
            </p:cNvSpPr>
            <p:nvPr userDrawn="1"/>
          </p:nvSpPr>
          <p:spPr bwMode="auto">
            <a:xfrm>
              <a:off x="17992725" y="1327150"/>
              <a:ext cx="223838" cy="307975"/>
            </a:xfrm>
            <a:custGeom>
              <a:avLst/>
              <a:gdLst/>
              <a:ahLst/>
              <a:cxnLst>
                <a:cxn ang="0">
                  <a:pos x="623" y="291"/>
                </a:cxn>
                <a:cxn ang="0">
                  <a:pos x="540" y="227"/>
                </a:cxn>
                <a:cxn ang="0">
                  <a:pos x="441" y="203"/>
                </a:cxn>
                <a:cxn ang="0">
                  <a:pos x="392" y="207"/>
                </a:cxn>
                <a:cxn ang="0">
                  <a:pos x="346" y="224"/>
                </a:cxn>
                <a:cxn ang="0">
                  <a:pos x="312" y="255"/>
                </a:cxn>
                <a:cxn ang="0">
                  <a:pos x="299" y="305"/>
                </a:cxn>
                <a:cxn ang="0">
                  <a:pos x="309" y="348"/>
                </a:cxn>
                <a:cxn ang="0">
                  <a:pos x="341" y="378"/>
                </a:cxn>
                <a:cxn ang="0">
                  <a:pos x="391" y="402"/>
                </a:cxn>
                <a:cxn ang="0">
                  <a:pos x="455" y="424"/>
                </a:cxn>
                <a:cxn ang="0">
                  <a:pos x="564" y="463"/>
                </a:cxn>
                <a:cxn ang="0">
                  <a:pos x="666" y="518"/>
                </a:cxn>
                <a:cxn ang="0">
                  <a:pos x="742" y="603"/>
                </a:cxn>
                <a:cxn ang="0">
                  <a:pos x="772" y="731"/>
                </a:cxn>
                <a:cxn ang="0">
                  <a:pos x="740" y="883"/>
                </a:cxn>
                <a:cxn ang="0">
                  <a:pos x="653" y="988"/>
                </a:cxn>
                <a:cxn ang="0">
                  <a:pos x="527" y="1050"/>
                </a:cxn>
                <a:cxn ang="0">
                  <a:pos x="382" y="1070"/>
                </a:cxn>
                <a:cxn ang="0">
                  <a:pos x="170" y="1032"/>
                </a:cxn>
                <a:cxn ang="0">
                  <a:pos x="0" y="923"/>
                </a:cxn>
                <a:cxn ang="0">
                  <a:pos x="162" y="760"/>
                </a:cxn>
                <a:cxn ang="0">
                  <a:pos x="260" y="837"/>
                </a:cxn>
                <a:cxn ang="0">
                  <a:pos x="382" y="868"/>
                </a:cxn>
                <a:cxn ang="0">
                  <a:pos x="435" y="862"/>
                </a:cxn>
                <a:cxn ang="0">
                  <a:pos x="481" y="843"/>
                </a:cxn>
                <a:cxn ang="0">
                  <a:pos x="512" y="808"/>
                </a:cxn>
                <a:cxn ang="0">
                  <a:pos x="523" y="757"/>
                </a:cxn>
                <a:cxn ang="0">
                  <a:pos x="509" y="708"/>
                </a:cxn>
                <a:cxn ang="0">
                  <a:pos x="468" y="671"/>
                </a:cxn>
                <a:cxn ang="0">
                  <a:pos x="402" y="641"/>
                </a:cxn>
                <a:cxn ang="0">
                  <a:pos x="311" y="611"/>
                </a:cxn>
                <a:cxn ang="0">
                  <a:pos x="216" y="574"/>
                </a:cxn>
                <a:cxn ang="0">
                  <a:pos x="132" y="519"/>
                </a:cxn>
                <a:cxn ang="0">
                  <a:pos x="73" y="437"/>
                </a:cxn>
                <a:cxn ang="0">
                  <a:pos x="51" y="319"/>
                </a:cxn>
                <a:cxn ang="0">
                  <a:pos x="86" y="174"/>
                </a:cxn>
                <a:cxn ang="0">
                  <a:pos x="176" y="75"/>
                </a:cxn>
                <a:cxn ang="0">
                  <a:pos x="303" y="18"/>
                </a:cxn>
                <a:cxn ang="0">
                  <a:pos x="446" y="0"/>
                </a:cxn>
                <a:cxn ang="0">
                  <a:pos x="622" y="32"/>
                </a:cxn>
                <a:cxn ang="0">
                  <a:pos x="780" y="125"/>
                </a:cxn>
                <a:cxn ang="0">
                  <a:pos x="623" y="291"/>
                </a:cxn>
              </a:cxnLst>
              <a:rect l="0" t="0" r="r" b="b"/>
              <a:pathLst>
                <a:path w="780" h="1070">
                  <a:moveTo>
                    <a:pt x="623" y="291"/>
                  </a:moveTo>
                  <a:cubicBezTo>
                    <a:pt x="602" y="264"/>
                    <a:pt x="574" y="243"/>
                    <a:pt x="540" y="227"/>
                  </a:cubicBezTo>
                  <a:cubicBezTo>
                    <a:pt x="506" y="211"/>
                    <a:pt x="473" y="203"/>
                    <a:pt x="441" y="203"/>
                  </a:cubicBezTo>
                  <a:cubicBezTo>
                    <a:pt x="425" y="203"/>
                    <a:pt x="408" y="204"/>
                    <a:pt x="392" y="207"/>
                  </a:cubicBezTo>
                  <a:cubicBezTo>
                    <a:pt x="375" y="210"/>
                    <a:pt x="359" y="216"/>
                    <a:pt x="346" y="224"/>
                  </a:cubicBezTo>
                  <a:cubicBezTo>
                    <a:pt x="333" y="232"/>
                    <a:pt x="321" y="243"/>
                    <a:pt x="312" y="255"/>
                  </a:cubicBezTo>
                  <a:cubicBezTo>
                    <a:pt x="303" y="268"/>
                    <a:pt x="299" y="285"/>
                    <a:pt x="299" y="305"/>
                  </a:cubicBezTo>
                  <a:cubicBezTo>
                    <a:pt x="299" y="322"/>
                    <a:pt x="302" y="337"/>
                    <a:pt x="309" y="348"/>
                  </a:cubicBezTo>
                  <a:cubicBezTo>
                    <a:pt x="317" y="360"/>
                    <a:pt x="327" y="370"/>
                    <a:pt x="341" y="378"/>
                  </a:cubicBezTo>
                  <a:cubicBezTo>
                    <a:pt x="355" y="387"/>
                    <a:pt x="371" y="395"/>
                    <a:pt x="391" y="402"/>
                  </a:cubicBezTo>
                  <a:cubicBezTo>
                    <a:pt x="410" y="409"/>
                    <a:pt x="431" y="417"/>
                    <a:pt x="455" y="424"/>
                  </a:cubicBezTo>
                  <a:cubicBezTo>
                    <a:pt x="490" y="436"/>
                    <a:pt x="526" y="449"/>
                    <a:pt x="564" y="463"/>
                  </a:cubicBezTo>
                  <a:cubicBezTo>
                    <a:pt x="601" y="477"/>
                    <a:pt x="635" y="495"/>
                    <a:pt x="666" y="518"/>
                  </a:cubicBezTo>
                  <a:cubicBezTo>
                    <a:pt x="696" y="541"/>
                    <a:pt x="722" y="569"/>
                    <a:pt x="742" y="603"/>
                  </a:cubicBezTo>
                  <a:cubicBezTo>
                    <a:pt x="762" y="638"/>
                    <a:pt x="772" y="680"/>
                    <a:pt x="772" y="731"/>
                  </a:cubicBezTo>
                  <a:cubicBezTo>
                    <a:pt x="772" y="789"/>
                    <a:pt x="761" y="840"/>
                    <a:pt x="740" y="883"/>
                  </a:cubicBezTo>
                  <a:cubicBezTo>
                    <a:pt x="718" y="925"/>
                    <a:pt x="689" y="960"/>
                    <a:pt x="653" y="988"/>
                  </a:cubicBezTo>
                  <a:cubicBezTo>
                    <a:pt x="616" y="1016"/>
                    <a:pt x="575" y="1037"/>
                    <a:pt x="527" y="1050"/>
                  </a:cubicBezTo>
                  <a:cubicBezTo>
                    <a:pt x="480" y="1064"/>
                    <a:pt x="432" y="1070"/>
                    <a:pt x="382" y="1070"/>
                  </a:cubicBezTo>
                  <a:cubicBezTo>
                    <a:pt x="309" y="1070"/>
                    <a:pt x="239" y="1057"/>
                    <a:pt x="170" y="1032"/>
                  </a:cubicBezTo>
                  <a:cubicBezTo>
                    <a:pt x="102" y="1007"/>
                    <a:pt x="46" y="971"/>
                    <a:pt x="0" y="923"/>
                  </a:cubicBezTo>
                  <a:cubicBezTo>
                    <a:pt x="162" y="760"/>
                    <a:pt x="162" y="760"/>
                    <a:pt x="162" y="760"/>
                  </a:cubicBezTo>
                  <a:cubicBezTo>
                    <a:pt x="187" y="790"/>
                    <a:pt x="220" y="816"/>
                    <a:pt x="260" y="837"/>
                  </a:cubicBezTo>
                  <a:cubicBezTo>
                    <a:pt x="301" y="857"/>
                    <a:pt x="342" y="868"/>
                    <a:pt x="382" y="868"/>
                  </a:cubicBezTo>
                  <a:cubicBezTo>
                    <a:pt x="400" y="868"/>
                    <a:pt x="418" y="866"/>
                    <a:pt x="435" y="862"/>
                  </a:cubicBezTo>
                  <a:cubicBezTo>
                    <a:pt x="453" y="858"/>
                    <a:pt x="468" y="852"/>
                    <a:pt x="481" y="843"/>
                  </a:cubicBezTo>
                  <a:cubicBezTo>
                    <a:pt x="494" y="834"/>
                    <a:pt x="504" y="823"/>
                    <a:pt x="512" y="808"/>
                  </a:cubicBezTo>
                  <a:cubicBezTo>
                    <a:pt x="519" y="794"/>
                    <a:pt x="523" y="777"/>
                    <a:pt x="523" y="757"/>
                  </a:cubicBezTo>
                  <a:cubicBezTo>
                    <a:pt x="523" y="737"/>
                    <a:pt x="518" y="721"/>
                    <a:pt x="509" y="708"/>
                  </a:cubicBezTo>
                  <a:cubicBezTo>
                    <a:pt x="499" y="694"/>
                    <a:pt x="486" y="682"/>
                    <a:pt x="468" y="671"/>
                  </a:cubicBezTo>
                  <a:cubicBezTo>
                    <a:pt x="450" y="660"/>
                    <a:pt x="428" y="650"/>
                    <a:pt x="402" y="641"/>
                  </a:cubicBezTo>
                  <a:cubicBezTo>
                    <a:pt x="375" y="632"/>
                    <a:pt x="345" y="622"/>
                    <a:pt x="311" y="611"/>
                  </a:cubicBezTo>
                  <a:cubicBezTo>
                    <a:pt x="279" y="601"/>
                    <a:pt x="247" y="588"/>
                    <a:pt x="216" y="574"/>
                  </a:cubicBezTo>
                  <a:cubicBezTo>
                    <a:pt x="185" y="560"/>
                    <a:pt x="157" y="541"/>
                    <a:pt x="132" y="519"/>
                  </a:cubicBezTo>
                  <a:cubicBezTo>
                    <a:pt x="108" y="496"/>
                    <a:pt x="88" y="469"/>
                    <a:pt x="73" y="437"/>
                  </a:cubicBezTo>
                  <a:cubicBezTo>
                    <a:pt x="58" y="405"/>
                    <a:pt x="51" y="365"/>
                    <a:pt x="51" y="319"/>
                  </a:cubicBezTo>
                  <a:cubicBezTo>
                    <a:pt x="51" y="263"/>
                    <a:pt x="62" y="214"/>
                    <a:pt x="86" y="174"/>
                  </a:cubicBezTo>
                  <a:cubicBezTo>
                    <a:pt x="108" y="134"/>
                    <a:pt x="139" y="101"/>
                    <a:pt x="176" y="75"/>
                  </a:cubicBezTo>
                  <a:cubicBezTo>
                    <a:pt x="214" y="49"/>
                    <a:pt x="256" y="30"/>
                    <a:pt x="303" y="18"/>
                  </a:cubicBezTo>
                  <a:cubicBezTo>
                    <a:pt x="350" y="6"/>
                    <a:pt x="397" y="0"/>
                    <a:pt x="446" y="0"/>
                  </a:cubicBezTo>
                  <a:cubicBezTo>
                    <a:pt x="503" y="0"/>
                    <a:pt x="562" y="11"/>
                    <a:pt x="622" y="32"/>
                  </a:cubicBezTo>
                  <a:cubicBezTo>
                    <a:pt x="682" y="53"/>
                    <a:pt x="734" y="84"/>
                    <a:pt x="780" y="125"/>
                  </a:cubicBezTo>
                  <a:lnTo>
                    <a:pt x="623" y="291"/>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604015F6-A24C-380D-9107-1A08E74DACC2}"/>
                </a:ext>
              </a:extLst>
            </p:cNvPr>
            <p:cNvSpPr>
              <a:spLocks noChangeArrowheads="1"/>
            </p:cNvSpPr>
            <p:nvPr userDrawn="1"/>
          </p:nvSpPr>
          <p:spPr bwMode="auto">
            <a:xfrm>
              <a:off x="18267363" y="1335088"/>
              <a:ext cx="71437" cy="292100"/>
            </a:xfrm>
            <a:prstGeom prst="rect">
              <a:avLst/>
            </a:prstGeom>
            <a:solidFill>
              <a:srgbClr val="9E0000"/>
            </a:solidFill>
            <a:ln w="9525">
              <a:noFill/>
              <a:miter lim="800000"/>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43">
              <a:extLst>
                <a:ext uri="{FF2B5EF4-FFF2-40B4-BE49-F238E27FC236}">
                  <a16:creationId xmlns:a16="http://schemas.microsoft.com/office/drawing/2014/main" id="{F9D88C07-7B4A-DBDB-2F0F-4C71D24241C4}"/>
                </a:ext>
              </a:extLst>
            </p:cNvPr>
            <p:cNvSpPr>
              <a:spLocks/>
            </p:cNvSpPr>
            <p:nvPr userDrawn="1"/>
          </p:nvSpPr>
          <p:spPr bwMode="auto">
            <a:xfrm>
              <a:off x="18376900" y="1335088"/>
              <a:ext cx="234950" cy="292100"/>
            </a:xfrm>
            <a:custGeom>
              <a:avLst/>
              <a:gdLst/>
              <a:ahLst/>
              <a:cxnLst>
                <a:cxn ang="0">
                  <a:pos x="96" y="38"/>
                </a:cxn>
                <a:cxn ang="0">
                  <a:pos x="96" y="184"/>
                </a:cxn>
                <a:cxn ang="0">
                  <a:pos x="52" y="184"/>
                </a:cxn>
                <a:cxn ang="0">
                  <a:pos x="52" y="38"/>
                </a:cxn>
                <a:cxn ang="0">
                  <a:pos x="0" y="38"/>
                </a:cxn>
                <a:cxn ang="0">
                  <a:pos x="0" y="0"/>
                </a:cxn>
                <a:cxn ang="0">
                  <a:pos x="148" y="0"/>
                </a:cxn>
                <a:cxn ang="0">
                  <a:pos x="148" y="38"/>
                </a:cxn>
                <a:cxn ang="0">
                  <a:pos x="96" y="38"/>
                </a:cxn>
              </a:cxnLst>
              <a:rect l="0" t="0" r="r" b="b"/>
              <a:pathLst>
                <a:path w="148" h="184">
                  <a:moveTo>
                    <a:pt x="96" y="38"/>
                  </a:moveTo>
                  <a:lnTo>
                    <a:pt x="96" y="184"/>
                  </a:lnTo>
                  <a:lnTo>
                    <a:pt x="52" y="184"/>
                  </a:lnTo>
                  <a:lnTo>
                    <a:pt x="52" y="38"/>
                  </a:lnTo>
                  <a:lnTo>
                    <a:pt x="0" y="38"/>
                  </a:lnTo>
                  <a:lnTo>
                    <a:pt x="0" y="0"/>
                  </a:lnTo>
                  <a:lnTo>
                    <a:pt x="148" y="0"/>
                  </a:lnTo>
                  <a:lnTo>
                    <a:pt x="148" y="38"/>
                  </a:lnTo>
                  <a:lnTo>
                    <a:pt x="96" y="38"/>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44">
              <a:extLst>
                <a:ext uri="{FF2B5EF4-FFF2-40B4-BE49-F238E27FC236}">
                  <a16:creationId xmlns:a16="http://schemas.microsoft.com/office/drawing/2014/main" id="{10CAEFE8-073F-A5D9-ED2B-779883A244DA}"/>
                </a:ext>
              </a:extLst>
            </p:cNvPr>
            <p:cNvSpPr>
              <a:spLocks/>
            </p:cNvSpPr>
            <p:nvPr userDrawn="1"/>
          </p:nvSpPr>
          <p:spPr bwMode="auto">
            <a:xfrm>
              <a:off x="18630900" y="1335088"/>
              <a:ext cx="293688" cy="292100"/>
            </a:xfrm>
            <a:custGeom>
              <a:avLst/>
              <a:gdLst/>
              <a:ahLst/>
              <a:cxnLst>
                <a:cxn ang="0">
                  <a:pos x="114" y="106"/>
                </a:cxn>
                <a:cxn ang="0">
                  <a:pos x="114" y="184"/>
                </a:cxn>
                <a:cxn ang="0">
                  <a:pos x="69" y="184"/>
                </a:cxn>
                <a:cxn ang="0">
                  <a:pos x="69" y="106"/>
                </a:cxn>
                <a:cxn ang="0">
                  <a:pos x="0" y="0"/>
                </a:cxn>
                <a:cxn ang="0">
                  <a:pos x="54" y="0"/>
                </a:cxn>
                <a:cxn ang="0">
                  <a:pos x="93" y="68"/>
                </a:cxn>
                <a:cxn ang="0">
                  <a:pos x="133" y="0"/>
                </a:cxn>
                <a:cxn ang="0">
                  <a:pos x="185" y="0"/>
                </a:cxn>
                <a:cxn ang="0">
                  <a:pos x="114" y="106"/>
                </a:cxn>
              </a:cxnLst>
              <a:rect l="0" t="0" r="r" b="b"/>
              <a:pathLst>
                <a:path w="185" h="184">
                  <a:moveTo>
                    <a:pt x="114" y="106"/>
                  </a:moveTo>
                  <a:lnTo>
                    <a:pt x="114" y="184"/>
                  </a:lnTo>
                  <a:lnTo>
                    <a:pt x="69" y="184"/>
                  </a:lnTo>
                  <a:lnTo>
                    <a:pt x="69" y="106"/>
                  </a:lnTo>
                  <a:lnTo>
                    <a:pt x="0" y="0"/>
                  </a:lnTo>
                  <a:lnTo>
                    <a:pt x="54" y="0"/>
                  </a:lnTo>
                  <a:lnTo>
                    <a:pt x="93" y="68"/>
                  </a:lnTo>
                  <a:lnTo>
                    <a:pt x="133" y="0"/>
                  </a:lnTo>
                  <a:lnTo>
                    <a:pt x="185" y="0"/>
                  </a:lnTo>
                  <a:lnTo>
                    <a:pt x="114" y="106"/>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45">
              <a:extLst>
                <a:ext uri="{FF2B5EF4-FFF2-40B4-BE49-F238E27FC236}">
                  <a16:creationId xmlns:a16="http://schemas.microsoft.com/office/drawing/2014/main" id="{E0125E34-B458-061C-8226-DE22B5450EE7}"/>
                </a:ext>
              </a:extLst>
            </p:cNvPr>
            <p:cNvSpPr>
              <a:spLocks noEditPoints="1"/>
            </p:cNvSpPr>
            <p:nvPr userDrawn="1"/>
          </p:nvSpPr>
          <p:spPr bwMode="auto">
            <a:xfrm>
              <a:off x="19051588" y="1327150"/>
              <a:ext cx="317500" cy="307975"/>
            </a:xfrm>
            <a:custGeom>
              <a:avLst/>
              <a:gdLst/>
              <a:ahLst/>
              <a:cxnLst>
                <a:cxn ang="0">
                  <a:pos x="1110" y="532"/>
                </a:cxn>
                <a:cxn ang="0">
                  <a:pos x="1068" y="753"/>
                </a:cxn>
                <a:cxn ang="0">
                  <a:pos x="952" y="924"/>
                </a:cxn>
                <a:cxn ang="0">
                  <a:pos x="776" y="1034"/>
                </a:cxn>
                <a:cxn ang="0">
                  <a:pos x="554" y="1073"/>
                </a:cxn>
                <a:cxn ang="0">
                  <a:pos x="333" y="1034"/>
                </a:cxn>
                <a:cxn ang="0">
                  <a:pos x="157" y="924"/>
                </a:cxn>
                <a:cxn ang="0">
                  <a:pos x="42" y="753"/>
                </a:cxn>
                <a:cxn ang="0">
                  <a:pos x="0" y="532"/>
                </a:cxn>
                <a:cxn ang="0">
                  <a:pos x="42" y="311"/>
                </a:cxn>
                <a:cxn ang="0">
                  <a:pos x="157" y="143"/>
                </a:cxn>
                <a:cxn ang="0">
                  <a:pos x="333" y="37"/>
                </a:cxn>
                <a:cxn ang="0">
                  <a:pos x="554" y="0"/>
                </a:cxn>
                <a:cxn ang="0">
                  <a:pos x="776" y="37"/>
                </a:cxn>
                <a:cxn ang="0">
                  <a:pos x="952" y="143"/>
                </a:cxn>
                <a:cxn ang="0">
                  <a:pos x="1068" y="311"/>
                </a:cxn>
                <a:cxn ang="0">
                  <a:pos x="1110" y="532"/>
                </a:cxn>
                <a:cxn ang="0">
                  <a:pos x="846"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5"/>
                </a:cxn>
                <a:cxn ang="0">
                  <a:pos x="554" y="848"/>
                </a:cxn>
                <a:cxn ang="0">
                  <a:pos x="672" y="825"/>
                </a:cxn>
                <a:cxn ang="0">
                  <a:pos x="764" y="759"/>
                </a:cxn>
                <a:cxn ang="0">
                  <a:pos x="825" y="659"/>
                </a:cxn>
                <a:cxn ang="0">
                  <a:pos x="846" y="532"/>
                </a:cxn>
              </a:cxnLst>
              <a:rect l="0" t="0" r="r" b="b"/>
              <a:pathLst>
                <a:path w="1110" h="1073">
                  <a:moveTo>
                    <a:pt x="1110" y="532"/>
                  </a:moveTo>
                  <a:cubicBezTo>
                    <a:pt x="1110" y="612"/>
                    <a:pt x="1096" y="686"/>
                    <a:pt x="1068" y="753"/>
                  </a:cubicBezTo>
                  <a:cubicBezTo>
                    <a:pt x="1040" y="819"/>
                    <a:pt x="1002" y="876"/>
                    <a:pt x="952" y="924"/>
                  </a:cubicBezTo>
                  <a:cubicBezTo>
                    <a:pt x="903" y="971"/>
                    <a:pt x="844" y="1008"/>
                    <a:pt x="776" y="1034"/>
                  </a:cubicBezTo>
                  <a:cubicBezTo>
                    <a:pt x="708" y="1060"/>
                    <a:pt x="634" y="1073"/>
                    <a:pt x="554" y="1073"/>
                  </a:cubicBezTo>
                  <a:cubicBezTo>
                    <a:pt x="474" y="1073"/>
                    <a:pt x="401" y="1060"/>
                    <a:pt x="333" y="1034"/>
                  </a:cubicBezTo>
                  <a:cubicBezTo>
                    <a:pt x="265" y="1008"/>
                    <a:pt x="207" y="971"/>
                    <a:pt x="157" y="924"/>
                  </a:cubicBezTo>
                  <a:cubicBezTo>
                    <a:pt x="108" y="876"/>
                    <a:pt x="69" y="819"/>
                    <a:pt x="42" y="753"/>
                  </a:cubicBezTo>
                  <a:cubicBezTo>
                    <a:pt x="14" y="686"/>
                    <a:pt x="0" y="612"/>
                    <a:pt x="0" y="532"/>
                  </a:cubicBezTo>
                  <a:cubicBezTo>
                    <a:pt x="0" y="450"/>
                    <a:pt x="14" y="377"/>
                    <a:pt x="42" y="311"/>
                  </a:cubicBezTo>
                  <a:cubicBezTo>
                    <a:pt x="69" y="245"/>
                    <a:pt x="108" y="190"/>
                    <a:pt x="157" y="143"/>
                  </a:cubicBezTo>
                  <a:cubicBezTo>
                    <a:pt x="207" y="97"/>
                    <a:pt x="265" y="62"/>
                    <a:pt x="333" y="37"/>
                  </a:cubicBezTo>
                  <a:cubicBezTo>
                    <a:pt x="401" y="12"/>
                    <a:pt x="474" y="0"/>
                    <a:pt x="554" y="0"/>
                  </a:cubicBezTo>
                  <a:cubicBezTo>
                    <a:pt x="634" y="0"/>
                    <a:pt x="708" y="12"/>
                    <a:pt x="776" y="37"/>
                  </a:cubicBezTo>
                  <a:cubicBezTo>
                    <a:pt x="844" y="62"/>
                    <a:pt x="903" y="97"/>
                    <a:pt x="952" y="143"/>
                  </a:cubicBezTo>
                  <a:cubicBezTo>
                    <a:pt x="1002" y="190"/>
                    <a:pt x="1040" y="245"/>
                    <a:pt x="1068" y="311"/>
                  </a:cubicBezTo>
                  <a:cubicBezTo>
                    <a:pt x="1096" y="377"/>
                    <a:pt x="1110" y="450"/>
                    <a:pt x="1110" y="532"/>
                  </a:cubicBezTo>
                  <a:moveTo>
                    <a:pt x="846" y="532"/>
                  </a:moveTo>
                  <a:cubicBezTo>
                    <a:pt x="846" y="488"/>
                    <a:pt x="839" y="446"/>
                    <a:pt x="825" y="408"/>
                  </a:cubicBezTo>
                  <a:cubicBezTo>
                    <a:pt x="811" y="370"/>
                    <a:pt x="790" y="337"/>
                    <a:pt x="765" y="310"/>
                  </a:cubicBezTo>
                  <a:cubicBezTo>
                    <a:pt x="740" y="282"/>
                    <a:pt x="709" y="261"/>
                    <a:pt x="673" y="245"/>
                  </a:cubicBezTo>
                  <a:cubicBezTo>
                    <a:pt x="637" y="229"/>
                    <a:pt x="597" y="221"/>
                    <a:pt x="554" y="221"/>
                  </a:cubicBezTo>
                  <a:cubicBezTo>
                    <a:pt x="511" y="221"/>
                    <a:pt x="472" y="229"/>
                    <a:pt x="436" y="245"/>
                  </a:cubicBezTo>
                  <a:cubicBezTo>
                    <a:pt x="401" y="261"/>
                    <a:pt x="370" y="282"/>
                    <a:pt x="344" y="310"/>
                  </a:cubicBezTo>
                  <a:cubicBezTo>
                    <a:pt x="318" y="337"/>
                    <a:pt x="298" y="370"/>
                    <a:pt x="284" y="408"/>
                  </a:cubicBezTo>
                  <a:cubicBezTo>
                    <a:pt x="270" y="446"/>
                    <a:pt x="263" y="488"/>
                    <a:pt x="263" y="532"/>
                  </a:cubicBezTo>
                  <a:cubicBezTo>
                    <a:pt x="263" y="578"/>
                    <a:pt x="270" y="620"/>
                    <a:pt x="285" y="659"/>
                  </a:cubicBezTo>
                  <a:cubicBezTo>
                    <a:pt x="299" y="698"/>
                    <a:pt x="319" y="731"/>
                    <a:pt x="345" y="759"/>
                  </a:cubicBezTo>
                  <a:cubicBezTo>
                    <a:pt x="370" y="787"/>
                    <a:pt x="401" y="809"/>
                    <a:pt x="436" y="825"/>
                  </a:cubicBezTo>
                  <a:cubicBezTo>
                    <a:pt x="472" y="840"/>
                    <a:pt x="511" y="848"/>
                    <a:pt x="554" y="848"/>
                  </a:cubicBezTo>
                  <a:cubicBezTo>
                    <a:pt x="597" y="848"/>
                    <a:pt x="637" y="840"/>
                    <a:pt x="672" y="825"/>
                  </a:cubicBezTo>
                  <a:cubicBezTo>
                    <a:pt x="708" y="809"/>
                    <a:pt x="739" y="787"/>
                    <a:pt x="764" y="759"/>
                  </a:cubicBezTo>
                  <a:cubicBezTo>
                    <a:pt x="790" y="731"/>
                    <a:pt x="811" y="698"/>
                    <a:pt x="825" y="659"/>
                  </a:cubicBezTo>
                  <a:cubicBezTo>
                    <a:pt x="839" y="620"/>
                    <a:pt x="846" y="578"/>
                    <a:pt x="846" y="532"/>
                  </a:cubicBezTo>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46">
              <a:extLst>
                <a:ext uri="{FF2B5EF4-FFF2-40B4-BE49-F238E27FC236}">
                  <a16:creationId xmlns:a16="http://schemas.microsoft.com/office/drawing/2014/main" id="{A29EA2ED-47C1-201A-BF42-9372D13F87D3}"/>
                </a:ext>
              </a:extLst>
            </p:cNvPr>
            <p:cNvSpPr>
              <a:spLocks/>
            </p:cNvSpPr>
            <p:nvPr userDrawn="1"/>
          </p:nvSpPr>
          <p:spPr bwMode="auto">
            <a:xfrm>
              <a:off x="19423063" y="1335088"/>
              <a:ext cx="192087" cy="292100"/>
            </a:xfrm>
            <a:custGeom>
              <a:avLst/>
              <a:gdLst/>
              <a:ahLst/>
              <a:cxnLst>
                <a:cxn ang="0">
                  <a:pos x="44" y="38"/>
                </a:cxn>
                <a:cxn ang="0">
                  <a:pos x="44" y="76"/>
                </a:cxn>
                <a:cxn ang="0">
                  <a:pos x="115" y="76"/>
                </a:cxn>
                <a:cxn ang="0">
                  <a:pos x="115" y="113"/>
                </a:cxn>
                <a:cxn ang="0">
                  <a:pos x="44" y="113"/>
                </a:cxn>
                <a:cxn ang="0">
                  <a:pos x="44" y="184"/>
                </a:cxn>
                <a:cxn ang="0">
                  <a:pos x="0" y="184"/>
                </a:cxn>
                <a:cxn ang="0">
                  <a:pos x="0" y="0"/>
                </a:cxn>
                <a:cxn ang="0">
                  <a:pos x="121" y="0"/>
                </a:cxn>
                <a:cxn ang="0">
                  <a:pos x="121" y="38"/>
                </a:cxn>
                <a:cxn ang="0">
                  <a:pos x="44" y="38"/>
                </a:cxn>
              </a:cxnLst>
              <a:rect l="0" t="0" r="r" b="b"/>
              <a:pathLst>
                <a:path w="121" h="184">
                  <a:moveTo>
                    <a:pt x="44" y="38"/>
                  </a:moveTo>
                  <a:lnTo>
                    <a:pt x="44" y="76"/>
                  </a:lnTo>
                  <a:lnTo>
                    <a:pt x="115" y="76"/>
                  </a:lnTo>
                  <a:lnTo>
                    <a:pt x="115" y="113"/>
                  </a:lnTo>
                  <a:lnTo>
                    <a:pt x="44" y="113"/>
                  </a:lnTo>
                  <a:lnTo>
                    <a:pt x="44" y="184"/>
                  </a:lnTo>
                  <a:lnTo>
                    <a:pt x="0" y="184"/>
                  </a:lnTo>
                  <a:lnTo>
                    <a:pt x="0" y="0"/>
                  </a:lnTo>
                  <a:lnTo>
                    <a:pt x="121" y="0"/>
                  </a:lnTo>
                  <a:lnTo>
                    <a:pt x="121" y="38"/>
                  </a:lnTo>
                  <a:lnTo>
                    <a:pt x="44" y="38"/>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Freeform 47">
              <a:extLst>
                <a:ext uri="{FF2B5EF4-FFF2-40B4-BE49-F238E27FC236}">
                  <a16:creationId xmlns:a16="http://schemas.microsoft.com/office/drawing/2014/main" id="{AE4F0126-9F28-574C-A362-B9967A6DE7FF}"/>
                </a:ext>
              </a:extLst>
            </p:cNvPr>
            <p:cNvSpPr>
              <a:spLocks/>
            </p:cNvSpPr>
            <p:nvPr userDrawn="1"/>
          </p:nvSpPr>
          <p:spPr bwMode="auto">
            <a:xfrm>
              <a:off x="12106275" y="847725"/>
              <a:ext cx="1049338" cy="1266825"/>
            </a:xfrm>
            <a:custGeom>
              <a:avLst/>
              <a:gdLst/>
              <a:ahLst/>
              <a:cxnLst>
                <a:cxn ang="0">
                  <a:pos x="429" y="164"/>
                </a:cxn>
                <a:cxn ang="0">
                  <a:pos x="429" y="798"/>
                </a:cxn>
                <a:cxn ang="0">
                  <a:pos x="232" y="798"/>
                </a:cxn>
                <a:cxn ang="0">
                  <a:pos x="232" y="164"/>
                </a:cxn>
                <a:cxn ang="0">
                  <a:pos x="0" y="164"/>
                </a:cxn>
                <a:cxn ang="0">
                  <a:pos x="0" y="0"/>
                </a:cxn>
                <a:cxn ang="0">
                  <a:pos x="661" y="0"/>
                </a:cxn>
                <a:cxn ang="0">
                  <a:pos x="661" y="164"/>
                </a:cxn>
                <a:cxn ang="0">
                  <a:pos x="429" y="164"/>
                </a:cxn>
              </a:cxnLst>
              <a:rect l="0" t="0" r="r" b="b"/>
              <a:pathLst>
                <a:path w="661" h="798">
                  <a:moveTo>
                    <a:pt x="429" y="164"/>
                  </a:moveTo>
                  <a:lnTo>
                    <a:pt x="429" y="798"/>
                  </a:lnTo>
                  <a:lnTo>
                    <a:pt x="232" y="798"/>
                  </a:lnTo>
                  <a:lnTo>
                    <a:pt x="232" y="164"/>
                  </a:lnTo>
                  <a:lnTo>
                    <a:pt x="0" y="164"/>
                  </a:lnTo>
                  <a:lnTo>
                    <a:pt x="0" y="0"/>
                  </a:lnTo>
                  <a:lnTo>
                    <a:pt x="661" y="0"/>
                  </a:lnTo>
                  <a:lnTo>
                    <a:pt x="661" y="164"/>
                  </a:lnTo>
                  <a:lnTo>
                    <a:pt x="429" y="164"/>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a:extLst>
                <a:ext uri="{FF2B5EF4-FFF2-40B4-BE49-F238E27FC236}">
                  <a16:creationId xmlns:a16="http://schemas.microsoft.com/office/drawing/2014/main" id="{987F1B2E-5FD6-ACE6-6210-77D38EA7F225}"/>
                </a:ext>
              </a:extLst>
            </p:cNvPr>
            <p:cNvSpPr>
              <a:spLocks/>
            </p:cNvSpPr>
            <p:nvPr userDrawn="1"/>
          </p:nvSpPr>
          <p:spPr bwMode="auto">
            <a:xfrm>
              <a:off x="13276263" y="847725"/>
              <a:ext cx="1112837" cy="1300163"/>
            </a:xfrm>
            <a:custGeom>
              <a:avLst/>
              <a:gdLst/>
              <a:ahLst/>
              <a:cxnLst>
                <a:cxn ang="0">
                  <a:pos x="3753" y="3482"/>
                </a:cxn>
                <a:cxn ang="0">
                  <a:pos x="3359" y="4044"/>
                </a:cxn>
                <a:cxn ang="0">
                  <a:pos x="2740" y="4409"/>
                </a:cxn>
                <a:cxn ang="0">
                  <a:pos x="1936" y="4540"/>
                </a:cxn>
                <a:cxn ang="0">
                  <a:pos x="1128" y="4409"/>
                </a:cxn>
                <a:cxn ang="0">
                  <a:pos x="519" y="4044"/>
                </a:cxn>
                <a:cxn ang="0">
                  <a:pos x="135" y="3482"/>
                </a:cxn>
                <a:cxn ang="0">
                  <a:pos x="0" y="2754"/>
                </a:cxn>
                <a:cxn ang="0">
                  <a:pos x="0" y="0"/>
                </a:cxn>
                <a:cxn ang="0">
                  <a:pos x="1090" y="0"/>
                </a:cxn>
                <a:cxn ang="0">
                  <a:pos x="1090" y="2667"/>
                </a:cxn>
                <a:cxn ang="0">
                  <a:pos x="1138" y="3010"/>
                </a:cxn>
                <a:cxn ang="0">
                  <a:pos x="1285" y="3301"/>
                </a:cxn>
                <a:cxn ang="0">
                  <a:pos x="1548" y="3504"/>
                </a:cxn>
                <a:cxn ang="0">
                  <a:pos x="1942" y="3579"/>
                </a:cxn>
                <a:cxn ang="0">
                  <a:pos x="2336" y="3504"/>
                </a:cxn>
                <a:cxn ang="0">
                  <a:pos x="2602" y="3301"/>
                </a:cxn>
                <a:cxn ang="0">
                  <a:pos x="2750" y="3010"/>
                </a:cxn>
                <a:cxn ang="0">
                  <a:pos x="2795" y="2667"/>
                </a:cxn>
                <a:cxn ang="0">
                  <a:pos x="2795" y="0"/>
                </a:cxn>
                <a:cxn ang="0">
                  <a:pos x="3890" y="0"/>
                </a:cxn>
                <a:cxn ang="0">
                  <a:pos x="3890" y="2754"/>
                </a:cxn>
                <a:cxn ang="0">
                  <a:pos x="3753" y="3482"/>
                </a:cxn>
              </a:cxnLst>
              <a:rect l="0" t="0" r="r" b="b"/>
              <a:pathLst>
                <a:path w="3890" h="4540">
                  <a:moveTo>
                    <a:pt x="3753" y="3482"/>
                  </a:moveTo>
                  <a:cubicBezTo>
                    <a:pt x="3661" y="3700"/>
                    <a:pt x="3529" y="3888"/>
                    <a:pt x="3359" y="4044"/>
                  </a:cubicBezTo>
                  <a:cubicBezTo>
                    <a:pt x="3188" y="4200"/>
                    <a:pt x="2982" y="4322"/>
                    <a:pt x="2740" y="4409"/>
                  </a:cubicBezTo>
                  <a:cubicBezTo>
                    <a:pt x="2499" y="4497"/>
                    <a:pt x="2231" y="4540"/>
                    <a:pt x="1936" y="4540"/>
                  </a:cubicBezTo>
                  <a:cubicBezTo>
                    <a:pt x="1637" y="4540"/>
                    <a:pt x="1368" y="4497"/>
                    <a:pt x="1128" y="4409"/>
                  </a:cubicBezTo>
                  <a:cubicBezTo>
                    <a:pt x="889" y="4322"/>
                    <a:pt x="686" y="4200"/>
                    <a:pt x="519" y="4044"/>
                  </a:cubicBezTo>
                  <a:cubicBezTo>
                    <a:pt x="353" y="3888"/>
                    <a:pt x="225" y="3700"/>
                    <a:pt x="135" y="3482"/>
                  </a:cubicBezTo>
                  <a:cubicBezTo>
                    <a:pt x="45" y="3263"/>
                    <a:pt x="0" y="3021"/>
                    <a:pt x="0" y="2754"/>
                  </a:cubicBezTo>
                  <a:cubicBezTo>
                    <a:pt x="0" y="0"/>
                    <a:pt x="0" y="0"/>
                    <a:pt x="0" y="0"/>
                  </a:cubicBezTo>
                  <a:cubicBezTo>
                    <a:pt x="1090" y="0"/>
                    <a:pt x="1090" y="0"/>
                    <a:pt x="1090" y="0"/>
                  </a:cubicBezTo>
                  <a:cubicBezTo>
                    <a:pt x="1090" y="2667"/>
                    <a:pt x="1090" y="2667"/>
                    <a:pt x="1090" y="2667"/>
                  </a:cubicBezTo>
                  <a:cubicBezTo>
                    <a:pt x="1090" y="2788"/>
                    <a:pt x="1106" y="2902"/>
                    <a:pt x="1138" y="3010"/>
                  </a:cubicBezTo>
                  <a:cubicBezTo>
                    <a:pt x="1170" y="3119"/>
                    <a:pt x="1219" y="3215"/>
                    <a:pt x="1285" y="3301"/>
                  </a:cubicBezTo>
                  <a:cubicBezTo>
                    <a:pt x="1351" y="3386"/>
                    <a:pt x="1439" y="3454"/>
                    <a:pt x="1548" y="3504"/>
                  </a:cubicBezTo>
                  <a:cubicBezTo>
                    <a:pt x="1657" y="3554"/>
                    <a:pt x="1788" y="3579"/>
                    <a:pt x="1942" y="3579"/>
                  </a:cubicBezTo>
                  <a:cubicBezTo>
                    <a:pt x="2096" y="3579"/>
                    <a:pt x="2227" y="3554"/>
                    <a:pt x="2336" y="3504"/>
                  </a:cubicBezTo>
                  <a:cubicBezTo>
                    <a:pt x="2445" y="3454"/>
                    <a:pt x="2534" y="3386"/>
                    <a:pt x="2602" y="3301"/>
                  </a:cubicBezTo>
                  <a:cubicBezTo>
                    <a:pt x="2671" y="3215"/>
                    <a:pt x="2720" y="3119"/>
                    <a:pt x="2750" y="3010"/>
                  </a:cubicBezTo>
                  <a:cubicBezTo>
                    <a:pt x="2780" y="2902"/>
                    <a:pt x="2795" y="2788"/>
                    <a:pt x="2795" y="2667"/>
                  </a:cubicBezTo>
                  <a:cubicBezTo>
                    <a:pt x="2795" y="0"/>
                    <a:pt x="2795" y="0"/>
                    <a:pt x="2795" y="0"/>
                  </a:cubicBezTo>
                  <a:cubicBezTo>
                    <a:pt x="3890" y="0"/>
                    <a:pt x="3890" y="0"/>
                    <a:pt x="3890" y="0"/>
                  </a:cubicBezTo>
                  <a:cubicBezTo>
                    <a:pt x="3890" y="2754"/>
                    <a:pt x="3890" y="2754"/>
                    <a:pt x="3890" y="2754"/>
                  </a:cubicBezTo>
                  <a:cubicBezTo>
                    <a:pt x="3890" y="3021"/>
                    <a:pt x="3845" y="3263"/>
                    <a:pt x="3753" y="3482"/>
                  </a:cubicBezTo>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Freeform 49">
              <a:extLst>
                <a:ext uri="{FF2B5EF4-FFF2-40B4-BE49-F238E27FC236}">
                  <a16:creationId xmlns:a16="http://schemas.microsoft.com/office/drawing/2014/main" id="{8B2E665C-930D-FD9E-3F71-0E90EAF35E6B}"/>
                </a:ext>
              </a:extLst>
            </p:cNvPr>
            <p:cNvSpPr>
              <a:spLocks/>
            </p:cNvSpPr>
            <p:nvPr userDrawn="1"/>
          </p:nvSpPr>
          <p:spPr bwMode="auto">
            <a:xfrm>
              <a:off x="14357350" y="750888"/>
              <a:ext cx="863600" cy="1557337"/>
            </a:xfrm>
            <a:custGeom>
              <a:avLst/>
              <a:gdLst/>
              <a:ahLst/>
              <a:cxnLst>
                <a:cxn ang="0">
                  <a:pos x="143" y="981"/>
                </a:cxn>
                <a:cxn ang="0">
                  <a:pos x="544" y="0"/>
                </a:cxn>
                <a:cxn ang="0">
                  <a:pos x="401" y="0"/>
                </a:cxn>
                <a:cxn ang="0">
                  <a:pos x="0" y="981"/>
                </a:cxn>
                <a:cxn ang="0">
                  <a:pos x="143" y="981"/>
                </a:cxn>
              </a:cxnLst>
              <a:rect l="0" t="0" r="r" b="b"/>
              <a:pathLst>
                <a:path w="544" h="981">
                  <a:moveTo>
                    <a:pt x="143" y="981"/>
                  </a:moveTo>
                  <a:lnTo>
                    <a:pt x="544" y="0"/>
                  </a:lnTo>
                  <a:lnTo>
                    <a:pt x="401" y="0"/>
                  </a:lnTo>
                  <a:lnTo>
                    <a:pt x="0" y="981"/>
                  </a:lnTo>
                  <a:lnTo>
                    <a:pt x="143" y="981"/>
                  </a:lnTo>
                  <a:close/>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Freeform 50">
              <a:extLst>
                <a:ext uri="{FF2B5EF4-FFF2-40B4-BE49-F238E27FC236}">
                  <a16:creationId xmlns:a16="http://schemas.microsoft.com/office/drawing/2014/main" id="{CFB9F323-F7B0-A101-C4B9-C19125F84A8C}"/>
                </a:ext>
              </a:extLst>
            </p:cNvPr>
            <p:cNvSpPr>
              <a:spLocks noEditPoints="1"/>
            </p:cNvSpPr>
            <p:nvPr userDrawn="1"/>
          </p:nvSpPr>
          <p:spPr bwMode="auto">
            <a:xfrm>
              <a:off x="15055850" y="1200150"/>
              <a:ext cx="947738" cy="947738"/>
            </a:xfrm>
            <a:custGeom>
              <a:avLst/>
              <a:gdLst/>
              <a:ahLst/>
              <a:cxnLst>
                <a:cxn ang="0">
                  <a:pos x="1656" y="0"/>
                </a:cxn>
                <a:cxn ang="0">
                  <a:pos x="0" y="1655"/>
                </a:cxn>
                <a:cxn ang="0">
                  <a:pos x="1656" y="3311"/>
                </a:cxn>
                <a:cxn ang="0">
                  <a:pos x="3166" y="2592"/>
                </a:cxn>
                <a:cxn ang="0">
                  <a:pos x="2415" y="2286"/>
                </a:cxn>
                <a:cxn ang="0">
                  <a:pos x="1656" y="2595"/>
                </a:cxn>
                <a:cxn ang="0">
                  <a:pos x="759" y="1936"/>
                </a:cxn>
                <a:cxn ang="0">
                  <a:pos x="3287" y="1936"/>
                </a:cxn>
                <a:cxn ang="0">
                  <a:pos x="3311" y="1655"/>
                </a:cxn>
                <a:cxn ang="0">
                  <a:pos x="1656" y="0"/>
                </a:cxn>
                <a:cxn ang="0">
                  <a:pos x="1656" y="717"/>
                </a:cxn>
                <a:cxn ang="0">
                  <a:pos x="2525" y="1299"/>
                </a:cxn>
                <a:cxn ang="0">
                  <a:pos x="787" y="1299"/>
                </a:cxn>
                <a:cxn ang="0">
                  <a:pos x="1656" y="717"/>
                </a:cxn>
              </a:cxnLst>
              <a:rect l="0" t="0" r="r" b="b"/>
              <a:pathLst>
                <a:path w="3311" h="3311">
                  <a:moveTo>
                    <a:pt x="1656" y="0"/>
                  </a:moveTo>
                  <a:cubicBezTo>
                    <a:pt x="741" y="0"/>
                    <a:pt x="0" y="741"/>
                    <a:pt x="0" y="1655"/>
                  </a:cubicBezTo>
                  <a:cubicBezTo>
                    <a:pt x="0" y="2570"/>
                    <a:pt x="741" y="3311"/>
                    <a:pt x="1656" y="3311"/>
                  </a:cubicBezTo>
                  <a:cubicBezTo>
                    <a:pt x="2242" y="3311"/>
                    <a:pt x="2842" y="3054"/>
                    <a:pt x="3166" y="2592"/>
                  </a:cubicBezTo>
                  <a:cubicBezTo>
                    <a:pt x="2415" y="2286"/>
                    <a:pt x="2415" y="2286"/>
                    <a:pt x="2415" y="2286"/>
                  </a:cubicBezTo>
                  <a:cubicBezTo>
                    <a:pt x="2215" y="2507"/>
                    <a:pt x="1941" y="2595"/>
                    <a:pt x="1656" y="2595"/>
                  </a:cubicBezTo>
                  <a:cubicBezTo>
                    <a:pt x="1235" y="2595"/>
                    <a:pt x="879" y="2318"/>
                    <a:pt x="759" y="1936"/>
                  </a:cubicBezTo>
                  <a:cubicBezTo>
                    <a:pt x="3287" y="1936"/>
                    <a:pt x="3287" y="1936"/>
                    <a:pt x="3287" y="1936"/>
                  </a:cubicBezTo>
                  <a:cubicBezTo>
                    <a:pt x="3303" y="1845"/>
                    <a:pt x="3311" y="1751"/>
                    <a:pt x="3311" y="1655"/>
                  </a:cubicBezTo>
                  <a:cubicBezTo>
                    <a:pt x="3311" y="741"/>
                    <a:pt x="2570" y="0"/>
                    <a:pt x="1656" y="0"/>
                  </a:cubicBezTo>
                  <a:moveTo>
                    <a:pt x="1656" y="717"/>
                  </a:moveTo>
                  <a:cubicBezTo>
                    <a:pt x="2048" y="717"/>
                    <a:pt x="2384" y="957"/>
                    <a:pt x="2525" y="1299"/>
                  </a:cubicBezTo>
                  <a:cubicBezTo>
                    <a:pt x="787" y="1299"/>
                    <a:pt x="787" y="1299"/>
                    <a:pt x="787" y="1299"/>
                  </a:cubicBezTo>
                  <a:cubicBezTo>
                    <a:pt x="927" y="957"/>
                    <a:pt x="1263" y="717"/>
                    <a:pt x="1656" y="717"/>
                  </a:cubicBezTo>
                </a:path>
              </a:pathLst>
            </a:custGeom>
            <a:solidFill>
              <a:srgbClr val="9E0000"/>
            </a:solidFill>
            <a:ln w="9525">
              <a:noFill/>
              <a:round/>
              <a:headEnd/>
              <a:tailEn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5" name="TextBox 4">
            <a:extLst>
              <a:ext uri="{FF2B5EF4-FFF2-40B4-BE49-F238E27FC236}">
                <a16:creationId xmlns:a16="http://schemas.microsoft.com/office/drawing/2014/main" id="{F990374E-A319-0306-BD7A-5EB69211173D}"/>
              </a:ext>
            </a:extLst>
          </p:cNvPr>
          <p:cNvSpPr txBox="1"/>
          <p:nvPr/>
        </p:nvSpPr>
        <p:spPr>
          <a:xfrm>
            <a:off x="-3258589" y="1978429"/>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A728FA2C-671A-90A1-F97C-68CBDE8DBB81}"/>
              </a:ext>
            </a:extLst>
          </p:cNvPr>
          <p:cNvPicPr>
            <a:picLocks noChangeAspect="1"/>
          </p:cNvPicPr>
          <p:nvPr/>
        </p:nvPicPr>
        <p:blipFill>
          <a:blip r:embed="rId5"/>
          <a:stretch>
            <a:fillRect/>
          </a:stretch>
        </p:blipFill>
        <p:spPr>
          <a:xfrm>
            <a:off x="4301889" y="5863115"/>
            <a:ext cx="2246235" cy="723364"/>
          </a:xfrm>
          <a:prstGeom prst="rect">
            <a:avLst/>
          </a:prstGeom>
        </p:spPr>
      </p:pic>
    </p:spTree>
    <p:extLst>
      <p:ext uri="{BB962C8B-B14F-4D97-AF65-F5344CB8AC3E}">
        <p14:creationId xmlns:p14="http://schemas.microsoft.com/office/powerpoint/2010/main" val="1933892224"/>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b="1" dirty="0"/>
              <a:t>Year III Results (2022 Annual Review 3)</a:t>
            </a:r>
          </a:p>
        </p:txBody>
      </p:sp>
      <p:sp>
        <p:nvSpPr>
          <p:cNvPr id="3" name="Content Placeholder 2"/>
          <p:cNvSpPr>
            <a:spLocks noGrp="1"/>
          </p:cNvSpPr>
          <p:nvPr>
            <p:ph idx="1"/>
          </p:nvPr>
        </p:nvSpPr>
        <p:spPr>
          <a:xfrm>
            <a:off x="228600" y="836712"/>
            <a:ext cx="8915400" cy="5195664"/>
          </a:xfrm>
        </p:spPr>
        <p:txBody>
          <a:bodyPr/>
          <a:lstStyle/>
          <a:p>
            <a:r>
              <a:rPr lang="en-US" sz="2000" dirty="0"/>
              <a:t>Sibyl: Adaptive and Extensible Data Placement in Hybrid Storage Systems Using Online Reinforcement Learning [ISCA 2022]</a:t>
            </a:r>
          </a:p>
          <a:p>
            <a:endParaRPr lang="en-US" sz="2000" dirty="0"/>
          </a:p>
          <a:p>
            <a:r>
              <a:rPr lang="en-US" sz="2000" dirty="0"/>
              <a:t>Hermes: Accelerating Long-Latency Load Requests via Perceptron-Based Off-Chip Load Prediction [MICRO 2022]</a:t>
            </a:r>
          </a:p>
          <a:p>
            <a:endParaRPr lang="en-US" sz="2000" dirty="0"/>
          </a:p>
          <a:p>
            <a:r>
              <a:rPr lang="en-US" sz="2000" dirty="0" err="1"/>
              <a:t>GenPIP</a:t>
            </a:r>
            <a:r>
              <a:rPr lang="en-US" sz="2000" dirty="0"/>
              <a:t>: In-Memory Acceleration of Genome Analysis via Tight Integration of </a:t>
            </a:r>
            <a:r>
              <a:rPr lang="en-US" sz="2000" dirty="0" err="1"/>
              <a:t>Basecalling</a:t>
            </a:r>
            <a:r>
              <a:rPr lang="en-US" sz="2000" dirty="0"/>
              <a:t> and Read Mapping [MICRO 2022]</a:t>
            </a:r>
          </a:p>
          <a:p>
            <a:endParaRPr lang="en-US" sz="2000" dirty="0"/>
          </a:p>
          <a:p>
            <a:r>
              <a:rPr lang="en-US" sz="2000" dirty="0" err="1"/>
              <a:t>pLUTo</a:t>
            </a:r>
            <a:r>
              <a:rPr lang="en-US" sz="2000" dirty="0"/>
              <a:t>: Enabling Massively Parallel Computation via In DRAM via Lookup Tables [MICRO 2022]</a:t>
            </a:r>
          </a:p>
          <a:p>
            <a:endParaRPr lang="en-US" sz="2000" dirty="0"/>
          </a:p>
          <a:p>
            <a:r>
              <a:rPr lang="en-US" sz="2000" dirty="0" err="1"/>
              <a:t>DeepSketch</a:t>
            </a:r>
            <a:r>
              <a:rPr lang="en-US" sz="2000" dirty="0"/>
              <a:t>: A New Machine Learning-Based Reference Search Technique for Post-Deduplication Delta Compression [FAST 2022]</a:t>
            </a:r>
          </a:p>
          <a:p>
            <a:endParaRPr lang="en-US" sz="2000" dirty="0"/>
          </a:p>
          <a:p>
            <a:r>
              <a:rPr lang="en-US" sz="2000" dirty="0"/>
              <a:t>A Modern Primer on Processing in Memory [</a:t>
            </a:r>
            <a:r>
              <a:rPr lang="en-US" sz="2000" dirty="0" err="1"/>
              <a:t>Arxiv</a:t>
            </a:r>
            <a:r>
              <a:rPr lang="en-US" sz="2000" dirty="0"/>
              <a:t>, Updated 2022]</a:t>
            </a:r>
          </a:p>
          <a:p>
            <a:pPr marL="0" indent="0">
              <a:buNone/>
            </a:pPr>
            <a:endParaRPr lang="en-US" sz="2000" dirty="0"/>
          </a:p>
          <a:p>
            <a:endParaRPr lang="en-US" sz="1200" dirty="0"/>
          </a:p>
          <a:p>
            <a:endParaRPr lang="en-US" sz="1200" dirty="0"/>
          </a:p>
          <a:p>
            <a:endParaRPr lang="en-US" sz="1200" dirty="0"/>
          </a:p>
          <a:p>
            <a:endParaRPr lang="en-US" sz="1200" dirty="0"/>
          </a:p>
          <a:p>
            <a:pPr marL="0" indent="0">
              <a:buNone/>
            </a:pPr>
            <a:endParaRPr lang="en-US" sz="1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353FF3C2-185D-9C93-BCEB-0517032DA660}"/>
              </a:ext>
            </a:extLst>
          </p:cNvPr>
          <p:cNvSpPr/>
          <p:nvPr/>
        </p:nvSpPr>
        <p:spPr>
          <a:xfrm>
            <a:off x="539552" y="1827932"/>
            <a:ext cx="8496944" cy="73749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640958136"/>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a:xfrm>
            <a:off x="228600" y="152400"/>
            <a:ext cx="8834884" cy="1066800"/>
          </a:xfrm>
        </p:spPr>
        <p:txBody>
          <a:bodyPr/>
          <a:lstStyle/>
          <a:p>
            <a:r>
              <a:rPr lang="en-US" dirty="0"/>
              <a:t>Hermes</a:t>
            </a:r>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938243"/>
            <a:ext cx="8610600" cy="5157757"/>
          </a:xfrm>
        </p:spPr>
        <p:txBody>
          <a:bodyPr/>
          <a:lstStyle/>
          <a:p>
            <a:r>
              <a:rPr lang="en-US" dirty="0">
                <a:solidFill>
                  <a:srgbClr val="0000FF"/>
                </a:solidFill>
              </a:rPr>
              <a:t>To Appear in MICRO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200998" y="6454813"/>
            <a:ext cx="5178021" cy="369332"/>
          </a:xfrm>
          <a:prstGeom prst="rect">
            <a:avLst/>
          </a:prstGeom>
          <a:noFill/>
        </p:spPr>
        <p:txBody>
          <a:bodyPr wrap="none" rtlCol="0">
            <a:spAutoFit/>
          </a:bodyPr>
          <a:lstStyle/>
          <a:p>
            <a:pPr lvl="0">
              <a:defRPr/>
            </a:pPr>
            <a:r>
              <a:rPr lang="en-US" b="1" dirty="0">
                <a:solidFill>
                  <a:srgbClr val="0000FF"/>
                </a:solidFill>
                <a:hlinkClick r:id="rId2">
                  <a:extLst>
                    <a:ext uri="{A12FA001-AC4F-418D-AE19-62706E023703}">
                      <ahyp:hlinkClr xmlns:ahyp="http://schemas.microsoft.com/office/drawing/2018/hyperlinkcolor" val="tx"/>
                    </a:ext>
                  </a:extLst>
                </a:hlinkClick>
              </a:rPr>
              <a:t>https://github.com/CMU-SAFARI/Hermes</a:t>
            </a:r>
            <a:r>
              <a:rPr lang="en-US" b="1" dirty="0">
                <a:solidFill>
                  <a:srgbClr val="0000FF"/>
                </a:solidFill>
              </a:rPr>
              <a:t> </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7" name="Picture 6">
            <a:extLst>
              <a:ext uri="{FF2B5EF4-FFF2-40B4-BE49-F238E27FC236}">
                <a16:creationId xmlns:a16="http://schemas.microsoft.com/office/drawing/2014/main" id="{36D7507E-BF40-1218-218E-33811C971A42}"/>
              </a:ext>
            </a:extLst>
          </p:cNvPr>
          <p:cNvPicPr>
            <a:picLocks noChangeAspect="1"/>
          </p:cNvPicPr>
          <p:nvPr/>
        </p:nvPicPr>
        <p:blipFill>
          <a:blip r:embed="rId3"/>
          <a:stretch>
            <a:fillRect/>
          </a:stretch>
        </p:blipFill>
        <p:spPr>
          <a:xfrm>
            <a:off x="2200998" y="1387480"/>
            <a:ext cx="4459234" cy="4922739"/>
          </a:xfrm>
          <a:prstGeom prst="rect">
            <a:avLst/>
          </a:prstGeom>
        </p:spPr>
      </p:pic>
    </p:spTree>
    <p:extLst>
      <p:ext uri="{BB962C8B-B14F-4D97-AF65-F5344CB8AC3E}">
        <p14:creationId xmlns:p14="http://schemas.microsoft.com/office/powerpoint/2010/main" val="1556774037"/>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4377568"/>
            <a:ext cx="8487452"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Rahul </a:t>
            </a:r>
            <a:r>
              <a:rPr kumimoji="0" lang="en-US" sz="2400" b="1" i="0" u="sng" strike="noStrike" kern="1200" cap="none" spc="0" normalizeH="0" baseline="0" noProof="0" dirty="0" err="1">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Bera</a:t>
            </a:r>
            <a:r>
              <a:rPr kumimoji="0" lang="en-US" sz="2000" b="1" i="0" u="none" strike="noStrike" kern="1200" cap="none" spc="0" normalizeH="0" baseline="0" noProof="0" dirty="0">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  Konstantinos </a:t>
            </a:r>
            <a:r>
              <a:rPr kumimoji="0" lang="en-US" sz="2000" b="1" i="0" u="none" strike="noStrike" kern="1200" cap="none" spc="0" normalizeH="0" baseline="0" noProof="0" dirty="0" err="1">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Kanellopoulos</a:t>
            </a:r>
            <a:r>
              <a:rPr kumimoji="0" lang="en-US" sz="2000" b="1" i="0" u="none" strike="noStrike" kern="1200" cap="none" spc="0" normalizeH="0" baseline="0" noProof="0" dirty="0">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  Shankar Balachandran,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David Novo,  </a:t>
            </a:r>
            <a:r>
              <a:rPr kumimoji="0" lang="en-US" sz="2000" b="1" i="0" u="none" strike="noStrike" kern="1200" cap="none" spc="0" normalizeH="0" baseline="0" noProof="0" dirty="0" err="1">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Ataberk</a:t>
            </a:r>
            <a:r>
              <a:rPr kumimoji="0" lang="en-US" sz="2000" b="1" i="0" u="none" strike="noStrike" kern="1200" cap="none" spc="0" normalizeH="0" baseline="0" noProof="0" dirty="0">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 </a:t>
            </a:r>
            <a:r>
              <a:rPr kumimoji="0" lang="en-US" sz="2000" b="1" i="0" u="none" strike="noStrike" kern="1200" cap="none" spc="0" normalizeH="0" baseline="0" noProof="0" dirty="0" err="1">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Olgun</a:t>
            </a:r>
            <a:r>
              <a:rPr kumimoji="0" lang="en-US" sz="2000" b="1" i="0" u="none" strike="noStrike" kern="1200" cap="none" spc="0" normalizeH="0" baseline="0" noProof="0" dirty="0">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 Mohammad </a:t>
            </a:r>
            <a:r>
              <a:rPr kumimoji="0" lang="en-US" sz="2000" b="1" i="0" u="none" strike="noStrike" kern="1200" cap="none" spc="0" normalizeH="0" baseline="0" noProof="0" dirty="0" err="1">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Sadrosadati</a:t>
            </a:r>
            <a:r>
              <a:rPr kumimoji="0" lang="en-US" sz="2000" b="1" i="0" u="none" strike="noStrike" kern="1200" cap="none" spc="0" normalizeH="0" baseline="0" noProof="0" dirty="0">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  </a:t>
            </a:r>
            <a:r>
              <a:rPr kumimoji="0" lang="en-US" sz="2000" b="1" i="0" u="none" strike="noStrike" kern="1200" cap="none" spc="0" normalizeH="0" baseline="0" noProof="0" dirty="0" err="1">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Onur</a:t>
            </a:r>
            <a:r>
              <a:rPr kumimoji="0" lang="en-US" sz="2000" b="1" i="0" u="none" strike="noStrike" kern="1200" cap="none" spc="0" normalizeH="0" baseline="0" noProof="0" dirty="0">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 </a:t>
            </a:r>
            <a:r>
              <a:rPr kumimoji="0" lang="en-US" sz="2000" b="1" i="0" u="none" strike="noStrike" kern="1200" cap="none" spc="0" normalizeH="0" baseline="0" noProof="0" dirty="0" err="1">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Mutlu</a:t>
            </a:r>
            <a:endParaRPr kumimoji="0" lang="en-US" sz="2000" b="1" i="0" u="none" strike="noStrike" kern="1200" cap="none" spc="0" normalizeH="0" baseline="0" noProof="0" dirty="0">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77340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srgbClr val="44546A"/>
              </a:solidFill>
              <a:effectLst/>
              <a:uLnTx/>
              <a:uFillTx/>
              <a:latin typeface="Lato Black" panose="020F050202020403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44546A"/>
              </a:solidFill>
              <a:effectLst/>
              <a:uLnTx/>
              <a:uFillTx/>
              <a:latin typeface="Lato Black" panose="020F050202020403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120" b="1" i="0" u="none" strike="noStrike" kern="1200" cap="none" spc="0" normalizeH="0" baseline="0" noProof="0" dirty="0">
              <a:ln>
                <a:noFill/>
              </a:ln>
              <a:solidFill>
                <a:srgbClr val="44546A"/>
              </a:solidFill>
              <a:effectLst/>
              <a:uLnTx/>
              <a:uFillTx/>
              <a:latin typeface="Lato" panose="020F050202020403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120" b="1" i="0" u="none" strike="noStrike" kern="1200" cap="none" spc="0" normalizeH="0" baseline="0" noProof="0" dirty="0">
                <a:ln>
                  <a:noFill/>
                </a:ln>
                <a:solidFill>
                  <a:srgbClr val="44546A"/>
                </a:solidFill>
                <a:effectLst/>
                <a:uLnTx/>
                <a:uFillTx/>
                <a:latin typeface="Lato" panose="020F0502020204030203" pitchFamily="34" charset="77"/>
                <a:ea typeface="+mn-ea"/>
                <a:cs typeface="+mn-cs"/>
              </a:rPr>
              <a:t>Accelerating Long-Latency Load Requests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120" b="1" i="0" u="none" strike="noStrike" kern="1200" cap="none" spc="0" normalizeH="0" baseline="0" noProof="0" dirty="0">
                <a:ln>
                  <a:noFill/>
                </a:ln>
                <a:solidFill>
                  <a:srgbClr val="44546A"/>
                </a:solidFill>
                <a:effectLst/>
                <a:uLnTx/>
                <a:uFillTx/>
                <a:latin typeface="Lato" panose="020F0502020204030203" pitchFamily="34" charset="77"/>
                <a:ea typeface="+mn-ea"/>
                <a:cs typeface="+mn-cs"/>
              </a:rPr>
              <a:t>via Perceptron-based Off-chip Load Prediction</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5" name="Picture 14">
            <a:extLst>
              <a:ext uri="{FF2B5EF4-FFF2-40B4-BE49-F238E27FC236}">
                <a16:creationId xmlns:a16="http://schemas.microsoft.com/office/drawing/2014/main" id="{E9E5C155-3DFC-349C-3925-C11C6135EE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58950" y="500719"/>
            <a:ext cx="5626100" cy="1727200"/>
          </a:xfrm>
          <a:prstGeom prst="rect">
            <a:avLst/>
          </a:prstGeom>
        </p:spPr>
      </p:pic>
      <p:pic>
        <p:nvPicPr>
          <p:cNvPr id="19" name="Picture 18">
            <a:extLst>
              <a:ext uri="{FF2B5EF4-FFF2-40B4-BE49-F238E27FC236}">
                <a16:creationId xmlns:a16="http://schemas.microsoft.com/office/drawing/2014/main" id="{24B8599D-923A-3128-DEC4-9748DF54BF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64028" y="5765467"/>
            <a:ext cx="1984503" cy="639077"/>
          </a:xfrm>
          <a:prstGeom prst="rect">
            <a:avLst/>
          </a:prstGeom>
        </p:spPr>
      </p:pic>
    </p:spTree>
    <p:extLst>
      <p:ext uri="{BB962C8B-B14F-4D97-AF65-F5344CB8AC3E}">
        <p14:creationId xmlns:p14="http://schemas.microsoft.com/office/powerpoint/2010/main" val="1636173636"/>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14CF3B-9278-0C11-202B-F5C0096C6EE2}"/>
              </a:ext>
            </a:extLst>
          </p:cNvPr>
          <p:cNvSpPr txBox="1"/>
          <p:nvPr/>
        </p:nvSpPr>
        <p:spPr>
          <a:xfrm>
            <a:off x="182545" y="4205306"/>
            <a:ext cx="8778910" cy="1387435"/>
          </a:xfrm>
          <a:prstGeom prst="roundRect">
            <a:avLst>
              <a:gd name="adj" fmla="val 9377"/>
            </a:avLst>
          </a:prstGeom>
          <a:solidFill>
            <a:schemeClr val="accent1"/>
          </a:solidFill>
          <a:effectLst>
            <a:outerShdw blurRad="50800" dist="38100" dir="2700000" algn="tl"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00"/>
                </a:solidFill>
                <a:effectLst/>
                <a:uLnTx/>
                <a:uFillTx/>
                <a:latin typeface="Calibri" panose="020F0502020204030204"/>
                <a:ea typeface="+mn-ea"/>
                <a:cs typeface="+mn-cs"/>
              </a:rPr>
              <a:t>Long-latency off-chip requests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rPr>
              <a:t>significantly limit performance of a processor</a:t>
            </a:r>
          </a:p>
        </p:txBody>
      </p:sp>
      <p:pic>
        <p:nvPicPr>
          <p:cNvPr id="3" name="Picture 2">
            <a:extLst>
              <a:ext uri="{FF2B5EF4-FFF2-40B4-BE49-F238E27FC236}">
                <a16:creationId xmlns:a16="http://schemas.microsoft.com/office/drawing/2014/main" id="{34B29F64-F42F-D727-4389-594102193E6E}"/>
              </a:ext>
            </a:extLst>
          </p:cNvPr>
          <p:cNvPicPr>
            <a:picLocks noChangeAspect="1"/>
          </p:cNvPicPr>
          <p:nvPr/>
        </p:nvPicPr>
        <p:blipFill>
          <a:blip r:embed="rId2"/>
          <a:stretch>
            <a:fillRect/>
          </a:stretch>
        </p:blipFill>
        <p:spPr>
          <a:xfrm>
            <a:off x="870028" y="1740049"/>
            <a:ext cx="1952513" cy="1952513"/>
          </a:xfrm>
          <a:prstGeom prst="rect">
            <a:avLst/>
          </a:prstGeom>
        </p:spPr>
      </p:pic>
      <p:pic>
        <p:nvPicPr>
          <p:cNvPr id="4" name="Picture 3">
            <a:extLst>
              <a:ext uri="{FF2B5EF4-FFF2-40B4-BE49-F238E27FC236}">
                <a16:creationId xmlns:a16="http://schemas.microsoft.com/office/drawing/2014/main" id="{17627F3C-F2CA-1DA7-B629-F92ABC966698}"/>
              </a:ext>
            </a:extLst>
          </p:cNvPr>
          <p:cNvPicPr>
            <a:picLocks noChangeAspect="1"/>
          </p:cNvPicPr>
          <p:nvPr/>
        </p:nvPicPr>
        <p:blipFill rotWithShape="1">
          <a:blip r:embed="rId3"/>
          <a:srcRect t="23593" b="19972"/>
          <a:stretch/>
        </p:blipFill>
        <p:spPr>
          <a:xfrm>
            <a:off x="6188335" y="2068302"/>
            <a:ext cx="2346363" cy="1324168"/>
          </a:xfrm>
          <a:prstGeom prst="rect">
            <a:avLst/>
          </a:prstGeom>
        </p:spPr>
      </p:pic>
      <p:sp>
        <p:nvSpPr>
          <p:cNvPr id="5" name="Left-right Arrow 4">
            <a:extLst>
              <a:ext uri="{FF2B5EF4-FFF2-40B4-BE49-F238E27FC236}">
                <a16:creationId xmlns:a16="http://schemas.microsoft.com/office/drawing/2014/main" id="{E7D1C36F-08EF-FFEC-10D8-68E9A0A0EF87}"/>
              </a:ext>
            </a:extLst>
          </p:cNvPr>
          <p:cNvSpPr/>
          <p:nvPr/>
        </p:nvSpPr>
        <p:spPr>
          <a:xfrm>
            <a:off x="2710928" y="2456066"/>
            <a:ext cx="3211158" cy="548640"/>
          </a:xfrm>
          <a:prstGeom prst="lef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6892233"/>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4735591-3E2C-EFAE-0287-AF90CDFAC073}"/>
              </a:ext>
            </a:extLst>
          </p:cNvPr>
          <p:cNvPicPr>
            <a:picLocks noChangeAspect="1"/>
          </p:cNvPicPr>
          <p:nvPr/>
        </p:nvPicPr>
        <p:blipFill>
          <a:blip r:embed="rId2"/>
          <a:stretch>
            <a:fillRect/>
          </a:stretch>
        </p:blipFill>
        <p:spPr>
          <a:xfrm>
            <a:off x="3425713" y="512482"/>
            <a:ext cx="2292574" cy="2292574"/>
          </a:xfrm>
          <a:prstGeom prst="rect">
            <a:avLst/>
          </a:prstGeom>
        </p:spPr>
      </p:pic>
      <p:sp>
        <p:nvSpPr>
          <p:cNvPr id="5" name="TextBox 4">
            <a:extLst>
              <a:ext uri="{FF2B5EF4-FFF2-40B4-BE49-F238E27FC236}">
                <a16:creationId xmlns:a16="http://schemas.microsoft.com/office/drawing/2014/main" id="{57A47640-624F-ADDF-3C33-A2F0CB086C88}"/>
              </a:ext>
            </a:extLst>
          </p:cNvPr>
          <p:cNvSpPr txBox="1"/>
          <p:nvPr/>
        </p:nvSpPr>
        <p:spPr>
          <a:xfrm>
            <a:off x="554019" y="3595881"/>
            <a:ext cx="8035962" cy="806648"/>
          </a:xfrm>
          <a:prstGeom prst="roundRect">
            <a:avLst>
              <a:gd name="adj" fmla="val 9377"/>
            </a:avLst>
          </a:prstGeom>
          <a:solidFill>
            <a:schemeClr val="accent1"/>
          </a:solidFill>
          <a:effectLst>
            <a:outerShdw blurRad="50800" dist="38100" dir="2700000" algn="tl"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rPr>
              <a:t>Deploy sophisticated </a:t>
            </a:r>
            <a:r>
              <a:rPr kumimoji="0" lang="en-US" sz="4400" b="1" i="0" u="none" strike="noStrike" kern="1200" cap="none" spc="0" normalizeH="0" baseline="0" noProof="0" dirty="0">
                <a:ln>
                  <a:noFill/>
                </a:ln>
                <a:solidFill>
                  <a:srgbClr val="FFFF00"/>
                </a:solidFill>
                <a:effectLst/>
                <a:uLnTx/>
                <a:uFillTx/>
                <a:latin typeface="Calibri" panose="020F0502020204030204"/>
                <a:ea typeface="+mn-ea"/>
                <a:cs typeface="+mn-cs"/>
              </a:rPr>
              <a:t>prefetchers</a:t>
            </a:r>
            <a:endParaRPr kumimoji="0" lang="en-US" sz="4000" b="1"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AF677A71-8599-687B-BB57-34FF4EB92A35}"/>
              </a:ext>
            </a:extLst>
          </p:cNvPr>
          <p:cNvSpPr txBox="1"/>
          <p:nvPr/>
        </p:nvSpPr>
        <p:spPr>
          <a:xfrm>
            <a:off x="478715" y="2983542"/>
            <a:ext cx="591670" cy="101566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12700">
                  <a:solidFill>
                    <a:srgbClr val="FF0000"/>
                  </a:solidFill>
                </a:ln>
                <a:solidFill>
                  <a:srgbClr val="FFFF00"/>
                </a:solidFill>
                <a:effectLst>
                  <a:glow rad="228600">
                    <a:srgbClr val="ED7D31">
                      <a:satMod val="175000"/>
                      <a:alpha val="40000"/>
                    </a:srgbClr>
                  </a:glow>
                </a:effectLst>
                <a:uLnTx/>
                <a:uFillTx/>
                <a:latin typeface="Lato Black" panose="020F0502020204030203" pitchFamily="34" charset="77"/>
                <a:ea typeface="+mn-ea"/>
                <a:cs typeface="+mn-cs"/>
              </a:rPr>
              <a:t>1</a:t>
            </a:r>
            <a:endParaRPr kumimoji="0" lang="en-US" sz="5400" b="1" i="0" u="none" strike="noStrike" kern="1200" cap="none" spc="0" normalizeH="0" baseline="0" noProof="0" dirty="0">
              <a:ln w="12700">
                <a:solidFill>
                  <a:srgbClr val="FF0000"/>
                </a:solidFill>
              </a:ln>
              <a:solidFill>
                <a:srgbClr val="FFFF00"/>
              </a:solidFill>
              <a:effectLst>
                <a:glow rad="228600">
                  <a:srgbClr val="ED7D31">
                    <a:satMod val="175000"/>
                    <a:alpha val="40000"/>
                  </a:srgbClr>
                </a:glow>
              </a:effectLst>
              <a:uLnTx/>
              <a:uFillTx/>
              <a:latin typeface="Lato Black" panose="020F0502020204030203" pitchFamily="34" charset="77"/>
              <a:ea typeface="+mn-ea"/>
              <a:cs typeface="+mn-cs"/>
            </a:endParaRPr>
          </a:p>
        </p:txBody>
      </p:sp>
      <p:sp>
        <p:nvSpPr>
          <p:cNvPr id="7" name="TextBox 6">
            <a:extLst>
              <a:ext uri="{FF2B5EF4-FFF2-40B4-BE49-F238E27FC236}">
                <a16:creationId xmlns:a16="http://schemas.microsoft.com/office/drawing/2014/main" id="{FC97AB23-8702-582D-20F5-BCA70C02D304}"/>
              </a:ext>
            </a:extLst>
          </p:cNvPr>
          <p:cNvSpPr txBox="1"/>
          <p:nvPr/>
        </p:nvSpPr>
        <p:spPr>
          <a:xfrm>
            <a:off x="554019" y="5014868"/>
            <a:ext cx="8035962" cy="742117"/>
          </a:xfrm>
          <a:prstGeom prst="roundRect">
            <a:avLst>
              <a:gd name="adj" fmla="val 9377"/>
            </a:avLst>
          </a:prstGeom>
          <a:solidFill>
            <a:schemeClr val="accent1"/>
          </a:solidFill>
          <a:effectLst>
            <a:outerShdw blurRad="50800" dist="38100" dir="2700000" algn="tl"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00"/>
                </a:solidFill>
                <a:effectLst/>
                <a:uLnTx/>
                <a:uFillTx/>
                <a:latin typeface="Calibri" panose="020F0502020204030204"/>
                <a:ea typeface="+mn-ea"/>
                <a:cs typeface="+mn-cs"/>
              </a:rPr>
              <a:t>Increase size</a:t>
            </a:r>
            <a:r>
              <a:rPr kumimoji="0" lang="en-US" sz="4000" b="0" i="0" u="none" strike="noStrike" kern="1200" cap="none" spc="0" normalizeH="0" baseline="0" noProof="0" dirty="0">
                <a:ln>
                  <a:noFill/>
                </a:ln>
                <a:solidFill>
                  <a:prstClr val="white"/>
                </a:solidFill>
                <a:effectLst/>
                <a:uLnTx/>
                <a:uFillTx/>
                <a:latin typeface="Calibri" panose="020F0502020204030204"/>
                <a:ea typeface="+mn-ea"/>
                <a:cs typeface="+mn-cs"/>
              </a:rPr>
              <a:t> of on-chip caches</a:t>
            </a:r>
            <a:endParaRPr kumimoji="0" lang="en-US" sz="4000" b="1"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B75F841-1710-E778-15F3-5080F573714C}"/>
              </a:ext>
            </a:extLst>
          </p:cNvPr>
          <p:cNvSpPr txBox="1"/>
          <p:nvPr/>
        </p:nvSpPr>
        <p:spPr>
          <a:xfrm>
            <a:off x="484093" y="4507036"/>
            <a:ext cx="591670" cy="101566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12700">
                  <a:solidFill>
                    <a:srgbClr val="FF0000"/>
                  </a:solidFill>
                </a:ln>
                <a:solidFill>
                  <a:srgbClr val="FFFF00"/>
                </a:solidFill>
                <a:effectLst>
                  <a:glow rad="228600">
                    <a:srgbClr val="ED7D31">
                      <a:satMod val="175000"/>
                      <a:alpha val="40000"/>
                    </a:srgbClr>
                  </a:glow>
                </a:effectLst>
                <a:uLnTx/>
                <a:uFillTx/>
                <a:latin typeface="Lato Black" panose="020F0502020204030203" pitchFamily="34" charset="77"/>
                <a:ea typeface="+mn-ea"/>
                <a:cs typeface="+mn-cs"/>
              </a:rPr>
              <a:t>2</a:t>
            </a:r>
            <a:endParaRPr kumimoji="0" lang="en-US" sz="5400" b="1" i="0" u="none" strike="noStrike" kern="1200" cap="none" spc="0" normalizeH="0" baseline="0" noProof="0" dirty="0">
              <a:ln w="12700">
                <a:solidFill>
                  <a:srgbClr val="FF0000"/>
                </a:solidFill>
              </a:ln>
              <a:solidFill>
                <a:srgbClr val="FFFF00"/>
              </a:solidFill>
              <a:effectLst>
                <a:glow rad="228600">
                  <a:srgbClr val="ED7D31">
                    <a:satMod val="175000"/>
                    <a:alpha val="40000"/>
                  </a:srgbClr>
                </a:glow>
              </a:effectLst>
              <a:uLnTx/>
              <a:uFillTx/>
              <a:latin typeface="Lato Black" panose="020F0502020204030203" pitchFamily="34" charset="77"/>
              <a:ea typeface="+mn-ea"/>
              <a:cs typeface="+mn-cs"/>
            </a:endParaRPr>
          </a:p>
        </p:txBody>
      </p:sp>
    </p:spTree>
    <p:extLst>
      <p:ext uri="{BB962C8B-B14F-4D97-AF65-F5344CB8AC3E}">
        <p14:creationId xmlns:p14="http://schemas.microsoft.com/office/powerpoint/2010/main" val="1745046079"/>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680F1D3-7650-4307-A001-0163AD371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3978D809-162B-EFE5-0991-4A8F484E02DA}"/>
              </a:ext>
            </a:extLst>
          </p:cNvPr>
          <p:cNvPicPr>
            <a:picLocks noChangeAspect="1"/>
          </p:cNvPicPr>
          <p:nvPr/>
        </p:nvPicPr>
        <p:blipFill rotWithShape="1">
          <a:blip r:embed="rId2"/>
          <a:srcRect t="4646" r="1" b="6028"/>
          <a:stretch/>
        </p:blipFill>
        <p:spPr>
          <a:xfrm>
            <a:off x="5058278" y="-326292"/>
            <a:ext cx="4751985" cy="4287679"/>
          </a:xfrm>
          <a:custGeom>
            <a:avLst/>
            <a:gdLst/>
            <a:ahLst/>
            <a:cxnLst/>
            <a:rect l="l" t="t" r="r" b="b"/>
            <a:pathLst>
              <a:path w="8678780" h="5873097">
                <a:moveTo>
                  <a:pt x="1379513" y="25"/>
                </a:moveTo>
                <a:cubicBezTo>
                  <a:pt x="1399326" y="458"/>
                  <a:pt x="1419819" y="6516"/>
                  <a:pt x="1438386" y="8439"/>
                </a:cubicBezTo>
                <a:cubicBezTo>
                  <a:pt x="1848256" y="51517"/>
                  <a:pt x="2258124" y="98056"/>
                  <a:pt x="2668443" y="139209"/>
                </a:cubicBezTo>
                <a:cubicBezTo>
                  <a:pt x="3052045" y="177671"/>
                  <a:pt x="3438361" y="186516"/>
                  <a:pt x="3823773" y="206516"/>
                </a:cubicBezTo>
                <a:cubicBezTo>
                  <a:pt x="4290252" y="230748"/>
                  <a:pt x="4755825" y="264980"/>
                  <a:pt x="5219588" y="318825"/>
                </a:cubicBezTo>
                <a:cubicBezTo>
                  <a:pt x="5541595" y="356518"/>
                  <a:pt x="5866772" y="382670"/>
                  <a:pt x="6193307" y="352672"/>
                </a:cubicBezTo>
                <a:cubicBezTo>
                  <a:pt x="6209610" y="351131"/>
                  <a:pt x="6228180" y="346134"/>
                  <a:pt x="6241767" y="351131"/>
                </a:cubicBezTo>
                <a:cubicBezTo>
                  <a:pt x="6400280" y="407287"/>
                  <a:pt x="6573284" y="366901"/>
                  <a:pt x="6737683" y="402287"/>
                </a:cubicBezTo>
                <a:cubicBezTo>
                  <a:pt x="6695564" y="538826"/>
                  <a:pt x="6514862" y="527670"/>
                  <a:pt x="6412962" y="622288"/>
                </a:cubicBezTo>
                <a:cubicBezTo>
                  <a:pt x="6579172" y="659979"/>
                  <a:pt x="6728627" y="698057"/>
                  <a:pt x="6880346" y="726518"/>
                </a:cubicBezTo>
                <a:cubicBezTo>
                  <a:pt x="7041122" y="756519"/>
                  <a:pt x="7177442" y="837673"/>
                  <a:pt x="7334594" y="873826"/>
                </a:cubicBezTo>
                <a:cubicBezTo>
                  <a:pt x="7368112" y="881518"/>
                  <a:pt x="7408419" y="908442"/>
                  <a:pt x="7420192" y="934596"/>
                </a:cubicBezTo>
                <a:cubicBezTo>
                  <a:pt x="7458235" y="1019211"/>
                  <a:pt x="8217735" y="1256521"/>
                  <a:pt x="8128063" y="1331904"/>
                </a:cubicBezTo>
                <a:cubicBezTo>
                  <a:pt x="8090926" y="1363059"/>
                  <a:pt x="8042918" y="1385367"/>
                  <a:pt x="7992648" y="1416136"/>
                </a:cubicBezTo>
                <a:cubicBezTo>
                  <a:pt x="8068283" y="1474214"/>
                  <a:pt x="8153426" y="1499598"/>
                  <a:pt x="8244004" y="1516906"/>
                </a:cubicBezTo>
                <a:cubicBezTo>
                  <a:pt x="8271178" y="1522290"/>
                  <a:pt x="8297900" y="1533059"/>
                  <a:pt x="8300615" y="1559214"/>
                </a:cubicBezTo>
                <a:cubicBezTo>
                  <a:pt x="8303332" y="1586521"/>
                  <a:pt x="8275706" y="1597289"/>
                  <a:pt x="8252610" y="1609983"/>
                </a:cubicBezTo>
                <a:cubicBezTo>
                  <a:pt x="8220454" y="1627674"/>
                  <a:pt x="8189205" y="1643059"/>
                  <a:pt x="8148444" y="1645368"/>
                </a:cubicBezTo>
                <a:cubicBezTo>
                  <a:pt x="8081415" y="1648828"/>
                  <a:pt x="8049262" y="1698059"/>
                  <a:pt x="8010314" y="1734983"/>
                </a:cubicBezTo>
                <a:cubicBezTo>
                  <a:pt x="7988574" y="1755753"/>
                  <a:pt x="7977704" y="1797675"/>
                  <a:pt x="8015746" y="1804984"/>
                </a:cubicBezTo>
                <a:cubicBezTo>
                  <a:pt x="8107232" y="1822675"/>
                  <a:pt x="8099984" y="1873831"/>
                  <a:pt x="8097722" y="1931908"/>
                </a:cubicBezTo>
                <a:cubicBezTo>
                  <a:pt x="8094550" y="2003830"/>
                  <a:pt x="8040654" y="2036908"/>
                  <a:pt x="7974534" y="2064601"/>
                </a:cubicBezTo>
                <a:cubicBezTo>
                  <a:pt x="7951888" y="2074215"/>
                  <a:pt x="7919734" y="2073829"/>
                  <a:pt x="7911128" y="2103831"/>
                </a:cubicBezTo>
                <a:cubicBezTo>
                  <a:pt x="7948266" y="2132293"/>
                  <a:pt x="7993555" y="2109215"/>
                  <a:pt x="8033411" y="2117292"/>
                </a:cubicBezTo>
                <a:cubicBezTo>
                  <a:pt x="8066471" y="2123831"/>
                  <a:pt x="8121271" y="2120370"/>
                  <a:pt x="8075982" y="2172677"/>
                </a:cubicBezTo>
                <a:cubicBezTo>
                  <a:pt x="8062847" y="2187676"/>
                  <a:pt x="8078246" y="2199215"/>
                  <a:pt x="8095004" y="2200369"/>
                </a:cubicBezTo>
                <a:cubicBezTo>
                  <a:pt x="8229060" y="2212293"/>
                  <a:pt x="8167466" y="2318063"/>
                  <a:pt x="8210492" y="2373833"/>
                </a:cubicBezTo>
                <a:cubicBezTo>
                  <a:pt x="8222264" y="2389215"/>
                  <a:pt x="8209584" y="2415754"/>
                  <a:pt x="8191016" y="2422293"/>
                </a:cubicBezTo>
                <a:cubicBezTo>
                  <a:pt x="8072357" y="2465372"/>
                  <a:pt x="8056054" y="2568063"/>
                  <a:pt x="7998536" y="2656525"/>
                </a:cubicBezTo>
                <a:cubicBezTo>
                  <a:pt x="8061036" y="2691525"/>
                  <a:pt x="8135764" y="2699217"/>
                  <a:pt x="8203244" y="2721909"/>
                </a:cubicBezTo>
                <a:cubicBezTo>
                  <a:pt x="8273442" y="2745756"/>
                  <a:pt x="8273442" y="2763447"/>
                  <a:pt x="8215472" y="2832678"/>
                </a:cubicBezTo>
                <a:cubicBezTo>
                  <a:pt x="8366284" y="2847680"/>
                  <a:pt x="8366284" y="2847680"/>
                  <a:pt x="8319638" y="2956526"/>
                </a:cubicBezTo>
                <a:cubicBezTo>
                  <a:pt x="8445996" y="2966525"/>
                  <a:pt x="8529327" y="3018064"/>
                  <a:pt x="8548800" y="3130757"/>
                </a:cubicBezTo>
                <a:cubicBezTo>
                  <a:pt x="8558311" y="3185372"/>
                  <a:pt x="8615377" y="3211141"/>
                  <a:pt x="8678780" y="3247679"/>
                </a:cubicBezTo>
                <a:cubicBezTo>
                  <a:pt x="8599978" y="3283066"/>
                  <a:pt x="8546537" y="3356911"/>
                  <a:pt x="8454599" y="3278833"/>
                </a:cubicBezTo>
                <a:cubicBezTo>
                  <a:pt x="8421087" y="3250373"/>
                  <a:pt x="8424254" y="3286526"/>
                  <a:pt x="8419728" y="3296911"/>
                </a:cubicBezTo>
                <a:cubicBezTo>
                  <a:pt x="8408859" y="3322295"/>
                  <a:pt x="8431501" y="3339218"/>
                  <a:pt x="8446448" y="3358448"/>
                </a:cubicBezTo>
                <a:cubicBezTo>
                  <a:pt x="8460939" y="3377681"/>
                  <a:pt x="8478149" y="3398064"/>
                  <a:pt x="8482226" y="3419605"/>
                </a:cubicBezTo>
                <a:cubicBezTo>
                  <a:pt x="8484942" y="3434604"/>
                  <a:pt x="8471809" y="3456526"/>
                  <a:pt x="8457318" y="3467682"/>
                </a:cubicBezTo>
                <a:cubicBezTo>
                  <a:pt x="8381232" y="3526527"/>
                  <a:pt x="8426520" y="3658836"/>
                  <a:pt x="8282501" y="3675759"/>
                </a:cubicBezTo>
                <a:cubicBezTo>
                  <a:pt x="8217735" y="3683450"/>
                  <a:pt x="8186486" y="3731913"/>
                  <a:pt x="8138932" y="3758451"/>
                </a:cubicBezTo>
                <a:cubicBezTo>
                  <a:pt x="7973628" y="3851144"/>
                  <a:pt x="7863120" y="3970376"/>
                  <a:pt x="7811946" y="4134221"/>
                </a:cubicBezTo>
                <a:cubicBezTo>
                  <a:pt x="7797906" y="4179605"/>
                  <a:pt x="7744010" y="4216145"/>
                  <a:pt x="7709139" y="4256145"/>
                </a:cubicBezTo>
                <a:cubicBezTo>
                  <a:pt x="7725896" y="4285376"/>
                  <a:pt x="7817379" y="4222298"/>
                  <a:pt x="7785224" y="4299221"/>
                </a:cubicBezTo>
                <a:cubicBezTo>
                  <a:pt x="7760768" y="4356915"/>
                  <a:pt x="7698269" y="4392684"/>
                  <a:pt x="7639392" y="4426916"/>
                </a:cubicBezTo>
                <a:cubicBezTo>
                  <a:pt x="7572364" y="4465762"/>
                  <a:pt x="7498091" y="4496914"/>
                  <a:pt x="7467746" y="4568838"/>
                </a:cubicBezTo>
                <a:cubicBezTo>
                  <a:pt x="7461405" y="4584223"/>
                  <a:pt x="7441025" y="4600376"/>
                  <a:pt x="7422910" y="4606531"/>
                </a:cubicBezTo>
                <a:cubicBezTo>
                  <a:pt x="6478176" y="5872304"/>
                  <a:pt x="4152572" y="5880765"/>
                  <a:pt x="3884462" y="5871919"/>
                </a:cubicBezTo>
                <a:cubicBezTo>
                  <a:pt x="3559738" y="5860765"/>
                  <a:pt x="3252674" y="5782688"/>
                  <a:pt x="2951503" y="5685381"/>
                </a:cubicBezTo>
                <a:cubicBezTo>
                  <a:pt x="2824239" y="5644226"/>
                  <a:pt x="2706035" y="5585765"/>
                  <a:pt x="2582393" y="5540381"/>
                </a:cubicBezTo>
                <a:cubicBezTo>
                  <a:pt x="2411654" y="5477686"/>
                  <a:pt x="2279862" y="5358071"/>
                  <a:pt x="2109575" y="5307686"/>
                </a:cubicBezTo>
                <a:cubicBezTo>
                  <a:pt x="1934305" y="5255763"/>
                  <a:pt x="1784398" y="5160762"/>
                  <a:pt x="1604145" y="5120379"/>
                </a:cubicBezTo>
                <a:cubicBezTo>
                  <a:pt x="1509040" y="5098840"/>
                  <a:pt x="1417102" y="5059994"/>
                  <a:pt x="1432046" y="4948840"/>
                </a:cubicBezTo>
                <a:cubicBezTo>
                  <a:pt x="1436123" y="4917301"/>
                  <a:pt x="1411214" y="4891532"/>
                  <a:pt x="1371813" y="4900763"/>
                </a:cubicBezTo>
                <a:cubicBezTo>
                  <a:pt x="1296633" y="4918071"/>
                  <a:pt x="1262665" y="4872300"/>
                  <a:pt x="1220998" y="4838069"/>
                </a:cubicBezTo>
                <a:cubicBezTo>
                  <a:pt x="1146725" y="4777302"/>
                  <a:pt x="1076074" y="4712685"/>
                  <a:pt x="957869" y="4702684"/>
                </a:cubicBezTo>
                <a:cubicBezTo>
                  <a:pt x="980512" y="4654991"/>
                  <a:pt x="1019009" y="4661916"/>
                  <a:pt x="1054336" y="4671915"/>
                </a:cubicBezTo>
                <a:cubicBezTo>
                  <a:pt x="1147177" y="4698070"/>
                  <a:pt x="1239115" y="4727684"/>
                  <a:pt x="1331957" y="4753839"/>
                </a:cubicBezTo>
                <a:cubicBezTo>
                  <a:pt x="1392645" y="4770763"/>
                  <a:pt x="1452881" y="4794609"/>
                  <a:pt x="1533949" y="4775761"/>
                </a:cubicBezTo>
                <a:cubicBezTo>
                  <a:pt x="1464202" y="4679607"/>
                  <a:pt x="1345545" y="4662300"/>
                  <a:pt x="1249533" y="4632685"/>
                </a:cubicBezTo>
                <a:cubicBezTo>
                  <a:pt x="1129515" y="4595378"/>
                  <a:pt x="1058865" y="4524991"/>
                  <a:pt x="974172" y="4446530"/>
                </a:cubicBezTo>
                <a:cubicBezTo>
                  <a:pt x="1062487" y="4427683"/>
                  <a:pt x="1117287" y="4485377"/>
                  <a:pt x="1186579" y="4482299"/>
                </a:cubicBezTo>
                <a:cubicBezTo>
                  <a:pt x="1190203" y="4472300"/>
                  <a:pt x="1196544" y="4457684"/>
                  <a:pt x="1195637" y="4457299"/>
                </a:cubicBezTo>
                <a:cubicBezTo>
                  <a:pt x="1082415" y="4414222"/>
                  <a:pt x="1029426" y="4333453"/>
                  <a:pt x="1011761" y="4235759"/>
                </a:cubicBezTo>
                <a:cubicBezTo>
                  <a:pt x="1002706" y="4185376"/>
                  <a:pt x="961492" y="4169607"/>
                  <a:pt x="920731" y="4146528"/>
                </a:cubicBezTo>
                <a:cubicBezTo>
                  <a:pt x="778522" y="4064606"/>
                  <a:pt x="628163" y="3990375"/>
                  <a:pt x="511316" y="3877683"/>
                </a:cubicBezTo>
                <a:cubicBezTo>
                  <a:pt x="646279" y="3892682"/>
                  <a:pt x="754521" y="3966143"/>
                  <a:pt x="899898" y="3997682"/>
                </a:cubicBezTo>
                <a:cubicBezTo>
                  <a:pt x="784411" y="3873836"/>
                  <a:pt x="634956" y="3811144"/>
                  <a:pt x="498636" y="3736143"/>
                </a:cubicBezTo>
                <a:cubicBezTo>
                  <a:pt x="436588" y="3701912"/>
                  <a:pt x="379073" y="3658065"/>
                  <a:pt x="303890" y="3639604"/>
                </a:cubicBezTo>
                <a:cubicBezTo>
                  <a:pt x="277170" y="3633065"/>
                  <a:pt x="233240" y="3619219"/>
                  <a:pt x="254527" y="3582680"/>
                </a:cubicBezTo>
                <a:cubicBezTo>
                  <a:pt x="272641" y="3552297"/>
                  <a:pt x="308419" y="3561526"/>
                  <a:pt x="341028" y="3570373"/>
                </a:cubicBezTo>
                <a:cubicBezTo>
                  <a:pt x="419378" y="3592297"/>
                  <a:pt x="500446" y="3592682"/>
                  <a:pt x="606424" y="3592297"/>
                </a:cubicBezTo>
                <a:cubicBezTo>
                  <a:pt x="517657" y="3491912"/>
                  <a:pt x="355067" y="3521913"/>
                  <a:pt x="278984" y="3416526"/>
                </a:cubicBezTo>
                <a:cubicBezTo>
                  <a:pt x="374088" y="3398064"/>
                  <a:pt x="447458" y="3436142"/>
                  <a:pt x="524452" y="3443448"/>
                </a:cubicBezTo>
                <a:cubicBezTo>
                  <a:pt x="594195" y="3449987"/>
                  <a:pt x="611405" y="3432296"/>
                  <a:pt x="595102" y="3374218"/>
                </a:cubicBezTo>
                <a:cubicBezTo>
                  <a:pt x="569741" y="3283833"/>
                  <a:pt x="607782" y="3237678"/>
                  <a:pt x="709231" y="3262295"/>
                </a:cubicBezTo>
                <a:cubicBezTo>
                  <a:pt x="803432" y="3285372"/>
                  <a:pt x="813394" y="3251526"/>
                  <a:pt x="788033" y="3199987"/>
                </a:cubicBezTo>
                <a:cubicBezTo>
                  <a:pt x="751802" y="3124988"/>
                  <a:pt x="793015" y="3066910"/>
                  <a:pt x="821094" y="3003833"/>
                </a:cubicBezTo>
                <a:cubicBezTo>
                  <a:pt x="864120" y="2907680"/>
                  <a:pt x="846003" y="2860755"/>
                  <a:pt x="753161" y="2789218"/>
                </a:cubicBezTo>
                <a:cubicBezTo>
                  <a:pt x="701080" y="2749216"/>
                  <a:pt x="644921" y="2715371"/>
                  <a:pt x="569285" y="2680756"/>
                </a:cubicBezTo>
                <a:cubicBezTo>
                  <a:pt x="743651" y="2661909"/>
                  <a:pt x="560683" y="2598448"/>
                  <a:pt x="622275" y="2558832"/>
                </a:cubicBezTo>
                <a:cubicBezTo>
                  <a:pt x="745462" y="2542678"/>
                  <a:pt x="846003" y="2668833"/>
                  <a:pt x="1013576" y="2632679"/>
                </a:cubicBezTo>
                <a:cubicBezTo>
                  <a:pt x="806602" y="2523446"/>
                  <a:pt x="577892" y="2487677"/>
                  <a:pt x="427984" y="2342293"/>
                </a:cubicBezTo>
                <a:cubicBezTo>
                  <a:pt x="462405" y="2309216"/>
                  <a:pt x="496823" y="2339985"/>
                  <a:pt x="526263" y="2327678"/>
                </a:cubicBezTo>
                <a:cubicBezTo>
                  <a:pt x="525356" y="2319985"/>
                  <a:pt x="527622" y="2308446"/>
                  <a:pt x="522186" y="2304986"/>
                </a:cubicBezTo>
                <a:cubicBezTo>
                  <a:pt x="410323" y="2225754"/>
                  <a:pt x="408509" y="2223831"/>
                  <a:pt x="528526" y="2165368"/>
                </a:cubicBezTo>
                <a:cubicBezTo>
                  <a:pt x="570645" y="2144984"/>
                  <a:pt x="567023" y="2126906"/>
                  <a:pt x="544832" y="2101138"/>
                </a:cubicBezTo>
                <a:cubicBezTo>
                  <a:pt x="528978" y="2083061"/>
                  <a:pt x="509957" y="2066906"/>
                  <a:pt x="519016" y="2027291"/>
                </a:cubicBezTo>
                <a:cubicBezTo>
                  <a:pt x="584685" y="2078062"/>
                  <a:pt x="902162" y="2061522"/>
                  <a:pt x="958321" y="2056137"/>
                </a:cubicBezTo>
                <a:cubicBezTo>
                  <a:pt x="1021272" y="2050369"/>
                  <a:pt x="1083319" y="2025753"/>
                  <a:pt x="1149440" y="2039214"/>
                </a:cubicBezTo>
                <a:cubicBezTo>
                  <a:pt x="1202430" y="2049985"/>
                  <a:pt x="1447897" y="2154215"/>
                  <a:pt x="1482772" y="2034599"/>
                </a:cubicBezTo>
                <a:cubicBezTo>
                  <a:pt x="1484583" y="2028831"/>
                  <a:pt x="1583765" y="2042293"/>
                  <a:pt x="1637208" y="2048831"/>
                </a:cubicBezTo>
                <a:cubicBezTo>
                  <a:pt x="1684309" y="2054216"/>
                  <a:pt x="1737297" y="2078062"/>
                  <a:pt x="1768999" y="2030369"/>
                </a:cubicBezTo>
                <a:cubicBezTo>
                  <a:pt x="1787568" y="2002293"/>
                  <a:pt x="1711030" y="1948062"/>
                  <a:pt x="1642642" y="1943445"/>
                </a:cubicBezTo>
                <a:cubicBezTo>
                  <a:pt x="1583312" y="1939214"/>
                  <a:pt x="1521266" y="1933060"/>
                  <a:pt x="1464655" y="1944599"/>
                </a:cubicBezTo>
                <a:cubicBezTo>
                  <a:pt x="1394911" y="1958446"/>
                  <a:pt x="1357322" y="1936138"/>
                  <a:pt x="1337846" y="1888061"/>
                </a:cubicBezTo>
                <a:cubicBezTo>
                  <a:pt x="1316106" y="1834985"/>
                  <a:pt x="1274439" y="1810368"/>
                  <a:pt x="1216924" y="1785752"/>
                </a:cubicBezTo>
                <a:cubicBezTo>
                  <a:pt x="1077431" y="1726138"/>
                  <a:pt x="943377" y="1657291"/>
                  <a:pt x="790299" y="1622676"/>
                </a:cubicBezTo>
                <a:cubicBezTo>
                  <a:pt x="759953" y="1615751"/>
                  <a:pt x="726441" y="1606521"/>
                  <a:pt x="712401" y="1560751"/>
                </a:cubicBezTo>
                <a:cubicBezTo>
                  <a:pt x="1126798" y="1629213"/>
                  <a:pt x="1504511" y="1807676"/>
                  <a:pt x="1932039" y="1797291"/>
                </a:cubicBezTo>
                <a:cubicBezTo>
                  <a:pt x="1815195" y="1740752"/>
                  <a:pt x="1679780" y="1737675"/>
                  <a:pt x="1555234" y="1698059"/>
                </a:cubicBezTo>
                <a:cubicBezTo>
                  <a:pt x="1643549" y="1668444"/>
                  <a:pt x="1726428" y="1699213"/>
                  <a:pt x="1810212" y="1716137"/>
                </a:cubicBezTo>
                <a:cubicBezTo>
                  <a:pt x="1880410" y="1729982"/>
                  <a:pt x="1943817" y="1732290"/>
                  <a:pt x="1951515" y="1649598"/>
                </a:cubicBezTo>
                <a:cubicBezTo>
                  <a:pt x="1948798" y="1644214"/>
                  <a:pt x="1949249" y="1637291"/>
                  <a:pt x="1949704" y="1630753"/>
                </a:cubicBezTo>
                <a:cubicBezTo>
                  <a:pt x="1926152" y="1596522"/>
                  <a:pt x="1889468" y="1578830"/>
                  <a:pt x="1845990" y="1568828"/>
                </a:cubicBezTo>
                <a:cubicBezTo>
                  <a:pt x="1819722" y="1562674"/>
                  <a:pt x="1784851" y="1553443"/>
                  <a:pt x="1785302" y="1528829"/>
                </a:cubicBezTo>
                <a:cubicBezTo>
                  <a:pt x="1786662" y="1437674"/>
                  <a:pt x="1702878" y="1411136"/>
                  <a:pt x="1619092" y="1384597"/>
                </a:cubicBezTo>
                <a:cubicBezTo>
                  <a:pt x="1665740" y="1339213"/>
                  <a:pt x="1702423" y="1372674"/>
                  <a:pt x="1737750" y="1369214"/>
                </a:cubicBezTo>
                <a:cubicBezTo>
                  <a:pt x="1760848" y="1366906"/>
                  <a:pt x="1781679" y="1362675"/>
                  <a:pt x="1781679" y="1339213"/>
                </a:cubicBezTo>
                <a:cubicBezTo>
                  <a:pt x="1782132" y="1319597"/>
                  <a:pt x="1771262" y="1297288"/>
                  <a:pt x="1748620" y="1296905"/>
                </a:cubicBezTo>
                <a:cubicBezTo>
                  <a:pt x="1606863" y="1293442"/>
                  <a:pt x="1528513" y="1167288"/>
                  <a:pt x="1381324" y="1166904"/>
                </a:cubicBezTo>
                <a:cubicBezTo>
                  <a:pt x="1293462" y="1166904"/>
                  <a:pt x="1427065" y="1095751"/>
                  <a:pt x="1352792" y="1066135"/>
                </a:cubicBezTo>
                <a:cubicBezTo>
                  <a:pt x="1336486" y="1059596"/>
                  <a:pt x="1395363" y="1049597"/>
                  <a:pt x="1421631" y="1051135"/>
                </a:cubicBezTo>
                <a:cubicBezTo>
                  <a:pt x="1447445" y="1052673"/>
                  <a:pt x="1470543" y="1071519"/>
                  <a:pt x="1501793" y="1058058"/>
                </a:cubicBezTo>
                <a:cubicBezTo>
                  <a:pt x="1519003" y="1009981"/>
                  <a:pt x="1474621" y="992289"/>
                  <a:pt x="1437935" y="978826"/>
                </a:cubicBezTo>
                <a:cubicBezTo>
                  <a:pt x="1353244" y="947673"/>
                  <a:pt x="1270817" y="909981"/>
                  <a:pt x="1177975" y="898826"/>
                </a:cubicBezTo>
                <a:cubicBezTo>
                  <a:pt x="1144915" y="894980"/>
                  <a:pt x="1225528" y="843440"/>
                  <a:pt x="1241378" y="825366"/>
                </a:cubicBezTo>
                <a:cubicBezTo>
                  <a:pt x="867743" y="635366"/>
                  <a:pt x="418474" y="644980"/>
                  <a:pt x="0" y="491517"/>
                </a:cubicBezTo>
                <a:cubicBezTo>
                  <a:pt x="92391" y="461518"/>
                  <a:pt x="160326" y="483440"/>
                  <a:pt x="223277" y="488057"/>
                </a:cubicBezTo>
                <a:cubicBezTo>
                  <a:pt x="380429" y="499594"/>
                  <a:pt x="535773" y="523440"/>
                  <a:pt x="692473" y="537671"/>
                </a:cubicBezTo>
                <a:cubicBezTo>
                  <a:pt x="769465" y="544594"/>
                  <a:pt x="841022" y="570749"/>
                  <a:pt x="927071" y="529211"/>
                </a:cubicBezTo>
                <a:cubicBezTo>
                  <a:pt x="984589" y="501518"/>
                  <a:pt x="1076527" y="531517"/>
                  <a:pt x="1147177" y="556134"/>
                </a:cubicBezTo>
                <a:cubicBezTo>
                  <a:pt x="1205600" y="576517"/>
                  <a:pt x="1261306" y="581901"/>
                  <a:pt x="1338752" y="556134"/>
                </a:cubicBezTo>
                <a:cubicBezTo>
                  <a:pt x="1268554" y="540364"/>
                  <a:pt x="1214658" y="526519"/>
                  <a:pt x="1159406" y="516901"/>
                </a:cubicBezTo>
                <a:cubicBezTo>
                  <a:pt x="1115475" y="509211"/>
                  <a:pt x="1220094" y="478056"/>
                  <a:pt x="1273535" y="481902"/>
                </a:cubicBezTo>
                <a:cubicBezTo>
                  <a:pt x="1348263" y="487287"/>
                  <a:pt x="1306144" y="467287"/>
                  <a:pt x="1293462" y="439595"/>
                </a:cubicBezTo>
                <a:cubicBezTo>
                  <a:pt x="1279875" y="409979"/>
                  <a:pt x="1320183" y="400749"/>
                  <a:pt x="1345545" y="406900"/>
                </a:cubicBezTo>
                <a:cubicBezTo>
                  <a:pt x="1442916" y="431133"/>
                  <a:pt x="1539834" y="388441"/>
                  <a:pt x="1640379" y="423057"/>
                </a:cubicBezTo>
                <a:cubicBezTo>
                  <a:pt x="1615015" y="337670"/>
                  <a:pt x="1560215" y="300363"/>
                  <a:pt x="1445634" y="288439"/>
                </a:cubicBezTo>
                <a:cubicBezTo>
                  <a:pt x="1402608" y="283826"/>
                  <a:pt x="1357773" y="290748"/>
                  <a:pt x="1320636" y="266131"/>
                </a:cubicBezTo>
                <a:cubicBezTo>
                  <a:pt x="1299349" y="251902"/>
                  <a:pt x="1275346" y="234978"/>
                  <a:pt x="1292104" y="208824"/>
                </a:cubicBezTo>
                <a:cubicBezTo>
                  <a:pt x="1303877" y="190363"/>
                  <a:pt x="1329242" y="190363"/>
                  <a:pt x="1350074" y="196517"/>
                </a:cubicBezTo>
                <a:cubicBezTo>
                  <a:pt x="1443371" y="223826"/>
                  <a:pt x="1540741" y="233825"/>
                  <a:pt x="1638113" y="243826"/>
                </a:cubicBezTo>
                <a:cubicBezTo>
                  <a:pt x="1653059" y="245364"/>
                  <a:pt x="1669814" y="250365"/>
                  <a:pt x="1686573" y="224977"/>
                </a:cubicBezTo>
                <a:cubicBezTo>
                  <a:pt x="1504511" y="183824"/>
                  <a:pt x="1331505" y="125362"/>
                  <a:pt x="1144459" y="102670"/>
                </a:cubicBezTo>
                <a:cubicBezTo>
                  <a:pt x="1147177" y="91900"/>
                  <a:pt x="1149896" y="81131"/>
                  <a:pt x="1152614" y="70362"/>
                </a:cubicBezTo>
                <a:cubicBezTo>
                  <a:pt x="1298896" y="85746"/>
                  <a:pt x="1445182" y="101131"/>
                  <a:pt x="1629961" y="120363"/>
                </a:cubicBezTo>
                <a:cubicBezTo>
                  <a:pt x="1516284" y="59207"/>
                  <a:pt x="1408951" y="79594"/>
                  <a:pt x="1324712" y="25362"/>
                </a:cubicBezTo>
                <a:cubicBezTo>
                  <a:pt x="1340563" y="4786"/>
                  <a:pt x="1359698" y="-407"/>
                  <a:pt x="1379513" y="25"/>
                </a:cubicBezTo>
                <a:close/>
              </a:path>
            </a:pathLst>
          </a:custGeom>
        </p:spPr>
      </p:pic>
      <p:sp>
        <p:nvSpPr>
          <p:cNvPr id="3" name="TextBox 2">
            <a:extLst>
              <a:ext uri="{FF2B5EF4-FFF2-40B4-BE49-F238E27FC236}">
                <a16:creationId xmlns:a16="http://schemas.microsoft.com/office/drawing/2014/main" id="{DCD2CB9F-4CC9-8F94-3F02-A3303DCC5090}"/>
              </a:ext>
            </a:extLst>
          </p:cNvPr>
          <p:cNvSpPr txBox="1"/>
          <p:nvPr/>
        </p:nvSpPr>
        <p:spPr>
          <a:xfrm>
            <a:off x="170979" y="4137072"/>
            <a:ext cx="8799756" cy="2355413"/>
          </a:xfrm>
          <a:prstGeom prst="roundRect">
            <a:avLst>
              <a:gd name="adj" fmla="val 9377"/>
            </a:avLst>
          </a:prstGeom>
          <a:solidFill>
            <a:schemeClr val="accent1"/>
          </a:solidFill>
          <a:effectLst>
            <a:outerShdw blurRad="50800" dist="38100" dir="2700000" algn="tl"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Nearly </a:t>
            </a:r>
            <a:r>
              <a:rPr kumimoji="0" lang="en-US" sz="4400" b="1" i="0" u="none" strike="noStrike" kern="1200" cap="none" spc="0" normalizeH="0" baseline="0" noProof="0" dirty="0">
                <a:ln>
                  <a:noFill/>
                </a:ln>
                <a:solidFill>
                  <a:srgbClr val="FFFF00"/>
                </a:solidFill>
                <a:effectLst/>
                <a:uLnTx/>
                <a:uFillTx/>
                <a:latin typeface="Calibri" panose="020F0502020204030204"/>
                <a:ea typeface="+mn-ea"/>
                <a:cs typeface="+mn-cs"/>
              </a:rPr>
              <a:t>50%</a:t>
            </a: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 of the off-chip requests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in a no-prefetching system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3200" b="1" dirty="0">
                <a:solidFill>
                  <a:srgbClr val="FFFF00"/>
                </a:solidFill>
                <a:latin typeface="Calibri" panose="020F0502020204030204"/>
              </a:rPr>
              <a:t>s</a:t>
            </a:r>
            <a:r>
              <a:rPr kumimoji="0" lang="en-US" sz="3200" b="1" i="0" u="none" strike="noStrike" kern="1200" cap="none" spc="0" normalizeH="0" baseline="0" noProof="0" dirty="0">
                <a:ln>
                  <a:noFill/>
                </a:ln>
                <a:solidFill>
                  <a:srgbClr val="FFFF00"/>
                </a:solidFill>
                <a:effectLst/>
                <a:uLnTx/>
                <a:uFillTx/>
                <a:latin typeface="Calibri" panose="020F0502020204030204"/>
                <a:ea typeface="+mn-ea"/>
                <a:cs typeface="+mn-cs"/>
              </a:rPr>
              <a:t>till go to the main memory</a:t>
            </a: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even in presence of state-of-the-art prefetcher</a:t>
            </a:r>
            <a:endParaRPr kumimoji="0" lang="en-US" sz="3200" b="1"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pic>
        <p:nvPicPr>
          <p:cNvPr id="5" name="Graphic 4" descr="Lights On with solid fill">
            <a:extLst>
              <a:ext uri="{FF2B5EF4-FFF2-40B4-BE49-F238E27FC236}">
                <a16:creationId xmlns:a16="http://schemas.microsoft.com/office/drawing/2014/main" id="{CEFE9768-96B7-F209-7751-66B356D106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0979" y="3318617"/>
            <a:ext cx="1285539" cy="1285539"/>
          </a:xfrm>
          <a:prstGeom prst="rect">
            <a:avLst/>
          </a:prstGeom>
          <a:effectLst>
            <a:glow rad="139700">
              <a:schemeClr val="accent2">
                <a:satMod val="175000"/>
                <a:alpha val="40000"/>
              </a:schemeClr>
            </a:glow>
          </a:effectLst>
        </p:spPr>
      </p:pic>
    </p:spTree>
    <p:extLst>
      <p:ext uri="{BB962C8B-B14F-4D97-AF65-F5344CB8AC3E}">
        <p14:creationId xmlns:p14="http://schemas.microsoft.com/office/powerpoint/2010/main" val="3061073474"/>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978D809-162B-EFE5-0991-4A8F484E02DA}"/>
              </a:ext>
            </a:extLst>
          </p:cNvPr>
          <p:cNvPicPr>
            <a:picLocks noChangeAspect="1"/>
          </p:cNvPicPr>
          <p:nvPr/>
        </p:nvPicPr>
        <p:blipFill rotWithShape="1">
          <a:blip r:embed="rId2"/>
          <a:srcRect t="4646" r="1" b="6028"/>
          <a:stretch/>
        </p:blipFill>
        <p:spPr>
          <a:xfrm>
            <a:off x="5058278" y="-326292"/>
            <a:ext cx="4751985" cy="4287679"/>
          </a:xfrm>
          <a:custGeom>
            <a:avLst/>
            <a:gdLst/>
            <a:ahLst/>
            <a:cxnLst/>
            <a:rect l="l" t="t" r="r" b="b"/>
            <a:pathLst>
              <a:path w="8678780" h="5873097">
                <a:moveTo>
                  <a:pt x="1379513" y="25"/>
                </a:moveTo>
                <a:cubicBezTo>
                  <a:pt x="1399326" y="458"/>
                  <a:pt x="1419819" y="6516"/>
                  <a:pt x="1438386" y="8439"/>
                </a:cubicBezTo>
                <a:cubicBezTo>
                  <a:pt x="1848256" y="51517"/>
                  <a:pt x="2258124" y="98056"/>
                  <a:pt x="2668443" y="139209"/>
                </a:cubicBezTo>
                <a:cubicBezTo>
                  <a:pt x="3052045" y="177671"/>
                  <a:pt x="3438361" y="186516"/>
                  <a:pt x="3823773" y="206516"/>
                </a:cubicBezTo>
                <a:cubicBezTo>
                  <a:pt x="4290252" y="230748"/>
                  <a:pt x="4755825" y="264980"/>
                  <a:pt x="5219588" y="318825"/>
                </a:cubicBezTo>
                <a:cubicBezTo>
                  <a:pt x="5541595" y="356518"/>
                  <a:pt x="5866772" y="382670"/>
                  <a:pt x="6193307" y="352672"/>
                </a:cubicBezTo>
                <a:cubicBezTo>
                  <a:pt x="6209610" y="351131"/>
                  <a:pt x="6228180" y="346134"/>
                  <a:pt x="6241767" y="351131"/>
                </a:cubicBezTo>
                <a:cubicBezTo>
                  <a:pt x="6400280" y="407287"/>
                  <a:pt x="6573284" y="366901"/>
                  <a:pt x="6737683" y="402287"/>
                </a:cubicBezTo>
                <a:cubicBezTo>
                  <a:pt x="6695564" y="538826"/>
                  <a:pt x="6514862" y="527670"/>
                  <a:pt x="6412962" y="622288"/>
                </a:cubicBezTo>
                <a:cubicBezTo>
                  <a:pt x="6579172" y="659979"/>
                  <a:pt x="6728627" y="698057"/>
                  <a:pt x="6880346" y="726518"/>
                </a:cubicBezTo>
                <a:cubicBezTo>
                  <a:pt x="7041122" y="756519"/>
                  <a:pt x="7177442" y="837673"/>
                  <a:pt x="7334594" y="873826"/>
                </a:cubicBezTo>
                <a:cubicBezTo>
                  <a:pt x="7368112" y="881518"/>
                  <a:pt x="7408419" y="908442"/>
                  <a:pt x="7420192" y="934596"/>
                </a:cubicBezTo>
                <a:cubicBezTo>
                  <a:pt x="7458235" y="1019211"/>
                  <a:pt x="8217735" y="1256521"/>
                  <a:pt x="8128063" y="1331904"/>
                </a:cubicBezTo>
                <a:cubicBezTo>
                  <a:pt x="8090926" y="1363059"/>
                  <a:pt x="8042918" y="1385367"/>
                  <a:pt x="7992648" y="1416136"/>
                </a:cubicBezTo>
                <a:cubicBezTo>
                  <a:pt x="8068283" y="1474214"/>
                  <a:pt x="8153426" y="1499598"/>
                  <a:pt x="8244004" y="1516906"/>
                </a:cubicBezTo>
                <a:cubicBezTo>
                  <a:pt x="8271178" y="1522290"/>
                  <a:pt x="8297900" y="1533059"/>
                  <a:pt x="8300615" y="1559214"/>
                </a:cubicBezTo>
                <a:cubicBezTo>
                  <a:pt x="8303332" y="1586521"/>
                  <a:pt x="8275706" y="1597289"/>
                  <a:pt x="8252610" y="1609983"/>
                </a:cubicBezTo>
                <a:cubicBezTo>
                  <a:pt x="8220454" y="1627674"/>
                  <a:pt x="8189205" y="1643059"/>
                  <a:pt x="8148444" y="1645368"/>
                </a:cubicBezTo>
                <a:cubicBezTo>
                  <a:pt x="8081415" y="1648828"/>
                  <a:pt x="8049262" y="1698059"/>
                  <a:pt x="8010314" y="1734983"/>
                </a:cubicBezTo>
                <a:cubicBezTo>
                  <a:pt x="7988574" y="1755753"/>
                  <a:pt x="7977704" y="1797675"/>
                  <a:pt x="8015746" y="1804984"/>
                </a:cubicBezTo>
                <a:cubicBezTo>
                  <a:pt x="8107232" y="1822675"/>
                  <a:pt x="8099984" y="1873831"/>
                  <a:pt x="8097722" y="1931908"/>
                </a:cubicBezTo>
                <a:cubicBezTo>
                  <a:pt x="8094550" y="2003830"/>
                  <a:pt x="8040654" y="2036908"/>
                  <a:pt x="7974534" y="2064601"/>
                </a:cubicBezTo>
                <a:cubicBezTo>
                  <a:pt x="7951888" y="2074215"/>
                  <a:pt x="7919734" y="2073829"/>
                  <a:pt x="7911128" y="2103831"/>
                </a:cubicBezTo>
                <a:cubicBezTo>
                  <a:pt x="7948266" y="2132293"/>
                  <a:pt x="7993555" y="2109215"/>
                  <a:pt x="8033411" y="2117292"/>
                </a:cubicBezTo>
                <a:cubicBezTo>
                  <a:pt x="8066471" y="2123831"/>
                  <a:pt x="8121271" y="2120370"/>
                  <a:pt x="8075982" y="2172677"/>
                </a:cubicBezTo>
                <a:cubicBezTo>
                  <a:pt x="8062847" y="2187676"/>
                  <a:pt x="8078246" y="2199215"/>
                  <a:pt x="8095004" y="2200369"/>
                </a:cubicBezTo>
                <a:cubicBezTo>
                  <a:pt x="8229060" y="2212293"/>
                  <a:pt x="8167466" y="2318063"/>
                  <a:pt x="8210492" y="2373833"/>
                </a:cubicBezTo>
                <a:cubicBezTo>
                  <a:pt x="8222264" y="2389215"/>
                  <a:pt x="8209584" y="2415754"/>
                  <a:pt x="8191016" y="2422293"/>
                </a:cubicBezTo>
                <a:cubicBezTo>
                  <a:pt x="8072357" y="2465372"/>
                  <a:pt x="8056054" y="2568063"/>
                  <a:pt x="7998536" y="2656525"/>
                </a:cubicBezTo>
                <a:cubicBezTo>
                  <a:pt x="8061036" y="2691525"/>
                  <a:pt x="8135764" y="2699217"/>
                  <a:pt x="8203244" y="2721909"/>
                </a:cubicBezTo>
                <a:cubicBezTo>
                  <a:pt x="8273442" y="2745756"/>
                  <a:pt x="8273442" y="2763447"/>
                  <a:pt x="8215472" y="2832678"/>
                </a:cubicBezTo>
                <a:cubicBezTo>
                  <a:pt x="8366284" y="2847680"/>
                  <a:pt x="8366284" y="2847680"/>
                  <a:pt x="8319638" y="2956526"/>
                </a:cubicBezTo>
                <a:cubicBezTo>
                  <a:pt x="8445996" y="2966525"/>
                  <a:pt x="8529327" y="3018064"/>
                  <a:pt x="8548800" y="3130757"/>
                </a:cubicBezTo>
                <a:cubicBezTo>
                  <a:pt x="8558311" y="3185372"/>
                  <a:pt x="8615377" y="3211141"/>
                  <a:pt x="8678780" y="3247679"/>
                </a:cubicBezTo>
                <a:cubicBezTo>
                  <a:pt x="8599978" y="3283066"/>
                  <a:pt x="8546537" y="3356911"/>
                  <a:pt x="8454599" y="3278833"/>
                </a:cubicBezTo>
                <a:cubicBezTo>
                  <a:pt x="8421087" y="3250373"/>
                  <a:pt x="8424254" y="3286526"/>
                  <a:pt x="8419728" y="3296911"/>
                </a:cubicBezTo>
                <a:cubicBezTo>
                  <a:pt x="8408859" y="3322295"/>
                  <a:pt x="8431501" y="3339218"/>
                  <a:pt x="8446448" y="3358448"/>
                </a:cubicBezTo>
                <a:cubicBezTo>
                  <a:pt x="8460939" y="3377681"/>
                  <a:pt x="8478149" y="3398064"/>
                  <a:pt x="8482226" y="3419605"/>
                </a:cubicBezTo>
                <a:cubicBezTo>
                  <a:pt x="8484942" y="3434604"/>
                  <a:pt x="8471809" y="3456526"/>
                  <a:pt x="8457318" y="3467682"/>
                </a:cubicBezTo>
                <a:cubicBezTo>
                  <a:pt x="8381232" y="3526527"/>
                  <a:pt x="8426520" y="3658836"/>
                  <a:pt x="8282501" y="3675759"/>
                </a:cubicBezTo>
                <a:cubicBezTo>
                  <a:pt x="8217735" y="3683450"/>
                  <a:pt x="8186486" y="3731913"/>
                  <a:pt x="8138932" y="3758451"/>
                </a:cubicBezTo>
                <a:cubicBezTo>
                  <a:pt x="7973628" y="3851144"/>
                  <a:pt x="7863120" y="3970376"/>
                  <a:pt x="7811946" y="4134221"/>
                </a:cubicBezTo>
                <a:cubicBezTo>
                  <a:pt x="7797906" y="4179605"/>
                  <a:pt x="7744010" y="4216145"/>
                  <a:pt x="7709139" y="4256145"/>
                </a:cubicBezTo>
                <a:cubicBezTo>
                  <a:pt x="7725896" y="4285376"/>
                  <a:pt x="7817379" y="4222298"/>
                  <a:pt x="7785224" y="4299221"/>
                </a:cubicBezTo>
                <a:cubicBezTo>
                  <a:pt x="7760768" y="4356915"/>
                  <a:pt x="7698269" y="4392684"/>
                  <a:pt x="7639392" y="4426916"/>
                </a:cubicBezTo>
                <a:cubicBezTo>
                  <a:pt x="7572364" y="4465762"/>
                  <a:pt x="7498091" y="4496914"/>
                  <a:pt x="7467746" y="4568838"/>
                </a:cubicBezTo>
                <a:cubicBezTo>
                  <a:pt x="7461405" y="4584223"/>
                  <a:pt x="7441025" y="4600376"/>
                  <a:pt x="7422910" y="4606531"/>
                </a:cubicBezTo>
                <a:cubicBezTo>
                  <a:pt x="6478176" y="5872304"/>
                  <a:pt x="4152572" y="5880765"/>
                  <a:pt x="3884462" y="5871919"/>
                </a:cubicBezTo>
                <a:cubicBezTo>
                  <a:pt x="3559738" y="5860765"/>
                  <a:pt x="3252674" y="5782688"/>
                  <a:pt x="2951503" y="5685381"/>
                </a:cubicBezTo>
                <a:cubicBezTo>
                  <a:pt x="2824239" y="5644226"/>
                  <a:pt x="2706035" y="5585765"/>
                  <a:pt x="2582393" y="5540381"/>
                </a:cubicBezTo>
                <a:cubicBezTo>
                  <a:pt x="2411654" y="5477686"/>
                  <a:pt x="2279862" y="5358071"/>
                  <a:pt x="2109575" y="5307686"/>
                </a:cubicBezTo>
                <a:cubicBezTo>
                  <a:pt x="1934305" y="5255763"/>
                  <a:pt x="1784398" y="5160762"/>
                  <a:pt x="1604145" y="5120379"/>
                </a:cubicBezTo>
                <a:cubicBezTo>
                  <a:pt x="1509040" y="5098840"/>
                  <a:pt x="1417102" y="5059994"/>
                  <a:pt x="1432046" y="4948840"/>
                </a:cubicBezTo>
                <a:cubicBezTo>
                  <a:pt x="1436123" y="4917301"/>
                  <a:pt x="1411214" y="4891532"/>
                  <a:pt x="1371813" y="4900763"/>
                </a:cubicBezTo>
                <a:cubicBezTo>
                  <a:pt x="1296633" y="4918071"/>
                  <a:pt x="1262665" y="4872300"/>
                  <a:pt x="1220998" y="4838069"/>
                </a:cubicBezTo>
                <a:cubicBezTo>
                  <a:pt x="1146725" y="4777302"/>
                  <a:pt x="1076074" y="4712685"/>
                  <a:pt x="957869" y="4702684"/>
                </a:cubicBezTo>
                <a:cubicBezTo>
                  <a:pt x="980512" y="4654991"/>
                  <a:pt x="1019009" y="4661916"/>
                  <a:pt x="1054336" y="4671915"/>
                </a:cubicBezTo>
                <a:cubicBezTo>
                  <a:pt x="1147177" y="4698070"/>
                  <a:pt x="1239115" y="4727684"/>
                  <a:pt x="1331957" y="4753839"/>
                </a:cubicBezTo>
                <a:cubicBezTo>
                  <a:pt x="1392645" y="4770763"/>
                  <a:pt x="1452881" y="4794609"/>
                  <a:pt x="1533949" y="4775761"/>
                </a:cubicBezTo>
                <a:cubicBezTo>
                  <a:pt x="1464202" y="4679607"/>
                  <a:pt x="1345545" y="4662300"/>
                  <a:pt x="1249533" y="4632685"/>
                </a:cubicBezTo>
                <a:cubicBezTo>
                  <a:pt x="1129515" y="4595378"/>
                  <a:pt x="1058865" y="4524991"/>
                  <a:pt x="974172" y="4446530"/>
                </a:cubicBezTo>
                <a:cubicBezTo>
                  <a:pt x="1062487" y="4427683"/>
                  <a:pt x="1117287" y="4485377"/>
                  <a:pt x="1186579" y="4482299"/>
                </a:cubicBezTo>
                <a:cubicBezTo>
                  <a:pt x="1190203" y="4472300"/>
                  <a:pt x="1196544" y="4457684"/>
                  <a:pt x="1195637" y="4457299"/>
                </a:cubicBezTo>
                <a:cubicBezTo>
                  <a:pt x="1082415" y="4414222"/>
                  <a:pt x="1029426" y="4333453"/>
                  <a:pt x="1011761" y="4235759"/>
                </a:cubicBezTo>
                <a:cubicBezTo>
                  <a:pt x="1002706" y="4185376"/>
                  <a:pt x="961492" y="4169607"/>
                  <a:pt x="920731" y="4146528"/>
                </a:cubicBezTo>
                <a:cubicBezTo>
                  <a:pt x="778522" y="4064606"/>
                  <a:pt x="628163" y="3990375"/>
                  <a:pt x="511316" y="3877683"/>
                </a:cubicBezTo>
                <a:cubicBezTo>
                  <a:pt x="646279" y="3892682"/>
                  <a:pt x="754521" y="3966143"/>
                  <a:pt x="899898" y="3997682"/>
                </a:cubicBezTo>
                <a:cubicBezTo>
                  <a:pt x="784411" y="3873836"/>
                  <a:pt x="634956" y="3811144"/>
                  <a:pt x="498636" y="3736143"/>
                </a:cubicBezTo>
                <a:cubicBezTo>
                  <a:pt x="436588" y="3701912"/>
                  <a:pt x="379073" y="3658065"/>
                  <a:pt x="303890" y="3639604"/>
                </a:cubicBezTo>
                <a:cubicBezTo>
                  <a:pt x="277170" y="3633065"/>
                  <a:pt x="233240" y="3619219"/>
                  <a:pt x="254527" y="3582680"/>
                </a:cubicBezTo>
                <a:cubicBezTo>
                  <a:pt x="272641" y="3552297"/>
                  <a:pt x="308419" y="3561526"/>
                  <a:pt x="341028" y="3570373"/>
                </a:cubicBezTo>
                <a:cubicBezTo>
                  <a:pt x="419378" y="3592297"/>
                  <a:pt x="500446" y="3592682"/>
                  <a:pt x="606424" y="3592297"/>
                </a:cubicBezTo>
                <a:cubicBezTo>
                  <a:pt x="517657" y="3491912"/>
                  <a:pt x="355067" y="3521913"/>
                  <a:pt x="278984" y="3416526"/>
                </a:cubicBezTo>
                <a:cubicBezTo>
                  <a:pt x="374088" y="3398064"/>
                  <a:pt x="447458" y="3436142"/>
                  <a:pt x="524452" y="3443448"/>
                </a:cubicBezTo>
                <a:cubicBezTo>
                  <a:pt x="594195" y="3449987"/>
                  <a:pt x="611405" y="3432296"/>
                  <a:pt x="595102" y="3374218"/>
                </a:cubicBezTo>
                <a:cubicBezTo>
                  <a:pt x="569741" y="3283833"/>
                  <a:pt x="607782" y="3237678"/>
                  <a:pt x="709231" y="3262295"/>
                </a:cubicBezTo>
                <a:cubicBezTo>
                  <a:pt x="803432" y="3285372"/>
                  <a:pt x="813394" y="3251526"/>
                  <a:pt x="788033" y="3199987"/>
                </a:cubicBezTo>
                <a:cubicBezTo>
                  <a:pt x="751802" y="3124988"/>
                  <a:pt x="793015" y="3066910"/>
                  <a:pt x="821094" y="3003833"/>
                </a:cubicBezTo>
                <a:cubicBezTo>
                  <a:pt x="864120" y="2907680"/>
                  <a:pt x="846003" y="2860755"/>
                  <a:pt x="753161" y="2789218"/>
                </a:cubicBezTo>
                <a:cubicBezTo>
                  <a:pt x="701080" y="2749216"/>
                  <a:pt x="644921" y="2715371"/>
                  <a:pt x="569285" y="2680756"/>
                </a:cubicBezTo>
                <a:cubicBezTo>
                  <a:pt x="743651" y="2661909"/>
                  <a:pt x="560683" y="2598448"/>
                  <a:pt x="622275" y="2558832"/>
                </a:cubicBezTo>
                <a:cubicBezTo>
                  <a:pt x="745462" y="2542678"/>
                  <a:pt x="846003" y="2668833"/>
                  <a:pt x="1013576" y="2632679"/>
                </a:cubicBezTo>
                <a:cubicBezTo>
                  <a:pt x="806602" y="2523446"/>
                  <a:pt x="577892" y="2487677"/>
                  <a:pt x="427984" y="2342293"/>
                </a:cubicBezTo>
                <a:cubicBezTo>
                  <a:pt x="462405" y="2309216"/>
                  <a:pt x="496823" y="2339985"/>
                  <a:pt x="526263" y="2327678"/>
                </a:cubicBezTo>
                <a:cubicBezTo>
                  <a:pt x="525356" y="2319985"/>
                  <a:pt x="527622" y="2308446"/>
                  <a:pt x="522186" y="2304986"/>
                </a:cubicBezTo>
                <a:cubicBezTo>
                  <a:pt x="410323" y="2225754"/>
                  <a:pt x="408509" y="2223831"/>
                  <a:pt x="528526" y="2165368"/>
                </a:cubicBezTo>
                <a:cubicBezTo>
                  <a:pt x="570645" y="2144984"/>
                  <a:pt x="567023" y="2126906"/>
                  <a:pt x="544832" y="2101138"/>
                </a:cubicBezTo>
                <a:cubicBezTo>
                  <a:pt x="528978" y="2083061"/>
                  <a:pt x="509957" y="2066906"/>
                  <a:pt x="519016" y="2027291"/>
                </a:cubicBezTo>
                <a:cubicBezTo>
                  <a:pt x="584685" y="2078062"/>
                  <a:pt x="902162" y="2061522"/>
                  <a:pt x="958321" y="2056137"/>
                </a:cubicBezTo>
                <a:cubicBezTo>
                  <a:pt x="1021272" y="2050369"/>
                  <a:pt x="1083319" y="2025753"/>
                  <a:pt x="1149440" y="2039214"/>
                </a:cubicBezTo>
                <a:cubicBezTo>
                  <a:pt x="1202430" y="2049985"/>
                  <a:pt x="1447897" y="2154215"/>
                  <a:pt x="1482772" y="2034599"/>
                </a:cubicBezTo>
                <a:cubicBezTo>
                  <a:pt x="1484583" y="2028831"/>
                  <a:pt x="1583765" y="2042293"/>
                  <a:pt x="1637208" y="2048831"/>
                </a:cubicBezTo>
                <a:cubicBezTo>
                  <a:pt x="1684309" y="2054216"/>
                  <a:pt x="1737297" y="2078062"/>
                  <a:pt x="1768999" y="2030369"/>
                </a:cubicBezTo>
                <a:cubicBezTo>
                  <a:pt x="1787568" y="2002293"/>
                  <a:pt x="1711030" y="1948062"/>
                  <a:pt x="1642642" y="1943445"/>
                </a:cubicBezTo>
                <a:cubicBezTo>
                  <a:pt x="1583312" y="1939214"/>
                  <a:pt x="1521266" y="1933060"/>
                  <a:pt x="1464655" y="1944599"/>
                </a:cubicBezTo>
                <a:cubicBezTo>
                  <a:pt x="1394911" y="1958446"/>
                  <a:pt x="1357322" y="1936138"/>
                  <a:pt x="1337846" y="1888061"/>
                </a:cubicBezTo>
                <a:cubicBezTo>
                  <a:pt x="1316106" y="1834985"/>
                  <a:pt x="1274439" y="1810368"/>
                  <a:pt x="1216924" y="1785752"/>
                </a:cubicBezTo>
                <a:cubicBezTo>
                  <a:pt x="1077431" y="1726138"/>
                  <a:pt x="943377" y="1657291"/>
                  <a:pt x="790299" y="1622676"/>
                </a:cubicBezTo>
                <a:cubicBezTo>
                  <a:pt x="759953" y="1615751"/>
                  <a:pt x="726441" y="1606521"/>
                  <a:pt x="712401" y="1560751"/>
                </a:cubicBezTo>
                <a:cubicBezTo>
                  <a:pt x="1126798" y="1629213"/>
                  <a:pt x="1504511" y="1807676"/>
                  <a:pt x="1932039" y="1797291"/>
                </a:cubicBezTo>
                <a:cubicBezTo>
                  <a:pt x="1815195" y="1740752"/>
                  <a:pt x="1679780" y="1737675"/>
                  <a:pt x="1555234" y="1698059"/>
                </a:cubicBezTo>
                <a:cubicBezTo>
                  <a:pt x="1643549" y="1668444"/>
                  <a:pt x="1726428" y="1699213"/>
                  <a:pt x="1810212" y="1716137"/>
                </a:cubicBezTo>
                <a:cubicBezTo>
                  <a:pt x="1880410" y="1729982"/>
                  <a:pt x="1943817" y="1732290"/>
                  <a:pt x="1951515" y="1649598"/>
                </a:cubicBezTo>
                <a:cubicBezTo>
                  <a:pt x="1948798" y="1644214"/>
                  <a:pt x="1949249" y="1637291"/>
                  <a:pt x="1949704" y="1630753"/>
                </a:cubicBezTo>
                <a:cubicBezTo>
                  <a:pt x="1926152" y="1596522"/>
                  <a:pt x="1889468" y="1578830"/>
                  <a:pt x="1845990" y="1568828"/>
                </a:cubicBezTo>
                <a:cubicBezTo>
                  <a:pt x="1819722" y="1562674"/>
                  <a:pt x="1784851" y="1553443"/>
                  <a:pt x="1785302" y="1528829"/>
                </a:cubicBezTo>
                <a:cubicBezTo>
                  <a:pt x="1786662" y="1437674"/>
                  <a:pt x="1702878" y="1411136"/>
                  <a:pt x="1619092" y="1384597"/>
                </a:cubicBezTo>
                <a:cubicBezTo>
                  <a:pt x="1665740" y="1339213"/>
                  <a:pt x="1702423" y="1372674"/>
                  <a:pt x="1737750" y="1369214"/>
                </a:cubicBezTo>
                <a:cubicBezTo>
                  <a:pt x="1760848" y="1366906"/>
                  <a:pt x="1781679" y="1362675"/>
                  <a:pt x="1781679" y="1339213"/>
                </a:cubicBezTo>
                <a:cubicBezTo>
                  <a:pt x="1782132" y="1319597"/>
                  <a:pt x="1771262" y="1297288"/>
                  <a:pt x="1748620" y="1296905"/>
                </a:cubicBezTo>
                <a:cubicBezTo>
                  <a:pt x="1606863" y="1293442"/>
                  <a:pt x="1528513" y="1167288"/>
                  <a:pt x="1381324" y="1166904"/>
                </a:cubicBezTo>
                <a:cubicBezTo>
                  <a:pt x="1293462" y="1166904"/>
                  <a:pt x="1427065" y="1095751"/>
                  <a:pt x="1352792" y="1066135"/>
                </a:cubicBezTo>
                <a:cubicBezTo>
                  <a:pt x="1336486" y="1059596"/>
                  <a:pt x="1395363" y="1049597"/>
                  <a:pt x="1421631" y="1051135"/>
                </a:cubicBezTo>
                <a:cubicBezTo>
                  <a:pt x="1447445" y="1052673"/>
                  <a:pt x="1470543" y="1071519"/>
                  <a:pt x="1501793" y="1058058"/>
                </a:cubicBezTo>
                <a:cubicBezTo>
                  <a:pt x="1519003" y="1009981"/>
                  <a:pt x="1474621" y="992289"/>
                  <a:pt x="1437935" y="978826"/>
                </a:cubicBezTo>
                <a:cubicBezTo>
                  <a:pt x="1353244" y="947673"/>
                  <a:pt x="1270817" y="909981"/>
                  <a:pt x="1177975" y="898826"/>
                </a:cubicBezTo>
                <a:cubicBezTo>
                  <a:pt x="1144915" y="894980"/>
                  <a:pt x="1225528" y="843440"/>
                  <a:pt x="1241378" y="825366"/>
                </a:cubicBezTo>
                <a:cubicBezTo>
                  <a:pt x="867743" y="635366"/>
                  <a:pt x="418474" y="644980"/>
                  <a:pt x="0" y="491517"/>
                </a:cubicBezTo>
                <a:cubicBezTo>
                  <a:pt x="92391" y="461518"/>
                  <a:pt x="160326" y="483440"/>
                  <a:pt x="223277" y="488057"/>
                </a:cubicBezTo>
                <a:cubicBezTo>
                  <a:pt x="380429" y="499594"/>
                  <a:pt x="535773" y="523440"/>
                  <a:pt x="692473" y="537671"/>
                </a:cubicBezTo>
                <a:cubicBezTo>
                  <a:pt x="769465" y="544594"/>
                  <a:pt x="841022" y="570749"/>
                  <a:pt x="927071" y="529211"/>
                </a:cubicBezTo>
                <a:cubicBezTo>
                  <a:pt x="984589" y="501518"/>
                  <a:pt x="1076527" y="531517"/>
                  <a:pt x="1147177" y="556134"/>
                </a:cubicBezTo>
                <a:cubicBezTo>
                  <a:pt x="1205600" y="576517"/>
                  <a:pt x="1261306" y="581901"/>
                  <a:pt x="1338752" y="556134"/>
                </a:cubicBezTo>
                <a:cubicBezTo>
                  <a:pt x="1268554" y="540364"/>
                  <a:pt x="1214658" y="526519"/>
                  <a:pt x="1159406" y="516901"/>
                </a:cubicBezTo>
                <a:cubicBezTo>
                  <a:pt x="1115475" y="509211"/>
                  <a:pt x="1220094" y="478056"/>
                  <a:pt x="1273535" y="481902"/>
                </a:cubicBezTo>
                <a:cubicBezTo>
                  <a:pt x="1348263" y="487287"/>
                  <a:pt x="1306144" y="467287"/>
                  <a:pt x="1293462" y="439595"/>
                </a:cubicBezTo>
                <a:cubicBezTo>
                  <a:pt x="1279875" y="409979"/>
                  <a:pt x="1320183" y="400749"/>
                  <a:pt x="1345545" y="406900"/>
                </a:cubicBezTo>
                <a:cubicBezTo>
                  <a:pt x="1442916" y="431133"/>
                  <a:pt x="1539834" y="388441"/>
                  <a:pt x="1640379" y="423057"/>
                </a:cubicBezTo>
                <a:cubicBezTo>
                  <a:pt x="1615015" y="337670"/>
                  <a:pt x="1560215" y="300363"/>
                  <a:pt x="1445634" y="288439"/>
                </a:cubicBezTo>
                <a:cubicBezTo>
                  <a:pt x="1402608" y="283826"/>
                  <a:pt x="1357773" y="290748"/>
                  <a:pt x="1320636" y="266131"/>
                </a:cubicBezTo>
                <a:cubicBezTo>
                  <a:pt x="1299349" y="251902"/>
                  <a:pt x="1275346" y="234978"/>
                  <a:pt x="1292104" y="208824"/>
                </a:cubicBezTo>
                <a:cubicBezTo>
                  <a:pt x="1303877" y="190363"/>
                  <a:pt x="1329242" y="190363"/>
                  <a:pt x="1350074" y="196517"/>
                </a:cubicBezTo>
                <a:cubicBezTo>
                  <a:pt x="1443371" y="223826"/>
                  <a:pt x="1540741" y="233825"/>
                  <a:pt x="1638113" y="243826"/>
                </a:cubicBezTo>
                <a:cubicBezTo>
                  <a:pt x="1653059" y="245364"/>
                  <a:pt x="1669814" y="250365"/>
                  <a:pt x="1686573" y="224977"/>
                </a:cubicBezTo>
                <a:cubicBezTo>
                  <a:pt x="1504511" y="183824"/>
                  <a:pt x="1331505" y="125362"/>
                  <a:pt x="1144459" y="102670"/>
                </a:cubicBezTo>
                <a:cubicBezTo>
                  <a:pt x="1147177" y="91900"/>
                  <a:pt x="1149896" y="81131"/>
                  <a:pt x="1152614" y="70362"/>
                </a:cubicBezTo>
                <a:cubicBezTo>
                  <a:pt x="1298896" y="85746"/>
                  <a:pt x="1445182" y="101131"/>
                  <a:pt x="1629961" y="120363"/>
                </a:cubicBezTo>
                <a:cubicBezTo>
                  <a:pt x="1516284" y="59207"/>
                  <a:pt x="1408951" y="79594"/>
                  <a:pt x="1324712" y="25362"/>
                </a:cubicBezTo>
                <a:cubicBezTo>
                  <a:pt x="1340563" y="4786"/>
                  <a:pt x="1359698" y="-407"/>
                  <a:pt x="1379513" y="25"/>
                </a:cubicBezTo>
                <a:close/>
              </a:path>
            </a:pathLst>
          </a:custGeom>
        </p:spPr>
      </p:pic>
      <p:sp>
        <p:nvSpPr>
          <p:cNvPr id="3" name="TextBox 2">
            <a:extLst>
              <a:ext uri="{FF2B5EF4-FFF2-40B4-BE49-F238E27FC236}">
                <a16:creationId xmlns:a16="http://schemas.microsoft.com/office/drawing/2014/main" id="{DCD2CB9F-4CC9-8F94-3F02-A3303DCC5090}"/>
              </a:ext>
            </a:extLst>
          </p:cNvPr>
          <p:cNvSpPr txBox="1"/>
          <p:nvPr/>
        </p:nvSpPr>
        <p:spPr>
          <a:xfrm>
            <a:off x="173265" y="4459802"/>
            <a:ext cx="8799756" cy="1839158"/>
          </a:xfrm>
          <a:prstGeom prst="roundRect">
            <a:avLst>
              <a:gd name="adj" fmla="val 9377"/>
            </a:avLst>
          </a:prstGeom>
          <a:solidFill>
            <a:schemeClr val="accent1"/>
          </a:solidFill>
          <a:effectLst>
            <a:outerShdw blurRad="50800" dist="38100" dir="2700000" algn="tl"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00"/>
                </a:solidFill>
                <a:effectLst/>
                <a:uLnTx/>
                <a:uFillTx/>
                <a:latin typeface="Calibri" panose="020F0502020204030204"/>
                <a:ea typeface="+mn-ea"/>
                <a:cs typeface="+mn-cs"/>
              </a:rPr>
              <a:t>37.5% </a:t>
            </a: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of the stall cycles caused by an off-chip load can be reduced by </a:t>
            </a:r>
            <a:r>
              <a:rPr kumimoji="0" lang="en-US" sz="3200" b="1" i="0" u="none" strike="noStrike" kern="1200" cap="none" spc="0" normalizeH="0" baseline="0" noProof="0" dirty="0">
                <a:ln>
                  <a:noFill/>
                </a:ln>
                <a:solidFill>
                  <a:srgbClr val="FFFF00"/>
                </a:solidFill>
                <a:effectLst/>
                <a:uLnTx/>
                <a:uFillTx/>
                <a:latin typeface="Calibri" panose="020F0502020204030204"/>
                <a:ea typeface="+mn-ea"/>
                <a:cs typeface="+mn-cs"/>
              </a:rPr>
              <a:t>removing on-chip cache access latency from its critical path</a:t>
            </a:r>
          </a:p>
        </p:txBody>
      </p:sp>
      <p:pic>
        <p:nvPicPr>
          <p:cNvPr id="5" name="Graphic 4" descr="Lights On with solid fill">
            <a:extLst>
              <a:ext uri="{FF2B5EF4-FFF2-40B4-BE49-F238E27FC236}">
                <a16:creationId xmlns:a16="http://schemas.microsoft.com/office/drawing/2014/main" id="{CEFE9768-96B7-F209-7751-66B356D106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0979" y="3318617"/>
            <a:ext cx="1285539" cy="1285539"/>
          </a:xfrm>
          <a:prstGeom prst="rect">
            <a:avLst/>
          </a:prstGeom>
          <a:effectLst>
            <a:glow rad="139700">
              <a:schemeClr val="accent2">
                <a:satMod val="175000"/>
                <a:alpha val="40000"/>
              </a:schemeClr>
            </a:glow>
          </a:effectLst>
        </p:spPr>
      </p:pic>
    </p:spTree>
    <p:extLst>
      <p:ext uri="{BB962C8B-B14F-4D97-AF65-F5344CB8AC3E}">
        <p14:creationId xmlns:p14="http://schemas.microsoft.com/office/powerpoint/2010/main" val="290295572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EFFA08-55AC-586E-7BDC-5B4E1646CB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7825" y="898751"/>
            <a:ext cx="6288349" cy="1930509"/>
          </a:xfrm>
          <a:prstGeom prst="rect">
            <a:avLst/>
          </a:prstGeom>
        </p:spPr>
      </p:pic>
      <p:sp>
        <p:nvSpPr>
          <p:cNvPr id="5" name="TextBox 4">
            <a:extLst>
              <a:ext uri="{FF2B5EF4-FFF2-40B4-BE49-F238E27FC236}">
                <a16:creationId xmlns:a16="http://schemas.microsoft.com/office/drawing/2014/main" id="{97757EFC-FADC-335E-B770-D73542DA5C1D}"/>
              </a:ext>
            </a:extLst>
          </p:cNvPr>
          <p:cNvSpPr txBox="1"/>
          <p:nvPr/>
        </p:nvSpPr>
        <p:spPr>
          <a:xfrm>
            <a:off x="172121" y="3367289"/>
            <a:ext cx="8799756" cy="1322903"/>
          </a:xfrm>
          <a:prstGeom prst="roundRect">
            <a:avLst>
              <a:gd name="adj" fmla="val 9377"/>
            </a:avLst>
          </a:prstGeom>
          <a:solidFill>
            <a:schemeClr val="accent1"/>
          </a:solidFill>
          <a:effectLst>
            <a:outerShdw blurRad="50800" dist="38100" dir="2700000" algn="tl"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00"/>
                </a:solidFill>
                <a:effectLst/>
                <a:uLnTx/>
                <a:uFillTx/>
                <a:latin typeface="Calibri" panose="020F0502020204030204"/>
                <a:ea typeface="+mn-ea"/>
                <a:cs typeface="+mn-cs"/>
              </a:rPr>
              <a:t>Predicts</a:t>
            </a: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 which load requests might go off-chip using multiple program features</a:t>
            </a:r>
          </a:p>
        </p:txBody>
      </p:sp>
      <p:sp>
        <p:nvSpPr>
          <p:cNvPr id="6" name="TextBox 5">
            <a:extLst>
              <a:ext uri="{FF2B5EF4-FFF2-40B4-BE49-F238E27FC236}">
                <a16:creationId xmlns:a16="http://schemas.microsoft.com/office/drawing/2014/main" id="{886D37CD-23EF-8331-AA99-F5225B469152}"/>
              </a:ext>
            </a:extLst>
          </p:cNvPr>
          <p:cNvSpPr txBox="1"/>
          <p:nvPr/>
        </p:nvSpPr>
        <p:spPr>
          <a:xfrm>
            <a:off x="172121" y="5068790"/>
            <a:ext cx="8799756" cy="1322903"/>
          </a:xfrm>
          <a:prstGeom prst="roundRect">
            <a:avLst>
              <a:gd name="adj" fmla="val 9377"/>
            </a:avLst>
          </a:prstGeom>
          <a:solidFill>
            <a:schemeClr val="accent1"/>
          </a:solidFill>
          <a:effectLst>
            <a:outerShdw blurRad="50800" dist="38100" dir="2700000" algn="tl" rotWithShape="0">
              <a:prstClr val="black">
                <a:alpha val="40000"/>
              </a:prstClr>
            </a:outerShdw>
          </a:effectLst>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Starts fetching data </a:t>
            </a:r>
            <a:r>
              <a:rPr kumimoji="0" lang="en-US" sz="4400" b="1" i="0" u="none" strike="noStrike" kern="1200" cap="none" spc="0" normalizeH="0" baseline="0" noProof="0" dirty="0">
                <a:ln>
                  <a:noFill/>
                </a:ln>
                <a:solidFill>
                  <a:srgbClr val="FFFF00"/>
                </a:solidFill>
                <a:effectLst/>
                <a:uLnTx/>
                <a:uFillTx/>
                <a:latin typeface="Calibri" panose="020F0502020204030204"/>
                <a:ea typeface="+mn-ea"/>
                <a:cs typeface="+mn-cs"/>
              </a:rPr>
              <a:t>directly</a:t>
            </a: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 from main memory while concurrently accessing the cache hierarchy</a:t>
            </a:r>
          </a:p>
        </p:txBody>
      </p:sp>
    </p:spTree>
    <p:extLst>
      <p:ext uri="{BB962C8B-B14F-4D97-AF65-F5344CB8AC3E}">
        <p14:creationId xmlns:p14="http://schemas.microsoft.com/office/powerpoint/2010/main" val="421022665"/>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0A7BD4E-4D8B-EB33-8686-CEEBB9276350}"/>
              </a:ext>
            </a:extLst>
          </p:cNvPr>
          <p:cNvSpPr>
            <a:spLocks noGrp="1"/>
          </p:cNvSpPr>
          <p:nvPr>
            <p:ph type="title"/>
          </p:nvPr>
        </p:nvSpPr>
        <p:spPr/>
        <p:txBody>
          <a:bodyPr/>
          <a:lstStyle/>
          <a:p>
            <a:r>
              <a:rPr lang="en-US" dirty="0"/>
              <a:t>Hermes: Overview</a:t>
            </a:r>
          </a:p>
        </p:txBody>
      </p:sp>
      <p:pic>
        <p:nvPicPr>
          <p:cNvPr id="6" name="Content Placeholder 5">
            <a:extLst>
              <a:ext uri="{FF2B5EF4-FFF2-40B4-BE49-F238E27FC236}">
                <a16:creationId xmlns:a16="http://schemas.microsoft.com/office/drawing/2014/main" id="{CEEFB481-6AAE-604A-43C3-D98CADAAA55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79969" y="936625"/>
            <a:ext cx="5271374" cy="5419725"/>
          </a:xfrm>
        </p:spPr>
      </p:pic>
      <p:sp>
        <p:nvSpPr>
          <p:cNvPr id="2" name="Rectangle 1">
            <a:extLst>
              <a:ext uri="{FF2B5EF4-FFF2-40B4-BE49-F238E27FC236}">
                <a16:creationId xmlns:a16="http://schemas.microsoft.com/office/drawing/2014/main" id="{930E3009-1631-7DD3-0CFD-302BEC37ABD5}"/>
              </a:ext>
            </a:extLst>
          </p:cNvPr>
          <p:cNvSpPr/>
          <p:nvPr/>
        </p:nvSpPr>
        <p:spPr>
          <a:xfrm>
            <a:off x="3644348" y="870365"/>
            <a:ext cx="2835965" cy="102469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078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0A7BD4E-4D8B-EB33-8686-CEEBB9276350}"/>
              </a:ext>
            </a:extLst>
          </p:cNvPr>
          <p:cNvSpPr>
            <a:spLocks noGrp="1"/>
          </p:cNvSpPr>
          <p:nvPr>
            <p:ph type="title"/>
          </p:nvPr>
        </p:nvSpPr>
        <p:spPr/>
        <p:txBody>
          <a:bodyPr/>
          <a:lstStyle/>
          <a:p>
            <a:r>
              <a:rPr lang="en-US" dirty="0"/>
              <a:t>Hermes: Overview</a:t>
            </a:r>
          </a:p>
        </p:txBody>
      </p:sp>
      <p:pic>
        <p:nvPicPr>
          <p:cNvPr id="6" name="Content Placeholder 5">
            <a:extLst>
              <a:ext uri="{FF2B5EF4-FFF2-40B4-BE49-F238E27FC236}">
                <a16:creationId xmlns:a16="http://schemas.microsoft.com/office/drawing/2014/main" id="{CEEFB481-6AAE-604A-43C3-D98CADAAA55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79969" y="936625"/>
            <a:ext cx="5271374" cy="5419725"/>
          </a:xfrm>
        </p:spPr>
      </p:pic>
      <p:sp>
        <p:nvSpPr>
          <p:cNvPr id="2" name="Rectangle 1">
            <a:extLst>
              <a:ext uri="{FF2B5EF4-FFF2-40B4-BE49-F238E27FC236}">
                <a16:creationId xmlns:a16="http://schemas.microsoft.com/office/drawing/2014/main" id="{C4CF18DC-FC02-111C-62AB-C21672636FB7}"/>
              </a:ext>
            </a:extLst>
          </p:cNvPr>
          <p:cNvSpPr/>
          <p:nvPr/>
        </p:nvSpPr>
        <p:spPr>
          <a:xfrm>
            <a:off x="5340627" y="2208834"/>
            <a:ext cx="2149256" cy="102469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4739666"/>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0A7BD4E-4D8B-EB33-8686-CEEBB9276350}"/>
              </a:ext>
            </a:extLst>
          </p:cNvPr>
          <p:cNvSpPr>
            <a:spLocks noGrp="1"/>
          </p:cNvSpPr>
          <p:nvPr>
            <p:ph type="title"/>
          </p:nvPr>
        </p:nvSpPr>
        <p:spPr/>
        <p:txBody>
          <a:bodyPr/>
          <a:lstStyle/>
          <a:p>
            <a:r>
              <a:rPr lang="en-US" dirty="0"/>
              <a:t>Hermes: Overview</a:t>
            </a:r>
          </a:p>
        </p:txBody>
      </p:sp>
      <p:pic>
        <p:nvPicPr>
          <p:cNvPr id="6" name="Content Placeholder 5">
            <a:extLst>
              <a:ext uri="{FF2B5EF4-FFF2-40B4-BE49-F238E27FC236}">
                <a16:creationId xmlns:a16="http://schemas.microsoft.com/office/drawing/2014/main" id="{CEEFB481-6AAE-604A-43C3-D98CADAAA55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79969" y="936625"/>
            <a:ext cx="5271374" cy="5419725"/>
          </a:xfrm>
        </p:spPr>
      </p:pic>
      <p:sp>
        <p:nvSpPr>
          <p:cNvPr id="2" name="Rectangle 1">
            <a:extLst>
              <a:ext uri="{FF2B5EF4-FFF2-40B4-BE49-F238E27FC236}">
                <a16:creationId xmlns:a16="http://schemas.microsoft.com/office/drawing/2014/main" id="{E486015D-50F3-D6AB-29E7-8DF6D84F6B92}"/>
              </a:ext>
            </a:extLst>
          </p:cNvPr>
          <p:cNvSpPr/>
          <p:nvPr/>
        </p:nvSpPr>
        <p:spPr>
          <a:xfrm>
            <a:off x="4265999" y="3949148"/>
            <a:ext cx="2545618" cy="75479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0204493"/>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C6F933-C4E6-0914-9ABF-EA02B71F1803}"/>
              </a:ext>
            </a:extLst>
          </p:cNvPr>
          <p:cNvSpPr>
            <a:spLocks noGrp="1"/>
          </p:cNvSpPr>
          <p:nvPr>
            <p:ph type="title"/>
          </p:nvPr>
        </p:nvSpPr>
        <p:spPr/>
        <p:txBody>
          <a:bodyPr/>
          <a:lstStyle/>
          <a:p>
            <a:r>
              <a:rPr lang="en-US" sz="4000" dirty="0"/>
              <a:t>Perceptron-based Off-chip Predictor</a:t>
            </a:r>
          </a:p>
        </p:txBody>
      </p:sp>
      <p:pic>
        <p:nvPicPr>
          <p:cNvPr id="8" name="Content Placeholder 7">
            <a:extLst>
              <a:ext uri="{FF2B5EF4-FFF2-40B4-BE49-F238E27FC236}">
                <a16:creationId xmlns:a16="http://schemas.microsoft.com/office/drawing/2014/main" id="{7B3B01AB-258F-5AF1-5950-68D52B101F3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8275" y="1304725"/>
            <a:ext cx="8894763" cy="4683525"/>
          </a:xfrm>
        </p:spPr>
      </p:pic>
      <p:sp>
        <p:nvSpPr>
          <p:cNvPr id="4" name="Slide Number Placeholder 3">
            <a:extLst>
              <a:ext uri="{FF2B5EF4-FFF2-40B4-BE49-F238E27FC236}">
                <a16:creationId xmlns:a16="http://schemas.microsoft.com/office/drawing/2014/main" id="{00914409-162E-B465-F594-7FBE04ADF38B}"/>
              </a:ext>
            </a:extLst>
          </p:cNvPr>
          <p:cNvSpPr>
            <a:spLocks noGrp="1"/>
          </p:cNvSpPr>
          <p:nvPr>
            <p:ph type="sldNum" sz="quarter" idx="4294967295"/>
          </p:nvPr>
        </p:nvSpPr>
        <p:spPr>
          <a:xfrm>
            <a:off x="7086600" y="6356350"/>
            <a:ext cx="20574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kumimoji="0" lang="en-CH"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257</a:t>
            </a:fld>
            <a:endParaRPr kumimoji="0" lang="en-CH"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5457822"/>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AED599-F653-3745-953A-779835A3806F}"/>
              </a:ext>
            </a:extLst>
          </p:cNvPr>
          <p:cNvSpPr>
            <a:spLocks noGrp="1"/>
          </p:cNvSpPr>
          <p:nvPr>
            <p:ph type="sldNum" sz="quarter" idx="4294967295"/>
          </p:nvPr>
        </p:nvSpPr>
        <p:spPr>
          <a:xfrm>
            <a:off x="7086600" y="6356350"/>
            <a:ext cx="20574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571078-45FA-4BA5-9BE9-4C6ADE012FE3}" type="slidenum">
              <a:rPr kumimoji="0" lang="en-CH"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258</a:t>
            </a:fld>
            <a:endParaRPr kumimoji="0" lang="en-CH"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ounded Rectangle 4">
            <a:extLst>
              <a:ext uri="{FF2B5EF4-FFF2-40B4-BE49-F238E27FC236}">
                <a16:creationId xmlns:a16="http://schemas.microsoft.com/office/drawing/2014/main" id="{DC4DA42F-AC2A-3E42-9996-FADEDB663821}"/>
              </a:ext>
            </a:extLst>
          </p:cNvPr>
          <p:cNvSpPr/>
          <p:nvPr/>
        </p:nvSpPr>
        <p:spPr>
          <a:xfrm>
            <a:off x="271848" y="280085"/>
            <a:ext cx="8600303" cy="2545493"/>
          </a:xfrm>
          <a:prstGeom prst="roundRect">
            <a:avLst>
              <a:gd name="adj" fmla="val 4586"/>
            </a:avLst>
          </a:prstGeom>
          <a:solidFill>
            <a:schemeClr val="bg1">
              <a:lumMod val="85000"/>
            </a:schemeClr>
          </a:solidFill>
          <a:ln w="28575">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Lato" panose="020F0502020204030203" pitchFamily="34" charset="77"/>
                <a:ea typeface="+mn-ea"/>
                <a:cs typeface="+mn-cs"/>
              </a:rPr>
              <a:t>We evaluate Hermes using a wide-range of workloads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Lato" panose="020F050202020403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Lato" panose="020F0502020204030203" pitchFamily="34" charset="77"/>
                <a:ea typeface="+mn-ea"/>
                <a:cs typeface="+mn-cs"/>
              </a:rPr>
              <a:t>Hermes improves performance by</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 b="1" i="0" u="none" strike="noStrike" kern="1200" cap="none" spc="0" normalizeH="0" baseline="0" noProof="0" dirty="0">
              <a:ln>
                <a:noFill/>
              </a:ln>
              <a:solidFill>
                <a:prstClr val="black"/>
              </a:solidFill>
              <a:effectLst/>
              <a:uLnTx/>
              <a:uFillTx/>
              <a:latin typeface="Lato" panose="020F050202020403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5.4% in single-core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5.1% in eight-core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6.2% in memory bandwidth-constrained core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Lato" panose="020F0502020204030203" pitchFamily="34" charset="77"/>
                <a:ea typeface="+mn-ea"/>
                <a:cs typeface="+mn-cs"/>
              </a:rPr>
              <a:t>over the baseline with the state-of-the-art prefetcher</a:t>
            </a:r>
            <a:endParaRPr kumimoji="0" lang="en-US" sz="2000" b="1" i="0" u="none" strike="noStrike" kern="1200" cap="none" spc="0" normalizeH="0" baseline="0" noProof="0" dirty="0">
              <a:ln>
                <a:noFill/>
              </a:ln>
              <a:solidFill>
                <a:prstClr val="black"/>
              </a:solidFill>
              <a:effectLst/>
              <a:uLnTx/>
              <a:uFillTx/>
              <a:latin typeface="Lato" panose="020F0502020204030203" pitchFamily="34" charset="77"/>
              <a:ea typeface="+mn-ea"/>
              <a:cs typeface="+mn-cs"/>
            </a:endParaRPr>
          </a:p>
        </p:txBody>
      </p:sp>
      <p:sp>
        <p:nvSpPr>
          <p:cNvPr id="6" name="Rounded Rectangle 5">
            <a:extLst>
              <a:ext uri="{FF2B5EF4-FFF2-40B4-BE49-F238E27FC236}">
                <a16:creationId xmlns:a16="http://schemas.microsoft.com/office/drawing/2014/main" id="{5872AA01-88F3-A841-A493-1D8D4058D777}"/>
              </a:ext>
            </a:extLst>
          </p:cNvPr>
          <p:cNvSpPr/>
          <p:nvPr/>
        </p:nvSpPr>
        <p:spPr>
          <a:xfrm>
            <a:off x="271848" y="3277027"/>
            <a:ext cx="8600303" cy="1617701"/>
          </a:xfrm>
          <a:prstGeom prst="roundRect">
            <a:avLst>
              <a:gd name="adj" fmla="val 4586"/>
            </a:avLst>
          </a:prstGeom>
          <a:solidFill>
            <a:schemeClr val="bg1">
              <a:lumMod val="85000"/>
            </a:schemeClr>
          </a:solidFill>
          <a:ln w="28575">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Lato" panose="020F0502020204030203" pitchFamily="34" charset="77"/>
                <a:ea typeface="+mn-ea"/>
                <a:cs typeface="+mn-cs"/>
              </a:rPr>
              <a:t>Consistent performance improvement in a wide range of configurations with varying prefetchers and cache access latency</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FF"/>
              </a:solidFill>
              <a:effectLst/>
              <a:uLnTx/>
              <a:uFillTx/>
              <a:latin typeface="Lato" panose="020F050202020403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5.1%, 6.2%, 7.7% performance improvement</a:t>
            </a:r>
            <a:r>
              <a:rPr kumimoji="0" lang="en-US" sz="2000" b="1" i="0" u="none" strike="noStrike" kern="1200" cap="none" spc="0" normalizeH="0" baseline="0" noProof="0" dirty="0">
                <a:ln>
                  <a:noFill/>
                </a:ln>
                <a:solidFill>
                  <a:prstClr val="black"/>
                </a:solidFill>
                <a:effectLst/>
                <a:uLnTx/>
                <a:uFillTx/>
                <a:latin typeface="Lato" panose="020F0502020204030203" pitchFamily="34" charset="77"/>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Lato" panose="020F0502020204030203" pitchFamily="34" charset="77"/>
                <a:ea typeface="+mn-ea"/>
                <a:cs typeface="+mn-cs"/>
              </a:rPr>
              <a:t>in single-core with SPP, Bingo, SMS prefetchers</a:t>
            </a:r>
          </a:p>
        </p:txBody>
      </p:sp>
      <p:sp>
        <p:nvSpPr>
          <p:cNvPr id="7" name="Rounded Rectangle 6">
            <a:extLst>
              <a:ext uri="{FF2B5EF4-FFF2-40B4-BE49-F238E27FC236}">
                <a16:creationId xmlns:a16="http://schemas.microsoft.com/office/drawing/2014/main" id="{9815BC04-231D-A648-BD8C-BF48CD81B812}"/>
              </a:ext>
            </a:extLst>
          </p:cNvPr>
          <p:cNvSpPr/>
          <p:nvPr/>
        </p:nvSpPr>
        <p:spPr>
          <a:xfrm>
            <a:off x="271848" y="5292648"/>
            <a:ext cx="8600303" cy="1313936"/>
          </a:xfrm>
          <a:prstGeom prst="roundRect">
            <a:avLst>
              <a:gd name="adj" fmla="val 4586"/>
            </a:avLst>
          </a:prstGeom>
          <a:solidFill>
            <a:schemeClr val="bg1">
              <a:lumMod val="85000"/>
            </a:schemeClr>
          </a:solidFill>
          <a:ln w="28575">
            <a:solidFill>
              <a:schemeClr val="tx1">
                <a:lumMod val="65000"/>
                <a:lumOff val="3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000FF"/>
                </a:solidFill>
                <a:effectLst/>
                <a:uLnTx/>
                <a:uFillTx/>
                <a:latin typeface="Lato" panose="020F0502020204030203" pitchFamily="34" charset="77"/>
                <a:ea typeface="+mn-ea"/>
                <a:cs typeface="+mn-cs"/>
              </a:rPr>
              <a:t>Realistic, practical</a:t>
            </a:r>
            <a:r>
              <a:rPr kumimoji="0" lang="en-US" sz="2000" b="1" i="0" u="none" strike="noStrike" kern="1200" cap="none" spc="0" normalizeH="0" baseline="0" noProof="0" dirty="0">
                <a:ln>
                  <a:noFill/>
                </a:ln>
                <a:solidFill>
                  <a:srgbClr val="0000FF"/>
                </a:solidFill>
                <a:effectLst/>
                <a:uLnTx/>
                <a:uFillTx/>
                <a:latin typeface="Lato" panose="020F0502020204030203" pitchFamily="34" charset="77"/>
                <a:ea typeface="+mn-ea"/>
                <a:cs typeface="+mn-cs"/>
              </a:rPr>
              <a:t> implementation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Lato" panose="020F0502020204030203" pitchFamily="34" charset="77"/>
                <a:ea typeface="+mn-ea"/>
                <a:cs typeface="+mn-cs"/>
              </a:rPr>
              <a:t>Only </a:t>
            </a:r>
            <a:r>
              <a:rPr kumimoji="0" lang="en-US" sz="25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5.1 KB storage and 1.5% power overhead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Lato" panose="020F0502020204030203" pitchFamily="34" charset="77"/>
                <a:ea typeface="+mn-ea"/>
                <a:cs typeface="+mn-cs"/>
              </a:rPr>
              <a:t>of a desktop-class processor</a:t>
            </a:r>
          </a:p>
        </p:txBody>
      </p:sp>
      <p:sp>
        <p:nvSpPr>
          <p:cNvPr id="8" name="TextBox 7">
            <a:extLst>
              <a:ext uri="{FF2B5EF4-FFF2-40B4-BE49-F238E27FC236}">
                <a16:creationId xmlns:a16="http://schemas.microsoft.com/office/drawing/2014/main" id="{7462CF42-BBC9-0B41-8AF7-B3BC76C5FD06}"/>
              </a:ext>
            </a:extLst>
          </p:cNvPr>
          <p:cNvSpPr txBox="1"/>
          <p:nvPr/>
        </p:nvSpPr>
        <p:spPr>
          <a:xfrm>
            <a:off x="271848" y="-85040"/>
            <a:ext cx="675185" cy="110799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w="12700">
                  <a:solidFill>
                    <a:srgbClr val="FF0000"/>
                  </a:solidFill>
                </a:ln>
                <a:solidFill>
                  <a:srgbClr val="FFFF00"/>
                </a:solidFill>
                <a:effectLst>
                  <a:glow rad="228600">
                    <a:srgbClr val="ED7D31">
                      <a:satMod val="175000"/>
                      <a:alpha val="40000"/>
                    </a:srgbClr>
                  </a:glow>
                </a:effectLst>
                <a:uLnTx/>
                <a:uFillTx/>
                <a:latin typeface="Lato Black" panose="020F0502020204030203" pitchFamily="34" charset="77"/>
                <a:ea typeface="+mn-ea"/>
                <a:cs typeface="+mn-cs"/>
              </a:rPr>
              <a:t>1</a:t>
            </a:r>
            <a:endParaRPr kumimoji="0" lang="en-US" sz="4800" b="1" i="0" u="none" strike="noStrike" kern="1200" cap="none" spc="0" normalizeH="0" baseline="0" noProof="0" dirty="0">
              <a:ln w="12700">
                <a:solidFill>
                  <a:srgbClr val="FF0000"/>
                </a:solidFill>
              </a:ln>
              <a:solidFill>
                <a:srgbClr val="FFFF00"/>
              </a:solidFill>
              <a:effectLst>
                <a:glow rad="228600">
                  <a:srgbClr val="ED7D31">
                    <a:satMod val="175000"/>
                    <a:alpha val="40000"/>
                  </a:srgbClr>
                </a:glow>
              </a:effectLst>
              <a:uLnTx/>
              <a:uFillTx/>
              <a:latin typeface="Lato Black" panose="020F0502020204030203" pitchFamily="34" charset="77"/>
              <a:ea typeface="+mn-ea"/>
              <a:cs typeface="+mn-cs"/>
            </a:endParaRPr>
          </a:p>
        </p:txBody>
      </p:sp>
      <p:sp>
        <p:nvSpPr>
          <p:cNvPr id="9" name="TextBox 8">
            <a:extLst>
              <a:ext uri="{FF2B5EF4-FFF2-40B4-BE49-F238E27FC236}">
                <a16:creationId xmlns:a16="http://schemas.microsoft.com/office/drawing/2014/main" id="{F7DAA98D-726E-9F41-8A9A-28FC5A985FC6}"/>
              </a:ext>
            </a:extLst>
          </p:cNvPr>
          <p:cNvSpPr txBox="1"/>
          <p:nvPr/>
        </p:nvSpPr>
        <p:spPr>
          <a:xfrm>
            <a:off x="271845" y="2524069"/>
            <a:ext cx="675185" cy="110799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w="12700">
                  <a:solidFill>
                    <a:srgbClr val="FF0000"/>
                  </a:solidFill>
                </a:ln>
                <a:solidFill>
                  <a:srgbClr val="FFFF00"/>
                </a:solidFill>
                <a:effectLst>
                  <a:glow rad="228600">
                    <a:srgbClr val="ED7D31">
                      <a:satMod val="175000"/>
                      <a:alpha val="40000"/>
                    </a:srgbClr>
                  </a:glow>
                </a:effectLst>
                <a:uLnTx/>
                <a:uFillTx/>
                <a:latin typeface="Lato Black" panose="020F0502020204030203" pitchFamily="34" charset="77"/>
                <a:ea typeface="+mn-ea"/>
                <a:cs typeface="+mn-cs"/>
              </a:rPr>
              <a:t>2</a:t>
            </a:r>
            <a:endParaRPr kumimoji="0" lang="en-US" sz="4800" b="1" i="0" u="none" strike="noStrike" kern="1200" cap="none" spc="0" normalizeH="0" baseline="0" noProof="0" dirty="0">
              <a:ln w="12700">
                <a:solidFill>
                  <a:srgbClr val="FF0000"/>
                </a:solidFill>
              </a:ln>
              <a:solidFill>
                <a:srgbClr val="FFFF00"/>
              </a:solidFill>
              <a:effectLst>
                <a:glow rad="228600">
                  <a:srgbClr val="ED7D31">
                    <a:satMod val="175000"/>
                    <a:alpha val="40000"/>
                  </a:srgbClr>
                </a:glow>
              </a:effectLst>
              <a:uLnTx/>
              <a:uFillTx/>
              <a:latin typeface="Lato Black" panose="020F0502020204030203" pitchFamily="34" charset="77"/>
              <a:ea typeface="+mn-ea"/>
              <a:cs typeface="+mn-cs"/>
            </a:endParaRPr>
          </a:p>
        </p:txBody>
      </p:sp>
      <p:sp>
        <p:nvSpPr>
          <p:cNvPr id="10" name="TextBox 9">
            <a:extLst>
              <a:ext uri="{FF2B5EF4-FFF2-40B4-BE49-F238E27FC236}">
                <a16:creationId xmlns:a16="http://schemas.microsoft.com/office/drawing/2014/main" id="{21500BB1-4C42-084D-A3CD-6875F89AAA62}"/>
              </a:ext>
            </a:extLst>
          </p:cNvPr>
          <p:cNvSpPr txBox="1"/>
          <p:nvPr/>
        </p:nvSpPr>
        <p:spPr>
          <a:xfrm>
            <a:off x="271846" y="4841620"/>
            <a:ext cx="675185" cy="110799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w="12700">
                  <a:solidFill>
                    <a:srgbClr val="FF0000"/>
                  </a:solidFill>
                </a:ln>
                <a:solidFill>
                  <a:srgbClr val="FFFF00"/>
                </a:solidFill>
                <a:effectLst>
                  <a:glow rad="228600">
                    <a:srgbClr val="ED7D31">
                      <a:satMod val="175000"/>
                      <a:alpha val="40000"/>
                    </a:srgbClr>
                  </a:glow>
                </a:effectLst>
                <a:uLnTx/>
                <a:uFillTx/>
                <a:latin typeface="Lato Black" panose="020F0502020204030203" pitchFamily="34" charset="77"/>
                <a:ea typeface="+mn-ea"/>
                <a:cs typeface="+mn-cs"/>
              </a:rPr>
              <a:t>3</a:t>
            </a:r>
            <a:endParaRPr kumimoji="0" lang="en-US" sz="4800" b="1" i="0" u="none" strike="noStrike" kern="1200" cap="none" spc="0" normalizeH="0" baseline="0" noProof="0" dirty="0">
              <a:ln w="12700">
                <a:solidFill>
                  <a:srgbClr val="FF0000"/>
                </a:solidFill>
              </a:ln>
              <a:solidFill>
                <a:srgbClr val="FFFF00"/>
              </a:solidFill>
              <a:effectLst>
                <a:glow rad="228600">
                  <a:srgbClr val="ED7D31">
                    <a:satMod val="175000"/>
                    <a:alpha val="40000"/>
                  </a:srgbClr>
                </a:glow>
              </a:effectLst>
              <a:uLnTx/>
              <a:uFillTx/>
              <a:latin typeface="Lato Black" panose="020F0502020204030203" pitchFamily="34" charset="77"/>
              <a:ea typeface="+mn-ea"/>
              <a:cs typeface="+mn-cs"/>
            </a:endParaRPr>
          </a:p>
        </p:txBody>
      </p:sp>
    </p:spTree>
    <p:extLst>
      <p:ext uri="{BB962C8B-B14F-4D97-AF65-F5344CB8AC3E}">
        <p14:creationId xmlns:p14="http://schemas.microsoft.com/office/powerpoint/2010/main" val="2537216624"/>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85BB35-9FEF-244E-92B7-E108363EA1D8}"/>
              </a:ext>
            </a:extLst>
          </p:cNvPr>
          <p:cNvSpPr>
            <a:spLocks noGrp="1"/>
          </p:cNvSpPr>
          <p:nvPr>
            <p:ph type="title"/>
          </p:nvPr>
        </p:nvSpPr>
        <p:spPr/>
        <p:txBody>
          <a:bodyPr/>
          <a:lstStyle/>
          <a:p>
            <a:r>
              <a:rPr lang="en-US" dirty="0"/>
              <a:t>Hermes is Open Source</a:t>
            </a:r>
          </a:p>
        </p:txBody>
      </p:sp>
      <p:sp>
        <p:nvSpPr>
          <p:cNvPr id="9" name="Content Placeholder 8">
            <a:extLst>
              <a:ext uri="{FF2B5EF4-FFF2-40B4-BE49-F238E27FC236}">
                <a16:creationId xmlns:a16="http://schemas.microsoft.com/office/drawing/2014/main" id="{F53749AB-BE31-7046-A890-54FC3D0BA9C8}"/>
              </a:ext>
            </a:extLst>
          </p:cNvPr>
          <p:cNvSpPr>
            <a:spLocks noGrp="1"/>
          </p:cNvSpPr>
          <p:nvPr>
            <p:ph idx="1"/>
          </p:nvPr>
        </p:nvSpPr>
        <p:spPr/>
        <p:txBody>
          <a:bodyPr/>
          <a:lstStyle/>
          <a:p>
            <a:pPr marL="0" indent="0" algn="ctr">
              <a:buNone/>
            </a:pPr>
            <a:r>
              <a:rPr lang="en-US" dirty="0">
                <a:hlinkClick r:id="rId3"/>
              </a:rPr>
              <a:t>https://github.com/CMU-SAFARI/Hermes</a:t>
            </a:r>
            <a:endParaRPr lang="en-US" dirty="0"/>
          </a:p>
          <a:p>
            <a:pPr marL="0" indent="0" algn="ctr">
              <a:buNone/>
            </a:pPr>
            <a:endParaRPr lang="en-US" sz="100" dirty="0"/>
          </a:p>
          <a:p>
            <a:r>
              <a:rPr lang="en-US" b="1" dirty="0">
                <a:solidFill>
                  <a:srgbClr val="0432FF"/>
                </a:solidFill>
              </a:rPr>
              <a:t>All 3 badges from MICRO’22 artifact evaluation</a:t>
            </a:r>
          </a:p>
          <a:p>
            <a:r>
              <a:rPr lang="en-US" b="1" dirty="0" err="1">
                <a:solidFill>
                  <a:srgbClr val="C00000"/>
                </a:solidFill>
              </a:rPr>
              <a:t>Champsim</a:t>
            </a:r>
            <a:r>
              <a:rPr lang="en-US" b="1" dirty="0">
                <a:solidFill>
                  <a:srgbClr val="C00000"/>
                </a:solidFill>
              </a:rPr>
              <a:t> and </a:t>
            </a:r>
            <a:r>
              <a:rPr lang="en-US" b="1" dirty="0" err="1">
                <a:solidFill>
                  <a:srgbClr val="C00000"/>
                </a:solidFill>
              </a:rPr>
              <a:t>McPAT</a:t>
            </a:r>
            <a:r>
              <a:rPr lang="en-US" b="1" dirty="0">
                <a:solidFill>
                  <a:srgbClr val="C00000"/>
                </a:solidFill>
              </a:rPr>
              <a:t> source</a:t>
            </a:r>
            <a:r>
              <a:rPr lang="en-US" dirty="0"/>
              <a:t> code</a:t>
            </a:r>
          </a:p>
          <a:p>
            <a:r>
              <a:rPr lang="en-US" b="1" dirty="0">
                <a:solidFill>
                  <a:srgbClr val="C00000"/>
                </a:solidFill>
              </a:rPr>
              <a:t>All traces</a:t>
            </a:r>
            <a:r>
              <a:rPr lang="en-US" dirty="0"/>
              <a:t> </a:t>
            </a:r>
            <a:r>
              <a:rPr lang="en-US" b="1" dirty="0">
                <a:solidFill>
                  <a:srgbClr val="C00000"/>
                </a:solidFill>
              </a:rPr>
              <a:t>&amp; scripts </a:t>
            </a:r>
            <a:r>
              <a:rPr lang="en-US" dirty="0"/>
              <a:t>used for evaluation</a:t>
            </a:r>
          </a:p>
        </p:txBody>
      </p:sp>
      <p:pic>
        <p:nvPicPr>
          <p:cNvPr id="3" name="Picture 2">
            <a:extLst>
              <a:ext uri="{FF2B5EF4-FFF2-40B4-BE49-F238E27FC236}">
                <a16:creationId xmlns:a16="http://schemas.microsoft.com/office/drawing/2014/main" id="{9952126B-3220-BEC3-A05F-F33EBC0454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3507" y="3102868"/>
            <a:ext cx="6883819" cy="362279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14679074"/>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4377568"/>
            <a:ext cx="8487452"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Rahul </a:t>
            </a:r>
            <a:r>
              <a:rPr kumimoji="0" lang="en-US" sz="2400" b="1" i="0" u="sng" strike="noStrike" kern="1200" cap="none" spc="0" normalizeH="0" baseline="0" noProof="0" dirty="0" err="1">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Bera</a:t>
            </a:r>
            <a:r>
              <a:rPr kumimoji="0" lang="en-US" sz="2000" b="1" i="0" u="none" strike="noStrike" kern="1200" cap="none" spc="0" normalizeH="0" baseline="0" noProof="0" dirty="0">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  Konstantinos </a:t>
            </a:r>
            <a:r>
              <a:rPr kumimoji="0" lang="en-US" sz="2000" b="1" i="0" u="none" strike="noStrike" kern="1200" cap="none" spc="0" normalizeH="0" baseline="0" noProof="0" dirty="0" err="1">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Kanellopoulos</a:t>
            </a:r>
            <a:r>
              <a:rPr kumimoji="0" lang="en-US" sz="2000" b="1" i="0" u="none" strike="noStrike" kern="1200" cap="none" spc="0" normalizeH="0" baseline="0" noProof="0" dirty="0">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  Shankar Balachandran,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David Novo,  </a:t>
            </a:r>
            <a:r>
              <a:rPr kumimoji="0" lang="en-US" sz="2000" b="1" i="0" u="none" strike="noStrike" kern="1200" cap="none" spc="0" normalizeH="0" baseline="0" noProof="0" dirty="0" err="1">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Ataberk</a:t>
            </a:r>
            <a:r>
              <a:rPr kumimoji="0" lang="en-US" sz="2000" b="1" i="0" u="none" strike="noStrike" kern="1200" cap="none" spc="0" normalizeH="0" baseline="0" noProof="0" dirty="0">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 </a:t>
            </a:r>
            <a:r>
              <a:rPr kumimoji="0" lang="en-US" sz="2000" b="1" i="0" u="none" strike="noStrike" kern="1200" cap="none" spc="0" normalizeH="0" baseline="0" noProof="0" dirty="0" err="1">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Olgun</a:t>
            </a:r>
            <a:r>
              <a:rPr kumimoji="0" lang="en-US" sz="2000" b="1" i="0" u="none" strike="noStrike" kern="1200" cap="none" spc="0" normalizeH="0" baseline="0" noProof="0" dirty="0">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 Mohammad </a:t>
            </a:r>
            <a:r>
              <a:rPr kumimoji="0" lang="en-US" sz="2000" b="1" i="0" u="none" strike="noStrike" kern="1200" cap="none" spc="0" normalizeH="0" baseline="0" noProof="0" dirty="0" err="1">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Sadrosadati</a:t>
            </a:r>
            <a:r>
              <a:rPr kumimoji="0" lang="en-US" sz="2000" b="1" i="0" u="none" strike="noStrike" kern="1200" cap="none" spc="0" normalizeH="0" baseline="0" noProof="0" dirty="0">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  </a:t>
            </a:r>
            <a:r>
              <a:rPr kumimoji="0" lang="en-US" sz="2000" b="1" i="0" u="none" strike="noStrike" kern="1200" cap="none" spc="0" normalizeH="0" baseline="0" noProof="0" dirty="0" err="1">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Onur</a:t>
            </a:r>
            <a:r>
              <a:rPr kumimoji="0" lang="en-US" sz="2000" b="1" i="0" u="none" strike="noStrike" kern="1200" cap="none" spc="0" normalizeH="0" baseline="0" noProof="0" dirty="0">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 </a:t>
            </a:r>
            <a:r>
              <a:rPr kumimoji="0" lang="en-US" sz="2000" b="1" i="0" u="none" strike="noStrike" kern="1200" cap="none" spc="0" normalizeH="0" baseline="0" noProof="0" dirty="0" err="1">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rPr>
              <a:t>Mutlu</a:t>
            </a:r>
            <a:endParaRPr kumimoji="0" lang="en-US" sz="2000" b="1" i="0" u="none" strike="noStrike" kern="1200" cap="none" spc="0" normalizeH="0" baseline="0" noProof="0" dirty="0">
              <a:ln>
                <a:noFill/>
              </a:ln>
              <a:solidFill>
                <a:prstClr val="black">
                  <a:lumMod val="75000"/>
                  <a:lumOff val="25000"/>
                </a:prstClr>
              </a:solidFill>
              <a:effectLst/>
              <a:uLnTx/>
              <a:uFillTx/>
              <a:latin typeface="Lato" panose="020F0502020204030203" pitchFamily="34" charset="77"/>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77340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srgbClr val="44546A"/>
              </a:solidFill>
              <a:effectLst/>
              <a:uLnTx/>
              <a:uFillTx/>
              <a:latin typeface="Lato Black" panose="020F050202020403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44546A"/>
              </a:solidFill>
              <a:effectLst/>
              <a:uLnTx/>
              <a:uFillTx/>
              <a:latin typeface="Lato Black" panose="020F050202020403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120" b="1" i="0" u="none" strike="noStrike" kern="1200" cap="none" spc="0" normalizeH="0" baseline="0" noProof="0" dirty="0">
              <a:ln>
                <a:noFill/>
              </a:ln>
              <a:solidFill>
                <a:srgbClr val="44546A"/>
              </a:solidFill>
              <a:effectLst/>
              <a:uLnTx/>
              <a:uFillTx/>
              <a:latin typeface="Lato" panose="020F050202020403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120" b="1" i="0" u="none" strike="noStrike" kern="1200" cap="none" spc="0" normalizeH="0" baseline="0" noProof="0" dirty="0">
                <a:ln>
                  <a:noFill/>
                </a:ln>
                <a:solidFill>
                  <a:srgbClr val="44546A"/>
                </a:solidFill>
                <a:effectLst/>
                <a:uLnTx/>
                <a:uFillTx/>
                <a:latin typeface="Lato" panose="020F0502020204030203" pitchFamily="34" charset="77"/>
                <a:ea typeface="+mn-ea"/>
                <a:cs typeface="+mn-cs"/>
              </a:rPr>
              <a:t>Accelerating Long-Latency Load Requests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120" b="1" i="0" u="none" strike="noStrike" kern="1200" cap="none" spc="0" normalizeH="0" baseline="0" noProof="0" dirty="0">
                <a:ln>
                  <a:noFill/>
                </a:ln>
                <a:solidFill>
                  <a:srgbClr val="44546A"/>
                </a:solidFill>
                <a:effectLst/>
                <a:uLnTx/>
                <a:uFillTx/>
                <a:latin typeface="Lato" panose="020F0502020204030203" pitchFamily="34" charset="77"/>
                <a:ea typeface="+mn-ea"/>
                <a:cs typeface="+mn-cs"/>
              </a:rPr>
              <a:t>via Perceptron-based Off-chip Load Prediction</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5" name="Picture 14">
            <a:extLst>
              <a:ext uri="{FF2B5EF4-FFF2-40B4-BE49-F238E27FC236}">
                <a16:creationId xmlns:a16="http://schemas.microsoft.com/office/drawing/2014/main" id="{E9E5C155-3DFC-349C-3925-C11C6135EE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58950" y="500719"/>
            <a:ext cx="5626100" cy="1727200"/>
          </a:xfrm>
          <a:prstGeom prst="rect">
            <a:avLst/>
          </a:prstGeom>
        </p:spPr>
      </p:pic>
      <p:pic>
        <p:nvPicPr>
          <p:cNvPr id="19" name="Picture 18">
            <a:extLst>
              <a:ext uri="{FF2B5EF4-FFF2-40B4-BE49-F238E27FC236}">
                <a16:creationId xmlns:a16="http://schemas.microsoft.com/office/drawing/2014/main" id="{24B8599D-923A-3128-DEC4-9748DF54BF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64028" y="5765467"/>
            <a:ext cx="1984503" cy="639077"/>
          </a:xfrm>
          <a:prstGeom prst="rect">
            <a:avLst/>
          </a:prstGeom>
        </p:spPr>
      </p:pic>
    </p:spTree>
    <p:extLst>
      <p:ext uri="{BB962C8B-B14F-4D97-AF65-F5344CB8AC3E}">
        <p14:creationId xmlns:p14="http://schemas.microsoft.com/office/powerpoint/2010/main" val="1796676105"/>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b="1" dirty="0"/>
              <a:t>Year III Results (2022 Annual Review 3)</a:t>
            </a:r>
          </a:p>
        </p:txBody>
      </p:sp>
      <p:sp>
        <p:nvSpPr>
          <p:cNvPr id="3" name="Content Placeholder 2"/>
          <p:cNvSpPr>
            <a:spLocks noGrp="1"/>
          </p:cNvSpPr>
          <p:nvPr>
            <p:ph idx="1"/>
          </p:nvPr>
        </p:nvSpPr>
        <p:spPr>
          <a:xfrm>
            <a:off x="228600" y="836712"/>
            <a:ext cx="8915400" cy="5195664"/>
          </a:xfrm>
        </p:spPr>
        <p:txBody>
          <a:bodyPr/>
          <a:lstStyle/>
          <a:p>
            <a:r>
              <a:rPr lang="en-US" sz="2000" dirty="0"/>
              <a:t>Sibyl: Adaptive and Extensible Data Placement in Hybrid Storage Systems Using Online Reinforcement Learning [ISCA 2022]</a:t>
            </a:r>
          </a:p>
          <a:p>
            <a:endParaRPr lang="en-US" sz="2000" dirty="0"/>
          </a:p>
          <a:p>
            <a:r>
              <a:rPr lang="en-US" sz="2000" dirty="0"/>
              <a:t>Hermes: Accelerating Long-Latency Load Requests via Perceptron-Based Off-Chip Load Prediction [MICRO 2022]</a:t>
            </a:r>
          </a:p>
          <a:p>
            <a:endParaRPr lang="en-US" sz="2000" dirty="0"/>
          </a:p>
          <a:p>
            <a:r>
              <a:rPr lang="en-US" sz="2000" dirty="0" err="1"/>
              <a:t>GenPIP</a:t>
            </a:r>
            <a:r>
              <a:rPr lang="en-US" sz="2000" dirty="0"/>
              <a:t>: In-Memory Acceleration of Genome Analysis via Tight Integration of </a:t>
            </a:r>
            <a:r>
              <a:rPr lang="en-US" sz="2000" dirty="0" err="1"/>
              <a:t>Basecalling</a:t>
            </a:r>
            <a:r>
              <a:rPr lang="en-US" sz="2000" dirty="0"/>
              <a:t> and Read Mapping [MICRO 2022]</a:t>
            </a:r>
          </a:p>
          <a:p>
            <a:endParaRPr lang="en-US" sz="2000" dirty="0"/>
          </a:p>
          <a:p>
            <a:r>
              <a:rPr lang="en-US" sz="2000" dirty="0" err="1"/>
              <a:t>pLUTo</a:t>
            </a:r>
            <a:r>
              <a:rPr lang="en-US" sz="2000" dirty="0"/>
              <a:t>: Enabling Massively Parallel Computation via In DRAM via Lookup Tables [MICRO 2022]</a:t>
            </a:r>
          </a:p>
          <a:p>
            <a:endParaRPr lang="en-US" sz="2000" dirty="0"/>
          </a:p>
          <a:p>
            <a:r>
              <a:rPr lang="en-US" sz="2000" dirty="0" err="1"/>
              <a:t>DeepSketch</a:t>
            </a:r>
            <a:r>
              <a:rPr lang="en-US" sz="2000" dirty="0"/>
              <a:t>: A New Machine Learning-Based Reference Search Technique for Post-Deduplication Delta Compression [FAST 2022]</a:t>
            </a:r>
          </a:p>
          <a:p>
            <a:endParaRPr lang="en-US" sz="2000" dirty="0"/>
          </a:p>
          <a:p>
            <a:r>
              <a:rPr lang="en-US" sz="2000" dirty="0"/>
              <a:t>A Modern Primer on Processing in Memory [</a:t>
            </a:r>
            <a:r>
              <a:rPr lang="en-US" sz="2000" dirty="0" err="1"/>
              <a:t>Arxiv</a:t>
            </a:r>
            <a:r>
              <a:rPr lang="en-US" sz="2000" dirty="0"/>
              <a:t>, Updated 2022]</a:t>
            </a:r>
          </a:p>
          <a:p>
            <a:pPr marL="0" indent="0">
              <a:buNone/>
            </a:pPr>
            <a:endParaRPr lang="en-US" sz="2000" dirty="0"/>
          </a:p>
          <a:p>
            <a:endParaRPr lang="en-US" sz="1200" dirty="0"/>
          </a:p>
          <a:p>
            <a:endParaRPr lang="en-US" sz="1200" dirty="0"/>
          </a:p>
          <a:p>
            <a:endParaRPr lang="en-US" sz="1200" dirty="0"/>
          </a:p>
          <a:p>
            <a:endParaRPr lang="en-US" sz="1200" dirty="0"/>
          </a:p>
          <a:p>
            <a:pPr marL="0" indent="0">
              <a:buNone/>
            </a:pPr>
            <a:endParaRPr lang="en-US" sz="1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353FF3C2-185D-9C93-BCEB-0517032DA660}"/>
              </a:ext>
            </a:extLst>
          </p:cNvPr>
          <p:cNvSpPr/>
          <p:nvPr/>
        </p:nvSpPr>
        <p:spPr>
          <a:xfrm>
            <a:off x="539552" y="2907529"/>
            <a:ext cx="8496944" cy="73749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960163687"/>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b="1" dirty="0"/>
              <a:t>Year III Results (2022 Annual Review 3)</a:t>
            </a:r>
          </a:p>
        </p:txBody>
      </p:sp>
      <p:sp>
        <p:nvSpPr>
          <p:cNvPr id="3" name="Content Placeholder 2"/>
          <p:cNvSpPr>
            <a:spLocks noGrp="1"/>
          </p:cNvSpPr>
          <p:nvPr>
            <p:ph idx="1"/>
          </p:nvPr>
        </p:nvSpPr>
        <p:spPr>
          <a:xfrm>
            <a:off x="228600" y="836712"/>
            <a:ext cx="8915400" cy="5195664"/>
          </a:xfrm>
        </p:spPr>
        <p:txBody>
          <a:bodyPr/>
          <a:lstStyle/>
          <a:p>
            <a:r>
              <a:rPr lang="en-US" sz="2000" dirty="0"/>
              <a:t>Sibyl: Adaptive and Extensible Data Placement in Hybrid Storage Systems Using Online Reinforcement Learning [ISCA 2022]</a:t>
            </a:r>
          </a:p>
          <a:p>
            <a:endParaRPr lang="en-US" sz="2000" dirty="0"/>
          </a:p>
          <a:p>
            <a:r>
              <a:rPr lang="en-US" sz="2000" dirty="0"/>
              <a:t>Hermes: Accelerating Long-Latency Load Requests via Perceptron-Based Off-Chip Load Prediction [MICRO 2022]</a:t>
            </a:r>
          </a:p>
          <a:p>
            <a:endParaRPr lang="en-US" sz="2000" dirty="0"/>
          </a:p>
          <a:p>
            <a:r>
              <a:rPr lang="en-US" sz="2000" dirty="0" err="1"/>
              <a:t>GenPIP</a:t>
            </a:r>
            <a:r>
              <a:rPr lang="en-US" sz="2000" dirty="0"/>
              <a:t>: In-Memory Acceleration of Genome Analysis via Tight Integration of </a:t>
            </a:r>
            <a:r>
              <a:rPr lang="en-US" sz="2000" dirty="0" err="1"/>
              <a:t>Basecalling</a:t>
            </a:r>
            <a:r>
              <a:rPr lang="en-US" sz="2000" dirty="0"/>
              <a:t> and Read Mapping [MICRO 2022]</a:t>
            </a:r>
          </a:p>
          <a:p>
            <a:endParaRPr lang="en-US" sz="2000" dirty="0"/>
          </a:p>
          <a:p>
            <a:r>
              <a:rPr lang="en-US" sz="2000" dirty="0" err="1"/>
              <a:t>pLUTo</a:t>
            </a:r>
            <a:r>
              <a:rPr lang="en-US" sz="2000" dirty="0"/>
              <a:t>: Enabling Massively Parallel Computation via In DRAM via Lookup Tables [MICRO 2022]</a:t>
            </a:r>
          </a:p>
          <a:p>
            <a:endParaRPr lang="en-US" sz="2000" dirty="0"/>
          </a:p>
          <a:p>
            <a:r>
              <a:rPr lang="en-US" sz="2000" dirty="0" err="1"/>
              <a:t>DeepSketch</a:t>
            </a:r>
            <a:r>
              <a:rPr lang="en-US" sz="2000" dirty="0"/>
              <a:t>: A New Machine Learning-Based Reference Search Technique for Post-Deduplication Delta Compression [FAST 2022]</a:t>
            </a:r>
          </a:p>
          <a:p>
            <a:endParaRPr lang="en-US" sz="2000" dirty="0"/>
          </a:p>
          <a:p>
            <a:r>
              <a:rPr lang="en-US" sz="2000" dirty="0"/>
              <a:t>A Modern Primer on Processing in Memory [</a:t>
            </a:r>
            <a:r>
              <a:rPr lang="en-US" sz="2000" dirty="0" err="1"/>
              <a:t>Arxiv</a:t>
            </a:r>
            <a:r>
              <a:rPr lang="en-US" sz="2000" dirty="0"/>
              <a:t>, Updated 2022]</a:t>
            </a:r>
          </a:p>
          <a:p>
            <a:pPr marL="0" indent="0">
              <a:buNone/>
            </a:pPr>
            <a:endParaRPr lang="en-US" sz="2000" dirty="0"/>
          </a:p>
          <a:p>
            <a:endParaRPr lang="en-US" sz="1200" dirty="0"/>
          </a:p>
          <a:p>
            <a:endParaRPr lang="en-US" sz="1200" dirty="0"/>
          </a:p>
          <a:p>
            <a:endParaRPr lang="en-US" sz="1200" dirty="0"/>
          </a:p>
          <a:p>
            <a:endParaRPr lang="en-US" sz="1200" dirty="0"/>
          </a:p>
          <a:p>
            <a:pPr marL="0" indent="0">
              <a:buNone/>
            </a:pPr>
            <a:endParaRPr lang="en-US" sz="1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353FF3C2-185D-9C93-BCEB-0517032DA660}"/>
              </a:ext>
            </a:extLst>
          </p:cNvPr>
          <p:cNvSpPr/>
          <p:nvPr/>
        </p:nvSpPr>
        <p:spPr>
          <a:xfrm>
            <a:off x="539552" y="3915641"/>
            <a:ext cx="8496944" cy="73749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08055290"/>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8BCD-CC36-EECF-F544-BD5CA9513002}"/>
              </a:ext>
            </a:extLst>
          </p:cNvPr>
          <p:cNvSpPr>
            <a:spLocks noGrp="1"/>
          </p:cNvSpPr>
          <p:nvPr>
            <p:ph type="title"/>
          </p:nvPr>
        </p:nvSpPr>
        <p:spPr>
          <a:xfrm>
            <a:off x="228600" y="152400"/>
            <a:ext cx="8834884" cy="1066800"/>
          </a:xfrm>
        </p:spPr>
        <p:txBody>
          <a:bodyPr/>
          <a:lstStyle/>
          <a:p>
            <a:r>
              <a:rPr lang="en-US" dirty="0" err="1"/>
              <a:t>pLUTo</a:t>
            </a:r>
            <a:endParaRPr lang="en-US" dirty="0"/>
          </a:p>
        </p:txBody>
      </p:sp>
      <p:sp>
        <p:nvSpPr>
          <p:cNvPr id="3" name="Content Placeholder 2">
            <a:extLst>
              <a:ext uri="{FF2B5EF4-FFF2-40B4-BE49-F238E27FC236}">
                <a16:creationId xmlns:a16="http://schemas.microsoft.com/office/drawing/2014/main" id="{4F7A6B6E-329B-2C38-5828-72DD30631A71}"/>
              </a:ext>
            </a:extLst>
          </p:cNvPr>
          <p:cNvSpPr>
            <a:spLocks noGrp="1"/>
          </p:cNvSpPr>
          <p:nvPr>
            <p:ph idx="1"/>
          </p:nvPr>
        </p:nvSpPr>
        <p:spPr>
          <a:xfrm>
            <a:off x="226442" y="1219200"/>
            <a:ext cx="8610600" cy="4876800"/>
          </a:xfrm>
        </p:spPr>
        <p:txBody>
          <a:bodyPr/>
          <a:lstStyle/>
          <a:p>
            <a:r>
              <a:rPr lang="en-US" dirty="0">
                <a:solidFill>
                  <a:srgbClr val="0000FF"/>
                </a:solidFill>
              </a:rPr>
              <a:t>To Appear in MICRO 2022</a:t>
            </a:r>
          </a:p>
        </p:txBody>
      </p:sp>
      <p:sp>
        <p:nvSpPr>
          <p:cNvPr id="4" name="Slide Number Placeholder 3">
            <a:extLst>
              <a:ext uri="{FF2B5EF4-FFF2-40B4-BE49-F238E27FC236}">
                <a16:creationId xmlns:a16="http://schemas.microsoft.com/office/drawing/2014/main" id="{8B820C55-0430-CC34-9956-2AC5554C1ED2}"/>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36560882-7E0C-3E43-0C4C-CA274925A5C0}"/>
              </a:ext>
            </a:extLst>
          </p:cNvPr>
          <p:cNvSpPr txBox="1"/>
          <p:nvPr/>
        </p:nvSpPr>
        <p:spPr>
          <a:xfrm>
            <a:off x="2295939" y="5550425"/>
            <a:ext cx="4742004" cy="369332"/>
          </a:xfrm>
          <a:prstGeom prst="rect">
            <a:avLst/>
          </a:prstGeom>
          <a:noFill/>
        </p:spPr>
        <p:txBody>
          <a:bodyPr wrap="none" rtlCol="0">
            <a:spAutoFit/>
          </a:bodyPr>
          <a:lstStyle/>
          <a:p>
            <a:pPr lvl="0">
              <a:defRPr/>
            </a:pPr>
            <a:r>
              <a:rPr lang="en-US" b="1" dirty="0">
                <a:solidFill>
                  <a:srgbClr val="0000FF"/>
                </a:solidFill>
                <a:hlinkClick r:id="rId2">
                  <a:extLst>
                    <a:ext uri="{A12FA001-AC4F-418D-AE19-62706E023703}">
                      <ahyp:hlinkClr xmlns:ahyp="http://schemas.microsoft.com/office/drawing/2018/hyperlinkcolor" val="tx"/>
                    </a:ext>
                  </a:extLst>
                </a:hlinkClick>
              </a:rPr>
              <a:t>https://arxiv.org/pdf/2104.07699.pdf</a:t>
            </a:r>
            <a:r>
              <a:rPr lang="en-US" b="1" dirty="0">
                <a:solidFill>
                  <a:srgbClr val="0000FF"/>
                </a:solidFill>
              </a:rPr>
              <a:t> </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8" name="Picture 7">
            <a:extLst>
              <a:ext uri="{FF2B5EF4-FFF2-40B4-BE49-F238E27FC236}">
                <a16:creationId xmlns:a16="http://schemas.microsoft.com/office/drawing/2014/main" id="{69F8B570-6BE1-A6FC-51DE-66C6E8995632}"/>
              </a:ext>
            </a:extLst>
          </p:cNvPr>
          <p:cNvPicPr>
            <a:picLocks noChangeAspect="1"/>
          </p:cNvPicPr>
          <p:nvPr/>
        </p:nvPicPr>
        <p:blipFill>
          <a:blip r:embed="rId3"/>
          <a:stretch>
            <a:fillRect/>
          </a:stretch>
        </p:blipFill>
        <p:spPr>
          <a:xfrm>
            <a:off x="0" y="2376795"/>
            <a:ext cx="9144000" cy="2104410"/>
          </a:xfrm>
          <a:prstGeom prst="rect">
            <a:avLst/>
          </a:prstGeom>
        </p:spPr>
      </p:pic>
    </p:spTree>
    <p:extLst>
      <p:ext uri="{BB962C8B-B14F-4D97-AF65-F5344CB8AC3E}">
        <p14:creationId xmlns:p14="http://schemas.microsoft.com/office/powerpoint/2010/main" val="3117963387"/>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60" name="Google Shape;60;p14"/>
          <p:cNvSpPr txBox="1"/>
          <p:nvPr/>
        </p:nvSpPr>
        <p:spPr>
          <a:xfrm>
            <a:off x="116365" y="2983059"/>
            <a:ext cx="8911270" cy="1472062"/>
          </a:xfrm>
          <a:prstGeom prst="rect">
            <a:avLst/>
          </a:prstGeom>
          <a:noFill/>
          <a:ln>
            <a:noFill/>
          </a:ln>
        </p:spPr>
        <p:txBody>
          <a:bodyPr spcFirstLastPara="1" wrap="square" lIns="91425" tIns="91425" rIns="91425" bIns="91425" anchor="t" anchorCtr="0">
            <a:noAutofit/>
          </a:bodyPr>
          <a:lstStyle/>
          <a:p>
            <a:pPr algn="ctr">
              <a:lnSpc>
                <a:spcPct val="150000"/>
              </a:lnSpc>
              <a:buClr>
                <a:srgbClr val="000000"/>
              </a:buClr>
            </a:pPr>
            <a:r>
              <a:rPr lang="en-GB" b="1" kern="0" dirty="0">
                <a:solidFill>
                  <a:srgbClr val="000000"/>
                </a:solidFill>
                <a:uFill>
                  <a:noFill/>
                </a:uFill>
                <a:latin typeface="Tahoma" panose="020B0604030504040204" pitchFamily="34" charset="0"/>
                <a:ea typeface="Tahoma" panose="020B0604030504040204" pitchFamily="34" charset="0"/>
                <a:cs typeface="Tahoma" panose="020B0604030504040204" pitchFamily="34" charset="0"/>
                <a:sym typeface="Droid Sans"/>
              </a:rPr>
              <a:t>João Dinis Ferreira</a:t>
            </a:r>
            <a:r>
              <a:rPr lang="en-GB" kern="0" dirty="0">
                <a:solidFill>
                  <a:srgbClr val="000000"/>
                </a:solidFill>
                <a:uFill>
                  <a:noFill/>
                </a:uFill>
                <a:latin typeface="Tahoma" panose="020B0604030504040204" pitchFamily="34" charset="0"/>
                <a:ea typeface="Tahoma" panose="020B0604030504040204" pitchFamily="34" charset="0"/>
                <a:cs typeface="Tahoma" panose="020B0604030504040204" pitchFamily="34" charset="0"/>
                <a:sym typeface="Droid Sans"/>
              </a:rPr>
              <a:t>, Gabriel Falcao, Juan Gómez-Luna,</a:t>
            </a:r>
            <a:br>
              <a:rPr lang="en-GB" kern="0" dirty="0">
                <a:solidFill>
                  <a:srgbClr val="000000"/>
                </a:solidFill>
                <a:uFill>
                  <a:noFill/>
                </a:uFill>
                <a:latin typeface="Tahoma" panose="020B0604030504040204" pitchFamily="34" charset="0"/>
                <a:ea typeface="Tahoma" panose="020B0604030504040204" pitchFamily="34" charset="0"/>
                <a:cs typeface="Tahoma" panose="020B0604030504040204" pitchFamily="34" charset="0"/>
                <a:sym typeface="Droid Sans"/>
              </a:rPr>
            </a:br>
            <a:r>
              <a:rPr lang="en-GB" kern="0" dirty="0">
                <a:solidFill>
                  <a:srgbClr val="000000"/>
                </a:solidFill>
                <a:uFill>
                  <a:noFill/>
                </a:uFill>
                <a:latin typeface="Tahoma" panose="020B0604030504040204" pitchFamily="34" charset="0"/>
                <a:ea typeface="Tahoma" panose="020B0604030504040204" pitchFamily="34" charset="0"/>
                <a:cs typeface="Tahoma" panose="020B0604030504040204" pitchFamily="34" charset="0"/>
                <a:sym typeface="Droid Sans"/>
              </a:rPr>
              <a:t>Mohammed Alser, Geraldo F. Oliveira, Jeremie S. Kim, Mohammad Sadrosadati,</a:t>
            </a:r>
            <a:br>
              <a:rPr lang="en-GB" kern="0" dirty="0">
                <a:solidFill>
                  <a:srgbClr val="000000"/>
                </a:solidFill>
                <a:uFill>
                  <a:noFill/>
                </a:uFill>
                <a:latin typeface="Tahoma" panose="020B0604030504040204" pitchFamily="34" charset="0"/>
                <a:ea typeface="Tahoma" panose="020B0604030504040204" pitchFamily="34" charset="0"/>
                <a:cs typeface="Tahoma" panose="020B0604030504040204" pitchFamily="34" charset="0"/>
                <a:sym typeface="Droid Sans"/>
              </a:rPr>
            </a:br>
            <a:r>
              <a:rPr lang="en-GB" kern="0" dirty="0">
                <a:solidFill>
                  <a:srgbClr val="000000"/>
                </a:solidFill>
                <a:uFill>
                  <a:noFill/>
                </a:uFill>
                <a:latin typeface="Tahoma" panose="020B0604030504040204" pitchFamily="34" charset="0"/>
                <a:ea typeface="Tahoma" panose="020B0604030504040204" pitchFamily="34" charset="0"/>
                <a:cs typeface="Tahoma" panose="020B0604030504040204" pitchFamily="34" charset="0"/>
                <a:sym typeface="Droid Sans"/>
              </a:rPr>
              <a:t>Lois Orosa, Taha Shahroodi, Anant Nori, Onur Mutlu</a:t>
            </a:r>
            <a:endParaRPr lang="en-US" sz="2400" kern="0" dirty="0">
              <a:solidFill>
                <a:srgbClr val="000000"/>
              </a:solidFill>
              <a:latin typeface="Tahoma" panose="020B0604030504040204" pitchFamily="34" charset="0"/>
              <a:ea typeface="Tahoma" panose="020B0604030504040204" pitchFamily="34" charset="0"/>
              <a:cs typeface="Tahoma" panose="020B0604030504040204" pitchFamily="34" charset="0"/>
              <a:sym typeface="Arial"/>
            </a:endParaRPr>
          </a:p>
        </p:txBody>
      </p:sp>
      <p:sp>
        <p:nvSpPr>
          <p:cNvPr id="61" name="Google Shape;61;p14"/>
          <p:cNvSpPr/>
          <p:nvPr/>
        </p:nvSpPr>
        <p:spPr>
          <a:xfrm>
            <a:off x="0" y="1391921"/>
            <a:ext cx="9144000" cy="1320000"/>
          </a:xfrm>
          <a:prstGeom prst="rect">
            <a:avLst/>
          </a:prstGeom>
          <a:solidFill>
            <a:srgbClr val="1C4587"/>
          </a:solidFill>
          <a:ln>
            <a:noFill/>
          </a:ln>
        </p:spPr>
        <p:txBody>
          <a:bodyPr spcFirstLastPara="1" wrap="square" lIns="91425" tIns="91425" rIns="91425" bIns="91425" anchor="ctr" anchorCtr="0">
            <a:noAutofit/>
          </a:bodyPr>
          <a:lstStyle/>
          <a:p>
            <a:pPr>
              <a:buClr>
                <a:srgbClr val="000000"/>
              </a:buClr>
            </a:pPr>
            <a:endParaRPr sz="1200" kern="0" dirty="0">
              <a:solidFill>
                <a:srgbClr val="000000"/>
              </a:solidFill>
              <a:latin typeface="Cambria" panose="02040503050406030204" pitchFamily="18" charset="0"/>
              <a:cs typeface="Arial"/>
              <a:sym typeface="Arial"/>
            </a:endParaRPr>
          </a:p>
        </p:txBody>
      </p:sp>
      <p:sp>
        <p:nvSpPr>
          <p:cNvPr id="62" name="Google Shape;62;p14"/>
          <p:cNvSpPr txBox="1"/>
          <p:nvPr/>
        </p:nvSpPr>
        <p:spPr>
          <a:xfrm>
            <a:off x="78000" y="1495871"/>
            <a:ext cx="8988000" cy="1112100"/>
          </a:xfrm>
          <a:prstGeom prst="rect">
            <a:avLst/>
          </a:prstGeom>
          <a:noFill/>
          <a:ln>
            <a:noFill/>
          </a:ln>
        </p:spPr>
        <p:txBody>
          <a:bodyPr spcFirstLastPara="1" wrap="square" lIns="91425" tIns="91425" rIns="91425" bIns="91425" anchor="ctr" anchorCtr="0">
            <a:noAutofit/>
          </a:bodyPr>
          <a:lstStyle/>
          <a:p>
            <a:pPr algn="ctr">
              <a:lnSpc>
                <a:spcPct val="115000"/>
              </a:lnSpc>
              <a:buClr>
                <a:srgbClr val="000000"/>
              </a:buClr>
            </a:pPr>
            <a:r>
              <a:rPr lang="en-GB" sz="2400" b="1" kern="0" dirty="0">
                <a:solidFill>
                  <a:srgbClr val="F3F3F3"/>
                </a:solidFill>
                <a:latin typeface="Cambria" panose="02040503050406030204" pitchFamily="18" charset="0"/>
                <a:ea typeface="Cambria" panose="02040503050406030204" pitchFamily="18" charset="0"/>
                <a:cs typeface="Arial"/>
                <a:sym typeface="Cambria"/>
              </a:rPr>
              <a:t>pLUTo: In-DRAM Lookup Tables to Enable</a:t>
            </a:r>
            <a:endParaRPr lang="en-GB" sz="2400" b="1" kern="0" dirty="0">
              <a:solidFill>
                <a:srgbClr val="F3F3F3"/>
              </a:solidFill>
              <a:latin typeface="Cambria" panose="02040503050406030204" pitchFamily="18" charset="0"/>
              <a:ea typeface="Cambria" panose="02040503050406030204" pitchFamily="18" charset="0"/>
              <a:cs typeface="Arial"/>
              <a:sym typeface="Arial"/>
            </a:endParaRPr>
          </a:p>
          <a:p>
            <a:pPr algn="ctr">
              <a:lnSpc>
                <a:spcPct val="115000"/>
              </a:lnSpc>
              <a:buClr>
                <a:srgbClr val="000000"/>
              </a:buClr>
            </a:pPr>
            <a:r>
              <a:rPr lang="en-GB" sz="2400" b="1" kern="0" dirty="0">
                <a:solidFill>
                  <a:srgbClr val="F3F3F3"/>
                </a:solidFill>
                <a:latin typeface="Cambria" panose="02040503050406030204" pitchFamily="18" charset="0"/>
                <a:ea typeface="Cambria" panose="02040503050406030204" pitchFamily="18" charset="0"/>
                <a:cs typeface="Arial"/>
                <a:sym typeface="Cambria"/>
              </a:rPr>
              <a:t>General-Purpose Massively Parallel Computations</a:t>
            </a:r>
            <a:endParaRPr lang="en-GB" sz="2400" b="1" kern="0" dirty="0">
              <a:solidFill>
                <a:srgbClr val="F3F3F3"/>
              </a:solidFill>
              <a:latin typeface="Cambria" panose="02040503050406030204" pitchFamily="18" charset="0"/>
              <a:ea typeface="Cambria" panose="02040503050406030204" pitchFamily="18" charset="0"/>
              <a:cs typeface="Arial"/>
              <a:sym typeface="Arial"/>
            </a:endParaRPr>
          </a:p>
        </p:txBody>
      </p:sp>
      <p:sp>
        <p:nvSpPr>
          <p:cNvPr id="64" name="Google Shape;64;p14"/>
          <p:cNvSpPr txBox="1"/>
          <p:nvPr/>
        </p:nvSpPr>
        <p:spPr>
          <a:xfrm>
            <a:off x="1154700" y="5205535"/>
            <a:ext cx="6834600" cy="568857"/>
          </a:xfrm>
          <a:prstGeom prst="rect">
            <a:avLst/>
          </a:prstGeom>
          <a:noFill/>
          <a:ln>
            <a:noFill/>
          </a:ln>
        </p:spPr>
        <p:txBody>
          <a:bodyPr spcFirstLastPara="1" wrap="square" lIns="91425" tIns="91425" rIns="91425" bIns="91425" anchor="ctr" anchorCtr="0">
            <a:noAutofit/>
          </a:bodyPr>
          <a:lstStyle/>
          <a:p>
            <a:pPr algn="ctr">
              <a:lnSpc>
                <a:spcPct val="150000"/>
              </a:lnSpc>
              <a:buClr>
                <a:srgbClr val="000000"/>
              </a:buClr>
            </a:pPr>
            <a:r>
              <a:rPr lang="en" kern="0" dirty="0">
                <a:solidFill>
                  <a:srgbClr val="8D8D8D"/>
                </a:solidFill>
                <a:latin typeface="Trebuchet MS"/>
                <a:ea typeface="Trebuchet MS"/>
                <a:cs typeface="Trebuchet MS"/>
                <a:sym typeface="Trebuchet MS"/>
              </a:rPr>
              <a:t>August 2022</a:t>
            </a:r>
            <a:endParaRPr lang="en-US" kern="0" dirty="0">
              <a:solidFill>
                <a:srgbClr val="8D8D8D"/>
              </a:solidFill>
              <a:latin typeface="Trebuchet MS"/>
              <a:ea typeface="Trebuchet MS"/>
              <a:cs typeface="Trebuchet MS"/>
              <a:sym typeface="Arial"/>
            </a:endParaRPr>
          </a:p>
        </p:txBody>
      </p:sp>
      <p:pic>
        <p:nvPicPr>
          <p:cNvPr id="2" name="Picture 1">
            <a:extLst>
              <a:ext uri="{FF2B5EF4-FFF2-40B4-BE49-F238E27FC236}">
                <a16:creationId xmlns:a16="http://schemas.microsoft.com/office/drawing/2014/main" id="{ACDD3E60-F845-B14D-9F6A-8D2CBDFCF2D2}"/>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80861" y="4677101"/>
            <a:ext cx="2256462" cy="430622"/>
          </a:xfrm>
          <a:prstGeom prst="rect">
            <a:avLst/>
          </a:prstGeom>
        </p:spPr>
      </p:pic>
      <p:pic>
        <p:nvPicPr>
          <p:cNvPr id="3" name="Picture 2">
            <a:extLst>
              <a:ext uri="{FF2B5EF4-FFF2-40B4-BE49-F238E27FC236}">
                <a16:creationId xmlns:a16="http://schemas.microsoft.com/office/drawing/2014/main" id="{35B7B7C0-69E3-9C44-91F7-B09F816422F2}"/>
              </a:ext>
            </a:extLst>
          </p:cNvPr>
          <p:cNvPicPr>
            <a:picLocks noChangeAspect="1"/>
          </p:cNvPicPr>
          <p:nvPr/>
        </p:nvPicPr>
        <p:blipFill>
          <a:blip r:embed="rId5"/>
          <a:srcRect/>
          <a:stretch/>
        </p:blipFill>
        <p:spPr>
          <a:xfrm>
            <a:off x="5450249" y="4232413"/>
            <a:ext cx="3577386" cy="1319999"/>
          </a:xfrm>
          <a:prstGeom prst="rect">
            <a:avLst/>
          </a:prstGeom>
        </p:spPr>
      </p:pic>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201F0-FB19-4430-B5B5-094DB20EC1CF}"/>
              </a:ext>
            </a:extLst>
          </p:cNvPr>
          <p:cNvSpPr>
            <a:spLocks noGrp="1"/>
          </p:cNvSpPr>
          <p:nvPr>
            <p:ph type="title"/>
          </p:nvPr>
        </p:nvSpPr>
        <p:spPr>
          <a:xfrm>
            <a:off x="1256" y="857777"/>
            <a:ext cx="9141488" cy="763199"/>
          </a:xfrm>
          <a:solidFill>
            <a:srgbClr val="0070C0"/>
          </a:solidFill>
          <a:ln>
            <a:solidFill>
              <a:srgbClr val="4472C4"/>
            </a:solidFill>
          </a:ln>
        </p:spPr>
        <p:txBody>
          <a:bodyPr spcFirstLastPara="1" wrap="square" lIns="91425" tIns="91425" rIns="91425" bIns="91425" anchor="ctr" anchorCtr="0">
            <a:noAutofit/>
          </a:bodyPr>
          <a:lstStyle/>
          <a:p>
            <a:pPr marL="180000"/>
            <a:r>
              <a:rPr lang="en-US" b="1" dirty="0">
                <a:solidFill>
                  <a:schemeClr val="bg1"/>
                </a:solidFill>
                <a:latin typeface="Cambria" panose="02040503050406030204" pitchFamily="18" charset="0"/>
                <a:ea typeface="Cambria" panose="02040503050406030204" pitchFamily="18" charset="0"/>
              </a:rPr>
              <a:t>Executive Summary</a:t>
            </a:r>
            <a:endParaRPr lang="en-GB" b="1" dirty="0">
              <a:solidFill>
                <a:schemeClr val="bg1"/>
              </a:solidFill>
              <a:latin typeface="Cambria" panose="02040503050406030204" pitchFamily="18" charset="0"/>
              <a:ea typeface="Cambria" panose="02040503050406030204" pitchFamily="18" charset="0"/>
            </a:endParaRPr>
          </a:p>
        </p:txBody>
      </p:sp>
      <p:sp>
        <p:nvSpPr>
          <p:cNvPr id="3" name="Text Placeholder 2">
            <a:extLst>
              <a:ext uri="{FF2B5EF4-FFF2-40B4-BE49-F238E27FC236}">
                <a16:creationId xmlns:a16="http://schemas.microsoft.com/office/drawing/2014/main" id="{FE770E16-421D-47A9-B773-02A1462C9598}"/>
              </a:ext>
            </a:extLst>
          </p:cNvPr>
          <p:cNvSpPr>
            <a:spLocks noGrp="1"/>
          </p:cNvSpPr>
          <p:nvPr>
            <p:ph type="body" idx="1"/>
          </p:nvPr>
        </p:nvSpPr>
        <p:spPr>
          <a:xfrm>
            <a:off x="311700" y="1783947"/>
            <a:ext cx="8520600" cy="3952622"/>
          </a:xfrm>
        </p:spPr>
        <p:txBody>
          <a:bodyPr anchor="ctr"/>
          <a:lstStyle/>
          <a:p>
            <a:pPr algn="just">
              <a:lnSpc>
                <a:spcPct val="100000"/>
              </a:lnSpc>
              <a:spcBef>
                <a:spcPts val="200"/>
              </a:spcBef>
              <a:spcAft>
                <a:spcPts val="200"/>
              </a:spcAft>
            </a:pPr>
            <a:r>
              <a:rPr lang="en-US" sz="1600" b="1" dirty="0">
                <a:solidFill>
                  <a:schemeClr val="tx1">
                    <a:lumMod val="75000"/>
                    <a:lumOff val="25000"/>
                  </a:schemeClr>
                </a:solidFill>
              </a:rPr>
              <a:t>Problem.</a:t>
            </a:r>
            <a:r>
              <a:rPr lang="en-US" sz="1600" dirty="0">
                <a:solidFill>
                  <a:schemeClr val="tx1">
                    <a:lumMod val="75000"/>
                    <a:lumOff val="25000"/>
                  </a:schemeClr>
                </a:solidFill>
              </a:rPr>
              <a:t> </a:t>
            </a:r>
            <a:r>
              <a:rPr lang="en-US" sz="1600" dirty="0">
                <a:solidFill>
                  <a:srgbClr val="595959"/>
                </a:solidFill>
              </a:rPr>
              <a:t>Many workloads require </a:t>
            </a:r>
            <a:r>
              <a:rPr lang="en-US" sz="1600" dirty="0">
                <a:solidFill>
                  <a:srgbClr val="C00000"/>
                </a:solidFill>
              </a:rPr>
              <a:t>significant data movement. </a:t>
            </a:r>
            <a:r>
              <a:rPr lang="en-US" sz="1600" dirty="0">
                <a:solidFill>
                  <a:schemeClr val="tx1">
                    <a:lumMod val="75000"/>
                    <a:lumOff val="25000"/>
                  </a:schemeClr>
                </a:solidFill>
              </a:rPr>
              <a:t>E</a:t>
            </a:r>
            <a:r>
              <a:rPr lang="en-US" sz="1600" dirty="0"/>
              <a:t>xisting </a:t>
            </a:r>
            <a:r>
              <a:rPr lang="en-US" sz="1600" dirty="0">
                <a:solidFill>
                  <a:srgbClr val="0432FF"/>
                </a:solidFill>
              </a:rPr>
              <a:t>Processing-using-Memory</a:t>
            </a:r>
            <a:r>
              <a:rPr lang="en-US" sz="1600" dirty="0"/>
              <a:t> solutions mitigate this data movement but </a:t>
            </a:r>
            <a:r>
              <a:rPr lang="en-US" sz="1600" dirty="0">
                <a:solidFill>
                  <a:srgbClr val="C00000"/>
                </a:solidFill>
              </a:rPr>
              <a:t>lack support for complex operations</a:t>
            </a:r>
            <a:r>
              <a:rPr lang="en-US" sz="1600" dirty="0"/>
              <a:t>.</a:t>
            </a:r>
          </a:p>
          <a:p>
            <a:pPr algn="just">
              <a:lnSpc>
                <a:spcPct val="100000"/>
              </a:lnSpc>
              <a:spcBef>
                <a:spcPts val="200"/>
              </a:spcBef>
              <a:spcAft>
                <a:spcPts val="200"/>
              </a:spcAft>
            </a:pPr>
            <a:r>
              <a:rPr lang="en-US" sz="1600" b="1" dirty="0">
                <a:solidFill>
                  <a:schemeClr val="tx1">
                    <a:lumMod val="75000"/>
                    <a:lumOff val="25000"/>
                  </a:schemeClr>
                </a:solidFill>
              </a:rPr>
              <a:t>Key Idea. </a:t>
            </a:r>
            <a:r>
              <a:rPr lang="en-US" sz="1600" dirty="0">
                <a:solidFill>
                  <a:srgbClr val="595959"/>
                </a:solidFill>
              </a:rPr>
              <a:t>LUTs enable general-purpose computation: p</a:t>
            </a:r>
            <a:r>
              <a:rPr lang="en-US" sz="1600" dirty="0">
                <a:solidFill>
                  <a:schemeClr val="tx1">
                    <a:lumMod val="75000"/>
                    <a:lumOff val="25000"/>
                  </a:schemeClr>
                </a:solidFill>
              </a:rPr>
              <a:t>erform </a:t>
            </a:r>
            <a:r>
              <a:rPr lang="en-US" sz="1600" dirty="0">
                <a:solidFill>
                  <a:srgbClr val="0432FF"/>
                </a:solidFill>
              </a:rPr>
              <a:t>LUT-based computation </a:t>
            </a:r>
            <a:r>
              <a:rPr lang="en-US" sz="1600" dirty="0">
                <a:solidFill>
                  <a:schemeClr val="tx1">
                    <a:lumMod val="75000"/>
                    <a:lumOff val="25000"/>
                  </a:schemeClr>
                </a:solidFill>
              </a:rPr>
              <a:t>inside memory subarrays to </a:t>
            </a:r>
            <a:r>
              <a:rPr lang="en-GB" sz="1600" dirty="0"/>
              <a:t>perform </a:t>
            </a:r>
            <a:r>
              <a:rPr lang="en-GB" sz="1600" dirty="0">
                <a:solidFill>
                  <a:srgbClr val="0432FF"/>
                </a:solidFill>
              </a:rPr>
              <a:t>complex operations</a:t>
            </a:r>
            <a:r>
              <a:rPr lang="en-US" sz="1600" dirty="0">
                <a:solidFill>
                  <a:srgbClr val="0432FF"/>
                </a:solidFill>
              </a:rPr>
              <a:t>.</a:t>
            </a:r>
          </a:p>
          <a:p>
            <a:pPr algn="just">
              <a:lnSpc>
                <a:spcPct val="100000"/>
              </a:lnSpc>
              <a:spcBef>
                <a:spcPts val="200"/>
              </a:spcBef>
              <a:spcAft>
                <a:spcPts val="200"/>
              </a:spcAft>
            </a:pPr>
            <a:r>
              <a:rPr lang="en-US" sz="1600" b="1" dirty="0">
                <a:solidFill>
                  <a:schemeClr val="tx1">
                    <a:lumMod val="75000"/>
                    <a:lumOff val="25000"/>
                  </a:schemeClr>
                </a:solidFill>
              </a:rPr>
              <a:t>Mechanism Overview.</a:t>
            </a:r>
            <a:r>
              <a:rPr lang="en-US" sz="1600" b="1" dirty="0"/>
              <a:t> </a:t>
            </a:r>
            <a:r>
              <a:rPr lang="en-US" sz="1600" dirty="0"/>
              <a:t>With the </a:t>
            </a:r>
            <a:r>
              <a:rPr lang="en-US" sz="1600" dirty="0">
                <a:solidFill>
                  <a:srgbClr val="0432FF"/>
                </a:solidFill>
              </a:rPr>
              <a:t>LUT query operation,</a:t>
            </a:r>
            <a:r>
              <a:rPr lang="en-US" sz="1600" dirty="0"/>
              <a:t> the elements in a source memory row are queried simultaneously in a LUT. In this way, it is possible to </a:t>
            </a:r>
            <a:r>
              <a:rPr lang="en-US" sz="1600" dirty="0">
                <a:solidFill>
                  <a:srgbClr val="0432FF"/>
                </a:solidFill>
              </a:rPr>
              <a:t>perform bulk LUT queries in-DRAM</a:t>
            </a:r>
            <a:r>
              <a:rPr lang="en-GB" sz="1600" dirty="0">
                <a:solidFill>
                  <a:srgbClr val="0432FF"/>
                </a:solidFill>
              </a:rPr>
              <a:t>.</a:t>
            </a:r>
          </a:p>
          <a:p>
            <a:pPr algn="just">
              <a:lnSpc>
                <a:spcPct val="100000"/>
              </a:lnSpc>
              <a:spcBef>
                <a:spcPts val="200"/>
              </a:spcBef>
              <a:spcAft>
                <a:spcPts val="200"/>
              </a:spcAft>
            </a:pPr>
            <a:r>
              <a:rPr lang="en-US" sz="1600" b="1" dirty="0">
                <a:solidFill>
                  <a:schemeClr val="tx1">
                    <a:lumMod val="75000"/>
                    <a:lumOff val="25000"/>
                  </a:schemeClr>
                </a:solidFill>
              </a:rPr>
              <a:t>Key Contributions.</a:t>
            </a:r>
          </a:p>
          <a:p>
            <a:pPr lvl="1" algn="just">
              <a:lnSpc>
                <a:spcPct val="100000"/>
              </a:lnSpc>
              <a:spcBef>
                <a:spcPts val="200"/>
              </a:spcBef>
              <a:spcAft>
                <a:spcPts val="200"/>
              </a:spcAft>
            </a:pPr>
            <a:r>
              <a:rPr lang="en-US" dirty="0">
                <a:latin typeface="Cambria" panose="02040503050406030204" pitchFamily="18" charset="0"/>
              </a:rPr>
              <a:t>Introduce support for </a:t>
            </a:r>
            <a:r>
              <a:rPr lang="en-US" dirty="0">
                <a:solidFill>
                  <a:srgbClr val="0432FF"/>
                </a:solidFill>
                <a:latin typeface="Cambria" panose="02040503050406030204" pitchFamily="18" charset="0"/>
              </a:rPr>
              <a:t>bulk in-memory LUT querying </a:t>
            </a:r>
            <a:r>
              <a:rPr lang="en-US" dirty="0">
                <a:latin typeface="Cambria" panose="02040503050406030204" pitchFamily="18" charset="0"/>
              </a:rPr>
              <a:t>for general-purpose in-memory computing.</a:t>
            </a:r>
          </a:p>
          <a:p>
            <a:pPr lvl="1" algn="just">
              <a:lnSpc>
                <a:spcPct val="100000"/>
              </a:lnSpc>
              <a:spcBef>
                <a:spcPts val="200"/>
              </a:spcBef>
              <a:spcAft>
                <a:spcPts val="200"/>
              </a:spcAft>
            </a:pPr>
            <a:r>
              <a:rPr lang="en-US" dirty="0">
                <a:solidFill>
                  <a:schemeClr val="tx1">
                    <a:lumMod val="75000"/>
                    <a:lumOff val="25000"/>
                  </a:schemeClr>
                </a:solidFill>
                <a:latin typeface="Cambria" panose="02040503050406030204" pitchFamily="18" charset="0"/>
              </a:rPr>
              <a:t>Three implementations of pLUTo with varying </a:t>
            </a:r>
            <a:r>
              <a:rPr lang="en-US" dirty="0">
                <a:solidFill>
                  <a:srgbClr val="0432FF"/>
                </a:solidFill>
                <a:latin typeface="Cambria" panose="02040503050406030204" pitchFamily="18" charset="0"/>
              </a:rPr>
              <a:t>area/performance/efficiency</a:t>
            </a:r>
            <a:r>
              <a:rPr lang="en-US" dirty="0">
                <a:solidFill>
                  <a:schemeClr val="tx1">
                    <a:lumMod val="75000"/>
                    <a:lumOff val="25000"/>
                  </a:schemeClr>
                </a:solidFill>
                <a:latin typeface="Cambria" panose="02040503050406030204" pitchFamily="18" charset="0"/>
              </a:rPr>
              <a:t> trade-offs.</a:t>
            </a:r>
          </a:p>
          <a:p>
            <a:pPr algn="just">
              <a:lnSpc>
                <a:spcPct val="100000"/>
              </a:lnSpc>
              <a:spcBef>
                <a:spcPts val="200"/>
              </a:spcBef>
              <a:spcAft>
                <a:spcPts val="200"/>
              </a:spcAft>
            </a:pPr>
            <a:r>
              <a:rPr lang="en-US" sz="1600" b="1" dirty="0">
                <a:solidFill>
                  <a:schemeClr val="tx1">
                    <a:lumMod val="75000"/>
                    <a:lumOff val="25000"/>
                  </a:schemeClr>
                </a:solidFill>
              </a:rPr>
              <a:t>Key Results.</a:t>
            </a:r>
          </a:p>
          <a:p>
            <a:pPr lvl="1" algn="just">
              <a:lnSpc>
                <a:spcPct val="100000"/>
              </a:lnSpc>
              <a:spcBef>
                <a:spcPts val="200"/>
              </a:spcBef>
              <a:spcAft>
                <a:spcPts val="200"/>
              </a:spcAft>
            </a:pPr>
            <a:r>
              <a:rPr lang="en-US" b="1" dirty="0">
                <a:solidFill>
                  <a:srgbClr val="0531FF"/>
                </a:solidFill>
                <a:latin typeface="Cambria" panose="02040503050406030204" pitchFamily="18" charset="0"/>
              </a:rPr>
              <a:t>Compared to CPU:</a:t>
            </a:r>
            <a:r>
              <a:rPr lang="en-US" dirty="0">
                <a:solidFill>
                  <a:schemeClr val="tx1">
                    <a:lumMod val="75000"/>
                    <a:lumOff val="25000"/>
                  </a:schemeClr>
                </a:solidFill>
                <a:latin typeface="Cambria" panose="02040503050406030204" pitchFamily="18" charset="0"/>
              </a:rPr>
              <a:t> up to 33x faster and 110x more energy-efficient.</a:t>
            </a:r>
            <a:endParaRPr lang="en-US" b="1" dirty="0">
              <a:solidFill>
                <a:srgbClr val="0531FF"/>
              </a:solidFill>
              <a:latin typeface="Cambria" panose="02040503050406030204" pitchFamily="18" charset="0"/>
            </a:endParaRPr>
          </a:p>
          <a:p>
            <a:pPr lvl="1" algn="just">
              <a:lnSpc>
                <a:spcPct val="100000"/>
              </a:lnSpc>
              <a:spcBef>
                <a:spcPts val="200"/>
              </a:spcBef>
              <a:spcAft>
                <a:spcPts val="200"/>
              </a:spcAft>
            </a:pPr>
            <a:r>
              <a:rPr lang="en-US" b="1" dirty="0">
                <a:solidFill>
                  <a:srgbClr val="0531FF"/>
                </a:solidFill>
                <a:latin typeface="Cambria" panose="02040503050406030204" pitchFamily="18" charset="0"/>
              </a:rPr>
              <a:t>Compared to GPU:</a:t>
            </a:r>
            <a:r>
              <a:rPr lang="en-US" dirty="0">
                <a:solidFill>
                  <a:schemeClr val="tx1">
                    <a:lumMod val="75000"/>
                    <a:lumOff val="25000"/>
                  </a:schemeClr>
                </a:solidFill>
                <a:latin typeface="Cambria" panose="02040503050406030204" pitchFamily="18" charset="0"/>
              </a:rPr>
              <a:t> up to 8x faster and 80x more energy-efficient.</a:t>
            </a:r>
          </a:p>
        </p:txBody>
      </p:sp>
      <p:sp>
        <p:nvSpPr>
          <p:cNvPr id="4" name="Slide Number Placeholder 3">
            <a:extLst>
              <a:ext uri="{FF2B5EF4-FFF2-40B4-BE49-F238E27FC236}">
                <a16:creationId xmlns:a16="http://schemas.microsoft.com/office/drawing/2014/main" id="{43E2C3EF-188F-4D59-B744-78F4957BEEA5}"/>
              </a:ext>
            </a:extLst>
          </p:cNvPr>
          <p:cNvSpPr>
            <a:spLocks noGrp="1"/>
          </p:cNvSpPr>
          <p:nvPr>
            <p:ph type="sldNum" idx="12"/>
          </p:nvPr>
        </p:nvSpPr>
        <p:spPr/>
        <p:txBody>
          <a:bodyPr/>
          <a:lstStyle/>
          <a:p>
            <a:pPr>
              <a:buClr>
                <a:srgbClr val="000000"/>
              </a:buClr>
            </a:pPr>
            <a:fld id="{00000000-1234-1234-1234-123412341234}" type="slidenum">
              <a:rPr lang="en" kern="0">
                <a:solidFill>
                  <a:srgbClr val="595959"/>
                </a:solidFill>
                <a:cs typeface="Arial"/>
                <a:sym typeface="Arial"/>
              </a:rPr>
              <a:pPr>
                <a:buClr>
                  <a:srgbClr val="000000"/>
                </a:buClr>
              </a:pPr>
              <a:t>265</a:t>
            </a:fld>
            <a:endParaRPr lang="en" kern="0" dirty="0">
              <a:solidFill>
                <a:srgbClr val="595959"/>
              </a:solidFill>
              <a:cs typeface="Arial"/>
              <a:sym typeface="Arial"/>
            </a:endParaRPr>
          </a:p>
        </p:txBody>
      </p:sp>
    </p:spTree>
    <p:extLst>
      <p:ext uri="{BB962C8B-B14F-4D97-AF65-F5344CB8AC3E}">
        <p14:creationId xmlns:p14="http://schemas.microsoft.com/office/powerpoint/2010/main" val="1915005120"/>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b="1" dirty="0"/>
              <a:t>Year III Results (2022 Annual Review 3)</a:t>
            </a:r>
          </a:p>
        </p:txBody>
      </p:sp>
      <p:sp>
        <p:nvSpPr>
          <p:cNvPr id="3" name="Content Placeholder 2"/>
          <p:cNvSpPr>
            <a:spLocks noGrp="1"/>
          </p:cNvSpPr>
          <p:nvPr>
            <p:ph idx="1"/>
          </p:nvPr>
        </p:nvSpPr>
        <p:spPr>
          <a:xfrm>
            <a:off x="228600" y="836712"/>
            <a:ext cx="8915400" cy="5195664"/>
          </a:xfrm>
        </p:spPr>
        <p:txBody>
          <a:bodyPr/>
          <a:lstStyle/>
          <a:p>
            <a:r>
              <a:rPr lang="en-US" sz="2000" dirty="0"/>
              <a:t>Sibyl: Adaptive and Extensible Data Placement in Hybrid Storage Systems Using Online Reinforcement Learning [ISCA 2022]</a:t>
            </a:r>
          </a:p>
          <a:p>
            <a:endParaRPr lang="en-US" sz="2000" dirty="0"/>
          </a:p>
          <a:p>
            <a:r>
              <a:rPr lang="en-US" sz="2000" dirty="0"/>
              <a:t>Hermes: Accelerating Long-Latency Load Requests via Perceptron-Based Off-Chip Load Prediction [MICRO 2022]</a:t>
            </a:r>
          </a:p>
          <a:p>
            <a:endParaRPr lang="en-US" sz="2000" dirty="0"/>
          </a:p>
          <a:p>
            <a:r>
              <a:rPr lang="en-US" sz="2000" dirty="0" err="1"/>
              <a:t>GenPIP</a:t>
            </a:r>
            <a:r>
              <a:rPr lang="en-US" sz="2000" dirty="0"/>
              <a:t>: In-Memory Acceleration of Genome Analysis via Tight Integration of </a:t>
            </a:r>
            <a:r>
              <a:rPr lang="en-US" sz="2000" dirty="0" err="1"/>
              <a:t>Basecalling</a:t>
            </a:r>
            <a:r>
              <a:rPr lang="en-US" sz="2000" dirty="0"/>
              <a:t> and Read Mapping [MICRO 2022]</a:t>
            </a:r>
          </a:p>
          <a:p>
            <a:endParaRPr lang="en-US" sz="2000" dirty="0"/>
          </a:p>
          <a:p>
            <a:r>
              <a:rPr lang="en-US" sz="2000" dirty="0" err="1"/>
              <a:t>pLUTo</a:t>
            </a:r>
            <a:r>
              <a:rPr lang="en-US" sz="2000" dirty="0"/>
              <a:t>: Enabling Massively Parallel Computation via In DRAM via Lookup Tables [MICRO 2022]</a:t>
            </a:r>
          </a:p>
          <a:p>
            <a:endParaRPr lang="en-US" sz="2000" dirty="0"/>
          </a:p>
          <a:p>
            <a:r>
              <a:rPr lang="en-US" sz="2000" dirty="0" err="1"/>
              <a:t>DeepSketch</a:t>
            </a:r>
            <a:r>
              <a:rPr lang="en-US" sz="2000" dirty="0"/>
              <a:t>: A New Machine Learning-Based Reference Search Technique for Post-Deduplication Delta Compression [FAST 2022]</a:t>
            </a:r>
          </a:p>
          <a:p>
            <a:endParaRPr lang="en-US" sz="2000" dirty="0"/>
          </a:p>
          <a:p>
            <a:r>
              <a:rPr lang="en-US" sz="2000" dirty="0"/>
              <a:t>A Modern Primer on Processing in Memory [</a:t>
            </a:r>
            <a:r>
              <a:rPr lang="en-US" sz="2000" dirty="0" err="1"/>
              <a:t>Arxiv</a:t>
            </a:r>
            <a:r>
              <a:rPr lang="en-US" sz="2000" dirty="0"/>
              <a:t>, Updated 2022]</a:t>
            </a:r>
          </a:p>
          <a:p>
            <a:pPr marL="0" indent="0">
              <a:buNone/>
            </a:pPr>
            <a:endParaRPr lang="en-US" sz="2000" dirty="0"/>
          </a:p>
          <a:p>
            <a:endParaRPr lang="en-US" sz="1200" dirty="0"/>
          </a:p>
          <a:p>
            <a:endParaRPr lang="en-US" sz="1200" dirty="0"/>
          </a:p>
          <a:p>
            <a:endParaRPr lang="en-US" sz="1200" dirty="0"/>
          </a:p>
          <a:p>
            <a:endParaRPr lang="en-US" sz="1200" dirty="0"/>
          </a:p>
          <a:p>
            <a:pPr marL="0" indent="0">
              <a:buNone/>
            </a:pPr>
            <a:endParaRPr lang="en-US" sz="1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353FF3C2-185D-9C93-BCEB-0517032DA660}"/>
              </a:ext>
            </a:extLst>
          </p:cNvPr>
          <p:cNvSpPr/>
          <p:nvPr/>
        </p:nvSpPr>
        <p:spPr>
          <a:xfrm>
            <a:off x="528092" y="4941168"/>
            <a:ext cx="8496944" cy="737495"/>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49640026"/>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E8B4-949E-9F09-043F-5209533A1F31}"/>
              </a:ext>
            </a:extLst>
          </p:cNvPr>
          <p:cNvSpPr>
            <a:spLocks noGrp="1"/>
          </p:cNvSpPr>
          <p:nvPr>
            <p:ph type="title"/>
          </p:nvPr>
        </p:nvSpPr>
        <p:spPr>
          <a:xfrm>
            <a:off x="228600" y="152400"/>
            <a:ext cx="9816008" cy="1066800"/>
          </a:xfrm>
        </p:spPr>
        <p:txBody>
          <a:bodyPr/>
          <a:lstStyle/>
          <a:p>
            <a:r>
              <a:rPr lang="en-US" dirty="0" err="1">
                <a:solidFill>
                  <a:srgbClr val="006633"/>
                </a:solidFill>
              </a:rPr>
              <a:t>DeepSketch</a:t>
            </a:r>
            <a:endParaRPr lang="en-US" sz="3800" dirty="0"/>
          </a:p>
        </p:txBody>
      </p:sp>
      <p:sp>
        <p:nvSpPr>
          <p:cNvPr id="3" name="Content Placeholder 2">
            <a:extLst>
              <a:ext uri="{FF2B5EF4-FFF2-40B4-BE49-F238E27FC236}">
                <a16:creationId xmlns:a16="http://schemas.microsoft.com/office/drawing/2014/main" id="{B6DD14E2-BB96-C8B9-DAB3-23B6688E34E3}"/>
              </a:ext>
            </a:extLst>
          </p:cNvPr>
          <p:cNvSpPr>
            <a:spLocks noGrp="1"/>
          </p:cNvSpPr>
          <p:nvPr>
            <p:ph idx="1"/>
          </p:nvPr>
        </p:nvSpPr>
        <p:spPr>
          <a:xfrm>
            <a:off x="228600" y="1124744"/>
            <a:ext cx="8610600" cy="5123656"/>
          </a:xfrm>
        </p:spPr>
        <p:txBody>
          <a:bodyPr/>
          <a:lstStyle/>
          <a:p>
            <a:r>
              <a:rPr lang="en-US" sz="1800" dirty="0" err="1"/>
              <a:t>Jisung</a:t>
            </a:r>
            <a:r>
              <a:rPr lang="en-US" sz="1800" dirty="0"/>
              <a:t> Park, </a:t>
            </a:r>
            <a:r>
              <a:rPr lang="en-US" sz="1800" dirty="0" err="1"/>
              <a:t>Jeonggyun</a:t>
            </a:r>
            <a:r>
              <a:rPr lang="en-US" sz="1800" dirty="0"/>
              <a:t> Kim, </a:t>
            </a:r>
            <a:r>
              <a:rPr lang="en-US" sz="1800" dirty="0" err="1"/>
              <a:t>Yeseong</a:t>
            </a:r>
            <a:r>
              <a:rPr lang="en-US" sz="1800" dirty="0"/>
              <a:t> Kim, </a:t>
            </a:r>
            <a:r>
              <a:rPr lang="en-US" sz="1800" dirty="0" err="1"/>
              <a:t>Sungjin</a:t>
            </a:r>
            <a:r>
              <a:rPr lang="en-US" sz="1800" dirty="0"/>
              <a:t> Lee,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"DeepSketch: A New Machine Learning-Based Reference Search Technique for Post-Deduplication Delta Compression"</a:t>
            </a:r>
            <a:br>
              <a:rPr lang="en-US" sz="1800" dirty="0">
                <a:solidFill>
                  <a:srgbClr val="0000FF"/>
                </a:solidFill>
              </a:rPr>
            </a:br>
            <a:r>
              <a:rPr lang="en-US" sz="1800" i="1" dirty="0"/>
              <a:t>Proceedings of the </a:t>
            </a:r>
            <a:r>
              <a:rPr lang="en-US" sz="1800" i="1" dirty="0">
                <a:hlinkClick r:id="rId3"/>
              </a:rPr>
              <a:t>20th USENIX Conference on File and Storage Technologies</a:t>
            </a:r>
            <a:r>
              <a:rPr lang="en-US" sz="1800" i="1" dirty="0"/>
              <a:t> (</a:t>
            </a:r>
            <a:r>
              <a:rPr lang="en-US" sz="1800" b="1" i="1" dirty="0"/>
              <a:t>FAST</a:t>
            </a:r>
            <a:r>
              <a:rPr lang="en-US" sz="1800" i="1" dirty="0"/>
              <a:t>)</a:t>
            </a:r>
            <a:r>
              <a:rPr lang="en-US" sz="1800" dirty="0"/>
              <a:t>, Santa Clara, CA, USA, February 2022.</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 (15 minutes)</a:t>
            </a:r>
            <a:r>
              <a:rPr lang="en-US" sz="1800" dirty="0"/>
              <a:t>]</a:t>
            </a:r>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CBDCB64F-3910-12B7-4D3E-28FB26AB451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8062D7E6-31B2-D4AC-7E0C-D0BA16566789}"/>
              </a:ext>
            </a:extLst>
          </p:cNvPr>
          <p:cNvSpPr txBox="1"/>
          <p:nvPr/>
        </p:nvSpPr>
        <p:spPr>
          <a:xfrm>
            <a:off x="1657151" y="6381328"/>
            <a:ext cx="5753498" cy="430887"/>
          </a:xfrm>
          <a:prstGeom prst="rect">
            <a:avLst/>
          </a:prstGeom>
          <a:noFill/>
        </p:spPr>
        <p:txBody>
          <a:bodyPr wrap="none" rtlCol="0">
            <a:spAutoFit/>
          </a:bodyPr>
          <a:lstStyle/>
          <a:p>
            <a:pPr lvl="0">
              <a:defRPr/>
            </a:pPr>
            <a:r>
              <a:rPr lang="en-US" sz="2200" b="1" dirty="0">
                <a:solidFill>
                  <a:srgbClr val="0000FF"/>
                </a:solidFill>
                <a:hlinkClick r:id="rId7">
                  <a:extLst>
                    <a:ext uri="{A12FA001-AC4F-418D-AE19-62706E023703}">
                      <ahyp:hlinkClr xmlns:ahyp="http://schemas.microsoft.com/office/drawing/2018/hyperlinkcolor" val="tx"/>
                    </a:ext>
                  </a:extLst>
                </a:hlinkClick>
              </a:rPr>
              <a:t>https://arxiv.org/pdf/2202.10584.pdf</a:t>
            </a:r>
            <a:r>
              <a:rPr lang="en-US" sz="2200" b="1" dirty="0">
                <a:solidFill>
                  <a:srgbClr val="0000FF"/>
                </a:solidFill>
              </a:rPr>
              <a:t> </a:t>
            </a:r>
            <a:endParaRPr kumimoji="0" lang="en-US" sz="22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7" name="Picture 6">
            <a:extLst>
              <a:ext uri="{FF2B5EF4-FFF2-40B4-BE49-F238E27FC236}">
                <a16:creationId xmlns:a16="http://schemas.microsoft.com/office/drawing/2014/main" id="{94EDCE22-94E0-3275-73B6-C4AB0F7390E8}"/>
              </a:ext>
            </a:extLst>
          </p:cNvPr>
          <p:cNvPicPr>
            <a:picLocks noChangeAspect="1"/>
          </p:cNvPicPr>
          <p:nvPr/>
        </p:nvPicPr>
        <p:blipFill>
          <a:blip r:embed="rId8"/>
          <a:stretch>
            <a:fillRect/>
          </a:stretch>
        </p:blipFill>
        <p:spPr>
          <a:xfrm>
            <a:off x="0" y="4005064"/>
            <a:ext cx="9144000" cy="1373816"/>
          </a:xfrm>
          <a:prstGeom prst="rect">
            <a:avLst/>
          </a:prstGeom>
        </p:spPr>
      </p:pic>
    </p:spTree>
    <p:extLst>
      <p:ext uri="{BB962C8B-B14F-4D97-AF65-F5344CB8AC3E}">
        <p14:creationId xmlns:p14="http://schemas.microsoft.com/office/powerpoint/2010/main" val="3319445512"/>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E7EF8-FE21-AC41-8477-1B38177E7763}"/>
              </a:ext>
            </a:extLst>
          </p:cNvPr>
          <p:cNvSpPr>
            <a:spLocks noGrp="1"/>
          </p:cNvSpPr>
          <p:nvPr>
            <p:ph type="title"/>
          </p:nvPr>
        </p:nvSpPr>
        <p:spPr/>
        <p:txBody>
          <a:bodyPr/>
          <a:lstStyle/>
          <a:p>
            <a:r>
              <a:rPr lang="en-CH" dirty="0"/>
              <a:t>Executive Summary</a:t>
            </a:r>
          </a:p>
        </p:txBody>
      </p:sp>
      <p:sp>
        <p:nvSpPr>
          <p:cNvPr id="3" name="Content Placeholder 2">
            <a:extLst>
              <a:ext uri="{FF2B5EF4-FFF2-40B4-BE49-F238E27FC236}">
                <a16:creationId xmlns:a16="http://schemas.microsoft.com/office/drawing/2014/main" id="{2F67839C-6305-144D-8EA1-04C99F0CCEAC}"/>
              </a:ext>
            </a:extLst>
          </p:cNvPr>
          <p:cNvSpPr>
            <a:spLocks noGrp="1"/>
          </p:cNvSpPr>
          <p:nvPr>
            <p:ph idx="1"/>
          </p:nvPr>
        </p:nvSpPr>
        <p:spPr>
          <a:xfrm>
            <a:off x="202134" y="764703"/>
            <a:ext cx="8739732" cy="5680231"/>
          </a:xfrm>
        </p:spPr>
        <p:txBody>
          <a:bodyPr/>
          <a:lstStyle/>
          <a:p>
            <a:r>
              <a:rPr lang="en-CH" sz="1800" b="1" u="sng" dirty="0">
                <a:solidFill>
                  <a:srgbClr val="0070C0"/>
                </a:solidFill>
              </a:rPr>
              <a:t>Motivation</a:t>
            </a:r>
            <a:endParaRPr lang="en-CH" sz="1800" dirty="0">
              <a:solidFill>
                <a:srgbClr val="C00000"/>
              </a:solidFill>
            </a:endParaRPr>
          </a:p>
          <a:p>
            <a:pPr lvl="1"/>
            <a:r>
              <a:rPr lang="en-CH" sz="1800" dirty="0">
                <a:solidFill>
                  <a:srgbClr val="0070C0"/>
                </a:solidFill>
              </a:rPr>
              <a:t>Data reduction:</a:t>
            </a:r>
            <a:r>
              <a:rPr lang="en-CH" sz="1800" dirty="0"/>
              <a:t> Effective at </a:t>
            </a:r>
            <a:r>
              <a:rPr lang="en-CH" sz="1800" dirty="0">
                <a:solidFill>
                  <a:srgbClr val="0070C0"/>
                </a:solidFill>
              </a:rPr>
              <a:t>reducing the management cost </a:t>
            </a:r>
            <a:r>
              <a:rPr lang="en-CH" sz="1800" dirty="0"/>
              <a:t>of a data center by reducing the amount of data physically written to storage devices</a:t>
            </a:r>
          </a:p>
          <a:p>
            <a:pPr lvl="1"/>
            <a:r>
              <a:rPr lang="en-CH" sz="1800" dirty="0">
                <a:solidFill>
                  <a:srgbClr val="0070C0"/>
                </a:solidFill>
              </a:rPr>
              <a:t>Post-deduplication delta compression: Maximizes the data-reduction ratio </a:t>
            </a:r>
            <a:r>
              <a:rPr lang="en-CH" sz="1800" dirty="0"/>
              <a:t>by applying </a:t>
            </a:r>
            <a:r>
              <a:rPr lang="en-CH" sz="1800" dirty="0">
                <a:solidFill>
                  <a:srgbClr val="0070C0"/>
                </a:solidFill>
              </a:rPr>
              <a:t>delta compression </a:t>
            </a:r>
            <a:r>
              <a:rPr lang="en-CH" sz="1800" dirty="0"/>
              <a:t>along with deduplication</a:t>
            </a:r>
            <a:r>
              <a:rPr lang="en-US" sz="1800" dirty="0"/>
              <a:t> and lossless compression</a:t>
            </a:r>
            <a:endParaRPr lang="en-CH" sz="1800" dirty="0"/>
          </a:p>
          <a:p>
            <a:pPr lvl="1"/>
            <a:endParaRPr lang="en-CH" sz="500" dirty="0"/>
          </a:p>
          <a:p>
            <a:r>
              <a:rPr lang="en-CH" sz="1800" b="1" u="sng" dirty="0">
                <a:solidFill>
                  <a:srgbClr val="C00000"/>
                </a:solidFill>
              </a:rPr>
              <a:t>Problem:</a:t>
            </a:r>
            <a:r>
              <a:rPr lang="en-CH" sz="1800" dirty="0"/>
              <a:t> Existing post-deduplication delta-compression techniques provide </a:t>
            </a:r>
            <a:r>
              <a:rPr lang="en-CH" sz="1800" dirty="0">
                <a:solidFill>
                  <a:srgbClr val="C00000"/>
                </a:solidFill>
              </a:rPr>
              <a:t>significantly</a:t>
            </a:r>
            <a:r>
              <a:rPr lang="en-CH" sz="1800" dirty="0"/>
              <a:t> </a:t>
            </a:r>
            <a:r>
              <a:rPr lang="en-CH" sz="1800" dirty="0">
                <a:solidFill>
                  <a:srgbClr val="C00000"/>
                </a:solidFill>
              </a:rPr>
              <a:t>low data-reduction ratios </a:t>
            </a:r>
            <a:r>
              <a:rPr lang="en-CH" sz="1800" dirty="0"/>
              <a:t>compared to the optimal.</a:t>
            </a:r>
          </a:p>
          <a:p>
            <a:pPr lvl="1"/>
            <a:r>
              <a:rPr lang="en-CH" sz="1800" dirty="0"/>
              <a:t>Due to the </a:t>
            </a:r>
            <a:r>
              <a:rPr lang="en-CH" sz="1800" dirty="0">
                <a:solidFill>
                  <a:srgbClr val="C00000"/>
                </a:solidFill>
              </a:rPr>
              <a:t>limited accuracy of reference search </a:t>
            </a:r>
            <a:r>
              <a:rPr lang="en-CH" sz="1800" dirty="0"/>
              <a:t>for delta compression</a:t>
            </a:r>
          </a:p>
          <a:p>
            <a:pPr lvl="1"/>
            <a:r>
              <a:rPr lang="en-CH" sz="1800" dirty="0">
                <a:solidFill>
                  <a:srgbClr val="C00000"/>
                </a:solidFill>
              </a:rPr>
              <a:t>Cannot identify a good reference block </a:t>
            </a:r>
            <a:r>
              <a:rPr lang="en-CH" sz="1800" dirty="0"/>
              <a:t>for many incoming data blocks</a:t>
            </a:r>
          </a:p>
          <a:p>
            <a:pPr lvl="1"/>
            <a:endParaRPr lang="en-CH" sz="500" dirty="0"/>
          </a:p>
          <a:p>
            <a:r>
              <a:rPr lang="en-CH" sz="1800" b="1" u="sng" dirty="0">
                <a:solidFill>
                  <a:schemeClr val="accent6"/>
                </a:solidFill>
              </a:rPr>
              <a:t>Key Idea:</a:t>
            </a:r>
            <a:r>
              <a:rPr lang="en-CH" sz="1800" dirty="0"/>
              <a:t> DeepSketch, a new </a:t>
            </a:r>
            <a:r>
              <a:rPr lang="en-CH" sz="1800" dirty="0">
                <a:solidFill>
                  <a:schemeClr val="accent6"/>
                </a:solidFill>
              </a:rPr>
              <a:t>machine learning-based </a:t>
            </a:r>
            <a:r>
              <a:rPr lang="en-CH" sz="1800" dirty="0"/>
              <a:t>reference search technique that uses the </a:t>
            </a:r>
            <a:r>
              <a:rPr lang="en-CH" sz="1800" dirty="0">
                <a:solidFill>
                  <a:schemeClr val="accent6"/>
                </a:solidFill>
              </a:rPr>
              <a:t>learning-to-hash method</a:t>
            </a:r>
          </a:p>
          <a:p>
            <a:pPr lvl="1"/>
            <a:r>
              <a:rPr lang="en-CH" sz="1800" dirty="0"/>
              <a:t>Generates a given data block’s</a:t>
            </a:r>
            <a:r>
              <a:rPr lang="en-CH" sz="1800" dirty="0">
                <a:solidFill>
                  <a:schemeClr val="accent6"/>
                </a:solidFill>
              </a:rPr>
              <a:t> signature (sketch) </a:t>
            </a:r>
            <a:r>
              <a:rPr lang="en-CH" sz="1800" dirty="0"/>
              <a:t>using a deep neural network</a:t>
            </a:r>
          </a:p>
          <a:p>
            <a:pPr lvl="1"/>
            <a:r>
              <a:rPr lang="en-CH" sz="1800" dirty="0">
                <a:solidFill>
                  <a:schemeClr val="accent6"/>
                </a:solidFill>
              </a:rPr>
              <a:t>The higher the delta-compression benefit </a:t>
            </a:r>
            <a:r>
              <a:rPr lang="en-CH" sz="1800" dirty="0"/>
              <a:t>of two data blocks, </a:t>
            </a:r>
            <a:br>
              <a:rPr lang="en-CH" sz="1800" dirty="0"/>
            </a:br>
            <a:r>
              <a:rPr lang="en-CH" sz="1800" dirty="0"/>
              <a:t>	</a:t>
            </a:r>
            <a:r>
              <a:rPr lang="en-CH" sz="1800" dirty="0">
                <a:solidFill>
                  <a:schemeClr val="accent6"/>
                </a:solidFill>
              </a:rPr>
              <a:t>the more similar the signatures </a:t>
            </a:r>
            <a:r>
              <a:rPr lang="en-CH" sz="1800" dirty="0"/>
              <a:t>of the two blocks to each other</a:t>
            </a:r>
          </a:p>
          <a:p>
            <a:pPr lvl="1"/>
            <a:endParaRPr lang="en-CH" sz="500" dirty="0"/>
          </a:p>
          <a:p>
            <a:r>
              <a:rPr lang="en-CH" sz="1800" b="1" u="sng" dirty="0">
                <a:solidFill>
                  <a:srgbClr val="7030A0"/>
                </a:solidFill>
              </a:rPr>
              <a:t>Evaluation Results:</a:t>
            </a:r>
            <a:r>
              <a:rPr lang="en-CH" sz="1800" b="1" dirty="0">
                <a:solidFill>
                  <a:srgbClr val="7030A0"/>
                </a:solidFill>
              </a:rPr>
              <a:t> </a:t>
            </a:r>
            <a:r>
              <a:rPr lang="en-CH" sz="1800" dirty="0"/>
              <a:t>DeepSketch reduces the amount of physically-written data</a:t>
            </a:r>
          </a:p>
          <a:p>
            <a:pPr lvl="1"/>
            <a:r>
              <a:rPr lang="en-CH" sz="1800" dirty="0"/>
              <a:t>Up to </a:t>
            </a:r>
            <a:r>
              <a:rPr lang="en-CH" sz="1800" dirty="0">
                <a:solidFill>
                  <a:srgbClr val="7030A0"/>
                </a:solidFill>
              </a:rPr>
              <a:t>33%</a:t>
            </a:r>
            <a:r>
              <a:rPr lang="en-CH" sz="1800" dirty="0"/>
              <a:t> (</a:t>
            </a:r>
            <a:r>
              <a:rPr lang="en-CH" sz="1800" dirty="0">
                <a:solidFill>
                  <a:srgbClr val="7030A0"/>
                </a:solidFill>
              </a:rPr>
              <a:t>21%</a:t>
            </a:r>
            <a:r>
              <a:rPr lang="en-CH" sz="1800" dirty="0"/>
              <a:t> on average) compared to a state-of-the-art baseline</a:t>
            </a:r>
          </a:p>
          <a:p>
            <a:pPr lvl="1"/>
            <a:endParaRPr lang="en-CH" sz="1800" dirty="0"/>
          </a:p>
        </p:txBody>
      </p:sp>
      <p:sp>
        <p:nvSpPr>
          <p:cNvPr id="4" name="Slide Number Placeholder 3">
            <a:extLst>
              <a:ext uri="{FF2B5EF4-FFF2-40B4-BE49-F238E27FC236}">
                <a16:creationId xmlns:a16="http://schemas.microsoft.com/office/drawing/2014/main" id="{63739E57-6196-DA44-8610-C1D8142D97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400" b="0" i="0" u="none" strike="noStrike" kern="1200" cap="none" spc="0" normalizeH="0" baseline="0" noProof="0" smtClean="0">
                <a:ln>
                  <a:noFill/>
                </a:ln>
                <a:solidFill>
                  <a:srgbClr val="000000"/>
                </a:solidFill>
                <a:effectLst/>
                <a:uLnTx/>
                <a:uFillTx/>
                <a:latin typeface="Cambria" panose="0204050305040603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altLang="en-US" sz="1400" b="0" i="0" u="none" strike="noStrike" kern="1200" cap="none" spc="0" normalizeH="0" baseline="0" noProof="0">
              <a:ln>
                <a:noFill/>
              </a:ln>
              <a:solidFill>
                <a:srgbClr val="000000"/>
              </a:solidFill>
              <a:effectLst/>
              <a:uLnTx/>
              <a:uFillTx/>
              <a:latin typeface="Cambria" panose="02040503050406030204" pitchFamily="18" charset="0"/>
              <a:ea typeface="+mn-ea"/>
              <a:cs typeface="+mn-cs"/>
            </a:endParaRPr>
          </a:p>
        </p:txBody>
      </p:sp>
    </p:spTree>
    <p:custDataLst>
      <p:tags r:id="rId1"/>
    </p:custDataLst>
    <p:extLst>
      <p:ext uri="{BB962C8B-B14F-4D97-AF65-F5344CB8AC3E}">
        <p14:creationId xmlns:p14="http://schemas.microsoft.com/office/powerpoint/2010/main" val="478176198"/>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err="1"/>
              <a:t>DeepSketch</a:t>
            </a:r>
            <a:r>
              <a:rPr lang="en-US" dirty="0"/>
              <a:t>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DC27E93-CE8E-D6EB-CBBF-D2A85499D7CA}"/>
              </a:ext>
            </a:extLst>
          </p:cNvPr>
          <p:cNvSpPr txBox="1"/>
          <p:nvPr/>
        </p:nvSpPr>
        <p:spPr>
          <a:xfrm>
            <a:off x="1691680" y="6452890"/>
            <a:ext cx="5687776" cy="338554"/>
          </a:xfrm>
          <a:prstGeom prst="rect">
            <a:avLst/>
          </a:prstGeom>
          <a:noFill/>
        </p:spPr>
        <p:txBody>
          <a:bodyPr wrap="none" rtlCol="0">
            <a:spAutoFit/>
          </a:bodyPr>
          <a:lstStyle/>
          <a:p>
            <a:pPr lvl="0">
              <a:defRPr/>
            </a:pPr>
            <a:r>
              <a:rPr lang="en-US" sz="1600" b="1" dirty="0">
                <a:solidFill>
                  <a:srgbClr val="0000FF"/>
                </a:solidFill>
                <a:hlinkClick r:id="rId2">
                  <a:extLst>
                    <a:ext uri="{A12FA001-AC4F-418D-AE19-62706E023703}">
                      <ahyp:hlinkClr xmlns:ahyp="http://schemas.microsoft.com/office/drawing/2018/hyperlinkcolor" val="tx"/>
                    </a:ext>
                  </a:extLst>
                </a:hlinkClick>
              </a:rPr>
              <a:t>https://www.youtube.com/watch?v=RFdGyAJCk9M</a:t>
            </a:r>
            <a:r>
              <a:rPr lang="en-US" sz="1600" b="1" dirty="0">
                <a:solidFill>
                  <a:srgbClr val="0000FF"/>
                </a:solidFill>
              </a:rPr>
              <a:t> </a:t>
            </a:r>
            <a:endParaRPr kumimoji="0" lang="en-US" sz="16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3" name="Picture 2">
            <a:extLst>
              <a:ext uri="{FF2B5EF4-FFF2-40B4-BE49-F238E27FC236}">
                <a16:creationId xmlns:a16="http://schemas.microsoft.com/office/drawing/2014/main" id="{D2482764-EC78-BD1B-98E9-83EAF6213F70}"/>
              </a:ext>
            </a:extLst>
          </p:cNvPr>
          <p:cNvPicPr>
            <a:picLocks noChangeAspect="1"/>
          </p:cNvPicPr>
          <p:nvPr/>
        </p:nvPicPr>
        <p:blipFill>
          <a:blip r:embed="rId3"/>
          <a:stretch>
            <a:fillRect/>
          </a:stretch>
        </p:blipFill>
        <p:spPr>
          <a:xfrm>
            <a:off x="650858" y="968413"/>
            <a:ext cx="7842283" cy="5393871"/>
          </a:xfrm>
          <a:prstGeom prst="rect">
            <a:avLst/>
          </a:prstGeom>
        </p:spPr>
      </p:pic>
    </p:spTree>
    <p:extLst>
      <p:ext uri="{BB962C8B-B14F-4D97-AF65-F5344CB8AC3E}">
        <p14:creationId xmlns:p14="http://schemas.microsoft.com/office/powerpoint/2010/main" val="4216103651"/>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b="1" dirty="0"/>
              <a:t>Year III Results (2022 Annual Review 3)</a:t>
            </a:r>
          </a:p>
        </p:txBody>
      </p:sp>
      <p:sp>
        <p:nvSpPr>
          <p:cNvPr id="3" name="Content Placeholder 2"/>
          <p:cNvSpPr>
            <a:spLocks noGrp="1"/>
          </p:cNvSpPr>
          <p:nvPr>
            <p:ph idx="1"/>
          </p:nvPr>
        </p:nvSpPr>
        <p:spPr>
          <a:xfrm>
            <a:off x="228600" y="836712"/>
            <a:ext cx="8915400" cy="5195664"/>
          </a:xfrm>
        </p:spPr>
        <p:txBody>
          <a:bodyPr/>
          <a:lstStyle/>
          <a:p>
            <a:r>
              <a:rPr lang="en-US" sz="2000" dirty="0"/>
              <a:t>Sibyl: Adaptive and Extensible Data Placement in Hybrid Storage Systems Using Online Reinforcement Learning [ISCA 2022]</a:t>
            </a:r>
          </a:p>
          <a:p>
            <a:endParaRPr lang="en-US" sz="2000" dirty="0"/>
          </a:p>
          <a:p>
            <a:r>
              <a:rPr lang="en-US" sz="2000" dirty="0"/>
              <a:t>Hermes: Accelerating Long-Latency Load Requests via Perceptron-Based Off-Chip Load Prediction [MICRO 2022]</a:t>
            </a:r>
          </a:p>
          <a:p>
            <a:endParaRPr lang="en-US" sz="2000" dirty="0"/>
          </a:p>
          <a:p>
            <a:r>
              <a:rPr lang="en-US" sz="2000" dirty="0" err="1"/>
              <a:t>GenPIP</a:t>
            </a:r>
            <a:r>
              <a:rPr lang="en-US" sz="2000" dirty="0"/>
              <a:t>: In-Memory Acceleration of Genome Analysis via Tight Integration of </a:t>
            </a:r>
            <a:r>
              <a:rPr lang="en-US" sz="2000" dirty="0" err="1"/>
              <a:t>Basecalling</a:t>
            </a:r>
            <a:r>
              <a:rPr lang="en-US" sz="2000" dirty="0"/>
              <a:t> and Read Mapping [MICRO 2022]</a:t>
            </a:r>
          </a:p>
          <a:p>
            <a:endParaRPr lang="en-US" sz="2000" dirty="0"/>
          </a:p>
          <a:p>
            <a:r>
              <a:rPr lang="en-US" sz="2000" dirty="0" err="1"/>
              <a:t>pLUTo</a:t>
            </a:r>
            <a:r>
              <a:rPr lang="en-US" sz="2000" dirty="0"/>
              <a:t>: Enabling Massively Parallel Computation via In DRAM via Lookup Tables [MICRO 2022]</a:t>
            </a:r>
          </a:p>
          <a:p>
            <a:endParaRPr lang="en-US" sz="2000" dirty="0"/>
          </a:p>
          <a:p>
            <a:r>
              <a:rPr lang="en-US" sz="2000" dirty="0" err="1"/>
              <a:t>DeepSketch</a:t>
            </a:r>
            <a:r>
              <a:rPr lang="en-US" sz="2000" dirty="0"/>
              <a:t>: A New Machine Learning-Based Reference Search Technique for Post-Deduplication Delta Compression [FAST 2022]</a:t>
            </a:r>
          </a:p>
          <a:p>
            <a:endParaRPr lang="en-US" sz="2000" dirty="0"/>
          </a:p>
          <a:p>
            <a:r>
              <a:rPr lang="en-US" sz="2000" dirty="0"/>
              <a:t>A Modern Primer on Processing in Memory [</a:t>
            </a:r>
            <a:r>
              <a:rPr lang="en-US" sz="2000" dirty="0" err="1"/>
              <a:t>Arxiv</a:t>
            </a:r>
            <a:r>
              <a:rPr lang="en-US" sz="2000" dirty="0"/>
              <a:t>, Updated 2022]</a:t>
            </a:r>
          </a:p>
          <a:p>
            <a:pPr marL="0" indent="0">
              <a:buNone/>
            </a:pPr>
            <a:endParaRPr lang="en-US" sz="2000" dirty="0"/>
          </a:p>
          <a:p>
            <a:endParaRPr lang="en-US" sz="1200" dirty="0"/>
          </a:p>
          <a:p>
            <a:endParaRPr lang="en-US" sz="1200" dirty="0"/>
          </a:p>
          <a:p>
            <a:endParaRPr lang="en-US" sz="1200" dirty="0"/>
          </a:p>
          <a:p>
            <a:endParaRPr lang="en-US" sz="1200" dirty="0"/>
          </a:p>
          <a:p>
            <a:pPr marL="0" indent="0">
              <a:buNone/>
            </a:pPr>
            <a:endParaRPr lang="en-US" sz="1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353FF3C2-185D-9C93-BCEB-0517032DA660}"/>
              </a:ext>
            </a:extLst>
          </p:cNvPr>
          <p:cNvSpPr/>
          <p:nvPr/>
        </p:nvSpPr>
        <p:spPr>
          <a:xfrm>
            <a:off x="611560" y="6032377"/>
            <a:ext cx="7560840" cy="420960"/>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07207789"/>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92590674"/>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1126066395"/>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95928" cy="1066800"/>
          </a:xfrm>
        </p:spPr>
        <p:txBody>
          <a:bodyPr/>
          <a:lstStyle/>
          <a:p>
            <a:r>
              <a:rPr lang="en-US" b="1" dirty="0"/>
              <a:t>Year III Results (2022 Annual Review 4)</a:t>
            </a:r>
          </a:p>
        </p:txBody>
      </p:sp>
      <p:sp>
        <p:nvSpPr>
          <p:cNvPr id="3" name="Content Placeholder 2"/>
          <p:cNvSpPr>
            <a:spLocks noGrp="1"/>
          </p:cNvSpPr>
          <p:nvPr>
            <p:ph idx="1"/>
          </p:nvPr>
        </p:nvSpPr>
        <p:spPr>
          <a:xfrm>
            <a:off x="228600" y="969640"/>
            <a:ext cx="8915400" cy="5195664"/>
          </a:xfrm>
        </p:spPr>
        <p:txBody>
          <a:bodyPr/>
          <a:lstStyle/>
          <a:p>
            <a:r>
              <a:rPr lang="en-US" sz="2000" dirty="0" err="1"/>
              <a:t>EcoFlow</a:t>
            </a:r>
            <a:r>
              <a:rPr lang="en-US" sz="2000" dirty="0"/>
              <a:t>: Efficient Convolutional Dataflows for Low-Power Neural Network Accelerators [</a:t>
            </a:r>
            <a:r>
              <a:rPr lang="en-US" sz="2000" dirty="0" err="1"/>
              <a:t>arXiv</a:t>
            </a:r>
            <a:r>
              <a:rPr lang="en-US" sz="2000" dirty="0"/>
              <a:t> 2022] </a:t>
            </a:r>
            <a:r>
              <a:rPr lang="en-US" sz="1600" dirty="0">
                <a:solidFill>
                  <a:srgbClr val="0000FF"/>
                </a:solidFill>
                <a:hlinkClick r:id="rId2">
                  <a:extLst>
                    <a:ext uri="{A12FA001-AC4F-418D-AE19-62706E023703}">
                      <ahyp:hlinkClr xmlns:ahyp="http://schemas.microsoft.com/office/drawing/2018/hyperlinkcolor" val="tx"/>
                    </a:ext>
                  </a:extLst>
                </a:hlinkClick>
              </a:rPr>
              <a:t>https://arxiv.org/abs/2202.02310</a:t>
            </a:r>
            <a:r>
              <a:rPr lang="en-US" sz="1600" dirty="0">
                <a:solidFill>
                  <a:srgbClr val="0000FF"/>
                </a:solidFill>
              </a:rPr>
              <a:t> </a:t>
            </a:r>
          </a:p>
          <a:p>
            <a:endParaRPr lang="en-US" sz="2000" dirty="0"/>
          </a:p>
          <a:p>
            <a:r>
              <a:rPr lang="en-US" sz="2000" dirty="0" err="1"/>
              <a:t>ApHMM</a:t>
            </a:r>
            <a:r>
              <a:rPr lang="en-US" sz="2000" dirty="0"/>
              <a:t>: Accelerating Profile Hidden Markov Models for Fast and Energy-Efficient Genome Analysis [</a:t>
            </a:r>
            <a:r>
              <a:rPr lang="en-US" sz="2000" dirty="0" err="1"/>
              <a:t>arXiv</a:t>
            </a:r>
            <a:r>
              <a:rPr lang="en-US" sz="2000" dirty="0"/>
              <a:t> 2022] </a:t>
            </a:r>
            <a:r>
              <a:rPr lang="en-US" sz="1600" dirty="0">
                <a:solidFill>
                  <a:srgbClr val="0000FF"/>
                </a:solidFill>
                <a:hlinkClick r:id="rId3">
                  <a:extLst>
                    <a:ext uri="{A12FA001-AC4F-418D-AE19-62706E023703}">
                      <ahyp:hlinkClr xmlns:ahyp="http://schemas.microsoft.com/office/drawing/2018/hyperlinkcolor" val="tx"/>
                    </a:ext>
                  </a:extLst>
                </a:hlinkClick>
              </a:rPr>
              <a:t>https://arxiv.org/abs/2207.09765</a:t>
            </a:r>
            <a:r>
              <a:rPr lang="en-US" sz="1600" dirty="0">
                <a:solidFill>
                  <a:srgbClr val="0000FF"/>
                </a:solidFill>
              </a:rPr>
              <a:t> </a:t>
            </a:r>
          </a:p>
          <a:p>
            <a:pPr marL="0" indent="0">
              <a:buNone/>
            </a:pPr>
            <a:endParaRPr lang="en-US" sz="2000" dirty="0"/>
          </a:p>
          <a:p>
            <a:r>
              <a:rPr lang="en-US" sz="2000" dirty="0"/>
              <a:t>Accelerating Weather Prediction Using Near-Memory Reconfigurable Fabric [TRETS 2022] </a:t>
            </a:r>
            <a:r>
              <a:rPr lang="en-US" sz="1600" dirty="0">
                <a:solidFill>
                  <a:srgbClr val="0000FF"/>
                </a:solidFill>
                <a:hlinkClick r:id="rId4">
                  <a:extLst>
                    <a:ext uri="{A12FA001-AC4F-418D-AE19-62706E023703}">
                      <ahyp:hlinkClr xmlns:ahyp="http://schemas.microsoft.com/office/drawing/2018/hyperlinkcolor" val="tx"/>
                    </a:ext>
                  </a:extLst>
                </a:hlinkClick>
              </a:rPr>
              <a:t>https://arxiv.org/abs/2107.08716</a:t>
            </a:r>
            <a:r>
              <a:rPr lang="en-US" sz="1600" dirty="0">
                <a:solidFill>
                  <a:srgbClr val="0000FF"/>
                </a:solidFill>
              </a:rPr>
              <a:t> </a:t>
            </a:r>
          </a:p>
          <a:p>
            <a:pPr marL="0" indent="0">
              <a:buNone/>
            </a:pPr>
            <a:br>
              <a:rPr lang="en-US" sz="2000" dirty="0"/>
            </a:br>
            <a:endParaRPr lang="en-US" sz="2000" dirty="0"/>
          </a:p>
          <a:p>
            <a:endParaRPr lang="en-US" sz="1200" dirty="0"/>
          </a:p>
          <a:p>
            <a:endParaRPr lang="en-US" sz="1200" dirty="0"/>
          </a:p>
          <a:p>
            <a:pPr marL="0" indent="0">
              <a:buNone/>
            </a:pPr>
            <a:endParaRPr lang="en-US" sz="1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45138748"/>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30 August 2022</a:t>
            </a:r>
          </a:p>
          <a:p>
            <a:r>
              <a:rPr lang="en-US" sz="2200" dirty="0"/>
              <a:t>SRC AIHW Annual Review</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Autofit/>
          </a:bodyPr>
          <a:lstStyle/>
          <a:p>
            <a:pPr algn="ctr"/>
            <a:r>
              <a:rPr lang="en-US" sz="4400" dirty="0"/>
              <a:t>Memory System Design for AI/ML Accelerators &amp; ML/AI Techniques </a:t>
            </a:r>
            <a:br>
              <a:rPr lang="en-US" sz="4400" dirty="0"/>
            </a:br>
            <a:r>
              <a:rPr lang="en-US" sz="4400" dirty="0"/>
              <a:t>for Memory System Design</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1205127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9|2.9|11.3|11.7"/>
</p:tagLst>
</file>

<file path=ppt/tags/tag2.xml><?xml version="1.0" encoding="utf-8"?>
<p:tagLst xmlns:a="http://schemas.openxmlformats.org/drawingml/2006/main" xmlns:r="http://schemas.openxmlformats.org/officeDocument/2006/relationships" xmlns:p="http://schemas.openxmlformats.org/presentationml/2006/main">
  <p:tag name="TIMING" val="|8.7|0.9|1.1|3|0.5|0.5"/>
</p:tagLst>
</file>

<file path=ppt/tags/tag3.xml><?xml version="1.0" encoding="utf-8"?>
<p:tagLst xmlns:a="http://schemas.openxmlformats.org/drawingml/2006/main" xmlns:r="http://schemas.openxmlformats.org/officeDocument/2006/relationships" xmlns:p="http://schemas.openxmlformats.org/presentationml/2006/main">
  <p:tag name="TIMING" val="|1.9|8.3|7.8|8.9|13.3|3.7|6"/>
</p:tagLst>
</file>

<file path=ppt/tags/tag4.xml><?xml version="1.0" encoding="utf-8"?>
<p:tagLst xmlns:a="http://schemas.openxmlformats.org/drawingml/2006/main" xmlns:r="http://schemas.openxmlformats.org/officeDocument/2006/relationships" xmlns:p="http://schemas.openxmlformats.org/presentationml/2006/main">
  <p:tag name="TIMING" val="|10.8|14|15.7|13.7"/>
</p:tagLst>
</file>

<file path=ppt/tags/tag5.xml><?xml version="1.0" encoding="utf-8"?>
<p:tagLst xmlns:a="http://schemas.openxmlformats.org/drawingml/2006/main" xmlns:r="http://schemas.openxmlformats.org/officeDocument/2006/relationships" xmlns:p="http://schemas.openxmlformats.org/presentationml/2006/main">
  <p:tag name="TIMING" val="|1.8|6.6|7.4|5.8|7.7|2.8"/>
</p:tagLst>
</file>

<file path=ppt/tags/tag6.xml><?xml version="1.0" encoding="utf-8"?>
<p:tagLst xmlns:a="http://schemas.openxmlformats.org/drawingml/2006/main" xmlns:r="http://schemas.openxmlformats.org/officeDocument/2006/relationships" xmlns:p="http://schemas.openxmlformats.org/presentationml/2006/main">
  <p:tag name="TIMING" val="|1.9|5.2|1.7"/>
</p:tagLst>
</file>

<file path=ppt/tags/tag7.xml><?xml version="1.0" encoding="utf-8"?>
<p:tagLst xmlns:a="http://schemas.openxmlformats.org/drawingml/2006/main" xmlns:r="http://schemas.openxmlformats.org/officeDocument/2006/relationships" xmlns:p="http://schemas.openxmlformats.org/presentationml/2006/main">
  <p:tag name="TIMING" val="|4.5|0.7|1|6.4|2.9|2.7"/>
</p:tagLst>
</file>

<file path=ppt/tags/tag8.xml><?xml version="1.0" encoding="utf-8"?>
<p:tagLst xmlns:a="http://schemas.openxmlformats.org/drawingml/2006/main" xmlns:r="http://schemas.openxmlformats.org/officeDocument/2006/relationships" xmlns:p="http://schemas.openxmlformats.org/presentationml/2006/main">
  <p:tag name="TIMING" val="|2.2|4.6|8.2|3.6"/>
</p:tagLst>
</file>

<file path=ppt/tags/tag9.xml><?xml version="1.0" encoding="utf-8"?>
<p:tagLst xmlns:a="http://schemas.openxmlformats.org/drawingml/2006/main" xmlns:r="http://schemas.openxmlformats.org/officeDocument/2006/relationships" xmlns:p="http://schemas.openxmlformats.org/presentationml/2006/main">
  <p:tag name="TIMING" val="|2.2|4.6|8.2|3.6"/>
</p:tagLst>
</file>

<file path=ppt/tags/tag10.xml><?xml version="1.0" encoding="utf-8"?>
<p:tagLst xmlns:a="http://schemas.openxmlformats.org/drawingml/2006/main" xmlns:r="http://schemas.openxmlformats.org/officeDocument/2006/relationships" xmlns:p="http://schemas.openxmlformats.org/presentationml/2006/main">
  <p:tag name="TIMING" val="|5.6|1.4|3.1|5.3"/>
</p:tagLst>
</file>

<file path=ppt/tags/tag11.xml><?xml version="1.0" encoding="utf-8"?>
<p:tagLst xmlns:a="http://schemas.openxmlformats.org/drawingml/2006/main" xmlns:r="http://schemas.openxmlformats.org/officeDocument/2006/relationships" xmlns:p="http://schemas.openxmlformats.org/presentationml/2006/main">
  <p:tag name="TIMING" val="|4.1|25.5|8.1|4.1|10.5|4.7|4|7.3"/>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ITET_Template">
  <a:themeElements>
    <a:clrScheme name="ETH">
      <a:dk1>
        <a:srgbClr val="000000"/>
      </a:dk1>
      <a:lt1>
        <a:srgbClr val="FFFFFF"/>
      </a:lt1>
      <a:dk2>
        <a:srgbClr val="000000"/>
      </a:dk2>
      <a:lt2>
        <a:srgbClr val="FFFFFF"/>
      </a:lt2>
      <a:accent1>
        <a:srgbClr val="00335B"/>
      </a:accent1>
      <a:accent2>
        <a:srgbClr val="005091"/>
      </a:accent2>
      <a:accent3>
        <a:srgbClr val="7FA7C8"/>
      </a:accent3>
      <a:accent4>
        <a:srgbClr val="BFD3E3"/>
      </a:accent4>
      <a:accent5>
        <a:srgbClr val="F5A858"/>
      </a:accent5>
      <a:accent6>
        <a:srgbClr val="7A4A60"/>
      </a:accent6>
      <a:hlink>
        <a:srgbClr val="52ADE7"/>
      </a:hlink>
      <a:folHlink>
        <a:srgbClr val="C7E4F7"/>
      </a:folHlink>
    </a:clrScheme>
    <a:fontScheme name="1_Leere Präsentation">
      <a:majorFont>
        <a:latin typeface="Arial"/>
        <a:ea typeface="ＭＳ Ｐゴシック"/>
        <a:cs typeface=""/>
      </a:majorFont>
      <a:minorFont>
        <a:latin typeface="Arial"/>
        <a:ea typeface="ＭＳ Ｐゴシック"/>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00"/>
        </a:solidFill>
        <a:ln w="9525" cap="flat" cmpd="sng" algn="ctr">
          <a:solidFill>
            <a:srgbClr val="FFFF00"/>
          </a:solidFill>
          <a:prstDash val="solid"/>
          <a:round/>
          <a:headEnd type="none" w="med" len="med"/>
          <a:tailEnd type="none" w="med" len="med"/>
        </a:ln>
        <a:effectLst/>
      </a:spPr>
      <a:bodyPr vert="horz" wrap="square" lIns="0" tIns="36000" rIns="0" bIns="36000" numCol="1" rtlCol="0" anchor="t" anchorCtr="0" compatLnSpc="1">
        <a:prstTxWarp prst="textNoShape">
          <a:avLst/>
        </a:prstTxWarp>
      </a:bodyPr>
      <a:lstStyle>
        <a:defPPr marL="0" marR="0" indent="0" algn="l" defTabSz="457200" rtl="0" eaLnBrk="1" fontAlgn="base" latinLnBrk="0" hangingPunct="1">
          <a:lnSpc>
            <a:spcPts val="2400"/>
          </a:lnSpc>
          <a:spcBef>
            <a:spcPts val="600"/>
          </a:spcBef>
          <a:spcAft>
            <a:spcPct val="0"/>
          </a:spcAft>
          <a:buClr>
            <a:srgbClr val="2A6AB3"/>
          </a:buClr>
          <a:buSzPct val="110000"/>
          <a:buFont typeface="Wingdings" pitchFamily="16" charset="2"/>
          <a:buNone/>
          <a:tabLst/>
          <a:defRPr kumimoji="0" sz="1600" b="0" i="0" u="none" strike="noStrike" cap="none" normalizeH="0" baseline="0" smtClean="0">
            <a:ln>
              <a:noFill/>
            </a:ln>
            <a:solidFill>
              <a:srgbClr val="000000"/>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36000" rIns="0" bIns="36000" numCol="1" anchor="t" anchorCtr="0" compatLnSpc="1">
        <a:prstTxWarp prst="textNoShape">
          <a:avLst/>
        </a:prstTxWarp>
      </a:bodyPr>
      <a:lstStyle>
        <a:defPPr marL="0" marR="0" indent="0" algn="l" defTabSz="457200" rtl="0" eaLnBrk="1" fontAlgn="base" latinLnBrk="0" hangingPunct="1">
          <a:lnSpc>
            <a:spcPts val="2400"/>
          </a:lnSpc>
          <a:spcBef>
            <a:spcPts val="600"/>
          </a:spcBef>
          <a:spcAft>
            <a:spcPct val="0"/>
          </a:spcAft>
          <a:buClr>
            <a:srgbClr val="2A6AB3"/>
          </a:buClr>
          <a:buSzPct val="110000"/>
          <a:buFont typeface="Wingdings" pitchFamily="16" charset="2"/>
          <a:buNone/>
          <a:tabLst/>
          <a:defRPr kumimoji="0" lang="en-GB" sz="1600" b="0" i="0" u="none" strike="noStrike" cap="none" normalizeH="0" baseline="0" smtClean="0">
            <a:ln>
              <a:noFill/>
            </a:ln>
            <a:solidFill>
              <a:srgbClr val="000000"/>
            </a:solidFill>
            <a:effectLst/>
            <a:latin typeface="Arial" charset="0"/>
          </a:defRPr>
        </a:defPPr>
      </a:lstStyle>
    </a:lnDef>
  </a:objectDefaults>
  <a:extraClrSchemeLst>
    <a:extraClrScheme>
      <a:clrScheme name="1_Leere Prä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Leere Prä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Leere Prä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Leere Prä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Leere Prä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Leere Prä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Leere Prä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Leere Prä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Leere Prä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Leere Prä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Leere Prä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Leere Prä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29.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30.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SRC Template">
  <a:themeElements>
    <a:clrScheme name="SRC 2017">
      <a:dk1>
        <a:srgbClr val="1C1C1C"/>
      </a:dk1>
      <a:lt1>
        <a:srgbClr val="FFFFFF"/>
      </a:lt1>
      <a:dk2>
        <a:srgbClr val="003562"/>
      </a:dk2>
      <a:lt2>
        <a:srgbClr val="BFBFBF"/>
      </a:lt2>
      <a:accent1>
        <a:srgbClr val="003562"/>
      </a:accent1>
      <a:accent2>
        <a:srgbClr val="FF9C00"/>
      </a:accent2>
      <a:accent3>
        <a:srgbClr val="0070C0"/>
      </a:accent3>
      <a:accent4>
        <a:srgbClr val="B26D00"/>
      </a:accent4>
      <a:accent5>
        <a:srgbClr val="89CAFF"/>
      </a:accent5>
      <a:accent6>
        <a:srgbClr val="F57D37"/>
      </a:accent6>
      <a:hlink>
        <a:srgbClr val="0066FF"/>
      </a:hlink>
      <a:folHlink>
        <a:srgbClr val="0066F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RC 16-9 - SRC Select Disclosure.potx" id="{B6822C0B-7ED6-4BB1-A3BC-B5B0DCC41FF3}" vid="{7198E460-49EC-43B7-AC18-29FB8C0939D1}"/>
    </a:ext>
  </a:extLst>
</a:theme>
</file>

<file path=ppt/theme/theme35.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_SRC Template">
  <a:themeElements>
    <a:clrScheme name="SRC 2017">
      <a:dk1>
        <a:srgbClr val="1C1C1C"/>
      </a:dk1>
      <a:lt1>
        <a:srgbClr val="FFFFFF"/>
      </a:lt1>
      <a:dk2>
        <a:srgbClr val="003562"/>
      </a:dk2>
      <a:lt2>
        <a:srgbClr val="BFBFBF"/>
      </a:lt2>
      <a:accent1>
        <a:srgbClr val="003562"/>
      </a:accent1>
      <a:accent2>
        <a:srgbClr val="FF9C00"/>
      </a:accent2>
      <a:accent3>
        <a:srgbClr val="0070C0"/>
      </a:accent3>
      <a:accent4>
        <a:srgbClr val="B26D00"/>
      </a:accent4>
      <a:accent5>
        <a:srgbClr val="89CAFF"/>
      </a:accent5>
      <a:accent6>
        <a:srgbClr val="F57D37"/>
      </a:accent6>
      <a:hlink>
        <a:srgbClr val="0066FF"/>
      </a:hlink>
      <a:folHlink>
        <a:srgbClr val="0066F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0" id="{2021D7A8-12DC-4C8B-BD4F-1452256356BD}" vid="{C5250F86-0198-406D-B0E5-BD62D833EA83}"/>
    </a:ext>
  </a:extLst>
</a:theme>
</file>

<file path=ppt/theme/theme43.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7_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5.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heme1" id="{A5489879-DDF1-3B47-B3F5-DB6F6D612493}" vid="{33DDE609-D0E8-C249-A9C7-B34B636B08CB}"/>
    </a:ext>
  </a:extLst>
</a:theme>
</file>

<file path=ppt/theme/theme46.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fari_template" id="{E9C220A7-65F2-9849-B1B2-B594968126D3}" vid="{BA901F9E-70CB-FC42-B90E-B552F30BC5EE}"/>
    </a:ext>
  </a:extLst>
</a:theme>
</file>

<file path=ppt/theme/theme48.xml><?xml version="1.0" encoding="utf-8"?>
<a:theme xmlns:a="http://schemas.openxmlformats.org/drawingml/2006/main" name="1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9.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0.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4.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lIns="0" tIns="0" rIns="0" bIns="0" rtlCol="0" anchor="ctr"/>
      <a:lstStyle>
        <a:defPPr algn="ctr">
          <a:defRPr sz="1600" b="1" dirty="0" smtClean="0">
            <a:solidFill>
              <a:schemeClr val="tx1"/>
            </a:solidFill>
            <a:latin typeface="Cambria" panose="020405030504060302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solidFill>
          <a:schemeClr val="bg1"/>
        </a:solidFill>
      </a:spPr>
      <a:bodyPr wrap="square" lIns="0" tIns="0" rIns="0" bIns="0" rtlCol="0">
        <a:spAutoFit/>
      </a:bodyPr>
      <a:lstStyle>
        <a:defPPr algn="l">
          <a:defRPr dirty="0" smtClean="0">
            <a:latin typeface="Cambria" panose="02040503050406030204" pitchFamily="18" charset="0"/>
          </a:defRPr>
        </a:defPPr>
      </a:lstStyle>
    </a:tx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46AF6C8-510F-B843-927B-D228E6D21AE1}" vid="{401B834B-21C8-DD47-A919-8F9510F7175F}"/>
    </a:ext>
  </a:extLst>
</a:theme>
</file>

<file path=ppt/theme/theme5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149770</TotalTime>
  <Words>25469</Words>
  <Application>Microsoft Macintosh PowerPoint</Application>
  <PresentationFormat>On-screen Show (4:3)</PresentationFormat>
  <Paragraphs>3875</Paragraphs>
  <Slides>276</Slides>
  <Notes>134</Notes>
  <HiddenSlides>0</HiddenSlides>
  <MMClips>0</MMClips>
  <ScaleCrop>false</ScaleCrop>
  <HeadingPairs>
    <vt:vector size="8" baseType="variant">
      <vt:variant>
        <vt:lpstr>Fonts Used</vt:lpstr>
      </vt:variant>
      <vt:variant>
        <vt:i4>34</vt:i4>
      </vt:variant>
      <vt:variant>
        <vt:lpstr>Theme</vt:lpstr>
      </vt:variant>
      <vt:variant>
        <vt:i4>55</vt:i4>
      </vt:variant>
      <vt:variant>
        <vt:lpstr>Embedded OLE Servers</vt:lpstr>
      </vt:variant>
      <vt:variant>
        <vt:i4>1</vt:i4>
      </vt:variant>
      <vt:variant>
        <vt:lpstr>Slide Titles</vt:lpstr>
      </vt:variant>
      <vt:variant>
        <vt:i4>276</vt:i4>
      </vt:variant>
    </vt:vector>
  </HeadingPairs>
  <TitlesOfParts>
    <vt:vector size="366" baseType="lpstr">
      <vt:lpstr>Arial</vt:lpstr>
      <vt:lpstr>Arial</vt:lpstr>
      <vt:lpstr>Arial Black</vt:lpstr>
      <vt:lpstr>Calibri</vt:lpstr>
      <vt:lpstr>Calibri Light</vt:lpstr>
      <vt:lpstr>Cambria</vt:lpstr>
      <vt:lpstr>Cambria Math</vt:lpstr>
      <vt:lpstr>Candara</vt:lpstr>
      <vt:lpstr>Consolas</vt:lpstr>
      <vt:lpstr>Corbel</vt:lpstr>
      <vt:lpstr>Courier</vt:lpstr>
      <vt:lpstr>Courier New</vt:lpstr>
      <vt:lpstr>europa</vt:lpstr>
      <vt:lpstr>Futura Medium</vt:lpstr>
      <vt:lpstr>Garamond</vt:lpstr>
      <vt:lpstr>Gill Sans MT</vt:lpstr>
      <vt:lpstr>Helvetica</vt:lpstr>
      <vt:lpstr>Helvetica Neue</vt:lpstr>
      <vt:lpstr>Lato</vt:lpstr>
      <vt:lpstr>Lato Black</vt:lpstr>
      <vt:lpstr>LinLibertineT</vt:lpstr>
      <vt:lpstr>LinLibertineTB</vt:lpstr>
      <vt:lpstr>LinLibertineTI</vt:lpstr>
      <vt:lpstr>Linux Libertine O Semibold</vt:lpstr>
      <vt:lpstr>Nunito</vt:lpstr>
      <vt:lpstr>Nunito SemiBold</vt:lpstr>
      <vt:lpstr>Palatino Linotype</vt:lpstr>
      <vt:lpstr>Segoe UI</vt:lpstr>
      <vt:lpstr>Segoe UI Symbol</vt:lpstr>
      <vt:lpstr>Tahoma</vt:lpstr>
      <vt:lpstr>Times New Roman</vt:lpstr>
      <vt:lpstr>Trebuchet MS</vt:lpstr>
      <vt:lpstr>Verdana</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ITET_Template</vt:lpstr>
      <vt:lpstr>safari</vt:lpstr>
      <vt:lpstr>4_sesha-theme</vt:lpstr>
      <vt:lpstr>5_Edge</vt:lpstr>
      <vt:lpstr>19_Edge</vt:lpstr>
      <vt:lpstr>11_Edge</vt:lpstr>
      <vt:lpstr>60_Edge</vt:lpstr>
      <vt:lpstr>SRC Template</vt:lpstr>
      <vt:lpstr>28_Edge</vt:lpstr>
      <vt:lpstr>157_Edge</vt:lpstr>
      <vt:lpstr>2_Edge</vt:lpstr>
      <vt:lpstr>95_Edge</vt:lpstr>
      <vt:lpstr>7_Edge</vt:lpstr>
      <vt:lpstr>4_Office Theme</vt:lpstr>
      <vt:lpstr>6_Office Theme</vt:lpstr>
      <vt:lpstr>1_SRC Template</vt:lpstr>
      <vt:lpstr>5_Office Theme</vt:lpstr>
      <vt:lpstr>7_Office Theme</vt:lpstr>
      <vt:lpstr>Theme1</vt:lpstr>
      <vt:lpstr>12_Office Theme</vt:lpstr>
      <vt:lpstr>9_Office Theme</vt:lpstr>
      <vt:lpstr>1_sesha-theme</vt:lpstr>
      <vt:lpstr>Simple Light</vt:lpstr>
      <vt:lpstr>31_Edge</vt:lpstr>
      <vt:lpstr>25_Edge</vt:lpstr>
      <vt:lpstr>62_Edge</vt:lpstr>
      <vt:lpstr>Office Theme</vt:lpstr>
      <vt:lpstr>10_Edge</vt:lpstr>
      <vt:lpstr>3_Office Theme</vt:lpstr>
      <vt:lpstr>Visio</vt:lpstr>
      <vt:lpstr>Memory System Design for AI/ML Accelerators &amp; ML/AI Techniques  for Memory System Design</vt:lpstr>
      <vt:lpstr>Confidentiality</vt:lpstr>
      <vt:lpstr>Agenda</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Example Data Generator: Genome Sequencing</vt:lpstr>
      <vt:lpstr>Data Overwhelms Modern Machines …</vt:lpstr>
      <vt:lpstr>PowerPoint Presentation</vt:lpstr>
      <vt:lpstr>PowerPoint Presentation</vt:lpstr>
      <vt:lpstr>Axiom</vt:lpstr>
      <vt:lpstr>How to Handle Data Well</vt:lpstr>
      <vt:lpstr>Corollaries: Computing Systems Today …</vt:lpstr>
      <vt:lpstr>Architectures for Intelligent Machines</vt:lpstr>
      <vt:lpstr>A Blueprint for Fundamentally Better Architectures</vt:lpstr>
      <vt:lpstr>Agenda</vt:lpstr>
      <vt:lpstr>In This Task… (Task #2946.001)</vt:lpstr>
      <vt:lpstr>Our Goals in This Task</vt:lpstr>
      <vt:lpstr>Anticipated Primary Results</vt:lpstr>
      <vt:lpstr>Task Description</vt:lpstr>
      <vt:lpstr>Task Deliverables (2020)</vt:lpstr>
      <vt:lpstr>Task Deliverables (2021)</vt:lpstr>
      <vt:lpstr>Task Deliverables (2022)</vt:lpstr>
      <vt:lpstr>Task Information #2946.001 (1)</vt:lpstr>
      <vt:lpstr>Task Information #2946.001 (2)</vt:lpstr>
      <vt:lpstr>Recent PhD Graduate</vt:lpstr>
      <vt:lpstr>Recent PostDoc Alumni</vt:lpstr>
      <vt:lpstr>Soon to Finish PhD</vt:lpstr>
      <vt:lpstr>Recent Internships</vt:lpstr>
      <vt:lpstr>Upcoming TECHCON Presentation</vt:lpstr>
      <vt:lpstr>Industry Liaisons</vt:lpstr>
      <vt:lpstr>Industry Interactions (This Year I)</vt:lpstr>
      <vt:lpstr>Industry Interactions (This Year II)</vt:lpstr>
      <vt:lpstr>Industry Interactions (This Year III)</vt:lpstr>
      <vt:lpstr>Posters for Annual Review 2022</vt:lpstr>
      <vt:lpstr>Special Research Sessions &amp; Courses</vt:lpstr>
      <vt:lpstr>Comp Arch (Fall’21)</vt:lpstr>
      <vt:lpstr>DDCA (Spring 2022)</vt:lpstr>
      <vt:lpstr>PIM Course (Spring 2022)</vt:lpstr>
      <vt:lpstr>Genomics (Spring 2022)</vt:lpstr>
      <vt:lpstr>Hetero. Systems (Spring’22)</vt:lpstr>
      <vt:lpstr>HW/SW Co-Design (Spring 2022)</vt:lpstr>
      <vt:lpstr>SSD Course (Spring 2022)</vt:lpstr>
      <vt:lpstr>Agenda</vt:lpstr>
      <vt:lpstr>Two Major Thrusts</vt:lpstr>
      <vt:lpstr>Thrust 1 Exploration Ideas</vt:lpstr>
      <vt:lpstr>Two Major Thrusts</vt:lpstr>
      <vt:lpstr>Thrust 2 Exploration Ideas</vt:lpstr>
      <vt:lpstr>System Architecture Design Today</vt:lpstr>
      <vt:lpstr>An Intelligent Architecture</vt:lpstr>
      <vt:lpstr>Two Major Thrusts &amp; Their Synergies</vt:lpstr>
      <vt:lpstr>Agenda</vt:lpstr>
      <vt:lpstr>Initial Results in Year I (2020 Review)</vt:lpstr>
      <vt:lpstr>Initial Results in Year I (2020 Ongoing)</vt:lpstr>
      <vt:lpstr>Year II Results (2021 Annual Review I)</vt:lpstr>
      <vt:lpstr>Year II Results (2021 Annual Review II)</vt:lpstr>
      <vt:lpstr>Year III Results (2022 Annual Review 1)</vt:lpstr>
      <vt:lpstr>Year III Results (2022 Annual Review 2)</vt:lpstr>
      <vt:lpstr>Year III Results (2022 Annual Review 3)</vt:lpstr>
      <vt:lpstr>Year III Results (2022 Annual Review 4)</vt:lpstr>
      <vt:lpstr>Third Year Results: More Detail</vt:lpstr>
      <vt:lpstr>Year III Results (2022 Annual Review 1)</vt:lpstr>
      <vt:lpstr>Eliminating the Adoption Barriers</vt:lpstr>
      <vt:lpstr>Processing-in-Memory Landscape Today</vt:lpstr>
      <vt:lpstr>UPMEM Processing-in-DRAM Engine (2019)</vt:lpstr>
      <vt:lpstr>UPMEM Memory Modules</vt:lpstr>
      <vt:lpstr>2,560-DPU Processing-in-Memory System</vt:lpstr>
      <vt:lpstr>More on the UPMEM PIM System</vt:lpstr>
      <vt:lpstr>Experimental Analysis of the UPMEM PIM Engine</vt:lpstr>
      <vt:lpstr>PowerPoint Presentation</vt:lpstr>
      <vt:lpstr>Executive Summary</vt:lpstr>
      <vt:lpstr>Upcoming TECHCON Presentation</vt:lpstr>
      <vt:lpstr>Observations, Recommendations, Takeaways</vt:lpstr>
      <vt:lpstr>Outline</vt:lpstr>
      <vt:lpstr>Key Takeaway 1</vt:lpstr>
      <vt:lpstr>Key Takeaway 2</vt:lpstr>
      <vt:lpstr>Key Takeaway 3</vt:lpstr>
      <vt:lpstr>Key Takeaway 4</vt:lpstr>
      <vt:lpstr>PowerPoint Presentation</vt:lpstr>
      <vt:lpstr>UPMEM PIM System Summary &amp; Analysis</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More on PRIM Benchmarks</vt:lpstr>
      <vt:lpstr>UPMEM PIM System Summary &amp; Analysis</vt:lpstr>
      <vt:lpstr>Year III Results (2022 Annual Review 1)</vt:lpstr>
      <vt:lpstr>ML Training on a Real PIM System</vt:lpstr>
      <vt:lpstr>PowerPoint Presentation</vt:lpstr>
      <vt:lpstr>Executive Summary</vt:lpstr>
      <vt:lpstr>ML Training on Real PIM Talk Video</vt:lpstr>
      <vt:lpstr>Outline</vt:lpstr>
      <vt:lpstr>Machine Learning Workloads</vt:lpstr>
      <vt:lpstr>Machine Learning Workloads: Our Goal</vt:lpstr>
      <vt:lpstr>Processing-in-Memory (PIM)</vt:lpstr>
      <vt:lpstr>A State-of-the-Art PIM System</vt:lpstr>
      <vt:lpstr>ML Training Workloads</vt:lpstr>
      <vt:lpstr>Evaluation Methodology</vt:lpstr>
      <vt:lpstr>2,560-DPU System (I)</vt:lpstr>
      <vt:lpstr>2,560-DPU System (II)</vt:lpstr>
      <vt:lpstr>Evaluation: Metrics</vt:lpstr>
      <vt:lpstr>Evaluation: Analysis of PIM Kernels (I)</vt:lpstr>
      <vt:lpstr>Evaluation: Analysis of PIM Kernels (II)</vt:lpstr>
      <vt:lpstr>Evaluation: Analysis of PIM Kernels (III)</vt:lpstr>
      <vt:lpstr>Evaluation: Performance Scaling</vt:lpstr>
      <vt:lpstr>Comparison to CPU and GPU (I)</vt:lpstr>
      <vt:lpstr>Comparison to CPU and GPU (II)</vt:lpstr>
      <vt:lpstr>Key Observations and Insights</vt:lpstr>
      <vt:lpstr>PowerPoint Presentation</vt:lpstr>
      <vt:lpstr>Year III Results (2022 Annual Review 1)</vt:lpstr>
      <vt:lpstr>SpMV Multiplication on Real PIM Systems</vt:lpstr>
      <vt:lpstr>PowerPoint Presentation</vt:lpstr>
      <vt:lpstr>PowerPoint Presentation</vt:lpstr>
      <vt:lpstr>PowerPoint Presentation</vt:lpstr>
      <vt:lpstr>SparseP Talk Video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Year III Results (2022 Annual Review 1)</vt:lpstr>
      <vt:lpstr>Real Processing Using Memory Prototype</vt:lpstr>
      <vt:lpstr>Real Processing Using Memory Prototype</vt:lpstr>
      <vt:lpstr>Real Processing Using Memory Prototype</vt:lpstr>
      <vt:lpstr>PiDRAM An FPGA-based Framework for End-to-end Evaluation  of Processing-in-DRAM Techniques</vt:lpstr>
      <vt:lpstr>Executive Summary</vt:lpstr>
      <vt:lpstr>PiDRAM Talk Video</vt:lpstr>
      <vt:lpstr>PiDRAM: Overview (I)</vt:lpstr>
      <vt:lpstr>PiDRAM: Overview (II)</vt:lpstr>
      <vt:lpstr>PiDRAM: System Design</vt:lpstr>
      <vt:lpstr>PiM Operations Controller (POC)</vt:lpstr>
      <vt:lpstr>PiDRAM Memory Controller</vt:lpstr>
      <vt:lpstr>PiM Operations Library (pimolib)</vt:lpstr>
      <vt:lpstr>Custom Supervisor Software</vt:lpstr>
      <vt:lpstr>PiM Operation Execution Flow</vt:lpstr>
      <vt:lpstr>PiM Operation Execution Flow</vt:lpstr>
      <vt:lpstr>PiM Operation Execution Flow</vt:lpstr>
      <vt:lpstr>PiM Operation Execution Flow</vt:lpstr>
      <vt:lpstr>PiM Operation Execution Flow</vt:lpstr>
      <vt:lpstr>PiDRAM Components Summary</vt:lpstr>
      <vt:lpstr>PiDRAM’s FPGA Prototype</vt:lpstr>
      <vt:lpstr>PiDRAM is Open Source</vt:lpstr>
      <vt:lpstr>Extended Version on ArXiv</vt:lpstr>
      <vt:lpstr>Longer Talk + Tutorial on Youtube</vt:lpstr>
      <vt:lpstr>Year III Results (2022 Annual Review 2)</vt:lpstr>
      <vt:lpstr>Accelerating Sequence-to-Graph Mapping</vt:lpstr>
      <vt:lpstr>SeGraM: A Universal Hardware Accelerator for Genomic Sequence-to-Graph and  Sequence-to-Sequence Mapping</vt:lpstr>
      <vt:lpstr>Genome Sequence Analysis</vt:lpstr>
      <vt:lpstr>SeGraM: First Graph Mapping Accelerator</vt:lpstr>
      <vt:lpstr>Use Cases &amp; Key Results</vt:lpstr>
      <vt:lpstr>SeGraM Talk Video</vt:lpstr>
      <vt:lpstr>Genome Graphs</vt:lpstr>
      <vt:lpstr>Sequence-to-Graph Mapping Pipeline</vt:lpstr>
      <vt:lpstr>S2S vs. S2G Alignment</vt:lpstr>
      <vt:lpstr>S2S vs. S2G Alignment</vt:lpstr>
      <vt:lpstr>Analysis of State-of-the-Art Tools</vt:lpstr>
      <vt:lpstr>SeGraM: Universal Genomic Mapping Accelerator</vt:lpstr>
      <vt:lpstr>SeGraM Hardware Design</vt:lpstr>
      <vt:lpstr>SeGraM Hardware Design</vt:lpstr>
      <vt:lpstr>Overall System Design of SeGraM</vt:lpstr>
      <vt:lpstr>Use Cases of SeGraM</vt:lpstr>
      <vt:lpstr>Key Results – Area &amp; Power</vt:lpstr>
      <vt:lpstr>Key Results – SeGraM with Long Reads</vt:lpstr>
      <vt:lpstr>Key Results – SeGraM with Short Reads</vt:lpstr>
      <vt:lpstr>Key Results – BitAlign (S2G Alignment)</vt:lpstr>
      <vt:lpstr>Key Results – BitAlign (S2S Alignment)</vt:lpstr>
      <vt:lpstr>Conclusion</vt:lpstr>
      <vt:lpstr>SeGraM Talk Video</vt:lpstr>
      <vt:lpstr>Year III Results (2022 Annual Review 2)</vt:lpstr>
      <vt:lpstr>In-Storage Genomic Data Filtering [ASPLOS 2022] </vt:lpstr>
      <vt:lpstr>Genome Sequence Analysis</vt:lpstr>
      <vt:lpstr>Accelerating Genome Sequence Analysis</vt:lpstr>
      <vt:lpstr>Key Idea</vt:lpstr>
      <vt:lpstr>Challenges</vt:lpstr>
      <vt:lpstr>GenStore</vt:lpstr>
      <vt:lpstr>In-Storage Genomic Data Filtering [ASPLOS 2022] </vt:lpstr>
      <vt:lpstr>GenStore Talk Video</vt:lpstr>
      <vt:lpstr>Year III Results (2022 Annual Review 2)</vt:lpstr>
      <vt:lpstr>Accelerating HTAP Database Systems</vt:lpstr>
      <vt:lpstr>PowerPoint Presentation</vt:lpstr>
      <vt:lpstr>Executive Summary</vt:lpstr>
      <vt:lpstr>Polynesia Talk Video (I)</vt:lpstr>
      <vt:lpstr>Polynesia Talk Video (II)</vt:lpstr>
      <vt:lpstr>Real-Time Analysis</vt:lpstr>
      <vt:lpstr>HTAP: Supporting Real-Time Analysis</vt:lpstr>
      <vt:lpstr>Ideal HTAP System Properties</vt:lpstr>
      <vt:lpstr>Problem and Goal</vt:lpstr>
      <vt:lpstr>Polynesia</vt:lpstr>
      <vt:lpstr>Polynesia: High-Level Overview</vt:lpstr>
      <vt:lpstr>Key Results </vt:lpstr>
      <vt:lpstr>Conclusion</vt:lpstr>
      <vt:lpstr>More in the Paper </vt:lpstr>
      <vt:lpstr>PowerPoint Presentation</vt:lpstr>
      <vt:lpstr>Year III Results (2022 Annual Review 3)</vt:lpstr>
      <vt:lpstr>Sibyl: Self-Optimizing Hybrid Storage Systems</vt:lpstr>
      <vt:lpstr>PowerPoint Presentation</vt:lpstr>
      <vt:lpstr>Sibyl Talk Video [ISCA’22]</vt:lpstr>
      <vt:lpstr>Executive Summary</vt:lpstr>
      <vt:lpstr>Talk Outline</vt:lpstr>
      <vt:lpstr>Hybrid Storage System Basics</vt:lpstr>
      <vt:lpstr>Hybrid Storage System Basics</vt:lpstr>
      <vt:lpstr>Key Shortcomings in Prior Techniques</vt:lpstr>
      <vt:lpstr>Our Goal</vt:lpstr>
      <vt:lpstr>Our Proposal</vt:lpstr>
      <vt:lpstr>Talk Outline</vt:lpstr>
      <vt:lpstr>Basics of Reinforcement Learning (RL)</vt:lpstr>
      <vt:lpstr>Formulating Data Placement as RL</vt:lpstr>
      <vt:lpstr>What is State?</vt:lpstr>
      <vt:lpstr>What is Reward?</vt:lpstr>
      <vt:lpstr>What is Action?</vt:lpstr>
      <vt:lpstr>Talk Outline</vt:lpstr>
      <vt:lpstr>Sibyl Execution</vt:lpstr>
      <vt:lpstr>Sibyl Design: Overview</vt:lpstr>
      <vt:lpstr>Sibyl Design: Overview</vt:lpstr>
      <vt:lpstr>Talk Outline</vt:lpstr>
      <vt:lpstr>Evaluation Methodology (1/3)</vt:lpstr>
      <vt:lpstr>Evaluation Methodology (2/3)</vt:lpstr>
      <vt:lpstr>Evaluation Methodology (3/3)</vt:lpstr>
      <vt:lpstr>Performance Analysis</vt:lpstr>
      <vt:lpstr>Performance Analysis</vt:lpstr>
      <vt:lpstr>Performance Analysis</vt:lpstr>
      <vt:lpstr>Performance Analysis</vt:lpstr>
      <vt:lpstr>Performance on Tri-HSS</vt:lpstr>
      <vt:lpstr>Performance on Tri-HSS</vt:lpstr>
      <vt:lpstr>Sibyl’s Overhead</vt:lpstr>
      <vt:lpstr>More in the Paper</vt:lpstr>
      <vt:lpstr>Talk Outline</vt:lpstr>
      <vt:lpstr>Conclusion</vt:lpstr>
      <vt:lpstr>Sibyl is Open-Source</vt:lpstr>
      <vt:lpstr>Please Check Out Our Poster!</vt:lpstr>
      <vt:lpstr>PowerPoint Presentation</vt:lpstr>
      <vt:lpstr>Year III Results (2022 Annual Review 3)</vt:lpstr>
      <vt:lpstr>Hermes</vt:lpstr>
      <vt:lpstr>PowerPoint Presentation</vt:lpstr>
      <vt:lpstr>PowerPoint Presentation</vt:lpstr>
      <vt:lpstr>PowerPoint Presentation</vt:lpstr>
      <vt:lpstr>PowerPoint Presentation</vt:lpstr>
      <vt:lpstr>PowerPoint Presentation</vt:lpstr>
      <vt:lpstr>PowerPoint Presentation</vt:lpstr>
      <vt:lpstr>Hermes: Overview</vt:lpstr>
      <vt:lpstr>Hermes: Overview</vt:lpstr>
      <vt:lpstr>Hermes: Overview</vt:lpstr>
      <vt:lpstr>Perceptron-based Off-chip Predictor</vt:lpstr>
      <vt:lpstr>PowerPoint Presentation</vt:lpstr>
      <vt:lpstr>Hermes is Open Source</vt:lpstr>
      <vt:lpstr>PowerPoint Presentation</vt:lpstr>
      <vt:lpstr>Year III Results (2022 Annual Review 3)</vt:lpstr>
      <vt:lpstr>Year III Results (2022 Annual Review 3)</vt:lpstr>
      <vt:lpstr>pLUTo</vt:lpstr>
      <vt:lpstr>PowerPoint Presentation</vt:lpstr>
      <vt:lpstr>Executive Summary</vt:lpstr>
      <vt:lpstr>Year III Results (2022 Annual Review 3)</vt:lpstr>
      <vt:lpstr>DeepSketch</vt:lpstr>
      <vt:lpstr>Executive Summary</vt:lpstr>
      <vt:lpstr>DeepSketch Talk Video</vt:lpstr>
      <vt:lpstr>Year III Results (2022 Annual Review 3)</vt:lpstr>
      <vt:lpstr>PIM Review and Open Problems</vt:lpstr>
      <vt:lpstr>PowerPoint Presentation</vt:lpstr>
      <vt:lpstr>PowerPoint Presentation</vt:lpstr>
      <vt:lpstr>PIM Review and Open Problems (II)</vt:lpstr>
      <vt:lpstr>Year III Results (2022 Annual Review 4)</vt:lpstr>
      <vt:lpstr>Memory System Design for AI/ML Accelerators &amp; ML/AI Techniques  for Memory System Design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2585</cp:revision>
  <cp:lastPrinted>2020-06-16T22:48:44Z</cp:lastPrinted>
  <dcterms:created xsi:type="dcterms:W3CDTF">2010-10-08T20:41:54Z</dcterms:created>
  <dcterms:modified xsi:type="dcterms:W3CDTF">2022-08-30T22:43:56Z</dcterms:modified>
</cp:coreProperties>
</file>