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0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1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2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3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4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5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6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7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8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9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0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21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2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3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4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theme/theme26.xml" ContentType="application/vnd.openxmlformats-officedocument.theme+xml"/>
  <Override PartName="/ppt/slideLayouts/slideLayout308.xml" ContentType="application/vnd.openxmlformats-officedocument.presentationml.slideLayout+xml"/>
  <Override PartName="/ppt/theme/theme27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8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0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tags/tag11.xml" ContentType="application/vnd.openxmlformats-officedocument.presentationml.tags+xml"/>
  <Override PartName="/ppt/notesSlides/notesSlide24.xml" ContentType="application/vnd.openxmlformats-officedocument.presentationml.notesSlide+xml"/>
  <Override PartName="/ppt/tags/tag1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3.xml" ContentType="application/vnd.openxmlformats-officedocument.presentationml.tags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theme/themeOverride3.xml" ContentType="application/vnd.openxmlformats-officedocument.themeOverride+xml"/>
  <Override PartName="/ppt/tags/tag14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notesSlides/notesSlide29.xml" ContentType="application/vnd.openxmlformats-officedocument.presentationml.notesSlide+xml"/>
  <Override PartName="/ppt/charts/chart4.xml" ContentType="application/vnd.openxmlformats-officedocument.drawingml.chart+xml"/>
  <Override PartName="/ppt/theme/themeOverride6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tags/tag15.xml" ContentType="application/vnd.openxmlformats-officedocument.presentationml.tags+xml"/>
  <Override PartName="/ppt/notesSlides/notesSlide30.xml" ContentType="application/vnd.openxmlformats-officedocument.presentationml.notesSlide+xml"/>
  <Override PartName="/ppt/charts/chart6.xml" ContentType="application/vnd.openxmlformats-officedocument.drawingml.chart+xml"/>
  <Override PartName="/ppt/theme/themeOverride8.xml" ContentType="application/vnd.openxmlformats-officedocument.themeOverride+xml"/>
  <Override PartName="/ppt/drawings/drawing5.xml" ContentType="application/vnd.openxmlformats-officedocument.drawingml.chartshapes+xml"/>
  <Override PartName="/ppt/notesSlides/notesSlide31.xml" ContentType="application/vnd.openxmlformats-officedocument.presentationml.notesSlide+xml"/>
  <Override PartName="/ppt/tags/tag16.xml" ContentType="application/vnd.openxmlformats-officedocument.presentationml.tags+xml"/>
  <Override PartName="/ppt/notesSlides/notesSlide32.xml" ContentType="application/vnd.openxmlformats-officedocument.presentationml.notesSlide+xml"/>
  <Override PartName="/ppt/charts/chart7.xml" ContentType="application/vnd.openxmlformats-officedocument.drawingml.chart+xml"/>
  <Override PartName="/ppt/theme/themeOverride9.xml" ContentType="application/vnd.openxmlformats-officedocument.themeOverride+xml"/>
  <Override PartName="/ppt/charts/chart8.xml" ContentType="application/vnd.openxmlformats-officedocument.drawingml.chart+xml"/>
  <Override PartName="/ppt/theme/themeOverride10.xml" ContentType="application/vnd.openxmlformats-officedocument.themeOverride+xml"/>
  <Override PartName="/ppt/drawings/drawing6.xml" ContentType="application/vnd.openxmlformats-officedocument.drawingml.chartshapes+xml"/>
  <Override PartName="/ppt/tags/tag17.xml" ContentType="application/vnd.openxmlformats-officedocument.presentationml.tags+xml"/>
  <Override PartName="/ppt/notesSlides/notesSlide33.xml" ContentType="application/vnd.openxmlformats-officedocument.presentationml.notesSlide+xml"/>
  <Override PartName="/ppt/tags/tag18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9.xml" ContentType="application/vnd.openxmlformats-officedocument.drawingml.chart+xml"/>
  <Override PartName="/ppt/theme/themeOverride11.xml" ContentType="application/vnd.openxmlformats-officedocument.themeOverride+xml"/>
  <Override PartName="/ppt/charts/chart10.xml" ContentType="application/vnd.openxmlformats-officedocument.drawingml.chart+xml"/>
  <Override PartName="/ppt/theme/themeOverride12.xml" ContentType="application/vnd.openxmlformats-officedocument.themeOverride+xml"/>
  <Override PartName="/ppt/notesSlides/notesSlide62.xml" ContentType="application/vnd.openxmlformats-officedocument.presentationml.notesSlide+xml"/>
  <Override PartName="/ppt/charts/chart11.xml" ContentType="application/vnd.openxmlformats-officedocument.drawingml.chart+xml"/>
  <Override PartName="/ppt/theme/themeOverride13.xml" ContentType="application/vnd.openxmlformats-officedocument.themeOverride+xml"/>
  <Override PartName="/ppt/charts/chart12.xml" ContentType="application/vnd.openxmlformats-officedocument.drawingml.chart+xml"/>
  <Override PartName="/ppt/theme/themeOverride14.xml" ContentType="application/vnd.openxmlformats-officedocument.themeOverride+xml"/>
  <Override PartName="/ppt/notesSlides/notesSlide63.xml" ContentType="application/vnd.openxmlformats-officedocument.presentationml.notesSlide+xml"/>
  <Override PartName="/ppt/charts/chart13.xml" ContentType="application/vnd.openxmlformats-officedocument.drawingml.chart+xml"/>
  <Override PartName="/ppt/theme/themeOverride15.xml" ContentType="application/vnd.openxmlformats-officedocument.themeOverride+xml"/>
  <Override PartName="/ppt/charts/chart14.xml" ContentType="application/vnd.openxmlformats-officedocument.drawingml.chart+xml"/>
  <Override PartName="/ppt/theme/themeOverride16.xml" ContentType="application/vnd.openxmlformats-officedocument.themeOverr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charts/chart15.xml" ContentType="application/vnd.openxmlformats-officedocument.drawingml.chart+xml"/>
  <Override PartName="/ppt/theme/themeOverride17.xml" ContentType="application/vnd.openxmlformats-officedocument.themeOverride+xml"/>
  <Override PartName="/ppt/drawings/drawing7.xml" ContentType="application/vnd.openxmlformats-officedocument.drawingml.chartshapes+xml"/>
  <Override PartName="/ppt/notesSlides/notesSlide95.xml" ContentType="application/vnd.openxmlformats-officedocument.presentationml.notesSlide+xml"/>
  <Override PartName="/ppt/charts/chart16.xml" ContentType="application/vnd.openxmlformats-officedocument.drawingml.chart+xml"/>
  <Override PartName="/ppt/theme/themeOverride18.xml" ContentType="application/vnd.openxmlformats-officedocument.themeOverride+xml"/>
  <Override PartName="/ppt/notesSlides/notesSlide96.xml" ContentType="application/vnd.openxmlformats-officedocument.presentationml.notesSlide+xml"/>
  <Override PartName="/ppt/charts/chart17.xml" ContentType="application/vnd.openxmlformats-officedocument.drawingml.chart+xml"/>
  <Override PartName="/ppt/theme/themeOverride19.xml" ContentType="application/vnd.openxmlformats-officedocument.themeOverride+xml"/>
  <Override PartName="/ppt/charts/chart18.xml" ContentType="application/vnd.openxmlformats-officedocument.drawingml.chart+xml"/>
  <Override PartName="/ppt/theme/themeOverride20.xml" ContentType="application/vnd.openxmlformats-officedocument.themeOverride+xml"/>
  <Override PartName="/ppt/charts/chart19.xml" ContentType="application/vnd.openxmlformats-officedocument.drawingml.chart+xml"/>
  <Override PartName="/ppt/theme/themeOverride21.xml" ContentType="application/vnd.openxmlformats-officedocument.themeOverride+xml"/>
  <Override PartName="/ppt/notesSlides/notesSlide97.xml" ContentType="application/vnd.openxmlformats-officedocument.presentationml.notesSlide+xml"/>
  <Override PartName="/ppt/charts/chart20.xml" ContentType="application/vnd.openxmlformats-officedocument.drawingml.chart+xml"/>
  <Override PartName="/ppt/theme/themeOverride22.xml" ContentType="application/vnd.openxmlformats-officedocument.themeOverride+xml"/>
  <Override PartName="/ppt/notesSlides/notesSlide98.xml" ContentType="application/vnd.openxmlformats-officedocument.presentationml.notesSlide+xml"/>
  <Override PartName="/ppt/charts/chart21.xml" ContentType="application/vnd.openxmlformats-officedocument.drawingml.chart+xml"/>
  <Override PartName="/ppt/theme/themeOverride23.xml" ContentType="application/vnd.openxmlformats-officedocument.themeOverride+xml"/>
  <Override PartName="/ppt/charts/chart22.xml" ContentType="application/vnd.openxmlformats-officedocument.drawingml.chart+xml"/>
  <Override PartName="/ppt/theme/themeOverride24.xml" ContentType="application/vnd.openxmlformats-officedocument.themeOverr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charts/chart23.xml" ContentType="application/vnd.openxmlformats-officedocument.drawingml.chart+xml"/>
  <Override PartName="/ppt/notesSlides/notesSlide107.xml" ContentType="application/vnd.openxmlformats-officedocument.presentationml.notesSlide+xml"/>
  <Override PartName="/ppt/charts/chart24.xml" ContentType="application/vnd.openxmlformats-officedocument.drawingml.chart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charts/chart25.xml" ContentType="application/vnd.openxmlformats-officedocument.drawingml.chart+xml"/>
  <Override PartName="/ppt/notesSlides/notesSlide121.xml" ContentType="application/vnd.openxmlformats-officedocument.presentationml.notesSlide+xml"/>
  <Override PartName="/ppt/charts/chart26.xml" ContentType="application/vnd.openxmlformats-officedocument.drawingml.chart+xml"/>
  <Override PartName="/ppt/notesSlides/notesSlide122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123.xml" ContentType="application/vnd.openxmlformats-officedocument.presentationml.notesSlide+xml"/>
  <Override PartName="/ppt/charts/chart29.xml" ContentType="application/vnd.openxmlformats-officedocument.drawingml.chart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charts/chart30.xml" ContentType="application/vnd.openxmlformats-officedocument.drawingml.chart+xml"/>
  <Override PartName="/ppt/theme/themeOverride25.xml" ContentType="application/vnd.openxmlformats-officedocument.themeOverride+xml"/>
  <Override PartName="/ppt/charts/chart31.xml" ContentType="application/vnd.openxmlformats-officedocument.drawingml.chart+xml"/>
  <Override PartName="/ppt/theme/themeOverride26.xml" ContentType="application/vnd.openxmlformats-officedocument.themeOverride+xml"/>
  <Override PartName="/ppt/charts/chart32.xml" ContentType="application/vnd.openxmlformats-officedocument.drawingml.chart+xml"/>
  <Override PartName="/ppt/theme/themeOverride27.xml" ContentType="application/vnd.openxmlformats-officedocument.themeOverride+xml"/>
  <Override PartName="/ppt/charts/chart33.xml" ContentType="application/vnd.openxmlformats-officedocument.drawingml.chart+xml"/>
  <Override PartName="/ppt/theme/themeOverride28.xml" ContentType="application/vnd.openxmlformats-officedocument.themeOverride+xml"/>
  <Override PartName="/ppt/notesSlides/notesSlide128.xml" ContentType="application/vnd.openxmlformats-officedocument.presentationml.notesSlide+xml"/>
  <Override PartName="/ppt/tags/tag19.xml" ContentType="application/vnd.openxmlformats-officedocument.presentationml.tags+xml"/>
  <Override PartName="/ppt/notesSlides/notesSlide129.xml" ContentType="application/vnd.openxmlformats-officedocument.presentationml.notesSlide+xml"/>
  <Override PartName="/ppt/tags/tag20.xml" ContentType="application/vnd.openxmlformats-officedocument.presentationml.tags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tags/tag21.xml" ContentType="application/vnd.openxmlformats-officedocument.presentationml.tags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tags/tag22.xml" ContentType="application/vnd.openxmlformats-officedocument.presentationml.tags+xml"/>
  <Override PartName="/ppt/notesSlides/notesSlide134.xml" ContentType="application/vnd.openxmlformats-officedocument.presentationml.notesSlide+xml"/>
  <Override PartName="/ppt/tags/tag23.xml" ContentType="application/vnd.openxmlformats-officedocument.presentationml.tags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tags/tag24.xml" ContentType="application/vnd.openxmlformats-officedocument.presentationml.tags+xml"/>
  <Override PartName="/ppt/notesSlides/notesSlide137.xml" ContentType="application/vnd.openxmlformats-officedocument.presentationml.notesSlide+xml"/>
  <Override PartName="/ppt/charts/chart34.xml" ContentType="application/vnd.openxmlformats-officedocument.drawingml.chart+xml"/>
  <Override PartName="/ppt/theme/themeOverride29.xml" ContentType="application/vnd.openxmlformats-officedocument.themeOverride+xml"/>
  <Override PartName="/ppt/notesSlides/notesSlide138.xml" ContentType="application/vnd.openxmlformats-officedocument.presentationml.notesSlide+xml"/>
  <Override PartName="/ppt/charts/chart35.xml" ContentType="application/vnd.openxmlformats-officedocument.drawingml.chart+xml"/>
  <Override PartName="/ppt/theme/themeOverride30.xml" ContentType="application/vnd.openxmlformats-officedocument.themeOverride+xml"/>
  <Override PartName="/ppt/notesSlides/notesSlide139.xml" ContentType="application/vnd.openxmlformats-officedocument.presentationml.notesSlide+xml"/>
  <Override PartName="/ppt/charts/chart36.xml" ContentType="application/vnd.openxmlformats-officedocument.drawingml.chart+xml"/>
  <Override PartName="/ppt/theme/themeOverride31.xml" ContentType="application/vnd.openxmlformats-officedocument.themeOverride+xml"/>
  <Override PartName="/ppt/tags/tag25.xml" ContentType="application/vnd.openxmlformats-officedocument.presentationml.tags+xml"/>
  <Override PartName="/ppt/notesSlides/notesSlide140.xml" ContentType="application/vnd.openxmlformats-officedocument.presentationml.notesSlide+xml"/>
  <Override PartName="/ppt/charts/chart37.xml" ContentType="application/vnd.openxmlformats-officedocument.drawingml.chart+xml"/>
  <Override PartName="/ppt/theme/themeOverride32.xml" ContentType="application/vnd.openxmlformats-officedocument.themeOverride+xml"/>
  <Override PartName="/ppt/notesSlides/notesSlide141.xml" ContentType="application/vnd.openxmlformats-officedocument.presentationml.notesSlide+xml"/>
  <Override PartName="/ppt/tags/tag26.xml" ContentType="application/vnd.openxmlformats-officedocument.presentationml.tags+xml"/>
  <Override PartName="/ppt/notesSlides/notesSlide142.xml" ContentType="application/vnd.openxmlformats-officedocument.presentationml.notesSlide+xml"/>
  <Override PartName="/ppt/tags/tag27.xml" ContentType="application/vnd.openxmlformats-officedocument.presentationml.tags+xml"/>
  <Override PartName="/ppt/notesSlides/notesSlide143.xml" ContentType="application/vnd.openxmlformats-officedocument.presentationml.notesSlide+xml"/>
  <Override PartName="/ppt/tags/tag28.xml" ContentType="application/vnd.openxmlformats-officedocument.presentationml.tags+xml"/>
  <Override PartName="/ppt/notesSlides/notesSlide144.xml" ContentType="application/vnd.openxmlformats-officedocument.presentationml.notesSlide+xml"/>
  <Override PartName="/ppt/tags/tag29.xml" ContentType="application/vnd.openxmlformats-officedocument.presentationml.tags+xml"/>
  <Override PartName="/ppt/notesSlides/notesSlide145.xml" ContentType="application/vnd.openxmlformats-officedocument.presentationml.notesSlide+xml"/>
  <Override PartName="/ppt/tags/tag30.xml" ContentType="application/vnd.openxmlformats-officedocument.presentationml.tags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tags/tag31.xml" ContentType="application/vnd.openxmlformats-officedocument.presentationml.tags+xml"/>
  <Override PartName="/ppt/notesSlides/notesSlide149.xml" ContentType="application/vnd.openxmlformats-officedocument.presentationml.notesSlide+xml"/>
  <Override PartName="/ppt/tags/tag32.xml" ContentType="application/vnd.openxmlformats-officedocument.presentationml.tags+xml"/>
  <Override PartName="/ppt/notesSlides/notesSlide150.xml" ContentType="application/vnd.openxmlformats-officedocument.presentationml.notesSlide+xml"/>
  <Override PartName="/ppt/charts/chart38.xml" ContentType="application/vnd.openxmlformats-officedocument.drawingml.chart+xml"/>
  <Override PartName="/ppt/theme/themeOverride33.xml" ContentType="application/vnd.openxmlformats-officedocument.themeOverride+xml"/>
  <Override PartName="/ppt/tags/tag33.xml" ContentType="application/vnd.openxmlformats-officedocument.presentationml.tags+xml"/>
  <Override PartName="/ppt/notesSlides/notesSlide151.xml" ContentType="application/vnd.openxmlformats-officedocument.presentationml.notesSlide+xml"/>
  <Override PartName="/ppt/charts/chart39.xml" ContentType="application/vnd.openxmlformats-officedocument.drawingml.chart+xml"/>
  <Override PartName="/ppt/theme/themeOverride34.xml" ContentType="application/vnd.openxmlformats-officedocument.themeOverride+xml"/>
  <Override PartName="/ppt/tags/tag34.xml" ContentType="application/vnd.openxmlformats-officedocument.presentationml.tags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embeddings/oleObject1.bin" ContentType="application/vnd.openxmlformats-officedocument.oleObject"/>
  <Override PartName="/ppt/notesSlides/notesSlide155.xml" ContentType="application/vnd.openxmlformats-officedocument.presentationml.notesSlide+xml"/>
  <Override PartName="/ppt/embeddings/oleObject2.bin" ContentType="application/vnd.openxmlformats-officedocument.oleObject"/>
  <Override PartName="/ppt/notesSlides/notesSlide156.xml" ContentType="application/vnd.openxmlformats-officedocument.presentationml.notesSlide+xml"/>
  <Override PartName="/ppt/embeddings/oleObject3.bin" ContentType="application/vnd.openxmlformats-officedocument.oleObject"/>
  <Override PartName="/ppt/notesSlides/notesSlide157.xml" ContentType="application/vnd.openxmlformats-officedocument.presentationml.notesSlide+xml"/>
  <Override PartName="/ppt/embeddings/oleObject4.bin" ContentType="application/vnd.openxmlformats-officedocument.oleObject"/>
  <Override PartName="/ppt/notesSlides/notesSlide158.xml" ContentType="application/vnd.openxmlformats-officedocument.presentationml.notesSlide+xml"/>
  <Override PartName="/ppt/embeddings/oleObject5.bin" ContentType="application/vnd.openxmlformats-officedocument.oleObject"/>
  <Override PartName="/ppt/notesSlides/notesSlide159.xml" ContentType="application/vnd.openxmlformats-officedocument.presentationml.notesSlide+xml"/>
  <Override PartName="/ppt/embeddings/oleObject6.bin" ContentType="application/vnd.openxmlformats-officedocument.oleObject"/>
  <Override PartName="/ppt/notesSlides/notesSlide160.xml" ContentType="application/vnd.openxmlformats-officedocument.presentationml.notesSlide+xml"/>
  <Override PartName="/ppt/embeddings/oleObject7.bin" ContentType="application/vnd.openxmlformats-officedocument.oleObject"/>
  <Override PartName="/ppt/notesSlides/notesSlide161.xml" ContentType="application/vnd.openxmlformats-officedocument.presentationml.notesSlide+xml"/>
  <Override PartName="/ppt/embeddings/oleObject8.bin" ContentType="application/vnd.openxmlformats-officedocument.oleObject"/>
  <Override PartName="/ppt/notesSlides/notesSlide162.xml" ContentType="application/vnd.openxmlformats-officedocument.presentationml.notesSlide+xml"/>
  <Override PartName="/ppt/embeddings/oleObject9.bin" ContentType="application/vnd.openxmlformats-officedocument.oleObject"/>
  <Override PartName="/ppt/notesSlides/notesSlide163.xml" ContentType="application/vnd.openxmlformats-officedocument.presentationml.notesSlide+xml"/>
  <Override PartName="/ppt/embeddings/oleObject10.bin" ContentType="application/vnd.openxmlformats-officedocument.oleObject"/>
  <Override PartName="/ppt/notesSlides/notesSlide164.xml" ContentType="application/vnd.openxmlformats-officedocument.presentationml.notesSlide+xml"/>
  <Override PartName="/ppt/embeddings/oleObject11.bin" ContentType="application/vnd.openxmlformats-officedocument.oleObject"/>
  <Override PartName="/ppt/notesSlides/notesSlide165.xml" ContentType="application/vnd.openxmlformats-officedocument.presentationml.notesSlide+xml"/>
  <Override PartName="/ppt/embeddings/oleObject12.bin" ContentType="application/vnd.openxmlformats-officedocument.oleObject"/>
  <Override PartName="/ppt/notesSlides/notesSlide166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167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notesSlides/notesSlide168.xml" ContentType="application/vnd.openxmlformats-officedocument.presentationml.notesSlide+xml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169.xml" ContentType="application/vnd.openxmlformats-officedocument.presentationml.notesSlide+xml"/>
  <Override PartName="/ppt/embeddings/oleObject19.bin" ContentType="application/vnd.openxmlformats-officedocument.oleObject"/>
  <Override PartName="/ppt/notesSlides/notesSlide170.xml" ContentType="application/vnd.openxmlformats-officedocument.presentationml.notesSlide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171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embeddings/oleObject24.bin" ContentType="application/vnd.openxmlformats-officedocument.oleObject"/>
  <Override PartName="/ppt/notesSlides/notesSlide184.xml" ContentType="application/vnd.openxmlformats-officedocument.presentationml.notesSlide+xml"/>
  <Override PartName="/ppt/embeddings/oleObject25.bin" ContentType="application/vnd.openxmlformats-officedocument.oleObject"/>
  <Override PartName="/ppt/notesSlides/notesSlide185.xml" ContentType="application/vnd.openxmlformats-officedocument.presentationml.notesSlide+xml"/>
  <Override PartName="/ppt/embeddings/oleObject26.bin" ContentType="application/vnd.openxmlformats-officedocument.oleObject"/>
  <Override PartName="/ppt/notesSlides/notesSlide186.xml" ContentType="application/vnd.openxmlformats-officedocument.presentationml.notesSlide+xml"/>
  <Override PartName="/ppt/embeddings/oleObject27.bin" ContentType="application/vnd.openxmlformats-officedocument.oleObject"/>
  <Override PartName="/ppt/notesSlides/notesSlide187.xml" ContentType="application/vnd.openxmlformats-officedocument.presentationml.notesSlide+xml"/>
  <Override PartName="/ppt/embeddings/oleObject28.bin" ContentType="application/vnd.openxmlformats-officedocument.oleObject"/>
  <Override PartName="/ppt/notesSlides/notesSlide188.xml" ContentType="application/vnd.openxmlformats-officedocument.presentationml.notesSlide+xml"/>
  <Override PartName="/ppt/embeddings/oleObject29.bin" ContentType="application/vnd.openxmlformats-officedocument.oleObject"/>
  <Override PartName="/ppt/notesSlides/notesSlide189.xml" ContentType="application/vnd.openxmlformats-officedocument.presentationml.notesSlide+xml"/>
  <Override PartName="/ppt/embeddings/oleObject30.bin" ContentType="application/vnd.openxmlformats-officedocument.oleObject"/>
  <Override PartName="/ppt/notesSlides/notesSlide190.xml" ContentType="application/vnd.openxmlformats-officedocument.presentationml.notesSlide+xml"/>
  <Override PartName="/ppt/embeddings/oleObject31.bin" ContentType="application/vnd.openxmlformats-officedocument.oleObject"/>
  <Override PartName="/ppt/notesSlides/notesSlide191.xml" ContentType="application/vnd.openxmlformats-officedocument.presentationml.notesSlide+xml"/>
  <Override PartName="/ppt/embeddings/oleObject32.bin" ContentType="application/vnd.openxmlformats-officedocument.oleObject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72" r:id="rId2"/>
    <p:sldMasterId id="2147483949" r:id="rId3"/>
    <p:sldMasterId id="2147483961" r:id="rId4"/>
    <p:sldMasterId id="2147483987" r:id="rId5"/>
    <p:sldMasterId id="2147484003" r:id="rId6"/>
    <p:sldMasterId id="2147484016" r:id="rId7"/>
    <p:sldMasterId id="2147484029" r:id="rId8"/>
    <p:sldMasterId id="2147484042" r:id="rId9"/>
    <p:sldMasterId id="2147484054" r:id="rId10"/>
    <p:sldMasterId id="2147484067" r:id="rId11"/>
    <p:sldMasterId id="2147484080" r:id="rId12"/>
    <p:sldMasterId id="2147484092" r:id="rId13"/>
    <p:sldMasterId id="2147484106" r:id="rId14"/>
    <p:sldMasterId id="2147484119" r:id="rId15"/>
    <p:sldMasterId id="2147484131" r:id="rId16"/>
    <p:sldMasterId id="2147484134" r:id="rId17"/>
    <p:sldMasterId id="2147484146" r:id="rId18"/>
    <p:sldMasterId id="2147484159" r:id="rId19"/>
    <p:sldMasterId id="2147484171" r:id="rId20"/>
    <p:sldMasterId id="2147484183" r:id="rId21"/>
    <p:sldMasterId id="2147484200" r:id="rId22"/>
    <p:sldMasterId id="2147484216" r:id="rId23"/>
    <p:sldMasterId id="2147484228" r:id="rId24"/>
    <p:sldMasterId id="2147484242" r:id="rId25"/>
    <p:sldMasterId id="2147484254" r:id="rId26"/>
    <p:sldMasterId id="2147484271" r:id="rId27"/>
    <p:sldMasterId id="2147484273" r:id="rId28"/>
    <p:sldMasterId id="2147484285" r:id="rId29"/>
    <p:sldMasterId id="2147484297" r:id="rId30"/>
    <p:sldMasterId id="2147484314" r:id="rId31"/>
  </p:sldMasterIdLst>
  <p:notesMasterIdLst>
    <p:notesMasterId r:id="rId307"/>
  </p:notesMasterIdLst>
  <p:handoutMasterIdLst>
    <p:handoutMasterId r:id="rId308"/>
  </p:handoutMasterIdLst>
  <p:sldIdLst>
    <p:sldId id="1014" r:id="rId32"/>
    <p:sldId id="1015" r:id="rId33"/>
    <p:sldId id="1016" r:id="rId34"/>
    <p:sldId id="711" r:id="rId35"/>
    <p:sldId id="1013" r:id="rId36"/>
    <p:sldId id="998" r:id="rId37"/>
    <p:sldId id="969" r:id="rId38"/>
    <p:sldId id="970" r:id="rId39"/>
    <p:sldId id="971" r:id="rId40"/>
    <p:sldId id="972" r:id="rId41"/>
    <p:sldId id="716" r:id="rId42"/>
    <p:sldId id="721" r:id="rId43"/>
    <p:sldId id="999" r:id="rId44"/>
    <p:sldId id="722" r:id="rId45"/>
    <p:sldId id="723" r:id="rId46"/>
    <p:sldId id="724" r:id="rId47"/>
    <p:sldId id="725" r:id="rId48"/>
    <p:sldId id="726" r:id="rId49"/>
    <p:sldId id="727" r:id="rId50"/>
    <p:sldId id="728" r:id="rId51"/>
    <p:sldId id="729" r:id="rId52"/>
    <p:sldId id="730" r:id="rId53"/>
    <p:sldId id="731" r:id="rId54"/>
    <p:sldId id="732" r:id="rId55"/>
    <p:sldId id="733" r:id="rId56"/>
    <p:sldId id="734" r:id="rId57"/>
    <p:sldId id="735" r:id="rId58"/>
    <p:sldId id="736" r:id="rId59"/>
    <p:sldId id="737" r:id="rId60"/>
    <p:sldId id="738" r:id="rId61"/>
    <p:sldId id="739" r:id="rId62"/>
    <p:sldId id="740" r:id="rId63"/>
    <p:sldId id="741" r:id="rId64"/>
    <p:sldId id="742" r:id="rId65"/>
    <p:sldId id="1010" r:id="rId66"/>
    <p:sldId id="1009" r:id="rId67"/>
    <p:sldId id="1011" r:id="rId68"/>
    <p:sldId id="743" r:id="rId69"/>
    <p:sldId id="744" r:id="rId70"/>
    <p:sldId id="745" r:id="rId71"/>
    <p:sldId id="746" r:id="rId72"/>
    <p:sldId id="747" r:id="rId73"/>
    <p:sldId id="748" r:id="rId74"/>
    <p:sldId id="749" r:id="rId75"/>
    <p:sldId id="750" r:id="rId76"/>
    <p:sldId id="751" r:id="rId77"/>
    <p:sldId id="752" r:id="rId78"/>
    <p:sldId id="753" r:id="rId79"/>
    <p:sldId id="754" r:id="rId80"/>
    <p:sldId id="755" r:id="rId81"/>
    <p:sldId id="756" r:id="rId82"/>
    <p:sldId id="757" r:id="rId83"/>
    <p:sldId id="758" r:id="rId84"/>
    <p:sldId id="759" r:id="rId85"/>
    <p:sldId id="760" r:id="rId86"/>
    <p:sldId id="762" r:id="rId87"/>
    <p:sldId id="763" r:id="rId88"/>
    <p:sldId id="764" r:id="rId89"/>
    <p:sldId id="761" r:id="rId90"/>
    <p:sldId id="765" r:id="rId91"/>
    <p:sldId id="766" r:id="rId92"/>
    <p:sldId id="767" r:id="rId93"/>
    <p:sldId id="861" r:id="rId94"/>
    <p:sldId id="862" r:id="rId95"/>
    <p:sldId id="863" r:id="rId96"/>
    <p:sldId id="864" r:id="rId97"/>
    <p:sldId id="865" r:id="rId98"/>
    <p:sldId id="866" r:id="rId99"/>
    <p:sldId id="867" r:id="rId100"/>
    <p:sldId id="868" r:id="rId101"/>
    <p:sldId id="869" r:id="rId102"/>
    <p:sldId id="870" r:id="rId103"/>
    <p:sldId id="871" r:id="rId104"/>
    <p:sldId id="872" r:id="rId105"/>
    <p:sldId id="873" r:id="rId106"/>
    <p:sldId id="874" r:id="rId107"/>
    <p:sldId id="875" r:id="rId108"/>
    <p:sldId id="876" r:id="rId109"/>
    <p:sldId id="877" r:id="rId110"/>
    <p:sldId id="878" r:id="rId111"/>
    <p:sldId id="879" r:id="rId112"/>
    <p:sldId id="880" r:id="rId113"/>
    <p:sldId id="881" r:id="rId114"/>
    <p:sldId id="882" r:id="rId115"/>
    <p:sldId id="883" r:id="rId116"/>
    <p:sldId id="884" r:id="rId117"/>
    <p:sldId id="885" r:id="rId118"/>
    <p:sldId id="886" r:id="rId119"/>
    <p:sldId id="887" r:id="rId120"/>
    <p:sldId id="888" r:id="rId121"/>
    <p:sldId id="889" r:id="rId122"/>
    <p:sldId id="890" r:id="rId123"/>
    <p:sldId id="891" r:id="rId124"/>
    <p:sldId id="892" r:id="rId125"/>
    <p:sldId id="893" r:id="rId126"/>
    <p:sldId id="894" r:id="rId127"/>
    <p:sldId id="895" r:id="rId128"/>
    <p:sldId id="896" r:id="rId129"/>
    <p:sldId id="897" r:id="rId130"/>
    <p:sldId id="898" r:id="rId131"/>
    <p:sldId id="899" r:id="rId132"/>
    <p:sldId id="1000" r:id="rId133"/>
    <p:sldId id="1001" r:id="rId134"/>
    <p:sldId id="1002" r:id="rId135"/>
    <p:sldId id="1003" r:id="rId136"/>
    <p:sldId id="1004" r:id="rId137"/>
    <p:sldId id="1005" r:id="rId138"/>
    <p:sldId id="1006" r:id="rId139"/>
    <p:sldId id="1007" r:id="rId140"/>
    <p:sldId id="900" r:id="rId141"/>
    <p:sldId id="901" r:id="rId142"/>
    <p:sldId id="902" r:id="rId143"/>
    <p:sldId id="903" r:id="rId144"/>
    <p:sldId id="904" r:id="rId145"/>
    <p:sldId id="905" r:id="rId146"/>
    <p:sldId id="906" r:id="rId147"/>
    <p:sldId id="907" r:id="rId148"/>
    <p:sldId id="908" r:id="rId149"/>
    <p:sldId id="909" r:id="rId150"/>
    <p:sldId id="910" r:id="rId151"/>
    <p:sldId id="911" r:id="rId152"/>
    <p:sldId id="912" r:id="rId153"/>
    <p:sldId id="913" r:id="rId154"/>
    <p:sldId id="914" r:id="rId155"/>
    <p:sldId id="915" r:id="rId156"/>
    <p:sldId id="916" r:id="rId157"/>
    <p:sldId id="917" r:id="rId158"/>
    <p:sldId id="918" r:id="rId159"/>
    <p:sldId id="919" r:id="rId160"/>
    <p:sldId id="920" r:id="rId161"/>
    <p:sldId id="921" r:id="rId162"/>
    <p:sldId id="922" r:id="rId163"/>
    <p:sldId id="923" r:id="rId164"/>
    <p:sldId id="924" r:id="rId165"/>
    <p:sldId id="925" r:id="rId166"/>
    <p:sldId id="926" r:id="rId167"/>
    <p:sldId id="927" r:id="rId168"/>
    <p:sldId id="928" r:id="rId169"/>
    <p:sldId id="929" r:id="rId170"/>
    <p:sldId id="930" r:id="rId171"/>
    <p:sldId id="931" r:id="rId172"/>
    <p:sldId id="932" r:id="rId173"/>
    <p:sldId id="933" r:id="rId174"/>
    <p:sldId id="934" r:id="rId175"/>
    <p:sldId id="935" r:id="rId176"/>
    <p:sldId id="936" r:id="rId177"/>
    <p:sldId id="937" r:id="rId178"/>
    <p:sldId id="938" r:id="rId179"/>
    <p:sldId id="939" r:id="rId180"/>
    <p:sldId id="940" r:id="rId181"/>
    <p:sldId id="941" r:id="rId182"/>
    <p:sldId id="942" r:id="rId183"/>
    <p:sldId id="1012" r:id="rId184"/>
    <p:sldId id="943" r:id="rId185"/>
    <p:sldId id="944" r:id="rId186"/>
    <p:sldId id="945" r:id="rId187"/>
    <p:sldId id="946" r:id="rId188"/>
    <p:sldId id="947" r:id="rId189"/>
    <p:sldId id="948" r:id="rId190"/>
    <p:sldId id="949" r:id="rId191"/>
    <p:sldId id="950" r:id="rId192"/>
    <p:sldId id="951" r:id="rId193"/>
    <p:sldId id="952" r:id="rId194"/>
    <p:sldId id="953" r:id="rId195"/>
    <p:sldId id="954" r:id="rId196"/>
    <p:sldId id="955" r:id="rId197"/>
    <p:sldId id="956" r:id="rId198"/>
    <p:sldId id="957" r:id="rId199"/>
    <p:sldId id="958" r:id="rId200"/>
    <p:sldId id="959" r:id="rId201"/>
    <p:sldId id="960" r:id="rId202"/>
    <p:sldId id="961" r:id="rId203"/>
    <p:sldId id="962" r:id="rId204"/>
    <p:sldId id="963" r:id="rId205"/>
    <p:sldId id="964" r:id="rId206"/>
    <p:sldId id="965" r:id="rId207"/>
    <p:sldId id="966" r:id="rId208"/>
    <p:sldId id="967" r:id="rId209"/>
    <p:sldId id="968" r:id="rId210"/>
    <p:sldId id="768" r:id="rId211"/>
    <p:sldId id="973" r:id="rId212"/>
    <p:sldId id="974" r:id="rId213"/>
    <p:sldId id="975" r:id="rId214"/>
    <p:sldId id="976" r:id="rId215"/>
    <p:sldId id="977" r:id="rId216"/>
    <p:sldId id="978" r:id="rId217"/>
    <p:sldId id="979" r:id="rId218"/>
    <p:sldId id="980" r:id="rId219"/>
    <p:sldId id="981" r:id="rId220"/>
    <p:sldId id="982" r:id="rId221"/>
    <p:sldId id="983" r:id="rId222"/>
    <p:sldId id="984" r:id="rId223"/>
    <p:sldId id="985" r:id="rId224"/>
    <p:sldId id="986" r:id="rId225"/>
    <p:sldId id="987" r:id="rId226"/>
    <p:sldId id="988" r:id="rId227"/>
    <p:sldId id="989" r:id="rId228"/>
    <p:sldId id="990" r:id="rId229"/>
    <p:sldId id="991" r:id="rId230"/>
    <p:sldId id="992" r:id="rId231"/>
    <p:sldId id="993" r:id="rId232"/>
    <p:sldId id="994" r:id="rId233"/>
    <p:sldId id="995" r:id="rId234"/>
    <p:sldId id="996" r:id="rId235"/>
    <p:sldId id="997" r:id="rId236"/>
    <p:sldId id="792" r:id="rId237"/>
    <p:sldId id="793" r:id="rId238"/>
    <p:sldId id="794" r:id="rId239"/>
    <p:sldId id="795" r:id="rId240"/>
    <p:sldId id="796" r:id="rId241"/>
    <p:sldId id="797" r:id="rId242"/>
    <p:sldId id="798" r:id="rId243"/>
    <p:sldId id="799" r:id="rId244"/>
    <p:sldId id="800" r:id="rId245"/>
    <p:sldId id="801" r:id="rId246"/>
    <p:sldId id="802" r:id="rId247"/>
    <p:sldId id="803" r:id="rId248"/>
    <p:sldId id="804" r:id="rId249"/>
    <p:sldId id="805" r:id="rId250"/>
    <p:sldId id="806" r:id="rId251"/>
    <p:sldId id="807" r:id="rId252"/>
    <p:sldId id="808" r:id="rId253"/>
    <p:sldId id="809" r:id="rId254"/>
    <p:sldId id="810" r:id="rId255"/>
    <p:sldId id="811" r:id="rId256"/>
    <p:sldId id="812" r:id="rId257"/>
    <p:sldId id="813" r:id="rId258"/>
    <p:sldId id="814" r:id="rId259"/>
    <p:sldId id="815" r:id="rId260"/>
    <p:sldId id="816" r:id="rId261"/>
    <p:sldId id="817" r:id="rId262"/>
    <p:sldId id="818" r:id="rId263"/>
    <p:sldId id="819" r:id="rId264"/>
    <p:sldId id="820" r:id="rId265"/>
    <p:sldId id="821" r:id="rId266"/>
    <p:sldId id="822" r:id="rId267"/>
    <p:sldId id="823" r:id="rId268"/>
    <p:sldId id="824" r:id="rId269"/>
    <p:sldId id="825" r:id="rId270"/>
    <p:sldId id="826" r:id="rId271"/>
    <p:sldId id="827" r:id="rId272"/>
    <p:sldId id="828" r:id="rId273"/>
    <p:sldId id="829" r:id="rId274"/>
    <p:sldId id="830" r:id="rId275"/>
    <p:sldId id="831" r:id="rId276"/>
    <p:sldId id="832" r:id="rId277"/>
    <p:sldId id="833" r:id="rId278"/>
    <p:sldId id="834" r:id="rId279"/>
    <p:sldId id="835" r:id="rId280"/>
    <p:sldId id="836" r:id="rId281"/>
    <p:sldId id="837" r:id="rId282"/>
    <p:sldId id="838" r:id="rId283"/>
    <p:sldId id="839" r:id="rId284"/>
    <p:sldId id="840" r:id="rId285"/>
    <p:sldId id="841" r:id="rId286"/>
    <p:sldId id="842" r:id="rId287"/>
    <p:sldId id="843" r:id="rId288"/>
    <p:sldId id="844" r:id="rId289"/>
    <p:sldId id="845" r:id="rId290"/>
    <p:sldId id="846" r:id="rId291"/>
    <p:sldId id="847" r:id="rId292"/>
    <p:sldId id="848" r:id="rId293"/>
    <p:sldId id="849" r:id="rId294"/>
    <p:sldId id="850" r:id="rId295"/>
    <p:sldId id="851" r:id="rId296"/>
    <p:sldId id="852" r:id="rId297"/>
    <p:sldId id="853" r:id="rId298"/>
    <p:sldId id="854" r:id="rId299"/>
    <p:sldId id="855" r:id="rId300"/>
    <p:sldId id="856" r:id="rId301"/>
    <p:sldId id="857" r:id="rId302"/>
    <p:sldId id="858" r:id="rId303"/>
    <p:sldId id="859" r:id="rId304"/>
    <p:sldId id="860" r:id="rId305"/>
    <p:sldId id="1017" r:id="rId30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25" autoAdjust="0"/>
  </p:normalViewPr>
  <p:slideViewPr>
    <p:cSldViewPr>
      <p:cViewPr varScale="1">
        <p:scale>
          <a:sx n="101" d="100"/>
          <a:sy n="101" d="100"/>
        </p:scale>
        <p:origin x="-165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6" Type="http://schemas.openxmlformats.org/officeDocument/2006/relationships/slide" Target="slides/slide75.xml"/><Relationship Id="rId107" Type="http://schemas.openxmlformats.org/officeDocument/2006/relationships/slide" Target="slides/slide76.xml"/><Relationship Id="rId108" Type="http://schemas.openxmlformats.org/officeDocument/2006/relationships/slide" Target="slides/slide77.xml"/><Relationship Id="rId109" Type="http://schemas.openxmlformats.org/officeDocument/2006/relationships/slide" Target="slides/slide78.xml"/><Relationship Id="rId70" Type="http://schemas.openxmlformats.org/officeDocument/2006/relationships/slide" Target="slides/slide39.xml"/><Relationship Id="rId71" Type="http://schemas.openxmlformats.org/officeDocument/2006/relationships/slide" Target="slides/slide40.xml"/><Relationship Id="rId72" Type="http://schemas.openxmlformats.org/officeDocument/2006/relationships/slide" Target="slides/slide41.xml"/><Relationship Id="rId73" Type="http://schemas.openxmlformats.org/officeDocument/2006/relationships/slide" Target="slides/slide42.xml"/><Relationship Id="rId74" Type="http://schemas.openxmlformats.org/officeDocument/2006/relationships/slide" Target="slides/slide43.xml"/><Relationship Id="rId75" Type="http://schemas.openxmlformats.org/officeDocument/2006/relationships/slide" Target="slides/slide44.xml"/><Relationship Id="rId76" Type="http://schemas.openxmlformats.org/officeDocument/2006/relationships/slide" Target="slides/slide45.xml"/><Relationship Id="rId77" Type="http://schemas.openxmlformats.org/officeDocument/2006/relationships/slide" Target="slides/slide46.xml"/><Relationship Id="rId78" Type="http://schemas.openxmlformats.org/officeDocument/2006/relationships/slide" Target="slides/slide47.xml"/><Relationship Id="rId79" Type="http://schemas.openxmlformats.org/officeDocument/2006/relationships/slide" Target="slides/slide48.xml"/><Relationship Id="rId170" Type="http://schemas.openxmlformats.org/officeDocument/2006/relationships/slide" Target="slides/slide139.xml"/><Relationship Id="rId171" Type="http://schemas.openxmlformats.org/officeDocument/2006/relationships/slide" Target="slides/slide140.xml"/><Relationship Id="rId172" Type="http://schemas.openxmlformats.org/officeDocument/2006/relationships/slide" Target="slides/slide141.xml"/><Relationship Id="rId173" Type="http://schemas.openxmlformats.org/officeDocument/2006/relationships/slide" Target="slides/slide142.xml"/><Relationship Id="rId174" Type="http://schemas.openxmlformats.org/officeDocument/2006/relationships/slide" Target="slides/slide143.xml"/><Relationship Id="rId175" Type="http://schemas.openxmlformats.org/officeDocument/2006/relationships/slide" Target="slides/slide144.xml"/><Relationship Id="rId176" Type="http://schemas.openxmlformats.org/officeDocument/2006/relationships/slide" Target="slides/slide145.xml"/><Relationship Id="rId177" Type="http://schemas.openxmlformats.org/officeDocument/2006/relationships/slide" Target="slides/slide146.xml"/><Relationship Id="rId178" Type="http://schemas.openxmlformats.org/officeDocument/2006/relationships/slide" Target="slides/slide147.xml"/><Relationship Id="rId179" Type="http://schemas.openxmlformats.org/officeDocument/2006/relationships/slide" Target="slides/slide148.xml"/><Relationship Id="rId260" Type="http://schemas.openxmlformats.org/officeDocument/2006/relationships/slide" Target="slides/slide22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261" Type="http://schemas.openxmlformats.org/officeDocument/2006/relationships/slide" Target="slides/slide230.xml"/><Relationship Id="rId262" Type="http://schemas.openxmlformats.org/officeDocument/2006/relationships/slide" Target="slides/slide231.xml"/><Relationship Id="rId263" Type="http://schemas.openxmlformats.org/officeDocument/2006/relationships/slide" Target="slides/slide232.xml"/><Relationship Id="rId264" Type="http://schemas.openxmlformats.org/officeDocument/2006/relationships/slide" Target="slides/slide233.xml"/><Relationship Id="rId110" Type="http://schemas.openxmlformats.org/officeDocument/2006/relationships/slide" Target="slides/slide79.xml"/><Relationship Id="rId111" Type="http://schemas.openxmlformats.org/officeDocument/2006/relationships/slide" Target="slides/slide80.xml"/><Relationship Id="rId112" Type="http://schemas.openxmlformats.org/officeDocument/2006/relationships/slide" Target="slides/slide81.xml"/><Relationship Id="rId113" Type="http://schemas.openxmlformats.org/officeDocument/2006/relationships/slide" Target="slides/slide82.xml"/><Relationship Id="rId114" Type="http://schemas.openxmlformats.org/officeDocument/2006/relationships/slide" Target="slides/slide83.xml"/><Relationship Id="rId115" Type="http://schemas.openxmlformats.org/officeDocument/2006/relationships/slide" Target="slides/slide84.xml"/><Relationship Id="rId116" Type="http://schemas.openxmlformats.org/officeDocument/2006/relationships/slide" Target="slides/slide85.xml"/><Relationship Id="rId117" Type="http://schemas.openxmlformats.org/officeDocument/2006/relationships/slide" Target="slides/slide86.xml"/><Relationship Id="rId118" Type="http://schemas.openxmlformats.org/officeDocument/2006/relationships/slide" Target="slides/slide87.xml"/><Relationship Id="rId119" Type="http://schemas.openxmlformats.org/officeDocument/2006/relationships/slide" Target="slides/slide88.xml"/><Relationship Id="rId200" Type="http://schemas.openxmlformats.org/officeDocument/2006/relationships/slide" Target="slides/slide169.xml"/><Relationship Id="rId201" Type="http://schemas.openxmlformats.org/officeDocument/2006/relationships/slide" Target="slides/slide170.xml"/><Relationship Id="rId202" Type="http://schemas.openxmlformats.org/officeDocument/2006/relationships/slide" Target="slides/slide171.xml"/><Relationship Id="rId203" Type="http://schemas.openxmlformats.org/officeDocument/2006/relationships/slide" Target="slides/slide172.xml"/><Relationship Id="rId204" Type="http://schemas.openxmlformats.org/officeDocument/2006/relationships/slide" Target="slides/slide173.xml"/><Relationship Id="rId205" Type="http://schemas.openxmlformats.org/officeDocument/2006/relationships/slide" Target="slides/slide174.xml"/><Relationship Id="rId206" Type="http://schemas.openxmlformats.org/officeDocument/2006/relationships/slide" Target="slides/slide175.xml"/><Relationship Id="rId207" Type="http://schemas.openxmlformats.org/officeDocument/2006/relationships/slide" Target="slides/slide176.xml"/><Relationship Id="rId208" Type="http://schemas.openxmlformats.org/officeDocument/2006/relationships/slide" Target="slides/slide177.xml"/><Relationship Id="rId209" Type="http://schemas.openxmlformats.org/officeDocument/2006/relationships/slide" Target="slides/slide178.xml"/><Relationship Id="rId265" Type="http://schemas.openxmlformats.org/officeDocument/2006/relationships/slide" Target="slides/slide234.xml"/><Relationship Id="rId266" Type="http://schemas.openxmlformats.org/officeDocument/2006/relationships/slide" Target="slides/slide235.xml"/><Relationship Id="rId267" Type="http://schemas.openxmlformats.org/officeDocument/2006/relationships/slide" Target="slides/slide236.xml"/><Relationship Id="rId268" Type="http://schemas.openxmlformats.org/officeDocument/2006/relationships/slide" Target="slides/slide237.xml"/><Relationship Id="rId269" Type="http://schemas.openxmlformats.org/officeDocument/2006/relationships/slide" Target="slides/slide238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80" Type="http://schemas.openxmlformats.org/officeDocument/2006/relationships/slide" Target="slides/slide49.xml"/><Relationship Id="rId81" Type="http://schemas.openxmlformats.org/officeDocument/2006/relationships/slide" Target="slides/slide50.xml"/><Relationship Id="rId82" Type="http://schemas.openxmlformats.org/officeDocument/2006/relationships/slide" Target="slides/slide51.xml"/><Relationship Id="rId83" Type="http://schemas.openxmlformats.org/officeDocument/2006/relationships/slide" Target="slides/slide52.xml"/><Relationship Id="rId84" Type="http://schemas.openxmlformats.org/officeDocument/2006/relationships/slide" Target="slides/slide53.xml"/><Relationship Id="rId85" Type="http://schemas.openxmlformats.org/officeDocument/2006/relationships/slide" Target="slides/slide54.xml"/><Relationship Id="rId86" Type="http://schemas.openxmlformats.org/officeDocument/2006/relationships/slide" Target="slides/slide55.xml"/><Relationship Id="rId87" Type="http://schemas.openxmlformats.org/officeDocument/2006/relationships/slide" Target="slides/slide56.xml"/><Relationship Id="rId88" Type="http://schemas.openxmlformats.org/officeDocument/2006/relationships/slide" Target="slides/slide57.xml"/><Relationship Id="rId89" Type="http://schemas.openxmlformats.org/officeDocument/2006/relationships/slide" Target="slides/slide58.xml"/><Relationship Id="rId180" Type="http://schemas.openxmlformats.org/officeDocument/2006/relationships/slide" Target="slides/slide149.xml"/><Relationship Id="rId181" Type="http://schemas.openxmlformats.org/officeDocument/2006/relationships/slide" Target="slides/slide150.xml"/><Relationship Id="rId182" Type="http://schemas.openxmlformats.org/officeDocument/2006/relationships/slide" Target="slides/slide151.xml"/><Relationship Id="rId183" Type="http://schemas.openxmlformats.org/officeDocument/2006/relationships/slide" Target="slides/slide152.xml"/><Relationship Id="rId184" Type="http://schemas.openxmlformats.org/officeDocument/2006/relationships/slide" Target="slides/slide153.xml"/><Relationship Id="rId185" Type="http://schemas.openxmlformats.org/officeDocument/2006/relationships/slide" Target="slides/slide154.xml"/><Relationship Id="rId186" Type="http://schemas.openxmlformats.org/officeDocument/2006/relationships/slide" Target="slides/slide155.xml"/><Relationship Id="rId187" Type="http://schemas.openxmlformats.org/officeDocument/2006/relationships/slide" Target="slides/slide156.xml"/><Relationship Id="rId188" Type="http://schemas.openxmlformats.org/officeDocument/2006/relationships/slide" Target="slides/slide157.xml"/><Relationship Id="rId189" Type="http://schemas.openxmlformats.org/officeDocument/2006/relationships/slide" Target="slides/slide158.xml"/><Relationship Id="rId270" Type="http://schemas.openxmlformats.org/officeDocument/2006/relationships/slide" Target="slides/slide239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271" Type="http://schemas.openxmlformats.org/officeDocument/2006/relationships/slide" Target="slides/slide240.xml"/><Relationship Id="rId272" Type="http://schemas.openxmlformats.org/officeDocument/2006/relationships/slide" Target="slides/slide241.xml"/><Relationship Id="rId273" Type="http://schemas.openxmlformats.org/officeDocument/2006/relationships/slide" Target="slides/slide242.xml"/><Relationship Id="rId274" Type="http://schemas.openxmlformats.org/officeDocument/2006/relationships/slide" Target="slides/slide243.xml"/><Relationship Id="rId120" Type="http://schemas.openxmlformats.org/officeDocument/2006/relationships/slide" Target="slides/slide89.xml"/><Relationship Id="rId121" Type="http://schemas.openxmlformats.org/officeDocument/2006/relationships/slide" Target="slides/slide90.xml"/><Relationship Id="rId122" Type="http://schemas.openxmlformats.org/officeDocument/2006/relationships/slide" Target="slides/slide91.xml"/><Relationship Id="rId123" Type="http://schemas.openxmlformats.org/officeDocument/2006/relationships/slide" Target="slides/slide92.xml"/><Relationship Id="rId124" Type="http://schemas.openxmlformats.org/officeDocument/2006/relationships/slide" Target="slides/slide93.xml"/><Relationship Id="rId125" Type="http://schemas.openxmlformats.org/officeDocument/2006/relationships/slide" Target="slides/slide94.xml"/><Relationship Id="rId126" Type="http://schemas.openxmlformats.org/officeDocument/2006/relationships/slide" Target="slides/slide95.xml"/><Relationship Id="rId127" Type="http://schemas.openxmlformats.org/officeDocument/2006/relationships/slide" Target="slides/slide96.xml"/><Relationship Id="rId128" Type="http://schemas.openxmlformats.org/officeDocument/2006/relationships/slide" Target="slides/slide97.xml"/><Relationship Id="rId129" Type="http://schemas.openxmlformats.org/officeDocument/2006/relationships/slide" Target="slides/slide98.xml"/><Relationship Id="rId210" Type="http://schemas.openxmlformats.org/officeDocument/2006/relationships/slide" Target="slides/slide179.xml"/><Relationship Id="rId211" Type="http://schemas.openxmlformats.org/officeDocument/2006/relationships/slide" Target="slides/slide180.xml"/><Relationship Id="rId212" Type="http://schemas.openxmlformats.org/officeDocument/2006/relationships/slide" Target="slides/slide181.xml"/><Relationship Id="rId213" Type="http://schemas.openxmlformats.org/officeDocument/2006/relationships/slide" Target="slides/slide182.xml"/><Relationship Id="rId214" Type="http://schemas.openxmlformats.org/officeDocument/2006/relationships/slide" Target="slides/slide183.xml"/><Relationship Id="rId215" Type="http://schemas.openxmlformats.org/officeDocument/2006/relationships/slide" Target="slides/slide184.xml"/><Relationship Id="rId216" Type="http://schemas.openxmlformats.org/officeDocument/2006/relationships/slide" Target="slides/slide185.xml"/><Relationship Id="rId217" Type="http://schemas.openxmlformats.org/officeDocument/2006/relationships/slide" Target="slides/slide186.xml"/><Relationship Id="rId218" Type="http://schemas.openxmlformats.org/officeDocument/2006/relationships/slide" Target="slides/slide187.xml"/><Relationship Id="rId219" Type="http://schemas.openxmlformats.org/officeDocument/2006/relationships/slide" Target="slides/slide188.xml"/><Relationship Id="rId275" Type="http://schemas.openxmlformats.org/officeDocument/2006/relationships/slide" Target="slides/slide244.xml"/><Relationship Id="rId276" Type="http://schemas.openxmlformats.org/officeDocument/2006/relationships/slide" Target="slides/slide245.xml"/><Relationship Id="rId277" Type="http://schemas.openxmlformats.org/officeDocument/2006/relationships/slide" Target="slides/slide246.xml"/><Relationship Id="rId278" Type="http://schemas.openxmlformats.org/officeDocument/2006/relationships/slide" Target="slides/slide247.xml"/><Relationship Id="rId279" Type="http://schemas.openxmlformats.org/officeDocument/2006/relationships/slide" Target="slides/slide248.xml"/><Relationship Id="rId300" Type="http://schemas.openxmlformats.org/officeDocument/2006/relationships/slide" Target="slides/slide269.xml"/><Relationship Id="rId301" Type="http://schemas.openxmlformats.org/officeDocument/2006/relationships/slide" Target="slides/slide270.xml"/><Relationship Id="rId302" Type="http://schemas.openxmlformats.org/officeDocument/2006/relationships/slide" Target="slides/slide271.xml"/><Relationship Id="rId303" Type="http://schemas.openxmlformats.org/officeDocument/2006/relationships/slide" Target="slides/slide272.xml"/><Relationship Id="rId304" Type="http://schemas.openxmlformats.org/officeDocument/2006/relationships/slide" Target="slides/slide273.xml"/><Relationship Id="rId305" Type="http://schemas.openxmlformats.org/officeDocument/2006/relationships/slide" Target="slides/slide274.xml"/><Relationship Id="rId306" Type="http://schemas.openxmlformats.org/officeDocument/2006/relationships/slide" Target="slides/slide275.xml"/><Relationship Id="rId307" Type="http://schemas.openxmlformats.org/officeDocument/2006/relationships/notesMaster" Target="notesMasters/notesMaster1.xml"/><Relationship Id="rId308" Type="http://schemas.openxmlformats.org/officeDocument/2006/relationships/handoutMaster" Target="handoutMasters/handoutMaster1.xml"/><Relationship Id="rId309" Type="http://schemas.openxmlformats.org/officeDocument/2006/relationships/printerSettings" Target="printerSettings/printerSettings1.bin"/><Relationship Id="rId90" Type="http://schemas.openxmlformats.org/officeDocument/2006/relationships/slide" Target="slides/slide59.xml"/><Relationship Id="rId91" Type="http://schemas.openxmlformats.org/officeDocument/2006/relationships/slide" Target="slides/slide60.xml"/><Relationship Id="rId92" Type="http://schemas.openxmlformats.org/officeDocument/2006/relationships/slide" Target="slides/slide61.xml"/><Relationship Id="rId93" Type="http://schemas.openxmlformats.org/officeDocument/2006/relationships/slide" Target="slides/slide62.xml"/><Relationship Id="rId94" Type="http://schemas.openxmlformats.org/officeDocument/2006/relationships/slide" Target="slides/slide63.xml"/><Relationship Id="rId95" Type="http://schemas.openxmlformats.org/officeDocument/2006/relationships/slide" Target="slides/slide64.xml"/><Relationship Id="rId96" Type="http://schemas.openxmlformats.org/officeDocument/2006/relationships/slide" Target="slides/slide65.xml"/><Relationship Id="rId97" Type="http://schemas.openxmlformats.org/officeDocument/2006/relationships/slide" Target="slides/slide66.xml"/><Relationship Id="rId98" Type="http://schemas.openxmlformats.org/officeDocument/2006/relationships/slide" Target="slides/slide67.xml"/><Relationship Id="rId99" Type="http://schemas.openxmlformats.org/officeDocument/2006/relationships/slide" Target="slides/slide68.xml"/><Relationship Id="rId190" Type="http://schemas.openxmlformats.org/officeDocument/2006/relationships/slide" Target="slides/slide159.xml"/><Relationship Id="rId191" Type="http://schemas.openxmlformats.org/officeDocument/2006/relationships/slide" Target="slides/slide160.xml"/><Relationship Id="rId192" Type="http://schemas.openxmlformats.org/officeDocument/2006/relationships/slide" Target="slides/slide161.xml"/><Relationship Id="rId193" Type="http://schemas.openxmlformats.org/officeDocument/2006/relationships/slide" Target="slides/slide162.xml"/><Relationship Id="rId194" Type="http://schemas.openxmlformats.org/officeDocument/2006/relationships/slide" Target="slides/slide163.xml"/><Relationship Id="rId195" Type="http://schemas.openxmlformats.org/officeDocument/2006/relationships/slide" Target="slides/slide164.xml"/><Relationship Id="rId196" Type="http://schemas.openxmlformats.org/officeDocument/2006/relationships/slide" Target="slides/slide165.xml"/><Relationship Id="rId197" Type="http://schemas.openxmlformats.org/officeDocument/2006/relationships/slide" Target="slides/slide166.xml"/><Relationship Id="rId198" Type="http://schemas.openxmlformats.org/officeDocument/2006/relationships/slide" Target="slides/slide167.xml"/><Relationship Id="rId199" Type="http://schemas.openxmlformats.org/officeDocument/2006/relationships/slide" Target="slides/slide168.xml"/><Relationship Id="rId280" Type="http://schemas.openxmlformats.org/officeDocument/2006/relationships/slide" Target="slides/slide24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" Target="slides/slide1.xml"/><Relationship Id="rId33" Type="http://schemas.openxmlformats.org/officeDocument/2006/relationships/slide" Target="slides/slide2.xml"/><Relationship Id="rId34" Type="http://schemas.openxmlformats.org/officeDocument/2006/relationships/slide" Target="slides/slide3.xml"/><Relationship Id="rId35" Type="http://schemas.openxmlformats.org/officeDocument/2006/relationships/slide" Target="slides/slide4.xml"/><Relationship Id="rId36" Type="http://schemas.openxmlformats.org/officeDocument/2006/relationships/slide" Target="slides/slide5.xml"/><Relationship Id="rId37" Type="http://schemas.openxmlformats.org/officeDocument/2006/relationships/slide" Target="slides/slide6.xml"/><Relationship Id="rId38" Type="http://schemas.openxmlformats.org/officeDocument/2006/relationships/slide" Target="slides/slide7.xml"/><Relationship Id="rId39" Type="http://schemas.openxmlformats.org/officeDocument/2006/relationships/slide" Target="slides/slide8.xml"/><Relationship Id="rId281" Type="http://schemas.openxmlformats.org/officeDocument/2006/relationships/slide" Target="slides/slide250.xml"/><Relationship Id="rId282" Type="http://schemas.openxmlformats.org/officeDocument/2006/relationships/slide" Target="slides/slide251.xml"/><Relationship Id="rId283" Type="http://schemas.openxmlformats.org/officeDocument/2006/relationships/slide" Target="slides/slide252.xml"/><Relationship Id="rId284" Type="http://schemas.openxmlformats.org/officeDocument/2006/relationships/slide" Target="slides/slide253.xml"/><Relationship Id="rId130" Type="http://schemas.openxmlformats.org/officeDocument/2006/relationships/slide" Target="slides/slide99.xml"/><Relationship Id="rId131" Type="http://schemas.openxmlformats.org/officeDocument/2006/relationships/slide" Target="slides/slide100.xml"/><Relationship Id="rId132" Type="http://schemas.openxmlformats.org/officeDocument/2006/relationships/slide" Target="slides/slide101.xml"/><Relationship Id="rId133" Type="http://schemas.openxmlformats.org/officeDocument/2006/relationships/slide" Target="slides/slide102.xml"/><Relationship Id="rId220" Type="http://schemas.openxmlformats.org/officeDocument/2006/relationships/slide" Target="slides/slide189.xml"/><Relationship Id="rId221" Type="http://schemas.openxmlformats.org/officeDocument/2006/relationships/slide" Target="slides/slide190.xml"/><Relationship Id="rId222" Type="http://schemas.openxmlformats.org/officeDocument/2006/relationships/slide" Target="slides/slide191.xml"/><Relationship Id="rId223" Type="http://schemas.openxmlformats.org/officeDocument/2006/relationships/slide" Target="slides/slide192.xml"/><Relationship Id="rId224" Type="http://schemas.openxmlformats.org/officeDocument/2006/relationships/slide" Target="slides/slide193.xml"/><Relationship Id="rId225" Type="http://schemas.openxmlformats.org/officeDocument/2006/relationships/slide" Target="slides/slide194.xml"/><Relationship Id="rId226" Type="http://schemas.openxmlformats.org/officeDocument/2006/relationships/slide" Target="slides/slide195.xml"/><Relationship Id="rId227" Type="http://schemas.openxmlformats.org/officeDocument/2006/relationships/slide" Target="slides/slide196.xml"/><Relationship Id="rId228" Type="http://schemas.openxmlformats.org/officeDocument/2006/relationships/slide" Target="slides/slide197.xml"/><Relationship Id="rId229" Type="http://schemas.openxmlformats.org/officeDocument/2006/relationships/slide" Target="slides/slide198.xml"/><Relationship Id="rId134" Type="http://schemas.openxmlformats.org/officeDocument/2006/relationships/slide" Target="slides/slide103.xml"/><Relationship Id="rId135" Type="http://schemas.openxmlformats.org/officeDocument/2006/relationships/slide" Target="slides/slide104.xml"/><Relationship Id="rId136" Type="http://schemas.openxmlformats.org/officeDocument/2006/relationships/slide" Target="slides/slide105.xml"/><Relationship Id="rId137" Type="http://schemas.openxmlformats.org/officeDocument/2006/relationships/slide" Target="slides/slide106.xml"/><Relationship Id="rId138" Type="http://schemas.openxmlformats.org/officeDocument/2006/relationships/slide" Target="slides/slide107.xml"/><Relationship Id="rId139" Type="http://schemas.openxmlformats.org/officeDocument/2006/relationships/slide" Target="slides/slide108.xml"/><Relationship Id="rId285" Type="http://schemas.openxmlformats.org/officeDocument/2006/relationships/slide" Target="slides/slide254.xml"/><Relationship Id="rId286" Type="http://schemas.openxmlformats.org/officeDocument/2006/relationships/slide" Target="slides/slide255.xml"/><Relationship Id="rId287" Type="http://schemas.openxmlformats.org/officeDocument/2006/relationships/slide" Target="slides/slide256.xml"/><Relationship Id="rId288" Type="http://schemas.openxmlformats.org/officeDocument/2006/relationships/slide" Target="slides/slide257.xml"/><Relationship Id="rId289" Type="http://schemas.openxmlformats.org/officeDocument/2006/relationships/slide" Target="slides/slide258.xml"/><Relationship Id="rId310" Type="http://schemas.openxmlformats.org/officeDocument/2006/relationships/presProps" Target="presProps.xml"/><Relationship Id="rId311" Type="http://schemas.openxmlformats.org/officeDocument/2006/relationships/viewProps" Target="viewProps.xml"/><Relationship Id="rId312" Type="http://schemas.openxmlformats.org/officeDocument/2006/relationships/theme" Target="theme/theme1.xml"/><Relationship Id="rId313" Type="http://schemas.openxmlformats.org/officeDocument/2006/relationships/tableStyles" Target="tableStyles.xml"/><Relationship Id="rId290" Type="http://schemas.openxmlformats.org/officeDocument/2006/relationships/slide" Target="slides/slide259.xml"/><Relationship Id="rId291" Type="http://schemas.openxmlformats.org/officeDocument/2006/relationships/slide" Target="slides/slide260.xml"/><Relationship Id="rId292" Type="http://schemas.openxmlformats.org/officeDocument/2006/relationships/slide" Target="slides/slide261.xml"/><Relationship Id="rId293" Type="http://schemas.openxmlformats.org/officeDocument/2006/relationships/slide" Target="slides/slide262.xml"/><Relationship Id="rId294" Type="http://schemas.openxmlformats.org/officeDocument/2006/relationships/slide" Target="slides/slide263.xml"/><Relationship Id="rId295" Type="http://schemas.openxmlformats.org/officeDocument/2006/relationships/slide" Target="slides/slide264.xml"/><Relationship Id="rId296" Type="http://schemas.openxmlformats.org/officeDocument/2006/relationships/slide" Target="slides/slide265.xml"/><Relationship Id="rId40" Type="http://schemas.openxmlformats.org/officeDocument/2006/relationships/slide" Target="slides/slide9.xml"/><Relationship Id="rId41" Type="http://schemas.openxmlformats.org/officeDocument/2006/relationships/slide" Target="slides/slide10.xml"/><Relationship Id="rId42" Type="http://schemas.openxmlformats.org/officeDocument/2006/relationships/slide" Target="slides/slide11.xml"/><Relationship Id="rId43" Type="http://schemas.openxmlformats.org/officeDocument/2006/relationships/slide" Target="slides/slide12.xml"/><Relationship Id="rId44" Type="http://schemas.openxmlformats.org/officeDocument/2006/relationships/slide" Target="slides/slide13.xml"/><Relationship Id="rId45" Type="http://schemas.openxmlformats.org/officeDocument/2006/relationships/slide" Target="slides/slide14.xml"/><Relationship Id="rId46" Type="http://schemas.openxmlformats.org/officeDocument/2006/relationships/slide" Target="slides/slide15.xml"/><Relationship Id="rId47" Type="http://schemas.openxmlformats.org/officeDocument/2006/relationships/slide" Target="slides/slide16.xml"/><Relationship Id="rId48" Type="http://schemas.openxmlformats.org/officeDocument/2006/relationships/slide" Target="slides/slide17.xml"/><Relationship Id="rId49" Type="http://schemas.openxmlformats.org/officeDocument/2006/relationships/slide" Target="slides/slide18.xml"/><Relationship Id="rId297" Type="http://schemas.openxmlformats.org/officeDocument/2006/relationships/slide" Target="slides/slide266.xml"/><Relationship Id="rId298" Type="http://schemas.openxmlformats.org/officeDocument/2006/relationships/slide" Target="slides/slide267.xml"/><Relationship Id="rId299" Type="http://schemas.openxmlformats.org/officeDocument/2006/relationships/slide" Target="slides/slide268.xml"/><Relationship Id="rId140" Type="http://schemas.openxmlformats.org/officeDocument/2006/relationships/slide" Target="slides/slide109.xml"/><Relationship Id="rId141" Type="http://schemas.openxmlformats.org/officeDocument/2006/relationships/slide" Target="slides/slide110.xml"/><Relationship Id="rId142" Type="http://schemas.openxmlformats.org/officeDocument/2006/relationships/slide" Target="slides/slide111.xml"/><Relationship Id="rId143" Type="http://schemas.openxmlformats.org/officeDocument/2006/relationships/slide" Target="slides/slide112.xml"/><Relationship Id="rId144" Type="http://schemas.openxmlformats.org/officeDocument/2006/relationships/slide" Target="slides/slide113.xml"/><Relationship Id="rId145" Type="http://schemas.openxmlformats.org/officeDocument/2006/relationships/slide" Target="slides/slide114.xml"/><Relationship Id="rId146" Type="http://schemas.openxmlformats.org/officeDocument/2006/relationships/slide" Target="slides/slide115.xml"/><Relationship Id="rId147" Type="http://schemas.openxmlformats.org/officeDocument/2006/relationships/slide" Target="slides/slide116.xml"/><Relationship Id="rId148" Type="http://schemas.openxmlformats.org/officeDocument/2006/relationships/slide" Target="slides/slide117.xml"/><Relationship Id="rId149" Type="http://schemas.openxmlformats.org/officeDocument/2006/relationships/slide" Target="slides/slide118.xml"/><Relationship Id="rId230" Type="http://schemas.openxmlformats.org/officeDocument/2006/relationships/slide" Target="slides/slide199.xml"/><Relationship Id="rId231" Type="http://schemas.openxmlformats.org/officeDocument/2006/relationships/slide" Target="slides/slide200.xml"/><Relationship Id="rId232" Type="http://schemas.openxmlformats.org/officeDocument/2006/relationships/slide" Target="slides/slide201.xml"/><Relationship Id="rId233" Type="http://schemas.openxmlformats.org/officeDocument/2006/relationships/slide" Target="slides/slide202.xml"/><Relationship Id="rId234" Type="http://schemas.openxmlformats.org/officeDocument/2006/relationships/slide" Target="slides/slide203.xml"/><Relationship Id="rId235" Type="http://schemas.openxmlformats.org/officeDocument/2006/relationships/slide" Target="slides/slide204.xml"/><Relationship Id="rId236" Type="http://schemas.openxmlformats.org/officeDocument/2006/relationships/slide" Target="slides/slide205.xml"/><Relationship Id="rId237" Type="http://schemas.openxmlformats.org/officeDocument/2006/relationships/slide" Target="slides/slide206.xml"/><Relationship Id="rId238" Type="http://schemas.openxmlformats.org/officeDocument/2006/relationships/slide" Target="slides/slide207.xml"/><Relationship Id="rId239" Type="http://schemas.openxmlformats.org/officeDocument/2006/relationships/slide" Target="slides/slide208.xml"/><Relationship Id="rId50" Type="http://schemas.openxmlformats.org/officeDocument/2006/relationships/slide" Target="slides/slide19.xml"/><Relationship Id="rId51" Type="http://schemas.openxmlformats.org/officeDocument/2006/relationships/slide" Target="slides/slide20.xml"/><Relationship Id="rId52" Type="http://schemas.openxmlformats.org/officeDocument/2006/relationships/slide" Target="slides/slide21.xml"/><Relationship Id="rId53" Type="http://schemas.openxmlformats.org/officeDocument/2006/relationships/slide" Target="slides/slide22.xml"/><Relationship Id="rId54" Type="http://schemas.openxmlformats.org/officeDocument/2006/relationships/slide" Target="slides/slide23.xml"/><Relationship Id="rId55" Type="http://schemas.openxmlformats.org/officeDocument/2006/relationships/slide" Target="slides/slide24.xml"/><Relationship Id="rId56" Type="http://schemas.openxmlformats.org/officeDocument/2006/relationships/slide" Target="slides/slide25.xml"/><Relationship Id="rId57" Type="http://schemas.openxmlformats.org/officeDocument/2006/relationships/slide" Target="slides/slide26.xml"/><Relationship Id="rId58" Type="http://schemas.openxmlformats.org/officeDocument/2006/relationships/slide" Target="slides/slide27.xml"/><Relationship Id="rId59" Type="http://schemas.openxmlformats.org/officeDocument/2006/relationships/slide" Target="slides/slide28.xml"/><Relationship Id="rId150" Type="http://schemas.openxmlformats.org/officeDocument/2006/relationships/slide" Target="slides/slide119.xml"/><Relationship Id="rId151" Type="http://schemas.openxmlformats.org/officeDocument/2006/relationships/slide" Target="slides/slide120.xml"/><Relationship Id="rId152" Type="http://schemas.openxmlformats.org/officeDocument/2006/relationships/slide" Target="slides/slide121.xml"/><Relationship Id="rId153" Type="http://schemas.openxmlformats.org/officeDocument/2006/relationships/slide" Target="slides/slide122.xml"/><Relationship Id="rId154" Type="http://schemas.openxmlformats.org/officeDocument/2006/relationships/slide" Target="slides/slide123.xml"/><Relationship Id="rId155" Type="http://schemas.openxmlformats.org/officeDocument/2006/relationships/slide" Target="slides/slide124.xml"/><Relationship Id="rId156" Type="http://schemas.openxmlformats.org/officeDocument/2006/relationships/slide" Target="slides/slide125.xml"/><Relationship Id="rId157" Type="http://schemas.openxmlformats.org/officeDocument/2006/relationships/slide" Target="slides/slide126.xml"/><Relationship Id="rId158" Type="http://schemas.openxmlformats.org/officeDocument/2006/relationships/slide" Target="slides/slide127.xml"/><Relationship Id="rId159" Type="http://schemas.openxmlformats.org/officeDocument/2006/relationships/slide" Target="slides/slide128.xml"/><Relationship Id="rId240" Type="http://schemas.openxmlformats.org/officeDocument/2006/relationships/slide" Target="slides/slide209.xml"/><Relationship Id="rId241" Type="http://schemas.openxmlformats.org/officeDocument/2006/relationships/slide" Target="slides/slide210.xml"/><Relationship Id="rId242" Type="http://schemas.openxmlformats.org/officeDocument/2006/relationships/slide" Target="slides/slide211.xml"/><Relationship Id="rId243" Type="http://schemas.openxmlformats.org/officeDocument/2006/relationships/slide" Target="slides/slide212.xml"/><Relationship Id="rId244" Type="http://schemas.openxmlformats.org/officeDocument/2006/relationships/slide" Target="slides/slide213.xml"/><Relationship Id="rId245" Type="http://schemas.openxmlformats.org/officeDocument/2006/relationships/slide" Target="slides/slide214.xml"/><Relationship Id="rId246" Type="http://schemas.openxmlformats.org/officeDocument/2006/relationships/slide" Target="slides/slide215.xml"/><Relationship Id="rId247" Type="http://schemas.openxmlformats.org/officeDocument/2006/relationships/slide" Target="slides/slide216.xml"/><Relationship Id="rId248" Type="http://schemas.openxmlformats.org/officeDocument/2006/relationships/slide" Target="slides/slide217.xml"/><Relationship Id="rId249" Type="http://schemas.openxmlformats.org/officeDocument/2006/relationships/slide" Target="slides/slide218.xml"/><Relationship Id="rId60" Type="http://schemas.openxmlformats.org/officeDocument/2006/relationships/slide" Target="slides/slide29.xml"/><Relationship Id="rId61" Type="http://schemas.openxmlformats.org/officeDocument/2006/relationships/slide" Target="slides/slide30.xml"/><Relationship Id="rId62" Type="http://schemas.openxmlformats.org/officeDocument/2006/relationships/slide" Target="slides/slide31.xml"/><Relationship Id="rId63" Type="http://schemas.openxmlformats.org/officeDocument/2006/relationships/slide" Target="slides/slide32.xml"/><Relationship Id="rId64" Type="http://schemas.openxmlformats.org/officeDocument/2006/relationships/slide" Target="slides/slide33.xml"/><Relationship Id="rId65" Type="http://schemas.openxmlformats.org/officeDocument/2006/relationships/slide" Target="slides/slide34.xml"/><Relationship Id="rId66" Type="http://schemas.openxmlformats.org/officeDocument/2006/relationships/slide" Target="slides/slide35.xml"/><Relationship Id="rId67" Type="http://schemas.openxmlformats.org/officeDocument/2006/relationships/slide" Target="slides/slide36.xml"/><Relationship Id="rId68" Type="http://schemas.openxmlformats.org/officeDocument/2006/relationships/slide" Target="slides/slide37.xml"/><Relationship Id="rId69" Type="http://schemas.openxmlformats.org/officeDocument/2006/relationships/slide" Target="slides/slide38.xml"/><Relationship Id="rId160" Type="http://schemas.openxmlformats.org/officeDocument/2006/relationships/slide" Target="slides/slide129.xml"/><Relationship Id="rId161" Type="http://schemas.openxmlformats.org/officeDocument/2006/relationships/slide" Target="slides/slide130.xml"/><Relationship Id="rId162" Type="http://schemas.openxmlformats.org/officeDocument/2006/relationships/slide" Target="slides/slide131.xml"/><Relationship Id="rId163" Type="http://schemas.openxmlformats.org/officeDocument/2006/relationships/slide" Target="slides/slide132.xml"/><Relationship Id="rId164" Type="http://schemas.openxmlformats.org/officeDocument/2006/relationships/slide" Target="slides/slide133.xml"/><Relationship Id="rId165" Type="http://schemas.openxmlformats.org/officeDocument/2006/relationships/slide" Target="slides/slide134.xml"/><Relationship Id="rId166" Type="http://schemas.openxmlformats.org/officeDocument/2006/relationships/slide" Target="slides/slide135.xml"/><Relationship Id="rId167" Type="http://schemas.openxmlformats.org/officeDocument/2006/relationships/slide" Target="slides/slide136.xml"/><Relationship Id="rId168" Type="http://schemas.openxmlformats.org/officeDocument/2006/relationships/slide" Target="slides/slide137.xml"/><Relationship Id="rId169" Type="http://schemas.openxmlformats.org/officeDocument/2006/relationships/slide" Target="slides/slide138.xml"/><Relationship Id="rId250" Type="http://schemas.openxmlformats.org/officeDocument/2006/relationships/slide" Target="slides/slide219.xml"/><Relationship Id="rId251" Type="http://schemas.openxmlformats.org/officeDocument/2006/relationships/slide" Target="slides/slide220.xml"/><Relationship Id="rId252" Type="http://schemas.openxmlformats.org/officeDocument/2006/relationships/slide" Target="slides/slide221.xml"/><Relationship Id="rId253" Type="http://schemas.openxmlformats.org/officeDocument/2006/relationships/slide" Target="slides/slide222.xml"/><Relationship Id="rId254" Type="http://schemas.openxmlformats.org/officeDocument/2006/relationships/slide" Target="slides/slide223.xml"/><Relationship Id="rId255" Type="http://schemas.openxmlformats.org/officeDocument/2006/relationships/slide" Target="slides/slide224.xml"/><Relationship Id="rId256" Type="http://schemas.openxmlformats.org/officeDocument/2006/relationships/slide" Target="slides/slide225.xml"/><Relationship Id="rId257" Type="http://schemas.openxmlformats.org/officeDocument/2006/relationships/slide" Target="slides/slide226.xml"/><Relationship Id="rId258" Type="http://schemas.openxmlformats.org/officeDocument/2006/relationships/slide" Target="slides/slide227.xml"/><Relationship Id="rId259" Type="http://schemas.openxmlformats.org/officeDocument/2006/relationships/slide" Target="slides/slide228.xml"/><Relationship Id="rId100" Type="http://schemas.openxmlformats.org/officeDocument/2006/relationships/slide" Target="slides/slide69.xml"/><Relationship Id="rId101" Type="http://schemas.openxmlformats.org/officeDocument/2006/relationships/slide" Target="slides/slide70.xml"/><Relationship Id="rId102" Type="http://schemas.openxmlformats.org/officeDocument/2006/relationships/slide" Target="slides/slide71.xml"/><Relationship Id="rId103" Type="http://schemas.openxmlformats.org/officeDocument/2006/relationships/slide" Target="slides/slide72.xml"/><Relationship Id="rId104" Type="http://schemas.openxmlformats.org/officeDocument/2006/relationships/slide" Target="slides/slide73.xml"/><Relationship Id="rId105" Type="http://schemas.openxmlformats.org/officeDocument/2006/relationships/slide" Target="slides/slide7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C:\Users\moscitho\Desktop\Papers\ISCA_2009\FinalVersion\Excel\SYNTH_Standard_Comparis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file:///C:\Users\moscitho\Desktop\Papers\ISCA_2009\FinalVersion\Excel\Homo-milc-noMEMLat.xlsx" TargetMode="External"/><Relationship Id="rId3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file:///C:\Users\moscitho\Desktop\Papers\ISCA_2009\FinalVersion\Excel\Homo-milc-noMEMLat.xlsx" TargetMode="External"/><Relationship Id="rId3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file:///C:\Users\moscitho\Desktop\Papers\ISCA_2009\FinalVersion\Excel\Homo-milc-noMEMLat.xlsx" TargetMode="External"/><Relationship Id="rId3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file:///C:\Users\moscitho\Desktop\Papers\ISCA_2009\FinalVersion\Excel\Homo-milc-noMEMLat.xlsx" TargetMode="External"/><Relationship Id="rId3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file:///C:\Users\moscitho\Desktop\Papers\ISCA_2009\FinalVersion\Excel\Homo-Matlab-MEMLat.xlsx" TargetMode="External"/><Relationship Id="rId3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9.xml"/><Relationship Id="rId2" Type="http://schemas.openxmlformats.org/officeDocument/2006/relationships/oleObject" Target="file:///C:\Users\moscitho\Desktop\Papers\ISCA_2009\FinalVersion\Excel\Final-Aggregate-noMEMLAT-Config1-MINAD-----forPowerPointPlo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0.xml"/><Relationship Id="rId2" Type="http://schemas.openxmlformats.org/officeDocument/2006/relationships/oleObject" Target="file:///C:\Users\moscitho\Desktop\Papers\ISCA_2009\FinalVersion\Excel\Final-Aggregate-noMEMLAT-Config1-MINAD-----forPowerPointPlot.xlsx" TargetMode="External"/><Relationship Id="rId3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1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2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3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4.xml"/><Relationship Id="rId2" Type="http://schemas.openxmlformats.org/officeDocument/2006/relationships/oleObject" Target="file:///\\vboxsvr\cfallin\Research\CHIPPER\hpca17-presentation\dat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5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6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7.xml"/><Relationship Id="rId2" Type="http://schemas.openxmlformats.org/officeDocument/2006/relationships/oleObject" Target="file:///\\vboxsvr\cfallin\Research\MinBD\conf\conf-may2012\minbd-poster-data.xlsx" TargetMode="External"/><Relationship Id="rId3" Type="http://schemas.openxmlformats.org/officeDocument/2006/relationships/chartUserShapes" Target="../drawings/drawing7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8.xml"/><Relationship Id="rId2" Type="http://schemas.openxmlformats.org/officeDocument/2006/relationships/oleObject" Target="file:///\\vboxsvr\cfallin\Research\MinBD\conf\poster-mar2012\minbd-poster-data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9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0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1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2.xml"/><Relationship Id="rId2" Type="http://schemas.openxmlformats.org/officeDocument/2006/relationships/oleObject" Target="file:///\\vboxsvr\cfallin\Research\MinBD\conf\poster-mar2012\minbd-poster-data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3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4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throttle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5.xml"/><Relationship Id="rId2" Type="http://schemas.openxmlformats.org/officeDocument/2006/relationships/oleObject" Target="file:///C:\Users\Reetu\Desktop\micro09-stc-talk\results\formatted-case-studies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6.xml"/><Relationship Id="rId2" Type="http://schemas.openxmlformats.org/officeDocument/2006/relationships/oleObject" Target="file:///C:\Users\Reetu\Desktop\micro09-stc-talk\results\formatted-case-studies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7.xml"/><Relationship Id="rId2" Type="http://schemas.openxmlformats.org/officeDocument/2006/relationships/oleObject" Target="file:///C:\Users\Reetu\Desktop\micro09-stc-talk\results\formatted-OS-case-studies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8.xml"/><Relationship Id="rId2" Type="http://schemas.openxmlformats.org/officeDocument/2006/relationships/oleObject" Target="file:///C:\Users\Reetu\Desktop\micro09-stc-talk\results\formatted-OS-case-studies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9.xml"/><Relationship Id="rId2" Type="http://schemas.openxmlformats.org/officeDocument/2006/relationships/oleObject" Target="file:///\\CIFS\HPCL\rdas\amazon%20backup\fairness-Noc\results\SlackBucket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0.xml"/><Relationship Id="rId2" Type="http://schemas.openxmlformats.org/officeDocument/2006/relationships/oleObject" Target="file:///\\CIFS\HPCL\rdas\amazon%20backup\fairness-Noc\results\SlackBucket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1.xml"/><Relationship Id="rId2" Type="http://schemas.openxmlformats.org/officeDocument/2006/relationships/oleObject" Target="file:///\\CIFS\HPCL\rdas\amazon%20backup\fairness-Noc\results\SlackBucket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2.xml"/><Relationship Id="rId2" Type="http://schemas.openxmlformats.org/officeDocument/2006/relationships/oleObject" Target="file:///\\CIFS\HPCL\rdas\amazon%20backup\fairness-Noc\results\SlackBucket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3.xml"/><Relationship Id="rId2" Type="http://schemas.openxmlformats.org/officeDocument/2006/relationships/oleObject" Target="file:///C:\Documents%20and%20Settings\Reetuparna%20Das\Desktop\job-talk\aergia\formatted-case-studies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4.xml"/><Relationship Id="rId2" Type="http://schemas.openxmlformats.org/officeDocument/2006/relationships/oleObject" Target="file:///C:\Documents%20and%20Settings\Reetuparna%20Das\Desktop\job-talk\aergia\formatted-case-stud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1020137969479"/>
          <c:y val="0.0421412948381454"/>
          <c:w val="0.833910296611155"/>
          <c:h val="0.699738758336142"/>
        </c:manualLayout>
      </c:layout>
      <c:lineChart>
        <c:grouping val="standard"/>
        <c:varyColors val="0"/>
        <c:ser>
          <c:idx val="0"/>
          <c:order val="0"/>
          <c:tx>
            <c:strRef>
              <c:f>'Comparison-uni'!$N$5</c:f>
              <c:strCache>
                <c:ptCount val="1"/>
                <c:pt idx="0">
                  <c:v>FLIT-2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0.0</c:v>
                </c:pt>
                <c:pt idx="1">
                  <c:v>0.08</c:v>
                </c:pt>
                <c:pt idx="2">
                  <c:v>0.16</c:v>
                </c:pt>
                <c:pt idx="3">
                  <c:v>0.07</c:v>
                </c:pt>
                <c:pt idx="4">
                  <c:v>0.08</c:v>
                </c:pt>
                <c:pt idx="5">
                  <c:v>0.09</c:v>
                </c:pt>
                <c:pt idx="6">
                  <c:v>0.1</c:v>
                </c:pt>
                <c:pt idx="7">
                  <c:v>0.11</c:v>
                </c:pt>
                <c:pt idx="8">
                  <c:v>0.12</c:v>
                </c:pt>
                <c:pt idx="9">
                  <c:v>0.13</c:v>
                </c:pt>
                <c:pt idx="10">
                  <c:v>0.14</c:v>
                </c:pt>
                <c:pt idx="11">
                  <c:v>0.15</c:v>
                </c:pt>
                <c:pt idx="12">
                  <c:v>0.16</c:v>
                </c:pt>
                <c:pt idx="13">
                  <c:v>0.17</c:v>
                </c:pt>
                <c:pt idx="14">
                  <c:v>0.18</c:v>
                </c:pt>
                <c:pt idx="15">
                  <c:v>0.19</c:v>
                </c:pt>
                <c:pt idx="16">
                  <c:v>0.2</c:v>
                </c:pt>
                <c:pt idx="17">
                  <c:v>0.21</c:v>
                </c:pt>
                <c:pt idx="18">
                  <c:v>0.22</c:v>
                </c:pt>
                <c:pt idx="19">
                  <c:v>0.23</c:v>
                </c:pt>
                <c:pt idx="20">
                  <c:v>0.24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</c:v>
                </c:pt>
                <c:pt idx="25">
                  <c:v>0.29</c:v>
                </c:pt>
                <c:pt idx="26">
                  <c:v>0.3</c:v>
                </c:pt>
                <c:pt idx="27">
                  <c:v>0.31</c:v>
                </c:pt>
                <c:pt idx="28">
                  <c:v>0.32</c:v>
                </c:pt>
                <c:pt idx="29">
                  <c:v>0.33</c:v>
                </c:pt>
                <c:pt idx="30">
                  <c:v>0.34</c:v>
                </c:pt>
                <c:pt idx="31">
                  <c:v>0.35</c:v>
                </c:pt>
                <c:pt idx="32">
                  <c:v>0.36</c:v>
                </c:pt>
                <c:pt idx="33">
                  <c:v>0.37</c:v>
                </c:pt>
                <c:pt idx="34">
                  <c:v>0.38</c:v>
                </c:pt>
                <c:pt idx="35">
                  <c:v>0.39</c:v>
                </c:pt>
                <c:pt idx="36">
                  <c:v>0.4</c:v>
                </c:pt>
                <c:pt idx="37">
                  <c:v>0.41</c:v>
                </c:pt>
                <c:pt idx="38">
                  <c:v>0.42</c:v>
                </c:pt>
                <c:pt idx="39">
                  <c:v>0.43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</c:v>
                </c:pt>
                <c:pt idx="44">
                  <c:v>0.48</c:v>
                </c:pt>
                <c:pt idx="45">
                  <c:v>0.49</c:v>
                </c:pt>
              </c:numCache>
            </c:numRef>
          </c:cat>
          <c:val>
            <c:numRef>
              <c:f>'Comparison-uni'!$N$6:$N$51</c:f>
              <c:numCache>
                <c:formatCode>General</c:formatCode>
                <c:ptCount val="46"/>
                <c:pt idx="0">
                  <c:v>29.0346716041281</c:v>
                </c:pt>
                <c:pt idx="1">
                  <c:v>29.0346716041281</c:v>
                </c:pt>
                <c:pt idx="2">
                  <c:v>29.0346716041281</c:v>
                </c:pt>
                <c:pt idx="3">
                  <c:v>29.0346716041281</c:v>
                </c:pt>
                <c:pt idx="4">
                  <c:v>29.0346716041281</c:v>
                </c:pt>
                <c:pt idx="5">
                  <c:v>29.31419920695</c:v>
                </c:pt>
                <c:pt idx="6">
                  <c:v>29.58477394032568</c:v>
                </c:pt>
                <c:pt idx="7">
                  <c:v>29.8828756654792</c:v>
                </c:pt>
                <c:pt idx="8">
                  <c:v>30.26413787356354</c:v>
                </c:pt>
                <c:pt idx="9">
                  <c:v>30.64781730769232</c:v>
                </c:pt>
                <c:pt idx="10">
                  <c:v>31.03713839285712</c:v>
                </c:pt>
                <c:pt idx="11">
                  <c:v>31.52908309097419</c:v>
                </c:pt>
                <c:pt idx="12">
                  <c:v>32.0485074335357</c:v>
                </c:pt>
                <c:pt idx="13">
                  <c:v>32.51403655828589</c:v>
                </c:pt>
                <c:pt idx="14">
                  <c:v>33.04240942771199</c:v>
                </c:pt>
                <c:pt idx="15">
                  <c:v>33.6213742014855</c:v>
                </c:pt>
                <c:pt idx="16">
                  <c:v>34.24539298314693</c:v>
                </c:pt>
                <c:pt idx="17">
                  <c:v>34.8646759979881</c:v>
                </c:pt>
                <c:pt idx="18">
                  <c:v>35.53490757128503</c:v>
                </c:pt>
                <c:pt idx="19">
                  <c:v>36.3327418478261</c:v>
                </c:pt>
                <c:pt idx="20">
                  <c:v>37.18738281250001</c:v>
                </c:pt>
                <c:pt idx="21">
                  <c:v>38.05446945530489</c:v>
                </c:pt>
                <c:pt idx="22">
                  <c:v>39.13274391592396</c:v>
                </c:pt>
                <c:pt idx="23">
                  <c:v>40.2686439677502</c:v>
                </c:pt>
                <c:pt idx="24">
                  <c:v>41.85950732362799</c:v>
                </c:pt>
                <c:pt idx="25">
                  <c:v>43.84179775474584</c:v>
                </c:pt>
                <c:pt idx="26">
                  <c:v>48.2111607403272</c:v>
                </c:pt>
                <c:pt idx="27">
                  <c:v>101.0</c:v>
                </c:pt>
                <c:pt idx="28">
                  <c:v>101.0</c:v>
                </c:pt>
                <c:pt idx="29">
                  <c:v>101.0</c:v>
                </c:pt>
                <c:pt idx="30">
                  <c:v>101.0</c:v>
                </c:pt>
                <c:pt idx="31">
                  <c:v>101.0</c:v>
                </c:pt>
                <c:pt idx="32">
                  <c:v>101.0</c:v>
                </c:pt>
                <c:pt idx="33">
                  <c:v>101.0</c:v>
                </c:pt>
                <c:pt idx="34">
                  <c:v>101.0</c:v>
                </c:pt>
                <c:pt idx="35">
                  <c:v>101.0</c:v>
                </c:pt>
                <c:pt idx="36">
                  <c:v>101.0</c:v>
                </c:pt>
                <c:pt idx="37">
                  <c:v>101.0</c:v>
                </c:pt>
                <c:pt idx="38">
                  <c:v>101.0</c:v>
                </c:pt>
                <c:pt idx="39">
                  <c:v>101.0</c:v>
                </c:pt>
                <c:pt idx="40">
                  <c:v>101.0</c:v>
                </c:pt>
                <c:pt idx="41">
                  <c:v>101.0</c:v>
                </c:pt>
                <c:pt idx="42">
                  <c:v>101.0</c:v>
                </c:pt>
                <c:pt idx="43">
                  <c:v>101.0</c:v>
                </c:pt>
                <c:pt idx="44">
                  <c:v>101.0</c:v>
                </c:pt>
                <c:pt idx="45">
                  <c:v>101.0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'Comparison-uni'!$O$5</c:f>
              <c:strCache>
                <c:ptCount val="1"/>
                <c:pt idx="0">
                  <c:v>WORM-2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0.0</c:v>
                </c:pt>
                <c:pt idx="1">
                  <c:v>0.08</c:v>
                </c:pt>
                <c:pt idx="2">
                  <c:v>0.16</c:v>
                </c:pt>
                <c:pt idx="3">
                  <c:v>0.07</c:v>
                </c:pt>
                <c:pt idx="4">
                  <c:v>0.08</c:v>
                </c:pt>
                <c:pt idx="5">
                  <c:v>0.09</c:v>
                </c:pt>
                <c:pt idx="6">
                  <c:v>0.1</c:v>
                </c:pt>
                <c:pt idx="7">
                  <c:v>0.11</c:v>
                </c:pt>
                <c:pt idx="8">
                  <c:v>0.12</c:v>
                </c:pt>
                <c:pt idx="9">
                  <c:v>0.13</c:v>
                </c:pt>
                <c:pt idx="10">
                  <c:v>0.14</c:v>
                </c:pt>
                <c:pt idx="11">
                  <c:v>0.15</c:v>
                </c:pt>
                <c:pt idx="12">
                  <c:v>0.16</c:v>
                </c:pt>
                <c:pt idx="13">
                  <c:v>0.17</c:v>
                </c:pt>
                <c:pt idx="14">
                  <c:v>0.18</c:v>
                </c:pt>
                <c:pt idx="15">
                  <c:v>0.19</c:v>
                </c:pt>
                <c:pt idx="16">
                  <c:v>0.2</c:v>
                </c:pt>
                <c:pt idx="17">
                  <c:v>0.21</c:v>
                </c:pt>
                <c:pt idx="18">
                  <c:v>0.22</c:v>
                </c:pt>
                <c:pt idx="19">
                  <c:v>0.23</c:v>
                </c:pt>
                <c:pt idx="20">
                  <c:v>0.24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</c:v>
                </c:pt>
                <c:pt idx="25">
                  <c:v>0.29</c:v>
                </c:pt>
                <c:pt idx="26">
                  <c:v>0.3</c:v>
                </c:pt>
                <c:pt idx="27">
                  <c:v>0.31</c:v>
                </c:pt>
                <c:pt idx="28">
                  <c:v>0.32</c:v>
                </c:pt>
                <c:pt idx="29">
                  <c:v>0.33</c:v>
                </c:pt>
                <c:pt idx="30">
                  <c:v>0.34</c:v>
                </c:pt>
                <c:pt idx="31">
                  <c:v>0.35</c:v>
                </c:pt>
                <c:pt idx="32">
                  <c:v>0.36</c:v>
                </c:pt>
                <c:pt idx="33">
                  <c:v>0.37</c:v>
                </c:pt>
                <c:pt idx="34">
                  <c:v>0.38</c:v>
                </c:pt>
                <c:pt idx="35">
                  <c:v>0.39</c:v>
                </c:pt>
                <c:pt idx="36">
                  <c:v>0.4</c:v>
                </c:pt>
                <c:pt idx="37">
                  <c:v>0.41</c:v>
                </c:pt>
                <c:pt idx="38">
                  <c:v>0.42</c:v>
                </c:pt>
                <c:pt idx="39">
                  <c:v>0.43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</c:v>
                </c:pt>
                <c:pt idx="44">
                  <c:v>0.48</c:v>
                </c:pt>
                <c:pt idx="45">
                  <c:v>0.49</c:v>
                </c:pt>
              </c:numCache>
            </c:numRef>
          </c:cat>
          <c:val>
            <c:numRef>
              <c:f>'Comparison-uni'!$O$6:$O$51</c:f>
              <c:numCache>
                <c:formatCode>General</c:formatCode>
                <c:ptCount val="46"/>
                <c:pt idx="0">
                  <c:v>29.1135147381661</c:v>
                </c:pt>
                <c:pt idx="1">
                  <c:v>29.1135147381661</c:v>
                </c:pt>
                <c:pt idx="2">
                  <c:v>29.1135147381661</c:v>
                </c:pt>
                <c:pt idx="3">
                  <c:v>29.1135147381661</c:v>
                </c:pt>
                <c:pt idx="4">
                  <c:v>29.1135147381661</c:v>
                </c:pt>
                <c:pt idx="5">
                  <c:v>29.38888618829042</c:v>
                </c:pt>
                <c:pt idx="6">
                  <c:v>29.66070424119698</c:v>
                </c:pt>
                <c:pt idx="7">
                  <c:v>29.96021045334968</c:v>
                </c:pt>
                <c:pt idx="8">
                  <c:v>30.3293680762079</c:v>
                </c:pt>
                <c:pt idx="9">
                  <c:v>30.70910576923082</c:v>
                </c:pt>
                <c:pt idx="10">
                  <c:v>31.10682844949203</c:v>
                </c:pt>
                <c:pt idx="11">
                  <c:v>31.61005324955631</c:v>
                </c:pt>
                <c:pt idx="12">
                  <c:v>32.1664733110681</c:v>
                </c:pt>
                <c:pt idx="13">
                  <c:v>32.6452967257594</c:v>
                </c:pt>
                <c:pt idx="14">
                  <c:v>33.3123357210565</c:v>
                </c:pt>
                <c:pt idx="15">
                  <c:v>33.9411418345932</c:v>
                </c:pt>
                <c:pt idx="16">
                  <c:v>34.7541359116506</c:v>
                </c:pt>
                <c:pt idx="17">
                  <c:v>35.5300609224377</c:v>
                </c:pt>
                <c:pt idx="18">
                  <c:v>36.50802556818183</c:v>
                </c:pt>
                <c:pt idx="19">
                  <c:v>37.6648650411276</c:v>
                </c:pt>
                <c:pt idx="20">
                  <c:v>38.94752672491234</c:v>
                </c:pt>
                <c:pt idx="21">
                  <c:v>40.36400726994524</c:v>
                </c:pt>
                <c:pt idx="22">
                  <c:v>42.0964748019856</c:v>
                </c:pt>
                <c:pt idx="23">
                  <c:v>44.2469450443631</c:v>
                </c:pt>
                <c:pt idx="24">
                  <c:v>47.75187219728434</c:v>
                </c:pt>
                <c:pt idx="25">
                  <c:v>57.84508902978844</c:v>
                </c:pt>
                <c:pt idx="26">
                  <c:v>101.0</c:v>
                </c:pt>
                <c:pt idx="27">
                  <c:v>101.0</c:v>
                </c:pt>
                <c:pt idx="28">
                  <c:v>101.0</c:v>
                </c:pt>
                <c:pt idx="29">
                  <c:v>101.0</c:v>
                </c:pt>
                <c:pt idx="30">
                  <c:v>101.0</c:v>
                </c:pt>
                <c:pt idx="31">
                  <c:v>101.0</c:v>
                </c:pt>
                <c:pt idx="32">
                  <c:v>101.0</c:v>
                </c:pt>
                <c:pt idx="33">
                  <c:v>101.0</c:v>
                </c:pt>
                <c:pt idx="34">
                  <c:v>101.0</c:v>
                </c:pt>
                <c:pt idx="35">
                  <c:v>101.0</c:v>
                </c:pt>
                <c:pt idx="36">
                  <c:v>101.0</c:v>
                </c:pt>
                <c:pt idx="37">
                  <c:v>101.0</c:v>
                </c:pt>
                <c:pt idx="38">
                  <c:v>101.0</c:v>
                </c:pt>
                <c:pt idx="39">
                  <c:v>101.0</c:v>
                </c:pt>
                <c:pt idx="40">
                  <c:v>101.0</c:v>
                </c:pt>
                <c:pt idx="41">
                  <c:v>101.0</c:v>
                </c:pt>
                <c:pt idx="42">
                  <c:v>101.0</c:v>
                </c:pt>
                <c:pt idx="43">
                  <c:v>101.0</c:v>
                </c:pt>
                <c:pt idx="44">
                  <c:v>101.0</c:v>
                </c:pt>
                <c:pt idx="45">
                  <c:v>101.0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'Comparison-uni'!$P$5</c:f>
              <c:strCache>
                <c:ptCount val="1"/>
                <c:pt idx="0">
                  <c:v>FLIT-1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0.0</c:v>
                </c:pt>
                <c:pt idx="1">
                  <c:v>0.08</c:v>
                </c:pt>
                <c:pt idx="2">
                  <c:v>0.16</c:v>
                </c:pt>
                <c:pt idx="3">
                  <c:v>0.07</c:v>
                </c:pt>
                <c:pt idx="4">
                  <c:v>0.08</c:v>
                </c:pt>
                <c:pt idx="5">
                  <c:v>0.09</c:v>
                </c:pt>
                <c:pt idx="6">
                  <c:v>0.1</c:v>
                </c:pt>
                <c:pt idx="7">
                  <c:v>0.11</c:v>
                </c:pt>
                <c:pt idx="8">
                  <c:v>0.12</c:v>
                </c:pt>
                <c:pt idx="9">
                  <c:v>0.13</c:v>
                </c:pt>
                <c:pt idx="10">
                  <c:v>0.14</c:v>
                </c:pt>
                <c:pt idx="11">
                  <c:v>0.15</c:v>
                </c:pt>
                <c:pt idx="12">
                  <c:v>0.16</c:v>
                </c:pt>
                <c:pt idx="13">
                  <c:v>0.17</c:v>
                </c:pt>
                <c:pt idx="14">
                  <c:v>0.18</c:v>
                </c:pt>
                <c:pt idx="15">
                  <c:v>0.19</c:v>
                </c:pt>
                <c:pt idx="16">
                  <c:v>0.2</c:v>
                </c:pt>
                <c:pt idx="17">
                  <c:v>0.21</c:v>
                </c:pt>
                <c:pt idx="18">
                  <c:v>0.22</c:v>
                </c:pt>
                <c:pt idx="19">
                  <c:v>0.23</c:v>
                </c:pt>
                <c:pt idx="20">
                  <c:v>0.24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</c:v>
                </c:pt>
                <c:pt idx="25">
                  <c:v>0.29</c:v>
                </c:pt>
                <c:pt idx="26">
                  <c:v>0.3</c:v>
                </c:pt>
                <c:pt idx="27">
                  <c:v>0.31</c:v>
                </c:pt>
                <c:pt idx="28">
                  <c:v>0.32</c:v>
                </c:pt>
                <c:pt idx="29">
                  <c:v>0.33</c:v>
                </c:pt>
                <c:pt idx="30">
                  <c:v>0.34</c:v>
                </c:pt>
                <c:pt idx="31">
                  <c:v>0.35</c:v>
                </c:pt>
                <c:pt idx="32">
                  <c:v>0.36</c:v>
                </c:pt>
                <c:pt idx="33">
                  <c:v>0.37</c:v>
                </c:pt>
                <c:pt idx="34">
                  <c:v>0.38</c:v>
                </c:pt>
                <c:pt idx="35">
                  <c:v>0.39</c:v>
                </c:pt>
                <c:pt idx="36">
                  <c:v>0.4</c:v>
                </c:pt>
                <c:pt idx="37">
                  <c:v>0.41</c:v>
                </c:pt>
                <c:pt idx="38">
                  <c:v>0.42</c:v>
                </c:pt>
                <c:pt idx="39">
                  <c:v>0.43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</c:v>
                </c:pt>
                <c:pt idx="44">
                  <c:v>0.48</c:v>
                </c:pt>
                <c:pt idx="45">
                  <c:v>0.49</c:v>
                </c:pt>
              </c:numCache>
            </c:numRef>
          </c:cat>
          <c:val>
            <c:numRef>
              <c:f>'Comparison-uni'!$P$6:$P$51</c:f>
              <c:numCache>
                <c:formatCode>General</c:formatCode>
                <c:ptCount val="46"/>
                <c:pt idx="0">
                  <c:v>22.2481152490996</c:v>
                </c:pt>
                <c:pt idx="1">
                  <c:v>22.2481152490996</c:v>
                </c:pt>
                <c:pt idx="2">
                  <c:v>22.2481152490996</c:v>
                </c:pt>
                <c:pt idx="3">
                  <c:v>22.2481152490996</c:v>
                </c:pt>
                <c:pt idx="4">
                  <c:v>22.2481152490996</c:v>
                </c:pt>
                <c:pt idx="5">
                  <c:v>22.4505</c:v>
                </c:pt>
                <c:pt idx="6">
                  <c:v>22.66821875</c:v>
                </c:pt>
                <c:pt idx="7">
                  <c:v>22.8838352272727</c:v>
                </c:pt>
                <c:pt idx="8">
                  <c:v>23.16138541666672</c:v>
                </c:pt>
                <c:pt idx="9">
                  <c:v>23.44592307692285</c:v>
                </c:pt>
                <c:pt idx="10">
                  <c:v>23.73816188320589</c:v>
                </c:pt>
                <c:pt idx="11">
                  <c:v>24.1268156098699</c:v>
                </c:pt>
                <c:pt idx="12">
                  <c:v>24.51545892398862</c:v>
                </c:pt>
                <c:pt idx="13">
                  <c:v>24.8599233091055</c:v>
                </c:pt>
                <c:pt idx="14">
                  <c:v>25.26101388888889</c:v>
                </c:pt>
                <c:pt idx="15">
                  <c:v>25.69146584561942</c:v>
                </c:pt>
                <c:pt idx="16">
                  <c:v>26.14544017049949</c:v>
                </c:pt>
                <c:pt idx="17">
                  <c:v>26.60544940476165</c:v>
                </c:pt>
                <c:pt idx="18">
                  <c:v>27.15339357903198</c:v>
                </c:pt>
                <c:pt idx="19">
                  <c:v>27.79091089426388</c:v>
                </c:pt>
                <c:pt idx="20">
                  <c:v>28.49233337326345</c:v>
                </c:pt>
                <c:pt idx="21">
                  <c:v>29.2032669918325</c:v>
                </c:pt>
                <c:pt idx="22">
                  <c:v>30.04133633972888</c:v>
                </c:pt>
                <c:pt idx="23">
                  <c:v>31.150525462963</c:v>
                </c:pt>
                <c:pt idx="24">
                  <c:v>32.5741648474784</c:v>
                </c:pt>
                <c:pt idx="25">
                  <c:v>34.47015530105475</c:v>
                </c:pt>
                <c:pt idx="26">
                  <c:v>39.80467749025493</c:v>
                </c:pt>
                <c:pt idx="27">
                  <c:v>101.0</c:v>
                </c:pt>
                <c:pt idx="28">
                  <c:v>101.0</c:v>
                </c:pt>
                <c:pt idx="29">
                  <c:v>101.0</c:v>
                </c:pt>
                <c:pt idx="30">
                  <c:v>101.0</c:v>
                </c:pt>
                <c:pt idx="31">
                  <c:v>101.0</c:v>
                </c:pt>
                <c:pt idx="32">
                  <c:v>101.0</c:v>
                </c:pt>
                <c:pt idx="33">
                  <c:v>101.0</c:v>
                </c:pt>
                <c:pt idx="34">
                  <c:v>101.0</c:v>
                </c:pt>
                <c:pt idx="35">
                  <c:v>101.0</c:v>
                </c:pt>
                <c:pt idx="36">
                  <c:v>101.0</c:v>
                </c:pt>
                <c:pt idx="37">
                  <c:v>101.0</c:v>
                </c:pt>
                <c:pt idx="38">
                  <c:v>101.0</c:v>
                </c:pt>
                <c:pt idx="39">
                  <c:v>101.0</c:v>
                </c:pt>
                <c:pt idx="40">
                  <c:v>101.0</c:v>
                </c:pt>
                <c:pt idx="41">
                  <c:v>101.0</c:v>
                </c:pt>
                <c:pt idx="42">
                  <c:v>101.0</c:v>
                </c:pt>
                <c:pt idx="43">
                  <c:v>101.0</c:v>
                </c:pt>
                <c:pt idx="44">
                  <c:v>101.0</c:v>
                </c:pt>
                <c:pt idx="45">
                  <c:v>101.0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'Comparison-uni'!$Q$5</c:f>
              <c:strCache>
                <c:ptCount val="1"/>
                <c:pt idx="0">
                  <c:v>WORM-1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0.0</c:v>
                </c:pt>
                <c:pt idx="1">
                  <c:v>0.08</c:v>
                </c:pt>
                <c:pt idx="2">
                  <c:v>0.16</c:v>
                </c:pt>
                <c:pt idx="3">
                  <c:v>0.07</c:v>
                </c:pt>
                <c:pt idx="4">
                  <c:v>0.08</c:v>
                </c:pt>
                <c:pt idx="5">
                  <c:v>0.09</c:v>
                </c:pt>
                <c:pt idx="6">
                  <c:v>0.1</c:v>
                </c:pt>
                <c:pt idx="7">
                  <c:v>0.11</c:v>
                </c:pt>
                <c:pt idx="8">
                  <c:v>0.12</c:v>
                </c:pt>
                <c:pt idx="9">
                  <c:v>0.13</c:v>
                </c:pt>
                <c:pt idx="10">
                  <c:v>0.14</c:v>
                </c:pt>
                <c:pt idx="11">
                  <c:v>0.15</c:v>
                </c:pt>
                <c:pt idx="12">
                  <c:v>0.16</c:v>
                </c:pt>
                <c:pt idx="13">
                  <c:v>0.17</c:v>
                </c:pt>
                <c:pt idx="14">
                  <c:v>0.18</c:v>
                </c:pt>
                <c:pt idx="15">
                  <c:v>0.19</c:v>
                </c:pt>
                <c:pt idx="16">
                  <c:v>0.2</c:v>
                </c:pt>
                <c:pt idx="17">
                  <c:v>0.21</c:v>
                </c:pt>
                <c:pt idx="18">
                  <c:v>0.22</c:v>
                </c:pt>
                <c:pt idx="19">
                  <c:v>0.23</c:v>
                </c:pt>
                <c:pt idx="20">
                  <c:v>0.24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</c:v>
                </c:pt>
                <c:pt idx="25">
                  <c:v>0.29</c:v>
                </c:pt>
                <c:pt idx="26">
                  <c:v>0.3</c:v>
                </c:pt>
                <c:pt idx="27">
                  <c:v>0.31</c:v>
                </c:pt>
                <c:pt idx="28">
                  <c:v>0.32</c:v>
                </c:pt>
                <c:pt idx="29">
                  <c:v>0.33</c:v>
                </c:pt>
                <c:pt idx="30">
                  <c:v>0.34</c:v>
                </c:pt>
                <c:pt idx="31">
                  <c:v>0.35</c:v>
                </c:pt>
                <c:pt idx="32">
                  <c:v>0.36</c:v>
                </c:pt>
                <c:pt idx="33">
                  <c:v>0.37</c:v>
                </c:pt>
                <c:pt idx="34">
                  <c:v>0.38</c:v>
                </c:pt>
                <c:pt idx="35">
                  <c:v>0.39</c:v>
                </c:pt>
                <c:pt idx="36">
                  <c:v>0.4</c:v>
                </c:pt>
                <c:pt idx="37">
                  <c:v>0.41</c:v>
                </c:pt>
                <c:pt idx="38">
                  <c:v>0.42</c:v>
                </c:pt>
                <c:pt idx="39">
                  <c:v>0.43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</c:v>
                </c:pt>
                <c:pt idx="44">
                  <c:v>0.48</c:v>
                </c:pt>
                <c:pt idx="45">
                  <c:v>0.49</c:v>
                </c:pt>
              </c:numCache>
            </c:numRef>
          </c:cat>
          <c:val>
            <c:numRef>
              <c:f>'Comparison-uni'!$Q$6:$Q$51</c:f>
              <c:numCache>
                <c:formatCode>General</c:formatCode>
                <c:ptCount val="46"/>
                <c:pt idx="0">
                  <c:v>22.36470523898059</c:v>
                </c:pt>
                <c:pt idx="1">
                  <c:v>22.36470523898059</c:v>
                </c:pt>
                <c:pt idx="2">
                  <c:v>22.36470523898059</c:v>
                </c:pt>
                <c:pt idx="3">
                  <c:v>22.36470523898059</c:v>
                </c:pt>
                <c:pt idx="4">
                  <c:v>22.36470523898059</c:v>
                </c:pt>
                <c:pt idx="5">
                  <c:v>22.5850069444444</c:v>
                </c:pt>
                <c:pt idx="6">
                  <c:v>22.80790120061752</c:v>
                </c:pt>
                <c:pt idx="7">
                  <c:v>23.03034073670038</c:v>
                </c:pt>
                <c:pt idx="8">
                  <c:v>23.320125</c:v>
                </c:pt>
                <c:pt idx="9">
                  <c:v>23.63138461538462</c:v>
                </c:pt>
                <c:pt idx="10">
                  <c:v>23.93793303571429</c:v>
                </c:pt>
                <c:pt idx="11">
                  <c:v>24.3374985937559</c:v>
                </c:pt>
                <c:pt idx="12">
                  <c:v>24.7663407564814</c:v>
                </c:pt>
                <c:pt idx="13">
                  <c:v>25.1395588235294</c:v>
                </c:pt>
                <c:pt idx="14">
                  <c:v>25.64106944444442</c:v>
                </c:pt>
                <c:pt idx="15">
                  <c:v>26.1686381578947</c:v>
                </c:pt>
                <c:pt idx="16">
                  <c:v>26.78381874999999</c:v>
                </c:pt>
                <c:pt idx="17">
                  <c:v>27.44388392857138</c:v>
                </c:pt>
                <c:pt idx="18">
                  <c:v>28.22362720560449</c:v>
                </c:pt>
                <c:pt idx="19">
                  <c:v>29.15838729575569</c:v>
                </c:pt>
                <c:pt idx="20">
                  <c:v>30.24414977005328</c:v>
                </c:pt>
                <c:pt idx="21">
                  <c:v>31.45522044779549</c:v>
                </c:pt>
                <c:pt idx="22">
                  <c:v>32.93568059768915</c:v>
                </c:pt>
                <c:pt idx="23">
                  <c:v>35.03503687482933</c:v>
                </c:pt>
                <c:pt idx="24">
                  <c:v>38.7006709791474</c:v>
                </c:pt>
                <c:pt idx="25">
                  <c:v>61.9914439839569</c:v>
                </c:pt>
                <c:pt idx="26">
                  <c:v>101.0</c:v>
                </c:pt>
                <c:pt idx="27">
                  <c:v>101.0</c:v>
                </c:pt>
                <c:pt idx="28">
                  <c:v>101.0</c:v>
                </c:pt>
                <c:pt idx="29">
                  <c:v>101.0</c:v>
                </c:pt>
                <c:pt idx="30">
                  <c:v>101.0</c:v>
                </c:pt>
                <c:pt idx="31">
                  <c:v>101.0</c:v>
                </c:pt>
                <c:pt idx="32">
                  <c:v>101.0</c:v>
                </c:pt>
                <c:pt idx="33">
                  <c:v>101.0</c:v>
                </c:pt>
                <c:pt idx="34">
                  <c:v>101.0</c:v>
                </c:pt>
                <c:pt idx="35">
                  <c:v>101.0</c:v>
                </c:pt>
                <c:pt idx="36">
                  <c:v>101.0</c:v>
                </c:pt>
                <c:pt idx="37">
                  <c:v>101.0</c:v>
                </c:pt>
                <c:pt idx="38">
                  <c:v>101.0</c:v>
                </c:pt>
                <c:pt idx="39">
                  <c:v>101.0</c:v>
                </c:pt>
                <c:pt idx="40">
                  <c:v>101.0</c:v>
                </c:pt>
                <c:pt idx="41">
                  <c:v>101.0</c:v>
                </c:pt>
                <c:pt idx="42">
                  <c:v>101.0</c:v>
                </c:pt>
                <c:pt idx="43">
                  <c:v>101.0</c:v>
                </c:pt>
                <c:pt idx="44">
                  <c:v>101.0</c:v>
                </c:pt>
                <c:pt idx="45">
                  <c:v>101.0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'Comparison-uni'!$R$5</c:f>
              <c:strCache>
                <c:ptCount val="1"/>
                <c:pt idx="0">
                  <c:v>MIN-AD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0.0</c:v>
                </c:pt>
                <c:pt idx="1">
                  <c:v>0.08</c:v>
                </c:pt>
                <c:pt idx="2">
                  <c:v>0.16</c:v>
                </c:pt>
                <c:pt idx="3">
                  <c:v>0.07</c:v>
                </c:pt>
                <c:pt idx="4">
                  <c:v>0.08</c:v>
                </c:pt>
                <c:pt idx="5">
                  <c:v>0.09</c:v>
                </c:pt>
                <c:pt idx="6">
                  <c:v>0.1</c:v>
                </c:pt>
                <c:pt idx="7">
                  <c:v>0.11</c:v>
                </c:pt>
                <c:pt idx="8">
                  <c:v>0.12</c:v>
                </c:pt>
                <c:pt idx="9">
                  <c:v>0.13</c:v>
                </c:pt>
                <c:pt idx="10">
                  <c:v>0.14</c:v>
                </c:pt>
                <c:pt idx="11">
                  <c:v>0.15</c:v>
                </c:pt>
                <c:pt idx="12">
                  <c:v>0.16</c:v>
                </c:pt>
                <c:pt idx="13">
                  <c:v>0.17</c:v>
                </c:pt>
                <c:pt idx="14">
                  <c:v>0.18</c:v>
                </c:pt>
                <c:pt idx="15">
                  <c:v>0.19</c:v>
                </c:pt>
                <c:pt idx="16">
                  <c:v>0.2</c:v>
                </c:pt>
                <c:pt idx="17">
                  <c:v>0.21</c:v>
                </c:pt>
                <c:pt idx="18">
                  <c:v>0.22</c:v>
                </c:pt>
                <c:pt idx="19">
                  <c:v>0.23</c:v>
                </c:pt>
                <c:pt idx="20">
                  <c:v>0.24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</c:v>
                </c:pt>
                <c:pt idx="25">
                  <c:v>0.29</c:v>
                </c:pt>
                <c:pt idx="26">
                  <c:v>0.3</c:v>
                </c:pt>
                <c:pt idx="27">
                  <c:v>0.31</c:v>
                </c:pt>
                <c:pt idx="28">
                  <c:v>0.32</c:v>
                </c:pt>
                <c:pt idx="29">
                  <c:v>0.33</c:v>
                </c:pt>
                <c:pt idx="30">
                  <c:v>0.34</c:v>
                </c:pt>
                <c:pt idx="31">
                  <c:v>0.35</c:v>
                </c:pt>
                <c:pt idx="32">
                  <c:v>0.36</c:v>
                </c:pt>
                <c:pt idx="33">
                  <c:v>0.37</c:v>
                </c:pt>
                <c:pt idx="34">
                  <c:v>0.38</c:v>
                </c:pt>
                <c:pt idx="35">
                  <c:v>0.39</c:v>
                </c:pt>
                <c:pt idx="36">
                  <c:v>0.4</c:v>
                </c:pt>
                <c:pt idx="37">
                  <c:v>0.41</c:v>
                </c:pt>
                <c:pt idx="38">
                  <c:v>0.42</c:v>
                </c:pt>
                <c:pt idx="39">
                  <c:v>0.43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</c:v>
                </c:pt>
                <c:pt idx="44">
                  <c:v>0.48</c:v>
                </c:pt>
                <c:pt idx="45">
                  <c:v>0.49</c:v>
                </c:pt>
              </c:numCache>
            </c:numRef>
          </c:cat>
          <c:val>
            <c:numRef>
              <c:f>'Comparison-uni'!$R$6:$R$51</c:f>
              <c:numCache>
                <c:formatCode>General</c:formatCode>
                <c:ptCount val="46"/>
                <c:pt idx="0">
                  <c:v>28.3699375</c:v>
                </c:pt>
                <c:pt idx="1">
                  <c:v>28.3699375</c:v>
                </c:pt>
                <c:pt idx="2">
                  <c:v>28.3699375</c:v>
                </c:pt>
                <c:pt idx="3">
                  <c:v>28.3699375</c:v>
                </c:pt>
                <c:pt idx="4">
                  <c:v>28.3699375</c:v>
                </c:pt>
                <c:pt idx="5">
                  <c:v>28.53875</c:v>
                </c:pt>
                <c:pt idx="6">
                  <c:v>28.6458897131893</c:v>
                </c:pt>
                <c:pt idx="7">
                  <c:v>28.86399018192979</c:v>
                </c:pt>
                <c:pt idx="8">
                  <c:v>29.02631249999999</c:v>
                </c:pt>
                <c:pt idx="9">
                  <c:v>29.20287883231329</c:v>
                </c:pt>
                <c:pt idx="10">
                  <c:v>29.4105714285714</c:v>
                </c:pt>
                <c:pt idx="11">
                  <c:v>29.60545745452119</c:v>
                </c:pt>
                <c:pt idx="12">
                  <c:v>29.78552036906098</c:v>
                </c:pt>
                <c:pt idx="13">
                  <c:v>30.05677941176469</c:v>
                </c:pt>
                <c:pt idx="14">
                  <c:v>30.29650244269989</c:v>
                </c:pt>
                <c:pt idx="15">
                  <c:v>30.5566133006141</c:v>
                </c:pt>
                <c:pt idx="16">
                  <c:v>30.85373887119809</c:v>
                </c:pt>
                <c:pt idx="17">
                  <c:v>31.06698789586939</c:v>
                </c:pt>
                <c:pt idx="18">
                  <c:v>31.34040903060488</c:v>
                </c:pt>
                <c:pt idx="19">
                  <c:v>31.63286984073499</c:v>
                </c:pt>
                <c:pt idx="20">
                  <c:v>31.9691277649596</c:v>
                </c:pt>
                <c:pt idx="21">
                  <c:v>32.28099539253463</c:v>
                </c:pt>
                <c:pt idx="22">
                  <c:v>32.58730006105719</c:v>
                </c:pt>
                <c:pt idx="23">
                  <c:v>33.02241424808223</c:v>
                </c:pt>
                <c:pt idx="24">
                  <c:v>33.38787376898414</c:v>
                </c:pt>
                <c:pt idx="25">
                  <c:v>33.78716085887381</c:v>
                </c:pt>
                <c:pt idx="26">
                  <c:v>34.2208053299779</c:v>
                </c:pt>
                <c:pt idx="27">
                  <c:v>34.64669698912501</c:v>
                </c:pt>
                <c:pt idx="28">
                  <c:v>35.2041523032002</c:v>
                </c:pt>
                <c:pt idx="29">
                  <c:v>35.84937045931428</c:v>
                </c:pt>
                <c:pt idx="30">
                  <c:v>36.3318082135878</c:v>
                </c:pt>
                <c:pt idx="31">
                  <c:v>36.95339846393674</c:v>
                </c:pt>
                <c:pt idx="32">
                  <c:v>37.7886816561719</c:v>
                </c:pt>
                <c:pt idx="33">
                  <c:v>38.46060148445439</c:v>
                </c:pt>
                <c:pt idx="34">
                  <c:v>39.5017549284377</c:v>
                </c:pt>
                <c:pt idx="35">
                  <c:v>40.46924208576223</c:v>
                </c:pt>
                <c:pt idx="36">
                  <c:v>41.63965012664001</c:v>
                </c:pt>
                <c:pt idx="37">
                  <c:v>43.0612054194792</c:v>
                </c:pt>
                <c:pt idx="38">
                  <c:v>44.61585347706228</c:v>
                </c:pt>
                <c:pt idx="39">
                  <c:v>46.62691441752431</c:v>
                </c:pt>
                <c:pt idx="40">
                  <c:v>49.54624341089434</c:v>
                </c:pt>
                <c:pt idx="41">
                  <c:v>54.27817484347315</c:v>
                </c:pt>
                <c:pt idx="42">
                  <c:v>61.2887818239624</c:v>
                </c:pt>
                <c:pt idx="43">
                  <c:v>82.5747995686187</c:v>
                </c:pt>
                <c:pt idx="44">
                  <c:v>101.0</c:v>
                </c:pt>
                <c:pt idx="45">
                  <c:v>101.0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17311096"/>
        <c:axId val="-2017211448"/>
      </c:lineChart>
      <c:catAx>
        <c:axId val="-20173110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Injection Rate (flits per cycle per node)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17211448"/>
        <c:crosses val="autoZero"/>
        <c:auto val="1"/>
        <c:lblAlgn val="ctr"/>
        <c:lblOffset val="0"/>
        <c:noMultiLvlLbl val="0"/>
      </c:catAx>
      <c:valAx>
        <c:axId val="-2017211448"/>
        <c:scaling>
          <c:orientation val="minMax"/>
          <c:max val="1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Average Latency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173110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9026548672566"/>
          <c:y val="0.0579388665910925"/>
          <c:w val="0.268480942094628"/>
          <c:h val="0.371038736889407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5627699678901"/>
          <c:y val="0.0777566483434855"/>
          <c:w val="0.845965746428295"/>
          <c:h val="0.613067887790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7.990961234800436</c:v>
                </c:pt>
                <c:pt idx="1">
                  <c:v>7.99074839459152</c:v>
                </c:pt>
                <c:pt idx="2">
                  <c:v>7.989240070550971</c:v>
                </c:pt>
                <c:pt idx="3">
                  <c:v>7.978904582053072</c:v>
                </c:pt>
                <c:pt idx="4">
                  <c:v>7.98020171871738</c:v>
                </c:pt>
                <c:pt idx="5">
                  <c:v>7.991822931456971</c:v>
                </c:pt>
                <c:pt idx="6">
                  <c:v>7.990744016606945</c:v>
                </c:pt>
                <c:pt idx="9">
                  <c:v>15.62683690715284</c:v>
                </c:pt>
                <c:pt idx="10">
                  <c:v>15.7797106779107</c:v>
                </c:pt>
                <c:pt idx="11">
                  <c:v>15.62528765977654</c:v>
                </c:pt>
                <c:pt idx="12">
                  <c:v>15.22161788540324</c:v>
                </c:pt>
                <c:pt idx="13">
                  <c:v>15.04415835038784</c:v>
                </c:pt>
                <c:pt idx="14">
                  <c:v>15.36375544233844</c:v>
                </c:pt>
                <c:pt idx="15">
                  <c:v>15.2072909791627</c:v>
                </c:pt>
                <c:pt idx="18">
                  <c:v>14.83088599242701</c:v>
                </c:pt>
                <c:pt idx="19">
                  <c:v>14.77523316066492</c:v>
                </c:pt>
                <c:pt idx="20">
                  <c:v>14.7081754140043</c:v>
                </c:pt>
                <c:pt idx="21">
                  <c:v>14.72060270419103</c:v>
                </c:pt>
                <c:pt idx="22">
                  <c:v>14.67742651673961</c:v>
                </c:pt>
                <c:pt idx="23">
                  <c:v>16.23171391860889</c:v>
                </c:pt>
                <c:pt idx="24">
                  <c:v>16.19919594092933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-2017146264"/>
        <c:axId val="-2017143176"/>
      </c:barChart>
      <c:catAx>
        <c:axId val="-20171462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17143176"/>
        <c:crosses val="autoZero"/>
        <c:auto val="1"/>
        <c:lblAlgn val="ctr"/>
        <c:lblOffset val="0"/>
        <c:noMultiLvlLbl val="0"/>
      </c:catAx>
      <c:valAx>
        <c:axId val="-20171431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0114532907376869"/>
              <c:y val="0.16394257014743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171462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9763980688323"/>
          <c:y val="0.0282524059492563"/>
          <c:w val="0.816159709918914"/>
          <c:h val="0.668283309604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'Matlab-noMEMLAT'!$B$15:$Z$15</c:f>
              <c:numCache>
                <c:formatCode>General</c:formatCode>
                <c:ptCount val="25"/>
                <c:pt idx="0">
                  <c:v>0.404644796375965</c:v>
                </c:pt>
                <c:pt idx="1">
                  <c:v>0.404952476123379</c:v>
                </c:pt>
                <c:pt idx="2">
                  <c:v>0.405165999765852</c:v>
                </c:pt>
                <c:pt idx="3">
                  <c:v>0.4289368072201</c:v>
                </c:pt>
                <c:pt idx="4">
                  <c:v>0.422296398420537</c:v>
                </c:pt>
                <c:pt idx="5">
                  <c:v>0.428036647738451</c:v>
                </c:pt>
                <c:pt idx="6">
                  <c:v>0.421066018903007</c:v>
                </c:pt>
                <c:pt idx="9">
                  <c:v>0.3868076647274</c:v>
                </c:pt>
                <c:pt idx="10">
                  <c:v>0.3868076647274</c:v>
                </c:pt>
                <c:pt idx="11">
                  <c:v>0.390999421788818</c:v>
                </c:pt>
                <c:pt idx="12">
                  <c:v>0.434372118614065</c:v>
                </c:pt>
                <c:pt idx="13">
                  <c:v>0.442172348780199</c:v>
                </c:pt>
                <c:pt idx="14">
                  <c:v>0.430811126175558</c:v>
                </c:pt>
                <c:pt idx="15">
                  <c:v>0.438341086540505</c:v>
                </c:pt>
                <c:pt idx="18">
                  <c:v>0.408346037995378</c:v>
                </c:pt>
                <c:pt idx="19">
                  <c:v>0.410136874762544</c:v>
                </c:pt>
                <c:pt idx="20">
                  <c:v>0.411135862606341</c:v>
                </c:pt>
                <c:pt idx="21">
                  <c:v>0.431908076623589</c:v>
                </c:pt>
                <c:pt idx="22">
                  <c:v>0.42336961177829</c:v>
                </c:pt>
                <c:pt idx="23">
                  <c:v>0.377729450927129</c:v>
                </c:pt>
                <c:pt idx="24">
                  <c:v>0.371584815534752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'Matlab-noMEMLAT'!$B$16:$Z$16</c:f>
              <c:numCache>
                <c:formatCode>General</c:formatCode>
                <c:ptCount val="25"/>
                <c:pt idx="0">
                  <c:v>0.123644300746716</c:v>
                </c:pt>
                <c:pt idx="1">
                  <c:v>0.123684838157831</c:v>
                </c:pt>
                <c:pt idx="2">
                  <c:v>0.123698078823209</c:v>
                </c:pt>
                <c:pt idx="3">
                  <c:v>0.139996370865829</c:v>
                </c:pt>
                <c:pt idx="4">
                  <c:v>0.140770155299767</c:v>
                </c:pt>
                <c:pt idx="5">
                  <c:v>0.140237152654222</c:v>
                </c:pt>
                <c:pt idx="6">
                  <c:v>0.140580519639448</c:v>
                </c:pt>
                <c:pt idx="9">
                  <c:v>0.187097711812724</c:v>
                </c:pt>
                <c:pt idx="10">
                  <c:v>0.187097711812724</c:v>
                </c:pt>
                <c:pt idx="11">
                  <c:v>0.187402546198664</c:v>
                </c:pt>
                <c:pt idx="12">
                  <c:v>0.234411704519151</c:v>
                </c:pt>
                <c:pt idx="13">
                  <c:v>0.243391740033121</c:v>
                </c:pt>
                <c:pt idx="14">
                  <c:v>0.234407043199944</c:v>
                </c:pt>
                <c:pt idx="15">
                  <c:v>0.243649725383237</c:v>
                </c:pt>
                <c:pt idx="18">
                  <c:v>0.116395957896287</c:v>
                </c:pt>
                <c:pt idx="19">
                  <c:v>0.116517055232115</c:v>
                </c:pt>
                <c:pt idx="20">
                  <c:v>0.116419755829357</c:v>
                </c:pt>
                <c:pt idx="21">
                  <c:v>0.128928241238227</c:v>
                </c:pt>
                <c:pt idx="22">
                  <c:v>0.127528515150509</c:v>
                </c:pt>
                <c:pt idx="23">
                  <c:v>0.12451667196574</c:v>
                </c:pt>
                <c:pt idx="24">
                  <c:v>0.124053858703595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'Matlab-noMEMLAT'!$B$17:$Z$17</c:f>
              <c:numCache>
                <c:formatCode>General</c:formatCode>
                <c:ptCount val="25"/>
                <c:pt idx="0">
                  <c:v>0.471710902877319</c:v>
                </c:pt>
                <c:pt idx="1">
                  <c:v>0.474180268300403</c:v>
                </c:pt>
                <c:pt idx="2">
                  <c:v>0.474316251673724</c:v>
                </c:pt>
                <c:pt idx="3">
                  <c:v>0.0458040518756114</c:v>
                </c:pt>
                <c:pt idx="4">
                  <c:v>0.0413561518636737</c:v>
                </c:pt>
                <c:pt idx="5">
                  <c:v>0.0412344385197022</c:v>
                </c:pt>
                <c:pt idx="6">
                  <c:v>0.0434644281611355</c:v>
                </c:pt>
                <c:pt idx="9">
                  <c:v>0.426094623459877</c:v>
                </c:pt>
                <c:pt idx="10">
                  <c:v>0.426094623459877</c:v>
                </c:pt>
                <c:pt idx="11">
                  <c:v>0.428247546801436</c:v>
                </c:pt>
                <c:pt idx="12">
                  <c:v>0.0398179423248348</c:v>
                </c:pt>
                <c:pt idx="13">
                  <c:v>0.0402630620616455</c:v>
                </c:pt>
                <c:pt idx="14">
                  <c:v>0.0393540537206631</c:v>
                </c:pt>
                <c:pt idx="15">
                  <c:v>0.0397185976767239</c:v>
                </c:pt>
                <c:pt idx="18">
                  <c:v>0.475258004108336</c:v>
                </c:pt>
                <c:pt idx="19">
                  <c:v>0.484289132892442</c:v>
                </c:pt>
                <c:pt idx="20">
                  <c:v>0.480881566750888</c:v>
                </c:pt>
                <c:pt idx="21">
                  <c:v>0.0431957695334421</c:v>
                </c:pt>
                <c:pt idx="22">
                  <c:v>0.0386419130797219</c:v>
                </c:pt>
                <c:pt idx="23">
                  <c:v>0.0329726866490008</c:v>
                </c:pt>
                <c:pt idx="24">
                  <c:v>0.0310753295625469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-2071556792"/>
        <c:axId val="-2071553784"/>
      </c:barChart>
      <c:catAx>
        <c:axId val="-2071556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71553784"/>
        <c:crosses val="autoZero"/>
        <c:auto val="1"/>
        <c:lblAlgn val="ctr"/>
        <c:lblOffset val="0"/>
        <c:noMultiLvlLbl val="0"/>
      </c:catAx>
      <c:valAx>
        <c:axId val="-20715537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0.0351493784003103"/>
              <c:y val="0.016739659367396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71556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327233885994"/>
          <c:y val="0.0145985401459854"/>
          <c:w val="0.573926430967175"/>
          <c:h val="0.116406690039657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5627699678901"/>
          <c:y val="0.0777566483434856"/>
          <c:w val="0.845965746428295"/>
          <c:h val="0.613067887790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7.990961234800436</c:v>
                </c:pt>
                <c:pt idx="1">
                  <c:v>7.99074839459152</c:v>
                </c:pt>
                <c:pt idx="2">
                  <c:v>7.989240070550973</c:v>
                </c:pt>
                <c:pt idx="3">
                  <c:v>7.978904582053072</c:v>
                </c:pt>
                <c:pt idx="4">
                  <c:v>7.98020171871738</c:v>
                </c:pt>
                <c:pt idx="5">
                  <c:v>7.991822931456971</c:v>
                </c:pt>
                <c:pt idx="6">
                  <c:v>7.990744016606945</c:v>
                </c:pt>
                <c:pt idx="9">
                  <c:v>15.62683690715284</c:v>
                </c:pt>
                <c:pt idx="10">
                  <c:v>15.7797106779107</c:v>
                </c:pt>
                <c:pt idx="11">
                  <c:v>15.62528765977654</c:v>
                </c:pt>
                <c:pt idx="12">
                  <c:v>15.22161788540324</c:v>
                </c:pt>
                <c:pt idx="13">
                  <c:v>15.04415835038784</c:v>
                </c:pt>
                <c:pt idx="14">
                  <c:v>15.36375544233844</c:v>
                </c:pt>
                <c:pt idx="15">
                  <c:v>15.2072909791627</c:v>
                </c:pt>
                <c:pt idx="18">
                  <c:v>14.83088599242702</c:v>
                </c:pt>
                <c:pt idx="19">
                  <c:v>14.77523316066492</c:v>
                </c:pt>
                <c:pt idx="20">
                  <c:v>14.7081754140043</c:v>
                </c:pt>
                <c:pt idx="21">
                  <c:v>14.72060270419102</c:v>
                </c:pt>
                <c:pt idx="22">
                  <c:v>14.67742651673962</c:v>
                </c:pt>
                <c:pt idx="23">
                  <c:v>16.23171391860889</c:v>
                </c:pt>
                <c:pt idx="24">
                  <c:v>16.19919594092933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-2016953224"/>
        <c:axId val="-2017007352"/>
      </c:barChart>
      <c:catAx>
        <c:axId val="-2016953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17007352"/>
        <c:crosses val="autoZero"/>
        <c:auto val="1"/>
        <c:lblAlgn val="ctr"/>
        <c:lblOffset val="0"/>
        <c:noMultiLvlLbl val="0"/>
      </c:catAx>
      <c:valAx>
        <c:axId val="-2017007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0114532907376869"/>
              <c:y val="0.16394257014743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169532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9763980688323"/>
          <c:y val="0.0282524059492563"/>
          <c:w val="0.816159709918914"/>
          <c:h val="0.668283309604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'Matlab-noMEMLAT'!$B$15:$Z$15</c:f>
              <c:numCache>
                <c:formatCode>General</c:formatCode>
                <c:ptCount val="25"/>
                <c:pt idx="0">
                  <c:v>0.404644796375966</c:v>
                </c:pt>
                <c:pt idx="1">
                  <c:v>0.404952476123379</c:v>
                </c:pt>
                <c:pt idx="2">
                  <c:v>0.405165999765853</c:v>
                </c:pt>
                <c:pt idx="3">
                  <c:v>0.4289368072201</c:v>
                </c:pt>
                <c:pt idx="4">
                  <c:v>0.422296398420537</c:v>
                </c:pt>
                <c:pt idx="5">
                  <c:v>0.428036647738451</c:v>
                </c:pt>
                <c:pt idx="6">
                  <c:v>0.421066018903007</c:v>
                </c:pt>
                <c:pt idx="9">
                  <c:v>0.3868076647274</c:v>
                </c:pt>
                <c:pt idx="10">
                  <c:v>0.3868076647274</c:v>
                </c:pt>
                <c:pt idx="11">
                  <c:v>0.390999421788818</c:v>
                </c:pt>
                <c:pt idx="12">
                  <c:v>0.434372118614065</c:v>
                </c:pt>
                <c:pt idx="13">
                  <c:v>0.442172348780199</c:v>
                </c:pt>
                <c:pt idx="14">
                  <c:v>0.430811126175558</c:v>
                </c:pt>
                <c:pt idx="15">
                  <c:v>0.438341086540505</c:v>
                </c:pt>
                <c:pt idx="18">
                  <c:v>0.408346037995378</c:v>
                </c:pt>
                <c:pt idx="19">
                  <c:v>0.410136874762545</c:v>
                </c:pt>
                <c:pt idx="20">
                  <c:v>0.411135862606341</c:v>
                </c:pt>
                <c:pt idx="21">
                  <c:v>0.431908076623589</c:v>
                </c:pt>
                <c:pt idx="22">
                  <c:v>0.42336961177829</c:v>
                </c:pt>
                <c:pt idx="23">
                  <c:v>0.377729450927129</c:v>
                </c:pt>
                <c:pt idx="24">
                  <c:v>0.371584815534753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'Matlab-noMEMLAT'!$B$16:$Z$16</c:f>
              <c:numCache>
                <c:formatCode>General</c:formatCode>
                <c:ptCount val="25"/>
                <c:pt idx="0">
                  <c:v>0.123644300746716</c:v>
                </c:pt>
                <c:pt idx="1">
                  <c:v>0.123684838157831</c:v>
                </c:pt>
                <c:pt idx="2">
                  <c:v>0.123698078823209</c:v>
                </c:pt>
                <c:pt idx="3">
                  <c:v>0.139996370865829</c:v>
                </c:pt>
                <c:pt idx="4">
                  <c:v>0.140770155299767</c:v>
                </c:pt>
                <c:pt idx="5">
                  <c:v>0.140237152654222</c:v>
                </c:pt>
                <c:pt idx="6">
                  <c:v>0.140580519639448</c:v>
                </c:pt>
                <c:pt idx="9">
                  <c:v>0.187097711812724</c:v>
                </c:pt>
                <c:pt idx="10">
                  <c:v>0.187097711812724</c:v>
                </c:pt>
                <c:pt idx="11">
                  <c:v>0.187402546198664</c:v>
                </c:pt>
                <c:pt idx="12">
                  <c:v>0.234411704519151</c:v>
                </c:pt>
                <c:pt idx="13">
                  <c:v>0.243391740033121</c:v>
                </c:pt>
                <c:pt idx="14">
                  <c:v>0.234407043199944</c:v>
                </c:pt>
                <c:pt idx="15">
                  <c:v>0.243649725383237</c:v>
                </c:pt>
                <c:pt idx="18">
                  <c:v>0.116395957896287</c:v>
                </c:pt>
                <c:pt idx="19">
                  <c:v>0.116517055232115</c:v>
                </c:pt>
                <c:pt idx="20">
                  <c:v>0.116419755829357</c:v>
                </c:pt>
                <c:pt idx="21">
                  <c:v>0.128928241238227</c:v>
                </c:pt>
                <c:pt idx="22">
                  <c:v>0.127528515150509</c:v>
                </c:pt>
                <c:pt idx="23">
                  <c:v>0.12451667196574</c:v>
                </c:pt>
                <c:pt idx="24">
                  <c:v>0.124053858703595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'Matlab-noMEMLAT'!$B$17:$Z$17</c:f>
              <c:numCache>
                <c:formatCode>General</c:formatCode>
                <c:ptCount val="25"/>
                <c:pt idx="0">
                  <c:v>0.471710902877319</c:v>
                </c:pt>
                <c:pt idx="1">
                  <c:v>0.474180268300403</c:v>
                </c:pt>
                <c:pt idx="2">
                  <c:v>0.474316251673724</c:v>
                </c:pt>
                <c:pt idx="3">
                  <c:v>0.0458040518756115</c:v>
                </c:pt>
                <c:pt idx="4">
                  <c:v>0.0413561518636737</c:v>
                </c:pt>
                <c:pt idx="5">
                  <c:v>0.0412344385197022</c:v>
                </c:pt>
                <c:pt idx="6">
                  <c:v>0.0434644281611355</c:v>
                </c:pt>
                <c:pt idx="9">
                  <c:v>0.426094623459877</c:v>
                </c:pt>
                <c:pt idx="10">
                  <c:v>0.426094623459877</c:v>
                </c:pt>
                <c:pt idx="11">
                  <c:v>0.428247546801436</c:v>
                </c:pt>
                <c:pt idx="12">
                  <c:v>0.0398179423248348</c:v>
                </c:pt>
                <c:pt idx="13">
                  <c:v>0.0402630620616455</c:v>
                </c:pt>
                <c:pt idx="14">
                  <c:v>0.0393540537206631</c:v>
                </c:pt>
                <c:pt idx="15">
                  <c:v>0.0397185976767239</c:v>
                </c:pt>
                <c:pt idx="18">
                  <c:v>0.475258004108336</c:v>
                </c:pt>
                <c:pt idx="19">
                  <c:v>0.484289132892443</c:v>
                </c:pt>
                <c:pt idx="20">
                  <c:v>0.480881566750888</c:v>
                </c:pt>
                <c:pt idx="21">
                  <c:v>0.0431957695334421</c:v>
                </c:pt>
                <c:pt idx="22">
                  <c:v>0.0386419130797219</c:v>
                </c:pt>
                <c:pt idx="23">
                  <c:v>0.0329726866490008</c:v>
                </c:pt>
                <c:pt idx="24">
                  <c:v>0.0310753295625469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-2067311816"/>
        <c:axId val="-2067302888"/>
      </c:barChart>
      <c:catAx>
        <c:axId val="-2067311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67302888"/>
        <c:crosses val="autoZero"/>
        <c:auto val="1"/>
        <c:lblAlgn val="ctr"/>
        <c:lblOffset val="0"/>
        <c:noMultiLvlLbl val="0"/>
      </c:catAx>
      <c:valAx>
        <c:axId val="-20673028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0.0351493784003104"/>
              <c:y val="0.016739659367396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67311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327233885994"/>
          <c:y val="0.0145985401459854"/>
          <c:w val="0.573926430967175"/>
          <c:h val="0.116406690039657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16221328217"/>
          <c:y val="0.0449209382695834"/>
          <c:w val="0.845965746428295"/>
          <c:h val="0.613067887790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7.741709957519595</c:v>
                </c:pt>
                <c:pt idx="1">
                  <c:v>7.74924861197952</c:v>
                </c:pt>
                <c:pt idx="2">
                  <c:v>7.72917200928743</c:v>
                </c:pt>
                <c:pt idx="3">
                  <c:v>7.705927157725877</c:v>
                </c:pt>
                <c:pt idx="4">
                  <c:v>7.718060508470762</c:v>
                </c:pt>
                <c:pt idx="5">
                  <c:v>8.01283914340627</c:v>
                </c:pt>
                <c:pt idx="6">
                  <c:v>7.995906273564537</c:v>
                </c:pt>
                <c:pt idx="9">
                  <c:v>15.06829672872312</c:v>
                </c:pt>
                <c:pt idx="10">
                  <c:v>15.15705083498962</c:v>
                </c:pt>
                <c:pt idx="11">
                  <c:v>15.06478520660114</c:v>
                </c:pt>
                <c:pt idx="12">
                  <c:v>14.92559419935407</c:v>
                </c:pt>
                <c:pt idx="13">
                  <c:v>14.91148388798397</c:v>
                </c:pt>
                <c:pt idx="14">
                  <c:v>15.4871032449096</c:v>
                </c:pt>
                <c:pt idx="15">
                  <c:v>15.38096900072158</c:v>
                </c:pt>
                <c:pt idx="18">
                  <c:v>15.22565461723555</c:v>
                </c:pt>
                <c:pt idx="19">
                  <c:v>15.21047718560256</c:v>
                </c:pt>
                <c:pt idx="20">
                  <c:v>15.1845821905758</c:v>
                </c:pt>
                <c:pt idx="21">
                  <c:v>15.20049078115218</c:v>
                </c:pt>
                <c:pt idx="22">
                  <c:v>15.17581115901041</c:v>
                </c:pt>
                <c:pt idx="23">
                  <c:v>16.1668739717895</c:v>
                </c:pt>
                <c:pt idx="24">
                  <c:v>16.15621033272215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-2071514440"/>
        <c:axId val="-2071511384"/>
      </c:barChart>
      <c:catAx>
        <c:axId val="-2071514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71511384"/>
        <c:crosses val="autoZero"/>
        <c:auto val="1"/>
        <c:lblAlgn val="ctr"/>
        <c:lblOffset val="0"/>
        <c:noMultiLvlLbl val="0"/>
      </c:catAx>
      <c:valAx>
        <c:axId val="-20715113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011453279599837"/>
              <c:y val="0.22257466103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715144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5998745387437"/>
          <c:y val="0.187939306058782"/>
          <c:w val="0.680563351195342"/>
          <c:h val="0.6081554871490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'Matlab-noMEMLAT'!$B$15:$H$15</c:f>
              <c:numCache>
                <c:formatCode>General</c:formatCode>
                <c:ptCount val="7"/>
                <c:pt idx="0">
                  <c:v>0.415416717978091</c:v>
                </c:pt>
                <c:pt idx="1">
                  <c:v>0.447480293478354</c:v>
                </c:pt>
                <c:pt idx="2">
                  <c:v>0.439997222524245</c:v>
                </c:pt>
                <c:pt idx="4">
                  <c:v>0.383945784150216</c:v>
                </c:pt>
                <c:pt idx="5">
                  <c:v>0.434292583556912</c:v>
                </c:pt>
                <c:pt idx="6">
                  <c:v>0.443482327414081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'Matlab-noMEMLAT'!$B$16:$H$16</c:f>
              <c:numCache>
                <c:formatCode>General</c:formatCode>
                <c:ptCount val="7"/>
                <c:pt idx="0">
                  <c:v>0.0769554297272517</c:v>
                </c:pt>
                <c:pt idx="1">
                  <c:v>0.0943339225511127</c:v>
                </c:pt>
                <c:pt idx="2">
                  <c:v>0.0971930652503495</c:v>
                </c:pt>
                <c:pt idx="4">
                  <c:v>0.175397925980707</c:v>
                </c:pt>
                <c:pt idx="5">
                  <c:v>0.225573239342427</c:v>
                </c:pt>
                <c:pt idx="6">
                  <c:v>0.237752038562355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'Matlab-noMEMLAT'!$B$17:$H$17</c:f>
              <c:numCache>
                <c:formatCode>General</c:formatCode>
                <c:ptCount val="7"/>
                <c:pt idx="0">
                  <c:v>0.507627852294658</c:v>
                </c:pt>
                <c:pt idx="1">
                  <c:v>0.0730910480351187</c:v>
                </c:pt>
                <c:pt idx="2">
                  <c:v>0.0625618266158322</c:v>
                </c:pt>
                <c:pt idx="4">
                  <c:v>0.440656289869077</c:v>
                </c:pt>
                <c:pt idx="5">
                  <c:v>0.0587035768205807</c:v>
                </c:pt>
                <c:pt idx="6">
                  <c:v>0.0555160910623465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-2067257368"/>
        <c:axId val="-2067254360"/>
      </c:barChart>
      <c:catAx>
        <c:axId val="-2067257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/>
            </a:pPr>
            <a:endParaRPr lang="en-US"/>
          </a:p>
        </c:txPr>
        <c:crossAx val="-2067254360"/>
        <c:crosses val="autoZero"/>
        <c:auto val="1"/>
        <c:lblAlgn val="ctr"/>
        <c:lblOffset val="0"/>
        <c:noMultiLvlLbl val="0"/>
      </c:catAx>
      <c:valAx>
        <c:axId val="-2067254360"/>
        <c:scaling>
          <c:orientation val="minMax"/>
          <c:max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0.00383442677889647"/>
              <c:y val="0.18187368144162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67257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8494250187381"/>
          <c:y val="0.0266875786868106"/>
          <c:w val="0.755191553432858"/>
          <c:h val="0.116406690039657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tx1"/>
      </a:solidFill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175297430555"/>
          <c:y val="0.127982653540577"/>
          <c:w val="0.683364935943678"/>
          <c:h val="0.6404917565341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'Matlab-noMEMLAT'!$B$21:$H$21</c:f>
              <c:numCache>
                <c:formatCode>General</c:formatCode>
                <c:ptCount val="7"/>
                <c:pt idx="0">
                  <c:v>7.929526445263151</c:v>
                </c:pt>
                <c:pt idx="1">
                  <c:v>7.876094374289517</c:v>
                </c:pt>
                <c:pt idx="2">
                  <c:v>7.858836344657528</c:v>
                </c:pt>
                <c:pt idx="4">
                  <c:v>7.80789700575054</c:v>
                </c:pt>
                <c:pt idx="5">
                  <c:v>7.557427046702434</c:v>
                </c:pt>
                <c:pt idx="6">
                  <c:v>7.48335259052258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-2016506296"/>
        <c:axId val="-2016503208"/>
      </c:barChart>
      <c:catAx>
        <c:axId val="-2016506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>
              <a:defRPr sz="1600"/>
            </a:pPr>
            <a:endParaRPr lang="en-US"/>
          </a:p>
        </c:txPr>
        <c:crossAx val="-2016503208"/>
        <c:crosses val="autoZero"/>
        <c:auto val="1"/>
        <c:lblAlgn val="ctr"/>
        <c:lblOffset val="0"/>
        <c:noMultiLvlLbl val="0"/>
      </c:catAx>
      <c:valAx>
        <c:axId val="-2016503208"/>
        <c:scaling>
          <c:orientation val="minMax"/>
          <c:max val="8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W-Speedup</a:t>
                </a:r>
              </a:p>
            </c:rich>
          </c:tx>
          <c:layout>
            <c:manualLayout>
              <c:xMode val="edge"/>
              <c:yMode val="edge"/>
              <c:x val="0.0114532507207091"/>
              <c:y val="0.25116509372498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16506296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chemeClr val="tx1"/>
      </a:solidFill>
    </a:ln>
  </c:sp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Multithreaded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29166514069462"/>
          <c:y val="0.100125046869141"/>
          <c:w val="0.728197827015812"/>
          <c:h val="0.6427103487064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Sheet1!$C$36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Sheet1!$C$37:$C$42</c:f>
              <c:numCache>
                <c:formatCode>General</c:formatCode>
                <c:ptCount val="6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Sheet1!$D$36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Sheet1!$D$37:$D$42</c:f>
              <c:numCache>
                <c:formatCode>General</c:formatCode>
                <c:ptCount val="6"/>
                <c:pt idx="0">
                  <c:v>1.002884290349987</c:v>
                </c:pt>
                <c:pt idx="1">
                  <c:v>1.001833032219994</c:v>
                </c:pt>
                <c:pt idx="2">
                  <c:v>0.989469541539998</c:v>
                </c:pt>
                <c:pt idx="3">
                  <c:v>0.987724358456</c:v>
                </c:pt>
                <c:pt idx="4">
                  <c:v>1.00527006279</c:v>
                </c:pt>
                <c:pt idx="5">
                  <c:v>0.997436257072</c:v>
                </c:pt>
              </c:numCache>
            </c:numRef>
          </c:val>
        </c:ser>
        <c:ser>
          <c:idx val="2"/>
          <c:order val="2"/>
          <c:tx>
            <c:strRef>
              <c:f>Sheet1!$E$36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Sheet1!$E$37:$E$42</c:f>
              <c:numCache>
                <c:formatCode>General</c:formatCode>
                <c:ptCount val="6"/>
                <c:pt idx="0">
                  <c:v>1.001835567249995</c:v>
                </c:pt>
                <c:pt idx="1">
                  <c:v>1.001164206409987</c:v>
                </c:pt>
                <c:pt idx="2">
                  <c:v>0.972359813048004</c:v>
                </c:pt>
                <c:pt idx="3">
                  <c:v>0.968852970694002</c:v>
                </c:pt>
                <c:pt idx="4">
                  <c:v>0.962589572784</c:v>
                </c:pt>
                <c:pt idx="5">
                  <c:v>0.981360426037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45011752"/>
        <c:axId val="-2045008744"/>
      </c:barChart>
      <c:catAx>
        <c:axId val="-2045011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-2045008744"/>
        <c:crosses val="autoZero"/>
        <c:auto val="1"/>
        <c:lblAlgn val="ctr"/>
        <c:lblOffset val="100"/>
        <c:noMultiLvlLbl val="0"/>
      </c:catAx>
      <c:valAx>
        <c:axId val="-2045008744"/>
        <c:scaling>
          <c:orientation val="minMax"/>
          <c:max val="1.1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/>
                  <a:t>Speedup (Normalized)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-2045011752"/>
        <c:crosses val="autoZero"/>
        <c:crossBetween val="between"/>
        <c:majorUnit val="0.2"/>
      </c:valAx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Multiprogrammed</a:t>
            </a:r>
            <a:r>
              <a:rPr lang="en-US" baseline="0" dirty="0"/>
              <a:t> (</a:t>
            </a:r>
            <a:r>
              <a:rPr lang="en-US" baseline="0" dirty="0" smtClean="0"/>
              <a:t>subset of 49 total)</a:t>
            </a:r>
            <a:endParaRPr lang="en-US" dirty="0"/>
          </a:p>
        </c:rich>
      </c:tx>
      <c:layout>
        <c:manualLayout>
          <c:xMode val="edge"/>
          <c:yMode val="edge"/>
          <c:x val="0.124578083989501"/>
          <c:y val="0.014285714285714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Sheet2!$C$1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Sheet2!$C$2:$C$16</c:f>
              <c:numCache>
                <c:formatCode>General</c:formatCode>
                <c:ptCount val="15"/>
                <c:pt idx="0">
                  <c:v>63.9796929794</c:v>
                </c:pt>
                <c:pt idx="1">
                  <c:v>63.6791359572</c:v>
                </c:pt>
                <c:pt idx="2">
                  <c:v>63.5732485882</c:v>
                </c:pt>
                <c:pt idx="3">
                  <c:v>63.3608772318</c:v>
                </c:pt>
                <c:pt idx="4">
                  <c:v>61.17947232290021</c:v>
                </c:pt>
                <c:pt idx="5">
                  <c:v>60.5003014373</c:v>
                </c:pt>
                <c:pt idx="6">
                  <c:v>60.4737001307</c:v>
                </c:pt>
                <c:pt idx="7">
                  <c:v>60.28865201590001</c:v>
                </c:pt>
                <c:pt idx="8">
                  <c:v>57.78549745369953</c:v>
                </c:pt>
                <c:pt idx="9">
                  <c:v>57.68592282110014</c:v>
                </c:pt>
                <c:pt idx="10">
                  <c:v>57.4863546036</c:v>
                </c:pt>
                <c:pt idx="11">
                  <c:v>48.05767617199984</c:v>
                </c:pt>
                <c:pt idx="12">
                  <c:v>41.99161655389995</c:v>
                </c:pt>
                <c:pt idx="13">
                  <c:v>22.57140536790003</c:v>
                </c:pt>
                <c:pt idx="14">
                  <c:v>55.5306540136</c:v>
                </c:pt>
              </c:numCache>
            </c:numRef>
          </c:val>
        </c:ser>
        <c:ser>
          <c:idx val="1"/>
          <c:order val="1"/>
          <c:tx>
            <c:strRef>
              <c:f>Sheet2!$D$1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Sheet2!$D$2:$D$16</c:f>
              <c:numCache>
                <c:formatCode>General</c:formatCode>
                <c:ptCount val="15"/>
                <c:pt idx="0">
                  <c:v>63.98915990890011</c:v>
                </c:pt>
                <c:pt idx="1">
                  <c:v>63.81608785409956</c:v>
                </c:pt>
                <c:pt idx="2">
                  <c:v>63.76491510570001</c:v>
                </c:pt>
                <c:pt idx="3">
                  <c:v>63.6490209143</c:v>
                </c:pt>
                <c:pt idx="4">
                  <c:v>61.6633519403002</c:v>
                </c:pt>
                <c:pt idx="5">
                  <c:v>60.0977741879</c:v>
                </c:pt>
                <c:pt idx="6">
                  <c:v>60.03445524490017</c:v>
                </c:pt>
                <c:pt idx="7">
                  <c:v>60.19773592950026</c:v>
                </c:pt>
                <c:pt idx="8">
                  <c:v>56.45442563329961</c:v>
                </c:pt>
                <c:pt idx="9">
                  <c:v>56.4568382248</c:v>
                </c:pt>
                <c:pt idx="10">
                  <c:v>56.63269913990001</c:v>
                </c:pt>
                <c:pt idx="11">
                  <c:v>43.58592554670001</c:v>
                </c:pt>
                <c:pt idx="12">
                  <c:v>31.5999925172</c:v>
                </c:pt>
                <c:pt idx="13">
                  <c:v>15.46560100090002</c:v>
                </c:pt>
                <c:pt idx="14">
                  <c:v>53.48138628669984</c:v>
                </c:pt>
              </c:numCache>
            </c:numRef>
          </c:val>
        </c:ser>
        <c:ser>
          <c:idx val="2"/>
          <c:order val="2"/>
          <c:tx>
            <c:strRef>
              <c:f>Sheet2!$E$1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Sheet2!$E$2:$E$16</c:f>
              <c:numCache>
                <c:formatCode>General</c:formatCode>
                <c:ptCount val="15"/>
                <c:pt idx="0">
                  <c:v>63.9875332354</c:v>
                </c:pt>
                <c:pt idx="1">
                  <c:v>63.79291406110006</c:v>
                </c:pt>
                <c:pt idx="2">
                  <c:v>63.71010501510001</c:v>
                </c:pt>
                <c:pt idx="3">
                  <c:v>63.56416592410018</c:v>
                </c:pt>
                <c:pt idx="4">
                  <c:v>57.5276650372</c:v>
                </c:pt>
                <c:pt idx="5">
                  <c:v>54.6853620623</c:v>
                </c:pt>
                <c:pt idx="6">
                  <c:v>56.59875888630021</c:v>
                </c:pt>
                <c:pt idx="7">
                  <c:v>57.3717979879</c:v>
                </c:pt>
                <c:pt idx="8">
                  <c:v>50.00302440399985</c:v>
                </c:pt>
                <c:pt idx="9">
                  <c:v>51.7054074349</c:v>
                </c:pt>
                <c:pt idx="10">
                  <c:v>51.22830076450026</c:v>
                </c:pt>
                <c:pt idx="11">
                  <c:v>33.08172257169974</c:v>
                </c:pt>
                <c:pt idx="12">
                  <c:v>22.1335152686001</c:v>
                </c:pt>
                <c:pt idx="13">
                  <c:v>11.3237749046</c:v>
                </c:pt>
                <c:pt idx="14">
                  <c:v>49.5150760561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3954280"/>
        <c:axId val="-2063951272"/>
      </c:barChart>
      <c:catAx>
        <c:axId val="-2063954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-2063951272"/>
        <c:crosses val="autoZero"/>
        <c:auto val="1"/>
        <c:lblAlgn val="ctr"/>
        <c:lblOffset val="100"/>
        <c:noMultiLvlLbl val="0"/>
      </c:catAx>
      <c:valAx>
        <c:axId val="-2063951272"/>
        <c:scaling>
          <c:orientation val="minMax"/>
          <c:max val="64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63954280"/>
        <c:crosses val="autoZero"/>
        <c:crossBetween val="between"/>
        <c:majorUnit val="8.0"/>
      </c:valAx>
    </c:plotArea>
    <c:legend>
      <c:legendPos val="r"/>
      <c:layout>
        <c:manualLayout>
          <c:xMode val="edge"/>
          <c:yMode val="edge"/>
          <c:x val="0.748756233595805"/>
          <c:y val="0.0130607424071991"/>
          <c:w val="0.165827099737533"/>
          <c:h val="0.180961754780652"/>
        </c:manualLayout>
      </c:layout>
      <c:overlay val="1"/>
      <c:spPr>
        <a:ln w="28575">
          <a:solidFill>
            <a:srgbClr val="000000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Multiprogrammed</a:t>
            </a:r>
            <a:r>
              <a:rPr lang="en-US" dirty="0"/>
              <a:t> (</a:t>
            </a:r>
            <a:r>
              <a:rPr lang="en-US" dirty="0" smtClean="0"/>
              <a:t>subset of 49 total)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Sheet2!$G$1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Sheet2!$G$2:$G$16</c:f>
              <c:numCache>
                <c:formatCode>General</c:formatCode>
                <c:ptCount val="15"/>
                <c:pt idx="0">
                  <c:v>5.877220928649995</c:v>
                </c:pt>
                <c:pt idx="1">
                  <c:v>6.261514680329975</c:v>
                </c:pt>
                <c:pt idx="2">
                  <c:v>6.31982388678</c:v>
                </c:pt>
                <c:pt idx="3">
                  <c:v>6.474982007299975</c:v>
                </c:pt>
                <c:pt idx="4">
                  <c:v>9.568903988389997</c:v>
                </c:pt>
                <c:pt idx="5">
                  <c:v>10.1377685569</c:v>
                </c:pt>
                <c:pt idx="6">
                  <c:v>10.034577957</c:v>
                </c:pt>
                <c:pt idx="7">
                  <c:v>9.658565566130001</c:v>
                </c:pt>
                <c:pt idx="8">
                  <c:v>10.9838118652</c:v>
                </c:pt>
                <c:pt idx="9">
                  <c:v>11.09394251380004</c:v>
                </c:pt>
                <c:pt idx="10">
                  <c:v>11.0700303816</c:v>
                </c:pt>
                <c:pt idx="11">
                  <c:v>12.8088746585</c:v>
                </c:pt>
                <c:pt idx="12">
                  <c:v>14.8530762352001</c:v>
                </c:pt>
                <c:pt idx="13">
                  <c:v>15.3401282281</c:v>
                </c:pt>
                <c:pt idx="14">
                  <c:v>9.888342044520001</c:v>
                </c:pt>
              </c:numCache>
            </c:numRef>
          </c:val>
        </c:ser>
        <c:ser>
          <c:idx val="1"/>
          <c:order val="1"/>
          <c:tx>
            <c:strRef>
              <c:f>Sheet2!$H$1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Sheet2!$H$2:$H$16</c:f>
              <c:numCache>
                <c:formatCode>General</c:formatCode>
                <c:ptCount val="15"/>
                <c:pt idx="0">
                  <c:v>1.159906985219995</c:v>
                </c:pt>
                <c:pt idx="1">
                  <c:v>1.443984530809996</c:v>
                </c:pt>
                <c:pt idx="2">
                  <c:v>1.483426233319987</c:v>
                </c:pt>
                <c:pt idx="3">
                  <c:v>1.603939154159994</c:v>
                </c:pt>
                <c:pt idx="4">
                  <c:v>4.27383939537004</c:v>
                </c:pt>
                <c:pt idx="5">
                  <c:v>5.365486779809934</c:v>
                </c:pt>
                <c:pt idx="6">
                  <c:v>5.236323026190012</c:v>
                </c:pt>
                <c:pt idx="7">
                  <c:v>4.83364283812</c:v>
                </c:pt>
                <c:pt idx="8">
                  <c:v>6.784334730129974</c:v>
                </c:pt>
                <c:pt idx="9">
                  <c:v>6.785265952000001</c:v>
                </c:pt>
                <c:pt idx="10">
                  <c:v>6.674774010719965</c:v>
                </c:pt>
                <c:pt idx="11">
                  <c:v>9.039967928429998</c:v>
                </c:pt>
                <c:pt idx="12">
                  <c:v>10.37251305210004</c:v>
                </c:pt>
                <c:pt idx="13">
                  <c:v>10.73637793</c:v>
                </c:pt>
                <c:pt idx="14">
                  <c:v>5.27504300552004</c:v>
                </c:pt>
              </c:numCache>
            </c:numRef>
          </c:val>
        </c:ser>
        <c:ser>
          <c:idx val="2"/>
          <c:order val="2"/>
          <c:tx>
            <c:strRef>
              <c:f>Sheet2!$I$1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Sheet2!$I$2:$I$16</c:f>
              <c:numCache>
                <c:formatCode>General</c:formatCode>
                <c:ptCount val="15"/>
                <c:pt idx="0">
                  <c:v>0.941141810460004</c:v>
                </c:pt>
                <c:pt idx="1">
                  <c:v>1.223239782649987</c:v>
                </c:pt>
                <c:pt idx="2">
                  <c:v>1.265135689839995</c:v>
                </c:pt>
                <c:pt idx="3">
                  <c:v>1.38486835404</c:v>
                </c:pt>
                <c:pt idx="4">
                  <c:v>4.157315931269934</c:v>
                </c:pt>
                <c:pt idx="5">
                  <c:v>5.349396333420001</c:v>
                </c:pt>
                <c:pt idx="6">
                  <c:v>4.621997817629939</c:v>
                </c:pt>
                <c:pt idx="7">
                  <c:v>4.310664009499995</c:v>
                </c:pt>
                <c:pt idx="8">
                  <c:v>6.170132770259976</c:v>
                </c:pt>
                <c:pt idx="9">
                  <c:v>6.237066601820001</c:v>
                </c:pt>
                <c:pt idx="10">
                  <c:v>6.07942969250004</c:v>
                </c:pt>
                <c:pt idx="11">
                  <c:v>8.00805792942</c:v>
                </c:pt>
                <c:pt idx="12">
                  <c:v>9.97449745998005</c:v>
                </c:pt>
                <c:pt idx="13">
                  <c:v>10.2090093283</c:v>
                </c:pt>
                <c:pt idx="14">
                  <c:v>4.923957773459986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44942600"/>
        <c:axId val="-2044939592"/>
      </c:barChart>
      <c:catAx>
        <c:axId val="-2044942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-2044939592"/>
        <c:crosses val="autoZero"/>
        <c:auto val="1"/>
        <c:lblAlgn val="ctr"/>
        <c:lblOffset val="100"/>
        <c:noMultiLvlLbl val="0"/>
      </c:catAx>
      <c:valAx>
        <c:axId val="-20449395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Network Power (W)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44942600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.213659756138078"/>
          <c:y val="0.114682789651294"/>
          <c:w val="0.260252998438486"/>
          <c:h val="0.262962879640047"/>
        </c:manualLayout>
      </c:layout>
      <c:overlay val="1"/>
      <c:spPr>
        <a:ln w="28575">
          <a:solidFill>
            <a:srgbClr val="000000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Multithreaded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22002916302129"/>
          <c:y val="0.100184664416948"/>
          <c:w val="0.83725634295713"/>
          <c:h val="0.6417836520435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Sheet1!$G$36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Sheet1!$G$37:$G$42</c:f>
              <c:numCache>
                <c:formatCode>General</c:formatCode>
                <c:ptCount val="6"/>
                <c:pt idx="0">
                  <c:v>1.523136149049995</c:v>
                </c:pt>
                <c:pt idx="1">
                  <c:v>1.49741690586</c:v>
                </c:pt>
                <c:pt idx="2">
                  <c:v>1.652043438630008</c:v>
                </c:pt>
                <c:pt idx="3">
                  <c:v>1.694522489560005</c:v>
                </c:pt>
                <c:pt idx="4">
                  <c:v>2.05451911451</c:v>
                </c:pt>
                <c:pt idx="5">
                  <c:v>1.68432761952</c:v>
                </c:pt>
              </c:numCache>
            </c:numRef>
          </c:val>
        </c:ser>
        <c:ser>
          <c:idx val="1"/>
          <c:order val="1"/>
          <c:tx>
            <c:strRef>
              <c:f>Sheet1!$H$36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Sheet1!$H$37:$H$42</c:f>
              <c:numCache>
                <c:formatCode>General</c:formatCode>
                <c:ptCount val="6"/>
                <c:pt idx="0">
                  <c:v>0.330733729939001</c:v>
                </c:pt>
                <c:pt idx="1">
                  <c:v>0.312905422119001</c:v>
                </c:pt>
                <c:pt idx="2">
                  <c:v>0.518243267687</c:v>
                </c:pt>
                <c:pt idx="3">
                  <c:v>0.554987535443001</c:v>
                </c:pt>
                <c:pt idx="4">
                  <c:v>0.817913731116</c:v>
                </c:pt>
                <c:pt idx="5">
                  <c:v>0.506956737261</c:v>
                </c:pt>
              </c:numCache>
            </c:numRef>
          </c:val>
        </c:ser>
        <c:ser>
          <c:idx val="2"/>
          <c:order val="2"/>
          <c:tx>
            <c:strRef>
              <c:f>Sheet1!$I$36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Sheet1!$I$37:$I$42</c:f>
              <c:numCache>
                <c:formatCode>General</c:formatCode>
                <c:ptCount val="6"/>
                <c:pt idx="0">
                  <c:v>0.276427377367004</c:v>
                </c:pt>
                <c:pt idx="1">
                  <c:v>0.258570223516</c:v>
                </c:pt>
                <c:pt idx="2">
                  <c:v>0.478969553439</c:v>
                </c:pt>
                <c:pt idx="3">
                  <c:v>0.520784915074</c:v>
                </c:pt>
                <c:pt idx="4">
                  <c:v>0.77465678981</c:v>
                </c:pt>
                <c:pt idx="5">
                  <c:v>0.461881771841001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3879448"/>
        <c:axId val="-2063876440"/>
      </c:barChart>
      <c:catAx>
        <c:axId val="-20638794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-2063876440"/>
        <c:crosses val="autoZero"/>
        <c:auto val="1"/>
        <c:lblAlgn val="ctr"/>
        <c:lblOffset val="100"/>
        <c:noMultiLvlLbl val="0"/>
      </c:catAx>
      <c:valAx>
        <c:axId val="-2063876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38794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Normalized </a:t>
            </a:r>
            <a:r>
              <a:rPr lang="en-US" dirty="0" smtClean="0"/>
              <a:t>Router Area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Sheet3!$E$1</c:f>
              <c:strCache>
                <c:ptCount val="1"/>
                <c:pt idx="0">
                  <c:v>Area</c:v>
                </c:pt>
              </c:strCache>
            </c:strRef>
          </c:tx>
          <c:invertIfNegative val="0"/>
          <c:cat>
            <c:strRef>
              <c:f>Sheet3!$A$2:$A$4</c:f>
              <c:strCache>
                <c:ptCount val="3"/>
                <c:pt idx="0">
                  <c:v>Buffered</c:v>
                </c:pt>
                <c:pt idx="1">
                  <c:v>BLESS</c:v>
                </c:pt>
                <c:pt idx="2">
                  <c:v>CHIPPER</c:v>
                </c:pt>
              </c:strCache>
            </c:strRef>
          </c:cat>
          <c:val>
            <c:numRef>
              <c:f>Sheet3!$E$2:$E$4</c:f>
              <c:numCache>
                <c:formatCode>General</c:formatCode>
                <c:ptCount val="3"/>
                <c:pt idx="0">
                  <c:v>1.0</c:v>
                </c:pt>
                <c:pt idx="1">
                  <c:v>0.64780475410997</c:v>
                </c:pt>
                <c:pt idx="2">
                  <c:v>0.637612615426909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4944376"/>
        <c:axId val="-2061498504"/>
      </c:barChart>
      <c:catAx>
        <c:axId val="18049443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61498504"/>
        <c:crosses val="autoZero"/>
        <c:auto val="1"/>
        <c:lblAlgn val="ctr"/>
        <c:lblOffset val="100"/>
        <c:noMultiLvlLbl val="0"/>
      </c:catAx>
      <c:valAx>
        <c:axId val="-2061498504"/>
        <c:scaling>
          <c:orientation val="minMax"/>
          <c:max val="1.5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04944376"/>
        <c:crosses val="autoZero"/>
        <c:crossBetween val="between"/>
        <c:majorUnit val="0.25"/>
      </c:valAx>
    </c:plotArea>
    <c:plotVisOnly val="1"/>
    <c:dispBlanksAs val="gap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Normalized Critical Path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Sheet3!$F$1</c:f>
              <c:strCache>
                <c:ptCount val="1"/>
                <c:pt idx="0">
                  <c:v>Critical Path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Sheet3!$A$2:$A$4</c:f>
              <c:strCache>
                <c:ptCount val="3"/>
                <c:pt idx="0">
                  <c:v>Buffered</c:v>
                </c:pt>
                <c:pt idx="1">
                  <c:v>BLESS</c:v>
                </c:pt>
                <c:pt idx="2">
                  <c:v>CHIPPER</c:v>
                </c:pt>
              </c:strCache>
            </c:strRef>
          </c:cat>
          <c:val>
            <c:numRef>
              <c:f>Sheet3!$F$2:$F$4</c:f>
              <c:numCache>
                <c:formatCode>General</c:formatCode>
                <c:ptCount val="3"/>
                <c:pt idx="0">
                  <c:v>1.0</c:v>
                </c:pt>
                <c:pt idx="1">
                  <c:v>1.425531914893617</c:v>
                </c:pt>
                <c:pt idx="2">
                  <c:v>1.010638297872332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4843176"/>
        <c:axId val="1785626312"/>
      </c:barChart>
      <c:catAx>
        <c:axId val="1804843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785626312"/>
        <c:crosses val="autoZero"/>
        <c:auto val="1"/>
        <c:lblAlgn val="ctr"/>
        <c:lblOffset val="100"/>
        <c:noMultiLvlLbl val="0"/>
      </c:catAx>
      <c:valAx>
        <c:axId val="1785626312"/>
        <c:scaling>
          <c:orientation val="minMax"/>
          <c:max val="1.5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04843176"/>
        <c:crosses val="autoZero"/>
        <c:crossBetween val="between"/>
        <c:majorUnit val="0.25"/>
      </c:valAx>
    </c:plotArea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2241797900262"/>
          <c:y val="0.046747018464797"/>
          <c:w val="0.65715190288714"/>
          <c:h val="0.9065059630704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Baseline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Sheet3!$B$7</c:f>
              <c:numCache>
                <c:formatCode>General</c:formatCode>
                <c:ptCount val="1"/>
                <c:pt idx="0">
                  <c:v>13.31044124460001</c:v>
                </c:pt>
              </c:numCache>
            </c:numRef>
          </c:val>
        </c:ser>
        <c:ser>
          <c:idx val="4"/>
          <c:order val="1"/>
          <c:tx>
            <c:strRef>
              <c:f>Sheet3!$F$1</c:f>
              <c:strCache>
                <c:ptCount val="1"/>
                <c:pt idx="0">
                  <c:v>B (Side-Buf)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Sheet3!$F$7</c:f>
              <c:numCache>
                <c:formatCode>General</c:formatCode>
                <c:ptCount val="1"/>
                <c:pt idx="0">
                  <c:v>12.7311924676</c:v>
                </c:pt>
              </c:numCache>
            </c:numRef>
          </c:val>
        </c:ser>
        <c:ser>
          <c:idx val="1"/>
          <c:order val="2"/>
          <c:tx>
            <c:strRef>
              <c:f>Sheet3!$C$1</c:f>
              <c:strCache>
                <c:ptCount val="1"/>
                <c:pt idx="0">
                  <c:v>D (Dual-Eject)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Sheet3!$C$7</c:f>
              <c:numCache>
                <c:formatCode>General</c:formatCode>
                <c:ptCount val="1"/>
                <c:pt idx="0">
                  <c:v>13.8075413654</c:v>
                </c:pt>
              </c:numCache>
            </c:numRef>
          </c:val>
        </c:ser>
        <c:ser>
          <c:idx val="2"/>
          <c:order val="3"/>
          <c:tx>
            <c:strRef>
              <c:f>Sheet3!$D$1</c:f>
              <c:strCache>
                <c:ptCount val="1"/>
                <c:pt idx="0">
                  <c:v>S (Silver Flits)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Sheet3!$D$7</c:f>
              <c:numCache>
                <c:formatCode>General</c:formatCode>
                <c:ptCount val="1"/>
                <c:pt idx="0">
                  <c:v>13.40200352580001</c:v>
                </c:pt>
              </c:numCache>
            </c:numRef>
          </c:val>
        </c:ser>
        <c:ser>
          <c:idx val="5"/>
          <c:order val="4"/>
          <c:tx>
            <c:strRef>
              <c:f>Sheet3!$G$1</c:f>
              <c:strCache>
                <c:ptCount val="1"/>
                <c:pt idx="0">
                  <c:v>B+D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Sheet3!$G$7</c:f>
              <c:numCache>
                <c:formatCode>General</c:formatCode>
                <c:ptCount val="1"/>
                <c:pt idx="0">
                  <c:v>14.0867297492</c:v>
                </c:pt>
              </c:numCache>
            </c:numRef>
          </c:val>
        </c:ser>
        <c:ser>
          <c:idx val="7"/>
          <c:order val="5"/>
          <c:tx>
            <c:strRef>
              <c:f>Sheet3!$I$1</c:f>
              <c:strCache>
                <c:ptCount val="1"/>
                <c:pt idx="0">
                  <c:v>B+S+D (MinBD)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Sheet3!$I$7</c:f>
              <c:numCache>
                <c:formatCode>General</c:formatCode>
                <c:ptCount val="1"/>
                <c:pt idx="0">
                  <c:v>14.1847399045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36917976"/>
        <c:axId val="-2036914840"/>
      </c:barChart>
      <c:catAx>
        <c:axId val="-2036917976"/>
        <c:scaling>
          <c:orientation val="minMax"/>
        </c:scaling>
        <c:delete val="1"/>
        <c:axPos val="b"/>
        <c:majorTickMark val="out"/>
        <c:minorTickMark val="none"/>
        <c:tickLblPos val="none"/>
        <c:crossAx val="-2036914840"/>
        <c:crosses val="autoZero"/>
        <c:auto val="1"/>
        <c:lblAlgn val="ctr"/>
        <c:lblOffset val="100"/>
        <c:noMultiLvlLbl val="0"/>
      </c:catAx>
      <c:valAx>
        <c:axId val="-2036914840"/>
        <c:scaling>
          <c:orientation val="minMax"/>
          <c:max val="15.0"/>
          <c:min val="12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036917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4056239764901"/>
          <c:y val="0.385188331721693"/>
          <c:w val="0.255943760235099"/>
          <c:h val="0.486933278077082"/>
        </c:manualLayout>
      </c:layout>
      <c:overlay val="0"/>
      <c:spPr>
        <a:solidFill>
          <a:srgbClr val="FFFFFF"/>
        </a:solidFill>
      </c:spPr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results!$B$1</c:f>
              <c:strCache>
                <c:ptCount val="1"/>
                <c:pt idx="0">
                  <c:v>Buffered (8,8)</c:v>
                </c:pt>
              </c:strCache>
            </c:strRef>
          </c:tx>
          <c:spPr>
            <a:solidFill>
              <a:srgbClr val="004080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results!$B$2:$B$7</c:f>
              <c:numCache>
                <c:formatCode>General</c:formatCode>
                <c:ptCount val="6"/>
                <c:pt idx="0">
                  <c:v>16.005090827</c:v>
                </c:pt>
                <c:pt idx="1">
                  <c:v>15.8617080485</c:v>
                </c:pt>
                <c:pt idx="2">
                  <c:v>15.191877861</c:v>
                </c:pt>
                <c:pt idx="3">
                  <c:v>14.21184253990001</c:v>
                </c:pt>
                <c:pt idx="4">
                  <c:v>11.87684141470001</c:v>
                </c:pt>
                <c:pt idx="5">
                  <c:v>14.6294721382</c:v>
                </c:pt>
              </c:numCache>
            </c:numRef>
          </c:val>
        </c:ser>
        <c:ser>
          <c:idx val="1"/>
          <c:order val="1"/>
          <c:tx>
            <c:strRef>
              <c:f>results!$C$1</c:f>
              <c:strCache>
                <c:ptCount val="1"/>
                <c:pt idx="0">
                  <c:v>Buffered (4,4)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results!$C$2:$C$7</c:f>
              <c:numCache>
                <c:formatCode>General</c:formatCode>
                <c:ptCount val="6"/>
                <c:pt idx="0">
                  <c:v>16.0048665499</c:v>
                </c:pt>
                <c:pt idx="1">
                  <c:v>15.86017405410002</c:v>
                </c:pt>
                <c:pt idx="2">
                  <c:v>15.1611856448</c:v>
                </c:pt>
                <c:pt idx="3">
                  <c:v>14.1470600927</c:v>
                </c:pt>
                <c:pt idx="4">
                  <c:v>11.707330479</c:v>
                </c:pt>
                <c:pt idx="5">
                  <c:v>14.5761233641</c:v>
                </c:pt>
              </c:numCache>
            </c:numRef>
          </c:val>
        </c:ser>
        <c:ser>
          <c:idx val="2"/>
          <c:order val="2"/>
          <c:tx>
            <c:strRef>
              <c:f>results!$D$1</c:f>
              <c:strCache>
                <c:ptCount val="1"/>
                <c:pt idx="0">
                  <c:v>Buffered (4,1)</c:v>
                </c:pt>
              </c:strCache>
            </c:strRef>
          </c:tx>
          <c:spPr>
            <a:solidFill>
              <a:srgbClr val="0080FF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results!$D$2:$D$7</c:f>
              <c:numCache>
                <c:formatCode>General</c:formatCode>
                <c:ptCount val="6"/>
                <c:pt idx="0">
                  <c:v>15.99828401830001</c:v>
                </c:pt>
                <c:pt idx="1">
                  <c:v>15.80265534220001</c:v>
                </c:pt>
                <c:pt idx="2">
                  <c:v>14.87479647660003</c:v>
                </c:pt>
                <c:pt idx="3">
                  <c:v>13.5042767368</c:v>
                </c:pt>
                <c:pt idx="4">
                  <c:v>10.4798212496</c:v>
                </c:pt>
                <c:pt idx="5">
                  <c:v>14.1319667647</c:v>
                </c:pt>
              </c:numCache>
            </c:numRef>
          </c:val>
        </c:ser>
        <c:ser>
          <c:idx val="3"/>
          <c:order val="3"/>
          <c:tx>
            <c:strRef>
              <c:f>results!$E$1</c:f>
              <c:strCache>
                <c:ptCount val="1"/>
                <c:pt idx="0">
                  <c:v>CHIPPER</c:v>
                </c:pt>
              </c:strCache>
            </c:strRef>
          </c:tx>
          <c:spPr>
            <a:solidFill>
              <a:srgbClr val="3B812F"/>
            </a:solidFill>
            <a:ln w="25400" cap="flat" cmpd="sng" algn="ctr">
              <a:solidFill>
                <a:srgbClr val="3B812F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results!$E$2:$E$7</c:f>
              <c:numCache>
                <c:formatCode>General</c:formatCode>
                <c:ptCount val="6"/>
                <c:pt idx="0">
                  <c:v>15.9451410113</c:v>
                </c:pt>
                <c:pt idx="1">
                  <c:v>15.4841257901</c:v>
                </c:pt>
                <c:pt idx="2">
                  <c:v>14.51444958730002</c:v>
                </c:pt>
                <c:pt idx="3">
                  <c:v>13.1601170082</c:v>
                </c:pt>
                <c:pt idx="4">
                  <c:v>9.933873430409997</c:v>
                </c:pt>
                <c:pt idx="5">
                  <c:v>13.8075413654</c:v>
                </c:pt>
              </c:numCache>
            </c:numRef>
          </c:val>
        </c:ser>
        <c:ser>
          <c:idx val="4"/>
          <c:order val="4"/>
          <c:tx>
            <c:strRef>
              <c:f>results!$F$1</c:f>
              <c:strCache>
                <c:ptCount val="1"/>
                <c:pt idx="0">
                  <c:v>AFC (4,4)</c:v>
                </c:pt>
              </c:strCache>
            </c:strRef>
          </c:tx>
          <c:spPr>
            <a:solidFill>
              <a:srgbClr val="5F5F5F">
                <a:lumMod val="60000"/>
                <a:lumOff val="40000"/>
              </a:srgbClr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results!$F$2:$F$7</c:f>
              <c:numCache>
                <c:formatCode>General</c:formatCode>
                <c:ptCount val="6"/>
                <c:pt idx="0">
                  <c:v>15.99066920490001</c:v>
                </c:pt>
                <c:pt idx="1">
                  <c:v>15.82486689260001</c:v>
                </c:pt>
                <c:pt idx="2">
                  <c:v>15.13735374749999</c:v>
                </c:pt>
                <c:pt idx="3">
                  <c:v>14.1131858652</c:v>
                </c:pt>
                <c:pt idx="4">
                  <c:v>10.87198786670001</c:v>
                </c:pt>
                <c:pt idx="5">
                  <c:v>14.38761271540001</c:v>
                </c:pt>
              </c:numCache>
            </c:numRef>
          </c:val>
        </c:ser>
        <c:ser>
          <c:idx val="5"/>
          <c:order val="5"/>
          <c:tx>
            <c:strRef>
              <c:f>results!$G$1</c:f>
              <c:strCache>
                <c:ptCount val="1"/>
                <c:pt idx="0">
                  <c:v>MinBD-4</c:v>
                </c:pt>
              </c:strCache>
            </c:strRef>
          </c:tx>
          <c:spPr>
            <a:solidFill>
              <a:srgbClr val="8C0000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results!$G$2:$G$7</c:f>
              <c:numCache>
                <c:formatCode>General</c:formatCode>
                <c:ptCount val="6"/>
                <c:pt idx="0">
                  <c:v>15.9189943278</c:v>
                </c:pt>
                <c:pt idx="1">
                  <c:v>15.5898474069</c:v>
                </c:pt>
                <c:pt idx="2">
                  <c:v>14.8930133078</c:v>
                </c:pt>
                <c:pt idx="3">
                  <c:v>13.7517954806</c:v>
                </c:pt>
                <c:pt idx="4">
                  <c:v>10.7398830548</c:v>
                </c:pt>
                <c:pt idx="5">
                  <c:v>14.1787067156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9658632"/>
        <c:axId val="-2069652968"/>
      </c:barChart>
      <c:catAx>
        <c:axId val="-2069658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Injection Rate</a:t>
                </a:r>
              </a:p>
            </c:rich>
          </c:tx>
          <c:overlay val="0"/>
        </c:title>
        <c:majorTickMark val="out"/>
        <c:minorTickMark val="none"/>
        <c:tickLblPos val="nextTo"/>
        <c:txPr>
          <a:bodyPr rot="-2700000" vert="horz"/>
          <a:lstStyle/>
          <a:p>
            <a:pPr>
              <a:defRPr sz="1800"/>
            </a:pPr>
            <a:endParaRPr lang="en-US"/>
          </a:p>
        </c:txPr>
        <c:crossAx val="-2069652968"/>
        <c:crosses val="autoZero"/>
        <c:auto val="1"/>
        <c:lblAlgn val="ctr"/>
        <c:lblOffset val="100"/>
        <c:noMultiLvlLbl val="0"/>
      </c:catAx>
      <c:valAx>
        <c:axId val="-2069652968"/>
        <c:scaling>
          <c:orientation val="minMax"/>
          <c:max val="16.0"/>
          <c:min val="8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69658632"/>
        <c:crosses val="autoZero"/>
        <c:crossBetween val="between"/>
        <c:majorUnit val="2.0"/>
      </c:valAx>
    </c:plotArea>
    <c:legend>
      <c:legendPos val="r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8848723455023"/>
          <c:y val="0.0302564102564102"/>
          <c:w val="0.863244940456824"/>
          <c:h val="0.768513224308501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results!$H$9</c:f>
              <c:strCache>
                <c:ptCount val="1"/>
                <c:pt idx="0">
                  <c:v>static</c:v>
                </c:pt>
              </c:strCache>
            </c:strRef>
          </c:tx>
          <c:spPr>
            <a:solidFill>
              <a:srgbClr val="C0504D"/>
            </a:solidFill>
          </c:spPr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results!$H$46:$H$51</c:f>
              <c:numCache>
                <c:formatCode>General</c:formatCode>
                <c:ptCount val="6"/>
                <c:pt idx="0">
                  <c:v>1.62906</c:v>
                </c:pt>
                <c:pt idx="1">
                  <c:v>1.04702096</c:v>
                </c:pt>
                <c:pt idx="2">
                  <c:v>0.745943200000001</c:v>
                </c:pt>
                <c:pt idx="3">
                  <c:v>0.52767136</c:v>
                </c:pt>
                <c:pt idx="4">
                  <c:v>0.869018419268001</c:v>
                </c:pt>
                <c:pt idx="5">
                  <c:v>0.55325904</c:v>
                </c:pt>
              </c:numCache>
            </c:numRef>
          </c:val>
        </c:ser>
        <c:ser>
          <c:idx val="3"/>
          <c:order val="1"/>
          <c:tx>
            <c:strRef>
              <c:f>results!$I$9</c:f>
              <c:strCache>
                <c:ptCount val="1"/>
                <c:pt idx="0">
                  <c:v>dynamic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results!$I$46:$I$51</c:f>
              <c:numCache>
                <c:formatCode>General</c:formatCode>
                <c:ptCount val="6"/>
                <c:pt idx="0">
                  <c:v>0.920524150004</c:v>
                </c:pt>
                <c:pt idx="1">
                  <c:v>0.7986933150927</c:v>
                </c:pt>
                <c:pt idx="2">
                  <c:v>0.7084074072802</c:v>
                </c:pt>
                <c:pt idx="3">
                  <c:v>0.926070664419001</c:v>
                </c:pt>
                <c:pt idx="4">
                  <c:v>0.847450182542</c:v>
                </c:pt>
                <c:pt idx="5">
                  <c:v>0.7055340509494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69488696"/>
        <c:axId val="-2069485496"/>
      </c:barChart>
      <c:catAx>
        <c:axId val="-2069488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en-US"/>
          </a:p>
        </c:txPr>
        <c:crossAx val="-2069485496"/>
        <c:crosses val="autoZero"/>
        <c:auto val="1"/>
        <c:lblAlgn val="ctr"/>
        <c:lblOffset val="100"/>
        <c:noMultiLvlLbl val="0"/>
      </c:catAx>
      <c:valAx>
        <c:axId val="-20694854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Network</a:t>
                </a:r>
                <a:r>
                  <a:rPr lang="en-US" sz="2400" baseline="0"/>
                  <a:t> Power (W)</a:t>
                </a:r>
                <a:endParaRPr lang="en-US" sz="2400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69488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86194919769689"/>
          <c:y val="0.038447924123121"/>
          <c:w val="0.359157020470291"/>
          <c:h val="0.12992233357194"/>
        </c:manualLayout>
      </c:layout>
      <c:overlay val="1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9190364634173"/>
          <c:y val="0.0295454545454545"/>
          <c:w val="0.865384048068373"/>
          <c:h val="0.747130097543779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results!$J$9</c:f>
              <c:strCache>
                <c:ptCount val="1"/>
                <c:pt idx="0">
                  <c:v>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results!$J$46:$J$51</c:f>
              <c:numCache>
                <c:formatCode>General</c:formatCode>
                <c:ptCount val="6"/>
                <c:pt idx="0">
                  <c:v>1.099355029900004</c:v>
                </c:pt>
                <c:pt idx="1">
                  <c:v>0.400370081206701</c:v>
                </c:pt>
                <c:pt idx="2">
                  <c:v>0.0493095063982</c:v>
                </c:pt>
                <c:pt idx="3">
                  <c:v>0.0</c:v>
                </c:pt>
                <c:pt idx="4">
                  <c:v>0.244321666255</c:v>
                </c:pt>
                <c:pt idx="5">
                  <c:v>0.0235531121954</c:v>
                </c:pt>
              </c:numCache>
            </c:numRef>
          </c:val>
        </c:ser>
        <c:ser>
          <c:idx val="3"/>
          <c:order val="1"/>
          <c:tx>
            <c:strRef>
              <c:f>results!$K$9</c:f>
              <c:strCache>
                <c:ptCount val="1"/>
                <c:pt idx="0">
                  <c:v>non-buffer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results!$K$46:$K$51</c:f>
              <c:numCache>
                <c:formatCode>General</c:formatCode>
                <c:ptCount val="6"/>
                <c:pt idx="0">
                  <c:v>1.450229120104</c:v>
                </c:pt>
                <c:pt idx="1">
                  <c:v>1.445344193885999</c:v>
                </c:pt>
                <c:pt idx="2">
                  <c:v>1.405041100882</c:v>
                </c:pt>
                <c:pt idx="3">
                  <c:v>1.453742024419</c:v>
                </c:pt>
                <c:pt idx="4">
                  <c:v>1.472146935555</c:v>
                </c:pt>
                <c:pt idx="5">
                  <c:v>1.235239978754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0958728"/>
        <c:axId val="-2070955528"/>
      </c:barChart>
      <c:catAx>
        <c:axId val="-20709587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en-US"/>
          </a:p>
        </c:txPr>
        <c:crossAx val="-2070955528"/>
        <c:crosses val="autoZero"/>
        <c:auto val="1"/>
        <c:lblAlgn val="ctr"/>
        <c:lblOffset val="100"/>
        <c:noMultiLvlLbl val="0"/>
      </c:catAx>
      <c:valAx>
        <c:axId val="-20709555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Network</a:t>
                </a:r>
                <a:r>
                  <a:rPr lang="en-US" sz="2400" baseline="0"/>
                  <a:t> Power (W)</a:t>
                </a:r>
                <a:endParaRPr lang="en-US" sz="2400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70958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3395587948201"/>
          <c:y val="0.0614578681396169"/>
          <c:w val="0.32311792531195"/>
          <c:h val="0.091285969935576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9839129483815"/>
          <c:y val="0.0328205128205128"/>
          <c:w val="0.87184908136483"/>
          <c:h val="0.7674363012315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results!$B$9</c:f>
              <c:strCache>
                <c:ptCount val="1"/>
                <c:pt idx="0">
                  <c:v>static 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results!$B$46:$B$51</c:f>
              <c:numCache>
                <c:formatCode>General</c:formatCode>
                <c:ptCount val="6"/>
                <c:pt idx="0">
                  <c:v>0.914334719999999</c:v>
                </c:pt>
                <c:pt idx="1">
                  <c:v>0.33229568</c:v>
                </c:pt>
                <c:pt idx="2">
                  <c:v>0.03121792</c:v>
                </c:pt>
                <c:pt idx="3">
                  <c:v>0.0</c:v>
                </c:pt>
                <c:pt idx="4">
                  <c:v>0.133251539268</c:v>
                </c:pt>
                <c:pt idx="5">
                  <c:v>0.02076848</c:v>
                </c:pt>
              </c:numCache>
            </c:numRef>
          </c:val>
        </c:ser>
        <c:ser>
          <c:idx val="1"/>
          <c:order val="1"/>
          <c:tx>
            <c:strRef>
              <c:f>results!$C$9</c:f>
              <c:strCache>
                <c:ptCount val="1"/>
                <c:pt idx="0">
                  <c:v>static link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results!$C$46:$C$51</c:f>
              <c:numCache>
                <c:formatCode>General</c:formatCode>
                <c:ptCount val="6"/>
                <c:pt idx="0">
                  <c:v>0.11149728</c:v>
                </c:pt>
                <c:pt idx="1">
                  <c:v>0.11149728</c:v>
                </c:pt>
                <c:pt idx="2">
                  <c:v>0.11149728</c:v>
                </c:pt>
                <c:pt idx="3">
                  <c:v>0.11149728</c:v>
                </c:pt>
                <c:pt idx="4">
                  <c:v>0.11149728</c:v>
                </c:pt>
                <c:pt idx="5">
                  <c:v>0.11149728</c:v>
                </c:pt>
              </c:numCache>
            </c:numRef>
          </c:val>
        </c:ser>
        <c:ser>
          <c:idx val="2"/>
          <c:order val="2"/>
          <c:tx>
            <c:strRef>
              <c:f>results!$D$9</c:f>
              <c:strCache>
                <c:ptCount val="1"/>
                <c:pt idx="0">
                  <c:v>static other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results!$D$46:$D$51</c:f>
              <c:numCache>
                <c:formatCode>General</c:formatCode>
                <c:ptCount val="6"/>
                <c:pt idx="0">
                  <c:v>0.603228000000001</c:v>
                </c:pt>
                <c:pt idx="1">
                  <c:v>0.603228000000001</c:v>
                </c:pt>
                <c:pt idx="2">
                  <c:v>0.603228000000001</c:v>
                </c:pt>
                <c:pt idx="3">
                  <c:v>0.41617408</c:v>
                </c:pt>
                <c:pt idx="4">
                  <c:v>0.624269600000001</c:v>
                </c:pt>
                <c:pt idx="5">
                  <c:v>0.42099328</c:v>
                </c:pt>
              </c:numCache>
            </c:numRef>
          </c:val>
        </c:ser>
        <c:ser>
          <c:idx val="3"/>
          <c:order val="3"/>
          <c:tx>
            <c:strRef>
              <c:f>results!$E$9</c:f>
              <c:strCache>
                <c:ptCount val="1"/>
                <c:pt idx="0">
                  <c:v>dynamic 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results!$E$46:$E$51</c:f>
              <c:numCache>
                <c:formatCode>General</c:formatCode>
                <c:ptCount val="6"/>
                <c:pt idx="0">
                  <c:v>0.1850203099</c:v>
                </c:pt>
                <c:pt idx="1">
                  <c:v>0.0680744012067</c:v>
                </c:pt>
                <c:pt idx="2">
                  <c:v>0.0180915863982</c:v>
                </c:pt>
                <c:pt idx="3">
                  <c:v>0.0</c:v>
                </c:pt>
                <c:pt idx="4">
                  <c:v>0.111070126987</c:v>
                </c:pt>
                <c:pt idx="5">
                  <c:v>0.0027846321954</c:v>
                </c:pt>
              </c:numCache>
            </c:numRef>
          </c:val>
        </c:ser>
        <c:ser>
          <c:idx val="4"/>
          <c:order val="4"/>
          <c:tx>
            <c:strRef>
              <c:f>results!$F$9</c:f>
              <c:strCache>
                <c:ptCount val="1"/>
                <c:pt idx="0">
                  <c:v>dynamic link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results!$F$46:$F$51</c:f>
              <c:numCache>
                <c:formatCode>General</c:formatCode>
                <c:ptCount val="6"/>
                <c:pt idx="0">
                  <c:v>0.597688450311</c:v>
                </c:pt>
                <c:pt idx="1">
                  <c:v>0.593718839519001</c:v>
                </c:pt>
                <c:pt idx="2">
                  <c:v>0.560967558171</c:v>
                </c:pt>
                <c:pt idx="3">
                  <c:v>0.711320997193001</c:v>
                </c:pt>
                <c:pt idx="4">
                  <c:v>0.597687370182</c:v>
                </c:pt>
                <c:pt idx="5">
                  <c:v>0.53926810719</c:v>
                </c:pt>
              </c:numCache>
            </c:numRef>
          </c:val>
        </c:ser>
        <c:ser>
          <c:idx val="5"/>
          <c:order val="5"/>
          <c:tx>
            <c:strRef>
              <c:f>results!$G$9</c:f>
              <c:strCache>
                <c:ptCount val="1"/>
                <c:pt idx="0">
                  <c:v>dynamic other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results!$G$46:$G$51</c:f>
              <c:numCache>
                <c:formatCode>General</c:formatCode>
                <c:ptCount val="6"/>
                <c:pt idx="0">
                  <c:v>0.137815389793</c:v>
                </c:pt>
                <c:pt idx="1">
                  <c:v>0.136900074367</c:v>
                </c:pt>
                <c:pt idx="2">
                  <c:v>0.129348262711</c:v>
                </c:pt>
                <c:pt idx="3">
                  <c:v>0.214749667226</c:v>
                </c:pt>
                <c:pt idx="4">
                  <c:v>0.138692685373</c:v>
                </c:pt>
                <c:pt idx="5">
                  <c:v>0.163481311564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36854712"/>
        <c:axId val="-2036851352"/>
      </c:barChart>
      <c:catAx>
        <c:axId val="-2036854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en-US"/>
          </a:p>
        </c:txPr>
        <c:crossAx val="-2036851352"/>
        <c:crosses val="autoZero"/>
        <c:auto val="1"/>
        <c:lblAlgn val="ctr"/>
        <c:lblOffset val="100"/>
        <c:noMultiLvlLbl val="0"/>
      </c:catAx>
      <c:valAx>
        <c:axId val="-2036851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Network</a:t>
                </a:r>
                <a:r>
                  <a:rPr lang="en-US" sz="2400" baseline="0"/>
                  <a:t> Power (W)</a:t>
                </a:r>
                <a:endParaRPr lang="en-US" sz="2400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6854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06965988626422"/>
          <c:y val="0.0173109226731274"/>
          <c:w val="0.79164512248469"/>
          <c:h val="0.15255764183323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11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tx>
                <c:rich>
                  <a:bodyPr/>
                  <a:lstStyle/>
                  <a:p>
                    <a:r>
                      <a:rPr lang="en-US" sz="2400" dirty="0" err="1">
                        <a:solidFill>
                          <a:srgbClr val="0080FF"/>
                        </a:solidFill>
                      </a:rPr>
                      <a:t>Buf</a:t>
                    </a:r>
                    <a:r>
                      <a:rPr lang="en-US" sz="2400" baseline="0" dirty="0">
                        <a:solidFill>
                          <a:srgbClr val="0080FF"/>
                        </a:solidFill>
                      </a:rPr>
                      <a:t> (1,1)</a:t>
                    </a:r>
                    <a:endParaRPr lang="en-US" sz="2400" dirty="0">
                      <a:solidFill>
                        <a:srgbClr val="0080FF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'perf-power'!$C$4:$C$19</c:f>
              <c:numCache>
                <c:formatCode>General</c:formatCode>
                <c:ptCount val="16"/>
                <c:pt idx="0">
                  <c:v>2.549584000000001</c:v>
                </c:pt>
                <c:pt idx="1">
                  <c:v>2.248441</c:v>
                </c:pt>
                <c:pt idx="2">
                  <c:v>2.085126000000001</c:v>
                </c:pt>
                <c:pt idx="3">
                  <c:v>1.522975</c:v>
                </c:pt>
                <c:pt idx="4">
                  <c:v>2.000121000000006</c:v>
                </c:pt>
                <c:pt idx="5">
                  <c:v>1.845714</c:v>
                </c:pt>
                <c:pt idx="6">
                  <c:v>1.753193</c:v>
                </c:pt>
                <c:pt idx="7">
                  <c:v>1.454351</c:v>
                </c:pt>
                <c:pt idx="8">
                  <c:v>1.723579</c:v>
                </c:pt>
                <c:pt idx="9">
                  <c:v>1.637617</c:v>
                </c:pt>
                <c:pt idx="10">
                  <c:v>1.57499</c:v>
                </c:pt>
                <c:pt idx="11">
                  <c:v>1.401160999999997</c:v>
                </c:pt>
                <c:pt idx="12">
                  <c:v>1.578871</c:v>
                </c:pt>
                <c:pt idx="13">
                  <c:v>1.463406</c:v>
                </c:pt>
                <c:pt idx="14">
                  <c:v>1.520311</c:v>
                </c:pt>
                <c:pt idx="15">
                  <c:v>1.344364</c:v>
                </c:pt>
              </c:numCache>
            </c:numRef>
          </c:xVal>
          <c:yVal>
            <c:numRef>
              <c:f>'perf-power'!$D$4:$D$19</c:f>
              <c:numCache>
                <c:formatCode>General</c:formatCode>
                <c:ptCount val="16"/>
                <c:pt idx="0">
                  <c:v>14.629472</c:v>
                </c:pt>
                <c:pt idx="1">
                  <c:v>14.61204</c:v>
                </c:pt>
                <c:pt idx="2">
                  <c:v>14.528802</c:v>
                </c:pt>
                <c:pt idx="3">
                  <c:v>14.311728</c:v>
                </c:pt>
                <c:pt idx="4">
                  <c:v>14.625888</c:v>
                </c:pt>
                <c:pt idx="5">
                  <c:v>14.576123</c:v>
                </c:pt>
                <c:pt idx="6">
                  <c:v>14.43040600000001</c:v>
                </c:pt>
                <c:pt idx="7">
                  <c:v>14.131967</c:v>
                </c:pt>
                <c:pt idx="8">
                  <c:v>14.604488</c:v>
                </c:pt>
                <c:pt idx="9">
                  <c:v>14.488269</c:v>
                </c:pt>
                <c:pt idx="10">
                  <c:v>14.247009</c:v>
                </c:pt>
                <c:pt idx="11">
                  <c:v>13.830293</c:v>
                </c:pt>
                <c:pt idx="12">
                  <c:v>14.522999</c:v>
                </c:pt>
                <c:pt idx="13">
                  <c:v>13.90623400000001</c:v>
                </c:pt>
                <c:pt idx="14">
                  <c:v>14.303971</c:v>
                </c:pt>
                <c:pt idx="15">
                  <c:v>13.326879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solidFill>
                <a:srgbClr val="FFFFFF">
                  <a:lumMod val="75000"/>
                </a:srgbClr>
              </a:solidFill>
            </a:ln>
          </c:spPr>
          <c:marker>
            <c:symbol val="square"/>
            <c:size val="13"/>
            <c:spPr>
              <a:solidFill>
                <a:srgbClr val="FFFFFF">
                  <a:lumMod val="50000"/>
                </a:srgbClr>
              </a:solidFill>
              <a:ln>
                <a:solidFill>
                  <a:srgbClr val="FFFFFF">
                    <a:lumMod val="75000"/>
                  </a:srgbClr>
                </a:solidFill>
              </a:ln>
            </c:spPr>
          </c:marker>
          <c:dPt>
            <c:idx val="0"/>
            <c:marker>
              <c:spPr>
                <a:solidFill>
                  <a:srgbClr val="FFFFFF">
                    <a:lumMod val="50000"/>
                  </a:srgbClr>
                </a:solidFill>
                <a:ln>
                  <a:solidFill>
                    <a:srgbClr val="7F7F7F"/>
                  </a:solidFill>
                </a:ln>
              </c:spPr>
            </c:marker>
            <c:bubble3D val="0"/>
            <c:spPr>
              <a:ln w="28575">
                <a:solidFill>
                  <a:srgbClr val="7F7F7F"/>
                </a:solidFill>
              </a:ln>
            </c:spPr>
          </c:dPt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'perf-power'!$C$3</c:f>
              <c:numCache>
                <c:formatCode>General</c:formatCode>
                <c:ptCount val="1"/>
                <c:pt idx="0">
                  <c:v>1.716469</c:v>
                </c:pt>
              </c:numCache>
            </c:numRef>
          </c:xVal>
          <c:yVal>
            <c:numRef>
              <c:f>'perf-power'!$D$3</c:f>
              <c:numCache>
                <c:formatCode>General</c:formatCode>
                <c:ptCount val="1"/>
                <c:pt idx="0">
                  <c:v>14.387613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triangle"/>
            <c:size val="13"/>
            <c:spPr>
              <a:solidFill>
                <a:srgbClr val="008000"/>
              </a:solidFill>
            </c:spPr>
          </c:marker>
          <c:dLbls>
            <c:delete val="1"/>
          </c:dLbls>
          <c:xVal>
            <c:numRef>
              <c:f>'perf-power'!$C$2</c:f>
              <c:numCache>
                <c:formatCode>General</c:formatCode>
                <c:ptCount val="1"/>
                <c:pt idx="0">
                  <c:v>1.453741999999997</c:v>
                </c:pt>
              </c:numCache>
            </c:numRef>
          </c:xVal>
          <c:yVal>
            <c:numRef>
              <c:f>'perf-power'!$D$2</c:f>
              <c:numCache>
                <c:formatCode>General</c:formatCode>
                <c:ptCount val="1"/>
                <c:pt idx="0">
                  <c:v>13.807541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800000"/>
              </a:solidFill>
            </c:spPr>
          </c:marker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>
                <a:solidFill>
                  <a:schemeClr val="tx1"/>
                </a:solidFill>
              </a:ln>
            </c:spPr>
            <c:trendlineType val="linear"/>
            <c:forward val="0.2"/>
            <c:backward val="0.2"/>
            <c:intercept val="0.0"/>
            <c:dispRSqr val="0"/>
            <c:dispEq val="0"/>
          </c:trendline>
          <c:xVal>
            <c:numRef>
              <c:f>'perf-power'!$C$1</c:f>
              <c:numCache>
                <c:formatCode>General</c:formatCode>
                <c:ptCount val="1"/>
                <c:pt idx="0">
                  <c:v>1.258793</c:v>
                </c:pt>
              </c:numCache>
            </c:numRef>
          </c:xVal>
          <c:yVal>
            <c:numRef>
              <c:f>'perf-power'!$D$1</c:f>
              <c:numCache>
                <c:formatCode>General</c:formatCode>
                <c:ptCount val="1"/>
                <c:pt idx="0">
                  <c:v>14.178707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2069386552"/>
        <c:axId val="-2069381016"/>
      </c:scatterChart>
      <c:valAx>
        <c:axId val="-2069386552"/>
        <c:scaling>
          <c:orientation val="minMax"/>
          <c:max val="3.0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Network Power (W)</a:t>
                </a:r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069381016"/>
        <c:crosses val="autoZero"/>
        <c:crossBetween val="midCat"/>
      </c:valAx>
      <c:valAx>
        <c:axId val="-2069381016"/>
        <c:scaling>
          <c:orientation val="minMax"/>
          <c:max val="15.0"/>
          <c:min val="13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Weighted Speedup</a:t>
                </a:r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06938655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Normalized Die Area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Area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408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80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3B812F"/>
              </a:solidFill>
              <a:ln w="25400" cap="flat" cmpd="sng" algn="ctr">
                <a:solidFill>
                  <a:srgbClr val="3B812F">
                    <a:shade val="50000"/>
                  </a:srgbClr>
                </a:solidFill>
                <a:prstDash val="solid"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C0000"/>
              </a:solidFill>
            </c:spPr>
          </c:dPt>
          <c:cat>
            <c:strRef>
              <c:f>Sheet1!$A$8:$A$12</c:f>
              <c:strCache>
                <c:ptCount val="5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MinBD</c:v>
                </c:pt>
              </c:strCache>
            </c:strRef>
          </c:cat>
          <c:val>
            <c:numRef>
              <c:f>Sheet1!$B$8:$B$12</c:f>
              <c:numCache>
                <c:formatCode>General</c:formatCode>
                <c:ptCount val="5"/>
                <c:pt idx="0">
                  <c:v>2.06</c:v>
                </c:pt>
                <c:pt idx="1">
                  <c:v>1.690000000000001</c:v>
                </c:pt>
                <c:pt idx="2">
                  <c:v>1.6</c:v>
                </c:pt>
                <c:pt idx="3">
                  <c:v>1.0</c:v>
                </c:pt>
                <c:pt idx="4">
                  <c:v>1.03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9209528"/>
        <c:axId val="-2069206520"/>
      </c:barChart>
      <c:catAx>
        <c:axId val="-20692095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2400"/>
            </a:pPr>
            <a:endParaRPr lang="en-US"/>
          </a:p>
        </c:txPr>
        <c:crossAx val="-2069206520"/>
        <c:crosses val="autoZero"/>
        <c:auto val="1"/>
        <c:lblAlgn val="ctr"/>
        <c:lblOffset val="100"/>
        <c:noMultiLvlLbl val="0"/>
      </c:catAx>
      <c:valAx>
        <c:axId val="-2069206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6920952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Normalized Critical Path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Critical Path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408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80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3B812F"/>
              </a:solidFill>
              <a:ln w="25400" cap="flat" cmpd="sng" algn="ctr">
                <a:solidFill>
                  <a:srgbClr val="3B812F">
                    <a:shade val="50000"/>
                  </a:srgbClr>
                </a:solidFill>
                <a:prstDash val="solid"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00000"/>
              </a:solidFill>
            </c:spPr>
          </c:dPt>
          <c:cat>
            <c:strRef>
              <c:f>Sheet1!$A$8:$A$12</c:f>
              <c:strCache>
                <c:ptCount val="5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MinBD</c:v>
                </c:pt>
              </c:strCache>
            </c:strRef>
          </c:cat>
          <c:val>
            <c:numRef>
              <c:f>Sheet1!$C$8:$C$12</c:f>
              <c:numCache>
                <c:formatCode>General</c:formatCode>
                <c:ptCount val="5"/>
                <c:pt idx="0">
                  <c:v>0.99</c:v>
                </c:pt>
                <c:pt idx="1">
                  <c:v>0.99</c:v>
                </c:pt>
                <c:pt idx="2">
                  <c:v>0.99</c:v>
                </c:pt>
                <c:pt idx="3">
                  <c:v>1.0</c:v>
                </c:pt>
                <c:pt idx="4">
                  <c:v>1.07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15676488"/>
        <c:axId val="-2015673480"/>
      </c:barChart>
      <c:catAx>
        <c:axId val="-2015676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2400"/>
            </a:pPr>
            <a:endParaRPr lang="en-US"/>
          </a:p>
        </c:txPr>
        <c:crossAx val="-2015673480"/>
        <c:crosses val="autoZero"/>
        <c:auto val="1"/>
        <c:lblAlgn val="ctr"/>
        <c:lblOffset val="100"/>
        <c:noMultiLvlLbl val="0"/>
      </c:catAx>
      <c:valAx>
        <c:axId val="-2015673480"/>
        <c:scaling>
          <c:orientation val="minMax"/>
          <c:min val="0.0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156764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101354518185"/>
          <c:y val="0.0509259259259259"/>
          <c:w val="0.571409589426322"/>
          <c:h val="0.793276868989162"/>
        </c:manualLayout>
      </c:layout>
      <c:barChart>
        <c:barDir val="col"/>
        <c:grouping val="clustered"/>
        <c:varyColors val="0"/>
        <c:ser>
          <c:idx val="0"/>
          <c:order val="0"/>
          <c:tx>
            <c:v>Throttle gromacs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Sheet1!$A$12:$C$12</c:f>
              <c:strCache>
                <c:ptCount val="3"/>
                <c:pt idx="0">
                  <c:v>mcf</c:v>
                </c:pt>
                <c:pt idx="1">
                  <c:v>gromacs</c:v>
                </c:pt>
                <c:pt idx="2">
                  <c:v>system</c:v>
                </c:pt>
              </c:strCache>
            </c:strRef>
          </c:cat>
          <c:val>
            <c:numRef>
              <c:f>Sheet1!$A$13:$C$13</c:f>
              <c:numCache>
                <c:formatCode>General</c:formatCode>
                <c:ptCount val="3"/>
                <c:pt idx="0">
                  <c:v>1.0</c:v>
                </c:pt>
                <c:pt idx="1">
                  <c:v>0.96</c:v>
                </c:pt>
                <c:pt idx="2">
                  <c:v>0.98</c:v>
                </c:pt>
              </c:numCache>
            </c:numRef>
          </c:val>
        </c:ser>
        <c:ser>
          <c:idx val="1"/>
          <c:order val="1"/>
          <c:tx>
            <c:v>Throttle mcf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Sheet1!$A$12:$C$12</c:f>
              <c:strCache>
                <c:ptCount val="3"/>
                <c:pt idx="0">
                  <c:v>mcf</c:v>
                </c:pt>
                <c:pt idx="1">
                  <c:v>gromacs</c:v>
                </c:pt>
                <c:pt idx="2">
                  <c:v>system</c:v>
                </c:pt>
              </c:strCache>
            </c:strRef>
          </c:cat>
          <c:val>
            <c:numRef>
              <c:f>Sheet1!$A$14:$C$14</c:f>
              <c:numCache>
                <c:formatCode>General</c:formatCode>
                <c:ptCount val="3"/>
                <c:pt idx="0">
                  <c:v>1.05</c:v>
                </c:pt>
                <c:pt idx="1">
                  <c:v>1.14</c:v>
                </c:pt>
                <c:pt idx="2">
                  <c:v>1.09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34963512"/>
        <c:axId val="-2034960504"/>
      </c:barChart>
      <c:catAx>
        <c:axId val="-2034963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960504"/>
        <c:crosses val="autoZero"/>
        <c:auto val="1"/>
        <c:lblAlgn val="ctr"/>
        <c:lblOffset val="100"/>
        <c:noMultiLvlLbl val="0"/>
      </c:catAx>
      <c:valAx>
        <c:axId val="-2034960504"/>
        <c:scaling>
          <c:orientation val="minMax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Normalized Performance</a:t>
                </a:r>
              </a:p>
            </c:rich>
          </c:tx>
          <c:layout>
            <c:manualLayout>
              <c:xMode val="edge"/>
              <c:yMode val="edge"/>
              <c:x val="0.0114596222347207"/>
              <c:y val="0.141443194600675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963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912706224222"/>
          <c:y val="0.281060742407199"/>
          <c:w val="0.242919704481384"/>
          <c:h val="0.213953569456954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903063799717"/>
          <c:y val="0.0404753377399731"/>
          <c:w val="0.800087202214477"/>
          <c:h val="0.763897990363145"/>
        </c:manualLayout>
      </c:layout>
      <c:lineChart>
        <c:grouping val="standard"/>
        <c:varyColors val="0"/>
        <c:ser>
          <c:idx val="0"/>
          <c:order val="0"/>
          <c:tx>
            <c:v>Workload 1</c:v>
          </c:tx>
          <c:spPr>
            <a:ln w="44450"/>
          </c:spPr>
          <c:marker>
            <c:symbol val="none"/>
          </c:marker>
          <c:cat>
            <c:numRef>
              <c:f>'throttle_sweep.dat'!$A$1:$A$11</c:f>
              <c:numCache>
                <c:formatCode>General</c:formatCode>
                <c:ptCount val="11"/>
                <c:pt idx="0">
                  <c:v>80.0</c:v>
                </c:pt>
                <c:pt idx="1">
                  <c:v>82.0</c:v>
                </c:pt>
                <c:pt idx="2">
                  <c:v>84.0</c:v>
                </c:pt>
                <c:pt idx="3">
                  <c:v>86.0</c:v>
                </c:pt>
                <c:pt idx="4">
                  <c:v>88.0</c:v>
                </c:pt>
                <c:pt idx="5">
                  <c:v>90.0</c:v>
                </c:pt>
                <c:pt idx="6">
                  <c:v>92.0</c:v>
                </c:pt>
                <c:pt idx="7">
                  <c:v>94.0</c:v>
                </c:pt>
                <c:pt idx="8">
                  <c:v>96.0</c:v>
                </c:pt>
                <c:pt idx="9">
                  <c:v>98.0</c:v>
                </c:pt>
                <c:pt idx="10">
                  <c:v>100.0</c:v>
                </c:pt>
              </c:numCache>
            </c:numRef>
          </c:cat>
          <c:val>
            <c:numRef>
              <c:f>'throttle_sweep.dat'!$B$1:$B$11</c:f>
              <c:numCache>
                <c:formatCode>General</c:formatCode>
                <c:ptCount val="11"/>
                <c:pt idx="0">
                  <c:v>9.678328330999998</c:v>
                </c:pt>
                <c:pt idx="1">
                  <c:v>9.696207224</c:v>
                </c:pt>
                <c:pt idx="2">
                  <c:v>9.727291363999983</c:v>
                </c:pt>
                <c:pt idx="3">
                  <c:v>9.782940339</c:v>
                </c:pt>
                <c:pt idx="4">
                  <c:v>9.860689585</c:v>
                </c:pt>
                <c:pt idx="5">
                  <c:v>9.998728273</c:v>
                </c:pt>
                <c:pt idx="6">
                  <c:v>10.2860245</c:v>
                </c:pt>
                <c:pt idx="7">
                  <c:v>10.71299647</c:v>
                </c:pt>
                <c:pt idx="8">
                  <c:v>9.542083759</c:v>
                </c:pt>
                <c:pt idx="9">
                  <c:v>7.536058032</c:v>
                </c:pt>
              </c:numCache>
            </c:numRef>
          </c:val>
          <c:smooth val="0"/>
        </c:ser>
        <c:ser>
          <c:idx val="1"/>
          <c:order val="1"/>
          <c:tx>
            <c:v>Workload 2</c:v>
          </c:tx>
          <c:spPr>
            <a:ln w="44450"/>
          </c:spPr>
          <c:marker>
            <c:symbol val="none"/>
          </c:marker>
          <c:cat>
            <c:numRef>
              <c:f>'throttle_sweep.dat'!$A$1:$A$11</c:f>
              <c:numCache>
                <c:formatCode>General</c:formatCode>
                <c:ptCount val="11"/>
                <c:pt idx="0">
                  <c:v>80.0</c:v>
                </c:pt>
                <c:pt idx="1">
                  <c:v>82.0</c:v>
                </c:pt>
                <c:pt idx="2">
                  <c:v>84.0</c:v>
                </c:pt>
                <c:pt idx="3">
                  <c:v>86.0</c:v>
                </c:pt>
                <c:pt idx="4">
                  <c:v>88.0</c:v>
                </c:pt>
                <c:pt idx="5">
                  <c:v>90.0</c:v>
                </c:pt>
                <c:pt idx="6">
                  <c:v>92.0</c:v>
                </c:pt>
                <c:pt idx="7">
                  <c:v>94.0</c:v>
                </c:pt>
                <c:pt idx="8">
                  <c:v>96.0</c:v>
                </c:pt>
                <c:pt idx="9">
                  <c:v>98.0</c:v>
                </c:pt>
                <c:pt idx="10">
                  <c:v>100.0</c:v>
                </c:pt>
              </c:numCache>
            </c:numRef>
          </c:cat>
          <c:val>
            <c:numRef>
              <c:f>'throttle_sweep.dat'!$C$1:$C$11</c:f>
              <c:numCache>
                <c:formatCode>General</c:formatCode>
                <c:ptCount val="11"/>
                <c:pt idx="0">
                  <c:v>10.31981989</c:v>
                </c:pt>
                <c:pt idx="1">
                  <c:v>10.34972289</c:v>
                </c:pt>
                <c:pt idx="2">
                  <c:v>10.39352343</c:v>
                </c:pt>
                <c:pt idx="3">
                  <c:v>10.4632184</c:v>
                </c:pt>
                <c:pt idx="4">
                  <c:v>10.60877113</c:v>
                </c:pt>
                <c:pt idx="5">
                  <c:v>10.84322123</c:v>
                </c:pt>
                <c:pt idx="6">
                  <c:v>11.15229991</c:v>
                </c:pt>
                <c:pt idx="7">
                  <c:v>10.98587474</c:v>
                </c:pt>
                <c:pt idx="8">
                  <c:v>9.672419347</c:v>
                </c:pt>
                <c:pt idx="9">
                  <c:v>7.62142670799999</c:v>
                </c:pt>
              </c:numCache>
            </c:numRef>
          </c:val>
          <c:smooth val="0"/>
        </c:ser>
        <c:ser>
          <c:idx val="2"/>
          <c:order val="2"/>
          <c:tx>
            <c:v>Workload 3</c:v>
          </c:tx>
          <c:spPr>
            <a:ln w="44450"/>
          </c:spPr>
          <c:marker>
            <c:symbol val="none"/>
          </c:marker>
          <c:cat>
            <c:numRef>
              <c:f>'throttle_sweep.dat'!$A$1:$A$11</c:f>
              <c:numCache>
                <c:formatCode>General</c:formatCode>
                <c:ptCount val="11"/>
                <c:pt idx="0">
                  <c:v>80.0</c:v>
                </c:pt>
                <c:pt idx="1">
                  <c:v>82.0</c:v>
                </c:pt>
                <c:pt idx="2">
                  <c:v>84.0</c:v>
                </c:pt>
                <c:pt idx="3">
                  <c:v>86.0</c:v>
                </c:pt>
                <c:pt idx="4">
                  <c:v>88.0</c:v>
                </c:pt>
                <c:pt idx="5">
                  <c:v>90.0</c:v>
                </c:pt>
                <c:pt idx="6">
                  <c:v>92.0</c:v>
                </c:pt>
                <c:pt idx="7">
                  <c:v>94.0</c:v>
                </c:pt>
                <c:pt idx="8">
                  <c:v>96.0</c:v>
                </c:pt>
                <c:pt idx="9">
                  <c:v>98.0</c:v>
                </c:pt>
                <c:pt idx="10">
                  <c:v>100.0</c:v>
                </c:pt>
              </c:numCache>
            </c:numRef>
          </c:cat>
          <c:val>
            <c:numRef>
              <c:f>'throttle_sweep.dat'!$D$1:$D$11</c:f>
              <c:numCache>
                <c:formatCode>General</c:formatCode>
                <c:ptCount val="11"/>
                <c:pt idx="0">
                  <c:v>14.55018911</c:v>
                </c:pt>
                <c:pt idx="1">
                  <c:v>14.58369028</c:v>
                </c:pt>
                <c:pt idx="2">
                  <c:v>14.65647526</c:v>
                </c:pt>
                <c:pt idx="3">
                  <c:v>14.78720767</c:v>
                </c:pt>
                <c:pt idx="4">
                  <c:v>15.00762109</c:v>
                </c:pt>
                <c:pt idx="5">
                  <c:v>15.25560971</c:v>
                </c:pt>
                <c:pt idx="6">
                  <c:v>15.19274823</c:v>
                </c:pt>
                <c:pt idx="7">
                  <c:v>14.4138926</c:v>
                </c:pt>
                <c:pt idx="8">
                  <c:v>12.87677279</c:v>
                </c:pt>
                <c:pt idx="9">
                  <c:v>10.76846505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34841064"/>
        <c:axId val="-2034835496"/>
      </c:lineChart>
      <c:catAx>
        <c:axId val="-2034841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Throttling Rate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835496"/>
        <c:crosses val="autoZero"/>
        <c:auto val="1"/>
        <c:lblAlgn val="ctr"/>
        <c:lblOffset val="100"/>
        <c:noMultiLvlLbl val="0"/>
      </c:catAx>
      <c:valAx>
        <c:axId val="-2034835496"/>
        <c:scaling>
          <c:orientation val="minMax"/>
          <c:min val="6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Performance </a:t>
                </a:r>
              </a:p>
              <a:p>
                <a:pPr>
                  <a:defRPr sz="2000"/>
                </a:pPr>
                <a:r>
                  <a:rPr lang="en-US" sz="2000"/>
                  <a:t>(Weighted Speedup)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841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9018487443168"/>
          <c:y val="0.564846868022094"/>
          <c:w val="0.248455101648879"/>
          <c:h val="0.231335762134211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872765482017"/>
          <c:y val="0.0509259259259259"/>
          <c:w val="0.814268727388806"/>
          <c:h val="0.747122955784373"/>
        </c:manualLayout>
      </c:layout>
      <c:barChart>
        <c:barDir val="col"/>
        <c:grouping val="clustered"/>
        <c:varyColors val="0"/>
        <c:ser>
          <c:idx val="0"/>
          <c:order val="0"/>
          <c:tx>
            <c:v>BLESS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amean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39.5123107858</c:v>
                </c:pt>
                <c:pt idx="1">
                  <c:v>38.9302577132</c:v>
                </c:pt>
                <c:pt idx="2">
                  <c:v>25.2613819655</c:v>
                </c:pt>
                <c:pt idx="3">
                  <c:v>15.0945555546</c:v>
                </c:pt>
                <c:pt idx="4">
                  <c:v>29.21274738169998</c:v>
                </c:pt>
              </c:numCache>
            </c:numRef>
          </c:val>
        </c:ser>
        <c:ser>
          <c:idx val="1"/>
          <c:order val="1"/>
          <c:tx>
            <c:v>Hetero.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amean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40.5785818861</c:v>
                </c:pt>
                <c:pt idx="1">
                  <c:v>40.1134587444</c:v>
                </c:pt>
                <c:pt idx="2">
                  <c:v>26.1257526352</c:v>
                </c:pt>
                <c:pt idx="3">
                  <c:v>15.321892766</c:v>
                </c:pt>
                <c:pt idx="4">
                  <c:v>30.0343490242</c:v>
                </c:pt>
              </c:numCache>
            </c:numRef>
          </c:val>
        </c:ser>
        <c:ser>
          <c:idx val="2"/>
          <c:order val="2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amean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43.2522244401</c:v>
                </c:pt>
                <c:pt idx="1">
                  <c:v>43.3973913307</c:v>
                </c:pt>
                <c:pt idx="2">
                  <c:v>28.1143498105</c:v>
                </c:pt>
                <c:pt idx="3">
                  <c:v>16.3916802852</c:v>
                </c:pt>
                <c:pt idx="4">
                  <c:v>32.2513883278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0739752"/>
        <c:axId val="-2060734184"/>
      </c:barChart>
      <c:catAx>
        <c:axId val="-20607397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Workload Categories</a:t>
                </a:r>
              </a:p>
            </c:rich>
          </c:tx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60734184"/>
        <c:crosses val="autoZero"/>
        <c:auto val="1"/>
        <c:lblAlgn val="ctr"/>
        <c:lblOffset val="100"/>
        <c:noMultiLvlLbl val="0"/>
      </c:catAx>
      <c:valAx>
        <c:axId val="-206073418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Weighted</a:t>
                </a:r>
                <a:r>
                  <a:rPr lang="en-US" sz="2000" baseline="0"/>
                  <a:t> Speedup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0.0154716664515296"/>
              <c:y val="0.1266388855239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60739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6757288784848"/>
          <c:y val="0.0586432465172623"/>
          <c:w val="0.136243482655884"/>
          <c:h val="0.256110963052695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872765482017"/>
          <c:y val="0.0509259259259259"/>
          <c:w val="0.814268727388806"/>
          <c:h val="0.747122955784373"/>
        </c:manualLayout>
      </c:layout>
      <c:barChart>
        <c:barDir val="col"/>
        <c:grouping val="clustered"/>
        <c:varyColors val="0"/>
        <c:ser>
          <c:idx val="0"/>
          <c:order val="0"/>
          <c:tx>
            <c:v>Buffered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amean</c:v>
                </c:pt>
              </c:strCache>
            </c:strRef>
          </c:cat>
          <c:val>
            <c:numRef>
              <c:f>Sheet1!$S$2:$S$6</c:f>
              <c:numCache>
                <c:formatCode>General</c:formatCode>
                <c:ptCount val="5"/>
                <c:pt idx="0">
                  <c:v>43.4324375387</c:v>
                </c:pt>
                <c:pt idx="1">
                  <c:v>42.85988846109984</c:v>
                </c:pt>
                <c:pt idx="2">
                  <c:v>30.7186888329</c:v>
                </c:pt>
                <c:pt idx="3">
                  <c:v>20.7078470546</c:v>
                </c:pt>
                <c:pt idx="4">
                  <c:v>33.8652939067</c:v>
                </c:pt>
              </c:numCache>
            </c:numRef>
          </c:val>
        </c:ser>
        <c:ser>
          <c:idx val="1"/>
          <c:order val="1"/>
          <c:tx>
            <c:v>Self-Tuned</c:v>
          </c:tx>
          <c:spPr>
            <a:solidFill>
              <a:srgbClr val="70CDD7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amean</c:v>
                </c:pt>
              </c:strCache>
            </c:strRef>
          </c:cat>
          <c:val>
            <c:numRef>
              <c:f>Sheet1!$T$2:$T$6</c:f>
              <c:numCache>
                <c:formatCode>General</c:formatCode>
                <c:ptCount val="5"/>
                <c:pt idx="0">
                  <c:v>43.3173147091</c:v>
                </c:pt>
                <c:pt idx="1">
                  <c:v>42.7664564633</c:v>
                </c:pt>
                <c:pt idx="2">
                  <c:v>29.9212913507</c:v>
                </c:pt>
                <c:pt idx="3">
                  <c:v>20.4539558416</c:v>
                </c:pt>
                <c:pt idx="4">
                  <c:v>33.5554963192</c:v>
                </c:pt>
              </c:numCache>
            </c:numRef>
          </c:val>
        </c:ser>
        <c:ser>
          <c:idx val="2"/>
          <c:order val="2"/>
          <c:tx>
            <c:v>Hetero.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amean</c:v>
                </c:pt>
              </c:strCache>
            </c:strRef>
          </c:cat>
          <c:val>
            <c:numRef>
              <c:f>Sheet1!$V$2:$V$6</c:f>
              <c:numCache>
                <c:formatCode>General</c:formatCode>
                <c:ptCount val="5"/>
                <c:pt idx="0">
                  <c:v>43.704363844</c:v>
                </c:pt>
                <c:pt idx="1">
                  <c:v>43.0610492271</c:v>
                </c:pt>
                <c:pt idx="2">
                  <c:v>30.6927536588</c:v>
                </c:pt>
                <c:pt idx="3">
                  <c:v>20.9577218892</c:v>
                </c:pt>
                <c:pt idx="4">
                  <c:v>34.0366939227</c:v>
                </c:pt>
              </c:numCache>
            </c:numRef>
          </c:val>
        </c:ser>
        <c:ser>
          <c:idx val="3"/>
          <c:order val="3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val>
            <c:numRef>
              <c:f>Sheet1!$U$2:$U$6</c:f>
              <c:numCache>
                <c:formatCode>General</c:formatCode>
                <c:ptCount val="5"/>
                <c:pt idx="0">
                  <c:v>44.8544359992</c:v>
                </c:pt>
                <c:pt idx="1">
                  <c:v>44.8571366923</c:v>
                </c:pt>
                <c:pt idx="2">
                  <c:v>32.38739676729991</c:v>
                </c:pt>
                <c:pt idx="3">
                  <c:v>20.9945525368</c:v>
                </c:pt>
                <c:pt idx="4">
                  <c:v>35.1869316382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34463448"/>
        <c:axId val="-2034457816"/>
      </c:barChart>
      <c:catAx>
        <c:axId val="-2034463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Workload Categories</a:t>
                </a:r>
              </a:p>
            </c:rich>
          </c:tx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457816"/>
        <c:crosses val="autoZero"/>
        <c:auto val="1"/>
        <c:lblAlgn val="ctr"/>
        <c:lblOffset val="100"/>
        <c:noMultiLvlLbl val="0"/>
      </c:catAx>
      <c:valAx>
        <c:axId val="-203445781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Weighted</a:t>
                </a:r>
                <a:r>
                  <a:rPr lang="en-US" sz="2000" baseline="0"/>
                  <a:t> Speedup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0.0154716664515296"/>
              <c:y val="0.1266388855239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463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1554586082145"/>
          <c:y val="0.0617201695941853"/>
          <c:w val="0.173359491381145"/>
          <c:h val="0.34148128407026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1867075937542"/>
          <c:y val="0.141687705703454"/>
          <c:w val="0.684469763491629"/>
          <c:h val="0.741131941840603"/>
        </c:manualLayout>
      </c:layout>
      <c:barChart>
        <c:barDir val="col"/>
        <c:grouping val="clustered"/>
        <c:varyColors val="0"/>
        <c:ser>
          <c:idx val="0"/>
          <c:order val="0"/>
          <c:tx>
            <c:v>BLESS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Sheet1!$H$58</c:f>
              <c:strCache>
                <c:ptCount val="1"/>
                <c:pt idx="0">
                  <c:v>amean</c:v>
                </c:pt>
              </c:strCache>
            </c:strRef>
          </c:cat>
          <c:val>
            <c:numRef>
              <c:f>Sheet1!$N$108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2"/>
          <c:order val="1"/>
          <c:tx>
            <c:v>Hetero.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Sheet1!$H$58</c:f>
              <c:strCache>
                <c:ptCount val="1"/>
                <c:pt idx="0">
                  <c:v>amean</c:v>
                </c:pt>
              </c:strCache>
            </c:strRef>
          </c:cat>
          <c:val>
            <c:numRef>
              <c:f>Sheet1!$P$108</c:f>
              <c:numCache>
                <c:formatCode>General</c:formatCode>
                <c:ptCount val="1"/>
                <c:pt idx="0">
                  <c:v>1.117588057320164</c:v>
                </c:pt>
              </c:numCache>
            </c:numRef>
          </c:val>
        </c:ser>
        <c:ser>
          <c:idx val="3"/>
          <c:order val="2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Sheet1!$H$58</c:f>
              <c:strCache>
                <c:ptCount val="1"/>
                <c:pt idx="0">
                  <c:v>amean</c:v>
                </c:pt>
              </c:strCache>
            </c:strRef>
          </c:cat>
          <c:val>
            <c:numRef>
              <c:f>Sheet1!$O$108</c:f>
              <c:numCache>
                <c:formatCode>General</c:formatCode>
                <c:ptCount val="1"/>
                <c:pt idx="0">
                  <c:v>0.851440625195743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0695384"/>
        <c:axId val="-2060690104"/>
      </c:barChart>
      <c:catAx>
        <c:axId val="-20606953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60690104"/>
        <c:crosses val="autoZero"/>
        <c:auto val="1"/>
        <c:lblAlgn val="ctr"/>
        <c:lblOffset val="100"/>
        <c:noMultiLvlLbl val="0"/>
      </c:catAx>
      <c:valAx>
        <c:axId val="-20606901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Normalized Maximum</a:t>
                </a:r>
                <a:r>
                  <a:rPr lang="en-US" sz="2000" baseline="0"/>
                  <a:t> Slowdwon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0.0154716664515296"/>
              <c:y val="0.126638885523925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60695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8896865832947"/>
          <c:y val="0.00157105361829771"/>
          <c:w val="0.558402731438231"/>
          <c:h val="0.124250718660167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5885946074922"/>
          <c:y val="0.165524337866858"/>
          <c:w val="0.657062182386776"/>
          <c:h val="0.708286805058459"/>
        </c:manualLayout>
      </c:layout>
      <c:barChart>
        <c:barDir val="col"/>
        <c:grouping val="clustered"/>
        <c:varyColors val="0"/>
        <c:ser>
          <c:idx val="0"/>
          <c:order val="0"/>
          <c:tx>
            <c:v>Buffered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Sheet1!$H$58</c:f>
              <c:strCache>
                <c:ptCount val="1"/>
                <c:pt idx="0">
                  <c:v>amean</c:v>
                </c:pt>
              </c:strCache>
            </c:strRef>
          </c:cat>
          <c:val>
            <c:numRef>
              <c:f>Sheet1!$Q$109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v>Self-Tuned</c:v>
          </c:tx>
          <c:spPr>
            <a:solidFill>
              <a:srgbClr val="70CDD7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Sheet1!$H$58</c:f>
              <c:strCache>
                <c:ptCount val="1"/>
                <c:pt idx="0">
                  <c:v>amean</c:v>
                </c:pt>
              </c:strCache>
            </c:strRef>
          </c:cat>
          <c:val>
            <c:numRef>
              <c:f>Sheet1!$T$109</c:f>
              <c:numCache>
                <c:formatCode>General</c:formatCode>
                <c:ptCount val="1"/>
                <c:pt idx="0">
                  <c:v>1.006587086152043</c:v>
                </c:pt>
              </c:numCache>
            </c:numRef>
          </c:val>
        </c:ser>
        <c:ser>
          <c:idx val="2"/>
          <c:order val="2"/>
          <c:tx>
            <c:v>Hetero.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Sheet1!$H$58</c:f>
              <c:strCache>
                <c:ptCount val="1"/>
                <c:pt idx="0">
                  <c:v>amean</c:v>
                </c:pt>
              </c:strCache>
            </c:strRef>
          </c:cat>
          <c:val>
            <c:numRef>
              <c:f>Sheet1!$S$109</c:f>
              <c:numCache>
                <c:formatCode>General</c:formatCode>
                <c:ptCount val="1"/>
                <c:pt idx="0">
                  <c:v>0.996697140395936</c:v>
                </c:pt>
              </c:numCache>
            </c:numRef>
          </c:val>
        </c:ser>
        <c:ser>
          <c:idx val="3"/>
          <c:order val="3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Sheet1!$H$58</c:f>
              <c:strCache>
                <c:ptCount val="1"/>
                <c:pt idx="0">
                  <c:v>amean</c:v>
                </c:pt>
              </c:strCache>
            </c:strRef>
          </c:cat>
          <c:val>
            <c:numRef>
              <c:f>Sheet1!$R$109</c:f>
              <c:numCache>
                <c:formatCode>General</c:formatCode>
                <c:ptCount val="1"/>
                <c:pt idx="0">
                  <c:v>0.952614381802935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34381016"/>
        <c:axId val="-2034377896"/>
      </c:barChart>
      <c:catAx>
        <c:axId val="-2034381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377896"/>
        <c:crosses val="autoZero"/>
        <c:auto val="1"/>
        <c:lblAlgn val="ctr"/>
        <c:lblOffset val="100"/>
        <c:noMultiLvlLbl val="0"/>
      </c:catAx>
      <c:valAx>
        <c:axId val="-2034377896"/>
        <c:scaling>
          <c:orientation val="minMax"/>
          <c:min val="0.0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381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34201861131"/>
          <c:y val="0.0161442319710036"/>
          <c:w val="0.691541398234311"/>
          <c:h val="0.127195558888472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8508581792444"/>
          <c:y val="0.123374313850455"/>
          <c:w val="0.613374775521481"/>
          <c:h val="0.755933060586748"/>
        </c:manualLayout>
      </c:layout>
      <c:barChart>
        <c:barDir val="col"/>
        <c:grouping val="clustered"/>
        <c:varyColors val="0"/>
        <c:ser>
          <c:idx val="0"/>
          <c:order val="0"/>
          <c:tx>
            <c:v>Baseline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Sheet1!$Y$78:$Z$78</c:f>
              <c:strCache>
                <c:ptCount val="2"/>
                <c:pt idx="0">
                  <c:v>BLESS</c:v>
                </c:pt>
                <c:pt idx="1">
                  <c:v>Buffered</c:v>
                </c:pt>
              </c:strCache>
            </c:strRef>
          </c:cat>
          <c:val>
            <c:numRef>
              <c:f>Sheet1!$Y$73:$Y$74</c:f>
              <c:numCache>
                <c:formatCode>General</c:formatCode>
                <c:ptCount val="2"/>
                <c:pt idx="0">
                  <c:v>1.0</c:v>
                </c:pt>
                <c:pt idx="1">
                  <c:v>1.0</c:v>
                </c:pt>
              </c:numCache>
            </c:numRef>
          </c:val>
        </c:ser>
        <c:ser>
          <c:idx val="1"/>
          <c:order val="1"/>
          <c:tx>
            <c:v>HAT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Sheet1!$Y$78:$Z$78</c:f>
              <c:strCache>
                <c:ptCount val="2"/>
                <c:pt idx="0">
                  <c:v>BLESS</c:v>
                </c:pt>
                <c:pt idx="1">
                  <c:v>Buffered</c:v>
                </c:pt>
              </c:strCache>
            </c:strRef>
          </c:cat>
          <c:val>
            <c:numRef>
              <c:f>Sheet1!$Z$73:$Z$74</c:f>
              <c:numCache>
                <c:formatCode>General</c:formatCode>
                <c:ptCount val="2"/>
                <c:pt idx="0">
                  <c:v>1.085</c:v>
                </c:pt>
                <c:pt idx="1">
                  <c:v>1.05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34328584"/>
        <c:axId val="-2034325576"/>
      </c:barChart>
      <c:catAx>
        <c:axId val="-2034328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325576"/>
        <c:crosses val="autoZero"/>
        <c:auto val="1"/>
        <c:lblAlgn val="ctr"/>
        <c:lblOffset val="100"/>
        <c:noMultiLvlLbl val="0"/>
      </c:catAx>
      <c:valAx>
        <c:axId val="-2034325576"/>
        <c:scaling>
          <c:orientation val="minMax"/>
          <c:max val="1.2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200"/>
                </a:pPr>
                <a:r>
                  <a:rPr lang="en-US" sz="2200"/>
                  <a:t>Normalized Perf.</a:t>
                </a:r>
                <a:r>
                  <a:rPr lang="en-US" sz="2200" baseline="0"/>
                  <a:t> per Wat</a:t>
                </a:r>
                <a:endParaRPr lang="en-US" sz="2200"/>
              </a:p>
            </c:rich>
          </c:tx>
          <c:layout>
            <c:manualLayout>
              <c:xMode val="edge"/>
              <c:yMode val="edge"/>
              <c:x val="0.05559455725929"/>
              <c:y val="0.180103524663874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3432858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39427959662937"/>
          <c:y val="0.348371241199307"/>
          <c:w val="0.148298245614035"/>
          <c:h val="0.201163775140921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61948248316786"/>
          <c:y val="0.0651527151304406"/>
          <c:w val="0.695305260755449"/>
          <c:h val="0.868789068882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formatted!$R$30</c:f>
              <c:strCache>
                <c:ptCount val="1"/>
                <c:pt idx="0">
                  <c:v>LocalRR</c:v>
                </c:pt>
              </c:strCache>
            </c:strRef>
          </c:tx>
          <c:invertIfNegative val="0"/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formatted!$R$31</c:f>
              <c:numCache>
                <c:formatCode>0.0000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formatted!$S$30</c:f>
              <c:strCache>
                <c:ptCount val="1"/>
                <c:pt idx="0">
                  <c:v>LocalAge</c:v>
                </c:pt>
              </c:strCache>
            </c:strRef>
          </c:tx>
          <c:invertIfNegative val="0"/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formatted!$S$31</c:f>
              <c:numCache>
                <c:formatCode>0.0000</c:formatCode>
                <c:ptCount val="1"/>
                <c:pt idx="0">
                  <c:v>1.001546388465536</c:v>
                </c:pt>
              </c:numCache>
            </c:numRef>
          </c:val>
        </c:ser>
        <c:ser>
          <c:idx val="2"/>
          <c:order val="2"/>
          <c:tx>
            <c:strRef>
              <c:f>formatted!$T$30</c:f>
              <c:strCache>
                <c:ptCount val="1"/>
                <c:pt idx="0">
                  <c:v>GSF</c:v>
                </c:pt>
              </c:strCache>
            </c:strRef>
          </c:tx>
          <c:invertIfNegative val="0"/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formatted!$T$31</c:f>
              <c:numCache>
                <c:formatCode>0.0000</c:formatCode>
                <c:ptCount val="1"/>
                <c:pt idx="0">
                  <c:v>0.885707544462653</c:v>
                </c:pt>
              </c:numCache>
            </c:numRef>
          </c:val>
        </c:ser>
        <c:ser>
          <c:idx val="3"/>
          <c:order val="3"/>
          <c:tx>
            <c:strRef>
              <c:f>formatted!$U$30</c:f>
              <c:strCache>
                <c:ptCount val="1"/>
                <c:pt idx="0">
                  <c:v>STC</c:v>
                </c:pt>
              </c:strCache>
            </c:strRef>
          </c:tx>
          <c:invertIfNegative val="0"/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formatted!$U$31</c:f>
              <c:numCache>
                <c:formatCode>0.0000</c:formatCode>
                <c:ptCount val="1"/>
                <c:pt idx="0">
                  <c:v>1.092241274861783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7909896"/>
        <c:axId val="-2067906776"/>
      </c:barChart>
      <c:catAx>
        <c:axId val="-2067909896"/>
        <c:scaling>
          <c:orientation val="minMax"/>
        </c:scaling>
        <c:delete val="1"/>
        <c:axPos val="b"/>
        <c:majorTickMark val="out"/>
        <c:minorTickMark val="none"/>
        <c:tickLblPos val="none"/>
        <c:crossAx val="-2067906776"/>
        <c:crosses val="autoZero"/>
        <c:auto val="1"/>
        <c:lblAlgn val="ctr"/>
        <c:lblOffset val="100"/>
        <c:noMultiLvlLbl val="0"/>
      </c:catAx>
      <c:valAx>
        <c:axId val="-20679067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1800" dirty="0" smtClean="0"/>
                  <a:t>Normalized  System Speedup</a:t>
                </a:r>
                <a:endParaRPr lang="en-US" sz="1800" dirty="0"/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-206790989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13527901403629"/>
          <c:y val="0.0"/>
          <c:w val="0.786472098596371"/>
          <c:h val="0.15251704961483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0661536626104"/>
          <c:y val="0.085298486625342"/>
          <c:w val="0.819338463373897"/>
          <c:h val="0.8556962951746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formatted!$I$35</c:f>
              <c:strCache>
                <c:ptCount val="1"/>
                <c:pt idx="0">
                  <c:v>LocalRR</c:v>
                </c:pt>
              </c:strCache>
            </c:strRef>
          </c:tx>
          <c:invertIfNegative val="0"/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formatted!$I$36</c:f>
              <c:numCache>
                <c:formatCode>0.00</c:formatCode>
                <c:ptCount val="1"/>
                <c:pt idx="0">
                  <c:v>8.646000000000001</c:v>
                </c:pt>
              </c:numCache>
            </c:numRef>
          </c:val>
        </c:ser>
        <c:ser>
          <c:idx val="1"/>
          <c:order val="1"/>
          <c:tx>
            <c:strRef>
              <c:f>formatted!$J$35</c:f>
              <c:strCache>
                <c:ptCount val="1"/>
                <c:pt idx="0">
                  <c:v>LocalAge</c:v>
                </c:pt>
              </c:strCache>
            </c:strRef>
          </c:tx>
          <c:invertIfNegative val="0"/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formatted!$J$36</c:f>
              <c:numCache>
                <c:formatCode>0.00</c:formatCode>
                <c:ptCount val="1"/>
                <c:pt idx="0">
                  <c:v>7.607689583333333</c:v>
                </c:pt>
              </c:numCache>
            </c:numRef>
          </c:val>
        </c:ser>
        <c:ser>
          <c:idx val="2"/>
          <c:order val="2"/>
          <c:tx>
            <c:strRef>
              <c:f>formatted!$K$35</c:f>
              <c:strCache>
                <c:ptCount val="1"/>
                <c:pt idx="0">
                  <c:v>GSF</c:v>
                </c:pt>
              </c:strCache>
            </c:strRef>
          </c:tx>
          <c:invertIfNegative val="0"/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formatted!$K$36</c:f>
              <c:numCache>
                <c:formatCode>0.00</c:formatCode>
                <c:ptCount val="1"/>
                <c:pt idx="0">
                  <c:v>8.479368749999998</c:v>
                </c:pt>
              </c:numCache>
            </c:numRef>
          </c:val>
        </c:ser>
        <c:ser>
          <c:idx val="3"/>
          <c:order val="3"/>
          <c:tx>
            <c:strRef>
              <c:f>formatted!$L$35</c:f>
              <c:strCache>
                <c:ptCount val="1"/>
                <c:pt idx="0">
                  <c:v>STC</c:v>
                </c:pt>
              </c:strCache>
            </c:strRef>
          </c:tx>
          <c:invertIfNegative val="0"/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formatted!$L$36</c:f>
              <c:numCache>
                <c:formatCode>0.00</c:formatCode>
                <c:ptCount val="1"/>
                <c:pt idx="0">
                  <c:v>7.074675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0362248"/>
        <c:axId val="-2070359128"/>
      </c:barChart>
      <c:catAx>
        <c:axId val="-2070362248"/>
        <c:scaling>
          <c:orientation val="minMax"/>
        </c:scaling>
        <c:delete val="1"/>
        <c:axPos val="b"/>
        <c:majorTickMark val="out"/>
        <c:minorTickMark val="none"/>
        <c:tickLblPos val="none"/>
        <c:crossAx val="-2070359128"/>
        <c:crosses val="autoZero"/>
        <c:auto val="1"/>
        <c:lblAlgn val="ctr"/>
        <c:lblOffset val="100"/>
        <c:noMultiLvlLbl val="0"/>
      </c:catAx>
      <c:valAx>
        <c:axId val="-20703591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1800" dirty="0" smtClean="0"/>
                  <a:t>Network Unfairness </a:t>
                </a:r>
                <a:endParaRPr lang="en-US" sz="2000" dirty="0"/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-20703622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72025847312564"/>
          <c:y val="0.0"/>
          <c:w val="0.827974152687436"/>
          <c:h val="0.1481909309208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5214272784869"/>
          <c:y val="0.0746830381295135"/>
          <c:w val="0.671471400126712"/>
          <c:h val="0.765031231088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slowdowns!$B$67</c:f>
              <c:strCache>
                <c:ptCount val="1"/>
                <c:pt idx="0">
                  <c:v>xalan-1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slowdowns!$C$67:$F$67</c:f>
              <c:numCache>
                <c:formatCode>0.00</c:formatCode>
                <c:ptCount val="4"/>
                <c:pt idx="0">
                  <c:v>3.56375</c:v>
                </c:pt>
                <c:pt idx="1">
                  <c:v>3.802499999999997</c:v>
                </c:pt>
                <c:pt idx="2">
                  <c:v>18.35750000000001</c:v>
                </c:pt>
                <c:pt idx="3">
                  <c:v>9.56</c:v>
                </c:pt>
              </c:numCache>
            </c:numRef>
          </c:val>
        </c:ser>
        <c:ser>
          <c:idx val="1"/>
          <c:order val="1"/>
          <c:tx>
            <c:strRef>
              <c:f>slowdowns!$B$68</c:f>
              <c:strCache>
                <c:ptCount val="1"/>
                <c:pt idx="0">
                  <c:v>xalan-2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slowdowns!$C$68:$F$68</c:f>
              <c:numCache>
                <c:formatCode>0.00</c:formatCode>
                <c:ptCount val="4"/>
                <c:pt idx="0">
                  <c:v>3.817499999999998</c:v>
                </c:pt>
                <c:pt idx="1">
                  <c:v>3.856249999999956</c:v>
                </c:pt>
                <c:pt idx="2">
                  <c:v>9.5</c:v>
                </c:pt>
                <c:pt idx="3">
                  <c:v>8.56</c:v>
                </c:pt>
              </c:numCache>
            </c:numRef>
          </c:val>
        </c:ser>
        <c:ser>
          <c:idx val="2"/>
          <c:order val="2"/>
          <c:tx>
            <c:strRef>
              <c:f>slowdowns!$B$69</c:f>
              <c:strCache>
                <c:ptCount val="1"/>
                <c:pt idx="0">
                  <c:v>xalan-3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slowdowns!$C$69:$F$69</c:f>
              <c:numCache>
                <c:formatCode>0.00</c:formatCode>
                <c:ptCount val="4"/>
                <c:pt idx="0">
                  <c:v>3.67375</c:v>
                </c:pt>
                <c:pt idx="1">
                  <c:v>3.874999999999999</c:v>
                </c:pt>
                <c:pt idx="2">
                  <c:v>5.676250000000001</c:v>
                </c:pt>
                <c:pt idx="3">
                  <c:v>7.01</c:v>
                </c:pt>
              </c:numCache>
            </c:numRef>
          </c:val>
        </c:ser>
        <c:ser>
          <c:idx val="3"/>
          <c:order val="3"/>
          <c:tx>
            <c:strRef>
              <c:f>slowdowns!$B$70</c:f>
              <c:strCache>
                <c:ptCount val="1"/>
                <c:pt idx="0">
                  <c:v>xalan-4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slowdowns!$C$70:$F$70</c:f>
              <c:numCache>
                <c:formatCode>0.00</c:formatCode>
                <c:ptCount val="4"/>
                <c:pt idx="0">
                  <c:v>3.6775</c:v>
                </c:pt>
                <c:pt idx="1">
                  <c:v>3.892499999999976</c:v>
                </c:pt>
                <c:pt idx="2">
                  <c:v>4.29375</c:v>
                </c:pt>
                <c:pt idx="3">
                  <c:v>6.42</c:v>
                </c:pt>
              </c:numCache>
            </c:numRef>
          </c:val>
        </c:ser>
        <c:ser>
          <c:idx val="4"/>
          <c:order val="4"/>
          <c:tx>
            <c:strRef>
              <c:f>slowdowns!$B$71</c:f>
              <c:strCache>
                <c:ptCount val="1"/>
                <c:pt idx="0">
                  <c:v>xalan-5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slowdowns!$C$71:$F$71</c:f>
              <c:numCache>
                <c:formatCode>0.00</c:formatCode>
                <c:ptCount val="4"/>
                <c:pt idx="0">
                  <c:v>3.956249999999958</c:v>
                </c:pt>
                <c:pt idx="1">
                  <c:v>3.7975</c:v>
                </c:pt>
                <c:pt idx="2">
                  <c:v>3.098749999999998</c:v>
                </c:pt>
                <c:pt idx="3">
                  <c:v>4.3</c:v>
                </c:pt>
              </c:numCache>
            </c:numRef>
          </c:val>
        </c:ser>
        <c:ser>
          <c:idx val="5"/>
          <c:order val="5"/>
          <c:tx>
            <c:strRef>
              <c:f>slowdowns!$B$72</c:f>
              <c:strCache>
                <c:ptCount val="1"/>
                <c:pt idx="0">
                  <c:v>xalan-6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slowdowns!$C$72:$F$72</c:f>
              <c:numCache>
                <c:formatCode>0.00</c:formatCode>
                <c:ptCount val="4"/>
                <c:pt idx="0">
                  <c:v>3.8775</c:v>
                </c:pt>
                <c:pt idx="1">
                  <c:v>3.74375</c:v>
                </c:pt>
                <c:pt idx="2">
                  <c:v>2.46375</c:v>
                </c:pt>
                <c:pt idx="3">
                  <c:v>3.8</c:v>
                </c:pt>
              </c:numCache>
            </c:numRef>
          </c:val>
        </c:ser>
        <c:ser>
          <c:idx val="6"/>
          <c:order val="6"/>
          <c:tx>
            <c:strRef>
              <c:f>slowdowns!$B$73</c:f>
              <c:strCache>
                <c:ptCount val="1"/>
                <c:pt idx="0">
                  <c:v>xalan-7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slowdowns!$C$73:$F$73</c:f>
              <c:numCache>
                <c:formatCode>0.00</c:formatCode>
                <c:ptCount val="4"/>
                <c:pt idx="0">
                  <c:v>3.9675</c:v>
                </c:pt>
                <c:pt idx="1">
                  <c:v>3.633749999999999</c:v>
                </c:pt>
                <c:pt idx="2">
                  <c:v>2.036249999999957</c:v>
                </c:pt>
                <c:pt idx="3">
                  <c:v>2.34</c:v>
                </c:pt>
              </c:numCache>
            </c:numRef>
          </c:val>
        </c:ser>
        <c:ser>
          <c:idx val="7"/>
          <c:order val="7"/>
          <c:tx>
            <c:strRef>
              <c:f>slowdowns!$B$74</c:f>
              <c:strCache>
                <c:ptCount val="1"/>
                <c:pt idx="0">
                  <c:v>xalan-8</c:v>
                </c:pt>
              </c:strCache>
            </c:strRef>
          </c:tx>
          <c:invertIfNegative val="0"/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slowdowns!$C$74:$F$74</c:f>
              <c:numCache>
                <c:formatCode>0.00</c:formatCode>
                <c:ptCount val="4"/>
                <c:pt idx="0">
                  <c:v>4.00875</c:v>
                </c:pt>
                <c:pt idx="1">
                  <c:v>3.7125</c:v>
                </c:pt>
                <c:pt idx="2">
                  <c:v>1.856250000000005</c:v>
                </c:pt>
                <c:pt idx="3">
                  <c:v>1.28875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0320328"/>
        <c:axId val="-2070317320"/>
      </c:barChart>
      <c:catAx>
        <c:axId val="-2070320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070317320"/>
        <c:crosses val="autoZero"/>
        <c:auto val="1"/>
        <c:lblAlgn val="ctr"/>
        <c:lblOffset val="100"/>
        <c:noMultiLvlLbl val="0"/>
      </c:catAx>
      <c:valAx>
        <c:axId val="-20703173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Network Slowdown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-2070320328"/>
        <c:crosses val="autoZero"/>
        <c:crossBetween val="between"/>
        <c:majorUnit val="2.0"/>
      </c:valAx>
    </c:plotArea>
    <c:legend>
      <c:legendPos val="r"/>
      <c:layout>
        <c:manualLayout>
          <c:xMode val="edge"/>
          <c:yMode val="edge"/>
          <c:x val="0.784810891734393"/>
          <c:y val="0.0236174661146415"/>
          <c:w val="0.215189108265607"/>
          <c:h val="0.8494786916053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9690155256018"/>
          <c:y val="0.041839618731869"/>
          <c:w val="0.852319943057962"/>
          <c:h val="0.8075901367592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slowdowns!$B$80</c:f>
              <c:strCache>
                <c:ptCount val="1"/>
                <c:pt idx="0">
                  <c:v>xalan-weight-1</c:v>
                </c:pt>
              </c:strCache>
            </c:strRef>
          </c:tx>
          <c:invertIfNegative val="0"/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slowdowns!$C$80:$F$80</c:f>
              <c:numCache>
                <c:formatCode>0.00</c:formatCode>
                <c:ptCount val="4"/>
                <c:pt idx="0">
                  <c:v>3.6545</c:v>
                </c:pt>
                <c:pt idx="1">
                  <c:v>3.7198</c:v>
                </c:pt>
                <c:pt idx="2">
                  <c:v>10.755</c:v>
                </c:pt>
                <c:pt idx="3">
                  <c:v>15.9475</c:v>
                </c:pt>
              </c:numCache>
            </c:numRef>
          </c:val>
        </c:ser>
        <c:ser>
          <c:idx val="1"/>
          <c:order val="1"/>
          <c:tx>
            <c:strRef>
              <c:f>slowdowns!$B$81</c:f>
              <c:strCache>
                <c:ptCount val="1"/>
                <c:pt idx="0">
                  <c:v>leslie-weight-2</c:v>
                </c:pt>
              </c:strCache>
            </c:strRef>
          </c:tx>
          <c:invertIfNegative val="0"/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slowdowns!$C$81:$F$81</c:f>
              <c:numCache>
                <c:formatCode>0.00</c:formatCode>
                <c:ptCount val="4"/>
                <c:pt idx="0">
                  <c:v>8.560600000000002</c:v>
                </c:pt>
                <c:pt idx="1">
                  <c:v>6.9358</c:v>
                </c:pt>
                <c:pt idx="2">
                  <c:v>19.25659999999991</c:v>
                </c:pt>
                <c:pt idx="3">
                  <c:v>5.205</c:v>
                </c:pt>
              </c:numCache>
            </c:numRef>
          </c:val>
        </c:ser>
        <c:ser>
          <c:idx val="2"/>
          <c:order val="2"/>
          <c:tx>
            <c:strRef>
              <c:f>slowdowns!$B$82</c:f>
              <c:strCache>
                <c:ptCount val="1"/>
                <c:pt idx="0">
                  <c:v>lbm-weight-2</c:v>
                </c:pt>
              </c:strCache>
            </c:strRef>
          </c:tx>
          <c:invertIfNegative val="0"/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slowdowns!$C$82:$F$82</c:f>
              <c:numCache>
                <c:formatCode>0.00</c:formatCode>
                <c:ptCount val="4"/>
                <c:pt idx="0">
                  <c:v>4.3396</c:v>
                </c:pt>
                <c:pt idx="1">
                  <c:v>4.814299999999998</c:v>
                </c:pt>
                <c:pt idx="2">
                  <c:v>15.2905</c:v>
                </c:pt>
                <c:pt idx="3">
                  <c:v>5.996874999999997</c:v>
                </c:pt>
              </c:numCache>
            </c:numRef>
          </c:val>
        </c:ser>
        <c:ser>
          <c:idx val="3"/>
          <c:order val="3"/>
          <c:tx>
            <c:strRef>
              <c:f>slowdowns!$B$83</c:f>
              <c:strCache>
                <c:ptCount val="1"/>
                <c:pt idx="0">
                  <c:v>tpcw-weight-8</c:v>
                </c:pt>
              </c:strCache>
            </c:strRef>
          </c:tx>
          <c:invertIfNegative val="0"/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slowdowns!$C$83:$F$83</c:f>
              <c:numCache>
                <c:formatCode>0.00</c:formatCode>
                <c:ptCount val="4"/>
                <c:pt idx="0">
                  <c:v>6.0661</c:v>
                </c:pt>
                <c:pt idx="1">
                  <c:v>4.681</c:v>
                </c:pt>
                <c:pt idx="2">
                  <c:v>3.272899999999998</c:v>
                </c:pt>
                <c:pt idx="3">
                  <c:v>2.03249999999999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43902440"/>
        <c:axId val="-2043899320"/>
      </c:barChart>
      <c:catAx>
        <c:axId val="-2043902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-2043899320"/>
        <c:crosses val="autoZero"/>
        <c:auto val="1"/>
        <c:lblAlgn val="ctr"/>
        <c:lblOffset val="100"/>
        <c:noMultiLvlLbl val="0"/>
      </c:catAx>
      <c:valAx>
        <c:axId val="-20438993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Network Slowdown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43902440"/>
        <c:crosses val="autoZero"/>
        <c:crossBetween val="between"/>
        <c:majorUnit val="2.0"/>
      </c:valAx>
    </c:plotArea>
    <c:legend>
      <c:legendPos val="t"/>
      <c:layout>
        <c:manualLayout>
          <c:xMode val="edge"/>
          <c:yMode val="edge"/>
          <c:x val="0.161748633879781"/>
          <c:y val="0.0485241239746715"/>
          <c:w val="0.838251366120219"/>
          <c:h val="0.15524755428298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9889022024421"/>
          <c:y val="0.0570030621172354"/>
          <c:w val="0.673991467958976"/>
          <c:h val="0.832506124234471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</c:v>
                </c:pt>
                <c:pt idx="9">
                  <c:v>60.53</c:v>
                </c:pt>
                <c:pt idx="10">
                  <c:v>64.67999999999998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0895432"/>
        <c:axId val="-2070883112"/>
      </c:lineChart>
      <c:catAx>
        <c:axId val="-20708954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70883112"/>
        <c:crosses val="autoZero"/>
        <c:auto val="1"/>
        <c:lblAlgn val="ctr"/>
        <c:lblOffset val="100"/>
        <c:noMultiLvlLbl val="0"/>
      </c:catAx>
      <c:valAx>
        <c:axId val="-2070883112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7089543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14097150899616"/>
          <c:y val="0.0209531933508311"/>
          <c:w val="0.181589321630287"/>
          <c:h val="0.966461269119806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876174836433"/>
          <c:y val="0.0347809373574654"/>
          <c:w val="0.673991467958976"/>
          <c:h val="0.832506124234471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</c:v>
                </c:pt>
                <c:pt idx="9">
                  <c:v>60.53</c:v>
                </c:pt>
                <c:pt idx="10">
                  <c:v>64.67999999999998</c:v>
                </c:pt>
              </c:numCache>
            </c:numRef>
          </c:val>
          <c:smooth val="0"/>
        </c:ser>
        <c:ser>
          <c:idx val="12"/>
          <c:order val="1"/>
          <c:tx>
            <c:strRef>
              <c:f>Data!$A$33</c:f>
              <c:strCache>
                <c:ptCount val="1"/>
                <c:pt idx="0">
                  <c:v>art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Data!$B$33:$L$33</c:f>
              <c:numCache>
                <c:formatCode>0.00</c:formatCode>
                <c:ptCount val="11"/>
                <c:pt idx="0">
                  <c:v>67.34</c:v>
                </c:pt>
                <c:pt idx="1">
                  <c:v>78.35000000000001</c:v>
                </c:pt>
                <c:pt idx="2">
                  <c:v>86.47000000000001</c:v>
                </c:pt>
                <c:pt idx="3">
                  <c:v>91.15</c:v>
                </c:pt>
                <c:pt idx="4">
                  <c:v>93.69000000000001</c:v>
                </c:pt>
                <c:pt idx="5">
                  <c:v>95.30000000000001</c:v>
                </c:pt>
                <c:pt idx="6">
                  <c:v>96.4</c:v>
                </c:pt>
                <c:pt idx="7">
                  <c:v>97.21000000000002</c:v>
                </c:pt>
                <c:pt idx="8">
                  <c:v>97.89000000000001</c:v>
                </c:pt>
                <c:pt idx="9">
                  <c:v>98.49000000000002</c:v>
                </c:pt>
                <c:pt idx="10">
                  <c:v>98.96000000000002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65415400"/>
        <c:axId val="-2065409432"/>
      </c:lineChart>
      <c:catAx>
        <c:axId val="-2065415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 dirty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65409432"/>
        <c:crosses val="autoZero"/>
        <c:auto val="1"/>
        <c:lblAlgn val="ctr"/>
        <c:lblOffset val="100"/>
        <c:noMultiLvlLbl val="0"/>
      </c:catAx>
      <c:valAx>
        <c:axId val="-2065409432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6541540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60456717856"/>
          <c:y val="0.0209532117967379"/>
          <c:w val="0.181589321630287"/>
          <c:h val="0.966461269119806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876174836433"/>
          <c:y val="0.0347809373574654"/>
          <c:w val="0.673991467958976"/>
          <c:h val="0.832506124234471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</c:v>
                </c:pt>
                <c:pt idx="9">
                  <c:v>60.53</c:v>
                </c:pt>
                <c:pt idx="10">
                  <c:v>64.67999999999998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Data!$A$22</c:f>
              <c:strCache>
                <c:ptCount val="1"/>
                <c:pt idx="0">
                  <c:v>omnet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Data!$B$22:$L$22</c:f>
              <c:numCache>
                <c:formatCode>0.00</c:formatCode>
                <c:ptCount val="11"/>
                <c:pt idx="0">
                  <c:v>18.26</c:v>
                </c:pt>
                <c:pt idx="1">
                  <c:v>22.6</c:v>
                </c:pt>
                <c:pt idx="2">
                  <c:v>27.38</c:v>
                </c:pt>
                <c:pt idx="3">
                  <c:v>31.83000000000001</c:v>
                </c:pt>
                <c:pt idx="4">
                  <c:v>35.94</c:v>
                </c:pt>
                <c:pt idx="5">
                  <c:v>39.76000000000001</c:v>
                </c:pt>
                <c:pt idx="6">
                  <c:v>43.34</c:v>
                </c:pt>
                <c:pt idx="7">
                  <c:v>46.76000000000001</c:v>
                </c:pt>
                <c:pt idx="8">
                  <c:v>50.07000000000001</c:v>
                </c:pt>
                <c:pt idx="9">
                  <c:v>53.29000000000001</c:v>
                </c:pt>
                <c:pt idx="10">
                  <c:v>56.34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Data!$A$23</c:f>
              <c:strCache>
                <c:ptCount val="1"/>
                <c:pt idx="0">
                  <c:v>tpcw</c:v>
                </c:pt>
              </c:strCache>
            </c:strRef>
          </c:tx>
          <c:marker>
            <c:symbol val="triang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Data!$B$23:$L$23</c:f>
              <c:numCache>
                <c:formatCode>0.00</c:formatCode>
                <c:ptCount val="11"/>
                <c:pt idx="0">
                  <c:v>24.84</c:v>
                </c:pt>
                <c:pt idx="1">
                  <c:v>32.69000000000001</c:v>
                </c:pt>
                <c:pt idx="2">
                  <c:v>39.43</c:v>
                </c:pt>
                <c:pt idx="3">
                  <c:v>43.74</c:v>
                </c:pt>
                <c:pt idx="4">
                  <c:v>47.01000000000001</c:v>
                </c:pt>
                <c:pt idx="5">
                  <c:v>49.78000000000001</c:v>
                </c:pt>
                <c:pt idx="6">
                  <c:v>52.44</c:v>
                </c:pt>
                <c:pt idx="7">
                  <c:v>55.46000000000002</c:v>
                </c:pt>
                <c:pt idx="8">
                  <c:v>59.42000000000002</c:v>
                </c:pt>
                <c:pt idx="9">
                  <c:v>64.22000000000001</c:v>
                </c:pt>
                <c:pt idx="10">
                  <c:v>68.83000000000001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Data!$A$24</c:f>
              <c:strCache>
                <c:ptCount val="1"/>
                <c:pt idx="0">
                  <c:v>mcf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Data!$B$24:$L$24</c:f>
              <c:numCache>
                <c:formatCode>0.00</c:formatCode>
                <c:ptCount val="11"/>
                <c:pt idx="0">
                  <c:v>20.8</c:v>
                </c:pt>
                <c:pt idx="1">
                  <c:v>22.89</c:v>
                </c:pt>
                <c:pt idx="2">
                  <c:v>25.4</c:v>
                </c:pt>
                <c:pt idx="3">
                  <c:v>27.68999999999999</c:v>
                </c:pt>
                <c:pt idx="4">
                  <c:v>29.83000000000001</c:v>
                </c:pt>
                <c:pt idx="5">
                  <c:v>31.93</c:v>
                </c:pt>
                <c:pt idx="6">
                  <c:v>34.03</c:v>
                </c:pt>
                <c:pt idx="7">
                  <c:v>36.17</c:v>
                </c:pt>
                <c:pt idx="8">
                  <c:v>38.44</c:v>
                </c:pt>
                <c:pt idx="9">
                  <c:v>40.85</c:v>
                </c:pt>
                <c:pt idx="10">
                  <c:v>43.29000000000001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Data!$A$25</c:f>
              <c:strCache>
                <c:ptCount val="1"/>
                <c:pt idx="0">
                  <c:v>bzip2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Data!$B$25:$L$25</c:f>
              <c:numCache>
                <c:formatCode>0.00</c:formatCode>
                <c:ptCount val="11"/>
                <c:pt idx="0">
                  <c:v>16.61000000000003</c:v>
                </c:pt>
                <c:pt idx="1">
                  <c:v>26.43</c:v>
                </c:pt>
                <c:pt idx="2">
                  <c:v>43.7</c:v>
                </c:pt>
                <c:pt idx="3">
                  <c:v>52.13</c:v>
                </c:pt>
                <c:pt idx="4">
                  <c:v>57.33000000000001</c:v>
                </c:pt>
                <c:pt idx="5">
                  <c:v>61.22000000000001</c:v>
                </c:pt>
                <c:pt idx="6">
                  <c:v>64.5</c:v>
                </c:pt>
                <c:pt idx="7">
                  <c:v>67.73</c:v>
                </c:pt>
                <c:pt idx="8">
                  <c:v>71.62</c:v>
                </c:pt>
                <c:pt idx="9">
                  <c:v>75.76</c:v>
                </c:pt>
                <c:pt idx="10">
                  <c:v>79.07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Data!$A$26</c:f>
              <c:strCache>
                <c:ptCount val="1"/>
                <c:pt idx="0">
                  <c:v>sjbb</c:v>
                </c:pt>
              </c:strCache>
            </c:strRef>
          </c:tx>
          <c:marker>
            <c:symbol val="circ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Data!$B$26:$L$26</c:f>
              <c:numCache>
                <c:formatCode>0.00</c:formatCode>
                <c:ptCount val="11"/>
                <c:pt idx="0">
                  <c:v>31.97</c:v>
                </c:pt>
                <c:pt idx="1">
                  <c:v>44.81</c:v>
                </c:pt>
                <c:pt idx="2">
                  <c:v>54.63</c:v>
                </c:pt>
                <c:pt idx="3">
                  <c:v>59.02</c:v>
                </c:pt>
                <c:pt idx="4">
                  <c:v>61.71</c:v>
                </c:pt>
                <c:pt idx="5">
                  <c:v>63.81</c:v>
                </c:pt>
                <c:pt idx="6">
                  <c:v>65.95</c:v>
                </c:pt>
                <c:pt idx="7">
                  <c:v>69.02</c:v>
                </c:pt>
                <c:pt idx="8">
                  <c:v>74.12</c:v>
                </c:pt>
                <c:pt idx="9">
                  <c:v>80.2</c:v>
                </c:pt>
                <c:pt idx="10">
                  <c:v>84.77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Data!$A$27</c:f>
              <c:strCache>
                <c:ptCount val="1"/>
                <c:pt idx="0">
                  <c:v>sap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Data!$B$27:$L$27</c:f>
              <c:numCache>
                <c:formatCode>0.00</c:formatCode>
                <c:ptCount val="11"/>
                <c:pt idx="0">
                  <c:v>20.91</c:v>
                </c:pt>
                <c:pt idx="1">
                  <c:v>33.4</c:v>
                </c:pt>
                <c:pt idx="2">
                  <c:v>44.4</c:v>
                </c:pt>
                <c:pt idx="3">
                  <c:v>49.94</c:v>
                </c:pt>
                <c:pt idx="4">
                  <c:v>53.68</c:v>
                </c:pt>
                <c:pt idx="5">
                  <c:v>56.65</c:v>
                </c:pt>
                <c:pt idx="6">
                  <c:v>59.47</c:v>
                </c:pt>
                <c:pt idx="7">
                  <c:v>62.87</c:v>
                </c:pt>
                <c:pt idx="8">
                  <c:v>67.63</c:v>
                </c:pt>
                <c:pt idx="9">
                  <c:v>73.04</c:v>
                </c:pt>
                <c:pt idx="10">
                  <c:v>77.63999999999998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Data!$A$28</c:f>
              <c:strCache>
                <c:ptCount val="1"/>
                <c:pt idx="0">
                  <c:v>sphinx</c:v>
                </c:pt>
              </c:strCache>
            </c:strRef>
          </c:tx>
          <c:marker>
            <c:symbol val="dot"/>
            <c:size val="7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Data!$B$28:$L$28</c:f>
              <c:numCache>
                <c:formatCode>0.00</c:formatCode>
                <c:ptCount val="11"/>
                <c:pt idx="0">
                  <c:v>33.8</c:v>
                </c:pt>
                <c:pt idx="1">
                  <c:v>46.89</c:v>
                </c:pt>
                <c:pt idx="2">
                  <c:v>57.0</c:v>
                </c:pt>
                <c:pt idx="3">
                  <c:v>62.2</c:v>
                </c:pt>
                <c:pt idx="4">
                  <c:v>65.55</c:v>
                </c:pt>
                <c:pt idx="5">
                  <c:v>68.25</c:v>
                </c:pt>
                <c:pt idx="6">
                  <c:v>70.75</c:v>
                </c:pt>
                <c:pt idx="7">
                  <c:v>73.51</c:v>
                </c:pt>
                <c:pt idx="8">
                  <c:v>77.02000000000001</c:v>
                </c:pt>
                <c:pt idx="9">
                  <c:v>81.16999999999998</c:v>
                </c:pt>
                <c:pt idx="10">
                  <c:v>84.85000000000001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Data!$A$29</c:f>
              <c:strCache>
                <c:ptCount val="1"/>
                <c:pt idx="0">
                  <c:v>deal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Data!$B$29:$L$29</c:f>
              <c:numCache>
                <c:formatCode>0.00</c:formatCode>
                <c:ptCount val="11"/>
                <c:pt idx="0">
                  <c:v>48.38</c:v>
                </c:pt>
                <c:pt idx="1">
                  <c:v>63.98</c:v>
                </c:pt>
                <c:pt idx="2">
                  <c:v>81.27000000000001</c:v>
                </c:pt>
                <c:pt idx="3">
                  <c:v>87.30000000000001</c:v>
                </c:pt>
                <c:pt idx="4">
                  <c:v>89.67999999999998</c:v>
                </c:pt>
                <c:pt idx="5">
                  <c:v>91.16000000000001</c:v>
                </c:pt>
                <c:pt idx="6">
                  <c:v>92.32</c:v>
                </c:pt>
                <c:pt idx="7">
                  <c:v>93.4</c:v>
                </c:pt>
                <c:pt idx="8">
                  <c:v>94.56</c:v>
                </c:pt>
                <c:pt idx="9">
                  <c:v>95.75</c:v>
                </c:pt>
                <c:pt idx="10">
                  <c:v>96.79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Data!$A$30</c:f>
              <c:strCache>
                <c:ptCount val="1"/>
                <c:pt idx="0">
                  <c:v>barnes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Data!$B$30:$L$30</c:f>
              <c:numCache>
                <c:formatCode>0.00</c:formatCode>
                <c:ptCount val="11"/>
                <c:pt idx="0">
                  <c:v>32.96</c:v>
                </c:pt>
                <c:pt idx="1">
                  <c:v>46.61</c:v>
                </c:pt>
                <c:pt idx="2">
                  <c:v>59.39</c:v>
                </c:pt>
                <c:pt idx="3">
                  <c:v>63.48</c:v>
                </c:pt>
                <c:pt idx="4">
                  <c:v>66.27000000000001</c:v>
                </c:pt>
                <c:pt idx="5">
                  <c:v>68.54</c:v>
                </c:pt>
                <c:pt idx="6">
                  <c:v>70.7</c:v>
                </c:pt>
                <c:pt idx="7">
                  <c:v>73.35000000000001</c:v>
                </c:pt>
                <c:pt idx="8">
                  <c:v>78.04</c:v>
                </c:pt>
                <c:pt idx="9">
                  <c:v>83.37</c:v>
                </c:pt>
                <c:pt idx="10">
                  <c:v>86.99000000000002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Data!$A$31</c:f>
              <c:strCache>
                <c:ptCount val="1"/>
                <c:pt idx="0">
                  <c:v>astar</c:v>
                </c:pt>
              </c:strCache>
            </c:strRef>
          </c:tx>
          <c:marker>
            <c:symbol val="squar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Data!$B$31:$L$31</c:f>
              <c:numCache>
                <c:formatCode>0.00</c:formatCode>
                <c:ptCount val="11"/>
                <c:pt idx="0">
                  <c:v>43.04</c:v>
                </c:pt>
                <c:pt idx="1">
                  <c:v>58.09</c:v>
                </c:pt>
                <c:pt idx="2">
                  <c:v>71.63</c:v>
                </c:pt>
                <c:pt idx="3">
                  <c:v>76.95000000000001</c:v>
                </c:pt>
                <c:pt idx="4">
                  <c:v>79.84</c:v>
                </c:pt>
                <c:pt idx="5">
                  <c:v>81.87</c:v>
                </c:pt>
                <c:pt idx="6">
                  <c:v>83.49000000000002</c:v>
                </c:pt>
                <c:pt idx="7">
                  <c:v>85.5</c:v>
                </c:pt>
                <c:pt idx="8">
                  <c:v>88.22</c:v>
                </c:pt>
                <c:pt idx="9">
                  <c:v>91.38</c:v>
                </c:pt>
                <c:pt idx="10">
                  <c:v>94.29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Data!$A$32</c:f>
              <c:strCache>
                <c:ptCount val="1"/>
                <c:pt idx="0">
                  <c:v>calculix</c:v>
                </c:pt>
              </c:strCache>
            </c:strRef>
          </c:tx>
          <c:marker>
            <c:symbol val="triang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Data!$B$32:$L$32</c:f>
              <c:numCache>
                <c:formatCode>0.00</c:formatCode>
                <c:ptCount val="11"/>
                <c:pt idx="0">
                  <c:v>55.87</c:v>
                </c:pt>
                <c:pt idx="1">
                  <c:v>78.45000000000001</c:v>
                </c:pt>
                <c:pt idx="2">
                  <c:v>90.5</c:v>
                </c:pt>
                <c:pt idx="3">
                  <c:v>91.95000000000001</c:v>
                </c:pt>
                <c:pt idx="4">
                  <c:v>92.54</c:v>
                </c:pt>
                <c:pt idx="5">
                  <c:v>93.0</c:v>
                </c:pt>
                <c:pt idx="6">
                  <c:v>93.43</c:v>
                </c:pt>
                <c:pt idx="7">
                  <c:v>93.88999999999998</c:v>
                </c:pt>
                <c:pt idx="8">
                  <c:v>94.57999999999998</c:v>
                </c:pt>
                <c:pt idx="9">
                  <c:v>95.39999999999997</c:v>
                </c:pt>
                <c:pt idx="10">
                  <c:v>96.11999999999997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Data!$A$33</c:f>
              <c:strCache>
                <c:ptCount val="1"/>
                <c:pt idx="0">
                  <c:v>art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Data!$B$33:$L$33</c:f>
              <c:numCache>
                <c:formatCode>0.00</c:formatCode>
                <c:ptCount val="11"/>
                <c:pt idx="0">
                  <c:v>67.34</c:v>
                </c:pt>
                <c:pt idx="1">
                  <c:v>78.35000000000001</c:v>
                </c:pt>
                <c:pt idx="2">
                  <c:v>86.47000000000001</c:v>
                </c:pt>
                <c:pt idx="3">
                  <c:v>91.15</c:v>
                </c:pt>
                <c:pt idx="4">
                  <c:v>93.69000000000001</c:v>
                </c:pt>
                <c:pt idx="5">
                  <c:v>95.30000000000001</c:v>
                </c:pt>
                <c:pt idx="6">
                  <c:v>96.4</c:v>
                </c:pt>
                <c:pt idx="7">
                  <c:v>97.21000000000002</c:v>
                </c:pt>
                <c:pt idx="8">
                  <c:v>97.89000000000001</c:v>
                </c:pt>
                <c:pt idx="9">
                  <c:v>98.49000000000002</c:v>
                </c:pt>
                <c:pt idx="10">
                  <c:v>98.96000000000002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Data!$A$34</c:f>
              <c:strCache>
                <c:ptCount val="1"/>
                <c:pt idx="0">
                  <c:v>libquantum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Data!$B$34:$L$34</c:f>
              <c:numCache>
                <c:formatCode>0.00</c:formatCode>
                <c:ptCount val="11"/>
                <c:pt idx="0">
                  <c:v>65.19</c:v>
                </c:pt>
                <c:pt idx="1">
                  <c:v>78.6</c:v>
                </c:pt>
                <c:pt idx="2">
                  <c:v>85.21000000000002</c:v>
                </c:pt>
                <c:pt idx="3">
                  <c:v>88.77999999999998</c:v>
                </c:pt>
                <c:pt idx="4">
                  <c:v>91.13999999999998</c:v>
                </c:pt>
                <c:pt idx="5">
                  <c:v>92.8</c:v>
                </c:pt>
                <c:pt idx="6">
                  <c:v>94.05</c:v>
                </c:pt>
                <c:pt idx="7">
                  <c:v>95.00999999999997</c:v>
                </c:pt>
                <c:pt idx="8">
                  <c:v>95.77</c:v>
                </c:pt>
                <c:pt idx="9">
                  <c:v>96.37999999999998</c:v>
                </c:pt>
                <c:pt idx="10">
                  <c:v>96.87999999999998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Data!$A$35</c:f>
              <c:strCache>
                <c:ptCount val="1"/>
                <c:pt idx="0">
                  <c:v>sjeng</c:v>
                </c:pt>
              </c:strCache>
            </c:strRef>
          </c:tx>
          <c:marker>
            <c:symbol val="circ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Data!$B$35:$L$35</c:f>
              <c:numCache>
                <c:formatCode>0.00</c:formatCode>
                <c:ptCount val="11"/>
                <c:pt idx="0">
                  <c:v>39.78</c:v>
                </c:pt>
                <c:pt idx="1">
                  <c:v>65.36</c:v>
                </c:pt>
                <c:pt idx="2">
                  <c:v>83.54</c:v>
                </c:pt>
                <c:pt idx="3">
                  <c:v>87.16</c:v>
                </c:pt>
                <c:pt idx="4">
                  <c:v>89.1</c:v>
                </c:pt>
                <c:pt idx="5">
                  <c:v>90.27</c:v>
                </c:pt>
                <c:pt idx="6">
                  <c:v>91.19</c:v>
                </c:pt>
                <c:pt idx="7">
                  <c:v>92.41000000000002</c:v>
                </c:pt>
                <c:pt idx="8">
                  <c:v>93.9</c:v>
                </c:pt>
                <c:pt idx="9">
                  <c:v>95.32</c:v>
                </c:pt>
                <c:pt idx="10">
                  <c:v>96.56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Data!$A$36</c:f>
              <c:strCache>
                <c:ptCount val="1"/>
                <c:pt idx="0">
                  <c:v>h264ref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Data!$B$36:$L$36</c:f>
              <c:numCache>
                <c:formatCode>0.00</c:formatCode>
                <c:ptCount val="11"/>
                <c:pt idx="0">
                  <c:v>45.28</c:v>
                </c:pt>
                <c:pt idx="1">
                  <c:v>54.66000000000001</c:v>
                </c:pt>
                <c:pt idx="2">
                  <c:v>68.72</c:v>
                </c:pt>
                <c:pt idx="3">
                  <c:v>74.46</c:v>
                </c:pt>
                <c:pt idx="4">
                  <c:v>76.92</c:v>
                </c:pt>
                <c:pt idx="5">
                  <c:v>78.6</c:v>
                </c:pt>
                <c:pt idx="6">
                  <c:v>80.1</c:v>
                </c:pt>
                <c:pt idx="7">
                  <c:v>81.8</c:v>
                </c:pt>
                <c:pt idx="8">
                  <c:v>84.13</c:v>
                </c:pt>
                <c:pt idx="9">
                  <c:v>86.8</c:v>
                </c:pt>
                <c:pt idx="10">
                  <c:v>88.95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0495880"/>
        <c:axId val="-2070490184"/>
      </c:lineChart>
      <c:catAx>
        <c:axId val="-2070495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70490184"/>
        <c:crosses val="autoZero"/>
        <c:auto val="1"/>
        <c:lblAlgn val="ctr"/>
        <c:lblOffset val="100"/>
        <c:noMultiLvlLbl val="0"/>
      </c:catAx>
      <c:valAx>
        <c:axId val="-2070490184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704958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60456717856"/>
          <c:y val="0.0209532117967379"/>
          <c:w val="0.181589321630287"/>
          <c:h val="0.966461269119806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876174836433"/>
          <c:y val="0.0347809373574654"/>
          <c:w val="0.673991467958976"/>
          <c:h val="0.832506124234471"/>
        </c:manualLayout>
      </c:layout>
      <c:lineChart>
        <c:grouping val="standard"/>
        <c:varyColors val="0"/>
        <c:ser>
          <c:idx val="1"/>
          <c:order val="0"/>
          <c:tx>
            <c:strRef>
              <c:f>Data!$A$21</c:f>
              <c:strCache>
                <c:ptCount val="1"/>
                <c:pt idx="0">
                  <c:v>Gems</c:v>
                </c:pt>
              </c:strCache>
            </c:strRef>
          </c:tx>
          <c:marker>
            <c:symbol val="squar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Data!$B$21:$L$21</c:f>
              <c:numCache>
                <c:formatCode>0.00</c:formatCode>
                <c:ptCount val="11"/>
                <c:pt idx="0">
                  <c:v>7.770000000000001</c:v>
                </c:pt>
                <c:pt idx="1">
                  <c:v>11.03</c:v>
                </c:pt>
                <c:pt idx="2">
                  <c:v>17.64</c:v>
                </c:pt>
                <c:pt idx="3">
                  <c:v>26.5</c:v>
                </c:pt>
                <c:pt idx="4">
                  <c:v>33.62000000000001</c:v>
                </c:pt>
                <c:pt idx="5">
                  <c:v>40.14</c:v>
                </c:pt>
                <c:pt idx="6">
                  <c:v>45.64</c:v>
                </c:pt>
                <c:pt idx="7">
                  <c:v>50.6</c:v>
                </c:pt>
                <c:pt idx="8">
                  <c:v>55.66000000000001</c:v>
                </c:pt>
                <c:pt idx="9">
                  <c:v>60.53</c:v>
                </c:pt>
                <c:pt idx="10">
                  <c:v>64.67999999999998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Data!$A$22</c:f>
              <c:strCache>
                <c:ptCount val="1"/>
                <c:pt idx="0">
                  <c:v>omnet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Data!$B$22:$L$22</c:f>
              <c:numCache>
                <c:formatCode>0.00</c:formatCode>
                <c:ptCount val="11"/>
                <c:pt idx="0">
                  <c:v>18.26</c:v>
                </c:pt>
                <c:pt idx="1">
                  <c:v>22.6</c:v>
                </c:pt>
                <c:pt idx="2">
                  <c:v>27.38</c:v>
                </c:pt>
                <c:pt idx="3">
                  <c:v>31.83000000000001</c:v>
                </c:pt>
                <c:pt idx="4">
                  <c:v>35.94</c:v>
                </c:pt>
                <c:pt idx="5">
                  <c:v>39.76000000000001</c:v>
                </c:pt>
                <c:pt idx="6">
                  <c:v>43.34</c:v>
                </c:pt>
                <c:pt idx="7">
                  <c:v>46.76000000000001</c:v>
                </c:pt>
                <c:pt idx="8">
                  <c:v>50.07000000000001</c:v>
                </c:pt>
                <c:pt idx="9">
                  <c:v>53.29000000000001</c:v>
                </c:pt>
                <c:pt idx="10">
                  <c:v>56.34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Data!$A$23</c:f>
              <c:strCache>
                <c:ptCount val="1"/>
                <c:pt idx="0">
                  <c:v>tpcw</c:v>
                </c:pt>
              </c:strCache>
            </c:strRef>
          </c:tx>
          <c:marker>
            <c:symbol val="triang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Data!$B$23:$L$23</c:f>
              <c:numCache>
                <c:formatCode>0.00</c:formatCode>
                <c:ptCount val="11"/>
                <c:pt idx="0">
                  <c:v>24.84</c:v>
                </c:pt>
                <c:pt idx="1">
                  <c:v>32.69000000000001</c:v>
                </c:pt>
                <c:pt idx="2">
                  <c:v>39.43</c:v>
                </c:pt>
                <c:pt idx="3">
                  <c:v>43.74</c:v>
                </c:pt>
                <c:pt idx="4">
                  <c:v>47.01000000000001</c:v>
                </c:pt>
                <c:pt idx="5">
                  <c:v>49.78000000000001</c:v>
                </c:pt>
                <c:pt idx="6">
                  <c:v>52.44</c:v>
                </c:pt>
                <c:pt idx="7">
                  <c:v>55.46000000000002</c:v>
                </c:pt>
                <c:pt idx="8">
                  <c:v>59.42000000000002</c:v>
                </c:pt>
                <c:pt idx="9">
                  <c:v>64.22000000000001</c:v>
                </c:pt>
                <c:pt idx="10">
                  <c:v>68.83000000000001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Data!$A$24</c:f>
              <c:strCache>
                <c:ptCount val="1"/>
                <c:pt idx="0">
                  <c:v>mcf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Data!$B$24:$L$24</c:f>
              <c:numCache>
                <c:formatCode>0.00</c:formatCode>
                <c:ptCount val="11"/>
                <c:pt idx="0">
                  <c:v>20.8</c:v>
                </c:pt>
                <c:pt idx="1">
                  <c:v>22.89</c:v>
                </c:pt>
                <c:pt idx="2">
                  <c:v>25.4</c:v>
                </c:pt>
                <c:pt idx="3">
                  <c:v>27.68999999999999</c:v>
                </c:pt>
                <c:pt idx="4">
                  <c:v>29.83000000000001</c:v>
                </c:pt>
                <c:pt idx="5">
                  <c:v>31.93</c:v>
                </c:pt>
                <c:pt idx="6">
                  <c:v>34.03</c:v>
                </c:pt>
                <c:pt idx="7">
                  <c:v>36.17</c:v>
                </c:pt>
                <c:pt idx="8">
                  <c:v>38.44</c:v>
                </c:pt>
                <c:pt idx="9">
                  <c:v>40.85</c:v>
                </c:pt>
                <c:pt idx="10">
                  <c:v>43.29000000000001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Data!$A$25</c:f>
              <c:strCache>
                <c:ptCount val="1"/>
                <c:pt idx="0">
                  <c:v>bzip2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Data!$B$25:$L$25</c:f>
              <c:numCache>
                <c:formatCode>0.00</c:formatCode>
                <c:ptCount val="11"/>
                <c:pt idx="0">
                  <c:v>16.61000000000003</c:v>
                </c:pt>
                <c:pt idx="1">
                  <c:v>26.43</c:v>
                </c:pt>
                <c:pt idx="2">
                  <c:v>43.7</c:v>
                </c:pt>
                <c:pt idx="3">
                  <c:v>52.13</c:v>
                </c:pt>
                <c:pt idx="4">
                  <c:v>57.33000000000001</c:v>
                </c:pt>
                <c:pt idx="5">
                  <c:v>61.22000000000001</c:v>
                </c:pt>
                <c:pt idx="6">
                  <c:v>64.5</c:v>
                </c:pt>
                <c:pt idx="7">
                  <c:v>67.73</c:v>
                </c:pt>
                <c:pt idx="8">
                  <c:v>71.62</c:v>
                </c:pt>
                <c:pt idx="9">
                  <c:v>75.76</c:v>
                </c:pt>
                <c:pt idx="10">
                  <c:v>79.07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Data!$A$26</c:f>
              <c:strCache>
                <c:ptCount val="1"/>
                <c:pt idx="0">
                  <c:v>sjbb</c:v>
                </c:pt>
              </c:strCache>
            </c:strRef>
          </c:tx>
          <c:marker>
            <c:symbol val="circle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Data!$B$26:$L$26</c:f>
              <c:numCache>
                <c:formatCode>0.00</c:formatCode>
                <c:ptCount val="11"/>
                <c:pt idx="0">
                  <c:v>31.97</c:v>
                </c:pt>
                <c:pt idx="1">
                  <c:v>44.81</c:v>
                </c:pt>
                <c:pt idx="2">
                  <c:v>54.63</c:v>
                </c:pt>
                <c:pt idx="3">
                  <c:v>59.02</c:v>
                </c:pt>
                <c:pt idx="4">
                  <c:v>61.71</c:v>
                </c:pt>
                <c:pt idx="5">
                  <c:v>63.81</c:v>
                </c:pt>
                <c:pt idx="6">
                  <c:v>65.95</c:v>
                </c:pt>
                <c:pt idx="7">
                  <c:v>69.02</c:v>
                </c:pt>
                <c:pt idx="8">
                  <c:v>74.12</c:v>
                </c:pt>
                <c:pt idx="9">
                  <c:v>80.2</c:v>
                </c:pt>
                <c:pt idx="10">
                  <c:v>84.77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Data!$A$27</c:f>
              <c:strCache>
                <c:ptCount val="1"/>
                <c:pt idx="0">
                  <c:v>sap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Data!$B$27:$L$27</c:f>
              <c:numCache>
                <c:formatCode>0.00</c:formatCode>
                <c:ptCount val="11"/>
                <c:pt idx="0">
                  <c:v>20.91</c:v>
                </c:pt>
                <c:pt idx="1">
                  <c:v>33.4</c:v>
                </c:pt>
                <c:pt idx="2">
                  <c:v>44.4</c:v>
                </c:pt>
                <c:pt idx="3">
                  <c:v>49.94</c:v>
                </c:pt>
                <c:pt idx="4">
                  <c:v>53.68</c:v>
                </c:pt>
                <c:pt idx="5">
                  <c:v>56.65</c:v>
                </c:pt>
                <c:pt idx="6">
                  <c:v>59.47</c:v>
                </c:pt>
                <c:pt idx="7">
                  <c:v>62.87</c:v>
                </c:pt>
                <c:pt idx="8">
                  <c:v>67.63</c:v>
                </c:pt>
                <c:pt idx="9">
                  <c:v>73.04</c:v>
                </c:pt>
                <c:pt idx="10">
                  <c:v>77.63999999999998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Data!$A$28</c:f>
              <c:strCache>
                <c:ptCount val="1"/>
                <c:pt idx="0">
                  <c:v>sphinx</c:v>
                </c:pt>
              </c:strCache>
            </c:strRef>
          </c:tx>
          <c:marker>
            <c:symbol val="dot"/>
            <c:size val="7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Data!$B$28:$L$28</c:f>
              <c:numCache>
                <c:formatCode>0.00</c:formatCode>
                <c:ptCount val="11"/>
                <c:pt idx="0">
                  <c:v>33.8</c:v>
                </c:pt>
                <c:pt idx="1">
                  <c:v>46.89</c:v>
                </c:pt>
                <c:pt idx="2">
                  <c:v>57.0</c:v>
                </c:pt>
                <c:pt idx="3">
                  <c:v>62.2</c:v>
                </c:pt>
                <c:pt idx="4">
                  <c:v>65.55</c:v>
                </c:pt>
                <c:pt idx="5">
                  <c:v>68.25</c:v>
                </c:pt>
                <c:pt idx="6">
                  <c:v>70.75</c:v>
                </c:pt>
                <c:pt idx="7">
                  <c:v>73.51</c:v>
                </c:pt>
                <c:pt idx="8">
                  <c:v>77.02000000000001</c:v>
                </c:pt>
                <c:pt idx="9">
                  <c:v>81.16999999999998</c:v>
                </c:pt>
                <c:pt idx="10">
                  <c:v>84.85000000000001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Data!$A$29</c:f>
              <c:strCache>
                <c:ptCount val="1"/>
                <c:pt idx="0">
                  <c:v>deal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Data!$B$29:$L$29</c:f>
              <c:numCache>
                <c:formatCode>0.00</c:formatCode>
                <c:ptCount val="11"/>
                <c:pt idx="0">
                  <c:v>48.38</c:v>
                </c:pt>
                <c:pt idx="1">
                  <c:v>63.98</c:v>
                </c:pt>
                <c:pt idx="2">
                  <c:v>81.27000000000001</c:v>
                </c:pt>
                <c:pt idx="3">
                  <c:v>87.30000000000001</c:v>
                </c:pt>
                <c:pt idx="4">
                  <c:v>89.67999999999998</c:v>
                </c:pt>
                <c:pt idx="5">
                  <c:v>91.16000000000001</c:v>
                </c:pt>
                <c:pt idx="6">
                  <c:v>92.32</c:v>
                </c:pt>
                <c:pt idx="7">
                  <c:v>93.4</c:v>
                </c:pt>
                <c:pt idx="8">
                  <c:v>94.56</c:v>
                </c:pt>
                <c:pt idx="9">
                  <c:v>95.75</c:v>
                </c:pt>
                <c:pt idx="10">
                  <c:v>96.79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Data!$A$30</c:f>
              <c:strCache>
                <c:ptCount val="1"/>
                <c:pt idx="0">
                  <c:v>barnes</c:v>
                </c:pt>
              </c:strCache>
            </c:strRef>
          </c:tx>
          <c:marker>
            <c:symbol val="diamond"/>
            <c:size val="4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Data!$B$30:$L$30</c:f>
              <c:numCache>
                <c:formatCode>0.00</c:formatCode>
                <c:ptCount val="11"/>
                <c:pt idx="0">
                  <c:v>32.96</c:v>
                </c:pt>
                <c:pt idx="1">
                  <c:v>46.61</c:v>
                </c:pt>
                <c:pt idx="2">
                  <c:v>59.39</c:v>
                </c:pt>
                <c:pt idx="3">
                  <c:v>63.48</c:v>
                </c:pt>
                <c:pt idx="4">
                  <c:v>66.27000000000001</c:v>
                </c:pt>
                <c:pt idx="5">
                  <c:v>68.54</c:v>
                </c:pt>
                <c:pt idx="6">
                  <c:v>70.7</c:v>
                </c:pt>
                <c:pt idx="7">
                  <c:v>73.35000000000001</c:v>
                </c:pt>
                <c:pt idx="8">
                  <c:v>78.04</c:v>
                </c:pt>
                <c:pt idx="9">
                  <c:v>83.37</c:v>
                </c:pt>
                <c:pt idx="10">
                  <c:v>86.99000000000002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Data!$A$31</c:f>
              <c:strCache>
                <c:ptCount val="1"/>
                <c:pt idx="0">
                  <c:v>astar</c:v>
                </c:pt>
              </c:strCache>
            </c:strRef>
          </c:tx>
          <c:marker>
            <c:symbol val="squar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Data!$B$31:$L$31</c:f>
              <c:numCache>
                <c:formatCode>0.00</c:formatCode>
                <c:ptCount val="11"/>
                <c:pt idx="0">
                  <c:v>43.04</c:v>
                </c:pt>
                <c:pt idx="1">
                  <c:v>58.09</c:v>
                </c:pt>
                <c:pt idx="2">
                  <c:v>71.63</c:v>
                </c:pt>
                <c:pt idx="3">
                  <c:v>76.95000000000001</c:v>
                </c:pt>
                <c:pt idx="4">
                  <c:v>79.84</c:v>
                </c:pt>
                <c:pt idx="5">
                  <c:v>81.87</c:v>
                </c:pt>
                <c:pt idx="6">
                  <c:v>83.49000000000002</c:v>
                </c:pt>
                <c:pt idx="7">
                  <c:v>85.5</c:v>
                </c:pt>
                <c:pt idx="8">
                  <c:v>88.22</c:v>
                </c:pt>
                <c:pt idx="9">
                  <c:v>91.38</c:v>
                </c:pt>
                <c:pt idx="10">
                  <c:v>94.29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Data!$A$32</c:f>
              <c:strCache>
                <c:ptCount val="1"/>
                <c:pt idx="0">
                  <c:v>calculix</c:v>
                </c:pt>
              </c:strCache>
            </c:strRef>
          </c:tx>
          <c:marker>
            <c:symbol val="triang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Data!$B$32:$L$32</c:f>
              <c:numCache>
                <c:formatCode>0.00</c:formatCode>
                <c:ptCount val="11"/>
                <c:pt idx="0">
                  <c:v>55.87</c:v>
                </c:pt>
                <c:pt idx="1">
                  <c:v>78.45000000000001</c:v>
                </c:pt>
                <c:pt idx="2">
                  <c:v>90.5</c:v>
                </c:pt>
                <c:pt idx="3">
                  <c:v>91.95000000000001</c:v>
                </c:pt>
                <c:pt idx="4">
                  <c:v>92.54</c:v>
                </c:pt>
                <c:pt idx="5">
                  <c:v>93.0</c:v>
                </c:pt>
                <c:pt idx="6">
                  <c:v>93.43</c:v>
                </c:pt>
                <c:pt idx="7">
                  <c:v>93.88999999999998</c:v>
                </c:pt>
                <c:pt idx="8">
                  <c:v>94.57999999999998</c:v>
                </c:pt>
                <c:pt idx="9">
                  <c:v>95.39999999999997</c:v>
                </c:pt>
                <c:pt idx="10">
                  <c:v>96.11999999999997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Data!$A$33</c:f>
              <c:strCache>
                <c:ptCount val="1"/>
                <c:pt idx="0">
                  <c:v>art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Data!$B$33:$L$33</c:f>
              <c:numCache>
                <c:formatCode>0.00</c:formatCode>
                <c:ptCount val="11"/>
                <c:pt idx="0">
                  <c:v>67.34</c:v>
                </c:pt>
                <c:pt idx="1">
                  <c:v>78.35000000000001</c:v>
                </c:pt>
                <c:pt idx="2">
                  <c:v>86.47000000000001</c:v>
                </c:pt>
                <c:pt idx="3">
                  <c:v>91.15</c:v>
                </c:pt>
                <c:pt idx="4">
                  <c:v>93.69000000000001</c:v>
                </c:pt>
                <c:pt idx="5">
                  <c:v>95.30000000000001</c:v>
                </c:pt>
                <c:pt idx="6">
                  <c:v>96.4</c:v>
                </c:pt>
                <c:pt idx="7">
                  <c:v>97.21000000000002</c:v>
                </c:pt>
                <c:pt idx="8">
                  <c:v>97.89000000000001</c:v>
                </c:pt>
                <c:pt idx="9">
                  <c:v>98.49000000000002</c:v>
                </c:pt>
                <c:pt idx="10">
                  <c:v>98.96000000000002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Data!$A$34</c:f>
              <c:strCache>
                <c:ptCount val="1"/>
                <c:pt idx="0">
                  <c:v>libquantum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Data!$B$34:$L$34</c:f>
              <c:numCache>
                <c:formatCode>0.00</c:formatCode>
                <c:ptCount val="11"/>
                <c:pt idx="0">
                  <c:v>65.19</c:v>
                </c:pt>
                <c:pt idx="1">
                  <c:v>78.6</c:v>
                </c:pt>
                <c:pt idx="2">
                  <c:v>85.21000000000002</c:v>
                </c:pt>
                <c:pt idx="3">
                  <c:v>88.77999999999998</c:v>
                </c:pt>
                <c:pt idx="4">
                  <c:v>91.13999999999998</c:v>
                </c:pt>
                <c:pt idx="5">
                  <c:v>92.8</c:v>
                </c:pt>
                <c:pt idx="6">
                  <c:v>94.05</c:v>
                </c:pt>
                <c:pt idx="7">
                  <c:v>95.00999999999997</c:v>
                </c:pt>
                <c:pt idx="8">
                  <c:v>95.77</c:v>
                </c:pt>
                <c:pt idx="9">
                  <c:v>96.37999999999998</c:v>
                </c:pt>
                <c:pt idx="10">
                  <c:v>96.87999999999998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Data!$A$35</c:f>
              <c:strCache>
                <c:ptCount val="1"/>
                <c:pt idx="0">
                  <c:v>sjeng</c:v>
                </c:pt>
              </c:strCache>
            </c:strRef>
          </c:tx>
          <c:marker>
            <c:symbol val="circle"/>
            <c:size val="3"/>
          </c:marker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Data!$B$35:$L$35</c:f>
              <c:numCache>
                <c:formatCode>0.00</c:formatCode>
                <c:ptCount val="11"/>
                <c:pt idx="0">
                  <c:v>39.78</c:v>
                </c:pt>
                <c:pt idx="1">
                  <c:v>65.36</c:v>
                </c:pt>
                <c:pt idx="2">
                  <c:v>83.54</c:v>
                </c:pt>
                <c:pt idx="3">
                  <c:v>87.16</c:v>
                </c:pt>
                <c:pt idx="4">
                  <c:v>89.1</c:v>
                </c:pt>
                <c:pt idx="5">
                  <c:v>90.27</c:v>
                </c:pt>
                <c:pt idx="6">
                  <c:v>91.19</c:v>
                </c:pt>
                <c:pt idx="7">
                  <c:v>92.41000000000002</c:v>
                </c:pt>
                <c:pt idx="8">
                  <c:v>93.9</c:v>
                </c:pt>
                <c:pt idx="9">
                  <c:v>95.32</c:v>
                </c:pt>
                <c:pt idx="10">
                  <c:v>96.56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Data!$A$36</c:f>
              <c:strCache>
                <c:ptCount val="1"/>
                <c:pt idx="0">
                  <c:v>h264ref</c:v>
                </c:pt>
              </c:strCache>
            </c:strRef>
          </c:tx>
          <c:cat>
            <c:numRef>
              <c:f>Data!$B$20:$L$20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Data!$B$36:$L$36</c:f>
              <c:numCache>
                <c:formatCode>0.00</c:formatCode>
                <c:ptCount val="11"/>
                <c:pt idx="0">
                  <c:v>45.28</c:v>
                </c:pt>
                <c:pt idx="1">
                  <c:v>54.66000000000001</c:v>
                </c:pt>
                <c:pt idx="2">
                  <c:v>68.72</c:v>
                </c:pt>
                <c:pt idx="3">
                  <c:v>74.46</c:v>
                </c:pt>
                <c:pt idx="4">
                  <c:v>76.92</c:v>
                </c:pt>
                <c:pt idx="5">
                  <c:v>78.6</c:v>
                </c:pt>
                <c:pt idx="6">
                  <c:v>80.1</c:v>
                </c:pt>
                <c:pt idx="7">
                  <c:v>81.8</c:v>
                </c:pt>
                <c:pt idx="8">
                  <c:v>84.13</c:v>
                </c:pt>
                <c:pt idx="9">
                  <c:v>86.8</c:v>
                </c:pt>
                <c:pt idx="10">
                  <c:v>88.95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38368136"/>
        <c:axId val="-2038362440"/>
      </c:lineChart>
      <c:catAx>
        <c:axId val="-2038368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b="0">
                    <a:latin typeface="Arial" pitchFamily="34" charset="0"/>
                    <a:cs typeface="Arial" pitchFamily="34" charset="0"/>
                  </a:rPr>
                  <a:t>Slack</a:t>
                </a:r>
                <a:r>
                  <a:rPr lang="en-US" sz="1600" b="0" baseline="0">
                    <a:latin typeface="Arial" pitchFamily="34" charset="0"/>
                    <a:cs typeface="Arial" pitchFamily="34" charset="0"/>
                  </a:rPr>
                  <a:t> in cycles</a:t>
                </a:r>
                <a:endParaRPr lang="en-US" sz="1600" b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38362440"/>
        <c:crosses val="autoZero"/>
        <c:auto val="1"/>
        <c:lblAlgn val="ctr"/>
        <c:lblOffset val="100"/>
        <c:noMultiLvlLbl val="0"/>
      </c:catAx>
      <c:valAx>
        <c:axId val="-2038362440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Percentage of </a:t>
                </a:r>
                <a:r>
                  <a:rPr lang="en-US" sz="1600" b="0" baseline="0" dirty="0" smtClean="0">
                    <a:latin typeface="Arial" pitchFamily="34" charset="0"/>
                    <a:cs typeface="Arial" pitchFamily="34" charset="0"/>
                  </a:rPr>
                  <a:t>all </a:t>
                </a:r>
                <a:r>
                  <a:rPr lang="en-US" sz="1600" b="0" baseline="0" dirty="0">
                    <a:latin typeface="Arial" pitchFamily="34" charset="0"/>
                    <a:cs typeface="Arial" pitchFamily="34" charset="0"/>
                  </a:rPr>
                  <a:t>Packets (%)</a:t>
                </a:r>
                <a:endParaRPr lang="en-US" sz="1600" b="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03836813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60456717856"/>
          <c:y val="0.0209532117967379"/>
          <c:w val="0.181589321630287"/>
          <c:h val="0.966461269119806"/>
        </c:manualLayout>
      </c:layout>
      <c:overlay val="0"/>
      <c:txPr>
        <a:bodyPr/>
        <a:lstStyle/>
        <a:p>
          <a:pPr>
            <a:defRPr sz="13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0635226447758"/>
          <c:y val="0.215450095765056"/>
          <c:w val="0.783698553638244"/>
          <c:h val="0.746998652195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Aergia!$R$20</c:f>
              <c:strCache>
                <c:ptCount val="1"/>
                <c:pt idx="0">
                  <c:v>Age</c:v>
                </c:pt>
              </c:strCache>
            </c:strRef>
          </c:tx>
          <c:invertIfNegative val="0"/>
          <c:val>
            <c:numRef>
              <c:f>Aergia!$R$21</c:f>
              <c:numCache>
                <c:formatCode>0.00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Aergia!$S$20</c:f>
              <c:strCache>
                <c:ptCount val="1"/>
                <c:pt idx="0">
                  <c:v>RR</c:v>
                </c:pt>
              </c:strCache>
            </c:strRef>
          </c:tx>
          <c:invertIfNegative val="0"/>
          <c:val>
            <c:numRef>
              <c:f>Aergia!$S$21</c:f>
              <c:numCache>
                <c:formatCode>0.00</c:formatCode>
                <c:ptCount val="1"/>
                <c:pt idx="0">
                  <c:v>1.004612516576235</c:v>
                </c:pt>
              </c:numCache>
            </c:numRef>
          </c:val>
        </c:ser>
        <c:ser>
          <c:idx val="2"/>
          <c:order val="2"/>
          <c:tx>
            <c:strRef>
              <c:f>Aergia!$T$20</c:f>
              <c:strCache>
                <c:ptCount val="1"/>
                <c:pt idx="0">
                  <c:v>GSF</c:v>
                </c:pt>
              </c:strCache>
            </c:strRef>
          </c:tx>
          <c:invertIfNegative val="0"/>
          <c:val>
            <c:numRef>
              <c:f>Aergia!$T$21</c:f>
              <c:numCache>
                <c:formatCode>0.00</c:formatCode>
                <c:ptCount val="1"/>
                <c:pt idx="0">
                  <c:v>0.889792885193182</c:v>
                </c:pt>
              </c:numCache>
            </c:numRef>
          </c:val>
        </c:ser>
        <c:ser>
          <c:idx val="3"/>
          <c:order val="3"/>
          <c:tx>
            <c:strRef>
              <c:f>Aergia!$U$20</c:f>
              <c:strCache>
                <c:ptCount val="1"/>
                <c:pt idx="0">
                  <c:v>SJF</c:v>
                </c:pt>
              </c:strCache>
            </c:strRef>
          </c:tx>
          <c:invertIfNegative val="0"/>
          <c:val>
            <c:numRef>
              <c:f>Aergia!$U$21</c:f>
              <c:numCache>
                <c:formatCode>0.00</c:formatCode>
                <c:ptCount val="1"/>
                <c:pt idx="0">
                  <c:v>1.094857684644806</c:v>
                </c:pt>
              </c:numCache>
            </c:numRef>
          </c:val>
        </c:ser>
        <c:ser>
          <c:idx val="4"/>
          <c:order val="4"/>
          <c:tx>
            <c:strRef>
              <c:f>Aergia!$V$20</c:f>
              <c:strCache>
                <c:ptCount val="1"/>
                <c:pt idx="0">
                  <c:v>Aergia</c:v>
                </c:pt>
              </c:strCache>
            </c:strRef>
          </c:tx>
          <c:invertIfNegative val="0"/>
          <c:val>
            <c:numRef>
              <c:f>Aergia!$V$21</c:f>
              <c:numCache>
                <c:formatCode>0.00</c:formatCode>
                <c:ptCount val="1"/>
                <c:pt idx="0">
                  <c:v>1.10838773326842</c:v>
                </c:pt>
              </c:numCache>
            </c:numRef>
          </c:val>
        </c:ser>
        <c:ser>
          <c:idx val="5"/>
          <c:order val="5"/>
          <c:tx>
            <c:strRef>
              <c:f>Aergia!$W$20</c:f>
              <c:strCache>
                <c:ptCount val="1"/>
                <c:pt idx="0">
                  <c:v>SJF+Aergia</c:v>
                </c:pt>
              </c:strCache>
            </c:strRef>
          </c:tx>
          <c:invertIfNegative val="0"/>
          <c:val>
            <c:numRef>
              <c:f>Aergia!$W$21</c:f>
              <c:numCache>
                <c:formatCode>0.00</c:formatCode>
                <c:ptCount val="1"/>
                <c:pt idx="0">
                  <c:v>1.166812943234017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0452872"/>
        <c:axId val="-2070449672"/>
      </c:barChart>
      <c:catAx>
        <c:axId val="-2070452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2070449672"/>
        <c:crosses val="autoZero"/>
        <c:auto val="1"/>
        <c:lblAlgn val="ctr"/>
        <c:lblOffset val="100"/>
        <c:noMultiLvlLbl val="0"/>
      </c:catAx>
      <c:valAx>
        <c:axId val="-2070449672"/>
        <c:scaling>
          <c:orientation val="minMax"/>
          <c:max val="1.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Normalized System Speedup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70452872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0.0753191601049869"/>
          <c:y val="0.0115847343406399"/>
          <c:w val="0.903333333333333"/>
          <c:h val="0.186713662481379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9170155594193"/>
          <c:y val="0.199706224755238"/>
          <c:w val="0.820578772254568"/>
          <c:h val="0.7629327251716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Aergia!$T$24</c:f>
              <c:strCache>
                <c:ptCount val="1"/>
                <c:pt idx="0">
                  <c:v>Age</c:v>
                </c:pt>
              </c:strCache>
            </c:strRef>
          </c:tx>
          <c:invertIfNegative val="0"/>
          <c:val>
            <c:numRef>
              <c:f>Aergia!$T$25</c:f>
              <c:numCache>
                <c:formatCode>0.00</c:formatCode>
                <c:ptCount val="1"/>
                <c:pt idx="0">
                  <c:v>10.21</c:v>
                </c:pt>
              </c:numCache>
            </c:numRef>
          </c:val>
        </c:ser>
        <c:ser>
          <c:idx val="1"/>
          <c:order val="1"/>
          <c:tx>
            <c:strRef>
              <c:f>Aergia!$U$24</c:f>
              <c:strCache>
                <c:ptCount val="1"/>
                <c:pt idx="0">
                  <c:v>RR</c:v>
                </c:pt>
              </c:strCache>
            </c:strRef>
          </c:tx>
          <c:invertIfNegative val="0"/>
          <c:val>
            <c:numRef>
              <c:f>Aergia!$U$25</c:f>
              <c:numCache>
                <c:formatCode>0.00</c:formatCode>
                <c:ptCount val="1"/>
                <c:pt idx="0">
                  <c:v>10.64</c:v>
                </c:pt>
              </c:numCache>
            </c:numRef>
          </c:val>
        </c:ser>
        <c:ser>
          <c:idx val="2"/>
          <c:order val="2"/>
          <c:tx>
            <c:strRef>
              <c:f>Aergia!$V$24</c:f>
              <c:strCache>
                <c:ptCount val="1"/>
                <c:pt idx="0">
                  <c:v>GSF</c:v>
                </c:pt>
              </c:strCache>
            </c:strRef>
          </c:tx>
          <c:invertIfNegative val="0"/>
          <c:val>
            <c:numRef>
              <c:f>Aergia!$V$25</c:f>
              <c:numCache>
                <c:formatCode>0.00</c:formatCode>
                <c:ptCount val="1"/>
                <c:pt idx="0">
                  <c:v>10.47936875</c:v>
                </c:pt>
              </c:numCache>
            </c:numRef>
          </c:val>
        </c:ser>
        <c:ser>
          <c:idx val="3"/>
          <c:order val="3"/>
          <c:tx>
            <c:strRef>
              <c:f>Aergia!$W$24</c:f>
              <c:strCache>
                <c:ptCount val="1"/>
                <c:pt idx="0">
                  <c:v>SJF</c:v>
                </c:pt>
              </c:strCache>
            </c:strRef>
          </c:tx>
          <c:invertIfNegative val="0"/>
          <c:val>
            <c:numRef>
              <c:f>Aergia!$W$25</c:f>
              <c:numCache>
                <c:formatCode>0.00</c:formatCode>
                <c:ptCount val="1"/>
                <c:pt idx="0">
                  <c:v>9.874675000000003</c:v>
                </c:pt>
              </c:numCache>
            </c:numRef>
          </c:val>
        </c:ser>
        <c:ser>
          <c:idx val="4"/>
          <c:order val="4"/>
          <c:tx>
            <c:strRef>
              <c:f>Aergia!$X$24</c:f>
              <c:strCache>
                <c:ptCount val="1"/>
                <c:pt idx="0">
                  <c:v>Aergia</c:v>
                </c:pt>
              </c:strCache>
            </c:strRef>
          </c:tx>
          <c:invertIfNegative val="0"/>
          <c:val>
            <c:numRef>
              <c:f>Aergia!$X$25</c:f>
              <c:numCache>
                <c:formatCode>0.00</c:formatCode>
                <c:ptCount val="1"/>
                <c:pt idx="0">
                  <c:v>6.78</c:v>
                </c:pt>
              </c:numCache>
            </c:numRef>
          </c:val>
        </c:ser>
        <c:ser>
          <c:idx val="5"/>
          <c:order val="5"/>
          <c:tx>
            <c:strRef>
              <c:f>Aergia!$Y$24</c:f>
              <c:strCache>
                <c:ptCount val="1"/>
                <c:pt idx="0">
                  <c:v>SJF+Aergia</c:v>
                </c:pt>
              </c:strCache>
            </c:strRef>
          </c:tx>
          <c:invertIfNegative val="0"/>
          <c:val>
            <c:numRef>
              <c:f>Aergia!$Y$25</c:f>
              <c:numCache>
                <c:formatCode>0.00</c:formatCode>
                <c:ptCount val="1"/>
                <c:pt idx="0">
                  <c:v>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3066136"/>
        <c:axId val="-2063062936"/>
      </c:barChart>
      <c:catAx>
        <c:axId val="-2063066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2063062936"/>
        <c:crosses val="autoZero"/>
        <c:auto val="1"/>
        <c:lblAlgn val="ctr"/>
        <c:lblOffset val="100"/>
        <c:noMultiLvlLbl val="0"/>
      </c:catAx>
      <c:valAx>
        <c:axId val="-2063062936"/>
        <c:scaling>
          <c:orientation val="minMax"/>
          <c:max val="12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 Network Unfairness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63066136"/>
        <c:crosses val="autoZero"/>
        <c:crossBetween val="between"/>
        <c:majorUnit val="3.0"/>
      </c:valAx>
    </c:plotArea>
    <c:legend>
      <c:legendPos val="t"/>
      <c:layout>
        <c:manualLayout>
          <c:xMode val="edge"/>
          <c:yMode val="edge"/>
          <c:x val="0.099290780141844"/>
          <c:y val="0.0"/>
          <c:w val="0.900709219858156"/>
          <c:h val="0.152193017008014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solidFill>
      <a:prstClr val="white"/>
    </a:solidFill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Relationship Id="rId2" Type="http://schemas.openxmlformats.org/officeDocument/2006/relationships/image" Target="../media/image5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Relationship Id="rId2" Type="http://schemas.openxmlformats.org/officeDocument/2006/relationships/image" Target="../media/image5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Relationship Id="rId2" Type="http://schemas.openxmlformats.org/officeDocument/2006/relationships/image" Target="../media/image5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Relationship Id="rId2" Type="http://schemas.openxmlformats.org/officeDocument/2006/relationships/image" Target="../media/image5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Relationship Id="rId2" Type="http://schemas.openxmlformats.org/officeDocument/2006/relationships/image" Target="../media/image5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0.45343</cdr:x>
      <cdr:y>0.90511</cdr:y>
    </cdr:from>
    <cdr:to>
      <cdr:x>0.65729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57451" y="2381251"/>
          <a:ext cx="1104900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0.75281</cdr:x>
      <cdr:y>0.90581</cdr:y>
    </cdr:from>
    <cdr:to>
      <cdr:x>0.95958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80013" y="2400300"/>
          <a:ext cx="1120637" cy="2458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0.15436</cdr:x>
      <cdr:y>0.90511</cdr:y>
    </cdr:from>
    <cdr:to>
      <cdr:x>0.35822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836579" y="2402732"/>
          <a:ext cx="1104866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8x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0.12746</cdr:x>
      <cdr:y>0.90775</cdr:y>
    </cdr:from>
    <cdr:to>
      <cdr:x>0.32337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0815" y="2409825"/>
          <a:ext cx="1061786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8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r>
            <a:rPr lang="en-US" sz="1200" b="1" baseline="0" dirty="0" smtClean="0"/>
            <a:t> 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0.45343</cdr:x>
      <cdr:y>0.90511</cdr:y>
    </cdr:from>
    <cdr:to>
      <cdr:x>0.65729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57451" y="2381251"/>
          <a:ext cx="1104900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0.75281</cdr:x>
      <cdr:y>0.90581</cdr:y>
    </cdr:from>
    <cdr:to>
      <cdr:x>0.95958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80013" y="2400300"/>
          <a:ext cx="1120637" cy="2458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matlab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matlab</a:t>
          </a:r>
          <a:endParaRPr lang="en-US" sz="1200" b="1" dirty="0" smtClean="0"/>
        </a:p>
        <a:p xmlns:a="http://schemas.openxmlformats.org/drawingml/2006/main">
          <a:pPr algn="ctr"/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matlab</a:t>
          </a:r>
          <a:endParaRPr lang="en-US" sz="12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0.58731</cdr:x>
      <cdr:y>0.49942</cdr:y>
    </cdr:from>
    <cdr:to>
      <cdr:x>0.85298</cdr:x>
      <cdr:y>0.77786</cdr:y>
    </cdr:to>
    <cdr:grpSp>
      <cdr:nvGrpSpPr>
        <cdr:cNvPr id="6" name="Group 5"/>
        <cdr:cNvGrpSpPr/>
      </cdr:nvGrpSpPr>
      <cdr:grpSpPr>
        <a:xfrm xmlns:a="http://schemas.openxmlformats.org/drawingml/2006/main">
          <a:off x="2441837" y="1216993"/>
          <a:ext cx="1104566" cy="678506"/>
          <a:chOff x="5584146" y="5115581"/>
          <a:chExt cx="1104499" cy="678647"/>
        </a:xfrm>
      </cdr:grpSpPr>
      <cdr:sp macro="" textlink="">
        <cdr:nvSpPr>
          <cdr:cNvPr id="7" name="TextBox 39"/>
          <cdr:cNvSpPr txBox="1"/>
        </cdr:nvSpPr>
        <cdr:spPr>
          <a:xfrm xmlns:a="http://schemas.openxmlformats.org/drawingml/2006/main" rot="16200000">
            <a:off x="5911174" y="5387740"/>
            <a:ext cx="463588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FLIT</a:t>
            </a:r>
            <a:endParaRPr lang="en-US" sz="1200" dirty="0"/>
          </a:p>
        </cdr:txBody>
      </cdr:sp>
      <cdr:sp macro="" textlink="">
        <cdr:nvSpPr>
          <cdr:cNvPr id="8" name="TextBox 40"/>
          <cdr:cNvSpPr txBox="1"/>
        </cdr:nvSpPr>
        <cdr:spPr>
          <a:xfrm xmlns:a="http://schemas.openxmlformats.org/drawingml/2006/main" rot="16200000">
            <a:off x="6210822" y="5316405"/>
            <a:ext cx="678647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WORM</a:t>
            </a:r>
            <a:endParaRPr lang="en-US" sz="1200" dirty="0"/>
          </a:p>
        </cdr:txBody>
      </cdr:sp>
      <cdr:sp macro="" textlink="">
        <cdr:nvSpPr>
          <cdr:cNvPr id="9" name="TextBox 41"/>
          <cdr:cNvSpPr txBox="1"/>
        </cdr:nvSpPr>
        <cdr:spPr>
          <a:xfrm xmlns:a="http://schemas.openxmlformats.org/drawingml/2006/main" rot="16200000">
            <a:off x="5460459" y="5365045"/>
            <a:ext cx="524374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BASE</a:t>
            </a:r>
            <a:endParaRPr lang="en-US" sz="1200" dirty="0"/>
          </a:p>
        </cdr:txBody>
      </cdr:sp>
    </cdr:grp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0.79915</cdr:x>
      <cdr:y>0.46199</cdr:y>
    </cdr:from>
    <cdr:to>
      <cdr:x>0.94444</cdr:x>
      <cdr:y>0.54971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24700" y="2006600"/>
          <a:ext cx="1295400" cy="381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dirty="0" smtClean="0"/>
            <a:t>(Side Buffer)</a:t>
          </a:r>
          <a:endParaRPr lang="en-US" sz="2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9A2D1AEF-2E53-B84B-B2F6-40F5BE298707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1DC5EB3D-192B-5349-B2B4-BD83C314E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60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13D9DC17-EE9A-D741-965C-EBCD91907068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D3AD6CDF-81BF-CF42-B3CE-5BBCB2B08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3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8.xml"/></Relationships>
</file>

<file path=ppt/notesSlides/_rels/notesSlide1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9.xml"/></Relationships>
</file>

<file path=ppt/notesSlides/_rels/notesSlide1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0.xml"/></Relationships>
</file>

<file path=ppt/notesSlides/_rels/notesSlide1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2.xml"/></Relationships>
</file>

<file path=ppt/notesSlides/_rels/notesSlide1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6.xml"/></Relationships>
</file>

<file path=ppt/notesSlides/_rels/notesSlide1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7.xml"/></Relationships>
</file>

<file path=ppt/notesSlides/_rels/notesSlide1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8.xml"/></Relationships>
</file>

<file path=ppt/notesSlides/_rels/notesSlide1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9.xml"/></Relationships>
</file>

<file path=ppt/notesSlides/_rels/notesSlide1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0.xml"/></Relationships>
</file>

<file path=ppt/notesSlides/_rels/notesSlide1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1.xml"/></Relationships>
</file>

<file path=ppt/notesSlides/_rels/notesSlide1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2.xml"/></Relationships>
</file>

<file path=ppt/notesSlides/_rels/notesSlide1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3.xml"/></Relationships>
</file>

<file path=ppt/notesSlides/_rels/notesSlide1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4.xml"/></Relationships>
</file>

<file path=ppt/notesSlides/_rels/notesSlide1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5.xml"/></Relationships>
</file>

<file path=ppt/notesSlides/_rels/notesSlide1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6.xml"/></Relationships>
</file>

<file path=ppt/notesSlides/_rels/notesSlide1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7.xml"/></Relationships>
</file>

<file path=ppt/notesSlides/_rels/notesSlide1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8.xml"/></Relationships>
</file>

<file path=ppt/notesSlides/_rels/notesSlide1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9.xml"/></Relationships>
</file>

<file path=ppt/notesSlides/_rels/notesSlide1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0.xml"/></Relationships>
</file>

<file path=ppt/notesSlides/_rels/notesSlide1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1.xml"/></Relationships>
</file>

<file path=ppt/notesSlides/_rels/notesSlide1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2.xml"/></Relationships>
</file>

<file path=ppt/notesSlides/_rels/notesSlide1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3.xml"/></Relationships>
</file>

<file path=ppt/notesSlides/_rels/notesSlide1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4.xml"/></Relationships>
</file>

<file path=ppt/notesSlides/_rels/notesSlide1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5.xml"/></Relationships>
</file>

<file path=ppt/notesSlides/_rels/notesSlide1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6.xml"/></Relationships>
</file>

<file path=ppt/notesSlides/_rels/notesSlide1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7.xml"/></Relationships>
</file>

<file path=ppt/notesSlides/_rels/notesSlide1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8.xml"/></Relationships>
</file>

<file path=ppt/notesSlides/_rels/notesSlide1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9.xml"/></Relationships>
</file>

<file path=ppt/notesSlides/_rels/notesSlide1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0.xml"/></Relationships>
</file>

<file path=ppt/notesSlides/_rels/notesSlide1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1.xml"/></Relationships>
</file>

<file path=ppt/notesSlides/_rels/notesSlide1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2.xml"/></Relationships>
</file>

<file path=ppt/notesSlides/_rels/notesSlide1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3.xml"/></Relationships>
</file>

<file path=ppt/notesSlides/_rels/notesSlide1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4.xml"/></Relationships>
</file>

<file path=ppt/notesSlides/_rels/notesSlide1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5.xml"/></Relationships>
</file>

<file path=ppt/notesSlides/_rels/notesSlide1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6.xml"/></Relationships>
</file>

<file path=ppt/notesSlides/_rels/notesSlide1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7.xml"/></Relationships>
</file>

<file path=ppt/notesSlides/_rels/notesSlide1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8.xml"/></Relationships>
</file>

<file path=ppt/notesSlides/_rels/notesSlide1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9.xml"/></Relationships>
</file>

<file path=ppt/notesSlides/_rels/notesSlide1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0.xml"/></Relationships>
</file>

<file path=ppt/notesSlides/_rels/notesSlide1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1.xml"/></Relationships>
</file>

<file path=ppt/notesSlides/_rels/notesSlide1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2.xml"/></Relationships>
</file>

<file path=ppt/notesSlides/_rels/notesSlide1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3.xml"/></Relationships>
</file>

<file path=ppt/notesSlides/_rels/notesSlide1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4.xml"/></Relationships>
</file>

<file path=ppt/notesSlides/_rels/notesSlide1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5.xml"/></Relationships>
</file>

<file path=ppt/notesSlides/_rels/notesSlide1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6.xml"/></Relationships>
</file>

<file path=ppt/notesSlides/_rels/notesSlide1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7.xml"/></Relationships>
</file>

<file path=ppt/notesSlides/_rels/notesSlide1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8.xml"/></Relationships>
</file>

<file path=ppt/notesSlides/_rels/notesSlide1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9.xml"/></Relationships>
</file>

<file path=ppt/notesSlides/_rels/notesSlide1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0.xml"/></Relationships>
</file>

<file path=ppt/notesSlides/_rels/notesSlide1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1.xml"/></Relationships>
</file>

<file path=ppt/notesSlides/_rels/notesSlide1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2.xml"/></Relationships>
</file>

<file path=ppt/notesSlides/_rels/notesSlide1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3.xml"/></Relationships>
</file>

<file path=ppt/notesSlides/_rels/notesSlide1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4.xml"/></Relationships>
</file>

<file path=ppt/notesSlides/_rels/notesSlide1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5.xml"/></Relationships>
</file>

<file path=ppt/notesSlides/_rels/notesSlide1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6.xml"/></Relationships>
</file>

<file path=ppt/notesSlides/_rels/notesSlide1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7.xml"/></Relationships>
</file>

<file path=ppt/notesSlides/_rels/notesSlide1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8.xml"/></Relationships>
</file>

<file path=ppt/notesSlides/_rels/notesSlide1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9.xml"/></Relationships>
</file>

<file path=ppt/notesSlides/_rels/notesSlide1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0.xml"/></Relationships>
</file>

<file path=ppt/notesSlides/_rels/notesSlide1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2.xml"/></Relationships>
</file>

<file path=ppt/notesSlides/_rels/notesSlide1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3.xml"/></Relationships>
</file>

<file path=ppt/notesSlides/_rels/notesSlide1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4.xml"/></Relationships>
</file>

<file path=ppt/notesSlides/_rels/notesSlide1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5.xml"/></Relationships>
</file>

<file path=ppt/notesSlides/_rels/notesSlide1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6.xml"/></Relationships>
</file>

<file path=ppt/notesSlides/_rels/notesSlide1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7.xml"/></Relationships>
</file>

<file path=ppt/notesSlides/_rels/notesSlide1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8.xml"/></Relationships>
</file>

<file path=ppt/notesSlides/_rels/notesSlide1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9.xml"/></Relationships>
</file>

<file path=ppt/notesSlides/_rels/notesSlide1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0.xml"/></Relationships>
</file>

<file path=ppt/notesSlides/_rels/notesSlide1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2.xml"/></Relationships>
</file>

<file path=ppt/notesSlides/_rels/notesSlide1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3.xml"/></Relationships>
</file>

<file path=ppt/notesSlides/_rels/notesSlide1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4.xml"/></Relationships>
</file>

<file path=ppt/notesSlides/_rels/notesSlide1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1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09" indent="-285734" defTabSz="9111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937" indent="-228587" defTabSz="9111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112" indent="-228587" defTabSz="9111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287" indent="-228587" defTabSz="9111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461" indent="-228587" defTabSz="9111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635" indent="-228587" defTabSz="9111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810" indent="-228587" defTabSz="9111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985" indent="-228587" defTabSz="91117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33A3D9-BADB-734B-A983-EA6AF1EA18FE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3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044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1B19DAA-3DA1-A148-A954-E960631662F4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KSR machine, Hector</a:t>
            </a:r>
          </a:p>
        </p:txBody>
      </p:sp>
      <p:sp>
        <p:nvSpPr>
          <p:cNvPr id="1126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183DD0A-E756-E447-A523-E05D9BCA292E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33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57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e.g. Tile64</a:t>
            </a:r>
          </a:p>
        </p:txBody>
      </p:sp>
      <p:sp>
        <p:nvSpPr>
          <p:cNvPr id="1157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FD6875D-4DD8-EB40-B6F7-8268D3AE5376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38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18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Popular in early message-passing computers (e.g., intel iPSC, NCUBE)</a:t>
            </a:r>
          </a:p>
        </p:txBody>
      </p:sp>
      <p:sp>
        <p:nvSpPr>
          <p:cNvPr id="1218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9CE2552-65BA-F240-BB4B-5E43AD6B8420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43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96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/>
            <a:endParaRPr lang="en-US">
              <a:latin typeface="Calibri" charset="0"/>
            </a:endParaRPr>
          </a:p>
        </p:txBody>
      </p:sp>
      <p:sp>
        <p:nvSpPr>
          <p:cNvPr id="1996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975A68-AF35-3B4E-B02A-12073D4C68F6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46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07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2007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D2C576-EE48-6B4B-B811-923918722F42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47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1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>
                <a:latin typeface="Calibri" charset="0"/>
              </a:rPr>
              <a:t>One commonly proposed solution is on-chip network (NoC), which allows cores to communicate with a packet switched substrate.</a:t>
            </a:r>
            <a:r>
              <a:rPr lang="en-US">
                <a:latin typeface="Calibri" charset="0"/>
              </a:rPr>
              <a:t> </a:t>
            </a:r>
          </a:p>
          <a:p>
            <a:endParaRPr lang="en-US">
              <a:latin typeface="Calibri" charset="0"/>
            </a:endParaRPr>
          </a:p>
          <a:p>
            <a:r>
              <a:rPr lang="en-US">
                <a:latin typeface="Calibri" charset="0"/>
              </a:rPr>
              <a:t>Here is a figure showing an on-chip network that uses a 2d-mesh topology which </a:t>
            </a:r>
          </a:p>
          <a:p>
            <a:r>
              <a:rPr lang="en-US">
                <a:latin typeface="Calibri" charset="0"/>
              </a:rPr>
              <a:t>is commonly used due to its low layout complexity.</a:t>
            </a:r>
          </a:p>
          <a:p>
            <a:r>
              <a:rPr lang="en-US" b="1">
                <a:latin typeface="Calibri" charset="0"/>
              </a:rPr>
              <a:t>This is also the topology we used for our evaluations, but our mechanism is also applicable to other topologies.</a:t>
            </a:r>
          </a:p>
          <a:p>
            <a:endParaRPr lang="en-US">
              <a:latin typeface="Calibri" charset="0"/>
            </a:endParaRPr>
          </a:p>
          <a:p>
            <a:r>
              <a:rPr lang="en-US">
                <a:latin typeface="Calibri" charset="0"/>
              </a:rPr>
              <a:t>In most multi-core systems, NoC primarily serves cache misses and memory requests.</a:t>
            </a:r>
          </a:p>
        </p:txBody>
      </p:sp>
      <p:sp>
        <p:nvSpPr>
          <p:cNvPr id="201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6322A4-BF73-3946-B694-CF5EDCE7703C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55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27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2027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9739AA6-1C60-E14D-AA86-B5161DDA249A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59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5019230-6DCE-6C42-A651-76AD5BC1FA6E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60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55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1955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BC7151B-5681-8C43-B585-43432489B25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76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38163" indent="-457200">
              <a:spcBef>
                <a:spcPts val="600"/>
              </a:spcBef>
              <a:buClr>
                <a:schemeClr val="accent1"/>
              </a:buClr>
            </a:pPr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197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6A347B4-E4CA-1147-B3F5-B98E9DEAD621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96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38163" indent="-457200">
              <a:spcBef>
                <a:spcPts val="600"/>
              </a:spcBef>
              <a:buClr>
                <a:schemeClr val="accent1"/>
              </a:buClr>
            </a:pPr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1996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9624185-B22E-FC42-B0CB-514117D9FB02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17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017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E86DC55-455D-7F4F-9EA5-F310893B36D3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37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03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CF32FB-70AB-CB4A-8079-746E463F2EC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68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8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058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6555F4-E1BE-E342-AF99-1D7F7642435B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78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078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C619C0-6E4C-E04E-9305-422E6A9F45C0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70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99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099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60B07F-89E4-A54D-99FB-EFFDD149B1E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71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19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38163" indent="-457200">
              <a:spcBef>
                <a:spcPts val="600"/>
              </a:spcBef>
              <a:buClr>
                <a:schemeClr val="accent1"/>
              </a:buClr>
              <a:buFontTx/>
              <a:buChar char="•"/>
            </a:pPr>
            <a:endParaRPr lang="en-US" sz="2000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119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705A542-65EE-3D4E-94F7-C9A012EF3B8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40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140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0ACCBCD-5ED9-0C49-9E46-06E335D8682C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60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160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B88B383-B736-4546-BBCB-1F584D66ED8A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81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181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C37547A-7497-CE40-B2E2-B6438D4AB54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01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201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32479A-161C-1B4E-85D0-79EA994005A3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22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222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A2B909-AF6B-8A48-A365-87ED431C3C1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42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242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4DB701-0C64-D441-864E-81EF81DFBB42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78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63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263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C161281-8F32-734A-93F9-1C7EB50F519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83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283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BCE9B0-EABD-AC43-935C-DEC1CF752B0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80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04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304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F8CBCD6-F6DE-0349-8CE8-F1E4B4EDB79E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81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24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324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C00CF44-24BD-1A4D-AFA3-E1967CF38C8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44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344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8C1DD1-795C-A247-AE75-6BD8DE689592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6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36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713807-406E-8C41-B222-2F849A02A1CC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85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385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424399D-A7F1-FA45-A7F8-4581C3C7E4FA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06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38163" indent="-457200">
              <a:spcBef>
                <a:spcPts val="600"/>
              </a:spcBef>
              <a:buClr>
                <a:schemeClr val="accent1"/>
              </a:buClr>
              <a:buFontTx/>
              <a:buChar char="•"/>
            </a:pPr>
            <a:endParaRPr lang="en-US">
              <a:solidFill>
                <a:srgbClr val="FF0000"/>
              </a:solidFill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406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FE37F2-3A2D-1044-BCF8-03F51BC721A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en-US" sz="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0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89C1703-2E8F-514D-9387-1887CFF1E3F2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87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Router area: see 7.7 in BLESS paper 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  <a:sym typeface="Wingdings" charset="0"/>
              </a:rPr>
              <a:t> 60.4% * 75% - 18.75% * 25% = 40.6%</a:t>
            </a:r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B731FB5-4BA9-714E-8DC5-1FB7872CA181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88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2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1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2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33FF129-B618-A34C-A7EE-EAEB651E9474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89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3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F27ADB-1934-9E4D-8F91-50AB69EE349D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90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>
              <a:buFontTx/>
              <a:buChar char="-"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EA649DE-4C3A-5B45-BA25-57E2E506C1C9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91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5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CB53B71-2BBC-6B4B-9202-9DD5047E44E5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92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>
              <a:buFontTx/>
              <a:buChar char="-"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6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C36B9EC-3569-534E-AFE9-27AAB593F3A5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93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" charset="0"/>
              <a:ea typeface="ＭＳ Ｐゴシック" charset="0"/>
              <a:cs typeface="ＭＳ Ｐゴシック" charset="0"/>
              <a:sym typeface="Wingdings" charset="0"/>
            </a:endParaRPr>
          </a:p>
        </p:txBody>
      </p:sp>
      <p:sp>
        <p:nvSpPr>
          <p:cNvPr id="207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AF1F0E3-136D-C746-BE2A-DD6C138577F4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94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8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>
              <a:buFontTx/>
              <a:buChar char="-"/>
            </a:pP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8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FCDB5FD-955F-D347-8594-5C0CFE5C0188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95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>
              <a:buFontTx/>
              <a:buChar char="-"/>
            </a:pP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FD7DDF0-EA93-574F-B14E-5457F5D24B77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96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0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0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C69E270-9F39-F246-AF8E-81F3F33A7B44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97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/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1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068C65C-0254-0646-A1FC-014C2678ECA1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98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3CD3084-B9EF-8E49-8F42-32FCB901C69C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99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/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873A564-9978-D849-A67E-F665EC2742F2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100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BF89150-0F36-D341-A306-E1C463095BC6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101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8244" indent="-16824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64243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8244" indent="-168244" defTabSz="89730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61036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8244" indent="-16824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66320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8244" indent="-168244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832547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8244" indent="-168244"/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7495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39396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68244" indent="-168244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DB08898-F0C2-4841-BDA3-50F763841FF2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110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7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>
              <a:buFontTx/>
              <a:buChar char="-"/>
            </a:pPr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7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F53C2C7-13C2-1647-BF55-EAAFD6F86C5B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112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8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8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DA5CFE9-F946-8A42-8E0A-F65E27612AE9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113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66688" indent="-166688" defTabSz="896938" eaLnBrk="1" hangingPunct="1">
              <a:spcBef>
                <a:spcPct val="0"/>
              </a:spcBef>
              <a:buFontTx/>
              <a:buChar char="-"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0A4B4D0-8CB9-CE4D-A4F9-4A51FEDAFFC7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114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C8A62F5-B919-4C40-8124-104230680B65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115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1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1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C915781-9C35-3045-AA5D-2DD527EE5370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116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2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2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C6B3012-BE18-0A43-BE3A-3AA389B55334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117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3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en-US" sz="8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3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74B8DCA-A82E-3644-8F13-764C35AAB3AA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118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4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4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BBC96C1-5B3B-484E-93E7-7335D88CDD6F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119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3B38EDD-611C-C743-96C1-91EEC312EBD1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120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6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6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883EB1E-70AB-3144-9431-D60288DA01EB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121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7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7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22E3D47-1252-1A46-AAD7-669A0D798960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122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8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AB4C10E-89B5-FA48-B2F2-7972486FFF2A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123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9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0073021-E4E8-024F-BFFB-63E50578C635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124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0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0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F50D323-4E60-2643-A523-5189A9DE0A0D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125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1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1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2FC5A44-A777-0C4A-B870-BDB3CB58E410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126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9196847-D206-B745-8154-44A41139F756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127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3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3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CABFC12-8362-B74E-AE0B-E2EF2F15AAA5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128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4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4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4D5E6DF-635B-FA49-A994-2F9A23727A87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129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04E935D-E7FA-8240-B07D-EF418FA5FB8B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130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6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6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5FA3803-8274-B746-9968-6D10EA1A9942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131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7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98DB91C-4D2F-A74E-9F27-27641E1E7A6F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132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8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8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AF7D60C-82E5-9E44-B3FE-101CDB9E431B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133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9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9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95559EC-26CD-3846-8EC0-86F61B47F115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134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0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0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0BE7978-0D13-7140-AE8F-57BB921A0487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135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1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1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0219B35-2DC5-E84E-9295-AD2A77E2A385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136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2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8068505-A097-0445-9801-3CCC9E88C787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137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3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3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C8DB53A-6523-764A-98AB-AE00B562F0AF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138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4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4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36B597E-0893-EE42-9A48-E098EE90FE9E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139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9A66C0F-46A5-844C-ADAE-7FC0B9785F44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140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6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E304100-2AC9-2440-B22D-56AF59EFA3F5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141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7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7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1DD86AE-BE46-944A-AC52-3322AA48365B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142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8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8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CC86327-A54D-F54D-8FD1-CB01759846FA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143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9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9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A339C69-7A5C-764F-8B6B-BFC838020DF2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144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08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0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5F0049A-F932-B44F-ACBB-5C007D4C767D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145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1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1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D5382B4-04BA-AD4C-8F82-A3621808CB14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146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E6ECE34-254C-684B-A73B-944F8BA8B94D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147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3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3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07DE1B3-346A-C74B-A8AC-42848FF0D178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148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4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4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A7E81E6-76DD-924C-ACB5-984D00831817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149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3AE352D-6785-1647-8A74-4A2156B5E9B6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150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7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7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24ADFA8-99C5-B945-A720-91E21DE020C3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151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8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8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932520D-473C-7540-A132-2BB498C18348}" type="slidenum">
              <a:rPr lang="en-US">
                <a:solidFill>
                  <a:prstClr val="black"/>
                </a:solidFill>
                <a:latin typeface="Calibri" charset="0"/>
              </a:rPr>
              <a:pPr eaLnBrk="1" hangingPunct="1"/>
              <a:t>152</a:t>
            </a:fld>
            <a:endParaRPr lang="en-US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Name: …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phd</a:t>
            </a:r>
            <a:r>
              <a:rPr lang="en-US" baseline="0" dirty="0" smtClean="0"/>
              <a:t> student from CMU</a:t>
            </a:r>
          </a:p>
          <a:p>
            <a:r>
              <a:rPr lang="en-US" baseline="0" dirty="0" err="1" smtClean="0"/>
              <a:t>Ttitle</a:t>
            </a:r>
            <a:endParaRPr lang="en-US" baseline="0" dirty="0" smtClean="0"/>
          </a:p>
          <a:p>
            <a:r>
              <a:rPr lang="en-US" baseline="0" dirty="0" smtClean="0"/>
              <a:t>collaborative work done with </a:t>
            </a:r>
            <a:r>
              <a:rPr lang="en-US" baseline="0" dirty="0" err="1" smtClean="0"/>
              <a:t>rachata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chris</a:t>
            </a:r>
            <a:r>
              <a:rPr lang="en-US" baseline="0" dirty="0" smtClean="0"/>
              <a:t>, and Dr. </a:t>
            </a:r>
            <a:r>
              <a:rPr lang="en-US" baseline="0" dirty="0" err="1" smtClean="0"/>
              <a:t>Onur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Mutlu</a:t>
            </a:r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Here is a one slide summary</a:t>
            </a:r>
            <a:r>
              <a:rPr lang="en-US" sz="1200" baseline="0" dirty="0" smtClean="0"/>
              <a:t> of </a:t>
            </a:r>
            <a:r>
              <a:rPr lang="en-US" sz="1200" b="1" baseline="0" dirty="0" smtClean="0"/>
              <a:t>what I’ll present today</a:t>
            </a:r>
          </a:p>
          <a:p>
            <a:r>
              <a:rPr lang="en-US" sz="1200" baseline="0" dirty="0" smtClean="0"/>
              <a:t>One major problems is that packets … which causes congestion. </a:t>
            </a:r>
            <a:r>
              <a:rPr lang="en-US" sz="1200" b="1" baseline="0" dirty="0" smtClean="0"/>
              <a:t>As a result, this reduces system performance due to increased network latency.</a:t>
            </a:r>
          </a:p>
          <a:p>
            <a:endParaRPr lang="en-US" sz="1200" baseline="0" dirty="0" smtClean="0"/>
          </a:p>
          <a:p>
            <a:r>
              <a:rPr lang="en-US" sz="1200" dirty="0" smtClean="0"/>
              <a:t>We make two </a:t>
            </a:r>
            <a:r>
              <a:rPr lang="en-US" sz="1200" baseline="0" dirty="0" smtClean="0"/>
              <a:t>key observations in this work:</a:t>
            </a:r>
          </a:p>
          <a:p>
            <a:r>
              <a:rPr lang="en-US" sz="1200" baseline="0" dirty="0" smtClean="0"/>
              <a:t>First, some apps are more </a:t>
            </a:r>
            <a:r>
              <a:rPr lang="en-US" sz="1200" baseline="0" dirty="0" err="1" smtClean="0"/>
              <a:t>sen</a:t>
            </a:r>
            <a:r>
              <a:rPr lang="en-US" sz="1200" baseline="0" dirty="0" smtClean="0"/>
              <a:t> to network latency than others</a:t>
            </a:r>
          </a:p>
          <a:p>
            <a:r>
              <a:rPr lang="en-US" sz="1200" baseline="0" dirty="0" smtClean="0"/>
              <a:t>Second, apps ……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Based on these two key observations, we develop a new </a:t>
            </a:r>
            <a:r>
              <a:rPr lang="en-US" sz="1200" b="1" baseline="0" dirty="0" smtClean="0"/>
              <a:t>source throttling mechanism </a:t>
            </a:r>
            <a:r>
              <a:rPr lang="en-US" sz="1200" baseline="0" dirty="0" smtClean="0"/>
              <a:t>called HAT </a:t>
            </a:r>
            <a:r>
              <a:rPr lang="en-US" sz="1200" b="1" baseline="0" dirty="0" smtClean="0"/>
              <a:t>to mitigate the detrimental effect of congestion</a:t>
            </a:r>
            <a:r>
              <a:rPr lang="en-US" sz="1200" baseline="0" dirty="0" smtClean="0"/>
              <a:t>. </a:t>
            </a:r>
          </a:p>
          <a:p>
            <a:r>
              <a:rPr lang="en-US" sz="1200" baseline="0" dirty="0" smtClean="0"/>
              <a:t>It has two key components:</a:t>
            </a:r>
          </a:p>
          <a:p>
            <a:r>
              <a:rPr lang="en-US" sz="1200" baseline="0" dirty="0" smtClean="0"/>
              <a:t>First, HAT performs app-aware source throttling, </a:t>
            </a:r>
            <a:r>
              <a:rPr lang="en-US" sz="1200" b="1" baseline="0" dirty="0" smtClean="0"/>
              <a:t>which selectively throttles certain applications.</a:t>
            </a:r>
          </a:p>
          <a:p>
            <a:r>
              <a:rPr lang="en-US" sz="1200" baseline="0" dirty="0" smtClean="0"/>
              <a:t>Second, </a:t>
            </a:r>
            <a:r>
              <a:rPr lang="en-US" sz="1200" b="1" baseline="0" dirty="0" smtClean="0"/>
              <a:t>BLUE</a:t>
            </a:r>
            <a:r>
              <a:rPr lang="en-US" sz="1200" b="0" baseline="0" dirty="0" smtClean="0"/>
              <a:t>, which dynamically adjusts throttling rate to achieve high </a:t>
            </a:r>
            <a:r>
              <a:rPr lang="en-US" sz="1200" b="0" baseline="0" dirty="0" err="1" smtClean="0"/>
              <a:t>perf</a:t>
            </a:r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Our evaluation shows that HAT improves </a:t>
            </a:r>
            <a:r>
              <a:rPr lang="en-US" sz="1200" baseline="0" dirty="0" err="1" smtClean="0"/>
              <a:t>perf</a:t>
            </a:r>
            <a:r>
              <a:rPr lang="en-US" sz="1200" baseline="0" dirty="0" smtClean="0"/>
              <a:t>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the outline for the talk.</a:t>
            </a:r>
          </a:p>
          <a:p>
            <a:endParaRPr lang="en-US" dirty="0" smtClean="0"/>
          </a:p>
          <a:p>
            <a:r>
              <a:rPr lang="en-US" baseline="0" dirty="0" smtClean="0"/>
              <a:t>I’ve briefly talked about some background on </a:t>
            </a:r>
            <a:r>
              <a:rPr lang="en-US" baseline="0" dirty="0" err="1" smtClean="0"/>
              <a:t>nocs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 I’ll talk about the motivation and key idea of our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multi-core</a:t>
            </a:r>
            <a:r>
              <a:rPr lang="en-US" baseline="0" dirty="0" smtClean="0"/>
              <a:t> processors, interconnect serves as a communication substrate for cores, caches, …. </a:t>
            </a:r>
          </a:p>
          <a:p>
            <a:r>
              <a:rPr lang="en-US" baseline="0" dirty="0" smtClean="0"/>
              <a:t>However as core count continues to increase, conventional interconnects such as busses and </a:t>
            </a:r>
            <a:r>
              <a:rPr lang="en-US" baseline="0" dirty="0" err="1" smtClean="0"/>
              <a:t>crossbards</a:t>
            </a:r>
            <a:r>
              <a:rPr lang="en-US" baseline="0" dirty="0" smtClean="0"/>
              <a:t> no longer scale adequately.</a:t>
            </a:r>
          </a:p>
          <a:p>
            <a:r>
              <a:rPr lang="en-US" b="1" baseline="0" dirty="0" smtClean="0"/>
              <a:t>The commonly proposed solution is on-chip network, which allows cores to communicate with a packet switched substrate.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is a figure showing an on-chip network that uses a 2d-mesh topology which </a:t>
            </a:r>
          </a:p>
          <a:p>
            <a:r>
              <a:rPr lang="en-US" baseline="0" dirty="0" smtClean="0"/>
              <a:t>Is commonly used due to its low layout complexity.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most multi-core systems,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 primarily serves cache misses and memory requests.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conventional router design for an on-chip network often have input buffers to hold ….</a:t>
            </a:r>
          </a:p>
          <a:p>
            <a:r>
              <a:rPr lang="en-US" baseline="0" dirty="0" smtClean="0"/>
              <a:t>Alternatively, some other router designs have proposed eliminating these buffers and instead deflect contending packets to different links.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In</a:t>
            </a:r>
            <a:r>
              <a:rPr lang="en-US" sz="1200" baseline="0" dirty="0" smtClean="0"/>
              <a:t> modern </a:t>
            </a:r>
            <a:r>
              <a:rPr lang="en-US" sz="1200" baseline="0" dirty="0" err="1" smtClean="0"/>
              <a:t>multicore</a:t>
            </a:r>
            <a:r>
              <a:rPr lang="en-US" sz="1200" baseline="0" dirty="0" smtClean="0"/>
              <a:t> systems, </a:t>
            </a:r>
            <a:r>
              <a:rPr lang="en-US" sz="1200" baseline="0" dirty="0" err="1" smtClean="0"/>
              <a:t>NoC</a:t>
            </a:r>
            <a:r>
              <a:rPr lang="en-US" sz="1200" baseline="0" dirty="0" smtClean="0"/>
              <a:t> has limited shared resources due to various design constraints, such as power, chip area and timing.</a:t>
            </a:r>
          </a:p>
          <a:p>
            <a:r>
              <a:rPr lang="en-US" sz="1200" b="1" baseline="0" dirty="0" smtClean="0"/>
              <a:t>Therefore, </a:t>
            </a:r>
            <a:r>
              <a:rPr lang="en-US" sz="1200" b="1" baseline="0" dirty="0" err="1" smtClean="0"/>
              <a:t>Noc</a:t>
            </a:r>
            <a:r>
              <a:rPr lang="en-US" sz="1200" b="1" baseline="0" dirty="0" smtClean="0"/>
              <a:t> will sometimes experience network congestion when there is a large amount of traffic.</a:t>
            </a:r>
          </a:p>
          <a:p>
            <a:r>
              <a:rPr lang="en-US" sz="1200" baseline="0" dirty="0" smtClean="0"/>
              <a:t> </a:t>
            </a:r>
          </a:p>
          <a:p>
            <a:r>
              <a:rPr lang="en-US" sz="1200" baseline="0" dirty="0" smtClean="0"/>
              <a:t>Network congestion reduces network throughput, and hence application performance.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Here is a quick illustration on showing how congestion can occur in a network. Four different nodes send their packets (the red packets) to a central node.</a:t>
            </a:r>
          </a:p>
          <a:p>
            <a:r>
              <a:rPr lang="en-US" sz="1200" baseline="0" dirty="0" smtClean="0"/>
              <a:t>since there is no free output link at the central node, the yellow packet cannot be injected into the network, which produces congestion.</a:t>
            </a:r>
          </a:p>
          <a:p>
            <a:endParaRPr lang="en-US" sz="1200" baseline="0" dirty="0" smtClean="0"/>
          </a:p>
          <a:p>
            <a:r>
              <a:rPr lang="en-US" sz="1200" dirty="0" smtClean="0"/>
              <a:t>------------------------------------------------------------------------------------------------</a:t>
            </a:r>
          </a:p>
          <a:p>
            <a:r>
              <a:rPr lang="en-US" sz="1200" b="1" dirty="0" smtClean="0"/>
              <a:t>Injection only when output link is free</a:t>
            </a:r>
            <a:r>
              <a:rPr lang="en-US" sz="1200" b="1" baseline="0" dirty="0" smtClean="0"/>
              <a:t>. Put this in the slide?</a:t>
            </a:r>
          </a:p>
          <a:p>
            <a:r>
              <a:rPr lang="en-US" sz="1200" b="1" baseline="0" dirty="0" smtClean="0"/>
              <a:t>Network congestion has detrimental an effect on the system performance.</a:t>
            </a:r>
          </a:p>
          <a:p>
            <a:endParaRPr lang="en-US" sz="1200" b="1" baseline="0" dirty="0" smtClean="0"/>
          </a:p>
          <a:p>
            <a:r>
              <a:rPr lang="en-US" sz="1200" b="1" baseline="0" dirty="0" smtClean="0"/>
              <a:t>--------------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Content: </a:t>
            </a:r>
            <a:r>
              <a:rPr lang="en-US" sz="1200" b="1" dirty="0" smtClean="0">
                <a:solidFill>
                  <a:srgbClr val="FF0000"/>
                </a:solidFill>
              </a:rPr>
              <a:t>Higher network load leads to more congestion</a:t>
            </a:r>
          </a:p>
          <a:p>
            <a:endParaRPr lang="en-US" sz="12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work, our goal</a:t>
            </a:r>
            <a:r>
              <a:rPr lang="en-US" baseline="0" dirty="0" smtClean="0"/>
              <a:t> is to improve application performance in a highly congested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achieve this, we observe that reducing network load leads to lower network congestion, hence improving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reduce network load, we take the approach of source throttling, which temporarily delays new traffic injection.</a:t>
            </a:r>
          </a:p>
          <a:p>
            <a:r>
              <a:rPr lang="en-US" baseline="0" dirty="0" smtClean="0"/>
              <a:t> Although packet injections are delayed due to throttling, performance can still be improved </a:t>
            </a:r>
            <a:r>
              <a:rPr lang="en-US" baseline="0" dirty="0" err="1" smtClean="0"/>
              <a:t>b/c</a:t>
            </a:r>
            <a:r>
              <a:rPr lang="en-US" baseline="0" dirty="0" smtClean="0"/>
              <a:t> of less congestion in the network.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naïve</a:t>
            </a:r>
            <a:r>
              <a:rPr lang="en-US" baseline="0" dirty="0" smtClean="0"/>
              <a:t> way of source throttling is to block injection of every node. However, this does not work well. </a:t>
            </a:r>
          </a:p>
          <a:p>
            <a:r>
              <a:rPr lang="en-US" baseline="0" dirty="0" smtClean="0"/>
              <a:t>Now we will go through some key observations on how to design high-performance source throttling mechanism.</a:t>
            </a:r>
            <a:endParaRPr lang="en-US" sz="1600" baseline="0" dirty="0" smtClean="0"/>
          </a:p>
          <a:p>
            <a:endParaRPr lang="en-US" sz="1600" baseline="0" dirty="0" smtClean="0"/>
          </a:p>
          <a:p>
            <a:pPr marL="228600" indent="-228600">
              <a:buNone/>
            </a:pPr>
            <a:endParaRPr lang="en-US" b="1" dirty="0" smtClean="0"/>
          </a:p>
          <a:p>
            <a:pPr marL="228600" indent="-228600">
              <a:buNone/>
            </a:pPr>
            <a:r>
              <a:rPr lang="en-US" b="1" dirty="0" smtClean="0"/>
              <a:t>Soft throttling:</a:t>
            </a:r>
            <a:r>
              <a:rPr lang="en-US" dirty="0" smtClean="0"/>
              <a:t> inject with non-zero probability</a:t>
            </a:r>
          </a:p>
          <a:p>
            <a:pPr marL="228600" indent="-228600">
              <a:buNone/>
            </a:pPr>
            <a:r>
              <a:rPr lang="en-US" b="1" dirty="0" smtClean="0"/>
              <a:t>Throttling rate:</a:t>
            </a:r>
            <a:r>
              <a:rPr lang="en-US" dirty="0" smtClean="0"/>
              <a:t> </a:t>
            </a:r>
            <a:r>
              <a:rPr lang="en-US" sz="2200" dirty="0" smtClean="0"/>
              <a:t>0% (</a:t>
            </a:r>
            <a:r>
              <a:rPr lang="en-US" sz="2200" dirty="0" err="1" smtClean="0"/>
              <a:t>unthrottled</a:t>
            </a:r>
            <a:r>
              <a:rPr lang="en-US" sz="2200" dirty="0" smtClean="0"/>
              <a:t>) &lt;-&gt; 100% (fully blocked)</a:t>
            </a:r>
          </a:p>
          <a:p>
            <a:r>
              <a:rPr lang="en-US" sz="2400" b="1" baseline="0" dirty="0" smtClean="0"/>
              <a:t>Key question:</a:t>
            </a:r>
          </a:p>
          <a:p>
            <a:pPr marL="228600" indent="-228600">
              <a:buAutoNum type="arabicPeriod"/>
            </a:pPr>
            <a:r>
              <a:rPr lang="en-US" sz="2400" baseline="0" dirty="0" smtClean="0"/>
              <a:t>Which application to throttle?</a:t>
            </a:r>
          </a:p>
          <a:p>
            <a:pPr marL="228600" indent="-228600">
              <a:buAutoNum type="arabicPeriod"/>
            </a:pPr>
            <a:r>
              <a:rPr lang="en-US" sz="2400" baseline="0" dirty="0" smtClean="0"/>
              <a:t>How aggressive do we throttle them?</a:t>
            </a:r>
          </a:p>
          <a:p>
            <a:pPr marL="228600" indent="-228600">
              <a:buNone/>
            </a:pPr>
            <a:endParaRPr lang="en-US" sz="2200" dirty="0" smtClean="0"/>
          </a:p>
          <a:p>
            <a:pPr marL="228600" indent="-228600">
              <a:buAutoNum type="arabicPeriod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Our</a:t>
            </a:r>
            <a:r>
              <a:rPr lang="en-US" b="1" baseline="0" dirty="0" smtClean="0"/>
              <a:t> first key observation is that different apps…..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To illustrate this point,</a:t>
            </a:r>
            <a:r>
              <a:rPr lang="en-US" baseline="0" dirty="0" smtClean="0"/>
              <a:t> </a:t>
            </a:r>
            <a:r>
              <a:rPr lang="en-US" b="1" baseline="0" dirty="0" smtClean="0"/>
              <a:t>we set up </a:t>
            </a:r>
            <a:r>
              <a:rPr lang="en-US" baseline="0" dirty="0" smtClean="0"/>
              <a:t>an experiment with a 16-node system running 8 copies </a:t>
            </a:r>
            <a:r>
              <a:rPr lang="en-US" b="1" baseline="0" dirty="0" smtClean="0"/>
              <a:t>of </a:t>
            </a:r>
            <a:r>
              <a:rPr lang="en-US" b="1" baseline="0" dirty="0" err="1" smtClean="0"/>
              <a:t>gromacs</a:t>
            </a:r>
            <a:r>
              <a:rPr lang="en-US" b="1" baseline="0" dirty="0" smtClean="0"/>
              <a:t>, which is a network-non-intensive </a:t>
            </a:r>
            <a:r>
              <a:rPr lang="en-US" baseline="0" dirty="0" smtClean="0"/>
              <a:t>spec benchmark, </a:t>
            </a:r>
          </a:p>
          <a:p>
            <a:r>
              <a:rPr lang="en-US" b="1" baseline="0" dirty="0" smtClean="0"/>
              <a:t>and 8 copies of </a:t>
            </a:r>
            <a:r>
              <a:rPr lang="en-US" b="1" baseline="0" dirty="0" err="1" smtClean="0"/>
              <a:t>mcf</a:t>
            </a:r>
            <a:r>
              <a:rPr lang="en-US" b="1" baseline="0" dirty="0" smtClean="0"/>
              <a:t>, which is a network-intensive</a:t>
            </a:r>
            <a:r>
              <a:rPr lang="en-US" baseline="0" dirty="0" smtClean="0"/>
              <a:t> spec benchmark. </a:t>
            </a:r>
          </a:p>
          <a:p>
            <a:r>
              <a:rPr lang="en-US" baseline="0" dirty="0" smtClean="0"/>
              <a:t>The figure shows the performance of this workload when different app is throttled at </a:t>
            </a:r>
            <a:r>
              <a:rPr lang="en-US" b="1" baseline="0" dirty="0" smtClean="0"/>
              <a:t>a fixed throttling rate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blue bar corresponds to throttling only </a:t>
            </a:r>
            <a:r>
              <a:rPr lang="en-US" baseline="0" dirty="0" err="1" smtClean="0"/>
              <a:t>gromcas</a:t>
            </a:r>
            <a:endParaRPr lang="en-US" baseline="0" dirty="0" smtClean="0"/>
          </a:p>
          <a:p>
            <a:r>
              <a:rPr lang="en-US" baseline="0" dirty="0" smtClean="0"/>
              <a:t>and the red bar corresponds to throttling only </a:t>
            </a:r>
            <a:r>
              <a:rPr lang="en-US" baseline="0" dirty="0" err="1" smtClean="0"/>
              <a:t>mcf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</a:t>
            </a:r>
            <a:r>
              <a:rPr lang="en-US" baseline="0" dirty="0" err="1" smtClean="0"/>
              <a:t>yaxis</a:t>
            </a:r>
            <a:r>
              <a:rPr lang="en-US" baseline="0" dirty="0" smtClean="0"/>
              <a:t> indicate normalized performance to the baseline without throttling. </a:t>
            </a:r>
          </a:p>
          <a:p>
            <a:r>
              <a:rPr lang="en-US" baseline="0" dirty="0" smtClean="0"/>
              <a:t>The </a:t>
            </a:r>
            <a:r>
              <a:rPr lang="en-US" baseline="0" dirty="0" err="1" smtClean="0"/>
              <a:t>xaxis</a:t>
            </a:r>
            <a:r>
              <a:rPr lang="en-US" baseline="0" dirty="0" smtClean="0"/>
              <a:t> shows three throughput measurements</a:t>
            </a:r>
          </a:p>
          <a:p>
            <a:endParaRPr lang="en-US" baseline="0" dirty="0" smtClean="0"/>
          </a:p>
          <a:p>
            <a:r>
              <a:rPr lang="en-US" dirty="0" smtClean="0"/>
              <a:t>The figure shows that when</a:t>
            </a:r>
            <a:r>
              <a:rPr lang="en-US" b="1" baseline="0" dirty="0" smtClean="0"/>
              <a:t> ONLY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gromacs</a:t>
            </a:r>
            <a:r>
              <a:rPr lang="en-US" baseline="0" dirty="0" smtClean="0"/>
              <a:t> is throttled, the average system performance actually decreases by 2%,</a:t>
            </a:r>
          </a:p>
          <a:p>
            <a:r>
              <a:rPr lang="en-US" baseline="0" dirty="0" smtClean="0"/>
              <a:t>On the other hand, when </a:t>
            </a:r>
            <a:r>
              <a:rPr lang="en-US" baseline="0" dirty="0" err="1" smtClean="0"/>
              <a:t>mcf</a:t>
            </a:r>
            <a:r>
              <a:rPr lang="en-US" baseline="0" dirty="0" smtClean="0"/>
              <a:t> is throttled the average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increases by 9%. </a:t>
            </a:r>
          </a:p>
          <a:p>
            <a:r>
              <a:rPr lang="en-US" baseline="0" dirty="0" smtClean="0"/>
              <a:t>This is because throttling </a:t>
            </a:r>
            <a:r>
              <a:rPr lang="en-US" baseline="0" dirty="0" err="1" smtClean="0"/>
              <a:t>mcf</a:t>
            </a:r>
            <a:r>
              <a:rPr lang="en-US" baseline="0" dirty="0" smtClean="0"/>
              <a:t>, which is network </a:t>
            </a:r>
            <a:r>
              <a:rPr lang="en-US" baseline="0" dirty="0" err="1" smtClean="0"/>
              <a:t>instensive</a:t>
            </a:r>
            <a:r>
              <a:rPr lang="en-US" baseline="0" dirty="0" smtClean="0"/>
              <a:t>, “</a:t>
            </a:r>
            <a:r>
              <a:rPr lang="en-US" b="1" u="sng" baseline="0" dirty="0" smtClean="0"/>
              <a:t>significantly”</a:t>
            </a:r>
            <a:r>
              <a:rPr lang="en-US" baseline="0" dirty="0" smtClean="0"/>
              <a:t> reduces network load, and </a:t>
            </a:r>
          </a:p>
          <a:p>
            <a:r>
              <a:rPr lang="en-US" baseline="0" dirty="0" smtClean="0"/>
              <a:t>it allows </a:t>
            </a:r>
            <a:r>
              <a:rPr lang="en-US" baseline="0" dirty="0" err="1" smtClean="0"/>
              <a:t>gromacs</a:t>
            </a:r>
            <a:r>
              <a:rPr lang="en-US" baseline="0" dirty="0" smtClean="0"/>
              <a:t> to make much faster progress with less latency since it’s more sensitive to latency.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**** Allowing </a:t>
            </a:r>
            <a:r>
              <a:rPr lang="en-US" baseline="0" dirty="0" err="1" smtClean="0"/>
              <a:t>gromacs</a:t>
            </a:r>
            <a:r>
              <a:rPr lang="en-US" baseline="0" dirty="0" smtClean="0"/>
              <a:t> to send packets with less latency is more beneficial because </a:t>
            </a:r>
            <a:r>
              <a:rPr lang="en-US" b="1" baseline="0" dirty="0" err="1" smtClean="0"/>
              <a:t>gromacs</a:t>
            </a:r>
            <a:r>
              <a:rPr lang="en-US" b="1" baseline="0" dirty="0" smtClean="0"/>
              <a:t> injects fewer number of packets and each packet represents a greater forward progress for the application</a:t>
            </a:r>
            <a:r>
              <a:rPr lang="en-US" baseline="0" dirty="0" smtClean="0"/>
              <a:t> **** </a:t>
            </a:r>
          </a:p>
          <a:p>
            <a:r>
              <a:rPr lang="en-US" b="1" baseline="0" dirty="0" smtClean="0"/>
              <a:t>X: Therefore, non-intensive application is more sensitive to increases in network latency.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sum, throttling network-intensive applications benefits system performance more than ….</a:t>
            </a: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u="sng" baseline="0" dirty="0" err="1" smtClean="0"/>
              <a:t>Gromacs</a:t>
            </a:r>
            <a:r>
              <a:rPr lang="en-US" b="1" u="sng" baseline="0" dirty="0" smtClean="0"/>
              <a:t>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1) not only do we not reduce congestion, but we also decrease performance by 2%</a:t>
            </a:r>
          </a:p>
          <a:p>
            <a:r>
              <a:rPr lang="en-US" baseline="0" dirty="0" smtClean="0"/>
              <a:t>2)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Delete lines: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rgbClr val="2A55D6"/>
                </a:solidFill>
              </a:rPr>
              <a:t>gromacs</a:t>
            </a:r>
            <a:r>
              <a:rPr lang="en-US" sz="1200" dirty="0" smtClean="0">
                <a:solidFill>
                  <a:srgbClr val="2A55D6"/>
                </a:solidFill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</a:rPr>
              <a:t>benefits</a:t>
            </a:r>
            <a:r>
              <a:rPr lang="en-US" sz="1200" dirty="0" smtClean="0">
                <a:solidFill>
                  <a:srgbClr val="000000"/>
                </a:solidFill>
              </a:rPr>
              <a:t> more from reduced network latency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0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rgbClr val="000000"/>
                </a:solidFill>
              </a:rPr>
              <a:t>gromacs</a:t>
            </a:r>
            <a:r>
              <a:rPr lang="en-US" sz="1200" dirty="0" smtClean="0">
                <a:solidFill>
                  <a:srgbClr val="000000"/>
                </a:solidFill>
              </a:rPr>
              <a:t> injects fewer packets, thus each packet represents a greater forward progress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Our</a:t>
            </a:r>
            <a:r>
              <a:rPr lang="en-US" b="1" baseline="0" dirty="0" smtClean="0"/>
              <a:t> second key observation is that ….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To illustrate</a:t>
            </a:r>
            <a:r>
              <a:rPr lang="en-US" baseline="0" dirty="0" smtClean="0"/>
              <a:t> the benefits of using different throttling rate, </a:t>
            </a:r>
          </a:p>
          <a:p>
            <a:r>
              <a:rPr lang="en-US" b="1" baseline="0" dirty="0" smtClean="0"/>
              <a:t>we evaluate system performance of three heterogeneous application workloads on a 16-core system with varying throttling rate.</a:t>
            </a:r>
          </a:p>
          <a:p>
            <a:r>
              <a:rPr lang="en-US" baseline="0" dirty="0" smtClean="0"/>
              <a:t>The </a:t>
            </a:r>
            <a:r>
              <a:rPr lang="en-US" baseline="0" dirty="0" err="1" smtClean="0"/>
              <a:t>yaxis</a:t>
            </a:r>
            <a:r>
              <a:rPr lang="en-US" baseline="0" dirty="0" smtClean="0"/>
              <a:t> indicates sys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in terms of WS</a:t>
            </a:r>
          </a:p>
          <a:p>
            <a:r>
              <a:rPr lang="en-US" baseline="0" dirty="0" smtClean="0"/>
              <a:t>X-axis: shows the static throttling rate applied to each workload.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we can see, different workloads require different throttling rate to achieve peak performance (in the example, 94% for wk1)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a result, dynamically adjusting throttling rate yields better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than a single static rate.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Next we will talk about our mechanism which is built on top of these key observations.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Putting</a:t>
            </a:r>
            <a:r>
              <a:rPr lang="en-US" b="1" baseline="0" dirty="0" smtClean="0"/>
              <a:t> these observations together, we propose a new source throttling mechanism called Heterogeneous Adaptive Throttling (HAT)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There are two key components:</a:t>
            </a:r>
          </a:p>
          <a:p>
            <a:pPr marL="228600" indent="-228600">
              <a:buAutoNum type="arabicPeriod"/>
            </a:pPr>
            <a:r>
              <a:rPr lang="en-US" b="1" baseline="0" dirty="0" smtClean="0"/>
              <a:t>The first key component is app-aware throttling.</a:t>
            </a:r>
          </a:p>
          <a:p>
            <a:pPr marL="228600" indent="-228600">
              <a:buNone/>
            </a:pPr>
            <a:r>
              <a:rPr lang="en-US" baseline="0" dirty="0" smtClean="0"/>
              <a:t>HAT throttles network-intensive apps that interfere with network-non-intensive applications </a:t>
            </a:r>
            <a:r>
              <a:rPr lang="en-US" b="1" baseline="0" dirty="0" smtClean="0"/>
              <a:t>to reduce network congestion 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="1" baseline="0" dirty="0" smtClean="0"/>
              <a:t>X:</a:t>
            </a:r>
            <a:r>
              <a:rPr lang="en-US" baseline="0" dirty="0" smtClean="0"/>
              <a:t> and allow non-intensive app to make faster forward progress.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="1" baseline="0" dirty="0" smtClean="0"/>
              <a:t>2.The second key component is network-load….</a:t>
            </a:r>
          </a:p>
          <a:p>
            <a:pPr marL="228600" indent="-228600">
              <a:buNone/>
            </a:pPr>
            <a:r>
              <a:rPr lang="en-US" baseline="0" dirty="0" smtClean="0"/>
              <a:t>HAT … read bullet, so that it provides high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</a:t>
            </a:r>
            <a:r>
              <a:rPr lang="en-US" baseline="0" dirty="0" smtClean="0"/>
              <a:t> I will talk about how HAT achieves </a:t>
            </a:r>
            <a:r>
              <a:rPr lang="en-US" b="1" baseline="0" dirty="0" smtClean="0"/>
              <a:t>app-aware throttling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perform</a:t>
            </a:r>
            <a:r>
              <a:rPr lang="en-US" baseline="0" dirty="0" smtClean="0"/>
              <a:t> app throttling, HAT first measures each application’s network intensity. </a:t>
            </a:r>
          </a:p>
          <a:p>
            <a:r>
              <a:rPr lang="en-US" baseline="0" dirty="0" smtClean="0"/>
              <a:t>Since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 primarily serves L1 cache misses in our evaluated system, we use L1 MPKI as a proxy to intensity.</a:t>
            </a:r>
          </a:p>
          <a:p>
            <a:endParaRPr lang="en-US" sz="24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Once applications’</a:t>
            </a:r>
            <a:r>
              <a:rPr lang="en-US" sz="2400" baseline="0" dirty="0" smtClean="0"/>
              <a:t> intensity is measured,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HAT needs to classify applications as </a:t>
            </a:r>
            <a:r>
              <a:rPr lang="en-US" sz="2400" b="1" baseline="0" dirty="0" smtClean="0"/>
              <a:t>network-intensive or network-non intensive</a:t>
            </a:r>
            <a:r>
              <a:rPr lang="en-US" sz="2400" baseline="0" dirty="0" smtClean="0"/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To do so, HAT first sorts apps by their measured L1 MPKI. Next starting from the least </a:t>
            </a:r>
            <a:r>
              <a:rPr lang="en-US" sz="2400" baseline="0" dirty="0" err="1" smtClean="0"/>
              <a:t>mpki</a:t>
            </a:r>
            <a:r>
              <a:rPr lang="en-US" sz="2400" baseline="0" dirty="0" smtClean="0"/>
              <a:t> app,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the applications are classified as network non intensive until their sum of MPKI exceeds a pre-set threshold,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which we call it </a:t>
            </a:r>
            <a:r>
              <a:rPr lang="en-US" sz="2400" b="1" baseline="0" dirty="0" err="1" smtClean="0"/>
              <a:t>NonIntensiveCap</a:t>
            </a:r>
            <a:r>
              <a:rPr lang="en-US" sz="2400" b="1" baseline="0" dirty="0" smtClean="0"/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 smtClean="0"/>
              <a:t>CAP</a:t>
            </a:r>
            <a:r>
              <a:rPr lang="en-US" sz="2400" b="0" baseline="0" dirty="0" smtClean="0"/>
              <a:t> ensures that </a:t>
            </a:r>
            <a:r>
              <a:rPr lang="en-US" sz="2400" b="1" baseline="0" dirty="0" smtClean="0"/>
              <a:t>the traffic of non-intensive applications provides sufficient load without causing severe network congestion</a:t>
            </a:r>
            <a:r>
              <a:rPr lang="en-US" sz="2400" b="0" baseline="0" dirty="0" smtClean="0"/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 smtClean="0"/>
              <a:t>So it should </a:t>
            </a:r>
            <a:r>
              <a:rPr lang="en-US" sz="2400" b="0" baseline="0" dirty="0" smtClean="0"/>
              <a:t>be scaled with network capacity and tuned for the particular network design.</a:t>
            </a:r>
            <a:endParaRPr lang="en-US" sz="2400" b="1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baseline="0" dirty="0" smtClean="0"/>
              <a:t>All remaining applications are then considered as network intensive.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dirty="0" smtClean="0"/>
              <a:t>When</a:t>
            </a:r>
            <a:r>
              <a:rPr lang="en-US" sz="2400" b="0" baseline="0" dirty="0" smtClean="0"/>
              <a:t> all applications are classified, HAT applies throttling to network-intensive applications.</a:t>
            </a:r>
            <a:endParaRPr lang="en-US" sz="24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/>
              <a:t>****** KEY idea</a:t>
            </a:r>
            <a:r>
              <a:rPr lang="en-US" sz="2400" b="1" baseline="0" dirty="0" smtClean="0"/>
              <a:t> again</a:t>
            </a:r>
            <a:r>
              <a:rPr lang="en-US" sz="2400" b="1" dirty="0" smtClean="0"/>
              <a:t>*******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/>
              <a:t>Again,</a:t>
            </a:r>
            <a:r>
              <a:rPr lang="en-US" sz="2400" b="1" baseline="0" dirty="0" smtClean="0"/>
              <a:t> the reason to throttle them is to reduce congestion and allow non-intensive app,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 smtClean="0"/>
              <a:t>which are more sensitive to network latency, to send packets through the network more quickly.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X: because a</a:t>
            </a:r>
            <a:r>
              <a:rPr lang="en-US" sz="2400" dirty="0" smtClean="0"/>
              <a:t> singe packet of a</a:t>
            </a:r>
            <a:r>
              <a:rPr lang="en-US" sz="2400" baseline="0" dirty="0" smtClean="0"/>
              <a:t> net-non-intensive app represents a greater forward progress,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so throttling intensive app allows non-intensive app to get through the network more quickly.</a:t>
            </a:r>
            <a:endParaRPr lang="en-US" sz="240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we will talk about the second key component</a:t>
            </a:r>
            <a:r>
              <a:rPr lang="en-US" baseline="0" dirty="0" smtClean="0"/>
              <a:t> of HAT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observe</a:t>
            </a:r>
            <a:r>
              <a:rPr lang="en-US" baseline="0" dirty="0" smtClean="0"/>
              <a:t> that  *PT1.</a:t>
            </a:r>
          </a:p>
          <a:p>
            <a:r>
              <a:rPr lang="en-US" baseline="0" dirty="0" smtClean="0"/>
              <a:t>Thus, we </a:t>
            </a:r>
            <a:r>
              <a:rPr lang="en-US" baseline="0" dirty="0" err="1" smtClean="0"/>
              <a:t>dyn</a:t>
            </a:r>
            <a:r>
              <a:rPr lang="en-US" baseline="0" dirty="0" smtClean="0"/>
              <a:t>****</a:t>
            </a:r>
          </a:p>
          <a:p>
            <a:r>
              <a:rPr lang="en-US" baseline="0" dirty="0" smtClean="0"/>
              <a:t>In our work, we empirically determine the peak network load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achieve the goal</a:t>
            </a:r>
            <a:r>
              <a:rPr lang="en-US" baseline="0" dirty="0" smtClean="0"/>
              <a:t> of maintaining ….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HAT performs the following operations.</a:t>
            </a:r>
          </a:p>
          <a:p>
            <a:r>
              <a:rPr lang="en-US" baseline="0" dirty="0" smtClean="0"/>
              <a:t>First it measures network load</a:t>
            </a:r>
          </a:p>
          <a:p>
            <a:endParaRPr lang="en-US" baseline="0" dirty="0" smtClean="0"/>
          </a:p>
          <a:p>
            <a:r>
              <a:rPr lang="en-US" baseline="0" dirty="0" smtClean="0"/>
              <a:t>HAT compares the current network load with the peak point and adjust throttling rate accordingly.</a:t>
            </a:r>
          </a:p>
          <a:p>
            <a:r>
              <a:rPr lang="en-US" baseline="0" dirty="0" smtClean="0"/>
              <a:t>Increase </a:t>
            </a:r>
            <a:r>
              <a:rPr lang="en-US" baseline="0" dirty="0" err="1" smtClean="0"/>
              <a:t>th</a:t>
            </a:r>
            <a:r>
              <a:rPr lang="en-US" baseline="0" dirty="0" smtClean="0"/>
              <a:t> rate to reduce network load</a:t>
            </a:r>
          </a:p>
          <a:p>
            <a:r>
              <a:rPr lang="en-US" baseline="0" dirty="0" smtClean="0"/>
              <a:t>Else…. Rate to allow more traffic to inject into the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Since continuously </a:t>
            </a:r>
            <a:r>
              <a:rPr lang="en-US" baseline="0" dirty="0" smtClean="0"/>
              <a:t>performing </a:t>
            </a:r>
            <a:r>
              <a:rPr lang="en-US" baseline="0" dirty="0" err="1" smtClean="0"/>
              <a:t>HAT’s</a:t>
            </a:r>
            <a:r>
              <a:rPr lang="en-US" baseline="0" dirty="0" smtClean="0"/>
              <a:t> operations is expensive, </a:t>
            </a:r>
          </a:p>
          <a:p>
            <a:r>
              <a:rPr lang="en-US" baseline="0" dirty="0" smtClean="0"/>
              <a:t>we want to reduce the computation overhead by performing HAT at epoch </a:t>
            </a:r>
            <a:r>
              <a:rPr lang="en-US" baseline="0" dirty="0" err="1" smtClean="0"/>
              <a:t>gran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Epoch length is 100K cycles</a:t>
            </a:r>
            <a:endParaRPr lang="en-US" b="1" u="sng" baseline="0" dirty="0" smtClean="0"/>
          </a:p>
          <a:p>
            <a:r>
              <a:rPr lang="en-US" b="1" u="sng" baseline="0" dirty="0" smtClean="0"/>
              <a:t>During an epoch</a:t>
            </a:r>
            <a:r>
              <a:rPr lang="en-US" baseline="0" dirty="0" smtClean="0"/>
              <a:t>….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Once an epoch finishes, hat uses these measurements to classify applications, and adjust throttling rate. </a:t>
            </a:r>
          </a:p>
          <a:p>
            <a:r>
              <a:rPr lang="en-US" baseline="0" dirty="0" smtClean="0"/>
              <a:t>At the end, we reset the monitor counters to start new measurements.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169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this end,</a:t>
            </a:r>
            <a:r>
              <a:rPr lang="en-US" baseline="0" dirty="0" smtClean="0"/>
              <a:t> we have presented HAT.</a:t>
            </a:r>
          </a:p>
          <a:p>
            <a:r>
              <a:rPr lang="en-US" dirty="0" smtClean="0"/>
              <a:t>Now let’s take</a:t>
            </a:r>
            <a:r>
              <a:rPr lang="en-US" baseline="0" dirty="0" smtClean="0"/>
              <a:t> a look at prior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</a:t>
            </a:r>
            <a:r>
              <a:rPr lang="en-US" baseline="0" dirty="0" smtClean="0"/>
              <a:t> are two prior source throttling works that we will compare to in our evaluations.</a:t>
            </a:r>
          </a:p>
          <a:p>
            <a:r>
              <a:rPr lang="en-US" baseline="0" dirty="0" smtClean="0"/>
              <a:t>The first work by </a:t>
            </a:r>
            <a:r>
              <a:rPr lang="en-US" baseline="0" dirty="0" err="1" smtClean="0"/>
              <a:t>Nychis</a:t>
            </a:r>
            <a:r>
              <a:rPr lang="en-US" baseline="0" dirty="0" smtClean="0"/>
              <a:t> et al. proposes source throttling for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NoCs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In particular, they propose an application-aware throttling based on starvation rate, which is metric they use to make throttling decision.</a:t>
            </a:r>
          </a:p>
          <a:p>
            <a:r>
              <a:rPr lang="en-US" baseline="0" dirty="0" smtClean="0"/>
              <a:t>However, their mechanism does not adaptively adjust throttling rate based on network load.</a:t>
            </a:r>
          </a:p>
          <a:p>
            <a:r>
              <a:rPr lang="en-US" baseline="0" dirty="0" smtClean="0"/>
              <a:t>We will call this work </a:t>
            </a:r>
            <a:r>
              <a:rPr lang="en-US" b="1" baseline="0" dirty="0" smtClean="0"/>
              <a:t>heterogeneous throttling </a:t>
            </a:r>
            <a:r>
              <a:rPr lang="en-US" baseline="0" dirty="0" smtClean="0"/>
              <a:t>for short in the evaluation section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second work by </a:t>
            </a:r>
            <a:r>
              <a:rPr lang="en-US" baseline="0" dirty="0" err="1" smtClean="0"/>
              <a:t>thottethodi</a:t>
            </a:r>
            <a:r>
              <a:rPr lang="en-US" baseline="0" dirty="0" smtClean="0"/>
              <a:t> proposes source throttling for off-chip</a:t>
            </a:r>
          </a:p>
          <a:p>
            <a:r>
              <a:rPr lang="en-US" baseline="0" dirty="0" smtClean="0"/>
              <a:t>It dynamically triggers throttling based on buffer occupancy.</a:t>
            </a:r>
          </a:p>
          <a:p>
            <a:r>
              <a:rPr lang="en-US" baseline="0" dirty="0" smtClean="0"/>
              <a:t>One disadvantage of this work is that it is not app-aware, and it fully blocks packet injections of every node</a:t>
            </a:r>
          </a:p>
          <a:p>
            <a:r>
              <a:rPr lang="en-US" baseline="0" dirty="0" smtClean="0"/>
              <a:t>Although it’s not originally designed for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, we still adapt it to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 for comparison.</a:t>
            </a:r>
          </a:p>
          <a:p>
            <a:r>
              <a:rPr lang="en-US" baseline="0" dirty="0" smtClean="0"/>
              <a:t>We will call this work </a:t>
            </a:r>
            <a:r>
              <a:rPr lang="en-US" b="1" baseline="0" dirty="0" smtClean="0"/>
              <a:t>self-tuned</a:t>
            </a:r>
            <a:r>
              <a:rPr lang="en-US" baseline="0" dirty="0" smtClean="0"/>
              <a:t> for short in the </a:t>
            </a:r>
            <a:r>
              <a:rPr lang="en-US" baseline="0" dirty="0" err="1" smtClean="0"/>
              <a:t>eval</a:t>
            </a:r>
            <a:r>
              <a:rPr lang="en-US" baseline="0" dirty="0" smtClean="0"/>
              <a:t>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let’s take</a:t>
            </a:r>
            <a:r>
              <a:rPr lang="en-US" baseline="0" dirty="0" smtClean="0"/>
              <a:t> a look at our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our methodology.</a:t>
            </a:r>
          </a:p>
          <a:p>
            <a:r>
              <a:rPr lang="en-US" dirty="0" smtClean="0"/>
              <a:t>We simulate 64-node</a:t>
            </a:r>
            <a:r>
              <a:rPr lang="en-US" baseline="0" dirty="0" smtClean="0"/>
              <a:t> multi-core systems …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CPU cores model stalls, and interact with the caches and network in a closed-loop way.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</a:t>
            </a:r>
            <a:r>
              <a:rPr lang="en-US" baseline="0" dirty="0" err="1" smtClean="0"/>
              <a:t>eval</a:t>
            </a:r>
            <a:r>
              <a:rPr lang="en-US" baseline="0" dirty="0" smtClean="0"/>
              <a:t> our throttling mechanism on top of different router designs.</a:t>
            </a:r>
          </a:p>
          <a:p>
            <a:r>
              <a:rPr lang="en-US" baseline="0" dirty="0" smtClean="0"/>
              <a:t>1.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form 60 multi-core workloads using spec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measuring performance, we use weighted speedup which has been shown to a good </a:t>
            </a:r>
            <a:r>
              <a:rPr lang="en-US" baseline="0" dirty="0" err="1" smtClean="0"/>
              <a:t>multicore</a:t>
            </a:r>
            <a:r>
              <a:rPr lang="en-US" baseline="0" dirty="0" smtClean="0"/>
              <a:t> throughput metric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will first present performance results on </a:t>
            </a:r>
            <a:r>
              <a:rPr lang="en-US" b="1" i="1" baseline="0" dirty="0" smtClean="0"/>
              <a:t>BUFFERLESS </a:t>
            </a:r>
            <a:r>
              <a:rPr lang="en-US" b="1" i="1" baseline="0" dirty="0" err="1" smtClean="0"/>
              <a:t>NOCs</a:t>
            </a:r>
            <a:r>
              <a:rPr lang="en-US" b="1" i="1" baseline="0" dirty="0" smtClean="0"/>
              <a:t> USING BLESS</a:t>
            </a:r>
          </a:p>
          <a:p>
            <a:r>
              <a:rPr lang="en-US" baseline="0" dirty="0" smtClean="0"/>
              <a:t>Y-axis</a:t>
            </a:r>
          </a:p>
          <a:p>
            <a:r>
              <a:rPr lang="en-US" baseline="0" dirty="0" smtClean="0"/>
              <a:t>X-axis different workload categories, each category contains 15 </a:t>
            </a:r>
            <a:r>
              <a:rPr lang="en-US" baseline="0" dirty="0" err="1" smtClean="0"/>
              <a:t>wklds</a:t>
            </a:r>
            <a:endParaRPr lang="en-US" baseline="0" dirty="0" smtClean="0"/>
          </a:p>
          <a:p>
            <a:r>
              <a:rPr lang="en-US" baseline="0" dirty="0" smtClean="0"/>
              <a:t>In each bar group, the blue bar is for the baseline system without any throttling.</a:t>
            </a:r>
          </a:p>
          <a:p>
            <a:r>
              <a:rPr lang="en-US" baseline="0" dirty="0" smtClean="0"/>
              <a:t>The second red bar uses heterogeneous throttling proposed by </a:t>
            </a:r>
            <a:r>
              <a:rPr lang="en-US" baseline="0" dirty="0" err="1" smtClean="0"/>
              <a:t>Nychis</a:t>
            </a:r>
            <a:r>
              <a:rPr lang="en-US" baseline="0" dirty="0" smtClean="0"/>
              <a:t> et al..</a:t>
            </a:r>
          </a:p>
          <a:p>
            <a:r>
              <a:rPr lang="en-US" baseline="0" dirty="0" smtClean="0"/>
              <a:t>The last green bar is HAT.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Sevaral</a:t>
            </a:r>
            <a:r>
              <a:rPr lang="en-US" baseline="0" dirty="0" smtClean="0"/>
              <a:t> observations can be made:</a:t>
            </a:r>
          </a:p>
          <a:p>
            <a:r>
              <a:rPr lang="en-US" baseline="0" dirty="0" smtClean="0"/>
              <a:t>First, </a:t>
            </a:r>
            <a:r>
              <a:rPr lang="en-US" b="1" baseline="0" dirty="0" smtClean="0"/>
              <a:t>HAT CONSISTENLY provides…BLUE. </a:t>
            </a:r>
            <a:r>
              <a:rPr lang="en-US" b="0" baseline="0" dirty="0" smtClean="0"/>
              <a:t>On average it achieve 7.4% performance improvement over hetero.</a:t>
            </a:r>
          </a:p>
          <a:p>
            <a:r>
              <a:rPr lang="en-US" b="0" baseline="0" dirty="0" smtClean="0"/>
              <a:t>Second, </a:t>
            </a:r>
            <a:r>
              <a:rPr lang="en-US" b="1" baseline="0" dirty="0" smtClean="0"/>
              <a:t>GREEN</a:t>
            </a:r>
            <a:r>
              <a:rPr lang="en-US" b="0" baseline="0" dirty="0" smtClean="0"/>
              <a:t> </a:t>
            </a:r>
          </a:p>
          <a:p>
            <a:r>
              <a:rPr lang="en-US" b="0" baseline="0" dirty="0" err="1" smtClean="0"/>
              <a:t>b/c</a:t>
            </a:r>
            <a:r>
              <a:rPr lang="en-US" b="0" baseline="0" dirty="0" smtClean="0"/>
              <a:t> L &amp; M intensity applications are more sensitive to network latency and can</a:t>
            </a:r>
            <a:r>
              <a:rPr lang="en-US" b="1" baseline="0" dirty="0" smtClean="0"/>
              <a:t> benefit more from reduced congestion.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US" dirty="0" smtClean="0"/>
              <a:t>Here we</a:t>
            </a:r>
            <a:r>
              <a:rPr lang="en-US" baseline="0" dirty="0" smtClean="0"/>
              <a:t> show the performance on buffered network.</a:t>
            </a:r>
          </a:p>
          <a:p>
            <a:pPr marL="228600" indent="-228600">
              <a:buNone/>
            </a:pPr>
            <a:r>
              <a:rPr lang="en-US" baseline="0" dirty="0" smtClean="0"/>
              <a:t>In addition to HAT and hetero., we also show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of self-tuned by </a:t>
            </a:r>
            <a:r>
              <a:rPr lang="en-US" baseline="0" dirty="0" err="1" smtClean="0"/>
              <a:t>thottethodi</a:t>
            </a:r>
            <a:endParaRPr lang="en-US" baseline="0" dirty="0" smtClean="0"/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We see similar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trend as in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. HAT consistently provides higher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improvement over the previous designs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="1" baseline="0" dirty="0" smtClean="0"/>
              <a:t>BLUE</a:t>
            </a:r>
            <a:r>
              <a:rPr lang="en-US" baseline="0" dirty="0" smtClean="0"/>
              <a:t>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3.5%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3. Little gain for self-tuned </a:t>
            </a:r>
            <a:r>
              <a:rPr lang="en-US" baseline="0" dirty="0" err="1" smtClean="0"/>
              <a:t>b/c</a:t>
            </a:r>
            <a:r>
              <a:rPr lang="en-US" baseline="0" dirty="0" smtClean="0"/>
              <a:t> it performs hard throttling by completely blocking traffic injection until congestion is cleared. </a:t>
            </a:r>
          </a:p>
          <a:p>
            <a:r>
              <a:rPr lang="en-US" baseline="0" dirty="0" smtClean="0"/>
              <a:t>This will only temporarily reduces congestion, but congestion will return soon once packet injections are allowed again.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</a:t>
            </a:r>
            <a:r>
              <a:rPr lang="en-US" baseline="0" dirty="0" smtClean="0"/>
              <a:t> we show that HAT does not unfairly penalize any application through throttling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By reducing congestion in the network, HAT is actually able to improve performance of maximum slowed down application.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In addition, we evaluate </a:t>
            </a:r>
            <a:r>
              <a:rPr lang="en-US" baseline="0" dirty="0" err="1" smtClean="0"/>
              <a:t>HAT’s</a:t>
            </a:r>
            <a:r>
              <a:rPr lang="en-US" baseline="0" dirty="0" smtClean="0"/>
              <a:t> effect on network energy efficiency </a:t>
            </a:r>
          </a:p>
          <a:p>
            <a:r>
              <a:rPr lang="en-US" baseline="0" dirty="0" smtClean="0"/>
              <a:t>Y: </a:t>
            </a:r>
          </a:p>
          <a:p>
            <a:r>
              <a:rPr lang="en-US" baseline="0" dirty="0" smtClean="0"/>
              <a:t>X:</a:t>
            </a:r>
          </a:p>
          <a:p>
            <a:r>
              <a:rPr lang="en-US" baseline="0" dirty="0" smtClean="0"/>
              <a:t>We use an improved </a:t>
            </a:r>
            <a:r>
              <a:rPr lang="en-US" b="1" baseline="0" dirty="0" smtClean="0"/>
              <a:t>ORION power model</a:t>
            </a:r>
            <a:r>
              <a:rPr lang="en-US" baseline="0" dirty="0" smtClean="0"/>
              <a:t> to evaluate static and dynamic power consumed by the on-chip network. </a:t>
            </a:r>
          </a:p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On average, HAT increases energy efficiency by 8.5% and 5% for BLESS and buffered networks, respectively. </a:t>
            </a:r>
          </a:p>
          <a:p>
            <a:r>
              <a:rPr lang="en-US" baseline="0" dirty="0" smtClean="0"/>
              <a:t>This is because HAT allows packets to traverse through the network more quickly with less congestion.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X: HAT shows better improvement on BLESS because dynamic power dominated the total power due to higher deflection rate.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Here’s a highlight</a:t>
            </a:r>
            <a:r>
              <a:rPr lang="en-US" baseline="0" dirty="0" smtClean="0"/>
              <a:t> of other results in the paper.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evaluate the performance of different throttling works on another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router design called CHIPPER.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In conclusion,</a:t>
            </a:r>
            <a:endParaRPr lang="en-US" sz="1200" baseline="0" dirty="0" smtClean="0"/>
          </a:p>
          <a:p>
            <a:r>
              <a:rPr lang="en-US" sz="1200" baseline="0" dirty="0" smtClean="0"/>
              <a:t>We address the problem of network congestion.</a:t>
            </a:r>
          </a:p>
          <a:p>
            <a:endParaRPr lang="en-US" sz="1200" baseline="0" dirty="0" smtClean="0"/>
          </a:p>
          <a:p>
            <a:r>
              <a:rPr lang="en-US" sz="1200" dirty="0" smtClean="0"/>
              <a:t>We make two </a:t>
            </a:r>
            <a:r>
              <a:rPr lang="en-US" sz="1200" baseline="0" dirty="0" smtClean="0"/>
              <a:t>key observations in this work:</a:t>
            </a:r>
          </a:p>
          <a:p>
            <a:r>
              <a:rPr lang="en-US" sz="1200" baseline="0" dirty="0" smtClean="0"/>
              <a:t>First, some apps are more </a:t>
            </a:r>
            <a:r>
              <a:rPr lang="en-US" sz="1200" baseline="0" dirty="0" err="1" smtClean="0"/>
              <a:t>sen</a:t>
            </a:r>
            <a:r>
              <a:rPr lang="en-US" sz="1200" baseline="0" dirty="0" smtClean="0"/>
              <a:t> to network latency than others</a:t>
            </a:r>
          </a:p>
          <a:p>
            <a:r>
              <a:rPr lang="en-US" sz="1200" baseline="0" dirty="0" smtClean="0"/>
              <a:t>Second, apps ……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Based on these two key observations, we propose our </a:t>
            </a:r>
            <a:r>
              <a:rPr lang="en-US" sz="1200" b="1" baseline="0" dirty="0" smtClean="0"/>
              <a:t>source throttling mechanism </a:t>
            </a:r>
            <a:r>
              <a:rPr lang="en-US" sz="1200" baseline="0" dirty="0" smtClean="0"/>
              <a:t>called HAT, which has two key components:</a:t>
            </a:r>
          </a:p>
          <a:p>
            <a:r>
              <a:rPr lang="en-US" sz="1200" baseline="0" dirty="0" smtClean="0"/>
              <a:t>First, HAT performs app-aware source throttling, </a:t>
            </a:r>
            <a:r>
              <a:rPr lang="en-US" sz="1200" b="1" baseline="0" dirty="0" smtClean="0"/>
              <a:t>which selectively throttles certain applications.</a:t>
            </a:r>
          </a:p>
          <a:p>
            <a:r>
              <a:rPr lang="en-US" sz="1200" baseline="0" dirty="0" smtClean="0"/>
              <a:t>Second, HAT dynamically adjusts throttling rate based on network load to achieve good performance.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Our evaluation shows that HAT improves </a:t>
            </a:r>
            <a:r>
              <a:rPr lang="en-US" sz="1200" baseline="0" dirty="0" err="1" smtClean="0"/>
              <a:t>perf</a:t>
            </a:r>
            <a:r>
              <a:rPr lang="en-US" sz="1200" baseline="0" dirty="0" smtClean="0"/>
              <a:t>…..</a:t>
            </a:r>
            <a:endParaRPr lang="en-US" dirty="0" smtClean="0"/>
          </a:p>
          <a:p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2BB5CE-D4DC-CE42-B875-6F1DCA030D4B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180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8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15900" indent="-215900"/>
            <a:endParaRPr lang="en-US" sz="19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8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D6516C-5707-6E45-97E8-3B65DF2F23B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182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EA71070-C244-314F-89B0-546B81D80A95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206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2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There are two existing scheduling policies </a:t>
            </a:r>
          </a:p>
          <a:p>
            <a:pPr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RR {explain}</a:t>
            </a:r>
          </a:p>
          <a:p>
            <a:pPr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Age {explain}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lvl="1" eaLnBrk="1" hangingPunct="1">
              <a:spcBef>
                <a:spcPct val="0"/>
              </a:spcBef>
            </a:pPr>
            <a:r>
              <a:rPr lang="en-US">
                <a:latin typeface="Calibri" charset="0"/>
                <a:ea typeface="ＭＳ Ｐゴシック" charset="0"/>
              </a:rPr>
              <a:t>Lead to contradictory decision making between routers: packets from one application may be prioritized at one router, to be delayed at next. 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Stress bullets of application-oblivious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Transition: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Lets look at the motivation behind our proposed application-aware policies</a:t>
            </a:r>
          </a:p>
        </p:txBody>
      </p:sp>
      <p:sp>
        <p:nvSpPr>
          <p:cNvPr id="2252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AB4DB20-FF11-BB4F-8E4B-36A290C94101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207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73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with MLP cores issue several memory requests in parallel in the hope of overlapping future load misses with current load misses. </a:t>
            </a:r>
          </a:p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First I show an application with high MLP, it does some computation and sends a bunch of packets(in this case three, green, blue, red).</a:t>
            </a:r>
          </a:p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core stalls for the packets to return. </a:t>
            </a:r>
          </a:p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Note that blue packet’s latency is overlapped and hence it has much fewer stall cycles.</a:t>
            </a:r>
          </a:p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Stall cycles of red packet is 0 because its latency is completely overlapped.</a:t>
            </a:r>
          </a:p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Thus our first observation packet latency != NST and different packets have different stalll / impact on execution time</a:t>
            </a:r>
          </a:p>
        </p:txBody>
      </p:sp>
      <p:sp>
        <p:nvSpPr>
          <p:cNvPr id="2273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4FFDB2-7F21-8040-9918-04706DB8E4DC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208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93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93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882D7CB-4941-334A-A873-0E2880153B24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209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14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14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48E056-312D-5340-93B0-0EC43003DBAE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210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34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34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498F89-835E-B143-BDCC-EEF7276763DF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211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15900" indent="-215900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215900" indent="-215900">
              <a:buFontTx/>
              <a:buAutoNum type="arabicPeriod"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429516-EE1C-264D-84CA-BA0D9A1D3B3B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212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75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We have two cores, core A colored green  and core B colored red</a:t>
            </a:r>
          </a:p>
        </p:txBody>
      </p:sp>
      <p:sp>
        <p:nvSpPr>
          <p:cNvPr id="2375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58408F-7BA8-0246-98EE-1354A98E0409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213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96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Now the packets B-1 and A-0 interfere in the network for 3 hops, and we can choose one over the other</a:t>
            </a:r>
          </a:p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A-0 has slack of 0 hops and B-1 has a slack of 6 hops</a:t>
            </a:r>
          </a:p>
          <a:p>
            <a:pPr marL="215900" indent="-215900">
              <a:buFontTx/>
              <a:buAutoNum type="arabicPeriod"/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So we can </a:t>
            </a:r>
            <a:r>
              <a:rPr lang="en-US" b="1">
                <a:latin typeface="Calibri" charset="0"/>
                <a:ea typeface="ＭＳ Ｐゴシック" charset="0"/>
                <a:cs typeface="Arial" charset="0"/>
              </a:rPr>
              <a:t>Prioritize A-0  over B-1 to </a:t>
            </a:r>
            <a:r>
              <a:rPr lang="en-US" b="1">
                <a:solidFill>
                  <a:srgbClr val="FF0000"/>
                </a:solidFill>
                <a:latin typeface="Calibri" charset="0"/>
                <a:ea typeface="ＭＳ Ｐゴシック" charset="0"/>
                <a:cs typeface="Arial" charset="0"/>
              </a:rPr>
              <a:t>reduce stall cycles </a:t>
            </a:r>
            <a:r>
              <a:rPr lang="en-US" b="1">
                <a:latin typeface="Calibri" charset="0"/>
                <a:ea typeface="ＭＳ Ｐゴシック" charset="0"/>
                <a:cs typeface="Arial" charset="0"/>
              </a:rPr>
              <a:t>of Core-A </a:t>
            </a:r>
            <a:r>
              <a:rPr lang="en-US" b="1">
                <a:solidFill>
                  <a:srgbClr val="FF0000"/>
                </a:solidFill>
                <a:latin typeface="Calibri" charset="0"/>
                <a:ea typeface="ＭＳ Ｐゴシック" charset="0"/>
                <a:cs typeface="Arial" charset="0"/>
              </a:rPr>
              <a:t>without</a:t>
            </a:r>
            <a:r>
              <a:rPr lang="en-US" b="1"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Calibri" charset="0"/>
                <a:ea typeface="ＭＳ Ｐゴシック" charset="0"/>
                <a:cs typeface="Arial" charset="0"/>
              </a:rPr>
              <a:t>increasing stall cycles </a:t>
            </a:r>
            <a:r>
              <a:rPr lang="en-US" b="1">
                <a:latin typeface="Calibri" charset="0"/>
                <a:ea typeface="ＭＳ Ｐゴシック" charset="0"/>
                <a:cs typeface="Arial" charset="0"/>
              </a:rPr>
              <a:t>of  Core-B</a:t>
            </a:r>
          </a:p>
          <a:p>
            <a:pPr marL="215900" indent="-215900">
              <a:buFontTx/>
              <a:buAutoNum type="arabicPeriod"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215900" indent="-215900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96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159CD1C-0D32-2849-86F3-61F0534DF75F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214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16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16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51BA2DF-586F-4648-BB54-7AC5C7C3782A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215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37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37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7BD4873-CDE9-6D46-9DF9-B30EF4FE360B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216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7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1BB0B6E-7457-7849-BE64-7CE26EC2CD8C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217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78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78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48E2DEE-A4E5-E74C-84E3-2957F7619E59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218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98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98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0299640-9321-1A46-BA77-22213E7DF2B1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219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19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98525" eaLnBrk="1" hangingPunct="1">
              <a:spcBef>
                <a:spcPct val="0"/>
              </a:spcBef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Difficult to predict packet latency</a:t>
            </a:r>
          </a:p>
          <a:p>
            <a:pPr defTabSz="898525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Predicting Max (Predecessors’ Latencies)</a:t>
            </a:r>
          </a:p>
          <a:p>
            <a:pPr lvl="1" defTabSz="898525"/>
            <a:r>
              <a:rPr lang="en-US">
                <a:latin typeface="Calibri" charset="0"/>
                <a:ea typeface="ＭＳ Ｐゴシック" charset="0"/>
              </a:rPr>
              <a:t>Number of predecessors</a:t>
            </a:r>
          </a:p>
          <a:p>
            <a:pPr lvl="1" defTabSz="898525"/>
            <a:r>
              <a:rPr lang="en-US">
                <a:latin typeface="Calibri" charset="0"/>
                <a:ea typeface="ＭＳ Ｐゴシック" charset="0"/>
              </a:rPr>
              <a:t>Higher predecessor latency if predecessor is L2 miss</a:t>
            </a:r>
          </a:p>
          <a:p>
            <a:pPr lvl="1" defTabSz="898525"/>
            <a:endParaRPr lang="en-US">
              <a:latin typeface="Calibri" charset="0"/>
              <a:ea typeface="ＭＳ Ｐゴシック" charset="0"/>
            </a:endParaRPr>
          </a:p>
          <a:p>
            <a:pPr defTabSz="898525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Predicting latency of a packet P</a:t>
            </a:r>
          </a:p>
          <a:p>
            <a:pPr lvl="1" defTabSz="898525"/>
            <a:r>
              <a:rPr lang="en-US">
                <a:latin typeface="Calibri" charset="0"/>
                <a:ea typeface="ＭＳ Ｐゴシック" charset="0"/>
              </a:rPr>
              <a:t>Higher latency if P corresponds to an L2 miss</a:t>
            </a:r>
          </a:p>
          <a:p>
            <a:pPr lvl="1" defTabSz="898525"/>
            <a:r>
              <a:rPr lang="en-US">
                <a:latin typeface="Calibri" charset="0"/>
                <a:ea typeface="ＭＳ Ｐゴシック" charset="0"/>
              </a:rPr>
              <a:t>Higher latency if P has to travel farther number of hops</a:t>
            </a:r>
          </a:p>
          <a:p>
            <a:pPr defTabSz="898525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19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EB1760-B4E9-FC4C-B7DF-D0049FA809E2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220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39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39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0221BE4-7B3D-A646-ABF6-39FC757FA0F9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221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C3C051-69EA-6C47-9B39-58A364560784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222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80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80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EEC0727-DCB5-7242-9604-C82F4E88EA46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223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00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Say “older batches are prioritized over younger batches”</a:t>
            </a:r>
          </a:p>
        </p:txBody>
      </p:sp>
      <p:sp>
        <p:nvSpPr>
          <p:cNvPr id="2600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7D5FFF-1149-8A4A-92DB-873593DBA0F8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224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21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21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B85A559-371D-D642-BFD7-7433C145B7BB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225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41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We do our evaluations on a detailed cycle accurate CMP simulator with state-of-art NoC model.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Our evaluations are across 35 diverse applications.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Our results are for 96 workload combinations.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/>
            <a:r>
              <a:rPr lang="en-US">
                <a:latin typeface="Calibri" charset="0"/>
                <a:ea typeface="ＭＳ Ｐゴシック" charset="0"/>
              </a:rPr>
              <a:t>Age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heavy applications flood the network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higher likelihood of an older packet being from heavy application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	GSF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Each application gets equal and fixed quota of flits (credits) in each batch.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Heavy application quickly run out of credits after injecting into all active batches &amp; stall till oldest batch completes and frees up fresh credits.</a:t>
            </a:r>
          </a:p>
          <a:p>
            <a:pPr lvl="2"/>
            <a:r>
              <a:rPr lang="en-US">
                <a:latin typeface="Calibri" charset="0"/>
                <a:ea typeface="ＭＳ Ｐゴシック" charset="0"/>
              </a:rPr>
              <a:t>Underutilization of network resources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C0893F-86E0-254C-B4E3-E09054BC6724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227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82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82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0D0A7FE-FEF7-8346-A6A1-2025B7A790CF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228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0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0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424E37-166C-464A-B961-6E897AD794B1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229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2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2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5CCCCA-EDA1-EC46-A19E-C33A66B2E12B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230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9FF666C-69F7-0547-8513-CECC9495E353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231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657E5C-0A4E-1D4C-95C6-EAC524BBF519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232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8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78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6F3D09-6E04-0F4A-A120-5E9999DE9782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233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0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0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658CB6-F25F-104F-98A8-9F784BF65F22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234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2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2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CA9C281-50FF-1644-9705-BCB3DEBE0904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235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4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4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850C949-41AA-5543-9D26-D3DD74C65227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236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01B9D79-C81A-1D43-B749-C9E855E76C61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237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87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88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FAA10C4-6C94-F34E-99AC-423D648B0312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238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0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90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01DFE1F-B1E1-6241-8650-B352B7EAD244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239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28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92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B6696A4-613A-9A40-BC37-0E206F3762C4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240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49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94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D8411D-5827-2A4B-8677-C161C0ECEE2A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241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6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6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C0412F0-1B53-1443-B2B5-3959E583E8D0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242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9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9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3F952F-1D14-7E4F-8D39-904D8189AB31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243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1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301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5F7B36-08CD-FB40-86E0-6C6607B91D68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244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3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303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116DCBE-B51F-474F-9EDD-D46ED028F0D5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245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51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305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9C3550-3D12-B847-8B12-57AB8871937D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246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F6AFCA-A8D1-1345-9840-AFB7626E9B33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247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9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9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BBDE42E-B906-7A4D-9D4E-4A07DA83054A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248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12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1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D42415A-2A68-4B4A-A538-C39342044F9D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249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3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3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3674131-C3B7-3947-A984-ADD06088B486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250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53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5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46FC08-15BD-F947-939C-A2E44C0B490A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251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ts val="588"/>
              </a:spcAft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492C518-EAB9-8B4E-989C-38A382D3740C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252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94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94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EF8310D-51A1-BE46-ADD3-A7733965A78D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253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15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15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13C431-6669-A146-A708-29C5CA82CFFC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254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35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35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F2ECDF-461E-5942-858B-DC0812699394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255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56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5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6177A5-A28C-5643-A5CB-F65CA9813D64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256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6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76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FED812E-30A0-DD43-AF9A-601159445773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257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F26383-0CA3-5E45-B7F6-8551CCEBBD41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258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23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23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531221-2733-6042-BC05-2A198E7D7D23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259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33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33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1DAEDF1-C74C-6C44-BE5A-F41BCFA1A1E5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260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43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43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43F57B7-8055-4F48-8121-7EBEAD2E32F7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262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53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53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711C85-D9D9-4346-91E3-1A07CD6A2874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263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64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64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F820FB-88D9-3E4D-8019-C75B079B6542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264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74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74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09173F8-226C-FE4C-A72C-4DA73E1B1D31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265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84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84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A3A0C37-99BF-1D43-A0C3-F95E287D420E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266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94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94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16D3D5E-4190-9C4D-B0C5-9D421AA10EA7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267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04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04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DC6A7B-F711-8F4C-9BF9-9F1753D4EAB4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268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15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AA9608-8C71-CA47-9DF6-36A9A96351FE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269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2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2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BF489FC-46A5-EE41-A65D-F6B73283788C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270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35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35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A91B7D1-0467-8442-A740-60773D3C8AF3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272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45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45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B2B001-D114-BD44-8CD5-E04AA96CEF3C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273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56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56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710D61-FEF0-9443-8FDC-6C6AAC9B2747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274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275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8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199538C-0B58-964C-8D09-CE2DB41D7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04743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F4A62-A2AB-6B48-93FA-0E4BEF264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60564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7043D-705D-8E4D-8EC4-AA04F62CB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03189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1C025-F41A-EE4C-BAA6-EFCC0582B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91413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F59F7-17FF-DC4D-8944-FA4CBA5DB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38083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8373-2CF4-E74A-9DDB-35E5C34CF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7266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F763B-C92A-AE4D-8997-CC96015BD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29136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7A139-E15C-4546-9B84-F7CCF78D1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58492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9E70-A755-0848-A88C-D01A0C755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36285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D511D-2F98-9946-AC33-934E9801C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52842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FFB54-4D75-F044-8D75-FAC437401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76355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59922-0DF5-D344-8BEC-8A96B1F89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47184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black&amp;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67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5967413"/>
            <a:ext cx="9144000" cy="890587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Picture 13" descr="ecelogorb.psd"/>
          <p:cNvPicPr>
            <a:picLocks noChangeAspect="1"/>
          </p:cNvPicPr>
          <p:nvPr userDrawn="1"/>
        </p:nvPicPr>
        <p:blipFill>
          <a:blip r:embed="rId3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6080125"/>
            <a:ext cx="3275012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CMU_logo_horiz_black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5" y="6259513"/>
            <a:ext cx="389572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66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038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67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91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618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65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254500" y="117475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7650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475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499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09166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53632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436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59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9792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184525" y="144463"/>
            <a:ext cx="5959475" cy="771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6490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8BA531D-4627-FE40-AD7B-18BE0C49A3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425428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826B183-E683-424B-A167-40C410BDA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233951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856D220-BBF0-8D42-9844-06078092F7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6678647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BB74E53-A49C-1B4E-B435-23182362C3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97957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E5E33E6-A267-6849-B04C-CD248554A7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665942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01331EC-E29A-7346-BFD1-D8F62803D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470512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E07B65D-BCF0-EF44-B1B1-8E2298B34D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486886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CF3AB27-C5F2-5143-A004-BB8FE8080F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67346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39E7BB8-327A-8341-A80A-2B1A918C59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226652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082C3BC-0920-9545-A08C-F1FF734C5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34964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1B878CC-F017-4744-BB82-C7999AB14F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202475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A8F09E8-063B-9543-9533-4EE32FB6AF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7761912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3E77B3C-DC9F-894C-A983-4694392BAB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27460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D01D31B-0DD2-334D-8DA6-220FFD95F6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2605218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E42BD4C-EE66-7148-973C-933773CFD4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20761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ABE647A-647D-524D-BD2C-FCC5FDD06D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508599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743ED82-0F2F-1A4E-93CF-43EE4EBD04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52394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2260B2E-3EF9-7F48-806A-155E7BB242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761680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4F4FAD1-E1C4-A246-8EF2-A36016086D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301527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CF3CB30-279C-B44D-9FE5-C7E9DDE0E3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091343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02B711A-BEB4-184F-9A5A-87236BD4BA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885735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E3EF656-4CFD-8143-878F-D369840424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221242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7FE474-BC73-CF47-B949-683DF91F3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10329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AD6719C-8006-3C42-BD69-D76FBBA009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939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D611348-57E7-9248-BBF2-E1CBC5A462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927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3AE4140-8192-C74F-8F04-897DFA05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809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79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E4FFFF1-7C20-F340-9BA1-112F71EEE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343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D90E818B-43EA-F746-BABB-FCC1B194A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040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45DBC427-AAF4-4D46-A878-99A606E15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954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AE0491C4-F29B-CD4D-A019-E1E9DA95D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634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FB91CFA-DFEE-174A-BA30-DAB2A73E3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546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381D58F-2552-F64F-AE5F-2DB3BD9964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061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4DE2A0D-0CAE-BF4A-81FD-CC9AFD8CF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206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803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803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6888720-67CB-D84E-8B07-42D0EF9A0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724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77938"/>
            <a:ext cx="4038600" cy="2185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6325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45BE3E49-C621-384D-9EDB-24C6E309A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528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3F079AFE-9FCB-3C4B-A69E-2F3CDECD5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126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77938"/>
            <a:ext cx="4038600" cy="2185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6325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9C89EDD1-0215-A34B-AECD-6D0405A86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271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77938"/>
            <a:ext cx="8229600" cy="4525962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8A8832D-AE2C-BF4F-BA7C-6FDFFA7FF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307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072168A-8498-A042-9DBA-827547F2A1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652993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D194FD0-85F6-BC40-9956-B4CA648D9C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7791009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FDA33DF-B201-854F-8CB7-8156E36B7E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922599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19D3D-0A39-574B-8110-CEA0DF7C8E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694787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78EAE4F-0547-6E4E-8992-F4112DBA5F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846463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22A9084-4502-874D-8230-5CB818676C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562263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323AA7D-E6B2-6E42-AABF-8B8880C3DB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5747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AB4CA13-4212-7546-A6FF-CD3E1897DD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3419441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7390B63-C97A-AB49-B23F-F890F6B49D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526289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2308446-F950-E445-9013-5BECEF5744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057515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F4AEB0B-CAC5-634A-A4E4-6F9E2CDC5C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5251674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458FBCB-3E21-0743-A52D-D3A08DFC0E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28582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625F116-9425-224A-B6B6-74176C7576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891536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802F9BC-A5F8-F949-9214-C59B39E642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232102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0FCEB0F-191A-7243-B509-BD56BF2623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830548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6BCDE5F-21EF-494A-A012-96F7B7C10E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697523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C6C4907-71F3-C54E-B79D-E57A2F3AA1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6995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C3365DA-83FB-7E47-B5C8-2B9AA3427D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053906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1F95486-D207-644E-8D9A-1A8EC661D8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03474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3C10B71-616A-C247-B0B2-6CA7756A7D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118952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1530045-82E1-CB44-BF50-13BF58235C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364129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E3442A-8604-4D45-BB60-DDA5457E89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155028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0E4B749-7E15-8C48-B18A-3A2DD91158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12204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9FFF4A9-D579-6149-ACCB-DB00F9220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16357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22E9741-E7C3-CE45-BF84-20642354B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678731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406ED58-D2E7-9A41-B9CB-AE72211D5A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18610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7773CC9-C0A7-C84D-9B8F-D8EB03FCA0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530035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26DFAC1-98A4-DD4A-87E3-1F2640F48E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063608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FF69A78-142A-A94D-B11E-D656AEFB5B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8479728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90CBE62-A3D2-3F47-8E17-5EEF38C32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557202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3A7435A-3491-6F4F-9B91-07F776F914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447734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E50931C-F882-4E48-85CA-63101B476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036341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876C76E-A9A2-9142-8B78-6A0640CA5A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756940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38B98DA-5C48-A049-BF5F-2602DE7F99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7224463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184785-492E-8A4B-93D2-E5CBF087C8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22206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3C01FF6-D17E-B54B-9EE7-3FEE10738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29029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0AE0DE6-EE8F-BE40-924B-05B0D38F0A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123138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E0937E-0722-B94B-AB8A-E3FC1EEB8F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189619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B98F2D9-C449-BF4D-AF85-86B5D4D402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249699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01B2F0C-425F-2843-BE1A-E80CDFED8C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34110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DFFF2A6-146D-B843-9B65-9FFE2C4343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494834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517F073-5494-784E-8D23-06FCB1F90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864700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C6D9F43-6432-054C-98E0-ABD18E885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1496772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7CEFFB2-06E4-0B42-9CEB-0AA2B28E6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601800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79FA78A-FA27-A247-9AB1-8EB4DCC21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9103625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E61E37-EA74-D644-8233-A683B2897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775146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3FD79-7AB8-2B4B-8DF1-23FBD5553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099990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/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/>
            </a:lvl1pPr>
          </a:lstStyle>
          <a:p>
            <a:pPr>
              <a:defRPr/>
            </a:pPr>
            <a:fld id="{1D62EF56-69D1-4B40-9119-5711AB044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0972297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/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00EFD4E-CD94-BB42-B612-ABBB56A47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517987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/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0B03ED1B-2286-6C4D-9FED-69386EC219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267058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/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7D1EEE98-FA3C-9949-A545-9176F120D3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874611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/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CCA0FE4F-D242-C142-8C08-EF5FAC11EC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770060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6129C7E6-E222-F743-AC18-473F311249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945721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D4F6D966-D38D-7941-AD5B-37C0E812E3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006767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9566897D-CCA1-3046-BFB7-6C1136E199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8387997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FA2A718-420B-4447-A3AF-F71BA2FF36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690323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FC724868-E60A-2942-8093-B492BF39C1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114726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73F60F2-77C6-8E43-B861-2AFCDE5220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718946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C36E368A-B11E-6741-8CAA-B43394980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71261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791D479-4302-1649-96EB-E3C0C90652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490736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1F37B41-ADBE-B944-B62B-D24487348D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834737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6E5B14-B2B3-7043-BAAA-0B39C04EBD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289934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7E787A8-E498-9A42-824C-6237E66A72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503353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B3DB35-5580-1945-A334-AF845EBB2F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27586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55AC48-C588-6F47-9E85-F990F8DA26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3000337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D6D0AF9-407E-ED4F-A2C3-307A3E9B68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584256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CC88A88-3F7E-6140-B9DF-8CB3B17F4D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8050202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B50B8E5-807E-2449-BCB6-54191517F0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407964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82FD532-25EA-D841-B015-7A82159AC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19308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77B79FD-A128-7347-9824-8773D5C764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4148998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24643D9-7DBF-4349-8C4A-B18C766C3A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083912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EE2FFEB-30C7-B648-A7A2-0178013571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9137532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2BE8596-0A61-E54A-8134-E3F0233EF2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67984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C65F02E-DC6D-594C-9230-EF9386D726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35122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 smtClean="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7DB2D45-D713-744D-B5F2-A7C564DD37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182909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27376A1-3544-7A4B-AFEB-DB6B31B02F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464282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5DF251-893C-F443-934D-EA2ECA5F70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429621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013A049-FD30-8D4D-B0D2-E8675CEC80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989319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5B5850D-0EC3-144C-A96C-2707D9FAD1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880974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9531D4C-558B-D041-82CF-B8A67F8172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3107889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03970D0-C71E-F548-84A0-90BDB89A54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099686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3358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3549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77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8389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4175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168273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208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900296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626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0792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218595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CA726-330A-7B4A-9880-32C2370370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15450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8D6C-5987-5648-8819-297541CC09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38724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276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566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457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028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261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840234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584629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1574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07127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54391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362713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8D6C-5987-5648-8819-297541CC09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63209"/>
      </p:ext>
    </p:extLst>
  </p:cSld>
  <p:clrMapOvr>
    <a:masterClrMapping/>
  </p:clrMapOvr>
  <p:transition xmlns:p14="http://schemas.microsoft.com/office/powerpoint/2010/main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215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3454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055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588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0101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78578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792315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704585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698699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2856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348654"/>
      </p:ext>
    </p:extLst>
  </p:cSld>
  <p:clrMapOvr>
    <a:masterClrMapping/>
  </p:clrMapOvr>
  <p:transition xmlns:p14="http://schemas.microsoft.com/office/powerpoint/2010/main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E0BEE-6161-F045-8A7A-67AC76032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19019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9D6B90F-421D-D84E-A35C-F08F8B6AC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62688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66AD62D-E173-274C-9306-59927A8182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803740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E50537D-867F-F24A-9324-1CEA2D81C3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46171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3CB7C1A-753F-EB4B-9C96-0649C92A01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187378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058FFDD-6785-474C-9F2F-EB2B477861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804208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93842F3-B742-7943-9292-068810D52F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047957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C49E3C7-D475-E047-92F3-1AC6C9BA44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3558924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7FB382-BE42-B548-8C8D-330CE93D74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51573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D611805-AD54-0E44-877F-28028FD9FB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017196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991A160-0618-BB40-82CC-7774D6315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435812"/>
      </p:ext>
    </p:extLst>
  </p:cSld>
  <p:clrMapOvr>
    <a:masterClrMapping/>
  </p:clrMapOvr>
  <p:transition xmlns:p14="http://schemas.microsoft.com/office/powerpoint/2010/main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DA2D575-7251-BB43-A801-2FD638C0D0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444199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79D69E1-CF37-2646-9754-5091C3136E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076609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3A7F22A0-5D59-4D4F-845D-D790AAE136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97459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FC13A-15FD-364B-8A7A-F8F733922E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70244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89464-6392-564C-918F-036901BB8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35733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0F15D-A2AF-B34D-9516-92538121D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07580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E33F4-9D06-C047-B9BC-5C12DBD3C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77046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EB87-7322-5E4E-A9FF-710762881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697060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654FA-817E-604D-8283-0766BA3052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83955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99E30-9516-874F-B446-2AAF61006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54063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BAFCA-6F99-C84F-BA3A-087E716C1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23660"/>
      </p:ext>
    </p:extLst>
  </p:cSld>
  <p:clrMapOvr>
    <a:masterClrMapping/>
  </p:clrMapOvr>
  <p:transition xmlns:p14="http://schemas.microsoft.com/office/powerpoint/2010/main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00E68-A28F-E642-9A6D-2AFB42ACD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00436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91927-0510-C440-95C2-9D1F35518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2746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434EB-F4BF-D44D-85C3-EEB4BC394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02237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2000" smtClean="0"/>
            </a:lvl1pPr>
          </a:lstStyle>
          <a:p>
            <a:pPr>
              <a:defRPr/>
            </a:pPr>
            <a:fld id="{F9457ABC-8080-9840-928F-B83596E30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47748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52B11C27-BC26-AC4B-B366-F1533CA8BB00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2000" smtClean="0"/>
            </a:lvl1pPr>
          </a:lstStyle>
          <a:p>
            <a:pPr>
              <a:defRPr/>
            </a:pPr>
            <a:fld id="{73A905F5-70B3-1246-A2C5-983D5B98342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273592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C878EA7D-C8B9-5C44-AFE0-90EA8E582215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2FE5E9B-B21C-BC4C-84F1-2B03919DB8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19666"/>
      </p:ext>
    </p:extLst>
  </p:cSld>
  <p:clrMapOvr>
    <a:masterClrMapping/>
  </p:clrMapOvr>
  <p:hf hdr="0" ftr="0" dt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C2923B84-D181-2440-BDFA-3FA376900BFA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D1A3964-C589-0245-BB24-42D8E3134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715538"/>
      </p:ext>
    </p:extLst>
  </p:cSld>
  <p:clrMapOvr>
    <a:masterClrMapping/>
  </p:clrMapOvr>
  <p:hf hdr="0" ftr="0" dt="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78A0062A-B409-2E49-BBF0-3EAFB6C40119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7056A0E-0C90-3C4C-99E2-94843519A3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754196"/>
      </p:ext>
    </p:extLst>
  </p:cSld>
  <p:clrMapOvr>
    <a:masterClrMapping/>
  </p:clrMapOvr>
  <p:hf hdr="0" ftr="0" dt="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CF9E907-89D8-0A49-BB10-C43411C97D7F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13D9261-F9B7-9C45-8063-BAE2F9CDE8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75548"/>
      </p:ext>
    </p:extLst>
  </p:cSld>
  <p:clrMapOvr>
    <a:masterClrMapping/>
  </p:clrMapOvr>
  <p:hf hdr="0" ftr="0" dt="0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D58F2AA-87D9-5047-A74A-74E282471828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462FAC4-03DA-C541-B9A3-C6C627D87D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254406"/>
      </p:ext>
    </p:extLst>
  </p:cSld>
  <p:clrMapOvr>
    <a:masterClrMapping/>
  </p:clrMapOvr>
  <p:hf hdr="0" ftr="0" dt="0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D79A1A4C-F3E9-724B-A096-AD5F92555AE5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BFB1627-51C5-A146-B8D8-D1FBA19F5F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092418"/>
      </p:ext>
    </p:extLst>
  </p:cSld>
  <p:clrMapOvr>
    <a:masterClrMapping/>
  </p:clrMapOvr>
  <p:hf hdr="0" ftr="0" dt="0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D0C373E6-D478-3F42-86F7-2D778FECD730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82FCA96-45D0-1F40-9782-28C7A05276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996194"/>
      </p:ext>
    </p:extLst>
  </p:cSld>
  <p:clrMapOvr>
    <a:masterClrMapping/>
  </p:clrMapOvr>
  <p:hf hdr="0" ftr="0" dt="0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FC6C88E-6184-6045-90DF-C5FCAC1AE40E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2FB0404-E32D-1C46-8398-489E04B228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223418"/>
      </p:ext>
    </p:extLst>
  </p:cSld>
  <p:clrMapOvr>
    <a:masterClrMapping/>
  </p:clrMapOvr>
  <p:hf hdr="0" ftr="0" dt="0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67D0F9FA-64B3-7445-9F02-82DAA17FAF2F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3D9DCCB-5983-0F4A-84E0-C2D31D249A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0902245"/>
      </p:ext>
    </p:extLst>
  </p:cSld>
  <p:clrMapOvr>
    <a:masterClrMapping/>
  </p:clrMapOvr>
  <p:hf hdr="0" ftr="0" dt="0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CD88291-A274-B64B-B054-E549EFCE0B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856292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56FF73E-43CD-824B-A725-F8E1B0A35F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014141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40BC1AF-8263-CB45-AE19-BEA3C60F6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869393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E1E2C69-B658-F446-8429-82C62CDF48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610779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0F4A576-BA63-F741-A6B8-D99E60F0F5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359698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8F651F-AA3B-F04B-BA48-C9B5C058C8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538101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B51E0DD-AA5E-664D-A383-F8C3C14151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278308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7A7735E-4002-4C49-9045-6AEA9E2DB3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263863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FE274E2-B79E-4B4E-9652-4272F9B35D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0452051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D637023-4856-2B4C-91D7-0F664EE81E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673466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1FE6DC-50E5-294C-85C0-96FDD83714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530569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A027E981-17DA-CD40-B16E-AF67AC8FB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97328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49E4C-07F4-D043-9E14-1C68A7233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81751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96C88-ABBC-7F40-A8DF-BEB1826531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15215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4B6BC-FFB5-C944-BA45-D27F608BF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70187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8881-FBA1-E941-94E3-B9CCE4430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61932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2A5D9-C117-BA43-B555-23E098272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12827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CCFA-1A82-1E45-B4A7-89FB1B9A0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7035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4898C-36B1-D14D-96C5-E96B73BDD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06691"/>
      </p:ext>
    </p:extLst>
  </p:cSld>
  <p:clrMapOvr>
    <a:masterClrMapping/>
  </p:clrMapOvr>
  <p:transition xmlns:p14="http://schemas.microsoft.com/office/powerpoint/2010/main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F2034-E6B5-D64C-AE94-7EED310B5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89299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4F865-1B24-6544-BF0C-A636F95D3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26139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EFA79-52FF-F448-BD3D-37E685684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01450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8C159-A8BB-DB41-8428-06FD88CE0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31810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9DB3A9CC-D132-7E47-AD5B-48FA8F1C66F3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30261845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B6575B63-6B3A-B44B-8552-1F7114D6745E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3671823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5128BA57-1390-FF46-A01D-554FB2E759FE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8832410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64D01426-14A7-B04B-B6B3-56EBBB2B6D1C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2349944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B10F547-7D85-A84F-90CF-BA796E36C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10132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70095-1EE2-6947-BF75-8AA5829C4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66081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68DCF-B475-0649-BE6A-833D6D13C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0889"/>
      </p:ext>
    </p:extLst>
  </p:cSld>
  <p:clrMapOvr>
    <a:masterClrMapping/>
  </p:clrMapOvr>
  <p:transition xmlns:p14="http://schemas.microsoft.com/office/powerpoint/2010/main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0BB08-05AA-B94F-95C9-0EDD282C57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20744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A33F8-5B99-E344-B17F-E10F4F2DE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32977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AC700-D2B0-C548-B04D-C03D98587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77693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D194F-431B-7F46-A6AF-63BEF85303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78217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B1B46-FF03-B74E-AD52-FA4D53A1D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27399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9884-BBAA-1649-B7F7-F3E713877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93595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02ECF-2BCF-DC42-9168-850D55893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95844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506EB-E490-5E45-93C4-07A63E9EBA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5745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8F517-39A8-2F41-9BE8-1C87731D44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2180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EF6BC5E-76FB-8E41-A18F-C111642609FB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  <a:latin typeface="Perpetua"/>
                <a:ea typeface="+mn-ea"/>
                <a:cs typeface="+mn-cs"/>
              </a:defRPr>
            </a:lvl1pPr>
          </a:lstStyle>
          <a:p>
            <a:pPr>
              <a:defRPr/>
            </a:pPr>
            <a:fld id="{9A9D340E-5294-0B45-8D47-1467B7DA4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96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>
            <a:lvl1pPr>
              <a:buFont typeface="Wingdings" pitchFamily="2" charset="2"/>
              <a:buChar char="§"/>
              <a:defRPr/>
            </a:lvl1pPr>
            <a:lvl2pPr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D647CAA-0518-3449-B104-2EEA5C6AA6A0}" type="datetime1">
              <a:rPr lang="en-US"/>
              <a:pPr>
                <a:defRPr/>
              </a:pPr>
              <a:t>7/1/13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1888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32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03C19D-E396-494B-86BE-52769D637D7B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90253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96FA2D-FEF8-CC46-81FF-39D1646F1324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43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1A5F4F8-F0EB-7441-8A60-4041A7029CC0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6515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232437C-CB51-AD4A-9D2B-4405ED067439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9358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CDACA14-D1F7-E842-AD24-F4A90D28B11B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0593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79FCD55-0D60-5943-847E-2482D08C42B0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3672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6D64E4-8794-AD40-AA4B-3ED80A026F98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9866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E81866-CBF7-BB44-A42A-A24CCB796067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91030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0EFA4F3-6EC0-6B44-B681-575817958668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2986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4800"/>
            <a:ext cx="16652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5200" b="1" baseline="0">
                <a:solidFill>
                  <a:srgbClr val="CC6600"/>
                </a:solidFill>
                <a:latin typeface="Garamon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1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2/17/2009</a:t>
            </a:r>
          </a:p>
        </p:txBody>
      </p:sp>
      <p:sp>
        <p:nvSpPr>
          <p:cNvPr id="6" name="Slide Number Placeholder 1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D3070E79-742A-764D-808F-7EC580FEE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3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tabLst/>
              <a:defRPr dirty="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</a:t>
            </a:r>
            <a:r>
              <a:rPr lang="ja-JP" altLang="en-US"/>
              <a:t>‘</a:t>
            </a:r>
            <a:r>
              <a:rPr lang="en-US"/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4086794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2587"/>
            <a:ext cx="7923213" cy="10652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8BF16252-B30E-1542-A83E-4CBCF95339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208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DF1F5967-DC76-E54C-99DE-E2025CEFA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05084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93863"/>
            <a:ext cx="3808413" cy="4365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93863"/>
            <a:ext cx="3810000" cy="4365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5474E9BE-B673-6C49-8125-AC71974BF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993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564D7620-1F49-104E-BFC1-B54041350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1879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06808750-37CD-1848-A9C7-50A4CD2EE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8286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" name="Slide Number Placeholder 6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9FADB2D7-B367-7247-8FEC-B4877F3E9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</p:spTree>
    <p:extLst>
      <p:ext uri="{BB962C8B-B14F-4D97-AF65-F5344CB8AC3E}">
        <p14:creationId xmlns:p14="http://schemas.microsoft.com/office/powerpoint/2010/main" val="326449577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FBA74149-36CE-054D-AB92-67B4093F2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2164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727E1285-4808-784F-8D4F-61843D6AF2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</p:spTree>
    <p:extLst>
      <p:ext uri="{BB962C8B-B14F-4D97-AF65-F5344CB8AC3E}">
        <p14:creationId xmlns:p14="http://schemas.microsoft.com/office/powerpoint/2010/main" val="273520467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E3DD37C0-C227-ED41-99A9-A66E2597D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CMP-MSI 2008</a:t>
            </a:r>
          </a:p>
        </p:txBody>
      </p:sp>
    </p:spTree>
    <p:extLst>
      <p:ext uri="{BB962C8B-B14F-4D97-AF65-F5344CB8AC3E}">
        <p14:creationId xmlns:p14="http://schemas.microsoft.com/office/powerpoint/2010/main" val="3255535593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46075"/>
            <a:ext cx="1941513" cy="5713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46075"/>
            <a:ext cx="5676900" cy="5713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6A181F62-6980-714E-B1F6-62D9033CA3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CMP-MSI 2008</a:t>
            </a:r>
          </a:p>
        </p:txBody>
      </p:sp>
    </p:spTree>
    <p:extLst>
      <p:ext uri="{BB962C8B-B14F-4D97-AF65-F5344CB8AC3E}">
        <p14:creationId xmlns:p14="http://schemas.microsoft.com/office/powerpoint/2010/main" val="323683467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FC5CFF80-5CC2-7542-9E3D-2719A94A2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1142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93863"/>
            <a:ext cx="7770813" cy="436562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359BCBE3-CE7D-F548-987D-60FDD94AA8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8557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tint val="95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tint val="95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tint val="95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1625271-6E04-6443-B050-7A2F794425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29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59E96AC-8124-7B46-A827-4D8909B43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3927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tint val="95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tint val="95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tint val="95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408AF7D-243D-F94E-B025-FC51720F8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63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895D1DC-5A50-D44A-B356-59DFE8C1A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73273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EFBCAAC-DBDA-154C-9B8D-BA9AD5DB04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06993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2A42413-07AA-5C43-8B4B-24A889EC1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2476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AE419F8-5568-BB4B-A467-1E8A707CE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4814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503F515-56A2-C14C-A6D4-EC6E09A129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10148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shade val="50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5BF029-731C-654F-9062-5AEFC6F9A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50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B42A517-2039-7B4E-AC86-2299FFA4D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7912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12/15/2009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4D325B3-AFC0-F646-97D2-EE72D43DB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0695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A027E981-17DA-CD40-B16E-AF67AC8FB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88931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49E4C-07F4-D043-9E14-1C68A7233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21997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96C88-ABBC-7F40-A8DF-BEB1826531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94281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4B6BC-FFB5-C944-BA45-D27F608BF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01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8881-FBA1-E941-94E3-B9CCE4430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99492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2A5D9-C117-BA43-B555-23E098272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21223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CCFA-1A82-1E45-B4A7-89FB1B9A0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45395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4898C-36B1-D14D-96C5-E96B73BDD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228609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F2034-E6B5-D64C-AE94-7EED310B5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81066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4F865-1B24-6544-BF0C-A636F95D3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00649"/>
      </p:ext>
    </p:extLst>
  </p:cSld>
  <p:clrMapOvr>
    <a:masterClrMapping/>
  </p:clrMapOvr>
  <p:transition xmlns:p14="http://schemas.microsoft.com/office/powerpoint/2010/main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EFA79-52FF-F448-BD3D-37E685684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69588"/>
      </p:ext>
    </p:extLst>
  </p:cSld>
  <p:clrMapOvr>
    <a:masterClrMapping/>
  </p:clrMapOvr>
  <p:transition xmlns:p14="http://schemas.microsoft.com/office/powerpoint/2010/main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8C159-A8BB-DB41-8428-06FD88CE0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59881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9DB3A9CC-D132-7E47-AD5B-48FA8F1C66F3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31764198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B6575B63-6B3A-B44B-8552-1F7114D6745E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72890247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5128BA57-1390-FF46-A01D-554FB2E759FE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9325172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64D01426-14A7-B04B-B6B3-56EBBB2B6D1C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5938486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9"/>
          <p:cNvSpPr txBox="1">
            <a:spLocks/>
          </p:cNvSpPr>
          <p:nvPr userDrawn="1"/>
        </p:nvSpPr>
        <p:spPr>
          <a:xfrm>
            <a:off x="2895600" y="6381750"/>
            <a:ext cx="4157663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4F271C"/>
              </a:solidFill>
              <a:latin typeface="Gill Sans MT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2328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endParaRPr lang="en-US" smtClean="0"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F5B214B8-E609-6F4B-BFCB-9B9BC1AF68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35462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288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D5746E8-4EAE-2744-A615-D35555628E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1345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0A9BF8-1908-DD40-9B3E-56859598C0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67275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4A51534-C0B0-0E47-9D0E-8FBA16104D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0141"/>
      </p:ext>
    </p:extLst>
  </p:cSld>
  <p:clrMapOvr>
    <a:masterClrMapping/>
  </p:clrMapOvr>
  <p:transition xmlns:p14="http://schemas.microsoft.com/office/powerpoint/2010/main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E509DB-ADDC-9848-B53F-0F05406BF9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77964"/>
      </p:ext>
    </p:extLst>
  </p:cSld>
  <p:clrMapOvr>
    <a:masterClrMapping/>
  </p:clrMapOvr>
  <p:transition xmlns:p14="http://schemas.microsoft.com/office/powerpoint/2010/main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charset="0"/>
                <a:ea typeface="ＭＳ Ｐゴシック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4FE4B8-9CD0-B642-A59E-F44AAF6F65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7338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charset="0"/>
                <a:ea typeface="ＭＳ Ｐゴシック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947534-FBB2-114F-9D2E-3EEFCB50A8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4927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charset="0"/>
                <a:ea typeface="ＭＳ Ｐゴシック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EAEA34-8947-7C4E-879B-5651454C28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76960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charset="0"/>
                <a:ea typeface="ＭＳ Ｐゴシック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A8AD172-D586-7442-9A4A-C6EBB61CFB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58951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charset="0"/>
                <a:ea typeface="ＭＳ Ｐゴシック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33CED4-3C3A-6242-BCF5-698414E7B8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12144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charset="0"/>
                <a:ea typeface="ＭＳ Ｐゴシック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DB87201-5EA1-3541-B391-E5D22CE422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98841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7341D3D9-3FE8-4025-BF66-8DAB1ABB951F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5461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181506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020440"/>
      </p:ext>
    </p:extLst>
  </p:cSld>
  <p:clrMapOvr>
    <a:masterClrMapping/>
  </p:clrMapOvr>
  <p:hf hdr="0" ftr="0" dt="0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995761"/>
      </p:ext>
    </p:extLst>
  </p:cSld>
  <p:clrMapOvr>
    <a:masterClrMapping/>
  </p:clrMapOvr>
  <p:hf hdr="0" ftr="0" dt="0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8786818"/>
      </p:ext>
    </p:extLst>
  </p:cSld>
  <p:clrMapOvr>
    <a:masterClrMapping/>
  </p:clrMapOvr>
  <p:hf hdr="0" ftr="0" dt="0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2531461"/>
      </p:ext>
    </p:extLst>
  </p:cSld>
  <p:clrMapOvr>
    <a:masterClrMapping/>
  </p:clrMapOvr>
  <p:hf hdr="0" ftr="0" dt="0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7602609"/>
      </p:ext>
    </p:extLst>
  </p:cSld>
  <p:clrMapOvr>
    <a:masterClrMapping/>
  </p:clrMapOvr>
  <p:hf hdr="0" ftr="0" dt="0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2917007"/>
      </p:ext>
    </p:extLst>
  </p:cSld>
  <p:clrMapOvr>
    <a:masterClrMapping/>
  </p:clrMapOvr>
  <p:hf hdr="0" ftr="0" dt="0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5467739"/>
      </p:ext>
    </p:extLst>
  </p:cSld>
  <p:clrMapOvr>
    <a:masterClrMapping/>
  </p:clrMapOvr>
  <p:hf hdr="0" ftr="0" dt="0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2996487"/>
      </p:ext>
    </p:extLst>
  </p:cSld>
  <p:clrMapOvr>
    <a:masterClrMapping/>
  </p:clrMapOvr>
  <p:hf hdr="0" ftr="0" dt="0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0439199"/>
      </p:ext>
    </p:extLst>
  </p:cSld>
  <p:clrMapOvr>
    <a:masterClrMapping/>
  </p:clrMapOvr>
  <p:hf hdr="0" ftr="0" dt="0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A027E981-17DA-CD40-B16E-AF67AC8FB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17355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49E4C-07F4-D043-9E14-1C68A7233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99163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96C88-ABBC-7F40-A8DF-BEB1826531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10810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4B6BC-FFB5-C944-BA45-D27F608BF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87436"/>
      </p:ext>
    </p:extLst>
  </p:cSld>
  <p:clrMapOvr>
    <a:masterClrMapping/>
  </p:clrMapOvr>
  <p:transition xmlns:p14="http://schemas.microsoft.com/office/powerpoint/2010/main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8881-FBA1-E941-94E3-B9CCE4430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45604"/>
      </p:ext>
    </p:extLst>
  </p:cSld>
  <p:clrMapOvr>
    <a:masterClrMapping/>
  </p:clrMapOvr>
  <p:transition xmlns:p14="http://schemas.microsoft.com/office/powerpoint/2010/main"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2A5D9-C117-BA43-B555-23E098272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38055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DCCFA-1A82-1E45-B4A7-89FB1B9A0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96950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4898C-36B1-D14D-96C5-E96B73BDD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66747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F2034-E6B5-D64C-AE94-7EED310B5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98003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4F865-1B24-6544-BF0C-A636F95D3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91061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EFA79-52FF-F448-BD3D-37E685684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41963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8C159-A8BB-DB41-8428-06FD88CE0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31885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9DB3A9CC-D132-7E47-AD5B-48FA8F1C66F3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54599322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B6575B63-6B3A-B44B-8552-1F7114D6745E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79354592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5128BA57-1390-FF46-A01D-554FB2E759FE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111124882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323232"/>
                </a:solidFill>
                <a:cs typeface="Arial" charset="0"/>
              </a:defRPr>
            </a:lvl1pPr>
          </a:lstStyle>
          <a:p>
            <a:pPr>
              <a:defRPr/>
            </a:pPr>
            <a:fld id="{64D01426-14A7-B04B-B6B3-56EBBB2B6D1C}" type="datetime1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23232"/>
                </a:solidFill>
              </a:defRPr>
            </a:lvl1pPr>
          </a:lstStyle>
          <a:p>
            <a:pPr>
              <a:defRPr/>
            </a:pPr>
            <a:endParaRPr lang="en-US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9202319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54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44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427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3978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573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813710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21937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972555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73343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593767"/>
      </p:ext>
    </p:extLst>
  </p:cSld>
  <p:clrMapOvr>
    <a:masterClrMapping/>
  </p:clrMapOvr>
  <p:transition xmlns:p14="http://schemas.microsoft.com/office/powerpoint/2010/main"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271215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6.xml"/><Relationship Id="rId15" Type="http://schemas.openxmlformats.org/officeDocument/2006/relationships/theme" Target="../theme/theme2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8" Type="http://schemas.openxmlformats.org/officeDocument/2006/relationships/image" Target="../media/image3.png"/><Relationship Id="rId19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9.xml"/><Relationship Id="rId13" Type="http://schemas.openxmlformats.org/officeDocument/2006/relationships/theme" Target="../theme/theme4.xml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6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9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76.xml"/><Relationship Id="rId13" Type="http://schemas.openxmlformats.org/officeDocument/2006/relationships/theme" Target="../theme/theme6.xml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88.xml"/><Relationship Id="rId13" Type="http://schemas.openxmlformats.org/officeDocument/2006/relationships/theme" Target="../theme/theme7.xml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9.xml"/><Relationship Id="rId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3.xml"/><Relationship Id="rId8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0.xml"/><Relationship Id="rId13" Type="http://schemas.openxmlformats.org/officeDocument/2006/relationships/theme" Target="../theme/theme8.xml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1.xml"/><Relationship Id="rId12" Type="http://schemas.openxmlformats.org/officeDocument/2006/relationships/theme" Target="../theme/theme9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0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3.xml"/><Relationship Id="rId13" Type="http://schemas.openxmlformats.org/officeDocument/2006/relationships/theme" Target="../theme/theme10.xml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18.xml"/><Relationship Id="rId8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.xml"/><Relationship Id="rId12" Type="http://schemas.openxmlformats.org/officeDocument/2006/relationships/theme" Target="../theme/theme11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3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.xml"/><Relationship Id="rId12" Type="http://schemas.openxmlformats.org/officeDocument/2006/relationships/theme" Target="../theme/theme12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4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58.xml"/><Relationship Id="rId14" Type="http://schemas.openxmlformats.org/officeDocument/2006/relationships/theme" Target="../theme/theme13.xml"/><Relationship Id="rId15" Type="http://schemas.openxmlformats.org/officeDocument/2006/relationships/image" Target="../media/image6.png"/><Relationship Id="rId1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5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0.xml"/><Relationship Id="rId13" Type="http://schemas.openxmlformats.org/officeDocument/2006/relationships/theme" Target="../theme/theme14.xml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8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1.xml"/><Relationship Id="rId12" Type="http://schemas.openxmlformats.org/officeDocument/2006/relationships/theme" Target="../theme/theme15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77.xml"/><Relationship Id="rId8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80.xml"/></Relationships>
</file>

<file path=ppt/slideMasters/_rels/slideMaster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83.xml"/><Relationship Id="rId3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4.xml"/><Relationship Id="rId12" Type="http://schemas.openxmlformats.org/officeDocument/2006/relationships/theme" Target="../theme/theme17.xml"/><Relationship Id="rId1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0.xml"/><Relationship Id="rId8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3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06.xml"/><Relationship Id="rId13" Type="http://schemas.openxmlformats.org/officeDocument/2006/relationships/theme" Target="../theme/theme18.xml"/><Relationship Id="rId1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201.xml"/><Relationship Id="rId8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4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7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3.xml"/><Relationship Id="rId8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16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8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4.xml"/><Relationship Id="rId8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27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9.xml"/><Relationship Id="rId12" Type="http://schemas.openxmlformats.org/officeDocument/2006/relationships/slideLayout" Target="../slideLayouts/slideLayout240.xml"/><Relationship Id="rId13" Type="http://schemas.openxmlformats.org/officeDocument/2006/relationships/slideLayout" Target="../slideLayouts/slideLayout241.xml"/><Relationship Id="rId14" Type="http://schemas.openxmlformats.org/officeDocument/2006/relationships/slideLayout" Target="../slideLayouts/slideLayout242.xml"/><Relationship Id="rId15" Type="http://schemas.openxmlformats.org/officeDocument/2006/relationships/slideLayout" Target="../slideLayouts/slideLayout243.xml"/><Relationship Id="rId16" Type="http://schemas.openxmlformats.org/officeDocument/2006/relationships/slideLayout" Target="../slideLayouts/slideLayout244.xml"/><Relationship Id="rId17" Type="http://schemas.openxmlformats.org/officeDocument/2006/relationships/theme" Target="../theme/theme21.xml"/><Relationship Id="rId1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5.xml"/><Relationship Id="rId8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38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56.xml"/><Relationship Id="rId13" Type="http://schemas.openxmlformats.org/officeDocument/2006/relationships/theme" Target="../theme/theme22.xml"/><Relationship Id="rId1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1.xml"/><Relationship Id="rId8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54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7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3.xml"/><Relationship Id="rId8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66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8.xml"/><Relationship Id="rId12" Type="http://schemas.openxmlformats.org/officeDocument/2006/relationships/slideLayout" Target="../slideLayouts/slideLayout279.xml"/><Relationship Id="rId13" Type="http://schemas.openxmlformats.org/officeDocument/2006/relationships/slideLayout" Target="../slideLayouts/slideLayout280.xml"/><Relationship Id="rId14" Type="http://schemas.openxmlformats.org/officeDocument/2006/relationships/theme" Target="../theme/theme24.xml"/><Relationship Id="rId1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4.xml"/><Relationship Id="rId8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7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1.xml"/><Relationship Id="rId12" Type="http://schemas.openxmlformats.org/officeDocument/2006/relationships/theme" Target="../theme/theme25.xml"/><Relationship Id="rId1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85.xml"/><Relationship Id="rId6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87.xml"/><Relationship Id="rId8" Type="http://schemas.openxmlformats.org/officeDocument/2006/relationships/slideLayout" Target="../slideLayouts/slideLayout288.xml"/><Relationship Id="rId9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90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5.xml"/><Relationship Id="rId15" Type="http://schemas.openxmlformats.org/officeDocument/2006/relationships/slideLayout" Target="../slideLayouts/slideLayout306.xml"/><Relationship Id="rId16" Type="http://schemas.openxmlformats.org/officeDocument/2006/relationships/slideLayout" Target="../slideLayouts/slideLayout307.xml"/><Relationship Id="rId17" Type="http://schemas.openxmlformats.org/officeDocument/2006/relationships/theme" Target="../theme/theme26.xml"/><Relationship Id="rId1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95.xml"/><Relationship Id="rId5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297.xml"/><Relationship Id="rId7" Type="http://schemas.openxmlformats.org/officeDocument/2006/relationships/slideLayout" Target="../slideLayouts/slideLayout298.xml"/><Relationship Id="rId8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1.xml"/></Relationships>
</file>

<file path=ppt/slideMasters/_rels/slideMaster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8.xml"/><Relationship Id="rId2" Type="http://schemas.openxmlformats.org/officeDocument/2006/relationships/theme" Target="../theme/theme27.xml"/><Relationship Id="rId3" Type="http://schemas.openxmlformats.org/officeDocument/2006/relationships/image" Target="../media/image11.jpeg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9.xml"/><Relationship Id="rId12" Type="http://schemas.openxmlformats.org/officeDocument/2006/relationships/theme" Target="../theme/theme28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312.xml"/><Relationship Id="rId5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5.xml"/><Relationship Id="rId8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18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0.xml"/><Relationship Id="rId12" Type="http://schemas.openxmlformats.org/officeDocument/2006/relationships/theme" Target="../theme/theme29.xml"/><Relationship Id="rId1" Type="http://schemas.openxmlformats.org/officeDocument/2006/relationships/slideLayout" Target="../slideLayouts/slideLayout320.xml"/><Relationship Id="rId2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6.xml"/><Relationship Id="rId8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28.xml"/><Relationship Id="rId10" Type="http://schemas.openxmlformats.org/officeDocument/2006/relationships/slideLayout" Target="../slideLayouts/slideLayout329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1.xml"/><Relationship Id="rId12" Type="http://schemas.openxmlformats.org/officeDocument/2006/relationships/slideLayout" Target="../slideLayouts/slideLayout342.xml"/><Relationship Id="rId13" Type="http://schemas.openxmlformats.org/officeDocument/2006/relationships/slideLayout" Target="../slideLayouts/slideLayout343.xml"/><Relationship Id="rId14" Type="http://schemas.openxmlformats.org/officeDocument/2006/relationships/slideLayout" Target="../slideLayouts/slideLayout344.xml"/><Relationship Id="rId15" Type="http://schemas.openxmlformats.org/officeDocument/2006/relationships/slideLayout" Target="../slideLayouts/slideLayout345.xml"/><Relationship Id="rId16" Type="http://schemas.openxmlformats.org/officeDocument/2006/relationships/slideLayout" Target="../slideLayouts/slideLayout346.xml"/><Relationship Id="rId17" Type="http://schemas.openxmlformats.org/officeDocument/2006/relationships/theme" Target="../theme/theme30.xml"/><Relationship Id="rId1" Type="http://schemas.openxmlformats.org/officeDocument/2006/relationships/slideLayout" Target="../slideLayouts/slideLayout331.xml"/><Relationship Id="rId2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37.xml"/><Relationship Id="rId8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7.xml"/><Relationship Id="rId12" Type="http://schemas.openxmlformats.org/officeDocument/2006/relationships/theme" Target="../theme/theme31.xml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347.xml"/><Relationship Id="rId2" Type="http://schemas.openxmlformats.org/officeDocument/2006/relationships/slideLayout" Target="../slideLayouts/slideLayout348.xml"/><Relationship Id="rId3" Type="http://schemas.openxmlformats.org/officeDocument/2006/relationships/slideLayout" Target="../slideLayouts/slideLayout349.xml"/><Relationship Id="rId4" Type="http://schemas.openxmlformats.org/officeDocument/2006/relationships/slideLayout" Target="../slideLayouts/slideLayout350.xml"/><Relationship Id="rId5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2.xml"/><Relationship Id="rId7" Type="http://schemas.openxmlformats.org/officeDocument/2006/relationships/slideLayout" Target="../slideLayouts/slideLayout353.xml"/><Relationship Id="rId8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5.xml"/><Relationship Id="rId10" Type="http://schemas.openxmlformats.org/officeDocument/2006/relationships/slideLayout" Target="../slideLayouts/slideLayout3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99F7A0A7-95F6-0F44-A183-7F0D9CBFC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6" descr="header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8" y="265113"/>
            <a:ext cx="51022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Title Placeholder 1"/>
          <p:cNvSpPr>
            <a:spLocks noGrp="1"/>
          </p:cNvSpPr>
          <p:nvPr>
            <p:ph type="title"/>
          </p:nvPr>
        </p:nvSpPr>
        <p:spPr bwMode="auto">
          <a:xfrm>
            <a:off x="300038" y="274638"/>
            <a:ext cx="838676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edit Master title style</a:t>
            </a:r>
          </a:p>
        </p:txBody>
      </p:sp>
      <p:pic>
        <p:nvPicPr>
          <p:cNvPr id="77828" name="Picture 8" descr="footer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6267450"/>
            <a:ext cx="919003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6294438"/>
            <a:ext cx="256222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10" descr="CMU_logo_horiz_black.eps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0" y="6394450"/>
            <a:ext cx="37131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15" r:id="rId7"/>
    <p:sldLayoutId id="2147483916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7" r:id="rId14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22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1FFFD7B-311F-4D4F-84FD-3E08031B5F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2278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22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2280" name="Picture 7" descr="safar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357938"/>
            <a:ext cx="13477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82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32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9E88B60-DA84-2242-AE45-20B9973A17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3302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3303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3304" name="Picture 7" descr="safari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357938"/>
            <a:ext cx="13477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24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779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5300" name="Line 7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38100">
            <a:solidFill>
              <a:srgbClr val="DC5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52400" y="1752600"/>
            <a:ext cx="830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z="1800" smtClean="0">
              <a:solidFill>
                <a:srgbClr val="000000"/>
              </a:solidFill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5200" y="64579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1">
                <a:solidFill>
                  <a:srgbClr val="DC5900"/>
                </a:solidFill>
              </a:defRPr>
            </a:lvl1pPr>
          </a:lstStyle>
          <a:p>
            <a:pPr>
              <a:defRPr/>
            </a:pPr>
            <a:fld id="{456D93BE-FD9E-BC4B-A532-9CDBC9C866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DC5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91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  <p:sldLayoutId id="2147484002" r:id="rId1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DC59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43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784E8D6-A10C-BD49-806C-06F35757C2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4326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4327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4328" name="Picture 7" descr="safari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357938"/>
            <a:ext cx="13477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78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534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D0CD1FE-F90B-5D4B-A817-1AAF34B169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535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535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5352" name="Picture 7" descr="safari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357938"/>
            <a:ext cx="13477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21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637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BE592D6-2883-8F4F-AA0B-57F431ACD7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6374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6375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6376" name="Picture 7" descr="safari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357938"/>
            <a:ext cx="13477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23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739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F723AE6-5D2A-9C46-AB52-C9D4435747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7398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739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7400" name="Picture 7" descr="safar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357938"/>
            <a:ext cx="13477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62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944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0D75AC9D-6445-504C-AF1C-27C1668691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9446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9447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9448" name="Picture 7" descr="safari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357938"/>
            <a:ext cx="13477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0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841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9CE696B-41C1-D141-8875-27EDAFE74D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8422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8423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88424" name="Picture 7" descr="safar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357938"/>
            <a:ext cx="13477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7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046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3C4F264-F51C-7143-BC1C-59CFD03C2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9047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047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90472" name="Picture 7" descr="safar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357938"/>
            <a:ext cx="134778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635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dirty="0" smtClean="0">
                <a:solidFill>
                  <a:srgbClr val="000000"/>
                </a:solidFill>
                <a:ea typeface="+mn-ea"/>
                <a:cs typeface="+mn-cs"/>
              </a:rPr>
              <a:t>CHIPPER: HPCA 2011</a:t>
            </a:r>
            <a:endParaRPr lang="en-US" altLang="en-US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77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dirty="0" smtClean="0">
                <a:solidFill>
                  <a:srgbClr val="000000"/>
                </a:solidFill>
                <a:ea typeface="+mn-ea"/>
                <a:cs typeface="+mn-cs"/>
              </a:rPr>
              <a:t>CHIPPER: HPCA 2011</a:t>
            </a:r>
            <a:endParaRPr lang="en-US" altLang="en-US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4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dirty="0" smtClean="0">
                <a:solidFill>
                  <a:srgbClr val="000000"/>
                </a:solidFill>
                <a:ea typeface="+mn-ea"/>
                <a:cs typeface="+mn-cs"/>
              </a:rPr>
              <a:t>CHIPPER: HPCA 2011</a:t>
            </a:r>
            <a:endParaRPr lang="en-US" altLang="en-US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6321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8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47D13CE0-4A58-014F-938F-F8C9ADB37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0966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0967" name="Line 1033"/>
          <p:cNvSpPr>
            <a:spLocks noChangeShapeType="1"/>
          </p:cNvSpPr>
          <p:nvPr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69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7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7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7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7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87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F4A1F46-AE60-5D44-B248-E2B6A72E9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8726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8727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8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FEB080A8-003E-D941-851A-6979CFF39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4038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4039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9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158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6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680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391C9EE-D81A-1342-ABE6-323C79C039AB}" type="datetimeFigureOut">
              <a:rPr lang="en-US"/>
              <a:pPr>
                <a:defRPr/>
              </a:pPr>
              <a:t>7/1/13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19B8CFF-9B0C-AD4D-AEED-41BB1C8D55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885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974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062D33B-E1DE-3443-9209-1EC818E0DC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5975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5975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9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C00D44F2-0F77-7C43-9720-A3EC23179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Rectangle 1029"/>
          <p:cNvSpPr txBox="1">
            <a:spLocks noChangeArrowheads="1"/>
          </p:cNvSpPr>
          <p:nvPr userDrawn="1"/>
        </p:nvSpPr>
        <p:spPr bwMode="auto">
          <a:xfrm>
            <a:off x="1524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 algn="l">
              <a:defRPr sz="1200" dirty="0" smtClean="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  <a:ea typeface="Arial" pitchFamily="-106" charset="0"/>
                <a:cs typeface="Arial" pitchFamily="-106" charset="0"/>
              </a:rPr>
              <a:t>© Onur Mutlu, 2009, 2010</a:t>
            </a:r>
          </a:p>
        </p:txBody>
      </p:sp>
    </p:spTree>
    <p:extLst>
      <p:ext uri="{BB962C8B-B14F-4D97-AF65-F5344CB8AC3E}">
        <p14:creationId xmlns:p14="http://schemas.microsoft.com/office/powerpoint/2010/main" val="373415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4" r:id="rId1"/>
    <p:sldLayoutId id="2147484185" r:id="rId2"/>
    <p:sldLayoutId id="2147484186" r:id="rId3"/>
    <p:sldLayoutId id="2147484187" r:id="rId4"/>
    <p:sldLayoutId id="2147484188" r:id="rId5"/>
    <p:sldLayoutId id="2147484189" r:id="rId6"/>
    <p:sldLayoutId id="2147484190" r:id="rId7"/>
    <p:sldLayoutId id="2147484191" r:id="rId8"/>
    <p:sldLayoutId id="2147484192" r:id="rId9"/>
    <p:sldLayoutId id="2147484193" r:id="rId10"/>
    <p:sldLayoutId id="2147484194" r:id="rId11"/>
    <p:sldLayoutId id="2147484195" r:id="rId12"/>
    <p:sldLayoutId id="2147484196" r:id="rId13"/>
    <p:sldLayoutId id="2147484197" r:id="rId14"/>
    <p:sldLayoutId id="2147484198" r:id="rId15"/>
    <p:sldLayoutId id="2147484199" r:id="rId16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D0318FB5-AD2A-8345-B97D-C93518BB3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0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133123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24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323232"/>
                </a:solidFill>
                <a:latin typeface="Perpetua"/>
                <a:ea typeface="+mn-ea"/>
                <a:cs typeface="+mn-cs"/>
              </a:defRPr>
            </a:lvl1pPr>
          </a:lstStyle>
          <a:p>
            <a:pPr>
              <a:defRPr/>
            </a:pPr>
            <a:fld id="{7222BC44-393E-AA4A-BBB2-926B292841F7}" type="datetime1">
              <a:rPr lang="en-US"/>
              <a:pPr>
                <a:defRPr/>
              </a:pPr>
              <a:t>7/1/13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323232"/>
                </a:solidFill>
                <a:latin typeface="Perpetu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7" name="Line 1033"/>
          <p:cNvSpPr>
            <a:spLocks noChangeShapeType="1"/>
          </p:cNvSpPr>
          <p:nvPr/>
        </p:nvSpPr>
        <p:spPr bwMode="auto">
          <a:xfrm>
            <a:off x="914400" y="1371600"/>
            <a:ext cx="77724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3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charset="0"/>
          <a:ea typeface="ＭＳ Ｐゴシック" charset="0"/>
          <a:cs typeface="ＭＳ Ｐゴシック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" charset="0"/>
        <a:buChar char="§"/>
        <a:defRPr sz="26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F6C0AA"/>
        </a:buClr>
        <a:buSzPct val="85000"/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1B587C"/>
        </a:buClr>
        <a:buSzPct val="80000"/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1B587C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2588"/>
            <a:ext cx="7923213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4541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0813" cy="445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228600" y="6553200"/>
            <a:ext cx="1903413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i="1" baseline="0">
                <a:solidFill>
                  <a:srgbClr val="CC6600"/>
                </a:solidFill>
                <a:latin typeface="Arial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553200"/>
            <a:ext cx="2894013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aseline="0">
                <a:solidFill>
                  <a:srgbClr val="CC6600"/>
                </a:solidFill>
                <a:latin typeface="Arial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145414" name="Line 5"/>
          <p:cNvSpPr>
            <a:spLocks noChangeShapeType="1"/>
          </p:cNvSpPr>
          <p:nvPr/>
        </p:nvSpPr>
        <p:spPr bwMode="auto">
          <a:xfrm>
            <a:off x="533400" y="1371600"/>
            <a:ext cx="8077200" cy="1588"/>
          </a:xfrm>
          <a:prstGeom prst="line">
            <a:avLst/>
          </a:prstGeom>
          <a:noFill/>
          <a:ln w="7632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934200" y="6553200"/>
            <a:ext cx="1903413" cy="227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Font typeface="Arial" charset="0"/>
              <a:buNone/>
              <a:defRPr sz="1200" smtClean="0">
                <a:solidFill>
                  <a:srgbClr val="CC66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34F7D9-C3A4-5046-85C5-82B8DB09E0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2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  <p:sldLayoutId id="2147484240" r:id="rId12"/>
    <p:sldLayoutId id="2147484241" r:id="rId13"/>
  </p:sldLayoutIdLst>
  <p:hf hd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CC6600"/>
          </a:solidFill>
          <a:latin typeface="Garamond" pitchFamily="18" charset="0"/>
          <a:ea typeface="ＭＳ Ｐゴシック" charset="0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CC6600"/>
          </a:solidFill>
          <a:latin typeface="Garamond" charset="0"/>
          <a:ea typeface="ＭＳ Ｐゴシック" charset="0"/>
          <a:cs typeface="Lucida Sans Unicode" charset="0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CC6600"/>
          </a:solidFill>
          <a:latin typeface="Garamond" charset="0"/>
          <a:ea typeface="ＭＳ Ｐゴシック" charset="0"/>
          <a:cs typeface="Lucida Sans Unicode" charset="0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CC6600"/>
          </a:solidFill>
          <a:latin typeface="Garamond" charset="0"/>
          <a:ea typeface="ＭＳ Ｐゴシック" charset="0"/>
          <a:cs typeface="Lucida Sans Unicode" charset="0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CC6600"/>
          </a:solidFill>
          <a:latin typeface="Garamond" charset="0"/>
          <a:ea typeface="ＭＳ Ｐゴシック" charset="0"/>
          <a:cs typeface="Lucida Sans Unicode" charset="0"/>
        </a:defRPr>
      </a:lvl5pPr>
      <a:lvl6pPr marL="1536700" indent="-215900" algn="ctr" defTabSz="4572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3200">
          <a:solidFill>
            <a:srgbClr val="000000"/>
          </a:solidFill>
          <a:latin typeface="Arial" charset="0"/>
          <a:cs typeface="Lucida Sans Unicode" charset="0"/>
        </a:defRPr>
      </a:lvl6pPr>
      <a:lvl7pPr marL="1993900" indent="-215900" algn="ctr" defTabSz="4572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3200">
          <a:solidFill>
            <a:srgbClr val="000000"/>
          </a:solidFill>
          <a:latin typeface="Arial" charset="0"/>
          <a:cs typeface="Lucida Sans Unicode" charset="0"/>
        </a:defRPr>
      </a:lvl7pPr>
      <a:lvl8pPr marL="2451100" indent="-215900" algn="ctr" defTabSz="4572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3200">
          <a:solidFill>
            <a:srgbClr val="000000"/>
          </a:solidFill>
          <a:latin typeface="Arial" charset="0"/>
          <a:cs typeface="Lucida Sans Unicode" charset="0"/>
        </a:defRPr>
      </a:lvl8pPr>
      <a:lvl9pPr marL="2908300" indent="-215900" algn="ctr" defTabSz="4572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3200">
          <a:solidFill>
            <a:srgbClr val="000000"/>
          </a:solidFill>
          <a:latin typeface="Arial" charset="0"/>
          <a:cs typeface="Lucida Sans Unicode" charset="0"/>
        </a:defRPr>
      </a:lvl9pPr>
    </p:titleStyle>
    <p:bodyStyle>
      <a:lvl1pPr marL="341313" indent="-341313" algn="l" defTabSz="457200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CC6600"/>
        </a:buClr>
        <a:buSzPct val="75000"/>
        <a:buFont typeface="Wingdings" charset="0"/>
        <a:buChar char=""/>
        <a:defRPr sz="2800">
          <a:solidFill>
            <a:srgbClr val="000000"/>
          </a:solidFill>
          <a:latin typeface="Verdana" pitchFamily="34" charset="0"/>
          <a:ea typeface="ＭＳ Ｐゴシック" charset="0"/>
          <a:cs typeface="+mn-cs"/>
        </a:defRPr>
      </a:lvl1pPr>
      <a:lvl2pPr marL="741363" indent="-284163" algn="l" defTabSz="457200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CC6600"/>
        </a:buClr>
        <a:buSzPct val="75000"/>
        <a:buFont typeface="Wingdings" charset="0"/>
        <a:buChar char=""/>
        <a:defRPr sz="2400">
          <a:solidFill>
            <a:srgbClr val="000000"/>
          </a:solidFill>
          <a:latin typeface="Verdana" pitchFamily="34" charset="0"/>
          <a:ea typeface="Lucida Sans Unicode" charset="0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CC6600"/>
        </a:buClr>
        <a:buSzPct val="65000"/>
        <a:buFont typeface="Wingdings" charset="0"/>
        <a:buChar char="p"/>
        <a:defRPr sz="2000">
          <a:solidFill>
            <a:srgbClr val="000000"/>
          </a:solidFill>
          <a:latin typeface="Verdana" pitchFamily="34" charset="0"/>
          <a:ea typeface="Lucida Sans Unicode" charset="0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CC6600"/>
        </a:buClr>
        <a:buSzPct val="100000"/>
        <a:buFont typeface="Wingdings" charset="0"/>
        <a:buChar char="§"/>
        <a:defRPr>
          <a:solidFill>
            <a:srgbClr val="000000"/>
          </a:solidFill>
          <a:latin typeface="Verdana" pitchFamily="34" charset="0"/>
          <a:ea typeface="Lucida Sans Unicode" charset="0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CC6600"/>
        </a:buClr>
        <a:buSzPct val="80000"/>
        <a:buFont typeface="Wingdings" charset="0"/>
        <a:buChar char="§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57200" rtl="0" eaLnBrk="1" fontAlgn="base" hangingPunct="1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eaLnBrk="1" fontAlgn="base" hangingPunct="1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eaLnBrk="1" fontAlgn="base" hangingPunct="1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eaLnBrk="1" fontAlgn="base" hangingPunct="1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6285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prstClr val="black">
                    <a:tint val="95000"/>
                  </a:prstClr>
                </a:solidFill>
                <a:latin typeface="Corbel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12/15/2009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prstClr val="black">
                    <a:tint val="95000"/>
                  </a:prstClr>
                </a:solidFill>
                <a:latin typeface="Corbel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prstClr val="black">
                    <a:tint val="95000"/>
                  </a:prstClr>
                </a:solidFill>
                <a:latin typeface="Corbel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fld id="{941DB3EA-77FB-7D4C-98A7-9EF524285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3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ＭＳ Ｐゴシック" charset="0"/>
          <a:cs typeface="ＭＳ Ｐゴシック" charset="0"/>
        </a:defRPr>
      </a:lvl1pPr>
      <a:lvl2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0"/>
          <a:cs typeface="ＭＳ Ｐゴシック" charset="0"/>
        </a:defRPr>
      </a:lvl9pPr>
      <a:extLst/>
    </p:titleStyle>
    <p:bodyStyle>
      <a:lvl1pPr marL="438150" indent="-319088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charset="0"/>
        <a:buChar char="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302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0"/>
        <a:buChar char="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16025" indent="-182563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425575" indent="-182563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charset="0"/>
        <a:buChar char=""/>
        <a:defRPr lang="en-US"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C00D44F2-0F77-7C43-9720-A3EC23179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Rectangle 1029"/>
          <p:cNvSpPr txBox="1">
            <a:spLocks noChangeArrowheads="1"/>
          </p:cNvSpPr>
          <p:nvPr userDrawn="1"/>
        </p:nvSpPr>
        <p:spPr bwMode="auto">
          <a:xfrm>
            <a:off x="1524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 algn="l">
              <a:defRPr sz="1200" dirty="0" smtClean="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  <a:ea typeface="Arial" pitchFamily="-106" charset="0"/>
                <a:cs typeface="Arial" pitchFamily="-106" charset="0"/>
              </a:rPr>
              <a:t>© Onur Mutlu, 2009, 2010</a:t>
            </a:r>
          </a:p>
        </p:txBody>
      </p:sp>
    </p:spTree>
    <p:extLst>
      <p:ext uri="{BB962C8B-B14F-4D97-AF65-F5344CB8AC3E}">
        <p14:creationId xmlns:p14="http://schemas.microsoft.com/office/powerpoint/2010/main" val="400566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256" r:id="rId2"/>
    <p:sldLayoutId id="2147484257" r:id="rId3"/>
    <p:sldLayoutId id="2147484258" r:id="rId4"/>
    <p:sldLayoutId id="2147484259" r:id="rId5"/>
    <p:sldLayoutId id="2147484260" r:id="rId6"/>
    <p:sldLayoutId id="2147484261" r:id="rId7"/>
    <p:sldLayoutId id="2147484262" r:id="rId8"/>
    <p:sldLayoutId id="2147484263" r:id="rId9"/>
    <p:sldLayoutId id="2147484264" r:id="rId10"/>
    <p:sldLayoutId id="2147484265" r:id="rId11"/>
    <p:sldLayoutId id="2147484266" r:id="rId12"/>
    <p:sldLayoutId id="2147484267" r:id="rId13"/>
    <p:sldLayoutId id="2147484268" r:id="rId14"/>
    <p:sldLayoutId id="2147484269" r:id="rId15"/>
    <p:sldLayoutId id="2147484270" r:id="rId16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220972" y="114509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Gill Sans MT"/>
              </a:rPr>
              <a:t>$</a:t>
            </a: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488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352800" y="6381750"/>
            <a:ext cx="3581400" cy="476250"/>
          </a:xfrm>
          <a:prstGeom prst="rect">
            <a:avLst/>
          </a:prstGeom>
        </p:spPr>
        <p:txBody>
          <a:bodyPr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E7DEC9">
                    <a:shade val="50000"/>
                    <a:satMod val="200000"/>
                  </a:srgbClr>
                </a:solidFill>
                <a:effectLst/>
                <a:latin typeface="Gill Sans MT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19050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75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2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572314"/>
          </a:solidFill>
          <a:latin typeface="Gill Sans MT" charset="-18"/>
          <a:ea typeface="ＭＳ Ｐゴシック" charset="-128"/>
          <a:cs typeface="ＭＳ Ｐゴシック" charset="-128"/>
        </a:defRPr>
      </a:lvl9pPr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charset="0"/>
        <a:buChar char="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charset="0"/>
        <a:buChar char="◦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charset="0"/>
        <a:buChar char="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charset="0"/>
        <a:buChar char="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charset="0"/>
        <a:buChar char="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050"/>
            <a:ext cx="861060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fld id="{F7D43166-16DD-E144-BC83-E1177273A6FE}" type="slidenum">
              <a:rPr lang="en-US" smtClean="0">
                <a:cs typeface="Arial" charset="0"/>
              </a:rPr>
              <a:pPr/>
              <a:t>‹#›</a:t>
            </a:fld>
            <a:endParaRPr lang="en-US" smtClean="0">
              <a:cs typeface="Arial" charset="0"/>
            </a:endParaRPr>
          </a:p>
        </p:txBody>
      </p:sp>
      <p:sp>
        <p:nvSpPr>
          <p:cNvPr id="3078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080" name="Picture 7" descr="safari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357938"/>
            <a:ext cx="13477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2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C1048B6-75C2-4B3C-A1E9-A765E362A8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7/1/13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010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>
              <a:defRPr/>
            </a:pPr>
            <a:fld id="{C00D44F2-0F77-7C43-9720-A3EC23179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Rectangle 1029"/>
          <p:cNvSpPr txBox="1">
            <a:spLocks noChangeArrowheads="1"/>
          </p:cNvSpPr>
          <p:nvPr userDrawn="1"/>
        </p:nvSpPr>
        <p:spPr bwMode="auto">
          <a:xfrm>
            <a:off x="1524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 algn="l">
              <a:defRPr sz="1200" dirty="0" smtClean="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  <a:ea typeface="Arial" pitchFamily="-106" charset="0"/>
                <a:cs typeface="Arial" pitchFamily="-106" charset="0"/>
              </a:rPr>
              <a:t>© Onur Mutlu, 2009, 2010</a:t>
            </a:r>
          </a:p>
        </p:txBody>
      </p:sp>
    </p:spTree>
    <p:extLst>
      <p:ext uri="{BB962C8B-B14F-4D97-AF65-F5344CB8AC3E}">
        <p14:creationId xmlns:p14="http://schemas.microsoft.com/office/powerpoint/2010/main" val="401794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  <p:sldLayoutId id="2147484310" r:id="rId13"/>
    <p:sldLayoutId id="2147484311" r:id="rId14"/>
    <p:sldLayoutId id="2147484312" r:id="rId15"/>
    <p:sldLayoutId id="2147484313" r:id="rId16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dirty="0" smtClean="0">
                <a:solidFill>
                  <a:srgbClr val="000000"/>
                </a:solidFill>
                <a:ea typeface="+mn-ea"/>
                <a:cs typeface="+mn-cs"/>
              </a:rPr>
              <a:t>CHIPPER: HPCA 2011</a:t>
            </a:r>
            <a:endParaRPr lang="en-US" altLang="en-US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1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omutlu" TargetMode="External"/><Relationship Id="rId4" Type="http://schemas.openxmlformats.org/officeDocument/2006/relationships/hyperlink" Target="mailto:onur@cmu.edu" TargetMode="External"/><Relationship Id="rId5" Type="http://schemas.openxmlformats.org/officeDocument/2006/relationships/image" Target="../media/image12.jpe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onferences.sigcomm.org/sigcomm/2012/" TargetMode="External"/><Relationship Id="rId4" Type="http://schemas.openxmlformats.org/officeDocument/2006/relationships/hyperlink" Target="http://users.ece.cmu.edu/~omutlu/pub/nychis_sigcomm12_talk.pptx" TargetMode="External"/><Relationship Id="rId5" Type="http://schemas.openxmlformats.org/officeDocument/2006/relationships/hyperlink" Target="http://users.ece.cmu.edu/~omutlu/pub/noc-congestion_hotnets10.pdf" TargetMode="External"/><Relationship Id="rId6" Type="http://schemas.openxmlformats.org/officeDocument/2006/relationships/hyperlink" Target="http://conferences.sigcomm.org/hotnets/2010/" TargetMode="External"/><Relationship Id="rId7" Type="http://schemas.openxmlformats.org/officeDocument/2006/relationships/hyperlink" Target="http://users.ece.cmu.edu/~omutlu/pub/nychis_hotnets10_talk.ppt" TargetMode="External"/><Relationship Id="rId8" Type="http://schemas.openxmlformats.org/officeDocument/2006/relationships/hyperlink" Target="http://users.ece.cmu.edu/~omutlu/pub/nychis_hotnets10_talk.key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sers.ece.cmu.edu/~omutlu/pub/onchip-network-congestion-scalability_sigcomm2012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-XL4BNRoBA&amp;list=PL5PHm2jkkXmidJOd59REog9jDnPDTG6IJ&amp;index=15" TargetMode="External"/><Relationship Id="rId4" Type="http://schemas.openxmlformats.org/officeDocument/2006/relationships/hyperlink" Target="http://www.youtube.com/watch?v=dl5TZ4-oao0&amp;list=PL5PHm2jkkXmidJOd59REog9jDnPDTG6IJ&amp;index=19" TargetMode="External"/><Relationship Id="rId5" Type="http://schemas.openxmlformats.org/officeDocument/2006/relationships/hyperlink" Target="http://www.youtube.com/watch?v=vr5hbSkb1Eg&amp;list=PL5PHm2jkkXmidJOd59REog9jDnPDTG6IJ&amp;index=2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6xEpbFVgnf8&amp;list=PL5PHm2jkkXmidJOd59REog9jDnPDTG6IJ&amp;index=33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IIkIwiNNl0c&amp;list=PL5PHm2jkkXmidJOd59REog9jDnPDTG6IJ&amp;index=29" TargetMode="External"/><Relationship Id="rId3" Type="http://schemas.openxmlformats.org/officeDocument/2006/relationships/hyperlink" Target="http://www.youtube.com/watch?v=yapQavK6LUk&amp;list=PL5PHm2jkkXmidJOd59REog9jDnPDTG6IJ&amp;index=30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l5TZ4-oao0&amp;list=PL5PHm2jkkXmidJOd59REog9jDnPDTG6IJ&amp;index=19" TargetMode="External"/><Relationship Id="rId4" Type="http://schemas.openxmlformats.org/officeDocument/2006/relationships/hyperlink" Target="http://www.youtube.com/watch?v=vr5hbSkb1Eg&amp;list=PL5PHm2jkkXmidJOd59REog9jDnPDTG6IJ&amp;index=2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f-XL4BNRoBA&amp;list=PL5PHm2jkkXmidJOd59REog9jDnPDTG6IJ&amp;index=1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ece447/s13/doku.php" TargetMode="External"/><Relationship Id="rId4" Type="http://schemas.openxmlformats.org/officeDocument/2006/relationships/hyperlink" Target="http://www.ece.cmu.edu/~ece740/f11/doku.php" TargetMode="External"/><Relationship Id="rId5" Type="http://schemas.openxmlformats.org/officeDocument/2006/relationships/hyperlink" Target="http://www.ece.cmu.edu/~ece742/doku.php" TargetMode="External"/><Relationship Id="rId6" Type="http://schemas.openxmlformats.org/officeDocument/2006/relationships/hyperlink" Target="http://users.ece.cmu.edu/~omutlu/projects.htm" TargetMode="External"/><Relationship Id="rId7" Type="http://schemas.openxmlformats.org/officeDocument/2006/relationships/hyperlink" Target="http://scholar.google.com/citations?user=7XyGUGkAAAAJ&amp;hl=en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playlist?list=PL5PHm2jkkXmidJOd59REog9jDnPDTG6IJ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13.png"/><Relationship Id="rId3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hyperlink" Target="http://users.ece.cmu.edu/~omutlu/pub/hird_safari-tech-report-2012-004.pdf" TargetMode="External"/><Relationship Id="rId3" Type="http://schemas.openxmlformats.org/officeDocument/2006/relationships/hyperlink" Target="http://www.ece.cmu.edu/~safari/tr.html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notesSlide" Target="../notesSlides/notesSlide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24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25.png"/><Relationship Id="rId3" Type="http://schemas.openxmlformats.org/officeDocument/2006/relationships/image" Target="../media/image26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Relationship Id="rId2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5.xml"/><Relationship Id="rId2" Type="http://schemas.openxmlformats.org/officeDocument/2006/relationships/notesSlide" Target="../notesSlides/notesSlide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5.xml"/><Relationship Id="rId2" Type="http://schemas.openxmlformats.org/officeDocument/2006/relationships/notesSlide" Target="../notesSlides/notesSlide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8.xml"/><Relationship Id="rId2" Type="http://schemas.openxmlformats.org/officeDocument/2006/relationships/notesSlide" Target="../notesSlides/notesSlide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9.xml"/><Relationship Id="rId2" Type="http://schemas.openxmlformats.org/officeDocument/2006/relationships/notesSlide" Target="../notesSlides/notesSlide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5.xml"/><Relationship Id="rId2" Type="http://schemas.openxmlformats.org/officeDocument/2006/relationships/notesSlide" Target="../notesSlides/notesSlide1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isca09.cs.columbia.edu/" TargetMode="External"/><Relationship Id="rId4" Type="http://schemas.openxmlformats.org/officeDocument/2006/relationships/hyperlink" Target="http://users.ece.cmu.edu/~omutlu/pub/moscibroda_isca09_talk.pptx" TargetMode="External"/><Relationship Id="rId1" Type="http://schemas.openxmlformats.org/officeDocument/2006/relationships/slideLayout" Target="../slideLayouts/slideLayout292.xml"/><Relationship Id="rId2" Type="http://schemas.openxmlformats.org/officeDocument/2006/relationships/hyperlink" Target="http://users.ece.cmu.edu/~omutlu/pub/bless_isca09.pdf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308.xml"/><Relationship Id="rId2" Type="http://schemas.openxmlformats.org/officeDocument/2006/relationships/notesSlide" Target="../notesSlides/notesSlide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6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30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6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30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7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30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8.jpe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30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2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8.xml"/><Relationship Id="rId2" Type="http://schemas.openxmlformats.org/officeDocument/2006/relationships/notesSlide" Target="../notesSlides/notesSlide2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37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30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2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37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30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2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8.xml"/><Relationship Id="rId2" Type="http://schemas.openxmlformats.org/officeDocument/2006/relationships/notesSlide" Target="../notesSlides/notesSlide2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chart" Target="../charts/chart1.xml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30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34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30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308.xml"/><Relationship Id="rId2" Type="http://schemas.openxmlformats.org/officeDocument/2006/relationships/notesSlide" Target="../notesSlides/notesSlide2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chart" Target="../charts/chart6.xml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30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chart" Target="../charts/chart7.xml"/><Relationship Id="rId5" Type="http://schemas.openxmlformats.org/officeDocument/2006/relationships/chart" Target="../charts/chart8.xml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30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3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308.xml"/><Relationship Id="rId3" Type="http://schemas.openxmlformats.org/officeDocument/2006/relationships/notesSlide" Target="../notesSlides/notesSlide3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6.png"/><Relationship Id="rId5" Type="http://schemas.openxmlformats.org/officeDocument/2006/relationships/hyperlink" Target="http://users.ece.cmu.edu/~omutlu/pub/chipper_hpca11.pdf" TargetMode="External"/><Relationship Id="rId6" Type="http://schemas.openxmlformats.org/officeDocument/2006/relationships/hyperlink" Target="http://hpca17.ac.upc.edu/web/" TargetMode="External"/><Relationship Id="rId7" Type="http://schemas.openxmlformats.org/officeDocument/2006/relationships/hyperlink" Target="http://users.ece.cmu.edu/~omutlu/pub/fallin_hpca11_talk.pptx" TargetMode="External"/><Relationship Id="rId1" Type="http://schemas.openxmlformats.org/officeDocument/2006/relationships/slideLayout" Target="../slideLayouts/slideLayout309.xml"/><Relationship Id="rId2" Type="http://schemas.openxmlformats.org/officeDocument/2006/relationships/notesSlide" Target="../notesSlides/notesSlide3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3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3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3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39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0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49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0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Relationship Id="rId2" Type="http://schemas.openxmlformats.org/officeDocument/2006/relationships/notesSlide" Target="../notesSlides/notesSlide5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58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59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0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4" Type="http://schemas.openxmlformats.org/officeDocument/2006/relationships/chart" Target="../charts/chart10.xml"/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4" Type="http://schemas.openxmlformats.org/officeDocument/2006/relationships/chart" Target="../charts/chart12.xml"/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4" Type="http://schemas.openxmlformats.org/officeDocument/2006/relationships/chart" Target="../charts/chart14.xml"/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4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minimally-buffered-deflection-router_nocs12.pdf" TargetMode="External"/><Relationship Id="rId4" Type="http://schemas.openxmlformats.org/officeDocument/2006/relationships/hyperlink" Target="http://www2.imm.dtu.dk/projects/nocs_2012/nocs/Home.html" TargetMode="External"/><Relationship Id="rId5" Type="http://schemas.openxmlformats.org/officeDocument/2006/relationships/hyperlink" Target="http://users.ece.cmu.edu/~omutlu/pub/fallin_nocs12_talk.pptx" TargetMode="External"/><Relationship Id="rId6" Type="http://schemas.openxmlformats.org/officeDocument/2006/relationships/hyperlink" Target="http://users.ece.cmu.edu/~omutlu/pub/fallin_nocs12_talk.pdf" TargetMode="External"/><Relationship Id="rId7" Type="http://schemas.openxmlformats.org/officeDocument/2006/relationships/image" Target="../media/image6.png"/><Relationship Id="rId8" Type="http://schemas.openxmlformats.org/officeDocument/2006/relationships/image" Target="../media/image39.png"/><Relationship Id="rId1" Type="http://schemas.openxmlformats.org/officeDocument/2006/relationships/slideLayout" Target="../slideLayouts/slideLayout309.xml"/><Relationship Id="rId2" Type="http://schemas.openxmlformats.org/officeDocument/2006/relationships/notesSlide" Target="../notesSlides/notesSlide6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8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69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0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8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7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0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6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89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0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4.xml"/><Relationship Id="rId3" Type="http://schemas.openxmlformats.org/officeDocument/2006/relationships/chart" Target="../charts/chart15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5.xml"/><Relationship Id="rId3" Type="http://schemas.openxmlformats.org/officeDocument/2006/relationships/chart" Target="../charts/chart16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4" Type="http://schemas.openxmlformats.org/officeDocument/2006/relationships/chart" Target="../charts/chart18.xml"/><Relationship Id="rId5" Type="http://schemas.openxmlformats.org/officeDocument/2006/relationships/chart" Target="../charts/chart19.xml"/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6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7.xml"/><Relationship Id="rId3" Type="http://schemas.openxmlformats.org/officeDocument/2006/relationships/chart" Target="../charts/chart20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4" Type="http://schemas.openxmlformats.org/officeDocument/2006/relationships/chart" Target="../charts/chart22.xml"/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8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0.xml"/><Relationship Id="rId2" Type="http://schemas.openxmlformats.org/officeDocument/2006/relationships/notesSlide" Target="../notesSlides/notesSlide99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hyperlink" Target="http://conferences.sigcomm.org/sigcomm/2012/" TargetMode="External"/><Relationship Id="rId4" Type="http://schemas.openxmlformats.org/officeDocument/2006/relationships/hyperlink" Target="http://users.ece.cmu.edu/~omutlu/pub/nychis_sigcomm12_talk.pptx" TargetMode="External"/><Relationship Id="rId5" Type="http://schemas.openxmlformats.org/officeDocument/2006/relationships/hyperlink" Target="http://users.ece.cmu.edu/~omutlu/pub/noc-congestion_hotnets10.pdf" TargetMode="External"/><Relationship Id="rId6" Type="http://schemas.openxmlformats.org/officeDocument/2006/relationships/hyperlink" Target="http://conferences.sigcomm.org/hotnets/2010/" TargetMode="External"/><Relationship Id="rId7" Type="http://schemas.openxmlformats.org/officeDocument/2006/relationships/hyperlink" Target="http://users.ece.cmu.edu/~omutlu/pub/nychis_hotnets10_talk.ppt" TargetMode="External"/><Relationship Id="rId8" Type="http://schemas.openxmlformats.org/officeDocument/2006/relationships/hyperlink" Target="http://users.ece.cmu.edu/~omutlu/pub/nychis_hotnets10_talk.key" TargetMode="External"/><Relationship Id="rId1" Type="http://schemas.openxmlformats.org/officeDocument/2006/relationships/slideLayout" Target="../slideLayouts/slideLayout310.xml"/><Relationship Id="rId2" Type="http://schemas.openxmlformats.org/officeDocument/2006/relationships/hyperlink" Target="http://users.ece.cmu.edu/~omutlu/pub/onchip-network-congestion-scalability_sigcomm2012.pdf" TargetMode="Externa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hetero-adaptive-source-throttling_sbacpad12.pdf" TargetMode="External"/><Relationship Id="rId4" Type="http://schemas.openxmlformats.org/officeDocument/2006/relationships/hyperlink" Target="http://www.sbc.org.br/sbac/2012/" TargetMode="External"/><Relationship Id="rId5" Type="http://schemas.openxmlformats.org/officeDocument/2006/relationships/hyperlink" Target="http://users.ece.cmu.edu/~omutlu/pub/chang_sbacpad12_talk.pptx" TargetMode="External"/><Relationship Id="rId6" Type="http://schemas.openxmlformats.org/officeDocument/2006/relationships/hyperlink" Target="http://users.ece.cmu.edu/~omutlu/pub/chang_sbacpad12_talk.pdf" TargetMode="External"/><Relationship Id="rId7" Type="http://schemas.openxmlformats.org/officeDocument/2006/relationships/image" Target="../media/image6.png"/><Relationship Id="rId8" Type="http://schemas.openxmlformats.org/officeDocument/2006/relationships/image" Target="../media/image39.png"/><Relationship Id="rId1" Type="http://schemas.openxmlformats.org/officeDocument/2006/relationships/slideLayout" Target="../slideLayouts/slideLayout320.xml"/><Relationship Id="rId2" Type="http://schemas.openxmlformats.org/officeDocument/2006/relationships/notesSlide" Target="../notesSlides/notesSlide100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1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4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5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6.xml"/><Relationship Id="rId3" Type="http://schemas.openxmlformats.org/officeDocument/2006/relationships/chart" Target="../charts/chart2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7.xml"/><Relationship Id="rId3" Type="http://schemas.openxmlformats.org/officeDocument/2006/relationships/chart" Target="../charts/chart24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8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09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0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1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4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5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6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8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19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20.xml"/><Relationship Id="rId3" Type="http://schemas.openxmlformats.org/officeDocument/2006/relationships/chart" Target="../charts/chart25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21.xml"/><Relationship Id="rId3" Type="http://schemas.openxmlformats.org/officeDocument/2006/relationships/chart" Target="../charts/chart26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4" Type="http://schemas.openxmlformats.org/officeDocument/2006/relationships/chart" Target="../charts/chart28.xml"/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2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23.xml"/><Relationship Id="rId3" Type="http://schemas.openxmlformats.org/officeDocument/2006/relationships/chart" Target="../charts/chart29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24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Relationship Id="rId2" Type="http://schemas.openxmlformats.org/officeDocument/2006/relationships/notesSlide" Target="../notesSlides/notesSlide125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app-aware-noc_micro09.pdf" TargetMode="External"/><Relationship Id="rId4" Type="http://schemas.openxmlformats.org/officeDocument/2006/relationships/hyperlink" Target="http://www.microarch.org/micro42/" TargetMode="External"/><Relationship Id="rId5" Type="http://schemas.openxmlformats.org/officeDocument/2006/relationships/hyperlink" Target="http://users.ece.cmu.edu/~omutlu/pub/das_micro09_talk.pptx" TargetMode="External"/><Relationship Id="rId1" Type="http://schemas.openxmlformats.org/officeDocument/2006/relationships/slideLayout" Target="../slideLayouts/slideLayout245.xml"/><Relationship Id="rId2" Type="http://schemas.openxmlformats.org/officeDocument/2006/relationships/notesSlide" Target="../notesSlides/notesSlide126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Relationship Id="rId2" Type="http://schemas.openxmlformats.org/officeDocument/2006/relationships/notesSlide" Target="../notesSlides/notesSlide12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5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Relationship Id="rId2" Type="http://schemas.openxmlformats.org/officeDocument/2006/relationships/chart" Target="../charts/chart30.xml"/><Relationship Id="rId3" Type="http://schemas.openxmlformats.org/officeDocument/2006/relationships/chart" Target="../charts/chart3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Relationship Id="rId2" Type="http://schemas.openxmlformats.org/officeDocument/2006/relationships/chart" Target="../charts/chart32.xml"/><Relationship Id="rId3" Type="http://schemas.openxmlformats.org/officeDocument/2006/relationships/chart" Target="../charts/chart33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2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aergia_isca10.pdf" TargetMode="External"/><Relationship Id="rId4" Type="http://schemas.openxmlformats.org/officeDocument/2006/relationships/hyperlink" Target="http://isca2010.inria.fr/" TargetMode="External"/><Relationship Id="rId5" Type="http://schemas.openxmlformats.org/officeDocument/2006/relationships/hyperlink" Target="http://users.ece.cmu.edu/~omutlu/pub/moscibroda_isca10_talk.pptx" TargetMode="External"/><Relationship Id="rId1" Type="http://schemas.openxmlformats.org/officeDocument/2006/relationships/slideLayout" Target="../slideLayouts/slideLayout245.xml"/><Relationship Id="rId2" Type="http://schemas.openxmlformats.org/officeDocument/2006/relationships/notesSlide" Target="../notesSlides/notesSlide128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9.xml"/><Relationship Id="rId4" Type="http://schemas.openxmlformats.org/officeDocument/2006/relationships/image" Target="../media/image34.pn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58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59.xml"/><Relationship Id="rId3" Type="http://schemas.openxmlformats.org/officeDocument/2006/relationships/notesSlide" Target="../notesSlides/notesSlide130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notesSlide" Target="../notesSlides/notesSlide13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2.xml"/><Relationship Id="rId4" Type="http://schemas.openxmlformats.org/officeDocument/2006/relationships/image" Target="../media/image40.jpe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58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notesSlide" Target="../notesSlides/notesSlide133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34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35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9.xml"/><Relationship Id="rId2" Type="http://schemas.openxmlformats.org/officeDocument/2006/relationships/notesSlide" Target="../notesSlides/notesSlide136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7.xml"/><Relationship Id="rId4" Type="http://schemas.openxmlformats.org/officeDocument/2006/relationships/chart" Target="../charts/chart34.xml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58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notesSlide" Target="../notesSlides/notesSlide138.xml"/><Relationship Id="rId3" Type="http://schemas.openxmlformats.org/officeDocument/2006/relationships/chart" Target="../charts/chart35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notesSlide" Target="../notesSlides/notesSlide139.xml"/><Relationship Id="rId3" Type="http://schemas.openxmlformats.org/officeDocument/2006/relationships/chart" Target="../charts/chart36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0.xml"/><Relationship Id="rId4" Type="http://schemas.openxmlformats.org/officeDocument/2006/relationships/chart" Target="../charts/chart37.xml"/><Relationship Id="rId5" Type="http://schemas.openxmlformats.org/officeDocument/2006/relationships/image" Target="../media/image34.pn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58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notesSlide" Target="../notesSlides/notesSlide141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4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43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44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45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46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notesSlide" Target="../notesSlides/notesSlide147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notesSlide" Target="../notesSlides/notesSlide148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49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0.xml"/><Relationship Id="rId4" Type="http://schemas.openxmlformats.org/officeDocument/2006/relationships/chart" Target="../charts/chart38.xml"/><Relationship Id="rId1" Type="http://schemas.openxmlformats.org/officeDocument/2006/relationships/tags" Target="../tags/tag32.xml"/><Relationship Id="rId2" Type="http://schemas.openxmlformats.org/officeDocument/2006/relationships/slideLayout" Target="../slideLayouts/slideLayout258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1.xml"/><Relationship Id="rId4" Type="http://schemas.openxmlformats.org/officeDocument/2006/relationships/chart" Target="../charts/chart39.xml"/><Relationship Id="rId1" Type="http://schemas.openxmlformats.org/officeDocument/2006/relationships/tags" Target="../tags/tag33.xml"/><Relationship Id="rId2" Type="http://schemas.openxmlformats.org/officeDocument/2006/relationships/slideLayout" Target="../slideLayouts/slideLayout258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slideLayout" Target="../slideLayouts/slideLayout258.xml"/><Relationship Id="rId3" Type="http://schemas.openxmlformats.org/officeDocument/2006/relationships/notesSlide" Target="../notesSlides/notesSlide152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mecs_hpca09.pdf" TargetMode="External"/><Relationship Id="rId4" Type="http://schemas.openxmlformats.org/officeDocument/2006/relationships/hyperlink" Target="http://www.comparch.ncsu.edu/hpca/" TargetMode="External"/><Relationship Id="rId5" Type="http://schemas.openxmlformats.org/officeDocument/2006/relationships/hyperlink" Target="http://users.ece.cmu.edu/~omutlu/pub/grot_hpca09_talk.ppt" TargetMode="External"/><Relationship Id="rId1" Type="http://schemas.openxmlformats.org/officeDocument/2006/relationships/slideLayout" Target="../slideLayouts/slideLayout245.xml"/><Relationship Id="rId2" Type="http://schemas.openxmlformats.org/officeDocument/2006/relationships/notesSlide" Target="../notesSlides/notesSlide153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1.emf"/><Relationship Id="rId6" Type="http://schemas.openxmlformats.org/officeDocument/2006/relationships/image" Target="../media/image4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71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5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4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71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6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4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71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7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4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71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8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4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71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9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4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71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0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46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71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1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4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71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71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3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49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71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4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49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71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5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50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71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6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51.emf"/><Relationship Id="rId6" Type="http://schemas.openxmlformats.org/officeDocument/2006/relationships/oleObject" Target="../embeddings/oleObject14.bin"/><Relationship Id="rId7" Type="http://schemas.openxmlformats.org/officeDocument/2006/relationships/image" Target="../media/image52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71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7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53.emf"/><Relationship Id="rId6" Type="http://schemas.openxmlformats.org/officeDocument/2006/relationships/oleObject" Target="../embeddings/oleObject16.bin"/><Relationship Id="rId7" Type="http://schemas.openxmlformats.org/officeDocument/2006/relationships/image" Target="../media/image52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71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8.xml"/><Relationship Id="rId4" Type="http://schemas.openxmlformats.org/officeDocument/2006/relationships/oleObject" Target="../embeddings/oleObject17.bin"/><Relationship Id="rId5" Type="http://schemas.openxmlformats.org/officeDocument/2006/relationships/image" Target="../media/image54.emf"/><Relationship Id="rId6" Type="http://schemas.openxmlformats.org/officeDocument/2006/relationships/oleObject" Target="../embeddings/oleObject18.bin"/><Relationship Id="rId7" Type="http://schemas.openxmlformats.org/officeDocument/2006/relationships/image" Target="../media/image52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71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9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54.emf"/><Relationship Id="rId6" Type="http://schemas.openxmlformats.org/officeDocument/2006/relationships/image" Target="../media/image55.pn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71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0.xml"/><Relationship Id="rId4" Type="http://schemas.openxmlformats.org/officeDocument/2006/relationships/oleObject" Target="../embeddings/oleObject20.bin"/><Relationship Id="rId5" Type="http://schemas.openxmlformats.org/officeDocument/2006/relationships/image" Target="../media/image54.emf"/><Relationship Id="rId6" Type="http://schemas.openxmlformats.org/officeDocument/2006/relationships/oleObject" Target="../embeddings/oleObject21.bin"/><Relationship Id="rId7" Type="http://schemas.openxmlformats.org/officeDocument/2006/relationships/image" Target="../media/image56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71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1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54.emf"/><Relationship Id="rId6" Type="http://schemas.openxmlformats.org/officeDocument/2006/relationships/oleObject" Target="../embeddings/oleObject23.bin"/><Relationship Id="rId7" Type="http://schemas.openxmlformats.org/officeDocument/2006/relationships/image" Target="../media/image56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71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1" Type="http://schemas.openxmlformats.org/officeDocument/2006/relationships/slideLayout" Target="../slideLayouts/slideLayout269.xml"/><Relationship Id="rId2" Type="http://schemas.openxmlformats.org/officeDocument/2006/relationships/notesSlide" Target="../notesSlides/notesSlide17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9.xml"/><Relationship Id="rId2" Type="http://schemas.openxmlformats.org/officeDocument/2006/relationships/notesSlide" Target="../notesSlides/notesSlide173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9.xml"/><Relationship Id="rId2" Type="http://schemas.openxmlformats.org/officeDocument/2006/relationships/notesSlide" Target="../notesSlides/notesSlide174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4.xml"/><Relationship Id="rId2" Type="http://schemas.openxmlformats.org/officeDocument/2006/relationships/notesSlide" Target="../notesSlides/notesSlide175.xml"/><Relationship Id="rId3" Type="http://schemas.openxmlformats.org/officeDocument/2006/relationships/image" Target="../media/image61.emf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4.xml"/><Relationship Id="rId2" Type="http://schemas.openxmlformats.org/officeDocument/2006/relationships/notesSlide" Target="../notesSlides/notesSlide176.xml"/><Relationship Id="rId3" Type="http://schemas.openxmlformats.org/officeDocument/2006/relationships/image" Target="../media/image62.emf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4.xml"/><Relationship Id="rId2" Type="http://schemas.openxmlformats.org/officeDocument/2006/relationships/notesSlide" Target="../notesSlides/notesSlide177.xml"/><Relationship Id="rId3" Type="http://schemas.openxmlformats.org/officeDocument/2006/relationships/image" Target="../media/image63.emf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4.xml"/><Relationship Id="rId2" Type="http://schemas.openxmlformats.org/officeDocument/2006/relationships/notesSlide" Target="../notesSlides/notesSlide178.xml"/><Relationship Id="rId3" Type="http://schemas.openxmlformats.org/officeDocument/2006/relationships/image" Target="../media/image64.emf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9.xml"/><Relationship Id="rId2" Type="http://schemas.openxmlformats.org/officeDocument/2006/relationships/notesSlide" Target="../notesSlides/notesSlide179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kilonoc_isca11.pdf" TargetMode="External"/><Relationship Id="rId4" Type="http://schemas.openxmlformats.org/officeDocument/2006/relationships/hyperlink" Target="http://isca2011.umaine.edu/" TargetMode="External"/><Relationship Id="rId5" Type="http://schemas.openxmlformats.org/officeDocument/2006/relationships/hyperlink" Target="http://users.ece.cmu.edu/~omutlu/pub/grot_isca11_talk.pptx" TargetMode="External"/><Relationship Id="rId1" Type="http://schemas.openxmlformats.org/officeDocument/2006/relationships/slideLayout" Target="../slideLayouts/slideLayout245.xml"/><Relationship Id="rId2" Type="http://schemas.openxmlformats.org/officeDocument/2006/relationships/notesSlide" Target="../notesSlides/notesSlide180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4" Type="http://schemas.openxmlformats.org/officeDocument/2006/relationships/image" Target="../media/image66.jpeg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246.xml"/><Relationship Id="rId2" Type="http://schemas.openxmlformats.org/officeDocument/2006/relationships/notesSlide" Target="../notesSlides/notesSlide181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Relationship Id="rId2" Type="http://schemas.openxmlformats.org/officeDocument/2006/relationships/notesSlide" Target="../notesSlides/notesSlide18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3.xml"/><Relationship Id="rId4" Type="http://schemas.openxmlformats.org/officeDocument/2006/relationships/oleObject" Target="../embeddings/oleObject24.bin"/><Relationship Id="rId5" Type="http://schemas.openxmlformats.org/officeDocument/2006/relationships/image" Target="../media/image6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46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4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68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46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5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68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46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6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69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46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7.xml"/><Relationship Id="rId4" Type="http://schemas.openxmlformats.org/officeDocument/2006/relationships/oleObject" Target="../embeddings/oleObject28.bin"/><Relationship Id="rId5" Type="http://schemas.openxmlformats.org/officeDocument/2006/relationships/image" Target="../media/image70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46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8.xml"/><Relationship Id="rId4" Type="http://schemas.openxmlformats.org/officeDocument/2006/relationships/oleObject" Target="../embeddings/oleObject29.bin"/><Relationship Id="rId5" Type="http://schemas.openxmlformats.org/officeDocument/2006/relationships/image" Target="../media/image71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46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9.xml"/><Relationship Id="rId4" Type="http://schemas.openxmlformats.org/officeDocument/2006/relationships/oleObject" Target="../embeddings/oleObject30.bin"/><Relationship Id="rId5" Type="http://schemas.openxmlformats.org/officeDocument/2006/relationships/image" Target="../media/image71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46.x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0.xml"/><Relationship Id="rId4" Type="http://schemas.openxmlformats.org/officeDocument/2006/relationships/oleObject" Target="../embeddings/oleObject31.bin"/><Relationship Id="rId5" Type="http://schemas.openxmlformats.org/officeDocument/2006/relationships/image" Target="../media/image71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46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1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70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46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2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2.xml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72.png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82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3.xml"/><Relationship Id="rId4" Type="http://schemas.openxmlformats.org/officeDocument/2006/relationships/oleObject" Target="../embeddings/Microsoft_Excel_97_-_2004_Worksheet2.xls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8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2.xml"/><Relationship Id="rId2" Type="http://schemas.openxmlformats.org/officeDocument/2006/relationships/notesSlide" Target="../notesSlides/notesSlide194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omutlu" TargetMode="External"/><Relationship Id="rId4" Type="http://schemas.openxmlformats.org/officeDocument/2006/relationships/hyperlink" Target="mailto:onur@cmu.edu" TargetMode="External"/><Relationship Id="rId5" Type="http://schemas.openxmlformats.org/officeDocument/2006/relationships/image" Target="../media/image12.jpe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0020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Scalable Many-Core Memory Systems Optional Topic </a:t>
            </a:r>
            <a:r>
              <a:rPr lang="en-US" sz="4000" dirty="0"/>
              <a:t>5</a:t>
            </a:r>
            <a:r>
              <a:rPr lang="en-US" sz="4000" dirty="0" smtClean="0"/>
              <a:t>: Interconnects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717032"/>
            <a:ext cx="4590256" cy="614362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solidFill>
                  <a:srgbClr val="003399"/>
                </a:solidFill>
                <a:latin typeface="Tahoma" charset="0"/>
              </a:rPr>
              <a:t>Prof. Onur Mutlu</a:t>
            </a:r>
          </a:p>
          <a:p>
            <a:pPr eaLnBrk="1" hangingPunct="1"/>
            <a:r>
              <a:rPr lang="en-US" sz="2000" dirty="0">
                <a:latin typeface="Tahoma" charset="0"/>
                <a:hlinkClick r:id="rId3"/>
              </a:rPr>
              <a:t>http://www.ece.cmu.edu/~omutlu</a:t>
            </a:r>
            <a:endParaRPr lang="en-US" sz="2000" dirty="0">
              <a:solidFill>
                <a:srgbClr val="003399"/>
              </a:solidFill>
              <a:latin typeface="Tahoma" charset="0"/>
            </a:endParaRPr>
          </a:p>
          <a:p>
            <a:pPr eaLnBrk="1" hangingPunct="1"/>
            <a:r>
              <a:rPr lang="en-US" sz="2000" dirty="0">
                <a:latin typeface="Tahoma" charset="0"/>
                <a:hlinkClick r:id="rId4"/>
              </a:rPr>
              <a:t>onur@cmu.edu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err="1" smtClean="0">
                <a:latin typeface="Tahoma" charset="0"/>
              </a:rPr>
              <a:t>HiPEAC</a:t>
            </a:r>
            <a:r>
              <a:rPr lang="en-US" sz="2000" dirty="0" smtClean="0">
                <a:latin typeface="Tahoma" charset="0"/>
              </a:rPr>
              <a:t> ACACES Summer School 2013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smtClean="0">
                <a:latin typeface="Tahoma" charset="0"/>
              </a:rPr>
              <a:t>July 15-19, </a:t>
            </a:r>
            <a:r>
              <a:rPr lang="en-US" sz="2000" dirty="0">
                <a:latin typeface="Tahoma" charset="0"/>
              </a:rPr>
              <a:t>2013</a:t>
            </a: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518140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32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What Will You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Learn in This Course?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Scalable Many-Core Memory Systems 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July 15-19, 2013</a:t>
            </a:r>
          </a:p>
          <a:p>
            <a:pPr lvl="1"/>
            <a:endParaRPr lang="en-US" sz="2300" dirty="0" smtClean="0">
              <a:latin typeface="Tahoma" charset="0"/>
              <a:ea typeface="ＭＳ Ｐゴシック" charset="0"/>
            </a:endParaRP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1: Main memory basics, DRAM scaling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2: Emerging memory technologies and hybrid memories</a:t>
            </a:r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3: Main memory interference and QoS 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4 (unlikely): Cache management 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5 (unlikely): Interconnects</a:t>
            </a:r>
          </a:p>
          <a:p>
            <a:endParaRPr lang="en-US" dirty="0" smtClean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  <a:ea typeface="ＭＳ Ｐゴシック" charset="0"/>
              </a:rPr>
              <a:t>Major Overview Reading: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Mutlu, “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Memory Scaling: A Systems Architecture Perspective</a:t>
            </a:r>
            <a:r>
              <a:rPr lang="en-US" dirty="0" smtClean="0">
                <a:latin typeface="Tahoma" charset="0"/>
                <a:ea typeface="ＭＳ Ｐゴシック" charset="0"/>
              </a:rPr>
              <a:t>,” IMW 2013.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81F1D4-7954-BD41-94E6-A5D63847144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2208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33563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Readings and Videos</a:t>
            </a:r>
            <a:endParaRPr lang="en-US" sz="4000" dirty="0">
              <a:latin typeface="Garamond" charset="0"/>
            </a:endParaRP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0153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Readings for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Topic 5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152400" y="901700"/>
            <a:ext cx="8915400" cy="5194300"/>
          </a:xfrm>
        </p:spPr>
        <p:txBody>
          <a:bodyPr/>
          <a:lstStyle/>
          <a:p>
            <a:r>
              <a:rPr lang="en-US" sz="2200" dirty="0" smtClean="0">
                <a:latin typeface="Tahoma" charset="0"/>
                <a:ea typeface="ＭＳ Ｐゴシック" charset="0"/>
                <a:cs typeface="ＭＳ Ｐゴシック" charset="0"/>
              </a:rPr>
              <a:t>Required – Interconnects in Multi-Core</a:t>
            </a:r>
          </a:p>
          <a:p>
            <a:pPr lvl="1"/>
            <a:r>
              <a:rPr lang="en-US" sz="1900" dirty="0" smtClean="0">
                <a:latin typeface="Tahoma" charset="0"/>
                <a:ea typeface="ＭＳ Ｐゴシック" charset="0"/>
                <a:cs typeface="ＭＳ Ｐゴシック" charset="0"/>
              </a:rPr>
              <a:t>Moscibroda and Mutlu, “</a:t>
            </a:r>
            <a:r>
              <a:rPr lang="en-US" sz="19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 Case for Bufferless Routing in On-Chip Networks</a:t>
            </a:r>
            <a:r>
              <a:rPr lang="en-US" sz="1900" dirty="0" smtClean="0">
                <a:latin typeface="Tahoma" charset="0"/>
                <a:ea typeface="ＭＳ Ｐゴシック" charset="0"/>
                <a:cs typeface="ＭＳ Ｐゴシック" charset="0"/>
              </a:rPr>
              <a:t>,” ISCA 2009.</a:t>
            </a:r>
          </a:p>
          <a:p>
            <a:pPr lvl="1"/>
            <a:r>
              <a:rPr lang="en-US" sz="1900" dirty="0" smtClean="0">
                <a:latin typeface="Tahoma" charset="0"/>
                <a:ea typeface="ＭＳ Ｐゴシック" charset="0"/>
                <a:cs typeface="ＭＳ Ｐゴシック" charset="0"/>
              </a:rPr>
              <a:t>Fallin et al., “</a:t>
            </a:r>
            <a:r>
              <a:rPr lang="en-US" sz="19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CHIPPER: A Low-Complexity Bufferless Deflection Router</a:t>
            </a:r>
            <a:r>
              <a:rPr lang="en-US" sz="1900" dirty="0" smtClean="0">
                <a:latin typeface="Tahoma" charset="0"/>
                <a:ea typeface="ＭＳ Ｐゴシック" charset="0"/>
                <a:cs typeface="ＭＳ Ｐゴシック" charset="0"/>
              </a:rPr>
              <a:t>,” HPCA 2011.</a:t>
            </a:r>
            <a:endParaRPr lang="en-US" sz="19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900" dirty="0" smtClean="0">
                <a:latin typeface="Tahoma" charset="0"/>
                <a:ea typeface="ＭＳ Ｐゴシック" charset="0"/>
              </a:rPr>
              <a:t>Fallin et al., “</a:t>
            </a:r>
            <a:r>
              <a:rPr lang="en-US" sz="1900" dirty="0" err="1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MinBD</a:t>
            </a:r>
            <a:r>
              <a:rPr lang="en-US" sz="1900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: Minimally-Buffered Deflection Routing for Energy-Efficient Interconnect</a:t>
            </a:r>
            <a:r>
              <a:rPr lang="en-US" sz="1900" dirty="0" smtClean="0">
                <a:latin typeface="Tahoma" charset="0"/>
                <a:ea typeface="ＭＳ Ｐゴシック" charset="0"/>
              </a:rPr>
              <a:t>,” NOCS 2012.</a:t>
            </a:r>
          </a:p>
          <a:p>
            <a:pPr lvl="1"/>
            <a:r>
              <a:rPr lang="en-US" altLang="ja-JP" sz="1900" dirty="0" smtClean="0">
                <a:latin typeface="Tahoma" charset="0"/>
                <a:ea typeface="ＭＳ Ｐゴシック" charset="0"/>
              </a:rPr>
              <a:t>Das et al., “</a:t>
            </a:r>
            <a:r>
              <a:rPr lang="en-US" altLang="ja-JP" sz="1900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Application-Aware Prioritization Mechanisms for On-Chip Networks</a:t>
            </a:r>
            <a:r>
              <a:rPr lang="en-US" altLang="ja-JP" sz="1900" dirty="0" smtClean="0">
                <a:latin typeface="Tahoma" charset="0"/>
                <a:ea typeface="ＭＳ Ｐゴシック" charset="0"/>
              </a:rPr>
              <a:t>,” MICRO 2009.</a:t>
            </a:r>
          </a:p>
          <a:p>
            <a:pPr lvl="1"/>
            <a:r>
              <a:rPr lang="en-US" altLang="ja-JP" sz="1900" dirty="0" smtClean="0">
                <a:latin typeface="Tahoma" charset="0"/>
                <a:ea typeface="ＭＳ Ｐゴシック" charset="0"/>
              </a:rPr>
              <a:t>Das et al., “</a:t>
            </a:r>
            <a:r>
              <a:rPr lang="en-US" sz="2000" dirty="0" err="1" smtClean="0">
                <a:solidFill>
                  <a:srgbClr val="0000FF"/>
                </a:solidFill>
              </a:rPr>
              <a:t>Aergia</a:t>
            </a:r>
            <a:r>
              <a:rPr lang="en-US" sz="2000" dirty="0" smtClean="0">
                <a:solidFill>
                  <a:srgbClr val="0000FF"/>
                </a:solidFill>
              </a:rPr>
              <a:t>: Exploiting Packet Latency Slack in On-Chip Networks</a:t>
            </a:r>
            <a:r>
              <a:rPr lang="en-US" altLang="ja-JP" sz="1900" dirty="0" smtClean="0">
                <a:latin typeface="Tahoma" charset="0"/>
                <a:ea typeface="ＭＳ Ｐゴシック" charset="0"/>
              </a:rPr>
              <a:t>,” ISCA 2010, IEEE Micro 2011.</a:t>
            </a:r>
          </a:p>
          <a:p>
            <a:pPr>
              <a:buFont typeface="Wingdings" charset="0"/>
              <a:buNone/>
            </a:pP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Recommended</a:t>
            </a:r>
          </a:p>
          <a:p>
            <a:pPr lvl="1"/>
            <a:r>
              <a:rPr lang="en-US" sz="1900" dirty="0" smtClean="0">
                <a:latin typeface="Tahoma" charset="0"/>
                <a:ea typeface="ＭＳ Ｐゴシック" charset="0"/>
              </a:rPr>
              <a:t>Grot et al. “</a:t>
            </a:r>
            <a:r>
              <a:rPr lang="en-US" sz="2000" dirty="0" smtClean="0">
                <a:solidFill>
                  <a:srgbClr val="0000FF"/>
                </a:solidFill>
              </a:rPr>
              <a:t>Preemptive Virtual Clock: A Flexible, Efficient, and Cost-effective QOS Scheme for Networks-on-Chip</a:t>
            </a:r>
            <a:r>
              <a:rPr lang="en-US" sz="1900" dirty="0" smtClean="0">
                <a:latin typeface="Tahoma" charset="0"/>
                <a:ea typeface="ＭＳ Ｐゴシック" charset="0"/>
              </a:rPr>
              <a:t>,” MICRO 2009.</a:t>
            </a:r>
          </a:p>
          <a:p>
            <a:pPr lvl="1"/>
            <a:r>
              <a:rPr lang="en-US" altLang="ja-JP" sz="1900" dirty="0" smtClean="0">
                <a:latin typeface="Tahoma" charset="0"/>
                <a:ea typeface="ＭＳ Ｐゴシック" charset="0"/>
              </a:rPr>
              <a:t>Grot et al., “</a:t>
            </a:r>
            <a:r>
              <a:rPr lang="en-US" sz="2000" dirty="0" smtClean="0">
                <a:solidFill>
                  <a:srgbClr val="0000FF"/>
                </a:solidFill>
              </a:rPr>
              <a:t>Kilo-NOC: A Heterogeneous Network-on-Chip Architecture for Scalability and Service Guarantees</a:t>
            </a:r>
            <a:r>
              <a:rPr lang="en-US" altLang="ja-JP" sz="1900" dirty="0" smtClean="0">
                <a:latin typeface="Tahoma" charset="0"/>
                <a:ea typeface="ＭＳ Ｐゴシック" charset="0"/>
              </a:rPr>
              <a:t>,” ISCA 2011, IEEE Micro 2012.</a:t>
            </a:r>
            <a:endParaRPr lang="en-US" altLang="ja-JP" sz="1900" dirty="0">
              <a:latin typeface="Tahoma" charset="0"/>
              <a:ea typeface="ＭＳ Ｐゴシック" charset="0"/>
            </a:endParaRPr>
          </a:p>
          <a:p>
            <a:pPr marL="344487" lvl="1" indent="0">
              <a:buNone/>
            </a:pPr>
            <a:endParaRPr lang="en-US" sz="1900" dirty="0">
              <a:latin typeface="Tahoma" charset="0"/>
              <a:ea typeface="ＭＳ Ｐゴシック" charset="0"/>
            </a:endParaRPr>
          </a:p>
          <a:p>
            <a:pPr lvl="1"/>
            <a:endParaRPr lang="en-US" sz="2000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68BA235-1224-7245-BD2C-162D618C44A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685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Readings for Topic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Studies of congestion and congestion control in on-chip vs. internet-like networks</a:t>
            </a:r>
          </a:p>
          <a:p>
            <a:endParaRPr lang="en-US" sz="2000" dirty="0" smtClean="0"/>
          </a:p>
          <a:p>
            <a:r>
              <a:rPr lang="en-US" sz="2000" dirty="0" smtClean="0"/>
              <a:t>George </a:t>
            </a:r>
            <a:r>
              <a:rPr lang="en-US" sz="2000" dirty="0" err="1" smtClean="0"/>
              <a:t>Nychis</a:t>
            </a:r>
            <a:r>
              <a:rPr lang="en-US" sz="2000" dirty="0" smtClean="0"/>
              <a:t>, Chris Fallin, Thomas Moscibroda, </a:t>
            </a:r>
            <a:r>
              <a:rPr lang="en-US" sz="2000" u="sng" dirty="0" smtClean="0"/>
              <a:t>Onur Mutlu</a:t>
            </a:r>
            <a:r>
              <a:rPr lang="en-US" sz="2000" dirty="0" smtClean="0"/>
              <a:t>, and </a:t>
            </a:r>
            <a:r>
              <a:rPr lang="en-US" sz="2000" dirty="0" err="1" smtClean="0"/>
              <a:t>Srinivasan</a:t>
            </a:r>
            <a:r>
              <a:rPr lang="en-US" sz="2000" dirty="0" smtClean="0"/>
              <a:t> </a:t>
            </a:r>
            <a:r>
              <a:rPr lang="en-US" sz="2000" dirty="0" err="1" smtClean="0"/>
              <a:t>Seshan</a:t>
            </a:r>
            <a:r>
              <a:rPr lang="en-US" sz="2000" dirty="0" smtClean="0"/>
              <a:t>,</a:t>
            </a:r>
            <a:br>
              <a:rPr lang="en-US" sz="2000" dirty="0" smtClean="0"/>
            </a:br>
            <a:r>
              <a:rPr lang="en-US" sz="2000" b="1" dirty="0" smtClean="0">
                <a:hlinkClick r:id="rId2"/>
              </a:rPr>
              <a:t>"On-Chip Networks from a Networking Perspective: Congestion and Scalability in Many-core Interconnects"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Proceedings of the </a:t>
            </a:r>
            <a:r>
              <a:rPr lang="en-US" sz="2000" i="1" dirty="0" smtClean="0">
                <a:hlinkClick r:id="rId3"/>
              </a:rPr>
              <a:t>2012 ACM SIGCOMM Conference</a:t>
            </a:r>
            <a:r>
              <a:rPr lang="en-US" sz="2000" i="1" dirty="0" smtClean="0"/>
              <a:t> (</a:t>
            </a:r>
            <a:r>
              <a:rPr lang="en-US" sz="2000" b="1" i="1" dirty="0" smtClean="0"/>
              <a:t>SIGCOMM</a:t>
            </a:r>
            <a:r>
              <a:rPr lang="en-US" sz="2000" i="1" dirty="0" smtClean="0"/>
              <a:t>)</a:t>
            </a:r>
            <a:r>
              <a:rPr lang="en-US" sz="2000" dirty="0" smtClean="0"/>
              <a:t>, Helsinki, Finland, August 2012. </a:t>
            </a:r>
            <a:r>
              <a:rPr lang="en-US" sz="2000" dirty="0" smtClean="0">
                <a:hlinkClick r:id="rId4"/>
              </a:rPr>
              <a:t>Slides (pptx)</a:t>
            </a:r>
            <a:r>
              <a:rPr lang="en-US" sz="2000" dirty="0" smtClean="0"/>
              <a:t> </a:t>
            </a:r>
          </a:p>
          <a:p>
            <a:endParaRPr lang="en-US" sz="2000" dirty="0"/>
          </a:p>
          <a:p>
            <a:r>
              <a:rPr lang="en-US" sz="2000" dirty="0" smtClean="0"/>
              <a:t>George </a:t>
            </a:r>
            <a:r>
              <a:rPr lang="en-US" sz="2000" dirty="0" err="1" smtClean="0"/>
              <a:t>Nychis</a:t>
            </a:r>
            <a:r>
              <a:rPr lang="en-US" sz="2000" dirty="0" smtClean="0"/>
              <a:t>, Chris Fallin, Thomas Moscibroda, and </a:t>
            </a:r>
            <a:r>
              <a:rPr lang="en-US" sz="2000" u="sng" dirty="0" smtClean="0"/>
              <a:t>Onur Mutlu</a:t>
            </a:r>
            <a:r>
              <a:rPr lang="en-US" sz="2000" dirty="0" smtClean="0"/>
              <a:t>,</a:t>
            </a:r>
            <a:br>
              <a:rPr lang="en-US" sz="2000" dirty="0" smtClean="0"/>
            </a:br>
            <a:r>
              <a:rPr lang="en-US" sz="2000" b="1" dirty="0" smtClean="0">
                <a:hlinkClick r:id="rId5"/>
              </a:rPr>
              <a:t>"Next Generation On-Chip Networks: What Kind of Congestion Control Do We Need?"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i="1" dirty="0" smtClean="0"/>
              <a:t>Proceedings of the </a:t>
            </a:r>
            <a:r>
              <a:rPr lang="en-US" sz="2000" i="1" dirty="0" smtClean="0">
                <a:hlinkClick r:id="rId6"/>
              </a:rPr>
              <a:t>9th ACM Workshop on Hot Topics in Networks</a:t>
            </a:r>
            <a:r>
              <a:rPr lang="en-US" sz="2000" i="1" dirty="0" smtClean="0"/>
              <a:t> (</a:t>
            </a:r>
            <a:r>
              <a:rPr lang="en-US" sz="2000" b="1" i="1" dirty="0" smtClean="0"/>
              <a:t>HOTNETS</a:t>
            </a:r>
            <a:r>
              <a:rPr lang="en-US" sz="2000" i="1" dirty="0" smtClean="0"/>
              <a:t>)</a:t>
            </a:r>
            <a:r>
              <a:rPr lang="en-US" sz="2000" dirty="0" smtClean="0"/>
              <a:t>, Monterey, CA, October 2010. </a:t>
            </a:r>
            <a:r>
              <a:rPr lang="en-US" sz="2000" dirty="0" smtClean="0">
                <a:hlinkClick r:id="rId7"/>
              </a:rPr>
              <a:t>Slides (ppt)</a:t>
            </a:r>
            <a:r>
              <a:rPr lang="en-US" sz="2000" dirty="0" smtClean="0"/>
              <a:t> </a:t>
            </a:r>
            <a:r>
              <a:rPr lang="en-US" sz="2000" dirty="0" smtClean="0">
                <a:hlinkClick r:id="rId8"/>
              </a:rPr>
              <a:t>(key)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5746E8-4EAE-2744-A615-D35555628E7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55227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 for Topic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 smtClean="0"/>
              <a:t>Interconnects</a:t>
            </a:r>
          </a:p>
          <a:p>
            <a:pPr lvl="1"/>
            <a:r>
              <a:rPr lang="en-US" dirty="0" smtClean="0">
                <a:hlinkClick r:id="rId2"/>
              </a:rPr>
              <a:t>http://www.youtube.com/watch?v=6xEpbFVgnf8&amp;list=PL5PHm2jkkXmidJOd59REog9jDnPDTG6IJ&amp;index=33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GPUs and SIMD processing</a:t>
            </a:r>
          </a:p>
          <a:p>
            <a:pPr lvl="1"/>
            <a:r>
              <a:rPr lang="en-US" sz="1900" dirty="0" smtClean="0"/>
              <a:t>Vector/array processing basics: </a:t>
            </a:r>
            <a:r>
              <a:rPr lang="en-US" sz="1900" dirty="0" smtClean="0">
                <a:hlinkClick r:id="rId3"/>
              </a:rPr>
              <a:t>http://www.youtube.com/watch?v=f-XL4BNRoBA&amp;list=PL5PHm2jkkXmidJOd59REog9jDnPDTG6IJ&amp;index=15</a:t>
            </a:r>
            <a:r>
              <a:rPr lang="en-US" sz="1900" dirty="0" smtClean="0"/>
              <a:t> </a:t>
            </a:r>
          </a:p>
          <a:p>
            <a:pPr lvl="1"/>
            <a:r>
              <a:rPr lang="en-US" sz="1900" dirty="0" smtClean="0"/>
              <a:t>GPUs versus other execution models: </a:t>
            </a:r>
            <a:r>
              <a:rPr lang="en-US" sz="1900" dirty="0">
                <a:hlinkClick r:id="rId4"/>
              </a:rPr>
              <a:t>http://www.youtube.com/watch?v=dl5TZ4-oao0&amp;list=PL5PHm2jkkXmidJOd59REog9jDnPDTG6IJ&amp;index=</a:t>
            </a:r>
            <a:r>
              <a:rPr lang="en-US" sz="1900" dirty="0" smtClean="0">
                <a:hlinkClick r:id="rId4"/>
              </a:rPr>
              <a:t>19</a:t>
            </a:r>
            <a:endParaRPr lang="en-US" sz="1900" dirty="0" smtClean="0"/>
          </a:p>
          <a:p>
            <a:pPr lvl="1"/>
            <a:r>
              <a:rPr lang="en-US" sz="1900" dirty="0" smtClean="0"/>
              <a:t>GPUs in more detail: </a:t>
            </a:r>
            <a:r>
              <a:rPr lang="en-US" sz="1900" dirty="0" smtClean="0">
                <a:hlinkClick r:id="rId5"/>
              </a:rPr>
              <a:t>http://www.youtube.com/watch?v=vr5hbSkb1Eg&amp;list=PL5PHm2jkkXmidJOd59REog9jDnPDTG6IJ&amp;index=20</a:t>
            </a:r>
            <a:r>
              <a:rPr lang="en-US" sz="1900" dirty="0" smtClean="0"/>
              <a:t>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80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Prefetching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Prefetching</a:t>
            </a:r>
          </a:p>
          <a:p>
            <a:pPr lvl="1"/>
            <a:r>
              <a:rPr lang="en-US" sz="2000" dirty="0" err="1" smtClean="0"/>
              <a:t>Srinath</a:t>
            </a:r>
            <a:r>
              <a:rPr lang="en-US" sz="2000" dirty="0" smtClean="0"/>
              <a:t> et al., “</a:t>
            </a:r>
            <a:r>
              <a:rPr lang="en-US" sz="2000" dirty="0">
                <a:solidFill>
                  <a:srgbClr val="0000FF"/>
                </a:solidFill>
              </a:rPr>
              <a:t>Feedback Directed Prefetching: Improving the Performance and Bandwidth-Efficiency of Hardware </a:t>
            </a:r>
            <a:r>
              <a:rPr lang="en-US" sz="2000" dirty="0" smtClean="0">
                <a:solidFill>
                  <a:srgbClr val="0000FF"/>
                </a:solidFill>
              </a:rPr>
              <a:t>Prefetchers</a:t>
            </a:r>
            <a:r>
              <a:rPr lang="en-US" sz="2000" dirty="0" smtClean="0"/>
              <a:t>,” HPCA 2007.</a:t>
            </a:r>
          </a:p>
          <a:p>
            <a:pPr lvl="1"/>
            <a:r>
              <a:rPr lang="en-US" sz="2000" dirty="0" smtClean="0"/>
              <a:t>Ebrahimi et al., “</a:t>
            </a:r>
            <a:r>
              <a:rPr lang="en-US" sz="2000" dirty="0">
                <a:solidFill>
                  <a:srgbClr val="0000FF"/>
                </a:solidFill>
              </a:rPr>
              <a:t>Coordinated Control of Multiple Prefetchers in Multi-Core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,” MICRO 2009.</a:t>
            </a:r>
          </a:p>
          <a:p>
            <a:pPr lvl="1"/>
            <a:r>
              <a:rPr lang="en-US" sz="2000" dirty="0" smtClean="0"/>
              <a:t>Ebrahimi et al., “</a:t>
            </a:r>
            <a:r>
              <a:rPr lang="en-US" sz="2000" dirty="0">
                <a:solidFill>
                  <a:srgbClr val="0000FF"/>
                </a:solidFill>
              </a:rPr>
              <a:t>Techniques for Bandwidth-Efficient Prefetching of Linked Data Structures in Hybrid Prefetching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</a:t>
            </a:r>
            <a:r>
              <a:rPr lang="en-US" sz="2000" dirty="0"/>
              <a:t>” HPCA 2009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smtClean="0"/>
              <a:t>Ebrahimi et al., “</a:t>
            </a:r>
            <a:r>
              <a:rPr lang="en-US" sz="2000" dirty="0">
                <a:solidFill>
                  <a:srgbClr val="0000FF"/>
                </a:solidFill>
              </a:rPr>
              <a:t>Prefetch-Aware Shared Resource Management for Multi-Core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,” ISCA 2011.</a:t>
            </a:r>
          </a:p>
          <a:p>
            <a:pPr lvl="1"/>
            <a:r>
              <a:rPr lang="en-US" sz="2000" dirty="0" smtClean="0"/>
              <a:t>Lee et al., “</a:t>
            </a:r>
            <a:r>
              <a:rPr lang="en-US" sz="2000" dirty="0">
                <a:solidFill>
                  <a:srgbClr val="0000FF"/>
                </a:solidFill>
              </a:rPr>
              <a:t>Prefetch-Aware DRAM </a:t>
            </a:r>
            <a:r>
              <a:rPr lang="en-US" sz="2000" dirty="0" smtClean="0">
                <a:solidFill>
                  <a:srgbClr val="0000FF"/>
                </a:solidFill>
              </a:rPr>
              <a:t>Controllers</a:t>
            </a:r>
            <a:r>
              <a:rPr lang="en-US" sz="2000" dirty="0" smtClean="0"/>
              <a:t>,</a:t>
            </a:r>
            <a:r>
              <a:rPr lang="en-US" sz="2000" dirty="0"/>
              <a:t>” MICRO 2008. 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dirty="0" smtClean="0"/>
              <a:t>Recommended</a:t>
            </a:r>
          </a:p>
          <a:p>
            <a:pPr lvl="1"/>
            <a:r>
              <a:rPr lang="en-US" sz="2000" dirty="0" smtClean="0"/>
              <a:t>Lee et al., “</a:t>
            </a:r>
            <a:r>
              <a:rPr lang="en-US" sz="2000" dirty="0">
                <a:solidFill>
                  <a:srgbClr val="0000FF"/>
                </a:solidFill>
              </a:rPr>
              <a:t>Improving Memory Bank-Level Parallelism in the Presence of </a:t>
            </a:r>
            <a:r>
              <a:rPr lang="en-US" sz="2000" dirty="0" smtClean="0">
                <a:solidFill>
                  <a:srgbClr val="0000FF"/>
                </a:solidFill>
              </a:rPr>
              <a:t>Prefetching</a:t>
            </a:r>
            <a:r>
              <a:rPr lang="en-US" sz="2000" dirty="0" smtClean="0"/>
              <a:t>,” MICRO 2009.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387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 for Prefetching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Prefetching</a:t>
            </a:r>
          </a:p>
          <a:p>
            <a:pPr lvl="1"/>
            <a:r>
              <a:rPr lang="en-US" dirty="0">
                <a:hlinkClick r:id="rId2"/>
              </a:rPr>
              <a:t>http://www.youtube.com/watch?v=IIkIwiNNl0c&amp;list=PL5PHm2jkkXmidJOd59REog9jDnPDTG6IJ&amp;index=</a:t>
            </a:r>
            <a:r>
              <a:rPr lang="en-US" dirty="0" smtClean="0">
                <a:hlinkClick r:id="rId2"/>
              </a:rPr>
              <a:t>29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http://www.youtube.com/watch?v=yapQavK6LUk&amp;list=PL5PHm2jkkXmidJOd59REog9jDnPDTG6IJ&amp;index=</a:t>
            </a:r>
            <a:r>
              <a:rPr lang="en-US" dirty="0" smtClean="0">
                <a:hlinkClick r:id="rId3"/>
              </a:rPr>
              <a:t>30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164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GPUs and SIMD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GPUs and SIMD processing</a:t>
            </a:r>
          </a:p>
          <a:p>
            <a:pPr lvl="1"/>
            <a:r>
              <a:rPr lang="en-US" dirty="0" err="1" smtClean="0"/>
              <a:t>Narasiman</a:t>
            </a:r>
            <a:r>
              <a:rPr lang="en-US" dirty="0" smtClean="0"/>
              <a:t> et al., “</a:t>
            </a:r>
            <a:r>
              <a:rPr lang="en-US" dirty="0">
                <a:solidFill>
                  <a:srgbClr val="0000FF"/>
                </a:solidFill>
              </a:rPr>
              <a:t>Improving GPU Performance via Large Warps and Two-Level Warp </a:t>
            </a:r>
            <a:r>
              <a:rPr lang="en-US" dirty="0" smtClean="0">
                <a:solidFill>
                  <a:srgbClr val="0000FF"/>
                </a:solidFill>
              </a:rPr>
              <a:t>Scheduling</a:t>
            </a:r>
            <a:r>
              <a:rPr lang="en-US" dirty="0" smtClean="0"/>
              <a:t>,” MICRO 2011.</a:t>
            </a:r>
          </a:p>
          <a:p>
            <a:pPr lvl="1"/>
            <a:r>
              <a:rPr lang="en-US" dirty="0" smtClean="0"/>
              <a:t>Jog et al., “</a:t>
            </a:r>
            <a:r>
              <a:rPr lang="en-US" dirty="0">
                <a:solidFill>
                  <a:srgbClr val="0000FF"/>
                </a:solidFill>
              </a:rPr>
              <a:t>OWL: Cooperative Thread Array Aware Scheduling Techniques for Improving GPGPU </a:t>
            </a:r>
            <a:r>
              <a:rPr lang="en-US" dirty="0" smtClean="0">
                <a:solidFill>
                  <a:srgbClr val="0000FF"/>
                </a:solidFill>
              </a:rPr>
              <a:t>Performance</a:t>
            </a:r>
            <a:r>
              <a:rPr lang="en-US" dirty="0" smtClean="0"/>
              <a:t>,” ASPLOS 2013.</a:t>
            </a:r>
            <a:endParaRPr lang="en-US" dirty="0"/>
          </a:p>
          <a:p>
            <a:pPr lvl="1"/>
            <a:r>
              <a:rPr lang="en-US" dirty="0" smtClean="0"/>
              <a:t>Jog et al., “</a:t>
            </a:r>
            <a:r>
              <a:rPr lang="en-US" dirty="0">
                <a:solidFill>
                  <a:srgbClr val="0000FF"/>
                </a:solidFill>
              </a:rPr>
              <a:t>Orchestrated Scheduling and Prefetching for </a:t>
            </a:r>
            <a:r>
              <a:rPr lang="en-US" dirty="0" smtClean="0">
                <a:solidFill>
                  <a:srgbClr val="0000FF"/>
                </a:solidFill>
              </a:rPr>
              <a:t>GPGPUs</a:t>
            </a:r>
            <a:r>
              <a:rPr lang="en-US" dirty="0" smtClean="0"/>
              <a:t>,” ISCA 2013. </a:t>
            </a:r>
          </a:p>
          <a:p>
            <a:pPr lvl="1"/>
            <a:r>
              <a:rPr lang="en-US" dirty="0" err="1"/>
              <a:t>Lindholm</a:t>
            </a:r>
            <a:r>
              <a:rPr lang="en-US" dirty="0"/>
              <a:t> et al., </a:t>
            </a:r>
            <a:r>
              <a:rPr lang="en-US" dirty="0" smtClean="0"/>
              <a:t>“</a:t>
            </a:r>
            <a:r>
              <a:rPr lang="en-US" dirty="0">
                <a:solidFill>
                  <a:srgbClr val="0000FF"/>
                </a:solidFill>
              </a:rPr>
              <a:t>NVIDIA Tesla: A Unified Graphics and Computing </a:t>
            </a:r>
            <a:r>
              <a:rPr lang="en-US" dirty="0" smtClean="0">
                <a:solidFill>
                  <a:srgbClr val="0000FF"/>
                </a:solidFill>
              </a:rPr>
              <a:t>Architecture</a:t>
            </a:r>
            <a:r>
              <a:rPr lang="en-US" dirty="0" smtClean="0"/>
              <a:t>,” IEEE Micro 2008.</a:t>
            </a:r>
            <a:endParaRPr lang="en-US" dirty="0"/>
          </a:p>
          <a:p>
            <a:pPr lvl="1"/>
            <a:r>
              <a:rPr lang="en-US" dirty="0" smtClean="0"/>
              <a:t>Fung et al.</a:t>
            </a:r>
            <a:r>
              <a:rPr lang="en-US" dirty="0"/>
              <a:t>, “</a:t>
            </a:r>
            <a:r>
              <a:rPr lang="en-US" dirty="0">
                <a:solidFill>
                  <a:srgbClr val="0000FF"/>
                </a:solidFill>
              </a:rPr>
              <a:t>Dynamic Warp Formation and Scheduling for Efficient GPU Control Flow</a:t>
            </a:r>
            <a:r>
              <a:rPr lang="en-US" dirty="0"/>
              <a:t>,</a:t>
            </a:r>
            <a:r>
              <a:rPr lang="en-US" dirty="0" smtClean="0"/>
              <a:t>” MICRO 2007.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937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 for GPUs and SIMD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GPUs and SIMD processing</a:t>
            </a:r>
          </a:p>
          <a:p>
            <a:pPr lvl="1"/>
            <a:r>
              <a:rPr lang="en-US" sz="1900" dirty="0"/>
              <a:t>Vector/array processing basics: </a:t>
            </a:r>
            <a:r>
              <a:rPr lang="en-US" sz="1900" dirty="0">
                <a:hlinkClick r:id="rId2"/>
              </a:rPr>
              <a:t>http://www.youtube.com/watch?v=f-XL4BNRoBA&amp;list=PL5PHm2jkkXmidJOd59REog9jDnPDTG6IJ&amp;index=15</a:t>
            </a:r>
            <a:r>
              <a:rPr lang="en-US" sz="1900" dirty="0"/>
              <a:t> </a:t>
            </a:r>
          </a:p>
          <a:p>
            <a:pPr lvl="1"/>
            <a:r>
              <a:rPr lang="en-US" sz="1900" dirty="0"/>
              <a:t>GPUs versus other execution models: </a:t>
            </a:r>
            <a:r>
              <a:rPr lang="en-US" sz="1900" dirty="0">
                <a:hlinkClick r:id="rId3"/>
              </a:rPr>
              <a:t>http://www.youtube.com/watch?v=dl5TZ4-oao0&amp;list=PL5PHm2jkkXmidJOd59REog9jDnPDTG6IJ&amp;index=19</a:t>
            </a:r>
            <a:endParaRPr lang="en-US" sz="1900" dirty="0"/>
          </a:p>
          <a:p>
            <a:pPr lvl="1"/>
            <a:r>
              <a:rPr lang="en-US" sz="1900" dirty="0" smtClean="0"/>
              <a:t>GPUs </a:t>
            </a:r>
            <a:r>
              <a:rPr lang="en-US" sz="1900" dirty="0"/>
              <a:t>in more detail: </a:t>
            </a:r>
            <a:r>
              <a:rPr lang="en-US" sz="1900" dirty="0">
                <a:hlinkClick r:id="rId4"/>
              </a:rPr>
              <a:t>http://www.youtube.com/watch?v=vr5hbSkb1Eg&amp;list=PL5PHm2jkkXmidJOd59REog9jDnPDTG6IJ&amp;index=20</a:t>
            </a:r>
            <a:r>
              <a:rPr lang="en-US" sz="1900" dirty="0"/>
              <a:t>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318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Lectures and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39200" cy="5193723"/>
          </a:xfrm>
        </p:spPr>
        <p:txBody>
          <a:bodyPr/>
          <a:lstStyle/>
          <a:p>
            <a:r>
              <a:rPr lang="en-US" dirty="0" smtClean="0"/>
              <a:t>Online Computer Architecture Lectures</a:t>
            </a:r>
          </a:p>
          <a:p>
            <a:pPr lvl="1"/>
            <a:r>
              <a:rPr lang="en-US" dirty="0" smtClean="0">
                <a:hlinkClick r:id="rId2"/>
              </a:rPr>
              <a:t>http://www.youtube.com/playlist?list=PL5PHm2jkkXmidJOd59REog9jDnPDTG6IJ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Online Computer Architecture Courses</a:t>
            </a:r>
          </a:p>
          <a:p>
            <a:pPr lvl="1"/>
            <a:r>
              <a:rPr lang="en-US" dirty="0" smtClean="0"/>
              <a:t>Intro: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http://www.ece.cmu.edu/~ece447/s13/doku.php</a:t>
            </a:r>
            <a:endParaRPr lang="en-US" dirty="0" smtClean="0"/>
          </a:p>
          <a:p>
            <a:pPr lvl="1"/>
            <a:r>
              <a:rPr lang="en-US" dirty="0" smtClean="0"/>
              <a:t>Advanced: </a:t>
            </a:r>
            <a:r>
              <a:rPr lang="en-US" dirty="0" smtClean="0">
                <a:hlinkClick r:id="rId4"/>
              </a:rPr>
              <a:t>http://www.ece.cmu.edu/~ece740/f11/doku.php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Advanced: </a:t>
            </a:r>
            <a:r>
              <a:rPr lang="en-US" dirty="0" smtClean="0">
                <a:hlinkClick r:id="rId5"/>
              </a:rPr>
              <a:t>http://www.ece.cmu.edu/~ece742/doku.php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Recent Research Papers</a:t>
            </a:r>
          </a:p>
          <a:p>
            <a:pPr lvl="1"/>
            <a:r>
              <a:rPr lang="en-US" dirty="0" smtClean="0">
                <a:hlinkClick r:id="rId6"/>
              </a:rPr>
              <a:t>http://users.ece.cmu.edu/~omutlu/projects.htm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http://scholar.google.com/citations?user=7XyGUGkAAAAJ&amp;hl=en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83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Interconnect Basics</a:t>
            </a:r>
          </a:p>
        </p:txBody>
      </p:sp>
      <p:sp>
        <p:nvSpPr>
          <p:cNvPr id="9011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E99878E-83E8-C84E-BA5E-543C4415B7C6}" type="slidenum">
              <a:rPr lang="en-US" sz="12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12</a:t>
            </a:fld>
            <a:endParaRPr lang="en-US" sz="12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842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/>
              <a:t>Interconnect in a Multi-Core System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74598C-5A2F-5E46-8E0D-A0FDA29590C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964377" y="1108075"/>
            <a:ext cx="2286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pic>
        <p:nvPicPr>
          <p:cNvPr id="7" name="Picture 6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624" y="1066800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195612" y="2425729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6584424" y="3470304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0" name="Text Box 24" descr="90%"/>
          <p:cNvSpPr txBox="1">
            <a:spLocks noChangeArrowheads="1"/>
          </p:cNvSpPr>
          <p:nvPr/>
        </p:nvSpPr>
        <p:spPr bwMode="auto">
          <a:xfrm>
            <a:off x="7628440" y="4189441"/>
            <a:ext cx="937743" cy="6186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Shared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Storage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6394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Where Is Interconnect Used?</a:t>
            </a:r>
          </a:p>
        </p:txBody>
      </p:sp>
      <p:sp>
        <p:nvSpPr>
          <p:cNvPr id="9113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connect components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Many examples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Processors and processors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Processors and memories (banks)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Processors and caches (banks)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Caches and caches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I/O devices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CC8900C-6AE5-AA4C-8F8C-E625CCFF22F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911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38600"/>
            <a:ext cx="609600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TextBox 5"/>
          <p:cNvSpPr txBox="1">
            <a:spLocks noChangeArrowheads="1"/>
          </p:cNvSpPr>
          <p:nvPr/>
        </p:nvSpPr>
        <p:spPr bwMode="auto">
          <a:xfrm>
            <a:off x="4038600" y="5421313"/>
            <a:ext cx="29718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cs typeface="Arial" charset="0"/>
              </a:rPr>
              <a:t>Interconnection network</a:t>
            </a:r>
          </a:p>
        </p:txBody>
      </p:sp>
    </p:spTree>
    <p:extLst>
      <p:ext uri="{BB962C8B-B14F-4D97-AF65-F5344CB8AC3E}">
        <p14:creationId xmlns:p14="http://schemas.microsoft.com/office/powerpoint/2010/main" val="16560051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Why Is It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Affects the scalability of the system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large of a system can you build?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easily can you add more processors?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Affects performance and energy efficiency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fast can processors, caches, and memory communicate?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long are the latencies to memory?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much energy is spent on communication?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0DB77B2-8CB9-7541-AC69-BEE5C0344F2D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741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Interconnection Network Basics</a:t>
            </a:r>
          </a:p>
        </p:txBody>
      </p:sp>
      <p:sp>
        <p:nvSpPr>
          <p:cNvPr id="14336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Topology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Specifies the way switches are wired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Affects routing, reliability, throughput, latency, building ease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Routing (algorithm)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does a message get from source to destination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Static or adaptive 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Buffering and Flow Control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What do we store within the network?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Entire packets, parts of packets, etc?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How do we throttle during oversubscription?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Tightly coupled with routing strategy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1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E0CD97E-F03F-B340-A5EB-51EB353494CC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1799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Topology</a:t>
            </a:r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Bus (simplest)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Point-to-point connections (ideal and most costly)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Crossbar (less costly)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Ring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Tree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Omega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Hypercube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Mesh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Torus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Butterfly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942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DAAA2A-BB56-1A48-96BD-508FAC3EF83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805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Metrics to Evaluate Interconnect Topology</a:t>
            </a:r>
          </a:p>
        </p:txBody>
      </p:sp>
      <p:sp>
        <p:nvSpPr>
          <p:cNvPr id="9523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Latency (in hops, in nanoseconds)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Contention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Many others exist you should think about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Energy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Bandwidth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Overall system performance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52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0AD0995-8D2C-3E4A-A55A-F699E27220DD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7969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Bus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Simple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Cost effective for a small number of nodes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Easy to implement coherence (snooping and serialization)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Not scalable to large number of nodes (limited bandwidth, electrical loading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 reduced frequency)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High contention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 fast saturation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51E5F7C-62BA-204F-9AB6-E1DEB84C500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96260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899025"/>
            <a:ext cx="4300538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6261" name="Straight Connector 26"/>
          <p:cNvCxnSpPr>
            <a:cxnSpLocks noChangeShapeType="1"/>
          </p:cNvCxnSpPr>
          <p:nvPr/>
        </p:nvCxnSpPr>
        <p:spPr bwMode="auto">
          <a:xfrm rot="5400000">
            <a:off x="11874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2" name="Straight Connector 27"/>
          <p:cNvCxnSpPr>
            <a:cxnSpLocks noChangeShapeType="1"/>
          </p:cNvCxnSpPr>
          <p:nvPr/>
        </p:nvCxnSpPr>
        <p:spPr bwMode="auto">
          <a:xfrm rot="5400000">
            <a:off x="21018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3" name="Straight Connector 28"/>
          <p:cNvCxnSpPr>
            <a:cxnSpLocks noChangeShapeType="1"/>
          </p:cNvCxnSpPr>
          <p:nvPr/>
        </p:nvCxnSpPr>
        <p:spPr bwMode="auto">
          <a:xfrm rot="5400000">
            <a:off x="30162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4" name="Straight Connector 29"/>
          <p:cNvCxnSpPr>
            <a:cxnSpLocks noChangeShapeType="1"/>
          </p:cNvCxnSpPr>
          <p:nvPr/>
        </p:nvCxnSpPr>
        <p:spPr bwMode="auto">
          <a:xfrm rot="5400000">
            <a:off x="39306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5" name="Straight Connector 30"/>
          <p:cNvCxnSpPr>
            <a:cxnSpLocks noChangeShapeType="1"/>
          </p:cNvCxnSpPr>
          <p:nvPr/>
        </p:nvCxnSpPr>
        <p:spPr bwMode="auto">
          <a:xfrm rot="5400000">
            <a:off x="48450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6" name="Straight Connector 31"/>
          <p:cNvCxnSpPr>
            <a:cxnSpLocks noChangeShapeType="1"/>
          </p:cNvCxnSpPr>
          <p:nvPr/>
        </p:nvCxnSpPr>
        <p:spPr bwMode="auto">
          <a:xfrm rot="5400000">
            <a:off x="57594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7" name="Straight Connector 32"/>
          <p:cNvCxnSpPr>
            <a:cxnSpLocks noChangeShapeType="1"/>
          </p:cNvCxnSpPr>
          <p:nvPr/>
        </p:nvCxnSpPr>
        <p:spPr bwMode="auto">
          <a:xfrm rot="5400000">
            <a:off x="66738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8" name="Straight Connector 33"/>
          <p:cNvCxnSpPr>
            <a:cxnSpLocks noChangeShapeType="1"/>
          </p:cNvCxnSpPr>
          <p:nvPr/>
        </p:nvCxnSpPr>
        <p:spPr bwMode="auto">
          <a:xfrm rot="5400000">
            <a:off x="7588250" y="4419600"/>
            <a:ext cx="4572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69" name="Straight Connector 35"/>
          <p:cNvCxnSpPr>
            <a:cxnSpLocks noChangeShapeType="1"/>
          </p:cNvCxnSpPr>
          <p:nvPr/>
        </p:nvCxnSpPr>
        <p:spPr bwMode="auto">
          <a:xfrm>
            <a:off x="1066800" y="4648200"/>
            <a:ext cx="70866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11430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20574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29718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38862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48006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57150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66294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6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7543800" y="3657600"/>
            <a:ext cx="533400" cy="533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589723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Point-to-Point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Every node connected to every other</a:t>
            </a:r>
          </a:p>
          <a:p>
            <a:pPr marL="0" indent="0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Lowest contention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Potentially lowest latency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Ideal, if cost is not an issue</a:t>
            </a:r>
          </a:p>
          <a:p>
            <a:pPr marL="0" indent="0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-- Highest cost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 O(N) connections/ports 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 per node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O(N</a:t>
            </a:r>
            <a:r>
              <a:rPr lang="en-US" baseline="300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2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) links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-- Not scalable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-- How to lay out on chip?</a:t>
            </a:r>
          </a:p>
          <a:p>
            <a:pPr marL="0" indent="0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 </a:t>
            </a:r>
          </a:p>
        </p:txBody>
      </p:sp>
      <p:sp>
        <p:nvSpPr>
          <p:cNvPr id="972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7261BB0-BB57-594F-94C3-2FCE828332CC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6096000" y="9906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7772400" y="16764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8382000" y="31242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7772400" y="47244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6096000" y="53340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4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4495800" y="47244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3886200" y="31242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6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4495800" y="1676400"/>
            <a:ext cx="533400" cy="533400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7</a:t>
            </a:r>
          </a:p>
        </p:txBody>
      </p:sp>
      <p:cxnSp>
        <p:nvCxnSpPr>
          <p:cNvPr id="56" name="Straight Connector 55"/>
          <p:cNvCxnSpPr>
            <a:cxnSpLocks noChangeShapeType="1"/>
            <a:stCxn id="53" idx="7"/>
            <a:endCxn id="54" idx="6"/>
          </p:cNvCxnSpPr>
          <p:nvPr/>
        </p:nvCxnSpPr>
        <p:spPr bwMode="auto">
          <a:xfrm rot="16200000" flipV="1">
            <a:off x="3979863" y="3830637"/>
            <a:ext cx="1411288" cy="531813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6"/>
          <p:cNvCxnSpPr>
            <a:cxnSpLocks noChangeShapeType="1"/>
            <a:stCxn id="53" idx="7"/>
            <a:endCxn id="55" idx="5"/>
          </p:cNvCxnSpPr>
          <p:nvPr/>
        </p:nvCxnSpPr>
        <p:spPr bwMode="auto">
          <a:xfrm rot="5400000" flipH="1" flipV="1">
            <a:off x="3616325" y="3467101"/>
            <a:ext cx="2670175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57"/>
          <p:cNvCxnSpPr>
            <a:cxnSpLocks noChangeShapeType="1"/>
            <a:stCxn id="54" idx="6"/>
            <a:endCxn id="55" idx="5"/>
          </p:cNvCxnSpPr>
          <p:nvPr/>
        </p:nvCxnSpPr>
        <p:spPr bwMode="auto">
          <a:xfrm flipV="1">
            <a:off x="4419600" y="2132013"/>
            <a:ext cx="531813" cy="1258887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91"/>
          <p:cNvGrpSpPr>
            <a:grpSpLocks/>
          </p:cNvGrpSpPr>
          <p:nvPr/>
        </p:nvGrpSpPr>
        <p:grpSpPr bwMode="auto">
          <a:xfrm>
            <a:off x="4343400" y="2132013"/>
            <a:ext cx="3430588" cy="3201987"/>
            <a:chOff x="2582978" y="2512357"/>
            <a:chExt cx="3431242" cy="3202644"/>
          </a:xfrm>
        </p:grpSpPr>
        <p:cxnSp>
          <p:nvCxnSpPr>
            <p:cNvPr id="97321" name="Straight Connector 41"/>
            <p:cNvCxnSpPr>
              <a:cxnSpLocks noChangeShapeType="1"/>
              <a:stCxn id="53" idx="7"/>
              <a:endCxn id="51" idx="1"/>
            </p:cNvCxnSpPr>
            <p:nvPr/>
          </p:nvCxnSpPr>
          <p:spPr bwMode="auto">
            <a:xfrm>
              <a:off x="3114513" y="5183461"/>
              <a:ext cx="2899707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22" name="Straight Connector 56"/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2582978" y="3771701"/>
              <a:ext cx="3431242" cy="141176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23" name="Straight Connector 62"/>
            <p:cNvCxnSpPr>
              <a:cxnSpLocks noChangeShapeType="1"/>
              <a:stCxn id="55" idx="5"/>
              <a:endCxn id="51" idx="1"/>
            </p:cNvCxnSpPr>
            <p:nvPr/>
          </p:nvCxnSpPr>
          <p:spPr bwMode="auto">
            <a:xfrm>
              <a:off x="3114514" y="2512357"/>
              <a:ext cx="2899706" cy="2671104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24" name="Straight Connector 70"/>
            <p:cNvCxnSpPr>
              <a:cxnSpLocks noChangeShapeType="1"/>
              <a:stCxn id="52" idx="0"/>
              <a:endCxn id="51" idx="1"/>
            </p:cNvCxnSpPr>
            <p:nvPr/>
          </p:nvCxnSpPr>
          <p:spPr bwMode="auto">
            <a:xfrm flipV="1">
              <a:off x="4526263" y="5183461"/>
              <a:ext cx="1487957" cy="53154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7296" name="Group 76"/>
          <p:cNvGrpSpPr>
            <a:grpSpLocks/>
          </p:cNvGrpSpPr>
          <p:nvPr/>
        </p:nvGrpSpPr>
        <p:grpSpPr bwMode="auto">
          <a:xfrm>
            <a:off x="4343400" y="1524000"/>
            <a:ext cx="3962400" cy="3810000"/>
            <a:chOff x="2582985" y="1904999"/>
            <a:chExt cx="3962400" cy="3810001"/>
          </a:xfrm>
        </p:grpSpPr>
        <p:cxnSp>
          <p:nvCxnSpPr>
            <p:cNvPr id="97314" name="Straight Connector 25"/>
            <p:cNvCxnSpPr>
              <a:cxnSpLocks noChangeShapeType="1"/>
              <a:stCxn id="53" idx="7"/>
              <a:endCxn id="48" idx="4"/>
            </p:cNvCxnSpPr>
            <p:nvPr/>
          </p:nvCxnSpPr>
          <p:spPr bwMode="auto">
            <a:xfrm flipV="1">
              <a:off x="3114470" y="1904999"/>
              <a:ext cx="1411615" cy="3278516"/>
            </a:xfrm>
            <a:prstGeom prst="line">
              <a:avLst/>
            </a:prstGeom>
            <a:noFill/>
            <a:ln w="19050">
              <a:solidFill>
                <a:srgbClr val="063DE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5" name="Straight Connector 47"/>
            <p:cNvCxnSpPr>
              <a:cxnSpLocks noChangeShapeType="1"/>
              <a:stCxn id="49" idx="3"/>
              <a:endCxn id="48" idx="4"/>
            </p:cNvCxnSpPr>
            <p:nvPr/>
          </p:nvCxnSpPr>
          <p:spPr bwMode="auto">
            <a:xfrm flipH="1" flipV="1">
              <a:off x="4526085" y="1904999"/>
              <a:ext cx="1487815" cy="607685"/>
            </a:xfrm>
            <a:prstGeom prst="line">
              <a:avLst/>
            </a:prstGeom>
            <a:noFill/>
            <a:ln w="19050">
              <a:solidFill>
                <a:srgbClr val="063DE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6" name="Straight Connector 50"/>
            <p:cNvCxnSpPr>
              <a:cxnSpLocks noChangeShapeType="1"/>
              <a:stCxn id="54" idx="6"/>
              <a:endCxn id="48" idx="4"/>
            </p:cNvCxnSpPr>
            <p:nvPr/>
          </p:nvCxnSpPr>
          <p:spPr bwMode="auto">
            <a:xfrm flipV="1">
              <a:off x="2582985" y="1904999"/>
              <a:ext cx="1943100" cy="1866900"/>
            </a:xfrm>
            <a:prstGeom prst="line">
              <a:avLst/>
            </a:prstGeom>
            <a:noFill/>
            <a:ln w="19050">
              <a:solidFill>
                <a:srgbClr val="063DE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7" name="Straight Connector 60"/>
            <p:cNvCxnSpPr>
              <a:cxnSpLocks noChangeShapeType="1"/>
              <a:stCxn id="55" idx="5"/>
              <a:endCxn id="48" idx="4"/>
            </p:cNvCxnSpPr>
            <p:nvPr/>
          </p:nvCxnSpPr>
          <p:spPr bwMode="auto">
            <a:xfrm flipV="1">
              <a:off x="3114470" y="1904999"/>
              <a:ext cx="1411615" cy="607685"/>
            </a:xfrm>
            <a:prstGeom prst="line">
              <a:avLst/>
            </a:prstGeom>
            <a:noFill/>
            <a:ln w="19050">
              <a:solidFill>
                <a:srgbClr val="063DE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8" name="Straight Connector 64"/>
            <p:cNvCxnSpPr>
              <a:cxnSpLocks noChangeShapeType="1"/>
              <a:stCxn id="48" idx="4"/>
              <a:endCxn id="52" idx="0"/>
            </p:cNvCxnSpPr>
            <p:nvPr/>
          </p:nvCxnSpPr>
          <p:spPr bwMode="auto">
            <a:xfrm>
              <a:off x="4526085" y="1904999"/>
              <a:ext cx="0" cy="3810001"/>
            </a:xfrm>
            <a:prstGeom prst="line">
              <a:avLst/>
            </a:prstGeom>
            <a:noFill/>
            <a:ln w="19050">
              <a:solidFill>
                <a:srgbClr val="063DE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9" name="Straight Connector 66"/>
            <p:cNvCxnSpPr>
              <a:cxnSpLocks noChangeShapeType="1"/>
              <a:stCxn id="48" idx="4"/>
              <a:endCxn id="51" idx="1"/>
            </p:cNvCxnSpPr>
            <p:nvPr/>
          </p:nvCxnSpPr>
          <p:spPr bwMode="auto">
            <a:xfrm>
              <a:off x="4526085" y="1904999"/>
              <a:ext cx="1487815" cy="3278516"/>
            </a:xfrm>
            <a:prstGeom prst="line">
              <a:avLst/>
            </a:prstGeom>
            <a:noFill/>
            <a:ln w="19050">
              <a:solidFill>
                <a:srgbClr val="063DE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20" name="Straight Connector 74"/>
            <p:cNvCxnSpPr>
              <a:cxnSpLocks noChangeShapeType="1"/>
              <a:stCxn id="50" idx="2"/>
              <a:endCxn id="48" idx="4"/>
            </p:cNvCxnSpPr>
            <p:nvPr/>
          </p:nvCxnSpPr>
          <p:spPr bwMode="auto">
            <a:xfrm flipH="1" flipV="1">
              <a:off x="4526085" y="1904999"/>
              <a:ext cx="2019300" cy="1866900"/>
            </a:xfrm>
            <a:prstGeom prst="line">
              <a:avLst/>
            </a:prstGeom>
            <a:noFill/>
            <a:ln w="19050">
              <a:solidFill>
                <a:srgbClr val="063DE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4343400" y="2132013"/>
            <a:ext cx="3962400" cy="3201987"/>
            <a:chOff x="2582985" y="2512356"/>
            <a:chExt cx="3962400" cy="3202645"/>
          </a:xfrm>
        </p:grpSpPr>
        <p:cxnSp>
          <p:nvCxnSpPr>
            <p:cNvPr id="97308" name="Straight Connector 21"/>
            <p:cNvCxnSpPr>
              <a:cxnSpLocks noChangeShapeType="1"/>
              <a:stCxn id="53" idx="7"/>
              <a:endCxn id="49" idx="3"/>
            </p:cNvCxnSpPr>
            <p:nvPr/>
          </p:nvCxnSpPr>
          <p:spPr bwMode="auto">
            <a:xfrm flipV="1">
              <a:off x="3114470" y="2512356"/>
              <a:ext cx="2899430" cy="267110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09" name="Straight Connector 52"/>
            <p:cNvCxnSpPr>
              <a:cxnSpLocks noChangeShapeType="1"/>
              <a:stCxn id="54" idx="6"/>
              <a:endCxn id="49" idx="3"/>
            </p:cNvCxnSpPr>
            <p:nvPr/>
          </p:nvCxnSpPr>
          <p:spPr bwMode="auto">
            <a:xfrm flipV="1">
              <a:off x="2582985" y="2512356"/>
              <a:ext cx="3430915" cy="125934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0" name="Straight Connector 58"/>
            <p:cNvCxnSpPr>
              <a:cxnSpLocks noChangeShapeType="1"/>
              <a:stCxn id="52" idx="0"/>
              <a:endCxn id="49" idx="3"/>
            </p:cNvCxnSpPr>
            <p:nvPr/>
          </p:nvCxnSpPr>
          <p:spPr bwMode="auto">
            <a:xfrm flipV="1">
              <a:off x="4526085" y="2512356"/>
              <a:ext cx="1487815" cy="320264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1" name="Straight Connector 68"/>
            <p:cNvCxnSpPr>
              <a:cxnSpLocks noChangeShapeType="1"/>
              <a:stCxn id="49" idx="3"/>
              <a:endCxn id="50" idx="2"/>
            </p:cNvCxnSpPr>
            <p:nvPr/>
          </p:nvCxnSpPr>
          <p:spPr bwMode="auto">
            <a:xfrm>
              <a:off x="6013900" y="2512356"/>
              <a:ext cx="531485" cy="125934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2" name="Straight Connector 78"/>
            <p:cNvCxnSpPr>
              <a:cxnSpLocks noChangeShapeType="1"/>
              <a:stCxn id="55" idx="5"/>
              <a:endCxn id="49" idx="3"/>
            </p:cNvCxnSpPr>
            <p:nvPr/>
          </p:nvCxnSpPr>
          <p:spPr bwMode="auto">
            <a:xfrm>
              <a:off x="3114470" y="2512356"/>
              <a:ext cx="2899430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13" name="Straight Connector 80"/>
            <p:cNvCxnSpPr>
              <a:cxnSpLocks noChangeShapeType="1"/>
              <a:stCxn id="51" idx="1"/>
              <a:endCxn id="49" idx="3"/>
            </p:cNvCxnSpPr>
            <p:nvPr/>
          </p:nvCxnSpPr>
          <p:spPr bwMode="auto">
            <a:xfrm flipV="1">
              <a:off x="6013900" y="2512356"/>
              <a:ext cx="0" cy="267110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90"/>
          <p:cNvGrpSpPr>
            <a:grpSpLocks/>
          </p:cNvGrpSpPr>
          <p:nvPr/>
        </p:nvGrpSpPr>
        <p:grpSpPr bwMode="auto">
          <a:xfrm>
            <a:off x="4343400" y="2132013"/>
            <a:ext cx="3962400" cy="3201987"/>
            <a:chOff x="2582985" y="2512358"/>
            <a:chExt cx="3962401" cy="3202642"/>
          </a:xfrm>
        </p:grpSpPr>
        <p:cxnSp>
          <p:nvCxnSpPr>
            <p:cNvPr id="97303" name="Straight Connector 39"/>
            <p:cNvCxnSpPr>
              <a:cxnSpLocks noChangeShapeType="1"/>
              <a:stCxn id="53" idx="7"/>
              <a:endCxn id="50" idx="2"/>
            </p:cNvCxnSpPr>
            <p:nvPr/>
          </p:nvCxnSpPr>
          <p:spPr bwMode="auto">
            <a:xfrm flipV="1">
              <a:off x="3114470" y="3771702"/>
              <a:ext cx="3430916" cy="1411759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04" name="Straight Connector 54"/>
            <p:cNvCxnSpPr>
              <a:cxnSpLocks noChangeShapeType="1"/>
              <a:stCxn id="54" idx="6"/>
              <a:endCxn id="50" idx="2"/>
            </p:cNvCxnSpPr>
            <p:nvPr/>
          </p:nvCxnSpPr>
          <p:spPr bwMode="auto">
            <a:xfrm>
              <a:off x="2582985" y="3771702"/>
              <a:ext cx="3962401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05" name="Straight Connector 72"/>
            <p:cNvCxnSpPr>
              <a:cxnSpLocks noChangeShapeType="1"/>
              <a:stCxn id="51" idx="1"/>
              <a:endCxn id="50" idx="2"/>
            </p:cNvCxnSpPr>
            <p:nvPr/>
          </p:nvCxnSpPr>
          <p:spPr bwMode="auto">
            <a:xfrm flipV="1">
              <a:off x="6013901" y="3771702"/>
              <a:ext cx="531485" cy="1411759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06" name="Straight Connector 83"/>
            <p:cNvCxnSpPr>
              <a:cxnSpLocks noChangeShapeType="1"/>
              <a:stCxn id="50" idx="2"/>
              <a:endCxn id="55" idx="5"/>
            </p:cNvCxnSpPr>
            <p:nvPr/>
          </p:nvCxnSpPr>
          <p:spPr bwMode="auto">
            <a:xfrm flipH="1" flipV="1">
              <a:off x="3114470" y="2512358"/>
              <a:ext cx="3430916" cy="1259344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07" name="Straight Connector 85"/>
            <p:cNvCxnSpPr>
              <a:cxnSpLocks noChangeShapeType="1"/>
              <a:stCxn id="50" idx="2"/>
              <a:endCxn id="52" idx="0"/>
            </p:cNvCxnSpPr>
            <p:nvPr/>
          </p:nvCxnSpPr>
          <p:spPr bwMode="auto">
            <a:xfrm flipH="1">
              <a:off x="4526085" y="3771702"/>
              <a:ext cx="2019301" cy="1943298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92"/>
          <p:cNvGrpSpPr>
            <a:grpSpLocks/>
          </p:cNvGrpSpPr>
          <p:nvPr/>
        </p:nvGrpSpPr>
        <p:grpSpPr bwMode="auto">
          <a:xfrm>
            <a:off x="4343400" y="2132013"/>
            <a:ext cx="1943100" cy="3201987"/>
            <a:chOff x="2582985" y="2512356"/>
            <a:chExt cx="1943100" cy="3202644"/>
          </a:xfrm>
        </p:grpSpPr>
        <p:cxnSp>
          <p:nvCxnSpPr>
            <p:cNvPr id="97300" name="Straight Connector 43"/>
            <p:cNvCxnSpPr>
              <a:cxnSpLocks noChangeShapeType="1"/>
              <a:stCxn id="53" idx="7"/>
              <a:endCxn id="52" idx="0"/>
            </p:cNvCxnSpPr>
            <p:nvPr/>
          </p:nvCxnSpPr>
          <p:spPr bwMode="auto">
            <a:xfrm>
              <a:off x="3114470" y="5183460"/>
              <a:ext cx="1411615" cy="53154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01" name="Straight Connector 87"/>
            <p:cNvCxnSpPr>
              <a:cxnSpLocks noChangeShapeType="1"/>
              <a:stCxn id="52" idx="0"/>
              <a:endCxn id="54" idx="6"/>
            </p:cNvCxnSpPr>
            <p:nvPr/>
          </p:nvCxnSpPr>
          <p:spPr bwMode="auto">
            <a:xfrm flipH="1" flipV="1">
              <a:off x="2582985" y="3771700"/>
              <a:ext cx="1943100" cy="194330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302" name="Straight Connector 89"/>
            <p:cNvCxnSpPr>
              <a:cxnSpLocks noChangeShapeType="1"/>
              <a:stCxn id="55" idx="5"/>
              <a:endCxn id="52" idx="0"/>
            </p:cNvCxnSpPr>
            <p:nvPr/>
          </p:nvCxnSpPr>
          <p:spPr bwMode="auto">
            <a:xfrm>
              <a:off x="3114470" y="2512356"/>
              <a:ext cx="1411615" cy="3202644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094153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Crossbar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Every node connected to every other (non-blocking) except one can be using the connection at any given time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Enables concurrent sends to non-conflicting destinations 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Good for small number of nodes</a:t>
            </a:r>
          </a:p>
          <a:p>
            <a:endParaRPr lang="en-US" sz="200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+ Low latency and high throughput</a:t>
            </a:r>
          </a:p>
          <a:p>
            <a:pPr>
              <a:buFont typeface="Wingdings" charset="0"/>
              <a:buNone/>
            </a:pPr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- Expensive</a:t>
            </a:r>
          </a:p>
          <a:p>
            <a:pPr>
              <a:buFont typeface="Wingdings" charset="0"/>
              <a:buNone/>
            </a:pPr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- Not scalable </a:t>
            </a:r>
            <a:r>
              <a:rPr lang="en-US" sz="22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 O(N</a:t>
            </a:r>
            <a:r>
              <a:rPr lang="en-US" sz="2200" baseline="300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2</a:t>
            </a:r>
            <a:r>
              <a:rPr lang="en-US" sz="22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) cost</a:t>
            </a:r>
          </a:p>
          <a:p>
            <a:pPr>
              <a:buFont typeface="Wingdings" charset="0"/>
              <a:buNone/>
            </a:pPr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- Difficult to arbitrate as N increases</a:t>
            </a:r>
          </a:p>
          <a:p>
            <a:pPr>
              <a:buFont typeface="Wingdings" charset="0"/>
              <a:buNone/>
            </a:pPr>
            <a:endParaRPr lang="en-US" sz="200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Used in core-to-cache-bank</a:t>
            </a:r>
          </a:p>
          <a:p>
            <a:pPr>
              <a:buFont typeface="Wingdings" charset="0"/>
              <a:buNone/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networks in</a:t>
            </a:r>
          </a:p>
          <a:p>
            <a:pPr>
              <a:buFont typeface="Wingdings" charset="0"/>
              <a:buNone/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- IBM POWER5</a:t>
            </a:r>
          </a:p>
          <a:p>
            <a:pPr>
              <a:buFont typeface="Wingdings" charset="0"/>
              <a:buNone/>
            </a:pPr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- Sun Niagara I/II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AE073DE-1D8C-3B4F-B0CF-B8847B59978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98308" name="Group 4"/>
          <p:cNvGrpSpPr>
            <a:grpSpLocks/>
          </p:cNvGrpSpPr>
          <p:nvPr/>
        </p:nvGrpSpPr>
        <p:grpSpPr bwMode="auto">
          <a:xfrm>
            <a:off x="5257800" y="2743200"/>
            <a:ext cx="3492500" cy="3521075"/>
            <a:chOff x="1828" y="1588"/>
            <a:chExt cx="2200" cy="2218"/>
          </a:xfrm>
        </p:grpSpPr>
        <p:sp>
          <p:nvSpPr>
            <p:cNvPr id="98309" name="Line 5"/>
            <p:cNvSpPr>
              <a:spLocks noChangeShapeType="1"/>
            </p:cNvSpPr>
            <p:nvPr/>
          </p:nvSpPr>
          <p:spPr bwMode="auto">
            <a:xfrm>
              <a:off x="2016" y="168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0" name="Line 6"/>
            <p:cNvSpPr>
              <a:spLocks noChangeShapeType="1"/>
            </p:cNvSpPr>
            <p:nvPr/>
          </p:nvSpPr>
          <p:spPr bwMode="auto">
            <a:xfrm>
              <a:off x="2016" y="192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1" name="Line 7"/>
            <p:cNvSpPr>
              <a:spLocks noChangeShapeType="1"/>
            </p:cNvSpPr>
            <p:nvPr/>
          </p:nvSpPr>
          <p:spPr bwMode="auto">
            <a:xfrm>
              <a:off x="2016" y="216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2" name="Line 8"/>
            <p:cNvSpPr>
              <a:spLocks noChangeShapeType="1"/>
            </p:cNvSpPr>
            <p:nvPr/>
          </p:nvSpPr>
          <p:spPr bwMode="auto">
            <a:xfrm>
              <a:off x="2016" y="240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3" name="Line 9"/>
            <p:cNvSpPr>
              <a:spLocks noChangeShapeType="1"/>
            </p:cNvSpPr>
            <p:nvPr/>
          </p:nvSpPr>
          <p:spPr bwMode="auto">
            <a:xfrm>
              <a:off x="2016" y="264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4" name="Line 10"/>
            <p:cNvSpPr>
              <a:spLocks noChangeShapeType="1"/>
            </p:cNvSpPr>
            <p:nvPr/>
          </p:nvSpPr>
          <p:spPr bwMode="auto">
            <a:xfrm>
              <a:off x="2016" y="288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5" name="Line 11"/>
            <p:cNvSpPr>
              <a:spLocks noChangeShapeType="1"/>
            </p:cNvSpPr>
            <p:nvPr/>
          </p:nvSpPr>
          <p:spPr bwMode="auto">
            <a:xfrm>
              <a:off x="2016" y="312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6" name="Line 12"/>
            <p:cNvSpPr>
              <a:spLocks noChangeShapeType="1"/>
            </p:cNvSpPr>
            <p:nvPr/>
          </p:nvSpPr>
          <p:spPr bwMode="auto">
            <a:xfrm>
              <a:off x="2016" y="336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7" name="Line 13"/>
            <p:cNvSpPr>
              <a:spLocks noChangeShapeType="1"/>
            </p:cNvSpPr>
            <p:nvPr/>
          </p:nvSpPr>
          <p:spPr bwMode="auto">
            <a:xfrm>
              <a:off x="393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8" name="Line 14"/>
            <p:cNvSpPr>
              <a:spLocks noChangeShapeType="1"/>
            </p:cNvSpPr>
            <p:nvPr/>
          </p:nvSpPr>
          <p:spPr bwMode="auto">
            <a:xfrm>
              <a:off x="369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19" name="Line 15"/>
            <p:cNvSpPr>
              <a:spLocks noChangeShapeType="1"/>
            </p:cNvSpPr>
            <p:nvPr/>
          </p:nvSpPr>
          <p:spPr bwMode="auto">
            <a:xfrm>
              <a:off x="345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0" name="Line 16"/>
            <p:cNvSpPr>
              <a:spLocks noChangeShapeType="1"/>
            </p:cNvSpPr>
            <p:nvPr/>
          </p:nvSpPr>
          <p:spPr bwMode="auto">
            <a:xfrm>
              <a:off x="321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1" name="Line 17"/>
            <p:cNvSpPr>
              <a:spLocks noChangeShapeType="1"/>
            </p:cNvSpPr>
            <p:nvPr/>
          </p:nvSpPr>
          <p:spPr bwMode="auto">
            <a:xfrm>
              <a:off x="297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2" name="Line 18"/>
            <p:cNvSpPr>
              <a:spLocks noChangeShapeType="1"/>
            </p:cNvSpPr>
            <p:nvPr/>
          </p:nvSpPr>
          <p:spPr bwMode="auto">
            <a:xfrm>
              <a:off x="273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3" name="Line 19"/>
            <p:cNvSpPr>
              <a:spLocks noChangeShapeType="1"/>
            </p:cNvSpPr>
            <p:nvPr/>
          </p:nvSpPr>
          <p:spPr bwMode="auto">
            <a:xfrm>
              <a:off x="249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4" name="Line 20"/>
            <p:cNvSpPr>
              <a:spLocks noChangeShapeType="1"/>
            </p:cNvSpPr>
            <p:nvPr/>
          </p:nvSpPr>
          <p:spPr bwMode="auto">
            <a:xfrm>
              <a:off x="2256" y="1680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5" name="Rectangle 21"/>
            <p:cNvSpPr>
              <a:spLocks noChangeArrowheads="1"/>
            </p:cNvSpPr>
            <p:nvPr/>
          </p:nvSpPr>
          <p:spPr bwMode="auto">
            <a:xfrm>
              <a:off x="1828" y="158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6" name="Rectangle 22"/>
            <p:cNvSpPr>
              <a:spLocks noChangeArrowheads="1"/>
            </p:cNvSpPr>
            <p:nvPr/>
          </p:nvSpPr>
          <p:spPr bwMode="auto">
            <a:xfrm>
              <a:off x="1828" y="182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7" name="Rectangle 23"/>
            <p:cNvSpPr>
              <a:spLocks noChangeArrowheads="1"/>
            </p:cNvSpPr>
            <p:nvPr/>
          </p:nvSpPr>
          <p:spPr bwMode="auto">
            <a:xfrm>
              <a:off x="1828" y="206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8" name="Rectangle 24"/>
            <p:cNvSpPr>
              <a:spLocks noChangeArrowheads="1"/>
            </p:cNvSpPr>
            <p:nvPr/>
          </p:nvSpPr>
          <p:spPr bwMode="auto">
            <a:xfrm>
              <a:off x="1828" y="230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29" name="Rectangle 25"/>
            <p:cNvSpPr>
              <a:spLocks noChangeArrowheads="1"/>
            </p:cNvSpPr>
            <p:nvPr/>
          </p:nvSpPr>
          <p:spPr bwMode="auto">
            <a:xfrm>
              <a:off x="1828" y="254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0" name="Rectangle 26"/>
            <p:cNvSpPr>
              <a:spLocks noChangeArrowheads="1"/>
            </p:cNvSpPr>
            <p:nvPr/>
          </p:nvSpPr>
          <p:spPr bwMode="auto">
            <a:xfrm>
              <a:off x="1828" y="278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1" name="Rectangle 27"/>
            <p:cNvSpPr>
              <a:spLocks noChangeArrowheads="1"/>
            </p:cNvSpPr>
            <p:nvPr/>
          </p:nvSpPr>
          <p:spPr bwMode="auto">
            <a:xfrm>
              <a:off x="1828" y="302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2" name="Rectangle 28"/>
            <p:cNvSpPr>
              <a:spLocks noChangeArrowheads="1"/>
            </p:cNvSpPr>
            <p:nvPr/>
          </p:nvSpPr>
          <p:spPr bwMode="auto">
            <a:xfrm>
              <a:off x="216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3" name="Rectangle 29"/>
            <p:cNvSpPr>
              <a:spLocks noChangeArrowheads="1"/>
            </p:cNvSpPr>
            <p:nvPr/>
          </p:nvSpPr>
          <p:spPr bwMode="auto">
            <a:xfrm>
              <a:off x="1828" y="3268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4" name="Rectangle 30"/>
            <p:cNvSpPr>
              <a:spLocks noChangeArrowheads="1"/>
            </p:cNvSpPr>
            <p:nvPr/>
          </p:nvSpPr>
          <p:spPr bwMode="auto">
            <a:xfrm>
              <a:off x="240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5" name="Rectangle 31"/>
            <p:cNvSpPr>
              <a:spLocks noChangeArrowheads="1"/>
            </p:cNvSpPr>
            <p:nvPr/>
          </p:nvSpPr>
          <p:spPr bwMode="auto">
            <a:xfrm>
              <a:off x="264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6" name="Rectangle 32"/>
            <p:cNvSpPr>
              <a:spLocks noChangeArrowheads="1"/>
            </p:cNvSpPr>
            <p:nvPr/>
          </p:nvSpPr>
          <p:spPr bwMode="auto">
            <a:xfrm>
              <a:off x="288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7" name="Rectangle 33"/>
            <p:cNvSpPr>
              <a:spLocks noChangeArrowheads="1"/>
            </p:cNvSpPr>
            <p:nvPr/>
          </p:nvSpPr>
          <p:spPr bwMode="auto">
            <a:xfrm>
              <a:off x="312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8" name="Rectangle 34"/>
            <p:cNvSpPr>
              <a:spLocks noChangeArrowheads="1"/>
            </p:cNvSpPr>
            <p:nvPr/>
          </p:nvSpPr>
          <p:spPr bwMode="auto">
            <a:xfrm>
              <a:off x="336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39" name="Rectangle 35"/>
            <p:cNvSpPr>
              <a:spLocks noChangeArrowheads="1"/>
            </p:cNvSpPr>
            <p:nvPr/>
          </p:nvSpPr>
          <p:spPr bwMode="auto">
            <a:xfrm>
              <a:off x="360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40" name="Rectangle 36"/>
            <p:cNvSpPr>
              <a:spLocks noChangeArrowheads="1"/>
            </p:cNvSpPr>
            <p:nvPr/>
          </p:nvSpPr>
          <p:spPr bwMode="auto">
            <a:xfrm>
              <a:off x="3844" y="3604"/>
              <a:ext cx="184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41" name="Rectangle 37"/>
            <p:cNvSpPr>
              <a:spLocks noChangeArrowheads="1"/>
            </p:cNvSpPr>
            <p:nvPr/>
          </p:nvSpPr>
          <p:spPr bwMode="auto">
            <a:xfrm>
              <a:off x="216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98342" name="Rectangle 38"/>
            <p:cNvSpPr>
              <a:spLocks noChangeArrowheads="1"/>
            </p:cNvSpPr>
            <p:nvPr/>
          </p:nvSpPr>
          <p:spPr bwMode="auto">
            <a:xfrm>
              <a:off x="240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98343" name="Rectangle 39"/>
            <p:cNvSpPr>
              <a:spLocks noChangeArrowheads="1"/>
            </p:cNvSpPr>
            <p:nvPr/>
          </p:nvSpPr>
          <p:spPr bwMode="auto">
            <a:xfrm>
              <a:off x="264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98344" name="Rectangle 40"/>
            <p:cNvSpPr>
              <a:spLocks noChangeArrowheads="1"/>
            </p:cNvSpPr>
            <p:nvPr/>
          </p:nvSpPr>
          <p:spPr bwMode="auto">
            <a:xfrm>
              <a:off x="288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98345" name="Rectangle 41"/>
            <p:cNvSpPr>
              <a:spLocks noChangeArrowheads="1"/>
            </p:cNvSpPr>
            <p:nvPr/>
          </p:nvSpPr>
          <p:spPr bwMode="auto">
            <a:xfrm>
              <a:off x="312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98346" name="Rectangle 42"/>
            <p:cNvSpPr>
              <a:spLocks noChangeArrowheads="1"/>
            </p:cNvSpPr>
            <p:nvPr/>
          </p:nvSpPr>
          <p:spPr bwMode="auto">
            <a:xfrm>
              <a:off x="336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98347" name="Rectangle 43"/>
            <p:cNvSpPr>
              <a:spLocks noChangeArrowheads="1"/>
            </p:cNvSpPr>
            <p:nvPr/>
          </p:nvSpPr>
          <p:spPr bwMode="auto">
            <a:xfrm>
              <a:off x="360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98348" name="Rectangle 44"/>
            <p:cNvSpPr>
              <a:spLocks noChangeArrowheads="1"/>
            </p:cNvSpPr>
            <p:nvPr/>
          </p:nvSpPr>
          <p:spPr bwMode="auto">
            <a:xfrm>
              <a:off x="3847" y="3614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7</a:t>
              </a:r>
            </a:p>
          </p:txBody>
        </p:sp>
        <p:sp>
          <p:nvSpPr>
            <p:cNvPr id="98349" name="Rectangle 45"/>
            <p:cNvSpPr>
              <a:spLocks noChangeArrowheads="1"/>
            </p:cNvSpPr>
            <p:nvPr/>
          </p:nvSpPr>
          <p:spPr bwMode="auto">
            <a:xfrm>
              <a:off x="1831" y="327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98350" name="Rectangle 46"/>
            <p:cNvSpPr>
              <a:spLocks noChangeArrowheads="1"/>
            </p:cNvSpPr>
            <p:nvPr/>
          </p:nvSpPr>
          <p:spPr bwMode="auto">
            <a:xfrm>
              <a:off x="1831" y="303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98351" name="Rectangle 47"/>
            <p:cNvSpPr>
              <a:spLocks noChangeArrowheads="1"/>
            </p:cNvSpPr>
            <p:nvPr/>
          </p:nvSpPr>
          <p:spPr bwMode="auto">
            <a:xfrm>
              <a:off x="1831" y="279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98352" name="Rectangle 48"/>
            <p:cNvSpPr>
              <a:spLocks noChangeArrowheads="1"/>
            </p:cNvSpPr>
            <p:nvPr/>
          </p:nvSpPr>
          <p:spPr bwMode="auto">
            <a:xfrm>
              <a:off x="1831" y="255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98353" name="Rectangle 49"/>
            <p:cNvSpPr>
              <a:spLocks noChangeArrowheads="1"/>
            </p:cNvSpPr>
            <p:nvPr/>
          </p:nvSpPr>
          <p:spPr bwMode="auto">
            <a:xfrm>
              <a:off x="1831" y="231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98354" name="Rectangle 50"/>
            <p:cNvSpPr>
              <a:spLocks noChangeArrowheads="1"/>
            </p:cNvSpPr>
            <p:nvPr/>
          </p:nvSpPr>
          <p:spPr bwMode="auto">
            <a:xfrm>
              <a:off x="1831" y="207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98355" name="Rectangle 51"/>
            <p:cNvSpPr>
              <a:spLocks noChangeArrowheads="1"/>
            </p:cNvSpPr>
            <p:nvPr/>
          </p:nvSpPr>
          <p:spPr bwMode="auto">
            <a:xfrm>
              <a:off x="1831" y="183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98356" name="Rectangle 52"/>
            <p:cNvSpPr>
              <a:spLocks noChangeArrowheads="1"/>
            </p:cNvSpPr>
            <p:nvPr/>
          </p:nvSpPr>
          <p:spPr bwMode="auto">
            <a:xfrm>
              <a:off x="1831" y="1598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7</a:t>
              </a:r>
            </a:p>
          </p:txBody>
        </p:sp>
        <p:sp>
          <p:nvSpPr>
            <p:cNvPr id="98357" name="AutoShape 53"/>
            <p:cNvSpPr>
              <a:spLocks noChangeArrowheads="1"/>
            </p:cNvSpPr>
            <p:nvPr/>
          </p:nvSpPr>
          <p:spPr bwMode="auto">
            <a:xfrm rot="10800000" flipH="1" flipV="1">
              <a:off x="216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58" name="AutoShape 54"/>
            <p:cNvSpPr>
              <a:spLocks noChangeArrowheads="1"/>
            </p:cNvSpPr>
            <p:nvPr/>
          </p:nvSpPr>
          <p:spPr bwMode="auto">
            <a:xfrm rot="10800000" flipH="1" flipV="1">
              <a:off x="240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59" name="AutoShape 55"/>
            <p:cNvSpPr>
              <a:spLocks noChangeArrowheads="1"/>
            </p:cNvSpPr>
            <p:nvPr/>
          </p:nvSpPr>
          <p:spPr bwMode="auto">
            <a:xfrm rot="10800000" flipH="1" flipV="1">
              <a:off x="264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0" name="AutoShape 56"/>
            <p:cNvSpPr>
              <a:spLocks noChangeArrowheads="1"/>
            </p:cNvSpPr>
            <p:nvPr/>
          </p:nvSpPr>
          <p:spPr bwMode="auto">
            <a:xfrm rot="10800000" flipH="1" flipV="1">
              <a:off x="288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1" name="AutoShape 57"/>
            <p:cNvSpPr>
              <a:spLocks noChangeArrowheads="1"/>
            </p:cNvSpPr>
            <p:nvPr/>
          </p:nvSpPr>
          <p:spPr bwMode="auto">
            <a:xfrm rot="10800000" flipH="1" flipV="1">
              <a:off x="312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2" name="AutoShape 58"/>
            <p:cNvSpPr>
              <a:spLocks noChangeArrowheads="1"/>
            </p:cNvSpPr>
            <p:nvPr/>
          </p:nvSpPr>
          <p:spPr bwMode="auto">
            <a:xfrm rot="10800000" flipH="1" flipV="1">
              <a:off x="336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3" name="AutoShape 59"/>
            <p:cNvSpPr>
              <a:spLocks noChangeArrowheads="1"/>
            </p:cNvSpPr>
            <p:nvPr/>
          </p:nvSpPr>
          <p:spPr bwMode="auto">
            <a:xfrm rot="10800000" flipH="1" flipV="1">
              <a:off x="360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4" name="AutoShape 60"/>
            <p:cNvSpPr>
              <a:spLocks noChangeArrowheads="1"/>
            </p:cNvSpPr>
            <p:nvPr/>
          </p:nvSpPr>
          <p:spPr bwMode="auto">
            <a:xfrm rot="10800000" flipH="1" flipV="1">
              <a:off x="3844" y="3460"/>
              <a:ext cx="184" cy="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61 w 21600"/>
                <a:gd name="T13" fmla="*/ 4418 h 21600"/>
                <a:gd name="T14" fmla="*/ 1713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5" name="Oval 61"/>
            <p:cNvSpPr>
              <a:spLocks noChangeArrowheads="1"/>
            </p:cNvSpPr>
            <p:nvPr/>
          </p:nvSpPr>
          <p:spPr bwMode="auto">
            <a:xfrm>
              <a:off x="221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6" name="Oval 62"/>
            <p:cNvSpPr>
              <a:spLocks noChangeArrowheads="1"/>
            </p:cNvSpPr>
            <p:nvPr/>
          </p:nvSpPr>
          <p:spPr bwMode="auto">
            <a:xfrm>
              <a:off x="245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7" name="Oval 63"/>
            <p:cNvSpPr>
              <a:spLocks noChangeArrowheads="1"/>
            </p:cNvSpPr>
            <p:nvPr/>
          </p:nvSpPr>
          <p:spPr bwMode="auto">
            <a:xfrm>
              <a:off x="269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8" name="Oval 64"/>
            <p:cNvSpPr>
              <a:spLocks noChangeArrowheads="1"/>
            </p:cNvSpPr>
            <p:nvPr/>
          </p:nvSpPr>
          <p:spPr bwMode="auto">
            <a:xfrm>
              <a:off x="293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69" name="Oval 65"/>
            <p:cNvSpPr>
              <a:spLocks noChangeArrowheads="1"/>
            </p:cNvSpPr>
            <p:nvPr/>
          </p:nvSpPr>
          <p:spPr bwMode="auto">
            <a:xfrm>
              <a:off x="317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0" name="Oval 66"/>
            <p:cNvSpPr>
              <a:spLocks noChangeArrowheads="1"/>
            </p:cNvSpPr>
            <p:nvPr/>
          </p:nvSpPr>
          <p:spPr bwMode="auto">
            <a:xfrm>
              <a:off x="341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1" name="Oval 67"/>
            <p:cNvSpPr>
              <a:spLocks noChangeArrowheads="1"/>
            </p:cNvSpPr>
            <p:nvPr/>
          </p:nvSpPr>
          <p:spPr bwMode="auto">
            <a:xfrm>
              <a:off x="365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2" name="Oval 68"/>
            <p:cNvSpPr>
              <a:spLocks noChangeArrowheads="1"/>
            </p:cNvSpPr>
            <p:nvPr/>
          </p:nvSpPr>
          <p:spPr bwMode="auto">
            <a:xfrm>
              <a:off x="3892" y="16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3" name="Oval 69"/>
            <p:cNvSpPr>
              <a:spLocks noChangeArrowheads="1"/>
            </p:cNvSpPr>
            <p:nvPr/>
          </p:nvSpPr>
          <p:spPr bwMode="auto">
            <a:xfrm>
              <a:off x="221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4" name="Oval 70"/>
            <p:cNvSpPr>
              <a:spLocks noChangeArrowheads="1"/>
            </p:cNvSpPr>
            <p:nvPr/>
          </p:nvSpPr>
          <p:spPr bwMode="auto">
            <a:xfrm>
              <a:off x="245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5" name="Oval 71"/>
            <p:cNvSpPr>
              <a:spLocks noChangeArrowheads="1"/>
            </p:cNvSpPr>
            <p:nvPr/>
          </p:nvSpPr>
          <p:spPr bwMode="auto">
            <a:xfrm>
              <a:off x="269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6" name="Oval 72"/>
            <p:cNvSpPr>
              <a:spLocks noChangeArrowheads="1"/>
            </p:cNvSpPr>
            <p:nvPr/>
          </p:nvSpPr>
          <p:spPr bwMode="auto">
            <a:xfrm>
              <a:off x="293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7" name="Oval 73"/>
            <p:cNvSpPr>
              <a:spLocks noChangeArrowheads="1"/>
            </p:cNvSpPr>
            <p:nvPr/>
          </p:nvSpPr>
          <p:spPr bwMode="auto">
            <a:xfrm>
              <a:off x="317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8" name="Oval 74"/>
            <p:cNvSpPr>
              <a:spLocks noChangeArrowheads="1"/>
            </p:cNvSpPr>
            <p:nvPr/>
          </p:nvSpPr>
          <p:spPr bwMode="auto">
            <a:xfrm>
              <a:off x="341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79" name="Oval 75"/>
            <p:cNvSpPr>
              <a:spLocks noChangeArrowheads="1"/>
            </p:cNvSpPr>
            <p:nvPr/>
          </p:nvSpPr>
          <p:spPr bwMode="auto">
            <a:xfrm>
              <a:off x="365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0" name="Oval 76"/>
            <p:cNvSpPr>
              <a:spLocks noChangeArrowheads="1"/>
            </p:cNvSpPr>
            <p:nvPr/>
          </p:nvSpPr>
          <p:spPr bwMode="auto">
            <a:xfrm>
              <a:off x="3892" y="18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1" name="Oval 77"/>
            <p:cNvSpPr>
              <a:spLocks noChangeArrowheads="1"/>
            </p:cNvSpPr>
            <p:nvPr/>
          </p:nvSpPr>
          <p:spPr bwMode="auto">
            <a:xfrm>
              <a:off x="221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2" name="Oval 78"/>
            <p:cNvSpPr>
              <a:spLocks noChangeArrowheads="1"/>
            </p:cNvSpPr>
            <p:nvPr/>
          </p:nvSpPr>
          <p:spPr bwMode="auto">
            <a:xfrm>
              <a:off x="245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3" name="Oval 79"/>
            <p:cNvSpPr>
              <a:spLocks noChangeArrowheads="1"/>
            </p:cNvSpPr>
            <p:nvPr/>
          </p:nvSpPr>
          <p:spPr bwMode="auto">
            <a:xfrm>
              <a:off x="269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4" name="Oval 80"/>
            <p:cNvSpPr>
              <a:spLocks noChangeArrowheads="1"/>
            </p:cNvSpPr>
            <p:nvPr/>
          </p:nvSpPr>
          <p:spPr bwMode="auto">
            <a:xfrm>
              <a:off x="293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5" name="Oval 81"/>
            <p:cNvSpPr>
              <a:spLocks noChangeArrowheads="1"/>
            </p:cNvSpPr>
            <p:nvPr/>
          </p:nvSpPr>
          <p:spPr bwMode="auto">
            <a:xfrm>
              <a:off x="317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6" name="Oval 82"/>
            <p:cNvSpPr>
              <a:spLocks noChangeArrowheads="1"/>
            </p:cNvSpPr>
            <p:nvPr/>
          </p:nvSpPr>
          <p:spPr bwMode="auto">
            <a:xfrm>
              <a:off x="341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7" name="Oval 83"/>
            <p:cNvSpPr>
              <a:spLocks noChangeArrowheads="1"/>
            </p:cNvSpPr>
            <p:nvPr/>
          </p:nvSpPr>
          <p:spPr bwMode="auto">
            <a:xfrm>
              <a:off x="365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8" name="Oval 84"/>
            <p:cNvSpPr>
              <a:spLocks noChangeArrowheads="1"/>
            </p:cNvSpPr>
            <p:nvPr/>
          </p:nvSpPr>
          <p:spPr bwMode="auto">
            <a:xfrm>
              <a:off x="3892" y="21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89" name="Oval 85"/>
            <p:cNvSpPr>
              <a:spLocks noChangeArrowheads="1"/>
            </p:cNvSpPr>
            <p:nvPr/>
          </p:nvSpPr>
          <p:spPr bwMode="auto">
            <a:xfrm>
              <a:off x="221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0" name="Oval 86"/>
            <p:cNvSpPr>
              <a:spLocks noChangeArrowheads="1"/>
            </p:cNvSpPr>
            <p:nvPr/>
          </p:nvSpPr>
          <p:spPr bwMode="auto">
            <a:xfrm>
              <a:off x="245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1" name="Oval 87"/>
            <p:cNvSpPr>
              <a:spLocks noChangeArrowheads="1"/>
            </p:cNvSpPr>
            <p:nvPr/>
          </p:nvSpPr>
          <p:spPr bwMode="auto">
            <a:xfrm>
              <a:off x="269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2" name="Oval 88"/>
            <p:cNvSpPr>
              <a:spLocks noChangeArrowheads="1"/>
            </p:cNvSpPr>
            <p:nvPr/>
          </p:nvSpPr>
          <p:spPr bwMode="auto">
            <a:xfrm>
              <a:off x="293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3" name="Oval 89"/>
            <p:cNvSpPr>
              <a:spLocks noChangeArrowheads="1"/>
            </p:cNvSpPr>
            <p:nvPr/>
          </p:nvSpPr>
          <p:spPr bwMode="auto">
            <a:xfrm>
              <a:off x="317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4" name="Oval 90"/>
            <p:cNvSpPr>
              <a:spLocks noChangeArrowheads="1"/>
            </p:cNvSpPr>
            <p:nvPr/>
          </p:nvSpPr>
          <p:spPr bwMode="auto">
            <a:xfrm>
              <a:off x="341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5" name="Oval 91"/>
            <p:cNvSpPr>
              <a:spLocks noChangeArrowheads="1"/>
            </p:cNvSpPr>
            <p:nvPr/>
          </p:nvSpPr>
          <p:spPr bwMode="auto">
            <a:xfrm>
              <a:off x="365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6" name="Oval 92"/>
            <p:cNvSpPr>
              <a:spLocks noChangeArrowheads="1"/>
            </p:cNvSpPr>
            <p:nvPr/>
          </p:nvSpPr>
          <p:spPr bwMode="auto">
            <a:xfrm>
              <a:off x="3892" y="235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7" name="Oval 93"/>
            <p:cNvSpPr>
              <a:spLocks noChangeArrowheads="1"/>
            </p:cNvSpPr>
            <p:nvPr/>
          </p:nvSpPr>
          <p:spPr bwMode="auto">
            <a:xfrm>
              <a:off x="221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8" name="Oval 94"/>
            <p:cNvSpPr>
              <a:spLocks noChangeArrowheads="1"/>
            </p:cNvSpPr>
            <p:nvPr/>
          </p:nvSpPr>
          <p:spPr bwMode="auto">
            <a:xfrm>
              <a:off x="245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399" name="Oval 95"/>
            <p:cNvSpPr>
              <a:spLocks noChangeArrowheads="1"/>
            </p:cNvSpPr>
            <p:nvPr/>
          </p:nvSpPr>
          <p:spPr bwMode="auto">
            <a:xfrm>
              <a:off x="269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0" name="Oval 96"/>
            <p:cNvSpPr>
              <a:spLocks noChangeArrowheads="1"/>
            </p:cNvSpPr>
            <p:nvPr/>
          </p:nvSpPr>
          <p:spPr bwMode="auto">
            <a:xfrm>
              <a:off x="293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1" name="Oval 97"/>
            <p:cNvSpPr>
              <a:spLocks noChangeArrowheads="1"/>
            </p:cNvSpPr>
            <p:nvPr/>
          </p:nvSpPr>
          <p:spPr bwMode="auto">
            <a:xfrm>
              <a:off x="317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2" name="Oval 98"/>
            <p:cNvSpPr>
              <a:spLocks noChangeArrowheads="1"/>
            </p:cNvSpPr>
            <p:nvPr/>
          </p:nvSpPr>
          <p:spPr bwMode="auto">
            <a:xfrm>
              <a:off x="341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3" name="Oval 99"/>
            <p:cNvSpPr>
              <a:spLocks noChangeArrowheads="1"/>
            </p:cNvSpPr>
            <p:nvPr/>
          </p:nvSpPr>
          <p:spPr bwMode="auto">
            <a:xfrm>
              <a:off x="365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4" name="Oval 100"/>
            <p:cNvSpPr>
              <a:spLocks noChangeArrowheads="1"/>
            </p:cNvSpPr>
            <p:nvPr/>
          </p:nvSpPr>
          <p:spPr bwMode="auto">
            <a:xfrm>
              <a:off x="3892" y="259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5" name="Oval 101"/>
            <p:cNvSpPr>
              <a:spLocks noChangeArrowheads="1"/>
            </p:cNvSpPr>
            <p:nvPr/>
          </p:nvSpPr>
          <p:spPr bwMode="auto">
            <a:xfrm>
              <a:off x="221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6" name="Oval 102"/>
            <p:cNvSpPr>
              <a:spLocks noChangeArrowheads="1"/>
            </p:cNvSpPr>
            <p:nvPr/>
          </p:nvSpPr>
          <p:spPr bwMode="auto">
            <a:xfrm>
              <a:off x="245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7" name="Oval 103"/>
            <p:cNvSpPr>
              <a:spLocks noChangeArrowheads="1"/>
            </p:cNvSpPr>
            <p:nvPr/>
          </p:nvSpPr>
          <p:spPr bwMode="auto">
            <a:xfrm>
              <a:off x="269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8" name="Oval 104"/>
            <p:cNvSpPr>
              <a:spLocks noChangeArrowheads="1"/>
            </p:cNvSpPr>
            <p:nvPr/>
          </p:nvSpPr>
          <p:spPr bwMode="auto">
            <a:xfrm>
              <a:off x="293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09" name="Oval 105"/>
            <p:cNvSpPr>
              <a:spLocks noChangeArrowheads="1"/>
            </p:cNvSpPr>
            <p:nvPr/>
          </p:nvSpPr>
          <p:spPr bwMode="auto">
            <a:xfrm>
              <a:off x="317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0" name="Oval 106"/>
            <p:cNvSpPr>
              <a:spLocks noChangeArrowheads="1"/>
            </p:cNvSpPr>
            <p:nvPr/>
          </p:nvSpPr>
          <p:spPr bwMode="auto">
            <a:xfrm>
              <a:off x="341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1" name="Oval 107"/>
            <p:cNvSpPr>
              <a:spLocks noChangeArrowheads="1"/>
            </p:cNvSpPr>
            <p:nvPr/>
          </p:nvSpPr>
          <p:spPr bwMode="auto">
            <a:xfrm>
              <a:off x="365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2" name="Oval 108"/>
            <p:cNvSpPr>
              <a:spLocks noChangeArrowheads="1"/>
            </p:cNvSpPr>
            <p:nvPr/>
          </p:nvSpPr>
          <p:spPr bwMode="auto">
            <a:xfrm>
              <a:off x="3892" y="283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3" name="Oval 109"/>
            <p:cNvSpPr>
              <a:spLocks noChangeArrowheads="1"/>
            </p:cNvSpPr>
            <p:nvPr/>
          </p:nvSpPr>
          <p:spPr bwMode="auto">
            <a:xfrm>
              <a:off x="221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4" name="Oval 110"/>
            <p:cNvSpPr>
              <a:spLocks noChangeArrowheads="1"/>
            </p:cNvSpPr>
            <p:nvPr/>
          </p:nvSpPr>
          <p:spPr bwMode="auto">
            <a:xfrm>
              <a:off x="245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5" name="Oval 111"/>
            <p:cNvSpPr>
              <a:spLocks noChangeArrowheads="1"/>
            </p:cNvSpPr>
            <p:nvPr/>
          </p:nvSpPr>
          <p:spPr bwMode="auto">
            <a:xfrm>
              <a:off x="269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6" name="Oval 112"/>
            <p:cNvSpPr>
              <a:spLocks noChangeArrowheads="1"/>
            </p:cNvSpPr>
            <p:nvPr/>
          </p:nvSpPr>
          <p:spPr bwMode="auto">
            <a:xfrm>
              <a:off x="293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7" name="Oval 113"/>
            <p:cNvSpPr>
              <a:spLocks noChangeArrowheads="1"/>
            </p:cNvSpPr>
            <p:nvPr/>
          </p:nvSpPr>
          <p:spPr bwMode="auto">
            <a:xfrm>
              <a:off x="317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8" name="Oval 114"/>
            <p:cNvSpPr>
              <a:spLocks noChangeArrowheads="1"/>
            </p:cNvSpPr>
            <p:nvPr/>
          </p:nvSpPr>
          <p:spPr bwMode="auto">
            <a:xfrm>
              <a:off x="341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19" name="Oval 115"/>
            <p:cNvSpPr>
              <a:spLocks noChangeArrowheads="1"/>
            </p:cNvSpPr>
            <p:nvPr/>
          </p:nvSpPr>
          <p:spPr bwMode="auto">
            <a:xfrm>
              <a:off x="365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0" name="Oval 116"/>
            <p:cNvSpPr>
              <a:spLocks noChangeArrowheads="1"/>
            </p:cNvSpPr>
            <p:nvPr/>
          </p:nvSpPr>
          <p:spPr bwMode="auto">
            <a:xfrm>
              <a:off x="3892" y="307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1" name="Oval 117"/>
            <p:cNvSpPr>
              <a:spLocks noChangeArrowheads="1"/>
            </p:cNvSpPr>
            <p:nvPr/>
          </p:nvSpPr>
          <p:spPr bwMode="auto">
            <a:xfrm>
              <a:off x="221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2" name="Oval 118"/>
            <p:cNvSpPr>
              <a:spLocks noChangeArrowheads="1"/>
            </p:cNvSpPr>
            <p:nvPr/>
          </p:nvSpPr>
          <p:spPr bwMode="auto">
            <a:xfrm>
              <a:off x="245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3" name="Oval 119"/>
            <p:cNvSpPr>
              <a:spLocks noChangeArrowheads="1"/>
            </p:cNvSpPr>
            <p:nvPr/>
          </p:nvSpPr>
          <p:spPr bwMode="auto">
            <a:xfrm>
              <a:off x="269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4" name="Oval 120"/>
            <p:cNvSpPr>
              <a:spLocks noChangeArrowheads="1"/>
            </p:cNvSpPr>
            <p:nvPr/>
          </p:nvSpPr>
          <p:spPr bwMode="auto">
            <a:xfrm>
              <a:off x="293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5" name="Oval 121"/>
            <p:cNvSpPr>
              <a:spLocks noChangeArrowheads="1"/>
            </p:cNvSpPr>
            <p:nvPr/>
          </p:nvSpPr>
          <p:spPr bwMode="auto">
            <a:xfrm>
              <a:off x="317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6" name="Oval 122"/>
            <p:cNvSpPr>
              <a:spLocks noChangeArrowheads="1"/>
            </p:cNvSpPr>
            <p:nvPr/>
          </p:nvSpPr>
          <p:spPr bwMode="auto">
            <a:xfrm>
              <a:off x="341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7" name="Oval 123"/>
            <p:cNvSpPr>
              <a:spLocks noChangeArrowheads="1"/>
            </p:cNvSpPr>
            <p:nvPr/>
          </p:nvSpPr>
          <p:spPr bwMode="auto">
            <a:xfrm>
              <a:off x="365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8428" name="Oval 124"/>
            <p:cNvSpPr>
              <a:spLocks noChangeArrowheads="1"/>
            </p:cNvSpPr>
            <p:nvPr/>
          </p:nvSpPr>
          <p:spPr bwMode="auto">
            <a:xfrm>
              <a:off x="3892" y="3316"/>
              <a:ext cx="88" cy="8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82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3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Another Crossbar Design</a:t>
            </a:r>
          </a:p>
        </p:txBody>
      </p:sp>
      <p:sp>
        <p:nvSpPr>
          <p:cNvPr id="9933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3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325C028-75AC-8645-95B8-92F51B02975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99332" name="Group 236"/>
          <p:cNvGrpSpPr>
            <a:grpSpLocks/>
          </p:cNvGrpSpPr>
          <p:nvPr/>
        </p:nvGrpSpPr>
        <p:grpSpPr bwMode="auto">
          <a:xfrm>
            <a:off x="1600200" y="1363663"/>
            <a:ext cx="6019800" cy="4579937"/>
            <a:chOff x="990600" y="1295400"/>
            <a:chExt cx="7010400" cy="5334000"/>
          </a:xfrm>
        </p:grpSpPr>
        <p:grpSp>
          <p:nvGrpSpPr>
            <p:cNvPr id="99333" name="Group 39"/>
            <p:cNvGrpSpPr>
              <a:grpSpLocks/>
            </p:cNvGrpSpPr>
            <p:nvPr/>
          </p:nvGrpSpPr>
          <p:grpSpPr bwMode="auto">
            <a:xfrm>
              <a:off x="2178050" y="1447800"/>
              <a:ext cx="5562600" cy="4648200"/>
              <a:chOff x="1949940" y="2286000"/>
              <a:chExt cx="5562600" cy="3733800"/>
            </a:xfrm>
          </p:grpSpPr>
          <p:cxnSp>
            <p:nvCxnSpPr>
              <p:cNvPr id="99559" name="Straight Connector 26"/>
              <p:cNvCxnSpPr>
                <a:cxnSpLocks noChangeShapeType="1"/>
              </p:cNvCxnSpPr>
              <p:nvPr/>
            </p:nvCxnSpPr>
            <p:spPr bwMode="auto">
              <a:xfrm rot="5400000">
                <a:off x="83040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60" name="Straight Connector 27"/>
              <p:cNvCxnSpPr>
                <a:cxnSpLocks noChangeShapeType="1"/>
              </p:cNvCxnSpPr>
              <p:nvPr/>
            </p:nvCxnSpPr>
            <p:spPr bwMode="auto">
              <a:xfrm rot="5400000">
                <a:off x="877697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61" name="Straight Connector 28"/>
              <p:cNvCxnSpPr>
                <a:cxnSpLocks noChangeShapeType="1"/>
              </p:cNvCxnSpPr>
              <p:nvPr/>
            </p:nvCxnSpPr>
            <p:spPr bwMode="auto">
              <a:xfrm rot="5400000">
                <a:off x="1672354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62" name="Straight Connector 29"/>
              <p:cNvCxnSpPr>
                <a:cxnSpLocks noChangeShapeType="1"/>
              </p:cNvCxnSpPr>
              <p:nvPr/>
            </p:nvCxnSpPr>
            <p:spPr bwMode="auto">
              <a:xfrm rot="5400000">
                <a:off x="2467011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63" name="Straight Connector 30"/>
              <p:cNvCxnSpPr>
                <a:cxnSpLocks noChangeShapeType="1"/>
              </p:cNvCxnSpPr>
              <p:nvPr/>
            </p:nvCxnSpPr>
            <p:spPr bwMode="auto">
              <a:xfrm rot="5400000">
                <a:off x="3261668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64" name="Straight Connector 31"/>
              <p:cNvCxnSpPr>
                <a:cxnSpLocks noChangeShapeType="1"/>
              </p:cNvCxnSpPr>
              <p:nvPr/>
            </p:nvCxnSpPr>
            <p:spPr bwMode="auto">
              <a:xfrm rot="5400000">
                <a:off x="4056325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65" name="Straight Connector 32"/>
              <p:cNvCxnSpPr>
                <a:cxnSpLocks noChangeShapeType="1"/>
              </p:cNvCxnSpPr>
              <p:nvPr/>
            </p:nvCxnSpPr>
            <p:spPr bwMode="auto">
              <a:xfrm rot="5400000">
                <a:off x="4850982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66" name="Straight Connector 33"/>
              <p:cNvCxnSpPr>
                <a:cxnSpLocks noChangeShapeType="1"/>
              </p:cNvCxnSpPr>
              <p:nvPr/>
            </p:nvCxnSpPr>
            <p:spPr bwMode="auto">
              <a:xfrm rot="5400000">
                <a:off x="5645640" y="4152900"/>
                <a:ext cx="3733800" cy="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42" name="Oval 241"/>
            <p:cNvSpPr/>
            <p:nvPr/>
          </p:nvSpPr>
          <p:spPr bwMode="auto">
            <a:xfrm>
              <a:off x="1905724" y="6096924"/>
              <a:ext cx="532435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243" name="Oval 242"/>
            <p:cNvSpPr/>
            <p:nvPr/>
          </p:nvSpPr>
          <p:spPr bwMode="auto">
            <a:xfrm>
              <a:off x="2700680" y="6096924"/>
              <a:ext cx="532435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44" name="Oval 243"/>
            <p:cNvSpPr/>
            <p:nvPr/>
          </p:nvSpPr>
          <p:spPr bwMode="auto">
            <a:xfrm>
              <a:off x="3493786" y="6096924"/>
              <a:ext cx="534285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2</a:t>
              </a:r>
            </a:p>
          </p:txBody>
        </p:sp>
        <p:sp>
          <p:nvSpPr>
            <p:cNvPr id="245" name="Oval 244"/>
            <p:cNvSpPr/>
            <p:nvPr/>
          </p:nvSpPr>
          <p:spPr bwMode="auto">
            <a:xfrm>
              <a:off x="4288742" y="6096924"/>
              <a:ext cx="534285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3</a:t>
              </a:r>
            </a:p>
          </p:txBody>
        </p:sp>
        <p:sp>
          <p:nvSpPr>
            <p:cNvPr id="246" name="Oval 245"/>
            <p:cNvSpPr/>
            <p:nvPr/>
          </p:nvSpPr>
          <p:spPr bwMode="auto">
            <a:xfrm>
              <a:off x="5083697" y="6096924"/>
              <a:ext cx="532435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247" name="Oval 246"/>
            <p:cNvSpPr/>
            <p:nvPr/>
          </p:nvSpPr>
          <p:spPr bwMode="auto">
            <a:xfrm>
              <a:off x="5878653" y="6096924"/>
              <a:ext cx="532435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5</a:t>
              </a:r>
            </a:p>
          </p:txBody>
        </p:sp>
        <p:sp>
          <p:nvSpPr>
            <p:cNvPr id="248" name="Oval 247"/>
            <p:cNvSpPr/>
            <p:nvPr/>
          </p:nvSpPr>
          <p:spPr bwMode="auto">
            <a:xfrm>
              <a:off x="6671761" y="6096924"/>
              <a:ext cx="534284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6</a:t>
              </a:r>
            </a:p>
          </p:txBody>
        </p:sp>
        <p:sp>
          <p:nvSpPr>
            <p:cNvPr id="249" name="Oval 248"/>
            <p:cNvSpPr/>
            <p:nvPr/>
          </p:nvSpPr>
          <p:spPr bwMode="auto">
            <a:xfrm>
              <a:off x="7466716" y="6096924"/>
              <a:ext cx="534284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7</a:t>
              </a:r>
            </a:p>
          </p:txBody>
        </p:sp>
        <p:sp>
          <p:nvSpPr>
            <p:cNvPr id="250" name="Oval 249"/>
            <p:cNvSpPr/>
            <p:nvPr/>
          </p:nvSpPr>
          <p:spPr bwMode="auto">
            <a:xfrm>
              <a:off x="990600" y="1295400"/>
              <a:ext cx="534285" cy="534324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251" name="Oval 250"/>
            <p:cNvSpPr/>
            <p:nvPr/>
          </p:nvSpPr>
          <p:spPr bwMode="auto">
            <a:xfrm>
              <a:off x="990600" y="1877795"/>
              <a:ext cx="534285" cy="53432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52" name="Oval 251"/>
            <p:cNvSpPr/>
            <p:nvPr/>
          </p:nvSpPr>
          <p:spPr bwMode="auto">
            <a:xfrm>
              <a:off x="990600" y="2462039"/>
              <a:ext cx="534285" cy="53432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2</a:t>
              </a:r>
            </a:p>
          </p:txBody>
        </p:sp>
        <p:sp>
          <p:nvSpPr>
            <p:cNvPr id="253" name="Oval 252"/>
            <p:cNvSpPr/>
            <p:nvPr/>
          </p:nvSpPr>
          <p:spPr bwMode="auto">
            <a:xfrm>
              <a:off x="990600" y="3044435"/>
              <a:ext cx="534285" cy="534324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3</a:t>
              </a:r>
            </a:p>
          </p:txBody>
        </p:sp>
        <p:sp>
          <p:nvSpPr>
            <p:cNvPr id="254" name="Oval 253"/>
            <p:cNvSpPr/>
            <p:nvPr/>
          </p:nvSpPr>
          <p:spPr bwMode="auto">
            <a:xfrm>
              <a:off x="990600" y="3626829"/>
              <a:ext cx="534285" cy="53432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255" name="Oval 254"/>
            <p:cNvSpPr/>
            <p:nvPr/>
          </p:nvSpPr>
          <p:spPr bwMode="auto">
            <a:xfrm>
              <a:off x="990600" y="4211073"/>
              <a:ext cx="534285" cy="53432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5</a:t>
              </a:r>
            </a:p>
          </p:txBody>
        </p:sp>
        <p:sp>
          <p:nvSpPr>
            <p:cNvPr id="256" name="Oval 255"/>
            <p:cNvSpPr/>
            <p:nvPr/>
          </p:nvSpPr>
          <p:spPr bwMode="auto">
            <a:xfrm>
              <a:off x="990600" y="4793469"/>
              <a:ext cx="534285" cy="534324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6</a:t>
              </a:r>
            </a:p>
          </p:txBody>
        </p:sp>
        <p:sp>
          <p:nvSpPr>
            <p:cNvPr id="257" name="Oval 256"/>
            <p:cNvSpPr/>
            <p:nvPr/>
          </p:nvSpPr>
          <p:spPr bwMode="auto">
            <a:xfrm>
              <a:off x="990600" y="5377713"/>
              <a:ext cx="534285" cy="532476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7</a:t>
              </a:r>
            </a:p>
          </p:txBody>
        </p:sp>
        <p:grpSp>
          <p:nvGrpSpPr>
            <p:cNvPr id="99350" name="Group 55"/>
            <p:cNvGrpSpPr>
              <a:grpSpLocks/>
            </p:cNvGrpSpPr>
            <p:nvPr/>
          </p:nvGrpSpPr>
          <p:grpSpPr bwMode="auto">
            <a:xfrm>
              <a:off x="1531938" y="1558925"/>
              <a:ext cx="6400800" cy="4081463"/>
              <a:chOff x="1303874" y="1482875"/>
              <a:chExt cx="6400800" cy="4080932"/>
            </a:xfrm>
          </p:grpSpPr>
          <p:cxnSp>
            <p:nvCxnSpPr>
              <p:cNvPr id="99551" name="Straight Connector 41"/>
              <p:cNvCxnSpPr>
                <a:cxnSpLocks noChangeShapeType="1"/>
              </p:cNvCxnSpPr>
              <p:nvPr/>
            </p:nvCxnSpPr>
            <p:spPr bwMode="auto">
              <a:xfrm>
                <a:off x="1303874" y="1482875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52" name="Straight Connector 44"/>
              <p:cNvCxnSpPr>
                <a:cxnSpLocks noChangeShapeType="1"/>
              </p:cNvCxnSpPr>
              <p:nvPr/>
            </p:nvCxnSpPr>
            <p:spPr bwMode="auto">
              <a:xfrm>
                <a:off x="1303874" y="5563807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53" name="Straight Connector 46"/>
              <p:cNvCxnSpPr>
                <a:cxnSpLocks noChangeShapeType="1"/>
              </p:cNvCxnSpPr>
              <p:nvPr/>
            </p:nvCxnSpPr>
            <p:spPr bwMode="auto">
              <a:xfrm>
                <a:off x="1303874" y="2065865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54" name="Straight Connector 47"/>
              <p:cNvCxnSpPr>
                <a:cxnSpLocks noChangeShapeType="1"/>
              </p:cNvCxnSpPr>
              <p:nvPr/>
            </p:nvCxnSpPr>
            <p:spPr bwMode="auto">
              <a:xfrm>
                <a:off x="1303874" y="2648855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55" name="Straight Connector 48"/>
              <p:cNvCxnSpPr>
                <a:cxnSpLocks noChangeShapeType="1"/>
              </p:cNvCxnSpPr>
              <p:nvPr/>
            </p:nvCxnSpPr>
            <p:spPr bwMode="auto">
              <a:xfrm>
                <a:off x="1303874" y="3231845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56" name="Straight Connector 49"/>
              <p:cNvCxnSpPr>
                <a:cxnSpLocks noChangeShapeType="1"/>
              </p:cNvCxnSpPr>
              <p:nvPr/>
            </p:nvCxnSpPr>
            <p:spPr bwMode="auto">
              <a:xfrm>
                <a:off x="1303874" y="3814835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57" name="Straight Connector 50"/>
              <p:cNvCxnSpPr>
                <a:cxnSpLocks noChangeShapeType="1"/>
              </p:cNvCxnSpPr>
              <p:nvPr/>
            </p:nvCxnSpPr>
            <p:spPr bwMode="auto">
              <a:xfrm>
                <a:off x="1303874" y="4397825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9558" name="Straight Connector 51"/>
              <p:cNvCxnSpPr>
                <a:cxnSpLocks noChangeShapeType="1"/>
              </p:cNvCxnSpPr>
              <p:nvPr/>
            </p:nvCxnSpPr>
            <p:spPr bwMode="auto">
              <a:xfrm>
                <a:off x="1303874" y="4980815"/>
                <a:ext cx="6400800" cy="0"/>
              </a:xfrm>
              <a:prstGeom prst="line">
                <a:avLst/>
              </a:prstGeom>
              <a:noFill/>
              <a:ln w="28575">
                <a:solidFill>
                  <a:srgbClr val="063DE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9351" name="Group 245"/>
            <p:cNvGrpSpPr>
              <a:grpSpLocks/>
            </p:cNvGrpSpPr>
            <p:nvPr/>
          </p:nvGrpSpPr>
          <p:grpSpPr bwMode="auto">
            <a:xfrm>
              <a:off x="1778000" y="1549400"/>
              <a:ext cx="5969000" cy="360363"/>
              <a:chOff x="1549401" y="1473201"/>
              <a:chExt cx="5968989" cy="359834"/>
            </a:xfrm>
          </p:grpSpPr>
          <p:grpSp>
            <p:nvGrpSpPr>
              <p:cNvPr id="99527" name="Group 54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57" name="Freeform 456"/>
                <p:cNvSpPr/>
                <p:nvPr/>
              </p:nvSpPr>
              <p:spPr bwMode="auto">
                <a:xfrm>
                  <a:off x="2480894" y="685096"/>
                  <a:ext cx="397477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58" name="Isosceles Triangle 457"/>
                <p:cNvSpPr/>
                <p:nvPr/>
              </p:nvSpPr>
              <p:spPr bwMode="auto">
                <a:xfrm rot="5400000">
                  <a:off x="2591053" y="853913"/>
                  <a:ext cx="228924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28" name="Group 56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55" name="Freeform 454"/>
                <p:cNvSpPr/>
                <p:nvPr/>
              </p:nvSpPr>
              <p:spPr bwMode="auto">
                <a:xfrm>
                  <a:off x="2502168" y="685096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56" name="Isosceles Triangle 455"/>
                <p:cNvSpPr/>
                <p:nvPr/>
              </p:nvSpPr>
              <p:spPr bwMode="auto">
                <a:xfrm rot="5400000">
                  <a:off x="2593840" y="855762"/>
                  <a:ext cx="228924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29" name="Group 59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53" name="Freeform 452"/>
                <p:cNvSpPr/>
                <p:nvPr/>
              </p:nvSpPr>
              <p:spPr bwMode="auto">
                <a:xfrm>
                  <a:off x="2480922" y="685096"/>
                  <a:ext cx="397476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54" name="Isosceles Triangle 453"/>
                <p:cNvSpPr/>
                <p:nvPr/>
              </p:nvSpPr>
              <p:spPr bwMode="auto">
                <a:xfrm rot="5400000">
                  <a:off x="2590157" y="854838"/>
                  <a:ext cx="228924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30" name="Group 62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51" name="Freeform 450"/>
                <p:cNvSpPr/>
                <p:nvPr/>
              </p:nvSpPr>
              <p:spPr bwMode="auto">
                <a:xfrm>
                  <a:off x="2502196" y="685096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52" name="Isosceles Triangle 451"/>
                <p:cNvSpPr/>
                <p:nvPr/>
              </p:nvSpPr>
              <p:spPr bwMode="auto">
                <a:xfrm rot="5400000">
                  <a:off x="2602187" y="864082"/>
                  <a:ext cx="228924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31" name="Group 65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49" name="Freeform 448"/>
                <p:cNvSpPr/>
                <p:nvPr/>
              </p:nvSpPr>
              <p:spPr bwMode="auto">
                <a:xfrm>
                  <a:off x="2480948" y="685096"/>
                  <a:ext cx="397477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50" name="Isosceles Triangle 449"/>
                <p:cNvSpPr/>
                <p:nvPr/>
              </p:nvSpPr>
              <p:spPr bwMode="auto">
                <a:xfrm rot="5400000">
                  <a:off x="2590184" y="852989"/>
                  <a:ext cx="228924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32" name="Group 68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47" name="Freeform 446"/>
                <p:cNvSpPr/>
                <p:nvPr/>
              </p:nvSpPr>
              <p:spPr bwMode="auto">
                <a:xfrm>
                  <a:off x="2502223" y="685096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48" name="Isosceles Triangle 447"/>
                <p:cNvSpPr/>
                <p:nvPr/>
              </p:nvSpPr>
              <p:spPr bwMode="auto">
                <a:xfrm rot="5400000">
                  <a:off x="2601290" y="865005"/>
                  <a:ext cx="228924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33" name="Group 71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45" name="Freeform 444"/>
                <p:cNvSpPr/>
                <p:nvPr/>
              </p:nvSpPr>
              <p:spPr bwMode="auto">
                <a:xfrm>
                  <a:off x="2480976" y="685096"/>
                  <a:ext cx="397476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46" name="Isosceles Triangle 445"/>
                <p:cNvSpPr/>
                <p:nvPr/>
              </p:nvSpPr>
              <p:spPr bwMode="auto">
                <a:xfrm rot="5400000">
                  <a:off x="2591135" y="853914"/>
                  <a:ext cx="228924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34" name="Group 74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43" name="Freeform 442"/>
                <p:cNvSpPr/>
                <p:nvPr/>
              </p:nvSpPr>
              <p:spPr bwMode="auto">
                <a:xfrm>
                  <a:off x="2502250" y="685096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44" name="Isosceles Triangle 443"/>
                <p:cNvSpPr/>
                <p:nvPr/>
              </p:nvSpPr>
              <p:spPr bwMode="auto">
                <a:xfrm rot="5400000">
                  <a:off x="2601317" y="863157"/>
                  <a:ext cx="228924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  <p:grpSp>
          <p:nvGrpSpPr>
            <p:cNvPr id="99352" name="Group 246"/>
            <p:cNvGrpSpPr>
              <a:grpSpLocks/>
            </p:cNvGrpSpPr>
            <p:nvPr/>
          </p:nvGrpSpPr>
          <p:grpSpPr bwMode="auto">
            <a:xfrm>
              <a:off x="1778000" y="2146300"/>
              <a:ext cx="5969000" cy="360363"/>
              <a:chOff x="1549401" y="1473201"/>
              <a:chExt cx="5968989" cy="359834"/>
            </a:xfrm>
          </p:grpSpPr>
          <p:grpSp>
            <p:nvGrpSpPr>
              <p:cNvPr id="99503" name="Group 247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33" name="Freeform 432"/>
                <p:cNvSpPr/>
                <p:nvPr/>
              </p:nvSpPr>
              <p:spPr bwMode="auto">
                <a:xfrm>
                  <a:off x="2480894" y="685383"/>
                  <a:ext cx="397477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34" name="Isosceles Triangle 433"/>
                <p:cNvSpPr/>
                <p:nvPr/>
              </p:nvSpPr>
              <p:spPr bwMode="auto">
                <a:xfrm rot="5400000">
                  <a:off x="2591053" y="854198"/>
                  <a:ext cx="228924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04" name="Group 248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31" name="Freeform 430"/>
                <p:cNvSpPr/>
                <p:nvPr/>
              </p:nvSpPr>
              <p:spPr bwMode="auto">
                <a:xfrm>
                  <a:off x="2502168" y="685383"/>
                  <a:ext cx="377141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32" name="Isosceles Triangle 431"/>
                <p:cNvSpPr/>
                <p:nvPr/>
              </p:nvSpPr>
              <p:spPr bwMode="auto">
                <a:xfrm rot="5400000">
                  <a:off x="2593840" y="856047"/>
                  <a:ext cx="228924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05" name="Group 249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29" name="Freeform 428"/>
                <p:cNvSpPr/>
                <p:nvPr/>
              </p:nvSpPr>
              <p:spPr bwMode="auto">
                <a:xfrm>
                  <a:off x="2480922" y="685383"/>
                  <a:ext cx="397476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30" name="Isosceles Triangle 429"/>
                <p:cNvSpPr/>
                <p:nvPr/>
              </p:nvSpPr>
              <p:spPr bwMode="auto">
                <a:xfrm rot="5400000">
                  <a:off x="2590157" y="855122"/>
                  <a:ext cx="228924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06" name="Group 250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27" name="Freeform 426"/>
                <p:cNvSpPr/>
                <p:nvPr/>
              </p:nvSpPr>
              <p:spPr bwMode="auto">
                <a:xfrm>
                  <a:off x="2502196" y="685383"/>
                  <a:ext cx="377141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28" name="Isosceles Triangle 427"/>
                <p:cNvSpPr/>
                <p:nvPr/>
              </p:nvSpPr>
              <p:spPr bwMode="auto">
                <a:xfrm rot="5400000">
                  <a:off x="2602187" y="864367"/>
                  <a:ext cx="228924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07" name="Group 251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25" name="Freeform 424"/>
                <p:cNvSpPr/>
                <p:nvPr/>
              </p:nvSpPr>
              <p:spPr bwMode="auto">
                <a:xfrm>
                  <a:off x="2480948" y="685383"/>
                  <a:ext cx="397477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26" name="Isosceles Triangle 425"/>
                <p:cNvSpPr/>
                <p:nvPr/>
              </p:nvSpPr>
              <p:spPr bwMode="auto">
                <a:xfrm rot="5400000">
                  <a:off x="2590184" y="853274"/>
                  <a:ext cx="228924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08" name="Group 252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23" name="Freeform 422"/>
                <p:cNvSpPr/>
                <p:nvPr/>
              </p:nvSpPr>
              <p:spPr bwMode="auto">
                <a:xfrm>
                  <a:off x="2502223" y="685383"/>
                  <a:ext cx="377141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24" name="Isosceles Triangle 423"/>
                <p:cNvSpPr/>
                <p:nvPr/>
              </p:nvSpPr>
              <p:spPr bwMode="auto">
                <a:xfrm rot="5400000">
                  <a:off x="2601290" y="865290"/>
                  <a:ext cx="228924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09" name="Group 253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21" name="Freeform 420"/>
                <p:cNvSpPr/>
                <p:nvPr/>
              </p:nvSpPr>
              <p:spPr bwMode="auto">
                <a:xfrm>
                  <a:off x="2480976" y="685383"/>
                  <a:ext cx="397476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22" name="Isosceles Triangle 421"/>
                <p:cNvSpPr/>
                <p:nvPr/>
              </p:nvSpPr>
              <p:spPr bwMode="auto">
                <a:xfrm rot="5400000">
                  <a:off x="2591135" y="854199"/>
                  <a:ext cx="228924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510" name="Group 254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19" name="Freeform 418"/>
                <p:cNvSpPr/>
                <p:nvPr/>
              </p:nvSpPr>
              <p:spPr bwMode="auto">
                <a:xfrm>
                  <a:off x="2502250" y="685383"/>
                  <a:ext cx="377141" cy="25292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20" name="Isosceles Triangle 419"/>
                <p:cNvSpPr/>
                <p:nvPr/>
              </p:nvSpPr>
              <p:spPr bwMode="auto">
                <a:xfrm rot="5400000">
                  <a:off x="2601317" y="863442"/>
                  <a:ext cx="228924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  <p:grpSp>
          <p:nvGrpSpPr>
            <p:cNvPr id="99353" name="Group 271"/>
            <p:cNvGrpSpPr>
              <a:grpSpLocks/>
            </p:cNvGrpSpPr>
            <p:nvPr/>
          </p:nvGrpSpPr>
          <p:grpSpPr bwMode="auto">
            <a:xfrm>
              <a:off x="1778000" y="2725738"/>
              <a:ext cx="5969000" cy="360362"/>
              <a:chOff x="1549401" y="1473201"/>
              <a:chExt cx="5968989" cy="359834"/>
            </a:xfrm>
          </p:grpSpPr>
          <p:grpSp>
            <p:nvGrpSpPr>
              <p:cNvPr id="99479" name="Group 272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09" name="Freeform 408"/>
                <p:cNvSpPr/>
                <p:nvPr/>
              </p:nvSpPr>
              <p:spPr bwMode="auto">
                <a:xfrm>
                  <a:off x="2480894" y="686490"/>
                  <a:ext cx="397477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10" name="Isosceles Triangle 409"/>
                <p:cNvSpPr/>
                <p:nvPr/>
              </p:nvSpPr>
              <p:spPr bwMode="auto">
                <a:xfrm rot="5400000">
                  <a:off x="2591053" y="855306"/>
                  <a:ext cx="228924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80" name="Group 273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07" name="Freeform 406"/>
                <p:cNvSpPr/>
                <p:nvPr/>
              </p:nvSpPr>
              <p:spPr bwMode="auto">
                <a:xfrm>
                  <a:off x="2502168" y="686490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08" name="Isosceles Triangle 407"/>
                <p:cNvSpPr/>
                <p:nvPr/>
              </p:nvSpPr>
              <p:spPr bwMode="auto">
                <a:xfrm rot="5400000">
                  <a:off x="2593840" y="857155"/>
                  <a:ext cx="228924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81" name="Group 274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05" name="Freeform 404"/>
                <p:cNvSpPr/>
                <p:nvPr/>
              </p:nvSpPr>
              <p:spPr bwMode="auto">
                <a:xfrm>
                  <a:off x="2480922" y="686490"/>
                  <a:ext cx="397476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06" name="Isosceles Triangle 405"/>
                <p:cNvSpPr/>
                <p:nvPr/>
              </p:nvSpPr>
              <p:spPr bwMode="auto">
                <a:xfrm rot="5400000">
                  <a:off x="2590156" y="856230"/>
                  <a:ext cx="228924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82" name="Group 275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03" name="Freeform 402"/>
                <p:cNvSpPr/>
                <p:nvPr/>
              </p:nvSpPr>
              <p:spPr bwMode="auto">
                <a:xfrm>
                  <a:off x="2502196" y="686490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04" name="Isosceles Triangle 403"/>
                <p:cNvSpPr/>
                <p:nvPr/>
              </p:nvSpPr>
              <p:spPr bwMode="auto">
                <a:xfrm rot="5400000">
                  <a:off x="2602186" y="865475"/>
                  <a:ext cx="228924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83" name="Group 276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401" name="Freeform 400"/>
                <p:cNvSpPr/>
                <p:nvPr/>
              </p:nvSpPr>
              <p:spPr bwMode="auto">
                <a:xfrm>
                  <a:off x="2480948" y="686490"/>
                  <a:ext cx="397477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02" name="Isosceles Triangle 401"/>
                <p:cNvSpPr/>
                <p:nvPr/>
              </p:nvSpPr>
              <p:spPr bwMode="auto">
                <a:xfrm rot="5400000">
                  <a:off x="2590183" y="854382"/>
                  <a:ext cx="228924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84" name="Group 277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99" name="Freeform 398"/>
                <p:cNvSpPr/>
                <p:nvPr/>
              </p:nvSpPr>
              <p:spPr bwMode="auto">
                <a:xfrm>
                  <a:off x="2502223" y="686490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400" name="Isosceles Triangle 399"/>
                <p:cNvSpPr/>
                <p:nvPr/>
              </p:nvSpPr>
              <p:spPr bwMode="auto">
                <a:xfrm rot="5400000">
                  <a:off x="2601289" y="866398"/>
                  <a:ext cx="228924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85" name="Group 278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97" name="Freeform 396"/>
                <p:cNvSpPr/>
                <p:nvPr/>
              </p:nvSpPr>
              <p:spPr bwMode="auto">
                <a:xfrm>
                  <a:off x="2480976" y="686490"/>
                  <a:ext cx="397476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98" name="Isosceles Triangle 397"/>
                <p:cNvSpPr/>
                <p:nvPr/>
              </p:nvSpPr>
              <p:spPr bwMode="auto">
                <a:xfrm rot="5400000">
                  <a:off x="2591135" y="855307"/>
                  <a:ext cx="228924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86" name="Group 279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95" name="Freeform 394"/>
                <p:cNvSpPr/>
                <p:nvPr/>
              </p:nvSpPr>
              <p:spPr bwMode="auto">
                <a:xfrm>
                  <a:off x="2502250" y="686490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96" name="Isosceles Triangle 395"/>
                <p:cNvSpPr/>
                <p:nvPr/>
              </p:nvSpPr>
              <p:spPr bwMode="auto">
                <a:xfrm rot="5400000">
                  <a:off x="2601316" y="864550"/>
                  <a:ext cx="228924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  <p:grpSp>
          <p:nvGrpSpPr>
            <p:cNvPr id="99354" name="Group 296"/>
            <p:cNvGrpSpPr>
              <a:grpSpLocks/>
            </p:cNvGrpSpPr>
            <p:nvPr/>
          </p:nvGrpSpPr>
          <p:grpSpPr bwMode="auto">
            <a:xfrm>
              <a:off x="1778000" y="3306763"/>
              <a:ext cx="5969000" cy="358775"/>
              <a:chOff x="1549401" y="1473201"/>
              <a:chExt cx="5968989" cy="359834"/>
            </a:xfrm>
          </p:grpSpPr>
          <p:grpSp>
            <p:nvGrpSpPr>
              <p:cNvPr id="99455" name="Group 297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85" name="Freeform 384"/>
                <p:cNvSpPr/>
                <p:nvPr/>
              </p:nvSpPr>
              <p:spPr bwMode="auto">
                <a:xfrm>
                  <a:off x="2480894" y="686013"/>
                  <a:ext cx="397477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86" name="Isosceles Triangle 385"/>
                <p:cNvSpPr/>
                <p:nvPr/>
              </p:nvSpPr>
              <p:spPr bwMode="auto">
                <a:xfrm rot="5400000">
                  <a:off x="2590547" y="854061"/>
                  <a:ext cx="229937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56" name="Group 298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83" name="Freeform 382"/>
                <p:cNvSpPr/>
                <p:nvPr/>
              </p:nvSpPr>
              <p:spPr bwMode="auto">
                <a:xfrm>
                  <a:off x="2502168" y="686013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84" name="Isosceles Triangle 383"/>
                <p:cNvSpPr/>
                <p:nvPr/>
              </p:nvSpPr>
              <p:spPr bwMode="auto">
                <a:xfrm rot="5400000">
                  <a:off x="2593333" y="855911"/>
                  <a:ext cx="229937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57" name="Group 299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81" name="Freeform 380"/>
                <p:cNvSpPr/>
                <p:nvPr/>
              </p:nvSpPr>
              <p:spPr bwMode="auto">
                <a:xfrm>
                  <a:off x="2480922" y="686013"/>
                  <a:ext cx="397476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82" name="Isosceles Triangle 381"/>
                <p:cNvSpPr/>
                <p:nvPr/>
              </p:nvSpPr>
              <p:spPr bwMode="auto">
                <a:xfrm rot="5400000">
                  <a:off x="2589650" y="854986"/>
                  <a:ext cx="229937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58" name="Group 300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79" name="Freeform 378"/>
                <p:cNvSpPr/>
                <p:nvPr/>
              </p:nvSpPr>
              <p:spPr bwMode="auto">
                <a:xfrm>
                  <a:off x="2502196" y="686013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80" name="Isosceles Triangle 379"/>
                <p:cNvSpPr/>
                <p:nvPr/>
              </p:nvSpPr>
              <p:spPr bwMode="auto">
                <a:xfrm rot="5400000">
                  <a:off x="2601680" y="864230"/>
                  <a:ext cx="229937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59" name="Group 301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77" name="Freeform 376"/>
                <p:cNvSpPr/>
                <p:nvPr/>
              </p:nvSpPr>
              <p:spPr bwMode="auto">
                <a:xfrm>
                  <a:off x="2480948" y="686013"/>
                  <a:ext cx="397477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78" name="Isosceles Triangle 377"/>
                <p:cNvSpPr/>
                <p:nvPr/>
              </p:nvSpPr>
              <p:spPr bwMode="auto">
                <a:xfrm rot="5400000">
                  <a:off x="2589677" y="853138"/>
                  <a:ext cx="229937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60" name="Group 302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75" name="Freeform 374"/>
                <p:cNvSpPr/>
                <p:nvPr/>
              </p:nvSpPr>
              <p:spPr bwMode="auto">
                <a:xfrm>
                  <a:off x="2502223" y="686013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76" name="Isosceles Triangle 375"/>
                <p:cNvSpPr/>
                <p:nvPr/>
              </p:nvSpPr>
              <p:spPr bwMode="auto">
                <a:xfrm rot="5400000">
                  <a:off x="2600783" y="865154"/>
                  <a:ext cx="229937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61" name="Group 303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73" name="Freeform 372"/>
                <p:cNvSpPr/>
                <p:nvPr/>
              </p:nvSpPr>
              <p:spPr bwMode="auto">
                <a:xfrm>
                  <a:off x="2480976" y="686013"/>
                  <a:ext cx="397476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74" name="Isosceles Triangle 373"/>
                <p:cNvSpPr/>
                <p:nvPr/>
              </p:nvSpPr>
              <p:spPr bwMode="auto">
                <a:xfrm rot="5400000">
                  <a:off x="2590628" y="854063"/>
                  <a:ext cx="229937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62" name="Group 304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71" name="Freeform 370"/>
                <p:cNvSpPr/>
                <p:nvPr/>
              </p:nvSpPr>
              <p:spPr bwMode="auto">
                <a:xfrm>
                  <a:off x="2502250" y="686013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72" name="Isosceles Triangle 371"/>
                <p:cNvSpPr/>
                <p:nvPr/>
              </p:nvSpPr>
              <p:spPr bwMode="auto">
                <a:xfrm rot="5400000">
                  <a:off x="2600810" y="863306"/>
                  <a:ext cx="229937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  <p:grpSp>
          <p:nvGrpSpPr>
            <p:cNvPr id="99355" name="Group 321"/>
            <p:cNvGrpSpPr>
              <a:grpSpLocks/>
            </p:cNvGrpSpPr>
            <p:nvPr/>
          </p:nvGrpSpPr>
          <p:grpSpPr bwMode="auto">
            <a:xfrm>
              <a:off x="1778000" y="3886200"/>
              <a:ext cx="5969000" cy="360363"/>
              <a:chOff x="1549401" y="1473201"/>
              <a:chExt cx="5968989" cy="359834"/>
            </a:xfrm>
          </p:grpSpPr>
          <p:grpSp>
            <p:nvGrpSpPr>
              <p:cNvPr id="99431" name="Group 322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61" name="Freeform 360"/>
                <p:cNvSpPr/>
                <p:nvPr/>
              </p:nvSpPr>
              <p:spPr bwMode="auto">
                <a:xfrm>
                  <a:off x="2480894" y="685272"/>
                  <a:ext cx="397477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62" name="Isosceles Triangle 361"/>
                <p:cNvSpPr/>
                <p:nvPr/>
              </p:nvSpPr>
              <p:spPr bwMode="auto">
                <a:xfrm rot="5400000">
                  <a:off x="2591053" y="854089"/>
                  <a:ext cx="228924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32" name="Group 323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59" name="Freeform 358"/>
                <p:cNvSpPr/>
                <p:nvPr/>
              </p:nvSpPr>
              <p:spPr bwMode="auto">
                <a:xfrm>
                  <a:off x="2502168" y="685272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60" name="Isosceles Triangle 359"/>
                <p:cNvSpPr/>
                <p:nvPr/>
              </p:nvSpPr>
              <p:spPr bwMode="auto">
                <a:xfrm rot="5400000">
                  <a:off x="2593840" y="855938"/>
                  <a:ext cx="228924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33" name="Group 324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57" name="Freeform 356"/>
                <p:cNvSpPr/>
                <p:nvPr/>
              </p:nvSpPr>
              <p:spPr bwMode="auto">
                <a:xfrm>
                  <a:off x="2480922" y="685272"/>
                  <a:ext cx="397476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58" name="Isosceles Triangle 357"/>
                <p:cNvSpPr/>
                <p:nvPr/>
              </p:nvSpPr>
              <p:spPr bwMode="auto">
                <a:xfrm rot="5400000">
                  <a:off x="2590157" y="855013"/>
                  <a:ext cx="228924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34" name="Group 325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55" name="Freeform 354"/>
                <p:cNvSpPr/>
                <p:nvPr/>
              </p:nvSpPr>
              <p:spPr bwMode="auto">
                <a:xfrm>
                  <a:off x="2502196" y="685272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56" name="Isosceles Triangle 355"/>
                <p:cNvSpPr/>
                <p:nvPr/>
              </p:nvSpPr>
              <p:spPr bwMode="auto">
                <a:xfrm rot="5400000">
                  <a:off x="2602187" y="864257"/>
                  <a:ext cx="228924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35" name="Group 326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53" name="Freeform 352"/>
                <p:cNvSpPr/>
                <p:nvPr/>
              </p:nvSpPr>
              <p:spPr bwMode="auto">
                <a:xfrm>
                  <a:off x="2480948" y="685272"/>
                  <a:ext cx="397477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54" name="Isosceles Triangle 353"/>
                <p:cNvSpPr/>
                <p:nvPr/>
              </p:nvSpPr>
              <p:spPr bwMode="auto">
                <a:xfrm rot="5400000">
                  <a:off x="2590184" y="853165"/>
                  <a:ext cx="228924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36" name="Group 327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51" name="Freeform 350"/>
                <p:cNvSpPr/>
                <p:nvPr/>
              </p:nvSpPr>
              <p:spPr bwMode="auto">
                <a:xfrm>
                  <a:off x="2502223" y="685272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52" name="Isosceles Triangle 351"/>
                <p:cNvSpPr/>
                <p:nvPr/>
              </p:nvSpPr>
              <p:spPr bwMode="auto">
                <a:xfrm rot="5400000">
                  <a:off x="2601290" y="865181"/>
                  <a:ext cx="228924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37" name="Group 328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49" name="Freeform 348"/>
                <p:cNvSpPr/>
                <p:nvPr/>
              </p:nvSpPr>
              <p:spPr bwMode="auto">
                <a:xfrm>
                  <a:off x="2480976" y="685272"/>
                  <a:ext cx="397476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50" name="Isosceles Triangle 349"/>
                <p:cNvSpPr/>
                <p:nvPr/>
              </p:nvSpPr>
              <p:spPr bwMode="auto">
                <a:xfrm rot="5400000">
                  <a:off x="2591135" y="854090"/>
                  <a:ext cx="228924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38" name="Group 329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47" name="Freeform 346"/>
                <p:cNvSpPr/>
                <p:nvPr/>
              </p:nvSpPr>
              <p:spPr bwMode="auto">
                <a:xfrm>
                  <a:off x="2502250" y="685272"/>
                  <a:ext cx="377141" cy="25292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48" name="Isosceles Triangle 347"/>
                <p:cNvSpPr/>
                <p:nvPr/>
              </p:nvSpPr>
              <p:spPr bwMode="auto">
                <a:xfrm rot="5400000">
                  <a:off x="2601317" y="863333"/>
                  <a:ext cx="228924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  <p:grpSp>
          <p:nvGrpSpPr>
            <p:cNvPr id="99356" name="Group 346"/>
            <p:cNvGrpSpPr>
              <a:grpSpLocks/>
            </p:cNvGrpSpPr>
            <p:nvPr/>
          </p:nvGrpSpPr>
          <p:grpSpPr bwMode="auto">
            <a:xfrm>
              <a:off x="1778000" y="4465638"/>
              <a:ext cx="5969000" cy="360362"/>
              <a:chOff x="1549401" y="1473201"/>
              <a:chExt cx="5968989" cy="359834"/>
            </a:xfrm>
          </p:grpSpPr>
          <p:grpSp>
            <p:nvGrpSpPr>
              <p:cNvPr id="99407" name="Group 347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37" name="Freeform 336"/>
                <p:cNvSpPr/>
                <p:nvPr/>
              </p:nvSpPr>
              <p:spPr bwMode="auto">
                <a:xfrm>
                  <a:off x="2480894" y="686379"/>
                  <a:ext cx="397477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38" name="Isosceles Triangle 337"/>
                <p:cNvSpPr/>
                <p:nvPr/>
              </p:nvSpPr>
              <p:spPr bwMode="auto">
                <a:xfrm rot="5400000">
                  <a:off x="2591053" y="855196"/>
                  <a:ext cx="228924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08" name="Group 348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35" name="Freeform 334"/>
                <p:cNvSpPr/>
                <p:nvPr/>
              </p:nvSpPr>
              <p:spPr bwMode="auto">
                <a:xfrm>
                  <a:off x="2502168" y="686379"/>
                  <a:ext cx="377141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36" name="Isosceles Triangle 335"/>
                <p:cNvSpPr/>
                <p:nvPr/>
              </p:nvSpPr>
              <p:spPr bwMode="auto">
                <a:xfrm rot="5400000">
                  <a:off x="2593840" y="857046"/>
                  <a:ext cx="228924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09" name="Group 349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33" name="Freeform 332"/>
                <p:cNvSpPr/>
                <p:nvPr/>
              </p:nvSpPr>
              <p:spPr bwMode="auto">
                <a:xfrm>
                  <a:off x="2480922" y="686379"/>
                  <a:ext cx="397476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34" name="Isosceles Triangle 333"/>
                <p:cNvSpPr/>
                <p:nvPr/>
              </p:nvSpPr>
              <p:spPr bwMode="auto">
                <a:xfrm rot="5400000">
                  <a:off x="2590156" y="856121"/>
                  <a:ext cx="228924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10" name="Group 350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31" name="Freeform 330"/>
                <p:cNvSpPr/>
                <p:nvPr/>
              </p:nvSpPr>
              <p:spPr bwMode="auto">
                <a:xfrm>
                  <a:off x="2502196" y="686379"/>
                  <a:ext cx="377141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32" name="Isosceles Triangle 331"/>
                <p:cNvSpPr/>
                <p:nvPr/>
              </p:nvSpPr>
              <p:spPr bwMode="auto">
                <a:xfrm rot="5400000">
                  <a:off x="2602186" y="865365"/>
                  <a:ext cx="228924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11" name="Group 351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29" name="Freeform 328"/>
                <p:cNvSpPr/>
                <p:nvPr/>
              </p:nvSpPr>
              <p:spPr bwMode="auto">
                <a:xfrm>
                  <a:off x="2480948" y="686379"/>
                  <a:ext cx="397477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30" name="Isosceles Triangle 329"/>
                <p:cNvSpPr/>
                <p:nvPr/>
              </p:nvSpPr>
              <p:spPr bwMode="auto">
                <a:xfrm rot="5400000">
                  <a:off x="2590183" y="854273"/>
                  <a:ext cx="228924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12" name="Group 352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27" name="Freeform 326"/>
                <p:cNvSpPr/>
                <p:nvPr/>
              </p:nvSpPr>
              <p:spPr bwMode="auto">
                <a:xfrm>
                  <a:off x="2502223" y="686379"/>
                  <a:ext cx="377141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28" name="Isosceles Triangle 327"/>
                <p:cNvSpPr/>
                <p:nvPr/>
              </p:nvSpPr>
              <p:spPr bwMode="auto">
                <a:xfrm rot="5400000">
                  <a:off x="2601289" y="866289"/>
                  <a:ext cx="228924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13" name="Group 353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25" name="Freeform 324"/>
                <p:cNvSpPr/>
                <p:nvPr/>
              </p:nvSpPr>
              <p:spPr bwMode="auto">
                <a:xfrm>
                  <a:off x="2480976" y="686379"/>
                  <a:ext cx="397476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26" name="Isosceles Triangle 325"/>
                <p:cNvSpPr/>
                <p:nvPr/>
              </p:nvSpPr>
              <p:spPr bwMode="auto">
                <a:xfrm rot="5400000">
                  <a:off x="2591135" y="855198"/>
                  <a:ext cx="228924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414" name="Group 354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23" name="Freeform 322"/>
                <p:cNvSpPr/>
                <p:nvPr/>
              </p:nvSpPr>
              <p:spPr bwMode="auto">
                <a:xfrm>
                  <a:off x="2502250" y="686379"/>
                  <a:ext cx="377141" cy="252925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24" name="Isosceles Triangle 323"/>
                <p:cNvSpPr/>
                <p:nvPr/>
              </p:nvSpPr>
              <p:spPr bwMode="auto">
                <a:xfrm rot="5400000">
                  <a:off x="2601316" y="864441"/>
                  <a:ext cx="228924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  <p:grpSp>
          <p:nvGrpSpPr>
            <p:cNvPr id="99357" name="Group 371"/>
            <p:cNvGrpSpPr>
              <a:grpSpLocks/>
            </p:cNvGrpSpPr>
            <p:nvPr/>
          </p:nvGrpSpPr>
          <p:grpSpPr bwMode="auto">
            <a:xfrm>
              <a:off x="1778000" y="5046663"/>
              <a:ext cx="5969000" cy="358775"/>
              <a:chOff x="1549401" y="1473201"/>
              <a:chExt cx="5968989" cy="359834"/>
            </a:xfrm>
          </p:grpSpPr>
          <p:grpSp>
            <p:nvGrpSpPr>
              <p:cNvPr id="99383" name="Group 372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13" name="Freeform 312"/>
                <p:cNvSpPr/>
                <p:nvPr/>
              </p:nvSpPr>
              <p:spPr bwMode="auto">
                <a:xfrm>
                  <a:off x="2480894" y="685902"/>
                  <a:ext cx="397477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14" name="Isosceles Triangle 313"/>
                <p:cNvSpPr/>
                <p:nvPr/>
              </p:nvSpPr>
              <p:spPr bwMode="auto">
                <a:xfrm rot="5400000">
                  <a:off x="2590547" y="853950"/>
                  <a:ext cx="229937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84" name="Group 373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11" name="Freeform 310"/>
                <p:cNvSpPr/>
                <p:nvPr/>
              </p:nvSpPr>
              <p:spPr bwMode="auto">
                <a:xfrm>
                  <a:off x="2502168" y="685902"/>
                  <a:ext cx="377141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12" name="Isosceles Triangle 311"/>
                <p:cNvSpPr/>
                <p:nvPr/>
              </p:nvSpPr>
              <p:spPr bwMode="auto">
                <a:xfrm rot="5400000">
                  <a:off x="2593333" y="855800"/>
                  <a:ext cx="229937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85" name="Group 374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09" name="Freeform 308"/>
                <p:cNvSpPr/>
                <p:nvPr/>
              </p:nvSpPr>
              <p:spPr bwMode="auto">
                <a:xfrm>
                  <a:off x="2480922" y="685902"/>
                  <a:ext cx="397476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10" name="Isosceles Triangle 309"/>
                <p:cNvSpPr/>
                <p:nvPr/>
              </p:nvSpPr>
              <p:spPr bwMode="auto">
                <a:xfrm rot="5400000">
                  <a:off x="2589650" y="854875"/>
                  <a:ext cx="229937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86" name="Group 375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07" name="Freeform 306"/>
                <p:cNvSpPr/>
                <p:nvPr/>
              </p:nvSpPr>
              <p:spPr bwMode="auto">
                <a:xfrm>
                  <a:off x="2502196" y="685902"/>
                  <a:ext cx="377141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8" name="Isosceles Triangle 307"/>
                <p:cNvSpPr/>
                <p:nvPr/>
              </p:nvSpPr>
              <p:spPr bwMode="auto">
                <a:xfrm rot="5400000">
                  <a:off x="2601680" y="864119"/>
                  <a:ext cx="229937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87" name="Group 376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05" name="Freeform 304"/>
                <p:cNvSpPr/>
                <p:nvPr/>
              </p:nvSpPr>
              <p:spPr bwMode="auto">
                <a:xfrm>
                  <a:off x="2480948" y="685902"/>
                  <a:ext cx="397477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6" name="Isosceles Triangle 305"/>
                <p:cNvSpPr/>
                <p:nvPr/>
              </p:nvSpPr>
              <p:spPr bwMode="auto">
                <a:xfrm rot="5400000">
                  <a:off x="2589677" y="853027"/>
                  <a:ext cx="229937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88" name="Group 377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03" name="Freeform 302"/>
                <p:cNvSpPr/>
                <p:nvPr/>
              </p:nvSpPr>
              <p:spPr bwMode="auto">
                <a:xfrm>
                  <a:off x="2502223" y="685902"/>
                  <a:ext cx="377141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4" name="Isosceles Triangle 303"/>
                <p:cNvSpPr/>
                <p:nvPr/>
              </p:nvSpPr>
              <p:spPr bwMode="auto">
                <a:xfrm rot="5400000">
                  <a:off x="2600783" y="865043"/>
                  <a:ext cx="229937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89" name="Group 378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301" name="Freeform 300"/>
                <p:cNvSpPr/>
                <p:nvPr/>
              </p:nvSpPr>
              <p:spPr bwMode="auto">
                <a:xfrm>
                  <a:off x="2480976" y="685902"/>
                  <a:ext cx="397476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2" name="Isosceles Triangle 301"/>
                <p:cNvSpPr/>
                <p:nvPr/>
              </p:nvSpPr>
              <p:spPr bwMode="auto">
                <a:xfrm rot="5400000">
                  <a:off x="2590628" y="853952"/>
                  <a:ext cx="229937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90" name="Group 379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99" name="Freeform 298"/>
                <p:cNvSpPr/>
                <p:nvPr/>
              </p:nvSpPr>
              <p:spPr bwMode="auto">
                <a:xfrm>
                  <a:off x="2502250" y="685902"/>
                  <a:ext cx="377141" cy="254044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300" name="Isosceles Triangle 299"/>
                <p:cNvSpPr/>
                <p:nvPr/>
              </p:nvSpPr>
              <p:spPr bwMode="auto">
                <a:xfrm rot="5400000">
                  <a:off x="2600810" y="863195"/>
                  <a:ext cx="229937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  <p:grpSp>
          <p:nvGrpSpPr>
            <p:cNvPr id="99358" name="Group 396"/>
            <p:cNvGrpSpPr>
              <a:grpSpLocks/>
            </p:cNvGrpSpPr>
            <p:nvPr/>
          </p:nvGrpSpPr>
          <p:grpSpPr bwMode="auto">
            <a:xfrm>
              <a:off x="1778000" y="5643563"/>
              <a:ext cx="5969000" cy="358775"/>
              <a:chOff x="1549401" y="1473201"/>
              <a:chExt cx="5968989" cy="359834"/>
            </a:xfrm>
          </p:grpSpPr>
          <p:grpSp>
            <p:nvGrpSpPr>
              <p:cNvPr id="99359" name="Group 397"/>
              <p:cNvGrpSpPr>
                <a:grpSpLocks/>
              </p:cNvGrpSpPr>
              <p:nvPr/>
            </p:nvGrpSpPr>
            <p:grpSpPr bwMode="auto">
              <a:xfrm>
                <a:off x="154940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89" name="Freeform 288"/>
                <p:cNvSpPr/>
                <p:nvPr/>
              </p:nvSpPr>
              <p:spPr bwMode="auto">
                <a:xfrm>
                  <a:off x="2480894" y="686189"/>
                  <a:ext cx="397477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90" name="Isosceles Triangle 289"/>
                <p:cNvSpPr/>
                <p:nvPr/>
              </p:nvSpPr>
              <p:spPr bwMode="auto">
                <a:xfrm rot="5400000">
                  <a:off x="2590547" y="854238"/>
                  <a:ext cx="229937" cy="153445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60" name="Group 398"/>
              <p:cNvGrpSpPr>
                <a:grpSpLocks/>
              </p:cNvGrpSpPr>
              <p:nvPr/>
            </p:nvGrpSpPr>
            <p:grpSpPr bwMode="auto">
              <a:xfrm>
                <a:off x="234526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87" name="Freeform 286"/>
                <p:cNvSpPr/>
                <p:nvPr/>
              </p:nvSpPr>
              <p:spPr bwMode="auto">
                <a:xfrm>
                  <a:off x="2502168" y="686189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8" name="Isosceles Triangle 287"/>
                <p:cNvSpPr/>
                <p:nvPr/>
              </p:nvSpPr>
              <p:spPr bwMode="auto">
                <a:xfrm rot="5400000">
                  <a:off x="2593333" y="856087"/>
                  <a:ext cx="229937" cy="149747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61" name="Group 399"/>
              <p:cNvGrpSpPr>
                <a:grpSpLocks/>
              </p:cNvGrpSpPr>
              <p:nvPr/>
            </p:nvGrpSpPr>
            <p:grpSpPr bwMode="auto">
              <a:xfrm>
                <a:off x="314113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85" name="Freeform 284"/>
                <p:cNvSpPr/>
                <p:nvPr/>
              </p:nvSpPr>
              <p:spPr bwMode="auto">
                <a:xfrm>
                  <a:off x="2480922" y="686189"/>
                  <a:ext cx="397476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6" name="Isosceles Triangle 285"/>
                <p:cNvSpPr/>
                <p:nvPr/>
              </p:nvSpPr>
              <p:spPr bwMode="auto">
                <a:xfrm rot="5400000">
                  <a:off x="2589650" y="855162"/>
                  <a:ext cx="229937" cy="151596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62" name="Group 400"/>
              <p:cNvGrpSpPr>
                <a:grpSpLocks/>
              </p:cNvGrpSpPr>
              <p:nvPr/>
            </p:nvGrpSpPr>
            <p:grpSpPr bwMode="auto">
              <a:xfrm>
                <a:off x="393699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83" name="Freeform 282"/>
                <p:cNvSpPr/>
                <p:nvPr/>
              </p:nvSpPr>
              <p:spPr bwMode="auto">
                <a:xfrm>
                  <a:off x="2502196" y="686189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4" name="Isosceles Triangle 283"/>
                <p:cNvSpPr/>
                <p:nvPr/>
              </p:nvSpPr>
              <p:spPr bwMode="auto">
                <a:xfrm rot="5400000">
                  <a:off x="2601680" y="864407"/>
                  <a:ext cx="229937" cy="133109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63" name="Group 401"/>
              <p:cNvGrpSpPr>
                <a:grpSpLocks/>
              </p:cNvGrpSpPr>
              <p:nvPr/>
            </p:nvGrpSpPr>
            <p:grpSpPr bwMode="auto">
              <a:xfrm>
                <a:off x="473286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81" name="Freeform 280"/>
                <p:cNvSpPr/>
                <p:nvPr/>
              </p:nvSpPr>
              <p:spPr bwMode="auto">
                <a:xfrm>
                  <a:off x="2480948" y="686189"/>
                  <a:ext cx="397477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2" name="Isosceles Triangle 281"/>
                <p:cNvSpPr/>
                <p:nvPr/>
              </p:nvSpPr>
              <p:spPr bwMode="auto">
                <a:xfrm rot="5400000">
                  <a:off x="2589677" y="853314"/>
                  <a:ext cx="229937" cy="155293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64" name="Group 402"/>
              <p:cNvGrpSpPr>
                <a:grpSpLocks/>
              </p:cNvGrpSpPr>
              <p:nvPr/>
            </p:nvGrpSpPr>
            <p:grpSpPr bwMode="auto">
              <a:xfrm>
                <a:off x="552872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79" name="Freeform 278"/>
                <p:cNvSpPr/>
                <p:nvPr/>
              </p:nvSpPr>
              <p:spPr bwMode="auto">
                <a:xfrm>
                  <a:off x="2502223" y="686189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80" name="Isosceles Triangle 279"/>
                <p:cNvSpPr/>
                <p:nvPr/>
              </p:nvSpPr>
              <p:spPr bwMode="auto">
                <a:xfrm rot="5400000">
                  <a:off x="2600783" y="865330"/>
                  <a:ext cx="229937" cy="131260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65" name="Group 403"/>
              <p:cNvGrpSpPr>
                <a:grpSpLocks/>
              </p:cNvGrpSpPr>
              <p:nvPr/>
            </p:nvGrpSpPr>
            <p:grpSpPr bwMode="auto">
              <a:xfrm>
                <a:off x="6324591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77" name="Freeform 276"/>
                <p:cNvSpPr/>
                <p:nvPr/>
              </p:nvSpPr>
              <p:spPr bwMode="auto">
                <a:xfrm>
                  <a:off x="2480976" y="686189"/>
                  <a:ext cx="397476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8" name="Isosceles Triangle 277"/>
                <p:cNvSpPr/>
                <p:nvPr/>
              </p:nvSpPr>
              <p:spPr bwMode="auto">
                <a:xfrm rot="5400000">
                  <a:off x="2590628" y="854239"/>
                  <a:ext cx="229937" cy="153444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9366" name="Group 404"/>
              <p:cNvGrpSpPr>
                <a:grpSpLocks/>
              </p:cNvGrpSpPr>
              <p:nvPr/>
            </p:nvGrpSpPr>
            <p:grpSpPr bwMode="auto">
              <a:xfrm>
                <a:off x="7120456" y="1473201"/>
                <a:ext cx="397934" cy="359834"/>
                <a:chOff x="2480733" y="685800"/>
                <a:chExt cx="397934" cy="359834"/>
              </a:xfrm>
            </p:grpSpPr>
            <p:sp>
              <p:nvSpPr>
                <p:cNvPr id="275" name="Freeform 274"/>
                <p:cNvSpPr/>
                <p:nvPr/>
              </p:nvSpPr>
              <p:spPr bwMode="auto">
                <a:xfrm>
                  <a:off x="2502250" y="686189"/>
                  <a:ext cx="377141" cy="254043"/>
                </a:xfrm>
                <a:custGeom>
                  <a:avLst/>
                  <a:gdLst>
                    <a:gd name="connsiteX0" fmla="*/ 0 w 397934"/>
                    <a:gd name="connsiteY0" fmla="*/ 0 h 338667"/>
                    <a:gd name="connsiteX1" fmla="*/ 0 w 397934"/>
                    <a:gd name="connsiteY1" fmla="*/ 338667 h 338667"/>
                    <a:gd name="connsiteX2" fmla="*/ 397934 w 397934"/>
                    <a:gd name="connsiteY2" fmla="*/ 338667 h 338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7934" h="338667">
                      <a:moveTo>
                        <a:pt x="0" y="0"/>
                      </a:moveTo>
                      <a:lnTo>
                        <a:pt x="0" y="338667"/>
                      </a:lnTo>
                      <a:lnTo>
                        <a:pt x="397934" y="338667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  <p:sp>
              <p:nvSpPr>
                <p:cNvPr id="276" name="Isosceles Triangle 275"/>
                <p:cNvSpPr/>
                <p:nvPr/>
              </p:nvSpPr>
              <p:spPr bwMode="auto">
                <a:xfrm rot="5400000">
                  <a:off x="2600810" y="863482"/>
                  <a:ext cx="229937" cy="134958"/>
                </a:xfrm>
                <a:prstGeom prst="triangl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omic Sans MS" pitchFamily="66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7957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Sun UltraSPARC T2 Core-to-Cache Crossbar</a:t>
            </a:r>
          </a:p>
        </p:txBody>
      </p:sp>
      <p:sp>
        <p:nvSpPr>
          <p:cNvPr id="100354" name="Content Placeholder 2"/>
          <p:cNvSpPr>
            <a:spLocks noGrp="1"/>
          </p:cNvSpPr>
          <p:nvPr>
            <p:ph idx="1"/>
          </p:nvPr>
        </p:nvSpPr>
        <p:spPr>
          <a:xfrm>
            <a:off x="5562600" y="996950"/>
            <a:ext cx="3276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High bandwidth interface between 8 cores and 8 L2 banks &amp; NCU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4-stage pipeline: req, arbitration, selection, transmission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2-deep queue for each src/dest pair to hold data transfer request</a:t>
            </a: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DF4B448-61E2-374A-9FF1-A670B60626A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035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5486400" cy="51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0378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Buffered Crossbar</a:t>
            </a:r>
          </a:p>
        </p:txBody>
      </p:sp>
      <p:sp>
        <p:nvSpPr>
          <p:cNvPr id="10137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83F8805-E48E-9A48-B62A-66E785FB62C8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2" name="Group 153"/>
          <p:cNvGrpSpPr>
            <a:grpSpLocks/>
          </p:cNvGrpSpPr>
          <p:nvPr/>
        </p:nvGrpSpPr>
        <p:grpSpPr bwMode="auto">
          <a:xfrm>
            <a:off x="609600" y="1371600"/>
            <a:ext cx="5867400" cy="4725988"/>
            <a:chOff x="1752600" y="1371600"/>
            <a:chExt cx="5867400" cy="4725194"/>
          </a:xfrm>
        </p:grpSpPr>
        <p:sp>
          <p:nvSpPr>
            <p:cNvPr id="434" name="Rectangle 433"/>
            <p:cNvSpPr/>
            <p:nvPr/>
          </p:nvSpPr>
          <p:spPr bwMode="auto">
            <a:xfrm>
              <a:off x="2514600" y="1371600"/>
              <a:ext cx="5105400" cy="914246"/>
            </a:xfrm>
            <a:prstGeom prst="rect">
              <a:avLst/>
            </a:prstGeom>
            <a:solidFill>
              <a:srgbClr val="CAE2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514600" y="2285846"/>
              <a:ext cx="5105400" cy="914246"/>
            </a:xfrm>
            <a:prstGeom prst="rect">
              <a:avLst/>
            </a:prstGeom>
            <a:solidFill>
              <a:srgbClr val="CAE2FF">
                <a:alpha val="7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514600" y="3200093"/>
              <a:ext cx="5105400" cy="914246"/>
            </a:xfrm>
            <a:prstGeom prst="rect">
              <a:avLst/>
            </a:prstGeom>
            <a:solidFill>
              <a:srgbClr val="CAE2FF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514600" y="4114339"/>
              <a:ext cx="5105400" cy="914246"/>
            </a:xfrm>
            <a:prstGeom prst="rect">
              <a:avLst/>
            </a:prstGeom>
            <a:solidFill>
              <a:srgbClr val="CAE2FF">
                <a:alpha val="2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51" name="Straight Connector 397"/>
            <p:cNvCxnSpPr>
              <a:cxnSpLocks noChangeShapeType="1"/>
            </p:cNvCxnSpPr>
            <p:nvPr/>
          </p:nvCxnSpPr>
          <p:spPr bwMode="auto">
            <a:xfrm rot="5400000">
              <a:off x="5105003" y="3276997"/>
              <a:ext cx="3810794" cy="1588"/>
            </a:xfrm>
            <a:prstGeom prst="line">
              <a:avLst/>
            </a:prstGeom>
            <a:noFill/>
            <a:ln w="12700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52" name="Straight Connector 396"/>
            <p:cNvCxnSpPr>
              <a:cxnSpLocks noChangeShapeType="1"/>
            </p:cNvCxnSpPr>
            <p:nvPr/>
          </p:nvCxnSpPr>
          <p:spPr bwMode="auto">
            <a:xfrm rot="5400000">
              <a:off x="4190603" y="3276997"/>
              <a:ext cx="3810794" cy="1588"/>
            </a:xfrm>
            <a:prstGeom prst="line">
              <a:avLst/>
            </a:prstGeom>
            <a:noFill/>
            <a:ln w="1270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53" name="Straight Connector 395"/>
            <p:cNvCxnSpPr>
              <a:cxnSpLocks noChangeShapeType="1"/>
            </p:cNvCxnSpPr>
            <p:nvPr/>
          </p:nvCxnSpPr>
          <p:spPr bwMode="auto">
            <a:xfrm rot="5400000">
              <a:off x="3276203" y="3276997"/>
              <a:ext cx="3810794" cy="1588"/>
            </a:xfrm>
            <a:prstGeom prst="line">
              <a:avLst/>
            </a:prstGeom>
            <a:noFill/>
            <a:ln w="127000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54" name="Straight Connector 393"/>
            <p:cNvCxnSpPr>
              <a:cxnSpLocks noChangeShapeType="1"/>
            </p:cNvCxnSpPr>
            <p:nvPr/>
          </p:nvCxnSpPr>
          <p:spPr bwMode="auto">
            <a:xfrm rot="5400000">
              <a:off x="2361803" y="3276997"/>
              <a:ext cx="3810794" cy="1588"/>
            </a:xfrm>
            <a:prstGeom prst="line">
              <a:avLst/>
            </a:prstGeom>
            <a:noFill/>
            <a:ln w="1270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55" name="Straight Arrow Connector 352"/>
            <p:cNvCxnSpPr>
              <a:cxnSpLocks noChangeShapeType="1"/>
            </p:cNvCxnSpPr>
            <p:nvPr/>
          </p:nvCxnSpPr>
          <p:spPr bwMode="auto">
            <a:xfrm>
              <a:off x="2133600" y="3352800"/>
              <a:ext cx="3810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56" name="Straight Arrow Connector 365"/>
            <p:cNvCxnSpPr>
              <a:cxnSpLocks noChangeShapeType="1"/>
            </p:cNvCxnSpPr>
            <p:nvPr/>
          </p:nvCxnSpPr>
          <p:spPr bwMode="auto">
            <a:xfrm>
              <a:off x="2133600" y="2438400"/>
              <a:ext cx="381000" cy="158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57" name="Straight Arrow Connector 367"/>
            <p:cNvCxnSpPr>
              <a:cxnSpLocks noChangeShapeType="1"/>
            </p:cNvCxnSpPr>
            <p:nvPr/>
          </p:nvCxnSpPr>
          <p:spPr bwMode="auto">
            <a:xfrm>
              <a:off x="2133600" y="4267200"/>
              <a:ext cx="3810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5" name="Rectangle 16"/>
            <p:cNvSpPr>
              <a:spLocks noChangeArrowheads="1"/>
            </p:cNvSpPr>
            <p:nvPr/>
          </p:nvSpPr>
          <p:spPr bwMode="auto">
            <a:xfrm>
              <a:off x="2514600" y="1371600"/>
              <a:ext cx="5105400" cy="449504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rgbClr val="FFFFFF">
                    <a:lumMod val="65000"/>
                  </a:srgbClr>
                </a:solidFill>
              </a:endParaRPr>
            </a:p>
          </p:txBody>
        </p:sp>
        <p:sp>
          <p:nvSpPr>
            <p:cNvPr id="446" name="Rectangle 99"/>
            <p:cNvSpPr>
              <a:spLocks noChangeArrowheads="1"/>
            </p:cNvSpPr>
            <p:nvPr/>
          </p:nvSpPr>
          <p:spPr bwMode="auto">
            <a:xfrm flipH="1" flipV="1">
              <a:off x="3962400" y="1979511"/>
              <a:ext cx="152400" cy="46029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60" name="Straight Connector 63"/>
            <p:cNvCxnSpPr>
              <a:cxnSpLocks noChangeShapeType="1"/>
            </p:cNvCxnSpPr>
            <p:nvPr/>
          </p:nvCxnSpPr>
          <p:spPr bwMode="auto">
            <a:xfrm rot="5400000">
              <a:off x="3771896" y="19034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61" name="Straight Connector 66"/>
            <p:cNvCxnSpPr>
              <a:cxnSpLocks noChangeShapeType="1"/>
            </p:cNvCxnSpPr>
            <p:nvPr/>
          </p:nvCxnSpPr>
          <p:spPr bwMode="auto">
            <a:xfrm rot="5400000">
              <a:off x="3999702" y="19034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62" name="Straight Connector 68"/>
            <p:cNvCxnSpPr>
              <a:cxnSpLocks noChangeShapeType="1"/>
            </p:cNvCxnSpPr>
            <p:nvPr/>
          </p:nvCxnSpPr>
          <p:spPr bwMode="auto">
            <a:xfrm>
              <a:off x="3924296" y="20558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0" name="Rectangle 72"/>
            <p:cNvSpPr>
              <a:spLocks noChangeArrowheads="1"/>
            </p:cNvSpPr>
            <p:nvPr/>
          </p:nvSpPr>
          <p:spPr bwMode="auto">
            <a:xfrm flipH="1" flipV="1">
              <a:off x="3962400" y="1903324"/>
              <a:ext cx="152400" cy="46029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64" name="Straight Connector 79"/>
            <p:cNvCxnSpPr>
              <a:cxnSpLocks noChangeShapeType="1"/>
            </p:cNvCxnSpPr>
            <p:nvPr/>
          </p:nvCxnSpPr>
          <p:spPr bwMode="auto">
            <a:xfrm>
              <a:off x="2133600" y="15240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65" name="Straight Connector 136"/>
            <p:cNvCxnSpPr>
              <a:cxnSpLocks noChangeShapeType="1"/>
            </p:cNvCxnSpPr>
            <p:nvPr/>
          </p:nvCxnSpPr>
          <p:spPr bwMode="auto">
            <a:xfrm rot="5400000">
              <a:off x="2361406" y="3276600"/>
              <a:ext cx="3810794" cy="79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66" name="Straight Connector 137"/>
            <p:cNvCxnSpPr>
              <a:cxnSpLocks noChangeShapeType="1"/>
            </p:cNvCxnSpPr>
            <p:nvPr/>
          </p:nvCxnSpPr>
          <p:spPr bwMode="auto">
            <a:xfrm>
              <a:off x="2133600" y="24384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67" name="Straight Connector 138"/>
            <p:cNvCxnSpPr>
              <a:cxnSpLocks noChangeShapeType="1"/>
            </p:cNvCxnSpPr>
            <p:nvPr/>
          </p:nvCxnSpPr>
          <p:spPr bwMode="auto">
            <a:xfrm>
              <a:off x="2133600" y="33528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68" name="Straight Connector 140"/>
            <p:cNvCxnSpPr>
              <a:cxnSpLocks noChangeShapeType="1"/>
            </p:cNvCxnSpPr>
            <p:nvPr/>
          </p:nvCxnSpPr>
          <p:spPr bwMode="auto">
            <a:xfrm rot="5400000">
              <a:off x="3275806" y="3276600"/>
              <a:ext cx="3810794" cy="79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69" name="Straight Connector 141"/>
            <p:cNvCxnSpPr>
              <a:cxnSpLocks noChangeShapeType="1"/>
            </p:cNvCxnSpPr>
            <p:nvPr/>
          </p:nvCxnSpPr>
          <p:spPr bwMode="auto">
            <a:xfrm>
              <a:off x="2133600" y="42672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0" name="Straight Connector 144"/>
            <p:cNvCxnSpPr>
              <a:cxnSpLocks noChangeShapeType="1"/>
            </p:cNvCxnSpPr>
            <p:nvPr/>
          </p:nvCxnSpPr>
          <p:spPr bwMode="auto">
            <a:xfrm rot="5400000">
              <a:off x="4190206" y="3276600"/>
              <a:ext cx="3810794" cy="79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1" name="Straight Connector 152"/>
            <p:cNvCxnSpPr>
              <a:cxnSpLocks noChangeShapeType="1"/>
            </p:cNvCxnSpPr>
            <p:nvPr/>
          </p:nvCxnSpPr>
          <p:spPr bwMode="auto">
            <a:xfrm rot="5400000">
              <a:off x="5104606" y="3276600"/>
              <a:ext cx="3810794" cy="794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2" name="Straight Arrow Connector 155"/>
            <p:cNvCxnSpPr>
              <a:cxnSpLocks noChangeShapeType="1"/>
            </p:cNvCxnSpPr>
            <p:nvPr/>
          </p:nvCxnSpPr>
          <p:spPr bwMode="auto">
            <a:xfrm rot="5400000">
              <a:off x="3925094" y="16383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3" name="Elbow Connector 162"/>
            <p:cNvCxnSpPr>
              <a:cxnSpLocks noChangeShapeType="1"/>
            </p:cNvCxnSpPr>
            <p:nvPr/>
          </p:nvCxnSpPr>
          <p:spPr bwMode="auto">
            <a:xfrm>
              <a:off x="4038600" y="20574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4" name="Straight Connector 169"/>
            <p:cNvCxnSpPr>
              <a:cxnSpLocks noChangeShapeType="1"/>
            </p:cNvCxnSpPr>
            <p:nvPr/>
          </p:nvCxnSpPr>
          <p:spPr bwMode="auto">
            <a:xfrm rot="5400000">
              <a:off x="4686296" y="19034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5" name="Straight Connector 170"/>
            <p:cNvCxnSpPr>
              <a:cxnSpLocks noChangeShapeType="1"/>
            </p:cNvCxnSpPr>
            <p:nvPr/>
          </p:nvCxnSpPr>
          <p:spPr bwMode="auto">
            <a:xfrm rot="5400000">
              <a:off x="4914102" y="19034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6" name="Straight Connector 171"/>
            <p:cNvCxnSpPr>
              <a:cxnSpLocks noChangeShapeType="1"/>
            </p:cNvCxnSpPr>
            <p:nvPr/>
          </p:nvCxnSpPr>
          <p:spPr bwMode="auto">
            <a:xfrm>
              <a:off x="4838696" y="20558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7" name="Straight Arrow Connector 174"/>
            <p:cNvCxnSpPr>
              <a:cxnSpLocks noChangeShapeType="1"/>
            </p:cNvCxnSpPr>
            <p:nvPr/>
          </p:nvCxnSpPr>
          <p:spPr bwMode="auto">
            <a:xfrm rot="5400000">
              <a:off x="4839494" y="16383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78" name="Elbow Connector 175"/>
            <p:cNvCxnSpPr>
              <a:cxnSpLocks noChangeShapeType="1"/>
            </p:cNvCxnSpPr>
            <p:nvPr/>
          </p:nvCxnSpPr>
          <p:spPr bwMode="auto">
            <a:xfrm>
              <a:off x="4953000" y="20574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6" name="Rectangle 176"/>
            <p:cNvSpPr>
              <a:spLocks noChangeArrowheads="1"/>
            </p:cNvSpPr>
            <p:nvPr/>
          </p:nvSpPr>
          <p:spPr bwMode="auto">
            <a:xfrm flipH="1" flipV="1">
              <a:off x="5791200" y="1979511"/>
              <a:ext cx="152400" cy="4602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80" name="Straight Connector 177"/>
            <p:cNvCxnSpPr>
              <a:cxnSpLocks noChangeShapeType="1"/>
            </p:cNvCxnSpPr>
            <p:nvPr/>
          </p:nvCxnSpPr>
          <p:spPr bwMode="auto">
            <a:xfrm rot="5400000">
              <a:off x="5600696" y="19034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81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5828502" y="19034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82" name="Straight Connector 179"/>
            <p:cNvCxnSpPr>
              <a:cxnSpLocks noChangeShapeType="1"/>
            </p:cNvCxnSpPr>
            <p:nvPr/>
          </p:nvCxnSpPr>
          <p:spPr bwMode="auto">
            <a:xfrm>
              <a:off x="5753096" y="20558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0" name="Rectangle 180"/>
            <p:cNvSpPr>
              <a:spLocks noChangeArrowheads="1"/>
            </p:cNvSpPr>
            <p:nvPr/>
          </p:nvSpPr>
          <p:spPr bwMode="auto">
            <a:xfrm flipH="1" flipV="1">
              <a:off x="5791200" y="1903324"/>
              <a:ext cx="152400" cy="4602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84" name="Straight Arrow Connector 182"/>
            <p:cNvCxnSpPr>
              <a:cxnSpLocks noChangeShapeType="1"/>
            </p:cNvCxnSpPr>
            <p:nvPr/>
          </p:nvCxnSpPr>
          <p:spPr bwMode="auto">
            <a:xfrm rot="5400000">
              <a:off x="5753894" y="16383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85" name="Elbow Connector 183"/>
            <p:cNvCxnSpPr>
              <a:cxnSpLocks noChangeShapeType="1"/>
            </p:cNvCxnSpPr>
            <p:nvPr/>
          </p:nvCxnSpPr>
          <p:spPr bwMode="auto">
            <a:xfrm>
              <a:off x="5867400" y="20574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3" name="Rectangle 184"/>
            <p:cNvSpPr>
              <a:spLocks noChangeArrowheads="1"/>
            </p:cNvSpPr>
            <p:nvPr/>
          </p:nvSpPr>
          <p:spPr bwMode="auto">
            <a:xfrm flipH="1" flipV="1">
              <a:off x="6705600" y="1979511"/>
              <a:ext cx="152400" cy="46029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87" name="Straight Connector 185"/>
            <p:cNvCxnSpPr>
              <a:cxnSpLocks noChangeShapeType="1"/>
            </p:cNvCxnSpPr>
            <p:nvPr/>
          </p:nvCxnSpPr>
          <p:spPr bwMode="auto">
            <a:xfrm rot="5400000">
              <a:off x="6515096" y="19034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88" name="Straight Connector 186"/>
            <p:cNvCxnSpPr>
              <a:cxnSpLocks noChangeShapeType="1"/>
            </p:cNvCxnSpPr>
            <p:nvPr/>
          </p:nvCxnSpPr>
          <p:spPr bwMode="auto">
            <a:xfrm rot="5400000">
              <a:off x="6742902" y="19034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89" name="Straight Connector 187"/>
            <p:cNvCxnSpPr>
              <a:cxnSpLocks noChangeShapeType="1"/>
            </p:cNvCxnSpPr>
            <p:nvPr/>
          </p:nvCxnSpPr>
          <p:spPr bwMode="auto">
            <a:xfrm>
              <a:off x="6667496" y="20558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90" name="Straight Arrow Connector 190"/>
            <p:cNvCxnSpPr>
              <a:cxnSpLocks noChangeShapeType="1"/>
            </p:cNvCxnSpPr>
            <p:nvPr/>
          </p:nvCxnSpPr>
          <p:spPr bwMode="auto">
            <a:xfrm rot="5400000">
              <a:off x="6668294" y="16383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91" name="Elbow Connector 191"/>
            <p:cNvCxnSpPr>
              <a:cxnSpLocks noChangeShapeType="1"/>
            </p:cNvCxnSpPr>
            <p:nvPr/>
          </p:nvCxnSpPr>
          <p:spPr bwMode="auto">
            <a:xfrm>
              <a:off x="6781800" y="20574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9" name="Rectangle 200"/>
            <p:cNvSpPr>
              <a:spLocks noChangeArrowheads="1"/>
            </p:cNvSpPr>
            <p:nvPr/>
          </p:nvSpPr>
          <p:spPr bwMode="auto">
            <a:xfrm flipH="1" flipV="1">
              <a:off x="3962400" y="2893757"/>
              <a:ext cx="152400" cy="46029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93" name="Straight Connector 201"/>
            <p:cNvCxnSpPr>
              <a:cxnSpLocks noChangeShapeType="1"/>
            </p:cNvCxnSpPr>
            <p:nvPr/>
          </p:nvCxnSpPr>
          <p:spPr bwMode="auto">
            <a:xfrm rot="5400000">
              <a:off x="3771896" y="28178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94" name="Straight Connector 202"/>
            <p:cNvCxnSpPr>
              <a:cxnSpLocks noChangeShapeType="1"/>
            </p:cNvCxnSpPr>
            <p:nvPr/>
          </p:nvCxnSpPr>
          <p:spPr bwMode="auto">
            <a:xfrm rot="5400000">
              <a:off x="3999702" y="28178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95" name="Straight Connector 203"/>
            <p:cNvCxnSpPr>
              <a:cxnSpLocks noChangeShapeType="1"/>
            </p:cNvCxnSpPr>
            <p:nvPr/>
          </p:nvCxnSpPr>
          <p:spPr bwMode="auto">
            <a:xfrm>
              <a:off x="3924296" y="29702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3" name="Rectangle 204"/>
            <p:cNvSpPr>
              <a:spLocks noChangeArrowheads="1"/>
            </p:cNvSpPr>
            <p:nvPr/>
          </p:nvSpPr>
          <p:spPr bwMode="auto">
            <a:xfrm flipH="1" flipV="1">
              <a:off x="3962400" y="2817570"/>
              <a:ext cx="152400" cy="46029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97" name="Straight Arrow Connector 206"/>
            <p:cNvCxnSpPr>
              <a:cxnSpLocks noChangeShapeType="1"/>
            </p:cNvCxnSpPr>
            <p:nvPr/>
          </p:nvCxnSpPr>
          <p:spPr bwMode="auto">
            <a:xfrm rot="5400000">
              <a:off x="3925094" y="25527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98" name="Elbow Connector 207"/>
            <p:cNvCxnSpPr>
              <a:cxnSpLocks noChangeShapeType="1"/>
            </p:cNvCxnSpPr>
            <p:nvPr/>
          </p:nvCxnSpPr>
          <p:spPr bwMode="auto">
            <a:xfrm>
              <a:off x="4038600" y="29718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6" name="Rectangle 208"/>
            <p:cNvSpPr>
              <a:spLocks noChangeArrowheads="1"/>
            </p:cNvSpPr>
            <p:nvPr/>
          </p:nvSpPr>
          <p:spPr bwMode="auto">
            <a:xfrm flipH="1" flipV="1">
              <a:off x="4876800" y="2893757"/>
              <a:ext cx="152400" cy="46029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00" name="Straight Connector 209"/>
            <p:cNvCxnSpPr>
              <a:cxnSpLocks noChangeShapeType="1"/>
            </p:cNvCxnSpPr>
            <p:nvPr/>
          </p:nvCxnSpPr>
          <p:spPr bwMode="auto">
            <a:xfrm rot="5400000">
              <a:off x="4686296" y="28178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01" name="Straight Connector 210"/>
            <p:cNvCxnSpPr>
              <a:cxnSpLocks noChangeShapeType="1"/>
            </p:cNvCxnSpPr>
            <p:nvPr/>
          </p:nvCxnSpPr>
          <p:spPr bwMode="auto">
            <a:xfrm rot="5400000">
              <a:off x="4914102" y="28178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02" name="Straight Connector 211"/>
            <p:cNvCxnSpPr>
              <a:cxnSpLocks noChangeShapeType="1"/>
            </p:cNvCxnSpPr>
            <p:nvPr/>
          </p:nvCxnSpPr>
          <p:spPr bwMode="auto">
            <a:xfrm>
              <a:off x="4838696" y="29702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0" name="Rectangle 212"/>
            <p:cNvSpPr>
              <a:spLocks noChangeArrowheads="1"/>
            </p:cNvSpPr>
            <p:nvPr/>
          </p:nvSpPr>
          <p:spPr bwMode="auto">
            <a:xfrm flipH="1" flipV="1">
              <a:off x="4876800" y="2817570"/>
              <a:ext cx="152400" cy="46029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1" name="Rectangle 213"/>
            <p:cNvSpPr>
              <a:spLocks noChangeArrowheads="1"/>
            </p:cNvSpPr>
            <p:nvPr/>
          </p:nvSpPr>
          <p:spPr bwMode="auto">
            <a:xfrm flipH="1" flipV="1">
              <a:off x="4876800" y="2741383"/>
              <a:ext cx="152400" cy="46029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05" name="Straight Arrow Connector 214"/>
            <p:cNvCxnSpPr>
              <a:cxnSpLocks noChangeShapeType="1"/>
            </p:cNvCxnSpPr>
            <p:nvPr/>
          </p:nvCxnSpPr>
          <p:spPr bwMode="auto">
            <a:xfrm rot="5400000">
              <a:off x="4839494" y="25527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06" name="Elbow Connector 215"/>
            <p:cNvCxnSpPr>
              <a:cxnSpLocks noChangeShapeType="1"/>
            </p:cNvCxnSpPr>
            <p:nvPr/>
          </p:nvCxnSpPr>
          <p:spPr bwMode="auto">
            <a:xfrm>
              <a:off x="4953000" y="29718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4" name="Rectangle 216"/>
            <p:cNvSpPr>
              <a:spLocks noChangeArrowheads="1"/>
            </p:cNvSpPr>
            <p:nvPr/>
          </p:nvSpPr>
          <p:spPr bwMode="auto">
            <a:xfrm flipH="1" flipV="1">
              <a:off x="5791200" y="2893757"/>
              <a:ext cx="152400" cy="4602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08" name="Straight Connector 217"/>
            <p:cNvCxnSpPr>
              <a:cxnSpLocks noChangeShapeType="1"/>
            </p:cNvCxnSpPr>
            <p:nvPr/>
          </p:nvCxnSpPr>
          <p:spPr bwMode="auto">
            <a:xfrm rot="5400000">
              <a:off x="5600696" y="28178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09" name="Straight Connector 218"/>
            <p:cNvCxnSpPr>
              <a:cxnSpLocks noChangeShapeType="1"/>
            </p:cNvCxnSpPr>
            <p:nvPr/>
          </p:nvCxnSpPr>
          <p:spPr bwMode="auto">
            <a:xfrm rot="5400000">
              <a:off x="5828502" y="28178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10" name="Straight Connector 219"/>
            <p:cNvCxnSpPr>
              <a:cxnSpLocks noChangeShapeType="1"/>
            </p:cNvCxnSpPr>
            <p:nvPr/>
          </p:nvCxnSpPr>
          <p:spPr bwMode="auto">
            <a:xfrm>
              <a:off x="5753096" y="29702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8" name="Rectangle 220"/>
            <p:cNvSpPr>
              <a:spLocks noChangeArrowheads="1"/>
            </p:cNvSpPr>
            <p:nvPr/>
          </p:nvSpPr>
          <p:spPr bwMode="auto">
            <a:xfrm flipH="1" flipV="1">
              <a:off x="5791200" y="2817570"/>
              <a:ext cx="152400" cy="4602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12" name="Straight Arrow Connector 222"/>
            <p:cNvCxnSpPr>
              <a:cxnSpLocks noChangeShapeType="1"/>
            </p:cNvCxnSpPr>
            <p:nvPr/>
          </p:nvCxnSpPr>
          <p:spPr bwMode="auto">
            <a:xfrm rot="5400000">
              <a:off x="5753894" y="25527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13" name="Elbow Connector 223"/>
            <p:cNvCxnSpPr>
              <a:cxnSpLocks noChangeShapeType="1"/>
            </p:cNvCxnSpPr>
            <p:nvPr/>
          </p:nvCxnSpPr>
          <p:spPr bwMode="auto">
            <a:xfrm>
              <a:off x="5867400" y="29718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1" name="Rectangle 225"/>
            <p:cNvSpPr>
              <a:spLocks noChangeArrowheads="1"/>
            </p:cNvSpPr>
            <p:nvPr/>
          </p:nvSpPr>
          <p:spPr bwMode="auto">
            <a:xfrm flipH="1" flipV="1">
              <a:off x="6705600" y="2893757"/>
              <a:ext cx="152400" cy="46029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15" name="Straight Connector 227"/>
            <p:cNvCxnSpPr>
              <a:cxnSpLocks noChangeShapeType="1"/>
            </p:cNvCxnSpPr>
            <p:nvPr/>
          </p:nvCxnSpPr>
          <p:spPr bwMode="auto">
            <a:xfrm rot="5400000">
              <a:off x="6515096" y="28178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16" name="Straight Connector 228"/>
            <p:cNvCxnSpPr>
              <a:cxnSpLocks noChangeShapeType="1"/>
            </p:cNvCxnSpPr>
            <p:nvPr/>
          </p:nvCxnSpPr>
          <p:spPr bwMode="auto">
            <a:xfrm rot="5400000">
              <a:off x="6742902" y="28178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17" name="Straight Connector 229"/>
            <p:cNvCxnSpPr>
              <a:cxnSpLocks noChangeShapeType="1"/>
            </p:cNvCxnSpPr>
            <p:nvPr/>
          </p:nvCxnSpPr>
          <p:spPr bwMode="auto">
            <a:xfrm>
              <a:off x="6667496" y="29702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5" name="Rectangle 230"/>
            <p:cNvSpPr>
              <a:spLocks noChangeArrowheads="1"/>
            </p:cNvSpPr>
            <p:nvPr/>
          </p:nvSpPr>
          <p:spPr bwMode="auto">
            <a:xfrm flipH="1" flipV="1">
              <a:off x="6705600" y="2817570"/>
              <a:ext cx="152400" cy="46029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6" name="Rectangle 231"/>
            <p:cNvSpPr>
              <a:spLocks noChangeArrowheads="1"/>
            </p:cNvSpPr>
            <p:nvPr/>
          </p:nvSpPr>
          <p:spPr bwMode="auto">
            <a:xfrm flipH="1" flipV="1">
              <a:off x="6705600" y="2741383"/>
              <a:ext cx="152400" cy="46029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20" name="Straight Arrow Connector 232"/>
            <p:cNvCxnSpPr>
              <a:cxnSpLocks noChangeShapeType="1"/>
            </p:cNvCxnSpPr>
            <p:nvPr/>
          </p:nvCxnSpPr>
          <p:spPr bwMode="auto">
            <a:xfrm rot="5400000">
              <a:off x="6668294" y="25527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1" name="Elbow Connector 233"/>
            <p:cNvCxnSpPr>
              <a:cxnSpLocks noChangeShapeType="1"/>
            </p:cNvCxnSpPr>
            <p:nvPr/>
          </p:nvCxnSpPr>
          <p:spPr bwMode="auto">
            <a:xfrm>
              <a:off x="6781800" y="29718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2" name="Straight Connector 235"/>
            <p:cNvCxnSpPr>
              <a:cxnSpLocks noChangeShapeType="1"/>
            </p:cNvCxnSpPr>
            <p:nvPr/>
          </p:nvCxnSpPr>
          <p:spPr bwMode="auto">
            <a:xfrm rot="5400000">
              <a:off x="3771896" y="37322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3" name="Straight Connector 236"/>
            <p:cNvCxnSpPr>
              <a:cxnSpLocks noChangeShapeType="1"/>
            </p:cNvCxnSpPr>
            <p:nvPr/>
          </p:nvCxnSpPr>
          <p:spPr bwMode="auto">
            <a:xfrm rot="5400000">
              <a:off x="3999702" y="37322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4" name="Straight Connector 238"/>
            <p:cNvCxnSpPr>
              <a:cxnSpLocks noChangeShapeType="1"/>
            </p:cNvCxnSpPr>
            <p:nvPr/>
          </p:nvCxnSpPr>
          <p:spPr bwMode="auto">
            <a:xfrm>
              <a:off x="3924296" y="38846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5" name="Straight Arrow Connector 241"/>
            <p:cNvCxnSpPr>
              <a:cxnSpLocks noChangeShapeType="1"/>
            </p:cNvCxnSpPr>
            <p:nvPr/>
          </p:nvCxnSpPr>
          <p:spPr bwMode="auto">
            <a:xfrm rot="5400000">
              <a:off x="3925094" y="34671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6" name="Elbow Connector 242"/>
            <p:cNvCxnSpPr>
              <a:cxnSpLocks noChangeShapeType="1"/>
            </p:cNvCxnSpPr>
            <p:nvPr/>
          </p:nvCxnSpPr>
          <p:spPr bwMode="auto">
            <a:xfrm>
              <a:off x="4038600" y="38862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7" name="Straight Connector 244"/>
            <p:cNvCxnSpPr>
              <a:cxnSpLocks noChangeShapeType="1"/>
            </p:cNvCxnSpPr>
            <p:nvPr/>
          </p:nvCxnSpPr>
          <p:spPr bwMode="auto">
            <a:xfrm rot="5400000">
              <a:off x="4686296" y="37322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8" name="Straight Connector 245"/>
            <p:cNvCxnSpPr>
              <a:cxnSpLocks noChangeShapeType="1"/>
            </p:cNvCxnSpPr>
            <p:nvPr/>
          </p:nvCxnSpPr>
          <p:spPr bwMode="auto">
            <a:xfrm rot="5400000">
              <a:off x="4914102" y="37322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29" name="Straight Connector 246"/>
            <p:cNvCxnSpPr>
              <a:cxnSpLocks noChangeShapeType="1"/>
            </p:cNvCxnSpPr>
            <p:nvPr/>
          </p:nvCxnSpPr>
          <p:spPr bwMode="auto">
            <a:xfrm>
              <a:off x="4838696" y="38846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30" name="Straight Arrow Connector 249"/>
            <p:cNvCxnSpPr>
              <a:cxnSpLocks noChangeShapeType="1"/>
            </p:cNvCxnSpPr>
            <p:nvPr/>
          </p:nvCxnSpPr>
          <p:spPr bwMode="auto">
            <a:xfrm rot="5400000">
              <a:off x="4839494" y="34671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31" name="Elbow Connector 250"/>
            <p:cNvCxnSpPr>
              <a:cxnSpLocks noChangeShapeType="1"/>
            </p:cNvCxnSpPr>
            <p:nvPr/>
          </p:nvCxnSpPr>
          <p:spPr bwMode="auto">
            <a:xfrm>
              <a:off x="4953000" y="38862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9" name="Rectangle 251"/>
            <p:cNvSpPr>
              <a:spLocks noChangeArrowheads="1"/>
            </p:cNvSpPr>
            <p:nvPr/>
          </p:nvSpPr>
          <p:spPr bwMode="auto">
            <a:xfrm flipH="1" flipV="1">
              <a:off x="5791200" y="3808004"/>
              <a:ext cx="152400" cy="4602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33" name="Straight Connector 252"/>
            <p:cNvCxnSpPr>
              <a:cxnSpLocks noChangeShapeType="1"/>
            </p:cNvCxnSpPr>
            <p:nvPr/>
          </p:nvCxnSpPr>
          <p:spPr bwMode="auto">
            <a:xfrm rot="5400000">
              <a:off x="5600696" y="37322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34" name="Straight Connector 253"/>
            <p:cNvCxnSpPr>
              <a:cxnSpLocks noChangeShapeType="1"/>
            </p:cNvCxnSpPr>
            <p:nvPr/>
          </p:nvCxnSpPr>
          <p:spPr bwMode="auto">
            <a:xfrm rot="5400000">
              <a:off x="5828502" y="37322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35" name="Straight Connector 254"/>
            <p:cNvCxnSpPr>
              <a:cxnSpLocks noChangeShapeType="1"/>
            </p:cNvCxnSpPr>
            <p:nvPr/>
          </p:nvCxnSpPr>
          <p:spPr bwMode="auto">
            <a:xfrm>
              <a:off x="5753096" y="38846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3" name="Rectangle 255"/>
            <p:cNvSpPr>
              <a:spLocks noChangeArrowheads="1"/>
            </p:cNvSpPr>
            <p:nvPr/>
          </p:nvSpPr>
          <p:spPr bwMode="auto">
            <a:xfrm flipH="1" flipV="1">
              <a:off x="5791200" y="3731816"/>
              <a:ext cx="152400" cy="4602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37" name="Straight Arrow Connector 257"/>
            <p:cNvCxnSpPr>
              <a:cxnSpLocks noChangeShapeType="1"/>
            </p:cNvCxnSpPr>
            <p:nvPr/>
          </p:nvCxnSpPr>
          <p:spPr bwMode="auto">
            <a:xfrm rot="5400000">
              <a:off x="5753894" y="34671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38" name="Elbow Connector 258"/>
            <p:cNvCxnSpPr>
              <a:cxnSpLocks noChangeShapeType="1"/>
            </p:cNvCxnSpPr>
            <p:nvPr/>
          </p:nvCxnSpPr>
          <p:spPr bwMode="auto">
            <a:xfrm>
              <a:off x="5867400" y="38862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6" name="Rectangle 259"/>
            <p:cNvSpPr>
              <a:spLocks noChangeArrowheads="1"/>
            </p:cNvSpPr>
            <p:nvPr/>
          </p:nvSpPr>
          <p:spPr bwMode="auto">
            <a:xfrm flipH="1" flipV="1">
              <a:off x="6705600" y="3808004"/>
              <a:ext cx="152400" cy="46029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40" name="Straight Connector 260"/>
            <p:cNvCxnSpPr>
              <a:cxnSpLocks noChangeShapeType="1"/>
            </p:cNvCxnSpPr>
            <p:nvPr/>
          </p:nvCxnSpPr>
          <p:spPr bwMode="auto">
            <a:xfrm rot="5400000">
              <a:off x="6515096" y="37322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41" name="Straight Connector 261"/>
            <p:cNvCxnSpPr>
              <a:cxnSpLocks noChangeShapeType="1"/>
            </p:cNvCxnSpPr>
            <p:nvPr/>
          </p:nvCxnSpPr>
          <p:spPr bwMode="auto">
            <a:xfrm rot="5400000">
              <a:off x="6742902" y="37322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42" name="Straight Connector 262"/>
            <p:cNvCxnSpPr>
              <a:cxnSpLocks noChangeShapeType="1"/>
            </p:cNvCxnSpPr>
            <p:nvPr/>
          </p:nvCxnSpPr>
          <p:spPr bwMode="auto">
            <a:xfrm>
              <a:off x="6667496" y="38846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43" name="Straight Arrow Connector 265"/>
            <p:cNvCxnSpPr>
              <a:cxnSpLocks noChangeShapeType="1"/>
            </p:cNvCxnSpPr>
            <p:nvPr/>
          </p:nvCxnSpPr>
          <p:spPr bwMode="auto">
            <a:xfrm rot="5400000">
              <a:off x="6668294" y="34671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44" name="Elbow Connector 266"/>
            <p:cNvCxnSpPr>
              <a:cxnSpLocks noChangeShapeType="1"/>
            </p:cNvCxnSpPr>
            <p:nvPr/>
          </p:nvCxnSpPr>
          <p:spPr bwMode="auto">
            <a:xfrm>
              <a:off x="6781800" y="38862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2" name="Rectangle 267"/>
            <p:cNvSpPr>
              <a:spLocks noChangeArrowheads="1"/>
            </p:cNvSpPr>
            <p:nvPr/>
          </p:nvSpPr>
          <p:spPr bwMode="auto">
            <a:xfrm flipH="1" flipV="1">
              <a:off x="3962400" y="4722250"/>
              <a:ext cx="152400" cy="46029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46" name="Straight Connector 268"/>
            <p:cNvCxnSpPr>
              <a:cxnSpLocks noChangeShapeType="1"/>
            </p:cNvCxnSpPr>
            <p:nvPr/>
          </p:nvCxnSpPr>
          <p:spPr bwMode="auto">
            <a:xfrm rot="5400000">
              <a:off x="3771896" y="46466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47" name="Straight Connector 269"/>
            <p:cNvCxnSpPr>
              <a:cxnSpLocks noChangeShapeType="1"/>
            </p:cNvCxnSpPr>
            <p:nvPr/>
          </p:nvCxnSpPr>
          <p:spPr bwMode="auto">
            <a:xfrm rot="5400000">
              <a:off x="3999702" y="46466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48" name="Straight Connector 270"/>
            <p:cNvCxnSpPr>
              <a:cxnSpLocks noChangeShapeType="1"/>
            </p:cNvCxnSpPr>
            <p:nvPr/>
          </p:nvCxnSpPr>
          <p:spPr bwMode="auto">
            <a:xfrm>
              <a:off x="3924296" y="47990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6" name="Rectangle 271"/>
            <p:cNvSpPr>
              <a:spLocks noChangeArrowheads="1"/>
            </p:cNvSpPr>
            <p:nvPr/>
          </p:nvSpPr>
          <p:spPr bwMode="auto">
            <a:xfrm flipH="1" flipV="1">
              <a:off x="3962400" y="4646063"/>
              <a:ext cx="152400" cy="46029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50" name="Straight Arrow Connector 273"/>
            <p:cNvCxnSpPr>
              <a:cxnSpLocks noChangeShapeType="1"/>
            </p:cNvCxnSpPr>
            <p:nvPr/>
          </p:nvCxnSpPr>
          <p:spPr bwMode="auto">
            <a:xfrm rot="5400000">
              <a:off x="3925094" y="43815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51" name="Elbow Connector 274"/>
            <p:cNvCxnSpPr>
              <a:cxnSpLocks noChangeShapeType="1"/>
            </p:cNvCxnSpPr>
            <p:nvPr/>
          </p:nvCxnSpPr>
          <p:spPr bwMode="auto">
            <a:xfrm>
              <a:off x="4038600" y="48006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9" name="Rectangle 275"/>
            <p:cNvSpPr>
              <a:spLocks noChangeArrowheads="1"/>
            </p:cNvSpPr>
            <p:nvPr/>
          </p:nvSpPr>
          <p:spPr bwMode="auto">
            <a:xfrm flipH="1" flipV="1">
              <a:off x="4876800" y="4722250"/>
              <a:ext cx="152400" cy="46029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53" name="Straight Connector 276"/>
            <p:cNvCxnSpPr>
              <a:cxnSpLocks noChangeShapeType="1"/>
            </p:cNvCxnSpPr>
            <p:nvPr/>
          </p:nvCxnSpPr>
          <p:spPr bwMode="auto">
            <a:xfrm rot="5400000">
              <a:off x="4686296" y="46466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54" name="Straight Connector 277"/>
            <p:cNvCxnSpPr>
              <a:cxnSpLocks noChangeShapeType="1"/>
            </p:cNvCxnSpPr>
            <p:nvPr/>
          </p:nvCxnSpPr>
          <p:spPr bwMode="auto">
            <a:xfrm rot="5400000">
              <a:off x="4914102" y="46466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55" name="Straight Connector 278"/>
            <p:cNvCxnSpPr>
              <a:cxnSpLocks noChangeShapeType="1"/>
            </p:cNvCxnSpPr>
            <p:nvPr/>
          </p:nvCxnSpPr>
          <p:spPr bwMode="auto">
            <a:xfrm>
              <a:off x="4838696" y="47990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3" name="Rectangle 279"/>
            <p:cNvSpPr>
              <a:spLocks noChangeArrowheads="1"/>
            </p:cNvSpPr>
            <p:nvPr/>
          </p:nvSpPr>
          <p:spPr bwMode="auto">
            <a:xfrm flipH="1" flipV="1">
              <a:off x="4876800" y="4646063"/>
              <a:ext cx="152400" cy="46029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4" name="Rectangle 280"/>
            <p:cNvSpPr>
              <a:spLocks noChangeArrowheads="1"/>
            </p:cNvSpPr>
            <p:nvPr/>
          </p:nvSpPr>
          <p:spPr bwMode="auto">
            <a:xfrm flipH="1" flipV="1">
              <a:off x="4876800" y="4569876"/>
              <a:ext cx="152400" cy="46029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58" name="Straight Arrow Connector 281"/>
            <p:cNvCxnSpPr>
              <a:cxnSpLocks noChangeShapeType="1"/>
            </p:cNvCxnSpPr>
            <p:nvPr/>
          </p:nvCxnSpPr>
          <p:spPr bwMode="auto">
            <a:xfrm rot="5400000">
              <a:off x="4839494" y="43815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59" name="Elbow Connector 282"/>
            <p:cNvCxnSpPr>
              <a:cxnSpLocks noChangeShapeType="1"/>
            </p:cNvCxnSpPr>
            <p:nvPr/>
          </p:nvCxnSpPr>
          <p:spPr bwMode="auto">
            <a:xfrm>
              <a:off x="4953000" y="48006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0" name="Straight Connector 284"/>
            <p:cNvCxnSpPr>
              <a:cxnSpLocks noChangeShapeType="1"/>
            </p:cNvCxnSpPr>
            <p:nvPr/>
          </p:nvCxnSpPr>
          <p:spPr bwMode="auto">
            <a:xfrm rot="5400000">
              <a:off x="5600696" y="46466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1" name="Straight Connector 285"/>
            <p:cNvCxnSpPr>
              <a:cxnSpLocks noChangeShapeType="1"/>
            </p:cNvCxnSpPr>
            <p:nvPr/>
          </p:nvCxnSpPr>
          <p:spPr bwMode="auto">
            <a:xfrm rot="5400000">
              <a:off x="5828502" y="46466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2" name="Straight Connector 286"/>
            <p:cNvCxnSpPr>
              <a:cxnSpLocks noChangeShapeType="1"/>
            </p:cNvCxnSpPr>
            <p:nvPr/>
          </p:nvCxnSpPr>
          <p:spPr bwMode="auto">
            <a:xfrm>
              <a:off x="5753096" y="47990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3" name="Straight Arrow Connector 289"/>
            <p:cNvCxnSpPr>
              <a:cxnSpLocks noChangeShapeType="1"/>
            </p:cNvCxnSpPr>
            <p:nvPr/>
          </p:nvCxnSpPr>
          <p:spPr bwMode="auto">
            <a:xfrm rot="5400000">
              <a:off x="5753894" y="43815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4" name="Elbow Connector 290"/>
            <p:cNvCxnSpPr>
              <a:cxnSpLocks noChangeShapeType="1"/>
            </p:cNvCxnSpPr>
            <p:nvPr/>
          </p:nvCxnSpPr>
          <p:spPr bwMode="auto">
            <a:xfrm>
              <a:off x="5867400" y="48006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2" name="Rectangle 291"/>
            <p:cNvSpPr>
              <a:spLocks noChangeArrowheads="1"/>
            </p:cNvSpPr>
            <p:nvPr/>
          </p:nvSpPr>
          <p:spPr bwMode="auto">
            <a:xfrm flipH="1" flipV="1">
              <a:off x="6705600" y="4722250"/>
              <a:ext cx="152400" cy="46029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566" name="Straight Connector 292"/>
            <p:cNvCxnSpPr>
              <a:cxnSpLocks noChangeShapeType="1"/>
            </p:cNvCxnSpPr>
            <p:nvPr/>
          </p:nvCxnSpPr>
          <p:spPr bwMode="auto">
            <a:xfrm rot="5400000">
              <a:off x="6515096" y="4646612"/>
              <a:ext cx="3048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7" name="Straight Connector 293"/>
            <p:cNvCxnSpPr>
              <a:cxnSpLocks noChangeShapeType="1"/>
            </p:cNvCxnSpPr>
            <p:nvPr/>
          </p:nvCxnSpPr>
          <p:spPr bwMode="auto">
            <a:xfrm rot="5400000">
              <a:off x="6742902" y="4646612"/>
              <a:ext cx="305594" cy="794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8" name="Straight Connector 294"/>
            <p:cNvCxnSpPr>
              <a:cxnSpLocks noChangeShapeType="1"/>
            </p:cNvCxnSpPr>
            <p:nvPr/>
          </p:nvCxnSpPr>
          <p:spPr bwMode="auto">
            <a:xfrm>
              <a:off x="6667496" y="4799012"/>
              <a:ext cx="228600" cy="158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69" name="Straight Arrow Connector 297"/>
            <p:cNvCxnSpPr>
              <a:cxnSpLocks noChangeShapeType="1"/>
            </p:cNvCxnSpPr>
            <p:nvPr/>
          </p:nvCxnSpPr>
          <p:spPr bwMode="auto">
            <a:xfrm rot="5400000">
              <a:off x="6668294" y="4381500"/>
              <a:ext cx="227806" cy="79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70" name="Elbow Connector 298"/>
            <p:cNvCxnSpPr>
              <a:cxnSpLocks noChangeShapeType="1"/>
            </p:cNvCxnSpPr>
            <p:nvPr/>
          </p:nvCxnSpPr>
          <p:spPr bwMode="auto">
            <a:xfrm>
              <a:off x="6781800" y="4800600"/>
              <a:ext cx="228600" cy="76200"/>
            </a:xfrm>
            <a:prstGeom prst="bentConnector3">
              <a:avLst>
                <a:gd name="adj1" fmla="val 2083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8" name="Oval 332"/>
            <p:cNvSpPr>
              <a:spLocks noChangeArrowheads="1"/>
            </p:cNvSpPr>
            <p:nvPr/>
          </p:nvSpPr>
          <p:spPr bwMode="auto">
            <a:xfrm>
              <a:off x="3886200" y="5180960"/>
              <a:ext cx="762000" cy="457123"/>
            </a:xfrm>
            <a:prstGeom prst="ellipse">
              <a:avLst/>
            </a:prstGeom>
            <a:solidFill>
              <a:srgbClr val="FF0000">
                <a:alpha val="50195"/>
              </a:srgbClr>
            </a:solidFill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Output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Arbiter</a:t>
              </a:r>
            </a:p>
          </p:txBody>
        </p:sp>
        <p:sp>
          <p:nvSpPr>
            <p:cNvPr id="559" name="Oval 333"/>
            <p:cNvSpPr>
              <a:spLocks noChangeArrowheads="1"/>
            </p:cNvSpPr>
            <p:nvPr/>
          </p:nvSpPr>
          <p:spPr bwMode="auto">
            <a:xfrm>
              <a:off x="4800600" y="5180960"/>
              <a:ext cx="762000" cy="457123"/>
            </a:xfrm>
            <a:prstGeom prst="ellipse">
              <a:avLst/>
            </a:prstGeom>
            <a:solidFill>
              <a:srgbClr val="FFC000">
                <a:alpha val="50195"/>
              </a:srgbClr>
            </a:solidFill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Output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Arbiter</a:t>
              </a:r>
            </a:p>
          </p:txBody>
        </p:sp>
        <p:sp>
          <p:nvSpPr>
            <p:cNvPr id="560" name="Oval 334"/>
            <p:cNvSpPr>
              <a:spLocks noChangeArrowheads="1"/>
            </p:cNvSpPr>
            <p:nvPr/>
          </p:nvSpPr>
          <p:spPr bwMode="auto">
            <a:xfrm>
              <a:off x="5715000" y="5180960"/>
              <a:ext cx="762000" cy="457123"/>
            </a:xfrm>
            <a:prstGeom prst="ellipse">
              <a:avLst/>
            </a:prstGeom>
            <a:solidFill>
              <a:srgbClr val="00B050">
                <a:alpha val="50195"/>
              </a:srgbClr>
            </a:solidFill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Output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Arbiter</a:t>
              </a:r>
            </a:p>
          </p:txBody>
        </p:sp>
        <p:sp>
          <p:nvSpPr>
            <p:cNvPr id="561" name="Oval 335"/>
            <p:cNvSpPr>
              <a:spLocks noChangeArrowheads="1"/>
            </p:cNvSpPr>
            <p:nvPr/>
          </p:nvSpPr>
          <p:spPr bwMode="auto">
            <a:xfrm>
              <a:off x="6629400" y="5180960"/>
              <a:ext cx="762000" cy="457123"/>
            </a:xfrm>
            <a:prstGeom prst="ellipse">
              <a:avLst/>
            </a:prstGeom>
            <a:solidFill>
              <a:srgbClr val="00B0F0">
                <a:alpha val="50195"/>
              </a:srgbClr>
            </a:solidFill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Output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Arbiter</a:t>
              </a:r>
            </a:p>
          </p:txBody>
        </p:sp>
        <p:sp>
          <p:nvSpPr>
            <p:cNvPr id="562" name="Oval 340"/>
            <p:cNvSpPr>
              <a:spLocks noChangeArrowheads="1"/>
            </p:cNvSpPr>
            <p:nvPr/>
          </p:nvSpPr>
          <p:spPr bwMode="auto">
            <a:xfrm>
              <a:off x="2895600" y="1600162"/>
              <a:ext cx="762000" cy="457123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Flow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Control</a:t>
              </a:r>
            </a:p>
          </p:txBody>
        </p:sp>
        <p:sp>
          <p:nvSpPr>
            <p:cNvPr id="563" name="Oval 341"/>
            <p:cNvSpPr>
              <a:spLocks noChangeArrowheads="1"/>
            </p:cNvSpPr>
            <p:nvPr/>
          </p:nvSpPr>
          <p:spPr bwMode="auto">
            <a:xfrm>
              <a:off x="2895600" y="2514408"/>
              <a:ext cx="762000" cy="457123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Flow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Control</a:t>
              </a:r>
            </a:p>
          </p:txBody>
        </p:sp>
        <p:sp>
          <p:nvSpPr>
            <p:cNvPr id="564" name="Oval 346"/>
            <p:cNvSpPr>
              <a:spLocks noChangeArrowheads="1"/>
            </p:cNvSpPr>
            <p:nvPr/>
          </p:nvSpPr>
          <p:spPr bwMode="auto">
            <a:xfrm>
              <a:off x="2895600" y="3428654"/>
              <a:ext cx="762000" cy="457123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Flow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Control</a:t>
              </a:r>
            </a:p>
          </p:txBody>
        </p:sp>
        <p:sp>
          <p:nvSpPr>
            <p:cNvPr id="565" name="Oval 347"/>
            <p:cNvSpPr>
              <a:spLocks noChangeArrowheads="1"/>
            </p:cNvSpPr>
            <p:nvPr/>
          </p:nvSpPr>
          <p:spPr bwMode="auto">
            <a:xfrm>
              <a:off x="2895600" y="4342901"/>
              <a:ext cx="762000" cy="457123"/>
            </a:xfrm>
            <a:prstGeom prst="ellips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Flow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>
                  <a:solidFill>
                    <a:sysClr val="windowText" lastClr="000000"/>
                  </a:solidFill>
                </a:rPr>
                <a:t>Control</a:t>
              </a:r>
            </a:p>
          </p:txBody>
        </p:sp>
        <p:cxnSp>
          <p:nvCxnSpPr>
            <p:cNvPr id="101579" name="Straight Arrow Connector 386"/>
            <p:cNvCxnSpPr>
              <a:cxnSpLocks noChangeShapeType="1"/>
              <a:stCxn id="558" idx="4"/>
            </p:cNvCxnSpPr>
            <p:nvPr/>
          </p:nvCxnSpPr>
          <p:spPr bwMode="auto">
            <a:xfrm rot="5400000">
              <a:off x="4038600" y="5867400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80" name="Straight Arrow Connector 389"/>
            <p:cNvCxnSpPr>
              <a:cxnSpLocks noChangeShapeType="1"/>
            </p:cNvCxnSpPr>
            <p:nvPr/>
          </p:nvCxnSpPr>
          <p:spPr bwMode="auto">
            <a:xfrm rot="5400000">
              <a:off x="4953794" y="5866606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81" name="Straight Arrow Connector 391"/>
            <p:cNvCxnSpPr>
              <a:cxnSpLocks noChangeShapeType="1"/>
            </p:cNvCxnSpPr>
            <p:nvPr/>
          </p:nvCxnSpPr>
          <p:spPr bwMode="auto">
            <a:xfrm rot="5400000">
              <a:off x="5868194" y="5866606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82" name="Straight Arrow Connector 392"/>
            <p:cNvCxnSpPr>
              <a:cxnSpLocks noChangeShapeType="1"/>
            </p:cNvCxnSpPr>
            <p:nvPr/>
          </p:nvCxnSpPr>
          <p:spPr bwMode="auto">
            <a:xfrm rot="5400000">
              <a:off x="6782594" y="5866606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83" name="Straight Arrow Connector 366"/>
            <p:cNvCxnSpPr>
              <a:cxnSpLocks noChangeShapeType="1"/>
            </p:cNvCxnSpPr>
            <p:nvPr/>
          </p:nvCxnSpPr>
          <p:spPr bwMode="auto">
            <a:xfrm>
              <a:off x="2133600" y="1524000"/>
              <a:ext cx="3810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1" name="Rectangle 75"/>
            <p:cNvSpPr>
              <a:spLocks noChangeArrowheads="1"/>
            </p:cNvSpPr>
            <p:nvPr/>
          </p:nvSpPr>
          <p:spPr bwMode="auto">
            <a:xfrm>
              <a:off x="1752600" y="2285846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sp>
          <p:nvSpPr>
            <p:cNvPr id="572" name="Rectangle 75"/>
            <p:cNvSpPr>
              <a:spLocks noChangeArrowheads="1"/>
            </p:cNvSpPr>
            <p:nvPr/>
          </p:nvSpPr>
          <p:spPr bwMode="auto">
            <a:xfrm>
              <a:off x="1752600" y="3200093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sp>
          <p:nvSpPr>
            <p:cNvPr id="573" name="Rectangle 75"/>
            <p:cNvSpPr>
              <a:spLocks noChangeArrowheads="1"/>
            </p:cNvSpPr>
            <p:nvPr/>
          </p:nvSpPr>
          <p:spPr bwMode="auto">
            <a:xfrm>
              <a:off x="1752600" y="4114339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sp>
          <p:nvSpPr>
            <p:cNvPr id="574" name="Rectangle 75"/>
            <p:cNvSpPr>
              <a:spLocks noChangeArrowheads="1"/>
            </p:cNvSpPr>
            <p:nvPr/>
          </p:nvSpPr>
          <p:spPr bwMode="auto">
            <a:xfrm>
              <a:off x="1752600" y="1371600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cxnSp>
          <p:nvCxnSpPr>
            <p:cNvPr id="101588" name="Straight Arrow Connector 344"/>
            <p:cNvCxnSpPr>
              <a:cxnSpLocks noChangeShapeType="1"/>
              <a:stCxn id="562" idx="2"/>
            </p:cNvCxnSpPr>
            <p:nvPr/>
          </p:nvCxnSpPr>
          <p:spPr bwMode="auto">
            <a:xfrm rot="10800000">
              <a:off x="2133600" y="1828800"/>
              <a:ext cx="762000" cy="1588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89" name="Straight Arrow Connector 345"/>
            <p:cNvCxnSpPr>
              <a:cxnSpLocks noChangeShapeType="1"/>
            </p:cNvCxnSpPr>
            <p:nvPr/>
          </p:nvCxnSpPr>
          <p:spPr bwMode="auto">
            <a:xfrm rot="10800000">
              <a:off x="2133600" y="2743200"/>
              <a:ext cx="762000" cy="1588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90" name="Straight Arrow Connector 348"/>
            <p:cNvCxnSpPr>
              <a:cxnSpLocks noChangeShapeType="1"/>
              <a:stCxn id="564" idx="2"/>
            </p:cNvCxnSpPr>
            <p:nvPr/>
          </p:nvCxnSpPr>
          <p:spPr bwMode="auto">
            <a:xfrm rot="10800000">
              <a:off x="2133600" y="3657600"/>
              <a:ext cx="762000" cy="1588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591" name="Straight Arrow Connector 349"/>
            <p:cNvCxnSpPr>
              <a:cxnSpLocks noChangeShapeType="1"/>
            </p:cNvCxnSpPr>
            <p:nvPr/>
          </p:nvCxnSpPr>
          <p:spPr bwMode="auto">
            <a:xfrm rot="10800000">
              <a:off x="2133600" y="4572000"/>
              <a:ext cx="762000" cy="1588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9" name="Rectangle 410"/>
            <p:cNvSpPr>
              <a:spLocks noChangeArrowheads="1"/>
            </p:cNvSpPr>
            <p:nvPr/>
          </p:nvSpPr>
          <p:spPr bwMode="auto">
            <a:xfrm flipH="1" flipV="1">
              <a:off x="4876800" y="3809590"/>
              <a:ext cx="152400" cy="4603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0" name="TextBox 579"/>
            <p:cNvSpPr txBox="1"/>
            <p:nvPr/>
          </p:nvSpPr>
          <p:spPr bwMode="auto">
            <a:xfrm>
              <a:off x="2514600" y="5271433"/>
              <a:ext cx="1295400" cy="647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ysClr val="windowText" lastClr="000000"/>
                  </a:solidFill>
                  <a:latin typeface="Arial"/>
                  <a:cs typeface="Arial"/>
                </a:rPr>
                <a:t>Buffered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ysClr val="windowText" lastClr="000000"/>
                  </a:solidFill>
                  <a:latin typeface="Arial"/>
                  <a:cs typeface="Arial"/>
                </a:rPr>
                <a:t>Crossbar</a:t>
              </a:r>
            </a:p>
          </p:txBody>
        </p:sp>
      </p:grpSp>
      <p:grpSp>
        <p:nvGrpSpPr>
          <p:cNvPr id="3" name="Group 384"/>
          <p:cNvGrpSpPr>
            <a:grpSpLocks/>
          </p:cNvGrpSpPr>
          <p:nvPr/>
        </p:nvGrpSpPr>
        <p:grpSpPr bwMode="auto">
          <a:xfrm>
            <a:off x="152400" y="1371600"/>
            <a:ext cx="469900" cy="3352800"/>
            <a:chOff x="609600" y="1371600"/>
            <a:chExt cx="469686" cy="3352800"/>
          </a:xfrm>
        </p:grpSpPr>
        <p:sp>
          <p:nvSpPr>
            <p:cNvPr id="582" name="Rectangle 75"/>
            <p:cNvSpPr>
              <a:spLocks noChangeArrowheads="1"/>
            </p:cNvSpPr>
            <p:nvPr/>
          </p:nvSpPr>
          <p:spPr bwMode="auto">
            <a:xfrm>
              <a:off x="609600" y="1371600"/>
              <a:ext cx="469686" cy="6096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srgbClr val="FFFFFF">
                      <a:lumMod val="65000"/>
                    </a:srgbClr>
                  </a:solidFill>
                </a:rPr>
                <a:t>0</a:t>
              </a:r>
            </a:p>
          </p:txBody>
        </p:sp>
        <p:sp>
          <p:nvSpPr>
            <p:cNvPr id="583" name="Rectangle 75"/>
            <p:cNvSpPr>
              <a:spLocks noChangeArrowheads="1"/>
            </p:cNvSpPr>
            <p:nvPr/>
          </p:nvSpPr>
          <p:spPr bwMode="auto">
            <a:xfrm>
              <a:off x="609600" y="2286000"/>
              <a:ext cx="469686" cy="6096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srgbClr val="FFFFFF">
                      <a:lumMod val="65000"/>
                    </a:srgbClr>
                  </a:solidFill>
                </a:rPr>
                <a:t>1</a:t>
              </a:r>
            </a:p>
          </p:txBody>
        </p:sp>
        <p:sp>
          <p:nvSpPr>
            <p:cNvPr id="584" name="Rectangle 75"/>
            <p:cNvSpPr>
              <a:spLocks noChangeArrowheads="1"/>
            </p:cNvSpPr>
            <p:nvPr/>
          </p:nvSpPr>
          <p:spPr bwMode="auto">
            <a:xfrm>
              <a:off x="609600" y="3200400"/>
              <a:ext cx="469686" cy="6096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srgbClr val="FFFFFF">
                      <a:lumMod val="65000"/>
                    </a:srgbClr>
                  </a:solidFill>
                </a:rPr>
                <a:t>2</a:t>
              </a:r>
            </a:p>
          </p:txBody>
        </p:sp>
        <p:sp>
          <p:nvSpPr>
            <p:cNvPr id="585" name="Rectangle 75"/>
            <p:cNvSpPr>
              <a:spLocks noChangeArrowheads="1"/>
            </p:cNvSpPr>
            <p:nvPr/>
          </p:nvSpPr>
          <p:spPr bwMode="auto">
            <a:xfrm>
              <a:off x="609600" y="4114800"/>
              <a:ext cx="469686" cy="6096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kern="0" dirty="0">
                  <a:solidFill>
                    <a:srgbClr val="FFFFFF">
                      <a:lumMod val="65000"/>
                    </a:srgbClr>
                  </a:solidFill>
                </a:rPr>
                <a:t>3</a:t>
              </a:r>
            </a:p>
          </p:txBody>
        </p:sp>
      </p:grpSp>
      <p:grpSp>
        <p:nvGrpSpPr>
          <p:cNvPr id="4" name="Group 384"/>
          <p:cNvGrpSpPr>
            <a:grpSpLocks/>
          </p:cNvGrpSpPr>
          <p:nvPr/>
        </p:nvGrpSpPr>
        <p:grpSpPr bwMode="auto">
          <a:xfrm>
            <a:off x="152400" y="1371600"/>
            <a:ext cx="6324600" cy="4725988"/>
            <a:chOff x="1295400" y="1371600"/>
            <a:chExt cx="6324600" cy="4725194"/>
          </a:xfrm>
        </p:grpSpPr>
        <p:sp>
          <p:nvSpPr>
            <p:cNvPr id="587" name="Rectangle 586"/>
            <p:cNvSpPr/>
            <p:nvPr/>
          </p:nvSpPr>
          <p:spPr bwMode="auto">
            <a:xfrm>
              <a:off x="2514600" y="1371600"/>
              <a:ext cx="5105400" cy="914246"/>
            </a:xfrm>
            <a:prstGeom prst="rect">
              <a:avLst/>
            </a:prstGeom>
            <a:solidFill>
              <a:srgbClr val="CAE2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8" name="Rectangle 587"/>
            <p:cNvSpPr/>
            <p:nvPr/>
          </p:nvSpPr>
          <p:spPr bwMode="auto">
            <a:xfrm>
              <a:off x="2514600" y="2285846"/>
              <a:ext cx="5105400" cy="914246"/>
            </a:xfrm>
            <a:prstGeom prst="rect">
              <a:avLst/>
            </a:prstGeom>
            <a:solidFill>
              <a:srgbClr val="CAE2FF">
                <a:alpha val="7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9" name="Rectangle 588"/>
            <p:cNvSpPr/>
            <p:nvPr/>
          </p:nvSpPr>
          <p:spPr bwMode="auto">
            <a:xfrm>
              <a:off x="2514600" y="3200093"/>
              <a:ext cx="5105400" cy="914246"/>
            </a:xfrm>
            <a:prstGeom prst="rect">
              <a:avLst/>
            </a:prstGeom>
            <a:solidFill>
              <a:srgbClr val="CAE2FF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391" name="Straight Connector 394"/>
            <p:cNvCxnSpPr>
              <a:cxnSpLocks noChangeShapeType="1"/>
            </p:cNvCxnSpPr>
            <p:nvPr/>
          </p:nvCxnSpPr>
          <p:spPr bwMode="auto">
            <a:xfrm rot="5400000">
              <a:off x="4877594" y="3505200"/>
              <a:ext cx="4266406" cy="794"/>
            </a:xfrm>
            <a:prstGeom prst="line">
              <a:avLst/>
            </a:prstGeom>
            <a:noFill/>
            <a:ln w="12700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392" name="Straight Connector 402"/>
            <p:cNvCxnSpPr>
              <a:cxnSpLocks noChangeShapeType="1"/>
            </p:cNvCxnSpPr>
            <p:nvPr/>
          </p:nvCxnSpPr>
          <p:spPr bwMode="auto">
            <a:xfrm rot="5400000">
              <a:off x="3963194" y="3505200"/>
              <a:ext cx="4266406" cy="794"/>
            </a:xfrm>
            <a:prstGeom prst="line">
              <a:avLst/>
            </a:prstGeom>
            <a:noFill/>
            <a:ln w="1270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393" name="Straight Connector 403"/>
            <p:cNvCxnSpPr>
              <a:cxnSpLocks noChangeShapeType="1"/>
            </p:cNvCxnSpPr>
            <p:nvPr/>
          </p:nvCxnSpPr>
          <p:spPr bwMode="auto">
            <a:xfrm rot="5400000">
              <a:off x="3048794" y="3505200"/>
              <a:ext cx="4266406" cy="794"/>
            </a:xfrm>
            <a:prstGeom prst="line">
              <a:avLst/>
            </a:prstGeom>
            <a:noFill/>
            <a:ln w="127000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394" name="Straight Connector 404"/>
            <p:cNvCxnSpPr>
              <a:cxnSpLocks noChangeShapeType="1"/>
            </p:cNvCxnSpPr>
            <p:nvPr/>
          </p:nvCxnSpPr>
          <p:spPr bwMode="auto">
            <a:xfrm rot="5400000">
              <a:off x="2134394" y="3505200"/>
              <a:ext cx="4266406" cy="794"/>
            </a:xfrm>
            <a:prstGeom prst="line">
              <a:avLst/>
            </a:prstGeom>
            <a:noFill/>
            <a:ln w="1270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395" name="Straight Arrow Connector 405"/>
            <p:cNvCxnSpPr>
              <a:cxnSpLocks noChangeShapeType="1"/>
            </p:cNvCxnSpPr>
            <p:nvPr/>
          </p:nvCxnSpPr>
          <p:spPr bwMode="auto">
            <a:xfrm>
              <a:off x="2133600" y="3352800"/>
              <a:ext cx="3810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396" name="Straight Arrow Connector 406"/>
            <p:cNvCxnSpPr>
              <a:cxnSpLocks noChangeShapeType="1"/>
            </p:cNvCxnSpPr>
            <p:nvPr/>
          </p:nvCxnSpPr>
          <p:spPr bwMode="auto">
            <a:xfrm>
              <a:off x="2133600" y="2438400"/>
              <a:ext cx="381000" cy="158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397" name="Straight Arrow Connector 407"/>
            <p:cNvCxnSpPr>
              <a:cxnSpLocks noChangeShapeType="1"/>
            </p:cNvCxnSpPr>
            <p:nvPr/>
          </p:nvCxnSpPr>
          <p:spPr bwMode="auto">
            <a:xfrm>
              <a:off x="2133600" y="4267200"/>
              <a:ext cx="3810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7" name="Rectangle 16"/>
            <p:cNvSpPr>
              <a:spLocks noChangeArrowheads="1"/>
            </p:cNvSpPr>
            <p:nvPr/>
          </p:nvSpPr>
          <p:spPr bwMode="auto">
            <a:xfrm>
              <a:off x="2514600" y="1371600"/>
              <a:ext cx="5105400" cy="449504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kern="0" dirty="0">
                <a:solidFill>
                  <a:srgbClr val="FFFFFF">
                    <a:lumMod val="65000"/>
                  </a:srgbClr>
                </a:solidFill>
              </a:endParaRPr>
            </a:p>
          </p:txBody>
        </p:sp>
        <p:cxnSp>
          <p:nvCxnSpPr>
            <p:cNvPr id="101399" name="Straight Connector 409"/>
            <p:cNvCxnSpPr>
              <a:cxnSpLocks noChangeShapeType="1"/>
            </p:cNvCxnSpPr>
            <p:nvPr/>
          </p:nvCxnSpPr>
          <p:spPr bwMode="auto">
            <a:xfrm>
              <a:off x="2133600" y="15240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0" name="Straight Connector 412"/>
            <p:cNvCxnSpPr>
              <a:cxnSpLocks noChangeShapeType="1"/>
            </p:cNvCxnSpPr>
            <p:nvPr/>
          </p:nvCxnSpPr>
          <p:spPr bwMode="auto">
            <a:xfrm rot="5400000">
              <a:off x="2133600" y="3505200"/>
              <a:ext cx="42672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1" name="Straight Connector 413"/>
            <p:cNvCxnSpPr>
              <a:cxnSpLocks noChangeShapeType="1"/>
            </p:cNvCxnSpPr>
            <p:nvPr/>
          </p:nvCxnSpPr>
          <p:spPr bwMode="auto">
            <a:xfrm>
              <a:off x="2133600" y="24384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2" name="Straight Connector 414"/>
            <p:cNvCxnSpPr>
              <a:cxnSpLocks noChangeShapeType="1"/>
            </p:cNvCxnSpPr>
            <p:nvPr/>
          </p:nvCxnSpPr>
          <p:spPr bwMode="auto">
            <a:xfrm>
              <a:off x="2133600" y="33528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3" name="Straight Connector 415"/>
            <p:cNvCxnSpPr>
              <a:cxnSpLocks noChangeShapeType="1"/>
            </p:cNvCxnSpPr>
            <p:nvPr/>
          </p:nvCxnSpPr>
          <p:spPr bwMode="auto">
            <a:xfrm rot="5400000">
              <a:off x="3048000" y="3505200"/>
              <a:ext cx="42672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4" name="Straight Connector 416"/>
            <p:cNvCxnSpPr>
              <a:cxnSpLocks noChangeShapeType="1"/>
            </p:cNvCxnSpPr>
            <p:nvPr/>
          </p:nvCxnSpPr>
          <p:spPr bwMode="auto">
            <a:xfrm>
              <a:off x="2133600" y="4267200"/>
              <a:ext cx="54864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5" name="Straight Connector 417"/>
            <p:cNvCxnSpPr>
              <a:cxnSpLocks noChangeShapeType="1"/>
            </p:cNvCxnSpPr>
            <p:nvPr/>
          </p:nvCxnSpPr>
          <p:spPr bwMode="auto">
            <a:xfrm rot="5400000">
              <a:off x="3962400" y="3505200"/>
              <a:ext cx="42672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6" name="Straight Connector 418"/>
            <p:cNvCxnSpPr>
              <a:cxnSpLocks noChangeShapeType="1"/>
            </p:cNvCxnSpPr>
            <p:nvPr/>
          </p:nvCxnSpPr>
          <p:spPr bwMode="auto">
            <a:xfrm rot="5400000">
              <a:off x="4876800" y="3505200"/>
              <a:ext cx="4267200" cy="158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7" name="Elbow Connector 419"/>
            <p:cNvCxnSpPr>
              <a:cxnSpLocks noChangeShapeType="1"/>
            </p:cNvCxnSpPr>
            <p:nvPr/>
          </p:nvCxnSpPr>
          <p:spPr bwMode="auto">
            <a:xfrm rot="16200000" flipH="1">
              <a:off x="4038600" y="15240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8" name="Straight Arrow Connector 420"/>
            <p:cNvCxnSpPr>
              <a:cxnSpLocks noChangeShapeType="1"/>
            </p:cNvCxnSpPr>
            <p:nvPr/>
          </p:nvCxnSpPr>
          <p:spPr bwMode="auto">
            <a:xfrm rot="5400000">
              <a:off x="4038600" y="5867400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09" name="Straight Arrow Connector 421"/>
            <p:cNvCxnSpPr>
              <a:cxnSpLocks noChangeShapeType="1"/>
            </p:cNvCxnSpPr>
            <p:nvPr/>
          </p:nvCxnSpPr>
          <p:spPr bwMode="auto">
            <a:xfrm rot="5400000">
              <a:off x="4953794" y="5866606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10" name="Straight Arrow Connector 422"/>
            <p:cNvCxnSpPr>
              <a:cxnSpLocks noChangeShapeType="1"/>
            </p:cNvCxnSpPr>
            <p:nvPr/>
          </p:nvCxnSpPr>
          <p:spPr bwMode="auto">
            <a:xfrm rot="5400000">
              <a:off x="5868194" y="5866606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11" name="Straight Arrow Connector 423"/>
            <p:cNvCxnSpPr>
              <a:cxnSpLocks noChangeShapeType="1"/>
            </p:cNvCxnSpPr>
            <p:nvPr/>
          </p:nvCxnSpPr>
          <p:spPr bwMode="auto">
            <a:xfrm rot="5400000">
              <a:off x="6782594" y="5866606"/>
              <a:ext cx="4572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12" name="Straight Arrow Connector 424"/>
            <p:cNvCxnSpPr>
              <a:cxnSpLocks noChangeShapeType="1"/>
            </p:cNvCxnSpPr>
            <p:nvPr/>
          </p:nvCxnSpPr>
          <p:spPr bwMode="auto">
            <a:xfrm>
              <a:off x="2133600" y="1524000"/>
              <a:ext cx="381000" cy="1588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2" name="Rectangle 75"/>
            <p:cNvSpPr>
              <a:spLocks noChangeArrowheads="1"/>
            </p:cNvSpPr>
            <p:nvPr/>
          </p:nvSpPr>
          <p:spPr bwMode="auto">
            <a:xfrm>
              <a:off x="1752600" y="2285846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sp>
          <p:nvSpPr>
            <p:cNvPr id="613" name="Rectangle 75"/>
            <p:cNvSpPr>
              <a:spLocks noChangeArrowheads="1"/>
            </p:cNvSpPr>
            <p:nvPr/>
          </p:nvSpPr>
          <p:spPr bwMode="auto">
            <a:xfrm>
              <a:off x="1752600" y="3200093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sp>
          <p:nvSpPr>
            <p:cNvPr id="614" name="Rectangle 75"/>
            <p:cNvSpPr>
              <a:spLocks noChangeArrowheads="1"/>
            </p:cNvSpPr>
            <p:nvPr/>
          </p:nvSpPr>
          <p:spPr bwMode="auto">
            <a:xfrm>
              <a:off x="1752600" y="4114339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sp>
          <p:nvSpPr>
            <p:cNvPr id="615" name="Rectangle 75"/>
            <p:cNvSpPr>
              <a:spLocks noChangeArrowheads="1"/>
            </p:cNvSpPr>
            <p:nvPr/>
          </p:nvSpPr>
          <p:spPr bwMode="auto">
            <a:xfrm>
              <a:off x="1752600" y="1371600"/>
              <a:ext cx="393700" cy="60949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>
                  <a:lumMod val="65000"/>
                </a:srgb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rgbClr val="FFFFFF">
                      <a:lumMod val="65000"/>
                    </a:srgbClr>
                  </a:solidFill>
                </a:rPr>
                <a:t>NI</a:t>
              </a:r>
            </a:p>
          </p:txBody>
        </p:sp>
        <p:sp>
          <p:nvSpPr>
            <p:cNvPr id="616" name="TextBox 615"/>
            <p:cNvSpPr txBox="1"/>
            <p:nvPr/>
          </p:nvSpPr>
          <p:spPr bwMode="auto">
            <a:xfrm>
              <a:off x="2514600" y="5271433"/>
              <a:ext cx="1371600" cy="647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 err="1">
                  <a:solidFill>
                    <a:sysClr val="windowText" lastClr="000000"/>
                  </a:solidFill>
                  <a:latin typeface="Arial"/>
                  <a:cs typeface="Arial"/>
                </a:rPr>
                <a:t>Bufferless</a:t>
              </a:r>
              <a:endParaRPr lang="en-US" b="1" kern="0" dirty="0">
                <a:solidFill>
                  <a:sysClr val="windowText" lastClr="000000"/>
                </a:solidFill>
                <a:latin typeface="Arial"/>
                <a:cs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ysClr val="windowText" lastClr="000000"/>
                  </a:solidFill>
                  <a:latin typeface="Arial"/>
                  <a:cs typeface="Arial"/>
                </a:rPr>
                <a:t>Crossbar</a:t>
              </a:r>
            </a:p>
          </p:txBody>
        </p:sp>
        <p:grpSp>
          <p:nvGrpSpPr>
            <p:cNvPr id="101418" name="Group 384"/>
            <p:cNvGrpSpPr>
              <a:grpSpLocks/>
            </p:cNvGrpSpPr>
            <p:nvPr/>
          </p:nvGrpSpPr>
          <p:grpSpPr bwMode="auto">
            <a:xfrm>
              <a:off x="1295400" y="1371600"/>
              <a:ext cx="469900" cy="3352237"/>
              <a:chOff x="1295400" y="1371600"/>
              <a:chExt cx="469900" cy="3352237"/>
            </a:xfrm>
          </p:grpSpPr>
          <p:sp>
            <p:nvSpPr>
              <p:cNvPr id="638" name="Rectangle 75"/>
              <p:cNvSpPr>
                <a:spLocks noChangeArrowheads="1"/>
              </p:cNvSpPr>
              <p:nvPr/>
            </p:nvSpPr>
            <p:spPr bwMode="auto">
              <a:xfrm>
                <a:off x="1295400" y="1371600"/>
                <a:ext cx="469900" cy="60949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b="1" kern="0" dirty="0">
                    <a:solidFill>
                      <a:srgbClr val="FFFFFF">
                        <a:lumMod val="65000"/>
                      </a:srgbClr>
                    </a:solidFill>
                  </a:rPr>
                  <a:t>0</a:t>
                </a:r>
              </a:p>
            </p:txBody>
          </p:sp>
          <p:sp>
            <p:nvSpPr>
              <p:cNvPr id="639" name="Rectangle 75"/>
              <p:cNvSpPr>
                <a:spLocks noChangeArrowheads="1"/>
              </p:cNvSpPr>
              <p:nvPr/>
            </p:nvSpPr>
            <p:spPr bwMode="auto">
              <a:xfrm>
                <a:off x="1295400" y="2285846"/>
                <a:ext cx="469900" cy="60949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b="1" kern="0" dirty="0">
                    <a:solidFill>
                      <a:srgbClr val="FFFFFF">
                        <a:lumMod val="65000"/>
                      </a:srgbClr>
                    </a:solidFill>
                  </a:rPr>
                  <a:t>1</a:t>
                </a:r>
              </a:p>
            </p:txBody>
          </p:sp>
          <p:sp>
            <p:nvSpPr>
              <p:cNvPr id="640" name="Rectangle 75"/>
              <p:cNvSpPr>
                <a:spLocks noChangeArrowheads="1"/>
              </p:cNvSpPr>
              <p:nvPr/>
            </p:nvSpPr>
            <p:spPr bwMode="auto">
              <a:xfrm>
                <a:off x="1295400" y="3200093"/>
                <a:ext cx="469900" cy="60949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b="1" kern="0" dirty="0">
                    <a:solidFill>
                      <a:srgbClr val="FFFFFF">
                        <a:lumMod val="65000"/>
                      </a:srgbClr>
                    </a:solidFill>
                  </a:rPr>
                  <a:t>2</a:t>
                </a:r>
              </a:p>
            </p:txBody>
          </p:sp>
          <p:sp>
            <p:nvSpPr>
              <p:cNvPr id="641" name="Rectangle 75"/>
              <p:cNvSpPr>
                <a:spLocks noChangeArrowheads="1"/>
              </p:cNvSpPr>
              <p:nvPr/>
            </p:nvSpPr>
            <p:spPr bwMode="auto">
              <a:xfrm>
                <a:off x="1295400" y="4114339"/>
                <a:ext cx="469900" cy="60949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b="1" kern="0" dirty="0">
                    <a:solidFill>
                      <a:srgbClr val="FFFFFF">
                        <a:lumMod val="65000"/>
                      </a:srgbClr>
                    </a:solidFill>
                  </a:rPr>
                  <a:t>3</a:t>
                </a:r>
              </a:p>
            </p:txBody>
          </p:sp>
        </p:grpSp>
        <p:cxnSp>
          <p:nvCxnSpPr>
            <p:cNvPr id="101419" name="Elbow Connector 431"/>
            <p:cNvCxnSpPr>
              <a:cxnSpLocks noChangeShapeType="1"/>
            </p:cNvCxnSpPr>
            <p:nvPr/>
          </p:nvCxnSpPr>
          <p:spPr bwMode="auto">
            <a:xfrm rot="16200000" flipH="1">
              <a:off x="4038600" y="24384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20" name="Elbow Connector 432"/>
            <p:cNvCxnSpPr>
              <a:cxnSpLocks noChangeShapeType="1"/>
            </p:cNvCxnSpPr>
            <p:nvPr/>
          </p:nvCxnSpPr>
          <p:spPr bwMode="auto">
            <a:xfrm rot="16200000" flipH="1">
              <a:off x="4038600" y="33528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21" name="Elbow Connector 433"/>
            <p:cNvCxnSpPr>
              <a:cxnSpLocks noChangeShapeType="1"/>
            </p:cNvCxnSpPr>
            <p:nvPr/>
          </p:nvCxnSpPr>
          <p:spPr bwMode="auto">
            <a:xfrm rot="16200000" flipH="1">
              <a:off x="4038600" y="42672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1" name="Rectangle 434"/>
            <p:cNvSpPr>
              <a:spLocks noChangeArrowheads="1"/>
            </p:cNvSpPr>
            <p:nvPr/>
          </p:nvSpPr>
          <p:spPr bwMode="auto">
            <a:xfrm>
              <a:off x="2057400" y="2316004"/>
              <a:ext cx="46038" cy="152374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2" name="Rectangle 435"/>
            <p:cNvSpPr>
              <a:spLocks noChangeArrowheads="1"/>
            </p:cNvSpPr>
            <p:nvPr/>
          </p:nvSpPr>
          <p:spPr bwMode="auto">
            <a:xfrm>
              <a:off x="2057400" y="4152433"/>
              <a:ext cx="46038" cy="152374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3" name="Rectangle 436"/>
            <p:cNvSpPr>
              <a:spLocks noChangeArrowheads="1"/>
            </p:cNvSpPr>
            <p:nvPr/>
          </p:nvSpPr>
          <p:spPr bwMode="auto">
            <a:xfrm>
              <a:off x="2057400" y="2492187"/>
              <a:ext cx="46038" cy="152374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1425" name="Elbow Connector 437"/>
            <p:cNvCxnSpPr>
              <a:cxnSpLocks noChangeShapeType="1"/>
            </p:cNvCxnSpPr>
            <p:nvPr/>
          </p:nvCxnSpPr>
          <p:spPr bwMode="auto">
            <a:xfrm rot="16200000" flipH="1">
              <a:off x="4953000" y="15240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26" name="Elbow Connector 438"/>
            <p:cNvCxnSpPr>
              <a:cxnSpLocks noChangeShapeType="1"/>
            </p:cNvCxnSpPr>
            <p:nvPr/>
          </p:nvCxnSpPr>
          <p:spPr bwMode="auto">
            <a:xfrm rot="16200000" flipH="1">
              <a:off x="4953000" y="24384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27" name="Elbow Connector 439"/>
            <p:cNvCxnSpPr>
              <a:cxnSpLocks noChangeShapeType="1"/>
            </p:cNvCxnSpPr>
            <p:nvPr/>
          </p:nvCxnSpPr>
          <p:spPr bwMode="auto">
            <a:xfrm rot="16200000" flipH="1">
              <a:off x="4953000" y="33528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28" name="Elbow Connector 440"/>
            <p:cNvCxnSpPr>
              <a:cxnSpLocks noChangeShapeType="1"/>
            </p:cNvCxnSpPr>
            <p:nvPr/>
          </p:nvCxnSpPr>
          <p:spPr bwMode="auto">
            <a:xfrm rot="16200000" flipH="1">
              <a:off x="4953000" y="42672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29" name="Elbow Connector 441"/>
            <p:cNvCxnSpPr>
              <a:cxnSpLocks noChangeShapeType="1"/>
            </p:cNvCxnSpPr>
            <p:nvPr/>
          </p:nvCxnSpPr>
          <p:spPr bwMode="auto">
            <a:xfrm rot="16200000" flipH="1">
              <a:off x="5867400" y="15240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30" name="Elbow Connector 442"/>
            <p:cNvCxnSpPr>
              <a:cxnSpLocks noChangeShapeType="1"/>
            </p:cNvCxnSpPr>
            <p:nvPr/>
          </p:nvCxnSpPr>
          <p:spPr bwMode="auto">
            <a:xfrm rot="16200000" flipH="1">
              <a:off x="5867400" y="24384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31" name="Elbow Connector 443"/>
            <p:cNvCxnSpPr>
              <a:cxnSpLocks noChangeShapeType="1"/>
            </p:cNvCxnSpPr>
            <p:nvPr/>
          </p:nvCxnSpPr>
          <p:spPr bwMode="auto">
            <a:xfrm rot="16200000" flipH="1">
              <a:off x="5867400" y="33528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32" name="Elbow Connector 444"/>
            <p:cNvCxnSpPr>
              <a:cxnSpLocks noChangeShapeType="1"/>
            </p:cNvCxnSpPr>
            <p:nvPr/>
          </p:nvCxnSpPr>
          <p:spPr bwMode="auto">
            <a:xfrm rot="16200000" flipH="1">
              <a:off x="5867400" y="42672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33" name="Elbow Connector 445"/>
            <p:cNvCxnSpPr>
              <a:cxnSpLocks noChangeShapeType="1"/>
            </p:cNvCxnSpPr>
            <p:nvPr/>
          </p:nvCxnSpPr>
          <p:spPr bwMode="auto">
            <a:xfrm rot="16200000" flipH="1">
              <a:off x="6781800" y="15240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34" name="Elbow Connector 446"/>
            <p:cNvCxnSpPr>
              <a:cxnSpLocks noChangeShapeType="1"/>
            </p:cNvCxnSpPr>
            <p:nvPr/>
          </p:nvCxnSpPr>
          <p:spPr bwMode="auto">
            <a:xfrm rot="16200000" flipH="1">
              <a:off x="6781800" y="24384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35" name="Elbow Connector 447"/>
            <p:cNvCxnSpPr>
              <a:cxnSpLocks noChangeShapeType="1"/>
            </p:cNvCxnSpPr>
            <p:nvPr/>
          </p:nvCxnSpPr>
          <p:spPr bwMode="auto">
            <a:xfrm rot="16200000" flipH="1">
              <a:off x="6781800" y="33528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436" name="Elbow Connector 448"/>
            <p:cNvCxnSpPr>
              <a:cxnSpLocks noChangeShapeType="1"/>
            </p:cNvCxnSpPr>
            <p:nvPr/>
          </p:nvCxnSpPr>
          <p:spPr bwMode="auto">
            <a:xfrm rot="16200000" flipH="1">
              <a:off x="6781800" y="4267200"/>
              <a:ext cx="228600" cy="228600"/>
            </a:xfrm>
            <a:prstGeom prst="bentConnector3">
              <a:avLst>
                <a:gd name="adj1" fmla="val 100000"/>
              </a:avLst>
            </a:prstGeom>
            <a:noFill/>
            <a:ln w="19050">
              <a:solidFill>
                <a:srgbClr val="000000"/>
              </a:solidFill>
              <a:round/>
              <a:headEnd type="oval" w="med" len="med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6" name="Rectangle 449"/>
            <p:cNvSpPr>
              <a:spLocks noChangeArrowheads="1"/>
            </p:cNvSpPr>
            <p:nvPr/>
          </p:nvSpPr>
          <p:spPr bwMode="auto">
            <a:xfrm>
              <a:off x="2057400" y="1409694"/>
              <a:ext cx="46038" cy="152374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7" name="Rectangle 636"/>
            <p:cNvSpPr/>
            <p:nvPr/>
          </p:nvSpPr>
          <p:spPr bwMode="auto">
            <a:xfrm>
              <a:off x="2514600" y="4114339"/>
              <a:ext cx="5105400" cy="914246"/>
            </a:xfrm>
            <a:prstGeom prst="rect">
              <a:avLst/>
            </a:prstGeom>
            <a:solidFill>
              <a:srgbClr val="CAE2FF">
                <a:alpha val="2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1382" name="Group 456"/>
          <p:cNvGrpSpPr>
            <a:grpSpLocks/>
          </p:cNvGrpSpPr>
          <p:nvPr/>
        </p:nvGrpSpPr>
        <p:grpSpPr bwMode="auto">
          <a:xfrm>
            <a:off x="914400" y="1409700"/>
            <a:ext cx="46038" cy="2895600"/>
            <a:chOff x="2057400" y="1760220"/>
            <a:chExt cx="45719" cy="2895600"/>
          </a:xfrm>
        </p:grpSpPr>
        <p:sp>
          <p:nvSpPr>
            <p:cNvPr id="643" name="Rectangle 384"/>
            <p:cNvSpPr>
              <a:spLocks noChangeArrowheads="1"/>
            </p:cNvSpPr>
            <p:nvPr/>
          </p:nvSpPr>
          <p:spPr bwMode="auto">
            <a:xfrm>
              <a:off x="2057400" y="2666683"/>
              <a:ext cx="45719" cy="1524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4" name="Rectangle 430"/>
            <p:cNvSpPr>
              <a:spLocks noChangeArrowheads="1"/>
            </p:cNvSpPr>
            <p:nvPr/>
          </p:nvSpPr>
          <p:spPr bwMode="auto">
            <a:xfrm>
              <a:off x="2057400" y="4503420"/>
              <a:ext cx="45719" cy="1524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5" name="Rectangle 454"/>
            <p:cNvSpPr>
              <a:spLocks noChangeArrowheads="1"/>
            </p:cNvSpPr>
            <p:nvPr/>
          </p:nvSpPr>
          <p:spPr bwMode="auto">
            <a:xfrm>
              <a:off x="2057400" y="2842895"/>
              <a:ext cx="45719" cy="152400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6" name="Rectangle 455"/>
            <p:cNvSpPr>
              <a:spLocks noChangeArrowheads="1"/>
            </p:cNvSpPr>
            <p:nvPr/>
          </p:nvSpPr>
          <p:spPr bwMode="auto">
            <a:xfrm>
              <a:off x="2057400" y="1760220"/>
              <a:ext cx="45719" cy="15240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48" name="Content Placeholder 2"/>
          <p:cNvSpPr>
            <a:spLocks noGrp="1"/>
          </p:cNvSpPr>
          <p:nvPr>
            <p:ph idx="1"/>
          </p:nvPr>
        </p:nvSpPr>
        <p:spPr>
          <a:xfrm>
            <a:off x="6705600" y="1358900"/>
            <a:ext cx="2438400" cy="51943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Simpler arbitration/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scheduling</a:t>
            </a:r>
          </a:p>
          <a:p>
            <a:pPr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Efficient support for variable-size packets</a:t>
            </a:r>
          </a:p>
          <a:p>
            <a:endParaRPr lang="en-US" sz="180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 Requires </a:t>
            </a:r>
            <a:br>
              <a:rPr lang="en-US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N</a:t>
            </a:r>
            <a:r>
              <a:rPr lang="en-US" baseline="3000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2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buffers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7817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4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Can We Get Lower Cost than A Crossbar?</a:t>
            </a:r>
          </a:p>
        </p:txBody>
      </p:sp>
      <p:sp>
        <p:nvSpPr>
          <p:cNvPr id="102402" name="Content Placeholder 5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Yet still have low contention?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Idea: Multistage networks</a:t>
            </a:r>
          </a:p>
        </p:txBody>
      </p:sp>
      <p:sp>
        <p:nvSpPr>
          <p:cNvPr id="1024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ED2ACD-98C2-1F4C-8993-4E05D6E4477D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7958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Multistage </a:t>
            </a:r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Logarithmic</a:t>
            </a:r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 Networks</a:t>
            </a:r>
          </a:p>
        </p:txBody>
      </p:sp>
      <p:sp>
        <p:nvSpPr>
          <p:cNvPr id="10342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Idea: Indirect networks with multiple layers of switches between terminals/nodes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Cost: O(NlogN), Latency: O(logN)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Many variations (Omega, Butterfly, Benes, Banyan, …)</a:t>
            </a: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Omega Network: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4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F51A9F4-1AF5-AB4D-ADE8-2ED571ED95DC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3428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4200"/>
            <a:ext cx="55324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1143000" y="6019800"/>
            <a:ext cx="4648200" cy="0"/>
          </a:xfrm>
          <a:prstGeom prst="line">
            <a:avLst/>
          </a:prstGeom>
          <a:noFill/>
          <a:ln w="127000" cap="rnd">
            <a:solidFill>
              <a:srgbClr val="FF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Rounded Rectangle 44"/>
          <p:cNvSpPr>
            <a:spLocks noChangeArrowheads="1"/>
          </p:cNvSpPr>
          <p:nvPr/>
        </p:nvSpPr>
        <p:spPr bwMode="auto">
          <a:xfrm>
            <a:off x="5791200" y="5886450"/>
            <a:ext cx="533400" cy="279400"/>
          </a:xfrm>
          <a:prstGeom prst="roundRect">
            <a:avLst>
              <a:gd name="adj" fmla="val 16667"/>
            </a:avLst>
          </a:prstGeom>
          <a:solidFill>
            <a:srgbClr val="FF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8" name="Rounded Rectangle 47"/>
          <p:cNvSpPr>
            <a:spLocks noChangeArrowheads="1"/>
          </p:cNvSpPr>
          <p:nvPr/>
        </p:nvSpPr>
        <p:spPr bwMode="auto">
          <a:xfrm>
            <a:off x="609600" y="5867400"/>
            <a:ext cx="533400" cy="279400"/>
          </a:xfrm>
          <a:prstGeom prst="roundRect">
            <a:avLst>
              <a:gd name="adj" fmla="val 16667"/>
            </a:avLst>
          </a:prstGeom>
          <a:solidFill>
            <a:srgbClr val="FF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" name="Rounded Rectangle 50"/>
          <p:cNvSpPr>
            <a:spLocks noChangeArrowheads="1"/>
          </p:cNvSpPr>
          <p:nvPr/>
        </p:nvSpPr>
        <p:spPr bwMode="auto">
          <a:xfrm>
            <a:off x="5791200" y="5610225"/>
            <a:ext cx="533400" cy="279400"/>
          </a:xfrm>
          <a:prstGeom prst="roundRect">
            <a:avLst>
              <a:gd name="adj" fmla="val 16667"/>
            </a:avLst>
          </a:prstGeom>
          <a:solidFill>
            <a:srgbClr val="00B05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2" name="Rounded Rectangle 51"/>
          <p:cNvSpPr>
            <a:spLocks noChangeArrowheads="1"/>
          </p:cNvSpPr>
          <p:nvPr/>
        </p:nvSpPr>
        <p:spPr bwMode="auto">
          <a:xfrm>
            <a:off x="609600" y="3609975"/>
            <a:ext cx="533400" cy="279400"/>
          </a:xfrm>
          <a:prstGeom prst="roundRect">
            <a:avLst>
              <a:gd name="adj" fmla="val 16667"/>
            </a:avLst>
          </a:prstGeom>
          <a:solidFill>
            <a:srgbClr val="00B05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1154113" y="3733800"/>
            <a:ext cx="4637087" cy="2286000"/>
            <a:chOff x="1154514" y="3810000"/>
            <a:chExt cx="4636686" cy="2286000"/>
          </a:xfrm>
        </p:grpSpPr>
        <p:cxnSp>
          <p:nvCxnSpPr>
            <p:cNvPr id="103438" name="Straight Connector 36"/>
            <p:cNvCxnSpPr>
              <a:cxnSpLocks noChangeShapeType="1"/>
            </p:cNvCxnSpPr>
            <p:nvPr/>
          </p:nvCxnSpPr>
          <p:spPr bwMode="auto">
            <a:xfrm>
              <a:off x="2373714" y="4343400"/>
              <a:ext cx="381000" cy="228600"/>
            </a:xfrm>
            <a:prstGeom prst="line">
              <a:avLst/>
            </a:prstGeom>
            <a:noFill/>
            <a:ln w="127000" cap="rnd">
              <a:solidFill>
                <a:srgbClr val="00B050">
                  <a:alpha val="50195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39" name="Straight Connector 9"/>
            <p:cNvCxnSpPr>
              <a:cxnSpLocks noChangeShapeType="1"/>
            </p:cNvCxnSpPr>
            <p:nvPr/>
          </p:nvCxnSpPr>
          <p:spPr bwMode="auto">
            <a:xfrm>
              <a:off x="1154514" y="3810000"/>
              <a:ext cx="1219200" cy="533400"/>
            </a:xfrm>
            <a:prstGeom prst="line">
              <a:avLst/>
            </a:prstGeom>
            <a:noFill/>
            <a:ln w="127000" cap="rnd">
              <a:solidFill>
                <a:srgbClr val="00B050">
                  <a:alpha val="50195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0" name="Straight Connector 11"/>
            <p:cNvCxnSpPr>
              <a:cxnSpLocks noChangeShapeType="1"/>
            </p:cNvCxnSpPr>
            <p:nvPr/>
          </p:nvCxnSpPr>
          <p:spPr bwMode="auto">
            <a:xfrm rot="16200000" flipH="1">
              <a:off x="2640414" y="4686300"/>
              <a:ext cx="1295400" cy="1066800"/>
            </a:xfrm>
            <a:prstGeom prst="line">
              <a:avLst/>
            </a:prstGeom>
            <a:noFill/>
            <a:ln w="127000" cap="rnd">
              <a:solidFill>
                <a:srgbClr val="00B050">
                  <a:alpha val="50195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1" name="Straight Connector 41"/>
            <p:cNvCxnSpPr>
              <a:cxnSpLocks noChangeShapeType="1"/>
            </p:cNvCxnSpPr>
            <p:nvPr/>
          </p:nvCxnSpPr>
          <p:spPr bwMode="auto">
            <a:xfrm>
              <a:off x="3810000" y="5867400"/>
              <a:ext cx="381000" cy="228600"/>
            </a:xfrm>
            <a:prstGeom prst="line">
              <a:avLst/>
            </a:prstGeom>
            <a:noFill/>
            <a:ln w="127000" cap="rnd">
              <a:solidFill>
                <a:srgbClr val="00B050">
                  <a:alpha val="50195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2" name="Straight Connector 54"/>
            <p:cNvCxnSpPr>
              <a:cxnSpLocks noChangeShapeType="1"/>
            </p:cNvCxnSpPr>
            <p:nvPr/>
          </p:nvCxnSpPr>
          <p:spPr bwMode="auto">
            <a:xfrm rot="5400000" flipH="1" flipV="1">
              <a:off x="5410200" y="5867400"/>
              <a:ext cx="228600" cy="228600"/>
            </a:xfrm>
            <a:prstGeom prst="line">
              <a:avLst/>
            </a:prstGeom>
            <a:noFill/>
            <a:ln w="127000" cap="rnd">
              <a:solidFill>
                <a:srgbClr val="00B050">
                  <a:alpha val="50195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3" name="Straight Connector 56"/>
            <p:cNvCxnSpPr>
              <a:cxnSpLocks noChangeShapeType="1"/>
            </p:cNvCxnSpPr>
            <p:nvPr/>
          </p:nvCxnSpPr>
          <p:spPr bwMode="auto">
            <a:xfrm>
              <a:off x="4191000" y="6096000"/>
              <a:ext cx="1219200" cy="0"/>
            </a:xfrm>
            <a:prstGeom prst="line">
              <a:avLst/>
            </a:prstGeom>
            <a:noFill/>
            <a:ln w="127000" cap="rnd">
              <a:solidFill>
                <a:srgbClr val="00B050">
                  <a:alpha val="50195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44" name="Straight Connector 59"/>
            <p:cNvCxnSpPr>
              <a:cxnSpLocks noChangeShapeType="1"/>
            </p:cNvCxnSpPr>
            <p:nvPr/>
          </p:nvCxnSpPr>
          <p:spPr bwMode="auto">
            <a:xfrm>
              <a:off x="5638800" y="5867400"/>
              <a:ext cx="152400" cy="0"/>
            </a:xfrm>
            <a:prstGeom prst="line">
              <a:avLst/>
            </a:prstGeom>
            <a:noFill/>
            <a:ln w="127000" cap="rnd">
              <a:solidFill>
                <a:srgbClr val="00B050">
                  <a:alpha val="50195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3962400" y="5715000"/>
            <a:ext cx="1676400" cy="1143000"/>
            <a:chOff x="3962400" y="5715000"/>
            <a:chExt cx="1676400" cy="1143000"/>
          </a:xfrm>
        </p:grpSpPr>
        <p:sp>
          <p:nvSpPr>
            <p:cNvPr id="64" name="Multiply 63"/>
            <p:cNvSpPr/>
            <p:nvPr/>
          </p:nvSpPr>
          <p:spPr bwMode="auto">
            <a:xfrm>
              <a:off x="4495800" y="5715000"/>
              <a:ext cx="609600" cy="6096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437" name="TextBox 64"/>
            <p:cNvSpPr txBox="1">
              <a:spLocks noChangeArrowheads="1"/>
            </p:cNvSpPr>
            <p:nvPr/>
          </p:nvSpPr>
          <p:spPr bwMode="auto">
            <a:xfrm>
              <a:off x="3962400" y="6150114"/>
              <a:ext cx="16764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 smtClean="0">
                  <a:solidFill>
                    <a:srgbClr val="000000"/>
                  </a:solidFill>
                  <a:cs typeface="Arial" charset="0"/>
                </a:rPr>
                <a:t>conflict  </a:t>
              </a:r>
              <a:br>
                <a:rPr lang="en-US" sz="2000" smtClean="0">
                  <a:solidFill>
                    <a:srgbClr val="000000"/>
                  </a:solidFill>
                  <a:cs typeface="Arial" charset="0"/>
                </a:rPr>
              </a:br>
              <a:endParaRPr lang="en-US" sz="200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8268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8" grpId="0" animBg="1"/>
      <p:bldP spid="51" grpId="0" animBg="1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Multistage Circuit Switched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282700"/>
            <a:ext cx="8610600" cy="5194300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charset="0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sz="2000" dirty="0"/>
              <a:t>M</a:t>
            </a:r>
            <a:r>
              <a:rPr lang="en-US" sz="2000" dirty="0" smtClean="0"/>
              <a:t>ore restrictions on feasible concurrent </a:t>
            </a:r>
            <a:r>
              <a:rPr lang="en-US" sz="2000" dirty="0" err="1" smtClean="0"/>
              <a:t>Tx</a:t>
            </a:r>
            <a:r>
              <a:rPr lang="en-US" sz="2000" dirty="0" smtClean="0"/>
              <a:t>-Rx pairs</a:t>
            </a:r>
          </a:p>
          <a:p>
            <a:pPr>
              <a:defRPr/>
            </a:pPr>
            <a:r>
              <a:rPr lang="en-US" sz="2000" dirty="0" smtClean="0"/>
              <a:t>But more scalable than crossbar in cost, e.g., O(N </a:t>
            </a:r>
            <a:r>
              <a:rPr lang="en-US" sz="2000" dirty="0" err="1" smtClean="0"/>
              <a:t>logN</a:t>
            </a:r>
            <a:r>
              <a:rPr lang="en-US" sz="2000" dirty="0" smtClean="0"/>
              <a:t>) for Butterfly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54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7F29EB-A8A1-1148-8F41-6D3943C5E248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53" name="Rectangle 152"/>
          <p:cNvSpPr/>
          <p:nvPr/>
        </p:nvSpPr>
        <p:spPr bwMode="auto">
          <a:xfrm>
            <a:off x="1981200" y="1203325"/>
            <a:ext cx="995363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1981200" y="2217738"/>
            <a:ext cx="995363" cy="931862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5" name="Rectangle 154"/>
          <p:cNvSpPr/>
          <p:nvPr/>
        </p:nvSpPr>
        <p:spPr bwMode="auto">
          <a:xfrm>
            <a:off x="1981200" y="3238500"/>
            <a:ext cx="995363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6" name="Rectangle 155"/>
          <p:cNvSpPr/>
          <p:nvPr/>
        </p:nvSpPr>
        <p:spPr bwMode="auto">
          <a:xfrm>
            <a:off x="1981200" y="4264025"/>
            <a:ext cx="995363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7" name="Oval 156"/>
          <p:cNvSpPr/>
          <p:nvPr/>
        </p:nvSpPr>
        <p:spPr bwMode="auto">
          <a:xfrm>
            <a:off x="914400" y="1181100"/>
            <a:ext cx="496888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58" name="Oval 157"/>
          <p:cNvSpPr/>
          <p:nvPr/>
        </p:nvSpPr>
        <p:spPr bwMode="auto">
          <a:xfrm>
            <a:off x="914400" y="1690688"/>
            <a:ext cx="496888" cy="465137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59" name="Oval 158"/>
          <p:cNvSpPr/>
          <p:nvPr/>
        </p:nvSpPr>
        <p:spPr bwMode="auto">
          <a:xfrm>
            <a:off x="914400" y="2200275"/>
            <a:ext cx="496888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160" name="Oval 159"/>
          <p:cNvSpPr/>
          <p:nvPr/>
        </p:nvSpPr>
        <p:spPr bwMode="auto">
          <a:xfrm>
            <a:off x="914400" y="2709863"/>
            <a:ext cx="496888" cy="465137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161" name="Oval 160"/>
          <p:cNvSpPr/>
          <p:nvPr/>
        </p:nvSpPr>
        <p:spPr bwMode="auto">
          <a:xfrm>
            <a:off x="914400" y="3217863"/>
            <a:ext cx="496888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4</a:t>
            </a:r>
          </a:p>
        </p:txBody>
      </p:sp>
      <p:sp>
        <p:nvSpPr>
          <p:cNvPr id="162" name="Oval 161"/>
          <p:cNvSpPr/>
          <p:nvPr/>
        </p:nvSpPr>
        <p:spPr bwMode="auto">
          <a:xfrm>
            <a:off x="914400" y="3729038"/>
            <a:ext cx="496888" cy="465137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163" name="Oval 162"/>
          <p:cNvSpPr/>
          <p:nvPr/>
        </p:nvSpPr>
        <p:spPr bwMode="auto">
          <a:xfrm>
            <a:off x="914400" y="4237038"/>
            <a:ext cx="496888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6</a:t>
            </a:r>
          </a:p>
        </p:txBody>
      </p:sp>
      <p:sp>
        <p:nvSpPr>
          <p:cNvPr id="164" name="Oval 163"/>
          <p:cNvSpPr/>
          <p:nvPr/>
        </p:nvSpPr>
        <p:spPr bwMode="auto">
          <a:xfrm>
            <a:off x="914400" y="4746625"/>
            <a:ext cx="496888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7</a:t>
            </a:r>
          </a:p>
        </p:txBody>
      </p:sp>
      <p:cxnSp>
        <p:nvCxnSpPr>
          <p:cNvPr id="105488" name="Straight Connector 238"/>
          <p:cNvCxnSpPr>
            <a:cxnSpLocks noChangeShapeType="1"/>
            <a:stCxn id="157" idx="6"/>
            <a:endCxn id="105503" idx="1"/>
          </p:cNvCxnSpPr>
          <p:nvPr/>
        </p:nvCxnSpPr>
        <p:spPr bwMode="auto">
          <a:xfrm>
            <a:off x="1411288" y="1414463"/>
            <a:ext cx="569912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89" name="Straight Connector 240"/>
          <p:cNvCxnSpPr>
            <a:cxnSpLocks noChangeShapeType="1"/>
            <a:stCxn id="158" idx="6"/>
            <a:endCxn id="105504" idx="1"/>
          </p:cNvCxnSpPr>
          <p:nvPr/>
        </p:nvCxnSpPr>
        <p:spPr bwMode="auto">
          <a:xfrm flipV="1">
            <a:off x="1411288" y="1920875"/>
            <a:ext cx="569912" cy="158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0" name="Straight Connector 244"/>
          <p:cNvCxnSpPr>
            <a:cxnSpLocks noChangeShapeType="1"/>
            <a:stCxn id="159" idx="6"/>
            <a:endCxn id="105505" idx="1"/>
          </p:cNvCxnSpPr>
          <p:nvPr/>
        </p:nvCxnSpPr>
        <p:spPr bwMode="auto">
          <a:xfrm flipV="1">
            <a:off x="1411288" y="2430463"/>
            <a:ext cx="569912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1" name="Straight Connector 245"/>
          <p:cNvCxnSpPr>
            <a:cxnSpLocks noChangeShapeType="1"/>
            <a:stCxn id="160" idx="6"/>
            <a:endCxn id="105506" idx="1"/>
          </p:cNvCxnSpPr>
          <p:nvPr/>
        </p:nvCxnSpPr>
        <p:spPr bwMode="auto">
          <a:xfrm flipV="1">
            <a:off x="1411288" y="2933700"/>
            <a:ext cx="569912" cy="952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2" name="Straight Connector 247"/>
          <p:cNvCxnSpPr>
            <a:cxnSpLocks noChangeShapeType="1"/>
            <a:stCxn id="161" idx="6"/>
            <a:endCxn id="105507" idx="1"/>
          </p:cNvCxnSpPr>
          <p:nvPr/>
        </p:nvCxnSpPr>
        <p:spPr bwMode="auto">
          <a:xfrm flipV="1">
            <a:off x="1411288" y="3451225"/>
            <a:ext cx="569912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3" name="Straight Connector 248"/>
          <p:cNvCxnSpPr>
            <a:cxnSpLocks noChangeShapeType="1"/>
            <a:stCxn id="162" idx="6"/>
            <a:endCxn id="105508" idx="1"/>
          </p:cNvCxnSpPr>
          <p:nvPr/>
        </p:nvCxnSpPr>
        <p:spPr bwMode="auto">
          <a:xfrm flipV="1">
            <a:off x="1411288" y="3954463"/>
            <a:ext cx="569912" cy="7937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4" name="Straight Connector 250"/>
          <p:cNvCxnSpPr>
            <a:cxnSpLocks noChangeShapeType="1"/>
            <a:stCxn id="163" idx="6"/>
            <a:endCxn id="105509" idx="1"/>
          </p:cNvCxnSpPr>
          <p:nvPr/>
        </p:nvCxnSpPr>
        <p:spPr bwMode="auto">
          <a:xfrm>
            <a:off x="1411288" y="4470400"/>
            <a:ext cx="569912" cy="793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5" name="Straight Connector 251"/>
          <p:cNvCxnSpPr>
            <a:cxnSpLocks noChangeShapeType="1"/>
            <a:stCxn id="164" idx="6"/>
            <a:endCxn id="105510" idx="1"/>
          </p:cNvCxnSpPr>
          <p:nvPr/>
        </p:nvCxnSpPr>
        <p:spPr bwMode="auto">
          <a:xfrm>
            <a:off x="1411288" y="4979988"/>
            <a:ext cx="569912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6" name="Straight Connector 350"/>
          <p:cNvCxnSpPr>
            <a:cxnSpLocks noChangeShapeType="1"/>
            <a:stCxn id="105503" idx="3"/>
            <a:endCxn id="105515" idx="1"/>
          </p:cNvCxnSpPr>
          <p:nvPr/>
        </p:nvCxnSpPr>
        <p:spPr bwMode="auto">
          <a:xfrm>
            <a:off x="2976563" y="1417638"/>
            <a:ext cx="781050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7" name="Straight Connector 352"/>
          <p:cNvCxnSpPr>
            <a:cxnSpLocks noChangeShapeType="1"/>
            <a:stCxn id="105507" idx="3"/>
            <a:endCxn id="105516" idx="1"/>
          </p:cNvCxnSpPr>
          <p:nvPr/>
        </p:nvCxnSpPr>
        <p:spPr bwMode="auto">
          <a:xfrm flipV="1">
            <a:off x="2976563" y="1920875"/>
            <a:ext cx="781050" cy="153035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8" name="Straight Connector 354"/>
          <p:cNvCxnSpPr>
            <a:cxnSpLocks noChangeShapeType="1"/>
            <a:stCxn id="105505" idx="3"/>
            <a:endCxn id="105517" idx="1"/>
          </p:cNvCxnSpPr>
          <p:nvPr/>
        </p:nvCxnSpPr>
        <p:spPr bwMode="auto">
          <a:xfrm>
            <a:off x="2976563" y="2430463"/>
            <a:ext cx="781050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499" name="Straight Connector 372"/>
          <p:cNvCxnSpPr>
            <a:cxnSpLocks noChangeShapeType="1"/>
            <a:stCxn id="105504" idx="3"/>
            <a:endCxn id="105519" idx="1"/>
          </p:cNvCxnSpPr>
          <p:nvPr/>
        </p:nvCxnSpPr>
        <p:spPr bwMode="auto">
          <a:xfrm>
            <a:off x="2976563" y="1920875"/>
            <a:ext cx="781050" cy="153035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00" name="Straight Connector 375"/>
          <p:cNvCxnSpPr>
            <a:cxnSpLocks noChangeShapeType="1"/>
            <a:stCxn id="105508" idx="3"/>
            <a:endCxn id="105520" idx="1"/>
          </p:cNvCxnSpPr>
          <p:nvPr/>
        </p:nvCxnSpPr>
        <p:spPr bwMode="auto">
          <a:xfrm>
            <a:off x="2976563" y="3954463"/>
            <a:ext cx="781050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01" name="Straight Connector 377"/>
          <p:cNvCxnSpPr>
            <a:cxnSpLocks noChangeShapeType="1"/>
            <a:stCxn id="105510" idx="3"/>
            <a:endCxn id="105522" idx="1"/>
          </p:cNvCxnSpPr>
          <p:nvPr/>
        </p:nvCxnSpPr>
        <p:spPr bwMode="auto">
          <a:xfrm>
            <a:off x="2976563" y="4983163"/>
            <a:ext cx="781050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02" name="Straight Connector 379"/>
          <p:cNvCxnSpPr>
            <a:cxnSpLocks noChangeShapeType="1"/>
            <a:stCxn id="105509" idx="3"/>
            <a:endCxn id="105518" idx="1"/>
          </p:cNvCxnSpPr>
          <p:nvPr/>
        </p:nvCxnSpPr>
        <p:spPr bwMode="auto">
          <a:xfrm flipV="1">
            <a:off x="2976563" y="2933700"/>
            <a:ext cx="781050" cy="154463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503" name="Rectangle 236"/>
          <p:cNvSpPr>
            <a:spLocks noChangeArrowheads="1"/>
          </p:cNvSpPr>
          <p:nvPr/>
        </p:nvSpPr>
        <p:spPr bwMode="auto">
          <a:xfrm>
            <a:off x="1981200" y="1219200"/>
            <a:ext cx="9953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04" name="Rectangle 399"/>
          <p:cNvSpPr>
            <a:spLocks noChangeArrowheads="1"/>
          </p:cNvSpPr>
          <p:nvPr/>
        </p:nvSpPr>
        <p:spPr bwMode="auto">
          <a:xfrm>
            <a:off x="1981200" y="1720850"/>
            <a:ext cx="9953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05" name="Rectangle 422"/>
          <p:cNvSpPr>
            <a:spLocks noChangeArrowheads="1"/>
          </p:cNvSpPr>
          <p:nvPr/>
        </p:nvSpPr>
        <p:spPr bwMode="auto">
          <a:xfrm>
            <a:off x="1981200" y="2230438"/>
            <a:ext cx="995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06" name="Rectangle 423"/>
          <p:cNvSpPr>
            <a:spLocks noChangeArrowheads="1"/>
          </p:cNvSpPr>
          <p:nvPr/>
        </p:nvSpPr>
        <p:spPr bwMode="auto">
          <a:xfrm>
            <a:off x="1981200" y="2733675"/>
            <a:ext cx="995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07" name="Rectangle 426"/>
          <p:cNvSpPr>
            <a:spLocks noChangeArrowheads="1"/>
          </p:cNvSpPr>
          <p:nvPr/>
        </p:nvSpPr>
        <p:spPr bwMode="auto">
          <a:xfrm>
            <a:off x="1981200" y="3251200"/>
            <a:ext cx="995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08" name="Rectangle 427"/>
          <p:cNvSpPr>
            <a:spLocks noChangeArrowheads="1"/>
          </p:cNvSpPr>
          <p:nvPr/>
        </p:nvSpPr>
        <p:spPr bwMode="auto">
          <a:xfrm>
            <a:off x="1981200" y="3754438"/>
            <a:ext cx="995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09" name="Rectangle 430"/>
          <p:cNvSpPr>
            <a:spLocks noChangeArrowheads="1"/>
          </p:cNvSpPr>
          <p:nvPr/>
        </p:nvSpPr>
        <p:spPr bwMode="auto">
          <a:xfrm>
            <a:off x="1981200" y="4279900"/>
            <a:ext cx="9953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10" name="Rectangle 431"/>
          <p:cNvSpPr>
            <a:spLocks noChangeArrowheads="1"/>
          </p:cNvSpPr>
          <p:nvPr/>
        </p:nvSpPr>
        <p:spPr bwMode="auto">
          <a:xfrm>
            <a:off x="1981200" y="4783138"/>
            <a:ext cx="9953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88" name="Rectangle 187"/>
          <p:cNvSpPr/>
          <p:nvPr/>
        </p:nvSpPr>
        <p:spPr bwMode="auto">
          <a:xfrm>
            <a:off x="3757613" y="1203325"/>
            <a:ext cx="995362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9" name="Rectangle 188"/>
          <p:cNvSpPr/>
          <p:nvPr/>
        </p:nvSpPr>
        <p:spPr bwMode="auto">
          <a:xfrm>
            <a:off x="3757613" y="2217738"/>
            <a:ext cx="995362" cy="931862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0" name="Rectangle 189"/>
          <p:cNvSpPr/>
          <p:nvPr/>
        </p:nvSpPr>
        <p:spPr bwMode="auto">
          <a:xfrm>
            <a:off x="3757613" y="3238500"/>
            <a:ext cx="995362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1" name="Rectangle 190"/>
          <p:cNvSpPr/>
          <p:nvPr/>
        </p:nvSpPr>
        <p:spPr bwMode="auto">
          <a:xfrm>
            <a:off x="3757613" y="4264025"/>
            <a:ext cx="995362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5515" name="Rectangle 452"/>
          <p:cNvSpPr>
            <a:spLocks noChangeArrowheads="1"/>
          </p:cNvSpPr>
          <p:nvPr/>
        </p:nvSpPr>
        <p:spPr bwMode="auto">
          <a:xfrm>
            <a:off x="3757613" y="1219200"/>
            <a:ext cx="99536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16" name="Rectangle 453"/>
          <p:cNvSpPr>
            <a:spLocks noChangeArrowheads="1"/>
          </p:cNvSpPr>
          <p:nvPr/>
        </p:nvSpPr>
        <p:spPr bwMode="auto">
          <a:xfrm>
            <a:off x="3757613" y="1720850"/>
            <a:ext cx="99536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17" name="Rectangle 454"/>
          <p:cNvSpPr>
            <a:spLocks noChangeArrowheads="1"/>
          </p:cNvSpPr>
          <p:nvPr/>
        </p:nvSpPr>
        <p:spPr bwMode="auto">
          <a:xfrm>
            <a:off x="3757613" y="2230438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18" name="Rectangle 455"/>
          <p:cNvSpPr>
            <a:spLocks noChangeArrowheads="1"/>
          </p:cNvSpPr>
          <p:nvPr/>
        </p:nvSpPr>
        <p:spPr bwMode="auto">
          <a:xfrm>
            <a:off x="3757613" y="2733675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19" name="Rectangle 456"/>
          <p:cNvSpPr>
            <a:spLocks noChangeArrowheads="1"/>
          </p:cNvSpPr>
          <p:nvPr/>
        </p:nvSpPr>
        <p:spPr bwMode="auto">
          <a:xfrm>
            <a:off x="3757613" y="3251200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20" name="Rectangle 457"/>
          <p:cNvSpPr>
            <a:spLocks noChangeArrowheads="1"/>
          </p:cNvSpPr>
          <p:nvPr/>
        </p:nvSpPr>
        <p:spPr bwMode="auto">
          <a:xfrm>
            <a:off x="3757613" y="3754438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21" name="Rectangle 458"/>
          <p:cNvSpPr>
            <a:spLocks noChangeArrowheads="1"/>
          </p:cNvSpPr>
          <p:nvPr/>
        </p:nvSpPr>
        <p:spPr bwMode="auto">
          <a:xfrm>
            <a:off x="3757613" y="4279900"/>
            <a:ext cx="99536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22" name="Rectangle 459"/>
          <p:cNvSpPr>
            <a:spLocks noChangeArrowheads="1"/>
          </p:cNvSpPr>
          <p:nvPr/>
        </p:nvSpPr>
        <p:spPr bwMode="auto">
          <a:xfrm>
            <a:off x="3757613" y="4783138"/>
            <a:ext cx="99536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105523" name="Group 501"/>
          <p:cNvGrpSpPr>
            <a:grpSpLocks/>
          </p:cNvGrpSpPr>
          <p:nvPr/>
        </p:nvGrpSpPr>
        <p:grpSpPr bwMode="auto">
          <a:xfrm>
            <a:off x="2076450" y="1417638"/>
            <a:ext cx="852488" cy="503237"/>
            <a:chOff x="2082798" y="1566331"/>
            <a:chExt cx="1066800" cy="575737"/>
          </a:xfrm>
        </p:grpSpPr>
        <p:cxnSp>
          <p:nvCxnSpPr>
            <p:cNvPr id="105618" name="Straight Connector 476"/>
            <p:cNvCxnSpPr>
              <a:cxnSpLocks noChangeShapeType="1"/>
              <a:stCxn id="105503" idx="1"/>
              <a:endCxn id="105503" idx="3"/>
            </p:cNvCxnSpPr>
            <p:nvPr/>
          </p:nvCxnSpPr>
          <p:spPr bwMode="auto">
            <a:xfrm rot="10800000" flipH="1">
              <a:off x="2082798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19" name="Straight Connector 478"/>
            <p:cNvCxnSpPr>
              <a:cxnSpLocks noChangeShapeType="1"/>
              <a:stCxn id="105504" idx="1"/>
              <a:endCxn id="105504" idx="3"/>
            </p:cNvCxnSpPr>
            <p:nvPr/>
          </p:nvCxnSpPr>
          <p:spPr bwMode="auto">
            <a:xfrm rot="10800000" flipH="1">
              <a:off x="2082798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20" name="Straight Connector 486"/>
            <p:cNvCxnSpPr>
              <a:cxnSpLocks noChangeShapeType="1"/>
              <a:stCxn id="105504" idx="1"/>
              <a:endCxn id="105503" idx="3"/>
            </p:cNvCxnSpPr>
            <p:nvPr/>
          </p:nvCxnSpPr>
          <p:spPr bwMode="auto">
            <a:xfrm rot="10800000" flipH="1">
              <a:off x="2082798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21" name="Straight Connector 487"/>
            <p:cNvCxnSpPr>
              <a:cxnSpLocks noChangeShapeType="1"/>
              <a:stCxn id="105503" idx="1"/>
              <a:endCxn id="105504" idx="3"/>
            </p:cNvCxnSpPr>
            <p:nvPr/>
          </p:nvCxnSpPr>
          <p:spPr bwMode="auto">
            <a:xfrm rot="10800000" flipH="1" flipV="1">
              <a:off x="2082798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24" name="Group 502"/>
          <p:cNvGrpSpPr>
            <a:grpSpLocks/>
          </p:cNvGrpSpPr>
          <p:nvPr/>
        </p:nvGrpSpPr>
        <p:grpSpPr bwMode="auto">
          <a:xfrm>
            <a:off x="2087563" y="2430463"/>
            <a:ext cx="850900" cy="503237"/>
            <a:chOff x="2133600" y="1566331"/>
            <a:chExt cx="1066800" cy="575737"/>
          </a:xfrm>
        </p:grpSpPr>
        <p:cxnSp>
          <p:nvCxnSpPr>
            <p:cNvPr id="105614" name="Straight Connector 503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15" name="Straight Connector 504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16" name="Straight Connector 505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17" name="Straight Connector 506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25" name="Group 507"/>
          <p:cNvGrpSpPr>
            <a:grpSpLocks/>
          </p:cNvGrpSpPr>
          <p:nvPr/>
        </p:nvGrpSpPr>
        <p:grpSpPr bwMode="auto">
          <a:xfrm>
            <a:off x="2087563" y="3451225"/>
            <a:ext cx="850900" cy="503238"/>
            <a:chOff x="2133600" y="1566331"/>
            <a:chExt cx="1066800" cy="575737"/>
          </a:xfrm>
        </p:grpSpPr>
        <p:cxnSp>
          <p:nvCxnSpPr>
            <p:cNvPr id="105610" name="Straight Connector 508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11" name="Straight Connector 509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12" name="Straight Connector 510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13" name="Straight Connector 511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26" name="Group 512"/>
          <p:cNvGrpSpPr>
            <a:grpSpLocks/>
          </p:cNvGrpSpPr>
          <p:nvPr/>
        </p:nvGrpSpPr>
        <p:grpSpPr bwMode="auto">
          <a:xfrm>
            <a:off x="2087563" y="4486275"/>
            <a:ext cx="850900" cy="503238"/>
            <a:chOff x="2133600" y="1566331"/>
            <a:chExt cx="1066800" cy="575737"/>
          </a:xfrm>
        </p:grpSpPr>
        <p:cxnSp>
          <p:nvCxnSpPr>
            <p:cNvPr id="105606" name="Straight Connector 513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7" name="Straight Connector 514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8" name="Straight Connector 515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9" name="Straight Connector 516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05527" name="Straight Connector 538"/>
          <p:cNvCxnSpPr>
            <a:cxnSpLocks noChangeShapeType="1"/>
            <a:stCxn id="105506" idx="3"/>
            <a:endCxn id="105521" idx="1"/>
          </p:cNvCxnSpPr>
          <p:nvPr/>
        </p:nvCxnSpPr>
        <p:spPr bwMode="auto">
          <a:xfrm>
            <a:off x="2976563" y="2933700"/>
            <a:ext cx="781050" cy="154463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1" name="Rectangle 220"/>
          <p:cNvSpPr/>
          <p:nvPr/>
        </p:nvSpPr>
        <p:spPr bwMode="auto">
          <a:xfrm>
            <a:off x="5541963" y="1203325"/>
            <a:ext cx="995362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2" name="Rectangle 221"/>
          <p:cNvSpPr/>
          <p:nvPr/>
        </p:nvSpPr>
        <p:spPr bwMode="auto">
          <a:xfrm>
            <a:off x="5541963" y="2217738"/>
            <a:ext cx="995362" cy="931862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3" name="Rectangle 222"/>
          <p:cNvSpPr/>
          <p:nvPr/>
        </p:nvSpPr>
        <p:spPr bwMode="auto">
          <a:xfrm>
            <a:off x="5541963" y="3238500"/>
            <a:ext cx="995362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4" name="Rectangle 223"/>
          <p:cNvSpPr/>
          <p:nvPr/>
        </p:nvSpPr>
        <p:spPr bwMode="auto">
          <a:xfrm>
            <a:off x="5541963" y="4264025"/>
            <a:ext cx="995362" cy="931863"/>
          </a:xfrm>
          <a:prstGeom prst="rect">
            <a:avLst/>
          </a:prstGeom>
          <a:solidFill>
            <a:srgbClr val="FFFFFF">
              <a:lumMod val="85000"/>
            </a:srgbClr>
          </a:solidFill>
          <a:ln w="19050" cap="flat" cmpd="sng" algn="ctr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5532" name="Rectangle 543"/>
          <p:cNvSpPr>
            <a:spLocks noChangeArrowheads="1"/>
          </p:cNvSpPr>
          <p:nvPr/>
        </p:nvSpPr>
        <p:spPr bwMode="auto">
          <a:xfrm>
            <a:off x="5541963" y="1219200"/>
            <a:ext cx="99536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33" name="Rectangle 544"/>
          <p:cNvSpPr>
            <a:spLocks noChangeArrowheads="1"/>
          </p:cNvSpPr>
          <p:nvPr/>
        </p:nvSpPr>
        <p:spPr bwMode="auto">
          <a:xfrm>
            <a:off x="5541963" y="1720850"/>
            <a:ext cx="99536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34" name="Rectangle 545"/>
          <p:cNvSpPr>
            <a:spLocks noChangeArrowheads="1"/>
          </p:cNvSpPr>
          <p:nvPr/>
        </p:nvSpPr>
        <p:spPr bwMode="auto">
          <a:xfrm>
            <a:off x="5541963" y="2230438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35" name="Rectangle 546"/>
          <p:cNvSpPr>
            <a:spLocks noChangeArrowheads="1"/>
          </p:cNvSpPr>
          <p:nvPr/>
        </p:nvSpPr>
        <p:spPr bwMode="auto">
          <a:xfrm>
            <a:off x="5541963" y="2733675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36" name="Rectangle 547"/>
          <p:cNvSpPr>
            <a:spLocks noChangeArrowheads="1"/>
          </p:cNvSpPr>
          <p:nvPr/>
        </p:nvSpPr>
        <p:spPr bwMode="auto">
          <a:xfrm>
            <a:off x="5541963" y="3251200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37" name="Rectangle 548"/>
          <p:cNvSpPr>
            <a:spLocks noChangeArrowheads="1"/>
          </p:cNvSpPr>
          <p:nvPr/>
        </p:nvSpPr>
        <p:spPr bwMode="auto">
          <a:xfrm>
            <a:off x="5541963" y="3754438"/>
            <a:ext cx="99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38" name="Rectangle 549"/>
          <p:cNvSpPr>
            <a:spLocks noChangeArrowheads="1"/>
          </p:cNvSpPr>
          <p:nvPr/>
        </p:nvSpPr>
        <p:spPr bwMode="auto">
          <a:xfrm>
            <a:off x="5541963" y="4279900"/>
            <a:ext cx="99536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5539" name="Rectangle 550"/>
          <p:cNvSpPr>
            <a:spLocks noChangeArrowheads="1"/>
          </p:cNvSpPr>
          <p:nvPr/>
        </p:nvSpPr>
        <p:spPr bwMode="auto">
          <a:xfrm>
            <a:off x="5541963" y="4783138"/>
            <a:ext cx="99536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cxnSp>
        <p:nvCxnSpPr>
          <p:cNvPr id="105540" name="Straight Connector 572"/>
          <p:cNvCxnSpPr>
            <a:cxnSpLocks noChangeShapeType="1"/>
            <a:stCxn id="105515" idx="3"/>
            <a:endCxn id="105532" idx="1"/>
          </p:cNvCxnSpPr>
          <p:nvPr/>
        </p:nvCxnSpPr>
        <p:spPr bwMode="auto">
          <a:xfrm>
            <a:off x="4752975" y="1417638"/>
            <a:ext cx="788988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1" name="Straight Connector 574"/>
          <p:cNvCxnSpPr>
            <a:cxnSpLocks noChangeShapeType="1"/>
            <a:stCxn id="105516" idx="3"/>
            <a:endCxn id="105534" idx="1"/>
          </p:cNvCxnSpPr>
          <p:nvPr/>
        </p:nvCxnSpPr>
        <p:spPr bwMode="auto">
          <a:xfrm>
            <a:off x="4752975" y="1920875"/>
            <a:ext cx="788988" cy="50958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2" name="Straight Connector 576"/>
          <p:cNvCxnSpPr>
            <a:cxnSpLocks noChangeShapeType="1"/>
            <a:stCxn id="105518" idx="3"/>
            <a:endCxn id="105535" idx="1"/>
          </p:cNvCxnSpPr>
          <p:nvPr/>
        </p:nvCxnSpPr>
        <p:spPr bwMode="auto">
          <a:xfrm>
            <a:off x="4752975" y="2933700"/>
            <a:ext cx="788988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3" name="Straight Connector 579"/>
          <p:cNvCxnSpPr>
            <a:cxnSpLocks noChangeShapeType="1"/>
            <a:stCxn id="105520" idx="3"/>
            <a:endCxn id="105538" idx="1"/>
          </p:cNvCxnSpPr>
          <p:nvPr/>
        </p:nvCxnSpPr>
        <p:spPr bwMode="auto">
          <a:xfrm>
            <a:off x="4752975" y="3954463"/>
            <a:ext cx="788988" cy="5238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4" name="Straight Connector 581"/>
          <p:cNvCxnSpPr>
            <a:cxnSpLocks noChangeShapeType="1"/>
            <a:stCxn id="105521" idx="3"/>
            <a:endCxn id="105537" idx="1"/>
          </p:cNvCxnSpPr>
          <p:nvPr/>
        </p:nvCxnSpPr>
        <p:spPr bwMode="auto">
          <a:xfrm flipV="1">
            <a:off x="4752975" y="3954463"/>
            <a:ext cx="788988" cy="5238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5" name="Straight Connector 583"/>
          <p:cNvCxnSpPr>
            <a:cxnSpLocks noChangeShapeType="1"/>
            <a:stCxn id="105522" idx="3"/>
            <a:endCxn id="105539" idx="1"/>
          </p:cNvCxnSpPr>
          <p:nvPr/>
        </p:nvCxnSpPr>
        <p:spPr bwMode="auto">
          <a:xfrm>
            <a:off x="4752975" y="4983163"/>
            <a:ext cx="788988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6" name="Straight Connector 586"/>
          <p:cNvCxnSpPr>
            <a:cxnSpLocks noChangeShapeType="1"/>
            <a:stCxn id="105517" idx="3"/>
            <a:endCxn id="105533" idx="1"/>
          </p:cNvCxnSpPr>
          <p:nvPr/>
        </p:nvCxnSpPr>
        <p:spPr bwMode="auto">
          <a:xfrm flipV="1">
            <a:off x="4752975" y="1920875"/>
            <a:ext cx="788988" cy="50958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7" name="Straight Connector 589"/>
          <p:cNvCxnSpPr>
            <a:cxnSpLocks noChangeShapeType="1"/>
            <a:stCxn id="105519" idx="3"/>
            <a:endCxn id="105536" idx="1"/>
          </p:cNvCxnSpPr>
          <p:nvPr/>
        </p:nvCxnSpPr>
        <p:spPr bwMode="auto">
          <a:xfrm>
            <a:off x="4752975" y="3451225"/>
            <a:ext cx="788988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8" name="Straight Connector 590"/>
          <p:cNvCxnSpPr>
            <a:cxnSpLocks noChangeShapeType="1"/>
          </p:cNvCxnSpPr>
          <p:nvPr/>
        </p:nvCxnSpPr>
        <p:spPr bwMode="auto">
          <a:xfrm>
            <a:off x="6537325" y="1417638"/>
            <a:ext cx="568325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49" name="Straight Connector 591"/>
          <p:cNvCxnSpPr>
            <a:cxnSpLocks noChangeShapeType="1"/>
          </p:cNvCxnSpPr>
          <p:nvPr/>
        </p:nvCxnSpPr>
        <p:spPr bwMode="auto">
          <a:xfrm flipV="1">
            <a:off x="6537325" y="1922463"/>
            <a:ext cx="568325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50" name="Straight Connector 592"/>
          <p:cNvCxnSpPr>
            <a:cxnSpLocks noChangeShapeType="1"/>
            <a:endCxn id="251" idx="2"/>
          </p:cNvCxnSpPr>
          <p:nvPr/>
        </p:nvCxnSpPr>
        <p:spPr bwMode="auto">
          <a:xfrm flipV="1">
            <a:off x="6537325" y="2433638"/>
            <a:ext cx="585788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51" name="Straight Connector 593"/>
          <p:cNvCxnSpPr>
            <a:cxnSpLocks noChangeShapeType="1"/>
            <a:endCxn id="252" idx="2"/>
          </p:cNvCxnSpPr>
          <p:nvPr/>
        </p:nvCxnSpPr>
        <p:spPr bwMode="auto">
          <a:xfrm flipV="1">
            <a:off x="6537325" y="2943225"/>
            <a:ext cx="585788" cy="158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52" name="Straight Connector 594"/>
          <p:cNvCxnSpPr>
            <a:cxnSpLocks noChangeShapeType="1"/>
            <a:endCxn id="253" idx="2"/>
          </p:cNvCxnSpPr>
          <p:nvPr/>
        </p:nvCxnSpPr>
        <p:spPr bwMode="auto">
          <a:xfrm flipV="1">
            <a:off x="6537325" y="3451225"/>
            <a:ext cx="585788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53" name="Straight Connector 595"/>
          <p:cNvCxnSpPr>
            <a:cxnSpLocks noChangeShapeType="1"/>
            <a:endCxn id="254" idx="2"/>
          </p:cNvCxnSpPr>
          <p:nvPr/>
        </p:nvCxnSpPr>
        <p:spPr bwMode="auto">
          <a:xfrm flipV="1">
            <a:off x="6537325" y="3962400"/>
            <a:ext cx="585788" cy="1588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54" name="Straight Connector 596"/>
          <p:cNvCxnSpPr>
            <a:cxnSpLocks noChangeShapeType="1"/>
            <a:stCxn id="105538" idx="3"/>
            <a:endCxn id="255" idx="2"/>
          </p:cNvCxnSpPr>
          <p:nvPr/>
        </p:nvCxnSpPr>
        <p:spPr bwMode="auto">
          <a:xfrm flipV="1">
            <a:off x="6537325" y="4478338"/>
            <a:ext cx="585788" cy="0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555" name="Straight Connector 597"/>
          <p:cNvCxnSpPr>
            <a:cxnSpLocks noChangeShapeType="1"/>
          </p:cNvCxnSpPr>
          <p:nvPr/>
        </p:nvCxnSpPr>
        <p:spPr bwMode="auto">
          <a:xfrm>
            <a:off x="6537325" y="5000625"/>
            <a:ext cx="585788" cy="3175"/>
          </a:xfrm>
          <a:prstGeom prst="line">
            <a:avLst/>
          </a:prstGeom>
          <a:noFill/>
          <a:ln w="19050">
            <a:solidFill>
              <a:srgbClr val="FC01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9" name="Oval 248"/>
          <p:cNvSpPr/>
          <p:nvPr/>
        </p:nvSpPr>
        <p:spPr bwMode="auto">
          <a:xfrm>
            <a:off x="7123113" y="1181100"/>
            <a:ext cx="496887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250" name="Oval 249"/>
          <p:cNvSpPr/>
          <p:nvPr/>
        </p:nvSpPr>
        <p:spPr bwMode="auto">
          <a:xfrm>
            <a:off x="7123113" y="1690688"/>
            <a:ext cx="496887" cy="465137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251" name="Oval 250"/>
          <p:cNvSpPr/>
          <p:nvPr/>
        </p:nvSpPr>
        <p:spPr bwMode="auto">
          <a:xfrm>
            <a:off x="7123113" y="2200275"/>
            <a:ext cx="496887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252" name="Oval 251"/>
          <p:cNvSpPr/>
          <p:nvPr/>
        </p:nvSpPr>
        <p:spPr bwMode="auto">
          <a:xfrm>
            <a:off x="7123113" y="2709863"/>
            <a:ext cx="496887" cy="465137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253" name="Oval 252"/>
          <p:cNvSpPr/>
          <p:nvPr/>
        </p:nvSpPr>
        <p:spPr bwMode="auto">
          <a:xfrm>
            <a:off x="7123113" y="3217863"/>
            <a:ext cx="496887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4</a:t>
            </a:r>
          </a:p>
        </p:txBody>
      </p:sp>
      <p:sp>
        <p:nvSpPr>
          <p:cNvPr id="254" name="Oval 253"/>
          <p:cNvSpPr/>
          <p:nvPr/>
        </p:nvSpPr>
        <p:spPr bwMode="auto">
          <a:xfrm>
            <a:off x="7123113" y="3729038"/>
            <a:ext cx="496887" cy="465137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5</a:t>
            </a:r>
          </a:p>
        </p:txBody>
      </p:sp>
      <p:sp>
        <p:nvSpPr>
          <p:cNvPr id="255" name="Oval 254"/>
          <p:cNvSpPr/>
          <p:nvPr/>
        </p:nvSpPr>
        <p:spPr bwMode="auto">
          <a:xfrm>
            <a:off x="7123113" y="4244975"/>
            <a:ext cx="496887" cy="465138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6</a:t>
            </a:r>
          </a:p>
        </p:txBody>
      </p:sp>
      <p:sp>
        <p:nvSpPr>
          <p:cNvPr id="256" name="Oval 255"/>
          <p:cNvSpPr/>
          <p:nvPr/>
        </p:nvSpPr>
        <p:spPr bwMode="auto">
          <a:xfrm>
            <a:off x="7123113" y="4876800"/>
            <a:ext cx="496887" cy="466725"/>
          </a:xfrm>
          <a:prstGeom prst="ellipse">
            <a:avLst/>
          </a:prstGeom>
          <a:solidFill>
            <a:srgbClr val="FFFFFF">
              <a:lumMod val="95000"/>
            </a:srgbClr>
          </a:solidFill>
          <a:ln w="38100" cap="flat" cmpd="sng" algn="ctr">
            <a:solidFill>
              <a:srgbClr val="FFFFFF">
                <a:lumMod val="5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rPr>
              <a:t>7</a:t>
            </a:r>
          </a:p>
        </p:txBody>
      </p:sp>
      <p:grpSp>
        <p:nvGrpSpPr>
          <p:cNvPr id="105564" name="Group 501"/>
          <p:cNvGrpSpPr>
            <a:grpSpLocks/>
          </p:cNvGrpSpPr>
          <p:nvPr/>
        </p:nvGrpSpPr>
        <p:grpSpPr bwMode="auto">
          <a:xfrm>
            <a:off x="3854450" y="1417638"/>
            <a:ext cx="850900" cy="503237"/>
            <a:chOff x="2082798" y="1566331"/>
            <a:chExt cx="1066800" cy="575737"/>
          </a:xfrm>
        </p:grpSpPr>
        <p:cxnSp>
          <p:nvCxnSpPr>
            <p:cNvPr id="105602" name="Straight Connector 214"/>
            <p:cNvCxnSpPr>
              <a:cxnSpLocks noChangeShapeType="1"/>
            </p:cNvCxnSpPr>
            <p:nvPr/>
          </p:nvCxnSpPr>
          <p:spPr bwMode="auto">
            <a:xfrm rot="10800000" flipH="1">
              <a:off x="2082798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3" name="Straight Connector 215"/>
            <p:cNvCxnSpPr>
              <a:cxnSpLocks noChangeShapeType="1"/>
            </p:cNvCxnSpPr>
            <p:nvPr/>
          </p:nvCxnSpPr>
          <p:spPr bwMode="auto">
            <a:xfrm rot="10800000" flipH="1">
              <a:off x="2082798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4" name="Straight Connector 216"/>
            <p:cNvCxnSpPr>
              <a:cxnSpLocks noChangeShapeType="1"/>
            </p:cNvCxnSpPr>
            <p:nvPr/>
          </p:nvCxnSpPr>
          <p:spPr bwMode="auto">
            <a:xfrm rot="10800000" flipH="1">
              <a:off x="2082798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5" name="Straight Connector 217"/>
            <p:cNvCxnSpPr>
              <a:cxnSpLocks noChangeShapeType="1"/>
            </p:cNvCxnSpPr>
            <p:nvPr/>
          </p:nvCxnSpPr>
          <p:spPr bwMode="auto">
            <a:xfrm rot="10800000" flipH="1" flipV="1">
              <a:off x="2082798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65" name="Group 502"/>
          <p:cNvGrpSpPr>
            <a:grpSpLocks/>
          </p:cNvGrpSpPr>
          <p:nvPr/>
        </p:nvGrpSpPr>
        <p:grpSpPr bwMode="auto">
          <a:xfrm>
            <a:off x="3863975" y="2430463"/>
            <a:ext cx="852488" cy="503237"/>
            <a:chOff x="2133600" y="1566331"/>
            <a:chExt cx="1066800" cy="575737"/>
          </a:xfrm>
        </p:grpSpPr>
        <p:cxnSp>
          <p:nvCxnSpPr>
            <p:cNvPr id="105598" name="Straight Connector 219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99" name="Straight Connector 220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0" name="Straight Connector 221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601" name="Straight Connector 222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66" name="Group 507"/>
          <p:cNvGrpSpPr>
            <a:grpSpLocks/>
          </p:cNvGrpSpPr>
          <p:nvPr/>
        </p:nvGrpSpPr>
        <p:grpSpPr bwMode="auto">
          <a:xfrm>
            <a:off x="3863975" y="3451225"/>
            <a:ext cx="852488" cy="503238"/>
            <a:chOff x="2133600" y="1566331"/>
            <a:chExt cx="1066800" cy="575737"/>
          </a:xfrm>
        </p:grpSpPr>
        <p:cxnSp>
          <p:nvCxnSpPr>
            <p:cNvPr id="105594" name="Straight Connector 224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95" name="Straight Connector 225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96" name="Straight Connector 226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97" name="Straight Connector 227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67" name="Group 512"/>
          <p:cNvGrpSpPr>
            <a:grpSpLocks/>
          </p:cNvGrpSpPr>
          <p:nvPr/>
        </p:nvGrpSpPr>
        <p:grpSpPr bwMode="auto">
          <a:xfrm>
            <a:off x="3863975" y="4486275"/>
            <a:ext cx="852488" cy="503238"/>
            <a:chOff x="2133600" y="1566331"/>
            <a:chExt cx="1066800" cy="575737"/>
          </a:xfrm>
        </p:grpSpPr>
        <p:cxnSp>
          <p:nvCxnSpPr>
            <p:cNvPr id="105590" name="Straight Connector 229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91" name="Straight Connector 230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92" name="Straight Connector 231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93" name="Straight Connector 232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68" name="Group 501"/>
          <p:cNvGrpSpPr>
            <a:grpSpLocks/>
          </p:cNvGrpSpPr>
          <p:nvPr/>
        </p:nvGrpSpPr>
        <p:grpSpPr bwMode="auto">
          <a:xfrm>
            <a:off x="5638800" y="1417638"/>
            <a:ext cx="850900" cy="503237"/>
            <a:chOff x="2082798" y="1566331"/>
            <a:chExt cx="1066800" cy="575737"/>
          </a:xfrm>
        </p:grpSpPr>
        <p:cxnSp>
          <p:nvCxnSpPr>
            <p:cNvPr id="105586" name="Straight Connector 287"/>
            <p:cNvCxnSpPr>
              <a:cxnSpLocks noChangeShapeType="1"/>
            </p:cNvCxnSpPr>
            <p:nvPr/>
          </p:nvCxnSpPr>
          <p:spPr bwMode="auto">
            <a:xfrm rot="10800000" flipH="1">
              <a:off x="2082798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7" name="Straight Connector 288"/>
            <p:cNvCxnSpPr>
              <a:cxnSpLocks noChangeShapeType="1"/>
            </p:cNvCxnSpPr>
            <p:nvPr/>
          </p:nvCxnSpPr>
          <p:spPr bwMode="auto">
            <a:xfrm rot="10800000" flipH="1">
              <a:off x="2082798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8" name="Straight Connector 289"/>
            <p:cNvCxnSpPr>
              <a:cxnSpLocks noChangeShapeType="1"/>
            </p:cNvCxnSpPr>
            <p:nvPr/>
          </p:nvCxnSpPr>
          <p:spPr bwMode="auto">
            <a:xfrm rot="10800000" flipH="1">
              <a:off x="2082798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9" name="Straight Connector 290"/>
            <p:cNvCxnSpPr>
              <a:cxnSpLocks noChangeShapeType="1"/>
            </p:cNvCxnSpPr>
            <p:nvPr/>
          </p:nvCxnSpPr>
          <p:spPr bwMode="auto">
            <a:xfrm rot="10800000" flipH="1" flipV="1">
              <a:off x="2082798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69" name="Group 502"/>
          <p:cNvGrpSpPr>
            <a:grpSpLocks/>
          </p:cNvGrpSpPr>
          <p:nvPr/>
        </p:nvGrpSpPr>
        <p:grpSpPr bwMode="auto">
          <a:xfrm>
            <a:off x="5649913" y="2430463"/>
            <a:ext cx="850900" cy="503237"/>
            <a:chOff x="2133600" y="1566331"/>
            <a:chExt cx="1066800" cy="575737"/>
          </a:xfrm>
        </p:grpSpPr>
        <p:cxnSp>
          <p:nvCxnSpPr>
            <p:cNvPr id="105582" name="Straight Connector 292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3" name="Straight Connector 293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4" name="Straight Connector 294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5" name="Straight Connector 295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70" name="Group 507"/>
          <p:cNvGrpSpPr>
            <a:grpSpLocks/>
          </p:cNvGrpSpPr>
          <p:nvPr/>
        </p:nvGrpSpPr>
        <p:grpSpPr bwMode="auto">
          <a:xfrm>
            <a:off x="5649913" y="3451225"/>
            <a:ext cx="850900" cy="503238"/>
            <a:chOff x="2133600" y="1566331"/>
            <a:chExt cx="1066800" cy="575737"/>
          </a:xfrm>
        </p:grpSpPr>
        <p:cxnSp>
          <p:nvCxnSpPr>
            <p:cNvPr id="105578" name="Straight Connector 297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79" name="Straight Connector 298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0" name="Straight Connector 299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81" name="Straight Connector 300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5571" name="Group 512"/>
          <p:cNvGrpSpPr>
            <a:grpSpLocks/>
          </p:cNvGrpSpPr>
          <p:nvPr/>
        </p:nvGrpSpPr>
        <p:grpSpPr bwMode="auto">
          <a:xfrm>
            <a:off x="5649913" y="4486275"/>
            <a:ext cx="850900" cy="503238"/>
            <a:chOff x="2133600" y="1566331"/>
            <a:chExt cx="1066800" cy="575737"/>
          </a:xfrm>
        </p:grpSpPr>
        <p:cxnSp>
          <p:nvCxnSpPr>
            <p:cNvPr id="105574" name="Straight Connector 302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75" name="Straight Connector 303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76" name="Straight Connector 304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577" name="Straight Connector 305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97" name="TextBox 278"/>
          <p:cNvSpPr txBox="1">
            <a:spLocks noChangeArrowheads="1"/>
          </p:cNvSpPr>
          <p:nvPr/>
        </p:nvSpPr>
        <p:spPr bwMode="auto">
          <a:xfrm>
            <a:off x="7097713" y="5308600"/>
            <a:ext cx="2105025" cy="461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kern="0" smtClean="0">
                <a:solidFill>
                  <a:srgbClr val="000000"/>
                </a:solidFill>
                <a:latin typeface="Calibri" charset="0"/>
                <a:cs typeface="Calibri" charset="0"/>
              </a:rPr>
              <a:t>2-by-2 crossbar</a:t>
            </a:r>
          </a:p>
        </p:txBody>
      </p:sp>
      <p:sp>
        <p:nvSpPr>
          <p:cNvPr id="298" name="Freeform 279"/>
          <p:cNvSpPr>
            <a:spLocks/>
          </p:cNvSpPr>
          <p:nvPr/>
        </p:nvSpPr>
        <p:spPr bwMode="auto">
          <a:xfrm>
            <a:off x="6400800" y="5084763"/>
            <a:ext cx="812800" cy="436562"/>
          </a:xfrm>
          <a:custGeom>
            <a:avLst/>
            <a:gdLst>
              <a:gd name="T0" fmla="*/ 0 w 1018573"/>
              <a:gd name="T1" fmla="*/ 0 h 694481"/>
              <a:gd name="T2" fmla="*/ 170414 w 1018573"/>
              <a:gd name="T3" fmla="*/ 38601 h 694481"/>
              <a:gd name="T4" fmla="*/ 179383 w 1018573"/>
              <a:gd name="T5" fmla="*/ 25019 h 694481"/>
              <a:gd name="T6" fmla="*/ 263095 w 1018573"/>
              <a:gd name="T7" fmla="*/ 42890 h 694481"/>
              <a:gd name="T8" fmla="*/ 0 60000 65536"/>
              <a:gd name="T9" fmla="*/ 0 60000 65536"/>
              <a:gd name="T10" fmla="*/ 0 60000 65536"/>
              <a:gd name="T11" fmla="*/ 0 60000 65536"/>
              <a:gd name="T12" fmla="*/ 0 w 1018573"/>
              <a:gd name="T13" fmla="*/ 0 h 694481"/>
              <a:gd name="T14" fmla="*/ 1018573 w 1018573"/>
              <a:gd name="T15" fmla="*/ 694481 h 69448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18573" h="694481">
                <a:moveTo>
                  <a:pt x="0" y="0"/>
                </a:moveTo>
                <a:cubicBezTo>
                  <a:pt x="272005" y="278757"/>
                  <a:pt x="544010" y="557514"/>
                  <a:pt x="659757" y="625033"/>
                </a:cubicBezTo>
                <a:cubicBezTo>
                  <a:pt x="775504" y="692552"/>
                  <a:pt x="634678" y="393539"/>
                  <a:pt x="694481" y="405114"/>
                </a:cubicBezTo>
                <a:cubicBezTo>
                  <a:pt x="754284" y="416689"/>
                  <a:pt x="886428" y="555585"/>
                  <a:pt x="1018573" y="694481"/>
                </a:cubicBez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none" w="med" len="med"/>
          </a:ln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973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Multistage Packet Switched</a:t>
            </a:r>
          </a:p>
        </p:txBody>
      </p:sp>
      <p:sp>
        <p:nvSpPr>
          <p:cNvPr id="106498" name="Content Placeholder 2"/>
          <p:cNvSpPr>
            <a:spLocks noGrp="1"/>
          </p:cNvSpPr>
          <p:nvPr>
            <p:ph idx="1"/>
          </p:nvPr>
        </p:nvSpPr>
        <p:spPr>
          <a:xfrm>
            <a:off x="228600" y="128270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Packets “hop” from router to router, pending availability of the next-required switch and buffer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64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4806FA-149A-614B-B3BB-C7E97162859D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106500" name="Group 280"/>
          <p:cNvGrpSpPr>
            <a:grpSpLocks/>
          </p:cNvGrpSpPr>
          <p:nvPr/>
        </p:nvGrpSpPr>
        <p:grpSpPr bwMode="auto">
          <a:xfrm>
            <a:off x="914400" y="1181100"/>
            <a:ext cx="6705600" cy="4038600"/>
            <a:chOff x="914407" y="1676401"/>
            <a:chExt cx="7188237" cy="4622801"/>
          </a:xfrm>
        </p:grpSpPr>
        <p:sp>
          <p:nvSpPr>
            <p:cNvPr id="285" name="Rectangle 284"/>
            <p:cNvSpPr/>
            <p:nvPr/>
          </p:nvSpPr>
          <p:spPr bwMode="auto">
            <a:xfrm>
              <a:off x="2057990" y="1701841"/>
              <a:ext cx="1067004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057990" y="2862993"/>
              <a:ext cx="1067004" cy="1066660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057990" y="4031413"/>
              <a:ext cx="1067004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057990" y="5205284"/>
              <a:ext cx="1067004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9" name="Oval 288"/>
            <p:cNvSpPr/>
            <p:nvPr/>
          </p:nvSpPr>
          <p:spPr bwMode="auto">
            <a:xfrm>
              <a:off x="914407" y="1676401"/>
              <a:ext cx="532652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290" name="Oval 289"/>
            <p:cNvSpPr/>
            <p:nvPr/>
          </p:nvSpPr>
          <p:spPr bwMode="auto">
            <a:xfrm>
              <a:off x="914407" y="2259703"/>
              <a:ext cx="532652" cy="532421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91" name="Oval 290"/>
            <p:cNvSpPr/>
            <p:nvPr/>
          </p:nvSpPr>
          <p:spPr bwMode="auto">
            <a:xfrm>
              <a:off x="914407" y="2843004"/>
              <a:ext cx="532652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2</a:t>
              </a:r>
            </a:p>
          </p:txBody>
        </p:sp>
        <p:sp>
          <p:nvSpPr>
            <p:cNvPr id="292" name="Oval 291"/>
            <p:cNvSpPr/>
            <p:nvPr/>
          </p:nvSpPr>
          <p:spPr bwMode="auto">
            <a:xfrm>
              <a:off x="914407" y="3426306"/>
              <a:ext cx="532652" cy="532421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3</a:t>
              </a:r>
            </a:p>
          </p:txBody>
        </p:sp>
        <p:sp>
          <p:nvSpPr>
            <p:cNvPr id="293" name="Oval 292"/>
            <p:cNvSpPr/>
            <p:nvPr/>
          </p:nvSpPr>
          <p:spPr bwMode="auto">
            <a:xfrm>
              <a:off x="914407" y="4007791"/>
              <a:ext cx="532652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294" name="Oval 293"/>
            <p:cNvSpPr/>
            <p:nvPr/>
          </p:nvSpPr>
          <p:spPr bwMode="auto">
            <a:xfrm>
              <a:off x="914407" y="4592909"/>
              <a:ext cx="532652" cy="532421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5</a:t>
              </a:r>
            </a:p>
          </p:txBody>
        </p:sp>
        <p:sp>
          <p:nvSpPr>
            <p:cNvPr id="295" name="Oval 294"/>
            <p:cNvSpPr/>
            <p:nvPr/>
          </p:nvSpPr>
          <p:spPr bwMode="auto">
            <a:xfrm>
              <a:off x="914407" y="5174394"/>
              <a:ext cx="532652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6</a:t>
              </a:r>
            </a:p>
          </p:txBody>
        </p:sp>
        <p:sp>
          <p:nvSpPr>
            <p:cNvPr id="296" name="Oval 295"/>
            <p:cNvSpPr/>
            <p:nvPr/>
          </p:nvSpPr>
          <p:spPr bwMode="auto">
            <a:xfrm>
              <a:off x="914407" y="5757695"/>
              <a:ext cx="532652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7</a:t>
              </a:r>
            </a:p>
          </p:txBody>
        </p:sp>
        <p:cxnSp>
          <p:nvCxnSpPr>
            <p:cNvPr id="106515" name="Straight Connector 238"/>
            <p:cNvCxnSpPr>
              <a:cxnSpLocks noChangeShapeType="1"/>
              <a:stCxn id="289" idx="6"/>
              <a:endCxn id="312" idx="1"/>
            </p:cNvCxnSpPr>
            <p:nvPr/>
          </p:nvCxnSpPr>
          <p:spPr bwMode="auto">
            <a:xfrm>
              <a:off x="1447810" y="1943101"/>
              <a:ext cx="609603" cy="4763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16" name="Straight Connector 240"/>
            <p:cNvCxnSpPr>
              <a:cxnSpLocks noChangeShapeType="1"/>
              <a:stCxn id="290" idx="6"/>
              <a:endCxn id="313" idx="1"/>
            </p:cNvCxnSpPr>
            <p:nvPr/>
          </p:nvCxnSpPr>
          <p:spPr bwMode="auto">
            <a:xfrm flipV="1">
              <a:off x="1447810" y="2522539"/>
              <a:ext cx="609603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17" name="Straight Connector 244"/>
            <p:cNvCxnSpPr>
              <a:cxnSpLocks noChangeShapeType="1"/>
              <a:stCxn id="291" idx="6"/>
              <a:endCxn id="314" idx="1"/>
            </p:cNvCxnSpPr>
            <p:nvPr/>
          </p:nvCxnSpPr>
          <p:spPr bwMode="auto">
            <a:xfrm flipV="1">
              <a:off x="1447810" y="3106739"/>
              <a:ext cx="609603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18" name="Straight Connector 245"/>
            <p:cNvCxnSpPr>
              <a:cxnSpLocks noChangeShapeType="1"/>
              <a:stCxn id="292" idx="6"/>
              <a:endCxn id="315" idx="1"/>
            </p:cNvCxnSpPr>
            <p:nvPr/>
          </p:nvCxnSpPr>
          <p:spPr bwMode="auto">
            <a:xfrm flipV="1">
              <a:off x="1447810" y="3683002"/>
              <a:ext cx="609603" cy="952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19" name="Straight Connector 247"/>
            <p:cNvCxnSpPr>
              <a:cxnSpLocks noChangeShapeType="1"/>
              <a:stCxn id="293" idx="6"/>
              <a:endCxn id="316" idx="1"/>
            </p:cNvCxnSpPr>
            <p:nvPr/>
          </p:nvCxnSpPr>
          <p:spPr bwMode="auto">
            <a:xfrm flipV="1">
              <a:off x="1447810" y="4275139"/>
              <a:ext cx="609603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0" name="Straight Connector 248"/>
            <p:cNvCxnSpPr>
              <a:cxnSpLocks noChangeShapeType="1"/>
              <a:stCxn id="294" idx="6"/>
              <a:endCxn id="317" idx="1"/>
            </p:cNvCxnSpPr>
            <p:nvPr/>
          </p:nvCxnSpPr>
          <p:spPr bwMode="auto">
            <a:xfrm flipV="1">
              <a:off x="1447810" y="4851402"/>
              <a:ext cx="609603" cy="7938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1" name="Straight Connector 250"/>
            <p:cNvCxnSpPr>
              <a:cxnSpLocks noChangeShapeType="1"/>
              <a:stCxn id="295" idx="6"/>
              <a:endCxn id="318" idx="1"/>
            </p:cNvCxnSpPr>
            <p:nvPr/>
          </p:nvCxnSpPr>
          <p:spPr bwMode="auto">
            <a:xfrm>
              <a:off x="1447810" y="5441952"/>
              <a:ext cx="609603" cy="952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2" name="Straight Connector 251"/>
            <p:cNvCxnSpPr>
              <a:cxnSpLocks noChangeShapeType="1"/>
              <a:stCxn id="296" idx="6"/>
              <a:endCxn id="319" idx="1"/>
            </p:cNvCxnSpPr>
            <p:nvPr/>
          </p:nvCxnSpPr>
          <p:spPr bwMode="auto">
            <a:xfrm>
              <a:off x="1447810" y="6024565"/>
              <a:ext cx="609603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3" name="Straight Connector 350"/>
            <p:cNvCxnSpPr>
              <a:cxnSpLocks noChangeShapeType="1"/>
              <a:stCxn id="312" idx="3"/>
              <a:endCxn id="324" idx="1"/>
            </p:cNvCxnSpPr>
            <p:nvPr/>
          </p:nvCxnSpPr>
          <p:spPr bwMode="auto">
            <a:xfrm>
              <a:off x="3124218" y="1947864"/>
              <a:ext cx="838204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4" name="Straight Connector 352"/>
            <p:cNvCxnSpPr>
              <a:cxnSpLocks noChangeShapeType="1"/>
              <a:stCxn id="316" idx="3"/>
              <a:endCxn id="325" idx="1"/>
            </p:cNvCxnSpPr>
            <p:nvPr/>
          </p:nvCxnSpPr>
          <p:spPr bwMode="auto">
            <a:xfrm flipV="1">
              <a:off x="3124218" y="2522539"/>
              <a:ext cx="838204" cy="1752601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5" name="Straight Connector 354"/>
            <p:cNvCxnSpPr>
              <a:cxnSpLocks noChangeShapeType="1"/>
              <a:stCxn id="314" idx="3"/>
              <a:endCxn id="326" idx="1"/>
            </p:cNvCxnSpPr>
            <p:nvPr/>
          </p:nvCxnSpPr>
          <p:spPr bwMode="auto">
            <a:xfrm>
              <a:off x="3124218" y="3106739"/>
              <a:ext cx="838204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6" name="Straight Connector 372"/>
            <p:cNvCxnSpPr>
              <a:cxnSpLocks noChangeShapeType="1"/>
              <a:stCxn id="313" idx="3"/>
              <a:endCxn id="328" idx="1"/>
            </p:cNvCxnSpPr>
            <p:nvPr/>
          </p:nvCxnSpPr>
          <p:spPr bwMode="auto">
            <a:xfrm>
              <a:off x="3124218" y="2522539"/>
              <a:ext cx="838204" cy="1752601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7" name="Straight Connector 375"/>
            <p:cNvCxnSpPr>
              <a:cxnSpLocks noChangeShapeType="1"/>
              <a:stCxn id="317" idx="3"/>
              <a:endCxn id="329" idx="1"/>
            </p:cNvCxnSpPr>
            <p:nvPr/>
          </p:nvCxnSpPr>
          <p:spPr bwMode="auto">
            <a:xfrm>
              <a:off x="3124218" y="4851402"/>
              <a:ext cx="838204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8" name="Straight Connector 377"/>
            <p:cNvCxnSpPr>
              <a:cxnSpLocks noChangeShapeType="1"/>
              <a:stCxn id="319" idx="3"/>
              <a:endCxn id="331" idx="1"/>
            </p:cNvCxnSpPr>
            <p:nvPr/>
          </p:nvCxnSpPr>
          <p:spPr bwMode="auto">
            <a:xfrm>
              <a:off x="3124218" y="6027740"/>
              <a:ext cx="838204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29" name="Straight Connector 379"/>
            <p:cNvCxnSpPr>
              <a:cxnSpLocks noChangeShapeType="1"/>
              <a:stCxn id="318" idx="3"/>
              <a:endCxn id="327" idx="1"/>
            </p:cNvCxnSpPr>
            <p:nvPr/>
          </p:nvCxnSpPr>
          <p:spPr bwMode="auto">
            <a:xfrm flipV="1">
              <a:off x="3124218" y="3683002"/>
              <a:ext cx="838204" cy="17684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2" name="Rectangle 236"/>
            <p:cNvSpPr>
              <a:spLocks noChangeArrowheads="1"/>
            </p:cNvSpPr>
            <p:nvPr/>
          </p:nvSpPr>
          <p:spPr bwMode="auto">
            <a:xfrm>
              <a:off x="2057990" y="1720012"/>
              <a:ext cx="1067004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13" name="Rectangle 399"/>
            <p:cNvSpPr>
              <a:spLocks noChangeArrowheads="1"/>
            </p:cNvSpPr>
            <p:nvPr/>
          </p:nvSpPr>
          <p:spPr bwMode="auto">
            <a:xfrm>
              <a:off x="2057990" y="2294228"/>
              <a:ext cx="1067004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14" name="Rectangle 422"/>
            <p:cNvSpPr>
              <a:spLocks noChangeArrowheads="1"/>
            </p:cNvSpPr>
            <p:nvPr/>
          </p:nvSpPr>
          <p:spPr bwMode="auto">
            <a:xfrm>
              <a:off x="2057990" y="2877530"/>
              <a:ext cx="1067004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15" name="Rectangle 423"/>
            <p:cNvSpPr>
              <a:spLocks noChangeArrowheads="1"/>
            </p:cNvSpPr>
            <p:nvPr/>
          </p:nvSpPr>
          <p:spPr bwMode="auto">
            <a:xfrm>
              <a:off x="2057990" y="3453563"/>
              <a:ext cx="1067004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16" name="Rectangle 426"/>
            <p:cNvSpPr>
              <a:spLocks noChangeArrowheads="1"/>
            </p:cNvSpPr>
            <p:nvPr/>
          </p:nvSpPr>
          <p:spPr bwMode="auto">
            <a:xfrm>
              <a:off x="2057990" y="4045950"/>
              <a:ext cx="1067004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17" name="Rectangle 427"/>
            <p:cNvSpPr>
              <a:spLocks noChangeArrowheads="1"/>
            </p:cNvSpPr>
            <p:nvPr/>
          </p:nvSpPr>
          <p:spPr bwMode="auto">
            <a:xfrm>
              <a:off x="2057990" y="4621983"/>
              <a:ext cx="1067004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18" name="Rectangle 430"/>
            <p:cNvSpPr>
              <a:spLocks noChangeArrowheads="1"/>
            </p:cNvSpPr>
            <p:nvPr/>
          </p:nvSpPr>
          <p:spPr bwMode="auto">
            <a:xfrm>
              <a:off x="2057990" y="5223456"/>
              <a:ext cx="1067004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19" name="Rectangle 431"/>
            <p:cNvSpPr>
              <a:spLocks noChangeArrowheads="1"/>
            </p:cNvSpPr>
            <p:nvPr/>
          </p:nvSpPr>
          <p:spPr bwMode="auto">
            <a:xfrm>
              <a:off x="2057990" y="5799489"/>
              <a:ext cx="1067004" cy="45610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3962261" y="1701841"/>
              <a:ext cx="1067003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3962261" y="2862993"/>
              <a:ext cx="1067003" cy="1066660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3962261" y="4031413"/>
              <a:ext cx="1067003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3962261" y="5205284"/>
              <a:ext cx="1067003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4" name="Rectangle 452"/>
            <p:cNvSpPr>
              <a:spLocks noChangeArrowheads="1"/>
            </p:cNvSpPr>
            <p:nvPr/>
          </p:nvSpPr>
          <p:spPr bwMode="auto">
            <a:xfrm>
              <a:off x="3962261" y="1720012"/>
              <a:ext cx="1067003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25" name="Rectangle 453"/>
            <p:cNvSpPr>
              <a:spLocks noChangeArrowheads="1"/>
            </p:cNvSpPr>
            <p:nvPr/>
          </p:nvSpPr>
          <p:spPr bwMode="auto">
            <a:xfrm>
              <a:off x="3962261" y="2294228"/>
              <a:ext cx="1067003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26" name="Rectangle 454"/>
            <p:cNvSpPr>
              <a:spLocks noChangeArrowheads="1"/>
            </p:cNvSpPr>
            <p:nvPr/>
          </p:nvSpPr>
          <p:spPr bwMode="auto">
            <a:xfrm>
              <a:off x="3962261" y="2877530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27" name="Rectangle 455"/>
            <p:cNvSpPr>
              <a:spLocks noChangeArrowheads="1"/>
            </p:cNvSpPr>
            <p:nvPr/>
          </p:nvSpPr>
          <p:spPr bwMode="auto">
            <a:xfrm>
              <a:off x="3962261" y="3453563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28" name="Rectangle 456"/>
            <p:cNvSpPr>
              <a:spLocks noChangeArrowheads="1"/>
            </p:cNvSpPr>
            <p:nvPr/>
          </p:nvSpPr>
          <p:spPr bwMode="auto">
            <a:xfrm>
              <a:off x="3962261" y="4045950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29" name="Rectangle 457"/>
            <p:cNvSpPr>
              <a:spLocks noChangeArrowheads="1"/>
            </p:cNvSpPr>
            <p:nvPr/>
          </p:nvSpPr>
          <p:spPr bwMode="auto">
            <a:xfrm>
              <a:off x="3962261" y="4621983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30" name="Rectangle 458"/>
            <p:cNvSpPr>
              <a:spLocks noChangeArrowheads="1"/>
            </p:cNvSpPr>
            <p:nvPr/>
          </p:nvSpPr>
          <p:spPr bwMode="auto">
            <a:xfrm>
              <a:off x="3962261" y="5223456"/>
              <a:ext cx="1067003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31" name="Rectangle 459"/>
            <p:cNvSpPr>
              <a:spLocks noChangeArrowheads="1"/>
            </p:cNvSpPr>
            <p:nvPr/>
          </p:nvSpPr>
          <p:spPr bwMode="auto">
            <a:xfrm>
              <a:off x="3962261" y="5799489"/>
              <a:ext cx="1067003" cy="45610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grpSp>
          <p:nvGrpSpPr>
            <p:cNvPr id="106550" name="Group 501"/>
            <p:cNvGrpSpPr>
              <a:grpSpLocks/>
            </p:cNvGrpSpPr>
            <p:nvPr/>
          </p:nvGrpSpPr>
          <p:grpSpPr bwMode="auto">
            <a:xfrm>
              <a:off x="2387615" y="1947864"/>
              <a:ext cx="685804" cy="574675"/>
              <a:chOff x="2082798" y="1566331"/>
              <a:chExt cx="1066800" cy="575737"/>
            </a:xfrm>
          </p:grpSpPr>
          <p:cxnSp>
            <p:nvCxnSpPr>
              <p:cNvPr id="106775" name="Straight Connector 476"/>
              <p:cNvCxnSpPr>
                <a:cxnSpLocks noChangeShapeType="1"/>
                <a:stCxn id="312" idx="1"/>
                <a:endCxn id="312" idx="3"/>
              </p:cNvCxnSpPr>
              <p:nvPr/>
            </p:nvCxnSpPr>
            <p:spPr bwMode="auto">
              <a:xfrm rot="10800000" flipH="1">
                <a:off x="2082798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76" name="Straight Connector 478"/>
              <p:cNvCxnSpPr>
                <a:cxnSpLocks noChangeShapeType="1"/>
                <a:stCxn id="313" idx="1"/>
                <a:endCxn id="313" idx="3"/>
              </p:cNvCxnSpPr>
              <p:nvPr/>
            </p:nvCxnSpPr>
            <p:spPr bwMode="auto">
              <a:xfrm rot="10800000" flipH="1">
                <a:off x="2082798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77" name="Straight Connector 486"/>
              <p:cNvCxnSpPr>
                <a:cxnSpLocks noChangeShapeType="1"/>
                <a:stCxn id="313" idx="1"/>
                <a:endCxn id="312" idx="3"/>
              </p:cNvCxnSpPr>
              <p:nvPr/>
            </p:nvCxnSpPr>
            <p:spPr bwMode="auto">
              <a:xfrm rot="10800000" flipH="1">
                <a:off x="2082798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78" name="Straight Connector 487"/>
              <p:cNvCxnSpPr>
                <a:cxnSpLocks noChangeShapeType="1"/>
                <a:stCxn id="312" idx="1"/>
                <a:endCxn id="313" idx="3"/>
              </p:cNvCxnSpPr>
              <p:nvPr/>
            </p:nvCxnSpPr>
            <p:spPr bwMode="auto">
              <a:xfrm rot="10800000" flipH="1" flipV="1">
                <a:off x="2082798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551" name="Group 502"/>
            <p:cNvGrpSpPr>
              <a:grpSpLocks/>
            </p:cNvGrpSpPr>
            <p:nvPr/>
          </p:nvGrpSpPr>
          <p:grpSpPr bwMode="auto">
            <a:xfrm>
              <a:off x="2398727" y="3106739"/>
              <a:ext cx="685804" cy="576262"/>
              <a:chOff x="2133600" y="1566331"/>
              <a:chExt cx="1066800" cy="575737"/>
            </a:xfrm>
          </p:grpSpPr>
          <p:cxnSp>
            <p:nvCxnSpPr>
              <p:cNvPr id="106771" name="Straight Connector 503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72" name="Straight Connector 504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73" name="Straight Connector 505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74" name="Straight Connector 506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552" name="Group 507"/>
            <p:cNvGrpSpPr>
              <a:grpSpLocks/>
            </p:cNvGrpSpPr>
            <p:nvPr/>
          </p:nvGrpSpPr>
          <p:grpSpPr bwMode="auto">
            <a:xfrm>
              <a:off x="2398727" y="4275139"/>
              <a:ext cx="685804" cy="576262"/>
              <a:chOff x="2133600" y="1566331"/>
              <a:chExt cx="1066800" cy="575737"/>
            </a:xfrm>
          </p:grpSpPr>
          <p:cxnSp>
            <p:nvCxnSpPr>
              <p:cNvPr id="106767" name="Straight Connector 508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68" name="Straight Connector 509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69" name="Straight Connector 510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70" name="Straight Connector 511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553" name="Group 512"/>
            <p:cNvGrpSpPr>
              <a:grpSpLocks/>
            </p:cNvGrpSpPr>
            <p:nvPr/>
          </p:nvGrpSpPr>
          <p:grpSpPr bwMode="auto">
            <a:xfrm>
              <a:off x="2398727" y="5459415"/>
              <a:ext cx="685804" cy="576262"/>
              <a:chOff x="2133600" y="1566331"/>
              <a:chExt cx="1066800" cy="575737"/>
            </a:xfrm>
          </p:grpSpPr>
          <p:cxnSp>
            <p:nvCxnSpPr>
              <p:cNvPr id="106763" name="Straight Connector 513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64" name="Straight Connector 514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65" name="Straight Connector 515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66" name="Straight Connector 516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06554" name="Straight Connector 538"/>
            <p:cNvCxnSpPr>
              <a:cxnSpLocks noChangeShapeType="1"/>
              <a:stCxn id="315" idx="3"/>
              <a:endCxn id="330" idx="1"/>
            </p:cNvCxnSpPr>
            <p:nvPr/>
          </p:nvCxnSpPr>
          <p:spPr bwMode="auto">
            <a:xfrm>
              <a:off x="3124218" y="3683002"/>
              <a:ext cx="838204" cy="17684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7" name="Rectangle 336"/>
            <p:cNvSpPr/>
            <p:nvPr/>
          </p:nvSpPr>
          <p:spPr bwMode="auto">
            <a:xfrm>
              <a:off x="5875040" y="1701841"/>
              <a:ext cx="1067003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5875040" y="2862993"/>
              <a:ext cx="1067003" cy="1066660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5875040" y="4031413"/>
              <a:ext cx="1067003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5875040" y="5205284"/>
              <a:ext cx="1067003" cy="1066661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FC012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1" name="Rectangle 543"/>
            <p:cNvSpPr>
              <a:spLocks noChangeArrowheads="1"/>
            </p:cNvSpPr>
            <p:nvPr/>
          </p:nvSpPr>
          <p:spPr bwMode="auto">
            <a:xfrm>
              <a:off x="5875040" y="1720012"/>
              <a:ext cx="1067003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42" name="Rectangle 544"/>
            <p:cNvSpPr>
              <a:spLocks noChangeArrowheads="1"/>
            </p:cNvSpPr>
            <p:nvPr/>
          </p:nvSpPr>
          <p:spPr bwMode="auto">
            <a:xfrm>
              <a:off x="5875040" y="2294228"/>
              <a:ext cx="1067003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43" name="Rectangle 545"/>
            <p:cNvSpPr>
              <a:spLocks noChangeArrowheads="1"/>
            </p:cNvSpPr>
            <p:nvPr/>
          </p:nvSpPr>
          <p:spPr bwMode="auto">
            <a:xfrm>
              <a:off x="5875040" y="2877530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44" name="Rectangle 546"/>
            <p:cNvSpPr>
              <a:spLocks noChangeArrowheads="1"/>
            </p:cNvSpPr>
            <p:nvPr/>
          </p:nvSpPr>
          <p:spPr bwMode="auto">
            <a:xfrm>
              <a:off x="5875040" y="3453563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45" name="Rectangle 547"/>
            <p:cNvSpPr>
              <a:spLocks noChangeArrowheads="1"/>
            </p:cNvSpPr>
            <p:nvPr/>
          </p:nvSpPr>
          <p:spPr bwMode="auto">
            <a:xfrm>
              <a:off x="5875040" y="4045950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46" name="Rectangle 548"/>
            <p:cNvSpPr>
              <a:spLocks noChangeArrowheads="1"/>
            </p:cNvSpPr>
            <p:nvPr/>
          </p:nvSpPr>
          <p:spPr bwMode="auto">
            <a:xfrm>
              <a:off x="5875040" y="4621983"/>
              <a:ext cx="1067003" cy="4579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47" name="Rectangle 549"/>
            <p:cNvSpPr>
              <a:spLocks noChangeArrowheads="1"/>
            </p:cNvSpPr>
            <p:nvPr/>
          </p:nvSpPr>
          <p:spPr bwMode="auto">
            <a:xfrm>
              <a:off x="5875040" y="5223456"/>
              <a:ext cx="1067003" cy="45610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348" name="Rectangle 550"/>
            <p:cNvSpPr>
              <a:spLocks noChangeArrowheads="1"/>
            </p:cNvSpPr>
            <p:nvPr/>
          </p:nvSpPr>
          <p:spPr bwMode="auto">
            <a:xfrm>
              <a:off x="5875040" y="5799489"/>
              <a:ext cx="1067003" cy="45610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00" kern="0">
                <a:solidFill>
                  <a:sysClr val="windowText" lastClr="000000"/>
                </a:solidFill>
                <a:latin typeface="Calibri" charset="0"/>
                <a:cs typeface="Calibri" charset="0"/>
              </a:endParaRPr>
            </a:p>
          </p:txBody>
        </p:sp>
        <p:cxnSp>
          <p:nvCxnSpPr>
            <p:cNvPr id="106567" name="Straight Connector 572"/>
            <p:cNvCxnSpPr>
              <a:cxnSpLocks noChangeShapeType="1"/>
              <a:stCxn id="324" idx="3"/>
              <a:endCxn id="341" idx="1"/>
            </p:cNvCxnSpPr>
            <p:nvPr/>
          </p:nvCxnSpPr>
          <p:spPr bwMode="auto">
            <a:xfrm>
              <a:off x="5029227" y="1947864"/>
              <a:ext cx="846142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68" name="Straight Connector 574"/>
            <p:cNvCxnSpPr>
              <a:cxnSpLocks noChangeShapeType="1"/>
              <a:stCxn id="325" idx="3"/>
              <a:endCxn id="343" idx="1"/>
            </p:cNvCxnSpPr>
            <p:nvPr/>
          </p:nvCxnSpPr>
          <p:spPr bwMode="auto">
            <a:xfrm>
              <a:off x="5029227" y="2522539"/>
              <a:ext cx="846142" cy="584201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69" name="Straight Connector 576"/>
            <p:cNvCxnSpPr>
              <a:cxnSpLocks noChangeShapeType="1"/>
              <a:stCxn id="327" idx="3"/>
              <a:endCxn id="344" idx="1"/>
            </p:cNvCxnSpPr>
            <p:nvPr/>
          </p:nvCxnSpPr>
          <p:spPr bwMode="auto">
            <a:xfrm>
              <a:off x="5029227" y="3683002"/>
              <a:ext cx="846142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0" name="Straight Connector 579"/>
            <p:cNvCxnSpPr>
              <a:cxnSpLocks noChangeShapeType="1"/>
              <a:stCxn id="329" idx="3"/>
              <a:endCxn id="347" idx="1"/>
            </p:cNvCxnSpPr>
            <p:nvPr/>
          </p:nvCxnSpPr>
          <p:spPr bwMode="auto">
            <a:xfrm>
              <a:off x="5029227" y="4851402"/>
              <a:ext cx="846142" cy="6000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1" name="Straight Connector 581"/>
            <p:cNvCxnSpPr>
              <a:cxnSpLocks noChangeShapeType="1"/>
              <a:stCxn id="330" idx="3"/>
              <a:endCxn id="346" idx="1"/>
            </p:cNvCxnSpPr>
            <p:nvPr/>
          </p:nvCxnSpPr>
          <p:spPr bwMode="auto">
            <a:xfrm flipV="1">
              <a:off x="5029227" y="4851402"/>
              <a:ext cx="846142" cy="6000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2" name="Straight Connector 583"/>
            <p:cNvCxnSpPr>
              <a:cxnSpLocks noChangeShapeType="1"/>
              <a:stCxn id="331" idx="3"/>
              <a:endCxn id="348" idx="1"/>
            </p:cNvCxnSpPr>
            <p:nvPr/>
          </p:nvCxnSpPr>
          <p:spPr bwMode="auto">
            <a:xfrm>
              <a:off x="5029227" y="6027740"/>
              <a:ext cx="846142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3" name="Straight Connector 586"/>
            <p:cNvCxnSpPr>
              <a:cxnSpLocks noChangeShapeType="1"/>
              <a:stCxn id="326" idx="3"/>
              <a:endCxn id="342" idx="1"/>
            </p:cNvCxnSpPr>
            <p:nvPr/>
          </p:nvCxnSpPr>
          <p:spPr bwMode="auto">
            <a:xfrm flipV="1">
              <a:off x="5029227" y="2522539"/>
              <a:ext cx="846142" cy="584201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4" name="Straight Connector 589"/>
            <p:cNvCxnSpPr>
              <a:cxnSpLocks noChangeShapeType="1"/>
              <a:stCxn id="328" idx="3"/>
              <a:endCxn id="345" idx="1"/>
            </p:cNvCxnSpPr>
            <p:nvPr/>
          </p:nvCxnSpPr>
          <p:spPr bwMode="auto">
            <a:xfrm>
              <a:off x="5029227" y="4275139"/>
              <a:ext cx="846142" cy="0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5" name="Straight Connector 590"/>
            <p:cNvCxnSpPr>
              <a:cxnSpLocks noChangeShapeType="1"/>
            </p:cNvCxnSpPr>
            <p:nvPr/>
          </p:nvCxnSpPr>
          <p:spPr bwMode="auto">
            <a:xfrm>
              <a:off x="6942175" y="1946276"/>
              <a:ext cx="609603" cy="4763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6" name="Straight Connector 591"/>
            <p:cNvCxnSpPr>
              <a:cxnSpLocks noChangeShapeType="1"/>
            </p:cNvCxnSpPr>
            <p:nvPr/>
          </p:nvCxnSpPr>
          <p:spPr bwMode="auto">
            <a:xfrm flipV="1">
              <a:off x="6942175" y="2525714"/>
              <a:ext cx="609603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7" name="Straight Connector 592"/>
            <p:cNvCxnSpPr>
              <a:cxnSpLocks noChangeShapeType="1"/>
              <a:endCxn id="367" idx="2"/>
            </p:cNvCxnSpPr>
            <p:nvPr/>
          </p:nvCxnSpPr>
          <p:spPr bwMode="auto">
            <a:xfrm flipV="1">
              <a:off x="6942175" y="3109915"/>
              <a:ext cx="627065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8" name="Straight Connector 593"/>
            <p:cNvCxnSpPr>
              <a:cxnSpLocks noChangeShapeType="1"/>
              <a:endCxn id="368" idx="2"/>
            </p:cNvCxnSpPr>
            <p:nvPr/>
          </p:nvCxnSpPr>
          <p:spPr bwMode="auto">
            <a:xfrm flipV="1">
              <a:off x="6942175" y="3692526"/>
              <a:ext cx="627065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79" name="Straight Connector 594"/>
            <p:cNvCxnSpPr>
              <a:cxnSpLocks noChangeShapeType="1"/>
              <a:endCxn id="369" idx="2"/>
            </p:cNvCxnSpPr>
            <p:nvPr/>
          </p:nvCxnSpPr>
          <p:spPr bwMode="auto">
            <a:xfrm flipV="1">
              <a:off x="6942175" y="4275139"/>
              <a:ext cx="627065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80" name="Straight Connector 595"/>
            <p:cNvCxnSpPr>
              <a:cxnSpLocks noChangeShapeType="1"/>
              <a:endCxn id="370" idx="2"/>
            </p:cNvCxnSpPr>
            <p:nvPr/>
          </p:nvCxnSpPr>
          <p:spPr bwMode="auto">
            <a:xfrm flipV="1">
              <a:off x="6942175" y="4859340"/>
              <a:ext cx="627065" cy="3175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81" name="Straight Connector 596"/>
            <p:cNvCxnSpPr>
              <a:cxnSpLocks noChangeShapeType="1"/>
              <a:stCxn id="347" idx="3"/>
              <a:endCxn id="371" idx="2"/>
            </p:cNvCxnSpPr>
            <p:nvPr/>
          </p:nvCxnSpPr>
          <p:spPr bwMode="auto">
            <a:xfrm flipV="1">
              <a:off x="6942175" y="5449890"/>
              <a:ext cx="627065" cy="1586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582" name="Straight Connector 597"/>
            <p:cNvCxnSpPr>
              <a:cxnSpLocks noChangeShapeType="1"/>
              <a:stCxn id="348" idx="3"/>
              <a:endCxn id="372" idx="2"/>
            </p:cNvCxnSpPr>
            <p:nvPr/>
          </p:nvCxnSpPr>
          <p:spPr bwMode="auto">
            <a:xfrm>
              <a:off x="6942175" y="6027740"/>
              <a:ext cx="627065" cy="4762"/>
            </a:xfrm>
            <a:prstGeom prst="line">
              <a:avLst/>
            </a:prstGeom>
            <a:noFill/>
            <a:ln w="19050">
              <a:solidFill>
                <a:srgbClr val="FC012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5" name="Oval 364"/>
            <p:cNvSpPr/>
            <p:nvPr/>
          </p:nvSpPr>
          <p:spPr bwMode="auto">
            <a:xfrm>
              <a:off x="7569993" y="1676401"/>
              <a:ext cx="532651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366" name="Oval 365"/>
            <p:cNvSpPr/>
            <p:nvPr/>
          </p:nvSpPr>
          <p:spPr bwMode="auto">
            <a:xfrm>
              <a:off x="7569993" y="2259703"/>
              <a:ext cx="532651" cy="532421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367" name="Oval 366"/>
            <p:cNvSpPr/>
            <p:nvPr/>
          </p:nvSpPr>
          <p:spPr bwMode="auto">
            <a:xfrm>
              <a:off x="7569993" y="2843004"/>
              <a:ext cx="532651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2</a:t>
              </a:r>
            </a:p>
          </p:txBody>
        </p:sp>
        <p:sp>
          <p:nvSpPr>
            <p:cNvPr id="368" name="Oval 367"/>
            <p:cNvSpPr/>
            <p:nvPr/>
          </p:nvSpPr>
          <p:spPr bwMode="auto">
            <a:xfrm>
              <a:off x="7569993" y="3426306"/>
              <a:ext cx="532651" cy="532421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3</a:t>
              </a:r>
            </a:p>
          </p:txBody>
        </p:sp>
        <p:sp>
          <p:nvSpPr>
            <p:cNvPr id="369" name="Oval 368"/>
            <p:cNvSpPr/>
            <p:nvPr/>
          </p:nvSpPr>
          <p:spPr bwMode="auto">
            <a:xfrm>
              <a:off x="7569993" y="4007791"/>
              <a:ext cx="532651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370" name="Oval 369"/>
            <p:cNvSpPr/>
            <p:nvPr/>
          </p:nvSpPr>
          <p:spPr bwMode="auto">
            <a:xfrm>
              <a:off x="7569993" y="4592909"/>
              <a:ext cx="532651" cy="532421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5</a:t>
              </a:r>
            </a:p>
          </p:txBody>
        </p:sp>
        <p:sp>
          <p:nvSpPr>
            <p:cNvPr id="371" name="Oval 370"/>
            <p:cNvSpPr/>
            <p:nvPr/>
          </p:nvSpPr>
          <p:spPr bwMode="auto">
            <a:xfrm>
              <a:off x="7569993" y="5183479"/>
              <a:ext cx="532651" cy="532422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6</a:t>
              </a:r>
            </a:p>
          </p:txBody>
        </p:sp>
        <p:sp>
          <p:nvSpPr>
            <p:cNvPr id="372" name="Oval 371"/>
            <p:cNvSpPr/>
            <p:nvPr/>
          </p:nvSpPr>
          <p:spPr bwMode="auto">
            <a:xfrm>
              <a:off x="7569993" y="5764963"/>
              <a:ext cx="532651" cy="534239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38100" cap="flat" cmpd="sng" algn="ctr">
              <a:solidFill>
                <a:srgbClr val="FFFFFF">
                  <a:lumMod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Calibri" pitchFamily="34" charset="0"/>
                  <a:cs typeface="Calibri" pitchFamily="34" charset="0"/>
                </a:rPr>
                <a:t>7</a:t>
              </a:r>
            </a:p>
          </p:txBody>
        </p:sp>
        <p:grpSp>
          <p:nvGrpSpPr>
            <p:cNvPr id="106591" name="Group 170"/>
            <p:cNvGrpSpPr>
              <a:grpSpLocks/>
            </p:cNvGrpSpPr>
            <p:nvPr/>
          </p:nvGrpSpPr>
          <p:grpSpPr bwMode="auto">
            <a:xfrm>
              <a:off x="2081226" y="1828801"/>
              <a:ext cx="304801" cy="806450"/>
              <a:chOff x="2080845" y="1828800"/>
              <a:chExt cx="304800" cy="806940"/>
            </a:xfrm>
          </p:grpSpPr>
          <p:grpSp>
            <p:nvGrpSpPr>
              <p:cNvPr id="106753" name="Group 160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59" name="Straight Connector 161"/>
                <p:cNvCxnSpPr>
                  <a:cxnSpLocks noChangeShapeType="1"/>
                  <a:endCxn id="54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42" name="Rectangle 162"/>
                <p:cNvSpPr>
                  <a:spLocks noChangeArrowheads="1"/>
                </p:cNvSpPr>
                <p:nvPr/>
              </p:nvSpPr>
              <p:spPr bwMode="auto">
                <a:xfrm>
                  <a:off x="2057989" y="1067039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61" name="Straight Connector 163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62" name="Straight Connector 16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754" name="Group 165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55" name="Straight Connector 166"/>
                <p:cNvCxnSpPr>
                  <a:cxnSpLocks noChangeShapeType="1"/>
                  <a:endCxn id="538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38" name="Rectangle 167"/>
                <p:cNvSpPr>
                  <a:spLocks noChangeArrowheads="1"/>
                </p:cNvSpPr>
                <p:nvPr/>
              </p:nvSpPr>
              <p:spPr bwMode="auto">
                <a:xfrm>
                  <a:off x="2057989" y="1066901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57" name="Straight Connector 16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58" name="Straight Connector 16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592" name="Group 171"/>
            <p:cNvGrpSpPr>
              <a:grpSpLocks/>
            </p:cNvGrpSpPr>
            <p:nvPr/>
          </p:nvGrpSpPr>
          <p:grpSpPr bwMode="auto">
            <a:xfrm>
              <a:off x="2081226" y="3003551"/>
              <a:ext cx="304801" cy="806450"/>
              <a:chOff x="2080845" y="1828800"/>
              <a:chExt cx="304800" cy="806940"/>
            </a:xfrm>
          </p:grpSpPr>
          <p:grpSp>
            <p:nvGrpSpPr>
              <p:cNvPr id="106743" name="Group 172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49" name="Straight Connector 178"/>
                <p:cNvCxnSpPr>
                  <a:cxnSpLocks noChangeShapeType="1"/>
                  <a:endCxn id="53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32" name="Rectangle 179"/>
                <p:cNvSpPr>
                  <a:spLocks noChangeArrowheads="1"/>
                </p:cNvSpPr>
                <p:nvPr/>
              </p:nvSpPr>
              <p:spPr bwMode="auto">
                <a:xfrm>
                  <a:off x="2057989" y="1066161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51" name="Straight Connector 180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52" name="Straight Connector 18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744" name="Group 173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45" name="Straight Connector 174"/>
                <p:cNvCxnSpPr>
                  <a:cxnSpLocks noChangeShapeType="1"/>
                  <a:endCxn id="528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28" name="Rectangle 175"/>
                <p:cNvSpPr>
                  <a:spLocks noChangeArrowheads="1"/>
                </p:cNvSpPr>
                <p:nvPr/>
              </p:nvSpPr>
              <p:spPr bwMode="auto">
                <a:xfrm>
                  <a:off x="2057989" y="1066022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47" name="Straight Connector 17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48" name="Straight Connector 17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593" name="Group 182"/>
            <p:cNvGrpSpPr>
              <a:grpSpLocks/>
            </p:cNvGrpSpPr>
            <p:nvPr/>
          </p:nvGrpSpPr>
          <p:grpSpPr bwMode="auto">
            <a:xfrm>
              <a:off x="2081226" y="4176714"/>
              <a:ext cx="304801" cy="808037"/>
              <a:chOff x="2080845" y="1828800"/>
              <a:chExt cx="304800" cy="806940"/>
            </a:xfrm>
          </p:grpSpPr>
          <p:grpSp>
            <p:nvGrpSpPr>
              <p:cNvPr id="106733" name="Group 183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39" name="Straight Connector 189"/>
                <p:cNvCxnSpPr>
                  <a:cxnSpLocks noChangeShapeType="1"/>
                  <a:endCxn id="52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22" name="Rectangle 190"/>
                <p:cNvSpPr>
                  <a:spLocks noChangeArrowheads="1"/>
                </p:cNvSpPr>
                <p:nvPr/>
              </p:nvSpPr>
              <p:spPr bwMode="auto">
                <a:xfrm>
                  <a:off x="2057989" y="1066870"/>
                  <a:ext cx="304615" cy="228649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41" name="Straight Connector 19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42" name="Straight Connector 19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734" name="Group 184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35" name="Straight Connector 185"/>
                <p:cNvCxnSpPr>
                  <a:cxnSpLocks noChangeShapeType="1"/>
                  <a:endCxn id="518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18" name="Rectangle 186"/>
                <p:cNvSpPr>
                  <a:spLocks noChangeArrowheads="1"/>
                </p:cNvSpPr>
                <p:nvPr/>
              </p:nvSpPr>
              <p:spPr bwMode="auto">
                <a:xfrm>
                  <a:off x="2057989" y="1067410"/>
                  <a:ext cx="304615" cy="228649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37" name="Straight Connector 18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38" name="Straight Connector 18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594" name="Group 193"/>
            <p:cNvGrpSpPr>
              <a:grpSpLocks/>
            </p:cNvGrpSpPr>
            <p:nvPr/>
          </p:nvGrpSpPr>
          <p:grpSpPr bwMode="auto">
            <a:xfrm>
              <a:off x="2081226" y="5367340"/>
              <a:ext cx="304801" cy="806450"/>
              <a:chOff x="2080845" y="1828800"/>
              <a:chExt cx="304800" cy="806940"/>
            </a:xfrm>
          </p:grpSpPr>
          <p:grpSp>
            <p:nvGrpSpPr>
              <p:cNvPr id="106723" name="Group 194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29" name="Straight Connector 200"/>
                <p:cNvCxnSpPr>
                  <a:cxnSpLocks noChangeShapeType="1"/>
                  <a:endCxn id="51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12" name="Rectangle 201"/>
                <p:cNvSpPr>
                  <a:spLocks noChangeArrowheads="1"/>
                </p:cNvSpPr>
                <p:nvPr/>
              </p:nvSpPr>
              <p:spPr bwMode="auto">
                <a:xfrm>
                  <a:off x="2057989" y="1066470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31" name="Straight Connector 20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32" name="Straight Connector 203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724" name="Group 195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25" name="Straight Connector 196"/>
                <p:cNvCxnSpPr>
                  <a:cxnSpLocks noChangeShapeType="1"/>
                  <a:endCxn id="508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08" name="Rectangle 197"/>
                <p:cNvSpPr>
                  <a:spLocks noChangeArrowheads="1"/>
                </p:cNvSpPr>
                <p:nvPr/>
              </p:nvSpPr>
              <p:spPr bwMode="auto">
                <a:xfrm>
                  <a:off x="2057989" y="1066332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27" name="Straight Connector 19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28" name="Straight Connector 19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595" name="Group 501"/>
            <p:cNvGrpSpPr>
              <a:grpSpLocks/>
            </p:cNvGrpSpPr>
            <p:nvPr/>
          </p:nvGrpSpPr>
          <p:grpSpPr bwMode="auto">
            <a:xfrm>
              <a:off x="4292624" y="1947864"/>
              <a:ext cx="685804" cy="574675"/>
              <a:chOff x="2082798" y="1566331"/>
              <a:chExt cx="1066800" cy="575737"/>
            </a:xfrm>
          </p:grpSpPr>
          <p:cxnSp>
            <p:nvCxnSpPr>
              <p:cNvPr id="106719" name="Straight Connector 214"/>
              <p:cNvCxnSpPr>
                <a:cxnSpLocks noChangeShapeType="1"/>
              </p:cNvCxnSpPr>
              <p:nvPr/>
            </p:nvCxnSpPr>
            <p:spPr bwMode="auto">
              <a:xfrm rot="10800000" flipH="1">
                <a:off x="2082798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20" name="Straight Connector 215"/>
              <p:cNvCxnSpPr>
                <a:cxnSpLocks noChangeShapeType="1"/>
              </p:cNvCxnSpPr>
              <p:nvPr/>
            </p:nvCxnSpPr>
            <p:spPr bwMode="auto">
              <a:xfrm rot="10800000" flipH="1">
                <a:off x="2082798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21" name="Straight Connector 216"/>
              <p:cNvCxnSpPr>
                <a:cxnSpLocks noChangeShapeType="1"/>
              </p:cNvCxnSpPr>
              <p:nvPr/>
            </p:nvCxnSpPr>
            <p:spPr bwMode="auto">
              <a:xfrm rot="10800000" flipH="1">
                <a:off x="2082798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22" name="Straight Connector 217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82798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596" name="Group 502"/>
            <p:cNvGrpSpPr>
              <a:grpSpLocks/>
            </p:cNvGrpSpPr>
            <p:nvPr/>
          </p:nvGrpSpPr>
          <p:grpSpPr bwMode="auto">
            <a:xfrm>
              <a:off x="4303737" y="3106739"/>
              <a:ext cx="685804" cy="576262"/>
              <a:chOff x="2133600" y="1566331"/>
              <a:chExt cx="1066800" cy="575737"/>
            </a:xfrm>
          </p:grpSpPr>
          <p:cxnSp>
            <p:nvCxnSpPr>
              <p:cNvPr id="106715" name="Straight Connector 219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16" name="Straight Connector 220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17" name="Straight Connector 221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18" name="Straight Connector 222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597" name="Group 507"/>
            <p:cNvGrpSpPr>
              <a:grpSpLocks/>
            </p:cNvGrpSpPr>
            <p:nvPr/>
          </p:nvGrpSpPr>
          <p:grpSpPr bwMode="auto">
            <a:xfrm>
              <a:off x="4303737" y="4275139"/>
              <a:ext cx="685804" cy="576262"/>
              <a:chOff x="2133600" y="1566331"/>
              <a:chExt cx="1066800" cy="575737"/>
            </a:xfrm>
          </p:grpSpPr>
          <p:cxnSp>
            <p:nvCxnSpPr>
              <p:cNvPr id="106711" name="Straight Connector 224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12" name="Straight Connector 225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13" name="Straight Connector 226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14" name="Straight Connector 227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598" name="Group 512"/>
            <p:cNvGrpSpPr>
              <a:grpSpLocks/>
            </p:cNvGrpSpPr>
            <p:nvPr/>
          </p:nvGrpSpPr>
          <p:grpSpPr bwMode="auto">
            <a:xfrm>
              <a:off x="4303737" y="5459415"/>
              <a:ext cx="685804" cy="576262"/>
              <a:chOff x="2133600" y="1566331"/>
              <a:chExt cx="1066800" cy="575737"/>
            </a:xfrm>
          </p:grpSpPr>
          <p:cxnSp>
            <p:nvCxnSpPr>
              <p:cNvPr id="106707" name="Straight Connector 229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08" name="Straight Connector 230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09" name="Straight Connector 231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710" name="Straight Connector 232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599" name="Group 233"/>
            <p:cNvGrpSpPr>
              <a:grpSpLocks/>
            </p:cNvGrpSpPr>
            <p:nvPr/>
          </p:nvGrpSpPr>
          <p:grpSpPr bwMode="auto">
            <a:xfrm>
              <a:off x="3986235" y="1828801"/>
              <a:ext cx="304801" cy="806450"/>
              <a:chOff x="2080845" y="1828800"/>
              <a:chExt cx="304800" cy="806940"/>
            </a:xfrm>
          </p:grpSpPr>
          <p:grpSp>
            <p:nvGrpSpPr>
              <p:cNvPr id="106697" name="Group 234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703" name="Straight Connector 243"/>
                <p:cNvCxnSpPr>
                  <a:cxnSpLocks noChangeShapeType="1"/>
                  <a:endCxn id="48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86" name="Rectangle 246"/>
                <p:cNvSpPr>
                  <a:spLocks noChangeArrowheads="1"/>
                </p:cNvSpPr>
                <p:nvPr/>
              </p:nvSpPr>
              <p:spPr bwMode="auto">
                <a:xfrm>
                  <a:off x="2057251" y="1067039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05" name="Straight Connector 24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06" name="Straight Connector 25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98" name="Group 235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99" name="Straight Connector 237"/>
                <p:cNvCxnSpPr>
                  <a:cxnSpLocks noChangeShapeType="1"/>
                  <a:endCxn id="48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82" name="Rectangle 239"/>
                <p:cNvSpPr>
                  <a:spLocks noChangeArrowheads="1"/>
                </p:cNvSpPr>
                <p:nvPr/>
              </p:nvSpPr>
              <p:spPr bwMode="auto">
                <a:xfrm>
                  <a:off x="2057251" y="1066901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701" name="Straight Connector 24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702" name="Straight Connector 24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600" name="Group 253"/>
            <p:cNvGrpSpPr>
              <a:grpSpLocks/>
            </p:cNvGrpSpPr>
            <p:nvPr/>
          </p:nvGrpSpPr>
          <p:grpSpPr bwMode="auto">
            <a:xfrm>
              <a:off x="3986235" y="3003551"/>
              <a:ext cx="304801" cy="806450"/>
              <a:chOff x="2080845" y="1828800"/>
              <a:chExt cx="304800" cy="806940"/>
            </a:xfrm>
          </p:grpSpPr>
          <p:grpSp>
            <p:nvGrpSpPr>
              <p:cNvPr id="106687" name="Group 254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93" name="Straight Connector 260"/>
                <p:cNvCxnSpPr>
                  <a:cxnSpLocks noChangeShapeType="1"/>
                  <a:endCxn id="47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76" name="Rectangle 261"/>
                <p:cNvSpPr>
                  <a:spLocks noChangeArrowheads="1"/>
                </p:cNvSpPr>
                <p:nvPr/>
              </p:nvSpPr>
              <p:spPr bwMode="auto">
                <a:xfrm>
                  <a:off x="2057251" y="1066161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95" name="Straight Connector 26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96" name="Straight Connector 263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88" name="Group 255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89" name="Straight Connector 256"/>
                <p:cNvCxnSpPr>
                  <a:cxnSpLocks noChangeShapeType="1"/>
                  <a:endCxn id="47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72" name="Rectangle 257"/>
                <p:cNvSpPr>
                  <a:spLocks noChangeArrowheads="1"/>
                </p:cNvSpPr>
                <p:nvPr/>
              </p:nvSpPr>
              <p:spPr bwMode="auto">
                <a:xfrm>
                  <a:off x="2057251" y="1066022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91" name="Straight Connector 25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92" name="Straight Connector 25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601" name="Group 264"/>
            <p:cNvGrpSpPr>
              <a:grpSpLocks/>
            </p:cNvGrpSpPr>
            <p:nvPr/>
          </p:nvGrpSpPr>
          <p:grpSpPr bwMode="auto">
            <a:xfrm>
              <a:off x="3986235" y="4176714"/>
              <a:ext cx="304801" cy="808037"/>
              <a:chOff x="2080845" y="1828800"/>
              <a:chExt cx="304800" cy="806940"/>
            </a:xfrm>
          </p:grpSpPr>
          <p:grpSp>
            <p:nvGrpSpPr>
              <p:cNvPr id="106677" name="Group 265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83" name="Straight Connector 271"/>
                <p:cNvCxnSpPr>
                  <a:cxnSpLocks noChangeShapeType="1"/>
                  <a:endCxn id="46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66" name="Rectangle 272"/>
                <p:cNvSpPr>
                  <a:spLocks noChangeArrowheads="1"/>
                </p:cNvSpPr>
                <p:nvPr/>
              </p:nvSpPr>
              <p:spPr bwMode="auto">
                <a:xfrm>
                  <a:off x="2057251" y="1066870"/>
                  <a:ext cx="304613" cy="228649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85" name="Straight Connector 273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86" name="Straight Connector 27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78" name="Group 266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79" name="Straight Connector 267"/>
                <p:cNvCxnSpPr>
                  <a:cxnSpLocks noChangeShapeType="1"/>
                  <a:endCxn id="46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62" name="Rectangle 268"/>
                <p:cNvSpPr>
                  <a:spLocks noChangeArrowheads="1"/>
                </p:cNvSpPr>
                <p:nvPr/>
              </p:nvSpPr>
              <p:spPr bwMode="auto">
                <a:xfrm>
                  <a:off x="2057251" y="1067410"/>
                  <a:ext cx="304613" cy="228649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81" name="Straight Connector 26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82" name="Straight Connector 270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602" name="Group 275"/>
            <p:cNvGrpSpPr>
              <a:grpSpLocks/>
            </p:cNvGrpSpPr>
            <p:nvPr/>
          </p:nvGrpSpPr>
          <p:grpSpPr bwMode="auto">
            <a:xfrm>
              <a:off x="3986236" y="5367340"/>
              <a:ext cx="304801" cy="806450"/>
              <a:chOff x="2080845" y="1828800"/>
              <a:chExt cx="304800" cy="806940"/>
            </a:xfrm>
          </p:grpSpPr>
          <p:grpSp>
            <p:nvGrpSpPr>
              <p:cNvPr id="106667" name="Group 276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73" name="Straight Connector 282"/>
                <p:cNvCxnSpPr>
                  <a:cxnSpLocks noChangeShapeType="1"/>
                  <a:endCxn id="45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56" name="Rectangle 283"/>
                <p:cNvSpPr>
                  <a:spLocks noChangeArrowheads="1"/>
                </p:cNvSpPr>
                <p:nvPr/>
              </p:nvSpPr>
              <p:spPr bwMode="auto">
                <a:xfrm>
                  <a:off x="2057250" y="1066470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75" name="Straight Connector 28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76" name="Straight Connector 28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68" name="Group 277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69" name="Straight Connector 278"/>
                <p:cNvCxnSpPr>
                  <a:cxnSpLocks noChangeShapeType="1"/>
                  <a:endCxn id="452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52" name="Rectangle 279"/>
                <p:cNvSpPr>
                  <a:spLocks noChangeArrowheads="1"/>
                </p:cNvSpPr>
                <p:nvPr/>
              </p:nvSpPr>
              <p:spPr bwMode="auto">
                <a:xfrm>
                  <a:off x="2057250" y="1066332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71" name="Straight Connector 280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72" name="Straight Connector 28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603" name="Group 501"/>
            <p:cNvGrpSpPr>
              <a:grpSpLocks/>
            </p:cNvGrpSpPr>
            <p:nvPr/>
          </p:nvGrpSpPr>
          <p:grpSpPr bwMode="auto">
            <a:xfrm>
              <a:off x="6205573" y="1947864"/>
              <a:ext cx="685804" cy="574675"/>
              <a:chOff x="2082798" y="1566331"/>
              <a:chExt cx="1066800" cy="575737"/>
            </a:xfrm>
          </p:grpSpPr>
          <p:cxnSp>
            <p:nvCxnSpPr>
              <p:cNvPr id="106663" name="Straight Connector 287"/>
              <p:cNvCxnSpPr>
                <a:cxnSpLocks noChangeShapeType="1"/>
              </p:cNvCxnSpPr>
              <p:nvPr/>
            </p:nvCxnSpPr>
            <p:spPr bwMode="auto">
              <a:xfrm rot="10800000" flipH="1">
                <a:off x="2082798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64" name="Straight Connector 288"/>
              <p:cNvCxnSpPr>
                <a:cxnSpLocks noChangeShapeType="1"/>
              </p:cNvCxnSpPr>
              <p:nvPr/>
            </p:nvCxnSpPr>
            <p:spPr bwMode="auto">
              <a:xfrm rot="10800000" flipH="1">
                <a:off x="2082798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65" name="Straight Connector 289"/>
              <p:cNvCxnSpPr>
                <a:cxnSpLocks noChangeShapeType="1"/>
              </p:cNvCxnSpPr>
              <p:nvPr/>
            </p:nvCxnSpPr>
            <p:spPr bwMode="auto">
              <a:xfrm rot="10800000" flipH="1">
                <a:off x="2082798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66" name="Straight Connector 290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82798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604" name="Group 502"/>
            <p:cNvGrpSpPr>
              <a:grpSpLocks/>
            </p:cNvGrpSpPr>
            <p:nvPr/>
          </p:nvGrpSpPr>
          <p:grpSpPr bwMode="auto">
            <a:xfrm>
              <a:off x="6216685" y="3106739"/>
              <a:ext cx="685804" cy="576263"/>
              <a:chOff x="2133600" y="1566331"/>
              <a:chExt cx="1066800" cy="575737"/>
            </a:xfrm>
          </p:grpSpPr>
          <p:cxnSp>
            <p:nvCxnSpPr>
              <p:cNvPr id="106659" name="Straight Connector 292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60" name="Straight Connector 293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61" name="Straight Connector 294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62" name="Straight Connector 295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605" name="Group 507"/>
            <p:cNvGrpSpPr>
              <a:grpSpLocks/>
            </p:cNvGrpSpPr>
            <p:nvPr/>
          </p:nvGrpSpPr>
          <p:grpSpPr bwMode="auto">
            <a:xfrm>
              <a:off x="6216685" y="4275139"/>
              <a:ext cx="685804" cy="576263"/>
              <a:chOff x="2133600" y="1566331"/>
              <a:chExt cx="1066800" cy="575737"/>
            </a:xfrm>
          </p:grpSpPr>
          <p:cxnSp>
            <p:nvCxnSpPr>
              <p:cNvPr id="106655" name="Straight Connector 297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56" name="Straight Connector 298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57" name="Straight Connector 299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58" name="Straight Connector 300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606" name="Group 512"/>
            <p:cNvGrpSpPr>
              <a:grpSpLocks/>
            </p:cNvGrpSpPr>
            <p:nvPr/>
          </p:nvGrpSpPr>
          <p:grpSpPr bwMode="auto">
            <a:xfrm>
              <a:off x="6216684" y="5459415"/>
              <a:ext cx="685804" cy="576263"/>
              <a:chOff x="2133600" y="1566331"/>
              <a:chExt cx="1066800" cy="575737"/>
            </a:xfrm>
          </p:grpSpPr>
          <p:cxnSp>
            <p:nvCxnSpPr>
              <p:cNvPr id="106651" name="Straight Connector 302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2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52" name="Straight Connector 303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2142067"/>
                <a:ext cx="106680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53" name="Straight Connector 304"/>
              <p:cNvCxnSpPr>
                <a:cxnSpLocks noChangeShapeType="1"/>
              </p:cNvCxnSpPr>
              <p:nvPr/>
            </p:nvCxnSpPr>
            <p:spPr bwMode="auto">
              <a:xfrm rot="10800000" flipH="1">
                <a:off x="2133600" y="1566333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6654" name="Straight Connector 305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133600" y="1566331"/>
                <a:ext cx="1066800" cy="5757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6607" name="Group 306"/>
            <p:cNvGrpSpPr>
              <a:grpSpLocks/>
            </p:cNvGrpSpPr>
            <p:nvPr/>
          </p:nvGrpSpPr>
          <p:grpSpPr bwMode="auto">
            <a:xfrm>
              <a:off x="5899177" y="1828800"/>
              <a:ext cx="304801" cy="806450"/>
              <a:chOff x="2080845" y="1828800"/>
              <a:chExt cx="304800" cy="806940"/>
            </a:xfrm>
          </p:grpSpPr>
          <p:grpSp>
            <p:nvGrpSpPr>
              <p:cNvPr id="106641" name="Group 307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47" name="Straight Connector 313"/>
                <p:cNvCxnSpPr>
                  <a:cxnSpLocks noChangeShapeType="1"/>
                  <a:endCxn id="430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30" name="Rectangle 314"/>
                <p:cNvSpPr>
                  <a:spLocks noChangeArrowheads="1"/>
                </p:cNvSpPr>
                <p:nvPr/>
              </p:nvSpPr>
              <p:spPr bwMode="auto">
                <a:xfrm>
                  <a:off x="2057087" y="1067041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49" name="Straight Connector 31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50" name="Straight Connector 31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42" name="Group 308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43" name="Straight Connector 309"/>
                <p:cNvCxnSpPr>
                  <a:cxnSpLocks noChangeShapeType="1"/>
                  <a:endCxn id="42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26" name="Rectangle 310"/>
                <p:cNvSpPr>
                  <a:spLocks noChangeArrowheads="1"/>
                </p:cNvSpPr>
                <p:nvPr/>
              </p:nvSpPr>
              <p:spPr bwMode="auto">
                <a:xfrm>
                  <a:off x="2057087" y="1066902"/>
                  <a:ext cx="304613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45" name="Straight Connector 31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46" name="Straight Connector 31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608" name="Group 317"/>
            <p:cNvGrpSpPr>
              <a:grpSpLocks/>
            </p:cNvGrpSpPr>
            <p:nvPr/>
          </p:nvGrpSpPr>
          <p:grpSpPr bwMode="auto">
            <a:xfrm>
              <a:off x="5899167" y="3003550"/>
              <a:ext cx="304800" cy="806450"/>
              <a:chOff x="2080845" y="1828800"/>
              <a:chExt cx="304800" cy="806940"/>
            </a:xfrm>
          </p:grpSpPr>
          <p:grpSp>
            <p:nvGrpSpPr>
              <p:cNvPr id="106631" name="Group 318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37" name="Straight Connector 324"/>
                <p:cNvCxnSpPr>
                  <a:cxnSpLocks noChangeShapeType="1"/>
                  <a:endCxn id="420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20" name="Rectangle 325"/>
                <p:cNvSpPr>
                  <a:spLocks noChangeArrowheads="1"/>
                </p:cNvSpPr>
                <p:nvPr/>
              </p:nvSpPr>
              <p:spPr bwMode="auto">
                <a:xfrm>
                  <a:off x="2057098" y="1066162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39" name="Straight Connector 32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40" name="Straight Connector 32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32" name="Group 319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33" name="Straight Connector 320"/>
                <p:cNvCxnSpPr>
                  <a:cxnSpLocks noChangeShapeType="1"/>
                  <a:endCxn id="41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16" name="Rectangle 321"/>
                <p:cNvSpPr>
                  <a:spLocks noChangeArrowheads="1"/>
                </p:cNvSpPr>
                <p:nvPr/>
              </p:nvSpPr>
              <p:spPr bwMode="auto">
                <a:xfrm>
                  <a:off x="2057098" y="1066023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35" name="Straight Connector 32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36" name="Straight Connector 323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609" name="Group 328"/>
            <p:cNvGrpSpPr>
              <a:grpSpLocks/>
            </p:cNvGrpSpPr>
            <p:nvPr/>
          </p:nvGrpSpPr>
          <p:grpSpPr bwMode="auto">
            <a:xfrm>
              <a:off x="5899159" y="4176712"/>
              <a:ext cx="304800" cy="808036"/>
              <a:chOff x="2080845" y="1828800"/>
              <a:chExt cx="304800" cy="806940"/>
            </a:xfrm>
          </p:grpSpPr>
          <p:grpSp>
            <p:nvGrpSpPr>
              <p:cNvPr id="106621" name="Group 329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27" name="Straight Connector 335"/>
                <p:cNvCxnSpPr>
                  <a:cxnSpLocks noChangeShapeType="1"/>
                  <a:endCxn id="410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10" name="Rectangle 336"/>
                <p:cNvSpPr>
                  <a:spLocks noChangeArrowheads="1"/>
                </p:cNvSpPr>
                <p:nvPr/>
              </p:nvSpPr>
              <p:spPr bwMode="auto">
                <a:xfrm>
                  <a:off x="2057105" y="1066872"/>
                  <a:ext cx="304615" cy="228649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29" name="Straight Connector 33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30" name="Straight Connector 33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22" name="Group 330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23" name="Straight Connector 331"/>
                <p:cNvCxnSpPr>
                  <a:cxnSpLocks noChangeShapeType="1"/>
                  <a:endCxn id="40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06" name="Rectangle 332"/>
                <p:cNvSpPr>
                  <a:spLocks noChangeArrowheads="1"/>
                </p:cNvSpPr>
                <p:nvPr/>
              </p:nvSpPr>
              <p:spPr bwMode="auto">
                <a:xfrm>
                  <a:off x="2057105" y="1067414"/>
                  <a:ext cx="304615" cy="228649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25" name="Straight Connector 333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26" name="Straight Connector 33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06610" name="Group 339"/>
            <p:cNvGrpSpPr>
              <a:grpSpLocks/>
            </p:cNvGrpSpPr>
            <p:nvPr/>
          </p:nvGrpSpPr>
          <p:grpSpPr bwMode="auto">
            <a:xfrm>
              <a:off x="5899150" y="5367338"/>
              <a:ext cx="304800" cy="806450"/>
              <a:chOff x="2080845" y="1828800"/>
              <a:chExt cx="304800" cy="806940"/>
            </a:xfrm>
          </p:grpSpPr>
          <p:grpSp>
            <p:nvGrpSpPr>
              <p:cNvPr id="106611" name="Group 340"/>
              <p:cNvGrpSpPr>
                <a:grpSpLocks/>
              </p:cNvGrpSpPr>
              <p:nvPr/>
            </p:nvGrpSpPr>
            <p:grpSpPr bwMode="auto">
              <a:xfrm>
                <a:off x="2080845" y="182880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17" name="Straight Connector 346"/>
                <p:cNvCxnSpPr>
                  <a:cxnSpLocks noChangeShapeType="1"/>
                  <a:endCxn id="400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00" name="Rectangle 347"/>
                <p:cNvSpPr>
                  <a:spLocks noChangeArrowheads="1"/>
                </p:cNvSpPr>
                <p:nvPr/>
              </p:nvSpPr>
              <p:spPr bwMode="auto">
                <a:xfrm>
                  <a:off x="2057115" y="1066472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19" name="Straight Connector 34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20" name="Straight Connector 34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612" name="Group 341"/>
              <p:cNvGrpSpPr>
                <a:grpSpLocks/>
              </p:cNvGrpSpPr>
              <p:nvPr/>
            </p:nvGrpSpPr>
            <p:grpSpPr bwMode="auto">
              <a:xfrm>
                <a:off x="2080845" y="2407140"/>
                <a:ext cx="304800" cy="228600"/>
                <a:chOff x="2057400" y="1066800"/>
                <a:chExt cx="304800" cy="228600"/>
              </a:xfrm>
            </p:grpSpPr>
            <p:cxnSp>
              <p:nvCxnSpPr>
                <p:cNvPr id="106613" name="Straight Connector 342"/>
                <p:cNvCxnSpPr>
                  <a:cxnSpLocks noChangeShapeType="1"/>
                  <a:endCxn id="396" idx="2"/>
                </p:cNvCxnSpPr>
                <p:nvPr/>
              </p:nvCxnSpPr>
              <p:spPr bwMode="auto">
                <a:xfrm rot="5400000">
                  <a:off x="209777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96" name="Rectangle 343"/>
                <p:cNvSpPr>
                  <a:spLocks noChangeArrowheads="1"/>
                </p:cNvSpPr>
                <p:nvPr/>
              </p:nvSpPr>
              <p:spPr bwMode="auto">
                <a:xfrm>
                  <a:off x="2057115" y="1066334"/>
                  <a:ext cx="304615" cy="229098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sysClr val="windowText" lastClr="000000"/>
                    </a:solidFill>
                  </a:endParaRPr>
                </a:p>
              </p:txBody>
            </p:sp>
            <p:cxnSp>
              <p:nvCxnSpPr>
                <p:cNvPr id="106615" name="Straight Connector 34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166162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616" name="Straight Connector 34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024837" y="1178823"/>
                  <a:ext cx="228600" cy="455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sp>
        <p:nvSpPr>
          <p:cNvPr id="561" name="TextBox 278"/>
          <p:cNvSpPr txBox="1">
            <a:spLocks noChangeArrowheads="1"/>
          </p:cNvSpPr>
          <p:nvPr/>
        </p:nvSpPr>
        <p:spPr bwMode="auto">
          <a:xfrm>
            <a:off x="7227888" y="5329238"/>
            <a:ext cx="1839912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kern="0" smtClean="0">
                <a:solidFill>
                  <a:srgbClr val="000000"/>
                </a:solidFill>
                <a:latin typeface="Calibri" charset="0"/>
                <a:cs typeface="Calibri" charset="0"/>
              </a:rPr>
              <a:t>2-by-2 router</a:t>
            </a:r>
          </a:p>
        </p:txBody>
      </p:sp>
      <p:sp>
        <p:nvSpPr>
          <p:cNvPr id="562" name="Freeform 279"/>
          <p:cNvSpPr>
            <a:spLocks/>
          </p:cNvSpPr>
          <p:nvPr/>
        </p:nvSpPr>
        <p:spPr bwMode="auto">
          <a:xfrm>
            <a:off x="6477000" y="5105400"/>
            <a:ext cx="812800" cy="436563"/>
          </a:xfrm>
          <a:custGeom>
            <a:avLst/>
            <a:gdLst>
              <a:gd name="T0" fmla="*/ 0 w 1018573"/>
              <a:gd name="T1" fmla="*/ 0 h 694481"/>
              <a:gd name="T2" fmla="*/ 170414 w 1018573"/>
              <a:gd name="T3" fmla="*/ 38602 h 694481"/>
              <a:gd name="T4" fmla="*/ 179383 w 1018573"/>
              <a:gd name="T5" fmla="*/ 25019 h 694481"/>
              <a:gd name="T6" fmla="*/ 263095 w 1018573"/>
              <a:gd name="T7" fmla="*/ 42891 h 694481"/>
              <a:gd name="T8" fmla="*/ 0 60000 65536"/>
              <a:gd name="T9" fmla="*/ 0 60000 65536"/>
              <a:gd name="T10" fmla="*/ 0 60000 65536"/>
              <a:gd name="T11" fmla="*/ 0 60000 65536"/>
              <a:gd name="T12" fmla="*/ 0 w 1018573"/>
              <a:gd name="T13" fmla="*/ 0 h 694481"/>
              <a:gd name="T14" fmla="*/ 1018573 w 1018573"/>
              <a:gd name="T15" fmla="*/ 694481 h 69448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18573" h="694481">
                <a:moveTo>
                  <a:pt x="0" y="0"/>
                </a:moveTo>
                <a:cubicBezTo>
                  <a:pt x="272005" y="278757"/>
                  <a:pt x="544010" y="557514"/>
                  <a:pt x="659757" y="625033"/>
                </a:cubicBezTo>
                <a:cubicBezTo>
                  <a:pt x="775504" y="692552"/>
                  <a:pt x="634678" y="393539"/>
                  <a:pt x="694481" y="405114"/>
                </a:cubicBezTo>
                <a:cubicBezTo>
                  <a:pt x="754284" y="416689"/>
                  <a:pt x="886428" y="555585"/>
                  <a:pt x="1018573" y="694481"/>
                </a:cubicBez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none" w="med" len="med"/>
          </a:ln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625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Aside: Circuit vs. Packet Switching</a:t>
            </a:r>
          </a:p>
        </p:txBody>
      </p:sp>
      <p:sp>
        <p:nvSpPr>
          <p:cNvPr id="15769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Circuit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switching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sets up full path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Establish route then send data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(no one else can use those links)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+ faster arbitration</a:t>
            </a:r>
            <a:endParaRPr lang="en-US" dirty="0">
              <a:latin typeface="Tahoma" charset="0"/>
              <a:ea typeface="ＭＳ Ｐゴシック" charset="0"/>
            </a:endParaRP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-- setting </a:t>
            </a:r>
            <a:r>
              <a:rPr lang="en-US" dirty="0">
                <a:latin typeface="Tahoma" charset="0"/>
                <a:ea typeface="ＭＳ Ｐゴシック" charset="0"/>
              </a:rPr>
              <a:t>up and bringing down links </a:t>
            </a:r>
            <a:r>
              <a:rPr lang="en-US" dirty="0" smtClean="0">
                <a:latin typeface="Tahoma" charset="0"/>
                <a:ea typeface="ＭＳ Ｐゴシック" charset="0"/>
              </a:rPr>
              <a:t>takes time</a:t>
            </a: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Packet switching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routes per packet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Route each packet individually (possibly via different paths)</a:t>
            </a:r>
          </a:p>
          <a:p>
            <a:pPr lvl="1">
              <a:defRPr/>
            </a:pPr>
            <a:r>
              <a:rPr lang="en-US" dirty="0">
                <a:latin typeface="Tahoma" charset="0"/>
                <a:ea typeface="ＭＳ Ｐゴシック" charset="0"/>
              </a:rPr>
              <a:t>if link is </a:t>
            </a:r>
            <a:r>
              <a:rPr lang="en-US" dirty="0" smtClean="0">
                <a:latin typeface="Tahoma" charset="0"/>
                <a:ea typeface="ＭＳ Ｐゴシック" charset="0"/>
              </a:rPr>
              <a:t>free, any packet </a:t>
            </a:r>
            <a:r>
              <a:rPr lang="en-US" dirty="0">
                <a:latin typeface="Tahoma" charset="0"/>
                <a:ea typeface="ＭＳ Ｐゴシック" charset="0"/>
              </a:rPr>
              <a:t>can </a:t>
            </a:r>
            <a:r>
              <a:rPr lang="en-US" dirty="0" smtClean="0">
                <a:latin typeface="Tahoma" charset="0"/>
                <a:ea typeface="ＭＳ Ｐゴシック" charset="0"/>
              </a:rPr>
              <a:t>use it</a:t>
            </a:r>
            <a:endParaRPr lang="en-US" dirty="0">
              <a:latin typeface="Tahoma" charset="0"/>
              <a:ea typeface="ＭＳ Ｐゴシック" charset="0"/>
            </a:endParaRP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-- potentially </a:t>
            </a:r>
            <a:r>
              <a:rPr lang="en-US" dirty="0">
                <a:latin typeface="Tahoma" charset="0"/>
                <a:ea typeface="ＭＳ Ｐゴシック" charset="0"/>
              </a:rPr>
              <a:t>slower --- must dynamically switch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+ no </a:t>
            </a:r>
            <a:r>
              <a:rPr lang="en-US" dirty="0">
                <a:latin typeface="Tahoma" charset="0"/>
                <a:ea typeface="ＭＳ Ｐゴシック" charset="0"/>
              </a:rPr>
              <a:t>setup, bring down </a:t>
            </a:r>
            <a:r>
              <a:rPr lang="en-US" dirty="0" smtClean="0">
                <a:latin typeface="Tahoma" charset="0"/>
                <a:ea typeface="ＭＳ Ｐゴシック" charset="0"/>
              </a:rPr>
              <a:t>time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>
                <a:latin typeface="Tahoma" charset="0"/>
                <a:ea typeface="ＭＳ Ｐゴシック" charset="0"/>
              </a:rPr>
              <a:t>+ </a:t>
            </a:r>
            <a:r>
              <a:rPr lang="en-US" dirty="0">
                <a:latin typeface="Tahoma" charset="0"/>
                <a:ea typeface="ＭＳ Ｐゴシック" charset="0"/>
              </a:rPr>
              <a:t>m</a:t>
            </a:r>
            <a:r>
              <a:rPr lang="en-US" dirty="0" smtClean="0">
                <a:latin typeface="Tahoma" charset="0"/>
                <a:ea typeface="ＭＳ Ｐゴシック" charset="0"/>
              </a:rPr>
              <a:t>ore flexible, does not underutilize links</a:t>
            </a:r>
            <a:endParaRPr lang="en-US" dirty="0">
              <a:latin typeface="Tahoma" charset="0"/>
              <a:ea typeface="ＭＳ Ｐゴシック" charset="0"/>
            </a:endParaRPr>
          </a:p>
          <a:p>
            <a:pPr>
              <a:defRPr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668B45E-BB9B-4E43-B454-E8C6CA2193F5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1995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Switching vs. Topology</a:t>
            </a:r>
          </a:p>
        </p:txBody>
      </p:sp>
      <p:sp>
        <p:nvSpPr>
          <p:cNvPr id="10854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Circuit/packet switching choice independent of topology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It is a higher-level protocol on how a message gets sent to a destination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However, some topologies are more amenable to circuit vs. packet switching</a:t>
            </a: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E5C8BAF-7C32-E247-8121-04E51F51D62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080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Another Example: Delta Network</a:t>
            </a:r>
          </a:p>
        </p:txBody>
      </p:sp>
      <p:sp>
        <p:nvSpPr>
          <p:cNvPr id="10957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480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Single path from source to destination</a:t>
            </a:r>
          </a:p>
          <a:p>
            <a:endParaRPr lang="en-US" sz="180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Does not support all possible permutations</a:t>
            </a:r>
          </a:p>
          <a:p>
            <a:pPr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Proposed to replace costly crossbars as processor-memory interconnect</a:t>
            </a:r>
          </a:p>
          <a:p>
            <a:endParaRPr lang="en-US" sz="180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Janak H. Patel ,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Processor-Memory Interconnections for Multiprocessors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 ISCA 1979.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95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CD17F5-25DE-9F46-85F2-F13F8FC5EDE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95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19200"/>
            <a:ext cx="36576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3" name="TextBox 6"/>
          <p:cNvSpPr txBox="1">
            <a:spLocks noChangeArrowheads="1"/>
          </p:cNvSpPr>
          <p:nvPr/>
        </p:nvSpPr>
        <p:spPr bwMode="auto">
          <a:xfrm>
            <a:off x="5867400" y="5486400"/>
            <a:ext cx="243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smtClean="0">
                <a:solidFill>
                  <a:srgbClr val="000000"/>
                </a:solidFill>
                <a:cs typeface="Arial" charset="0"/>
              </a:rPr>
              <a:t>8x8 Delta network</a:t>
            </a:r>
          </a:p>
        </p:txBody>
      </p:sp>
    </p:spTree>
    <p:extLst>
      <p:ext uri="{BB962C8B-B14F-4D97-AF65-F5344CB8AC3E}">
        <p14:creationId xmlns:p14="http://schemas.microsoft.com/office/powerpoint/2010/main" val="23696771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Another Example: Omega Network</a:t>
            </a:r>
          </a:p>
        </p:txBody>
      </p:sp>
      <p:sp>
        <p:nvSpPr>
          <p:cNvPr id="11059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41148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Single path from source to destination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All stages are the same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Used in NYU Ultracomputer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Gottlieb et al. 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NYU Ultracomputer-designing a MIMD, shared-memory parallel machine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 ISCA 1982.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05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3E8E184-CCBE-6D41-A9EB-21B1CD763FC5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105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24000"/>
            <a:ext cx="47879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9138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Ring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Cheap: O(N) cost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High latency: O(N)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Not easy to scale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 - Bisection bandwidth remains constant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Used in Intel Haswell, Intel Larrabee, IBM Cell, many commercial systems today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6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D87C67-E029-4B45-BAEB-84F036FEE418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11620" name="Picture 4" descr="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86200"/>
            <a:ext cx="407670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6352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Unidirectional Ring</a:t>
            </a:r>
          </a:p>
        </p:txBody>
      </p:sp>
      <p:sp>
        <p:nvSpPr>
          <p:cNvPr id="113666" name="Content Placeholder 5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Simple topology and implementation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Reasonable performance if N and performance needs (bandwidth &amp; latency) still moderately low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O(N) cost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N/2 average hops; latency depends on utilization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36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A3B72C-141D-B24C-96F1-26BEB75B266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33488" y="1844675"/>
            <a:ext cx="3048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1066800" y="2522538"/>
            <a:ext cx="623888" cy="6175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</a:t>
            </a:r>
          </a:p>
        </p:txBody>
      </p:sp>
      <p:cxnSp>
        <p:nvCxnSpPr>
          <p:cNvPr id="113670" name="Straight Arrow Connector 36"/>
          <p:cNvCxnSpPr>
            <a:cxnSpLocks noChangeShapeType="1"/>
            <a:stCxn id="8" idx="0"/>
            <a:endCxn id="7" idx="2"/>
          </p:cNvCxnSpPr>
          <p:nvPr/>
        </p:nvCxnSpPr>
        <p:spPr bwMode="auto">
          <a:xfrm rot="5400000" flipH="1" flipV="1">
            <a:off x="1196181" y="2332832"/>
            <a:ext cx="373063" cy="6350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300288" y="1844675"/>
            <a:ext cx="3048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2133600" y="2522538"/>
            <a:ext cx="623888" cy="6175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</a:t>
            </a:r>
          </a:p>
        </p:txBody>
      </p:sp>
      <p:cxnSp>
        <p:nvCxnSpPr>
          <p:cNvPr id="113673" name="Straight Arrow Connector 42"/>
          <p:cNvCxnSpPr>
            <a:cxnSpLocks noChangeShapeType="1"/>
            <a:stCxn id="11" idx="0"/>
            <a:endCxn id="10" idx="2"/>
          </p:cNvCxnSpPr>
          <p:nvPr/>
        </p:nvCxnSpPr>
        <p:spPr bwMode="auto">
          <a:xfrm rot="5400000" flipH="1" flipV="1">
            <a:off x="2262981" y="2332832"/>
            <a:ext cx="373063" cy="6350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12"/>
          <p:cNvSpPr/>
          <p:nvPr/>
        </p:nvSpPr>
        <p:spPr bwMode="auto">
          <a:xfrm>
            <a:off x="6567488" y="1844675"/>
            <a:ext cx="3048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6400800" y="2522538"/>
            <a:ext cx="623888" cy="6175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N-2</a:t>
            </a:r>
          </a:p>
        </p:txBody>
      </p:sp>
      <p:cxnSp>
        <p:nvCxnSpPr>
          <p:cNvPr id="113676" name="Straight Arrow Connector 54"/>
          <p:cNvCxnSpPr>
            <a:cxnSpLocks noChangeShapeType="1"/>
            <a:stCxn id="14" idx="0"/>
            <a:endCxn id="13" idx="2"/>
          </p:cNvCxnSpPr>
          <p:nvPr/>
        </p:nvCxnSpPr>
        <p:spPr bwMode="auto">
          <a:xfrm rot="5400000" flipH="1" flipV="1">
            <a:off x="6530181" y="2332832"/>
            <a:ext cx="373063" cy="6350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15"/>
          <p:cNvSpPr/>
          <p:nvPr/>
        </p:nvSpPr>
        <p:spPr bwMode="auto">
          <a:xfrm>
            <a:off x="7634288" y="1844675"/>
            <a:ext cx="304800" cy="30480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7467600" y="2522538"/>
            <a:ext cx="623888" cy="6175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N-1</a:t>
            </a:r>
          </a:p>
        </p:txBody>
      </p:sp>
      <p:cxnSp>
        <p:nvCxnSpPr>
          <p:cNvPr id="113679" name="Straight Arrow Connector 57"/>
          <p:cNvCxnSpPr>
            <a:cxnSpLocks noChangeShapeType="1"/>
            <a:stCxn id="17" idx="0"/>
            <a:endCxn id="16" idx="2"/>
          </p:cNvCxnSpPr>
          <p:nvPr/>
        </p:nvCxnSpPr>
        <p:spPr bwMode="auto">
          <a:xfrm rot="5400000" flipH="1" flipV="1">
            <a:off x="7596981" y="2332832"/>
            <a:ext cx="373063" cy="6350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680" name="Shape 59"/>
          <p:cNvCxnSpPr>
            <a:cxnSpLocks noChangeShapeType="1"/>
            <a:stCxn id="16" idx="3"/>
            <a:endCxn id="7" idx="1"/>
          </p:cNvCxnSpPr>
          <p:nvPr/>
        </p:nvCxnSpPr>
        <p:spPr bwMode="auto">
          <a:xfrm flipH="1">
            <a:off x="1233488" y="1997075"/>
            <a:ext cx="6705600" cy="1588"/>
          </a:xfrm>
          <a:prstGeom prst="curvedConnector5">
            <a:avLst>
              <a:gd name="adj1" fmla="val -3407"/>
              <a:gd name="adj2" fmla="val -34081616"/>
              <a:gd name="adj3" fmla="val 103407"/>
            </a:avLst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681" name="Straight Arrow Connector 62"/>
          <p:cNvCxnSpPr>
            <a:cxnSpLocks noChangeShapeType="1"/>
            <a:stCxn id="7" idx="3"/>
            <a:endCxn id="10" idx="1"/>
          </p:cNvCxnSpPr>
          <p:nvPr/>
        </p:nvCxnSpPr>
        <p:spPr bwMode="auto">
          <a:xfrm>
            <a:off x="1538288" y="1997075"/>
            <a:ext cx="762000" cy="1588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682" name="Straight Arrow Connector 63"/>
          <p:cNvCxnSpPr>
            <a:cxnSpLocks noChangeShapeType="1"/>
          </p:cNvCxnSpPr>
          <p:nvPr/>
        </p:nvCxnSpPr>
        <p:spPr bwMode="auto">
          <a:xfrm>
            <a:off x="2605088" y="1997075"/>
            <a:ext cx="762000" cy="1588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683" name="Straight Arrow Connector 65"/>
          <p:cNvCxnSpPr>
            <a:cxnSpLocks noChangeShapeType="1"/>
          </p:cNvCxnSpPr>
          <p:nvPr/>
        </p:nvCxnSpPr>
        <p:spPr bwMode="auto">
          <a:xfrm>
            <a:off x="4343400" y="1997075"/>
            <a:ext cx="519113" cy="1588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684" name="Straight Arrow Connector 66"/>
          <p:cNvCxnSpPr>
            <a:cxnSpLocks noChangeShapeType="1"/>
          </p:cNvCxnSpPr>
          <p:nvPr/>
        </p:nvCxnSpPr>
        <p:spPr bwMode="auto">
          <a:xfrm>
            <a:off x="6096000" y="1997075"/>
            <a:ext cx="471488" cy="1588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685" name="Straight Arrow Connector 67"/>
          <p:cNvCxnSpPr>
            <a:cxnSpLocks noChangeShapeType="1"/>
          </p:cNvCxnSpPr>
          <p:nvPr/>
        </p:nvCxnSpPr>
        <p:spPr bwMode="auto">
          <a:xfrm>
            <a:off x="6872288" y="1997075"/>
            <a:ext cx="762000" cy="1588"/>
          </a:xfrm>
          <a:prstGeom prst="straightConnector1">
            <a:avLst/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686" name="Oval 71"/>
          <p:cNvSpPr>
            <a:spLocks noChangeArrowheads="1"/>
          </p:cNvSpPr>
          <p:nvPr/>
        </p:nvSpPr>
        <p:spPr bwMode="auto">
          <a:xfrm>
            <a:off x="4953000" y="1962150"/>
            <a:ext cx="76200" cy="76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3687" name="Oval 72"/>
          <p:cNvSpPr>
            <a:spLocks noChangeArrowheads="1"/>
          </p:cNvSpPr>
          <p:nvPr/>
        </p:nvSpPr>
        <p:spPr bwMode="auto">
          <a:xfrm>
            <a:off x="5200650" y="1962150"/>
            <a:ext cx="76200" cy="76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3688" name="Oval 73"/>
          <p:cNvSpPr>
            <a:spLocks noChangeArrowheads="1"/>
          </p:cNvSpPr>
          <p:nvPr/>
        </p:nvSpPr>
        <p:spPr bwMode="auto">
          <a:xfrm>
            <a:off x="5448300" y="1962150"/>
            <a:ext cx="76200" cy="76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3689" name="Oval 74"/>
          <p:cNvSpPr>
            <a:spLocks noChangeArrowheads="1"/>
          </p:cNvSpPr>
          <p:nvPr/>
        </p:nvSpPr>
        <p:spPr bwMode="auto">
          <a:xfrm>
            <a:off x="5695950" y="1962150"/>
            <a:ext cx="76200" cy="76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3690" name="Oval 75"/>
          <p:cNvSpPr>
            <a:spLocks noChangeArrowheads="1"/>
          </p:cNvSpPr>
          <p:nvPr/>
        </p:nvSpPr>
        <p:spPr bwMode="auto">
          <a:xfrm>
            <a:off x="5943600" y="1962150"/>
            <a:ext cx="76200" cy="762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352800" y="1752600"/>
            <a:ext cx="995363" cy="9318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3692" name="Rectangle 430"/>
          <p:cNvSpPr>
            <a:spLocks noChangeArrowheads="1"/>
          </p:cNvSpPr>
          <p:nvPr/>
        </p:nvSpPr>
        <p:spPr bwMode="auto">
          <a:xfrm>
            <a:off x="3352800" y="1768475"/>
            <a:ext cx="9953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13693" name="Rectangle 431"/>
          <p:cNvSpPr>
            <a:spLocks noChangeArrowheads="1"/>
          </p:cNvSpPr>
          <p:nvPr/>
        </p:nvSpPr>
        <p:spPr bwMode="auto">
          <a:xfrm>
            <a:off x="3352800" y="2271713"/>
            <a:ext cx="9953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200" smtClean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113694" name="Group 512"/>
          <p:cNvGrpSpPr>
            <a:grpSpLocks/>
          </p:cNvGrpSpPr>
          <p:nvPr/>
        </p:nvGrpSpPr>
        <p:grpSpPr bwMode="auto">
          <a:xfrm>
            <a:off x="3671888" y="1974850"/>
            <a:ext cx="639762" cy="503238"/>
            <a:chOff x="2133600" y="1566331"/>
            <a:chExt cx="1066800" cy="575737"/>
          </a:xfrm>
        </p:grpSpPr>
        <p:cxnSp>
          <p:nvCxnSpPr>
            <p:cNvPr id="113711" name="Straight Connector 513"/>
            <p:cNvCxnSpPr>
              <a:cxnSpLocks noChangeShapeType="1"/>
            </p:cNvCxnSpPr>
            <p:nvPr/>
          </p:nvCxnSpPr>
          <p:spPr bwMode="auto">
            <a:xfrm rot="10800000" flipH="1">
              <a:off x="2133600" y="1566332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712" name="Straight Connector 514"/>
            <p:cNvCxnSpPr>
              <a:cxnSpLocks noChangeShapeType="1"/>
            </p:cNvCxnSpPr>
            <p:nvPr/>
          </p:nvCxnSpPr>
          <p:spPr bwMode="auto">
            <a:xfrm rot="10800000" flipH="1">
              <a:off x="2133600" y="2142067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713" name="Straight Connector 515"/>
            <p:cNvCxnSpPr>
              <a:cxnSpLocks noChangeShapeType="1"/>
            </p:cNvCxnSpPr>
            <p:nvPr/>
          </p:nvCxnSpPr>
          <p:spPr bwMode="auto">
            <a:xfrm rot="10800000" flipH="1">
              <a:off x="2133600" y="1566333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714" name="Straight Connector 516"/>
            <p:cNvCxnSpPr>
              <a:cxnSpLocks noChangeShapeType="1"/>
            </p:cNvCxnSpPr>
            <p:nvPr/>
          </p:nvCxnSpPr>
          <p:spPr bwMode="auto">
            <a:xfrm rot="10800000" flipH="1" flipV="1">
              <a:off x="2133600" y="1566331"/>
              <a:ext cx="1066800" cy="57573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3695" name="Group 193"/>
          <p:cNvGrpSpPr>
            <a:grpSpLocks/>
          </p:cNvGrpSpPr>
          <p:nvPr/>
        </p:nvGrpSpPr>
        <p:grpSpPr bwMode="auto">
          <a:xfrm>
            <a:off x="3375025" y="1893888"/>
            <a:ext cx="284163" cy="704850"/>
            <a:chOff x="2080845" y="1828800"/>
            <a:chExt cx="304800" cy="806940"/>
          </a:xfrm>
        </p:grpSpPr>
        <p:grpSp>
          <p:nvGrpSpPr>
            <p:cNvPr id="113701" name="Group 194"/>
            <p:cNvGrpSpPr>
              <a:grpSpLocks/>
            </p:cNvGrpSpPr>
            <p:nvPr/>
          </p:nvGrpSpPr>
          <p:grpSpPr bwMode="auto">
            <a:xfrm>
              <a:off x="2080845" y="1828800"/>
              <a:ext cx="304800" cy="228600"/>
              <a:chOff x="2057400" y="1066800"/>
              <a:chExt cx="304800" cy="228600"/>
            </a:xfrm>
          </p:grpSpPr>
          <p:cxnSp>
            <p:nvCxnSpPr>
              <p:cNvPr id="113707" name="Straight Connector 200"/>
              <p:cNvCxnSpPr>
                <a:cxnSpLocks noChangeShapeType="1"/>
                <a:endCxn id="113708" idx="2"/>
              </p:cNvCxnSpPr>
              <p:nvPr/>
            </p:nvCxnSpPr>
            <p:spPr bwMode="auto">
              <a:xfrm rot="5400000">
                <a:off x="2097777" y="1178823"/>
                <a:ext cx="228600" cy="4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708" name="Rectangle 201"/>
              <p:cNvSpPr>
                <a:spLocks noChangeArrowheads="1"/>
              </p:cNvSpPr>
              <p:nvPr/>
            </p:nvSpPr>
            <p:spPr bwMode="auto">
              <a:xfrm>
                <a:off x="2057400" y="1066800"/>
                <a:ext cx="304800" cy="228600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13709" name="Straight Connector 202"/>
              <p:cNvCxnSpPr>
                <a:cxnSpLocks noChangeShapeType="1"/>
              </p:cNvCxnSpPr>
              <p:nvPr/>
            </p:nvCxnSpPr>
            <p:spPr bwMode="auto">
              <a:xfrm rot="5400000">
                <a:off x="2166162" y="1178823"/>
                <a:ext cx="228600" cy="4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710" name="Straight Connector 203"/>
              <p:cNvCxnSpPr>
                <a:cxnSpLocks noChangeShapeType="1"/>
              </p:cNvCxnSpPr>
              <p:nvPr/>
            </p:nvCxnSpPr>
            <p:spPr bwMode="auto">
              <a:xfrm rot="5400000">
                <a:off x="2024837" y="1178823"/>
                <a:ext cx="228600" cy="4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3702" name="Group 195"/>
            <p:cNvGrpSpPr>
              <a:grpSpLocks/>
            </p:cNvGrpSpPr>
            <p:nvPr/>
          </p:nvGrpSpPr>
          <p:grpSpPr bwMode="auto">
            <a:xfrm>
              <a:off x="2080845" y="2407140"/>
              <a:ext cx="304800" cy="228600"/>
              <a:chOff x="2057400" y="1066800"/>
              <a:chExt cx="304800" cy="228600"/>
            </a:xfrm>
          </p:grpSpPr>
          <p:cxnSp>
            <p:nvCxnSpPr>
              <p:cNvPr id="113703" name="Straight Connector 196"/>
              <p:cNvCxnSpPr>
                <a:cxnSpLocks noChangeShapeType="1"/>
                <a:endCxn id="113704" idx="2"/>
              </p:cNvCxnSpPr>
              <p:nvPr/>
            </p:nvCxnSpPr>
            <p:spPr bwMode="auto">
              <a:xfrm rot="5400000">
                <a:off x="2097777" y="1178823"/>
                <a:ext cx="228600" cy="4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3704" name="Rectangle 197"/>
              <p:cNvSpPr>
                <a:spLocks noChangeArrowheads="1"/>
              </p:cNvSpPr>
              <p:nvPr/>
            </p:nvSpPr>
            <p:spPr bwMode="auto">
              <a:xfrm>
                <a:off x="2057400" y="1066800"/>
                <a:ext cx="304800" cy="228600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13705" name="Straight Connector 198"/>
              <p:cNvCxnSpPr>
                <a:cxnSpLocks noChangeShapeType="1"/>
              </p:cNvCxnSpPr>
              <p:nvPr/>
            </p:nvCxnSpPr>
            <p:spPr bwMode="auto">
              <a:xfrm rot="5400000">
                <a:off x="2166162" y="1178823"/>
                <a:ext cx="228600" cy="4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706" name="Straight Connector 199"/>
              <p:cNvCxnSpPr>
                <a:cxnSpLocks noChangeShapeType="1"/>
              </p:cNvCxnSpPr>
              <p:nvPr/>
            </p:nvCxnSpPr>
            <p:spPr bwMode="auto">
              <a:xfrm rot="5400000">
                <a:off x="2024837" y="1178823"/>
                <a:ext cx="228600" cy="4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49" name="Oval 48"/>
          <p:cNvSpPr/>
          <p:nvPr/>
        </p:nvSpPr>
        <p:spPr bwMode="auto">
          <a:xfrm>
            <a:off x="3551238" y="2903538"/>
            <a:ext cx="623887" cy="61753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cxnSp>
        <p:nvCxnSpPr>
          <p:cNvPr id="113697" name="Curved Connector 97"/>
          <p:cNvCxnSpPr>
            <a:cxnSpLocks noChangeShapeType="1"/>
            <a:stCxn id="113693" idx="3"/>
            <a:endCxn id="49" idx="6"/>
          </p:cNvCxnSpPr>
          <p:nvPr/>
        </p:nvCxnSpPr>
        <p:spPr bwMode="auto">
          <a:xfrm flipH="1">
            <a:off x="4175125" y="2471738"/>
            <a:ext cx="173038" cy="739775"/>
          </a:xfrm>
          <a:prstGeom prst="curvedConnector3">
            <a:avLst>
              <a:gd name="adj1" fmla="val -132440"/>
            </a:avLst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698" name="Curved Connector 99"/>
          <p:cNvCxnSpPr>
            <a:cxnSpLocks noChangeShapeType="1"/>
            <a:stCxn id="49" idx="2"/>
            <a:endCxn id="113693" idx="1"/>
          </p:cNvCxnSpPr>
          <p:nvPr/>
        </p:nvCxnSpPr>
        <p:spPr bwMode="auto">
          <a:xfrm rot="10800000">
            <a:off x="3352800" y="2471738"/>
            <a:ext cx="198438" cy="739775"/>
          </a:xfrm>
          <a:prstGeom prst="curvedConnector3">
            <a:avLst>
              <a:gd name="adj1" fmla="val 215060"/>
            </a:avLst>
          </a:prstGeom>
          <a:noFill/>
          <a:ln w="1905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699" name="TextBox 278"/>
          <p:cNvSpPr txBox="1">
            <a:spLocks noChangeArrowheads="1"/>
          </p:cNvSpPr>
          <p:nvPr/>
        </p:nvSpPr>
        <p:spPr bwMode="auto">
          <a:xfrm>
            <a:off x="4427538" y="2173288"/>
            <a:ext cx="1839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00"/>
                </a:solidFill>
                <a:latin typeface="Calibri" charset="0"/>
                <a:cs typeface="Calibri" charset="0"/>
              </a:rPr>
              <a:t>2x2 router</a:t>
            </a:r>
          </a:p>
        </p:txBody>
      </p:sp>
      <p:sp>
        <p:nvSpPr>
          <p:cNvPr id="113700" name="Freeform 279"/>
          <p:cNvSpPr>
            <a:spLocks/>
          </p:cNvSpPr>
          <p:nvPr/>
        </p:nvSpPr>
        <p:spPr bwMode="auto">
          <a:xfrm>
            <a:off x="4267200" y="2214563"/>
            <a:ext cx="457200" cy="207962"/>
          </a:xfrm>
          <a:custGeom>
            <a:avLst/>
            <a:gdLst>
              <a:gd name="T0" fmla="*/ 0 w 1018573"/>
              <a:gd name="T1" fmla="*/ 0 h 694481"/>
              <a:gd name="T2" fmla="*/ 140 w 1018573"/>
              <a:gd name="T3" fmla="*/ 1 h 694481"/>
              <a:gd name="T4" fmla="*/ 147 w 1018573"/>
              <a:gd name="T5" fmla="*/ 1 h 694481"/>
              <a:gd name="T6" fmla="*/ 215 w 1018573"/>
              <a:gd name="T7" fmla="*/ 1 h 694481"/>
              <a:gd name="T8" fmla="*/ 0 60000 65536"/>
              <a:gd name="T9" fmla="*/ 0 60000 65536"/>
              <a:gd name="T10" fmla="*/ 0 60000 65536"/>
              <a:gd name="T11" fmla="*/ 0 60000 65536"/>
              <a:gd name="T12" fmla="*/ 0 w 1018573"/>
              <a:gd name="T13" fmla="*/ 0 h 694481"/>
              <a:gd name="T14" fmla="*/ 1018573 w 1018573"/>
              <a:gd name="T15" fmla="*/ 694481 h 69448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18573" h="694481">
                <a:moveTo>
                  <a:pt x="0" y="0"/>
                </a:moveTo>
                <a:cubicBezTo>
                  <a:pt x="272005" y="278757"/>
                  <a:pt x="544010" y="557514"/>
                  <a:pt x="659757" y="625033"/>
                </a:cubicBezTo>
                <a:cubicBezTo>
                  <a:pt x="775504" y="692552"/>
                  <a:pt x="634678" y="393539"/>
                  <a:pt x="694481" y="405114"/>
                </a:cubicBezTo>
                <a:cubicBezTo>
                  <a:pt x="754284" y="416689"/>
                  <a:pt x="886428" y="555585"/>
                  <a:pt x="1018573" y="694481"/>
                </a:cubicBez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88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Bidirectional Rings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+ Reduces latency</a:t>
            </a:r>
          </a:p>
          <a:p>
            <a:pPr marL="0" indent="0">
              <a:buNone/>
            </a:pPr>
            <a:r>
              <a:rPr lang="en-US" dirty="0" smtClean="0"/>
              <a:t>+ Improves scalability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- Slightly more complex injection policy (need to select which ring to inject a packet into)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6B90F-421D-D84E-A35C-F08F8B6ACECB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675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+ More scalable</a:t>
            </a:r>
          </a:p>
          <a:p>
            <a:pPr marL="0" indent="0">
              <a:buNone/>
            </a:pPr>
            <a:r>
              <a:rPr lang="en-US" dirty="0" smtClean="0"/>
              <a:t>+ Lower latency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- More complex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C9E0BEE-6161-F045-8A7A-67AC76032751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920"/>
            <a:ext cx="9144000" cy="2697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3505200"/>
            <a:ext cx="39370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794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Hierarchical Rings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Chris Fallin, </a:t>
            </a:r>
            <a:r>
              <a:rPr lang="en-US" dirty="0" err="1" smtClean="0"/>
              <a:t>Xiangyao</a:t>
            </a:r>
            <a:r>
              <a:rPr lang="en-US" dirty="0" smtClean="0"/>
              <a:t> Yu, Kevin Chang, </a:t>
            </a:r>
            <a:r>
              <a:rPr lang="en-US" dirty="0" err="1" smtClean="0"/>
              <a:t>Rachata</a:t>
            </a:r>
            <a:r>
              <a:rPr lang="en-US" dirty="0" smtClean="0"/>
              <a:t> </a:t>
            </a:r>
            <a:r>
              <a:rPr lang="en-US" dirty="0" err="1" smtClean="0"/>
              <a:t>Ausavarungnirun</a:t>
            </a:r>
            <a:r>
              <a:rPr lang="en-US" dirty="0" smtClean="0"/>
              <a:t>, Greg </a:t>
            </a:r>
            <a:r>
              <a:rPr lang="en-US" dirty="0" err="1" smtClean="0"/>
              <a:t>Nazario</a:t>
            </a:r>
            <a:r>
              <a:rPr lang="en-US" dirty="0" smtClean="0"/>
              <a:t>, </a:t>
            </a:r>
            <a:r>
              <a:rPr lang="en-US" dirty="0" err="1" smtClean="0"/>
              <a:t>Reetuparna</a:t>
            </a:r>
            <a:r>
              <a:rPr lang="en-US" dirty="0" smtClean="0"/>
              <a:t> Das, and </a:t>
            </a:r>
            <a:r>
              <a:rPr lang="en-US" u="sng" dirty="0" smtClean="0"/>
              <a:t>Onur Mutlu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b="1" dirty="0" smtClean="0">
                <a:hlinkClick r:id="rId2"/>
              </a:rPr>
              <a:t>"HiRD: A Low-Complexity, Energy-Efficient Hierarchical Ring Interconnect"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SAFARI Technical Report</a:t>
            </a:r>
            <a:r>
              <a:rPr lang="en-US" dirty="0" smtClean="0"/>
              <a:t>, TR-SAFARI-2012-004, Carnegie Mellon University, December 2012. </a:t>
            </a:r>
          </a:p>
          <a:p>
            <a:endParaRPr lang="en-US" dirty="0"/>
          </a:p>
          <a:p>
            <a:r>
              <a:rPr lang="en-US" dirty="0" smtClean="0"/>
              <a:t>Discusses the design and implementation of a mostly-bufferless hierarchical 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6B90F-421D-D84E-A35C-F08F8B6ACECB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11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Mesh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O(N) cost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Average latency: O(sqrt(N))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Easy to layout on-chip: regular and equal-length links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Path diversity: many ways to get from one node to another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Used in Tilera 100-core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And many on-chip network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 prototypes</a:t>
            </a:r>
          </a:p>
        </p:txBody>
      </p:sp>
      <p:sp>
        <p:nvSpPr>
          <p:cNvPr id="1146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0FD2638-EBEA-E24E-B7F2-831484141346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114692" name="Group 4"/>
          <p:cNvGrpSpPr>
            <a:grpSpLocks/>
          </p:cNvGrpSpPr>
          <p:nvPr/>
        </p:nvGrpSpPr>
        <p:grpSpPr bwMode="auto">
          <a:xfrm>
            <a:off x="4724400" y="3124200"/>
            <a:ext cx="2895600" cy="2965450"/>
            <a:chOff x="3696" y="2208"/>
            <a:chExt cx="1824" cy="1868"/>
          </a:xfrm>
        </p:grpSpPr>
        <p:grpSp>
          <p:nvGrpSpPr>
            <p:cNvPr id="114693" name="Group 5"/>
            <p:cNvGrpSpPr>
              <a:grpSpLocks/>
            </p:cNvGrpSpPr>
            <p:nvPr/>
          </p:nvGrpSpPr>
          <p:grpSpPr bwMode="auto">
            <a:xfrm>
              <a:off x="3696" y="2304"/>
              <a:ext cx="1768" cy="1772"/>
              <a:chOff x="1780" y="1924"/>
              <a:chExt cx="1768" cy="1772"/>
            </a:xfrm>
          </p:grpSpPr>
          <p:grpSp>
            <p:nvGrpSpPr>
              <p:cNvPr id="114758" name="Group 6"/>
              <p:cNvGrpSpPr>
                <a:grpSpLocks/>
              </p:cNvGrpSpPr>
              <p:nvPr/>
            </p:nvGrpSpPr>
            <p:grpSpPr bwMode="auto">
              <a:xfrm>
                <a:off x="1824" y="1968"/>
                <a:ext cx="1680" cy="1680"/>
                <a:chOff x="1824" y="1968"/>
                <a:chExt cx="1680" cy="1680"/>
              </a:xfrm>
            </p:grpSpPr>
            <p:sp>
              <p:nvSpPr>
                <p:cNvPr id="114832" name="Line 7"/>
                <p:cNvSpPr>
                  <a:spLocks noChangeShapeType="1"/>
                </p:cNvSpPr>
                <p:nvPr/>
              </p:nvSpPr>
              <p:spPr bwMode="auto">
                <a:xfrm>
                  <a:off x="1824" y="196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3" name="Line 8"/>
                <p:cNvSpPr>
                  <a:spLocks noChangeShapeType="1"/>
                </p:cNvSpPr>
                <p:nvPr/>
              </p:nvSpPr>
              <p:spPr bwMode="auto">
                <a:xfrm>
                  <a:off x="1824" y="220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4" name="Line 9"/>
                <p:cNvSpPr>
                  <a:spLocks noChangeShapeType="1"/>
                </p:cNvSpPr>
                <p:nvPr/>
              </p:nvSpPr>
              <p:spPr bwMode="auto">
                <a:xfrm>
                  <a:off x="1824" y="244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5" name="Line 10"/>
                <p:cNvSpPr>
                  <a:spLocks noChangeShapeType="1"/>
                </p:cNvSpPr>
                <p:nvPr/>
              </p:nvSpPr>
              <p:spPr bwMode="auto">
                <a:xfrm>
                  <a:off x="1824" y="268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6" name="Line 11"/>
                <p:cNvSpPr>
                  <a:spLocks noChangeShapeType="1"/>
                </p:cNvSpPr>
                <p:nvPr/>
              </p:nvSpPr>
              <p:spPr bwMode="auto">
                <a:xfrm>
                  <a:off x="1824" y="292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7" name="Line 12"/>
                <p:cNvSpPr>
                  <a:spLocks noChangeShapeType="1"/>
                </p:cNvSpPr>
                <p:nvPr/>
              </p:nvSpPr>
              <p:spPr bwMode="auto">
                <a:xfrm>
                  <a:off x="1824" y="316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8" name="Line 13"/>
                <p:cNvSpPr>
                  <a:spLocks noChangeShapeType="1"/>
                </p:cNvSpPr>
                <p:nvPr/>
              </p:nvSpPr>
              <p:spPr bwMode="auto">
                <a:xfrm>
                  <a:off x="1824" y="340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9" name="Line 14"/>
                <p:cNvSpPr>
                  <a:spLocks noChangeShapeType="1"/>
                </p:cNvSpPr>
                <p:nvPr/>
              </p:nvSpPr>
              <p:spPr bwMode="auto">
                <a:xfrm>
                  <a:off x="1824" y="3648"/>
                  <a:ext cx="168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14759" name="Group 15"/>
              <p:cNvGrpSpPr>
                <a:grpSpLocks/>
              </p:cNvGrpSpPr>
              <p:nvPr/>
            </p:nvGrpSpPr>
            <p:grpSpPr bwMode="auto">
              <a:xfrm>
                <a:off x="1824" y="1968"/>
                <a:ext cx="1680" cy="1728"/>
                <a:chOff x="1824" y="1968"/>
                <a:chExt cx="1680" cy="1728"/>
              </a:xfrm>
            </p:grpSpPr>
            <p:sp>
              <p:nvSpPr>
                <p:cNvPr id="114824" name="Line 16"/>
                <p:cNvSpPr>
                  <a:spLocks noChangeShapeType="1"/>
                </p:cNvSpPr>
                <p:nvPr/>
              </p:nvSpPr>
              <p:spPr bwMode="auto">
                <a:xfrm>
                  <a:off x="350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25" name="Line 17"/>
                <p:cNvSpPr>
                  <a:spLocks noChangeShapeType="1"/>
                </p:cNvSpPr>
                <p:nvPr/>
              </p:nvSpPr>
              <p:spPr bwMode="auto">
                <a:xfrm>
                  <a:off x="326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26" name="Line 18"/>
                <p:cNvSpPr>
                  <a:spLocks noChangeShapeType="1"/>
                </p:cNvSpPr>
                <p:nvPr/>
              </p:nvSpPr>
              <p:spPr bwMode="auto">
                <a:xfrm>
                  <a:off x="302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27" name="Line 19"/>
                <p:cNvSpPr>
                  <a:spLocks noChangeShapeType="1"/>
                </p:cNvSpPr>
                <p:nvPr/>
              </p:nvSpPr>
              <p:spPr bwMode="auto">
                <a:xfrm>
                  <a:off x="278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28" name="Line 20"/>
                <p:cNvSpPr>
                  <a:spLocks noChangeShapeType="1"/>
                </p:cNvSpPr>
                <p:nvPr/>
              </p:nvSpPr>
              <p:spPr bwMode="auto">
                <a:xfrm>
                  <a:off x="254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29" name="Line 21"/>
                <p:cNvSpPr>
                  <a:spLocks noChangeShapeType="1"/>
                </p:cNvSpPr>
                <p:nvPr/>
              </p:nvSpPr>
              <p:spPr bwMode="auto">
                <a:xfrm>
                  <a:off x="230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0" name="Line 22"/>
                <p:cNvSpPr>
                  <a:spLocks noChangeShapeType="1"/>
                </p:cNvSpPr>
                <p:nvPr/>
              </p:nvSpPr>
              <p:spPr bwMode="auto">
                <a:xfrm>
                  <a:off x="206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831" name="Line 23"/>
                <p:cNvSpPr>
                  <a:spLocks noChangeShapeType="1"/>
                </p:cNvSpPr>
                <p:nvPr/>
              </p:nvSpPr>
              <p:spPr bwMode="auto">
                <a:xfrm>
                  <a:off x="1824" y="1968"/>
                  <a:ext cx="0" cy="17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14760" name="Rectangle 24"/>
              <p:cNvSpPr>
                <a:spLocks noChangeArrowheads="1"/>
              </p:cNvSpPr>
              <p:nvPr/>
            </p:nvSpPr>
            <p:spPr bwMode="auto">
              <a:xfrm>
                <a:off x="178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1" name="Rectangle 25"/>
              <p:cNvSpPr>
                <a:spLocks noChangeArrowheads="1"/>
              </p:cNvSpPr>
              <p:nvPr/>
            </p:nvSpPr>
            <p:spPr bwMode="auto">
              <a:xfrm>
                <a:off x="202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2" name="Rectangle 26"/>
              <p:cNvSpPr>
                <a:spLocks noChangeArrowheads="1"/>
              </p:cNvSpPr>
              <p:nvPr/>
            </p:nvSpPr>
            <p:spPr bwMode="auto">
              <a:xfrm>
                <a:off x="226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3" name="Rectangle 27"/>
              <p:cNvSpPr>
                <a:spLocks noChangeArrowheads="1"/>
              </p:cNvSpPr>
              <p:nvPr/>
            </p:nvSpPr>
            <p:spPr bwMode="auto">
              <a:xfrm>
                <a:off x="250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4" name="Rectangle 28"/>
              <p:cNvSpPr>
                <a:spLocks noChangeArrowheads="1"/>
              </p:cNvSpPr>
              <p:nvPr/>
            </p:nvSpPr>
            <p:spPr bwMode="auto">
              <a:xfrm>
                <a:off x="274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5" name="Rectangle 29"/>
              <p:cNvSpPr>
                <a:spLocks noChangeArrowheads="1"/>
              </p:cNvSpPr>
              <p:nvPr/>
            </p:nvSpPr>
            <p:spPr bwMode="auto">
              <a:xfrm>
                <a:off x="298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6" name="Rectangle 30"/>
              <p:cNvSpPr>
                <a:spLocks noChangeArrowheads="1"/>
              </p:cNvSpPr>
              <p:nvPr/>
            </p:nvSpPr>
            <p:spPr bwMode="auto">
              <a:xfrm>
                <a:off x="322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7" name="Rectangle 31"/>
              <p:cNvSpPr>
                <a:spLocks noChangeArrowheads="1"/>
              </p:cNvSpPr>
              <p:nvPr/>
            </p:nvSpPr>
            <p:spPr bwMode="auto">
              <a:xfrm>
                <a:off x="3460" y="21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8" name="Rectangle 32"/>
              <p:cNvSpPr>
                <a:spLocks noChangeArrowheads="1"/>
              </p:cNvSpPr>
              <p:nvPr/>
            </p:nvSpPr>
            <p:spPr bwMode="auto">
              <a:xfrm>
                <a:off x="178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69" name="Rectangle 33"/>
              <p:cNvSpPr>
                <a:spLocks noChangeArrowheads="1"/>
              </p:cNvSpPr>
              <p:nvPr/>
            </p:nvSpPr>
            <p:spPr bwMode="auto">
              <a:xfrm>
                <a:off x="202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0" name="Rectangle 34"/>
              <p:cNvSpPr>
                <a:spLocks noChangeArrowheads="1"/>
              </p:cNvSpPr>
              <p:nvPr/>
            </p:nvSpPr>
            <p:spPr bwMode="auto">
              <a:xfrm>
                <a:off x="226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1" name="Rectangle 35"/>
              <p:cNvSpPr>
                <a:spLocks noChangeArrowheads="1"/>
              </p:cNvSpPr>
              <p:nvPr/>
            </p:nvSpPr>
            <p:spPr bwMode="auto">
              <a:xfrm>
                <a:off x="250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2" name="Rectangle 36"/>
              <p:cNvSpPr>
                <a:spLocks noChangeArrowheads="1"/>
              </p:cNvSpPr>
              <p:nvPr/>
            </p:nvSpPr>
            <p:spPr bwMode="auto">
              <a:xfrm>
                <a:off x="274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3" name="Rectangle 37"/>
              <p:cNvSpPr>
                <a:spLocks noChangeArrowheads="1"/>
              </p:cNvSpPr>
              <p:nvPr/>
            </p:nvSpPr>
            <p:spPr bwMode="auto">
              <a:xfrm>
                <a:off x="298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4" name="Rectangle 38"/>
              <p:cNvSpPr>
                <a:spLocks noChangeArrowheads="1"/>
              </p:cNvSpPr>
              <p:nvPr/>
            </p:nvSpPr>
            <p:spPr bwMode="auto">
              <a:xfrm>
                <a:off x="322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5" name="Rectangle 39"/>
              <p:cNvSpPr>
                <a:spLocks noChangeArrowheads="1"/>
              </p:cNvSpPr>
              <p:nvPr/>
            </p:nvSpPr>
            <p:spPr bwMode="auto">
              <a:xfrm>
                <a:off x="3460" y="24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6" name="Rectangle 40"/>
              <p:cNvSpPr>
                <a:spLocks noChangeArrowheads="1"/>
              </p:cNvSpPr>
              <p:nvPr/>
            </p:nvSpPr>
            <p:spPr bwMode="auto">
              <a:xfrm>
                <a:off x="178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7" name="Rectangle 41"/>
              <p:cNvSpPr>
                <a:spLocks noChangeArrowheads="1"/>
              </p:cNvSpPr>
              <p:nvPr/>
            </p:nvSpPr>
            <p:spPr bwMode="auto">
              <a:xfrm>
                <a:off x="202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8" name="Rectangle 42"/>
              <p:cNvSpPr>
                <a:spLocks noChangeArrowheads="1"/>
              </p:cNvSpPr>
              <p:nvPr/>
            </p:nvSpPr>
            <p:spPr bwMode="auto">
              <a:xfrm>
                <a:off x="226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79" name="Rectangle 43"/>
              <p:cNvSpPr>
                <a:spLocks noChangeArrowheads="1"/>
              </p:cNvSpPr>
              <p:nvPr/>
            </p:nvSpPr>
            <p:spPr bwMode="auto">
              <a:xfrm>
                <a:off x="250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0" name="Rectangle 44"/>
              <p:cNvSpPr>
                <a:spLocks noChangeArrowheads="1"/>
              </p:cNvSpPr>
              <p:nvPr/>
            </p:nvSpPr>
            <p:spPr bwMode="auto">
              <a:xfrm>
                <a:off x="274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1" name="Rectangle 45"/>
              <p:cNvSpPr>
                <a:spLocks noChangeArrowheads="1"/>
              </p:cNvSpPr>
              <p:nvPr/>
            </p:nvSpPr>
            <p:spPr bwMode="auto">
              <a:xfrm>
                <a:off x="298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2" name="Rectangle 46"/>
              <p:cNvSpPr>
                <a:spLocks noChangeArrowheads="1"/>
              </p:cNvSpPr>
              <p:nvPr/>
            </p:nvSpPr>
            <p:spPr bwMode="auto">
              <a:xfrm>
                <a:off x="322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3" name="Rectangle 47"/>
              <p:cNvSpPr>
                <a:spLocks noChangeArrowheads="1"/>
              </p:cNvSpPr>
              <p:nvPr/>
            </p:nvSpPr>
            <p:spPr bwMode="auto">
              <a:xfrm>
                <a:off x="3460" y="264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4" name="Rectangle 48"/>
              <p:cNvSpPr>
                <a:spLocks noChangeArrowheads="1"/>
              </p:cNvSpPr>
              <p:nvPr/>
            </p:nvSpPr>
            <p:spPr bwMode="auto">
              <a:xfrm>
                <a:off x="178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5" name="Rectangle 49"/>
              <p:cNvSpPr>
                <a:spLocks noChangeArrowheads="1"/>
              </p:cNvSpPr>
              <p:nvPr/>
            </p:nvSpPr>
            <p:spPr bwMode="auto">
              <a:xfrm>
                <a:off x="202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6" name="Rectangle 50"/>
              <p:cNvSpPr>
                <a:spLocks noChangeArrowheads="1"/>
              </p:cNvSpPr>
              <p:nvPr/>
            </p:nvSpPr>
            <p:spPr bwMode="auto">
              <a:xfrm>
                <a:off x="226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7" name="Rectangle 51"/>
              <p:cNvSpPr>
                <a:spLocks noChangeArrowheads="1"/>
              </p:cNvSpPr>
              <p:nvPr/>
            </p:nvSpPr>
            <p:spPr bwMode="auto">
              <a:xfrm>
                <a:off x="250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8" name="Rectangle 52"/>
              <p:cNvSpPr>
                <a:spLocks noChangeArrowheads="1"/>
              </p:cNvSpPr>
              <p:nvPr/>
            </p:nvSpPr>
            <p:spPr bwMode="auto">
              <a:xfrm>
                <a:off x="274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89" name="Rectangle 53"/>
              <p:cNvSpPr>
                <a:spLocks noChangeArrowheads="1"/>
              </p:cNvSpPr>
              <p:nvPr/>
            </p:nvSpPr>
            <p:spPr bwMode="auto">
              <a:xfrm>
                <a:off x="298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0" name="Rectangle 54"/>
              <p:cNvSpPr>
                <a:spLocks noChangeArrowheads="1"/>
              </p:cNvSpPr>
              <p:nvPr/>
            </p:nvSpPr>
            <p:spPr bwMode="auto">
              <a:xfrm>
                <a:off x="322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1" name="Rectangle 55"/>
              <p:cNvSpPr>
                <a:spLocks noChangeArrowheads="1"/>
              </p:cNvSpPr>
              <p:nvPr/>
            </p:nvSpPr>
            <p:spPr bwMode="auto">
              <a:xfrm>
                <a:off x="3460" y="288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2" name="Rectangle 56"/>
              <p:cNvSpPr>
                <a:spLocks noChangeArrowheads="1"/>
              </p:cNvSpPr>
              <p:nvPr/>
            </p:nvSpPr>
            <p:spPr bwMode="auto">
              <a:xfrm>
                <a:off x="178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3" name="Rectangle 57"/>
              <p:cNvSpPr>
                <a:spLocks noChangeArrowheads="1"/>
              </p:cNvSpPr>
              <p:nvPr/>
            </p:nvSpPr>
            <p:spPr bwMode="auto">
              <a:xfrm>
                <a:off x="202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4" name="Rectangle 58"/>
              <p:cNvSpPr>
                <a:spLocks noChangeArrowheads="1"/>
              </p:cNvSpPr>
              <p:nvPr/>
            </p:nvSpPr>
            <p:spPr bwMode="auto">
              <a:xfrm>
                <a:off x="226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5" name="Rectangle 59"/>
              <p:cNvSpPr>
                <a:spLocks noChangeArrowheads="1"/>
              </p:cNvSpPr>
              <p:nvPr/>
            </p:nvSpPr>
            <p:spPr bwMode="auto">
              <a:xfrm>
                <a:off x="250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6" name="Rectangle 60"/>
              <p:cNvSpPr>
                <a:spLocks noChangeArrowheads="1"/>
              </p:cNvSpPr>
              <p:nvPr/>
            </p:nvSpPr>
            <p:spPr bwMode="auto">
              <a:xfrm>
                <a:off x="274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7" name="Rectangle 61"/>
              <p:cNvSpPr>
                <a:spLocks noChangeArrowheads="1"/>
              </p:cNvSpPr>
              <p:nvPr/>
            </p:nvSpPr>
            <p:spPr bwMode="auto">
              <a:xfrm>
                <a:off x="298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8" name="Rectangle 62"/>
              <p:cNvSpPr>
                <a:spLocks noChangeArrowheads="1"/>
              </p:cNvSpPr>
              <p:nvPr/>
            </p:nvSpPr>
            <p:spPr bwMode="auto">
              <a:xfrm>
                <a:off x="322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799" name="Rectangle 63"/>
              <p:cNvSpPr>
                <a:spLocks noChangeArrowheads="1"/>
              </p:cNvSpPr>
              <p:nvPr/>
            </p:nvSpPr>
            <p:spPr bwMode="auto">
              <a:xfrm>
                <a:off x="3460" y="31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0" name="Rectangle 64"/>
              <p:cNvSpPr>
                <a:spLocks noChangeArrowheads="1"/>
              </p:cNvSpPr>
              <p:nvPr/>
            </p:nvSpPr>
            <p:spPr bwMode="auto">
              <a:xfrm>
                <a:off x="178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1" name="Rectangle 65"/>
              <p:cNvSpPr>
                <a:spLocks noChangeArrowheads="1"/>
              </p:cNvSpPr>
              <p:nvPr/>
            </p:nvSpPr>
            <p:spPr bwMode="auto">
              <a:xfrm>
                <a:off x="202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2" name="Rectangle 66"/>
              <p:cNvSpPr>
                <a:spLocks noChangeArrowheads="1"/>
              </p:cNvSpPr>
              <p:nvPr/>
            </p:nvSpPr>
            <p:spPr bwMode="auto">
              <a:xfrm>
                <a:off x="226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3" name="Rectangle 67"/>
              <p:cNvSpPr>
                <a:spLocks noChangeArrowheads="1"/>
              </p:cNvSpPr>
              <p:nvPr/>
            </p:nvSpPr>
            <p:spPr bwMode="auto">
              <a:xfrm>
                <a:off x="250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4" name="Rectangle 68"/>
              <p:cNvSpPr>
                <a:spLocks noChangeArrowheads="1"/>
              </p:cNvSpPr>
              <p:nvPr/>
            </p:nvSpPr>
            <p:spPr bwMode="auto">
              <a:xfrm>
                <a:off x="274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5" name="Rectangle 69"/>
              <p:cNvSpPr>
                <a:spLocks noChangeArrowheads="1"/>
              </p:cNvSpPr>
              <p:nvPr/>
            </p:nvSpPr>
            <p:spPr bwMode="auto">
              <a:xfrm>
                <a:off x="298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6" name="Rectangle 70"/>
              <p:cNvSpPr>
                <a:spLocks noChangeArrowheads="1"/>
              </p:cNvSpPr>
              <p:nvPr/>
            </p:nvSpPr>
            <p:spPr bwMode="auto">
              <a:xfrm>
                <a:off x="322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7" name="Rectangle 71"/>
              <p:cNvSpPr>
                <a:spLocks noChangeArrowheads="1"/>
              </p:cNvSpPr>
              <p:nvPr/>
            </p:nvSpPr>
            <p:spPr bwMode="auto">
              <a:xfrm>
                <a:off x="3460" y="336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8" name="Rectangle 72"/>
              <p:cNvSpPr>
                <a:spLocks noChangeArrowheads="1"/>
              </p:cNvSpPr>
              <p:nvPr/>
            </p:nvSpPr>
            <p:spPr bwMode="auto">
              <a:xfrm>
                <a:off x="178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09" name="Rectangle 73"/>
              <p:cNvSpPr>
                <a:spLocks noChangeArrowheads="1"/>
              </p:cNvSpPr>
              <p:nvPr/>
            </p:nvSpPr>
            <p:spPr bwMode="auto">
              <a:xfrm>
                <a:off x="202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0" name="Rectangle 74"/>
              <p:cNvSpPr>
                <a:spLocks noChangeArrowheads="1"/>
              </p:cNvSpPr>
              <p:nvPr/>
            </p:nvSpPr>
            <p:spPr bwMode="auto">
              <a:xfrm>
                <a:off x="226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1" name="Rectangle 75"/>
              <p:cNvSpPr>
                <a:spLocks noChangeArrowheads="1"/>
              </p:cNvSpPr>
              <p:nvPr/>
            </p:nvSpPr>
            <p:spPr bwMode="auto">
              <a:xfrm>
                <a:off x="250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2" name="Rectangle 76"/>
              <p:cNvSpPr>
                <a:spLocks noChangeArrowheads="1"/>
              </p:cNvSpPr>
              <p:nvPr/>
            </p:nvSpPr>
            <p:spPr bwMode="auto">
              <a:xfrm>
                <a:off x="274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3" name="Rectangle 77"/>
              <p:cNvSpPr>
                <a:spLocks noChangeArrowheads="1"/>
              </p:cNvSpPr>
              <p:nvPr/>
            </p:nvSpPr>
            <p:spPr bwMode="auto">
              <a:xfrm>
                <a:off x="298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4" name="Rectangle 78"/>
              <p:cNvSpPr>
                <a:spLocks noChangeArrowheads="1"/>
              </p:cNvSpPr>
              <p:nvPr/>
            </p:nvSpPr>
            <p:spPr bwMode="auto">
              <a:xfrm>
                <a:off x="322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5" name="Rectangle 79"/>
              <p:cNvSpPr>
                <a:spLocks noChangeArrowheads="1"/>
              </p:cNvSpPr>
              <p:nvPr/>
            </p:nvSpPr>
            <p:spPr bwMode="auto">
              <a:xfrm>
                <a:off x="3460" y="360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6" name="Rectangle 80"/>
              <p:cNvSpPr>
                <a:spLocks noChangeArrowheads="1"/>
              </p:cNvSpPr>
              <p:nvPr/>
            </p:nvSpPr>
            <p:spPr bwMode="auto">
              <a:xfrm>
                <a:off x="178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7" name="Rectangle 81"/>
              <p:cNvSpPr>
                <a:spLocks noChangeArrowheads="1"/>
              </p:cNvSpPr>
              <p:nvPr/>
            </p:nvSpPr>
            <p:spPr bwMode="auto">
              <a:xfrm>
                <a:off x="202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8" name="Rectangle 82"/>
              <p:cNvSpPr>
                <a:spLocks noChangeArrowheads="1"/>
              </p:cNvSpPr>
              <p:nvPr/>
            </p:nvSpPr>
            <p:spPr bwMode="auto">
              <a:xfrm>
                <a:off x="226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19" name="Rectangle 83"/>
              <p:cNvSpPr>
                <a:spLocks noChangeArrowheads="1"/>
              </p:cNvSpPr>
              <p:nvPr/>
            </p:nvSpPr>
            <p:spPr bwMode="auto">
              <a:xfrm>
                <a:off x="250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20" name="Rectangle 84"/>
              <p:cNvSpPr>
                <a:spLocks noChangeArrowheads="1"/>
              </p:cNvSpPr>
              <p:nvPr/>
            </p:nvSpPr>
            <p:spPr bwMode="auto">
              <a:xfrm>
                <a:off x="274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21" name="Rectangle 85"/>
              <p:cNvSpPr>
                <a:spLocks noChangeArrowheads="1"/>
              </p:cNvSpPr>
              <p:nvPr/>
            </p:nvSpPr>
            <p:spPr bwMode="auto">
              <a:xfrm>
                <a:off x="298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22" name="Rectangle 86"/>
              <p:cNvSpPr>
                <a:spLocks noChangeArrowheads="1"/>
              </p:cNvSpPr>
              <p:nvPr/>
            </p:nvSpPr>
            <p:spPr bwMode="auto">
              <a:xfrm>
                <a:off x="322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823" name="Rectangle 87"/>
              <p:cNvSpPr>
                <a:spLocks noChangeArrowheads="1"/>
              </p:cNvSpPr>
              <p:nvPr/>
            </p:nvSpPr>
            <p:spPr bwMode="auto">
              <a:xfrm>
                <a:off x="3460" y="1924"/>
                <a:ext cx="88" cy="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4694" name="Oval 88"/>
            <p:cNvSpPr>
              <a:spLocks noChangeArrowheads="1"/>
            </p:cNvSpPr>
            <p:nvPr/>
          </p:nvSpPr>
          <p:spPr bwMode="auto">
            <a:xfrm>
              <a:off x="374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695" name="Oval 89"/>
            <p:cNvSpPr>
              <a:spLocks noChangeArrowheads="1"/>
            </p:cNvSpPr>
            <p:nvPr/>
          </p:nvSpPr>
          <p:spPr bwMode="auto">
            <a:xfrm>
              <a:off x="398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696" name="Oval 90"/>
            <p:cNvSpPr>
              <a:spLocks noChangeArrowheads="1"/>
            </p:cNvSpPr>
            <p:nvPr/>
          </p:nvSpPr>
          <p:spPr bwMode="auto">
            <a:xfrm>
              <a:off x="422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697" name="Oval 91"/>
            <p:cNvSpPr>
              <a:spLocks noChangeArrowheads="1"/>
            </p:cNvSpPr>
            <p:nvPr/>
          </p:nvSpPr>
          <p:spPr bwMode="auto">
            <a:xfrm>
              <a:off x="446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698" name="Oval 92"/>
            <p:cNvSpPr>
              <a:spLocks noChangeArrowheads="1"/>
            </p:cNvSpPr>
            <p:nvPr/>
          </p:nvSpPr>
          <p:spPr bwMode="auto">
            <a:xfrm>
              <a:off x="470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699" name="Oval 93"/>
            <p:cNvSpPr>
              <a:spLocks noChangeArrowheads="1"/>
            </p:cNvSpPr>
            <p:nvPr/>
          </p:nvSpPr>
          <p:spPr bwMode="auto">
            <a:xfrm>
              <a:off x="494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0" name="Oval 94"/>
            <p:cNvSpPr>
              <a:spLocks noChangeArrowheads="1"/>
            </p:cNvSpPr>
            <p:nvPr/>
          </p:nvSpPr>
          <p:spPr bwMode="auto">
            <a:xfrm>
              <a:off x="518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1" name="Oval 95"/>
            <p:cNvSpPr>
              <a:spLocks noChangeArrowheads="1"/>
            </p:cNvSpPr>
            <p:nvPr/>
          </p:nvSpPr>
          <p:spPr bwMode="auto">
            <a:xfrm>
              <a:off x="5424" y="22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2" name="Oval 96"/>
            <p:cNvSpPr>
              <a:spLocks noChangeArrowheads="1"/>
            </p:cNvSpPr>
            <p:nvPr/>
          </p:nvSpPr>
          <p:spPr bwMode="auto">
            <a:xfrm>
              <a:off x="374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3" name="Oval 97"/>
            <p:cNvSpPr>
              <a:spLocks noChangeArrowheads="1"/>
            </p:cNvSpPr>
            <p:nvPr/>
          </p:nvSpPr>
          <p:spPr bwMode="auto">
            <a:xfrm>
              <a:off x="398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4" name="Oval 98"/>
            <p:cNvSpPr>
              <a:spLocks noChangeArrowheads="1"/>
            </p:cNvSpPr>
            <p:nvPr/>
          </p:nvSpPr>
          <p:spPr bwMode="auto">
            <a:xfrm>
              <a:off x="422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5" name="Oval 99"/>
            <p:cNvSpPr>
              <a:spLocks noChangeArrowheads="1"/>
            </p:cNvSpPr>
            <p:nvPr/>
          </p:nvSpPr>
          <p:spPr bwMode="auto">
            <a:xfrm>
              <a:off x="446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6" name="Oval 100"/>
            <p:cNvSpPr>
              <a:spLocks noChangeArrowheads="1"/>
            </p:cNvSpPr>
            <p:nvPr/>
          </p:nvSpPr>
          <p:spPr bwMode="auto">
            <a:xfrm>
              <a:off x="470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7" name="Oval 101"/>
            <p:cNvSpPr>
              <a:spLocks noChangeArrowheads="1"/>
            </p:cNvSpPr>
            <p:nvPr/>
          </p:nvSpPr>
          <p:spPr bwMode="auto">
            <a:xfrm>
              <a:off x="494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8" name="Oval 102"/>
            <p:cNvSpPr>
              <a:spLocks noChangeArrowheads="1"/>
            </p:cNvSpPr>
            <p:nvPr/>
          </p:nvSpPr>
          <p:spPr bwMode="auto">
            <a:xfrm>
              <a:off x="518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09" name="Oval 103"/>
            <p:cNvSpPr>
              <a:spLocks noChangeArrowheads="1"/>
            </p:cNvSpPr>
            <p:nvPr/>
          </p:nvSpPr>
          <p:spPr bwMode="auto">
            <a:xfrm>
              <a:off x="5424" y="24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0" name="Oval 104"/>
            <p:cNvSpPr>
              <a:spLocks noChangeArrowheads="1"/>
            </p:cNvSpPr>
            <p:nvPr/>
          </p:nvSpPr>
          <p:spPr bwMode="auto">
            <a:xfrm>
              <a:off x="374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1" name="Oval 105"/>
            <p:cNvSpPr>
              <a:spLocks noChangeArrowheads="1"/>
            </p:cNvSpPr>
            <p:nvPr/>
          </p:nvSpPr>
          <p:spPr bwMode="auto">
            <a:xfrm>
              <a:off x="398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2" name="Oval 106"/>
            <p:cNvSpPr>
              <a:spLocks noChangeArrowheads="1"/>
            </p:cNvSpPr>
            <p:nvPr/>
          </p:nvSpPr>
          <p:spPr bwMode="auto">
            <a:xfrm>
              <a:off x="422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3" name="Oval 107"/>
            <p:cNvSpPr>
              <a:spLocks noChangeArrowheads="1"/>
            </p:cNvSpPr>
            <p:nvPr/>
          </p:nvSpPr>
          <p:spPr bwMode="auto">
            <a:xfrm>
              <a:off x="446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4" name="Oval 108"/>
            <p:cNvSpPr>
              <a:spLocks noChangeArrowheads="1"/>
            </p:cNvSpPr>
            <p:nvPr/>
          </p:nvSpPr>
          <p:spPr bwMode="auto">
            <a:xfrm>
              <a:off x="470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5" name="Oval 109"/>
            <p:cNvSpPr>
              <a:spLocks noChangeArrowheads="1"/>
            </p:cNvSpPr>
            <p:nvPr/>
          </p:nvSpPr>
          <p:spPr bwMode="auto">
            <a:xfrm>
              <a:off x="494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6" name="Oval 110"/>
            <p:cNvSpPr>
              <a:spLocks noChangeArrowheads="1"/>
            </p:cNvSpPr>
            <p:nvPr/>
          </p:nvSpPr>
          <p:spPr bwMode="auto">
            <a:xfrm>
              <a:off x="518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7" name="Oval 111"/>
            <p:cNvSpPr>
              <a:spLocks noChangeArrowheads="1"/>
            </p:cNvSpPr>
            <p:nvPr/>
          </p:nvSpPr>
          <p:spPr bwMode="auto">
            <a:xfrm>
              <a:off x="5424" y="26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8" name="Oval 112"/>
            <p:cNvSpPr>
              <a:spLocks noChangeArrowheads="1"/>
            </p:cNvSpPr>
            <p:nvPr/>
          </p:nvSpPr>
          <p:spPr bwMode="auto">
            <a:xfrm>
              <a:off x="374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19" name="Oval 113"/>
            <p:cNvSpPr>
              <a:spLocks noChangeArrowheads="1"/>
            </p:cNvSpPr>
            <p:nvPr/>
          </p:nvSpPr>
          <p:spPr bwMode="auto">
            <a:xfrm>
              <a:off x="398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0" name="Oval 114"/>
            <p:cNvSpPr>
              <a:spLocks noChangeArrowheads="1"/>
            </p:cNvSpPr>
            <p:nvPr/>
          </p:nvSpPr>
          <p:spPr bwMode="auto">
            <a:xfrm>
              <a:off x="422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1" name="Oval 115"/>
            <p:cNvSpPr>
              <a:spLocks noChangeArrowheads="1"/>
            </p:cNvSpPr>
            <p:nvPr/>
          </p:nvSpPr>
          <p:spPr bwMode="auto">
            <a:xfrm>
              <a:off x="446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2" name="Oval 116"/>
            <p:cNvSpPr>
              <a:spLocks noChangeArrowheads="1"/>
            </p:cNvSpPr>
            <p:nvPr/>
          </p:nvSpPr>
          <p:spPr bwMode="auto">
            <a:xfrm>
              <a:off x="470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3" name="Oval 117"/>
            <p:cNvSpPr>
              <a:spLocks noChangeArrowheads="1"/>
            </p:cNvSpPr>
            <p:nvPr/>
          </p:nvSpPr>
          <p:spPr bwMode="auto">
            <a:xfrm>
              <a:off x="494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4" name="Oval 118"/>
            <p:cNvSpPr>
              <a:spLocks noChangeArrowheads="1"/>
            </p:cNvSpPr>
            <p:nvPr/>
          </p:nvSpPr>
          <p:spPr bwMode="auto">
            <a:xfrm>
              <a:off x="518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5" name="Oval 119"/>
            <p:cNvSpPr>
              <a:spLocks noChangeArrowheads="1"/>
            </p:cNvSpPr>
            <p:nvPr/>
          </p:nvSpPr>
          <p:spPr bwMode="auto">
            <a:xfrm>
              <a:off x="5424" y="292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6" name="Oval 120"/>
            <p:cNvSpPr>
              <a:spLocks noChangeArrowheads="1"/>
            </p:cNvSpPr>
            <p:nvPr/>
          </p:nvSpPr>
          <p:spPr bwMode="auto">
            <a:xfrm>
              <a:off x="374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7" name="Oval 121"/>
            <p:cNvSpPr>
              <a:spLocks noChangeArrowheads="1"/>
            </p:cNvSpPr>
            <p:nvPr/>
          </p:nvSpPr>
          <p:spPr bwMode="auto">
            <a:xfrm>
              <a:off x="398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8" name="Oval 122"/>
            <p:cNvSpPr>
              <a:spLocks noChangeArrowheads="1"/>
            </p:cNvSpPr>
            <p:nvPr/>
          </p:nvSpPr>
          <p:spPr bwMode="auto">
            <a:xfrm>
              <a:off x="422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29" name="Oval 123"/>
            <p:cNvSpPr>
              <a:spLocks noChangeArrowheads="1"/>
            </p:cNvSpPr>
            <p:nvPr/>
          </p:nvSpPr>
          <p:spPr bwMode="auto">
            <a:xfrm>
              <a:off x="446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0" name="Oval 124"/>
            <p:cNvSpPr>
              <a:spLocks noChangeArrowheads="1"/>
            </p:cNvSpPr>
            <p:nvPr/>
          </p:nvSpPr>
          <p:spPr bwMode="auto">
            <a:xfrm>
              <a:off x="470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1" name="Oval 125"/>
            <p:cNvSpPr>
              <a:spLocks noChangeArrowheads="1"/>
            </p:cNvSpPr>
            <p:nvPr/>
          </p:nvSpPr>
          <p:spPr bwMode="auto">
            <a:xfrm>
              <a:off x="494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2" name="Oval 126"/>
            <p:cNvSpPr>
              <a:spLocks noChangeArrowheads="1"/>
            </p:cNvSpPr>
            <p:nvPr/>
          </p:nvSpPr>
          <p:spPr bwMode="auto">
            <a:xfrm>
              <a:off x="518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3" name="Oval 127"/>
            <p:cNvSpPr>
              <a:spLocks noChangeArrowheads="1"/>
            </p:cNvSpPr>
            <p:nvPr/>
          </p:nvSpPr>
          <p:spPr bwMode="auto">
            <a:xfrm>
              <a:off x="5424" y="316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4" name="Oval 128"/>
            <p:cNvSpPr>
              <a:spLocks noChangeArrowheads="1"/>
            </p:cNvSpPr>
            <p:nvPr/>
          </p:nvSpPr>
          <p:spPr bwMode="auto">
            <a:xfrm>
              <a:off x="374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5" name="Oval 129"/>
            <p:cNvSpPr>
              <a:spLocks noChangeArrowheads="1"/>
            </p:cNvSpPr>
            <p:nvPr/>
          </p:nvSpPr>
          <p:spPr bwMode="auto">
            <a:xfrm>
              <a:off x="398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6" name="Oval 130"/>
            <p:cNvSpPr>
              <a:spLocks noChangeArrowheads="1"/>
            </p:cNvSpPr>
            <p:nvPr/>
          </p:nvSpPr>
          <p:spPr bwMode="auto">
            <a:xfrm>
              <a:off x="422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7" name="Oval 131"/>
            <p:cNvSpPr>
              <a:spLocks noChangeArrowheads="1"/>
            </p:cNvSpPr>
            <p:nvPr/>
          </p:nvSpPr>
          <p:spPr bwMode="auto">
            <a:xfrm>
              <a:off x="446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8" name="Oval 132"/>
            <p:cNvSpPr>
              <a:spLocks noChangeArrowheads="1"/>
            </p:cNvSpPr>
            <p:nvPr/>
          </p:nvSpPr>
          <p:spPr bwMode="auto">
            <a:xfrm>
              <a:off x="470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39" name="Oval 133"/>
            <p:cNvSpPr>
              <a:spLocks noChangeArrowheads="1"/>
            </p:cNvSpPr>
            <p:nvPr/>
          </p:nvSpPr>
          <p:spPr bwMode="auto">
            <a:xfrm>
              <a:off x="494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0" name="Oval 134"/>
            <p:cNvSpPr>
              <a:spLocks noChangeArrowheads="1"/>
            </p:cNvSpPr>
            <p:nvPr/>
          </p:nvSpPr>
          <p:spPr bwMode="auto">
            <a:xfrm>
              <a:off x="518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1" name="Oval 135"/>
            <p:cNvSpPr>
              <a:spLocks noChangeArrowheads="1"/>
            </p:cNvSpPr>
            <p:nvPr/>
          </p:nvSpPr>
          <p:spPr bwMode="auto">
            <a:xfrm>
              <a:off x="5424" y="340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2" name="Oval 136"/>
            <p:cNvSpPr>
              <a:spLocks noChangeArrowheads="1"/>
            </p:cNvSpPr>
            <p:nvPr/>
          </p:nvSpPr>
          <p:spPr bwMode="auto">
            <a:xfrm>
              <a:off x="374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3" name="Oval 137"/>
            <p:cNvSpPr>
              <a:spLocks noChangeArrowheads="1"/>
            </p:cNvSpPr>
            <p:nvPr/>
          </p:nvSpPr>
          <p:spPr bwMode="auto">
            <a:xfrm>
              <a:off x="398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4" name="Oval 138"/>
            <p:cNvSpPr>
              <a:spLocks noChangeArrowheads="1"/>
            </p:cNvSpPr>
            <p:nvPr/>
          </p:nvSpPr>
          <p:spPr bwMode="auto">
            <a:xfrm>
              <a:off x="422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5" name="Oval 139"/>
            <p:cNvSpPr>
              <a:spLocks noChangeArrowheads="1"/>
            </p:cNvSpPr>
            <p:nvPr/>
          </p:nvSpPr>
          <p:spPr bwMode="auto">
            <a:xfrm>
              <a:off x="446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6" name="Oval 140"/>
            <p:cNvSpPr>
              <a:spLocks noChangeArrowheads="1"/>
            </p:cNvSpPr>
            <p:nvPr/>
          </p:nvSpPr>
          <p:spPr bwMode="auto">
            <a:xfrm>
              <a:off x="470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7" name="Oval 141"/>
            <p:cNvSpPr>
              <a:spLocks noChangeArrowheads="1"/>
            </p:cNvSpPr>
            <p:nvPr/>
          </p:nvSpPr>
          <p:spPr bwMode="auto">
            <a:xfrm>
              <a:off x="494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8" name="Oval 142"/>
            <p:cNvSpPr>
              <a:spLocks noChangeArrowheads="1"/>
            </p:cNvSpPr>
            <p:nvPr/>
          </p:nvSpPr>
          <p:spPr bwMode="auto">
            <a:xfrm>
              <a:off x="518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49" name="Oval 143"/>
            <p:cNvSpPr>
              <a:spLocks noChangeArrowheads="1"/>
            </p:cNvSpPr>
            <p:nvPr/>
          </p:nvSpPr>
          <p:spPr bwMode="auto">
            <a:xfrm>
              <a:off x="5424" y="364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0" name="Oval 144"/>
            <p:cNvSpPr>
              <a:spLocks noChangeArrowheads="1"/>
            </p:cNvSpPr>
            <p:nvPr/>
          </p:nvSpPr>
          <p:spPr bwMode="auto">
            <a:xfrm>
              <a:off x="374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1" name="Oval 145"/>
            <p:cNvSpPr>
              <a:spLocks noChangeArrowheads="1"/>
            </p:cNvSpPr>
            <p:nvPr/>
          </p:nvSpPr>
          <p:spPr bwMode="auto">
            <a:xfrm>
              <a:off x="398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2" name="Oval 146"/>
            <p:cNvSpPr>
              <a:spLocks noChangeArrowheads="1"/>
            </p:cNvSpPr>
            <p:nvPr/>
          </p:nvSpPr>
          <p:spPr bwMode="auto">
            <a:xfrm>
              <a:off x="422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3" name="Oval 147"/>
            <p:cNvSpPr>
              <a:spLocks noChangeArrowheads="1"/>
            </p:cNvSpPr>
            <p:nvPr/>
          </p:nvSpPr>
          <p:spPr bwMode="auto">
            <a:xfrm>
              <a:off x="446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4" name="Oval 148"/>
            <p:cNvSpPr>
              <a:spLocks noChangeArrowheads="1"/>
            </p:cNvSpPr>
            <p:nvPr/>
          </p:nvSpPr>
          <p:spPr bwMode="auto">
            <a:xfrm>
              <a:off x="470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5" name="Oval 149"/>
            <p:cNvSpPr>
              <a:spLocks noChangeArrowheads="1"/>
            </p:cNvSpPr>
            <p:nvPr/>
          </p:nvSpPr>
          <p:spPr bwMode="auto">
            <a:xfrm>
              <a:off x="494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6" name="Oval 150"/>
            <p:cNvSpPr>
              <a:spLocks noChangeArrowheads="1"/>
            </p:cNvSpPr>
            <p:nvPr/>
          </p:nvSpPr>
          <p:spPr bwMode="auto">
            <a:xfrm>
              <a:off x="518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4757" name="Oval 151"/>
            <p:cNvSpPr>
              <a:spLocks noChangeArrowheads="1"/>
            </p:cNvSpPr>
            <p:nvPr/>
          </p:nvSpPr>
          <p:spPr bwMode="auto">
            <a:xfrm>
              <a:off x="5424" y="3888"/>
              <a:ext cx="96" cy="9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7977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Torus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Mesh is not symmetric on edges: performance very sensitive to placement of task on edge vs. middle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Torus avoids this problem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Higher path diversity (and bisection bandwidth) than mesh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Higher cost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Harder to lay out on-chip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- Unequal link lengths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2823943-4AC3-4444-B7FF-433B19086EF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116740" name="Group 4"/>
          <p:cNvGrpSpPr>
            <a:grpSpLocks/>
          </p:cNvGrpSpPr>
          <p:nvPr/>
        </p:nvGrpSpPr>
        <p:grpSpPr bwMode="auto">
          <a:xfrm>
            <a:off x="5181600" y="2984500"/>
            <a:ext cx="3327400" cy="3289300"/>
            <a:chOff x="3264" y="1880"/>
            <a:chExt cx="2096" cy="2072"/>
          </a:xfrm>
        </p:grpSpPr>
        <p:sp>
          <p:nvSpPr>
            <p:cNvPr id="116741" name="Rectangle 5"/>
            <p:cNvSpPr>
              <a:spLocks noChangeArrowheads="1"/>
            </p:cNvSpPr>
            <p:nvPr/>
          </p:nvSpPr>
          <p:spPr bwMode="auto">
            <a:xfrm>
              <a:off x="3648" y="206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2" name="Rectangle 6"/>
            <p:cNvSpPr>
              <a:spLocks noChangeArrowheads="1"/>
            </p:cNvSpPr>
            <p:nvPr/>
          </p:nvSpPr>
          <p:spPr bwMode="auto">
            <a:xfrm>
              <a:off x="4032" y="206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3" name="Rectangle 7"/>
            <p:cNvSpPr>
              <a:spLocks noChangeArrowheads="1"/>
            </p:cNvSpPr>
            <p:nvPr/>
          </p:nvSpPr>
          <p:spPr bwMode="auto">
            <a:xfrm>
              <a:off x="4416" y="206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4" name="Rectangle 8"/>
            <p:cNvSpPr>
              <a:spLocks noChangeArrowheads="1"/>
            </p:cNvSpPr>
            <p:nvPr/>
          </p:nvSpPr>
          <p:spPr bwMode="auto">
            <a:xfrm>
              <a:off x="4800" y="206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5" name="Line 9"/>
            <p:cNvSpPr>
              <a:spLocks noChangeShapeType="1"/>
            </p:cNvSpPr>
            <p:nvPr/>
          </p:nvSpPr>
          <p:spPr bwMode="auto">
            <a:xfrm>
              <a:off x="3840" y="216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6" name="Line 10"/>
            <p:cNvSpPr>
              <a:spLocks noChangeShapeType="1"/>
            </p:cNvSpPr>
            <p:nvPr/>
          </p:nvSpPr>
          <p:spPr bwMode="auto">
            <a:xfrm>
              <a:off x="4224" y="216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7" name="Line 11"/>
            <p:cNvSpPr>
              <a:spLocks noChangeShapeType="1"/>
            </p:cNvSpPr>
            <p:nvPr/>
          </p:nvSpPr>
          <p:spPr bwMode="auto">
            <a:xfrm>
              <a:off x="4608" y="216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8" name="Freeform 12"/>
            <p:cNvSpPr>
              <a:spLocks/>
            </p:cNvSpPr>
            <p:nvPr/>
          </p:nvSpPr>
          <p:spPr bwMode="auto">
            <a:xfrm>
              <a:off x="3264" y="1880"/>
              <a:ext cx="2096" cy="280"/>
            </a:xfrm>
            <a:custGeom>
              <a:avLst/>
              <a:gdLst>
                <a:gd name="T0" fmla="*/ 1728 w 2096"/>
                <a:gd name="T1" fmla="*/ 280 h 280"/>
                <a:gd name="T2" fmla="*/ 1872 w 2096"/>
                <a:gd name="T3" fmla="*/ 232 h 280"/>
                <a:gd name="T4" fmla="*/ 1824 w 2096"/>
                <a:gd name="T5" fmla="*/ 40 h 280"/>
                <a:gd name="T6" fmla="*/ 240 w 2096"/>
                <a:gd name="T7" fmla="*/ 40 h 280"/>
                <a:gd name="T8" fmla="*/ 384 w 2096"/>
                <a:gd name="T9" fmla="*/ 280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6"/>
                <a:gd name="T16" fmla="*/ 0 h 280"/>
                <a:gd name="T17" fmla="*/ 2096 w 2096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6" h="280">
                  <a:moveTo>
                    <a:pt x="1728" y="280"/>
                  </a:moveTo>
                  <a:cubicBezTo>
                    <a:pt x="1792" y="276"/>
                    <a:pt x="1856" y="272"/>
                    <a:pt x="1872" y="232"/>
                  </a:cubicBezTo>
                  <a:cubicBezTo>
                    <a:pt x="1888" y="192"/>
                    <a:pt x="2096" y="72"/>
                    <a:pt x="1824" y="40"/>
                  </a:cubicBezTo>
                  <a:cubicBezTo>
                    <a:pt x="1552" y="8"/>
                    <a:pt x="480" y="0"/>
                    <a:pt x="240" y="40"/>
                  </a:cubicBezTo>
                  <a:cubicBezTo>
                    <a:pt x="0" y="80"/>
                    <a:pt x="360" y="240"/>
                    <a:pt x="384" y="2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49" name="Rectangle 13"/>
            <p:cNvSpPr>
              <a:spLocks noChangeArrowheads="1"/>
            </p:cNvSpPr>
            <p:nvPr/>
          </p:nvSpPr>
          <p:spPr bwMode="auto">
            <a:xfrm>
              <a:off x="3648" y="25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0" name="Rectangle 14"/>
            <p:cNvSpPr>
              <a:spLocks noChangeArrowheads="1"/>
            </p:cNvSpPr>
            <p:nvPr/>
          </p:nvSpPr>
          <p:spPr bwMode="auto">
            <a:xfrm>
              <a:off x="4032" y="25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1" name="Rectangle 15"/>
            <p:cNvSpPr>
              <a:spLocks noChangeArrowheads="1"/>
            </p:cNvSpPr>
            <p:nvPr/>
          </p:nvSpPr>
          <p:spPr bwMode="auto">
            <a:xfrm>
              <a:off x="4416" y="25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2" name="Rectangle 16"/>
            <p:cNvSpPr>
              <a:spLocks noChangeArrowheads="1"/>
            </p:cNvSpPr>
            <p:nvPr/>
          </p:nvSpPr>
          <p:spPr bwMode="auto">
            <a:xfrm>
              <a:off x="4800" y="25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3" name="Line 17"/>
            <p:cNvSpPr>
              <a:spLocks noChangeShapeType="1"/>
            </p:cNvSpPr>
            <p:nvPr/>
          </p:nvSpPr>
          <p:spPr bwMode="auto">
            <a:xfrm>
              <a:off x="3840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4" name="Line 18"/>
            <p:cNvSpPr>
              <a:spLocks noChangeShapeType="1"/>
            </p:cNvSpPr>
            <p:nvPr/>
          </p:nvSpPr>
          <p:spPr bwMode="auto">
            <a:xfrm>
              <a:off x="4224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5" name="Line 19"/>
            <p:cNvSpPr>
              <a:spLocks noChangeShapeType="1"/>
            </p:cNvSpPr>
            <p:nvPr/>
          </p:nvSpPr>
          <p:spPr bwMode="auto">
            <a:xfrm>
              <a:off x="4608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6" name="Freeform 20"/>
            <p:cNvSpPr>
              <a:spLocks/>
            </p:cNvSpPr>
            <p:nvPr/>
          </p:nvSpPr>
          <p:spPr bwMode="auto">
            <a:xfrm>
              <a:off x="3264" y="2360"/>
              <a:ext cx="2096" cy="280"/>
            </a:xfrm>
            <a:custGeom>
              <a:avLst/>
              <a:gdLst>
                <a:gd name="T0" fmla="*/ 1728 w 2096"/>
                <a:gd name="T1" fmla="*/ 280 h 280"/>
                <a:gd name="T2" fmla="*/ 1872 w 2096"/>
                <a:gd name="T3" fmla="*/ 232 h 280"/>
                <a:gd name="T4" fmla="*/ 1824 w 2096"/>
                <a:gd name="T5" fmla="*/ 40 h 280"/>
                <a:gd name="T6" fmla="*/ 240 w 2096"/>
                <a:gd name="T7" fmla="*/ 40 h 280"/>
                <a:gd name="T8" fmla="*/ 384 w 2096"/>
                <a:gd name="T9" fmla="*/ 280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6"/>
                <a:gd name="T16" fmla="*/ 0 h 280"/>
                <a:gd name="T17" fmla="*/ 2096 w 2096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6" h="280">
                  <a:moveTo>
                    <a:pt x="1728" y="280"/>
                  </a:moveTo>
                  <a:cubicBezTo>
                    <a:pt x="1792" y="276"/>
                    <a:pt x="1856" y="272"/>
                    <a:pt x="1872" y="232"/>
                  </a:cubicBezTo>
                  <a:cubicBezTo>
                    <a:pt x="1888" y="192"/>
                    <a:pt x="2096" y="72"/>
                    <a:pt x="1824" y="40"/>
                  </a:cubicBezTo>
                  <a:cubicBezTo>
                    <a:pt x="1552" y="8"/>
                    <a:pt x="480" y="0"/>
                    <a:pt x="240" y="40"/>
                  </a:cubicBezTo>
                  <a:cubicBezTo>
                    <a:pt x="0" y="80"/>
                    <a:pt x="360" y="240"/>
                    <a:pt x="384" y="2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7" name="Rectangle 21"/>
            <p:cNvSpPr>
              <a:spLocks noChangeArrowheads="1"/>
            </p:cNvSpPr>
            <p:nvPr/>
          </p:nvSpPr>
          <p:spPr bwMode="auto">
            <a:xfrm>
              <a:off x="3648" y="302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8" name="Rectangle 22"/>
            <p:cNvSpPr>
              <a:spLocks noChangeArrowheads="1"/>
            </p:cNvSpPr>
            <p:nvPr/>
          </p:nvSpPr>
          <p:spPr bwMode="auto">
            <a:xfrm>
              <a:off x="4032" y="302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59" name="Rectangle 23"/>
            <p:cNvSpPr>
              <a:spLocks noChangeArrowheads="1"/>
            </p:cNvSpPr>
            <p:nvPr/>
          </p:nvSpPr>
          <p:spPr bwMode="auto">
            <a:xfrm>
              <a:off x="4416" y="302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0" name="Rectangle 24"/>
            <p:cNvSpPr>
              <a:spLocks noChangeArrowheads="1"/>
            </p:cNvSpPr>
            <p:nvPr/>
          </p:nvSpPr>
          <p:spPr bwMode="auto">
            <a:xfrm>
              <a:off x="4800" y="302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1" name="Line 25"/>
            <p:cNvSpPr>
              <a:spLocks noChangeShapeType="1"/>
            </p:cNvSpPr>
            <p:nvPr/>
          </p:nvSpPr>
          <p:spPr bwMode="auto">
            <a:xfrm>
              <a:off x="3840" y="312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2" name="Line 26"/>
            <p:cNvSpPr>
              <a:spLocks noChangeShapeType="1"/>
            </p:cNvSpPr>
            <p:nvPr/>
          </p:nvSpPr>
          <p:spPr bwMode="auto">
            <a:xfrm>
              <a:off x="4224" y="312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3" name="Line 27"/>
            <p:cNvSpPr>
              <a:spLocks noChangeShapeType="1"/>
            </p:cNvSpPr>
            <p:nvPr/>
          </p:nvSpPr>
          <p:spPr bwMode="auto">
            <a:xfrm>
              <a:off x="4608" y="312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4" name="Freeform 28"/>
            <p:cNvSpPr>
              <a:spLocks/>
            </p:cNvSpPr>
            <p:nvPr/>
          </p:nvSpPr>
          <p:spPr bwMode="auto">
            <a:xfrm>
              <a:off x="3264" y="2840"/>
              <a:ext cx="2096" cy="280"/>
            </a:xfrm>
            <a:custGeom>
              <a:avLst/>
              <a:gdLst>
                <a:gd name="T0" fmla="*/ 1728 w 2096"/>
                <a:gd name="T1" fmla="*/ 280 h 280"/>
                <a:gd name="T2" fmla="*/ 1872 w 2096"/>
                <a:gd name="T3" fmla="*/ 232 h 280"/>
                <a:gd name="T4" fmla="*/ 1824 w 2096"/>
                <a:gd name="T5" fmla="*/ 40 h 280"/>
                <a:gd name="T6" fmla="*/ 240 w 2096"/>
                <a:gd name="T7" fmla="*/ 40 h 280"/>
                <a:gd name="T8" fmla="*/ 384 w 2096"/>
                <a:gd name="T9" fmla="*/ 280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6"/>
                <a:gd name="T16" fmla="*/ 0 h 280"/>
                <a:gd name="T17" fmla="*/ 2096 w 2096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6" h="280">
                  <a:moveTo>
                    <a:pt x="1728" y="280"/>
                  </a:moveTo>
                  <a:cubicBezTo>
                    <a:pt x="1792" y="276"/>
                    <a:pt x="1856" y="272"/>
                    <a:pt x="1872" y="232"/>
                  </a:cubicBezTo>
                  <a:cubicBezTo>
                    <a:pt x="1888" y="192"/>
                    <a:pt x="2096" y="72"/>
                    <a:pt x="1824" y="40"/>
                  </a:cubicBezTo>
                  <a:cubicBezTo>
                    <a:pt x="1552" y="8"/>
                    <a:pt x="480" y="0"/>
                    <a:pt x="240" y="40"/>
                  </a:cubicBezTo>
                  <a:cubicBezTo>
                    <a:pt x="0" y="80"/>
                    <a:pt x="360" y="240"/>
                    <a:pt x="384" y="2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5" name="Rectangle 29"/>
            <p:cNvSpPr>
              <a:spLocks noChangeArrowheads="1"/>
            </p:cNvSpPr>
            <p:nvPr/>
          </p:nvSpPr>
          <p:spPr bwMode="auto">
            <a:xfrm>
              <a:off x="3648" y="35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6" name="Rectangle 30"/>
            <p:cNvSpPr>
              <a:spLocks noChangeArrowheads="1"/>
            </p:cNvSpPr>
            <p:nvPr/>
          </p:nvSpPr>
          <p:spPr bwMode="auto">
            <a:xfrm>
              <a:off x="4032" y="35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7" name="Rectangle 31"/>
            <p:cNvSpPr>
              <a:spLocks noChangeArrowheads="1"/>
            </p:cNvSpPr>
            <p:nvPr/>
          </p:nvSpPr>
          <p:spPr bwMode="auto">
            <a:xfrm>
              <a:off x="4416" y="35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8" name="Rectangle 32"/>
            <p:cNvSpPr>
              <a:spLocks noChangeArrowheads="1"/>
            </p:cNvSpPr>
            <p:nvPr/>
          </p:nvSpPr>
          <p:spPr bwMode="auto">
            <a:xfrm>
              <a:off x="4800" y="35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69" name="Line 33"/>
            <p:cNvSpPr>
              <a:spLocks noChangeShapeType="1"/>
            </p:cNvSpPr>
            <p:nvPr/>
          </p:nvSpPr>
          <p:spPr bwMode="auto">
            <a:xfrm>
              <a:off x="3840" y="36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0" name="Line 34"/>
            <p:cNvSpPr>
              <a:spLocks noChangeShapeType="1"/>
            </p:cNvSpPr>
            <p:nvPr/>
          </p:nvSpPr>
          <p:spPr bwMode="auto">
            <a:xfrm>
              <a:off x="4224" y="36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1" name="Line 35"/>
            <p:cNvSpPr>
              <a:spLocks noChangeShapeType="1"/>
            </p:cNvSpPr>
            <p:nvPr/>
          </p:nvSpPr>
          <p:spPr bwMode="auto">
            <a:xfrm>
              <a:off x="4608" y="36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2" name="Freeform 36"/>
            <p:cNvSpPr>
              <a:spLocks/>
            </p:cNvSpPr>
            <p:nvPr/>
          </p:nvSpPr>
          <p:spPr bwMode="auto">
            <a:xfrm>
              <a:off x="3264" y="3320"/>
              <a:ext cx="2096" cy="280"/>
            </a:xfrm>
            <a:custGeom>
              <a:avLst/>
              <a:gdLst>
                <a:gd name="T0" fmla="*/ 1728 w 2096"/>
                <a:gd name="T1" fmla="*/ 280 h 280"/>
                <a:gd name="T2" fmla="*/ 1872 w 2096"/>
                <a:gd name="T3" fmla="*/ 232 h 280"/>
                <a:gd name="T4" fmla="*/ 1824 w 2096"/>
                <a:gd name="T5" fmla="*/ 40 h 280"/>
                <a:gd name="T6" fmla="*/ 240 w 2096"/>
                <a:gd name="T7" fmla="*/ 40 h 280"/>
                <a:gd name="T8" fmla="*/ 384 w 2096"/>
                <a:gd name="T9" fmla="*/ 280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6"/>
                <a:gd name="T16" fmla="*/ 0 h 280"/>
                <a:gd name="T17" fmla="*/ 2096 w 2096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6" h="280">
                  <a:moveTo>
                    <a:pt x="1728" y="280"/>
                  </a:moveTo>
                  <a:cubicBezTo>
                    <a:pt x="1792" y="276"/>
                    <a:pt x="1856" y="272"/>
                    <a:pt x="1872" y="232"/>
                  </a:cubicBezTo>
                  <a:cubicBezTo>
                    <a:pt x="1888" y="192"/>
                    <a:pt x="2096" y="72"/>
                    <a:pt x="1824" y="40"/>
                  </a:cubicBezTo>
                  <a:cubicBezTo>
                    <a:pt x="1552" y="8"/>
                    <a:pt x="480" y="0"/>
                    <a:pt x="240" y="40"/>
                  </a:cubicBezTo>
                  <a:cubicBezTo>
                    <a:pt x="0" y="80"/>
                    <a:pt x="360" y="240"/>
                    <a:pt x="384" y="2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3" name="Line 37"/>
            <p:cNvSpPr>
              <a:spLocks noChangeShapeType="1"/>
            </p:cNvSpPr>
            <p:nvPr/>
          </p:nvSpPr>
          <p:spPr bwMode="auto">
            <a:xfrm>
              <a:off x="3744" y="22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4" name="Line 38"/>
            <p:cNvSpPr>
              <a:spLocks noChangeShapeType="1"/>
            </p:cNvSpPr>
            <p:nvPr/>
          </p:nvSpPr>
          <p:spPr bwMode="auto">
            <a:xfrm>
              <a:off x="4128" y="22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5" name="Line 39"/>
            <p:cNvSpPr>
              <a:spLocks noChangeShapeType="1"/>
            </p:cNvSpPr>
            <p:nvPr/>
          </p:nvSpPr>
          <p:spPr bwMode="auto">
            <a:xfrm>
              <a:off x="4512" y="22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6" name="Line 40"/>
            <p:cNvSpPr>
              <a:spLocks noChangeShapeType="1"/>
            </p:cNvSpPr>
            <p:nvPr/>
          </p:nvSpPr>
          <p:spPr bwMode="auto">
            <a:xfrm>
              <a:off x="4896" y="22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7" name="Line 41"/>
            <p:cNvSpPr>
              <a:spLocks noChangeShapeType="1"/>
            </p:cNvSpPr>
            <p:nvPr/>
          </p:nvSpPr>
          <p:spPr bwMode="auto">
            <a:xfrm>
              <a:off x="3744" y="27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8" name="Line 42"/>
            <p:cNvSpPr>
              <a:spLocks noChangeShapeType="1"/>
            </p:cNvSpPr>
            <p:nvPr/>
          </p:nvSpPr>
          <p:spPr bwMode="auto">
            <a:xfrm>
              <a:off x="4128" y="27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79" name="Line 43"/>
            <p:cNvSpPr>
              <a:spLocks noChangeShapeType="1"/>
            </p:cNvSpPr>
            <p:nvPr/>
          </p:nvSpPr>
          <p:spPr bwMode="auto">
            <a:xfrm>
              <a:off x="4512" y="27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0" name="Line 44"/>
            <p:cNvSpPr>
              <a:spLocks noChangeShapeType="1"/>
            </p:cNvSpPr>
            <p:nvPr/>
          </p:nvSpPr>
          <p:spPr bwMode="auto">
            <a:xfrm>
              <a:off x="4896" y="273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1" name="Line 45"/>
            <p:cNvSpPr>
              <a:spLocks noChangeShapeType="1"/>
            </p:cNvSpPr>
            <p:nvPr/>
          </p:nvSpPr>
          <p:spPr bwMode="auto">
            <a:xfrm>
              <a:off x="3744" y="321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2" name="Line 46"/>
            <p:cNvSpPr>
              <a:spLocks noChangeShapeType="1"/>
            </p:cNvSpPr>
            <p:nvPr/>
          </p:nvSpPr>
          <p:spPr bwMode="auto">
            <a:xfrm>
              <a:off x="4128" y="321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3" name="Line 47"/>
            <p:cNvSpPr>
              <a:spLocks noChangeShapeType="1"/>
            </p:cNvSpPr>
            <p:nvPr/>
          </p:nvSpPr>
          <p:spPr bwMode="auto">
            <a:xfrm>
              <a:off x="4512" y="321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4" name="Line 48"/>
            <p:cNvSpPr>
              <a:spLocks noChangeShapeType="1"/>
            </p:cNvSpPr>
            <p:nvPr/>
          </p:nvSpPr>
          <p:spPr bwMode="auto">
            <a:xfrm>
              <a:off x="4896" y="321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5" name="Freeform 49"/>
            <p:cNvSpPr>
              <a:spLocks/>
            </p:cNvSpPr>
            <p:nvPr/>
          </p:nvSpPr>
          <p:spPr bwMode="auto">
            <a:xfrm>
              <a:off x="3744" y="1992"/>
              <a:ext cx="168" cy="1960"/>
            </a:xfrm>
            <a:custGeom>
              <a:avLst/>
              <a:gdLst>
                <a:gd name="T0" fmla="*/ 0 w 168"/>
                <a:gd name="T1" fmla="*/ 72 h 1960"/>
                <a:gd name="T2" fmla="*/ 96 w 168"/>
                <a:gd name="T3" fmla="*/ 24 h 1960"/>
                <a:gd name="T4" fmla="*/ 144 w 168"/>
                <a:gd name="T5" fmla="*/ 72 h 1960"/>
                <a:gd name="T6" fmla="*/ 144 w 168"/>
                <a:gd name="T7" fmla="*/ 456 h 1960"/>
                <a:gd name="T8" fmla="*/ 144 w 168"/>
                <a:gd name="T9" fmla="*/ 1752 h 1960"/>
                <a:gd name="T10" fmla="*/ 0 w 168"/>
                <a:gd name="T11" fmla="*/ 1704 h 19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"/>
                <a:gd name="T19" fmla="*/ 0 h 1960"/>
                <a:gd name="T20" fmla="*/ 168 w 168"/>
                <a:gd name="T21" fmla="*/ 1960 h 19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" h="1960">
                  <a:moveTo>
                    <a:pt x="0" y="72"/>
                  </a:moveTo>
                  <a:cubicBezTo>
                    <a:pt x="36" y="48"/>
                    <a:pt x="72" y="24"/>
                    <a:pt x="96" y="24"/>
                  </a:cubicBezTo>
                  <a:cubicBezTo>
                    <a:pt x="120" y="24"/>
                    <a:pt x="136" y="0"/>
                    <a:pt x="144" y="72"/>
                  </a:cubicBezTo>
                  <a:cubicBezTo>
                    <a:pt x="152" y="144"/>
                    <a:pt x="144" y="176"/>
                    <a:pt x="144" y="456"/>
                  </a:cubicBezTo>
                  <a:cubicBezTo>
                    <a:pt x="144" y="736"/>
                    <a:pt x="168" y="1544"/>
                    <a:pt x="144" y="1752"/>
                  </a:cubicBezTo>
                  <a:cubicBezTo>
                    <a:pt x="120" y="1960"/>
                    <a:pt x="60" y="1832"/>
                    <a:pt x="0" y="17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6" name="Freeform 50"/>
            <p:cNvSpPr>
              <a:spLocks/>
            </p:cNvSpPr>
            <p:nvPr/>
          </p:nvSpPr>
          <p:spPr bwMode="auto">
            <a:xfrm>
              <a:off x="4128" y="1976"/>
              <a:ext cx="168" cy="1960"/>
            </a:xfrm>
            <a:custGeom>
              <a:avLst/>
              <a:gdLst>
                <a:gd name="T0" fmla="*/ 0 w 168"/>
                <a:gd name="T1" fmla="*/ 72 h 1960"/>
                <a:gd name="T2" fmla="*/ 96 w 168"/>
                <a:gd name="T3" fmla="*/ 24 h 1960"/>
                <a:gd name="T4" fmla="*/ 144 w 168"/>
                <a:gd name="T5" fmla="*/ 72 h 1960"/>
                <a:gd name="T6" fmla="*/ 144 w 168"/>
                <a:gd name="T7" fmla="*/ 456 h 1960"/>
                <a:gd name="T8" fmla="*/ 144 w 168"/>
                <a:gd name="T9" fmla="*/ 1752 h 1960"/>
                <a:gd name="T10" fmla="*/ 0 w 168"/>
                <a:gd name="T11" fmla="*/ 1704 h 19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"/>
                <a:gd name="T19" fmla="*/ 0 h 1960"/>
                <a:gd name="T20" fmla="*/ 168 w 168"/>
                <a:gd name="T21" fmla="*/ 1960 h 19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" h="1960">
                  <a:moveTo>
                    <a:pt x="0" y="72"/>
                  </a:moveTo>
                  <a:cubicBezTo>
                    <a:pt x="36" y="48"/>
                    <a:pt x="72" y="24"/>
                    <a:pt x="96" y="24"/>
                  </a:cubicBezTo>
                  <a:cubicBezTo>
                    <a:pt x="120" y="24"/>
                    <a:pt x="136" y="0"/>
                    <a:pt x="144" y="72"/>
                  </a:cubicBezTo>
                  <a:cubicBezTo>
                    <a:pt x="152" y="144"/>
                    <a:pt x="144" y="176"/>
                    <a:pt x="144" y="456"/>
                  </a:cubicBezTo>
                  <a:cubicBezTo>
                    <a:pt x="144" y="736"/>
                    <a:pt x="168" y="1544"/>
                    <a:pt x="144" y="1752"/>
                  </a:cubicBezTo>
                  <a:cubicBezTo>
                    <a:pt x="120" y="1960"/>
                    <a:pt x="60" y="1832"/>
                    <a:pt x="0" y="17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7" name="Freeform 51"/>
            <p:cNvSpPr>
              <a:spLocks/>
            </p:cNvSpPr>
            <p:nvPr/>
          </p:nvSpPr>
          <p:spPr bwMode="auto">
            <a:xfrm>
              <a:off x="4512" y="1976"/>
              <a:ext cx="168" cy="1960"/>
            </a:xfrm>
            <a:custGeom>
              <a:avLst/>
              <a:gdLst>
                <a:gd name="T0" fmla="*/ 0 w 168"/>
                <a:gd name="T1" fmla="*/ 72 h 1960"/>
                <a:gd name="T2" fmla="*/ 96 w 168"/>
                <a:gd name="T3" fmla="*/ 24 h 1960"/>
                <a:gd name="T4" fmla="*/ 144 w 168"/>
                <a:gd name="T5" fmla="*/ 72 h 1960"/>
                <a:gd name="T6" fmla="*/ 144 w 168"/>
                <a:gd name="T7" fmla="*/ 456 h 1960"/>
                <a:gd name="T8" fmla="*/ 144 w 168"/>
                <a:gd name="T9" fmla="*/ 1752 h 1960"/>
                <a:gd name="T10" fmla="*/ 0 w 168"/>
                <a:gd name="T11" fmla="*/ 1704 h 19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"/>
                <a:gd name="T19" fmla="*/ 0 h 1960"/>
                <a:gd name="T20" fmla="*/ 168 w 168"/>
                <a:gd name="T21" fmla="*/ 1960 h 19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" h="1960">
                  <a:moveTo>
                    <a:pt x="0" y="72"/>
                  </a:moveTo>
                  <a:cubicBezTo>
                    <a:pt x="36" y="48"/>
                    <a:pt x="72" y="24"/>
                    <a:pt x="96" y="24"/>
                  </a:cubicBezTo>
                  <a:cubicBezTo>
                    <a:pt x="120" y="24"/>
                    <a:pt x="136" y="0"/>
                    <a:pt x="144" y="72"/>
                  </a:cubicBezTo>
                  <a:cubicBezTo>
                    <a:pt x="152" y="144"/>
                    <a:pt x="144" y="176"/>
                    <a:pt x="144" y="456"/>
                  </a:cubicBezTo>
                  <a:cubicBezTo>
                    <a:pt x="144" y="736"/>
                    <a:pt x="168" y="1544"/>
                    <a:pt x="144" y="1752"/>
                  </a:cubicBezTo>
                  <a:cubicBezTo>
                    <a:pt x="120" y="1960"/>
                    <a:pt x="60" y="1832"/>
                    <a:pt x="0" y="17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6788" name="Freeform 52"/>
            <p:cNvSpPr>
              <a:spLocks/>
            </p:cNvSpPr>
            <p:nvPr/>
          </p:nvSpPr>
          <p:spPr bwMode="auto">
            <a:xfrm>
              <a:off x="4896" y="1976"/>
              <a:ext cx="168" cy="1960"/>
            </a:xfrm>
            <a:custGeom>
              <a:avLst/>
              <a:gdLst>
                <a:gd name="T0" fmla="*/ 0 w 168"/>
                <a:gd name="T1" fmla="*/ 72 h 1960"/>
                <a:gd name="T2" fmla="*/ 96 w 168"/>
                <a:gd name="T3" fmla="*/ 24 h 1960"/>
                <a:gd name="T4" fmla="*/ 144 w 168"/>
                <a:gd name="T5" fmla="*/ 72 h 1960"/>
                <a:gd name="T6" fmla="*/ 144 w 168"/>
                <a:gd name="T7" fmla="*/ 456 h 1960"/>
                <a:gd name="T8" fmla="*/ 144 w 168"/>
                <a:gd name="T9" fmla="*/ 1752 h 1960"/>
                <a:gd name="T10" fmla="*/ 0 w 168"/>
                <a:gd name="T11" fmla="*/ 1704 h 19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"/>
                <a:gd name="T19" fmla="*/ 0 h 1960"/>
                <a:gd name="T20" fmla="*/ 168 w 168"/>
                <a:gd name="T21" fmla="*/ 1960 h 19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" h="1960">
                  <a:moveTo>
                    <a:pt x="0" y="72"/>
                  </a:moveTo>
                  <a:cubicBezTo>
                    <a:pt x="36" y="48"/>
                    <a:pt x="72" y="24"/>
                    <a:pt x="96" y="24"/>
                  </a:cubicBezTo>
                  <a:cubicBezTo>
                    <a:pt x="120" y="24"/>
                    <a:pt x="136" y="0"/>
                    <a:pt x="144" y="72"/>
                  </a:cubicBezTo>
                  <a:cubicBezTo>
                    <a:pt x="152" y="144"/>
                    <a:pt x="144" y="176"/>
                    <a:pt x="144" y="456"/>
                  </a:cubicBezTo>
                  <a:cubicBezTo>
                    <a:pt x="144" y="736"/>
                    <a:pt x="168" y="1544"/>
                    <a:pt x="144" y="1752"/>
                  </a:cubicBezTo>
                  <a:cubicBezTo>
                    <a:pt x="120" y="1960"/>
                    <a:pt x="60" y="1832"/>
                    <a:pt x="0" y="17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6525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Torus, continued</a:t>
            </a:r>
          </a:p>
        </p:txBody>
      </p:sp>
      <p:sp>
        <p:nvSpPr>
          <p:cNvPr id="11776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Weave nodes to make inter-node latencies ~constant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7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DF76A94-69AB-1943-BD8F-91836482110C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17764" name="Picture 4" descr="Wea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38400"/>
            <a:ext cx="85439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2288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48005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Planar, hierarchical topology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Latency: O(logN)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Good for local traffic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Cheap: O(N) cost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Easy to Layout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Root can become a bottleneck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 Fat trees avoid this problem (CM-5)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1878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59"/>
          <a:stretch>
            <a:fillRect/>
          </a:stretch>
        </p:blipFill>
        <p:spPr bwMode="auto">
          <a:xfrm>
            <a:off x="1295400" y="4110038"/>
            <a:ext cx="6705600" cy="229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Trees</a:t>
            </a: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A2EABB3-F630-214E-BCCB-9DB0F1FB53FC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18789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0"/>
            <a:ext cx="2411413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0" name="TextBox 7"/>
          <p:cNvSpPr txBox="1">
            <a:spLocks noChangeArrowheads="1"/>
          </p:cNvSpPr>
          <p:nvPr/>
        </p:nvSpPr>
        <p:spPr bwMode="auto">
          <a:xfrm>
            <a:off x="3886200" y="420211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cs typeface="Arial" charset="0"/>
              </a:rPr>
              <a:t>Fat Tree</a:t>
            </a:r>
          </a:p>
        </p:txBody>
      </p:sp>
    </p:spTree>
    <p:extLst>
      <p:ext uri="{BB962C8B-B14F-4D97-AF65-F5344CB8AC3E}">
        <p14:creationId xmlns:p14="http://schemas.microsoft.com/office/powerpoint/2010/main" val="39868793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CM-5 Fat Tree</a:t>
            </a:r>
          </a:p>
        </p:txBody>
      </p:sp>
      <p:sp>
        <p:nvSpPr>
          <p:cNvPr id="11981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Fat tree based on 4x2 switches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Randomized routing on the way up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Combining, multicast, reduction operators supported in hardware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Thinking Machines Corp.,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 altLang="ja-JP">
                <a:solidFill>
                  <a:srgbClr val="0000FF"/>
                </a:solidFill>
                <a:latin typeface="Tahoma" charset="0"/>
                <a:ea typeface="ＭＳ Ｐゴシック" charset="0"/>
              </a:rPr>
              <a:t>The Connection Machine CM-5 Technical Summary</a:t>
            </a:r>
            <a:r>
              <a:rPr lang="en-US" altLang="ja-JP">
                <a:latin typeface="Tahoma" charset="0"/>
                <a:ea typeface="ＭＳ Ｐゴシック" charset="0"/>
              </a:rPr>
              <a:t>,</a:t>
            </a:r>
            <a:r>
              <a:rPr lang="ja-JP" altLang="en-US">
                <a:latin typeface="Tahoma" charset="0"/>
                <a:ea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</a:rPr>
              <a:t> Jan. 1992.</a:t>
            </a: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98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E6C555D-6760-F340-A624-53442EAEB36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198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57600"/>
            <a:ext cx="63500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4839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Hypercube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Latency: O(logN)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Radix: O(logN)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#links: O(NlogN)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Low latency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Hard to lay out in 2D/3D</a:t>
            </a:r>
          </a:p>
        </p:txBody>
      </p:sp>
      <p:sp>
        <p:nvSpPr>
          <p:cNvPr id="1208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5C3CAA2-47AF-2A42-B0D1-D2D3B5B4141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20836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143000"/>
            <a:ext cx="561975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837" name="Group 4"/>
          <p:cNvGrpSpPr>
            <a:grpSpLocks/>
          </p:cNvGrpSpPr>
          <p:nvPr/>
        </p:nvGrpSpPr>
        <p:grpSpPr bwMode="auto">
          <a:xfrm>
            <a:off x="4267200" y="3429000"/>
            <a:ext cx="4557713" cy="3019425"/>
            <a:chOff x="922" y="1502"/>
            <a:chExt cx="3725" cy="2610"/>
          </a:xfrm>
        </p:grpSpPr>
        <p:sp>
          <p:nvSpPr>
            <p:cNvPr id="120838" name="Rectangle 5"/>
            <p:cNvSpPr>
              <a:spLocks noChangeArrowheads="1"/>
            </p:cNvSpPr>
            <p:nvPr/>
          </p:nvSpPr>
          <p:spPr bwMode="auto">
            <a:xfrm>
              <a:off x="1256" y="2696"/>
              <a:ext cx="992" cy="9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39" name="Rectangle 6"/>
            <p:cNvSpPr>
              <a:spLocks noChangeArrowheads="1"/>
            </p:cNvSpPr>
            <p:nvPr/>
          </p:nvSpPr>
          <p:spPr bwMode="auto">
            <a:xfrm>
              <a:off x="1688" y="2312"/>
              <a:ext cx="992" cy="9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40" name="Line 7"/>
            <p:cNvSpPr>
              <a:spLocks noChangeShapeType="1"/>
            </p:cNvSpPr>
            <p:nvPr/>
          </p:nvSpPr>
          <p:spPr bwMode="auto">
            <a:xfrm flipH="1">
              <a:off x="1248" y="2304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41" name="Line 8"/>
            <p:cNvSpPr>
              <a:spLocks noChangeShapeType="1"/>
            </p:cNvSpPr>
            <p:nvPr/>
          </p:nvSpPr>
          <p:spPr bwMode="auto">
            <a:xfrm flipH="1">
              <a:off x="1248" y="3264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42" name="Line 9"/>
            <p:cNvSpPr>
              <a:spLocks noChangeShapeType="1"/>
            </p:cNvSpPr>
            <p:nvPr/>
          </p:nvSpPr>
          <p:spPr bwMode="auto">
            <a:xfrm flipH="1">
              <a:off x="2256" y="2304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43" name="Line 10"/>
            <p:cNvSpPr>
              <a:spLocks noChangeShapeType="1"/>
            </p:cNvSpPr>
            <p:nvPr/>
          </p:nvSpPr>
          <p:spPr bwMode="auto">
            <a:xfrm flipH="1">
              <a:off x="2256" y="3264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44" name="Rectangle 11"/>
            <p:cNvSpPr>
              <a:spLocks noChangeArrowheads="1"/>
            </p:cNvSpPr>
            <p:nvPr/>
          </p:nvSpPr>
          <p:spPr bwMode="auto">
            <a:xfrm>
              <a:off x="970" y="3662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0000</a:t>
              </a:r>
            </a:p>
          </p:txBody>
        </p:sp>
        <p:sp>
          <p:nvSpPr>
            <p:cNvPr id="120845" name="Rectangle 12"/>
            <p:cNvSpPr>
              <a:spLocks noChangeArrowheads="1"/>
            </p:cNvSpPr>
            <p:nvPr/>
          </p:nvSpPr>
          <p:spPr bwMode="auto">
            <a:xfrm>
              <a:off x="1402" y="2174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0101</a:t>
              </a:r>
            </a:p>
          </p:txBody>
        </p:sp>
        <p:sp>
          <p:nvSpPr>
            <p:cNvPr id="120846" name="Rectangle 13"/>
            <p:cNvSpPr>
              <a:spLocks noChangeArrowheads="1"/>
            </p:cNvSpPr>
            <p:nvPr/>
          </p:nvSpPr>
          <p:spPr bwMode="auto">
            <a:xfrm>
              <a:off x="922" y="2606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0100</a:t>
              </a:r>
            </a:p>
          </p:txBody>
        </p:sp>
        <p:sp>
          <p:nvSpPr>
            <p:cNvPr id="120847" name="Rectangle 14"/>
            <p:cNvSpPr>
              <a:spLocks noChangeArrowheads="1"/>
            </p:cNvSpPr>
            <p:nvPr/>
          </p:nvSpPr>
          <p:spPr bwMode="auto">
            <a:xfrm>
              <a:off x="1594" y="3278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0001</a:t>
              </a:r>
            </a:p>
          </p:txBody>
        </p:sp>
        <p:sp>
          <p:nvSpPr>
            <p:cNvPr id="120848" name="Rectangle 15"/>
            <p:cNvSpPr>
              <a:spLocks noChangeArrowheads="1"/>
            </p:cNvSpPr>
            <p:nvPr/>
          </p:nvSpPr>
          <p:spPr bwMode="auto">
            <a:xfrm>
              <a:off x="2602" y="3278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0011</a:t>
              </a:r>
            </a:p>
          </p:txBody>
        </p:sp>
        <p:sp>
          <p:nvSpPr>
            <p:cNvPr id="120849" name="Rectangle 16"/>
            <p:cNvSpPr>
              <a:spLocks noChangeArrowheads="1"/>
            </p:cNvSpPr>
            <p:nvPr/>
          </p:nvSpPr>
          <p:spPr bwMode="auto">
            <a:xfrm>
              <a:off x="2074" y="3662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0010</a:t>
              </a:r>
            </a:p>
          </p:txBody>
        </p:sp>
        <p:sp>
          <p:nvSpPr>
            <p:cNvPr id="120850" name="Rectangle 17"/>
            <p:cNvSpPr>
              <a:spLocks noChangeArrowheads="1"/>
            </p:cNvSpPr>
            <p:nvPr/>
          </p:nvSpPr>
          <p:spPr bwMode="auto">
            <a:xfrm>
              <a:off x="1882" y="2750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0110</a:t>
              </a:r>
            </a:p>
          </p:txBody>
        </p:sp>
        <p:sp>
          <p:nvSpPr>
            <p:cNvPr id="120851" name="Rectangle 18"/>
            <p:cNvSpPr>
              <a:spLocks noChangeArrowheads="1"/>
            </p:cNvSpPr>
            <p:nvPr/>
          </p:nvSpPr>
          <p:spPr bwMode="auto">
            <a:xfrm>
              <a:off x="2410" y="2174"/>
              <a:ext cx="365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sz="1400" b="1" smtClean="0">
                  <a:solidFill>
                    <a:srgbClr val="000000"/>
                  </a:solidFill>
                </a:rPr>
                <a:t>0111</a:t>
              </a:r>
            </a:p>
          </p:txBody>
        </p:sp>
        <p:sp>
          <p:nvSpPr>
            <p:cNvPr id="120852" name="Rectangle 19"/>
            <p:cNvSpPr>
              <a:spLocks noChangeArrowheads="1"/>
            </p:cNvSpPr>
            <p:nvPr/>
          </p:nvSpPr>
          <p:spPr bwMode="auto">
            <a:xfrm>
              <a:off x="2936" y="2072"/>
              <a:ext cx="992" cy="9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53" name="Rectangle 20"/>
            <p:cNvSpPr>
              <a:spLocks noChangeArrowheads="1"/>
            </p:cNvSpPr>
            <p:nvPr/>
          </p:nvSpPr>
          <p:spPr bwMode="auto">
            <a:xfrm>
              <a:off x="3368" y="1688"/>
              <a:ext cx="992" cy="9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54" name="Line 21"/>
            <p:cNvSpPr>
              <a:spLocks noChangeShapeType="1"/>
            </p:cNvSpPr>
            <p:nvPr/>
          </p:nvSpPr>
          <p:spPr bwMode="auto">
            <a:xfrm flipH="1">
              <a:off x="2928" y="1680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55" name="Line 22"/>
            <p:cNvSpPr>
              <a:spLocks noChangeShapeType="1"/>
            </p:cNvSpPr>
            <p:nvPr/>
          </p:nvSpPr>
          <p:spPr bwMode="auto">
            <a:xfrm flipH="1">
              <a:off x="2928" y="2640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56" name="Line 23"/>
            <p:cNvSpPr>
              <a:spLocks noChangeShapeType="1"/>
            </p:cNvSpPr>
            <p:nvPr/>
          </p:nvSpPr>
          <p:spPr bwMode="auto">
            <a:xfrm flipH="1">
              <a:off x="3936" y="1680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57" name="Line 24"/>
            <p:cNvSpPr>
              <a:spLocks noChangeShapeType="1"/>
            </p:cNvSpPr>
            <p:nvPr/>
          </p:nvSpPr>
          <p:spPr bwMode="auto">
            <a:xfrm flipH="1">
              <a:off x="3936" y="2640"/>
              <a:ext cx="43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58" name="Line 25"/>
            <p:cNvSpPr>
              <a:spLocks noChangeShapeType="1"/>
            </p:cNvSpPr>
            <p:nvPr/>
          </p:nvSpPr>
          <p:spPr bwMode="auto">
            <a:xfrm flipH="1">
              <a:off x="1248" y="3024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59" name="Line 26"/>
            <p:cNvSpPr>
              <a:spLocks noChangeShapeType="1"/>
            </p:cNvSpPr>
            <p:nvPr/>
          </p:nvSpPr>
          <p:spPr bwMode="auto">
            <a:xfrm flipH="1">
              <a:off x="2256" y="3024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60" name="Line 27"/>
            <p:cNvSpPr>
              <a:spLocks noChangeShapeType="1"/>
            </p:cNvSpPr>
            <p:nvPr/>
          </p:nvSpPr>
          <p:spPr bwMode="auto">
            <a:xfrm flipH="1">
              <a:off x="1680" y="2640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61" name="Line 28"/>
            <p:cNvSpPr>
              <a:spLocks noChangeShapeType="1"/>
            </p:cNvSpPr>
            <p:nvPr/>
          </p:nvSpPr>
          <p:spPr bwMode="auto">
            <a:xfrm flipH="1">
              <a:off x="2688" y="2640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62" name="Line 29"/>
            <p:cNvSpPr>
              <a:spLocks noChangeShapeType="1"/>
            </p:cNvSpPr>
            <p:nvPr/>
          </p:nvSpPr>
          <p:spPr bwMode="auto">
            <a:xfrm flipH="1">
              <a:off x="1248" y="2064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63" name="Line 30"/>
            <p:cNvSpPr>
              <a:spLocks noChangeShapeType="1"/>
            </p:cNvSpPr>
            <p:nvPr/>
          </p:nvSpPr>
          <p:spPr bwMode="auto">
            <a:xfrm flipH="1">
              <a:off x="2256" y="2064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64" name="Line 31"/>
            <p:cNvSpPr>
              <a:spLocks noChangeShapeType="1"/>
            </p:cNvSpPr>
            <p:nvPr/>
          </p:nvSpPr>
          <p:spPr bwMode="auto">
            <a:xfrm flipH="1">
              <a:off x="2688" y="1680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0865" name="Line 32"/>
            <p:cNvSpPr>
              <a:spLocks noChangeShapeType="1"/>
            </p:cNvSpPr>
            <p:nvPr/>
          </p:nvSpPr>
          <p:spPr bwMode="auto">
            <a:xfrm flipH="1">
              <a:off x="1680" y="1680"/>
              <a:ext cx="168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grpSp>
          <p:nvGrpSpPr>
            <p:cNvPr id="120866" name="Group 33"/>
            <p:cNvGrpSpPr>
              <a:grpSpLocks/>
            </p:cNvGrpSpPr>
            <p:nvPr/>
          </p:nvGrpSpPr>
          <p:grpSpPr bwMode="auto">
            <a:xfrm>
              <a:off x="2602" y="1502"/>
              <a:ext cx="2045" cy="1938"/>
              <a:chOff x="2602" y="1502"/>
              <a:chExt cx="2045" cy="1938"/>
            </a:xfrm>
          </p:grpSpPr>
          <p:sp>
            <p:nvSpPr>
              <p:cNvPr id="120867" name="Rectangle 34"/>
              <p:cNvSpPr>
                <a:spLocks noChangeArrowheads="1"/>
              </p:cNvSpPr>
              <p:nvPr/>
            </p:nvSpPr>
            <p:spPr bwMode="auto">
              <a:xfrm>
                <a:off x="2650" y="2990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1000</a:t>
                </a:r>
              </a:p>
            </p:txBody>
          </p:sp>
          <p:sp>
            <p:nvSpPr>
              <p:cNvPr id="120868" name="Rectangle 35"/>
              <p:cNvSpPr>
                <a:spLocks noChangeArrowheads="1"/>
              </p:cNvSpPr>
              <p:nvPr/>
            </p:nvSpPr>
            <p:spPr bwMode="auto">
              <a:xfrm>
                <a:off x="3082" y="1502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1101</a:t>
                </a:r>
              </a:p>
            </p:txBody>
          </p:sp>
          <p:sp>
            <p:nvSpPr>
              <p:cNvPr id="120869" name="Rectangle 36"/>
              <p:cNvSpPr>
                <a:spLocks noChangeArrowheads="1"/>
              </p:cNvSpPr>
              <p:nvPr/>
            </p:nvSpPr>
            <p:spPr bwMode="auto">
              <a:xfrm>
                <a:off x="2602" y="1934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1100</a:t>
                </a:r>
              </a:p>
            </p:txBody>
          </p:sp>
          <p:sp>
            <p:nvSpPr>
              <p:cNvPr id="120870" name="Rectangle 37"/>
              <p:cNvSpPr>
                <a:spLocks noChangeArrowheads="1"/>
              </p:cNvSpPr>
              <p:nvPr/>
            </p:nvSpPr>
            <p:spPr bwMode="auto">
              <a:xfrm>
                <a:off x="3274" y="2606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1001</a:t>
                </a:r>
              </a:p>
            </p:txBody>
          </p:sp>
          <p:sp>
            <p:nvSpPr>
              <p:cNvPr id="120871" name="Rectangle 38"/>
              <p:cNvSpPr>
                <a:spLocks noChangeArrowheads="1"/>
              </p:cNvSpPr>
              <p:nvPr/>
            </p:nvSpPr>
            <p:spPr bwMode="auto">
              <a:xfrm>
                <a:off x="4282" y="2606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1011</a:t>
                </a:r>
              </a:p>
            </p:txBody>
          </p:sp>
          <p:sp>
            <p:nvSpPr>
              <p:cNvPr id="120872" name="Rectangle 39"/>
              <p:cNvSpPr>
                <a:spLocks noChangeArrowheads="1"/>
              </p:cNvSpPr>
              <p:nvPr/>
            </p:nvSpPr>
            <p:spPr bwMode="auto">
              <a:xfrm>
                <a:off x="3754" y="2990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1010</a:t>
                </a:r>
              </a:p>
            </p:txBody>
          </p:sp>
          <p:sp>
            <p:nvSpPr>
              <p:cNvPr id="120873" name="Rectangle 40"/>
              <p:cNvSpPr>
                <a:spLocks noChangeArrowheads="1"/>
              </p:cNvSpPr>
              <p:nvPr/>
            </p:nvSpPr>
            <p:spPr bwMode="auto">
              <a:xfrm>
                <a:off x="3562" y="2078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1110</a:t>
                </a:r>
              </a:p>
            </p:txBody>
          </p:sp>
          <p:sp>
            <p:nvSpPr>
              <p:cNvPr id="120874" name="Rectangle 41"/>
              <p:cNvSpPr>
                <a:spLocks noChangeArrowheads="1"/>
              </p:cNvSpPr>
              <p:nvPr/>
            </p:nvSpPr>
            <p:spPr bwMode="auto">
              <a:xfrm>
                <a:off x="4090" y="1502"/>
                <a:ext cx="365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/>
                <a:r>
                  <a:rPr lang="en-US" sz="1400" b="1" smtClean="0">
                    <a:solidFill>
                      <a:srgbClr val="000000"/>
                    </a:solidFill>
                  </a:rPr>
                  <a:t>1111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2836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Caltech Cosmic Cube</a:t>
            </a:r>
          </a:p>
        </p:txBody>
      </p:sp>
      <p:sp>
        <p:nvSpPr>
          <p:cNvPr id="12288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46482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64-node message passing machine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Seitz, 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Cosmic Cube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 CACM 1985.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8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4C8EFA-387E-5A49-95F6-A65CFD99CE4D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2288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886200" cy="533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57600"/>
            <a:ext cx="4267200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2727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Handling Contention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Two packets trying to use the same link at the same time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What do you do?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Buffer one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Drop one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Misroute one (deflection)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Tradeoffs?</a:t>
            </a:r>
          </a:p>
        </p:txBody>
      </p:sp>
      <p:sp>
        <p:nvSpPr>
          <p:cNvPr id="1239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C3ED78-6107-5244-9BE7-05A8764844B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2390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66800"/>
            <a:ext cx="37973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296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3621088" y="5791200"/>
            <a:ext cx="13303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</a:rPr>
              <a:t>Destination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78895" y="3621695"/>
            <a:ext cx="340705" cy="340705"/>
          </a:xfrm>
          <a:prstGeom prst="rect">
            <a:avLst/>
          </a:prstGeom>
          <a:solidFill>
            <a:srgbClr val="000000">
              <a:alpha val="32157"/>
            </a:srgb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955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Bufferless Deflection Routing</a:t>
            </a:r>
          </a:p>
        </p:txBody>
      </p:sp>
      <p:sp>
        <p:nvSpPr>
          <p:cNvPr id="195590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763000" cy="920750"/>
          </a:xfrm>
        </p:spPr>
        <p:txBody>
          <a:bodyPr/>
          <a:lstStyle/>
          <a:p>
            <a:r>
              <a:rPr lang="en-US" b="1">
                <a:latin typeface="Tahoma" charset="0"/>
                <a:sym typeface="Wingdings" charset="0"/>
              </a:rPr>
              <a:t>Key idea</a:t>
            </a:r>
            <a:r>
              <a:rPr lang="en-US">
                <a:latin typeface="Tahoma" charset="0"/>
                <a:sym typeface="Wingdings" charset="0"/>
              </a:rPr>
              <a:t>: Packets are never buffered in the network. When two packets contend for the same link, one is 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deflected.</a:t>
            </a:r>
            <a:r>
              <a:rPr lang="en-US" baseline="30000">
                <a:solidFill>
                  <a:srgbClr val="FF0000"/>
                </a:solidFill>
                <a:latin typeface="Tahoma" charset="0"/>
                <a:sym typeface="Wingdings" charset="0"/>
              </a:rPr>
              <a:t>1</a:t>
            </a:r>
            <a:endParaRPr lang="en-US" b="1" baseline="30000">
              <a:solidFill>
                <a:srgbClr val="FF0000"/>
              </a:solidFill>
              <a:latin typeface="Tahoma" charset="0"/>
              <a:sym typeface="Wingdings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1955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C465645-511D-DC4D-A7E0-FF6931526D6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18288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78895" y="18288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31495" y="18288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0" y="362169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8895" y="362169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31495" y="362169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0" y="54102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78895" y="54102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31495" y="54102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1732757" y="4687094"/>
            <a:ext cx="1447800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3525044" y="4687094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277644" y="4687094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5275263" y="2895600"/>
            <a:ext cx="1452562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522663" y="2895600"/>
            <a:ext cx="1452562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1730376" y="2895600"/>
            <a:ext cx="1452562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>
            <a:off x="2627313" y="1998663"/>
            <a:ext cx="1450975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0800000">
            <a:off x="4419600" y="1998663"/>
            <a:ext cx="1411288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0800000">
            <a:off x="2627313" y="3792538"/>
            <a:ext cx="1450975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>
            <a:off x="4419600" y="3792538"/>
            <a:ext cx="1411288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0800000">
            <a:off x="2627313" y="5580063"/>
            <a:ext cx="1450975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0800000">
            <a:off x="4419600" y="5580063"/>
            <a:ext cx="1411288" cy="15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2743200" y="356235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5" name="Rounded Rectangle 54"/>
          <p:cNvSpPr/>
          <p:nvPr/>
        </p:nvSpPr>
        <p:spPr>
          <a:xfrm rot="16200000">
            <a:off x="4181475" y="2095500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6" name="Rounded Rectangle 55"/>
          <p:cNvSpPr/>
          <p:nvPr/>
        </p:nvSpPr>
        <p:spPr>
          <a:xfrm rot="16200000">
            <a:off x="4181475" y="3248025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810000" y="356235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8" name="Rounded Rectangle 57"/>
          <p:cNvSpPr/>
          <p:nvPr/>
        </p:nvSpPr>
        <p:spPr>
          <a:xfrm rot="16200000">
            <a:off x="4181475" y="39243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495800" y="3562350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62600" y="3581400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1" name="Rounded Rectangle 60"/>
          <p:cNvSpPr/>
          <p:nvPr/>
        </p:nvSpPr>
        <p:spPr>
          <a:xfrm rot="5400000">
            <a:off x="5934075" y="3924300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2" name="Rounded Rectangle 61"/>
          <p:cNvSpPr/>
          <p:nvPr/>
        </p:nvSpPr>
        <p:spPr>
          <a:xfrm rot="5400000">
            <a:off x="5934075" y="5067300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4724400" y="5372100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5610225" y="5381625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7" name="Rounded Rectangle 66"/>
          <p:cNvSpPr/>
          <p:nvPr/>
        </p:nvSpPr>
        <p:spPr>
          <a:xfrm rot="16200000">
            <a:off x="4181475" y="47625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0" name="Arc 69"/>
          <p:cNvSpPr/>
          <p:nvPr/>
        </p:nvSpPr>
        <p:spPr>
          <a:xfrm flipH="1" flipV="1">
            <a:off x="4191000" y="3305175"/>
            <a:ext cx="533400" cy="533400"/>
          </a:xfrm>
          <a:prstGeom prst="arc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9" name="Arc 68"/>
          <p:cNvSpPr/>
          <p:nvPr/>
        </p:nvSpPr>
        <p:spPr>
          <a:xfrm>
            <a:off x="3733800" y="3762375"/>
            <a:ext cx="533400" cy="533400"/>
          </a:xfrm>
          <a:prstGeom prst="arc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925888" y="5257800"/>
            <a:ext cx="609600" cy="609600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95646" name="TextBox 15"/>
          <p:cNvSpPr txBox="1">
            <a:spLocks noChangeArrowheads="1"/>
          </p:cNvSpPr>
          <p:nvPr/>
        </p:nvSpPr>
        <p:spPr bwMode="auto">
          <a:xfrm>
            <a:off x="76200" y="6324600"/>
            <a:ext cx="8464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aseline="30000" smtClean="0">
                <a:solidFill>
                  <a:srgbClr val="000000"/>
                </a:solidFill>
                <a:latin typeface="Tahoma" charset="0"/>
              </a:rPr>
              <a:t>1</a:t>
            </a:r>
            <a:r>
              <a:rPr lang="en-US" sz="1400" smtClean="0">
                <a:solidFill>
                  <a:srgbClr val="000000"/>
                </a:solidFill>
                <a:latin typeface="Tahoma" charset="0"/>
              </a:rPr>
              <a:t>Baran, “On Distributed Communication Networks.” RAND Tech. Report., 1962 / IEEE Trans.Comm., 1964.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2400" y="2286000"/>
            <a:ext cx="3681413" cy="11080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rgbClr val="000000"/>
                </a:solidFill>
                <a:latin typeface="Tahoma"/>
              </a:rPr>
              <a:t>New traffic can be </a:t>
            </a:r>
            <a:r>
              <a:rPr lang="en-US" sz="2200" b="1" dirty="0">
                <a:solidFill>
                  <a:srgbClr val="000000"/>
                </a:solidFill>
                <a:latin typeface="Tahoma"/>
              </a:rPr>
              <a:t>injected</a:t>
            </a:r>
            <a:endParaRPr lang="en-US" sz="2200" dirty="0">
              <a:solidFill>
                <a:srgbClr val="000000"/>
              </a:solidFill>
              <a:latin typeface="Tahoma"/>
            </a:endParaRPr>
          </a:p>
          <a:p>
            <a:pPr>
              <a:defRPr/>
            </a:pPr>
            <a:r>
              <a:rPr lang="en-US" sz="2200" dirty="0">
                <a:solidFill>
                  <a:srgbClr val="000000"/>
                </a:solidFill>
                <a:latin typeface="Tahoma"/>
              </a:rPr>
              <a:t>whenever there is a free</a:t>
            </a:r>
          </a:p>
          <a:p>
            <a:pPr>
              <a:defRPr/>
            </a:pPr>
            <a:r>
              <a:rPr lang="en-US" sz="2200" dirty="0">
                <a:solidFill>
                  <a:srgbClr val="000000"/>
                </a:solidFill>
                <a:latin typeface="Tahoma"/>
              </a:rPr>
              <a:t>output link.</a:t>
            </a:r>
          </a:p>
        </p:txBody>
      </p:sp>
    </p:spTree>
    <p:extLst>
      <p:ext uri="{BB962C8B-B14F-4D97-AF65-F5344CB8AC3E}">
        <p14:creationId xmlns:p14="http://schemas.microsoft.com/office/powerpoint/2010/main" val="7437759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73" grpId="0" animBg="1"/>
      <p:bldP spid="73" grpId="1" animBg="1"/>
      <p:bldP spid="48" grpId="0" animBg="1"/>
      <p:bldP spid="48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Bufferless Deflection Routing</a:t>
            </a:r>
          </a:p>
        </p:txBody>
      </p:sp>
      <p:sp>
        <p:nvSpPr>
          <p:cNvPr id="196610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610600" cy="1306513"/>
          </a:xfrm>
        </p:spPr>
        <p:txBody>
          <a:bodyPr/>
          <a:lstStyle/>
          <a:p>
            <a:r>
              <a:rPr lang="en-US">
                <a:latin typeface="Tahoma" charset="0"/>
              </a:rPr>
              <a:t>Input buffers are eliminated: flits are buffered in</a:t>
            </a:r>
            <a:br>
              <a:rPr lang="en-US">
                <a:latin typeface="Tahoma" charset="0"/>
              </a:rPr>
            </a:br>
            <a:r>
              <a:rPr lang="en-US" b="1">
                <a:latin typeface="Tahoma" charset="0"/>
              </a:rPr>
              <a:t>pipeline latches</a:t>
            </a:r>
            <a:r>
              <a:rPr lang="en-US">
                <a:latin typeface="Tahoma" charset="0"/>
              </a:rPr>
              <a:t> and on </a:t>
            </a:r>
            <a:r>
              <a:rPr lang="en-US" b="1">
                <a:latin typeface="Tahoma" charset="0"/>
              </a:rPr>
              <a:t>network links</a:t>
            </a:r>
          </a:p>
        </p:txBody>
      </p:sp>
      <p:sp>
        <p:nvSpPr>
          <p:cNvPr id="1966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DBC8C0-313B-9342-91D9-0265C6AEDD24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3240" y="2643182"/>
            <a:ext cx="3094879" cy="35719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196615" name="Group 5"/>
          <p:cNvGrpSpPr>
            <a:grpSpLocks/>
          </p:cNvGrpSpPr>
          <p:nvPr/>
        </p:nvGrpSpPr>
        <p:grpSpPr bwMode="auto">
          <a:xfrm>
            <a:off x="2371725" y="3097213"/>
            <a:ext cx="849313" cy="2428875"/>
            <a:chOff x="1714480" y="2428868"/>
            <a:chExt cx="1000132" cy="2859108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1714480" y="2428868"/>
              <a:ext cx="1000132" cy="186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1714480" y="3142711"/>
              <a:ext cx="1000132" cy="186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1714480" y="3858421"/>
              <a:ext cx="1000132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714480" y="4572264"/>
              <a:ext cx="1000132" cy="186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1714480" y="5286107"/>
              <a:ext cx="1000132" cy="186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616" name="Group 11"/>
          <p:cNvGrpSpPr>
            <a:grpSpLocks/>
          </p:cNvGrpSpPr>
          <p:nvPr/>
        </p:nvGrpSpPr>
        <p:grpSpPr bwMode="auto">
          <a:xfrm>
            <a:off x="3924300" y="3081338"/>
            <a:ext cx="627063" cy="2428875"/>
            <a:chOff x="3571868" y="2428868"/>
            <a:chExt cx="714380" cy="285910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3571868" y="2428868"/>
              <a:ext cx="714380" cy="18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571868" y="3142711"/>
              <a:ext cx="714380" cy="18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571868" y="3858421"/>
              <a:ext cx="71438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571868" y="4572264"/>
              <a:ext cx="714380" cy="186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571868" y="5286107"/>
              <a:ext cx="714380" cy="186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617" name="Group 17"/>
          <p:cNvGrpSpPr>
            <a:grpSpLocks/>
          </p:cNvGrpSpPr>
          <p:nvPr/>
        </p:nvGrpSpPr>
        <p:grpSpPr bwMode="auto">
          <a:xfrm>
            <a:off x="4556125" y="2854325"/>
            <a:ext cx="1152525" cy="2913063"/>
            <a:chOff x="4286248" y="2143116"/>
            <a:chExt cx="1357322" cy="3429024"/>
          </a:xfrm>
        </p:grpSpPr>
        <p:sp>
          <p:nvSpPr>
            <p:cNvPr id="19" name="Rectangle 18"/>
            <p:cNvSpPr/>
            <p:nvPr/>
          </p:nvSpPr>
          <p:spPr>
            <a:xfrm>
              <a:off x="4286248" y="2143116"/>
              <a:ext cx="1357322" cy="342902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grpSp>
          <p:nvGrpSpPr>
            <p:cNvPr id="196689" name="Group 72"/>
            <p:cNvGrpSpPr>
              <a:grpSpLocks/>
            </p:cNvGrpSpPr>
            <p:nvPr/>
          </p:nvGrpSpPr>
          <p:grpSpPr bwMode="auto">
            <a:xfrm>
              <a:off x="4357686" y="2357430"/>
              <a:ext cx="1143008" cy="3073422"/>
              <a:chOff x="4357686" y="2357430"/>
              <a:chExt cx="1143008" cy="3073422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4357293" y="2358015"/>
                <a:ext cx="286048" cy="186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16200000" flipH="1">
                <a:off x="3429792" y="3571564"/>
                <a:ext cx="3070237" cy="64313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5286480" y="5428252"/>
                <a:ext cx="215002" cy="186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690" name="Group 73"/>
            <p:cNvGrpSpPr>
              <a:grpSpLocks/>
            </p:cNvGrpSpPr>
            <p:nvPr/>
          </p:nvGrpSpPr>
          <p:grpSpPr bwMode="auto">
            <a:xfrm flipH="1">
              <a:off x="4429124" y="2357430"/>
              <a:ext cx="1143008" cy="3073422"/>
              <a:chOff x="4357686" y="2357430"/>
              <a:chExt cx="1143008" cy="3073422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4357291" y="2358015"/>
                <a:ext cx="286047" cy="186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3429789" y="3571564"/>
                <a:ext cx="3070237" cy="64313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5286477" y="5428252"/>
                <a:ext cx="215003" cy="1869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6618" name="Group 27"/>
          <p:cNvGrpSpPr>
            <a:grpSpLocks/>
          </p:cNvGrpSpPr>
          <p:nvPr/>
        </p:nvGrpSpPr>
        <p:grpSpPr bwMode="auto">
          <a:xfrm>
            <a:off x="5708650" y="3097213"/>
            <a:ext cx="849313" cy="2428875"/>
            <a:chOff x="5643570" y="2428868"/>
            <a:chExt cx="1000132" cy="2859108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5643570" y="2428868"/>
              <a:ext cx="1000132" cy="186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643570" y="3142711"/>
              <a:ext cx="1000132" cy="186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5643570" y="3858421"/>
              <a:ext cx="1000132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643570" y="4572264"/>
              <a:ext cx="1000132" cy="186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5643570" y="5286107"/>
              <a:ext cx="1000132" cy="186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619" name="Group 33"/>
          <p:cNvGrpSpPr>
            <a:grpSpLocks/>
          </p:cNvGrpSpPr>
          <p:nvPr/>
        </p:nvGrpSpPr>
        <p:grpSpPr bwMode="auto">
          <a:xfrm>
            <a:off x="571500" y="2916238"/>
            <a:ext cx="942975" cy="2795587"/>
            <a:chOff x="604930" y="2214554"/>
            <a:chExt cx="1109550" cy="3292303"/>
          </a:xfrm>
        </p:grpSpPr>
        <p:sp>
          <p:nvSpPr>
            <p:cNvPr id="35" name="TextBox 34"/>
            <p:cNvSpPr txBox="1"/>
            <p:nvPr/>
          </p:nvSpPr>
          <p:spPr>
            <a:xfrm>
              <a:off x="604930" y="2214554"/>
              <a:ext cx="1038569" cy="4356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</a:rPr>
                <a:t>North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4930" y="2928728"/>
              <a:ext cx="1038569" cy="4356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</a:rPr>
                <a:t>South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8987" y="3642901"/>
              <a:ext cx="1025493" cy="4356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</a:rPr>
                <a:t>East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88987" y="4357075"/>
              <a:ext cx="1025493" cy="4356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</a:rPr>
                <a:t>West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72175" y="5071249"/>
              <a:ext cx="941436" cy="4356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</a:rPr>
                <a:t>Local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7467600" y="2909888"/>
            <a:ext cx="8826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</a:rPr>
              <a:t>North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467600" y="3516313"/>
            <a:ext cx="8826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</a:rPr>
              <a:t>South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539038" y="4124325"/>
            <a:ext cx="8715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</a:rPr>
              <a:t>East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539038" y="4730750"/>
            <a:ext cx="8715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</a:rPr>
              <a:t>West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524750" y="5337175"/>
            <a:ext cx="8001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</a:rPr>
              <a:t>Local</a:t>
            </a:r>
          </a:p>
        </p:txBody>
      </p:sp>
      <p:grpSp>
        <p:nvGrpSpPr>
          <p:cNvPr id="40" name="Group 73"/>
          <p:cNvGrpSpPr>
            <a:grpSpLocks/>
          </p:cNvGrpSpPr>
          <p:nvPr/>
        </p:nvGrpSpPr>
        <p:grpSpPr bwMode="auto">
          <a:xfrm>
            <a:off x="3248025" y="3427413"/>
            <a:ext cx="719138" cy="534987"/>
            <a:chOff x="3238486" y="2740892"/>
            <a:chExt cx="719141" cy="535708"/>
          </a:xfrm>
        </p:grpSpPr>
        <p:grpSp>
          <p:nvGrpSpPr>
            <p:cNvPr id="196670" name="Group 80"/>
            <p:cNvGrpSpPr>
              <a:grpSpLocks/>
            </p:cNvGrpSpPr>
            <p:nvPr/>
          </p:nvGrpSpPr>
          <p:grpSpPr bwMode="auto"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3267053" y="2758329"/>
                <a:ext cx="354014" cy="48759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 rot="5400000">
                <a:off x="3195498" y="3001334"/>
                <a:ext cx="487598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671" name="Group 81"/>
            <p:cNvGrpSpPr>
              <a:grpSpLocks/>
            </p:cNvGrpSpPr>
            <p:nvPr/>
          </p:nvGrpSpPr>
          <p:grpSpPr bwMode="auto"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3273198" y="2760560"/>
                <a:ext cx="347663" cy="4843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 rot="5400000">
                <a:off x="3196930" y="3001928"/>
                <a:ext cx="484325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rapezoid 76"/>
            <p:cNvSpPr/>
            <p:nvPr/>
          </p:nvSpPr>
          <p:spPr>
            <a:xfrm rot="5400000">
              <a:off x="3623899" y="2931745"/>
              <a:ext cx="524581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78" name="Trapezoid 77"/>
            <p:cNvSpPr/>
            <p:nvPr/>
          </p:nvSpPr>
          <p:spPr>
            <a:xfrm rot="16200000" flipH="1">
              <a:off x="3047633" y="2942872"/>
              <a:ext cx="524581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</p:grpSp>
      <p:grpSp>
        <p:nvGrpSpPr>
          <p:cNvPr id="43" name="Group 87"/>
          <p:cNvGrpSpPr>
            <a:grpSpLocks/>
          </p:cNvGrpSpPr>
          <p:nvPr/>
        </p:nvGrpSpPr>
        <p:grpSpPr bwMode="auto">
          <a:xfrm>
            <a:off x="3248025" y="2803525"/>
            <a:ext cx="719138" cy="536575"/>
            <a:chOff x="3238486" y="2740892"/>
            <a:chExt cx="719141" cy="535708"/>
          </a:xfrm>
        </p:grpSpPr>
        <p:grpSp>
          <p:nvGrpSpPr>
            <p:cNvPr id="196662" name="Group 80"/>
            <p:cNvGrpSpPr>
              <a:grpSpLocks/>
            </p:cNvGrpSpPr>
            <p:nvPr/>
          </p:nvGrpSpPr>
          <p:grpSpPr bwMode="auto"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3267053" y="2758321"/>
                <a:ext cx="354014" cy="486153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96" name="Straight Connector 95"/>
              <p:cNvCxnSpPr/>
              <p:nvPr/>
            </p:nvCxnSpPr>
            <p:spPr>
              <a:xfrm rot="5400000">
                <a:off x="3196220" y="3000605"/>
                <a:ext cx="486153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663" name="Group 81"/>
            <p:cNvGrpSpPr>
              <a:grpSpLocks/>
            </p:cNvGrpSpPr>
            <p:nvPr/>
          </p:nvGrpSpPr>
          <p:grpSpPr bwMode="auto"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3273198" y="2758874"/>
                <a:ext cx="347663" cy="48615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 rot="5400000">
                <a:off x="3196015" y="3001157"/>
                <a:ext cx="486155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rapezoid 90"/>
            <p:cNvSpPr/>
            <p:nvPr/>
          </p:nvSpPr>
          <p:spPr>
            <a:xfrm rot="5400000">
              <a:off x="3623882" y="2931761"/>
              <a:ext cx="524614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92" name="Trapezoid 91"/>
            <p:cNvSpPr/>
            <p:nvPr/>
          </p:nvSpPr>
          <p:spPr>
            <a:xfrm rot="16200000" flipH="1">
              <a:off x="3047618" y="2942855"/>
              <a:ext cx="524613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</p:grpSp>
      <p:grpSp>
        <p:nvGrpSpPr>
          <p:cNvPr id="46" name="Group 99"/>
          <p:cNvGrpSpPr>
            <a:grpSpLocks/>
          </p:cNvGrpSpPr>
          <p:nvPr/>
        </p:nvGrpSpPr>
        <p:grpSpPr bwMode="auto">
          <a:xfrm>
            <a:off x="3244850" y="4032250"/>
            <a:ext cx="719138" cy="534988"/>
            <a:chOff x="3238486" y="2740892"/>
            <a:chExt cx="719141" cy="535708"/>
          </a:xfrm>
        </p:grpSpPr>
        <p:grpSp>
          <p:nvGrpSpPr>
            <p:cNvPr id="196654" name="Group 80"/>
            <p:cNvGrpSpPr>
              <a:grpSpLocks/>
            </p:cNvGrpSpPr>
            <p:nvPr/>
          </p:nvGrpSpPr>
          <p:grpSpPr bwMode="auto"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107" name="Rectangle 106"/>
              <p:cNvSpPr/>
              <p:nvPr/>
            </p:nvSpPr>
            <p:spPr>
              <a:xfrm>
                <a:off x="3267053" y="2758331"/>
                <a:ext cx="354014" cy="487596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108" name="Straight Connector 107"/>
              <p:cNvCxnSpPr/>
              <p:nvPr/>
            </p:nvCxnSpPr>
            <p:spPr>
              <a:xfrm rot="5400000">
                <a:off x="3195499" y="3001336"/>
                <a:ext cx="48759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655" name="Group 81"/>
            <p:cNvGrpSpPr>
              <a:grpSpLocks/>
            </p:cNvGrpSpPr>
            <p:nvPr/>
          </p:nvGrpSpPr>
          <p:grpSpPr bwMode="auto"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105" name="Rectangle 104"/>
              <p:cNvSpPr/>
              <p:nvPr/>
            </p:nvSpPr>
            <p:spPr>
              <a:xfrm>
                <a:off x="3273198" y="2760558"/>
                <a:ext cx="347663" cy="4843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106" name="Straight Connector 105"/>
              <p:cNvCxnSpPr/>
              <p:nvPr/>
            </p:nvCxnSpPr>
            <p:spPr>
              <a:xfrm rot="5400000">
                <a:off x="3196930" y="3001925"/>
                <a:ext cx="484325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Trapezoid 102"/>
            <p:cNvSpPr/>
            <p:nvPr/>
          </p:nvSpPr>
          <p:spPr>
            <a:xfrm rot="5400000">
              <a:off x="3623899" y="2931744"/>
              <a:ext cx="524580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104" name="Trapezoid 103"/>
            <p:cNvSpPr/>
            <p:nvPr/>
          </p:nvSpPr>
          <p:spPr>
            <a:xfrm rot="16200000" flipH="1">
              <a:off x="3047634" y="2942872"/>
              <a:ext cx="524580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</p:grpSp>
      <p:grpSp>
        <p:nvGrpSpPr>
          <p:cNvPr id="49" name="Group 108"/>
          <p:cNvGrpSpPr>
            <a:grpSpLocks/>
          </p:cNvGrpSpPr>
          <p:nvPr/>
        </p:nvGrpSpPr>
        <p:grpSpPr bwMode="auto">
          <a:xfrm>
            <a:off x="3259138" y="4651375"/>
            <a:ext cx="719137" cy="534988"/>
            <a:chOff x="3238486" y="2740892"/>
            <a:chExt cx="719141" cy="535708"/>
          </a:xfrm>
        </p:grpSpPr>
        <p:grpSp>
          <p:nvGrpSpPr>
            <p:cNvPr id="196646" name="Group 80"/>
            <p:cNvGrpSpPr>
              <a:grpSpLocks/>
            </p:cNvGrpSpPr>
            <p:nvPr/>
          </p:nvGrpSpPr>
          <p:grpSpPr bwMode="auto"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116" name="Rectangle 115"/>
              <p:cNvSpPr/>
              <p:nvPr/>
            </p:nvSpPr>
            <p:spPr>
              <a:xfrm>
                <a:off x="3267053" y="2758331"/>
                <a:ext cx="354014" cy="487596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 rot="5400000">
                <a:off x="3195499" y="3001336"/>
                <a:ext cx="487596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647" name="Group 81"/>
            <p:cNvGrpSpPr>
              <a:grpSpLocks/>
            </p:cNvGrpSpPr>
            <p:nvPr/>
          </p:nvGrpSpPr>
          <p:grpSpPr bwMode="auto"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114" name="Rectangle 113"/>
              <p:cNvSpPr/>
              <p:nvPr/>
            </p:nvSpPr>
            <p:spPr>
              <a:xfrm>
                <a:off x="3273197" y="2760558"/>
                <a:ext cx="347665" cy="4843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 rot="5400000">
                <a:off x="3196930" y="3001926"/>
                <a:ext cx="484325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" name="Trapezoid 111"/>
            <p:cNvSpPr/>
            <p:nvPr/>
          </p:nvSpPr>
          <p:spPr>
            <a:xfrm rot="5400000">
              <a:off x="3623899" y="2931744"/>
              <a:ext cx="524580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113" name="Trapezoid 112"/>
            <p:cNvSpPr/>
            <p:nvPr/>
          </p:nvSpPr>
          <p:spPr>
            <a:xfrm rot="16200000" flipH="1">
              <a:off x="3047634" y="2942872"/>
              <a:ext cx="524580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</p:grpSp>
      <p:grpSp>
        <p:nvGrpSpPr>
          <p:cNvPr id="52" name="Group 117"/>
          <p:cNvGrpSpPr>
            <a:grpSpLocks/>
          </p:cNvGrpSpPr>
          <p:nvPr/>
        </p:nvGrpSpPr>
        <p:grpSpPr bwMode="auto">
          <a:xfrm>
            <a:off x="3248025" y="5251450"/>
            <a:ext cx="719138" cy="534988"/>
            <a:chOff x="3238486" y="2740892"/>
            <a:chExt cx="719141" cy="535708"/>
          </a:xfrm>
        </p:grpSpPr>
        <p:grpSp>
          <p:nvGrpSpPr>
            <p:cNvPr id="196638" name="Group 80"/>
            <p:cNvGrpSpPr>
              <a:grpSpLocks/>
            </p:cNvGrpSpPr>
            <p:nvPr/>
          </p:nvGrpSpPr>
          <p:grpSpPr bwMode="auto"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125" name="Rectangle 124"/>
              <p:cNvSpPr/>
              <p:nvPr/>
            </p:nvSpPr>
            <p:spPr>
              <a:xfrm>
                <a:off x="3267053" y="2758331"/>
                <a:ext cx="354014" cy="487596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126" name="Straight Connector 125"/>
              <p:cNvCxnSpPr/>
              <p:nvPr/>
            </p:nvCxnSpPr>
            <p:spPr>
              <a:xfrm rot="5400000">
                <a:off x="3195499" y="3001336"/>
                <a:ext cx="487596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639" name="Group 81"/>
            <p:cNvGrpSpPr>
              <a:grpSpLocks/>
            </p:cNvGrpSpPr>
            <p:nvPr/>
          </p:nvGrpSpPr>
          <p:grpSpPr bwMode="auto"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3273198" y="2760558"/>
                <a:ext cx="347663" cy="4843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 rot="5400000">
                <a:off x="3196930" y="3001925"/>
                <a:ext cx="484325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" name="Trapezoid 120"/>
            <p:cNvSpPr/>
            <p:nvPr/>
          </p:nvSpPr>
          <p:spPr>
            <a:xfrm rot="5400000">
              <a:off x="3623899" y="2931744"/>
              <a:ext cx="524580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122" name="Trapezoid 121"/>
            <p:cNvSpPr/>
            <p:nvPr/>
          </p:nvSpPr>
          <p:spPr>
            <a:xfrm rot="16200000" flipH="1">
              <a:off x="3047634" y="2942872"/>
              <a:ext cx="524580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</p:grpSp>
      <p:grpSp>
        <p:nvGrpSpPr>
          <p:cNvPr id="55" name="Group 128"/>
          <p:cNvGrpSpPr>
            <a:grpSpLocks/>
          </p:cNvGrpSpPr>
          <p:nvPr/>
        </p:nvGrpSpPr>
        <p:grpSpPr bwMode="auto">
          <a:xfrm>
            <a:off x="3143250" y="3078163"/>
            <a:ext cx="841375" cy="2428875"/>
            <a:chOff x="3571868" y="2428868"/>
            <a:chExt cx="714380" cy="2859108"/>
          </a:xfrm>
        </p:grpSpPr>
        <p:cxnSp>
          <p:nvCxnSpPr>
            <p:cNvPr id="130" name="Straight Connector 129"/>
            <p:cNvCxnSpPr/>
            <p:nvPr/>
          </p:nvCxnSpPr>
          <p:spPr>
            <a:xfrm>
              <a:off x="3571868" y="2428868"/>
              <a:ext cx="714380" cy="18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3571868" y="3142711"/>
              <a:ext cx="714380" cy="18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3571868" y="3858421"/>
              <a:ext cx="71438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3571868" y="4572264"/>
              <a:ext cx="714380" cy="186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3571868" y="5286107"/>
              <a:ext cx="714380" cy="186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Rectangle 134"/>
          <p:cNvSpPr/>
          <p:nvPr/>
        </p:nvSpPr>
        <p:spPr>
          <a:xfrm>
            <a:off x="3286125" y="5857875"/>
            <a:ext cx="2786063" cy="2857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</a:rPr>
              <a:t>Deflection Routing Logic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819400" y="2133600"/>
            <a:ext cx="196691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</a:rPr>
              <a:t>Input Buffers</a:t>
            </a:r>
          </a:p>
        </p:txBody>
      </p:sp>
    </p:spTree>
    <p:extLst>
      <p:ext uri="{BB962C8B-B14F-4D97-AF65-F5344CB8AC3E}">
        <p14:creationId xmlns:p14="http://schemas.microsoft.com/office/powerpoint/2010/main" val="497250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5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Routing Algorithm</a:t>
            </a:r>
          </a:p>
        </p:txBody>
      </p:sp>
      <p:sp>
        <p:nvSpPr>
          <p:cNvPr id="12493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Types</a:t>
            </a:r>
          </a:p>
          <a:p>
            <a:pPr lvl="1"/>
            <a:r>
              <a:rPr lang="en-US" b="1">
                <a:latin typeface="Tahoma" charset="0"/>
                <a:ea typeface="ＭＳ Ｐゴシック" charset="0"/>
              </a:rPr>
              <a:t>Deterministic</a:t>
            </a:r>
            <a:r>
              <a:rPr lang="en-US">
                <a:latin typeface="Tahoma" charset="0"/>
                <a:ea typeface="ＭＳ Ｐゴシック" charset="0"/>
              </a:rPr>
              <a:t>: always chooses the same path for a communicating source-destination pair</a:t>
            </a:r>
          </a:p>
          <a:p>
            <a:pPr lvl="1"/>
            <a:r>
              <a:rPr lang="en-US" b="1">
                <a:latin typeface="Tahoma" charset="0"/>
                <a:ea typeface="ＭＳ Ｐゴシック" charset="0"/>
              </a:rPr>
              <a:t>Oblivious</a:t>
            </a:r>
            <a:r>
              <a:rPr lang="en-US">
                <a:latin typeface="Tahoma" charset="0"/>
                <a:ea typeface="ＭＳ Ｐゴシック" charset="0"/>
              </a:rPr>
              <a:t>: chooses different paths, without considering network state</a:t>
            </a:r>
          </a:p>
          <a:p>
            <a:pPr lvl="1"/>
            <a:r>
              <a:rPr lang="en-US" b="1">
                <a:latin typeface="Tahoma" charset="0"/>
                <a:ea typeface="ＭＳ Ｐゴシック" charset="0"/>
              </a:rPr>
              <a:t>Adaptive</a:t>
            </a:r>
            <a:r>
              <a:rPr lang="en-US">
                <a:latin typeface="Tahoma" charset="0"/>
                <a:ea typeface="ＭＳ Ｐゴシック" charset="0"/>
              </a:rPr>
              <a:t>: can choose different paths, adapting to the state of the network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to adapt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Local/global feedback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Minimal or non-minimal paths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49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354181-D373-654C-A518-F570C87D9B2E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5035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Deterministic Routing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All packets between the same (source, dest) pair take the same path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Dimension-order routing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E.g., XY routing (used in Cray T3D, and many on-chip networks)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First traverse dimension X, then traverse dimension Y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Simple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Deadlock freedom (no cycles in resource allocation)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Could lead to high contention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Does not exploit path diversity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BC2C925-40A0-7C46-8F77-C39BCAF4EB2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8711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Deadlock</a:t>
            </a:r>
          </a:p>
        </p:txBody>
      </p:sp>
      <p:sp>
        <p:nvSpPr>
          <p:cNvPr id="12697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No forward progress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Caused by circular dependencies on resources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Each packet waits for a buffer occupied by another packet downstream</a:t>
            </a: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FF1BB7E-0363-4949-90E6-46F33F460A4B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26980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743200"/>
            <a:ext cx="5327650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8680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Handling Deadlock</a:t>
            </a:r>
          </a:p>
        </p:txBody>
      </p:sp>
      <p:sp>
        <p:nvSpPr>
          <p:cNvPr id="1280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Avoid cycles in routing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Dimension order routing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Cannot build a circular dependency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Restrict the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 altLang="ja-JP">
                <a:latin typeface="Tahoma" charset="0"/>
                <a:ea typeface="ＭＳ Ｐゴシック" charset="0"/>
              </a:rPr>
              <a:t>turns</a:t>
            </a:r>
            <a:r>
              <a:rPr lang="ja-JP" altLang="en-US">
                <a:latin typeface="Tahoma" charset="0"/>
                <a:ea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</a:rPr>
              <a:t> each packet can take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Avoid deadlock by adding more buffering (escape paths)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Detect and break deadlock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Preemption of buffers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80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A187B7B-2B2E-AE40-8940-4B7B314C630C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540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Turn Model to Avoid Deadlock</a:t>
            </a:r>
          </a:p>
        </p:txBody>
      </p:sp>
      <p:sp>
        <p:nvSpPr>
          <p:cNvPr id="12902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Idea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Analyze directions in which packets can turn in the network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Determine the cycles that such turns can form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Prohibit just enough turns to break possible cycles</a:t>
            </a:r>
            <a:endParaRPr lang="en-US" sz="24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Glass and Ni, 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Turn Model for Adaptive Routing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 ISCA 1992.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90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F292E1-0538-6C43-9C57-E5C25F102E53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2902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0"/>
            <a:ext cx="5441950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2703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Oblivious Routing: Valiant’s Algorithm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An example of oblivious algorithm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Goal: Balance network load 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Idea: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Randomly choose an intermediate destination, route to it first, then route from there to destination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Between source-intermediate and intermediate-dest, can use dimension order routing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+ Randomizes/balances network load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- Non minimal (packet latency can increase)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Optimizations: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Do this on high load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Restrict the intermediate node to be close (in the same quadrant)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005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D844CA-89E6-344E-8C6F-CCEA497FB20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7611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Adaptive Routing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Minimal adaptive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Router uses network state (e.g., downstream buffer occupancy) to pick which </a:t>
            </a:r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 altLang="ja-JP">
                <a:latin typeface="Tahoma" charset="0"/>
                <a:ea typeface="ＭＳ Ｐゴシック" charset="0"/>
              </a:rPr>
              <a:t>productive</a:t>
            </a:r>
            <a:r>
              <a:rPr lang="ja-JP" altLang="en-US">
                <a:latin typeface="Tahoma" charset="0"/>
                <a:ea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</a:rPr>
              <a:t> output port to send a packet to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Productive output port: port that gets the packet closer to its destination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+ Aware of local congestion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- Minimality restricts achievable link utilization (load balance)</a:t>
            </a: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Non-minimal (fully) adaptive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ja-JP" altLang="en-US">
                <a:latin typeface="Tahoma" charset="0"/>
                <a:ea typeface="ＭＳ Ｐゴシック" charset="0"/>
              </a:rPr>
              <a:t>“</a:t>
            </a:r>
            <a:r>
              <a:rPr lang="en-US" altLang="ja-JP">
                <a:latin typeface="Tahoma" charset="0"/>
                <a:ea typeface="ＭＳ Ｐゴシック" charset="0"/>
              </a:rPr>
              <a:t>Misroute</a:t>
            </a:r>
            <a:r>
              <a:rPr lang="ja-JP" altLang="en-US">
                <a:latin typeface="Tahoma" charset="0"/>
                <a:ea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</a:rPr>
              <a:t> packets to non-productive output ports based on network state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+ Can achieve better network utilization and load balance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- Need to guarantee livelock freedom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10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8A15CB5-6BF6-5845-8F79-968815DE4C2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866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On-Chip Networks</a:t>
            </a:r>
          </a:p>
        </p:txBody>
      </p:sp>
      <p:sp>
        <p:nvSpPr>
          <p:cNvPr id="19763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23FCA3-3F13-CF4A-9A77-1C60F2B35B6D}" type="slidenum">
              <a:rPr lang="en-US" sz="2000">
                <a:solidFill>
                  <a:srgbClr val="898989"/>
                </a:solidFill>
                <a:latin typeface="Calibri" charset="0"/>
              </a:rPr>
              <a:pPr eaLnBrk="1" hangingPunct="1"/>
              <a:t>55</a:t>
            </a:fld>
            <a:endParaRPr lang="en-US" sz="2000">
              <a:solidFill>
                <a:srgbClr val="898989"/>
              </a:solidFill>
              <a:latin typeface="Calibri" charset="0"/>
            </a:endParaRPr>
          </a:p>
        </p:txBody>
      </p:sp>
      <p:graphicFrame>
        <p:nvGraphicFramePr>
          <p:cNvPr id="129" name="Table 128"/>
          <p:cNvGraphicFramePr>
            <a:graphicFrameLocks noGrp="1"/>
          </p:cNvGraphicFramePr>
          <p:nvPr/>
        </p:nvGraphicFramePr>
        <p:xfrm>
          <a:off x="990600" y="2482850"/>
          <a:ext cx="2019300" cy="1665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9650"/>
                <a:gridCol w="1009650"/>
              </a:tblGrid>
              <a:tr h="83264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6" marB="4570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6" marB="4570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264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6" marB="4570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6" marB="4570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97646" name="Group 150"/>
          <p:cNvGrpSpPr>
            <a:grpSpLocks/>
          </p:cNvGrpSpPr>
          <p:nvPr/>
        </p:nvGrpSpPr>
        <p:grpSpPr bwMode="auto">
          <a:xfrm>
            <a:off x="1371600" y="3549650"/>
            <a:ext cx="838200" cy="717550"/>
            <a:chOff x="5715000" y="2286000"/>
            <a:chExt cx="838200" cy="717187"/>
          </a:xfrm>
        </p:grpSpPr>
        <p:sp>
          <p:nvSpPr>
            <p:cNvPr id="197685" name="Oval 178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181" name="Straight Connector 180"/>
            <p:cNvCxnSpPr>
              <a:endCxn id="197685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47" name="Group 150"/>
          <p:cNvGrpSpPr>
            <a:grpSpLocks/>
          </p:cNvGrpSpPr>
          <p:nvPr/>
        </p:nvGrpSpPr>
        <p:grpSpPr bwMode="auto">
          <a:xfrm>
            <a:off x="2362200" y="3549650"/>
            <a:ext cx="838200" cy="717550"/>
            <a:chOff x="5715000" y="2286000"/>
            <a:chExt cx="838200" cy="717187"/>
          </a:xfrm>
        </p:grpSpPr>
        <p:sp>
          <p:nvSpPr>
            <p:cNvPr id="197682" name="Oval 272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75" name="Straight Connector 274"/>
            <p:cNvCxnSpPr>
              <a:endCxn id="197682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48" name="Group 150"/>
          <p:cNvGrpSpPr>
            <a:grpSpLocks/>
          </p:cNvGrpSpPr>
          <p:nvPr/>
        </p:nvGrpSpPr>
        <p:grpSpPr bwMode="auto">
          <a:xfrm>
            <a:off x="381000" y="3549650"/>
            <a:ext cx="838200" cy="717550"/>
            <a:chOff x="5715000" y="2286000"/>
            <a:chExt cx="838200" cy="717187"/>
          </a:xfrm>
        </p:grpSpPr>
        <p:sp>
          <p:nvSpPr>
            <p:cNvPr id="197679" name="Oval 276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79" name="Straight Connector 278"/>
            <p:cNvCxnSpPr>
              <a:endCxn id="19767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49" name="Group 150"/>
          <p:cNvGrpSpPr>
            <a:grpSpLocks/>
          </p:cNvGrpSpPr>
          <p:nvPr/>
        </p:nvGrpSpPr>
        <p:grpSpPr bwMode="auto">
          <a:xfrm>
            <a:off x="1371600" y="2711450"/>
            <a:ext cx="838200" cy="717550"/>
            <a:chOff x="5715000" y="2286000"/>
            <a:chExt cx="838200" cy="717187"/>
          </a:xfrm>
        </p:grpSpPr>
        <p:sp>
          <p:nvSpPr>
            <p:cNvPr id="197676" name="Oval 280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83" name="Straight Connector 282"/>
            <p:cNvCxnSpPr>
              <a:endCxn id="197676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50" name="Group 150"/>
          <p:cNvGrpSpPr>
            <a:grpSpLocks/>
          </p:cNvGrpSpPr>
          <p:nvPr/>
        </p:nvGrpSpPr>
        <p:grpSpPr bwMode="auto">
          <a:xfrm>
            <a:off x="2362200" y="2711450"/>
            <a:ext cx="838200" cy="717550"/>
            <a:chOff x="5715000" y="2286000"/>
            <a:chExt cx="838200" cy="717187"/>
          </a:xfrm>
        </p:grpSpPr>
        <p:sp>
          <p:nvSpPr>
            <p:cNvPr id="197673" name="Oval 284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87" name="Straight Connector 286"/>
            <p:cNvCxnSpPr>
              <a:endCxn id="19767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51" name="Group 150"/>
          <p:cNvGrpSpPr>
            <a:grpSpLocks/>
          </p:cNvGrpSpPr>
          <p:nvPr/>
        </p:nvGrpSpPr>
        <p:grpSpPr bwMode="auto">
          <a:xfrm>
            <a:off x="381000" y="2711450"/>
            <a:ext cx="838200" cy="717550"/>
            <a:chOff x="5715000" y="2286000"/>
            <a:chExt cx="838200" cy="717187"/>
          </a:xfrm>
        </p:grpSpPr>
        <p:sp>
          <p:nvSpPr>
            <p:cNvPr id="197670" name="Oval 288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1" name="Straight Connector 290"/>
            <p:cNvCxnSpPr>
              <a:endCxn id="197670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52" name="Group 150"/>
          <p:cNvGrpSpPr>
            <a:grpSpLocks/>
          </p:cNvGrpSpPr>
          <p:nvPr/>
        </p:nvGrpSpPr>
        <p:grpSpPr bwMode="auto">
          <a:xfrm>
            <a:off x="1371600" y="1873250"/>
            <a:ext cx="838200" cy="717550"/>
            <a:chOff x="5715000" y="2286000"/>
            <a:chExt cx="838200" cy="717187"/>
          </a:xfrm>
        </p:grpSpPr>
        <p:sp>
          <p:nvSpPr>
            <p:cNvPr id="197667" name="Oval 292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5" name="Straight Connector 294"/>
            <p:cNvCxnSpPr>
              <a:endCxn id="19766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53" name="Group 150"/>
          <p:cNvGrpSpPr>
            <a:grpSpLocks/>
          </p:cNvGrpSpPr>
          <p:nvPr/>
        </p:nvGrpSpPr>
        <p:grpSpPr bwMode="auto">
          <a:xfrm>
            <a:off x="2362200" y="1873250"/>
            <a:ext cx="838200" cy="717550"/>
            <a:chOff x="5715000" y="2286000"/>
            <a:chExt cx="838200" cy="717187"/>
          </a:xfrm>
        </p:grpSpPr>
        <p:sp>
          <p:nvSpPr>
            <p:cNvPr id="197664" name="Oval 296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9" name="Straight Connector 298"/>
            <p:cNvCxnSpPr>
              <a:endCxn id="197664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54" name="Group 150"/>
          <p:cNvGrpSpPr>
            <a:grpSpLocks/>
          </p:cNvGrpSpPr>
          <p:nvPr/>
        </p:nvGrpSpPr>
        <p:grpSpPr bwMode="auto">
          <a:xfrm>
            <a:off x="381000" y="1873250"/>
            <a:ext cx="838200" cy="717550"/>
            <a:chOff x="5715000" y="2286000"/>
            <a:chExt cx="838200" cy="717187"/>
          </a:xfrm>
        </p:grpSpPr>
        <p:sp>
          <p:nvSpPr>
            <p:cNvPr id="197661" name="Oval 300"/>
            <p:cNvSpPr>
              <a:spLocks noChangeArrowheads="1"/>
            </p:cNvSpPr>
            <p:nvPr/>
          </p:nvSpPr>
          <p:spPr bwMode="auto"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303" name="Straight Connector 302"/>
            <p:cNvCxnSpPr>
              <a:endCxn id="19766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655" name="Group 45"/>
          <p:cNvGrpSpPr>
            <a:grpSpLocks/>
          </p:cNvGrpSpPr>
          <p:nvPr/>
        </p:nvGrpSpPr>
        <p:grpSpPr bwMode="auto">
          <a:xfrm>
            <a:off x="381000" y="5029200"/>
            <a:ext cx="4259263" cy="1103313"/>
            <a:chOff x="228600" y="4800600"/>
            <a:chExt cx="4258599" cy="1103531"/>
          </a:xfrm>
        </p:grpSpPr>
        <p:sp>
          <p:nvSpPr>
            <p:cNvPr id="243" name="Oval 242"/>
            <p:cNvSpPr/>
            <p:nvPr/>
          </p:nvSpPr>
          <p:spPr>
            <a:xfrm>
              <a:off x="228600" y="4876815"/>
              <a:ext cx="385703" cy="3366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197658" name="TextBox 269"/>
            <p:cNvSpPr txBox="1">
              <a:spLocks noChangeArrowheads="1"/>
            </p:cNvSpPr>
            <p:nvPr/>
          </p:nvSpPr>
          <p:spPr bwMode="auto">
            <a:xfrm>
              <a:off x="762000" y="4800600"/>
              <a:ext cx="8899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smtClean="0">
                  <a:solidFill>
                    <a:srgbClr val="000000"/>
                  </a:solidFill>
                  <a:latin typeface="Calibri" charset="0"/>
                </a:rPr>
                <a:t>Router</a:t>
              </a:r>
            </a:p>
          </p:txBody>
        </p:sp>
        <p:sp>
          <p:nvSpPr>
            <p:cNvPr id="197659" name="TextBox 270"/>
            <p:cNvSpPr txBox="1">
              <a:spLocks noChangeArrowheads="1"/>
            </p:cNvSpPr>
            <p:nvPr/>
          </p:nvSpPr>
          <p:spPr bwMode="auto">
            <a:xfrm>
              <a:off x="762000" y="5257800"/>
              <a:ext cx="372519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smtClean="0">
                  <a:solidFill>
                    <a:srgbClr val="000000"/>
                  </a:solidFill>
                  <a:latin typeface="Calibri" charset="0"/>
                </a:rPr>
                <a:t>Processing Element</a:t>
              </a:r>
            </a:p>
            <a:p>
              <a:pPr eaLnBrk="1" hangingPunct="1"/>
              <a:r>
                <a:rPr lang="en-US" sz="1600" smtClean="0">
                  <a:solidFill>
                    <a:srgbClr val="000000"/>
                  </a:solidFill>
                  <a:latin typeface="Calibri" charset="0"/>
                </a:rPr>
                <a:t>(Cores, L2 Banks, Memory Controllers, etc)</a:t>
              </a: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28600" y="5410320"/>
              <a:ext cx="457129" cy="381075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</p:grpSp>
      <p:sp>
        <p:nvSpPr>
          <p:cNvPr id="308" name="Content Placeholder 2"/>
          <p:cNvSpPr>
            <a:spLocks noGrp="1"/>
          </p:cNvSpPr>
          <p:nvPr>
            <p:ph idx="1"/>
          </p:nvPr>
        </p:nvSpPr>
        <p:spPr>
          <a:xfrm>
            <a:off x="3276600" y="1371600"/>
            <a:ext cx="5715000" cy="4038600"/>
          </a:xfrm>
        </p:spPr>
        <p:txBody>
          <a:bodyPr/>
          <a:lstStyle/>
          <a:p>
            <a:r>
              <a:rPr lang="en-US" sz="2800">
                <a:latin typeface="Calibri" charset="0"/>
              </a:rPr>
              <a:t>Connect </a:t>
            </a:r>
            <a:r>
              <a:rPr lang="en-US" sz="2800" b="1">
                <a:latin typeface="Calibri" charset="0"/>
              </a:rPr>
              <a:t>cores, caches, memory controllers, etc</a:t>
            </a:r>
          </a:p>
          <a:p>
            <a:pPr lvl="1"/>
            <a:r>
              <a:rPr lang="en-US" sz="2400">
                <a:solidFill>
                  <a:srgbClr val="FF0000"/>
                </a:solidFill>
                <a:latin typeface="Calibri" charset="0"/>
              </a:rPr>
              <a:t>Buses and crossbars are not scalable</a:t>
            </a:r>
            <a:endParaRPr lang="en-US" sz="2400" b="1">
              <a:latin typeface="Calibri" charset="0"/>
            </a:endParaRPr>
          </a:p>
          <a:p>
            <a:r>
              <a:rPr lang="en-US" sz="2800" b="1">
                <a:latin typeface="Calibri" charset="0"/>
              </a:rPr>
              <a:t>Packet switched</a:t>
            </a:r>
          </a:p>
          <a:p>
            <a:r>
              <a:rPr lang="en-US" sz="2800" b="1">
                <a:latin typeface="Calibri" charset="0"/>
              </a:rPr>
              <a:t>2D mesh: </a:t>
            </a:r>
            <a:r>
              <a:rPr lang="en-US" sz="2800">
                <a:latin typeface="Calibri" charset="0"/>
              </a:rPr>
              <a:t>Most commonly used topology</a:t>
            </a:r>
          </a:p>
          <a:p>
            <a:r>
              <a:rPr lang="en-US" sz="2800">
                <a:latin typeface="Calibri" charset="0"/>
              </a:rPr>
              <a:t>Primarily serve </a:t>
            </a:r>
            <a:r>
              <a:rPr lang="en-US" sz="2800" b="1">
                <a:latin typeface="Calibri" charset="0"/>
              </a:rPr>
              <a:t>cache misses </a:t>
            </a:r>
            <a:r>
              <a:rPr lang="en-US" sz="2800">
                <a:latin typeface="Calibri" charset="0"/>
              </a:rPr>
              <a:t>and</a:t>
            </a:r>
            <a:r>
              <a:rPr lang="en-US" sz="2800" b="1">
                <a:latin typeface="Calibri" charset="0"/>
              </a:rPr>
              <a:t> memory requests</a:t>
            </a:r>
          </a:p>
          <a:p>
            <a:endParaRPr lang="en-US" sz="28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45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On-chip Networks</a:t>
            </a:r>
          </a:p>
        </p:txBody>
      </p:sp>
      <p:sp>
        <p:nvSpPr>
          <p:cNvPr id="15155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15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834E309-3420-EB45-8A6C-455386510F9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270" name="Rectangle 220"/>
          <p:cNvSpPr>
            <a:spLocks noChangeArrowheads="1"/>
          </p:cNvSpPr>
          <p:nvPr/>
        </p:nvSpPr>
        <p:spPr bwMode="auto">
          <a:xfrm>
            <a:off x="7010400" y="3962400"/>
            <a:ext cx="1143000" cy="1676400"/>
          </a:xfrm>
          <a:prstGeom prst="rect">
            <a:avLst/>
          </a:prstGeom>
          <a:noFill/>
          <a:ln w="25400">
            <a:solidFill>
              <a:srgbClr val="99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Arial" pitchFamily="-105" charset="0"/>
              <a:ea typeface="Arial" pitchFamily="-105" charset="0"/>
              <a:cs typeface="Arial" pitchFamily="-105" charset="0"/>
            </a:endParaRPr>
          </a:p>
        </p:txBody>
      </p:sp>
      <p:grpSp>
        <p:nvGrpSpPr>
          <p:cNvPr id="2" name="Group 270"/>
          <p:cNvGrpSpPr>
            <a:grpSpLocks/>
          </p:cNvGrpSpPr>
          <p:nvPr/>
        </p:nvGrpSpPr>
        <p:grpSpPr bwMode="auto">
          <a:xfrm>
            <a:off x="4724400" y="2466975"/>
            <a:ext cx="2052638" cy="3781425"/>
            <a:chOff x="4724400" y="2466788"/>
            <a:chExt cx="2052161" cy="3781612"/>
          </a:xfrm>
        </p:grpSpPr>
        <p:sp>
          <p:nvSpPr>
            <p:cNvPr id="151716" name="Rectangle 58"/>
            <p:cNvSpPr>
              <a:spLocks noChangeArrowheads="1"/>
            </p:cNvSpPr>
            <p:nvPr/>
          </p:nvSpPr>
          <p:spPr bwMode="auto">
            <a:xfrm>
              <a:off x="4819628" y="2812880"/>
              <a:ext cx="636440" cy="18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East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51717" name="Rectangle 93"/>
            <p:cNvSpPr>
              <a:spLocks noChangeArrowheads="1"/>
            </p:cNvSpPr>
            <p:nvPr/>
          </p:nvSpPr>
          <p:spPr bwMode="auto">
            <a:xfrm>
              <a:off x="4778362" y="3528879"/>
              <a:ext cx="666595" cy="18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West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51718" name="Rectangle 120"/>
            <p:cNvSpPr>
              <a:spLocks noChangeArrowheads="1"/>
            </p:cNvSpPr>
            <p:nvPr/>
          </p:nvSpPr>
          <p:spPr bwMode="auto">
            <a:xfrm>
              <a:off x="4745033" y="4251226"/>
              <a:ext cx="771346" cy="185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North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51719" name="Rectangle 149"/>
            <p:cNvSpPr>
              <a:spLocks noChangeArrowheads="1"/>
            </p:cNvSpPr>
            <p:nvPr/>
          </p:nvSpPr>
          <p:spPr bwMode="auto">
            <a:xfrm>
              <a:off x="4724400" y="4975162"/>
              <a:ext cx="758649" cy="18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South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51720" name="Rectangle 176"/>
            <p:cNvSpPr>
              <a:spLocks noChangeArrowheads="1"/>
            </p:cNvSpPr>
            <p:nvPr/>
          </p:nvSpPr>
          <p:spPr bwMode="auto">
            <a:xfrm>
              <a:off x="4908507" y="5697511"/>
              <a:ext cx="539625" cy="18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PE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277" name="Freeform 4"/>
            <p:cNvSpPr>
              <a:spLocks/>
            </p:cNvSpPr>
            <p:nvPr/>
          </p:nvSpPr>
          <p:spPr bwMode="auto">
            <a:xfrm>
              <a:off x="5817934" y="2743027"/>
              <a:ext cx="126970" cy="576291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5"/>
                </a:cxn>
                <a:cxn ang="0">
                  <a:pos x="127" y="522"/>
                </a:cxn>
                <a:cxn ang="0">
                  <a:pos x="127" y="0"/>
                </a:cxn>
                <a:cxn ang="0">
                  <a:pos x="0" y="87"/>
                </a:cxn>
              </a:cxnLst>
              <a:rect l="0" t="0" r="r" b="b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78" name="Freeform 5"/>
            <p:cNvSpPr>
              <a:spLocks/>
            </p:cNvSpPr>
            <p:nvPr/>
          </p:nvSpPr>
          <p:spPr bwMode="auto">
            <a:xfrm>
              <a:off x="5817934" y="2743027"/>
              <a:ext cx="126970" cy="576291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5"/>
                </a:cxn>
                <a:cxn ang="0">
                  <a:pos x="127" y="522"/>
                </a:cxn>
                <a:cxn ang="0">
                  <a:pos x="127" y="0"/>
                </a:cxn>
                <a:cxn ang="0">
                  <a:pos x="0" y="87"/>
                </a:cxn>
              </a:cxnLst>
              <a:rect l="0" t="0" r="r" b="b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79" name="Freeform 6"/>
            <p:cNvSpPr>
              <a:spLocks/>
            </p:cNvSpPr>
            <p:nvPr/>
          </p:nvSpPr>
          <p:spPr bwMode="auto">
            <a:xfrm>
              <a:off x="6589280" y="2743027"/>
              <a:ext cx="130145" cy="576291"/>
            </a:xfrm>
            <a:custGeom>
              <a:avLst/>
              <a:gdLst/>
              <a:ahLst/>
              <a:cxnLst>
                <a:cxn ang="0">
                  <a:pos x="129" y="87"/>
                </a:cxn>
                <a:cxn ang="0">
                  <a:pos x="129" y="435"/>
                </a:cxn>
                <a:cxn ang="0">
                  <a:pos x="0" y="522"/>
                </a:cxn>
                <a:cxn ang="0">
                  <a:pos x="0" y="0"/>
                </a:cxn>
                <a:cxn ang="0">
                  <a:pos x="129" y="87"/>
                </a:cxn>
              </a:cxnLst>
              <a:rect l="0" t="0" r="r" b="b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80" name="Freeform 7"/>
            <p:cNvSpPr>
              <a:spLocks/>
            </p:cNvSpPr>
            <p:nvPr/>
          </p:nvSpPr>
          <p:spPr bwMode="auto">
            <a:xfrm>
              <a:off x="6589280" y="2743027"/>
              <a:ext cx="130145" cy="576291"/>
            </a:xfrm>
            <a:custGeom>
              <a:avLst/>
              <a:gdLst/>
              <a:ahLst/>
              <a:cxnLst>
                <a:cxn ang="0">
                  <a:pos x="129" y="87"/>
                </a:cxn>
                <a:cxn ang="0">
                  <a:pos x="129" y="435"/>
                </a:cxn>
                <a:cxn ang="0">
                  <a:pos x="0" y="522"/>
                </a:cxn>
                <a:cxn ang="0">
                  <a:pos x="0" y="0"/>
                </a:cxn>
                <a:cxn ang="0">
                  <a:pos x="129" y="87"/>
                </a:cxn>
              </a:cxnLst>
              <a:rect l="0" t="0" r="r" b="b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81" name="Rectangle 8"/>
            <p:cNvSpPr>
              <a:spLocks noChangeArrowheads="1"/>
            </p:cNvSpPr>
            <p:nvPr/>
          </p:nvSpPr>
          <p:spPr bwMode="auto">
            <a:xfrm>
              <a:off x="6022673" y="2743027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82" name="Rectangle 9"/>
            <p:cNvSpPr>
              <a:spLocks noChangeArrowheads="1"/>
            </p:cNvSpPr>
            <p:nvPr/>
          </p:nvSpPr>
          <p:spPr bwMode="auto">
            <a:xfrm>
              <a:off x="6022673" y="2743027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151727" name="Rectangle 10"/>
            <p:cNvSpPr>
              <a:spLocks noChangeArrowheads="1"/>
            </p:cNvSpPr>
            <p:nvPr/>
          </p:nvSpPr>
          <p:spPr bwMode="auto">
            <a:xfrm>
              <a:off x="6108378" y="2746202"/>
              <a:ext cx="269812" cy="169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0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284" name="Freeform 12"/>
            <p:cNvSpPr>
              <a:spLocks noEditPoints="1"/>
            </p:cNvSpPr>
            <p:nvPr/>
          </p:nvSpPr>
          <p:spPr bwMode="auto">
            <a:xfrm>
              <a:off x="5476700" y="2466788"/>
              <a:ext cx="1299861" cy="901745"/>
            </a:xfrm>
            <a:custGeom>
              <a:avLst/>
              <a:gdLst/>
              <a:ahLst/>
              <a:cxnLst>
                <a:cxn ang="0">
                  <a:pos x="26" y="192"/>
                </a:cxn>
                <a:cxn ang="0">
                  <a:pos x="26" y="372"/>
                </a:cxn>
                <a:cxn ang="0">
                  <a:pos x="13" y="538"/>
                </a:cxn>
                <a:cxn ang="0">
                  <a:pos x="0" y="679"/>
                </a:cxn>
                <a:cxn ang="0">
                  <a:pos x="0" y="807"/>
                </a:cxn>
                <a:cxn ang="0">
                  <a:pos x="13" y="948"/>
                </a:cxn>
                <a:cxn ang="0">
                  <a:pos x="26" y="1114"/>
                </a:cxn>
                <a:cxn ang="0">
                  <a:pos x="26" y="1344"/>
                </a:cxn>
                <a:cxn ang="0">
                  <a:pos x="26" y="1524"/>
                </a:cxn>
                <a:cxn ang="0">
                  <a:pos x="13" y="1690"/>
                </a:cxn>
                <a:cxn ang="0">
                  <a:pos x="0" y="1831"/>
                </a:cxn>
                <a:cxn ang="0">
                  <a:pos x="48" y="1937"/>
                </a:cxn>
                <a:cxn ang="0">
                  <a:pos x="188" y="1924"/>
                </a:cxn>
                <a:cxn ang="0">
                  <a:pos x="355" y="1911"/>
                </a:cxn>
                <a:cxn ang="0">
                  <a:pos x="585" y="1911"/>
                </a:cxn>
                <a:cxn ang="0">
                  <a:pos x="764" y="1911"/>
                </a:cxn>
                <a:cxn ang="0">
                  <a:pos x="931" y="1924"/>
                </a:cxn>
                <a:cxn ang="0">
                  <a:pos x="1072" y="1937"/>
                </a:cxn>
                <a:cxn ang="0">
                  <a:pos x="1200" y="1937"/>
                </a:cxn>
                <a:cxn ang="0">
                  <a:pos x="1340" y="1924"/>
                </a:cxn>
                <a:cxn ang="0">
                  <a:pos x="1507" y="1911"/>
                </a:cxn>
                <a:cxn ang="0">
                  <a:pos x="1737" y="1911"/>
                </a:cxn>
                <a:cxn ang="0">
                  <a:pos x="1916" y="1911"/>
                </a:cxn>
                <a:cxn ang="0">
                  <a:pos x="2083" y="1924"/>
                </a:cxn>
                <a:cxn ang="0">
                  <a:pos x="2224" y="1937"/>
                </a:cxn>
                <a:cxn ang="0">
                  <a:pos x="2352" y="1937"/>
                </a:cxn>
                <a:cxn ang="0">
                  <a:pos x="2492" y="1924"/>
                </a:cxn>
                <a:cxn ang="0">
                  <a:pos x="2659" y="1911"/>
                </a:cxn>
                <a:cxn ang="0">
                  <a:pos x="2889" y="1911"/>
                </a:cxn>
                <a:cxn ang="0">
                  <a:pos x="3024" y="1892"/>
                </a:cxn>
                <a:cxn ang="0">
                  <a:pos x="3037" y="1726"/>
                </a:cxn>
                <a:cxn ang="0">
                  <a:pos x="3049" y="1585"/>
                </a:cxn>
                <a:cxn ang="0">
                  <a:pos x="3049" y="1457"/>
                </a:cxn>
                <a:cxn ang="0">
                  <a:pos x="3037" y="1316"/>
                </a:cxn>
                <a:cxn ang="0">
                  <a:pos x="3024" y="1150"/>
                </a:cxn>
                <a:cxn ang="0">
                  <a:pos x="3024" y="920"/>
                </a:cxn>
                <a:cxn ang="0">
                  <a:pos x="3024" y="740"/>
                </a:cxn>
                <a:cxn ang="0">
                  <a:pos x="3037" y="574"/>
                </a:cxn>
                <a:cxn ang="0">
                  <a:pos x="3049" y="433"/>
                </a:cxn>
                <a:cxn ang="0">
                  <a:pos x="3049" y="305"/>
                </a:cxn>
                <a:cxn ang="0">
                  <a:pos x="3037" y="164"/>
                </a:cxn>
                <a:cxn ang="0">
                  <a:pos x="3021" y="26"/>
                </a:cxn>
                <a:cxn ang="0">
                  <a:pos x="2791" y="26"/>
                </a:cxn>
                <a:cxn ang="0">
                  <a:pos x="2612" y="26"/>
                </a:cxn>
                <a:cxn ang="0">
                  <a:pos x="2445" y="13"/>
                </a:cxn>
                <a:cxn ang="0">
                  <a:pos x="2304" y="0"/>
                </a:cxn>
                <a:cxn ang="0">
                  <a:pos x="2176" y="0"/>
                </a:cxn>
                <a:cxn ang="0">
                  <a:pos x="2036" y="13"/>
                </a:cxn>
                <a:cxn ang="0">
                  <a:pos x="1869" y="26"/>
                </a:cxn>
                <a:cxn ang="0">
                  <a:pos x="1639" y="26"/>
                </a:cxn>
                <a:cxn ang="0">
                  <a:pos x="1460" y="26"/>
                </a:cxn>
                <a:cxn ang="0">
                  <a:pos x="1293" y="13"/>
                </a:cxn>
                <a:cxn ang="0">
                  <a:pos x="1152" y="0"/>
                </a:cxn>
                <a:cxn ang="0">
                  <a:pos x="1024" y="0"/>
                </a:cxn>
                <a:cxn ang="0">
                  <a:pos x="884" y="13"/>
                </a:cxn>
                <a:cxn ang="0">
                  <a:pos x="717" y="26"/>
                </a:cxn>
                <a:cxn ang="0">
                  <a:pos x="487" y="26"/>
                </a:cxn>
                <a:cxn ang="0">
                  <a:pos x="308" y="26"/>
                </a:cxn>
                <a:cxn ang="0">
                  <a:pos x="141" y="13"/>
                </a:cxn>
                <a:cxn ang="0">
                  <a:pos x="13" y="0"/>
                </a:cxn>
              </a:cxnLst>
              <a:rect l="0" t="0" r="r" b="b"/>
              <a:pathLst>
                <a:path w="3049" h="1937">
                  <a:moveTo>
                    <a:pt x="26" y="39"/>
                  </a:moveTo>
                  <a:lnTo>
                    <a:pt x="26" y="64"/>
                  </a:lnTo>
                  <a:cubicBezTo>
                    <a:pt x="26" y="72"/>
                    <a:pt x="20" y="77"/>
                    <a:pt x="13" y="77"/>
                  </a:cubicBezTo>
                  <a:cubicBezTo>
                    <a:pt x="6" y="77"/>
                    <a:pt x="0" y="72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9"/>
                    <a:pt x="6" y="103"/>
                    <a:pt x="13" y="103"/>
                  </a:cubicBezTo>
                  <a:cubicBezTo>
                    <a:pt x="20" y="103"/>
                    <a:pt x="26" y="109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6"/>
                    <a:pt x="20" y="461"/>
                    <a:pt x="13" y="461"/>
                  </a:cubicBezTo>
                  <a:cubicBezTo>
                    <a:pt x="6" y="461"/>
                    <a:pt x="0" y="456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3"/>
                    <a:pt x="6" y="487"/>
                    <a:pt x="13" y="487"/>
                  </a:cubicBezTo>
                  <a:cubicBezTo>
                    <a:pt x="20" y="487"/>
                    <a:pt x="26" y="493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40"/>
                    <a:pt x="20" y="845"/>
                    <a:pt x="13" y="845"/>
                  </a:cubicBezTo>
                  <a:cubicBezTo>
                    <a:pt x="6" y="845"/>
                    <a:pt x="0" y="840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7"/>
                    <a:pt x="6" y="871"/>
                    <a:pt x="13" y="871"/>
                  </a:cubicBezTo>
                  <a:cubicBezTo>
                    <a:pt x="20" y="871"/>
                    <a:pt x="26" y="877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4"/>
                    <a:pt x="20" y="1229"/>
                    <a:pt x="13" y="1229"/>
                  </a:cubicBezTo>
                  <a:cubicBezTo>
                    <a:pt x="6" y="1229"/>
                    <a:pt x="0" y="1224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1"/>
                    <a:pt x="6" y="1255"/>
                    <a:pt x="13" y="1255"/>
                  </a:cubicBezTo>
                  <a:cubicBezTo>
                    <a:pt x="20" y="1255"/>
                    <a:pt x="26" y="1261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26" y="1498"/>
                  </a:moveTo>
                  <a:lnTo>
                    <a:pt x="26" y="1524"/>
                  </a:lnTo>
                  <a:cubicBezTo>
                    <a:pt x="26" y="1531"/>
                    <a:pt x="20" y="1536"/>
                    <a:pt x="13" y="1536"/>
                  </a:cubicBezTo>
                  <a:cubicBezTo>
                    <a:pt x="6" y="1536"/>
                    <a:pt x="0" y="1531"/>
                    <a:pt x="0" y="1524"/>
                  </a:cubicBezTo>
                  <a:lnTo>
                    <a:pt x="0" y="1498"/>
                  </a:lnTo>
                  <a:cubicBezTo>
                    <a:pt x="0" y="1491"/>
                    <a:pt x="6" y="1485"/>
                    <a:pt x="13" y="1485"/>
                  </a:cubicBezTo>
                  <a:cubicBezTo>
                    <a:pt x="20" y="1485"/>
                    <a:pt x="26" y="1491"/>
                    <a:pt x="26" y="1498"/>
                  </a:cubicBezTo>
                  <a:close/>
                  <a:moveTo>
                    <a:pt x="26" y="1575"/>
                  </a:moveTo>
                  <a:lnTo>
                    <a:pt x="26" y="1600"/>
                  </a:lnTo>
                  <a:cubicBezTo>
                    <a:pt x="26" y="1608"/>
                    <a:pt x="20" y="1613"/>
                    <a:pt x="13" y="1613"/>
                  </a:cubicBezTo>
                  <a:cubicBezTo>
                    <a:pt x="6" y="1613"/>
                    <a:pt x="0" y="1608"/>
                    <a:pt x="0" y="1600"/>
                  </a:cubicBezTo>
                  <a:lnTo>
                    <a:pt x="0" y="1575"/>
                  </a:lnTo>
                  <a:cubicBezTo>
                    <a:pt x="0" y="1568"/>
                    <a:pt x="6" y="1562"/>
                    <a:pt x="13" y="1562"/>
                  </a:cubicBezTo>
                  <a:cubicBezTo>
                    <a:pt x="20" y="1562"/>
                    <a:pt x="26" y="1568"/>
                    <a:pt x="26" y="1575"/>
                  </a:cubicBezTo>
                  <a:close/>
                  <a:moveTo>
                    <a:pt x="26" y="1652"/>
                  </a:moveTo>
                  <a:lnTo>
                    <a:pt x="26" y="1677"/>
                  </a:lnTo>
                  <a:cubicBezTo>
                    <a:pt x="26" y="1684"/>
                    <a:pt x="20" y="1690"/>
                    <a:pt x="13" y="1690"/>
                  </a:cubicBezTo>
                  <a:cubicBezTo>
                    <a:pt x="6" y="1690"/>
                    <a:pt x="0" y="1684"/>
                    <a:pt x="0" y="1677"/>
                  </a:cubicBezTo>
                  <a:lnTo>
                    <a:pt x="0" y="1652"/>
                  </a:lnTo>
                  <a:cubicBezTo>
                    <a:pt x="0" y="1645"/>
                    <a:pt x="6" y="1639"/>
                    <a:pt x="13" y="1639"/>
                  </a:cubicBezTo>
                  <a:cubicBezTo>
                    <a:pt x="20" y="1639"/>
                    <a:pt x="26" y="1645"/>
                    <a:pt x="26" y="1652"/>
                  </a:cubicBezTo>
                  <a:close/>
                  <a:moveTo>
                    <a:pt x="26" y="1728"/>
                  </a:moveTo>
                  <a:lnTo>
                    <a:pt x="26" y="1754"/>
                  </a:lnTo>
                  <a:cubicBezTo>
                    <a:pt x="26" y="1761"/>
                    <a:pt x="20" y="1767"/>
                    <a:pt x="13" y="1767"/>
                  </a:cubicBezTo>
                  <a:cubicBezTo>
                    <a:pt x="6" y="1767"/>
                    <a:pt x="0" y="1761"/>
                    <a:pt x="0" y="1754"/>
                  </a:cubicBezTo>
                  <a:lnTo>
                    <a:pt x="0" y="1728"/>
                  </a:lnTo>
                  <a:cubicBezTo>
                    <a:pt x="0" y="1721"/>
                    <a:pt x="6" y="1716"/>
                    <a:pt x="13" y="1716"/>
                  </a:cubicBezTo>
                  <a:cubicBezTo>
                    <a:pt x="20" y="1716"/>
                    <a:pt x="26" y="1721"/>
                    <a:pt x="26" y="1728"/>
                  </a:cubicBezTo>
                  <a:close/>
                  <a:moveTo>
                    <a:pt x="26" y="1805"/>
                  </a:moveTo>
                  <a:lnTo>
                    <a:pt x="26" y="1831"/>
                  </a:lnTo>
                  <a:cubicBezTo>
                    <a:pt x="26" y="1838"/>
                    <a:pt x="20" y="1844"/>
                    <a:pt x="13" y="1844"/>
                  </a:cubicBezTo>
                  <a:cubicBezTo>
                    <a:pt x="6" y="1844"/>
                    <a:pt x="0" y="1838"/>
                    <a:pt x="0" y="1831"/>
                  </a:cubicBezTo>
                  <a:lnTo>
                    <a:pt x="0" y="1805"/>
                  </a:lnTo>
                  <a:cubicBezTo>
                    <a:pt x="0" y="1798"/>
                    <a:pt x="6" y="1792"/>
                    <a:pt x="13" y="1792"/>
                  </a:cubicBezTo>
                  <a:cubicBezTo>
                    <a:pt x="20" y="1792"/>
                    <a:pt x="26" y="1798"/>
                    <a:pt x="26" y="1805"/>
                  </a:cubicBezTo>
                  <a:close/>
                  <a:moveTo>
                    <a:pt x="26" y="1882"/>
                  </a:moveTo>
                  <a:lnTo>
                    <a:pt x="26" y="1908"/>
                  </a:lnTo>
                  <a:cubicBezTo>
                    <a:pt x="26" y="1915"/>
                    <a:pt x="20" y="1920"/>
                    <a:pt x="13" y="1920"/>
                  </a:cubicBezTo>
                  <a:cubicBezTo>
                    <a:pt x="6" y="1920"/>
                    <a:pt x="0" y="1915"/>
                    <a:pt x="0" y="1908"/>
                  </a:cubicBezTo>
                  <a:lnTo>
                    <a:pt x="0" y="1882"/>
                  </a:lnTo>
                  <a:cubicBezTo>
                    <a:pt x="0" y="1875"/>
                    <a:pt x="6" y="1869"/>
                    <a:pt x="13" y="1869"/>
                  </a:cubicBezTo>
                  <a:cubicBezTo>
                    <a:pt x="20" y="1869"/>
                    <a:pt x="26" y="1875"/>
                    <a:pt x="26" y="1882"/>
                  </a:cubicBezTo>
                  <a:close/>
                  <a:moveTo>
                    <a:pt x="48" y="1911"/>
                  </a:moveTo>
                  <a:lnTo>
                    <a:pt x="73" y="1911"/>
                  </a:lnTo>
                  <a:cubicBezTo>
                    <a:pt x="80" y="1911"/>
                    <a:pt x="86" y="1917"/>
                    <a:pt x="86" y="1924"/>
                  </a:cubicBezTo>
                  <a:cubicBezTo>
                    <a:pt x="86" y="1931"/>
                    <a:pt x="80" y="1937"/>
                    <a:pt x="73" y="1937"/>
                  </a:cubicBezTo>
                  <a:lnTo>
                    <a:pt x="48" y="1937"/>
                  </a:lnTo>
                  <a:cubicBezTo>
                    <a:pt x="41" y="1937"/>
                    <a:pt x="35" y="1931"/>
                    <a:pt x="35" y="1924"/>
                  </a:cubicBezTo>
                  <a:cubicBezTo>
                    <a:pt x="35" y="1917"/>
                    <a:pt x="41" y="1911"/>
                    <a:pt x="48" y="1911"/>
                  </a:cubicBezTo>
                  <a:close/>
                  <a:moveTo>
                    <a:pt x="124" y="1911"/>
                  </a:moveTo>
                  <a:lnTo>
                    <a:pt x="150" y="1911"/>
                  </a:lnTo>
                  <a:cubicBezTo>
                    <a:pt x="157" y="1911"/>
                    <a:pt x="163" y="1917"/>
                    <a:pt x="163" y="1924"/>
                  </a:cubicBezTo>
                  <a:cubicBezTo>
                    <a:pt x="163" y="1931"/>
                    <a:pt x="157" y="1937"/>
                    <a:pt x="150" y="1937"/>
                  </a:cubicBezTo>
                  <a:lnTo>
                    <a:pt x="124" y="1937"/>
                  </a:lnTo>
                  <a:cubicBezTo>
                    <a:pt x="117" y="1937"/>
                    <a:pt x="112" y="1931"/>
                    <a:pt x="112" y="1924"/>
                  </a:cubicBezTo>
                  <a:cubicBezTo>
                    <a:pt x="112" y="1917"/>
                    <a:pt x="117" y="1911"/>
                    <a:pt x="124" y="1911"/>
                  </a:cubicBezTo>
                  <a:close/>
                  <a:moveTo>
                    <a:pt x="201" y="1911"/>
                  </a:moveTo>
                  <a:lnTo>
                    <a:pt x="227" y="1911"/>
                  </a:lnTo>
                  <a:cubicBezTo>
                    <a:pt x="234" y="1911"/>
                    <a:pt x="240" y="1917"/>
                    <a:pt x="240" y="1924"/>
                  </a:cubicBezTo>
                  <a:cubicBezTo>
                    <a:pt x="240" y="1931"/>
                    <a:pt x="234" y="1937"/>
                    <a:pt x="227" y="1937"/>
                  </a:cubicBezTo>
                  <a:lnTo>
                    <a:pt x="201" y="1937"/>
                  </a:lnTo>
                  <a:cubicBezTo>
                    <a:pt x="194" y="1937"/>
                    <a:pt x="188" y="1931"/>
                    <a:pt x="188" y="1924"/>
                  </a:cubicBezTo>
                  <a:cubicBezTo>
                    <a:pt x="188" y="1917"/>
                    <a:pt x="194" y="1911"/>
                    <a:pt x="201" y="1911"/>
                  </a:cubicBezTo>
                  <a:close/>
                  <a:moveTo>
                    <a:pt x="278" y="1911"/>
                  </a:moveTo>
                  <a:lnTo>
                    <a:pt x="304" y="1911"/>
                  </a:lnTo>
                  <a:cubicBezTo>
                    <a:pt x="311" y="1911"/>
                    <a:pt x="316" y="1917"/>
                    <a:pt x="316" y="1924"/>
                  </a:cubicBezTo>
                  <a:cubicBezTo>
                    <a:pt x="316" y="1931"/>
                    <a:pt x="311" y="1937"/>
                    <a:pt x="304" y="1937"/>
                  </a:cubicBezTo>
                  <a:lnTo>
                    <a:pt x="278" y="1937"/>
                  </a:lnTo>
                  <a:cubicBezTo>
                    <a:pt x="271" y="1937"/>
                    <a:pt x="265" y="1931"/>
                    <a:pt x="265" y="1924"/>
                  </a:cubicBezTo>
                  <a:cubicBezTo>
                    <a:pt x="265" y="1917"/>
                    <a:pt x="271" y="1911"/>
                    <a:pt x="278" y="1911"/>
                  </a:cubicBezTo>
                  <a:close/>
                  <a:moveTo>
                    <a:pt x="355" y="1911"/>
                  </a:moveTo>
                  <a:lnTo>
                    <a:pt x="380" y="1911"/>
                  </a:lnTo>
                  <a:cubicBezTo>
                    <a:pt x="388" y="1911"/>
                    <a:pt x="393" y="1917"/>
                    <a:pt x="393" y="1924"/>
                  </a:cubicBezTo>
                  <a:cubicBezTo>
                    <a:pt x="393" y="1931"/>
                    <a:pt x="388" y="1937"/>
                    <a:pt x="380" y="1937"/>
                  </a:cubicBezTo>
                  <a:lnTo>
                    <a:pt x="355" y="1937"/>
                  </a:lnTo>
                  <a:cubicBezTo>
                    <a:pt x="348" y="1937"/>
                    <a:pt x="342" y="1931"/>
                    <a:pt x="342" y="1924"/>
                  </a:cubicBezTo>
                  <a:cubicBezTo>
                    <a:pt x="342" y="1917"/>
                    <a:pt x="348" y="1911"/>
                    <a:pt x="355" y="1911"/>
                  </a:cubicBezTo>
                  <a:close/>
                  <a:moveTo>
                    <a:pt x="432" y="1911"/>
                  </a:moveTo>
                  <a:lnTo>
                    <a:pt x="457" y="1911"/>
                  </a:lnTo>
                  <a:cubicBezTo>
                    <a:pt x="464" y="1911"/>
                    <a:pt x="470" y="1917"/>
                    <a:pt x="470" y="1924"/>
                  </a:cubicBezTo>
                  <a:cubicBezTo>
                    <a:pt x="470" y="1931"/>
                    <a:pt x="464" y="1937"/>
                    <a:pt x="457" y="1937"/>
                  </a:cubicBezTo>
                  <a:lnTo>
                    <a:pt x="432" y="1937"/>
                  </a:lnTo>
                  <a:cubicBezTo>
                    <a:pt x="425" y="1937"/>
                    <a:pt x="419" y="1931"/>
                    <a:pt x="419" y="1924"/>
                  </a:cubicBezTo>
                  <a:cubicBezTo>
                    <a:pt x="419" y="1917"/>
                    <a:pt x="425" y="1911"/>
                    <a:pt x="432" y="1911"/>
                  </a:cubicBezTo>
                  <a:close/>
                  <a:moveTo>
                    <a:pt x="508" y="1911"/>
                  </a:moveTo>
                  <a:lnTo>
                    <a:pt x="534" y="1911"/>
                  </a:lnTo>
                  <a:cubicBezTo>
                    <a:pt x="541" y="1911"/>
                    <a:pt x="547" y="1917"/>
                    <a:pt x="547" y="1924"/>
                  </a:cubicBezTo>
                  <a:cubicBezTo>
                    <a:pt x="547" y="1931"/>
                    <a:pt x="541" y="1937"/>
                    <a:pt x="534" y="1937"/>
                  </a:cubicBezTo>
                  <a:lnTo>
                    <a:pt x="508" y="1937"/>
                  </a:lnTo>
                  <a:cubicBezTo>
                    <a:pt x="501" y="1937"/>
                    <a:pt x="496" y="1931"/>
                    <a:pt x="496" y="1924"/>
                  </a:cubicBezTo>
                  <a:cubicBezTo>
                    <a:pt x="496" y="1917"/>
                    <a:pt x="501" y="1911"/>
                    <a:pt x="508" y="1911"/>
                  </a:cubicBezTo>
                  <a:close/>
                  <a:moveTo>
                    <a:pt x="585" y="1911"/>
                  </a:moveTo>
                  <a:lnTo>
                    <a:pt x="611" y="1911"/>
                  </a:lnTo>
                  <a:cubicBezTo>
                    <a:pt x="618" y="1911"/>
                    <a:pt x="624" y="1917"/>
                    <a:pt x="624" y="1924"/>
                  </a:cubicBezTo>
                  <a:cubicBezTo>
                    <a:pt x="624" y="1931"/>
                    <a:pt x="618" y="1937"/>
                    <a:pt x="611" y="1937"/>
                  </a:cubicBezTo>
                  <a:lnTo>
                    <a:pt x="585" y="1937"/>
                  </a:lnTo>
                  <a:cubicBezTo>
                    <a:pt x="578" y="1937"/>
                    <a:pt x="572" y="1931"/>
                    <a:pt x="572" y="1924"/>
                  </a:cubicBezTo>
                  <a:cubicBezTo>
                    <a:pt x="572" y="1917"/>
                    <a:pt x="578" y="1911"/>
                    <a:pt x="585" y="1911"/>
                  </a:cubicBezTo>
                  <a:close/>
                  <a:moveTo>
                    <a:pt x="662" y="1911"/>
                  </a:moveTo>
                  <a:lnTo>
                    <a:pt x="688" y="1911"/>
                  </a:lnTo>
                  <a:cubicBezTo>
                    <a:pt x="695" y="1911"/>
                    <a:pt x="700" y="1917"/>
                    <a:pt x="700" y="1924"/>
                  </a:cubicBezTo>
                  <a:cubicBezTo>
                    <a:pt x="700" y="1931"/>
                    <a:pt x="695" y="1937"/>
                    <a:pt x="688" y="1937"/>
                  </a:cubicBezTo>
                  <a:lnTo>
                    <a:pt x="662" y="1937"/>
                  </a:lnTo>
                  <a:cubicBezTo>
                    <a:pt x="655" y="1937"/>
                    <a:pt x="649" y="1931"/>
                    <a:pt x="649" y="1924"/>
                  </a:cubicBezTo>
                  <a:cubicBezTo>
                    <a:pt x="649" y="1917"/>
                    <a:pt x="655" y="1911"/>
                    <a:pt x="662" y="1911"/>
                  </a:cubicBezTo>
                  <a:close/>
                  <a:moveTo>
                    <a:pt x="739" y="1911"/>
                  </a:moveTo>
                  <a:lnTo>
                    <a:pt x="764" y="1911"/>
                  </a:lnTo>
                  <a:cubicBezTo>
                    <a:pt x="772" y="1911"/>
                    <a:pt x="777" y="1917"/>
                    <a:pt x="777" y="1924"/>
                  </a:cubicBezTo>
                  <a:cubicBezTo>
                    <a:pt x="777" y="1931"/>
                    <a:pt x="772" y="1937"/>
                    <a:pt x="764" y="1937"/>
                  </a:cubicBezTo>
                  <a:lnTo>
                    <a:pt x="739" y="1937"/>
                  </a:lnTo>
                  <a:cubicBezTo>
                    <a:pt x="732" y="1937"/>
                    <a:pt x="726" y="1931"/>
                    <a:pt x="726" y="1924"/>
                  </a:cubicBezTo>
                  <a:cubicBezTo>
                    <a:pt x="726" y="1917"/>
                    <a:pt x="732" y="1911"/>
                    <a:pt x="739" y="1911"/>
                  </a:cubicBezTo>
                  <a:close/>
                  <a:moveTo>
                    <a:pt x="816" y="1911"/>
                  </a:moveTo>
                  <a:lnTo>
                    <a:pt x="841" y="1911"/>
                  </a:lnTo>
                  <a:cubicBezTo>
                    <a:pt x="848" y="1911"/>
                    <a:pt x="854" y="1917"/>
                    <a:pt x="854" y="1924"/>
                  </a:cubicBezTo>
                  <a:cubicBezTo>
                    <a:pt x="854" y="1931"/>
                    <a:pt x="848" y="1937"/>
                    <a:pt x="841" y="1937"/>
                  </a:cubicBezTo>
                  <a:lnTo>
                    <a:pt x="816" y="1937"/>
                  </a:lnTo>
                  <a:cubicBezTo>
                    <a:pt x="809" y="1937"/>
                    <a:pt x="803" y="1931"/>
                    <a:pt x="803" y="1924"/>
                  </a:cubicBezTo>
                  <a:cubicBezTo>
                    <a:pt x="803" y="1917"/>
                    <a:pt x="809" y="1911"/>
                    <a:pt x="816" y="1911"/>
                  </a:cubicBezTo>
                  <a:close/>
                  <a:moveTo>
                    <a:pt x="892" y="1911"/>
                  </a:moveTo>
                  <a:lnTo>
                    <a:pt x="918" y="1911"/>
                  </a:lnTo>
                  <a:cubicBezTo>
                    <a:pt x="925" y="1911"/>
                    <a:pt x="931" y="1917"/>
                    <a:pt x="931" y="1924"/>
                  </a:cubicBezTo>
                  <a:cubicBezTo>
                    <a:pt x="931" y="1931"/>
                    <a:pt x="925" y="1937"/>
                    <a:pt x="918" y="1937"/>
                  </a:cubicBezTo>
                  <a:lnTo>
                    <a:pt x="892" y="1937"/>
                  </a:lnTo>
                  <a:cubicBezTo>
                    <a:pt x="885" y="1937"/>
                    <a:pt x="880" y="1931"/>
                    <a:pt x="880" y="1924"/>
                  </a:cubicBezTo>
                  <a:cubicBezTo>
                    <a:pt x="880" y="1917"/>
                    <a:pt x="885" y="1911"/>
                    <a:pt x="892" y="1911"/>
                  </a:cubicBezTo>
                  <a:close/>
                  <a:moveTo>
                    <a:pt x="969" y="1911"/>
                  </a:moveTo>
                  <a:lnTo>
                    <a:pt x="995" y="1911"/>
                  </a:lnTo>
                  <a:cubicBezTo>
                    <a:pt x="1002" y="1911"/>
                    <a:pt x="1008" y="1917"/>
                    <a:pt x="1008" y="1924"/>
                  </a:cubicBezTo>
                  <a:cubicBezTo>
                    <a:pt x="1008" y="1931"/>
                    <a:pt x="1002" y="1937"/>
                    <a:pt x="995" y="1937"/>
                  </a:cubicBezTo>
                  <a:lnTo>
                    <a:pt x="969" y="1937"/>
                  </a:lnTo>
                  <a:cubicBezTo>
                    <a:pt x="962" y="1937"/>
                    <a:pt x="956" y="1931"/>
                    <a:pt x="956" y="1924"/>
                  </a:cubicBezTo>
                  <a:cubicBezTo>
                    <a:pt x="956" y="1917"/>
                    <a:pt x="962" y="1911"/>
                    <a:pt x="969" y="1911"/>
                  </a:cubicBezTo>
                  <a:close/>
                  <a:moveTo>
                    <a:pt x="1046" y="1911"/>
                  </a:moveTo>
                  <a:lnTo>
                    <a:pt x="1072" y="1911"/>
                  </a:lnTo>
                  <a:cubicBezTo>
                    <a:pt x="1079" y="1911"/>
                    <a:pt x="1084" y="1917"/>
                    <a:pt x="1084" y="1924"/>
                  </a:cubicBezTo>
                  <a:cubicBezTo>
                    <a:pt x="1084" y="1931"/>
                    <a:pt x="1079" y="1937"/>
                    <a:pt x="1072" y="1937"/>
                  </a:cubicBezTo>
                  <a:lnTo>
                    <a:pt x="1046" y="1937"/>
                  </a:lnTo>
                  <a:cubicBezTo>
                    <a:pt x="1039" y="1937"/>
                    <a:pt x="1033" y="1931"/>
                    <a:pt x="1033" y="1924"/>
                  </a:cubicBezTo>
                  <a:cubicBezTo>
                    <a:pt x="1033" y="1917"/>
                    <a:pt x="1039" y="1911"/>
                    <a:pt x="1046" y="1911"/>
                  </a:cubicBezTo>
                  <a:close/>
                  <a:moveTo>
                    <a:pt x="1123" y="1911"/>
                  </a:moveTo>
                  <a:lnTo>
                    <a:pt x="1148" y="1911"/>
                  </a:lnTo>
                  <a:cubicBezTo>
                    <a:pt x="1156" y="1911"/>
                    <a:pt x="1161" y="1917"/>
                    <a:pt x="1161" y="1924"/>
                  </a:cubicBezTo>
                  <a:cubicBezTo>
                    <a:pt x="1161" y="1931"/>
                    <a:pt x="1156" y="1937"/>
                    <a:pt x="1148" y="1937"/>
                  </a:cubicBezTo>
                  <a:lnTo>
                    <a:pt x="1123" y="1937"/>
                  </a:lnTo>
                  <a:cubicBezTo>
                    <a:pt x="1116" y="1937"/>
                    <a:pt x="1110" y="1931"/>
                    <a:pt x="1110" y="1924"/>
                  </a:cubicBezTo>
                  <a:cubicBezTo>
                    <a:pt x="1110" y="1917"/>
                    <a:pt x="1116" y="1911"/>
                    <a:pt x="1123" y="1911"/>
                  </a:cubicBezTo>
                  <a:close/>
                  <a:moveTo>
                    <a:pt x="1200" y="1911"/>
                  </a:moveTo>
                  <a:lnTo>
                    <a:pt x="1225" y="1911"/>
                  </a:lnTo>
                  <a:cubicBezTo>
                    <a:pt x="1232" y="1911"/>
                    <a:pt x="1238" y="1917"/>
                    <a:pt x="1238" y="1924"/>
                  </a:cubicBezTo>
                  <a:cubicBezTo>
                    <a:pt x="1238" y="1931"/>
                    <a:pt x="1232" y="1937"/>
                    <a:pt x="1225" y="1937"/>
                  </a:cubicBezTo>
                  <a:lnTo>
                    <a:pt x="1200" y="1937"/>
                  </a:lnTo>
                  <a:cubicBezTo>
                    <a:pt x="1193" y="1937"/>
                    <a:pt x="1187" y="1931"/>
                    <a:pt x="1187" y="1924"/>
                  </a:cubicBezTo>
                  <a:cubicBezTo>
                    <a:pt x="1187" y="1917"/>
                    <a:pt x="1193" y="1911"/>
                    <a:pt x="1200" y="1911"/>
                  </a:cubicBezTo>
                  <a:close/>
                  <a:moveTo>
                    <a:pt x="1276" y="1911"/>
                  </a:moveTo>
                  <a:lnTo>
                    <a:pt x="1302" y="1911"/>
                  </a:lnTo>
                  <a:cubicBezTo>
                    <a:pt x="1309" y="1911"/>
                    <a:pt x="1315" y="1917"/>
                    <a:pt x="1315" y="1924"/>
                  </a:cubicBezTo>
                  <a:cubicBezTo>
                    <a:pt x="1315" y="1931"/>
                    <a:pt x="1309" y="1937"/>
                    <a:pt x="1302" y="1937"/>
                  </a:cubicBezTo>
                  <a:lnTo>
                    <a:pt x="1276" y="1937"/>
                  </a:lnTo>
                  <a:cubicBezTo>
                    <a:pt x="1269" y="1937"/>
                    <a:pt x="1264" y="1931"/>
                    <a:pt x="1264" y="1924"/>
                  </a:cubicBezTo>
                  <a:cubicBezTo>
                    <a:pt x="1264" y="1917"/>
                    <a:pt x="1269" y="1911"/>
                    <a:pt x="1276" y="1911"/>
                  </a:cubicBezTo>
                  <a:close/>
                  <a:moveTo>
                    <a:pt x="1353" y="1911"/>
                  </a:moveTo>
                  <a:lnTo>
                    <a:pt x="1379" y="1911"/>
                  </a:lnTo>
                  <a:cubicBezTo>
                    <a:pt x="1386" y="1911"/>
                    <a:pt x="1392" y="1917"/>
                    <a:pt x="1392" y="1924"/>
                  </a:cubicBezTo>
                  <a:cubicBezTo>
                    <a:pt x="1392" y="1931"/>
                    <a:pt x="1386" y="1937"/>
                    <a:pt x="1379" y="1937"/>
                  </a:cubicBezTo>
                  <a:lnTo>
                    <a:pt x="1353" y="1937"/>
                  </a:lnTo>
                  <a:cubicBezTo>
                    <a:pt x="1346" y="1937"/>
                    <a:pt x="1340" y="1931"/>
                    <a:pt x="1340" y="1924"/>
                  </a:cubicBezTo>
                  <a:cubicBezTo>
                    <a:pt x="1340" y="1917"/>
                    <a:pt x="1346" y="1911"/>
                    <a:pt x="1353" y="1911"/>
                  </a:cubicBezTo>
                  <a:close/>
                  <a:moveTo>
                    <a:pt x="1430" y="1911"/>
                  </a:moveTo>
                  <a:lnTo>
                    <a:pt x="1456" y="1911"/>
                  </a:lnTo>
                  <a:cubicBezTo>
                    <a:pt x="1463" y="1911"/>
                    <a:pt x="1468" y="1917"/>
                    <a:pt x="1468" y="1924"/>
                  </a:cubicBezTo>
                  <a:cubicBezTo>
                    <a:pt x="1468" y="1931"/>
                    <a:pt x="1463" y="1937"/>
                    <a:pt x="1456" y="1937"/>
                  </a:cubicBezTo>
                  <a:lnTo>
                    <a:pt x="1430" y="1937"/>
                  </a:lnTo>
                  <a:cubicBezTo>
                    <a:pt x="1423" y="1937"/>
                    <a:pt x="1417" y="1931"/>
                    <a:pt x="1417" y="1924"/>
                  </a:cubicBezTo>
                  <a:cubicBezTo>
                    <a:pt x="1417" y="1917"/>
                    <a:pt x="1423" y="1911"/>
                    <a:pt x="1430" y="1911"/>
                  </a:cubicBezTo>
                  <a:close/>
                  <a:moveTo>
                    <a:pt x="1507" y="1911"/>
                  </a:moveTo>
                  <a:lnTo>
                    <a:pt x="1532" y="1911"/>
                  </a:lnTo>
                  <a:cubicBezTo>
                    <a:pt x="1540" y="1911"/>
                    <a:pt x="1545" y="1917"/>
                    <a:pt x="1545" y="1924"/>
                  </a:cubicBezTo>
                  <a:cubicBezTo>
                    <a:pt x="1545" y="1931"/>
                    <a:pt x="1540" y="1937"/>
                    <a:pt x="1532" y="1937"/>
                  </a:cubicBezTo>
                  <a:lnTo>
                    <a:pt x="1507" y="1937"/>
                  </a:lnTo>
                  <a:cubicBezTo>
                    <a:pt x="1500" y="1937"/>
                    <a:pt x="1494" y="1931"/>
                    <a:pt x="1494" y="1924"/>
                  </a:cubicBezTo>
                  <a:cubicBezTo>
                    <a:pt x="1494" y="1917"/>
                    <a:pt x="1500" y="1911"/>
                    <a:pt x="1507" y="1911"/>
                  </a:cubicBezTo>
                  <a:close/>
                  <a:moveTo>
                    <a:pt x="1584" y="1911"/>
                  </a:moveTo>
                  <a:lnTo>
                    <a:pt x="1609" y="1911"/>
                  </a:lnTo>
                  <a:cubicBezTo>
                    <a:pt x="1616" y="1911"/>
                    <a:pt x="1622" y="1917"/>
                    <a:pt x="1622" y="1924"/>
                  </a:cubicBezTo>
                  <a:cubicBezTo>
                    <a:pt x="1622" y="1931"/>
                    <a:pt x="1616" y="1937"/>
                    <a:pt x="1609" y="1937"/>
                  </a:cubicBezTo>
                  <a:lnTo>
                    <a:pt x="1584" y="1937"/>
                  </a:lnTo>
                  <a:cubicBezTo>
                    <a:pt x="1577" y="1937"/>
                    <a:pt x="1571" y="1931"/>
                    <a:pt x="1571" y="1924"/>
                  </a:cubicBezTo>
                  <a:cubicBezTo>
                    <a:pt x="1571" y="1917"/>
                    <a:pt x="1577" y="1911"/>
                    <a:pt x="1584" y="1911"/>
                  </a:cubicBezTo>
                  <a:close/>
                  <a:moveTo>
                    <a:pt x="1660" y="1911"/>
                  </a:moveTo>
                  <a:lnTo>
                    <a:pt x="1686" y="1911"/>
                  </a:lnTo>
                  <a:cubicBezTo>
                    <a:pt x="1693" y="1911"/>
                    <a:pt x="1699" y="1917"/>
                    <a:pt x="1699" y="1924"/>
                  </a:cubicBezTo>
                  <a:cubicBezTo>
                    <a:pt x="1699" y="1931"/>
                    <a:pt x="1693" y="1937"/>
                    <a:pt x="1686" y="1937"/>
                  </a:cubicBezTo>
                  <a:lnTo>
                    <a:pt x="1660" y="1937"/>
                  </a:lnTo>
                  <a:cubicBezTo>
                    <a:pt x="1653" y="1937"/>
                    <a:pt x="1648" y="1931"/>
                    <a:pt x="1648" y="1924"/>
                  </a:cubicBezTo>
                  <a:cubicBezTo>
                    <a:pt x="1648" y="1917"/>
                    <a:pt x="1653" y="1911"/>
                    <a:pt x="1660" y="1911"/>
                  </a:cubicBezTo>
                  <a:close/>
                  <a:moveTo>
                    <a:pt x="1737" y="1911"/>
                  </a:moveTo>
                  <a:lnTo>
                    <a:pt x="1763" y="1911"/>
                  </a:lnTo>
                  <a:cubicBezTo>
                    <a:pt x="1770" y="1911"/>
                    <a:pt x="1776" y="1917"/>
                    <a:pt x="1776" y="1924"/>
                  </a:cubicBezTo>
                  <a:cubicBezTo>
                    <a:pt x="1776" y="1931"/>
                    <a:pt x="1770" y="1937"/>
                    <a:pt x="1763" y="1937"/>
                  </a:cubicBezTo>
                  <a:lnTo>
                    <a:pt x="1737" y="1937"/>
                  </a:lnTo>
                  <a:cubicBezTo>
                    <a:pt x="1730" y="1937"/>
                    <a:pt x="1724" y="1931"/>
                    <a:pt x="1724" y="1924"/>
                  </a:cubicBezTo>
                  <a:cubicBezTo>
                    <a:pt x="1724" y="1917"/>
                    <a:pt x="1730" y="1911"/>
                    <a:pt x="1737" y="1911"/>
                  </a:cubicBezTo>
                  <a:close/>
                  <a:moveTo>
                    <a:pt x="1814" y="1911"/>
                  </a:moveTo>
                  <a:lnTo>
                    <a:pt x="1840" y="1911"/>
                  </a:lnTo>
                  <a:cubicBezTo>
                    <a:pt x="1847" y="1911"/>
                    <a:pt x="1852" y="1917"/>
                    <a:pt x="1852" y="1924"/>
                  </a:cubicBezTo>
                  <a:cubicBezTo>
                    <a:pt x="1852" y="1931"/>
                    <a:pt x="1847" y="1937"/>
                    <a:pt x="1840" y="1937"/>
                  </a:cubicBezTo>
                  <a:lnTo>
                    <a:pt x="1814" y="1937"/>
                  </a:lnTo>
                  <a:cubicBezTo>
                    <a:pt x="1807" y="1937"/>
                    <a:pt x="1801" y="1931"/>
                    <a:pt x="1801" y="1924"/>
                  </a:cubicBezTo>
                  <a:cubicBezTo>
                    <a:pt x="1801" y="1917"/>
                    <a:pt x="1807" y="1911"/>
                    <a:pt x="1814" y="1911"/>
                  </a:cubicBezTo>
                  <a:close/>
                  <a:moveTo>
                    <a:pt x="1891" y="1911"/>
                  </a:moveTo>
                  <a:lnTo>
                    <a:pt x="1916" y="1911"/>
                  </a:lnTo>
                  <a:cubicBezTo>
                    <a:pt x="1924" y="1911"/>
                    <a:pt x="1929" y="1917"/>
                    <a:pt x="1929" y="1924"/>
                  </a:cubicBezTo>
                  <a:cubicBezTo>
                    <a:pt x="1929" y="1931"/>
                    <a:pt x="1924" y="1937"/>
                    <a:pt x="1916" y="1937"/>
                  </a:cubicBezTo>
                  <a:lnTo>
                    <a:pt x="1891" y="1937"/>
                  </a:lnTo>
                  <a:cubicBezTo>
                    <a:pt x="1884" y="1937"/>
                    <a:pt x="1878" y="1931"/>
                    <a:pt x="1878" y="1924"/>
                  </a:cubicBezTo>
                  <a:cubicBezTo>
                    <a:pt x="1878" y="1917"/>
                    <a:pt x="1884" y="1911"/>
                    <a:pt x="1891" y="1911"/>
                  </a:cubicBezTo>
                  <a:close/>
                  <a:moveTo>
                    <a:pt x="1968" y="1911"/>
                  </a:moveTo>
                  <a:lnTo>
                    <a:pt x="1993" y="1911"/>
                  </a:lnTo>
                  <a:cubicBezTo>
                    <a:pt x="2000" y="1911"/>
                    <a:pt x="2006" y="1917"/>
                    <a:pt x="2006" y="1924"/>
                  </a:cubicBezTo>
                  <a:cubicBezTo>
                    <a:pt x="2006" y="1931"/>
                    <a:pt x="2000" y="1937"/>
                    <a:pt x="1993" y="1937"/>
                  </a:cubicBezTo>
                  <a:lnTo>
                    <a:pt x="1968" y="1937"/>
                  </a:lnTo>
                  <a:cubicBezTo>
                    <a:pt x="1961" y="1937"/>
                    <a:pt x="1955" y="1931"/>
                    <a:pt x="1955" y="1924"/>
                  </a:cubicBezTo>
                  <a:cubicBezTo>
                    <a:pt x="1955" y="1917"/>
                    <a:pt x="1961" y="1911"/>
                    <a:pt x="1968" y="1911"/>
                  </a:cubicBezTo>
                  <a:close/>
                  <a:moveTo>
                    <a:pt x="2044" y="1911"/>
                  </a:moveTo>
                  <a:lnTo>
                    <a:pt x="2070" y="1911"/>
                  </a:lnTo>
                  <a:cubicBezTo>
                    <a:pt x="2077" y="1911"/>
                    <a:pt x="2083" y="1917"/>
                    <a:pt x="2083" y="1924"/>
                  </a:cubicBezTo>
                  <a:cubicBezTo>
                    <a:pt x="2083" y="1931"/>
                    <a:pt x="2077" y="1937"/>
                    <a:pt x="2070" y="1937"/>
                  </a:cubicBezTo>
                  <a:lnTo>
                    <a:pt x="2044" y="1937"/>
                  </a:lnTo>
                  <a:cubicBezTo>
                    <a:pt x="2037" y="1937"/>
                    <a:pt x="2032" y="1931"/>
                    <a:pt x="2032" y="1924"/>
                  </a:cubicBezTo>
                  <a:cubicBezTo>
                    <a:pt x="2032" y="1917"/>
                    <a:pt x="2037" y="1911"/>
                    <a:pt x="2044" y="1911"/>
                  </a:cubicBezTo>
                  <a:close/>
                  <a:moveTo>
                    <a:pt x="2121" y="1911"/>
                  </a:moveTo>
                  <a:lnTo>
                    <a:pt x="2147" y="1911"/>
                  </a:lnTo>
                  <a:cubicBezTo>
                    <a:pt x="2154" y="1911"/>
                    <a:pt x="2160" y="1917"/>
                    <a:pt x="2160" y="1924"/>
                  </a:cubicBezTo>
                  <a:cubicBezTo>
                    <a:pt x="2160" y="1931"/>
                    <a:pt x="2154" y="1937"/>
                    <a:pt x="2147" y="1937"/>
                  </a:cubicBezTo>
                  <a:lnTo>
                    <a:pt x="2121" y="1937"/>
                  </a:lnTo>
                  <a:cubicBezTo>
                    <a:pt x="2114" y="1937"/>
                    <a:pt x="2108" y="1931"/>
                    <a:pt x="2108" y="1924"/>
                  </a:cubicBezTo>
                  <a:cubicBezTo>
                    <a:pt x="2108" y="1917"/>
                    <a:pt x="2114" y="1911"/>
                    <a:pt x="2121" y="1911"/>
                  </a:cubicBezTo>
                  <a:close/>
                  <a:moveTo>
                    <a:pt x="2198" y="1911"/>
                  </a:moveTo>
                  <a:lnTo>
                    <a:pt x="2224" y="1911"/>
                  </a:lnTo>
                  <a:cubicBezTo>
                    <a:pt x="2231" y="1911"/>
                    <a:pt x="2236" y="1917"/>
                    <a:pt x="2236" y="1924"/>
                  </a:cubicBezTo>
                  <a:cubicBezTo>
                    <a:pt x="2236" y="1931"/>
                    <a:pt x="2231" y="1937"/>
                    <a:pt x="2224" y="1937"/>
                  </a:cubicBezTo>
                  <a:lnTo>
                    <a:pt x="2198" y="1937"/>
                  </a:lnTo>
                  <a:cubicBezTo>
                    <a:pt x="2191" y="1937"/>
                    <a:pt x="2185" y="1931"/>
                    <a:pt x="2185" y="1924"/>
                  </a:cubicBezTo>
                  <a:cubicBezTo>
                    <a:pt x="2185" y="1917"/>
                    <a:pt x="2191" y="1911"/>
                    <a:pt x="2198" y="1911"/>
                  </a:cubicBezTo>
                  <a:close/>
                  <a:moveTo>
                    <a:pt x="2275" y="1911"/>
                  </a:moveTo>
                  <a:lnTo>
                    <a:pt x="2300" y="1911"/>
                  </a:lnTo>
                  <a:cubicBezTo>
                    <a:pt x="2308" y="1911"/>
                    <a:pt x="2313" y="1917"/>
                    <a:pt x="2313" y="1924"/>
                  </a:cubicBezTo>
                  <a:cubicBezTo>
                    <a:pt x="2313" y="1931"/>
                    <a:pt x="2308" y="1937"/>
                    <a:pt x="2300" y="1937"/>
                  </a:cubicBezTo>
                  <a:lnTo>
                    <a:pt x="2275" y="1937"/>
                  </a:lnTo>
                  <a:cubicBezTo>
                    <a:pt x="2268" y="1937"/>
                    <a:pt x="2262" y="1931"/>
                    <a:pt x="2262" y="1924"/>
                  </a:cubicBezTo>
                  <a:cubicBezTo>
                    <a:pt x="2262" y="1917"/>
                    <a:pt x="2268" y="1911"/>
                    <a:pt x="2275" y="1911"/>
                  </a:cubicBezTo>
                  <a:close/>
                  <a:moveTo>
                    <a:pt x="2352" y="1911"/>
                  </a:moveTo>
                  <a:lnTo>
                    <a:pt x="2377" y="1911"/>
                  </a:lnTo>
                  <a:cubicBezTo>
                    <a:pt x="2384" y="1911"/>
                    <a:pt x="2390" y="1917"/>
                    <a:pt x="2390" y="1924"/>
                  </a:cubicBezTo>
                  <a:cubicBezTo>
                    <a:pt x="2390" y="1931"/>
                    <a:pt x="2384" y="1937"/>
                    <a:pt x="2377" y="1937"/>
                  </a:cubicBezTo>
                  <a:lnTo>
                    <a:pt x="2352" y="1937"/>
                  </a:lnTo>
                  <a:cubicBezTo>
                    <a:pt x="2345" y="1937"/>
                    <a:pt x="2339" y="1931"/>
                    <a:pt x="2339" y="1924"/>
                  </a:cubicBezTo>
                  <a:cubicBezTo>
                    <a:pt x="2339" y="1917"/>
                    <a:pt x="2345" y="1911"/>
                    <a:pt x="2352" y="1911"/>
                  </a:cubicBezTo>
                  <a:close/>
                  <a:moveTo>
                    <a:pt x="2428" y="1911"/>
                  </a:moveTo>
                  <a:lnTo>
                    <a:pt x="2454" y="1911"/>
                  </a:lnTo>
                  <a:cubicBezTo>
                    <a:pt x="2461" y="1911"/>
                    <a:pt x="2467" y="1917"/>
                    <a:pt x="2467" y="1924"/>
                  </a:cubicBezTo>
                  <a:cubicBezTo>
                    <a:pt x="2467" y="1931"/>
                    <a:pt x="2461" y="1937"/>
                    <a:pt x="2454" y="1937"/>
                  </a:cubicBezTo>
                  <a:lnTo>
                    <a:pt x="2428" y="1937"/>
                  </a:lnTo>
                  <a:cubicBezTo>
                    <a:pt x="2421" y="1937"/>
                    <a:pt x="2416" y="1931"/>
                    <a:pt x="2416" y="1924"/>
                  </a:cubicBezTo>
                  <a:cubicBezTo>
                    <a:pt x="2416" y="1917"/>
                    <a:pt x="2421" y="1911"/>
                    <a:pt x="2428" y="1911"/>
                  </a:cubicBezTo>
                  <a:close/>
                  <a:moveTo>
                    <a:pt x="2505" y="1911"/>
                  </a:moveTo>
                  <a:lnTo>
                    <a:pt x="2531" y="1911"/>
                  </a:lnTo>
                  <a:cubicBezTo>
                    <a:pt x="2538" y="1911"/>
                    <a:pt x="2544" y="1917"/>
                    <a:pt x="2544" y="1924"/>
                  </a:cubicBezTo>
                  <a:cubicBezTo>
                    <a:pt x="2544" y="1931"/>
                    <a:pt x="2538" y="1937"/>
                    <a:pt x="2531" y="1937"/>
                  </a:cubicBezTo>
                  <a:lnTo>
                    <a:pt x="2505" y="1937"/>
                  </a:lnTo>
                  <a:cubicBezTo>
                    <a:pt x="2498" y="1937"/>
                    <a:pt x="2492" y="1931"/>
                    <a:pt x="2492" y="1924"/>
                  </a:cubicBezTo>
                  <a:cubicBezTo>
                    <a:pt x="2492" y="1917"/>
                    <a:pt x="2498" y="1911"/>
                    <a:pt x="2505" y="1911"/>
                  </a:cubicBezTo>
                  <a:close/>
                  <a:moveTo>
                    <a:pt x="2582" y="1911"/>
                  </a:moveTo>
                  <a:lnTo>
                    <a:pt x="2608" y="1911"/>
                  </a:lnTo>
                  <a:cubicBezTo>
                    <a:pt x="2615" y="1911"/>
                    <a:pt x="2620" y="1917"/>
                    <a:pt x="2620" y="1924"/>
                  </a:cubicBezTo>
                  <a:cubicBezTo>
                    <a:pt x="2620" y="1931"/>
                    <a:pt x="2615" y="1937"/>
                    <a:pt x="2608" y="1937"/>
                  </a:cubicBezTo>
                  <a:lnTo>
                    <a:pt x="2582" y="1937"/>
                  </a:lnTo>
                  <a:cubicBezTo>
                    <a:pt x="2575" y="1937"/>
                    <a:pt x="2569" y="1931"/>
                    <a:pt x="2569" y="1924"/>
                  </a:cubicBezTo>
                  <a:cubicBezTo>
                    <a:pt x="2569" y="1917"/>
                    <a:pt x="2575" y="1911"/>
                    <a:pt x="2582" y="1911"/>
                  </a:cubicBezTo>
                  <a:close/>
                  <a:moveTo>
                    <a:pt x="2659" y="1911"/>
                  </a:moveTo>
                  <a:lnTo>
                    <a:pt x="2684" y="1911"/>
                  </a:lnTo>
                  <a:cubicBezTo>
                    <a:pt x="2692" y="1911"/>
                    <a:pt x="2697" y="1917"/>
                    <a:pt x="2697" y="1924"/>
                  </a:cubicBezTo>
                  <a:cubicBezTo>
                    <a:pt x="2697" y="1931"/>
                    <a:pt x="2692" y="1937"/>
                    <a:pt x="2684" y="1937"/>
                  </a:cubicBezTo>
                  <a:lnTo>
                    <a:pt x="2659" y="1937"/>
                  </a:lnTo>
                  <a:cubicBezTo>
                    <a:pt x="2652" y="1937"/>
                    <a:pt x="2646" y="1931"/>
                    <a:pt x="2646" y="1924"/>
                  </a:cubicBezTo>
                  <a:cubicBezTo>
                    <a:pt x="2646" y="1917"/>
                    <a:pt x="2652" y="1911"/>
                    <a:pt x="2659" y="1911"/>
                  </a:cubicBezTo>
                  <a:close/>
                  <a:moveTo>
                    <a:pt x="2736" y="1911"/>
                  </a:moveTo>
                  <a:lnTo>
                    <a:pt x="2761" y="1911"/>
                  </a:lnTo>
                  <a:cubicBezTo>
                    <a:pt x="2768" y="1911"/>
                    <a:pt x="2774" y="1917"/>
                    <a:pt x="2774" y="1924"/>
                  </a:cubicBezTo>
                  <a:cubicBezTo>
                    <a:pt x="2774" y="1931"/>
                    <a:pt x="2768" y="1937"/>
                    <a:pt x="2761" y="1937"/>
                  </a:cubicBezTo>
                  <a:lnTo>
                    <a:pt x="2736" y="1937"/>
                  </a:lnTo>
                  <a:cubicBezTo>
                    <a:pt x="2729" y="1937"/>
                    <a:pt x="2723" y="1931"/>
                    <a:pt x="2723" y="1924"/>
                  </a:cubicBezTo>
                  <a:cubicBezTo>
                    <a:pt x="2723" y="1917"/>
                    <a:pt x="2729" y="1911"/>
                    <a:pt x="2736" y="1911"/>
                  </a:cubicBezTo>
                  <a:close/>
                  <a:moveTo>
                    <a:pt x="2812" y="1911"/>
                  </a:moveTo>
                  <a:lnTo>
                    <a:pt x="2838" y="1911"/>
                  </a:lnTo>
                  <a:cubicBezTo>
                    <a:pt x="2845" y="1911"/>
                    <a:pt x="2851" y="1917"/>
                    <a:pt x="2851" y="1924"/>
                  </a:cubicBezTo>
                  <a:cubicBezTo>
                    <a:pt x="2851" y="1931"/>
                    <a:pt x="2845" y="1937"/>
                    <a:pt x="2838" y="1937"/>
                  </a:cubicBezTo>
                  <a:lnTo>
                    <a:pt x="2812" y="1937"/>
                  </a:lnTo>
                  <a:cubicBezTo>
                    <a:pt x="2805" y="1937"/>
                    <a:pt x="2800" y="1931"/>
                    <a:pt x="2800" y="1924"/>
                  </a:cubicBezTo>
                  <a:cubicBezTo>
                    <a:pt x="2800" y="1917"/>
                    <a:pt x="2805" y="1911"/>
                    <a:pt x="2812" y="1911"/>
                  </a:cubicBezTo>
                  <a:close/>
                  <a:moveTo>
                    <a:pt x="2889" y="1911"/>
                  </a:moveTo>
                  <a:lnTo>
                    <a:pt x="2915" y="1911"/>
                  </a:lnTo>
                  <a:cubicBezTo>
                    <a:pt x="2922" y="1911"/>
                    <a:pt x="2928" y="1917"/>
                    <a:pt x="2928" y="1924"/>
                  </a:cubicBezTo>
                  <a:cubicBezTo>
                    <a:pt x="2928" y="1931"/>
                    <a:pt x="2922" y="1937"/>
                    <a:pt x="2915" y="1937"/>
                  </a:cubicBezTo>
                  <a:lnTo>
                    <a:pt x="2889" y="1937"/>
                  </a:lnTo>
                  <a:cubicBezTo>
                    <a:pt x="2882" y="1937"/>
                    <a:pt x="2876" y="1931"/>
                    <a:pt x="2876" y="1924"/>
                  </a:cubicBezTo>
                  <a:cubicBezTo>
                    <a:pt x="2876" y="1917"/>
                    <a:pt x="2882" y="1911"/>
                    <a:pt x="2889" y="1911"/>
                  </a:cubicBezTo>
                  <a:close/>
                  <a:moveTo>
                    <a:pt x="2966" y="1911"/>
                  </a:moveTo>
                  <a:lnTo>
                    <a:pt x="2992" y="1911"/>
                  </a:lnTo>
                  <a:cubicBezTo>
                    <a:pt x="2999" y="1911"/>
                    <a:pt x="3004" y="1917"/>
                    <a:pt x="3004" y="1924"/>
                  </a:cubicBezTo>
                  <a:cubicBezTo>
                    <a:pt x="3004" y="1931"/>
                    <a:pt x="2999" y="1937"/>
                    <a:pt x="2992" y="1937"/>
                  </a:cubicBezTo>
                  <a:lnTo>
                    <a:pt x="2966" y="1937"/>
                  </a:lnTo>
                  <a:cubicBezTo>
                    <a:pt x="2959" y="1937"/>
                    <a:pt x="2953" y="1931"/>
                    <a:pt x="2953" y="1924"/>
                  </a:cubicBezTo>
                  <a:cubicBezTo>
                    <a:pt x="2953" y="1917"/>
                    <a:pt x="2959" y="1911"/>
                    <a:pt x="2966" y="1911"/>
                  </a:cubicBezTo>
                  <a:close/>
                  <a:moveTo>
                    <a:pt x="3024" y="1918"/>
                  </a:moveTo>
                  <a:lnTo>
                    <a:pt x="3024" y="1892"/>
                  </a:lnTo>
                  <a:cubicBezTo>
                    <a:pt x="3024" y="1885"/>
                    <a:pt x="3030" y="1880"/>
                    <a:pt x="3037" y="1880"/>
                  </a:cubicBezTo>
                  <a:cubicBezTo>
                    <a:pt x="3044" y="1880"/>
                    <a:pt x="3049" y="1885"/>
                    <a:pt x="3049" y="1892"/>
                  </a:cubicBezTo>
                  <a:lnTo>
                    <a:pt x="3049" y="1918"/>
                  </a:lnTo>
                  <a:cubicBezTo>
                    <a:pt x="3049" y="1925"/>
                    <a:pt x="3044" y="1931"/>
                    <a:pt x="3037" y="1931"/>
                  </a:cubicBezTo>
                  <a:cubicBezTo>
                    <a:pt x="3030" y="1931"/>
                    <a:pt x="3024" y="1925"/>
                    <a:pt x="3024" y="1918"/>
                  </a:cubicBezTo>
                  <a:close/>
                  <a:moveTo>
                    <a:pt x="3024" y="1841"/>
                  </a:moveTo>
                  <a:lnTo>
                    <a:pt x="3024" y="1816"/>
                  </a:lnTo>
                  <a:cubicBezTo>
                    <a:pt x="3024" y="1808"/>
                    <a:pt x="3030" y="1803"/>
                    <a:pt x="3037" y="1803"/>
                  </a:cubicBezTo>
                  <a:cubicBezTo>
                    <a:pt x="3044" y="1803"/>
                    <a:pt x="3049" y="1808"/>
                    <a:pt x="3049" y="1816"/>
                  </a:cubicBezTo>
                  <a:lnTo>
                    <a:pt x="3049" y="1841"/>
                  </a:lnTo>
                  <a:cubicBezTo>
                    <a:pt x="3049" y="1848"/>
                    <a:pt x="3044" y="1854"/>
                    <a:pt x="3037" y="1854"/>
                  </a:cubicBezTo>
                  <a:cubicBezTo>
                    <a:pt x="3030" y="1854"/>
                    <a:pt x="3024" y="1848"/>
                    <a:pt x="3024" y="1841"/>
                  </a:cubicBezTo>
                  <a:close/>
                  <a:moveTo>
                    <a:pt x="3024" y="1764"/>
                  </a:moveTo>
                  <a:lnTo>
                    <a:pt x="3024" y="1739"/>
                  </a:lnTo>
                  <a:cubicBezTo>
                    <a:pt x="3024" y="1732"/>
                    <a:pt x="3030" y="1726"/>
                    <a:pt x="3037" y="1726"/>
                  </a:cubicBezTo>
                  <a:cubicBezTo>
                    <a:pt x="3044" y="1726"/>
                    <a:pt x="3049" y="1732"/>
                    <a:pt x="3049" y="1739"/>
                  </a:cubicBezTo>
                  <a:lnTo>
                    <a:pt x="3049" y="1764"/>
                  </a:lnTo>
                  <a:cubicBezTo>
                    <a:pt x="3049" y="1771"/>
                    <a:pt x="3044" y="1777"/>
                    <a:pt x="3037" y="1777"/>
                  </a:cubicBezTo>
                  <a:cubicBezTo>
                    <a:pt x="3030" y="1777"/>
                    <a:pt x="3024" y="1771"/>
                    <a:pt x="3024" y="1764"/>
                  </a:cubicBezTo>
                  <a:close/>
                  <a:moveTo>
                    <a:pt x="3024" y="1688"/>
                  </a:moveTo>
                  <a:lnTo>
                    <a:pt x="3024" y="1662"/>
                  </a:lnTo>
                  <a:cubicBezTo>
                    <a:pt x="3024" y="1655"/>
                    <a:pt x="3030" y="1649"/>
                    <a:pt x="3037" y="1649"/>
                  </a:cubicBezTo>
                  <a:cubicBezTo>
                    <a:pt x="3044" y="1649"/>
                    <a:pt x="3049" y="1655"/>
                    <a:pt x="3049" y="1662"/>
                  </a:cubicBezTo>
                  <a:lnTo>
                    <a:pt x="3049" y="1688"/>
                  </a:lnTo>
                  <a:cubicBezTo>
                    <a:pt x="3049" y="1695"/>
                    <a:pt x="3044" y="1700"/>
                    <a:pt x="3037" y="1700"/>
                  </a:cubicBezTo>
                  <a:cubicBezTo>
                    <a:pt x="3030" y="1700"/>
                    <a:pt x="3024" y="1695"/>
                    <a:pt x="3024" y="1688"/>
                  </a:cubicBezTo>
                  <a:close/>
                  <a:moveTo>
                    <a:pt x="3024" y="1611"/>
                  </a:moveTo>
                  <a:lnTo>
                    <a:pt x="3024" y="1585"/>
                  </a:lnTo>
                  <a:cubicBezTo>
                    <a:pt x="3024" y="1578"/>
                    <a:pt x="3030" y="1572"/>
                    <a:pt x="3037" y="1572"/>
                  </a:cubicBezTo>
                  <a:cubicBezTo>
                    <a:pt x="3044" y="1572"/>
                    <a:pt x="3049" y="1578"/>
                    <a:pt x="3049" y="1585"/>
                  </a:cubicBezTo>
                  <a:lnTo>
                    <a:pt x="3049" y="1611"/>
                  </a:lnTo>
                  <a:cubicBezTo>
                    <a:pt x="3049" y="1618"/>
                    <a:pt x="3044" y="1624"/>
                    <a:pt x="3037" y="1624"/>
                  </a:cubicBezTo>
                  <a:cubicBezTo>
                    <a:pt x="3030" y="1624"/>
                    <a:pt x="3024" y="1618"/>
                    <a:pt x="3024" y="1611"/>
                  </a:cubicBezTo>
                  <a:close/>
                  <a:moveTo>
                    <a:pt x="3024" y="1534"/>
                  </a:moveTo>
                  <a:lnTo>
                    <a:pt x="3024" y="1508"/>
                  </a:lnTo>
                  <a:cubicBezTo>
                    <a:pt x="3024" y="1501"/>
                    <a:pt x="3030" y="1496"/>
                    <a:pt x="3037" y="1496"/>
                  </a:cubicBezTo>
                  <a:cubicBezTo>
                    <a:pt x="3044" y="1496"/>
                    <a:pt x="3049" y="1501"/>
                    <a:pt x="3049" y="1508"/>
                  </a:cubicBezTo>
                  <a:lnTo>
                    <a:pt x="3049" y="1534"/>
                  </a:lnTo>
                  <a:cubicBezTo>
                    <a:pt x="3049" y="1541"/>
                    <a:pt x="3044" y="1547"/>
                    <a:pt x="3037" y="1547"/>
                  </a:cubicBezTo>
                  <a:cubicBezTo>
                    <a:pt x="3030" y="1547"/>
                    <a:pt x="3024" y="1541"/>
                    <a:pt x="3024" y="1534"/>
                  </a:cubicBezTo>
                  <a:close/>
                  <a:moveTo>
                    <a:pt x="3024" y="1457"/>
                  </a:moveTo>
                  <a:lnTo>
                    <a:pt x="3024" y="1432"/>
                  </a:lnTo>
                  <a:cubicBezTo>
                    <a:pt x="3024" y="1424"/>
                    <a:pt x="3030" y="1419"/>
                    <a:pt x="3037" y="1419"/>
                  </a:cubicBezTo>
                  <a:cubicBezTo>
                    <a:pt x="3044" y="1419"/>
                    <a:pt x="3049" y="1424"/>
                    <a:pt x="3049" y="1432"/>
                  </a:cubicBezTo>
                  <a:lnTo>
                    <a:pt x="3049" y="1457"/>
                  </a:lnTo>
                  <a:cubicBezTo>
                    <a:pt x="3049" y="1464"/>
                    <a:pt x="3044" y="1470"/>
                    <a:pt x="3037" y="1470"/>
                  </a:cubicBezTo>
                  <a:cubicBezTo>
                    <a:pt x="3030" y="1470"/>
                    <a:pt x="3024" y="1464"/>
                    <a:pt x="3024" y="1457"/>
                  </a:cubicBezTo>
                  <a:close/>
                  <a:moveTo>
                    <a:pt x="3024" y="1380"/>
                  </a:moveTo>
                  <a:lnTo>
                    <a:pt x="3024" y="1355"/>
                  </a:lnTo>
                  <a:cubicBezTo>
                    <a:pt x="3024" y="1348"/>
                    <a:pt x="3030" y="1342"/>
                    <a:pt x="3037" y="1342"/>
                  </a:cubicBezTo>
                  <a:cubicBezTo>
                    <a:pt x="3044" y="1342"/>
                    <a:pt x="3049" y="1348"/>
                    <a:pt x="3049" y="1355"/>
                  </a:cubicBezTo>
                  <a:lnTo>
                    <a:pt x="3049" y="1380"/>
                  </a:lnTo>
                  <a:cubicBezTo>
                    <a:pt x="3049" y="1387"/>
                    <a:pt x="3044" y="1393"/>
                    <a:pt x="3037" y="1393"/>
                  </a:cubicBezTo>
                  <a:cubicBezTo>
                    <a:pt x="3030" y="1393"/>
                    <a:pt x="3024" y="1387"/>
                    <a:pt x="3024" y="1380"/>
                  </a:cubicBezTo>
                  <a:close/>
                  <a:moveTo>
                    <a:pt x="3024" y="1304"/>
                  </a:moveTo>
                  <a:lnTo>
                    <a:pt x="3024" y="1278"/>
                  </a:lnTo>
                  <a:cubicBezTo>
                    <a:pt x="3024" y="1271"/>
                    <a:pt x="3030" y="1265"/>
                    <a:pt x="3037" y="1265"/>
                  </a:cubicBezTo>
                  <a:cubicBezTo>
                    <a:pt x="3044" y="1265"/>
                    <a:pt x="3049" y="1271"/>
                    <a:pt x="3049" y="1278"/>
                  </a:cubicBezTo>
                  <a:lnTo>
                    <a:pt x="3049" y="1304"/>
                  </a:lnTo>
                  <a:cubicBezTo>
                    <a:pt x="3049" y="1311"/>
                    <a:pt x="3044" y="1316"/>
                    <a:pt x="3037" y="1316"/>
                  </a:cubicBezTo>
                  <a:cubicBezTo>
                    <a:pt x="3030" y="1316"/>
                    <a:pt x="3024" y="1311"/>
                    <a:pt x="3024" y="1304"/>
                  </a:cubicBezTo>
                  <a:close/>
                  <a:moveTo>
                    <a:pt x="3024" y="1227"/>
                  </a:moveTo>
                  <a:lnTo>
                    <a:pt x="3024" y="1201"/>
                  </a:lnTo>
                  <a:cubicBezTo>
                    <a:pt x="3024" y="1194"/>
                    <a:pt x="3030" y="1188"/>
                    <a:pt x="3037" y="1188"/>
                  </a:cubicBezTo>
                  <a:cubicBezTo>
                    <a:pt x="3044" y="1188"/>
                    <a:pt x="3049" y="1194"/>
                    <a:pt x="3049" y="1201"/>
                  </a:cubicBezTo>
                  <a:lnTo>
                    <a:pt x="3049" y="1227"/>
                  </a:lnTo>
                  <a:cubicBezTo>
                    <a:pt x="3049" y="1234"/>
                    <a:pt x="3044" y="1240"/>
                    <a:pt x="3037" y="1240"/>
                  </a:cubicBezTo>
                  <a:cubicBezTo>
                    <a:pt x="3030" y="1240"/>
                    <a:pt x="3024" y="1234"/>
                    <a:pt x="3024" y="1227"/>
                  </a:cubicBezTo>
                  <a:close/>
                  <a:moveTo>
                    <a:pt x="3024" y="1150"/>
                  </a:moveTo>
                  <a:lnTo>
                    <a:pt x="3024" y="1124"/>
                  </a:lnTo>
                  <a:cubicBezTo>
                    <a:pt x="3024" y="1117"/>
                    <a:pt x="3030" y="1112"/>
                    <a:pt x="3037" y="1112"/>
                  </a:cubicBezTo>
                  <a:cubicBezTo>
                    <a:pt x="3044" y="1112"/>
                    <a:pt x="3049" y="1117"/>
                    <a:pt x="3049" y="1124"/>
                  </a:cubicBezTo>
                  <a:lnTo>
                    <a:pt x="3049" y="1150"/>
                  </a:lnTo>
                  <a:cubicBezTo>
                    <a:pt x="3049" y="1157"/>
                    <a:pt x="3044" y="1163"/>
                    <a:pt x="3037" y="1163"/>
                  </a:cubicBezTo>
                  <a:cubicBezTo>
                    <a:pt x="3030" y="1163"/>
                    <a:pt x="3024" y="1157"/>
                    <a:pt x="3024" y="1150"/>
                  </a:cubicBezTo>
                  <a:close/>
                  <a:moveTo>
                    <a:pt x="3024" y="1073"/>
                  </a:moveTo>
                  <a:lnTo>
                    <a:pt x="3024" y="1048"/>
                  </a:lnTo>
                  <a:cubicBezTo>
                    <a:pt x="3024" y="1040"/>
                    <a:pt x="3030" y="1035"/>
                    <a:pt x="3037" y="1035"/>
                  </a:cubicBezTo>
                  <a:cubicBezTo>
                    <a:pt x="3044" y="1035"/>
                    <a:pt x="3049" y="1040"/>
                    <a:pt x="3049" y="1048"/>
                  </a:cubicBezTo>
                  <a:lnTo>
                    <a:pt x="3049" y="1073"/>
                  </a:lnTo>
                  <a:cubicBezTo>
                    <a:pt x="3049" y="1080"/>
                    <a:pt x="3044" y="1086"/>
                    <a:pt x="3037" y="1086"/>
                  </a:cubicBezTo>
                  <a:cubicBezTo>
                    <a:pt x="3030" y="1086"/>
                    <a:pt x="3024" y="1080"/>
                    <a:pt x="3024" y="1073"/>
                  </a:cubicBezTo>
                  <a:close/>
                  <a:moveTo>
                    <a:pt x="3024" y="996"/>
                  </a:moveTo>
                  <a:lnTo>
                    <a:pt x="3024" y="971"/>
                  </a:lnTo>
                  <a:cubicBezTo>
                    <a:pt x="3024" y="964"/>
                    <a:pt x="3030" y="958"/>
                    <a:pt x="3037" y="958"/>
                  </a:cubicBezTo>
                  <a:cubicBezTo>
                    <a:pt x="3044" y="958"/>
                    <a:pt x="3049" y="964"/>
                    <a:pt x="3049" y="971"/>
                  </a:cubicBezTo>
                  <a:lnTo>
                    <a:pt x="3049" y="996"/>
                  </a:lnTo>
                  <a:cubicBezTo>
                    <a:pt x="3049" y="1003"/>
                    <a:pt x="3044" y="1009"/>
                    <a:pt x="3037" y="1009"/>
                  </a:cubicBezTo>
                  <a:cubicBezTo>
                    <a:pt x="3030" y="1009"/>
                    <a:pt x="3024" y="1003"/>
                    <a:pt x="3024" y="996"/>
                  </a:cubicBezTo>
                  <a:close/>
                  <a:moveTo>
                    <a:pt x="3024" y="920"/>
                  </a:moveTo>
                  <a:lnTo>
                    <a:pt x="3024" y="894"/>
                  </a:lnTo>
                  <a:cubicBezTo>
                    <a:pt x="3024" y="887"/>
                    <a:pt x="3030" y="881"/>
                    <a:pt x="3037" y="881"/>
                  </a:cubicBezTo>
                  <a:cubicBezTo>
                    <a:pt x="3044" y="881"/>
                    <a:pt x="3049" y="887"/>
                    <a:pt x="3049" y="894"/>
                  </a:cubicBezTo>
                  <a:lnTo>
                    <a:pt x="3049" y="920"/>
                  </a:lnTo>
                  <a:cubicBezTo>
                    <a:pt x="3049" y="927"/>
                    <a:pt x="3044" y="932"/>
                    <a:pt x="3037" y="932"/>
                  </a:cubicBezTo>
                  <a:cubicBezTo>
                    <a:pt x="3030" y="932"/>
                    <a:pt x="3024" y="927"/>
                    <a:pt x="3024" y="920"/>
                  </a:cubicBezTo>
                  <a:close/>
                  <a:moveTo>
                    <a:pt x="3024" y="843"/>
                  </a:moveTo>
                  <a:lnTo>
                    <a:pt x="3024" y="817"/>
                  </a:lnTo>
                  <a:cubicBezTo>
                    <a:pt x="3024" y="810"/>
                    <a:pt x="3030" y="804"/>
                    <a:pt x="3037" y="804"/>
                  </a:cubicBezTo>
                  <a:cubicBezTo>
                    <a:pt x="3044" y="804"/>
                    <a:pt x="3049" y="810"/>
                    <a:pt x="3049" y="817"/>
                  </a:cubicBezTo>
                  <a:lnTo>
                    <a:pt x="3049" y="843"/>
                  </a:lnTo>
                  <a:cubicBezTo>
                    <a:pt x="3049" y="850"/>
                    <a:pt x="3044" y="856"/>
                    <a:pt x="3037" y="856"/>
                  </a:cubicBezTo>
                  <a:cubicBezTo>
                    <a:pt x="3030" y="856"/>
                    <a:pt x="3024" y="850"/>
                    <a:pt x="3024" y="843"/>
                  </a:cubicBezTo>
                  <a:close/>
                  <a:moveTo>
                    <a:pt x="3024" y="766"/>
                  </a:moveTo>
                  <a:lnTo>
                    <a:pt x="3024" y="740"/>
                  </a:lnTo>
                  <a:cubicBezTo>
                    <a:pt x="3024" y="733"/>
                    <a:pt x="3030" y="728"/>
                    <a:pt x="3037" y="728"/>
                  </a:cubicBezTo>
                  <a:cubicBezTo>
                    <a:pt x="3044" y="728"/>
                    <a:pt x="3049" y="733"/>
                    <a:pt x="3049" y="740"/>
                  </a:cubicBezTo>
                  <a:lnTo>
                    <a:pt x="3049" y="766"/>
                  </a:lnTo>
                  <a:cubicBezTo>
                    <a:pt x="3049" y="773"/>
                    <a:pt x="3044" y="779"/>
                    <a:pt x="3037" y="779"/>
                  </a:cubicBezTo>
                  <a:cubicBezTo>
                    <a:pt x="3030" y="779"/>
                    <a:pt x="3024" y="773"/>
                    <a:pt x="3024" y="766"/>
                  </a:cubicBezTo>
                  <a:close/>
                  <a:moveTo>
                    <a:pt x="3024" y="689"/>
                  </a:moveTo>
                  <a:lnTo>
                    <a:pt x="3024" y="664"/>
                  </a:lnTo>
                  <a:cubicBezTo>
                    <a:pt x="3024" y="656"/>
                    <a:pt x="3030" y="651"/>
                    <a:pt x="3037" y="651"/>
                  </a:cubicBezTo>
                  <a:cubicBezTo>
                    <a:pt x="3044" y="651"/>
                    <a:pt x="3049" y="656"/>
                    <a:pt x="3049" y="664"/>
                  </a:cubicBezTo>
                  <a:lnTo>
                    <a:pt x="3049" y="689"/>
                  </a:lnTo>
                  <a:cubicBezTo>
                    <a:pt x="3049" y="696"/>
                    <a:pt x="3044" y="702"/>
                    <a:pt x="3037" y="702"/>
                  </a:cubicBezTo>
                  <a:cubicBezTo>
                    <a:pt x="3030" y="702"/>
                    <a:pt x="3024" y="696"/>
                    <a:pt x="3024" y="689"/>
                  </a:cubicBezTo>
                  <a:close/>
                  <a:moveTo>
                    <a:pt x="3024" y="612"/>
                  </a:moveTo>
                  <a:lnTo>
                    <a:pt x="3024" y="587"/>
                  </a:lnTo>
                  <a:cubicBezTo>
                    <a:pt x="3024" y="580"/>
                    <a:pt x="3030" y="574"/>
                    <a:pt x="3037" y="574"/>
                  </a:cubicBezTo>
                  <a:cubicBezTo>
                    <a:pt x="3044" y="574"/>
                    <a:pt x="3049" y="580"/>
                    <a:pt x="3049" y="587"/>
                  </a:cubicBezTo>
                  <a:lnTo>
                    <a:pt x="3049" y="612"/>
                  </a:lnTo>
                  <a:cubicBezTo>
                    <a:pt x="3049" y="619"/>
                    <a:pt x="3044" y="625"/>
                    <a:pt x="3037" y="625"/>
                  </a:cubicBezTo>
                  <a:cubicBezTo>
                    <a:pt x="3030" y="625"/>
                    <a:pt x="3024" y="619"/>
                    <a:pt x="3024" y="612"/>
                  </a:cubicBezTo>
                  <a:close/>
                  <a:moveTo>
                    <a:pt x="3024" y="536"/>
                  </a:moveTo>
                  <a:lnTo>
                    <a:pt x="3024" y="510"/>
                  </a:lnTo>
                  <a:cubicBezTo>
                    <a:pt x="3024" y="503"/>
                    <a:pt x="3030" y="497"/>
                    <a:pt x="3037" y="497"/>
                  </a:cubicBezTo>
                  <a:cubicBezTo>
                    <a:pt x="3044" y="497"/>
                    <a:pt x="3049" y="503"/>
                    <a:pt x="3049" y="510"/>
                  </a:cubicBezTo>
                  <a:lnTo>
                    <a:pt x="3049" y="536"/>
                  </a:lnTo>
                  <a:cubicBezTo>
                    <a:pt x="3049" y="543"/>
                    <a:pt x="3044" y="548"/>
                    <a:pt x="3037" y="548"/>
                  </a:cubicBezTo>
                  <a:cubicBezTo>
                    <a:pt x="3030" y="548"/>
                    <a:pt x="3024" y="543"/>
                    <a:pt x="3024" y="536"/>
                  </a:cubicBezTo>
                  <a:close/>
                  <a:moveTo>
                    <a:pt x="3024" y="459"/>
                  </a:moveTo>
                  <a:lnTo>
                    <a:pt x="3024" y="433"/>
                  </a:lnTo>
                  <a:cubicBezTo>
                    <a:pt x="3024" y="426"/>
                    <a:pt x="3030" y="420"/>
                    <a:pt x="3037" y="420"/>
                  </a:cubicBezTo>
                  <a:cubicBezTo>
                    <a:pt x="3044" y="420"/>
                    <a:pt x="3049" y="426"/>
                    <a:pt x="3049" y="433"/>
                  </a:cubicBezTo>
                  <a:lnTo>
                    <a:pt x="3049" y="459"/>
                  </a:lnTo>
                  <a:cubicBezTo>
                    <a:pt x="3049" y="466"/>
                    <a:pt x="3044" y="472"/>
                    <a:pt x="3037" y="472"/>
                  </a:cubicBezTo>
                  <a:cubicBezTo>
                    <a:pt x="3030" y="472"/>
                    <a:pt x="3024" y="466"/>
                    <a:pt x="3024" y="459"/>
                  </a:cubicBezTo>
                  <a:close/>
                  <a:moveTo>
                    <a:pt x="3024" y="382"/>
                  </a:moveTo>
                  <a:lnTo>
                    <a:pt x="3024" y="356"/>
                  </a:lnTo>
                  <a:cubicBezTo>
                    <a:pt x="3024" y="349"/>
                    <a:pt x="3030" y="344"/>
                    <a:pt x="3037" y="344"/>
                  </a:cubicBezTo>
                  <a:cubicBezTo>
                    <a:pt x="3044" y="344"/>
                    <a:pt x="3049" y="349"/>
                    <a:pt x="3049" y="356"/>
                  </a:cubicBezTo>
                  <a:lnTo>
                    <a:pt x="3049" y="382"/>
                  </a:lnTo>
                  <a:cubicBezTo>
                    <a:pt x="3049" y="389"/>
                    <a:pt x="3044" y="395"/>
                    <a:pt x="3037" y="395"/>
                  </a:cubicBezTo>
                  <a:cubicBezTo>
                    <a:pt x="3030" y="395"/>
                    <a:pt x="3024" y="389"/>
                    <a:pt x="3024" y="382"/>
                  </a:cubicBezTo>
                  <a:close/>
                  <a:moveTo>
                    <a:pt x="3024" y="305"/>
                  </a:moveTo>
                  <a:lnTo>
                    <a:pt x="3024" y="280"/>
                  </a:lnTo>
                  <a:cubicBezTo>
                    <a:pt x="3024" y="272"/>
                    <a:pt x="3030" y="267"/>
                    <a:pt x="3037" y="267"/>
                  </a:cubicBezTo>
                  <a:cubicBezTo>
                    <a:pt x="3044" y="267"/>
                    <a:pt x="3049" y="272"/>
                    <a:pt x="3049" y="280"/>
                  </a:cubicBezTo>
                  <a:lnTo>
                    <a:pt x="3049" y="305"/>
                  </a:lnTo>
                  <a:cubicBezTo>
                    <a:pt x="3049" y="312"/>
                    <a:pt x="3044" y="318"/>
                    <a:pt x="3037" y="318"/>
                  </a:cubicBezTo>
                  <a:cubicBezTo>
                    <a:pt x="3030" y="318"/>
                    <a:pt x="3024" y="312"/>
                    <a:pt x="3024" y="305"/>
                  </a:cubicBezTo>
                  <a:close/>
                  <a:moveTo>
                    <a:pt x="3024" y="228"/>
                  </a:moveTo>
                  <a:lnTo>
                    <a:pt x="3024" y="203"/>
                  </a:lnTo>
                  <a:cubicBezTo>
                    <a:pt x="3024" y="196"/>
                    <a:pt x="3030" y="190"/>
                    <a:pt x="3037" y="190"/>
                  </a:cubicBezTo>
                  <a:cubicBezTo>
                    <a:pt x="3044" y="190"/>
                    <a:pt x="3049" y="196"/>
                    <a:pt x="3049" y="203"/>
                  </a:cubicBezTo>
                  <a:lnTo>
                    <a:pt x="3049" y="228"/>
                  </a:lnTo>
                  <a:cubicBezTo>
                    <a:pt x="3049" y="235"/>
                    <a:pt x="3044" y="241"/>
                    <a:pt x="3037" y="241"/>
                  </a:cubicBezTo>
                  <a:cubicBezTo>
                    <a:pt x="3030" y="241"/>
                    <a:pt x="3024" y="235"/>
                    <a:pt x="3024" y="228"/>
                  </a:cubicBezTo>
                  <a:close/>
                  <a:moveTo>
                    <a:pt x="3024" y="152"/>
                  </a:moveTo>
                  <a:lnTo>
                    <a:pt x="3024" y="126"/>
                  </a:lnTo>
                  <a:cubicBezTo>
                    <a:pt x="3024" y="119"/>
                    <a:pt x="3030" y="113"/>
                    <a:pt x="3037" y="113"/>
                  </a:cubicBezTo>
                  <a:cubicBezTo>
                    <a:pt x="3044" y="113"/>
                    <a:pt x="3049" y="119"/>
                    <a:pt x="3049" y="126"/>
                  </a:cubicBezTo>
                  <a:lnTo>
                    <a:pt x="3049" y="152"/>
                  </a:lnTo>
                  <a:cubicBezTo>
                    <a:pt x="3049" y="159"/>
                    <a:pt x="3044" y="164"/>
                    <a:pt x="3037" y="164"/>
                  </a:cubicBezTo>
                  <a:cubicBezTo>
                    <a:pt x="3030" y="164"/>
                    <a:pt x="3024" y="159"/>
                    <a:pt x="3024" y="152"/>
                  </a:cubicBezTo>
                  <a:close/>
                  <a:moveTo>
                    <a:pt x="3024" y="75"/>
                  </a:moveTo>
                  <a:lnTo>
                    <a:pt x="3024" y="49"/>
                  </a:lnTo>
                  <a:cubicBezTo>
                    <a:pt x="3024" y="42"/>
                    <a:pt x="3030" y="36"/>
                    <a:pt x="3037" y="36"/>
                  </a:cubicBezTo>
                  <a:cubicBezTo>
                    <a:pt x="3044" y="36"/>
                    <a:pt x="3049" y="42"/>
                    <a:pt x="3049" y="49"/>
                  </a:cubicBezTo>
                  <a:lnTo>
                    <a:pt x="3049" y="75"/>
                  </a:lnTo>
                  <a:cubicBezTo>
                    <a:pt x="3049" y="82"/>
                    <a:pt x="3044" y="88"/>
                    <a:pt x="3037" y="88"/>
                  </a:cubicBezTo>
                  <a:cubicBezTo>
                    <a:pt x="3030" y="88"/>
                    <a:pt x="3024" y="82"/>
                    <a:pt x="3024" y="75"/>
                  </a:cubicBezTo>
                  <a:close/>
                  <a:moveTo>
                    <a:pt x="3021" y="26"/>
                  </a:moveTo>
                  <a:lnTo>
                    <a:pt x="2996" y="26"/>
                  </a:lnTo>
                  <a:cubicBezTo>
                    <a:pt x="2989" y="26"/>
                    <a:pt x="2983" y="20"/>
                    <a:pt x="2983" y="13"/>
                  </a:cubicBezTo>
                  <a:cubicBezTo>
                    <a:pt x="2983" y="6"/>
                    <a:pt x="2989" y="0"/>
                    <a:pt x="2996" y="0"/>
                  </a:cubicBezTo>
                  <a:lnTo>
                    <a:pt x="3021" y="0"/>
                  </a:lnTo>
                  <a:cubicBezTo>
                    <a:pt x="3028" y="0"/>
                    <a:pt x="3034" y="6"/>
                    <a:pt x="3034" y="13"/>
                  </a:cubicBezTo>
                  <a:cubicBezTo>
                    <a:pt x="3034" y="20"/>
                    <a:pt x="3028" y="26"/>
                    <a:pt x="3021" y="26"/>
                  </a:cubicBezTo>
                  <a:close/>
                  <a:moveTo>
                    <a:pt x="2944" y="26"/>
                  </a:moveTo>
                  <a:lnTo>
                    <a:pt x="2919" y="26"/>
                  </a:lnTo>
                  <a:cubicBezTo>
                    <a:pt x="2912" y="26"/>
                    <a:pt x="2906" y="20"/>
                    <a:pt x="2906" y="13"/>
                  </a:cubicBezTo>
                  <a:cubicBezTo>
                    <a:pt x="2906" y="6"/>
                    <a:pt x="2912" y="0"/>
                    <a:pt x="2919" y="0"/>
                  </a:cubicBezTo>
                  <a:lnTo>
                    <a:pt x="2944" y="0"/>
                  </a:lnTo>
                  <a:cubicBezTo>
                    <a:pt x="2952" y="0"/>
                    <a:pt x="2957" y="6"/>
                    <a:pt x="2957" y="13"/>
                  </a:cubicBezTo>
                  <a:cubicBezTo>
                    <a:pt x="2957" y="20"/>
                    <a:pt x="2952" y="26"/>
                    <a:pt x="2944" y="26"/>
                  </a:cubicBezTo>
                  <a:close/>
                  <a:moveTo>
                    <a:pt x="2868" y="26"/>
                  </a:moveTo>
                  <a:lnTo>
                    <a:pt x="2842" y="26"/>
                  </a:lnTo>
                  <a:cubicBezTo>
                    <a:pt x="2835" y="26"/>
                    <a:pt x="2829" y="20"/>
                    <a:pt x="2829" y="13"/>
                  </a:cubicBezTo>
                  <a:cubicBezTo>
                    <a:pt x="2829" y="6"/>
                    <a:pt x="2835" y="0"/>
                    <a:pt x="2842" y="0"/>
                  </a:cubicBezTo>
                  <a:lnTo>
                    <a:pt x="2868" y="0"/>
                  </a:lnTo>
                  <a:cubicBezTo>
                    <a:pt x="2875" y="0"/>
                    <a:pt x="2880" y="6"/>
                    <a:pt x="2880" y="13"/>
                  </a:cubicBezTo>
                  <a:cubicBezTo>
                    <a:pt x="2880" y="20"/>
                    <a:pt x="2875" y="26"/>
                    <a:pt x="2868" y="26"/>
                  </a:cubicBezTo>
                  <a:close/>
                  <a:moveTo>
                    <a:pt x="2791" y="26"/>
                  </a:moveTo>
                  <a:lnTo>
                    <a:pt x="2765" y="26"/>
                  </a:lnTo>
                  <a:cubicBezTo>
                    <a:pt x="2758" y="26"/>
                    <a:pt x="2752" y="20"/>
                    <a:pt x="2752" y="13"/>
                  </a:cubicBezTo>
                  <a:cubicBezTo>
                    <a:pt x="2752" y="6"/>
                    <a:pt x="2758" y="0"/>
                    <a:pt x="2765" y="0"/>
                  </a:cubicBezTo>
                  <a:lnTo>
                    <a:pt x="2791" y="0"/>
                  </a:lnTo>
                  <a:cubicBezTo>
                    <a:pt x="2798" y="0"/>
                    <a:pt x="2804" y="6"/>
                    <a:pt x="2804" y="13"/>
                  </a:cubicBezTo>
                  <a:cubicBezTo>
                    <a:pt x="2804" y="20"/>
                    <a:pt x="2798" y="26"/>
                    <a:pt x="2791" y="26"/>
                  </a:cubicBezTo>
                  <a:close/>
                  <a:moveTo>
                    <a:pt x="2714" y="26"/>
                  </a:moveTo>
                  <a:lnTo>
                    <a:pt x="2688" y="26"/>
                  </a:lnTo>
                  <a:cubicBezTo>
                    <a:pt x="2681" y="26"/>
                    <a:pt x="2676" y="20"/>
                    <a:pt x="2676" y="13"/>
                  </a:cubicBezTo>
                  <a:cubicBezTo>
                    <a:pt x="2676" y="6"/>
                    <a:pt x="2681" y="0"/>
                    <a:pt x="2688" y="0"/>
                  </a:cubicBezTo>
                  <a:lnTo>
                    <a:pt x="2714" y="0"/>
                  </a:lnTo>
                  <a:cubicBezTo>
                    <a:pt x="2721" y="0"/>
                    <a:pt x="2727" y="6"/>
                    <a:pt x="2727" y="13"/>
                  </a:cubicBezTo>
                  <a:cubicBezTo>
                    <a:pt x="2727" y="20"/>
                    <a:pt x="2721" y="26"/>
                    <a:pt x="2714" y="26"/>
                  </a:cubicBezTo>
                  <a:close/>
                  <a:moveTo>
                    <a:pt x="2637" y="26"/>
                  </a:moveTo>
                  <a:lnTo>
                    <a:pt x="2612" y="26"/>
                  </a:lnTo>
                  <a:cubicBezTo>
                    <a:pt x="2605" y="26"/>
                    <a:pt x="2599" y="20"/>
                    <a:pt x="2599" y="13"/>
                  </a:cubicBezTo>
                  <a:cubicBezTo>
                    <a:pt x="2599" y="6"/>
                    <a:pt x="2605" y="0"/>
                    <a:pt x="2612" y="0"/>
                  </a:cubicBezTo>
                  <a:lnTo>
                    <a:pt x="2637" y="0"/>
                  </a:lnTo>
                  <a:cubicBezTo>
                    <a:pt x="2644" y="0"/>
                    <a:pt x="2650" y="6"/>
                    <a:pt x="2650" y="13"/>
                  </a:cubicBezTo>
                  <a:cubicBezTo>
                    <a:pt x="2650" y="20"/>
                    <a:pt x="2644" y="26"/>
                    <a:pt x="2637" y="26"/>
                  </a:cubicBezTo>
                  <a:close/>
                  <a:moveTo>
                    <a:pt x="2560" y="26"/>
                  </a:moveTo>
                  <a:lnTo>
                    <a:pt x="2535" y="26"/>
                  </a:lnTo>
                  <a:cubicBezTo>
                    <a:pt x="2528" y="26"/>
                    <a:pt x="2522" y="20"/>
                    <a:pt x="2522" y="13"/>
                  </a:cubicBezTo>
                  <a:cubicBezTo>
                    <a:pt x="2522" y="6"/>
                    <a:pt x="2528" y="0"/>
                    <a:pt x="2535" y="0"/>
                  </a:cubicBezTo>
                  <a:lnTo>
                    <a:pt x="2560" y="0"/>
                  </a:lnTo>
                  <a:cubicBezTo>
                    <a:pt x="2568" y="0"/>
                    <a:pt x="2573" y="6"/>
                    <a:pt x="2573" y="13"/>
                  </a:cubicBezTo>
                  <a:cubicBezTo>
                    <a:pt x="2573" y="20"/>
                    <a:pt x="2568" y="26"/>
                    <a:pt x="2560" y="26"/>
                  </a:cubicBezTo>
                  <a:close/>
                  <a:moveTo>
                    <a:pt x="2484" y="26"/>
                  </a:moveTo>
                  <a:lnTo>
                    <a:pt x="2458" y="26"/>
                  </a:lnTo>
                  <a:cubicBezTo>
                    <a:pt x="2451" y="26"/>
                    <a:pt x="2445" y="20"/>
                    <a:pt x="2445" y="13"/>
                  </a:cubicBezTo>
                  <a:cubicBezTo>
                    <a:pt x="2445" y="6"/>
                    <a:pt x="2451" y="0"/>
                    <a:pt x="2458" y="0"/>
                  </a:cubicBezTo>
                  <a:lnTo>
                    <a:pt x="2484" y="0"/>
                  </a:lnTo>
                  <a:cubicBezTo>
                    <a:pt x="2491" y="0"/>
                    <a:pt x="2496" y="6"/>
                    <a:pt x="2496" y="13"/>
                  </a:cubicBezTo>
                  <a:cubicBezTo>
                    <a:pt x="2496" y="20"/>
                    <a:pt x="2491" y="26"/>
                    <a:pt x="2484" y="26"/>
                  </a:cubicBezTo>
                  <a:close/>
                  <a:moveTo>
                    <a:pt x="2407" y="26"/>
                  </a:moveTo>
                  <a:lnTo>
                    <a:pt x="2381" y="26"/>
                  </a:lnTo>
                  <a:cubicBezTo>
                    <a:pt x="2374" y="26"/>
                    <a:pt x="2368" y="20"/>
                    <a:pt x="2368" y="13"/>
                  </a:cubicBezTo>
                  <a:cubicBezTo>
                    <a:pt x="2368" y="6"/>
                    <a:pt x="2374" y="0"/>
                    <a:pt x="2381" y="0"/>
                  </a:cubicBezTo>
                  <a:lnTo>
                    <a:pt x="2407" y="0"/>
                  </a:lnTo>
                  <a:cubicBezTo>
                    <a:pt x="2414" y="0"/>
                    <a:pt x="2420" y="6"/>
                    <a:pt x="2420" y="13"/>
                  </a:cubicBezTo>
                  <a:cubicBezTo>
                    <a:pt x="2420" y="20"/>
                    <a:pt x="2414" y="26"/>
                    <a:pt x="2407" y="26"/>
                  </a:cubicBezTo>
                  <a:close/>
                  <a:moveTo>
                    <a:pt x="2330" y="26"/>
                  </a:moveTo>
                  <a:lnTo>
                    <a:pt x="2304" y="26"/>
                  </a:lnTo>
                  <a:cubicBezTo>
                    <a:pt x="2297" y="26"/>
                    <a:pt x="2292" y="20"/>
                    <a:pt x="2292" y="13"/>
                  </a:cubicBezTo>
                  <a:cubicBezTo>
                    <a:pt x="2292" y="6"/>
                    <a:pt x="2297" y="0"/>
                    <a:pt x="2304" y="0"/>
                  </a:cubicBezTo>
                  <a:lnTo>
                    <a:pt x="2330" y="0"/>
                  </a:lnTo>
                  <a:cubicBezTo>
                    <a:pt x="2337" y="0"/>
                    <a:pt x="2343" y="6"/>
                    <a:pt x="2343" y="13"/>
                  </a:cubicBezTo>
                  <a:cubicBezTo>
                    <a:pt x="2343" y="20"/>
                    <a:pt x="2337" y="26"/>
                    <a:pt x="2330" y="26"/>
                  </a:cubicBezTo>
                  <a:close/>
                  <a:moveTo>
                    <a:pt x="2253" y="26"/>
                  </a:moveTo>
                  <a:lnTo>
                    <a:pt x="2228" y="26"/>
                  </a:lnTo>
                  <a:cubicBezTo>
                    <a:pt x="2221" y="26"/>
                    <a:pt x="2215" y="20"/>
                    <a:pt x="2215" y="13"/>
                  </a:cubicBezTo>
                  <a:cubicBezTo>
                    <a:pt x="2215" y="6"/>
                    <a:pt x="2221" y="0"/>
                    <a:pt x="2228" y="0"/>
                  </a:cubicBezTo>
                  <a:lnTo>
                    <a:pt x="2253" y="0"/>
                  </a:lnTo>
                  <a:cubicBezTo>
                    <a:pt x="2260" y="0"/>
                    <a:pt x="2266" y="6"/>
                    <a:pt x="2266" y="13"/>
                  </a:cubicBezTo>
                  <a:cubicBezTo>
                    <a:pt x="2266" y="20"/>
                    <a:pt x="2260" y="26"/>
                    <a:pt x="2253" y="26"/>
                  </a:cubicBezTo>
                  <a:close/>
                  <a:moveTo>
                    <a:pt x="2176" y="26"/>
                  </a:moveTo>
                  <a:lnTo>
                    <a:pt x="2151" y="26"/>
                  </a:lnTo>
                  <a:cubicBezTo>
                    <a:pt x="2144" y="26"/>
                    <a:pt x="2138" y="20"/>
                    <a:pt x="2138" y="13"/>
                  </a:cubicBezTo>
                  <a:cubicBezTo>
                    <a:pt x="2138" y="6"/>
                    <a:pt x="2144" y="0"/>
                    <a:pt x="2151" y="0"/>
                  </a:cubicBezTo>
                  <a:lnTo>
                    <a:pt x="2176" y="0"/>
                  </a:lnTo>
                  <a:cubicBezTo>
                    <a:pt x="2184" y="0"/>
                    <a:pt x="2189" y="6"/>
                    <a:pt x="2189" y="13"/>
                  </a:cubicBezTo>
                  <a:cubicBezTo>
                    <a:pt x="2189" y="20"/>
                    <a:pt x="2184" y="26"/>
                    <a:pt x="2176" y="26"/>
                  </a:cubicBezTo>
                  <a:close/>
                  <a:moveTo>
                    <a:pt x="2100" y="26"/>
                  </a:moveTo>
                  <a:lnTo>
                    <a:pt x="2074" y="26"/>
                  </a:lnTo>
                  <a:cubicBezTo>
                    <a:pt x="2067" y="26"/>
                    <a:pt x="2061" y="20"/>
                    <a:pt x="2061" y="13"/>
                  </a:cubicBezTo>
                  <a:cubicBezTo>
                    <a:pt x="2061" y="6"/>
                    <a:pt x="2067" y="0"/>
                    <a:pt x="2074" y="0"/>
                  </a:cubicBezTo>
                  <a:lnTo>
                    <a:pt x="2100" y="0"/>
                  </a:lnTo>
                  <a:cubicBezTo>
                    <a:pt x="2107" y="0"/>
                    <a:pt x="2112" y="6"/>
                    <a:pt x="2112" y="13"/>
                  </a:cubicBezTo>
                  <a:cubicBezTo>
                    <a:pt x="2112" y="20"/>
                    <a:pt x="2107" y="26"/>
                    <a:pt x="2100" y="26"/>
                  </a:cubicBezTo>
                  <a:close/>
                  <a:moveTo>
                    <a:pt x="2023" y="26"/>
                  </a:moveTo>
                  <a:lnTo>
                    <a:pt x="1997" y="26"/>
                  </a:lnTo>
                  <a:cubicBezTo>
                    <a:pt x="1990" y="26"/>
                    <a:pt x="1984" y="20"/>
                    <a:pt x="1984" y="13"/>
                  </a:cubicBezTo>
                  <a:cubicBezTo>
                    <a:pt x="1984" y="6"/>
                    <a:pt x="1990" y="0"/>
                    <a:pt x="1997" y="0"/>
                  </a:cubicBezTo>
                  <a:lnTo>
                    <a:pt x="2023" y="0"/>
                  </a:lnTo>
                  <a:cubicBezTo>
                    <a:pt x="2030" y="0"/>
                    <a:pt x="2036" y="6"/>
                    <a:pt x="2036" y="13"/>
                  </a:cubicBezTo>
                  <a:cubicBezTo>
                    <a:pt x="2036" y="20"/>
                    <a:pt x="2030" y="26"/>
                    <a:pt x="2023" y="26"/>
                  </a:cubicBezTo>
                  <a:close/>
                  <a:moveTo>
                    <a:pt x="1946" y="26"/>
                  </a:moveTo>
                  <a:lnTo>
                    <a:pt x="1920" y="26"/>
                  </a:lnTo>
                  <a:cubicBezTo>
                    <a:pt x="1913" y="26"/>
                    <a:pt x="1908" y="20"/>
                    <a:pt x="1908" y="13"/>
                  </a:cubicBezTo>
                  <a:cubicBezTo>
                    <a:pt x="1908" y="6"/>
                    <a:pt x="1913" y="0"/>
                    <a:pt x="1920" y="0"/>
                  </a:cubicBezTo>
                  <a:lnTo>
                    <a:pt x="1946" y="0"/>
                  </a:lnTo>
                  <a:cubicBezTo>
                    <a:pt x="1953" y="0"/>
                    <a:pt x="1959" y="6"/>
                    <a:pt x="1959" y="13"/>
                  </a:cubicBezTo>
                  <a:cubicBezTo>
                    <a:pt x="1959" y="20"/>
                    <a:pt x="1953" y="26"/>
                    <a:pt x="1946" y="26"/>
                  </a:cubicBezTo>
                  <a:close/>
                  <a:moveTo>
                    <a:pt x="1869" y="26"/>
                  </a:moveTo>
                  <a:lnTo>
                    <a:pt x="1844" y="26"/>
                  </a:lnTo>
                  <a:cubicBezTo>
                    <a:pt x="1837" y="26"/>
                    <a:pt x="1831" y="20"/>
                    <a:pt x="1831" y="13"/>
                  </a:cubicBezTo>
                  <a:cubicBezTo>
                    <a:pt x="1831" y="6"/>
                    <a:pt x="1837" y="0"/>
                    <a:pt x="1844" y="0"/>
                  </a:cubicBezTo>
                  <a:lnTo>
                    <a:pt x="1869" y="0"/>
                  </a:lnTo>
                  <a:cubicBezTo>
                    <a:pt x="1876" y="0"/>
                    <a:pt x="1882" y="6"/>
                    <a:pt x="1882" y="13"/>
                  </a:cubicBezTo>
                  <a:cubicBezTo>
                    <a:pt x="1882" y="20"/>
                    <a:pt x="1876" y="26"/>
                    <a:pt x="1869" y="26"/>
                  </a:cubicBezTo>
                  <a:close/>
                  <a:moveTo>
                    <a:pt x="1792" y="26"/>
                  </a:moveTo>
                  <a:lnTo>
                    <a:pt x="1767" y="26"/>
                  </a:lnTo>
                  <a:cubicBezTo>
                    <a:pt x="1760" y="26"/>
                    <a:pt x="1754" y="20"/>
                    <a:pt x="1754" y="13"/>
                  </a:cubicBezTo>
                  <a:cubicBezTo>
                    <a:pt x="1754" y="6"/>
                    <a:pt x="1760" y="0"/>
                    <a:pt x="1767" y="0"/>
                  </a:cubicBezTo>
                  <a:lnTo>
                    <a:pt x="1792" y="0"/>
                  </a:lnTo>
                  <a:cubicBezTo>
                    <a:pt x="1800" y="0"/>
                    <a:pt x="1805" y="6"/>
                    <a:pt x="1805" y="13"/>
                  </a:cubicBezTo>
                  <a:cubicBezTo>
                    <a:pt x="1805" y="20"/>
                    <a:pt x="1800" y="26"/>
                    <a:pt x="1792" y="26"/>
                  </a:cubicBezTo>
                  <a:close/>
                  <a:moveTo>
                    <a:pt x="1716" y="26"/>
                  </a:moveTo>
                  <a:lnTo>
                    <a:pt x="1690" y="26"/>
                  </a:lnTo>
                  <a:cubicBezTo>
                    <a:pt x="1683" y="26"/>
                    <a:pt x="1677" y="20"/>
                    <a:pt x="1677" y="13"/>
                  </a:cubicBezTo>
                  <a:cubicBezTo>
                    <a:pt x="1677" y="6"/>
                    <a:pt x="1683" y="0"/>
                    <a:pt x="1690" y="0"/>
                  </a:cubicBezTo>
                  <a:lnTo>
                    <a:pt x="1716" y="0"/>
                  </a:lnTo>
                  <a:cubicBezTo>
                    <a:pt x="1723" y="0"/>
                    <a:pt x="1728" y="6"/>
                    <a:pt x="1728" y="13"/>
                  </a:cubicBezTo>
                  <a:cubicBezTo>
                    <a:pt x="1728" y="20"/>
                    <a:pt x="1723" y="26"/>
                    <a:pt x="1716" y="26"/>
                  </a:cubicBezTo>
                  <a:close/>
                  <a:moveTo>
                    <a:pt x="1639" y="26"/>
                  </a:moveTo>
                  <a:lnTo>
                    <a:pt x="1613" y="26"/>
                  </a:lnTo>
                  <a:cubicBezTo>
                    <a:pt x="1606" y="26"/>
                    <a:pt x="1600" y="20"/>
                    <a:pt x="1600" y="13"/>
                  </a:cubicBezTo>
                  <a:cubicBezTo>
                    <a:pt x="1600" y="6"/>
                    <a:pt x="1606" y="0"/>
                    <a:pt x="1613" y="0"/>
                  </a:cubicBezTo>
                  <a:lnTo>
                    <a:pt x="1639" y="0"/>
                  </a:lnTo>
                  <a:cubicBezTo>
                    <a:pt x="1646" y="0"/>
                    <a:pt x="1652" y="6"/>
                    <a:pt x="1652" y="13"/>
                  </a:cubicBezTo>
                  <a:cubicBezTo>
                    <a:pt x="1652" y="20"/>
                    <a:pt x="1646" y="26"/>
                    <a:pt x="1639" y="26"/>
                  </a:cubicBezTo>
                  <a:close/>
                  <a:moveTo>
                    <a:pt x="1562" y="26"/>
                  </a:moveTo>
                  <a:lnTo>
                    <a:pt x="1536" y="26"/>
                  </a:lnTo>
                  <a:cubicBezTo>
                    <a:pt x="1529" y="26"/>
                    <a:pt x="1524" y="20"/>
                    <a:pt x="1524" y="13"/>
                  </a:cubicBezTo>
                  <a:cubicBezTo>
                    <a:pt x="1524" y="6"/>
                    <a:pt x="1529" y="0"/>
                    <a:pt x="1536" y="0"/>
                  </a:cubicBezTo>
                  <a:lnTo>
                    <a:pt x="1562" y="0"/>
                  </a:lnTo>
                  <a:cubicBezTo>
                    <a:pt x="1569" y="0"/>
                    <a:pt x="1575" y="6"/>
                    <a:pt x="1575" y="13"/>
                  </a:cubicBezTo>
                  <a:cubicBezTo>
                    <a:pt x="1575" y="20"/>
                    <a:pt x="1569" y="26"/>
                    <a:pt x="1562" y="26"/>
                  </a:cubicBezTo>
                  <a:close/>
                  <a:moveTo>
                    <a:pt x="1485" y="26"/>
                  </a:moveTo>
                  <a:lnTo>
                    <a:pt x="1460" y="26"/>
                  </a:lnTo>
                  <a:cubicBezTo>
                    <a:pt x="1453" y="26"/>
                    <a:pt x="1447" y="20"/>
                    <a:pt x="1447" y="13"/>
                  </a:cubicBezTo>
                  <a:cubicBezTo>
                    <a:pt x="1447" y="6"/>
                    <a:pt x="1453" y="0"/>
                    <a:pt x="1460" y="0"/>
                  </a:cubicBezTo>
                  <a:lnTo>
                    <a:pt x="1485" y="0"/>
                  </a:lnTo>
                  <a:cubicBezTo>
                    <a:pt x="1492" y="0"/>
                    <a:pt x="1498" y="6"/>
                    <a:pt x="1498" y="13"/>
                  </a:cubicBezTo>
                  <a:cubicBezTo>
                    <a:pt x="1498" y="20"/>
                    <a:pt x="1492" y="26"/>
                    <a:pt x="1485" y="26"/>
                  </a:cubicBezTo>
                  <a:close/>
                  <a:moveTo>
                    <a:pt x="1408" y="26"/>
                  </a:moveTo>
                  <a:lnTo>
                    <a:pt x="1383" y="26"/>
                  </a:lnTo>
                  <a:cubicBezTo>
                    <a:pt x="1376" y="26"/>
                    <a:pt x="1370" y="20"/>
                    <a:pt x="1370" y="13"/>
                  </a:cubicBezTo>
                  <a:cubicBezTo>
                    <a:pt x="1370" y="6"/>
                    <a:pt x="1376" y="0"/>
                    <a:pt x="1383" y="0"/>
                  </a:cubicBezTo>
                  <a:lnTo>
                    <a:pt x="1408" y="0"/>
                  </a:lnTo>
                  <a:cubicBezTo>
                    <a:pt x="1416" y="0"/>
                    <a:pt x="1421" y="6"/>
                    <a:pt x="1421" y="13"/>
                  </a:cubicBezTo>
                  <a:cubicBezTo>
                    <a:pt x="1421" y="20"/>
                    <a:pt x="1416" y="26"/>
                    <a:pt x="1408" y="26"/>
                  </a:cubicBezTo>
                  <a:close/>
                  <a:moveTo>
                    <a:pt x="1332" y="26"/>
                  </a:moveTo>
                  <a:lnTo>
                    <a:pt x="1306" y="26"/>
                  </a:lnTo>
                  <a:cubicBezTo>
                    <a:pt x="1299" y="26"/>
                    <a:pt x="1293" y="20"/>
                    <a:pt x="1293" y="13"/>
                  </a:cubicBezTo>
                  <a:cubicBezTo>
                    <a:pt x="1293" y="6"/>
                    <a:pt x="1299" y="0"/>
                    <a:pt x="1306" y="0"/>
                  </a:cubicBezTo>
                  <a:lnTo>
                    <a:pt x="1332" y="0"/>
                  </a:lnTo>
                  <a:cubicBezTo>
                    <a:pt x="1339" y="0"/>
                    <a:pt x="1344" y="6"/>
                    <a:pt x="1344" y="13"/>
                  </a:cubicBezTo>
                  <a:cubicBezTo>
                    <a:pt x="1344" y="20"/>
                    <a:pt x="1339" y="26"/>
                    <a:pt x="1332" y="26"/>
                  </a:cubicBezTo>
                  <a:close/>
                  <a:moveTo>
                    <a:pt x="1255" y="26"/>
                  </a:moveTo>
                  <a:lnTo>
                    <a:pt x="1229" y="26"/>
                  </a:lnTo>
                  <a:cubicBezTo>
                    <a:pt x="1222" y="26"/>
                    <a:pt x="1216" y="20"/>
                    <a:pt x="1216" y="13"/>
                  </a:cubicBezTo>
                  <a:cubicBezTo>
                    <a:pt x="1216" y="6"/>
                    <a:pt x="1222" y="0"/>
                    <a:pt x="1229" y="0"/>
                  </a:cubicBezTo>
                  <a:lnTo>
                    <a:pt x="1255" y="0"/>
                  </a:lnTo>
                  <a:cubicBezTo>
                    <a:pt x="1262" y="0"/>
                    <a:pt x="1268" y="6"/>
                    <a:pt x="1268" y="13"/>
                  </a:cubicBezTo>
                  <a:cubicBezTo>
                    <a:pt x="1268" y="20"/>
                    <a:pt x="1262" y="26"/>
                    <a:pt x="1255" y="26"/>
                  </a:cubicBezTo>
                  <a:close/>
                  <a:moveTo>
                    <a:pt x="1178" y="26"/>
                  </a:moveTo>
                  <a:lnTo>
                    <a:pt x="1152" y="26"/>
                  </a:lnTo>
                  <a:cubicBezTo>
                    <a:pt x="1145" y="26"/>
                    <a:pt x="1140" y="20"/>
                    <a:pt x="1140" y="13"/>
                  </a:cubicBezTo>
                  <a:cubicBezTo>
                    <a:pt x="1140" y="6"/>
                    <a:pt x="1145" y="0"/>
                    <a:pt x="1152" y="0"/>
                  </a:cubicBezTo>
                  <a:lnTo>
                    <a:pt x="1178" y="0"/>
                  </a:lnTo>
                  <a:cubicBezTo>
                    <a:pt x="1185" y="0"/>
                    <a:pt x="1191" y="6"/>
                    <a:pt x="1191" y="13"/>
                  </a:cubicBezTo>
                  <a:cubicBezTo>
                    <a:pt x="1191" y="20"/>
                    <a:pt x="1185" y="26"/>
                    <a:pt x="1178" y="26"/>
                  </a:cubicBezTo>
                  <a:close/>
                  <a:moveTo>
                    <a:pt x="1101" y="26"/>
                  </a:moveTo>
                  <a:lnTo>
                    <a:pt x="1076" y="26"/>
                  </a:lnTo>
                  <a:cubicBezTo>
                    <a:pt x="1069" y="26"/>
                    <a:pt x="1063" y="20"/>
                    <a:pt x="1063" y="13"/>
                  </a:cubicBezTo>
                  <a:cubicBezTo>
                    <a:pt x="1063" y="6"/>
                    <a:pt x="1069" y="0"/>
                    <a:pt x="1076" y="0"/>
                  </a:cubicBezTo>
                  <a:lnTo>
                    <a:pt x="1101" y="0"/>
                  </a:lnTo>
                  <a:cubicBezTo>
                    <a:pt x="1108" y="0"/>
                    <a:pt x="1114" y="6"/>
                    <a:pt x="1114" y="13"/>
                  </a:cubicBezTo>
                  <a:cubicBezTo>
                    <a:pt x="1114" y="20"/>
                    <a:pt x="1108" y="26"/>
                    <a:pt x="1101" y="26"/>
                  </a:cubicBezTo>
                  <a:close/>
                  <a:moveTo>
                    <a:pt x="1024" y="26"/>
                  </a:moveTo>
                  <a:lnTo>
                    <a:pt x="999" y="26"/>
                  </a:lnTo>
                  <a:cubicBezTo>
                    <a:pt x="992" y="26"/>
                    <a:pt x="986" y="20"/>
                    <a:pt x="986" y="13"/>
                  </a:cubicBezTo>
                  <a:cubicBezTo>
                    <a:pt x="986" y="6"/>
                    <a:pt x="992" y="0"/>
                    <a:pt x="999" y="0"/>
                  </a:cubicBezTo>
                  <a:lnTo>
                    <a:pt x="1024" y="0"/>
                  </a:lnTo>
                  <a:cubicBezTo>
                    <a:pt x="1032" y="0"/>
                    <a:pt x="1037" y="6"/>
                    <a:pt x="1037" y="13"/>
                  </a:cubicBezTo>
                  <a:cubicBezTo>
                    <a:pt x="1037" y="20"/>
                    <a:pt x="1032" y="26"/>
                    <a:pt x="1024" y="26"/>
                  </a:cubicBezTo>
                  <a:close/>
                  <a:moveTo>
                    <a:pt x="948" y="26"/>
                  </a:moveTo>
                  <a:lnTo>
                    <a:pt x="922" y="26"/>
                  </a:lnTo>
                  <a:cubicBezTo>
                    <a:pt x="915" y="26"/>
                    <a:pt x="909" y="20"/>
                    <a:pt x="909" y="13"/>
                  </a:cubicBezTo>
                  <a:cubicBezTo>
                    <a:pt x="909" y="6"/>
                    <a:pt x="915" y="0"/>
                    <a:pt x="922" y="0"/>
                  </a:cubicBezTo>
                  <a:lnTo>
                    <a:pt x="948" y="0"/>
                  </a:lnTo>
                  <a:cubicBezTo>
                    <a:pt x="955" y="0"/>
                    <a:pt x="960" y="6"/>
                    <a:pt x="960" y="13"/>
                  </a:cubicBezTo>
                  <a:cubicBezTo>
                    <a:pt x="960" y="20"/>
                    <a:pt x="955" y="26"/>
                    <a:pt x="948" y="26"/>
                  </a:cubicBezTo>
                  <a:close/>
                  <a:moveTo>
                    <a:pt x="871" y="26"/>
                  </a:moveTo>
                  <a:lnTo>
                    <a:pt x="845" y="26"/>
                  </a:lnTo>
                  <a:cubicBezTo>
                    <a:pt x="838" y="26"/>
                    <a:pt x="832" y="20"/>
                    <a:pt x="832" y="13"/>
                  </a:cubicBezTo>
                  <a:cubicBezTo>
                    <a:pt x="832" y="6"/>
                    <a:pt x="838" y="0"/>
                    <a:pt x="845" y="0"/>
                  </a:cubicBezTo>
                  <a:lnTo>
                    <a:pt x="871" y="0"/>
                  </a:lnTo>
                  <a:cubicBezTo>
                    <a:pt x="878" y="0"/>
                    <a:pt x="884" y="6"/>
                    <a:pt x="884" y="13"/>
                  </a:cubicBezTo>
                  <a:cubicBezTo>
                    <a:pt x="884" y="20"/>
                    <a:pt x="878" y="26"/>
                    <a:pt x="871" y="26"/>
                  </a:cubicBezTo>
                  <a:close/>
                  <a:moveTo>
                    <a:pt x="794" y="26"/>
                  </a:moveTo>
                  <a:lnTo>
                    <a:pt x="768" y="26"/>
                  </a:lnTo>
                  <a:cubicBezTo>
                    <a:pt x="761" y="26"/>
                    <a:pt x="756" y="20"/>
                    <a:pt x="756" y="13"/>
                  </a:cubicBezTo>
                  <a:cubicBezTo>
                    <a:pt x="756" y="6"/>
                    <a:pt x="761" y="0"/>
                    <a:pt x="768" y="0"/>
                  </a:cubicBezTo>
                  <a:lnTo>
                    <a:pt x="794" y="0"/>
                  </a:lnTo>
                  <a:cubicBezTo>
                    <a:pt x="801" y="0"/>
                    <a:pt x="807" y="6"/>
                    <a:pt x="807" y="13"/>
                  </a:cubicBezTo>
                  <a:cubicBezTo>
                    <a:pt x="807" y="20"/>
                    <a:pt x="801" y="26"/>
                    <a:pt x="794" y="26"/>
                  </a:cubicBezTo>
                  <a:close/>
                  <a:moveTo>
                    <a:pt x="717" y="26"/>
                  </a:moveTo>
                  <a:lnTo>
                    <a:pt x="692" y="26"/>
                  </a:lnTo>
                  <a:cubicBezTo>
                    <a:pt x="685" y="26"/>
                    <a:pt x="679" y="20"/>
                    <a:pt x="679" y="13"/>
                  </a:cubicBezTo>
                  <a:cubicBezTo>
                    <a:pt x="679" y="6"/>
                    <a:pt x="685" y="0"/>
                    <a:pt x="692" y="0"/>
                  </a:cubicBezTo>
                  <a:lnTo>
                    <a:pt x="717" y="0"/>
                  </a:lnTo>
                  <a:cubicBezTo>
                    <a:pt x="724" y="0"/>
                    <a:pt x="730" y="6"/>
                    <a:pt x="730" y="13"/>
                  </a:cubicBezTo>
                  <a:cubicBezTo>
                    <a:pt x="730" y="20"/>
                    <a:pt x="724" y="26"/>
                    <a:pt x="717" y="26"/>
                  </a:cubicBezTo>
                  <a:close/>
                  <a:moveTo>
                    <a:pt x="640" y="26"/>
                  </a:moveTo>
                  <a:lnTo>
                    <a:pt x="615" y="26"/>
                  </a:lnTo>
                  <a:cubicBezTo>
                    <a:pt x="608" y="26"/>
                    <a:pt x="602" y="20"/>
                    <a:pt x="602" y="13"/>
                  </a:cubicBezTo>
                  <a:cubicBezTo>
                    <a:pt x="602" y="6"/>
                    <a:pt x="608" y="0"/>
                    <a:pt x="615" y="0"/>
                  </a:cubicBezTo>
                  <a:lnTo>
                    <a:pt x="640" y="0"/>
                  </a:lnTo>
                  <a:cubicBezTo>
                    <a:pt x="648" y="0"/>
                    <a:pt x="653" y="6"/>
                    <a:pt x="653" y="13"/>
                  </a:cubicBezTo>
                  <a:cubicBezTo>
                    <a:pt x="653" y="20"/>
                    <a:pt x="648" y="26"/>
                    <a:pt x="640" y="26"/>
                  </a:cubicBezTo>
                  <a:close/>
                  <a:moveTo>
                    <a:pt x="564" y="26"/>
                  </a:moveTo>
                  <a:lnTo>
                    <a:pt x="538" y="26"/>
                  </a:lnTo>
                  <a:cubicBezTo>
                    <a:pt x="531" y="26"/>
                    <a:pt x="525" y="20"/>
                    <a:pt x="525" y="13"/>
                  </a:cubicBezTo>
                  <a:cubicBezTo>
                    <a:pt x="525" y="6"/>
                    <a:pt x="531" y="0"/>
                    <a:pt x="538" y="0"/>
                  </a:cubicBezTo>
                  <a:lnTo>
                    <a:pt x="564" y="0"/>
                  </a:lnTo>
                  <a:cubicBezTo>
                    <a:pt x="571" y="0"/>
                    <a:pt x="576" y="6"/>
                    <a:pt x="576" y="13"/>
                  </a:cubicBezTo>
                  <a:cubicBezTo>
                    <a:pt x="576" y="20"/>
                    <a:pt x="571" y="26"/>
                    <a:pt x="564" y="26"/>
                  </a:cubicBezTo>
                  <a:close/>
                  <a:moveTo>
                    <a:pt x="487" y="26"/>
                  </a:moveTo>
                  <a:lnTo>
                    <a:pt x="461" y="26"/>
                  </a:lnTo>
                  <a:cubicBezTo>
                    <a:pt x="454" y="26"/>
                    <a:pt x="448" y="20"/>
                    <a:pt x="448" y="13"/>
                  </a:cubicBezTo>
                  <a:cubicBezTo>
                    <a:pt x="448" y="6"/>
                    <a:pt x="454" y="0"/>
                    <a:pt x="461" y="0"/>
                  </a:cubicBezTo>
                  <a:lnTo>
                    <a:pt x="487" y="0"/>
                  </a:lnTo>
                  <a:cubicBezTo>
                    <a:pt x="494" y="0"/>
                    <a:pt x="500" y="6"/>
                    <a:pt x="500" y="13"/>
                  </a:cubicBezTo>
                  <a:cubicBezTo>
                    <a:pt x="500" y="20"/>
                    <a:pt x="494" y="26"/>
                    <a:pt x="487" y="26"/>
                  </a:cubicBezTo>
                  <a:close/>
                  <a:moveTo>
                    <a:pt x="410" y="26"/>
                  </a:moveTo>
                  <a:lnTo>
                    <a:pt x="384" y="26"/>
                  </a:lnTo>
                  <a:cubicBezTo>
                    <a:pt x="377" y="26"/>
                    <a:pt x="372" y="20"/>
                    <a:pt x="372" y="13"/>
                  </a:cubicBezTo>
                  <a:cubicBezTo>
                    <a:pt x="372" y="6"/>
                    <a:pt x="377" y="0"/>
                    <a:pt x="384" y="0"/>
                  </a:cubicBezTo>
                  <a:lnTo>
                    <a:pt x="410" y="0"/>
                  </a:lnTo>
                  <a:cubicBezTo>
                    <a:pt x="417" y="0"/>
                    <a:pt x="423" y="6"/>
                    <a:pt x="423" y="13"/>
                  </a:cubicBezTo>
                  <a:cubicBezTo>
                    <a:pt x="423" y="20"/>
                    <a:pt x="417" y="26"/>
                    <a:pt x="410" y="26"/>
                  </a:cubicBezTo>
                  <a:close/>
                  <a:moveTo>
                    <a:pt x="333" y="26"/>
                  </a:moveTo>
                  <a:lnTo>
                    <a:pt x="308" y="26"/>
                  </a:lnTo>
                  <a:cubicBezTo>
                    <a:pt x="301" y="26"/>
                    <a:pt x="295" y="20"/>
                    <a:pt x="295" y="13"/>
                  </a:cubicBezTo>
                  <a:cubicBezTo>
                    <a:pt x="295" y="6"/>
                    <a:pt x="301" y="0"/>
                    <a:pt x="308" y="0"/>
                  </a:cubicBezTo>
                  <a:lnTo>
                    <a:pt x="333" y="0"/>
                  </a:lnTo>
                  <a:cubicBezTo>
                    <a:pt x="340" y="0"/>
                    <a:pt x="346" y="6"/>
                    <a:pt x="346" y="13"/>
                  </a:cubicBezTo>
                  <a:cubicBezTo>
                    <a:pt x="346" y="20"/>
                    <a:pt x="340" y="26"/>
                    <a:pt x="333" y="26"/>
                  </a:cubicBezTo>
                  <a:close/>
                  <a:moveTo>
                    <a:pt x="256" y="26"/>
                  </a:moveTo>
                  <a:lnTo>
                    <a:pt x="231" y="26"/>
                  </a:lnTo>
                  <a:cubicBezTo>
                    <a:pt x="224" y="26"/>
                    <a:pt x="218" y="20"/>
                    <a:pt x="218" y="13"/>
                  </a:cubicBezTo>
                  <a:cubicBezTo>
                    <a:pt x="218" y="6"/>
                    <a:pt x="224" y="0"/>
                    <a:pt x="231" y="0"/>
                  </a:cubicBezTo>
                  <a:lnTo>
                    <a:pt x="256" y="0"/>
                  </a:lnTo>
                  <a:cubicBezTo>
                    <a:pt x="264" y="0"/>
                    <a:pt x="269" y="6"/>
                    <a:pt x="269" y="13"/>
                  </a:cubicBezTo>
                  <a:cubicBezTo>
                    <a:pt x="269" y="20"/>
                    <a:pt x="264" y="26"/>
                    <a:pt x="256" y="26"/>
                  </a:cubicBezTo>
                  <a:close/>
                  <a:moveTo>
                    <a:pt x="180" y="26"/>
                  </a:moveTo>
                  <a:lnTo>
                    <a:pt x="154" y="26"/>
                  </a:lnTo>
                  <a:cubicBezTo>
                    <a:pt x="147" y="26"/>
                    <a:pt x="141" y="20"/>
                    <a:pt x="141" y="13"/>
                  </a:cubicBezTo>
                  <a:cubicBezTo>
                    <a:pt x="141" y="6"/>
                    <a:pt x="147" y="0"/>
                    <a:pt x="154" y="0"/>
                  </a:cubicBezTo>
                  <a:lnTo>
                    <a:pt x="180" y="0"/>
                  </a:lnTo>
                  <a:cubicBezTo>
                    <a:pt x="187" y="0"/>
                    <a:pt x="192" y="6"/>
                    <a:pt x="192" y="13"/>
                  </a:cubicBezTo>
                  <a:cubicBezTo>
                    <a:pt x="192" y="20"/>
                    <a:pt x="187" y="26"/>
                    <a:pt x="180" y="26"/>
                  </a:cubicBezTo>
                  <a:close/>
                  <a:moveTo>
                    <a:pt x="103" y="26"/>
                  </a:moveTo>
                  <a:lnTo>
                    <a:pt x="77" y="26"/>
                  </a:lnTo>
                  <a:cubicBezTo>
                    <a:pt x="70" y="26"/>
                    <a:pt x="64" y="20"/>
                    <a:pt x="64" y="13"/>
                  </a:cubicBezTo>
                  <a:cubicBezTo>
                    <a:pt x="64" y="6"/>
                    <a:pt x="70" y="0"/>
                    <a:pt x="77" y="0"/>
                  </a:cubicBezTo>
                  <a:lnTo>
                    <a:pt x="103" y="0"/>
                  </a:lnTo>
                  <a:cubicBezTo>
                    <a:pt x="110" y="0"/>
                    <a:pt x="116" y="6"/>
                    <a:pt x="116" y="13"/>
                  </a:cubicBezTo>
                  <a:cubicBezTo>
                    <a:pt x="116" y="20"/>
                    <a:pt x="110" y="26"/>
                    <a:pt x="103" y="26"/>
                  </a:cubicBezTo>
                  <a:close/>
                  <a:moveTo>
                    <a:pt x="26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6" y="0"/>
                  </a:lnTo>
                  <a:cubicBezTo>
                    <a:pt x="33" y="0"/>
                    <a:pt x="39" y="6"/>
                    <a:pt x="39" y="13"/>
                  </a:cubicBezTo>
                  <a:cubicBezTo>
                    <a:pt x="39" y="20"/>
                    <a:pt x="33" y="26"/>
                    <a:pt x="26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85" name="Line 51"/>
            <p:cNvSpPr>
              <a:spLocks noChangeShapeType="1"/>
            </p:cNvSpPr>
            <p:nvPr/>
          </p:nvSpPr>
          <p:spPr bwMode="auto">
            <a:xfrm>
              <a:off x="5224347" y="3030379"/>
              <a:ext cx="533276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86" name="Freeform 52"/>
            <p:cNvSpPr>
              <a:spLocks/>
            </p:cNvSpPr>
            <p:nvPr/>
          </p:nvSpPr>
          <p:spPr bwMode="auto">
            <a:xfrm>
              <a:off x="5749687" y="2993864"/>
              <a:ext cx="68247" cy="746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8"/>
                </a:cxn>
                <a:cxn ang="0">
                  <a:pos x="0" y="0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87" name="Freeform 53"/>
            <p:cNvSpPr>
              <a:spLocks/>
            </p:cNvSpPr>
            <p:nvPr/>
          </p:nvSpPr>
          <p:spPr bwMode="auto">
            <a:xfrm>
              <a:off x="5687789" y="2681112"/>
              <a:ext cx="180933" cy="344504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0" y="0"/>
                </a:cxn>
                <a:cxn ang="0">
                  <a:pos x="179" y="0"/>
                </a:cxn>
                <a:cxn ang="0">
                  <a:pos x="179" y="53"/>
                </a:cxn>
              </a:cxnLst>
              <a:rect l="0" t="0" r="r" b="b"/>
              <a:pathLst>
                <a:path w="179" h="312">
                  <a:moveTo>
                    <a:pt x="0" y="312"/>
                  </a:moveTo>
                  <a:lnTo>
                    <a:pt x="0" y="0"/>
                  </a:lnTo>
                  <a:lnTo>
                    <a:pt x="179" y="0"/>
                  </a:lnTo>
                  <a:lnTo>
                    <a:pt x="179" y="53"/>
                  </a:lnTo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88" name="Freeform 54"/>
            <p:cNvSpPr>
              <a:spLocks/>
            </p:cNvSpPr>
            <p:nvPr/>
          </p:nvSpPr>
          <p:spPr bwMode="auto">
            <a:xfrm>
              <a:off x="5835392" y="2722389"/>
              <a:ext cx="66660" cy="74616"/>
            </a:xfrm>
            <a:custGeom>
              <a:avLst/>
              <a:gdLst/>
              <a:ahLst/>
              <a:cxnLst>
                <a:cxn ang="0">
                  <a:pos x="79" y="159"/>
                </a:cxn>
                <a:cxn ang="0">
                  <a:pos x="0" y="0"/>
                </a:cxn>
                <a:cxn ang="0">
                  <a:pos x="159" y="1"/>
                </a:cxn>
                <a:cxn ang="0">
                  <a:pos x="159" y="1"/>
                </a:cxn>
                <a:cxn ang="0">
                  <a:pos x="79" y="159"/>
                </a:cxn>
              </a:cxnLst>
              <a:rect l="0" t="0" r="r" b="b"/>
              <a:pathLst>
                <a:path w="159" h="159">
                  <a:moveTo>
                    <a:pt x="79" y="159"/>
                  </a:moveTo>
                  <a:lnTo>
                    <a:pt x="0" y="0"/>
                  </a:lnTo>
                  <a:cubicBezTo>
                    <a:pt x="50" y="25"/>
                    <a:pt x="109" y="26"/>
                    <a:pt x="159" y="1"/>
                  </a:cubicBezTo>
                  <a:lnTo>
                    <a:pt x="159" y="1"/>
                  </a:lnTo>
                  <a:lnTo>
                    <a:pt x="79" y="15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151733" name="Rectangle 57"/>
            <p:cNvSpPr>
              <a:spLocks noChangeArrowheads="1"/>
            </p:cNvSpPr>
            <p:nvPr/>
          </p:nvSpPr>
          <p:spPr bwMode="auto">
            <a:xfrm>
              <a:off x="5535424" y="2477902"/>
              <a:ext cx="852289" cy="18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Identifier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290" name="Line 61"/>
            <p:cNvSpPr>
              <a:spLocks noChangeShapeType="1"/>
            </p:cNvSpPr>
            <p:nvPr/>
          </p:nvSpPr>
          <p:spPr bwMode="auto">
            <a:xfrm>
              <a:off x="5944904" y="2819230"/>
              <a:ext cx="77769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1" name="Line 62"/>
            <p:cNvSpPr>
              <a:spLocks noChangeShapeType="1"/>
            </p:cNvSpPr>
            <p:nvPr/>
          </p:nvSpPr>
          <p:spPr bwMode="auto">
            <a:xfrm>
              <a:off x="6435327" y="2819230"/>
              <a:ext cx="96815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2" name="Freeform 63"/>
            <p:cNvSpPr>
              <a:spLocks/>
            </p:cNvSpPr>
            <p:nvPr/>
          </p:nvSpPr>
          <p:spPr bwMode="auto">
            <a:xfrm>
              <a:off x="6524207" y="2782717"/>
              <a:ext cx="65073" cy="746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3" name="Line 64"/>
            <p:cNvSpPr>
              <a:spLocks noChangeShapeType="1"/>
            </p:cNvSpPr>
            <p:nvPr/>
          </p:nvSpPr>
          <p:spPr bwMode="auto">
            <a:xfrm>
              <a:off x="5944904" y="3244701"/>
              <a:ext cx="77769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4" name="Line 65"/>
            <p:cNvSpPr>
              <a:spLocks noChangeShapeType="1"/>
            </p:cNvSpPr>
            <p:nvPr/>
          </p:nvSpPr>
          <p:spPr bwMode="auto">
            <a:xfrm>
              <a:off x="6435327" y="3244701"/>
              <a:ext cx="96815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5" name="Freeform 66"/>
            <p:cNvSpPr>
              <a:spLocks/>
            </p:cNvSpPr>
            <p:nvPr/>
          </p:nvSpPr>
          <p:spPr bwMode="auto">
            <a:xfrm>
              <a:off x="6524207" y="3208188"/>
              <a:ext cx="65073" cy="746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6" name="Line 67"/>
            <p:cNvSpPr>
              <a:spLocks noChangeShapeType="1"/>
            </p:cNvSpPr>
            <p:nvPr/>
          </p:nvSpPr>
          <p:spPr bwMode="auto">
            <a:xfrm>
              <a:off x="5948079" y="3030379"/>
              <a:ext cx="77769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7" name="Line 68"/>
            <p:cNvSpPr>
              <a:spLocks noChangeShapeType="1"/>
            </p:cNvSpPr>
            <p:nvPr/>
          </p:nvSpPr>
          <p:spPr bwMode="auto">
            <a:xfrm>
              <a:off x="6438502" y="3030379"/>
              <a:ext cx="95228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8" name="Freeform 69"/>
            <p:cNvSpPr>
              <a:spLocks/>
            </p:cNvSpPr>
            <p:nvPr/>
          </p:nvSpPr>
          <p:spPr bwMode="auto">
            <a:xfrm>
              <a:off x="6524207" y="2993864"/>
              <a:ext cx="68247" cy="746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8"/>
                </a:cxn>
                <a:cxn ang="0">
                  <a:pos x="0" y="0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299" name="Rectangle 74"/>
            <p:cNvSpPr>
              <a:spLocks noChangeArrowheads="1"/>
            </p:cNvSpPr>
            <p:nvPr/>
          </p:nvSpPr>
          <p:spPr bwMode="auto">
            <a:xfrm>
              <a:off x="6022673" y="2951000"/>
              <a:ext cx="412654" cy="15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00" name="Rectangle 75"/>
            <p:cNvSpPr>
              <a:spLocks noChangeArrowheads="1"/>
            </p:cNvSpPr>
            <p:nvPr/>
          </p:nvSpPr>
          <p:spPr bwMode="auto">
            <a:xfrm>
              <a:off x="6022673" y="2951000"/>
              <a:ext cx="412654" cy="153995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151745" name="Rectangle 76"/>
            <p:cNvSpPr>
              <a:spLocks noChangeArrowheads="1"/>
            </p:cNvSpPr>
            <p:nvPr/>
          </p:nvSpPr>
          <p:spPr bwMode="auto">
            <a:xfrm>
              <a:off x="6108378" y="2955762"/>
              <a:ext cx="301555" cy="169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1 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302" name="Rectangle 78"/>
            <p:cNvSpPr>
              <a:spLocks noChangeArrowheads="1"/>
            </p:cNvSpPr>
            <p:nvPr/>
          </p:nvSpPr>
          <p:spPr bwMode="auto">
            <a:xfrm>
              <a:off x="6022673" y="3166911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03" name="Rectangle 79"/>
            <p:cNvSpPr>
              <a:spLocks noChangeArrowheads="1"/>
            </p:cNvSpPr>
            <p:nvPr/>
          </p:nvSpPr>
          <p:spPr bwMode="auto">
            <a:xfrm>
              <a:off x="6022673" y="3166911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151748" name="Rectangle 80"/>
            <p:cNvSpPr>
              <a:spLocks noChangeArrowheads="1"/>
            </p:cNvSpPr>
            <p:nvPr/>
          </p:nvSpPr>
          <p:spPr bwMode="auto">
            <a:xfrm>
              <a:off x="6108378" y="3163735"/>
              <a:ext cx="301555" cy="169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2 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305" name="Freeform 82"/>
            <p:cNvSpPr>
              <a:spLocks/>
            </p:cNvSpPr>
            <p:nvPr/>
          </p:nvSpPr>
          <p:spPr bwMode="auto">
            <a:xfrm>
              <a:off x="5813172" y="3459025"/>
              <a:ext cx="130145" cy="574703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06" name="Freeform 83"/>
            <p:cNvSpPr>
              <a:spLocks/>
            </p:cNvSpPr>
            <p:nvPr/>
          </p:nvSpPr>
          <p:spPr bwMode="auto">
            <a:xfrm>
              <a:off x="5813172" y="3459025"/>
              <a:ext cx="130145" cy="574703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07" name="Freeform 84"/>
            <p:cNvSpPr>
              <a:spLocks/>
            </p:cNvSpPr>
            <p:nvPr/>
          </p:nvSpPr>
          <p:spPr bwMode="auto">
            <a:xfrm>
              <a:off x="6587692" y="3459025"/>
              <a:ext cx="128558" cy="574703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08" name="Freeform 85"/>
            <p:cNvSpPr>
              <a:spLocks/>
            </p:cNvSpPr>
            <p:nvPr/>
          </p:nvSpPr>
          <p:spPr bwMode="auto">
            <a:xfrm>
              <a:off x="6587692" y="3459025"/>
              <a:ext cx="128558" cy="574703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09" name="Rectangle 86"/>
            <p:cNvSpPr>
              <a:spLocks noChangeArrowheads="1"/>
            </p:cNvSpPr>
            <p:nvPr/>
          </p:nvSpPr>
          <p:spPr bwMode="auto">
            <a:xfrm>
              <a:off x="6019499" y="3459025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0" name="Rectangle 87"/>
            <p:cNvSpPr>
              <a:spLocks noChangeArrowheads="1"/>
            </p:cNvSpPr>
            <p:nvPr/>
          </p:nvSpPr>
          <p:spPr bwMode="auto">
            <a:xfrm>
              <a:off x="6019499" y="3459025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1" name="Freeform 90"/>
            <p:cNvSpPr>
              <a:spLocks noEditPoints="1"/>
            </p:cNvSpPr>
            <p:nvPr/>
          </p:nvSpPr>
          <p:spPr bwMode="auto">
            <a:xfrm>
              <a:off x="5471939" y="3397109"/>
              <a:ext cx="1299860" cy="687422"/>
            </a:xfrm>
            <a:custGeom>
              <a:avLst/>
              <a:gdLst/>
              <a:ahLst/>
              <a:cxnLst>
                <a:cxn ang="0">
                  <a:pos x="13" y="102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4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6"/>
                </a:cxn>
                <a:cxn ang="0">
                  <a:pos x="162" y="1464"/>
                </a:cxn>
                <a:cxn ang="0">
                  <a:pos x="303" y="1451"/>
                </a:cxn>
                <a:cxn ang="0">
                  <a:pos x="431" y="1451"/>
                </a:cxn>
                <a:cxn ang="0">
                  <a:pos x="508" y="1451"/>
                </a:cxn>
                <a:cxn ang="0">
                  <a:pos x="648" y="1464"/>
                </a:cxn>
                <a:cxn ang="0">
                  <a:pos x="815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1"/>
                </a:cxn>
                <a:cxn ang="0">
                  <a:pos x="1429" y="1451"/>
                </a:cxn>
                <a:cxn ang="0">
                  <a:pos x="1506" y="1451"/>
                </a:cxn>
                <a:cxn ang="0">
                  <a:pos x="1647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9" y="1464"/>
                </a:cxn>
                <a:cxn ang="0">
                  <a:pos x="2300" y="1451"/>
                </a:cxn>
                <a:cxn ang="0">
                  <a:pos x="2428" y="1451"/>
                </a:cxn>
                <a:cxn ang="0">
                  <a:pos x="2504" y="1451"/>
                </a:cxn>
                <a:cxn ang="0">
                  <a:pos x="2645" y="1464"/>
                </a:cxn>
                <a:cxn ang="0">
                  <a:pos x="2812" y="1477"/>
                </a:cxn>
                <a:cxn ang="0">
                  <a:pos x="2991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8"/>
                </a:cxn>
                <a:cxn ang="0">
                  <a:pos x="3037" y="858"/>
                </a:cxn>
                <a:cxn ang="0">
                  <a:pos x="3050" y="691"/>
                </a:cxn>
                <a:cxn ang="0">
                  <a:pos x="3050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7" y="0"/>
                </a:cxn>
                <a:cxn ang="0">
                  <a:pos x="2538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6" y="26"/>
                </a:cxn>
                <a:cxn ang="0">
                  <a:pos x="1885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3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1" y="0"/>
                </a:cxn>
                <a:cxn ang="0">
                  <a:pos x="374" y="13"/>
                </a:cxn>
                <a:cxn ang="0">
                  <a:pos x="234" y="26"/>
                </a:cxn>
                <a:cxn ang="0">
                  <a:pos x="106" y="26"/>
                </a:cxn>
                <a:cxn ang="0">
                  <a:pos x="29" y="26"/>
                </a:cxn>
              </a:cxnLst>
              <a:rect l="0" t="0" r="r" b="b"/>
              <a:pathLst>
                <a:path w="3050" h="1477">
                  <a:moveTo>
                    <a:pt x="26" y="38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8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8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2"/>
                    <a:pt x="13" y="102"/>
                  </a:cubicBezTo>
                  <a:cubicBezTo>
                    <a:pt x="20" y="102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0"/>
                    <a:pt x="13" y="230"/>
                  </a:cubicBezTo>
                  <a:cubicBezTo>
                    <a:pt x="6" y="230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4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4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2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2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2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6"/>
                    <a:pt x="13" y="486"/>
                  </a:cubicBezTo>
                  <a:cubicBezTo>
                    <a:pt x="20" y="486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4"/>
                    <a:pt x="13" y="614"/>
                  </a:cubicBezTo>
                  <a:cubicBezTo>
                    <a:pt x="6" y="614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8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8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6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6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6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0"/>
                    <a:pt x="13" y="870"/>
                  </a:cubicBezTo>
                  <a:cubicBezTo>
                    <a:pt x="20" y="870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8"/>
                    <a:pt x="13" y="998"/>
                  </a:cubicBezTo>
                  <a:cubicBezTo>
                    <a:pt x="6" y="998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2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2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0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0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0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4"/>
                    <a:pt x="13" y="1254"/>
                  </a:cubicBezTo>
                  <a:cubicBezTo>
                    <a:pt x="20" y="1254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2"/>
                    <a:pt x="13" y="1382"/>
                  </a:cubicBezTo>
                  <a:cubicBezTo>
                    <a:pt x="6" y="1382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6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6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1"/>
                    <a:pt x="47" y="1451"/>
                  </a:cubicBezTo>
                  <a:close/>
                  <a:moveTo>
                    <a:pt x="124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4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1"/>
                    <a:pt x="124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8" y="1471"/>
                    <a:pt x="188" y="1464"/>
                  </a:cubicBezTo>
                  <a:cubicBezTo>
                    <a:pt x="188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3" y="1451"/>
                  </a:lnTo>
                  <a:cubicBezTo>
                    <a:pt x="310" y="1451"/>
                    <a:pt x="316" y="1457"/>
                    <a:pt x="316" y="1464"/>
                  </a:cubicBezTo>
                  <a:cubicBezTo>
                    <a:pt x="316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80" y="1451"/>
                  </a:lnTo>
                  <a:cubicBezTo>
                    <a:pt x="387" y="1451"/>
                    <a:pt x="392" y="1457"/>
                    <a:pt x="392" y="1464"/>
                  </a:cubicBezTo>
                  <a:cubicBezTo>
                    <a:pt x="392" y="1471"/>
                    <a:pt x="387" y="1477"/>
                    <a:pt x="380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1"/>
                    <a:pt x="354" y="1451"/>
                  </a:cubicBezTo>
                  <a:close/>
                  <a:moveTo>
                    <a:pt x="431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1"/>
                    <a:pt x="431" y="1451"/>
                  </a:cubicBezTo>
                  <a:close/>
                  <a:moveTo>
                    <a:pt x="508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8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1"/>
                    <a:pt x="508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2" y="1471"/>
                    <a:pt x="572" y="1464"/>
                  </a:cubicBezTo>
                  <a:cubicBezTo>
                    <a:pt x="572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7" y="1451"/>
                  </a:lnTo>
                  <a:cubicBezTo>
                    <a:pt x="694" y="1451"/>
                    <a:pt x="700" y="1457"/>
                    <a:pt x="700" y="1464"/>
                  </a:cubicBezTo>
                  <a:cubicBezTo>
                    <a:pt x="700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4" y="1451"/>
                  </a:lnTo>
                  <a:cubicBezTo>
                    <a:pt x="771" y="1451"/>
                    <a:pt x="776" y="1457"/>
                    <a:pt x="776" y="1464"/>
                  </a:cubicBezTo>
                  <a:cubicBezTo>
                    <a:pt x="776" y="1471"/>
                    <a:pt x="771" y="1477"/>
                    <a:pt x="764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1"/>
                    <a:pt x="738" y="1451"/>
                  </a:cubicBezTo>
                  <a:close/>
                  <a:moveTo>
                    <a:pt x="815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1"/>
                    <a:pt x="815" y="1451"/>
                  </a:cubicBezTo>
                  <a:close/>
                  <a:moveTo>
                    <a:pt x="892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2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1"/>
                    <a:pt x="892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6" y="1471"/>
                    <a:pt x="956" y="1464"/>
                  </a:cubicBezTo>
                  <a:cubicBezTo>
                    <a:pt x="956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1" y="1451"/>
                  </a:lnTo>
                  <a:cubicBezTo>
                    <a:pt x="1078" y="1451"/>
                    <a:pt x="1084" y="1457"/>
                    <a:pt x="1084" y="1464"/>
                  </a:cubicBezTo>
                  <a:cubicBezTo>
                    <a:pt x="1084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8" y="1451"/>
                  </a:lnTo>
                  <a:cubicBezTo>
                    <a:pt x="1155" y="1451"/>
                    <a:pt x="1160" y="1457"/>
                    <a:pt x="1160" y="1464"/>
                  </a:cubicBezTo>
                  <a:cubicBezTo>
                    <a:pt x="1160" y="1471"/>
                    <a:pt x="1155" y="1477"/>
                    <a:pt x="1148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1"/>
                    <a:pt x="1122" y="1451"/>
                  </a:cubicBezTo>
                  <a:close/>
                  <a:moveTo>
                    <a:pt x="1199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1"/>
                    <a:pt x="1199" y="1451"/>
                  </a:cubicBezTo>
                  <a:close/>
                  <a:moveTo>
                    <a:pt x="1276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6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1"/>
                    <a:pt x="1276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40" y="1471"/>
                    <a:pt x="1340" y="1464"/>
                  </a:cubicBezTo>
                  <a:cubicBezTo>
                    <a:pt x="1340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5" y="1451"/>
                  </a:lnTo>
                  <a:cubicBezTo>
                    <a:pt x="1462" y="1451"/>
                    <a:pt x="1468" y="1457"/>
                    <a:pt x="1468" y="1464"/>
                  </a:cubicBezTo>
                  <a:cubicBezTo>
                    <a:pt x="1468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2" y="1451"/>
                  </a:lnTo>
                  <a:cubicBezTo>
                    <a:pt x="1539" y="1451"/>
                    <a:pt x="1544" y="1457"/>
                    <a:pt x="1544" y="1464"/>
                  </a:cubicBezTo>
                  <a:cubicBezTo>
                    <a:pt x="1544" y="1471"/>
                    <a:pt x="1539" y="1477"/>
                    <a:pt x="1532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1"/>
                    <a:pt x="1506" y="1451"/>
                  </a:cubicBezTo>
                  <a:close/>
                  <a:moveTo>
                    <a:pt x="1583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1"/>
                    <a:pt x="1583" y="1451"/>
                  </a:cubicBezTo>
                  <a:close/>
                  <a:moveTo>
                    <a:pt x="1660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60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1"/>
                    <a:pt x="1660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4" y="1471"/>
                    <a:pt x="1724" y="1464"/>
                  </a:cubicBezTo>
                  <a:cubicBezTo>
                    <a:pt x="1724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9" y="1451"/>
                  </a:lnTo>
                  <a:cubicBezTo>
                    <a:pt x="1846" y="1451"/>
                    <a:pt x="1852" y="1457"/>
                    <a:pt x="1852" y="1464"/>
                  </a:cubicBezTo>
                  <a:cubicBezTo>
                    <a:pt x="1852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6" y="1451"/>
                  </a:lnTo>
                  <a:cubicBezTo>
                    <a:pt x="1923" y="1451"/>
                    <a:pt x="1928" y="1457"/>
                    <a:pt x="1928" y="1464"/>
                  </a:cubicBezTo>
                  <a:cubicBezTo>
                    <a:pt x="1928" y="1471"/>
                    <a:pt x="1923" y="1477"/>
                    <a:pt x="1916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1"/>
                    <a:pt x="1890" y="1451"/>
                  </a:cubicBezTo>
                  <a:close/>
                  <a:moveTo>
                    <a:pt x="1967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1"/>
                    <a:pt x="1967" y="1451"/>
                  </a:cubicBezTo>
                  <a:close/>
                  <a:moveTo>
                    <a:pt x="2044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4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1"/>
                    <a:pt x="2044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8" y="1471"/>
                    <a:pt x="2108" y="1464"/>
                  </a:cubicBezTo>
                  <a:cubicBezTo>
                    <a:pt x="2108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3" y="1451"/>
                  </a:lnTo>
                  <a:cubicBezTo>
                    <a:pt x="2230" y="1451"/>
                    <a:pt x="2236" y="1457"/>
                    <a:pt x="2236" y="1464"/>
                  </a:cubicBezTo>
                  <a:cubicBezTo>
                    <a:pt x="2236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300" y="1451"/>
                  </a:lnTo>
                  <a:cubicBezTo>
                    <a:pt x="2307" y="1451"/>
                    <a:pt x="2312" y="1457"/>
                    <a:pt x="2312" y="1464"/>
                  </a:cubicBezTo>
                  <a:cubicBezTo>
                    <a:pt x="2312" y="1471"/>
                    <a:pt x="2307" y="1477"/>
                    <a:pt x="2300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1"/>
                    <a:pt x="2274" y="1451"/>
                  </a:cubicBezTo>
                  <a:close/>
                  <a:moveTo>
                    <a:pt x="2351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1"/>
                    <a:pt x="2351" y="1451"/>
                  </a:cubicBezTo>
                  <a:close/>
                  <a:moveTo>
                    <a:pt x="2428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8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1"/>
                    <a:pt x="2428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2" y="1471"/>
                    <a:pt x="2492" y="1464"/>
                  </a:cubicBezTo>
                  <a:cubicBezTo>
                    <a:pt x="2492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7" y="1451"/>
                  </a:lnTo>
                  <a:cubicBezTo>
                    <a:pt x="2614" y="1451"/>
                    <a:pt x="2620" y="1457"/>
                    <a:pt x="2620" y="1464"/>
                  </a:cubicBezTo>
                  <a:cubicBezTo>
                    <a:pt x="2620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4" y="1451"/>
                  </a:lnTo>
                  <a:cubicBezTo>
                    <a:pt x="2691" y="1451"/>
                    <a:pt x="2696" y="1457"/>
                    <a:pt x="2696" y="1464"/>
                  </a:cubicBezTo>
                  <a:cubicBezTo>
                    <a:pt x="2696" y="1471"/>
                    <a:pt x="2691" y="1477"/>
                    <a:pt x="2684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1"/>
                    <a:pt x="2658" y="1451"/>
                  </a:cubicBezTo>
                  <a:close/>
                  <a:moveTo>
                    <a:pt x="2735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1"/>
                    <a:pt x="2735" y="1451"/>
                  </a:cubicBezTo>
                  <a:close/>
                  <a:moveTo>
                    <a:pt x="2812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2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1"/>
                    <a:pt x="2812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6" y="1471"/>
                    <a:pt x="2876" y="1464"/>
                  </a:cubicBezTo>
                  <a:cubicBezTo>
                    <a:pt x="2876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1" y="1451"/>
                  </a:lnTo>
                  <a:cubicBezTo>
                    <a:pt x="2998" y="1451"/>
                    <a:pt x="3004" y="1457"/>
                    <a:pt x="3004" y="1464"/>
                  </a:cubicBezTo>
                  <a:cubicBezTo>
                    <a:pt x="3004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6"/>
                    <a:pt x="3030" y="1421"/>
                    <a:pt x="3037" y="1421"/>
                  </a:cubicBezTo>
                  <a:cubicBezTo>
                    <a:pt x="3044" y="1421"/>
                    <a:pt x="3050" y="1426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2"/>
                  </a:lnTo>
                  <a:cubicBezTo>
                    <a:pt x="3050" y="1389"/>
                    <a:pt x="3044" y="1395"/>
                    <a:pt x="3037" y="1395"/>
                  </a:cubicBezTo>
                  <a:cubicBezTo>
                    <a:pt x="3030" y="1395"/>
                    <a:pt x="3024" y="1389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8"/>
                    <a:pt x="3037" y="1318"/>
                  </a:cubicBezTo>
                  <a:cubicBezTo>
                    <a:pt x="3030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0"/>
                    <a:pt x="3037" y="1190"/>
                  </a:cubicBezTo>
                  <a:cubicBezTo>
                    <a:pt x="3044" y="1190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6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2"/>
                    <a:pt x="3030" y="1037"/>
                    <a:pt x="3037" y="1037"/>
                  </a:cubicBezTo>
                  <a:cubicBezTo>
                    <a:pt x="3044" y="1037"/>
                    <a:pt x="3050" y="1042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8"/>
                  </a:lnTo>
                  <a:cubicBezTo>
                    <a:pt x="3050" y="1005"/>
                    <a:pt x="3044" y="1011"/>
                    <a:pt x="3037" y="1011"/>
                  </a:cubicBezTo>
                  <a:cubicBezTo>
                    <a:pt x="3030" y="1011"/>
                    <a:pt x="3024" y="1005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4"/>
                    <a:pt x="3037" y="934"/>
                  </a:cubicBezTo>
                  <a:cubicBezTo>
                    <a:pt x="3030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6"/>
                    <a:pt x="3037" y="806"/>
                  </a:cubicBezTo>
                  <a:cubicBezTo>
                    <a:pt x="3044" y="806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2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8"/>
                    <a:pt x="3030" y="653"/>
                    <a:pt x="3037" y="653"/>
                  </a:cubicBezTo>
                  <a:cubicBezTo>
                    <a:pt x="3044" y="653"/>
                    <a:pt x="3050" y="658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4"/>
                  </a:lnTo>
                  <a:cubicBezTo>
                    <a:pt x="3050" y="621"/>
                    <a:pt x="3044" y="627"/>
                    <a:pt x="3037" y="627"/>
                  </a:cubicBezTo>
                  <a:cubicBezTo>
                    <a:pt x="3030" y="627"/>
                    <a:pt x="3024" y="621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0"/>
                    <a:pt x="3037" y="550"/>
                  </a:cubicBezTo>
                  <a:cubicBezTo>
                    <a:pt x="3030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2"/>
                    <a:pt x="3037" y="422"/>
                  </a:cubicBezTo>
                  <a:cubicBezTo>
                    <a:pt x="3044" y="422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8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4"/>
                    <a:pt x="3030" y="269"/>
                    <a:pt x="3037" y="269"/>
                  </a:cubicBezTo>
                  <a:cubicBezTo>
                    <a:pt x="3044" y="269"/>
                    <a:pt x="3050" y="274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0"/>
                  </a:lnTo>
                  <a:cubicBezTo>
                    <a:pt x="3050" y="237"/>
                    <a:pt x="3044" y="243"/>
                    <a:pt x="3037" y="243"/>
                  </a:cubicBezTo>
                  <a:cubicBezTo>
                    <a:pt x="3030" y="243"/>
                    <a:pt x="3024" y="237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6"/>
                    <a:pt x="3037" y="166"/>
                  </a:cubicBezTo>
                  <a:cubicBezTo>
                    <a:pt x="3030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8"/>
                    <a:pt x="3037" y="38"/>
                  </a:cubicBezTo>
                  <a:cubicBezTo>
                    <a:pt x="3044" y="38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6" y="20"/>
                    <a:pt x="2986" y="13"/>
                  </a:cubicBezTo>
                  <a:cubicBezTo>
                    <a:pt x="2986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2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2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4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4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4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30" y="6"/>
                    <a:pt x="2730" y="13"/>
                  </a:cubicBezTo>
                  <a:cubicBezTo>
                    <a:pt x="2730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2" y="20"/>
                    <a:pt x="2602" y="13"/>
                  </a:cubicBezTo>
                  <a:cubicBezTo>
                    <a:pt x="2602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8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8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10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10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10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6" y="6"/>
                    <a:pt x="2346" y="13"/>
                  </a:cubicBezTo>
                  <a:cubicBezTo>
                    <a:pt x="2346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8" y="20"/>
                    <a:pt x="2218" y="13"/>
                  </a:cubicBezTo>
                  <a:cubicBezTo>
                    <a:pt x="2218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4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4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6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6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6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2" y="6"/>
                    <a:pt x="1962" y="13"/>
                  </a:cubicBezTo>
                  <a:cubicBezTo>
                    <a:pt x="1962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4" y="20"/>
                    <a:pt x="1834" y="13"/>
                  </a:cubicBezTo>
                  <a:cubicBezTo>
                    <a:pt x="1834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70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70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2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2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2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8" y="6"/>
                    <a:pt x="1578" y="13"/>
                  </a:cubicBezTo>
                  <a:cubicBezTo>
                    <a:pt x="1578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50" y="20"/>
                    <a:pt x="1450" y="13"/>
                  </a:cubicBezTo>
                  <a:cubicBezTo>
                    <a:pt x="1450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6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6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8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8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8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4" y="6"/>
                    <a:pt x="1194" y="13"/>
                  </a:cubicBezTo>
                  <a:cubicBezTo>
                    <a:pt x="1194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6" y="20"/>
                    <a:pt x="1066" y="13"/>
                  </a:cubicBezTo>
                  <a:cubicBezTo>
                    <a:pt x="1066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2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2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4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4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4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10" y="6"/>
                    <a:pt x="810" y="13"/>
                  </a:cubicBezTo>
                  <a:cubicBezTo>
                    <a:pt x="810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2" y="20"/>
                    <a:pt x="682" y="13"/>
                  </a:cubicBezTo>
                  <a:cubicBezTo>
                    <a:pt x="682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8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8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90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90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90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6" y="6"/>
                    <a:pt x="426" y="13"/>
                  </a:cubicBezTo>
                  <a:cubicBezTo>
                    <a:pt x="426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8" y="20"/>
                    <a:pt x="298" y="13"/>
                  </a:cubicBezTo>
                  <a:cubicBezTo>
                    <a:pt x="298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4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4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6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6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6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2" y="6"/>
                    <a:pt x="42" y="13"/>
                  </a:cubicBezTo>
                  <a:cubicBezTo>
                    <a:pt x="42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2" name="Line 91"/>
            <p:cNvSpPr>
              <a:spLocks noChangeShapeType="1"/>
            </p:cNvSpPr>
            <p:nvPr/>
          </p:nvSpPr>
          <p:spPr bwMode="auto">
            <a:xfrm>
              <a:off x="5221173" y="3746376"/>
              <a:ext cx="533276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3" name="Freeform 92"/>
            <p:cNvSpPr>
              <a:spLocks/>
            </p:cNvSpPr>
            <p:nvPr/>
          </p:nvSpPr>
          <p:spPr bwMode="auto">
            <a:xfrm>
              <a:off x="5746512" y="3709862"/>
              <a:ext cx="66660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4" name="Line 94"/>
            <p:cNvSpPr>
              <a:spLocks noChangeShapeType="1"/>
            </p:cNvSpPr>
            <p:nvPr/>
          </p:nvSpPr>
          <p:spPr bwMode="auto">
            <a:xfrm>
              <a:off x="5943317" y="3535229"/>
              <a:ext cx="76182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5" name="Line 95"/>
            <p:cNvSpPr>
              <a:spLocks noChangeShapeType="1"/>
            </p:cNvSpPr>
            <p:nvPr/>
          </p:nvSpPr>
          <p:spPr bwMode="auto">
            <a:xfrm>
              <a:off x="6432153" y="3535229"/>
              <a:ext cx="95228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6" name="Freeform 96"/>
            <p:cNvSpPr>
              <a:spLocks/>
            </p:cNvSpPr>
            <p:nvPr/>
          </p:nvSpPr>
          <p:spPr bwMode="auto">
            <a:xfrm>
              <a:off x="6519446" y="3498714"/>
              <a:ext cx="68246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7" name="Line 97"/>
            <p:cNvSpPr>
              <a:spLocks noChangeShapeType="1"/>
            </p:cNvSpPr>
            <p:nvPr/>
          </p:nvSpPr>
          <p:spPr bwMode="auto">
            <a:xfrm>
              <a:off x="5943317" y="3960700"/>
              <a:ext cx="76182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8" name="Line 98"/>
            <p:cNvSpPr>
              <a:spLocks noChangeShapeType="1"/>
            </p:cNvSpPr>
            <p:nvPr/>
          </p:nvSpPr>
          <p:spPr bwMode="auto">
            <a:xfrm>
              <a:off x="6432153" y="3960700"/>
              <a:ext cx="95228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19" name="Freeform 99"/>
            <p:cNvSpPr>
              <a:spLocks/>
            </p:cNvSpPr>
            <p:nvPr/>
          </p:nvSpPr>
          <p:spPr bwMode="auto">
            <a:xfrm>
              <a:off x="6519446" y="3924185"/>
              <a:ext cx="68246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0" name="Line 100"/>
            <p:cNvSpPr>
              <a:spLocks noChangeShapeType="1"/>
            </p:cNvSpPr>
            <p:nvPr/>
          </p:nvSpPr>
          <p:spPr bwMode="auto">
            <a:xfrm>
              <a:off x="5944904" y="3746376"/>
              <a:ext cx="76182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1" name="Line 101"/>
            <p:cNvSpPr>
              <a:spLocks noChangeShapeType="1"/>
            </p:cNvSpPr>
            <p:nvPr/>
          </p:nvSpPr>
          <p:spPr bwMode="auto">
            <a:xfrm>
              <a:off x="6433741" y="3746376"/>
              <a:ext cx="95228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2" name="Freeform 102"/>
            <p:cNvSpPr>
              <a:spLocks/>
            </p:cNvSpPr>
            <p:nvPr/>
          </p:nvSpPr>
          <p:spPr bwMode="auto">
            <a:xfrm>
              <a:off x="6521032" y="3709862"/>
              <a:ext cx="68247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3" name="Rectangle 103"/>
            <p:cNvSpPr>
              <a:spLocks noChangeArrowheads="1"/>
            </p:cNvSpPr>
            <p:nvPr/>
          </p:nvSpPr>
          <p:spPr bwMode="auto">
            <a:xfrm>
              <a:off x="6019499" y="3668585"/>
              <a:ext cx="412654" cy="1508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4" name="Rectangle 104"/>
            <p:cNvSpPr>
              <a:spLocks noChangeArrowheads="1"/>
            </p:cNvSpPr>
            <p:nvPr/>
          </p:nvSpPr>
          <p:spPr bwMode="auto">
            <a:xfrm>
              <a:off x="6019499" y="3668585"/>
              <a:ext cx="412654" cy="150819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5" name="Rectangle 107"/>
            <p:cNvSpPr>
              <a:spLocks noChangeArrowheads="1"/>
            </p:cNvSpPr>
            <p:nvPr/>
          </p:nvSpPr>
          <p:spPr bwMode="auto">
            <a:xfrm>
              <a:off x="6019499" y="3881321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6" name="Rectangle 108"/>
            <p:cNvSpPr>
              <a:spLocks noChangeArrowheads="1"/>
            </p:cNvSpPr>
            <p:nvPr/>
          </p:nvSpPr>
          <p:spPr bwMode="auto">
            <a:xfrm>
              <a:off x="6019499" y="3881321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7" name="Freeform 109"/>
            <p:cNvSpPr>
              <a:spLocks/>
            </p:cNvSpPr>
            <p:nvPr/>
          </p:nvSpPr>
          <p:spPr bwMode="auto">
            <a:xfrm>
              <a:off x="5811585" y="4181373"/>
              <a:ext cx="128557" cy="57470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8" name="Freeform 110"/>
            <p:cNvSpPr>
              <a:spLocks/>
            </p:cNvSpPr>
            <p:nvPr/>
          </p:nvSpPr>
          <p:spPr bwMode="auto">
            <a:xfrm>
              <a:off x="5811585" y="4181373"/>
              <a:ext cx="128557" cy="57470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29" name="Freeform 111"/>
            <p:cNvSpPr>
              <a:spLocks/>
            </p:cNvSpPr>
            <p:nvPr/>
          </p:nvSpPr>
          <p:spPr bwMode="auto">
            <a:xfrm>
              <a:off x="6584518" y="4181373"/>
              <a:ext cx="130145" cy="57470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0" name="Freeform 112"/>
            <p:cNvSpPr>
              <a:spLocks/>
            </p:cNvSpPr>
            <p:nvPr/>
          </p:nvSpPr>
          <p:spPr bwMode="auto">
            <a:xfrm>
              <a:off x="6584518" y="4181373"/>
              <a:ext cx="130145" cy="57470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1" name="Rectangle 113"/>
            <p:cNvSpPr>
              <a:spLocks noChangeArrowheads="1"/>
            </p:cNvSpPr>
            <p:nvPr/>
          </p:nvSpPr>
          <p:spPr bwMode="auto">
            <a:xfrm>
              <a:off x="6017912" y="4179786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2" name="Rectangle 114"/>
            <p:cNvSpPr>
              <a:spLocks noChangeArrowheads="1"/>
            </p:cNvSpPr>
            <p:nvPr/>
          </p:nvSpPr>
          <p:spPr bwMode="auto">
            <a:xfrm>
              <a:off x="6017912" y="4179786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3" name="Freeform 117"/>
            <p:cNvSpPr>
              <a:spLocks noEditPoints="1"/>
            </p:cNvSpPr>
            <p:nvPr/>
          </p:nvSpPr>
          <p:spPr bwMode="auto">
            <a:xfrm>
              <a:off x="5471939" y="4117870"/>
              <a:ext cx="1299860" cy="687422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7"/>
                </a:cxn>
                <a:cxn ang="0">
                  <a:pos x="162" y="1464"/>
                </a:cxn>
                <a:cxn ang="0">
                  <a:pos x="302" y="1451"/>
                </a:cxn>
                <a:cxn ang="0">
                  <a:pos x="430" y="1451"/>
                </a:cxn>
                <a:cxn ang="0">
                  <a:pos x="507" y="1451"/>
                </a:cxn>
                <a:cxn ang="0">
                  <a:pos x="648" y="1464"/>
                </a:cxn>
                <a:cxn ang="0">
                  <a:pos x="814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1"/>
                </a:cxn>
                <a:cxn ang="0">
                  <a:pos x="1429" y="1451"/>
                </a:cxn>
                <a:cxn ang="0">
                  <a:pos x="1506" y="1451"/>
                </a:cxn>
                <a:cxn ang="0">
                  <a:pos x="1646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8" y="1464"/>
                </a:cxn>
                <a:cxn ang="0">
                  <a:pos x="2299" y="1451"/>
                </a:cxn>
                <a:cxn ang="0">
                  <a:pos x="2427" y="1451"/>
                </a:cxn>
                <a:cxn ang="0">
                  <a:pos x="2504" y="1451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0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8"/>
                </a:cxn>
                <a:cxn ang="0">
                  <a:pos x="3037" y="858"/>
                </a:cxn>
                <a:cxn ang="0">
                  <a:pos x="3049" y="691"/>
                </a:cxn>
                <a:cxn ang="0">
                  <a:pos x="3049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6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4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2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0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8" y="26"/>
                </a:cxn>
              </a:cxnLst>
              <a:rect l="0" t="0" r="r" b="b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4" y="1471"/>
                    <a:pt x="34" y="1464"/>
                  </a:cubicBezTo>
                  <a:cubicBezTo>
                    <a:pt x="34" y="1457"/>
                    <a:pt x="39" y="1451"/>
                    <a:pt x="46" y="1451"/>
                  </a:cubicBezTo>
                  <a:close/>
                  <a:moveTo>
                    <a:pt x="123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1"/>
                    <a:pt x="110" y="1464"/>
                  </a:cubicBezTo>
                  <a:cubicBezTo>
                    <a:pt x="110" y="1457"/>
                    <a:pt x="116" y="1451"/>
                    <a:pt x="123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8" y="1457"/>
                    <a:pt x="238" y="1464"/>
                  </a:cubicBezTo>
                  <a:cubicBezTo>
                    <a:pt x="238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2" y="1451"/>
                  </a:lnTo>
                  <a:cubicBezTo>
                    <a:pt x="309" y="1451"/>
                    <a:pt x="315" y="1457"/>
                    <a:pt x="315" y="1464"/>
                  </a:cubicBezTo>
                  <a:cubicBezTo>
                    <a:pt x="315" y="1471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79" y="1451"/>
                  </a:lnTo>
                  <a:cubicBezTo>
                    <a:pt x="386" y="1451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6" y="1477"/>
                    <a:pt x="341" y="1471"/>
                    <a:pt x="341" y="1464"/>
                  </a:cubicBezTo>
                  <a:cubicBezTo>
                    <a:pt x="341" y="1457"/>
                    <a:pt x="346" y="1451"/>
                    <a:pt x="354" y="1451"/>
                  </a:cubicBezTo>
                  <a:close/>
                  <a:moveTo>
                    <a:pt x="430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8" y="1471"/>
                    <a:pt x="418" y="1464"/>
                  </a:cubicBezTo>
                  <a:cubicBezTo>
                    <a:pt x="418" y="1457"/>
                    <a:pt x="423" y="1451"/>
                    <a:pt x="430" y="1451"/>
                  </a:cubicBezTo>
                  <a:close/>
                  <a:moveTo>
                    <a:pt x="507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1"/>
                    <a:pt x="494" y="1464"/>
                  </a:cubicBezTo>
                  <a:cubicBezTo>
                    <a:pt x="494" y="1457"/>
                    <a:pt x="500" y="1451"/>
                    <a:pt x="507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2" y="1457"/>
                    <a:pt x="622" y="1464"/>
                  </a:cubicBezTo>
                  <a:cubicBezTo>
                    <a:pt x="622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6" y="1451"/>
                  </a:lnTo>
                  <a:cubicBezTo>
                    <a:pt x="693" y="1451"/>
                    <a:pt x="699" y="1457"/>
                    <a:pt x="699" y="1464"/>
                  </a:cubicBezTo>
                  <a:cubicBezTo>
                    <a:pt x="699" y="1471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3" y="1451"/>
                  </a:lnTo>
                  <a:cubicBezTo>
                    <a:pt x="770" y="1451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0" y="1477"/>
                    <a:pt x="725" y="1471"/>
                    <a:pt x="725" y="1464"/>
                  </a:cubicBezTo>
                  <a:cubicBezTo>
                    <a:pt x="725" y="1457"/>
                    <a:pt x="730" y="1451"/>
                    <a:pt x="738" y="1451"/>
                  </a:cubicBezTo>
                  <a:close/>
                  <a:moveTo>
                    <a:pt x="814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2" y="1471"/>
                    <a:pt x="802" y="1464"/>
                  </a:cubicBezTo>
                  <a:cubicBezTo>
                    <a:pt x="802" y="1457"/>
                    <a:pt x="807" y="1451"/>
                    <a:pt x="814" y="1451"/>
                  </a:cubicBezTo>
                  <a:close/>
                  <a:moveTo>
                    <a:pt x="891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1"/>
                    <a:pt x="878" y="1464"/>
                  </a:cubicBezTo>
                  <a:cubicBezTo>
                    <a:pt x="878" y="1457"/>
                    <a:pt x="884" y="1451"/>
                    <a:pt x="891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6" y="1457"/>
                    <a:pt x="1006" y="1464"/>
                  </a:cubicBezTo>
                  <a:cubicBezTo>
                    <a:pt x="1006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0" y="1451"/>
                  </a:lnTo>
                  <a:cubicBezTo>
                    <a:pt x="1077" y="1451"/>
                    <a:pt x="1083" y="1457"/>
                    <a:pt x="1083" y="1464"/>
                  </a:cubicBezTo>
                  <a:cubicBezTo>
                    <a:pt x="1083" y="1471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7" y="1451"/>
                  </a:lnTo>
                  <a:cubicBezTo>
                    <a:pt x="1154" y="1451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4" y="1477"/>
                    <a:pt x="1109" y="1471"/>
                    <a:pt x="1109" y="1464"/>
                  </a:cubicBezTo>
                  <a:cubicBezTo>
                    <a:pt x="1109" y="1457"/>
                    <a:pt x="1114" y="1451"/>
                    <a:pt x="1122" y="1451"/>
                  </a:cubicBezTo>
                  <a:close/>
                  <a:moveTo>
                    <a:pt x="1198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6" y="1471"/>
                    <a:pt x="1186" y="1464"/>
                  </a:cubicBezTo>
                  <a:cubicBezTo>
                    <a:pt x="1186" y="1457"/>
                    <a:pt x="1191" y="1451"/>
                    <a:pt x="1198" y="1451"/>
                  </a:cubicBezTo>
                  <a:close/>
                  <a:moveTo>
                    <a:pt x="1275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1"/>
                    <a:pt x="1262" y="1464"/>
                  </a:cubicBezTo>
                  <a:cubicBezTo>
                    <a:pt x="1262" y="1457"/>
                    <a:pt x="1268" y="1451"/>
                    <a:pt x="1275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0" y="1457"/>
                    <a:pt x="1390" y="1464"/>
                  </a:cubicBezTo>
                  <a:cubicBezTo>
                    <a:pt x="1390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4" y="1451"/>
                  </a:lnTo>
                  <a:cubicBezTo>
                    <a:pt x="1461" y="1451"/>
                    <a:pt x="1467" y="1457"/>
                    <a:pt x="1467" y="1464"/>
                  </a:cubicBezTo>
                  <a:cubicBezTo>
                    <a:pt x="1467" y="1471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1" y="1451"/>
                  </a:lnTo>
                  <a:cubicBezTo>
                    <a:pt x="1538" y="1451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8" y="1477"/>
                    <a:pt x="1493" y="1471"/>
                    <a:pt x="1493" y="1464"/>
                  </a:cubicBezTo>
                  <a:cubicBezTo>
                    <a:pt x="1493" y="1457"/>
                    <a:pt x="1498" y="1451"/>
                    <a:pt x="1506" y="1451"/>
                  </a:cubicBezTo>
                  <a:close/>
                  <a:moveTo>
                    <a:pt x="1582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70" y="1471"/>
                    <a:pt x="1570" y="1464"/>
                  </a:cubicBezTo>
                  <a:cubicBezTo>
                    <a:pt x="1570" y="1457"/>
                    <a:pt x="1575" y="1451"/>
                    <a:pt x="1582" y="1451"/>
                  </a:cubicBezTo>
                  <a:close/>
                  <a:moveTo>
                    <a:pt x="1659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1"/>
                    <a:pt x="1646" y="1464"/>
                  </a:cubicBezTo>
                  <a:cubicBezTo>
                    <a:pt x="1646" y="1457"/>
                    <a:pt x="1652" y="1451"/>
                    <a:pt x="1659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4" y="1457"/>
                    <a:pt x="1774" y="1464"/>
                  </a:cubicBezTo>
                  <a:cubicBezTo>
                    <a:pt x="1774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8" y="1451"/>
                  </a:lnTo>
                  <a:cubicBezTo>
                    <a:pt x="1845" y="1451"/>
                    <a:pt x="1851" y="1457"/>
                    <a:pt x="1851" y="1464"/>
                  </a:cubicBezTo>
                  <a:cubicBezTo>
                    <a:pt x="1851" y="1471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5" y="1451"/>
                  </a:lnTo>
                  <a:cubicBezTo>
                    <a:pt x="1922" y="1451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2" y="1477"/>
                    <a:pt x="1877" y="1471"/>
                    <a:pt x="1877" y="1464"/>
                  </a:cubicBezTo>
                  <a:cubicBezTo>
                    <a:pt x="1877" y="1457"/>
                    <a:pt x="1882" y="1451"/>
                    <a:pt x="1890" y="1451"/>
                  </a:cubicBezTo>
                  <a:close/>
                  <a:moveTo>
                    <a:pt x="1966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4" y="1471"/>
                    <a:pt x="1954" y="1464"/>
                  </a:cubicBezTo>
                  <a:cubicBezTo>
                    <a:pt x="1954" y="1457"/>
                    <a:pt x="1959" y="1451"/>
                    <a:pt x="1966" y="1451"/>
                  </a:cubicBezTo>
                  <a:close/>
                  <a:moveTo>
                    <a:pt x="2043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1"/>
                    <a:pt x="2030" y="1464"/>
                  </a:cubicBezTo>
                  <a:cubicBezTo>
                    <a:pt x="2030" y="1457"/>
                    <a:pt x="2036" y="1451"/>
                    <a:pt x="2043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8" y="1457"/>
                    <a:pt x="2158" y="1464"/>
                  </a:cubicBezTo>
                  <a:cubicBezTo>
                    <a:pt x="2158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2" y="1451"/>
                  </a:lnTo>
                  <a:cubicBezTo>
                    <a:pt x="2229" y="1451"/>
                    <a:pt x="2235" y="1457"/>
                    <a:pt x="2235" y="1464"/>
                  </a:cubicBezTo>
                  <a:cubicBezTo>
                    <a:pt x="2235" y="1471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299" y="1451"/>
                  </a:lnTo>
                  <a:cubicBezTo>
                    <a:pt x="2306" y="1451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6" y="1477"/>
                    <a:pt x="2261" y="1471"/>
                    <a:pt x="2261" y="1464"/>
                  </a:cubicBezTo>
                  <a:cubicBezTo>
                    <a:pt x="2261" y="1457"/>
                    <a:pt x="2266" y="1451"/>
                    <a:pt x="2274" y="1451"/>
                  </a:cubicBezTo>
                  <a:close/>
                  <a:moveTo>
                    <a:pt x="2350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8" y="1471"/>
                    <a:pt x="2338" y="1464"/>
                  </a:cubicBezTo>
                  <a:cubicBezTo>
                    <a:pt x="2338" y="1457"/>
                    <a:pt x="2343" y="1451"/>
                    <a:pt x="2350" y="1451"/>
                  </a:cubicBezTo>
                  <a:close/>
                  <a:moveTo>
                    <a:pt x="2427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1"/>
                    <a:pt x="2414" y="1464"/>
                  </a:cubicBezTo>
                  <a:cubicBezTo>
                    <a:pt x="2414" y="1457"/>
                    <a:pt x="2420" y="1451"/>
                    <a:pt x="2427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2" y="1457"/>
                    <a:pt x="2542" y="1464"/>
                  </a:cubicBezTo>
                  <a:cubicBezTo>
                    <a:pt x="2542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6" y="1451"/>
                  </a:lnTo>
                  <a:cubicBezTo>
                    <a:pt x="2613" y="1451"/>
                    <a:pt x="2619" y="1457"/>
                    <a:pt x="2619" y="1464"/>
                  </a:cubicBezTo>
                  <a:cubicBezTo>
                    <a:pt x="2619" y="1471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3" y="1451"/>
                  </a:lnTo>
                  <a:cubicBezTo>
                    <a:pt x="2690" y="1451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0" y="1477"/>
                    <a:pt x="2645" y="1471"/>
                    <a:pt x="2645" y="1464"/>
                  </a:cubicBezTo>
                  <a:cubicBezTo>
                    <a:pt x="2645" y="1457"/>
                    <a:pt x="2650" y="1451"/>
                    <a:pt x="2658" y="1451"/>
                  </a:cubicBezTo>
                  <a:close/>
                  <a:moveTo>
                    <a:pt x="2734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2" y="1471"/>
                    <a:pt x="2722" y="1464"/>
                  </a:cubicBezTo>
                  <a:cubicBezTo>
                    <a:pt x="2722" y="1457"/>
                    <a:pt x="2727" y="1451"/>
                    <a:pt x="2734" y="1451"/>
                  </a:cubicBezTo>
                  <a:close/>
                  <a:moveTo>
                    <a:pt x="2811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1"/>
                    <a:pt x="2798" y="1464"/>
                  </a:cubicBezTo>
                  <a:cubicBezTo>
                    <a:pt x="2798" y="1457"/>
                    <a:pt x="2804" y="1451"/>
                    <a:pt x="2811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6" y="1457"/>
                    <a:pt x="2926" y="1464"/>
                  </a:cubicBezTo>
                  <a:cubicBezTo>
                    <a:pt x="2926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0" y="1451"/>
                  </a:lnTo>
                  <a:cubicBezTo>
                    <a:pt x="2997" y="1451"/>
                    <a:pt x="3003" y="1457"/>
                    <a:pt x="3003" y="1464"/>
                  </a:cubicBezTo>
                  <a:cubicBezTo>
                    <a:pt x="3003" y="1471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7" y="1421"/>
                  </a:cubicBezTo>
                  <a:cubicBezTo>
                    <a:pt x="3044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6"/>
                    <a:pt x="3044" y="1472"/>
                    <a:pt x="3037" y="1472"/>
                  </a:cubicBezTo>
                  <a:cubicBezTo>
                    <a:pt x="3029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7" y="1344"/>
                  </a:cubicBezTo>
                  <a:cubicBezTo>
                    <a:pt x="3044" y="1344"/>
                    <a:pt x="3049" y="1350"/>
                    <a:pt x="3049" y="1357"/>
                  </a:cubicBezTo>
                  <a:lnTo>
                    <a:pt x="3049" y="1382"/>
                  </a:lnTo>
                  <a:cubicBezTo>
                    <a:pt x="3049" y="1390"/>
                    <a:pt x="3044" y="1395"/>
                    <a:pt x="3037" y="1395"/>
                  </a:cubicBezTo>
                  <a:cubicBezTo>
                    <a:pt x="3029" y="1395"/>
                    <a:pt x="3024" y="1390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7" y="1267"/>
                  </a:cubicBezTo>
                  <a:cubicBezTo>
                    <a:pt x="3044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4" y="1318"/>
                    <a:pt x="3037" y="1318"/>
                  </a:cubicBezTo>
                  <a:cubicBezTo>
                    <a:pt x="3029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0"/>
                    <a:pt x="3037" y="1190"/>
                  </a:cubicBezTo>
                  <a:cubicBezTo>
                    <a:pt x="3044" y="1190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4" y="1242"/>
                    <a:pt x="3037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29" y="1114"/>
                    <a:pt x="3037" y="1114"/>
                  </a:cubicBezTo>
                  <a:cubicBezTo>
                    <a:pt x="3044" y="1114"/>
                    <a:pt x="3049" y="1119"/>
                    <a:pt x="3049" y="1126"/>
                  </a:cubicBezTo>
                  <a:lnTo>
                    <a:pt x="3049" y="1152"/>
                  </a:lnTo>
                  <a:cubicBezTo>
                    <a:pt x="3049" y="1159"/>
                    <a:pt x="3044" y="1165"/>
                    <a:pt x="3037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7" y="1037"/>
                  </a:cubicBezTo>
                  <a:cubicBezTo>
                    <a:pt x="3044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2"/>
                    <a:pt x="3044" y="1088"/>
                    <a:pt x="3037" y="1088"/>
                  </a:cubicBezTo>
                  <a:cubicBezTo>
                    <a:pt x="3029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7" y="960"/>
                  </a:cubicBezTo>
                  <a:cubicBezTo>
                    <a:pt x="3044" y="960"/>
                    <a:pt x="3049" y="966"/>
                    <a:pt x="3049" y="973"/>
                  </a:cubicBezTo>
                  <a:lnTo>
                    <a:pt x="3049" y="998"/>
                  </a:lnTo>
                  <a:cubicBezTo>
                    <a:pt x="3049" y="1006"/>
                    <a:pt x="3044" y="1011"/>
                    <a:pt x="3037" y="1011"/>
                  </a:cubicBezTo>
                  <a:cubicBezTo>
                    <a:pt x="3029" y="1011"/>
                    <a:pt x="3024" y="1006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7" y="883"/>
                  </a:cubicBezTo>
                  <a:cubicBezTo>
                    <a:pt x="3044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4" y="934"/>
                    <a:pt x="3037" y="934"/>
                  </a:cubicBezTo>
                  <a:cubicBezTo>
                    <a:pt x="3029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6"/>
                    <a:pt x="3037" y="806"/>
                  </a:cubicBezTo>
                  <a:cubicBezTo>
                    <a:pt x="3044" y="806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4" y="858"/>
                    <a:pt x="3037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29" y="730"/>
                    <a:pt x="3037" y="730"/>
                  </a:cubicBezTo>
                  <a:cubicBezTo>
                    <a:pt x="3044" y="730"/>
                    <a:pt x="3049" y="735"/>
                    <a:pt x="3049" y="742"/>
                  </a:cubicBezTo>
                  <a:lnTo>
                    <a:pt x="3049" y="768"/>
                  </a:lnTo>
                  <a:cubicBezTo>
                    <a:pt x="3049" y="775"/>
                    <a:pt x="3044" y="781"/>
                    <a:pt x="3037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7" y="653"/>
                  </a:cubicBezTo>
                  <a:cubicBezTo>
                    <a:pt x="3044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8"/>
                    <a:pt x="3044" y="704"/>
                    <a:pt x="3037" y="704"/>
                  </a:cubicBezTo>
                  <a:cubicBezTo>
                    <a:pt x="3029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7" y="576"/>
                  </a:cubicBezTo>
                  <a:cubicBezTo>
                    <a:pt x="3044" y="576"/>
                    <a:pt x="3049" y="582"/>
                    <a:pt x="3049" y="589"/>
                  </a:cubicBezTo>
                  <a:lnTo>
                    <a:pt x="3049" y="614"/>
                  </a:lnTo>
                  <a:cubicBezTo>
                    <a:pt x="3049" y="622"/>
                    <a:pt x="3044" y="627"/>
                    <a:pt x="3037" y="627"/>
                  </a:cubicBezTo>
                  <a:cubicBezTo>
                    <a:pt x="3029" y="627"/>
                    <a:pt x="3024" y="622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7" y="499"/>
                  </a:cubicBezTo>
                  <a:cubicBezTo>
                    <a:pt x="3044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4" y="550"/>
                    <a:pt x="3037" y="550"/>
                  </a:cubicBezTo>
                  <a:cubicBezTo>
                    <a:pt x="3029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2"/>
                    <a:pt x="3037" y="422"/>
                  </a:cubicBezTo>
                  <a:cubicBezTo>
                    <a:pt x="3044" y="422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4" y="474"/>
                    <a:pt x="3037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29" y="346"/>
                    <a:pt x="3037" y="346"/>
                  </a:cubicBezTo>
                  <a:cubicBezTo>
                    <a:pt x="3044" y="346"/>
                    <a:pt x="3049" y="351"/>
                    <a:pt x="3049" y="358"/>
                  </a:cubicBezTo>
                  <a:lnTo>
                    <a:pt x="3049" y="384"/>
                  </a:lnTo>
                  <a:cubicBezTo>
                    <a:pt x="3049" y="391"/>
                    <a:pt x="3044" y="397"/>
                    <a:pt x="3037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7" y="269"/>
                  </a:cubicBezTo>
                  <a:cubicBezTo>
                    <a:pt x="3044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4" y="320"/>
                    <a:pt x="3037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7" y="192"/>
                  </a:cubicBezTo>
                  <a:cubicBezTo>
                    <a:pt x="3044" y="192"/>
                    <a:pt x="3049" y="198"/>
                    <a:pt x="3049" y="205"/>
                  </a:cubicBezTo>
                  <a:lnTo>
                    <a:pt x="3049" y="230"/>
                  </a:lnTo>
                  <a:cubicBezTo>
                    <a:pt x="3049" y="238"/>
                    <a:pt x="3044" y="243"/>
                    <a:pt x="3037" y="243"/>
                  </a:cubicBezTo>
                  <a:cubicBezTo>
                    <a:pt x="3029" y="243"/>
                    <a:pt x="3024" y="238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7" y="115"/>
                  </a:cubicBezTo>
                  <a:cubicBezTo>
                    <a:pt x="3044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4" y="166"/>
                    <a:pt x="3037" y="166"/>
                  </a:cubicBezTo>
                  <a:cubicBezTo>
                    <a:pt x="3029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8"/>
                    <a:pt x="3037" y="38"/>
                  </a:cubicBezTo>
                  <a:cubicBezTo>
                    <a:pt x="3044" y="38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4" y="90"/>
                    <a:pt x="3037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4" name="Line 118"/>
            <p:cNvSpPr>
              <a:spLocks noChangeShapeType="1"/>
            </p:cNvSpPr>
            <p:nvPr/>
          </p:nvSpPr>
          <p:spPr bwMode="auto">
            <a:xfrm>
              <a:off x="5217998" y="4467137"/>
              <a:ext cx="534863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5" name="Freeform 119"/>
            <p:cNvSpPr>
              <a:spLocks/>
            </p:cNvSpPr>
            <p:nvPr/>
          </p:nvSpPr>
          <p:spPr bwMode="auto">
            <a:xfrm>
              <a:off x="5743338" y="4430623"/>
              <a:ext cx="68247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6" name="Line 121"/>
            <p:cNvSpPr>
              <a:spLocks noChangeShapeType="1"/>
            </p:cNvSpPr>
            <p:nvPr/>
          </p:nvSpPr>
          <p:spPr bwMode="auto">
            <a:xfrm>
              <a:off x="5940142" y="4255989"/>
              <a:ext cx="77770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7" name="Line 122"/>
            <p:cNvSpPr>
              <a:spLocks noChangeShapeType="1"/>
            </p:cNvSpPr>
            <p:nvPr/>
          </p:nvSpPr>
          <p:spPr bwMode="auto">
            <a:xfrm>
              <a:off x="6430566" y="4255989"/>
              <a:ext cx="95228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8" name="Freeform 123"/>
            <p:cNvSpPr>
              <a:spLocks/>
            </p:cNvSpPr>
            <p:nvPr/>
          </p:nvSpPr>
          <p:spPr bwMode="auto">
            <a:xfrm>
              <a:off x="6517858" y="4219475"/>
              <a:ext cx="66660" cy="746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39" name="Line 124"/>
            <p:cNvSpPr>
              <a:spLocks noChangeShapeType="1"/>
            </p:cNvSpPr>
            <p:nvPr/>
          </p:nvSpPr>
          <p:spPr bwMode="auto">
            <a:xfrm>
              <a:off x="5940142" y="4681461"/>
              <a:ext cx="77770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0" name="Line 125"/>
            <p:cNvSpPr>
              <a:spLocks noChangeShapeType="1"/>
            </p:cNvSpPr>
            <p:nvPr/>
          </p:nvSpPr>
          <p:spPr bwMode="auto">
            <a:xfrm>
              <a:off x="6430566" y="4681461"/>
              <a:ext cx="95228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1" name="Freeform 126"/>
            <p:cNvSpPr>
              <a:spLocks/>
            </p:cNvSpPr>
            <p:nvPr/>
          </p:nvSpPr>
          <p:spPr bwMode="auto">
            <a:xfrm>
              <a:off x="6517858" y="4644946"/>
              <a:ext cx="66660" cy="746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2" name="Line 127"/>
            <p:cNvSpPr>
              <a:spLocks noChangeShapeType="1"/>
            </p:cNvSpPr>
            <p:nvPr/>
          </p:nvSpPr>
          <p:spPr bwMode="auto">
            <a:xfrm>
              <a:off x="5943317" y="4467137"/>
              <a:ext cx="76182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3" name="Line 128"/>
            <p:cNvSpPr>
              <a:spLocks noChangeShapeType="1"/>
            </p:cNvSpPr>
            <p:nvPr/>
          </p:nvSpPr>
          <p:spPr bwMode="auto">
            <a:xfrm>
              <a:off x="6432153" y="4467137"/>
              <a:ext cx="96815" cy="1588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4" name="Freeform 129"/>
            <p:cNvSpPr>
              <a:spLocks/>
            </p:cNvSpPr>
            <p:nvPr/>
          </p:nvSpPr>
          <p:spPr bwMode="auto">
            <a:xfrm>
              <a:off x="6519446" y="4430623"/>
              <a:ext cx="68246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5" name="Rectangle 130"/>
            <p:cNvSpPr>
              <a:spLocks noChangeArrowheads="1"/>
            </p:cNvSpPr>
            <p:nvPr/>
          </p:nvSpPr>
          <p:spPr bwMode="auto">
            <a:xfrm>
              <a:off x="6017912" y="4387758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6" name="Rectangle 131"/>
            <p:cNvSpPr>
              <a:spLocks noChangeArrowheads="1"/>
            </p:cNvSpPr>
            <p:nvPr/>
          </p:nvSpPr>
          <p:spPr bwMode="auto">
            <a:xfrm>
              <a:off x="6017912" y="4387758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7" name="Rectangle 134"/>
            <p:cNvSpPr>
              <a:spLocks noChangeArrowheads="1"/>
            </p:cNvSpPr>
            <p:nvPr/>
          </p:nvSpPr>
          <p:spPr bwMode="auto">
            <a:xfrm>
              <a:off x="6017912" y="4603669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8" name="Rectangle 135"/>
            <p:cNvSpPr>
              <a:spLocks noChangeArrowheads="1"/>
            </p:cNvSpPr>
            <p:nvPr/>
          </p:nvSpPr>
          <p:spPr bwMode="auto">
            <a:xfrm>
              <a:off x="6017912" y="4603669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49" name="Freeform 138"/>
            <p:cNvSpPr>
              <a:spLocks/>
            </p:cNvSpPr>
            <p:nvPr/>
          </p:nvSpPr>
          <p:spPr bwMode="auto">
            <a:xfrm>
              <a:off x="5808411" y="4902133"/>
              <a:ext cx="128557" cy="573116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0" name="Freeform 139"/>
            <p:cNvSpPr>
              <a:spLocks/>
            </p:cNvSpPr>
            <p:nvPr/>
          </p:nvSpPr>
          <p:spPr bwMode="auto">
            <a:xfrm>
              <a:off x="5808411" y="4902133"/>
              <a:ext cx="128557" cy="573116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1" name="Freeform 140"/>
            <p:cNvSpPr>
              <a:spLocks/>
            </p:cNvSpPr>
            <p:nvPr/>
          </p:nvSpPr>
          <p:spPr bwMode="auto">
            <a:xfrm>
              <a:off x="6581343" y="4902133"/>
              <a:ext cx="130145" cy="573116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2" name="Freeform 141"/>
            <p:cNvSpPr>
              <a:spLocks/>
            </p:cNvSpPr>
            <p:nvPr/>
          </p:nvSpPr>
          <p:spPr bwMode="auto">
            <a:xfrm>
              <a:off x="6581343" y="4902133"/>
              <a:ext cx="130145" cy="573116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3" name="Rectangle 142"/>
            <p:cNvSpPr>
              <a:spLocks noChangeArrowheads="1"/>
            </p:cNvSpPr>
            <p:nvPr/>
          </p:nvSpPr>
          <p:spPr bwMode="auto">
            <a:xfrm>
              <a:off x="6014738" y="4902133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4" name="Rectangle 143"/>
            <p:cNvSpPr>
              <a:spLocks noChangeArrowheads="1"/>
            </p:cNvSpPr>
            <p:nvPr/>
          </p:nvSpPr>
          <p:spPr bwMode="auto">
            <a:xfrm>
              <a:off x="6014738" y="4902133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5" name="Freeform 146"/>
            <p:cNvSpPr>
              <a:spLocks noEditPoints="1"/>
            </p:cNvSpPr>
            <p:nvPr/>
          </p:nvSpPr>
          <p:spPr bwMode="auto">
            <a:xfrm>
              <a:off x="5467177" y="4838630"/>
              <a:ext cx="1299861" cy="687422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7"/>
                </a:cxn>
                <a:cxn ang="0">
                  <a:pos x="162" y="1464"/>
                </a:cxn>
                <a:cxn ang="0">
                  <a:pos x="303" y="1452"/>
                </a:cxn>
                <a:cxn ang="0">
                  <a:pos x="431" y="1452"/>
                </a:cxn>
                <a:cxn ang="0">
                  <a:pos x="507" y="1452"/>
                </a:cxn>
                <a:cxn ang="0">
                  <a:pos x="648" y="1464"/>
                </a:cxn>
                <a:cxn ang="0">
                  <a:pos x="815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2"/>
                </a:cxn>
                <a:cxn ang="0">
                  <a:pos x="1429" y="1452"/>
                </a:cxn>
                <a:cxn ang="0">
                  <a:pos x="1506" y="1452"/>
                </a:cxn>
                <a:cxn ang="0">
                  <a:pos x="1647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9" y="1464"/>
                </a:cxn>
                <a:cxn ang="0">
                  <a:pos x="2299" y="1452"/>
                </a:cxn>
                <a:cxn ang="0">
                  <a:pos x="2427" y="1452"/>
                </a:cxn>
                <a:cxn ang="0">
                  <a:pos x="2504" y="1452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1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9"/>
                </a:cxn>
                <a:cxn ang="0">
                  <a:pos x="3037" y="858"/>
                </a:cxn>
                <a:cxn ang="0">
                  <a:pos x="3050" y="691"/>
                </a:cxn>
                <a:cxn ang="0">
                  <a:pos x="3050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7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5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3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1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9" y="26"/>
                </a:cxn>
              </a:cxnLst>
              <a:rect l="0" t="0" r="r" b="b"/>
              <a:pathLst>
                <a:path w="3050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2"/>
                    <a:pt x="47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6" y="1452"/>
                  </a:lnTo>
                  <a:cubicBezTo>
                    <a:pt x="233" y="1452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3" y="1452"/>
                  </a:lnTo>
                  <a:cubicBezTo>
                    <a:pt x="310" y="1452"/>
                    <a:pt x="315" y="1457"/>
                    <a:pt x="315" y="1464"/>
                  </a:cubicBezTo>
                  <a:cubicBezTo>
                    <a:pt x="315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4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2"/>
                    <a:pt x="354" y="1452"/>
                  </a:cubicBezTo>
                  <a:close/>
                  <a:moveTo>
                    <a:pt x="431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2"/>
                    <a:pt x="431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10" y="1452"/>
                  </a:lnTo>
                  <a:cubicBezTo>
                    <a:pt x="617" y="1452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7" y="1452"/>
                  </a:lnTo>
                  <a:cubicBezTo>
                    <a:pt x="694" y="1452"/>
                    <a:pt x="699" y="1457"/>
                    <a:pt x="699" y="1464"/>
                  </a:cubicBezTo>
                  <a:cubicBezTo>
                    <a:pt x="699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8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2"/>
                    <a:pt x="738" y="1452"/>
                  </a:cubicBezTo>
                  <a:close/>
                  <a:moveTo>
                    <a:pt x="815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2"/>
                    <a:pt x="815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4" y="1452"/>
                  </a:lnTo>
                  <a:cubicBezTo>
                    <a:pt x="1001" y="1452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1" y="1452"/>
                  </a:lnTo>
                  <a:cubicBezTo>
                    <a:pt x="1078" y="1452"/>
                    <a:pt x="1083" y="1457"/>
                    <a:pt x="1083" y="1464"/>
                  </a:cubicBezTo>
                  <a:cubicBezTo>
                    <a:pt x="1083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2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2"/>
                    <a:pt x="1122" y="1452"/>
                  </a:cubicBezTo>
                  <a:close/>
                  <a:moveTo>
                    <a:pt x="1199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2"/>
                    <a:pt x="1199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8" y="1452"/>
                  </a:lnTo>
                  <a:cubicBezTo>
                    <a:pt x="1385" y="1452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5" y="1452"/>
                  </a:lnTo>
                  <a:cubicBezTo>
                    <a:pt x="1462" y="1452"/>
                    <a:pt x="1467" y="1457"/>
                    <a:pt x="1467" y="1464"/>
                  </a:cubicBezTo>
                  <a:cubicBezTo>
                    <a:pt x="1467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6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2"/>
                    <a:pt x="1506" y="1452"/>
                  </a:cubicBezTo>
                  <a:close/>
                  <a:moveTo>
                    <a:pt x="1583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2"/>
                    <a:pt x="1583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2" y="1452"/>
                  </a:lnTo>
                  <a:cubicBezTo>
                    <a:pt x="1769" y="1452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9" y="1452"/>
                  </a:lnTo>
                  <a:cubicBezTo>
                    <a:pt x="1846" y="1452"/>
                    <a:pt x="1851" y="1457"/>
                    <a:pt x="1851" y="1464"/>
                  </a:cubicBezTo>
                  <a:cubicBezTo>
                    <a:pt x="1851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90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2"/>
                    <a:pt x="1890" y="1452"/>
                  </a:cubicBezTo>
                  <a:close/>
                  <a:moveTo>
                    <a:pt x="1967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2"/>
                    <a:pt x="1967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6" y="1452"/>
                  </a:lnTo>
                  <a:cubicBezTo>
                    <a:pt x="2153" y="1452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3" y="1452"/>
                  </a:lnTo>
                  <a:cubicBezTo>
                    <a:pt x="2230" y="1452"/>
                    <a:pt x="2235" y="1457"/>
                    <a:pt x="2235" y="1464"/>
                  </a:cubicBezTo>
                  <a:cubicBezTo>
                    <a:pt x="2235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4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2"/>
                    <a:pt x="2274" y="1452"/>
                  </a:cubicBezTo>
                  <a:close/>
                  <a:moveTo>
                    <a:pt x="2351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2"/>
                    <a:pt x="2351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30" y="1452"/>
                  </a:lnTo>
                  <a:cubicBezTo>
                    <a:pt x="2537" y="1452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7" y="1452"/>
                  </a:lnTo>
                  <a:cubicBezTo>
                    <a:pt x="2614" y="1452"/>
                    <a:pt x="2619" y="1457"/>
                    <a:pt x="2619" y="1464"/>
                  </a:cubicBezTo>
                  <a:cubicBezTo>
                    <a:pt x="2619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8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2"/>
                    <a:pt x="2658" y="1452"/>
                  </a:cubicBezTo>
                  <a:close/>
                  <a:moveTo>
                    <a:pt x="2735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2"/>
                    <a:pt x="2735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4" y="1452"/>
                  </a:lnTo>
                  <a:cubicBezTo>
                    <a:pt x="2921" y="1452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1" y="1452"/>
                  </a:lnTo>
                  <a:cubicBezTo>
                    <a:pt x="2998" y="1452"/>
                    <a:pt x="3003" y="1457"/>
                    <a:pt x="3003" y="1464"/>
                  </a:cubicBezTo>
                  <a:cubicBezTo>
                    <a:pt x="3003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30" y="1421"/>
                    <a:pt x="3037" y="1421"/>
                  </a:cubicBezTo>
                  <a:cubicBezTo>
                    <a:pt x="3044" y="1421"/>
                    <a:pt x="3050" y="1427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3"/>
                  </a:lnTo>
                  <a:cubicBezTo>
                    <a:pt x="3050" y="1390"/>
                    <a:pt x="3044" y="1395"/>
                    <a:pt x="3037" y="1395"/>
                  </a:cubicBezTo>
                  <a:cubicBezTo>
                    <a:pt x="3030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9"/>
                    <a:pt x="3037" y="1319"/>
                  </a:cubicBezTo>
                  <a:cubicBezTo>
                    <a:pt x="3030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1"/>
                    <a:pt x="3037" y="1191"/>
                  </a:cubicBezTo>
                  <a:cubicBezTo>
                    <a:pt x="3044" y="1191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7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30" y="1037"/>
                    <a:pt x="3037" y="1037"/>
                  </a:cubicBezTo>
                  <a:cubicBezTo>
                    <a:pt x="3044" y="1037"/>
                    <a:pt x="3050" y="1043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9"/>
                  </a:lnTo>
                  <a:cubicBezTo>
                    <a:pt x="3050" y="1006"/>
                    <a:pt x="3044" y="1011"/>
                    <a:pt x="3037" y="1011"/>
                  </a:cubicBezTo>
                  <a:cubicBezTo>
                    <a:pt x="3030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5"/>
                    <a:pt x="3037" y="935"/>
                  </a:cubicBezTo>
                  <a:cubicBezTo>
                    <a:pt x="3030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7"/>
                    <a:pt x="3037" y="807"/>
                  </a:cubicBezTo>
                  <a:cubicBezTo>
                    <a:pt x="3044" y="807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3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30" y="653"/>
                    <a:pt x="3037" y="653"/>
                  </a:cubicBezTo>
                  <a:cubicBezTo>
                    <a:pt x="3044" y="653"/>
                    <a:pt x="3050" y="659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5"/>
                  </a:lnTo>
                  <a:cubicBezTo>
                    <a:pt x="3050" y="622"/>
                    <a:pt x="3044" y="627"/>
                    <a:pt x="3037" y="627"/>
                  </a:cubicBezTo>
                  <a:cubicBezTo>
                    <a:pt x="3030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1"/>
                    <a:pt x="3037" y="551"/>
                  </a:cubicBezTo>
                  <a:cubicBezTo>
                    <a:pt x="3030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3"/>
                    <a:pt x="3037" y="423"/>
                  </a:cubicBezTo>
                  <a:cubicBezTo>
                    <a:pt x="3044" y="423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9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30" y="269"/>
                    <a:pt x="3037" y="269"/>
                  </a:cubicBezTo>
                  <a:cubicBezTo>
                    <a:pt x="3044" y="269"/>
                    <a:pt x="3050" y="275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1"/>
                  </a:lnTo>
                  <a:cubicBezTo>
                    <a:pt x="3050" y="238"/>
                    <a:pt x="3044" y="243"/>
                    <a:pt x="3037" y="243"/>
                  </a:cubicBezTo>
                  <a:cubicBezTo>
                    <a:pt x="3030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7"/>
                    <a:pt x="3037" y="167"/>
                  </a:cubicBezTo>
                  <a:cubicBezTo>
                    <a:pt x="3030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9"/>
                    <a:pt x="3037" y="39"/>
                  </a:cubicBezTo>
                  <a:cubicBezTo>
                    <a:pt x="3044" y="39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3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29" y="6"/>
                    <a:pt x="2729" y="13"/>
                  </a:cubicBezTo>
                  <a:cubicBezTo>
                    <a:pt x="2729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09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5" y="6"/>
                    <a:pt x="2345" y="13"/>
                  </a:cubicBezTo>
                  <a:cubicBezTo>
                    <a:pt x="2345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5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1" y="6"/>
                    <a:pt x="1961" y="13"/>
                  </a:cubicBezTo>
                  <a:cubicBezTo>
                    <a:pt x="1961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1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7" y="6"/>
                    <a:pt x="1577" y="13"/>
                  </a:cubicBezTo>
                  <a:cubicBezTo>
                    <a:pt x="1577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7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3" y="6"/>
                    <a:pt x="1193" y="13"/>
                  </a:cubicBezTo>
                  <a:cubicBezTo>
                    <a:pt x="1193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3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09" y="6"/>
                    <a:pt x="809" y="13"/>
                  </a:cubicBezTo>
                  <a:cubicBezTo>
                    <a:pt x="809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89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5" y="6"/>
                    <a:pt x="425" y="13"/>
                  </a:cubicBezTo>
                  <a:cubicBezTo>
                    <a:pt x="425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5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1" y="6"/>
                    <a:pt x="41" y="13"/>
                  </a:cubicBezTo>
                  <a:cubicBezTo>
                    <a:pt x="41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6" name="Line 147"/>
            <p:cNvSpPr>
              <a:spLocks noChangeShapeType="1"/>
            </p:cNvSpPr>
            <p:nvPr/>
          </p:nvSpPr>
          <p:spPr bwMode="auto">
            <a:xfrm>
              <a:off x="5214824" y="5189486"/>
              <a:ext cx="534863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7" name="Freeform 148"/>
            <p:cNvSpPr>
              <a:spLocks/>
            </p:cNvSpPr>
            <p:nvPr/>
          </p:nvSpPr>
          <p:spPr bwMode="auto">
            <a:xfrm>
              <a:off x="5740164" y="5151384"/>
              <a:ext cx="68247" cy="746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8" name="Line 150"/>
            <p:cNvSpPr>
              <a:spLocks noChangeShapeType="1"/>
            </p:cNvSpPr>
            <p:nvPr/>
          </p:nvSpPr>
          <p:spPr bwMode="auto">
            <a:xfrm>
              <a:off x="5936968" y="4978337"/>
              <a:ext cx="77770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59" name="Line 151"/>
            <p:cNvSpPr>
              <a:spLocks noChangeShapeType="1"/>
            </p:cNvSpPr>
            <p:nvPr/>
          </p:nvSpPr>
          <p:spPr bwMode="auto">
            <a:xfrm>
              <a:off x="6427392" y="4978337"/>
              <a:ext cx="95228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0" name="Freeform 152"/>
            <p:cNvSpPr>
              <a:spLocks/>
            </p:cNvSpPr>
            <p:nvPr/>
          </p:nvSpPr>
          <p:spPr bwMode="auto">
            <a:xfrm>
              <a:off x="6514684" y="4940235"/>
              <a:ext cx="66660" cy="746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1" name="Line 153"/>
            <p:cNvSpPr>
              <a:spLocks noChangeShapeType="1"/>
            </p:cNvSpPr>
            <p:nvPr/>
          </p:nvSpPr>
          <p:spPr bwMode="auto">
            <a:xfrm>
              <a:off x="5936968" y="5403808"/>
              <a:ext cx="77770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2" name="Line 154"/>
            <p:cNvSpPr>
              <a:spLocks noChangeShapeType="1"/>
            </p:cNvSpPr>
            <p:nvPr/>
          </p:nvSpPr>
          <p:spPr bwMode="auto">
            <a:xfrm>
              <a:off x="6427392" y="5403808"/>
              <a:ext cx="95228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3" name="Freeform 155"/>
            <p:cNvSpPr>
              <a:spLocks/>
            </p:cNvSpPr>
            <p:nvPr/>
          </p:nvSpPr>
          <p:spPr bwMode="auto">
            <a:xfrm>
              <a:off x="6514684" y="5365706"/>
              <a:ext cx="66660" cy="746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4" name="Line 156"/>
            <p:cNvSpPr>
              <a:spLocks noChangeShapeType="1"/>
            </p:cNvSpPr>
            <p:nvPr/>
          </p:nvSpPr>
          <p:spPr bwMode="auto">
            <a:xfrm>
              <a:off x="5938556" y="5189486"/>
              <a:ext cx="77769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5" name="Line 157"/>
            <p:cNvSpPr>
              <a:spLocks noChangeShapeType="1"/>
            </p:cNvSpPr>
            <p:nvPr/>
          </p:nvSpPr>
          <p:spPr bwMode="auto">
            <a:xfrm>
              <a:off x="6428979" y="5189486"/>
              <a:ext cx="95228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6" name="Freeform 158"/>
            <p:cNvSpPr>
              <a:spLocks/>
            </p:cNvSpPr>
            <p:nvPr/>
          </p:nvSpPr>
          <p:spPr bwMode="auto">
            <a:xfrm>
              <a:off x="6514684" y="5151384"/>
              <a:ext cx="69834" cy="746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8" h="67">
                  <a:moveTo>
                    <a:pt x="0" y="0"/>
                  </a:moveTo>
                  <a:lnTo>
                    <a:pt x="68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7" name="Rectangle 159"/>
            <p:cNvSpPr>
              <a:spLocks noChangeArrowheads="1"/>
            </p:cNvSpPr>
            <p:nvPr/>
          </p:nvSpPr>
          <p:spPr bwMode="auto">
            <a:xfrm>
              <a:off x="6014738" y="5110107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8" name="Rectangle 160"/>
            <p:cNvSpPr>
              <a:spLocks noChangeArrowheads="1"/>
            </p:cNvSpPr>
            <p:nvPr/>
          </p:nvSpPr>
          <p:spPr bwMode="auto">
            <a:xfrm>
              <a:off x="6014738" y="5110107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69" name="Rectangle 163"/>
            <p:cNvSpPr>
              <a:spLocks noChangeArrowheads="1"/>
            </p:cNvSpPr>
            <p:nvPr/>
          </p:nvSpPr>
          <p:spPr bwMode="auto">
            <a:xfrm>
              <a:off x="6014738" y="5324429"/>
              <a:ext cx="412654" cy="1508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0" name="Rectangle 164"/>
            <p:cNvSpPr>
              <a:spLocks noChangeArrowheads="1"/>
            </p:cNvSpPr>
            <p:nvPr/>
          </p:nvSpPr>
          <p:spPr bwMode="auto">
            <a:xfrm>
              <a:off x="6014738" y="5324429"/>
              <a:ext cx="412654" cy="150820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1" name="Freeform 165"/>
            <p:cNvSpPr>
              <a:spLocks/>
            </p:cNvSpPr>
            <p:nvPr/>
          </p:nvSpPr>
          <p:spPr bwMode="auto">
            <a:xfrm>
              <a:off x="5806823" y="5622894"/>
              <a:ext cx="128558" cy="57470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2" name="Freeform 166"/>
            <p:cNvSpPr>
              <a:spLocks/>
            </p:cNvSpPr>
            <p:nvPr/>
          </p:nvSpPr>
          <p:spPr bwMode="auto">
            <a:xfrm>
              <a:off x="5806823" y="5622894"/>
              <a:ext cx="128558" cy="57470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3" name="Freeform 167"/>
            <p:cNvSpPr>
              <a:spLocks/>
            </p:cNvSpPr>
            <p:nvPr/>
          </p:nvSpPr>
          <p:spPr bwMode="auto">
            <a:xfrm>
              <a:off x="6579757" y="5622894"/>
              <a:ext cx="128557" cy="57470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4" name="Freeform 168"/>
            <p:cNvSpPr>
              <a:spLocks/>
            </p:cNvSpPr>
            <p:nvPr/>
          </p:nvSpPr>
          <p:spPr bwMode="auto">
            <a:xfrm>
              <a:off x="6579757" y="5622894"/>
              <a:ext cx="128557" cy="57470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5" name="Rectangle 169"/>
            <p:cNvSpPr>
              <a:spLocks noChangeArrowheads="1"/>
            </p:cNvSpPr>
            <p:nvPr/>
          </p:nvSpPr>
          <p:spPr bwMode="auto">
            <a:xfrm>
              <a:off x="6013150" y="5622894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6" name="Rectangle 170"/>
            <p:cNvSpPr>
              <a:spLocks noChangeArrowheads="1"/>
            </p:cNvSpPr>
            <p:nvPr/>
          </p:nvSpPr>
          <p:spPr bwMode="auto">
            <a:xfrm>
              <a:off x="6013150" y="5622894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7" name="Freeform 173"/>
            <p:cNvSpPr>
              <a:spLocks noEditPoints="1"/>
            </p:cNvSpPr>
            <p:nvPr/>
          </p:nvSpPr>
          <p:spPr bwMode="auto">
            <a:xfrm>
              <a:off x="5467177" y="5559391"/>
              <a:ext cx="1299861" cy="689009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6"/>
                </a:cxn>
                <a:cxn ang="0">
                  <a:pos x="26" y="884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8"/>
                </a:cxn>
                <a:cxn ang="0">
                  <a:pos x="0" y="1447"/>
                </a:cxn>
                <a:cxn ang="0">
                  <a:pos x="161" y="1464"/>
                </a:cxn>
                <a:cxn ang="0">
                  <a:pos x="302" y="1452"/>
                </a:cxn>
                <a:cxn ang="0">
                  <a:pos x="430" y="1452"/>
                </a:cxn>
                <a:cxn ang="0">
                  <a:pos x="507" y="1452"/>
                </a:cxn>
                <a:cxn ang="0">
                  <a:pos x="648" y="1464"/>
                </a:cxn>
                <a:cxn ang="0">
                  <a:pos x="814" y="1477"/>
                </a:cxn>
                <a:cxn ang="0">
                  <a:pos x="993" y="1477"/>
                </a:cxn>
                <a:cxn ang="0">
                  <a:pos x="1160" y="1464"/>
                </a:cxn>
                <a:cxn ang="0">
                  <a:pos x="1301" y="1452"/>
                </a:cxn>
                <a:cxn ang="0">
                  <a:pos x="1429" y="1452"/>
                </a:cxn>
                <a:cxn ang="0">
                  <a:pos x="1505" y="1452"/>
                </a:cxn>
                <a:cxn ang="0">
                  <a:pos x="1646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8" y="1464"/>
                </a:cxn>
                <a:cxn ang="0">
                  <a:pos x="2299" y="1452"/>
                </a:cxn>
                <a:cxn ang="0">
                  <a:pos x="2427" y="1452"/>
                </a:cxn>
                <a:cxn ang="0">
                  <a:pos x="2504" y="1452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0" y="1477"/>
                </a:cxn>
                <a:cxn ang="0">
                  <a:pos x="3036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9"/>
                </a:cxn>
                <a:cxn ang="0">
                  <a:pos x="3036" y="858"/>
                </a:cxn>
                <a:cxn ang="0">
                  <a:pos x="3049" y="691"/>
                </a:cxn>
                <a:cxn ang="0">
                  <a:pos x="3049" y="512"/>
                </a:cxn>
                <a:cxn ang="0">
                  <a:pos x="3036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6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4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2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0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8" y="26"/>
                </a:cxn>
              </a:cxnLst>
              <a:rect l="0" t="0" r="r" b="b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2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3" y="1472"/>
                    <a:pt x="33" y="1464"/>
                  </a:cubicBezTo>
                  <a:cubicBezTo>
                    <a:pt x="33" y="1457"/>
                    <a:pt x="39" y="1452"/>
                    <a:pt x="46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1" y="1457"/>
                    <a:pt x="161" y="1464"/>
                  </a:cubicBezTo>
                  <a:cubicBezTo>
                    <a:pt x="161" y="1472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2"/>
                    <a:pt x="110" y="1464"/>
                  </a:cubicBezTo>
                  <a:cubicBezTo>
                    <a:pt x="110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5" y="1452"/>
                  </a:lnTo>
                  <a:cubicBezTo>
                    <a:pt x="233" y="1452"/>
                    <a:pt x="238" y="1457"/>
                    <a:pt x="238" y="1464"/>
                  </a:cubicBezTo>
                  <a:cubicBezTo>
                    <a:pt x="238" y="1472"/>
                    <a:pt x="233" y="1477"/>
                    <a:pt x="225" y="1477"/>
                  </a:cubicBezTo>
                  <a:lnTo>
                    <a:pt x="200" y="1477"/>
                  </a:lnTo>
                  <a:cubicBezTo>
                    <a:pt x="193" y="1477"/>
                    <a:pt x="187" y="1472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2" y="1452"/>
                  </a:lnTo>
                  <a:cubicBezTo>
                    <a:pt x="309" y="1452"/>
                    <a:pt x="315" y="1457"/>
                    <a:pt x="315" y="1464"/>
                  </a:cubicBezTo>
                  <a:cubicBezTo>
                    <a:pt x="315" y="1472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2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3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2"/>
                    <a:pt x="386" y="1477"/>
                    <a:pt x="379" y="1477"/>
                  </a:cubicBezTo>
                  <a:lnTo>
                    <a:pt x="353" y="1477"/>
                  </a:lnTo>
                  <a:cubicBezTo>
                    <a:pt x="346" y="1477"/>
                    <a:pt x="341" y="1472"/>
                    <a:pt x="341" y="1464"/>
                  </a:cubicBezTo>
                  <a:cubicBezTo>
                    <a:pt x="341" y="1457"/>
                    <a:pt x="346" y="1452"/>
                    <a:pt x="353" y="1452"/>
                  </a:cubicBezTo>
                  <a:close/>
                  <a:moveTo>
                    <a:pt x="430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2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7" y="1472"/>
                    <a:pt x="417" y="1464"/>
                  </a:cubicBezTo>
                  <a:cubicBezTo>
                    <a:pt x="417" y="1457"/>
                    <a:pt x="423" y="1452"/>
                    <a:pt x="430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5" y="1457"/>
                    <a:pt x="545" y="1464"/>
                  </a:cubicBezTo>
                  <a:cubicBezTo>
                    <a:pt x="545" y="1472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2"/>
                    <a:pt x="494" y="1464"/>
                  </a:cubicBezTo>
                  <a:cubicBezTo>
                    <a:pt x="494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09" y="1452"/>
                  </a:lnTo>
                  <a:cubicBezTo>
                    <a:pt x="617" y="1452"/>
                    <a:pt x="622" y="1457"/>
                    <a:pt x="622" y="1464"/>
                  </a:cubicBezTo>
                  <a:cubicBezTo>
                    <a:pt x="622" y="1472"/>
                    <a:pt x="617" y="1477"/>
                    <a:pt x="609" y="1477"/>
                  </a:cubicBezTo>
                  <a:lnTo>
                    <a:pt x="584" y="1477"/>
                  </a:lnTo>
                  <a:cubicBezTo>
                    <a:pt x="577" y="1477"/>
                    <a:pt x="571" y="1472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6" y="1452"/>
                  </a:lnTo>
                  <a:cubicBezTo>
                    <a:pt x="693" y="1452"/>
                    <a:pt x="699" y="1457"/>
                    <a:pt x="699" y="1464"/>
                  </a:cubicBezTo>
                  <a:cubicBezTo>
                    <a:pt x="699" y="1472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2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7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2"/>
                    <a:pt x="770" y="1477"/>
                    <a:pt x="763" y="1477"/>
                  </a:cubicBezTo>
                  <a:lnTo>
                    <a:pt x="737" y="1477"/>
                  </a:lnTo>
                  <a:cubicBezTo>
                    <a:pt x="730" y="1477"/>
                    <a:pt x="725" y="1472"/>
                    <a:pt x="725" y="1464"/>
                  </a:cubicBezTo>
                  <a:cubicBezTo>
                    <a:pt x="725" y="1457"/>
                    <a:pt x="730" y="1452"/>
                    <a:pt x="737" y="1452"/>
                  </a:cubicBezTo>
                  <a:close/>
                  <a:moveTo>
                    <a:pt x="814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2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1" y="1472"/>
                    <a:pt x="801" y="1464"/>
                  </a:cubicBezTo>
                  <a:cubicBezTo>
                    <a:pt x="801" y="1457"/>
                    <a:pt x="807" y="1452"/>
                    <a:pt x="814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29" y="1457"/>
                    <a:pt x="929" y="1464"/>
                  </a:cubicBezTo>
                  <a:cubicBezTo>
                    <a:pt x="929" y="1472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2"/>
                    <a:pt x="878" y="1464"/>
                  </a:cubicBezTo>
                  <a:cubicBezTo>
                    <a:pt x="878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3" y="1452"/>
                  </a:lnTo>
                  <a:cubicBezTo>
                    <a:pt x="1001" y="1452"/>
                    <a:pt x="1006" y="1457"/>
                    <a:pt x="1006" y="1464"/>
                  </a:cubicBezTo>
                  <a:cubicBezTo>
                    <a:pt x="1006" y="1472"/>
                    <a:pt x="1001" y="1477"/>
                    <a:pt x="993" y="1477"/>
                  </a:cubicBezTo>
                  <a:lnTo>
                    <a:pt x="968" y="1477"/>
                  </a:lnTo>
                  <a:cubicBezTo>
                    <a:pt x="961" y="1477"/>
                    <a:pt x="955" y="1472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0" y="1452"/>
                  </a:lnTo>
                  <a:cubicBezTo>
                    <a:pt x="1077" y="1452"/>
                    <a:pt x="1083" y="1457"/>
                    <a:pt x="1083" y="1464"/>
                  </a:cubicBezTo>
                  <a:cubicBezTo>
                    <a:pt x="1083" y="1472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2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1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2"/>
                    <a:pt x="1154" y="1477"/>
                    <a:pt x="1147" y="1477"/>
                  </a:cubicBezTo>
                  <a:lnTo>
                    <a:pt x="1121" y="1477"/>
                  </a:lnTo>
                  <a:cubicBezTo>
                    <a:pt x="1114" y="1477"/>
                    <a:pt x="1109" y="1472"/>
                    <a:pt x="1109" y="1464"/>
                  </a:cubicBezTo>
                  <a:cubicBezTo>
                    <a:pt x="1109" y="1457"/>
                    <a:pt x="1114" y="1452"/>
                    <a:pt x="1121" y="1452"/>
                  </a:cubicBezTo>
                  <a:close/>
                  <a:moveTo>
                    <a:pt x="1198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2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5" y="1472"/>
                    <a:pt x="1185" y="1464"/>
                  </a:cubicBezTo>
                  <a:cubicBezTo>
                    <a:pt x="1185" y="1457"/>
                    <a:pt x="1191" y="1452"/>
                    <a:pt x="1198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3" y="1457"/>
                    <a:pt x="1313" y="1464"/>
                  </a:cubicBezTo>
                  <a:cubicBezTo>
                    <a:pt x="1313" y="1472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2"/>
                    <a:pt x="1262" y="1464"/>
                  </a:cubicBezTo>
                  <a:cubicBezTo>
                    <a:pt x="1262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7" y="1452"/>
                  </a:lnTo>
                  <a:cubicBezTo>
                    <a:pt x="1385" y="1452"/>
                    <a:pt x="1390" y="1457"/>
                    <a:pt x="1390" y="1464"/>
                  </a:cubicBezTo>
                  <a:cubicBezTo>
                    <a:pt x="1390" y="1472"/>
                    <a:pt x="1385" y="1477"/>
                    <a:pt x="1377" y="1477"/>
                  </a:cubicBezTo>
                  <a:lnTo>
                    <a:pt x="1352" y="1477"/>
                  </a:lnTo>
                  <a:cubicBezTo>
                    <a:pt x="1345" y="1477"/>
                    <a:pt x="1339" y="1472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4" y="1452"/>
                  </a:lnTo>
                  <a:cubicBezTo>
                    <a:pt x="1461" y="1452"/>
                    <a:pt x="1467" y="1457"/>
                    <a:pt x="1467" y="1464"/>
                  </a:cubicBezTo>
                  <a:cubicBezTo>
                    <a:pt x="1467" y="1472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2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5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2"/>
                    <a:pt x="1538" y="1477"/>
                    <a:pt x="1531" y="1477"/>
                  </a:cubicBezTo>
                  <a:lnTo>
                    <a:pt x="1505" y="1477"/>
                  </a:lnTo>
                  <a:cubicBezTo>
                    <a:pt x="1498" y="1477"/>
                    <a:pt x="1493" y="1472"/>
                    <a:pt x="1493" y="1464"/>
                  </a:cubicBezTo>
                  <a:cubicBezTo>
                    <a:pt x="1493" y="1457"/>
                    <a:pt x="1498" y="1452"/>
                    <a:pt x="1505" y="1452"/>
                  </a:cubicBezTo>
                  <a:close/>
                  <a:moveTo>
                    <a:pt x="1582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2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69" y="1472"/>
                    <a:pt x="1569" y="1464"/>
                  </a:cubicBezTo>
                  <a:cubicBezTo>
                    <a:pt x="1569" y="1457"/>
                    <a:pt x="1575" y="1452"/>
                    <a:pt x="1582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7" y="1457"/>
                    <a:pt x="1697" y="1464"/>
                  </a:cubicBezTo>
                  <a:cubicBezTo>
                    <a:pt x="1697" y="1472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2"/>
                    <a:pt x="1646" y="1464"/>
                  </a:cubicBezTo>
                  <a:cubicBezTo>
                    <a:pt x="1646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1" y="1452"/>
                  </a:lnTo>
                  <a:cubicBezTo>
                    <a:pt x="1769" y="1452"/>
                    <a:pt x="1774" y="1457"/>
                    <a:pt x="1774" y="1464"/>
                  </a:cubicBezTo>
                  <a:cubicBezTo>
                    <a:pt x="1774" y="1472"/>
                    <a:pt x="1769" y="1477"/>
                    <a:pt x="1761" y="1477"/>
                  </a:cubicBezTo>
                  <a:lnTo>
                    <a:pt x="1736" y="1477"/>
                  </a:lnTo>
                  <a:cubicBezTo>
                    <a:pt x="1729" y="1477"/>
                    <a:pt x="1723" y="1472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8" y="1452"/>
                  </a:lnTo>
                  <a:cubicBezTo>
                    <a:pt x="1845" y="1452"/>
                    <a:pt x="1851" y="1457"/>
                    <a:pt x="1851" y="1464"/>
                  </a:cubicBezTo>
                  <a:cubicBezTo>
                    <a:pt x="1851" y="1472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2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89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2"/>
                    <a:pt x="1922" y="1477"/>
                    <a:pt x="1915" y="1477"/>
                  </a:cubicBezTo>
                  <a:lnTo>
                    <a:pt x="1889" y="1477"/>
                  </a:lnTo>
                  <a:cubicBezTo>
                    <a:pt x="1882" y="1477"/>
                    <a:pt x="1877" y="1472"/>
                    <a:pt x="1877" y="1464"/>
                  </a:cubicBezTo>
                  <a:cubicBezTo>
                    <a:pt x="1877" y="1457"/>
                    <a:pt x="1882" y="1452"/>
                    <a:pt x="1889" y="1452"/>
                  </a:cubicBezTo>
                  <a:close/>
                  <a:moveTo>
                    <a:pt x="1966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2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3" y="1472"/>
                    <a:pt x="1953" y="1464"/>
                  </a:cubicBezTo>
                  <a:cubicBezTo>
                    <a:pt x="1953" y="1457"/>
                    <a:pt x="1959" y="1452"/>
                    <a:pt x="1966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1" y="1457"/>
                    <a:pt x="2081" y="1464"/>
                  </a:cubicBezTo>
                  <a:cubicBezTo>
                    <a:pt x="2081" y="1472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2"/>
                    <a:pt x="2030" y="1464"/>
                  </a:cubicBezTo>
                  <a:cubicBezTo>
                    <a:pt x="2030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5" y="1452"/>
                  </a:lnTo>
                  <a:cubicBezTo>
                    <a:pt x="2153" y="1452"/>
                    <a:pt x="2158" y="1457"/>
                    <a:pt x="2158" y="1464"/>
                  </a:cubicBezTo>
                  <a:cubicBezTo>
                    <a:pt x="2158" y="1472"/>
                    <a:pt x="2153" y="1477"/>
                    <a:pt x="2145" y="1477"/>
                  </a:cubicBezTo>
                  <a:lnTo>
                    <a:pt x="2120" y="1477"/>
                  </a:lnTo>
                  <a:cubicBezTo>
                    <a:pt x="2113" y="1477"/>
                    <a:pt x="2107" y="1472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2" y="1452"/>
                  </a:lnTo>
                  <a:cubicBezTo>
                    <a:pt x="2229" y="1452"/>
                    <a:pt x="2235" y="1457"/>
                    <a:pt x="2235" y="1464"/>
                  </a:cubicBezTo>
                  <a:cubicBezTo>
                    <a:pt x="2235" y="1472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2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3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2"/>
                    <a:pt x="2306" y="1477"/>
                    <a:pt x="2299" y="1477"/>
                  </a:cubicBezTo>
                  <a:lnTo>
                    <a:pt x="2273" y="1477"/>
                  </a:lnTo>
                  <a:cubicBezTo>
                    <a:pt x="2266" y="1477"/>
                    <a:pt x="2261" y="1472"/>
                    <a:pt x="2261" y="1464"/>
                  </a:cubicBezTo>
                  <a:cubicBezTo>
                    <a:pt x="2261" y="1457"/>
                    <a:pt x="2266" y="1452"/>
                    <a:pt x="2273" y="1452"/>
                  </a:cubicBezTo>
                  <a:close/>
                  <a:moveTo>
                    <a:pt x="2350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2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7" y="1472"/>
                    <a:pt x="2337" y="1464"/>
                  </a:cubicBezTo>
                  <a:cubicBezTo>
                    <a:pt x="2337" y="1457"/>
                    <a:pt x="2343" y="1452"/>
                    <a:pt x="2350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5" y="1457"/>
                    <a:pt x="2465" y="1464"/>
                  </a:cubicBezTo>
                  <a:cubicBezTo>
                    <a:pt x="2465" y="1472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2"/>
                    <a:pt x="2414" y="1464"/>
                  </a:cubicBezTo>
                  <a:cubicBezTo>
                    <a:pt x="2414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29" y="1452"/>
                  </a:lnTo>
                  <a:cubicBezTo>
                    <a:pt x="2537" y="1452"/>
                    <a:pt x="2542" y="1457"/>
                    <a:pt x="2542" y="1464"/>
                  </a:cubicBezTo>
                  <a:cubicBezTo>
                    <a:pt x="2542" y="1472"/>
                    <a:pt x="2537" y="1477"/>
                    <a:pt x="2529" y="1477"/>
                  </a:cubicBezTo>
                  <a:lnTo>
                    <a:pt x="2504" y="1477"/>
                  </a:lnTo>
                  <a:cubicBezTo>
                    <a:pt x="2497" y="1477"/>
                    <a:pt x="2491" y="1472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6" y="1452"/>
                  </a:lnTo>
                  <a:cubicBezTo>
                    <a:pt x="2613" y="1452"/>
                    <a:pt x="2619" y="1457"/>
                    <a:pt x="2619" y="1464"/>
                  </a:cubicBezTo>
                  <a:cubicBezTo>
                    <a:pt x="2619" y="1472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2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7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2"/>
                    <a:pt x="2690" y="1477"/>
                    <a:pt x="2683" y="1477"/>
                  </a:cubicBezTo>
                  <a:lnTo>
                    <a:pt x="2657" y="1477"/>
                  </a:lnTo>
                  <a:cubicBezTo>
                    <a:pt x="2650" y="1477"/>
                    <a:pt x="2645" y="1472"/>
                    <a:pt x="2645" y="1464"/>
                  </a:cubicBezTo>
                  <a:cubicBezTo>
                    <a:pt x="2645" y="1457"/>
                    <a:pt x="2650" y="1452"/>
                    <a:pt x="2657" y="1452"/>
                  </a:cubicBezTo>
                  <a:close/>
                  <a:moveTo>
                    <a:pt x="2734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2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1" y="1472"/>
                    <a:pt x="2721" y="1464"/>
                  </a:cubicBezTo>
                  <a:cubicBezTo>
                    <a:pt x="2721" y="1457"/>
                    <a:pt x="2727" y="1452"/>
                    <a:pt x="2734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49" y="1457"/>
                    <a:pt x="2849" y="1464"/>
                  </a:cubicBezTo>
                  <a:cubicBezTo>
                    <a:pt x="2849" y="1472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2"/>
                    <a:pt x="2798" y="1464"/>
                  </a:cubicBezTo>
                  <a:cubicBezTo>
                    <a:pt x="2798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3" y="1452"/>
                  </a:lnTo>
                  <a:cubicBezTo>
                    <a:pt x="2921" y="1452"/>
                    <a:pt x="2926" y="1457"/>
                    <a:pt x="2926" y="1464"/>
                  </a:cubicBezTo>
                  <a:cubicBezTo>
                    <a:pt x="2926" y="1472"/>
                    <a:pt x="2921" y="1477"/>
                    <a:pt x="2913" y="1477"/>
                  </a:cubicBezTo>
                  <a:lnTo>
                    <a:pt x="2888" y="1477"/>
                  </a:lnTo>
                  <a:cubicBezTo>
                    <a:pt x="2881" y="1477"/>
                    <a:pt x="2875" y="1472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0" y="1452"/>
                  </a:lnTo>
                  <a:cubicBezTo>
                    <a:pt x="2997" y="1452"/>
                    <a:pt x="3003" y="1457"/>
                    <a:pt x="3003" y="1464"/>
                  </a:cubicBezTo>
                  <a:cubicBezTo>
                    <a:pt x="3003" y="1472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2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6" y="1421"/>
                  </a:cubicBezTo>
                  <a:cubicBezTo>
                    <a:pt x="3043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7"/>
                    <a:pt x="3043" y="1472"/>
                    <a:pt x="3036" y="1472"/>
                  </a:cubicBezTo>
                  <a:cubicBezTo>
                    <a:pt x="3029" y="1472"/>
                    <a:pt x="3024" y="1467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6" y="1344"/>
                  </a:cubicBezTo>
                  <a:cubicBezTo>
                    <a:pt x="3043" y="1344"/>
                    <a:pt x="3049" y="1350"/>
                    <a:pt x="3049" y="1357"/>
                  </a:cubicBezTo>
                  <a:lnTo>
                    <a:pt x="3049" y="1383"/>
                  </a:lnTo>
                  <a:cubicBezTo>
                    <a:pt x="3049" y="1390"/>
                    <a:pt x="3043" y="1395"/>
                    <a:pt x="3036" y="1395"/>
                  </a:cubicBezTo>
                  <a:cubicBezTo>
                    <a:pt x="3029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6" y="1267"/>
                  </a:cubicBezTo>
                  <a:cubicBezTo>
                    <a:pt x="3043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3" y="1319"/>
                    <a:pt x="3036" y="1319"/>
                  </a:cubicBezTo>
                  <a:cubicBezTo>
                    <a:pt x="3029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1"/>
                    <a:pt x="3036" y="1191"/>
                  </a:cubicBezTo>
                  <a:cubicBezTo>
                    <a:pt x="3043" y="1191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3" y="1242"/>
                    <a:pt x="3036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20"/>
                    <a:pt x="3029" y="1114"/>
                    <a:pt x="3036" y="1114"/>
                  </a:cubicBezTo>
                  <a:cubicBezTo>
                    <a:pt x="3043" y="1114"/>
                    <a:pt x="3049" y="1120"/>
                    <a:pt x="3049" y="1127"/>
                  </a:cubicBezTo>
                  <a:lnTo>
                    <a:pt x="3049" y="1152"/>
                  </a:lnTo>
                  <a:cubicBezTo>
                    <a:pt x="3049" y="1159"/>
                    <a:pt x="3043" y="1165"/>
                    <a:pt x="3036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6" y="1037"/>
                  </a:cubicBezTo>
                  <a:cubicBezTo>
                    <a:pt x="3043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3"/>
                    <a:pt x="3043" y="1088"/>
                    <a:pt x="3036" y="1088"/>
                  </a:cubicBezTo>
                  <a:cubicBezTo>
                    <a:pt x="3029" y="1088"/>
                    <a:pt x="3024" y="1083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6" y="960"/>
                  </a:cubicBezTo>
                  <a:cubicBezTo>
                    <a:pt x="3043" y="960"/>
                    <a:pt x="3049" y="966"/>
                    <a:pt x="3049" y="973"/>
                  </a:cubicBezTo>
                  <a:lnTo>
                    <a:pt x="3049" y="999"/>
                  </a:lnTo>
                  <a:cubicBezTo>
                    <a:pt x="3049" y="1006"/>
                    <a:pt x="3043" y="1011"/>
                    <a:pt x="3036" y="1011"/>
                  </a:cubicBezTo>
                  <a:cubicBezTo>
                    <a:pt x="3029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6" y="883"/>
                  </a:cubicBezTo>
                  <a:cubicBezTo>
                    <a:pt x="3043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3" y="935"/>
                    <a:pt x="3036" y="935"/>
                  </a:cubicBezTo>
                  <a:cubicBezTo>
                    <a:pt x="3029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7"/>
                    <a:pt x="3036" y="807"/>
                  </a:cubicBezTo>
                  <a:cubicBezTo>
                    <a:pt x="3043" y="807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3" y="858"/>
                    <a:pt x="3036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6"/>
                    <a:pt x="3029" y="730"/>
                    <a:pt x="3036" y="730"/>
                  </a:cubicBezTo>
                  <a:cubicBezTo>
                    <a:pt x="3043" y="730"/>
                    <a:pt x="3049" y="736"/>
                    <a:pt x="3049" y="743"/>
                  </a:cubicBezTo>
                  <a:lnTo>
                    <a:pt x="3049" y="768"/>
                  </a:lnTo>
                  <a:cubicBezTo>
                    <a:pt x="3049" y="775"/>
                    <a:pt x="3043" y="781"/>
                    <a:pt x="3036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6" y="653"/>
                  </a:cubicBezTo>
                  <a:cubicBezTo>
                    <a:pt x="3043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9"/>
                    <a:pt x="3043" y="704"/>
                    <a:pt x="3036" y="704"/>
                  </a:cubicBezTo>
                  <a:cubicBezTo>
                    <a:pt x="3029" y="704"/>
                    <a:pt x="3024" y="699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6" y="576"/>
                  </a:cubicBezTo>
                  <a:cubicBezTo>
                    <a:pt x="3043" y="576"/>
                    <a:pt x="3049" y="582"/>
                    <a:pt x="3049" y="589"/>
                  </a:cubicBezTo>
                  <a:lnTo>
                    <a:pt x="3049" y="615"/>
                  </a:lnTo>
                  <a:cubicBezTo>
                    <a:pt x="3049" y="622"/>
                    <a:pt x="3043" y="627"/>
                    <a:pt x="3036" y="627"/>
                  </a:cubicBezTo>
                  <a:cubicBezTo>
                    <a:pt x="3029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6" y="499"/>
                  </a:cubicBezTo>
                  <a:cubicBezTo>
                    <a:pt x="3043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3" y="551"/>
                    <a:pt x="3036" y="551"/>
                  </a:cubicBezTo>
                  <a:cubicBezTo>
                    <a:pt x="3029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3"/>
                    <a:pt x="3036" y="423"/>
                  </a:cubicBezTo>
                  <a:cubicBezTo>
                    <a:pt x="3043" y="423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3" y="474"/>
                    <a:pt x="3036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2"/>
                    <a:pt x="3029" y="346"/>
                    <a:pt x="3036" y="346"/>
                  </a:cubicBezTo>
                  <a:cubicBezTo>
                    <a:pt x="3043" y="346"/>
                    <a:pt x="3049" y="352"/>
                    <a:pt x="3049" y="359"/>
                  </a:cubicBezTo>
                  <a:lnTo>
                    <a:pt x="3049" y="384"/>
                  </a:lnTo>
                  <a:cubicBezTo>
                    <a:pt x="3049" y="391"/>
                    <a:pt x="3043" y="397"/>
                    <a:pt x="3036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6" y="269"/>
                  </a:cubicBezTo>
                  <a:cubicBezTo>
                    <a:pt x="3043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3" y="320"/>
                    <a:pt x="3036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6" y="192"/>
                  </a:cubicBezTo>
                  <a:cubicBezTo>
                    <a:pt x="3043" y="192"/>
                    <a:pt x="3049" y="198"/>
                    <a:pt x="3049" y="205"/>
                  </a:cubicBezTo>
                  <a:lnTo>
                    <a:pt x="3049" y="231"/>
                  </a:lnTo>
                  <a:cubicBezTo>
                    <a:pt x="3049" y="238"/>
                    <a:pt x="3043" y="243"/>
                    <a:pt x="3036" y="243"/>
                  </a:cubicBezTo>
                  <a:cubicBezTo>
                    <a:pt x="3029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6" y="115"/>
                  </a:cubicBezTo>
                  <a:cubicBezTo>
                    <a:pt x="3043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3" y="167"/>
                    <a:pt x="3036" y="167"/>
                  </a:cubicBezTo>
                  <a:cubicBezTo>
                    <a:pt x="3029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9"/>
                    <a:pt x="3036" y="39"/>
                  </a:cubicBezTo>
                  <a:cubicBezTo>
                    <a:pt x="3043" y="39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3" y="90"/>
                    <a:pt x="3036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0" y="26"/>
                    <a:pt x="2755" y="20"/>
                    <a:pt x="2755" y="13"/>
                  </a:cubicBezTo>
                  <a:cubicBezTo>
                    <a:pt x="2755" y="6"/>
                    <a:pt x="2760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6" y="26"/>
                    <a:pt x="2371" y="20"/>
                    <a:pt x="2371" y="13"/>
                  </a:cubicBezTo>
                  <a:cubicBezTo>
                    <a:pt x="2371" y="6"/>
                    <a:pt x="2376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2" y="26"/>
                    <a:pt x="1987" y="20"/>
                    <a:pt x="1987" y="13"/>
                  </a:cubicBezTo>
                  <a:cubicBezTo>
                    <a:pt x="1987" y="6"/>
                    <a:pt x="1992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8" y="26"/>
                    <a:pt x="1603" y="20"/>
                    <a:pt x="1603" y="13"/>
                  </a:cubicBezTo>
                  <a:cubicBezTo>
                    <a:pt x="1603" y="6"/>
                    <a:pt x="1608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4" y="26"/>
                    <a:pt x="1219" y="20"/>
                    <a:pt x="1219" y="13"/>
                  </a:cubicBezTo>
                  <a:cubicBezTo>
                    <a:pt x="1219" y="6"/>
                    <a:pt x="1224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0" y="26"/>
                    <a:pt x="835" y="20"/>
                    <a:pt x="835" y="13"/>
                  </a:cubicBezTo>
                  <a:cubicBezTo>
                    <a:pt x="835" y="6"/>
                    <a:pt x="840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6" y="26"/>
                    <a:pt x="451" y="20"/>
                    <a:pt x="451" y="13"/>
                  </a:cubicBezTo>
                  <a:cubicBezTo>
                    <a:pt x="451" y="6"/>
                    <a:pt x="456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2" y="26"/>
                    <a:pt x="67" y="20"/>
                    <a:pt x="67" y="13"/>
                  </a:cubicBezTo>
                  <a:cubicBezTo>
                    <a:pt x="67" y="6"/>
                    <a:pt x="72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8" name="Line 174"/>
            <p:cNvSpPr>
              <a:spLocks noChangeShapeType="1"/>
            </p:cNvSpPr>
            <p:nvPr/>
          </p:nvSpPr>
          <p:spPr bwMode="auto">
            <a:xfrm>
              <a:off x="5213236" y="5910246"/>
              <a:ext cx="534864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79" name="Freeform 175"/>
            <p:cNvSpPr>
              <a:spLocks/>
            </p:cNvSpPr>
            <p:nvPr/>
          </p:nvSpPr>
          <p:spPr bwMode="auto">
            <a:xfrm>
              <a:off x="5738577" y="5873731"/>
              <a:ext cx="68246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6"/>
                </a:cxn>
                <a:cxn ang="0">
                  <a:pos x="0" y="0"/>
                </a:cxn>
              </a:cxnLst>
              <a:rect l="0" t="0" r="r" b="b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0" name="Line 177"/>
            <p:cNvSpPr>
              <a:spLocks noChangeShapeType="1"/>
            </p:cNvSpPr>
            <p:nvPr/>
          </p:nvSpPr>
          <p:spPr bwMode="auto">
            <a:xfrm>
              <a:off x="5935382" y="5699098"/>
              <a:ext cx="77769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1" name="Line 178"/>
            <p:cNvSpPr>
              <a:spLocks noChangeShapeType="1"/>
            </p:cNvSpPr>
            <p:nvPr/>
          </p:nvSpPr>
          <p:spPr bwMode="auto">
            <a:xfrm>
              <a:off x="6425805" y="5699098"/>
              <a:ext cx="95228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2" name="Freeform 179"/>
            <p:cNvSpPr>
              <a:spLocks/>
            </p:cNvSpPr>
            <p:nvPr/>
          </p:nvSpPr>
          <p:spPr bwMode="auto">
            <a:xfrm>
              <a:off x="6513097" y="5662584"/>
              <a:ext cx="66660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3" name="Line 180"/>
            <p:cNvSpPr>
              <a:spLocks noChangeShapeType="1"/>
            </p:cNvSpPr>
            <p:nvPr/>
          </p:nvSpPr>
          <p:spPr bwMode="auto">
            <a:xfrm>
              <a:off x="5935382" y="6124569"/>
              <a:ext cx="77769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4" name="Line 181"/>
            <p:cNvSpPr>
              <a:spLocks noChangeShapeType="1"/>
            </p:cNvSpPr>
            <p:nvPr/>
          </p:nvSpPr>
          <p:spPr bwMode="auto">
            <a:xfrm>
              <a:off x="6425805" y="6124569"/>
              <a:ext cx="95228" cy="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5" name="Freeform 182"/>
            <p:cNvSpPr>
              <a:spLocks/>
            </p:cNvSpPr>
            <p:nvPr/>
          </p:nvSpPr>
          <p:spPr bwMode="auto">
            <a:xfrm>
              <a:off x="6513097" y="6088055"/>
              <a:ext cx="66660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6" name="Line 183"/>
            <p:cNvSpPr>
              <a:spLocks noChangeShapeType="1"/>
            </p:cNvSpPr>
            <p:nvPr/>
          </p:nvSpPr>
          <p:spPr bwMode="auto">
            <a:xfrm>
              <a:off x="5936968" y="5910246"/>
              <a:ext cx="77770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7" name="Line 184"/>
            <p:cNvSpPr>
              <a:spLocks noChangeShapeType="1"/>
            </p:cNvSpPr>
            <p:nvPr/>
          </p:nvSpPr>
          <p:spPr bwMode="auto">
            <a:xfrm>
              <a:off x="6427392" y="5910246"/>
              <a:ext cx="96814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8" name="Freeform 185"/>
            <p:cNvSpPr>
              <a:spLocks/>
            </p:cNvSpPr>
            <p:nvPr/>
          </p:nvSpPr>
          <p:spPr bwMode="auto">
            <a:xfrm>
              <a:off x="6514684" y="5873731"/>
              <a:ext cx="66660" cy="730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6"/>
                </a:cxn>
                <a:cxn ang="0">
                  <a:pos x="0" y="0"/>
                </a:cxn>
              </a:cxnLst>
              <a:rect l="0" t="0" r="r" b="b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89" name="Rectangle 186"/>
            <p:cNvSpPr>
              <a:spLocks noChangeArrowheads="1"/>
            </p:cNvSpPr>
            <p:nvPr/>
          </p:nvSpPr>
          <p:spPr bwMode="auto">
            <a:xfrm>
              <a:off x="6013150" y="5832454"/>
              <a:ext cx="412654" cy="1508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90" name="Rectangle 187"/>
            <p:cNvSpPr>
              <a:spLocks noChangeArrowheads="1"/>
            </p:cNvSpPr>
            <p:nvPr/>
          </p:nvSpPr>
          <p:spPr bwMode="auto">
            <a:xfrm>
              <a:off x="6013150" y="5832454"/>
              <a:ext cx="412654" cy="150820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91" name="Rectangle 190"/>
            <p:cNvSpPr>
              <a:spLocks noChangeArrowheads="1"/>
            </p:cNvSpPr>
            <p:nvPr/>
          </p:nvSpPr>
          <p:spPr bwMode="auto">
            <a:xfrm>
              <a:off x="6013150" y="6045190"/>
              <a:ext cx="412654" cy="1524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92" name="Rectangle 191"/>
            <p:cNvSpPr>
              <a:spLocks noChangeArrowheads="1"/>
            </p:cNvSpPr>
            <p:nvPr/>
          </p:nvSpPr>
          <p:spPr bwMode="auto">
            <a:xfrm>
              <a:off x="6013150" y="6045190"/>
              <a:ext cx="412654" cy="15240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  <p:sp>
          <p:nvSpPr>
            <p:cNvPr id="393" name="Line 199"/>
            <p:cNvSpPr>
              <a:spLocks noChangeShapeType="1"/>
            </p:cNvSpPr>
            <p:nvPr/>
          </p:nvSpPr>
          <p:spPr bwMode="auto">
            <a:xfrm flipH="1">
              <a:off x="6708314" y="5910246"/>
              <a:ext cx="63485" cy="1587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</p:grpSp>
      <p:graphicFrame>
        <p:nvGraphicFramePr>
          <p:cNvPr id="394" name="Table 393"/>
          <p:cNvGraphicFramePr>
            <a:graphicFrameLocks noGrp="1"/>
          </p:cNvGraphicFramePr>
          <p:nvPr/>
        </p:nvGraphicFramePr>
        <p:xfrm>
          <a:off x="1276350" y="2149475"/>
          <a:ext cx="2974974" cy="2409825"/>
        </p:xfrm>
        <a:graphic>
          <a:graphicData uri="http://schemas.openxmlformats.org/drawingml/2006/table">
            <a:tbl>
              <a:tblPr firstRow="1" bandRow="1"/>
              <a:tblGrid>
                <a:gridCol w="991658"/>
                <a:gridCol w="991658"/>
                <a:gridCol w="991658"/>
              </a:tblGrid>
              <a:tr h="8032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032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032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erpetua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51576" name="Group 394"/>
          <p:cNvGrpSpPr>
            <a:grpSpLocks/>
          </p:cNvGrpSpPr>
          <p:nvPr/>
        </p:nvGrpSpPr>
        <p:grpSpPr bwMode="auto">
          <a:xfrm>
            <a:off x="1657350" y="2365375"/>
            <a:ext cx="838200" cy="717550"/>
            <a:chOff x="5715000" y="2286000"/>
            <a:chExt cx="838200" cy="717187"/>
          </a:xfrm>
        </p:grpSpPr>
        <p:sp>
          <p:nvSpPr>
            <p:cNvPr id="396" name="Oval 395"/>
            <p:cNvSpPr/>
            <p:nvPr/>
          </p:nvSpPr>
          <p:spPr>
            <a:xfrm>
              <a:off x="6167438" y="2666807"/>
              <a:ext cx="385762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397" name="Rectangle 396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715" name="Straight Connector 397"/>
            <p:cNvCxnSpPr>
              <a:cxnSpLocks noChangeShapeType="1"/>
              <a:endCxn id="396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77" name="Group 398"/>
          <p:cNvGrpSpPr>
            <a:grpSpLocks/>
          </p:cNvGrpSpPr>
          <p:nvPr/>
        </p:nvGrpSpPr>
        <p:grpSpPr bwMode="auto">
          <a:xfrm>
            <a:off x="652463" y="2368550"/>
            <a:ext cx="838200" cy="715963"/>
            <a:chOff x="5715000" y="2286000"/>
            <a:chExt cx="838200" cy="717187"/>
          </a:xfrm>
        </p:grpSpPr>
        <p:sp>
          <p:nvSpPr>
            <p:cNvPr id="400" name="Oval 399"/>
            <p:cNvSpPr/>
            <p:nvPr/>
          </p:nvSpPr>
          <p:spPr>
            <a:xfrm>
              <a:off x="6167437" y="2667651"/>
              <a:ext cx="385763" cy="33553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5715000" y="2286000"/>
              <a:ext cx="457200" cy="381651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712" name="Straight Connector 401"/>
            <p:cNvCxnSpPr>
              <a:cxnSpLocks noChangeShapeType="1"/>
              <a:endCxn id="400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78" name="Group 402"/>
          <p:cNvGrpSpPr>
            <a:grpSpLocks/>
          </p:cNvGrpSpPr>
          <p:nvPr/>
        </p:nvGrpSpPr>
        <p:grpSpPr bwMode="auto">
          <a:xfrm>
            <a:off x="2647950" y="2389188"/>
            <a:ext cx="838200" cy="717550"/>
            <a:chOff x="5715000" y="2286000"/>
            <a:chExt cx="838200" cy="717187"/>
          </a:xfrm>
        </p:grpSpPr>
        <p:sp>
          <p:nvSpPr>
            <p:cNvPr id="404" name="Oval 403"/>
            <p:cNvSpPr/>
            <p:nvPr/>
          </p:nvSpPr>
          <p:spPr>
            <a:xfrm>
              <a:off x="6167438" y="2666807"/>
              <a:ext cx="385762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709" name="Straight Connector 405"/>
            <p:cNvCxnSpPr>
              <a:cxnSpLocks noChangeShapeType="1"/>
              <a:endCxn id="404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79" name="Group 406"/>
          <p:cNvGrpSpPr>
            <a:grpSpLocks/>
          </p:cNvGrpSpPr>
          <p:nvPr/>
        </p:nvGrpSpPr>
        <p:grpSpPr bwMode="auto">
          <a:xfrm>
            <a:off x="3609975" y="2403475"/>
            <a:ext cx="838200" cy="717550"/>
            <a:chOff x="5715000" y="2286000"/>
            <a:chExt cx="838200" cy="717187"/>
          </a:xfrm>
        </p:grpSpPr>
        <p:sp>
          <p:nvSpPr>
            <p:cNvPr id="408" name="Oval 407"/>
            <p:cNvSpPr/>
            <p:nvPr/>
          </p:nvSpPr>
          <p:spPr>
            <a:xfrm>
              <a:off x="6167438" y="2666807"/>
              <a:ext cx="385762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09" name="Rectangle 408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706" name="Straight Connector 409"/>
            <p:cNvCxnSpPr>
              <a:cxnSpLocks noChangeShapeType="1"/>
              <a:endCxn id="408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0" name="Group 410"/>
          <p:cNvGrpSpPr>
            <a:grpSpLocks/>
          </p:cNvGrpSpPr>
          <p:nvPr/>
        </p:nvGrpSpPr>
        <p:grpSpPr bwMode="auto">
          <a:xfrm>
            <a:off x="1643063" y="1611313"/>
            <a:ext cx="838200" cy="715962"/>
            <a:chOff x="5715000" y="2286000"/>
            <a:chExt cx="838200" cy="717187"/>
          </a:xfrm>
        </p:grpSpPr>
        <p:sp>
          <p:nvSpPr>
            <p:cNvPr id="412" name="Oval 411"/>
            <p:cNvSpPr/>
            <p:nvPr/>
          </p:nvSpPr>
          <p:spPr>
            <a:xfrm>
              <a:off x="6167437" y="2667652"/>
              <a:ext cx="385763" cy="335535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5715000" y="2286000"/>
              <a:ext cx="457200" cy="381652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703" name="Straight Connector 413"/>
            <p:cNvCxnSpPr>
              <a:cxnSpLocks noChangeShapeType="1"/>
              <a:endCxn id="412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1" name="Group 414"/>
          <p:cNvGrpSpPr>
            <a:grpSpLocks/>
          </p:cNvGrpSpPr>
          <p:nvPr/>
        </p:nvGrpSpPr>
        <p:grpSpPr bwMode="auto">
          <a:xfrm>
            <a:off x="638175" y="1612900"/>
            <a:ext cx="838200" cy="717550"/>
            <a:chOff x="5715000" y="2286000"/>
            <a:chExt cx="838200" cy="717187"/>
          </a:xfrm>
        </p:grpSpPr>
        <p:sp>
          <p:nvSpPr>
            <p:cNvPr id="416" name="Oval 415"/>
            <p:cNvSpPr/>
            <p:nvPr/>
          </p:nvSpPr>
          <p:spPr>
            <a:xfrm>
              <a:off x="6167438" y="2666807"/>
              <a:ext cx="385762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700" name="Straight Connector 417"/>
            <p:cNvCxnSpPr>
              <a:cxnSpLocks noChangeShapeType="1"/>
              <a:endCxn id="416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2" name="Group 418"/>
          <p:cNvGrpSpPr>
            <a:grpSpLocks/>
          </p:cNvGrpSpPr>
          <p:nvPr/>
        </p:nvGrpSpPr>
        <p:grpSpPr bwMode="auto">
          <a:xfrm>
            <a:off x="2633663" y="1635125"/>
            <a:ext cx="838200" cy="715963"/>
            <a:chOff x="5715000" y="2286000"/>
            <a:chExt cx="838200" cy="717187"/>
          </a:xfrm>
        </p:grpSpPr>
        <p:sp>
          <p:nvSpPr>
            <p:cNvPr id="420" name="Oval 419"/>
            <p:cNvSpPr/>
            <p:nvPr/>
          </p:nvSpPr>
          <p:spPr>
            <a:xfrm>
              <a:off x="6167437" y="2667651"/>
              <a:ext cx="385763" cy="33553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21" name="Rectangle 420"/>
            <p:cNvSpPr/>
            <p:nvPr/>
          </p:nvSpPr>
          <p:spPr>
            <a:xfrm>
              <a:off x="5715000" y="2286000"/>
              <a:ext cx="457200" cy="381651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97" name="Straight Connector 421"/>
            <p:cNvCxnSpPr>
              <a:cxnSpLocks noChangeShapeType="1"/>
              <a:endCxn id="420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3" name="Group 422"/>
          <p:cNvGrpSpPr>
            <a:grpSpLocks/>
          </p:cNvGrpSpPr>
          <p:nvPr/>
        </p:nvGrpSpPr>
        <p:grpSpPr bwMode="auto">
          <a:xfrm>
            <a:off x="3595688" y="1649413"/>
            <a:ext cx="838200" cy="715962"/>
            <a:chOff x="5715000" y="2286000"/>
            <a:chExt cx="838200" cy="717187"/>
          </a:xfrm>
        </p:grpSpPr>
        <p:sp>
          <p:nvSpPr>
            <p:cNvPr id="424" name="Oval 423"/>
            <p:cNvSpPr/>
            <p:nvPr/>
          </p:nvSpPr>
          <p:spPr>
            <a:xfrm>
              <a:off x="6167437" y="2667652"/>
              <a:ext cx="385763" cy="335535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5715000" y="2286000"/>
              <a:ext cx="457200" cy="381652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94" name="Straight Connector 425"/>
            <p:cNvCxnSpPr>
              <a:cxnSpLocks noChangeShapeType="1"/>
              <a:endCxn id="424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4" name="Group 426"/>
          <p:cNvGrpSpPr>
            <a:grpSpLocks/>
          </p:cNvGrpSpPr>
          <p:nvPr/>
        </p:nvGrpSpPr>
        <p:grpSpPr bwMode="auto">
          <a:xfrm>
            <a:off x="1639888" y="3927475"/>
            <a:ext cx="838200" cy="717550"/>
            <a:chOff x="5715000" y="2286000"/>
            <a:chExt cx="838200" cy="717187"/>
          </a:xfrm>
        </p:grpSpPr>
        <p:sp>
          <p:nvSpPr>
            <p:cNvPr id="428" name="Oval 427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91" name="Straight Connector 429"/>
            <p:cNvCxnSpPr>
              <a:cxnSpLocks noChangeShapeType="1"/>
              <a:endCxn id="428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5" name="Group 430"/>
          <p:cNvGrpSpPr>
            <a:grpSpLocks/>
          </p:cNvGrpSpPr>
          <p:nvPr/>
        </p:nvGrpSpPr>
        <p:grpSpPr bwMode="auto">
          <a:xfrm>
            <a:off x="635000" y="3929063"/>
            <a:ext cx="838200" cy="717550"/>
            <a:chOff x="5715000" y="2286000"/>
            <a:chExt cx="838200" cy="717187"/>
          </a:xfrm>
        </p:grpSpPr>
        <p:sp>
          <p:nvSpPr>
            <p:cNvPr id="432" name="Oval 431"/>
            <p:cNvSpPr/>
            <p:nvPr/>
          </p:nvSpPr>
          <p:spPr>
            <a:xfrm>
              <a:off x="6167438" y="2666807"/>
              <a:ext cx="385762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33" name="Rectangle 432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88" name="Straight Connector 433"/>
            <p:cNvCxnSpPr>
              <a:cxnSpLocks noChangeShapeType="1"/>
              <a:endCxn id="432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6" name="Group 434"/>
          <p:cNvGrpSpPr>
            <a:grpSpLocks/>
          </p:cNvGrpSpPr>
          <p:nvPr/>
        </p:nvGrpSpPr>
        <p:grpSpPr bwMode="auto">
          <a:xfrm>
            <a:off x="2630488" y="3951288"/>
            <a:ext cx="838200" cy="717550"/>
            <a:chOff x="5715000" y="2286000"/>
            <a:chExt cx="838200" cy="717187"/>
          </a:xfrm>
        </p:grpSpPr>
        <p:sp>
          <p:nvSpPr>
            <p:cNvPr id="436" name="Oval 435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85" name="Straight Connector 437"/>
            <p:cNvCxnSpPr>
              <a:cxnSpLocks noChangeShapeType="1"/>
              <a:endCxn id="436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7" name="Group 438"/>
          <p:cNvGrpSpPr>
            <a:grpSpLocks/>
          </p:cNvGrpSpPr>
          <p:nvPr/>
        </p:nvGrpSpPr>
        <p:grpSpPr bwMode="auto">
          <a:xfrm>
            <a:off x="3592513" y="3965575"/>
            <a:ext cx="838200" cy="717550"/>
            <a:chOff x="5715000" y="2286000"/>
            <a:chExt cx="838200" cy="717187"/>
          </a:xfrm>
        </p:grpSpPr>
        <p:sp>
          <p:nvSpPr>
            <p:cNvPr id="440" name="Oval 439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82" name="Straight Connector 441"/>
            <p:cNvCxnSpPr>
              <a:cxnSpLocks noChangeShapeType="1"/>
              <a:endCxn id="440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8" name="Group 442"/>
          <p:cNvGrpSpPr>
            <a:grpSpLocks/>
          </p:cNvGrpSpPr>
          <p:nvPr/>
        </p:nvGrpSpPr>
        <p:grpSpPr bwMode="auto">
          <a:xfrm>
            <a:off x="1614488" y="3136900"/>
            <a:ext cx="838200" cy="717550"/>
            <a:chOff x="5715000" y="2286000"/>
            <a:chExt cx="838200" cy="717187"/>
          </a:xfrm>
        </p:grpSpPr>
        <p:sp>
          <p:nvSpPr>
            <p:cNvPr id="444" name="Oval 443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45" name="Rectangle 444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79" name="Straight Connector 445"/>
            <p:cNvCxnSpPr>
              <a:cxnSpLocks noChangeShapeType="1"/>
              <a:endCxn id="444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89" name="Group 446"/>
          <p:cNvGrpSpPr>
            <a:grpSpLocks/>
          </p:cNvGrpSpPr>
          <p:nvPr/>
        </p:nvGrpSpPr>
        <p:grpSpPr bwMode="auto">
          <a:xfrm>
            <a:off x="609600" y="3140075"/>
            <a:ext cx="838200" cy="715963"/>
            <a:chOff x="5715000" y="2286000"/>
            <a:chExt cx="838200" cy="717187"/>
          </a:xfrm>
        </p:grpSpPr>
        <p:sp>
          <p:nvSpPr>
            <p:cNvPr id="448" name="Oval 447"/>
            <p:cNvSpPr/>
            <p:nvPr/>
          </p:nvSpPr>
          <p:spPr>
            <a:xfrm>
              <a:off x="6167438" y="2667651"/>
              <a:ext cx="385762" cy="33553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5715000" y="2286000"/>
              <a:ext cx="457200" cy="381651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76" name="Straight Connector 449"/>
            <p:cNvCxnSpPr>
              <a:cxnSpLocks noChangeShapeType="1"/>
              <a:endCxn id="448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90" name="Group 450"/>
          <p:cNvGrpSpPr>
            <a:grpSpLocks/>
          </p:cNvGrpSpPr>
          <p:nvPr/>
        </p:nvGrpSpPr>
        <p:grpSpPr bwMode="auto">
          <a:xfrm>
            <a:off x="2605088" y="3160713"/>
            <a:ext cx="838200" cy="717550"/>
            <a:chOff x="5715000" y="2286000"/>
            <a:chExt cx="838200" cy="717187"/>
          </a:xfrm>
        </p:grpSpPr>
        <p:sp>
          <p:nvSpPr>
            <p:cNvPr id="452" name="Oval 451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73" name="Straight Connector 453"/>
            <p:cNvCxnSpPr>
              <a:cxnSpLocks noChangeShapeType="1"/>
              <a:endCxn id="452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1591" name="Group 454"/>
          <p:cNvGrpSpPr>
            <a:grpSpLocks/>
          </p:cNvGrpSpPr>
          <p:nvPr/>
        </p:nvGrpSpPr>
        <p:grpSpPr bwMode="auto">
          <a:xfrm>
            <a:off x="3567113" y="3175000"/>
            <a:ext cx="838200" cy="717550"/>
            <a:chOff x="5715000" y="2286000"/>
            <a:chExt cx="838200" cy="717187"/>
          </a:xfrm>
        </p:grpSpPr>
        <p:sp>
          <p:nvSpPr>
            <p:cNvPr id="456" name="Oval 455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kern="0" dirty="0">
                  <a:solidFill>
                    <a:sysClr val="windowText" lastClr="000000"/>
                  </a:solidFill>
                  <a:latin typeface="FrutigerNextLT Regular" pitchFamily="18" charset="0"/>
                  <a:ea typeface="굴림" pitchFamily="50" charset="-127"/>
                  <a:cs typeface="Arial" pitchFamily="-105" charset="0"/>
                </a:rPr>
                <a:t>R</a:t>
              </a:r>
            </a:p>
          </p:txBody>
        </p:sp>
        <p:sp>
          <p:nvSpPr>
            <p:cNvPr id="457" name="Rectangle 456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kern="0" dirty="0">
                  <a:solidFill>
                    <a:sysClr val="windowText" lastClr="000000"/>
                  </a:solidFill>
                  <a:latin typeface="Perpetua"/>
                </a:rPr>
                <a:t>PE</a:t>
              </a:r>
            </a:p>
          </p:txBody>
        </p:sp>
        <p:cxnSp>
          <p:nvCxnSpPr>
            <p:cNvPr id="151670" name="Straight Connector 457"/>
            <p:cNvCxnSpPr>
              <a:cxnSpLocks noChangeShapeType="1"/>
              <a:endCxn id="456" idx="1"/>
            </p:cNvCxnSpPr>
            <p:nvPr/>
          </p:nvCxnSpPr>
          <p:spPr bwMode="auto">
            <a:xfrm>
              <a:off x="6172200" y="2667000"/>
              <a:ext cx="51113" cy="4923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59" name="Straight Arrow Connector 458"/>
          <p:cNvCxnSpPr>
            <a:cxnSpLocks noChangeShapeType="1"/>
            <a:stCxn id="396" idx="4"/>
          </p:cNvCxnSpPr>
          <p:nvPr/>
        </p:nvCxnSpPr>
        <p:spPr bwMode="auto">
          <a:xfrm rot="16200000" flipH="1">
            <a:off x="1892300" y="3492500"/>
            <a:ext cx="3241675" cy="2422525"/>
          </a:xfrm>
          <a:prstGeom prst="straightConnector1">
            <a:avLst/>
          </a:prstGeom>
          <a:noFill/>
          <a:ln w="38100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" name="Straight Arrow Connector 459"/>
          <p:cNvCxnSpPr>
            <a:cxnSpLocks noChangeShapeType="1"/>
            <a:stCxn id="396" idx="0"/>
          </p:cNvCxnSpPr>
          <p:nvPr/>
        </p:nvCxnSpPr>
        <p:spPr bwMode="auto">
          <a:xfrm rot="5400000" flipH="1" flipV="1">
            <a:off x="3092450" y="1114425"/>
            <a:ext cx="841375" cy="2422525"/>
          </a:xfrm>
          <a:prstGeom prst="straightConnector1">
            <a:avLst/>
          </a:prstGeom>
          <a:noFill/>
          <a:ln w="38100">
            <a:solidFill>
              <a:srgbClr val="FF0000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" name="Group 460"/>
          <p:cNvGrpSpPr>
            <a:grpSpLocks/>
          </p:cNvGrpSpPr>
          <p:nvPr/>
        </p:nvGrpSpPr>
        <p:grpSpPr bwMode="auto">
          <a:xfrm>
            <a:off x="6710363" y="3025775"/>
            <a:ext cx="2282825" cy="2884488"/>
            <a:chOff x="6711012" y="3025435"/>
            <a:chExt cx="2281600" cy="2884692"/>
          </a:xfrm>
        </p:grpSpPr>
        <p:grpSp>
          <p:nvGrpSpPr>
            <p:cNvPr id="151627" name="Group 419"/>
            <p:cNvGrpSpPr>
              <a:grpSpLocks/>
            </p:cNvGrpSpPr>
            <p:nvPr/>
          </p:nvGrpSpPr>
          <p:grpSpPr bwMode="auto">
            <a:xfrm>
              <a:off x="6711012" y="3025435"/>
              <a:ext cx="2175930" cy="2884692"/>
              <a:chOff x="6711012" y="3025435"/>
              <a:chExt cx="2175930" cy="2884692"/>
            </a:xfrm>
          </p:grpSpPr>
          <p:sp>
            <p:nvSpPr>
              <p:cNvPr id="465" name="Line 197"/>
              <p:cNvSpPr>
                <a:spLocks noChangeShapeType="1"/>
              </p:cNvSpPr>
              <p:nvPr/>
            </p:nvSpPr>
            <p:spPr bwMode="auto">
              <a:xfrm flipH="1">
                <a:off x="6720532" y="3025435"/>
                <a:ext cx="142798" cy="1588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grpSp>
            <p:nvGrpSpPr>
              <p:cNvPr id="151631" name="Group 418"/>
              <p:cNvGrpSpPr>
                <a:grpSpLocks/>
              </p:cNvGrpSpPr>
              <p:nvPr/>
            </p:nvGrpSpPr>
            <p:grpSpPr bwMode="auto">
              <a:xfrm>
                <a:off x="6711012" y="3025435"/>
                <a:ext cx="2175930" cy="2884692"/>
                <a:chOff x="6711012" y="3025435"/>
                <a:chExt cx="2175930" cy="2884692"/>
              </a:xfrm>
            </p:grpSpPr>
            <p:sp>
              <p:nvSpPr>
                <p:cNvPr id="467" name="Freeform 194"/>
                <p:cNvSpPr>
                  <a:spLocks/>
                </p:cNvSpPr>
                <p:nvPr/>
              </p:nvSpPr>
              <p:spPr bwMode="auto">
                <a:xfrm>
                  <a:off x="6715771" y="3739861"/>
                  <a:ext cx="184051" cy="7604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2" y="0"/>
                    </a:cxn>
                    <a:cxn ang="0">
                      <a:pos x="182" y="690"/>
                    </a:cxn>
                  </a:cxnLst>
                  <a:rect l="0" t="0" r="r" b="b"/>
                  <a:pathLst>
                    <a:path w="182" h="690">
                      <a:moveTo>
                        <a:pt x="0" y="0"/>
                      </a:moveTo>
                      <a:lnTo>
                        <a:pt x="182" y="0"/>
                      </a:lnTo>
                      <a:lnTo>
                        <a:pt x="182" y="69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68" name="Freeform 198"/>
                <p:cNvSpPr>
                  <a:spLocks/>
                </p:cNvSpPr>
                <p:nvPr/>
              </p:nvSpPr>
              <p:spPr bwMode="auto">
                <a:xfrm>
                  <a:off x="6714185" y="4473337"/>
                  <a:ext cx="133278" cy="24290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3" y="0"/>
                    </a:cxn>
                    <a:cxn ang="0">
                      <a:pos x="133" y="220"/>
                    </a:cxn>
                  </a:cxnLst>
                  <a:rect l="0" t="0" r="r" b="b"/>
                  <a:pathLst>
                    <a:path w="133" h="220">
                      <a:moveTo>
                        <a:pt x="0" y="0"/>
                      </a:moveTo>
                      <a:lnTo>
                        <a:pt x="133" y="0"/>
                      </a:lnTo>
                      <a:lnTo>
                        <a:pt x="133" y="22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69" name="Line 200"/>
                <p:cNvSpPr>
                  <a:spLocks noChangeShapeType="1"/>
                </p:cNvSpPr>
                <p:nvPr/>
              </p:nvSpPr>
              <p:spPr bwMode="auto">
                <a:xfrm>
                  <a:off x="6711012" y="5206814"/>
                  <a:ext cx="136452" cy="0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0" name="Line 70"/>
                <p:cNvSpPr>
                  <a:spLocks noChangeShapeType="1"/>
                </p:cNvSpPr>
                <p:nvPr/>
              </p:nvSpPr>
              <p:spPr bwMode="auto">
                <a:xfrm>
                  <a:off x="6847464" y="4716243"/>
                  <a:ext cx="147558" cy="0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1" name="Rectangle 13"/>
                <p:cNvSpPr>
                  <a:spLocks noChangeArrowheads="1"/>
                </p:cNvSpPr>
                <p:nvPr/>
              </p:nvSpPr>
              <p:spPr bwMode="auto">
                <a:xfrm>
                  <a:off x="7055314" y="4011343"/>
                  <a:ext cx="1031321" cy="1408212"/>
                </a:xfrm>
                <a:prstGeom prst="rect">
                  <a:avLst/>
                </a:prstGeom>
                <a:solidFill>
                  <a:srgbClr val="E6E6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2" name="Rectangle 14"/>
                <p:cNvSpPr>
                  <a:spLocks noChangeArrowheads="1"/>
                </p:cNvSpPr>
                <p:nvPr/>
              </p:nvSpPr>
              <p:spPr bwMode="auto">
                <a:xfrm>
                  <a:off x="7055314" y="4011343"/>
                  <a:ext cx="1031321" cy="1408212"/>
                </a:xfrm>
                <a:prstGeom prst="rect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3" name="Freeform 15"/>
                <p:cNvSpPr>
                  <a:spLocks/>
                </p:cNvSpPr>
                <p:nvPr/>
              </p:nvSpPr>
              <p:spPr bwMode="auto">
                <a:xfrm>
                  <a:off x="7183833" y="4247896"/>
                  <a:ext cx="772697" cy="92875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3" y="0"/>
                    </a:cxn>
                    <a:cxn ang="0">
                      <a:pos x="613" y="843"/>
                    </a:cxn>
                    <a:cxn ang="0">
                      <a:pos x="766" y="843"/>
                    </a:cxn>
                  </a:cxnLst>
                  <a:rect l="0" t="0" r="r" b="b"/>
                  <a:pathLst>
                    <a:path w="766" h="843">
                      <a:moveTo>
                        <a:pt x="0" y="0"/>
                      </a:moveTo>
                      <a:lnTo>
                        <a:pt x="153" y="0"/>
                      </a:lnTo>
                      <a:lnTo>
                        <a:pt x="613" y="843"/>
                      </a:lnTo>
                      <a:lnTo>
                        <a:pt x="766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4" name="Freeform 16"/>
                <p:cNvSpPr>
                  <a:spLocks/>
                </p:cNvSpPr>
                <p:nvPr/>
              </p:nvSpPr>
              <p:spPr bwMode="auto">
                <a:xfrm>
                  <a:off x="7183833" y="4247896"/>
                  <a:ext cx="772697" cy="928754"/>
                </a:xfrm>
                <a:custGeom>
                  <a:avLst/>
                  <a:gdLst/>
                  <a:ahLst/>
                  <a:cxnLst>
                    <a:cxn ang="0">
                      <a:pos x="766" y="0"/>
                    </a:cxn>
                    <a:cxn ang="0">
                      <a:pos x="613" y="0"/>
                    </a:cxn>
                    <a:cxn ang="0">
                      <a:pos x="153" y="843"/>
                    </a:cxn>
                    <a:cxn ang="0">
                      <a:pos x="0" y="843"/>
                    </a:cxn>
                  </a:cxnLst>
                  <a:rect l="0" t="0" r="r" b="b"/>
                  <a:pathLst>
                    <a:path w="766" h="843">
                      <a:moveTo>
                        <a:pt x="766" y="0"/>
                      </a:moveTo>
                      <a:lnTo>
                        <a:pt x="613" y="0"/>
                      </a:lnTo>
                      <a:lnTo>
                        <a:pt x="153" y="843"/>
                      </a:lnTo>
                      <a:lnTo>
                        <a:pt x="0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5" name="Line 17"/>
                <p:cNvSpPr>
                  <a:spLocks noChangeShapeType="1"/>
                </p:cNvSpPr>
                <p:nvPr/>
              </p:nvSpPr>
              <p:spPr bwMode="auto">
                <a:xfrm>
                  <a:off x="8086636" y="4251072"/>
                  <a:ext cx="249104" cy="0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6" name="Freeform 18"/>
                <p:cNvSpPr>
                  <a:spLocks/>
                </p:cNvSpPr>
                <p:nvPr/>
              </p:nvSpPr>
              <p:spPr bwMode="auto">
                <a:xfrm>
                  <a:off x="8327806" y="4214557"/>
                  <a:ext cx="66639" cy="730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7" name="Line 19"/>
                <p:cNvSpPr>
                  <a:spLocks noChangeShapeType="1"/>
                </p:cNvSpPr>
                <p:nvPr/>
              </p:nvSpPr>
              <p:spPr bwMode="auto">
                <a:xfrm>
                  <a:off x="8086636" y="5181412"/>
                  <a:ext cx="249104" cy="0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78" name="Freeform 20"/>
                <p:cNvSpPr>
                  <a:spLocks/>
                </p:cNvSpPr>
                <p:nvPr/>
              </p:nvSpPr>
              <p:spPr bwMode="auto">
                <a:xfrm>
                  <a:off x="8327806" y="5144898"/>
                  <a:ext cx="66639" cy="730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151644" name="Rectangle 21"/>
                <p:cNvSpPr>
                  <a:spLocks noChangeArrowheads="1"/>
                </p:cNvSpPr>
                <p:nvPr/>
              </p:nvSpPr>
              <p:spPr bwMode="auto">
                <a:xfrm>
                  <a:off x="7091808" y="5429080"/>
                  <a:ext cx="604513" cy="1857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Crossbar 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51645" name="Rectangle 22"/>
                <p:cNvSpPr>
                  <a:spLocks noChangeArrowheads="1"/>
                </p:cNvSpPr>
                <p:nvPr/>
              </p:nvSpPr>
              <p:spPr bwMode="auto">
                <a:xfrm>
                  <a:off x="7683627" y="5429080"/>
                  <a:ext cx="57119" cy="1857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(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51646" name="Rectangle 23"/>
                <p:cNvSpPr>
                  <a:spLocks noChangeArrowheads="1"/>
                </p:cNvSpPr>
                <p:nvPr/>
              </p:nvSpPr>
              <p:spPr bwMode="auto">
                <a:xfrm>
                  <a:off x="7724880" y="5429080"/>
                  <a:ext cx="106306" cy="1857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5 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51647" name="Rectangle 24"/>
                <p:cNvSpPr>
                  <a:spLocks noChangeArrowheads="1"/>
                </p:cNvSpPr>
                <p:nvPr/>
              </p:nvSpPr>
              <p:spPr bwMode="auto">
                <a:xfrm>
                  <a:off x="7834359" y="5429080"/>
                  <a:ext cx="120585" cy="1857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x 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51648" name="Rectangle 25"/>
                <p:cNvSpPr>
                  <a:spLocks noChangeArrowheads="1"/>
                </p:cNvSpPr>
                <p:nvPr/>
              </p:nvSpPr>
              <p:spPr bwMode="auto">
                <a:xfrm>
                  <a:off x="7937491" y="5429080"/>
                  <a:ext cx="69813" cy="1857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5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51649" name="Rectangle 26"/>
                <p:cNvSpPr>
                  <a:spLocks noChangeArrowheads="1"/>
                </p:cNvSpPr>
                <p:nvPr/>
              </p:nvSpPr>
              <p:spPr bwMode="auto">
                <a:xfrm>
                  <a:off x="8012064" y="5429080"/>
                  <a:ext cx="55532" cy="1857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)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485" name="Freeform 55"/>
                <p:cNvSpPr>
                  <a:spLocks/>
                </p:cNvSpPr>
                <p:nvPr/>
              </p:nvSpPr>
              <p:spPr bwMode="auto">
                <a:xfrm>
                  <a:off x="6863330" y="3025435"/>
                  <a:ext cx="131691" cy="12256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112"/>
                    </a:cxn>
                    <a:cxn ang="0">
                      <a:pos x="131" y="1112"/>
                    </a:cxn>
                  </a:cxnLst>
                  <a:rect l="0" t="0" r="r" b="b"/>
                  <a:pathLst>
                    <a:path w="131" h="1112">
                      <a:moveTo>
                        <a:pt x="0" y="0"/>
                      </a:moveTo>
                      <a:lnTo>
                        <a:pt x="88" y="0"/>
                      </a:lnTo>
                      <a:lnTo>
                        <a:pt x="88" y="1112"/>
                      </a:lnTo>
                      <a:lnTo>
                        <a:pt x="131" y="1112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86" name="Freeform 56"/>
                <p:cNvSpPr>
                  <a:spLocks/>
                </p:cNvSpPr>
                <p:nvPr/>
              </p:nvSpPr>
              <p:spPr bwMode="auto">
                <a:xfrm>
                  <a:off x="6987089" y="4214557"/>
                  <a:ext cx="68225" cy="730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151652" name="Rectangle 59"/>
                <p:cNvSpPr>
                  <a:spLocks noChangeArrowheads="1"/>
                </p:cNvSpPr>
                <p:nvPr/>
              </p:nvSpPr>
              <p:spPr bwMode="auto">
                <a:xfrm>
                  <a:off x="8407139" y="4154228"/>
                  <a:ext cx="449022" cy="185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To East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51653" name="Rectangle 60"/>
                <p:cNvSpPr>
                  <a:spLocks noChangeArrowheads="1"/>
                </p:cNvSpPr>
                <p:nvPr/>
              </p:nvSpPr>
              <p:spPr bwMode="auto">
                <a:xfrm>
                  <a:off x="8407139" y="5087744"/>
                  <a:ext cx="353823" cy="184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To PE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489" name="Freeform 71"/>
                <p:cNvSpPr>
                  <a:spLocks/>
                </p:cNvSpPr>
                <p:nvPr/>
              </p:nvSpPr>
              <p:spPr bwMode="auto">
                <a:xfrm>
                  <a:off x="6987089" y="4679727"/>
                  <a:ext cx="68225" cy="730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0" name="Freeform 72"/>
                <p:cNvSpPr>
                  <a:spLocks/>
                </p:cNvSpPr>
                <p:nvPr/>
              </p:nvSpPr>
              <p:spPr bwMode="auto">
                <a:xfrm>
                  <a:off x="6771305" y="5176650"/>
                  <a:ext cx="223717" cy="733477"/>
                </a:xfrm>
                <a:custGeom>
                  <a:avLst/>
                  <a:gdLst/>
                  <a:ahLst/>
                  <a:cxnLst>
                    <a:cxn ang="0">
                      <a:pos x="0" y="665"/>
                    </a:cxn>
                    <a:cxn ang="0">
                      <a:pos x="129" y="665"/>
                    </a:cxn>
                    <a:cxn ang="0">
                      <a:pos x="129" y="0"/>
                    </a:cxn>
                    <a:cxn ang="0">
                      <a:pos x="222" y="0"/>
                    </a:cxn>
                  </a:cxnLst>
                  <a:rect l="0" t="0" r="r" b="b"/>
                  <a:pathLst>
                    <a:path w="222" h="665">
                      <a:moveTo>
                        <a:pt x="0" y="665"/>
                      </a:moveTo>
                      <a:lnTo>
                        <a:pt x="129" y="665"/>
                      </a:lnTo>
                      <a:lnTo>
                        <a:pt x="129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1" name="Freeform 73"/>
                <p:cNvSpPr>
                  <a:spLocks/>
                </p:cNvSpPr>
                <p:nvPr/>
              </p:nvSpPr>
              <p:spPr bwMode="auto">
                <a:xfrm>
                  <a:off x="6987089" y="5141723"/>
                  <a:ext cx="68225" cy="73030"/>
                </a:xfrm>
                <a:custGeom>
                  <a:avLst/>
                  <a:gdLst/>
                  <a:ahLst/>
                  <a:cxnLst>
                    <a:cxn ang="0">
                      <a:pos x="0" y="67"/>
                    </a:cxn>
                    <a:cxn ang="0">
                      <a:pos x="67" y="33"/>
                    </a:cxn>
                    <a:cxn ang="0">
                      <a:pos x="0" y="0"/>
                    </a:cxn>
                    <a:cxn ang="0">
                      <a:pos x="0" y="67"/>
                    </a:cxn>
                  </a:cxnLst>
                  <a:rect l="0" t="0" r="r" b="b"/>
                  <a:pathLst>
                    <a:path w="67" h="67">
                      <a:moveTo>
                        <a:pt x="0" y="67"/>
                      </a:moveTo>
                      <a:lnTo>
                        <a:pt x="67" y="33"/>
                      </a:lnTo>
                      <a:lnTo>
                        <a:pt x="0" y="0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2" name="Line 195"/>
                <p:cNvSpPr>
                  <a:spLocks noChangeShapeType="1"/>
                </p:cNvSpPr>
                <p:nvPr/>
              </p:nvSpPr>
              <p:spPr bwMode="auto">
                <a:xfrm>
                  <a:off x="6899823" y="4500327"/>
                  <a:ext cx="95199" cy="1587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3" name="Freeform 196"/>
                <p:cNvSpPr>
                  <a:spLocks/>
                </p:cNvSpPr>
                <p:nvPr/>
              </p:nvSpPr>
              <p:spPr bwMode="auto">
                <a:xfrm>
                  <a:off x="6987089" y="4463812"/>
                  <a:ext cx="68225" cy="7461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4" name="Freeform 201"/>
                <p:cNvSpPr>
                  <a:spLocks/>
                </p:cNvSpPr>
                <p:nvPr/>
              </p:nvSpPr>
              <p:spPr bwMode="auto">
                <a:xfrm>
                  <a:off x="6847464" y="4952796"/>
                  <a:ext cx="147558" cy="254018"/>
                </a:xfrm>
                <a:custGeom>
                  <a:avLst/>
                  <a:gdLst/>
                  <a:ahLst/>
                  <a:cxnLst>
                    <a:cxn ang="0">
                      <a:pos x="146" y="0"/>
                    </a:cxn>
                    <a:cxn ang="0">
                      <a:pos x="0" y="0"/>
                    </a:cxn>
                    <a:cxn ang="0">
                      <a:pos x="0" y="230"/>
                    </a:cxn>
                  </a:cxnLst>
                  <a:rect l="0" t="0" r="r" b="b"/>
                  <a:pathLst>
                    <a:path w="146" h="230">
                      <a:moveTo>
                        <a:pt x="146" y="0"/>
                      </a:moveTo>
                      <a:lnTo>
                        <a:pt x="0" y="0"/>
                      </a:lnTo>
                      <a:lnTo>
                        <a:pt x="0" y="23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5" name="Freeform 202"/>
                <p:cNvSpPr>
                  <a:spLocks/>
                </p:cNvSpPr>
                <p:nvPr/>
              </p:nvSpPr>
              <p:spPr bwMode="auto">
                <a:xfrm>
                  <a:off x="6987089" y="4914694"/>
                  <a:ext cx="68225" cy="7461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4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6" name="Line 203"/>
                <p:cNvSpPr>
                  <a:spLocks noChangeShapeType="1"/>
                </p:cNvSpPr>
                <p:nvPr/>
              </p:nvSpPr>
              <p:spPr bwMode="auto">
                <a:xfrm>
                  <a:off x="8086636" y="4500327"/>
                  <a:ext cx="249104" cy="1587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7" name="Freeform 204"/>
                <p:cNvSpPr>
                  <a:spLocks/>
                </p:cNvSpPr>
                <p:nvPr/>
              </p:nvSpPr>
              <p:spPr bwMode="auto">
                <a:xfrm>
                  <a:off x="8327806" y="4463812"/>
                  <a:ext cx="66639" cy="7461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8" name="Line 205"/>
                <p:cNvSpPr>
                  <a:spLocks noChangeShapeType="1"/>
                </p:cNvSpPr>
                <p:nvPr/>
              </p:nvSpPr>
              <p:spPr bwMode="auto">
                <a:xfrm>
                  <a:off x="8086636" y="4716243"/>
                  <a:ext cx="249104" cy="0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499" name="Freeform 206"/>
                <p:cNvSpPr>
                  <a:spLocks/>
                </p:cNvSpPr>
                <p:nvPr/>
              </p:nvSpPr>
              <p:spPr bwMode="auto">
                <a:xfrm>
                  <a:off x="8327806" y="4679727"/>
                  <a:ext cx="66639" cy="730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500" name="Line 207"/>
                <p:cNvSpPr>
                  <a:spLocks noChangeShapeType="1"/>
                </p:cNvSpPr>
                <p:nvPr/>
              </p:nvSpPr>
              <p:spPr bwMode="auto">
                <a:xfrm>
                  <a:off x="8086636" y="4952796"/>
                  <a:ext cx="249104" cy="1588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501" name="Freeform 208"/>
                <p:cNvSpPr>
                  <a:spLocks/>
                </p:cNvSpPr>
                <p:nvPr/>
              </p:nvSpPr>
              <p:spPr bwMode="auto">
                <a:xfrm>
                  <a:off x="8327806" y="4914694"/>
                  <a:ext cx="66639" cy="7461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4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kern="0">
                    <a:solidFill>
                      <a:sysClr val="windowText" lastClr="000000"/>
                    </a:solidFill>
                    <a:latin typeface="Arial" pitchFamily="-105" charset="0"/>
                    <a:ea typeface="Arial" pitchFamily="-105" charset="0"/>
                    <a:cs typeface="Arial" pitchFamily="-105" charset="0"/>
                  </a:endParaRPr>
                </a:p>
              </p:txBody>
            </p:sp>
            <p:sp>
              <p:nvSpPr>
                <p:cNvPr id="151667" name="Rectangle 209"/>
                <p:cNvSpPr>
                  <a:spLocks noChangeArrowheads="1"/>
                </p:cNvSpPr>
                <p:nvPr/>
              </p:nvSpPr>
              <p:spPr bwMode="auto">
                <a:xfrm>
                  <a:off x="8407139" y="4408246"/>
                  <a:ext cx="479168" cy="184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To West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</p:grpSp>
        </p:grpSp>
        <p:sp>
          <p:nvSpPr>
            <p:cNvPr id="151628" name="Rectangle 210"/>
            <p:cNvSpPr>
              <a:spLocks noChangeArrowheads="1"/>
            </p:cNvSpPr>
            <p:nvPr/>
          </p:nvSpPr>
          <p:spPr bwMode="auto">
            <a:xfrm>
              <a:off x="8407138" y="4624161"/>
              <a:ext cx="585474" cy="18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To North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51629" name="Rectangle 211"/>
            <p:cNvSpPr>
              <a:spLocks noChangeArrowheads="1"/>
            </p:cNvSpPr>
            <p:nvPr/>
          </p:nvSpPr>
          <p:spPr bwMode="auto">
            <a:xfrm>
              <a:off x="8407138" y="4863890"/>
              <a:ext cx="572780" cy="18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To South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</p:grpSp>
      <p:sp>
        <p:nvSpPr>
          <p:cNvPr id="503" name="Rectangle 216"/>
          <p:cNvSpPr>
            <a:spLocks noChangeArrowheads="1"/>
          </p:cNvSpPr>
          <p:nvPr/>
        </p:nvSpPr>
        <p:spPr bwMode="auto">
          <a:xfrm>
            <a:off x="5435600" y="2438400"/>
            <a:ext cx="1371600" cy="9969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itchFamily="-105" charset="0"/>
              <a:ea typeface="Arial" pitchFamily="-105" charset="0"/>
              <a:cs typeface="Arial" pitchFamily="-105" charset="0"/>
            </a:endParaRPr>
          </a:p>
        </p:txBody>
      </p:sp>
      <p:sp>
        <p:nvSpPr>
          <p:cNvPr id="504" name="Text Box 217"/>
          <p:cNvSpPr txBox="1">
            <a:spLocks noChangeArrowheads="1"/>
          </p:cNvSpPr>
          <p:nvPr/>
        </p:nvSpPr>
        <p:spPr bwMode="auto">
          <a:xfrm>
            <a:off x="5257800" y="2057400"/>
            <a:ext cx="26463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600" b="1" smtClean="0">
                <a:solidFill>
                  <a:srgbClr val="FF0000"/>
                </a:solidFill>
                <a:ea typeface="굴림" charset="0"/>
                <a:cs typeface="굴림" charset="0"/>
              </a:rPr>
              <a:t>Input Port with Buffers</a:t>
            </a:r>
          </a:p>
        </p:txBody>
      </p:sp>
      <p:sp>
        <p:nvSpPr>
          <p:cNvPr id="505" name="Text Box 219"/>
          <p:cNvSpPr txBox="1">
            <a:spLocks noChangeArrowheads="1"/>
          </p:cNvSpPr>
          <p:nvPr/>
        </p:nvSpPr>
        <p:spPr bwMode="auto">
          <a:xfrm>
            <a:off x="7018338" y="2438400"/>
            <a:ext cx="18208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600" b="1" smtClean="0">
                <a:solidFill>
                  <a:srgbClr val="0000FF"/>
                </a:solidFill>
                <a:ea typeface="굴림" charset="0"/>
                <a:cs typeface="굴림" charset="0"/>
              </a:rPr>
              <a:t>Control Logic</a:t>
            </a:r>
          </a:p>
        </p:txBody>
      </p:sp>
      <p:sp>
        <p:nvSpPr>
          <p:cNvPr id="506" name="Text Box 221"/>
          <p:cNvSpPr txBox="1">
            <a:spLocks noChangeArrowheads="1"/>
          </p:cNvSpPr>
          <p:nvPr/>
        </p:nvSpPr>
        <p:spPr bwMode="auto">
          <a:xfrm>
            <a:off x="7162800" y="57150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600" b="1" smtClean="0">
                <a:solidFill>
                  <a:srgbClr val="99CC00"/>
                </a:solidFill>
                <a:ea typeface="굴림" charset="0"/>
                <a:cs typeface="굴림" charset="0"/>
              </a:rPr>
              <a:t>Crossbar</a:t>
            </a:r>
          </a:p>
        </p:txBody>
      </p:sp>
      <p:sp>
        <p:nvSpPr>
          <p:cNvPr id="507" name="Rectangle 506"/>
          <p:cNvSpPr/>
          <p:nvPr/>
        </p:nvSpPr>
        <p:spPr>
          <a:xfrm>
            <a:off x="4724400" y="1905000"/>
            <a:ext cx="4343400" cy="4419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" lastClr="FFFFFF"/>
              </a:solidFill>
              <a:latin typeface="Perpetua"/>
            </a:endParaRPr>
          </a:p>
        </p:txBody>
      </p:sp>
      <p:sp>
        <p:nvSpPr>
          <p:cNvPr id="508" name="Oval 507"/>
          <p:cNvSpPr/>
          <p:nvPr/>
        </p:nvSpPr>
        <p:spPr>
          <a:xfrm>
            <a:off x="228600" y="5257800"/>
            <a:ext cx="385763" cy="336550"/>
          </a:xfrm>
          <a:prstGeom prst="ellipse">
            <a:avLst/>
          </a:prstGeom>
          <a:solidFill>
            <a:srgbClr val="FF99CC"/>
          </a:solidFill>
          <a:ln w="9525">
            <a:solidFill>
              <a:srgbClr val="FF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defRPr/>
            </a:pPr>
            <a:r>
              <a:rPr kumimoji="1" lang="en-US" altLang="ko-KR" sz="1600" b="1" kern="0" dirty="0">
                <a:solidFill>
                  <a:sysClr val="windowText" lastClr="000000"/>
                </a:solidFill>
                <a:latin typeface="FrutigerNextLT Regular" pitchFamily="18" charset="0"/>
                <a:ea typeface="굴림" pitchFamily="50" charset="-127"/>
                <a:cs typeface="Arial" pitchFamily="-105" charset="0"/>
              </a:rPr>
              <a:t>R</a:t>
            </a:r>
          </a:p>
        </p:txBody>
      </p:sp>
      <p:sp>
        <p:nvSpPr>
          <p:cNvPr id="509" name="TextBox 508"/>
          <p:cNvSpPr txBox="1"/>
          <p:nvPr/>
        </p:nvSpPr>
        <p:spPr>
          <a:xfrm>
            <a:off x="685800" y="5257800"/>
            <a:ext cx="8778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rPr>
              <a:t>Router</a:t>
            </a:r>
          </a:p>
        </p:txBody>
      </p:sp>
      <p:sp>
        <p:nvSpPr>
          <p:cNvPr id="510" name="Rectangle 509"/>
          <p:cNvSpPr/>
          <p:nvPr/>
        </p:nvSpPr>
        <p:spPr>
          <a:xfrm>
            <a:off x="228600" y="5715000"/>
            <a:ext cx="457200" cy="381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Perpetua"/>
              </a:rPr>
              <a:t>PE</a:t>
            </a:r>
          </a:p>
        </p:txBody>
      </p:sp>
      <p:sp>
        <p:nvSpPr>
          <p:cNvPr id="511" name="TextBox 510"/>
          <p:cNvSpPr txBox="1"/>
          <p:nvPr/>
        </p:nvSpPr>
        <p:spPr>
          <a:xfrm>
            <a:off x="685800" y="5715000"/>
            <a:ext cx="2916238" cy="615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rPr>
              <a:t>Processing Element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kern="0" dirty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rPr>
              <a:t>(Cores, L2 Banks, Memory Controllers etc)</a:t>
            </a:r>
          </a:p>
        </p:txBody>
      </p:sp>
      <p:grpSp>
        <p:nvGrpSpPr>
          <p:cNvPr id="22" name="Group 511"/>
          <p:cNvGrpSpPr>
            <a:grpSpLocks/>
          </p:cNvGrpSpPr>
          <p:nvPr/>
        </p:nvGrpSpPr>
        <p:grpSpPr bwMode="auto">
          <a:xfrm>
            <a:off x="6665913" y="2676525"/>
            <a:ext cx="1563687" cy="1341438"/>
            <a:chOff x="6666491" y="2677160"/>
            <a:chExt cx="1563109" cy="1341014"/>
          </a:xfrm>
        </p:grpSpPr>
        <p:grpSp>
          <p:nvGrpSpPr>
            <p:cNvPr id="151606" name="Group 420"/>
            <p:cNvGrpSpPr>
              <a:grpSpLocks/>
            </p:cNvGrpSpPr>
            <p:nvPr/>
          </p:nvGrpSpPr>
          <p:grpSpPr bwMode="auto">
            <a:xfrm>
              <a:off x="6667650" y="2681652"/>
              <a:ext cx="1561950" cy="1336522"/>
              <a:chOff x="6667650" y="2681652"/>
              <a:chExt cx="1561950" cy="1336522"/>
            </a:xfrm>
          </p:grpSpPr>
          <p:sp>
            <p:nvSpPr>
              <p:cNvPr id="515" name="Rectangle 27"/>
              <p:cNvSpPr>
                <a:spLocks noChangeArrowheads="1"/>
              </p:cNvSpPr>
              <p:nvPr/>
            </p:nvSpPr>
            <p:spPr bwMode="auto">
              <a:xfrm>
                <a:off x="7131456" y="2815230"/>
                <a:ext cx="1007690" cy="31740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sp>
            <p:nvSpPr>
              <p:cNvPr id="516" name="Rectangle 28"/>
              <p:cNvSpPr>
                <a:spLocks noChangeArrowheads="1"/>
              </p:cNvSpPr>
              <p:nvPr/>
            </p:nvSpPr>
            <p:spPr bwMode="auto">
              <a:xfrm>
                <a:off x="7131456" y="2815230"/>
                <a:ext cx="1007690" cy="31740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sp>
            <p:nvSpPr>
              <p:cNvPr id="151610" name="Rectangle 29"/>
              <p:cNvSpPr>
                <a:spLocks noChangeArrowheads="1"/>
              </p:cNvSpPr>
              <p:nvPr/>
            </p:nvSpPr>
            <p:spPr bwMode="auto">
              <a:xfrm>
                <a:off x="7240954" y="2821578"/>
                <a:ext cx="950560" cy="1729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Routing Unit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11" name="Rectangle 30"/>
              <p:cNvSpPr>
                <a:spLocks noChangeArrowheads="1"/>
              </p:cNvSpPr>
              <p:nvPr/>
            </p:nvSpPr>
            <p:spPr bwMode="auto">
              <a:xfrm>
                <a:off x="7452013" y="2962820"/>
                <a:ext cx="58716" cy="172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12" name="Rectangle 31"/>
              <p:cNvSpPr>
                <a:spLocks noChangeArrowheads="1"/>
              </p:cNvSpPr>
              <p:nvPr/>
            </p:nvSpPr>
            <p:spPr bwMode="auto">
              <a:xfrm>
                <a:off x="7493272" y="2962820"/>
                <a:ext cx="206299" cy="172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RC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13" name="Rectangle 32"/>
              <p:cNvSpPr>
                <a:spLocks noChangeArrowheads="1"/>
              </p:cNvSpPr>
              <p:nvPr/>
            </p:nvSpPr>
            <p:spPr bwMode="auto">
              <a:xfrm>
                <a:off x="7650377" y="2962820"/>
                <a:ext cx="58715" cy="172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521" name="Rectangle 33"/>
              <p:cNvSpPr>
                <a:spLocks noChangeArrowheads="1"/>
              </p:cNvSpPr>
              <p:nvPr/>
            </p:nvSpPr>
            <p:spPr bwMode="auto">
              <a:xfrm>
                <a:off x="7131456" y="3124694"/>
                <a:ext cx="1007690" cy="31740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sp>
            <p:nvSpPr>
              <p:cNvPr id="522" name="Rectangle 34"/>
              <p:cNvSpPr>
                <a:spLocks noChangeArrowheads="1"/>
              </p:cNvSpPr>
              <p:nvPr/>
            </p:nvSpPr>
            <p:spPr bwMode="auto">
              <a:xfrm>
                <a:off x="7131456" y="3124694"/>
                <a:ext cx="1007690" cy="31740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sp>
            <p:nvSpPr>
              <p:cNvPr id="151616" name="Rectangle 35"/>
              <p:cNvSpPr>
                <a:spLocks noChangeArrowheads="1"/>
              </p:cNvSpPr>
              <p:nvPr/>
            </p:nvSpPr>
            <p:spPr bwMode="auto">
              <a:xfrm>
                <a:off x="7240954" y="3134216"/>
                <a:ext cx="888671" cy="172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Allocator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17" name="Rectangle 36"/>
              <p:cNvSpPr>
                <a:spLocks noChangeArrowheads="1"/>
              </p:cNvSpPr>
              <p:nvPr/>
            </p:nvSpPr>
            <p:spPr bwMode="auto">
              <a:xfrm>
                <a:off x="7459948" y="3277046"/>
                <a:ext cx="58715" cy="172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18" name="Rectangle 37"/>
              <p:cNvSpPr>
                <a:spLocks noChangeArrowheads="1"/>
              </p:cNvSpPr>
              <p:nvPr/>
            </p:nvSpPr>
            <p:spPr bwMode="auto">
              <a:xfrm>
                <a:off x="7493272" y="3277046"/>
                <a:ext cx="207886" cy="172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VA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19" name="Rectangle 38"/>
              <p:cNvSpPr>
                <a:spLocks noChangeArrowheads="1"/>
              </p:cNvSpPr>
              <p:nvPr/>
            </p:nvSpPr>
            <p:spPr bwMode="auto">
              <a:xfrm>
                <a:off x="7644030" y="3277046"/>
                <a:ext cx="58715" cy="172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527" name="Rectangle 39"/>
              <p:cNvSpPr>
                <a:spLocks noChangeArrowheads="1"/>
              </p:cNvSpPr>
              <p:nvPr/>
            </p:nvSpPr>
            <p:spPr bwMode="auto">
              <a:xfrm>
                <a:off x="7131456" y="3434159"/>
                <a:ext cx="1007690" cy="31740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sp>
            <p:nvSpPr>
              <p:cNvPr id="528" name="Rectangle 40"/>
              <p:cNvSpPr>
                <a:spLocks noChangeArrowheads="1"/>
              </p:cNvSpPr>
              <p:nvPr/>
            </p:nvSpPr>
            <p:spPr bwMode="auto">
              <a:xfrm>
                <a:off x="7131456" y="3434159"/>
                <a:ext cx="1007690" cy="31740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sp>
            <p:nvSpPr>
              <p:cNvPr id="151622" name="Rectangle 41"/>
              <p:cNvSpPr>
                <a:spLocks noChangeArrowheads="1"/>
              </p:cNvSpPr>
              <p:nvPr/>
            </p:nvSpPr>
            <p:spPr bwMode="auto">
              <a:xfrm>
                <a:off x="7391710" y="3440507"/>
                <a:ext cx="503052" cy="1729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Switch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23" name="Rectangle 42"/>
              <p:cNvSpPr>
                <a:spLocks noChangeArrowheads="1"/>
              </p:cNvSpPr>
              <p:nvPr/>
            </p:nvSpPr>
            <p:spPr bwMode="auto">
              <a:xfrm>
                <a:off x="7221911" y="3581749"/>
                <a:ext cx="1007689" cy="169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Allocator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51624" name="Rectangle 44"/>
              <p:cNvSpPr>
                <a:spLocks noChangeArrowheads="1"/>
              </p:cNvSpPr>
              <p:nvPr/>
            </p:nvSpPr>
            <p:spPr bwMode="auto">
              <a:xfrm>
                <a:off x="7834459" y="3546835"/>
                <a:ext cx="318969" cy="1682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(SA)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532" name="Freeform 46"/>
              <p:cNvSpPr>
                <a:spLocks/>
              </p:cNvSpPr>
              <p:nvPr/>
            </p:nvSpPr>
            <p:spPr bwMode="auto">
              <a:xfrm>
                <a:off x="6668078" y="2681922"/>
                <a:ext cx="463379" cy="907763"/>
              </a:xfrm>
              <a:custGeom>
                <a:avLst/>
                <a:gdLst/>
                <a:ahLst/>
                <a:cxnLst>
                  <a:cxn ang="0">
                    <a:pos x="460" y="824"/>
                  </a:cxn>
                  <a:cxn ang="0">
                    <a:pos x="373" y="824"/>
                  </a:cxn>
                  <a:cxn ang="0">
                    <a:pos x="373" y="0"/>
                  </a:cxn>
                  <a:cxn ang="0">
                    <a:pos x="0" y="0"/>
                  </a:cxn>
                </a:cxnLst>
                <a:rect l="0" t="0" r="r" b="b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  <p:sp>
            <p:nvSpPr>
              <p:cNvPr id="533" name="Line 49"/>
              <p:cNvSpPr>
                <a:spLocks noChangeShapeType="1"/>
              </p:cNvSpPr>
              <p:nvPr/>
            </p:nvSpPr>
            <p:spPr bwMode="auto">
              <a:xfrm>
                <a:off x="7571032" y="3743623"/>
                <a:ext cx="0" cy="274551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>
                  <a:solidFill>
                    <a:sysClr val="windowText" lastClr="000000"/>
                  </a:solidFill>
                  <a:latin typeface="Arial" pitchFamily="-105" charset="0"/>
                  <a:ea typeface="Arial" pitchFamily="-105" charset="0"/>
                  <a:cs typeface="Arial" pitchFamily="-105" charset="0"/>
                </a:endParaRPr>
              </a:p>
            </p:txBody>
          </p:sp>
        </p:grpSp>
        <p:sp>
          <p:nvSpPr>
            <p:cNvPr id="514" name="Line 49"/>
            <p:cNvSpPr>
              <a:spLocks noChangeShapeType="1"/>
            </p:cNvSpPr>
            <p:nvPr/>
          </p:nvSpPr>
          <p:spPr bwMode="auto">
            <a:xfrm>
              <a:off x="6666491" y="2677160"/>
              <a:ext cx="1586" cy="13648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kern="0">
                <a:solidFill>
                  <a:sysClr val="windowText" lastClr="000000"/>
                </a:solidFill>
                <a:latin typeface="Arial" pitchFamily="-105" charset="0"/>
                <a:ea typeface="Arial" pitchFamily="-105" charset="0"/>
                <a:cs typeface="Arial" pitchFamily="-105" charset="0"/>
              </a:endParaRPr>
            </a:p>
          </p:txBody>
        </p:sp>
      </p:grpSp>
      <p:sp>
        <p:nvSpPr>
          <p:cNvPr id="534" name="Rectangle 218"/>
          <p:cNvSpPr>
            <a:spLocks noChangeArrowheads="1"/>
          </p:cNvSpPr>
          <p:nvPr/>
        </p:nvSpPr>
        <p:spPr bwMode="auto">
          <a:xfrm>
            <a:off x="7085013" y="2786063"/>
            <a:ext cx="1096962" cy="1004887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>
              <a:solidFill>
                <a:sysClr val="windowText" lastClr="000000"/>
              </a:solidFill>
              <a:latin typeface="Arial" pitchFamily="-105" charset="0"/>
              <a:ea typeface="Arial" pitchFamily="-105" charset="0"/>
              <a:cs typeface="Arial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937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" grpId="0" animBg="1"/>
      <p:bldP spid="503" grpId="0" animBg="1"/>
      <p:bldP spid="504" grpId="0"/>
      <p:bldP spid="505" grpId="0"/>
      <p:bldP spid="506" grpId="0"/>
      <p:bldP spid="507" grpId="0" animBg="1"/>
      <p:bldP spid="53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On-Chip vs. Off-Chip Interconnects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On-chip advantages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Low latency between cores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No pin constraints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Rich wiring resources</a:t>
            </a:r>
          </a:p>
          <a:p>
            <a:pPr lvl="1">
              <a:buFont typeface="Wingdings" charset="0"/>
              <a:buChar char="à"/>
            </a:pPr>
            <a:r>
              <a:rPr lang="en-US" dirty="0">
                <a:latin typeface="Tahoma" charset="0"/>
                <a:ea typeface="ＭＳ Ｐゴシック" charset="0"/>
              </a:rPr>
              <a:t>Very high bandwidth</a:t>
            </a:r>
          </a:p>
          <a:p>
            <a:pPr lvl="1">
              <a:buFont typeface="Wingdings" charset="0"/>
              <a:buChar char="à"/>
            </a:pPr>
            <a:r>
              <a:rPr lang="en-US" dirty="0">
                <a:latin typeface="Tahoma" charset="0"/>
                <a:ea typeface="ＭＳ Ｐゴシック" charset="0"/>
              </a:rPr>
              <a:t>Simpler coordination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On-chip constraints/disadvantages</a:t>
            </a:r>
          </a:p>
          <a:p>
            <a:pPr lvl="1" eaLnBrk="1" hangingPunct="1">
              <a:spcBef>
                <a:spcPts val="600"/>
              </a:spcBef>
            </a:pPr>
            <a:r>
              <a:rPr lang="en-US" dirty="0">
                <a:latin typeface="Tahoma" charset="0"/>
                <a:ea typeface="ＭＳ Ｐゴシック" charset="0"/>
              </a:rPr>
              <a:t>2D substrate limits implementable topologies</a:t>
            </a:r>
          </a:p>
          <a:p>
            <a:pPr lvl="1" eaLnBrk="1" hangingPunct="1">
              <a:spcBef>
                <a:spcPts val="600"/>
              </a:spcBef>
            </a:pPr>
            <a:r>
              <a:rPr lang="en-US" dirty="0">
                <a:latin typeface="Tahoma" charset="0"/>
                <a:ea typeface="ＭＳ Ｐゴシック" charset="0"/>
              </a:rPr>
              <a:t>Energy/power consumption a key concern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Complex algorithms undesirable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Logic area constrains use of wiring resources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1525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F66CC1-57C8-4E48-9D2F-7FBC414DC86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1135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On-Chip vs. Off-Chip Interconnects (II)</a:t>
            </a:r>
          </a:p>
        </p:txBody>
      </p:sp>
      <p:sp>
        <p:nvSpPr>
          <p:cNvPr id="1536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Off-chip: Channels, pins, connectors, cables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On-chip: Cost is storage and switches (wires are plentiful)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Leads to networks with many wide channels, few buffers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Channel characteristics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On chip short distance </a:t>
            </a:r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 low latency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On chip RC lines  need repeaters every 1-2mm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Can put logic in repeaters</a:t>
            </a:r>
          </a:p>
          <a:p>
            <a:pPr lvl="2"/>
            <a:endParaRPr lang="en-US" dirty="0">
              <a:latin typeface="Tahoma" charset="0"/>
              <a:ea typeface="ＭＳ Ｐゴシック" charset="0"/>
              <a:sym typeface="Wingdings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Workloads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Multi-core cache traffic vs. supercomputer interconnect traffic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2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1536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774DAED-CBC6-194B-9B1E-8DF9B566063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295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Motivation for Efficient Interconnect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610600" cy="2735263"/>
          </a:xfrm>
        </p:spPr>
        <p:txBody>
          <a:bodyPr/>
          <a:lstStyle/>
          <a:p>
            <a:r>
              <a:rPr lang="en-US">
                <a:latin typeface="Tahoma" charset="0"/>
              </a:rPr>
              <a:t>In many-core chips, on-chip interconnect (NoC)   </a:t>
            </a:r>
            <a:r>
              <a:rPr lang="en-US" i="1">
                <a:latin typeface="Tahoma" charset="0"/>
              </a:rPr>
              <a:t> </a:t>
            </a:r>
            <a:r>
              <a:rPr lang="en-US">
                <a:latin typeface="Tahoma" charset="0"/>
              </a:rPr>
              <a:t>consumes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significant power</a:t>
            </a:r>
            <a:endParaRPr lang="en-US" sz="1800" b="1">
              <a:latin typeface="Tahoma" charset="0"/>
            </a:endParaRPr>
          </a:p>
          <a:p>
            <a:pPr lvl="1">
              <a:spcBef>
                <a:spcPts val="600"/>
              </a:spcBef>
              <a:buFont typeface="Wingdings" charset="0"/>
              <a:buNone/>
            </a:pPr>
            <a:r>
              <a:rPr lang="en-US" b="1">
                <a:latin typeface="Tahoma" charset="0"/>
              </a:rPr>
              <a:t>	Intel Terascale</a:t>
            </a:r>
            <a:r>
              <a:rPr lang="en-US">
                <a:latin typeface="Tahoma" charset="0"/>
              </a:rPr>
              <a:t>: ~28% of chip power</a:t>
            </a:r>
          </a:p>
          <a:p>
            <a:pPr lvl="1">
              <a:spcBef>
                <a:spcPts val="600"/>
              </a:spcBef>
              <a:buFont typeface="Wingdings" charset="0"/>
              <a:buNone/>
            </a:pPr>
            <a:r>
              <a:rPr lang="en-US" b="1">
                <a:latin typeface="Tahoma" charset="0"/>
              </a:rPr>
              <a:t>	Intel SCC</a:t>
            </a:r>
            <a:r>
              <a:rPr lang="en-US">
                <a:latin typeface="Tahoma" charset="0"/>
              </a:rPr>
              <a:t>: 	  ~10% </a:t>
            </a:r>
          </a:p>
          <a:p>
            <a:pPr lvl="1">
              <a:spcBef>
                <a:spcPts val="600"/>
              </a:spcBef>
              <a:buFont typeface="Wingdings" charset="0"/>
              <a:buNone/>
            </a:pPr>
            <a:r>
              <a:rPr lang="en-US" b="1">
                <a:latin typeface="Tahoma" charset="0"/>
              </a:rPr>
              <a:t>	MIT RAW</a:t>
            </a:r>
            <a:r>
              <a:rPr lang="en-US">
                <a:latin typeface="Tahoma" charset="0"/>
              </a:rPr>
              <a:t>: 	  ~36%</a:t>
            </a:r>
            <a:br>
              <a:rPr lang="en-US">
                <a:latin typeface="Tahoma" charset="0"/>
              </a:rPr>
            </a:br>
            <a:endParaRPr lang="en-US" sz="1800" b="1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Recent work</a:t>
            </a:r>
            <a:r>
              <a:rPr lang="en-US" baseline="30000">
                <a:latin typeface="Tahoma" charset="0"/>
              </a:rPr>
              <a:t>1</a:t>
            </a:r>
            <a:r>
              <a:rPr lang="en-US">
                <a:latin typeface="Tahoma" charset="0"/>
              </a:rPr>
              <a:t> uses </a:t>
            </a:r>
            <a:r>
              <a:rPr lang="en-US" b="1">
                <a:latin typeface="Tahoma" charset="0"/>
              </a:rPr>
              <a:t>bufferless deflection routing</a:t>
            </a:r>
            <a:r>
              <a:rPr lang="en-US">
                <a:latin typeface="Tahoma" charset="0"/>
              </a:rPr>
              <a:t> to reduce power and die area</a:t>
            </a:r>
          </a:p>
        </p:txBody>
      </p:sp>
      <p:sp>
        <p:nvSpPr>
          <p:cNvPr id="1986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DB8F8E9-F39A-894C-9861-CC27F8594D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98660" name="Group 4"/>
          <p:cNvGrpSpPr>
            <a:grpSpLocks/>
          </p:cNvGrpSpPr>
          <p:nvPr/>
        </p:nvGrpSpPr>
        <p:grpSpPr bwMode="auto">
          <a:xfrm>
            <a:off x="1752600" y="2667000"/>
            <a:ext cx="5824538" cy="2109788"/>
            <a:chOff x="-3327320" y="3071810"/>
            <a:chExt cx="7470692" cy="3128954"/>
          </a:xfrm>
        </p:grpSpPr>
        <p:grpSp>
          <p:nvGrpSpPr>
            <p:cNvPr id="198662" name="Group 94"/>
            <p:cNvGrpSpPr>
              <a:grpSpLocks/>
            </p:cNvGrpSpPr>
            <p:nvPr/>
          </p:nvGrpSpPr>
          <p:grpSpPr bwMode="auto">
            <a:xfrm>
              <a:off x="928662" y="3071810"/>
              <a:ext cx="3214710" cy="3000396"/>
              <a:chOff x="642910" y="1500174"/>
              <a:chExt cx="3214710" cy="300039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642910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571604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500298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428992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1072145" y="1714422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00637" y="1714422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2929128" y="1714422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>
                <a:off x="642910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571604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500298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428992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1072145" y="2571412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2000637" y="2571412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2929128" y="2571412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Rectangle 30"/>
              <p:cNvSpPr/>
              <p:nvPr/>
            </p:nvSpPr>
            <p:spPr>
              <a:xfrm>
                <a:off x="642910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571604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500298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428992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1072145" y="3428401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2000637" y="3428401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2929128" y="3428401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/>
              <p:cNvSpPr/>
              <p:nvPr/>
            </p:nvSpPr>
            <p:spPr>
              <a:xfrm>
                <a:off x="642910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571604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500298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428992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>
                <a:off x="1072145" y="4285391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2000637" y="4285391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2929128" y="4285391"/>
                <a:ext cx="498860" cy="2354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rot="5400000">
                <a:off x="643082" y="214189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rot="5400000">
                <a:off x="1571574" y="214189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rot="5400000">
                <a:off x="2500065" y="214189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rot="5400000">
                <a:off x="3428557" y="214189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rot="5400000">
                <a:off x="643082" y="299888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rot="5400000">
                <a:off x="1571574" y="299888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>
                <a:off x="2500065" y="299888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rot="5400000">
                <a:off x="3428557" y="2998888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rot="5400000">
                <a:off x="643082" y="3855877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5400000">
                <a:off x="1571574" y="3855877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5400000">
                <a:off x="2500065" y="3855877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rot="5400000">
                <a:off x="3428557" y="3855877"/>
                <a:ext cx="428495" cy="2036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663" name="Group 93"/>
            <p:cNvGrpSpPr>
              <a:grpSpLocks/>
            </p:cNvGrpSpPr>
            <p:nvPr/>
          </p:nvGrpSpPr>
          <p:grpSpPr bwMode="auto">
            <a:xfrm>
              <a:off x="-3327320" y="3989903"/>
              <a:ext cx="2998694" cy="1934641"/>
              <a:chOff x="-2470064" y="7490365"/>
              <a:chExt cx="2998694" cy="1934641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-2470064" y="7490475"/>
                <a:ext cx="2999272" cy="1935289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-2356039" y="7587005"/>
                <a:ext cx="1916032" cy="767523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rgbClr val="FFFFFF"/>
                    </a:solidFill>
                    <a:latin typeface="Tahoma"/>
                  </a:rPr>
                  <a:t>Core</a:t>
                </a: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-344307" y="7587005"/>
                <a:ext cx="802249" cy="767523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rgbClr val="FFFFFF"/>
                    </a:solidFill>
                    <a:latin typeface="Tahoma"/>
                  </a:rPr>
                  <a:t>L1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-2356039" y="8448703"/>
                <a:ext cx="1628932" cy="859343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rgbClr val="FFFFFF"/>
                    </a:solidFill>
                    <a:latin typeface="Tahoma"/>
                  </a:rPr>
                  <a:t>L2 Slice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-631440" y="8449009"/>
                <a:ext cx="1075253" cy="859097"/>
              </a:xfrm>
              <a:prstGeom prst="round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rgbClr val="FFFFFF"/>
                    </a:solidFill>
                    <a:latin typeface="Tahoma"/>
                  </a:rPr>
                  <a:t>Router</a:t>
                </a:r>
              </a:p>
            </p:txBody>
          </p:sp>
        </p:grpSp>
        <p:grpSp>
          <p:nvGrpSpPr>
            <p:cNvPr id="198664" name="Group 105"/>
            <p:cNvGrpSpPr>
              <a:grpSpLocks/>
            </p:cNvGrpSpPr>
            <p:nvPr/>
          </p:nvGrpSpPr>
          <p:grpSpPr bwMode="auto">
            <a:xfrm>
              <a:off x="-181004" y="4571984"/>
              <a:ext cx="1647519" cy="1628780"/>
              <a:chOff x="-181004" y="4571984"/>
              <a:chExt cx="1647519" cy="162878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751120" y="5485036"/>
                <a:ext cx="714693" cy="715728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rot="16200000" flipH="1">
                <a:off x="-143404" y="4608839"/>
                <a:ext cx="913494" cy="838900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10800000">
                <a:off x="-181444" y="5944137"/>
                <a:ext cx="889804" cy="204831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TextBox 56"/>
          <p:cNvSpPr txBox="1"/>
          <p:nvPr/>
        </p:nvSpPr>
        <p:spPr>
          <a:xfrm>
            <a:off x="239713" y="6324600"/>
            <a:ext cx="808831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aseline="30000" dirty="0">
                <a:solidFill>
                  <a:srgbClr val="000000"/>
                </a:solidFill>
                <a:latin typeface="Tahoma"/>
              </a:rPr>
              <a:t>1</a:t>
            </a:r>
            <a:r>
              <a:rPr lang="en-US" sz="1400" dirty="0">
                <a:solidFill>
                  <a:srgbClr val="000000"/>
                </a:solidFill>
                <a:latin typeface="Tahoma"/>
              </a:rPr>
              <a:t>Moscibroda and </a:t>
            </a:r>
            <a:r>
              <a:rPr lang="en-US" sz="1400" dirty="0" err="1">
                <a:solidFill>
                  <a:srgbClr val="000000"/>
                </a:solidFill>
                <a:latin typeface="Tahoma"/>
              </a:rPr>
              <a:t>Mutlu</a:t>
            </a:r>
            <a:r>
              <a:rPr lang="en-US" sz="1400" dirty="0">
                <a:solidFill>
                  <a:srgbClr val="000000"/>
                </a:solidFill>
                <a:latin typeface="Tahoma"/>
              </a:rPr>
              <a:t>, “A Case for </a:t>
            </a:r>
            <a:r>
              <a:rPr lang="en-US" sz="1400" dirty="0" err="1">
                <a:solidFill>
                  <a:srgbClr val="000000"/>
                </a:solidFill>
                <a:latin typeface="Tahoma"/>
              </a:rPr>
              <a:t>Bufferless</a:t>
            </a:r>
            <a:r>
              <a:rPr lang="en-US" sz="1400" dirty="0">
                <a:solidFill>
                  <a:srgbClr val="000000"/>
                </a:solidFill>
                <a:latin typeface="Tahoma"/>
              </a:rPr>
              <a:t> Deflection Routing in On-Chip Networks.” ISCA 2009.</a:t>
            </a:r>
          </a:p>
        </p:txBody>
      </p:sp>
    </p:spTree>
    <p:extLst>
      <p:ext uri="{BB962C8B-B14F-4D97-AF65-F5344CB8AC3E}">
        <p14:creationId xmlns:p14="http://schemas.microsoft.com/office/powerpoint/2010/main" val="17654283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28800"/>
            <a:ext cx="8428037" cy="1720850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  <a:ea typeface="ＭＳ Ｐゴシック" charset="0"/>
                <a:cs typeface="ＭＳ Ｐゴシック" charset="0"/>
              </a:rPr>
              <a:t>Research in Interconnects</a:t>
            </a:r>
          </a:p>
        </p:txBody>
      </p:sp>
      <p:sp>
        <p:nvSpPr>
          <p:cNvPr id="16896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8652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Research Topics in Interconnects</a:t>
            </a:r>
          </a:p>
        </p:txBody>
      </p:sp>
      <p:sp>
        <p:nvSpPr>
          <p:cNvPr id="17101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Plenty of topics in interconnection networks. Examples:</a:t>
            </a:r>
          </a:p>
          <a:p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Energy/power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efficient and proportional design</a:t>
            </a: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Reducing Complexity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Simplified router and protocol designs</a:t>
            </a:r>
          </a:p>
          <a:p>
            <a:r>
              <a:rPr lang="en-US" dirty="0" err="1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Adaptivity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Ability to adapt to different access patterns</a:t>
            </a: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QoS and performance isolation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Reducing and controlling interference, admission control</a:t>
            </a: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Co-design of </a:t>
            </a:r>
            <a:r>
              <a:rPr lang="en-US" dirty="0" err="1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NoCs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with other shared resources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End-to-end performance, QoS, power/energy optimization</a:t>
            </a: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Scalable topologies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 many cores, heterogeneous systems</a:t>
            </a: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Fault tolerance</a:t>
            </a: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Request prioritization, priority inversion, coherence, …</a:t>
            </a: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New technologies (optical, 3D)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10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A76BFC-9086-534E-9915-00BAEDE06EE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61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967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One Example: Packet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Scheduling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Which packet to choose for a given output port?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Router needs to prioritize between competing flits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Which input port?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Which virtual channel?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Which application</a:t>
            </a:r>
            <a:r>
              <a:rPr lang="ja-JP" altLang="en-US" dirty="0">
                <a:latin typeface="Tahoma" charset="0"/>
                <a:ea typeface="ＭＳ Ｐゴシック" charset="0"/>
              </a:rPr>
              <a:t>’</a:t>
            </a:r>
            <a:r>
              <a:rPr lang="en-US" altLang="ja-JP" dirty="0">
                <a:latin typeface="Tahoma" charset="0"/>
                <a:ea typeface="ＭＳ Ｐゴシック" charset="0"/>
              </a:rPr>
              <a:t>s packet?</a:t>
            </a:r>
          </a:p>
          <a:p>
            <a:pPr lvl="1"/>
            <a:endParaRPr lang="en-US" sz="1000" dirty="0">
              <a:latin typeface="Tahoma" charset="0"/>
              <a:ea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Common strategies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Round robin across virtual channels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Oldest packet first (or an approximation)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Prioritize some virtual channels over others</a:t>
            </a:r>
          </a:p>
          <a:p>
            <a:pPr lvl="1"/>
            <a:endParaRPr lang="en-US" sz="1000" dirty="0">
              <a:latin typeface="Tahoma" charset="0"/>
              <a:ea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Better policies in a multi-core environment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Use application </a:t>
            </a:r>
            <a:r>
              <a:rPr lang="en-US" dirty="0" smtClean="0">
                <a:latin typeface="Tahoma" charset="0"/>
                <a:ea typeface="ＭＳ Ｐゴシック" charset="0"/>
              </a:rPr>
              <a:t>characteristics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Minimize energy</a:t>
            </a:r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1720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EF6536-8C1A-5648-A72E-7110D92D4E0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086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Bufferless Routing</a:t>
            </a:r>
          </a:p>
        </p:txBody>
      </p:sp>
      <p:sp>
        <p:nvSpPr>
          <p:cNvPr id="193538" name="Subtitle 5"/>
          <p:cNvSpPr>
            <a:spLocks noGrp="1"/>
          </p:cNvSpPr>
          <p:nvPr>
            <p:ph type="subTitle" idx="1"/>
          </p:nvPr>
        </p:nvSpPr>
        <p:spPr>
          <a:xfrm>
            <a:off x="152400" y="4419600"/>
            <a:ext cx="8686800" cy="1752600"/>
          </a:xfrm>
        </p:spPr>
        <p:txBody>
          <a:bodyPr/>
          <a:lstStyle/>
          <a:p>
            <a:pPr lvl="1" algn="ctr">
              <a:buNone/>
            </a:pPr>
            <a:r>
              <a:rPr lang="en-US" sz="2100" dirty="0" smtClean="0"/>
              <a:t>Thomas Moscibroda and </a:t>
            </a:r>
            <a:r>
              <a:rPr lang="en-US" sz="2100" u="sng" dirty="0" smtClean="0"/>
              <a:t>Onur Mutlu</a:t>
            </a:r>
            <a:r>
              <a:rPr lang="en-US" sz="2100" dirty="0" smtClean="0"/>
              <a:t>, </a:t>
            </a:r>
            <a:br>
              <a:rPr lang="en-US" sz="2100" dirty="0" smtClean="0"/>
            </a:br>
            <a:r>
              <a:rPr lang="en-US" sz="2100" b="1" dirty="0" smtClean="0">
                <a:hlinkClick r:id="rId2"/>
              </a:rPr>
              <a:t>"A Case for Bufferless Routing in On-Chip Networks"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i="1" dirty="0" smtClean="0"/>
              <a:t>Proceedings of the </a:t>
            </a:r>
            <a:r>
              <a:rPr lang="en-US" sz="2100" i="1" dirty="0" smtClean="0">
                <a:hlinkClick r:id="rId3"/>
              </a:rPr>
              <a:t>36th International Symposium on Computer Architecture</a:t>
            </a:r>
            <a:r>
              <a:rPr lang="en-US" sz="2100" i="1" dirty="0" smtClean="0"/>
              <a:t> (</a:t>
            </a:r>
            <a:r>
              <a:rPr lang="en-US" sz="2100" b="1" i="1" dirty="0" smtClean="0"/>
              <a:t>ISCA</a:t>
            </a:r>
            <a:r>
              <a:rPr lang="en-US" sz="2100" i="1" dirty="0" smtClean="0"/>
              <a:t>)</a:t>
            </a:r>
            <a:r>
              <a:rPr lang="en-US" sz="2100" dirty="0" smtClean="0"/>
              <a:t>, pages 196-207, Austin, TX, June 2009. </a:t>
            </a:r>
            <a:r>
              <a:rPr lang="en-US" sz="2100" dirty="0" smtClean="0">
                <a:hlinkClick r:id="rId4"/>
              </a:rPr>
              <a:t>Slides (pptx)</a:t>
            </a:r>
            <a:r>
              <a:rPr lang="en-US" sz="2100" dirty="0" smtClean="0"/>
              <a:t> </a:t>
            </a:r>
            <a:endParaRPr lang="en-US" sz="21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35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A0C6638-E998-B642-9A43-B05D2ACAE9CF}" type="slidenum">
              <a:rPr lang="en-US" sz="1200">
                <a:solidFill>
                  <a:srgbClr val="000000"/>
                </a:solidFill>
                <a:latin typeface="Garamond" charset="0"/>
              </a:rPr>
              <a:pPr eaLnBrk="1" hangingPunct="1"/>
              <a:t>63</a:t>
            </a:fld>
            <a:endParaRPr lang="en-US" sz="12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9324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61" name="Group 9"/>
          <p:cNvGrpSpPr>
            <a:grpSpLocks/>
          </p:cNvGrpSpPr>
          <p:nvPr/>
        </p:nvGrpSpPr>
        <p:grpSpPr bwMode="auto">
          <a:xfrm>
            <a:off x="1109663" y="4711700"/>
            <a:ext cx="6270625" cy="920750"/>
            <a:chOff x="1108953" y="4712140"/>
            <a:chExt cx="6271034" cy="920176"/>
          </a:xfrm>
        </p:grpSpPr>
        <p:grpSp>
          <p:nvGrpSpPr>
            <p:cNvPr id="194571" name="Group 8"/>
            <p:cNvGrpSpPr>
              <a:grpSpLocks/>
            </p:cNvGrpSpPr>
            <p:nvPr/>
          </p:nvGrpSpPr>
          <p:grpSpPr bwMode="auto">
            <a:xfrm>
              <a:off x="1108953" y="4931923"/>
              <a:ext cx="5184843" cy="428017"/>
              <a:chOff x="1108953" y="4931923"/>
              <a:chExt cx="5184843" cy="428017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67711" y="4931923"/>
                <a:ext cx="4426085" cy="42801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black"/>
                  </a:solidFill>
                  <a:latin typeface="Gill Sans MT"/>
                </a:endParaRPr>
              </a:p>
            </p:txBody>
          </p:sp>
          <p:sp>
            <p:nvSpPr>
              <p:cNvPr id="7" name="Right Arrow 6"/>
              <p:cNvSpPr/>
              <p:nvPr/>
            </p:nvSpPr>
            <p:spPr>
              <a:xfrm>
                <a:off x="1108953" y="4951379"/>
                <a:ext cx="680936" cy="369651"/>
              </a:xfrm>
              <a:prstGeom prst="righ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black"/>
                  </a:solidFill>
                  <a:latin typeface="Gill Sans MT"/>
                </a:endParaRPr>
              </a:p>
            </p:txBody>
          </p:sp>
        </p:grpSp>
        <p:pic>
          <p:nvPicPr>
            <p:cNvPr id="194572" name="Picture 7" descr="exclamation_mark_yellow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7778" y="4712140"/>
              <a:ext cx="912209" cy="920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562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825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Connect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cores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caches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memory controllers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etc…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Examples: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Intel 80-core Terascale chip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MIT RAW chip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Design goals in NoC design: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High throughput, low latency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Fairness between cores, QoS, …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Low complexity, low cost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Power, low energy consumption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On-Chip Networks (NoC)</a:t>
            </a:r>
          </a:p>
        </p:txBody>
      </p:sp>
      <p:pic>
        <p:nvPicPr>
          <p:cNvPr id="194565" name="Picture 4" descr="inteltr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88" y="2017713"/>
            <a:ext cx="1128712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665413" y="2625725"/>
            <a:ext cx="6362700" cy="3775075"/>
            <a:chOff x="2665382" y="2626468"/>
            <a:chExt cx="6362240" cy="3774332"/>
          </a:xfrm>
        </p:grpSpPr>
        <p:sp>
          <p:nvSpPr>
            <p:cNvPr id="11" name="Rectangle 10"/>
            <p:cNvSpPr/>
            <p:nvPr/>
          </p:nvSpPr>
          <p:spPr>
            <a:xfrm>
              <a:off x="3749040" y="2626468"/>
              <a:ext cx="5278582" cy="3774332"/>
            </a:xfrm>
            <a:prstGeom prst="rect">
              <a:avLst/>
            </a:prstGeom>
            <a:ln w="38100"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2000" b="1" u="sng" smtClean="0">
                  <a:solidFill>
                    <a:srgbClr val="000000"/>
                  </a:solidFill>
                  <a:latin typeface="Gill Sans MT" charset="0"/>
                </a:rPr>
                <a:t>Energy/Power in On-Chip Networks</a:t>
              </a:r>
            </a:p>
            <a:p>
              <a:pPr eaLnBrk="1" hangingPunct="1">
                <a:defRPr/>
              </a:pPr>
              <a:endParaRPr lang="en-US" sz="2000" smtClean="0">
                <a:solidFill>
                  <a:srgbClr val="000000"/>
                </a:solidFill>
                <a:latin typeface="Gill Sans MT" charset="0"/>
              </a:endParaRPr>
            </a:p>
            <a:p>
              <a:pPr eaLnBrk="1" hangingPunct="1">
                <a:buFont typeface="Arial" charset="0"/>
                <a:buChar char="•"/>
                <a:defRPr/>
              </a:pP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> Power is a </a:t>
              </a:r>
              <a:r>
                <a:rPr lang="en-US" sz="2000" smtClean="0">
                  <a:solidFill>
                    <a:srgbClr val="FF0000"/>
                  </a:solidFill>
                  <a:latin typeface="Gill Sans MT" charset="0"/>
                </a:rPr>
                <a:t>key constraint </a:t>
              </a: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>in the design</a:t>
              </a:r>
            </a:p>
            <a:p>
              <a:pPr eaLnBrk="1" hangingPunct="1">
                <a:defRPr/>
              </a:pP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>  of high-performance processors</a:t>
              </a:r>
            </a:p>
            <a:p>
              <a:pPr eaLnBrk="1" hangingPunct="1">
                <a:defRPr/>
              </a:pPr>
              <a:endParaRPr lang="en-US" sz="2000" smtClean="0">
                <a:solidFill>
                  <a:srgbClr val="000000"/>
                </a:solidFill>
                <a:latin typeface="Gill Sans MT" charset="0"/>
              </a:endParaRPr>
            </a:p>
            <a:p>
              <a:pPr eaLnBrk="1" hangingPunct="1">
                <a:buFont typeface="Arial" charset="0"/>
                <a:buChar char="•"/>
                <a:defRPr/>
              </a:pP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> NoCs consume substantial portion of system</a:t>
              </a:r>
            </a:p>
            <a:p>
              <a:pPr eaLnBrk="1" hangingPunct="1">
                <a:defRPr/>
              </a:pP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>  power</a:t>
              </a:r>
            </a:p>
            <a:p>
              <a:pPr lvl="1" eaLnBrk="1" hangingPunct="1">
                <a:buFont typeface="Arial" charset="0"/>
                <a:buChar char="•"/>
                <a:defRPr/>
              </a:pPr>
              <a:r>
                <a:rPr lang="en-US" sz="20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  </a:t>
              </a:r>
              <a:r>
                <a:rPr lang="en-US" sz="2000" smtClean="0">
                  <a:solidFill>
                    <a:srgbClr val="FF0000"/>
                  </a:solidFill>
                  <a:latin typeface="Gill Sans MT" charset="0"/>
                  <a:ea typeface="ＭＳ Ｐゴシック" charset="0"/>
                </a:rPr>
                <a:t>~30% </a:t>
              </a:r>
              <a:r>
                <a:rPr lang="en-US" sz="20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in Intel 80-core Terascale </a:t>
              </a:r>
              <a:r>
                <a:rPr lang="en-US" sz="14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[IEEE Micro</a:t>
              </a:r>
              <a:r>
                <a:rPr lang="ja-JP" altLang="en-US" sz="14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’</a:t>
              </a:r>
              <a:r>
                <a:rPr lang="en-US" sz="14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07]</a:t>
              </a:r>
            </a:p>
            <a:p>
              <a:pPr lvl="1" eaLnBrk="1" hangingPunct="1">
                <a:buFont typeface="Arial" charset="0"/>
                <a:buChar char="•"/>
                <a:defRPr/>
              </a:pPr>
              <a:r>
                <a:rPr lang="en-US" sz="20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  </a:t>
              </a:r>
              <a:r>
                <a:rPr lang="en-US" sz="2000" smtClean="0">
                  <a:solidFill>
                    <a:srgbClr val="FF0000"/>
                  </a:solidFill>
                  <a:latin typeface="Gill Sans MT" charset="0"/>
                  <a:ea typeface="ＭＳ Ｐゴシック" charset="0"/>
                </a:rPr>
                <a:t>~40% </a:t>
              </a:r>
              <a:r>
                <a:rPr lang="en-US" sz="20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in MIT RAW Chip </a:t>
              </a:r>
              <a:r>
                <a:rPr lang="en-US" sz="14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[ISCA</a:t>
              </a:r>
              <a:r>
                <a:rPr lang="ja-JP" altLang="en-US" sz="14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’</a:t>
              </a:r>
              <a:r>
                <a:rPr lang="en-US" sz="1400" smtClean="0">
                  <a:solidFill>
                    <a:srgbClr val="000000"/>
                  </a:solidFill>
                  <a:latin typeface="Gill Sans MT" charset="0"/>
                  <a:ea typeface="ＭＳ Ｐゴシック" charset="0"/>
                </a:rPr>
                <a:t>04]</a:t>
              </a:r>
            </a:p>
            <a:p>
              <a:pPr lvl="1" eaLnBrk="1" hangingPunct="1">
                <a:buFont typeface="Arial" charset="0"/>
                <a:buChar char="•"/>
                <a:defRPr/>
              </a:pPr>
              <a:endParaRPr lang="en-US" sz="1600" smtClean="0">
                <a:solidFill>
                  <a:srgbClr val="000000"/>
                </a:solidFill>
                <a:latin typeface="Gill Sans MT" charset="0"/>
                <a:ea typeface="ＭＳ Ｐゴシック" charset="0"/>
              </a:endParaRPr>
            </a:p>
            <a:p>
              <a:pPr eaLnBrk="1" hangingPunct="1">
                <a:buFont typeface="Arial" charset="0"/>
                <a:buChar char="•"/>
                <a:defRPr/>
              </a:pP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> NoCs estimated to consume </a:t>
              </a:r>
              <a:r>
                <a:rPr lang="en-US" sz="2000" smtClean="0">
                  <a:solidFill>
                    <a:srgbClr val="FF0000"/>
                  </a:solidFill>
                  <a:latin typeface="Gill Sans MT" charset="0"/>
                </a:rPr>
                <a:t>100s of Watts</a:t>
              </a: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/>
              </a:r>
              <a:br>
                <a:rPr lang="en-US" sz="2000" smtClean="0">
                  <a:solidFill>
                    <a:srgbClr val="000000"/>
                  </a:solidFill>
                  <a:latin typeface="Gill Sans MT" charset="0"/>
                </a:rPr>
              </a:b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>  </a:t>
              </a:r>
              <a:r>
                <a:rPr lang="en-US" sz="1600" smtClean="0">
                  <a:solidFill>
                    <a:srgbClr val="000000"/>
                  </a:solidFill>
                  <a:latin typeface="Gill Sans MT" charset="0"/>
                </a:rPr>
                <a:t>[Borkar, DAC</a:t>
              </a:r>
              <a:r>
                <a:rPr lang="ja-JP" altLang="en-US" sz="1600" smtClean="0">
                  <a:solidFill>
                    <a:srgbClr val="000000"/>
                  </a:solidFill>
                  <a:latin typeface="Gill Sans MT" charset="0"/>
                </a:rPr>
                <a:t>’</a:t>
              </a:r>
              <a:r>
                <a:rPr lang="en-US" sz="1600" smtClean="0">
                  <a:solidFill>
                    <a:srgbClr val="000000"/>
                  </a:solidFill>
                  <a:latin typeface="Gill Sans MT" charset="0"/>
                </a:rPr>
                <a:t>07]</a:t>
              </a:r>
              <a:r>
                <a:rPr lang="en-US" sz="2000" smtClean="0">
                  <a:solidFill>
                    <a:srgbClr val="000000"/>
                  </a:solidFill>
                  <a:latin typeface="Gill Sans MT" charset="0"/>
                </a:rPr>
                <a:t/>
              </a:r>
              <a:br>
                <a:rPr lang="en-US" sz="2000" smtClean="0">
                  <a:solidFill>
                    <a:srgbClr val="000000"/>
                  </a:solidFill>
                  <a:latin typeface="Gill Sans MT" charset="0"/>
                </a:rPr>
              </a:br>
              <a:endParaRPr lang="en-US" sz="2000" smtClean="0">
                <a:solidFill>
                  <a:srgbClr val="000000"/>
                </a:solidFill>
                <a:latin typeface="Gill Sans MT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665382" y="4073983"/>
              <a:ext cx="1066723" cy="818989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8066587"/>
      </p:ext>
    </p:extLst>
  </p:cSld>
  <p:clrMapOvr>
    <a:masterClrMapping/>
  </p:clrMapOvr>
  <p:transition xmlns:p14="http://schemas.microsoft.com/office/powerpoint/2010/main" advTm="2772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Content Placeholder 11"/>
          <p:cNvSpPr txBox="1">
            <a:spLocks/>
          </p:cNvSpPr>
          <p:nvPr/>
        </p:nvSpPr>
        <p:spPr bwMode="auto">
          <a:xfrm>
            <a:off x="1538288" y="1111250"/>
            <a:ext cx="7605712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Existing approaches differ in numerous ways: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Network topology  </a:t>
            </a:r>
            <a:r>
              <a:rPr 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[Kim et al, ISCA</a:t>
            </a:r>
            <a:r>
              <a:rPr lang="ja-JP" alt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07, Kim et al, ISCA</a:t>
            </a:r>
            <a:r>
              <a:rPr lang="ja-JP" alt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08 etc]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Flow control </a:t>
            </a:r>
            <a:r>
              <a:rPr 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[Michelogiannakis et al, HPCA</a:t>
            </a:r>
            <a:r>
              <a:rPr lang="ja-JP" alt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09, Kumar et al, MICRO</a:t>
            </a:r>
            <a:r>
              <a:rPr lang="ja-JP" alt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08, etc]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Virtual Channels </a:t>
            </a:r>
            <a:r>
              <a:rPr 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[Nicopoulos et al, MICRO</a:t>
            </a:r>
            <a:r>
              <a:rPr lang="ja-JP" alt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06, etc]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QoS &amp; fairness mechanisms </a:t>
            </a:r>
            <a:r>
              <a:rPr 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[Lee et al, ISCA</a:t>
            </a:r>
            <a:r>
              <a:rPr lang="ja-JP" altLang="en-US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4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08, etc]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Routing algorithms [Singh et al, CAL</a:t>
            </a:r>
            <a:r>
              <a:rPr lang="ja-JP" alt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04]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Router architecture [Park et al, ISCA</a:t>
            </a:r>
            <a:r>
              <a:rPr lang="ja-JP" alt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08]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Broadcast, Multicast [Jerger et al, ISCA</a:t>
            </a:r>
            <a:r>
              <a:rPr lang="ja-JP" alt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08, Rodrigo et al, MICRO</a:t>
            </a:r>
            <a:r>
              <a:rPr lang="ja-JP" alt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08]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Current NoC Approaches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79588" y="4786313"/>
            <a:ext cx="5273675" cy="777875"/>
            <a:chOff x="1780162" y="4786009"/>
            <a:chExt cx="5272391" cy="778213"/>
          </a:xfrm>
        </p:grpSpPr>
        <p:sp>
          <p:nvSpPr>
            <p:cNvPr id="5" name="Right Arrow 4"/>
            <p:cNvSpPr/>
            <p:nvPr/>
          </p:nvSpPr>
          <p:spPr>
            <a:xfrm>
              <a:off x="1780162" y="4922195"/>
              <a:ext cx="817123" cy="496111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645923" y="4786009"/>
              <a:ext cx="4406630" cy="77821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  <a:latin typeface="Gill Sans MT"/>
                </a:rPr>
                <a:t>Existing work assumes existence of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  <a:latin typeface="Gill Sans MT"/>
                </a:rPr>
                <a:t>buffers in routers!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66081986"/>
      </p:ext>
    </p:extLst>
  </p:cSld>
  <p:clrMapOvr>
    <a:masterClrMapping/>
  </p:clrMapOvr>
  <p:transition xmlns:p14="http://schemas.microsoft.com/office/powerpoint/2010/main" advTm="3804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/>
          <p:cNvSpPr/>
          <p:nvPr/>
        </p:nvSpPr>
        <p:spPr>
          <a:xfrm>
            <a:off x="1624519" y="1147864"/>
            <a:ext cx="2752928" cy="4786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98658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A Typical Router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1741488" y="1331913"/>
            <a:ext cx="5467350" cy="419417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4675" y="1436688"/>
            <a:ext cx="2152650" cy="150177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44675" y="3703638"/>
            <a:ext cx="2095500" cy="145256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97463" y="3190875"/>
            <a:ext cx="1952625" cy="1993900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84763" y="1439863"/>
            <a:ext cx="1951037" cy="44767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Routing Computation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1113" y="1884363"/>
            <a:ext cx="1951037" cy="44767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VC Arbiter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91113" y="2332038"/>
            <a:ext cx="1951037" cy="44608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Switch Arbiter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567781" y="3317082"/>
            <a:ext cx="544513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128713" y="1779588"/>
            <a:ext cx="982662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rapezoid 18"/>
          <p:cNvSpPr/>
          <p:nvPr/>
        </p:nvSpPr>
        <p:spPr>
          <a:xfrm rot="16200000">
            <a:off x="1661319" y="2001044"/>
            <a:ext cx="1103312" cy="146050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0" name="Trapezoid 19"/>
          <p:cNvSpPr/>
          <p:nvPr/>
        </p:nvSpPr>
        <p:spPr>
          <a:xfrm rot="5400000">
            <a:off x="3224213" y="2008188"/>
            <a:ext cx="1104900" cy="146050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grpSp>
        <p:nvGrpSpPr>
          <p:cNvPr id="198672" name="Group 32"/>
          <p:cNvGrpSpPr>
            <a:grpSpLocks/>
          </p:cNvGrpSpPr>
          <p:nvPr/>
        </p:nvGrpSpPr>
        <p:grpSpPr bwMode="auto">
          <a:xfrm>
            <a:off x="2325688" y="1614488"/>
            <a:ext cx="1320800" cy="166687"/>
            <a:chOff x="2324911" y="1614791"/>
            <a:chExt cx="1322051" cy="167088"/>
          </a:xfrm>
        </p:grpSpPr>
        <p:sp>
          <p:nvSpPr>
            <p:cNvPr id="22" name="Rectangle 21"/>
            <p:cNvSpPr/>
            <p:nvPr/>
          </p:nvSpPr>
          <p:spPr>
            <a:xfrm>
              <a:off x="2324911" y="1614791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67921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15698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763476" y="1616382"/>
              <a:ext cx="144599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911253" y="1616382"/>
              <a:ext cx="144600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57441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05219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352996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00774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198673" name="Group 33"/>
          <p:cNvGrpSpPr>
            <a:grpSpLocks/>
          </p:cNvGrpSpPr>
          <p:nvPr/>
        </p:nvGrpSpPr>
        <p:grpSpPr bwMode="auto">
          <a:xfrm>
            <a:off x="2330450" y="1866900"/>
            <a:ext cx="1320800" cy="166688"/>
            <a:chOff x="2324911" y="1614791"/>
            <a:chExt cx="1322051" cy="167088"/>
          </a:xfrm>
        </p:grpSpPr>
        <p:sp>
          <p:nvSpPr>
            <p:cNvPr id="35" name="Rectangle 34"/>
            <p:cNvSpPr/>
            <p:nvPr/>
          </p:nvSpPr>
          <p:spPr>
            <a:xfrm>
              <a:off x="2324911" y="1614791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467921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615699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763476" y="1616383"/>
              <a:ext cx="144600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911254" y="1616383"/>
              <a:ext cx="144599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057442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205219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352997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500774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198674" name="Group 43"/>
          <p:cNvGrpSpPr>
            <a:grpSpLocks/>
          </p:cNvGrpSpPr>
          <p:nvPr/>
        </p:nvGrpSpPr>
        <p:grpSpPr bwMode="auto">
          <a:xfrm>
            <a:off x="2335213" y="2424113"/>
            <a:ext cx="1320800" cy="166687"/>
            <a:chOff x="2324911" y="1614791"/>
            <a:chExt cx="1322051" cy="167088"/>
          </a:xfrm>
        </p:grpSpPr>
        <p:sp>
          <p:nvSpPr>
            <p:cNvPr id="45" name="Rectangle 44"/>
            <p:cNvSpPr/>
            <p:nvPr/>
          </p:nvSpPr>
          <p:spPr>
            <a:xfrm>
              <a:off x="2324911" y="1614791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467921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615698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763476" y="1616382"/>
              <a:ext cx="144599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11253" y="1616382"/>
              <a:ext cx="144600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057441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205219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352996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500774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cxnSp>
        <p:nvCxnSpPr>
          <p:cNvPr id="54" name="Straight Connector 53"/>
          <p:cNvCxnSpPr/>
          <p:nvPr/>
        </p:nvCxnSpPr>
        <p:spPr>
          <a:xfrm rot="5400000">
            <a:off x="2830513" y="2224088"/>
            <a:ext cx="312737" cy="158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rapezoid 55"/>
          <p:cNvSpPr/>
          <p:nvPr/>
        </p:nvSpPr>
        <p:spPr>
          <a:xfrm rot="16200000">
            <a:off x="1599407" y="4267994"/>
            <a:ext cx="1103312" cy="146050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7" name="Trapezoid 56"/>
          <p:cNvSpPr/>
          <p:nvPr/>
        </p:nvSpPr>
        <p:spPr>
          <a:xfrm rot="5400000">
            <a:off x="3162300" y="4275138"/>
            <a:ext cx="1104900" cy="146050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grpSp>
        <p:nvGrpSpPr>
          <p:cNvPr id="198678" name="Group 57"/>
          <p:cNvGrpSpPr>
            <a:grpSpLocks/>
          </p:cNvGrpSpPr>
          <p:nvPr/>
        </p:nvGrpSpPr>
        <p:grpSpPr bwMode="auto">
          <a:xfrm>
            <a:off x="2263775" y="3881438"/>
            <a:ext cx="1320800" cy="166687"/>
            <a:chOff x="2324911" y="1614791"/>
            <a:chExt cx="1322051" cy="167088"/>
          </a:xfrm>
        </p:grpSpPr>
        <p:sp>
          <p:nvSpPr>
            <p:cNvPr id="59" name="Rectangle 58"/>
            <p:cNvSpPr/>
            <p:nvPr/>
          </p:nvSpPr>
          <p:spPr>
            <a:xfrm>
              <a:off x="2324911" y="1614791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467921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615699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763476" y="1616382"/>
              <a:ext cx="144600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911254" y="1616382"/>
              <a:ext cx="144599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057442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205219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352997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500774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198679" name="Group 67"/>
          <p:cNvGrpSpPr>
            <a:grpSpLocks/>
          </p:cNvGrpSpPr>
          <p:nvPr/>
        </p:nvGrpSpPr>
        <p:grpSpPr bwMode="auto">
          <a:xfrm>
            <a:off x="2268538" y="4133850"/>
            <a:ext cx="1320800" cy="166688"/>
            <a:chOff x="2324911" y="1614791"/>
            <a:chExt cx="1322051" cy="167088"/>
          </a:xfrm>
        </p:grpSpPr>
        <p:sp>
          <p:nvSpPr>
            <p:cNvPr id="69" name="Rectangle 68"/>
            <p:cNvSpPr/>
            <p:nvPr/>
          </p:nvSpPr>
          <p:spPr>
            <a:xfrm>
              <a:off x="2324911" y="1614791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467921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615698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763476" y="1616383"/>
              <a:ext cx="144599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11253" y="1616383"/>
              <a:ext cx="144600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057441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205219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352996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500774" y="1616383"/>
              <a:ext cx="146188" cy="16549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198680" name="Group 77"/>
          <p:cNvGrpSpPr>
            <a:grpSpLocks/>
          </p:cNvGrpSpPr>
          <p:nvPr/>
        </p:nvGrpSpPr>
        <p:grpSpPr bwMode="auto">
          <a:xfrm>
            <a:off x="2273300" y="4691063"/>
            <a:ext cx="1320800" cy="166687"/>
            <a:chOff x="2324911" y="1614791"/>
            <a:chExt cx="1322051" cy="167088"/>
          </a:xfrm>
        </p:grpSpPr>
        <p:sp>
          <p:nvSpPr>
            <p:cNvPr id="79" name="Rectangle 78"/>
            <p:cNvSpPr/>
            <p:nvPr/>
          </p:nvSpPr>
          <p:spPr>
            <a:xfrm>
              <a:off x="2324911" y="1614791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467921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615699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763476" y="1616382"/>
              <a:ext cx="144600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11254" y="1616382"/>
              <a:ext cx="144599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057442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205219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352997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500774" y="1616382"/>
              <a:ext cx="146188" cy="1654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cxnSp>
        <p:nvCxnSpPr>
          <p:cNvPr id="88" name="Straight Connector 87"/>
          <p:cNvCxnSpPr/>
          <p:nvPr/>
        </p:nvCxnSpPr>
        <p:spPr>
          <a:xfrm rot="5400000">
            <a:off x="2768600" y="4491038"/>
            <a:ext cx="312737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1038225" y="4070350"/>
            <a:ext cx="982663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683" name="TextBox 91"/>
          <p:cNvSpPr txBox="1">
            <a:spLocks noChangeArrowheads="1"/>
          </p:cNvSpPr>
          <p:nvPr/>
        </p:nvSpPr>
        <p:spPr bwMode="auto">
          <a:xfrm>
            <a:off x="2509838" y="1362075"/>
            <a:ext cx="509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VC1</a:t>
            </a:r>
          </a:p>
        </p:txBody>
      </p:sp>
      <p:sp>
        <p:nvSpPr>
          <p:cNvPr id="198684" name="TextBox 92"/>
          <p:cNvSpPr txBox="1">
            <a:spLocks noChangeArrowheads="1"/>
          </p:cNvSpPr>
          <p:nvPr/>
        </p:nvSpPr>
        <p:spPr bwMode="auto">
          <a:xfrm>
            <a:off x="2478088" y="1981200"/>
            <a:ext cx="509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VC2</a:t>
            </a:r>
          </a:p>
        </p:txBody>
      </p:sp>
      <p:sp>
        <p:nvSpPr>
          <p:cNvPr id="198685" name="TextBox 93"/>
          <p:cNvSpPr txBox="1">
            <a:spLocks noChangeArrowheads="1"/>
          </p:cNvSpPr>
          <p:nvPr/>
        </p:nvSpPr>
        <p:spPr bwMode="auto">
          <a:xfrm>
            <a:off x="2497138" y="2544763"/>
            <a:ext cx="509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VCv</a:t>
            </a:r>
          </a:p>
        </p:txBody>
      </p:sp>
      <p:sp>
        <p:nvSpPr>
          <p:cNvPr id="198686" name="TextBox 94"/>
          <p:cNvSpPr txBox="1">
            <a:spLocks noChangeArrowheads="1"/>
          </p:cNvSpPr>
          <p:nvPr/>
        </p:nvSpPr>
        <p:spPr bwMode="auto">
          <a:xfrm>
            <a:off x="2419350" y="3644900"/>
            <a:ext cx="509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VC1</a:t>
            </a:r>
          </a:p>
        </p:txBody>
      </p:sp>
      <p:sp>
        <p:nvSpPr>
          <p:cNvPr id="198687" name="TextBox 95"/>
          <p:cNvSpPr txBox="1">
            <a:spLocks noChangeArrowheads="1"/>
          </p:cNvSpPr>
          <p:nvPr/>
        </p:nvSpPr>
        <p:spPr bwMode="auto">
          <a:xfrm>
            <a:off x="2386013" y="4264025"/>
            <a:ext cx="511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VC2</a:t>
            </a:r>
          </a:p>
        </p:txBody>
      </p:sp>
      <p:sp>
        <p:nvSpPr>
          <p:cNvPr id="198688" name="TextBox 96"/>
          <p:cNvSpPr txBox="1">
            <a:spLocks noChangeArrowheads="1"/>
          </p:cNvSpPr>
          <p:nvPr/>
        </p:nvSpPr>
        <p:spPr bwMode="auto">
          <a:xfrm>
            <a:off x="2406650" y="4827588"/>
            <a:ext cx="509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VCv</a:t>
            </a:r>
          </a:p>
        </p:txBody>
      </p:sp>
      <p:sp>
        <p:nvSpPr>
          <p:cNvPr id="198689" name="TextBox 97"/>
          <p:cNvSpPr txBox="1">
            <a:spLocks noChangeArrowheads="1"/>
          </p:cNvSpPr>
          <p:nvPr/>
        </p:nvSpPr>
        <p:spPr bwMode="auto">
          <a:xfrm>
            <a:off x="2957513" y="5146675"/>
            <a:ext cx="12557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Input Port N</a:t>
            </a:r>
          </a:p>
        </p:txBody>
      </p:sp>
      <p:sp>
        <p:nvSpPr>
          <p:cNvPr id="198690" name="TextBox 99"/>
          <p:cNvSpPr txBox="1">
            <a:spLocks noChangeArrowheads="1"/>
          </p:cNvSpPr>
          <p:nvPr/>
        </p:nvSpPr>
        <p:spPr bwMode="auto">
          <a:xfrm>
            <a:off x="2886075" y="2963863"/>
            <a:ext cx="11985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Input Port 1</a:t>
            </a:r>
          </a:p>
        </p:txBody>
      </p:sp>
      <p:grpSp>
        <p:nvGrpSpPr>
          <p:cNvPr id="198691" name="Group 127"/>
          <p:cNvGrpSpPr>
            <a:grpSpLocks/>
          </p:cNvGrpSpPr>
          <p:nvPr/>
        </p:nvGrpSpPr>
        <p:grpSpPr bwMode="auto">
          <a:xfrm>
            <a:off x="5446713" y="3443288"/>
            <a:ext cx="1168400" cy="1449387"/>
            <a:chOff x="5422549" y="3521415"/>
            <a:chExt cx="1386813" cy="1274321"/>
          </a:xfrm>
        </p:grpSpPr>
        <p:cxnSp>
          <p:nvCxnSpPr>
            <p:cNvPr id="102" name="Straight Connector 101"/>
            <p:cNvCxnSpPr/>
            <p:nvPr/>
          </p:nvCxnSpPr>
          <p:spPr>
            <a:xfrm rot="16200000" flipH="1">
              <a:off x="5486505" y="3764941"/>
              <a:ext cx="1264551" cy="79704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5400000" flipH="1" flipV="1">
              <a:off x="5500813" y="3701294"/>
              <a:ext cx="1254780" cy="895023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V="1">
              <a:off x="6485270" y="4785966"/>
              <a:ext cx="275101" cy="1395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V="1">
              <a:off x="6532376" y="3531185"/>
              <a:ext cx="276986" cy="6979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10800000">
              <a:off x="5456466" y="3540956"/>
              <a:ext cx="301481" cy="5583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rot="10800000" flipV="1">
              <a:off x="5422549" y="4744094"/>
              <a:ext cx="29959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692" name="TextBox 136"/>
          <p:cNvSpPr txBox="1">
            <a:spLocks noChangeArrowheads="1"/>
          </p:cNvSpPr>
          <p:nvPr/>
        </p:nvSpPr>
        <p:spPr bwMode="auto">
          <a:xfrm>
            <a:off x="5502275" y="5153025"/>
            <a:ext cx="1547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N x N Crossbar</a:t>
            </a:r>
          </a:p>
        </p:txBody>
      </p:sp>
      <p:cxnSp>
        <p:nvCxnSpPr>
          <p:cNvPr id="138" name="Straight Arrow Connector 137"/>
          <p:cNvCxnSpPr/>
          <p:nvPr/>
        </p:nvCxnSpPr>
        <p:spPr>
          <a:xfrm>
            <a:off x="7059613" y="3392488"/>
            <a:ext cx="982662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>
            <a:off x="7050088" y="4919663"/>
            <a:ext cx="981075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695" name="TextBox 141"/>
          <p:cNvSpPr txBox="1">
            <a:spLocks noChangeArrowheads="1"/>
          </p:cNvSpPr>
          <p:nvPr/>
        </p:nvSpPr>
        <p:spPr bwMode="auto">
          <a:xfrm>
            <a:off x="311150" y="1400175"/>
            <a:ext cx="1346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Input Channel 1</a:t>
            </a:r>
          </a:p>
        </p:txBody>
      </p:sp>
      <p:sp>
        <p:nvSpPr>
          <p:cNvPr id="198696" name="TextBox 142"/>
          <p:cNvSpPr txBox="1">
            <a:spLocks noChangeArrowheads="1"/>
          </p:cNvSpPr>
          <p:nvPr/>
        </p:nvSpPr>
        <p:spPr bwMode="auto">
          <a:xfrm>
            <a:off x="273050" y="3676650"/>
            <a:ext cx="1395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Input Channel N</a:t>
            </a:r>
          </a:p>
        </p:txBody>
      </p:sp>
      <p:cxnSp>
        <p:nvCxnSpPr>
          <p:cNvPr id="145" name="Elbow Connector 144"/>
          <p:cNvCxnSpPr>
            <a:stCxn id="20" idx="0"/>
          </p:cNvCxnSpPr>
          <p:nvPr/>
        </p:nvCxnSpPr>
        <p:spPr>
          <a:xfrm>
            <a:off x="3849688" y="2081213"/>
            <a:ext cx="1539875" cy="13716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146"/>
          <p:cNvCxnSpPr>
            <a:stCxn id="8" idx="3"/>
          </p:cNvCxnSpPr>
          <p:nvPr/>
        </p:nvCxnSpPr>
        <p:spPr>
          <a:xfrm>
            <a:off x="3940175" y="4429125"/>
            <a:ext cx="1419225" cy="39528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Oval 147"/>
          <p:cNvSpPr/>
          <p:nvPr/>
        </p:nvSpPr>
        <p:spPr>
          <a:xfrm>
            <a:off x="4270375" y="1809750"/>
            <a:ext cx="661988" cy="3336925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98700" name="TextBox 148"/>
          <p:cNvSpPr txBox="1">
            <a:spLocks noChangeArrowheads="1"/>
          </p:cNvSpPr>
          <p:nvPr/>
        </p:nvSpPr>
        <p:spPr bwMode="auto">
          <a:xfrm>
            <a:off x="4124325" y="1498600"/>
            <a:ext cx="900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Scheduler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-195263" y="1614488"/>
            <a:ext cx="166688" cy="19526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-204788" y="4140200"/>
            <a:ext cx="165100" cy="1952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98703" name="TextBox 152"/>
          <p:cNvSpPr txBox="1">
            <a:spLocks noChangeArrowheads="1"/>
          </p:cNvSpPr>
          <p:nvPr/>
        </p:nvSpPr>
        <p:spPr bwMode="auto">
          <a:xfrm>
            <a:off x="7458075" y="2979738"/>
            <a:ext cx="1508125" cy="3079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Output Channel 1</a:t>
            </a:r>
          </a:p>
        </p:txBody>
      </p:sp>
      <p:sp>
        <p:nvSpPr>
          <p:cNvPr id="198704" name="TextBox 153"/>
          <p:cNvSpPr txBox="1">
            <a:spLocks noChangeArrowheads="1"/>
          </p:cNvSpPr>
          <p:nvPr/>
        </p:nvSpPr>
        <p:spPr bwMode="auto">
          <a:xfrm>
            <a:off x="7437438" y="4503738"/>
            <a:ext cx="1557337" cy="307975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Output Channel N</a:t>
            </a:r>
          </a:p>
        </p:txBody>
      </p:sp>
      <p:grpSp>
        <p:nvGrpSpPr>
          <p:cNvPr id="24" name="Group 156"/>
          <p:cNvGrpSpPr>
            <a:grpSpLocks/>
          </p:cNvGrpSpPr>
          <p:nvPr/>
        </p:nvGrpSpPr>
        <p:grpSpPr bwMode="auto">
          <a:xfrm>
            <a:off x="457200" y="4741863"/>
            <a:ext cx="1212850" cy="787400"/>
            <a:chOff x="330380" y="4751421"/>
            <a:chExt cx="1212716" cy="787301"/>
          </a:xfrm>
        </p:grpSpPr>
        <p:cxnSp>
          <p:nvCxnSpPr>
            <p:cNvPr id="155" name="Straight Arrow Connector 154"/>
            <p:cNvCxnSpPr/>
            <p:nvPr/>
          </p:nvCxnSpPr>
          <p:spPr>
            <a:xfrm rot="10800000" flipV="1">
              <a:off x="641496" y="4751421"/>
              <a:ext cx="901600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713" name="TextBox 155"/>
            <p:cNvSpPr txBox="1">
              <a:spLocks noChangeArrowheads="1"/>
            </p:cNvSpPr>
            <p:nvPr/>
          </p:nvSpPr>
          <p:spPr bwMode="auto">
            <a:xfrm>
              <a:off x="330380" y="4800058"/>
              <a:ext cx="106913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Credit Flow</a:t>
              </a:r>
              <a:br>
                <a:rPr lang="en-US" sz="1400" smtClean="0">
                  <a:solidFill>
                    <a:srgbClr val="000000"/>
                  </a:solidFill>
                  <a:latin typeface="Gill Sans MT" charset="0"/>
                </a:rPr>
              </a:br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to upstream</a:t>
              </a:r>
              <a:br>
                <a:rPr lang="en-US" sz="1400" smtClean="0">
                  <a:solidFill>
                    <a:srgbClr val="000000"/>
                  </a:solidFill>
                  <a:latin typeface="Gill Sans MT" charset="0"/>
                </a:rPr>
              </a:br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router</a:t>
              </a:r>
            </a:p>
          </p:txBody>
        </p:sp>
      </p:grpSp>
      <p:grpSp>
        <p:nvGrpSpPr>
          <p:cNvPr id="33" name="Group 158"/>
          <p:cNvGrpSpPr>
            <a:grpSpLocks/>
          </p:cNvGrpSpPr>
          <p:nvPr/>
        </p:nvGrpSpPr>
        <p:grpSpPr bwMode="auto">
          <a:xfrm>
            <a:off x="4465638" y="5545138"/>
            <a:ext cx="3819525" cy="850900"/>
            <a:chOff x="4464995" y="5544767"/>
            <a:chExt cx="3819626" cy="850611"/>
          </a:xfrm>
        </p:grpSpPr>
        <p:sp>
          <p:nvSpPr>
            <p:cNvPr id="160" name="TextBox 159"/>
            <p:cNvSpPr txBox="1"/>
            <p:nvPr/>
          </p:nvSpPr>
          <p:spPr>
            <a:xfrm>
              <a:off x="5175115" y="5749047"/>
              <a:ext cx="3109506" cy="646331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white"/>
                  </a:solidFill>
                  <a:latin typeface="Gill Sans MT"/>
                </a:rPr>
                <a:t>Buffers are integral part of </a:t>
              </a:r>
              <a:br>
                <a:rPr lang="en-US" b="1" dirty="0">
                  <a:solidFill>
                    <a:prstClr val="white"/>
                  </a:solidFill>
                  <a:latin typeface="Gill Sans MT"/>
                </a:rPr>
              </a:br>
              <a:r>
                <a:rPr lang="en-US" b="1" dirty="0">
                  <a:solidFill>
                    <a:prstClr val="white"/>
                  </a:solidFill>
                  <a:latin typeface="Gill Sans MT"/>
                </a:rPr>
                <a:t>existing </a:t>
              </a:r>
              <a:r>
                <a:rPr lang="en-US" b="1" dirty="0" err="1">
                  <a:solidFill>
                    <a:prstClr val="white"/>
                  </a:solidFill>
                  <a:latin typeface="Gill Sans MT"/>
                </a:rPr>
                <a:t>NoC</a:t>
              </a:r>
              <a:r>
                <a:rPr lang="en-US" b="1" dirty="0">
                  <a:solidFill>
                    <a:prstClr val="white"/>
                  </a:solidFill>
                  <a:latin typeface="Gill Sans MT"/>
                </a:rPr>
                <a:t> Routers</a:t>
              </a:r>
            </a:p>
          </p:txBody>
        </p:sp>
        <p:sp>
          <p:nvSpPr>
            <p:cNvPr id="161" name="Right Arrow 160"/>
            <p:cNvSpPr/>
            <p:nvPr/>
          </p:nvSpPr>
          <p:spPr>
            <a:xfrm rot="13043718">
              <a:off x="4464995" y="5544767"/>
              <a:ext cx="583660" cy="535022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34" name="Group 135"/>
          <p:cNvGrpSpPr>
            <a:grpSpLocks/>
          </p:cNvGrpSpPr>
          <p:nvPr/>
        </p:nvGrpSpPr>
        <p:grpSpPr bwMode="auto">
          <a:xfrm>
            <a:off x="501650" y="2063750"/>
            <a:ext cx="1212850" cy="787400"/>
            <a:chOff x="330380" y="4751421"/>
            <a:chExt cx="1212716" cy="787301"/>
          </a:xfrm>
        </p:grpSpPr>
        <p:cxnSp>
          <p:nvCxnSpPr>
            <p:cNvPr id="140" name="Straight Arrow Connector 139"/>
            <p:cNvCxnSpPr/>
            <p:nvPr/>
          </p:nvCxnSpPr>
          <p:spPr>
            <a:xfrm rot="10800000" flipV="1">
              <a:off x="641496" y="4751421"/>
              <a:ext cx="901600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709" name="TextBox 140"/>
            <p:cNvSpPr txBox="1">
              <a:spLocks noChangeArrowheads="1"/>
            </p:cNvSpPr>
            <p:nvPr/>
          </p:nvSpPr>
          <p:spPr bwMode="auto">
            <a:xfrm>
              <a:off x="330380" y="4800058"/>
              <a:ext cx="106913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Credit Flow</a:t>
              </a:r>
              <a:br>
                <a:rPr lang="en-US" sz="1400" smtClean="0">
                  <a:solidFill>
                    <a:srgbClr val="000000"/>
                  </a:solidFill>
                  <a:latin typeface="Gill Sans MT" charset="0"/>
                </a:rPr>
              </a:br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to upstream</a:t>
              </a:r>
              <a:br>
                <a:rPr lang="en-US" sz="1400" smtClean="0">
                  <a:solidFill>
                    <a:srgbClr val="000000"/>
                  </a:solidFill>
                  <a:latin typeface="Gill Sans MT" charset="0"/>
                </a:rPr>
              </a:br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router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89887395"/>
      </p:ext>
    </p:extLst>
  </p:cSld>
  <p:clrMapOvr>
    <a:masterClrMapping/>
  </p:clrMapOvr>
  <p:transition xmlns:p14="http://schemas.microsoft.com/office/powerpoint/2010/main" advTm="5497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0.40104 -0.00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-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3967 -0.004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7 -0.00439 L 0.94254 -0.1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0" y="-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1" grpId="1" animBg="1"/>
      <p:bldP spid="151" grpId="2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Buffers are necessary for high network throughput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 buffers increase total available bandwidth in network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Buffers in NoC Routers</a:t>
            </a:r>
          </a:p>
        </p:txBody>
      </p:sp>
      <p:pic>
        <p:nvPicPr>
          <p:cNvPr id="6" name="Picture 5" descr="as1823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8" y="1296988"/>
            <a:ext cx="6350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rot="5400000" flipH="1" flipV="1">
            <a:off x="1489075" y="3667125"/>
            <a:ext cx="1838325" cy="95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03475" y="4572000"/>
            <a:ext cx="42116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711" name="TextBox 30"/>
          <p:cNvSpPr txBox="1">
            <a:spLocks noChangeArrowheads="1"/>
          </p:cNvSpPr>
          <p:nvPr/>
        </p:nvSpPr>
        <p:spPr bwMode="auto">
          <a:xfrm>
            <a:off x="3852863" y="4659313"/>
            <a:ext cx="1479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Injection Rate</a:t>
            </a:r>
          </a:p>
        </p:txBody>
      </p:sp>
      <p:sp>
        <p:nvSpPr>
          <p:cNvPr id="200712" name="TextBox 31"/>
          <p:cNvSpPr txBox="1">
            <a:spLocks noChangeArrowheads="1"/>
          </p:cNvSpPr>
          <p:nvPr/>
        </p:nvSpPr>
        <p:spPr bwMode="auto">
          <a:xfrm rot="-5400000">
            <a:off x="1116012" y="3479801"/>
            <a:ext cx="1946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Avg. packet latency</a:t>
            </a:r>
          </a:p>
        </p:txBody>
      </p:sp>
      <p:sp>
        <p:nvSpPr>
          <p:cNvPr id="34" name="Freeform 33"/>
          <p:cNvSpPr/>
          <p:nvPr/>
        </p:nvSpPr>
        <p:spPr>
          <a:xfrm>
            <a:off x="2392363" y="2703513"/>
            <a:ext cx="3794125" cy="1582737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2409825" y="2681288"/>
            <a:ext cx="1879600" cy="1582737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2416175" y="2697163"/>
            <a:ext cx="2827338" cy="1582737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200716" name="TextBox 36"/>
          <p:cNvSpPr txBox="1">
            <a:spLocks noChangeArrowheads="1"/>
          </p:cNvSpPr>
          <p:nvPr/>
        </p:nvSpPr>
        <p:spPr bwMode="auto">
          <a:xfrm>
            <a:off x="6138863" y="3016250"/>
            <a:ext cx="747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large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buffers</a:t>
            </a:r>
          </a:p>
        </p:txBody>
      </p:sp>
      <p:sp>
        <p:nvSpPr>
          <p:cNvPr id="200717" name="TextBox 37"/>
          <p:cNvSpPr txBox="1">
            <a:spLocks noChangeArrowheads="1"/>
          </p:cNvSpPr>
          <p:nvPr/>
        </p:nvSpPr>
        <p:spPr bwMode="auto">
          <a:xfrm>
            <a:off x="5181600" y="2905125"/>
            <a:ext cx="850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medium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buffers</a:t>
            </a:r>
          </a:p>
        </p:txBody>
      </p:sp>
      <p:sp>
        <p:nvSpPr>
          <p:cNvPr id="200718" name="TextBox 38"/>
          <p:cNvSpPr txBox="1">
            <a:spLocks noChangeArrowheads="1"/>
          </p:cNvSpPr>
          <p:nvPr/>
        </p:nvSpPr>
        <p:spPr bwMode="auto">
          <a:xfrm>
            <a:off x="4267200" y="2817813"/>
            <a:ext cx="749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small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buffers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1362141"/>
      </p:ext>
    </p:extLst>
  </p:cSld>
  <p:clrMapOvr>
    <a:masterClrMapping/>
  </p:clrMapOvr>
  <p:transition xmlns:p14="http://schemas.microsoft.com/office/powerpoint/2010/main" advTm="2631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Buffers are necessary for high network throughput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 buffers increase total available bandwidth in network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Buffers consume significant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energy/power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Dynamic energy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when read/write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Static energy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even when not occupied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Buffers add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complexity 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and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 latency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Logic for buffer management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Virtual channel allocation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Credit-based flow control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Buffers require significant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chip area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E.g., in TRIPS prototype chip, input buffers occupy 75% of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total on-chip network area </a:t>
            </a: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[Gratz et al, ICCD</a:t>
            </a:r>
            <a:r>
              <a:rPr lang="ja-JP" alt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06]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Buffers in NoC Routers</a:t>
            </a:r>
          </a:p>
        </p:txBody>
      </p:sp>
      <p:pic>
        <p:nvPicPr>
          <p:cNvPr id="202756" name="Picture 5" descr="as1823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8" y="1296988"/>
            <a:ext cx="6350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s1823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21600" y="2868613"/>
            <a:ext cx="633413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s1823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37475" y="3876675"/>
            <a:ext cx="6350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s1823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029575" y="5054600"/>
            <a:ext cx="633413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244600" y="2451100"/>
            <a:ext cx="75104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73487335"/>
      </p:ext>
    </p:extLst>
  </p:cSld>
  <p:clrMapOvr>
    <a:masterClrMapping/>
  </p:clrMapOvr>
  <p:transition xmlns:p14="http://schemas.microsoft.com/office/powerpoint/2010/main" advTm="4559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01" name="Group 23"/>
          <p:cNvGrpSpPr>
            <a:grpSpLocks/>
          </p:cNvGrpSpPr>
          <p:nvPr/>
        </p:nvGrpSpPr>
        <p:grpSpPr bwMode="auto">
          <a:xfrm>
            <a:off x="7135813" y="1727200"/>
            <a:ext cx="808037" cy="511175"/>
            <a:chOff x="7135853" y="1726658"/>
            <a:chExt cx="807626" cy="512359"/>
          </a:xfrm>
        </p:grpSpPr>
        <p:pic>
          <p:nvPicPr>
            <p:cNvPr id="204813" name="Picture 22" descr="question_mark.gi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487" y="1726658"/>
              <a:ext cx="375730" cy="512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" name="Straight Arrow Connector 19"/>
            <p:cNvCxnSpPr>
              <a:stCxn id="12" idx="6"/>
              <a:endCxn id="11" idx="6"/>
            </p:cNvCxnSpPr>
            <p:nvPr/>
          </p:nvCxnSpPr>
          <p:spPr>
            <a:xfrm>
              <a:off x="7135853" y="1992385"/>
              <a:ext cx="807626" cy="12729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ontent Placeholder 11"/>
          <p:cNvSpPr txBox="1">
            <a:spLocks/>
          </p:cNvSpPr>
          <p:nvPr/>
        </p:nvSpPr>
        <p:spPr bwMode="auto">
          <a:xfrm>
            <a:off x="1538288" y="1111250"/>
            <a:ext cx="7148512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How much throughput do we lose?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How is latency affected?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Up to what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injection rates 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can we use bufferless routing?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Are there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realistic scenarios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in which NoC is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   operated at injection rates below the threshold?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Can we achieve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energy reduction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?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If so, how much…? 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Can we reduce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area, complexity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etc…?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Going Bufferless…?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5845176" y="1962150"/>
            <a:ext cx="977900" cy="31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332538" y="2441575"/>
            <a:ext cx="190023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07" name="TextBox 8"/>
          <p:cNvSpPr txBox="1">
            <a:spLocks noChangeArrowheads="1"/>
          </p:cNvSpPr>
          <p:nvPr/>
        </p:nvSpPr>
        <p:spPr bwMode="auto">
          <a:xfrm>
            <a:off x="6986588" y="2489200"/>
            <a:ext cx="11938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Injection Rate</a:t>
            </a:r>
          </a:p>
        </p:txBody>
      </p:sp>
      <p:sp>
        <p:nvSpPr>
          <p:cNvPr id="204808" name="TextBox 9"/>
          <p:cNvSpPr txBox="1">
            <a:spLocks noChangeArrowheads="1"/>
          </p:cNvSpPr>
          <p:nvPr/>
        </p:nvSpPr>
        <p:spPr bwMode="auto">
          <a:xfrm rot="-5400000">
            <a:off x="5842000" y="1804988"/>
            <a:ext cx="695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latency</a:t>
            </a:r>
          </a:p>
        </p:txBody>
      </p:sp>
      <p:sp>
        <p:nvSpPr>
          <p:cNvPr id="11" name="Freeform 10"/>
          <p:cNvSpPr/>
          <p:nvPr/>
        </p:nvSpPr>
        <p:spPr>
          <a:xfrm>
            <a:off x="6327775" y="1447800"/>
            <a:ext cx="1712913" cy="842963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334125" y="1436688"/>
            <a:ext cx="849313" cy="841375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204811" name="TextBox 13"/>
          <p:cNvSpPr txBox="1">
            <a:spLocks noChangeArrowheads="1"/>
          </p:cNvSpPr>
          <p:nvPr/>
        </p:nvSpPr>
        <p:spPr bwMode="auto">
          <a:xfrm>
            <a:off x="8077200" y="1235075"/>
            <a:ext cx="747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buffers</a:t>
            </a:r>
          </a:p>
        </p:txBody>
      </p:sp>
      <p:sp>
        <p:nvSpPr>
          <p:cNvPr id="204812" name="TextBox 15"/>
          <p:cNvSpPr txBox="1">
            <a:spLocks noChangeArrowheads="1"/>
          </p:cNvSpPr>
          <p:nvPr/>
        </p:nvSpPr>
        <p:spPr bwMode="auto">
          <a:xfrm>
            <a:off x="7173913" y="1139825"/>
            <a:ext cx="747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no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buffers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4547277"/>
      </p:ext>
    </p:extLst>
  </p:cSld>
  <p:clrMapOvr>
    <a:masterClrMapping/>
  </p:clrMapOvr>
  <p:transition xmlns:p14="http://schemas.microsoft.com/office/powerpoint/2010/main" advTm="3511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Content Placeholder 11"/>
          <p:cNvSpPr txBox="1">
            <a:spLocks/>
          </p:cNvSpPr>
          <p:nvPr/>
        </p:nvSpPr>
        <p:spPr bwMode="auto">
          <a:xfrm>
            <a:off x="1538288" y="1111250"/>
            <a:ext cx="7148512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Always forward </a:t>
            </a:r>
            <a:r>
              <a:rPr lang="en-US" sz="2000" i="1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all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 incoming flits to some output port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If no productive direction is available, send to another direction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packet is deflected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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Hot-potato routing </a:t>
            </a: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[Baran</a:t>
            </a:r>
            <a:r>
              <a:rPr lang="ja-JP" alt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64,  etc]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BLESS: Bufferless Routing</a:t>
            </a:r>
          </a:p>
        </p:txBody>
      </p:sp>
      <p:pic>
        <p:nvPicPr>
          <p:cNvPr id="206852" name="Picture 4" descr="250_man_screeching_and_tossing_a_hot_pota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13" y="2335213"/>
            <a:ext cx="1004887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3" name="Content Placeholder 11"/>
          <p:cNvSpPr txBox="1">
            <a:spLocks/>
          </p:cNvSpPr>
          <p:nvPr/>
        </p:nvSpPr>
        <p:spPr bwMode="auto">
          <a:xfrm>
            <a:off x="2800350" y="2043113"/>
            <a:ext cx="4067175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2857337" y="4094107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cxnSp>
        <p:nvCxnSpPr>
          <p:cNvPr id="142" name="Straight Connector 141"/>
          <p:cNvCxnSpPr/>
          <p:nvPr/>
        </p:nvCxnSpPr>
        <p:spPr>
          <a:xfrm rot="16200000" flipV="1">
            <a:off x="3098800" y="3889375"/>
            <a:ext cx="407988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3748088" y="4375150"/>
            <a:ext cx="584200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10800000" flipV="1">
            <a:off x="2260600" y="4375150"/>
            <a:ext cx="596900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5400000">
            <a:off x="3049587" y="4910138"/>
            <a:ext cx="506413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2522538" y="3841750"/>
            <a:ext cx="331787" cy="26193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/>
          <p:nvPr/>
        </p:nvSpPr>
        <p:spPr>
          <a:xfrm>
            <a:off x="6550605" y="4090865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cxnSp>
        <p:nvCxnSpPr>
          <p:cNvPr id="153" name="Straight Connector 152"/>
          <p:cNvCxnSpPr/>
          <p:nvPr/>
        </p:nvCxnSpPr>
        <p:spPr>
          <a:xfrm rot="16200000" flipV="1">
            <a:off x="6791325" y="3886200"/>
            <a:ext cx="407988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7442200" y="4371975"/>
            <a:ext cx="584200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10800000" flipV="1">
            <a:off x="5953125" y="4371975"/>
            <a:ext cx="596900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6742112" y="4906963"/>
            <a:ext cx="506413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rot="10800000">
            <a:off x="6216650" y="3838575"/>
            <a:ext cx="330200" cy="26193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157"/>
          <p:cNvSpPr/>
          <p:nvPr/>
        </p:nvSpPr>
        <p:spPr>
          <a:xfrm>
            <a:off x="2251075" y="4454525"/>
            <a:ext cx="165100" cy="19367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3376613" y="5132388"/>
            <a:ext cx="165100" cy="19367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3122613" y="4100513"/>
            <a:ext cx="146050" cy="1651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888585" y="5644519"/>
            <a:ext cx="968086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Gill Sans MT"/>
              </a:rPr>
              <a:t>Buffered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59427" y="5660556"/>
            <a:ext cx="75533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Gill Sans MT"/>
              </a:rPr>
              <a:t>BLESS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010400" y="5207000"/>
            <a:ext cx="165100" cy="19367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5973763" y="4460875"/>
            <a:ext cx="165100" cy="19367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7532688" y="4794250"/>
            <a:ext cx="1155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Deflected!</a:t>
            </a:r>
          </a:p>
        </p:txBody>
      </p:sp>
      <p:cxnSp>
        <p:nvCxnSpPr>
          <p:cNvPr id="168" name="Straight Arrow Connector 167"/>
          <p:cNvCxnSpPr>
            <a:stCxn id="166" idx="1"/>
            <a:endCxn id="164" idx="1"/>
          </p:cNvCxnSpPr>
          <p:nvPr/>
        </p:nvCxnSpPr>
        <p:spPr>
          <a:xfrm rot="10800000" flipV="1">
            <a:off x="7010400" y="4978400"/>
            <a:ext cx="522288" cy="3254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122613" y="4262438"/>
            <a:ext cx="146050" cy="1651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936845"/>
      </p:ext>
    </p:extLst>
  </p:cSld>
  <p:clrMapOvr>
    <a:masterClrMapping/>
  </p:clrMapOvr>
  <p:transition xmlns:p14="http://schemas.microsoft.com/office/powerpoint/2010/main" advTm="4414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00313 -0.153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7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09566 -0.053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0" y="-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15324 L -0.00313 -0.2354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-0.00313 -0.1532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77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47 L 0.08542 -0.0319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-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15324 L -0.00313 -0.2354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38 -0.03194 L 0.09723 0.1270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8" grpId="1" animBg="1"/>
      <p:bldP spid="159" grpId="0" animBg="1"/>
      <p:bldP spid="159" grpId="1" animBg="1"/>
      <p:bldP spid="159" grpId="2" animBg="1"/>
      <p:bldP spid="164" grpId="0" animBg="1"/>
      <p:bldP spid="164" grpId="1" animBg="1"/>
      <p:bldP spid="164" grpId="2" animBg="1"/>
      <p:bldP spid="165" grpId="0" animBg="1"/>
      <p:bldP spid="165" grpId="1" animBg="1"/>
      <p:bldP spid="165" grpId="2" animBg="1"/>
      <p:bldP spid="16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BLESS: Bufferless Routing</a:t>
            </a:r>
          </a:p>
        </p:txBody>
      </p:sp>
      <p:sp>
        <p:nvSpPr>
          <p:cNvPr id="208899" name="Content Placeholder 11"/>
          <p:cNvSpPr txBox="1">
            <a:spLocks/>
          </p:cNvSpPr>
          <p:nvPr/>
        </p:nvSpPr>
        <p:spPr bwMode="auto">
          <a:xfrm>
            <a:off x="2800350" y="2043113"/>
            <a:ext cx="4067175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76425" y="1455738"/>
            <a:ext cx="3452813" cy="250825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43100" y="1517650"/>
            <a:ext cx="1358900" cy="8985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43100" y="2873375"/>
            <a:ext cx="1322388" cy="86995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95738" y="2566988"/>
            <a:ext cx="1233487" cy="1193800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87800" y="1519238"/>
            <a:ext cx="1231900" cy="26828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Routing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92563" y="1785938"/>
            <a:ext cx="1231900" cy="266700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VC Arbiter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92563" y="2052638"/>
            <a:ext cx="1231900" cy="26828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Switch Arbiter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409031" y="2642394"/>
            <a:ext cx="32543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90663" y="1724025"/>
            <a:ext cx="61912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rapezoid 16"/>
          <p:cNvSpPr/>
          <p:nvPr/>
        </p:nvSpPr>
        <p:spPr>
          <a:xfrm rot="16200000">
            <a:off x="1844676" y="1852612"/>
            <a:ext cx="660400" cy="9207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9" name="Trapezoid 18"/>
          <p:cNvSpPr/>
          <p:nvPr/>
        </p:nvSpPr>
        <p:spPr>
          <a:xfrm rot="5400000">
            <a:off x="2832101" y="1857375"/>
            <a:ext cx="660400" cy="9207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grpSp>
        <p:nvGrpSpPr>
          <p:cNvPr id="208911" name="Group 32"/>
          <p:cNvGrpSpPr>
            <a:grpSpLocks/>
          </p:cNvGrpSpPr>
          <p:nvPr/>
        </p:nvGrpSpPr>
        <p:grpSpPr bwMode="auto">
          <a:xfrm>
            <a:off x="2246313" y="1624013"/>
            <a:ext cx="833437" cy="100012"/>
            <a:chOff x="2324911" y="1614791"/>
            <a:chExt cx="1322051" cy="167088"/>
          </a:xfrm>
        </p:grpSpPr>
        <p:sp>
          <p:nvSpPr>
            <p:cNvPr id="22" name="Rectangle 21"/>
            <p:cNvSpPr/>
            <p:nvPr/>
          </p:nvSpPr>
          <p:spPr>
            <a:xfrm>
              <a:off x="2324911" y="1614791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68447" y="1617442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14503" y="1617442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763077" y="1617442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911649" y="1617442"/>
              <a:ext cx="143538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057705" y="1617442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206279" y="1617442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352334" y="1617442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500907" y="1617442"/>
              <a:ext cx="146055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208912" name="Group 33"/>
          <p:cNvGrpSpPr>
            <a:grpSpLocks/>
          </p:cNvGrpSpPr>
          <p:nvPr/>
        </p:nvGrpSpPr>
        <p:grpSpPr bwMode="auto">
          <a:xfrm>
            <a:off x="2247900" y="1774825"/>
            <a:ext cx="835025" cy="100013"/>
            <a:chOff x="2324911" y="1614791"/>
            <a:chExt cx="1322051" cy="167088"/>
          </a:xfrm>
        </p:grpSpPr>
        <p:sp>
          <p:nvSpPr>
            <p:cNvPr id="32" name="Rectangle 31"/>
            <p:cNvSpPr/>
            <p:nvPr/>
          </p:nvSpPr>
          <p:spPr>
            <a:xfrm>
              <a:off x="2324911" y="1614791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68176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16466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762243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1053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05882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204603" y="1617444"/>
              <a:ext cx="148292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352894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50118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208913" name="Group 43"/>
          <p:cNvGrpSpPr>
            <a:grpSpLocks/>
          </p:cNvGrpSpPr>
          <p:nvPr/>
        </p:nvGrpSpPr>
        <p:grpSpPr bwMode="auto">
          <a:xfrm>
            <a:off x="2251075" y="2108200"/>
            <a:ext cx="835025" cy="100013"/>
            <a:chOff x="2324911" y="1614791"/>
            <a:chExt cx="1322051" cy="167088"/>
          </a:xfrm>
        </p:grpSpPr>
        <p:sp>
          <p:nvSpPr>
            <p:cNvPr id="42" name="Rectangle 41"/>
            <p:cNvSpPr/>
            <p:nvPr/>
          </p:nvSpPr>
          <p:spPr>
            <a:xfrm>
              <a:off x="2324911" y="1614791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468176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616466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762243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91053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5882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204603" y="1617444"/>
              <a:ext cx="148292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352894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0118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cxnSp>
        <p:nvCxnSpPr>
          <p:cNvPr id="51" name="Straight Connector 50"/>
          <p:cNvCxnSpPr/>
          <p:nvPr/>
        </p:nvCxnSpPr>
        <p:spPr>
          <a:xfrm rot="5400000">
            <a:off x="2570162" y="1989138"/>
            <a:ext cx="187325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rapezoid 51"/>
          <p:cNvSpPr/>
          <p:nvPr/>
        </p:nvSpPr>
        <p:spPr>
          <a:xfrm rot="16200000">
            <a:off x="1804988" y="3209925"/>
            <a:ext cx="660400" cy="9207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3" name="Trapezoid 52"/>
          <p:cNvSpPr/>
          <p:nvPr/>
        </p:nvSpPr>
        <p:spPr>
          <a:xfrm rot="5400000">
            <a:off x="2792413" y="3213100"/>
            <a:ext cx="660400" cy="9207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grpSp>
        <p:nvGrpSpPr>
          <p:cNvPr id="208917" name="Group 57"/>
          <p:cNvGrpSpPr>
            <a:grpSpLocks/>
          </p:cNvGrpSpPr>
          <p:nvPr/>
        </p:nvGrpSpPr>
        <p:grpSpPr bwMode="auto">
          <a:xfrm>
            <a:off x="2206625" y="2981325"/>
            <a:ext cx="835025" cy="100013"/>
            <a:chOff x="2324911" y="1614791"/>
            <a:chExt cx="1322051" cy="167088"/>
          </a:xfrm>
        </p:grpSpPr>
        <p:sp>
          <p:nvSpPr>
            <p:cNvPr id="55" name="Rectangle 54"/>
            <p:cNvSpPr/>
            <p:nvPr/>
          </p:nvSpPr>
          <p:spPr>
            <a:xfrm>
              <a:off x="2324911" y="1614791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468176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16466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762243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91053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05882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204603" y="1617444"/>
              <a:ext cx="148292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352894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501185" y="1617444"/>
              <a:ext cx="145777" cy="1644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208918" name="Group 67"/>
          <p:cNvGrpSpPr>
            <a:grpSpLocks/>
          </p:cNvGrpSpPr>
          <p:nvPr/>
        </p:nvGrpSpPr>
        <p:grpSpPr bwMode="auto">
          <a:xfrm>
            <a:off x="2209800" y="3132138"/>
            <a:ext cx="835025" cy="100012"/>
            <a:chOff x="2324911" y="1614791"/>
            <a:chExt cx="1322051" cy="167088"/>
          </a:xfrm>
        </p:grpSpPr>
        <p:sp>
          <p:nvSpPr>
            <p:cNvPr id="65" name="Rectangle 64"/>
            <p:cNvSpPr/>
            <p:nvPr/>
          </p:nvSpPr>
          <p:spPr>
            <a:xfrm>
              <a:off x="2324911" y="1614791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468176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616466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762243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910535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058825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204603" y="1617442"/>
              <a:ext cx="148292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352894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501185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grpSp>
        <p:nvGrpSpPr>
          <p:cNvPr id="208919" name="Group 77"/>
          <p:cNvGrpSpPr>
            <a:grpSpLocks/>
          </p:cNvGrpSpPr>
          <p:nvPr/>
        </p:nvGrpSpPr>
        <p:grpSpPr bwMode="auto">
          <a:xfrm>
            <a:off x="2212975" y="3465513"/>
            <a:ext cx="835025" cy="100012"/>
            <a:chOff x="2324911" y="1614791"/>
            <a:chExt cx="1322051" cy="167088"/>
          </a:xfrm>
        </p:grpSpPr>
        <p:sp>
          <p:nvSpPr>
            <p:cNvPr id="75" name="Rectangle 74"/>
            <p:cNvSpPr/>
            <p:nvPr/>
          </p:nvSpPr>
          <p:spPr>
            <a:xfrm>
              <a:off x="2324911" y="1614791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468176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616466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762243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910535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058825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204603" y="1617442"/>
              <a:ext cx="148292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352894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501185" y="1617442"/>
              <a:ext cx="145777" cy="164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</p:grpSp>
      <p:cxnSp>
        <p:nvCxnSpPr>
          <p:cNvPr id="84" name="Straight Connector 83"/>
          <p:cNvCxnSpPr/>
          <p:nvPr/>
        </p:nvCxnSpPr>
        <p:spPr>
          <a:xfrm rot="5400000">
            <a:off x="2532063" y="3344863"/>
            <a:ext cx="185737" cy="158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1433513" y="3094038"/>
            <a:ext cx="61912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922" name="Group 127"/>
          <p:cNvGrpSpPr>
            <a:grpSpLocks/>
          </p:cNvGrpSpPr>
          <p:nvPr/>
        </p:nvGrpSpPr>
        <p:grpSpPr bwMode="auto">
          <a:xfrm>
            <a:off x="4216400" y="2717800"/>
            <a:ext cx="738188" cy="868363"/>
            <a:chOff x="5422549" y="3521415"/>
            <a:chExt cx="1386813" cy="1274321"/>
          </a:xfrm>
        </p:grpSpPr>
        <p:cxnSp>
          <p:nvCxnSpPr>
            <p:cNvPr id="95" name="Straight Connector 94"/>
            <p:cNvCxnSpPr/>
            <p:nvPr/>
          </p:nvCxnSpPr>
          <p:spPr>
            <a:xfrm rot="16200000" flipH="1">
              <a:off x="5486437" y="3765085"/>
              <a:ext cx="1265002" cy="796299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5501534" y="3701899"/>
              <a:ext cx="1255684" cy="89471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6484280" y="4786417"/>
              <a:ext cx="277363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6531999" y="3530734"/>
              <a:ext cx="277363" cy="699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10800000">
              <a:off x="5458338" y="3540052"/>
              <a:ext cx="298239" cy="699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10800000" flipV="1">
              <a:off x="5422549" y="4744484"/>
              <a:ext cx="301222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2" name="Straight Arrow Connector 101"/>
          <p:cNvCxnSpPr/>
          <p:nvPr/>
        </p:nvCxnSpPr>
        <p:spPr>
          <a:xfrm>
            <a:off x="5233988" y="2687638"/>
            <a:ext cx="62071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5229225" y="3600450"/>
            <a:ext cx="619125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19" idx="0"/>
          </p:cNvCxnSpPr>
          <p:nvPr/>
        </p:nvCxnSpPr>
        <p:spPr>
          <a:xfrm>
            <a:off x="3208338" y="1903413"/>
            <a:ext cx="971550" cy="82073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stCxn id="10" idx="3"/>
          </p:cNvCxnSpPr>
          <p:nvPr/>
        </p:nvCxnSpPr>
        <p:spPr>
          <a:xfrm>
            <a:off x="3265488" y="3308350"/>
            <a:ext cx="896937" cy="23653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3473450" y="1741488"/>
            <a:ext cx="417513" cy="1995487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grpSp>
        <p:nvGrpSpPr>
          <p:cNvPr id="41" name="Group 111"/>
          <p:cNvGrpSpPr>
            <a:grpSpLocks/>
          </p:cNvGrpSpPr>
          <p:nvPr/>
        </p:nvGrpSpPr>
        <p:grpSpPr bwMode="auto">
          <a:xfrm>
            <a:off x="1955800" y="1489075"/>
            <a:ext cx="1419225" cy="2411413"/>
            <a:chOff x="1955260" y="1488331"/>
            <a:chExt cx="1420238" cy="2412460"/>
          </a:xfrm>
        </p:grpSpPr>
        <p:cxnSp>
          <p:nvCxnSpPr>
            <p:cNvPr id="106" name="Straight Connector 105"/>
            <p:cNvCxnSpPr/>
            <p:nvPr/>
          </p:nvCxnSpPr>
          <p:spPr>
            <a:xfrm rot="16200000" flipH="1">
              <a:off x="1473440" y="1998746"/>
              <a:ext cx="2363226" cy="1342395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5400000" flipH="1" flipV="1">
              <a:off x="1479002" y="2004295"/>
              <a:ext cx="2372755" cy="142023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112"/>
          <p:cNvGrpSpPr>
            <a:grpSpLocks/>
          </p:cNvGrpSpPr>
          <p:nvPr/>
        </p:nvGrpSpPr>
        <p:grpSpPr bwMode="auto">
          <a:xfrm>
            <a:off x="4024313" y="1524000"/>
            <a:ext cx="1160462" cy="830263"/>
            <a:chOff x="1955260" y="1488331"/>
            <a:chExt cx="1420238" cy="2412460"/>
          </a:xfrm>
        </p:grpSpPr>
        <p:cxnSp>
          <p:nvCxnSpPr>
            <p:cNvPr id="114" name="Straight Connector 113"/>
            <p:cNvCxnSpPr/>
            <p:nvPr/>
          </p:nvCxnSpPr>
          <p:spPr>
            <a:xfrm rot="16200000" flipH="1">
              <a:off x="1474806" y="1997927"/>
              <a:ext cx="2361719" cy="134252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1477599" y="2002894"/>
              <a:ext cx="2375558" cy="142023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 100"/>
          <p:cNvSpPr/>
          <p:nvPr/>
        </p:nvSpPr>
        <p:spPr>
          <a:xfrm>
            <a:off x="4504291" y="1577836"/>
            <a:ext cx="1232455" cy="26771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Flit-Ranking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520501" y="1944243"/>
            <a:ext cx="1218817" cy="44876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Port-Prioritization</a:t>
            </a:r>
          </a:p>
        </p:txBody>
      </p:sp>
      <p:sp>
        <p:nvSpPr>
          <p:cNvPr id="116" name="Left Brace 115"/>
          <p:cNvSpPr/>
          <p:nvPr/>
        </p:nvSpPr>
        <p:spPr>
          <a:xfrm rot="10800000">
            <a:off x="5826125" y="1546225"/>
            <a:ext cx="301625" cy="885825"/>
          </a:xfrm>
          <a:prstGeom prst="leftBrace">
            <a:avLst>
              <a:gd name="adj1" fmla="val 3225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6196013" y="1779588"/>
            <a:ext cx="1787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arbitration policy</a:t>
            </a:r>
          </a:p>
        </p:txBody>
      </p:sp>
      <p:grpSp>
        <p:nvGrpSpPr>
          <p:cNvPr id="64" name="Group 125"/>
          <p:cNvGrpSpPr>
            <a:grpSpLocks/>
          </p:cNvGrpSpPr>
          <p:nvPr/>
        </p:nvGrpSpPr>
        <p:grpSpPr bwMode="auto">
          <a:xfrm>
            <a:off x="1128713" y="4581525"/>
            <a:ext cx="7840662" cy="1536700"/>
            <a:chOff x="1128409" y="4581728"/>
            <a:chExt cx="7840493" cy="1536970"/>
          </a:xfrm>
        </p:grpSpPr>
        <p:sp>
          <p:nvSpPr>
            <p:cNvPr id="125" name="Rectangle 124"/>
            <p:cNvSpPr/>
            <p:nvPr/>
          </p:nvSpPr>
          <p:spPr>
            <a:xfrm>
              <a:off x="1128409" y="4581728"/>
              <a:ext cx="7840493" cy="15369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grpSp>
          <p:nvGrpSpPr>
            <p:cNvPr id="208948" name="Group 122"/>
            <p:cNvGrpSpPr>
              <a:grpSpLocks/>
            </p:cNvGrpSpPr>
            <p:nvPr/>
          </p:nvGrpSpPr>
          <p:grpSpPr bwMode="auto">
            <a:xfrm>
              <a:off x="1375224" y="4737370"/>
              <a:ext cx="7436304" cy="1265659"/>
              <a:chOff x="1394679" y="4620638"/>
              <a:chExt cx="7436304" cy="1265659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397924" y="4677717"/>
                <a:ext cx="1232455" cy="26771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prstClr val="black"/>
                    </a:solidFill>
                    <a:latin typeface="Gill Sans MT"/>
                  </a:rPr>
                  <a:t>Flit-Ranking</a:t>
                </a:r>
              </a:p>
            </p:txBody>
          </p:sp>
          <p:sp>
            <p:nvSpPr>
              <p:cNvPr id="208952" name="TextBox 119"/>
              <p:cNvSpPr txBox="1">
                <a:spLocks noChangeArrowheads="1"/>
              </p:cNvSpPr>
              <p:nvPr/>
            </p:nvSpPr>
            <p:spPr bwMode="auto">
              <a:xfrm>
                <a:off x="2723744" y="4620638"/>
                <a:ext cx="418871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sz="1800" smtClean="0">
                    <a:solidFill>
                      <a:srgbClr val="FF0000"/>
                    </a:solidFill>
                    <a:latin typeface="Gill Sans MT" charset="0"/>
                  </a:rPr>
                  <a:t>Create a ranking </a:t>
                </a:r>
                <a:r>
                  <a:rPr lang="en-US" sz="1800" smtClean="0">
                    <a:solidFill>
                      <a:srgbClr val="000000"/>
                    </a:solidFill>
                    <a:latin typeface="Gill Sans MT" charset="0"/>
                  </a:rPr>
                  <a:t>over all incoming flits</a:t>
                </a: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1394679" y="5180312"/>
                <a:ext cx="1218817" cy="44876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prstClr val="black"/>
                    </a:solidFill>
                    <a:latin typeface="Gill Sans MT"/>
                  </a:rPr>
                  <a:t>Port-Prioritization</a:t>
                </a:r>
              </a:p>
            </p:txBody>
          </p:sp>
          <p:sp>
            <p:nvSpPr>
              <p:cNvPr id="208956" name="TextBox 121"/>
              <p:cNvSpPr txBox="1">
                <a:spLocks noChangeArrowheads="1"/>
              </p:cNvSpPr>
              <p:nvPr/>
            </p:nvSpPr>
            <p:spPr bwMode="auto">
              <a:xfrm>
                <a:off x="2739957" y="5239966"/>
                <a:ext cx="6091026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Gill Sans MT" charset="0"/>
                  <a:buAutoNum type="arabicPeriod" startAt="2"/>
                </a:pPr>
                <a:r>
                  <a:rPr lang="en-US" sz="1800" smtClean="0">
                    <a:solidFill>
                      <a:srgbClr val="FF0000"/>
                    </a:solidFill>
                    <a:latin typeface="Gill Sans MT" charset="0"/>
                  </a:rPr>
                  <a:t>For a given flit </a:t>
                </a:r>
                <a:r>
                  <a:rPr lang="en-US" sz="1800" smtClean="0">
                    <a:solidFill>
                      <a:srgbClr val="000000"/>
                    </a:solidFill>
                    <a:latin typeface="Gill Sans MT" charset="0"/>
                  </a:rPr>
                  <a:t>in this ranking, </a:t>
                </a:r>
                <a:r>
                  <a:rPr lang="en-US" sz="1800" smtClean="0">
                    <a:solidFill>
                      <a:srgbClr val="FF0000"/>
                    </a:solidFill>
                    <a:latin typeface="Gill Sans MT" charset="0"/>
                  </a:rPr>
                  <a:t>find the best free output-port</a:t>
                </a:r>
              </a:p>
              <a:p>
                <a:pPr eaLnBrk="1" hangingPunct="1"/>
                <a:r>
                  <a:rPr lang="en-US" sz="1800" smtClean="0">
                    <a:solidFill>
                      <a:srgbClr val="000000"/>
                    </a:solidFill>
                    <a:latin typeface="Gill Sans MT" charset="0"/>
                  </a:rPr>
                  <a:t>	Apply to each flit in order of ranking</a:t>
                </a:r>
              </a:p>
            </p:txBody>
          </p:sp>
        </p:grpSp>
      </p:grpSp>
      <p:cxnSp>
        <p:nvCxnSpPr>
          <p:cNvPr id="130" name="Straight Arrow Connector 129"/>
          <p:cNvCxnSpPr/>
          <p:nvPr/>
        </p:nvCxnSpPr>
        <p:spPr>
          <a:xfrm rot="10800000" flipV="1">
            <a:off x="1639888" y="2024063"/>
            <a:ext cx="412750" cy="31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10800000" flipV="1">
            <a:off x="1646238" y="3421063"/>
            <a:ext cx="412750" cy="47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131"/>
          <p:cNvGrpSpPr>
            <a:grpSpLocks/>
          </p:cNvGrpSpPr>
          <p:nvPr/>
        </p:nvGrpSpPr>
        <p:grpSpPr bwMode="auto">
          <a:xfrm>
            <a:off x="1816100" y="1893888"/>
            <a:ext cx="207963" cy="274637"/>
            <a:chOff x="1955260" y="1488331"/>
            <a:chExt cx="1420238" cy="2412460"/>
          </a:xfrm>
        </p:grpSpPr>
        <p:cxnSp>
          <p:nvCxnSpPr>
            <p:cNvPr id="133" name="Straight Connector 132"/>
            <p:cNvCxnSpPr/>
            <p:nvPr/>
          </p:nvCxnSpPr>
          <p:spPr>
            <a:xfrm rot="16200000" flipH="1">
              <a:off x="1474642" y="2001478"/>
              <a:ext cx="2370630" cy="134434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rot="5400000" flipH="1" flipV="1">
              <a:off x="1480064" y="2005357"/>
              <a:ext cx="2370630" cy="142023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137"/>
          <p:cNvGrpSpPr>
            <a:grpSpLocks/>
          </p:cNvGrpSpPr>
          <p:nvPr/>
        </p:nvGrpSpPr>
        <p:grpSpPr bwMode="auto">
          <a:xfrm>
            <a:off x="1822450" y="3300413"/>
            <a:ext cx="207963" cy="276225"/>
            <a:chOff x="1955260" y="1488331"/>
            <a:chExt cx="1420238" cy="2412460"/>
          </a:xfrm>
        </p:grpSpPr>
        <p:cxnSp>
          <p:nvCxnSpPr>
            <p:cNvPr id="139" name="Straight Connector 138"/>
            <p:cNvCxnSpPr/>
            <p:nvPr/>
          </p:nvCxnSpPr>
          <p:spPr>
            <a:xfrm rot="16200000" flipH="1">
              <a:off x="1481456" y="1994664"/>
              <a:ext cx="2357001" cy="134434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rot="5400000" flipH="1" flipV="1">
              <a:off x="1479944" y="2005237"/>
              <a:ext cx="2370870" cy="142023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48517905"/>
      </p:ext>
    </p:extLst>
  </p:cSld>
  <p:clrMapOvr>
    <a:masterClrMapping/>
  </p:clrMapOvr>
  <p:transition xmlns:p14="http://schemas.microsoft.com/office/powerpoint/2010/main" advTm="4173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 bwMode="auto">
          <a:xfrm>
            <a:off x="1538288" y="1111250"/>
            <a:ext cx="7167562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9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Each flit is routed independently.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9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Oldest-first arbitration   </a:t>
            </a:r>
            <a: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(other policies evaluated in paper)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9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Network Topology</a:t>
            </a:r>
            <a:r>
              <a:rPr lang="en-US" sz="19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: </a:t>
            </a:r>
            <a:br>
              <a:rPr lang="en-US" sz="19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7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</a:t>
            </a:r>
            <a: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Can be applied to most topologies (Mesh, Torus, Hypercube, Trees, …) </a:t>
            </a:r>
            <a:b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1) #output ports </a:t>
            </a:r>
            <a:r>
              <a:rPr lang="en-US" sz="1500" b="1" smtClean="0">
                <a:solidFill>
                  <a:srgbClr val="000000"/>
                </a:solidFill>
                <a:latin typeface="cmsy10" charset="0"/>
                <a:sym typeface="Wingdings" charset="0"/>
              </a:rPr>
              <a:t>¸</a:t>
            </a:r>
            <a: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#input ports      at every router</a:t>
            </a:r>
            <a:b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2) every router is reachable from every other router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9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Flow Control </a:t>
            </a:r>
            <a:r>
              <a:rPr lang="en-US" sz="19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&amp; Injection Policy: 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Completely </a:t>
            </a:r>
            <a:r>
              <a:rPr lang="en-US" sz="15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local</a:t>
            </a:r>
            <a:r>
              <a:rPr lang="en-US" sz="15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inject whenever input port is free 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9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Absence of Deadlocks</a:t>
            </a:r>
            <a:r>
              <a:rPr lang="en-US" sz="19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:  every flit is always moving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9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Absence of Livelocks</a:t>
            </a:r>
            <a:r>
              <a:rPr lang="en-US" sz="19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:  with oldest-first ranking</a:t>
            </a:r>
            <a:r>
              <a:rPr lang="en-US" sz="19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/>
            </a:r>
            <a:br>
              <a:rPr lang="en-US" sz="1900" smtClean="0">
                <a:solidFill>
                  <a:srgbClr val="FF0000"/>
                </a:solidFill>
                <a:latin typeface="Gill Sans MT" charset="0"/>
                <a:sym typeface="Wingdings" charset="0"/>
              </a:rPr>
            </a:br>
            <a:endParaRPr lang="en-US" sz="15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9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19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19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19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FLIT-BLESS: Flit-Level Routing</a:t>
            </a:r>
          </a:p>
        </p:txBody>
      </p:sp>
      <p:grpSp>
        <p:nvGrpSpPr>
          <p:cNvPr id="210948" name="Group 11"/>
          <p:cNvGrpSpPr>
            <a:grpSpLocks/>
          </p:cNvGrpSpPr>
          <p:nvPr/>
        </p:nvGrpSpPr>
        <p:grpSpPr bwMode="auto">
          <a:xfrm>
            <a:off x="2311400" y="2220913"/>
            <a:ext cx="5532438" cy="971550"/>
            <a:chOff x="1225685" y="4708187"/>
            <a:chExt cx="5532388" cy="970640"/>
          </a:xfrm>
        </p:grpSpPr>
        <p:sp>
          <p:nvSpPr>
            <p:cNvPr id="13" name="Rectangle 12"/>
            <p:cNvSpPr/>
            <p:nvPr/>
          </p:nvSpPr>
          <p:spPr>
            <a:xfrm>
              <a:off x="1225685" y="4708187"/>
              <a:ext cx="5448251" cy="96270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Gill Sans MT"/>
              </a:endParaRPr>
            </a:p>
          </p:txBody>
        </p:sp>
        <p:grpSp>
          <p:nvGrpSpPr>
            <p:cNvPr id="210950" name="Group 122"/>
            <p:cNvGrpSpPr>
              <a:grpSpLocks/>
            </p:cNvGrpSpPr>
            <p:nvPr/>
          </p:nvGrpSpPr>
          <p:grpSpPr bwMode="auto">
            <a:xfrm>
              <a:off x="1365497" y="4737370"/>
              <a:ext cx="5392576" cy="941457"/>
              <a:chOff x="1384952" y="4620638"/>
              <a:chExt cx="5392576" cy="94145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397924" y="4677716"/>
                <a:ext cx="995080" cy="244479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Gill Sans MT"/>
                  </a:rPr>
                  <a:t>Flit-Ranking</a:t>
                </a:r>
              </a:p>
            </p:txBody>
          </p:sp>
          <p:sp>
            <p:nvSpPr>
              <p:cNvPr id="210954" name="TextBox 15"/>
              <p:cNvSpPr txBox="1">
                <a:spLocks noChangeArrowheads="1"/>
              </p:cNvSpPr>
              <p:nvPr/>
            </p:nvSpPr>
            <p:spPr bwMode="auto">
              <a:xfrm>
                <a:off x="2723744" y="4620638"/>
                <a:ext cx="214834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buFontTx/>
                  <a:buAutoNum type="arabicPeriod"/>
                </a:pPr>
                <a:r>
                  <a:rPr lang="en-US" sz="1600" smtClean="0">
                    <a:solidFill>
                      <a:srgbClr val="000000"/>
                    </a:solidFill>
                    <a:latin typeface="Gill Sans MT" charset="0"/>
                  </a:rPr>
                  <a:t>Oldest-first ranking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384952" y="5058384"/>
                <a:ext cx="1017780" cy="350196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  <a:latin typeface="Gill Sans MT"/>
                  </a:rPr>
                  <a:t>Port-Prioritization</a:t>
                </a:r>
              </a:p>
            </p:txBody>
          </p:sp>
          <p:sp>
            <p:nvSpPr>
              <p:cNvPr id="210958" name="TextBox 18"/>
              <p:cNvSpPr txBox="1">
                <a:spLocks noChangeArrowheads="1"/>
              </p:cNvSpPr>
              <p:nvPr/>
            </p:nvSpPr>
            <p:spPr bwMode="auto">
              <a:xfrm>
                <a:off x="2710774" y="4977320"/>
                <a:ext cx="406675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buFont typeface="Gill Sans MT" charset="0"/>
                  <a:buAutoNum type="arabicPeriod" startAt="2"/>
                </a:pPr>
                <a:r>
                  <a:rPr lang="en-US" sz="1600" smtClean="0">
                    <a:solidFill>
                      <a:srgbClr val="000000"/>
                    </a:solidFill>
                    <a:latin typeface="Gill Sans MT" charset="0"/>
                  </a:rPr>
                  <a:t>Assign flit to productive port, if possible.</a:t>
                </a:r>
                <a:br>
                  <a:rPr lang="en-US" sz="1600" smtClean="0">
                    <a:solidFill>
                      <a:srgbClr val="000000"/>
                    </a:solidFill>
                    <a:latin typeface="Gill Sans MT" charset="0"/>
                  </a:rPr>
                </a:br>
                <a:r>
                  <a:rPr lang="en-US" sz="1600" smtClean="0">
                    <a:solidFill>
                      <a:srgbClr val="000000"/>
                    </a:solidFill>
                    <a:latin typeface="Gill Sans MT" charset="0"/>
                  </a:rPr>
                  <a:t>Otherwise, assign to non-productive port. 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76417479"/>
      </p:ext>
    </p:extLst>
  </p:cSld>
  <p:clrMapOvr>
    <a:masterClrMapping/>
  </p:clrMapOvr>
  <p:transition xmlns:p14="http://schemas.microsoft.com/office/powerpoint/2010/main" advTm="9308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BLESS without buffers is extreme end of a continuum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BLESS can be integrated with buffers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FLIT-BLESS with Buffers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WORM-BLESS with Buffers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Whenever a buffer is full, it</a:t>
            </a:r>
            <a:r>
              <a:rPr lang="ja-JP" alt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s first flit becomes </a:t>
            </a:r>
            <a:br>
              <a:rPr lang="en-US" altLang="ja-JP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altLang="ja-JP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must-schedule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must-schedule 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flits must be deflected if necessary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BLESS with Buffers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33089" y="4270443"/>
            <a:ext cx="2918297" cy="49611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Gill Sans MT"/>
              </a:rPr>
              <a:t>See paper for details… </a:t>
            </a:r>
          </a:p>
        </p:txBody>
      </p:sp>
    </p:spTree>
    <p:extLst>
      <p:ext uri="{BB962C8B-B14F-4D97-AF65-F5344CB8AC3E}">
        <p14:creationId xmlns:p14="http://schemas.microsoft.com/office/powerpoint/2010/main" val="240866113"/>
      </p:ext>
    </p:extLst>
  </p:cSld>
  <p:clrMapOvr>
    <a:masterClrMapping/>
  </p:clrMapOvr>
  <p:transition xmlns:p14="http://schemas.microsoft.com/office/powerpoint/2010/main" advTm="36894"/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1" name="Picture 9" descr="question_mark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5" y="5592763"/>
            <a:ext cx="649288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ontent Placeholder 11"/>
          <p:cNvSpPr txBox="1">
            <a:spLocks/>
          </p:cNvSpPr>
          <p:nvPr/>
        </p:nvSpPr>
        <p:spPr bwMode="auto">
          <a:xfrm>
            <a:off x="1538288" y="1119188"/>
            <a:ext cx="3490912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u="sng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Advantages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No buffers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Purely local flow control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Simplicity 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no credit-flows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no virtual channels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simplified router design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No deadlocks, livelocks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Adaptivity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packets are deflected around congested areas!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Router latency reduction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Area savings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BLESS:  Advantages &amp; Disadvantages </a:t>
            </a:r>
          </a:p>
        </p:txBody>
      </p:sp>
      <p:sp>
        <p:nvSpPr>
          <p:cNvPr id="215045" name="Content Placeholder 11"/>
          <p:cNvSpPr txBox="1">
            <a:spLocks/>
          </p:cNvSpPr>
          <p:nvPr/>
        </p:nvSpPr>
        <p:spPr bwMode="auto">
          <a:xfrm>
            <a:off x="5273675" y="1122363"/>
            <a:ext cx="3233738" cy="375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u="sng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Disadvantages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Increased latency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Reduced bandwidth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Increased buffering at receiver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Header information at each flit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Oldest-first arbitration complex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QoS becomes difficult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760171" y="5002414"/>
            <a:ext cx="836125" cy="39431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03132" y="5658222"/>
            <a:ext cx="2626468" cy="7101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white"/>
                </a:solidFill>
                <a:latin typeface="Gill Sans MT"/>
              </a:rPr>
              <a:t>Impact on energy…?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9074867"/>
      </p:ext>
    </p:extLst>
  </p:cSld>
  <p:clrMapOvr>
    <a:masterClrMapping/>
  </p:clrMapOvr>
  <p:transition xmlns:p14="http://schemas.microsoft.com/office/powerpoint/2010/main" advTm="6261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BLESS gets rid of input buffers 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and virtual channels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Reduction of Router Latency</a:t>
            </a:r>
          </a:p>
        </p:txBody>
      </p:sp>
      <p:grpSp>
        <p:nvGrpSpPr>
          <p:cNvPr id="217092" name="Group 43"/>
          <p:cNvGrpSpPr>
            <a:grpSpLocks/>
          </p:cNvGrpSpPr>
          <p:nvPr/>
        </p:nvGrpSpPr>
        <p:grpSpPr bwMode="auto">
          <a:xfrm>
            <a:off x="2012950" y="2441575"/>
            <a:ext cx="2692400" cy="963613"/>
            <a:chOff x="5787958" y="2402732"/>
            <a:chExt cx="2691318" cy="1134894"/>
          </a:xfrm>
        </p:grpSpPr>
        <p:sp>
          <p:nvSpPr>
            <p:cNvPr id="5" name="Rectangle 4"/>
            <p:cNvSpPr/>
            <p:nvPr/>
          </p:nvSpPr>
          <p:spPr>
            <a:xfrm>
              <a:off x="5787958" y="2538919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BW</a:t>
              </a:r>
              <a:br>
                <a:rPr lang="en-US" sz="1600" dirty="0">
                  <a:solidFill>
                    <a:prstClr val="black"/>
                  </a:solidFill>
                  <a:latin typeface="Gill Sans MT"/>
                </a:rPr>
              </a:b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RC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329465" y="2535676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VA</a:t>
              </a:r>
              <a:br>
                <a:rPr lang="en-US" sz="1600" dirty="0">
                  <a:solidFill>
                    <a:prstClr val="black"/>
                  </a:solidFill>
                  <a:latin typeface="Gill Sans MT"/>
                </a:rPr>
              </a:b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SA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874214" y="2535676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ST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7419252" y="2787885"/>
              <a:ext cx="518904" cy="37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7170" name="TextBox 9"/>
            <p:cNvSpPr txBox="1">
              <a:spLocks noChangeArrowheads="1"/>
            </p:cNvSpPr>
            <p:nvPr/>
          </p:nvSpPr>
          <p:spPr bwMode="auto">
            <a:xfrm>
              <a:off x="7509754" y="2402732"/>
              <a:ext cx="4148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smtClean="0">
                  <a:solidFill>
                    <a:srgbClr val="000000"/>
                  </a:solidFill>
                  <a:latin typeface="Gill Sans MT" charset="0"/>
                </a:rPr>
                <a:t>LT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329464" y="3031787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BW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70971" y="3028544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SA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15720" y="3028544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ST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7960373" y="3281480"/>
              <a:ext cx="518903" cy="37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7181" name="TextBox 18"/>
            <p:cNvSpPr txBox="1">
              <a:spLocks noChangeArrowheads="1"/>
            </p:cNvSpPr>
            <p:nvPr/>
          </p:nvSpPr>
          <p:spPr bwMode="auto">
            <a:xfrm>
              <a:off x="8051260" y="2895600"/>
              <a:ext cx="41485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smtClean="0">
                  <a:solidFill>
                    <a:srgbClr val="000000"/>
                  </a:solidFill>
                  <a:latin typeface="Gill Sans MT" charset="0"/>
                </a:rPr>
                <a:t>LT</a:t>
              </a:r>
            </a:p>
          </p:txBody>
        </p:sp>
      </p:grpSp>
      <p:sp>
        <p:nvSpPr>
          <p:cNvPr id="30" name="Rectangle 29"/>
          <p:cNvSpPr/>
          <p:nvPr/>
        </p:nvSpPr>
        <p:spPr>
          <a:xfrm>
            <a:off x="2519465" y="5128642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Gill Sans MT"/>
              </a:rPr>
              <a:t>RC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64214" y="5128642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Gill Sans MT"/>
              </a:rPr>
              <a:t>ST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608388" y="5311775"/>
            <a:ext cx="51911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679825" y="4983163"/>
            <a:ext cx="415925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LT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634905" y="5728967"/>
            <a:ext cx="544748" cy="3660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Gill Sans MT"/>
              </a:rPr>
              <a:t>RC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79654" y="5728967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Gill Sans MT"/>
              </a:rPr>
              <a:t>ST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724400" y="5911850"/>
            <a:ext cx="519113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824413" y="5597525"/>
            <a:ext cx="415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LT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064213" y="5494671"/>
            <a:ext cx="564204" cy="2463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Gill Sans MT"/>
              </a:rPr>
              <a:t>LA LT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060330" y="1001947"/>
            <a:ext cx="2791840" cy="16342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BW:  Buffer Write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RC:   Route Computation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VA:    Virtual Channel Allocation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SA:    Switch Allocation</a:t>
            </a:r>
            <a:br>
              <a:rPr lang="en-US" sz="1400" dirty="0">
                <a:solidFill>
                  <a:prstClr val="black"/>
                </a:solidFill>
                <a:latin typeface="Gill Sans MT"/>
              </a:rPr>
            </a:br>
            <a:r>
              <a:rPr lang="en-US" sz="1400" dirty="0">
                <a:solidFill>
                  <a:prstClr val="black"/>
                </a:solidFill>
                <a:latin typeface="Gill Sans MT"/>
              </a:rPr>
              <a:t>ST:    Switch Traversal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LT:     Link Traversal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Gill Sans MT"/>
              </a:rPr>
              <a:t>LA LT:   Link Traversal of </a:t>
            </a:r>
            <a:r>
              <a:rPr lang="en-US" sz="1400" dirty="0" err="1">
                <a:solidFill>
                  <a:prstClr val="black"/>
                </a:solidFill>
                <a:latin typeface="Gill Sans MT"/>
              </a:rPr>
              <a:t>Lookahead</a:t>
            </a:r>
            <a:r>
              <a:rPr lang="en-US" sz="1400" dirty="0">
                <a:solidFill>
                  <a:prstClr val="black"/>
                </a:solidFill>
                <a:latin typeface="Gill Sans MT"/>
              </a:rPr>
              <a:t>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83828" y="2478241"/>
            <a:ext cx="135024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Baseline</a:t>
            </a:r>
            <a:br>
              <a:rPr lang="en-US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/>
                </a:solidFill>
                <a:latin typeface="Gill Sans MT"/>
              </a:rPr>
              <a:t>Router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(speculative)</a:t>
            </a:r>
          </a:p>
        </p:txBody>
      </p:sp>
      <p:sp>
        <p:nvSpPr>
          <p:cNvPr id="217118" name="TextBox 51"/>
          <p:cNvSpPr txBox="1">
            <a:spLocks noChangeArrowheads="1"/>
          </p:cNvSpPr>
          <p:nvPr/>
        </p:nvSpPr>
        <p:spPr bwMode="auto">
          <a:xfrm>
            <a:off x="1546225" y="2490788"/>
            <a:ext cx="530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head</a:t>
            </a:r>
            <a:br>
              <a:rPr lang="en-US" sz="14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flit</a:t>
            </a:r>
          </a:p>
        </p:txBody>
      </p:sp>
      <p:sp>
        <p:nvSpPr>
          <p:cNvPr id="217119" name="TextBox 52"/>
          <p:cNvSpPr txBox="1">
            <a:spLocks noChangeArrowheads="1"/>
          </p:cNvSpPr>
          <p:nvPr/>
        </p:nvSpPr>
        <p:spPr bwMode="auto">
          <a:xfrm>
            <a:off x="1952625" y="2963863"/>
            <a:ext cx="542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body</a:t>
            </a:r>
            <a:br>
              <a:rPr lang="en-US" sz="14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flit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09380" y="3856326"/>
            <a:ext cx="115102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BLESS</a:t>
            </a:r>
            <a:br>
              <a:rPr lang="en-US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/>
                </a:solidFill>
                <a:latin typeface="Gill Sans MT"/>
              </a:rPr>
              <a:t>Router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(standard)</a:t>
            </a: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1670050" y="3819525"/>
            <a:ext cx="4062413" cy="966788"/>
            <a:chOff x="1669916" y="3985098"/>
            <a:chExt cx="4062917" cy="966280"/>
          </a:xfrm>
        </p:grpSpPr>
        <p:sp>
          <p:nvSpPr>
            <p:cNvPr id="22" name="Rectangle 21"/>
            <p:cNvSpPr/>
            <p:nvPr/>
          </p:nvSpPr>
          <p:spPr>
            <a:xfrm>
              <a:off x="2503250" y="4096514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RC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47999" y="4096514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ST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3592618" y="4308778"/>
              <a:ext cx="519176" cy="317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7149" name="TextBox 24"/>
            <p:cNvSpPr txBox="1">
              <a:spLocks noChangeArrowheads="1"/>
            </p:cNvSpPr>
            <p:nvPr/>
          </p:nvSpPr>
          <p:spPr bwMode="auto">
            <a:xfrm>
              <a:off x="3683539" y="3985098"/>
              <a:ext cx="414857" cy="309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smtClean="0">
                  <a:solidFill>
                    <a:srgbClr val="000000"/>
                  </a:solidFill>
                  <a:latin typeface="Gill Sans MT" charset="0"/>
                </a:rPr>
                <a:t>LT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124528" y="4527450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RC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69277" y="4527450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Gill Sans MT"/>
                </a:rPr>
                <a:t>ST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213656" y="4738765"/>
              <a:ext cx="519177" cy="317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7157" name="TextBox 28"/>
            <p:cNvSpPr txBox="1">
              <a:spLocks noChangeArrowheads="1"/>
            </p:cNvSpPr>
            <p:nvPr/>
          </p:nvSpPr>
          <p:spPr bwMode="auto">
            <a:xfrm>
              <a:off x="5304817" y="4416034"/>
              <a:ext cx="414857" cy="309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smtClean="0">
                  <a:solidFill>
                    <a:srgbClr val="000000"/>
                  </a:solidFill>
                  <a:latin typeface="Gill Sans MT" charset="0"/>
                </a:rPr>
                <a:t>LT</a:t>
              </a:r>
            </a:p>
          </p:txBody>
        </p:sp>
        <p:sp>
          <p:nvSpPr>
            <p:cNvPr id="217158" name="TextBox 54"/>
            <p:cNvSpPr txBox="1">
              <a:spLocks noChangeArrowheads="1"/>
            </p:cNvSpPr>
            <p:nvPr/>
          </p:nvSpPr>
          <p:spPr bwMode="auto">
            <a:xfrm>
              <a:off x="1669916" y="4131012"/>
              <a:ext cx="8386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Router 1</a:t>
              </a:r>
            </a:p>
          </p:txBody>
        </p:sp>
        <p:sp>
          <p:nvSpPr>
            <p:cNvPr id="217159" name="TextBox 55"/>
            <p:cNvSpPr txBox="1">
              <a:spLocks noChangeArrowheads="1"/>
            </p:cNvSpPr>
            <p:nvPr/>
          </p:nvSpPr>
          <p:spPr bwMode="auto">
            <a:xfrm>
              <a:off x="3223099" y="4584969"/>
              <a:ext cx="83869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smtClean="0">
                  <a:solidFill>
                    <a:srgbClr val="000000"/>
                  </a:solidFill>
                  <a:latin typeface="Gill Sans MT" charset="0"/>
                </a:rPr>
                <a:t>Router 2</a:t>
              </a:r>
            </a:p>
          </p:txBody>
        </p:sp>
      </p:grp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1666875" y="5149850"/>
            <a:ext cx="838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Router 1</a:t>
            </a: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2752725" y="5768975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Router 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36094" y="5198743"/>
            <a:ext cx="1258679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BLESS</a:t>
            </a:r>
            <a:br>
              <a:rPr lang="en-US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/>
                </a:solidFill>
                <a:latin typeface="Gill Sans MT"/>
              </a:rPr>
              <a:t>Router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(optimized)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118698" y="2879387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Router Latency = 3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105728" y="4092102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Router Latency = 2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099242" y="5340485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Gill Sans MT"/>
              </a:rPr>
              <a:t>Router Latency = 1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975475" y="3473450"/>
            <a:ext cx="18573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Can be improved to 2. 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 rot="5400000" flipH="1" flipV="1">
            <a:off x="7859713" y="3278188"/>
            <a:ext cx="242887" cy="204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7140" name="TextBox 66"/>
          <p:cNvSpPr txBox="1">
            <a:spLocks noChangeArrowheads="1"/>
          </p:cNvSpPr>
          <p:nvPr/>
        </p:nvSpPr>
        <p:spPr bwMode="auto">
          <a:xfrm>
            <a:off x="7894638" y="2559050"/>
            <a:ext cx="1249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smtClean="0">
                <a:solidFill>
                  <a:srgbClr val="000000"/>
                </a:solidFill>
                <a:latin typeface="Gill Sans MT" charset="0"/>
              </a:rPr>
              <a:t>[Dally, Towles</a:t>
            </a:r>
            <a:r>
              <a:rPr lang="ja-JP" altLang="en-US" sz="1200" smtClean="0">
                <a:solidFill>
                  <a:srgbClr val="000000"/>
                </a:solidFill>
                <a:latin typeface="Gill Sans MT" charset="0"/>
              </a:rPr>
              <a:t>’</a:t>
            </a:r>
            <a:r>
              <a:rPr lang="en-US" altLang="ja-JP" sz="1200" smtClean="0">
                <a:solidFill>
                  <a:srgbClr val="000000"/>
                </a:solidFill>
                <a:latin typeface="Gill Sans MT" charset="0"/>
              </a:rPr>
              <a:t>04]</a:t>
            </a:r>
            <a:endParaRPr lang="en-US" sz="1200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68" name="Right Arrow 67"/>
          <p:cNvSpPr/>
          <p:nvPr/>
        </p:nvSpPr>
        <p:spPr>
          <a:xfrm rot="12541040" flipH="1" flipV="1">
            <a:off x="5051051" y="3326213"/>
            <a:ext cx="1969764" cy="70397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Gill Sans MT"/>
              </a:rPr>
              <a:t>our evaluations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5989621"/>
      </p:ext>
    </p:extLst>
  </p:cSld>
  <p:clrMapOvr>
    <a:masterClrMapping/>
  </p:clrMapOvr>
  <p:transition xmlns:p14="http://schemas.microsoft.com/office/powerpoint/2010/main" advTm="8619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  <p:bldP spid="58" grpId="0"/>
      <p:bldP spid="59" grpId="0"/>
      <p:bldP spid="6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210666" y="1901316"/>
            <a:ext cx="3223215" cy="21843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pic>
        <p:nvPicPr>
          <p:cNvPr id="219140" name="Picture 9" descr="question_mark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5" y="4973638"/>
            <a:ext cx="649288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41" name="Content Placeholder 11"/>
          <p:cNvSpPr txBox="1">
            <a:spLocks/>
          </p:cNvSpPr>
          <p:nvPr/>
        </p:nvSpPr>
        <p:spPr bwMode="auto">
          <a:xfrm>
            <a:off x="1538288" y="1119188"/>
            <a:ext cx="3490912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u="sng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Advantages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No buffers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Purely local flow control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Simplicity 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no credit-flows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no virtual channels</a:t>
            </a:r>
            <a:b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simplified router design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No deadlocks, livelocks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Adaptivity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- packets are deflected around congested areas!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Router latency reduction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Area savings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BLESS:  Advantages &amp; Disadvantages </a:t>
            </a:r>
          </a:p>
        </p:txBody>
      </p:sp>
      <p:sp>
        <p:nvSpPr>
          <p:cNvPr id="219144" name="Content Placeholder 11"/>
          <p:cNvSpPr txBox="1">
            <a:spLocks/>
          </p:cNvSpPr>
          <p:nvPr/>
        </p:nvSpPr>
        <p:spPr bwMode="auto">
          <a:xfrm>
            <a:off x="5273675" y="1122363"/>
            <a:ext cx="3233738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u="sng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Disadvantages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Increased latency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Reduced bandwidth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Increased buffering at receiver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Header information at each flit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03132" y="5038927"/>
            <a:ext cx="2626468" cy="7101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white"/>
                </a:solidFill>
                <a:latin typeface="Gill Sans MT"/>
              </a:rPr>
              <a:t>Impact on energy…?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527675" y="3819525"/>
            <a:ext cx="3411538" cy="835025"/>
            <a:chOff x="5586152" y="5104015"/>
            <a:chExt cx="3410806" cy="834844"/>
          </a:xfrm>
        </p:grpSpPr>
        <p:sp>
          <p:nvSpPr>
            <p:cNvPr id="13" name="TextBox 12"/>
            <p:cNvSpPr txBox="1"/>
            <p:nvPr/>
          </p:nvSpPr>
          <p:spPr>
            <a:xfrm>
              <a:off x="5586152" y="5569527"/>
              <a:ext cx="3410806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white"/>
                  </a:solidFill>
                  <a:latin typeface="Gill Sans MT"/>
                </a:rPr>
                <a:t>Extensive evaluations in the paper!</a:t>
              </a:r>
            </a:p>
          </p:txBody>
        </p:sp>
        <p:cxnSp>
          <p:nvCxnSpPr>
            <p:cNvPr id="14" name="Straight Arrow Connector 13"/>
            <p:cNvCxnSpPr>
              <a:stCxn id="13" idx="0"/>
            </p:cNvCxnSpPr>
            <p:nvPr/>
          </p:nvCxnSpPr>
          <p:spPr>
            <a:xfrm rot="16200000" flipV="1">
              <a:off x="6916836" y="5194808"/>
              <a:ext cx="465512" cy="28392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84724535"/>
      </p:ext>
    </p:extLst>
  </p:cSld>
  <p:clrMapOvr>
    <a:masterClrMapping/>
  </p:clrMapOvr>
  <p:transition xmlns:p14="http://schemas.microsoft.com/office/powerpoint/2010/main" advTm="3188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Content Placeholder 11"/>
          <p:cNvSpPr txBox="1">
            <a:spLocks/>
          </p:cNvSpPr>
          <p:nvPr/>
        </p:nvSpPr>
        <p:spPr bwMode="auto">
          <a:xfrm>
            <a:off x="1538288" y="936625"/>
            <a:ext cx="7605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2D mesh network, router latency is 2 cycles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4x4, 8 core, 8 L2 cache banks  (each node is a core or an L2 bank)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4x4, 16 core, 16 L2 cache banks (each node is a core and an L2 bank)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8x8, 16 core, 64 L2 cache banks (each node is L2 bank and may be a core)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128-bit wide links,  4-flit data packets,  1-flit address packets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For baseline configuration: 4 VCs per physical input port, 1 packet deep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Benchmarks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FF0000"/>
                </a:solidFill>
                <a:latin typeface="Gill Sans MT" charset="0"/>
              </a:rPr>
              <a:t>Multiprogrammed SPEC CPU2006 and Windows Desktop applications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Heterogeneous and homogenous application mixes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Synthetic traffic patterns: UR, Transpose, Tornado, Bit Complement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x86 processor model based on Intel Pentium M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2 GHz processor, 128-entry instruction window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64Kbyte private L1 caches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Total 16Mbyte shared L2 caches; 16 MSHRs per bank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DRAM model based on Micron DDR2-800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Methodology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3999895"/>
      </p:ext>
    </p:extLst>
  </p:cSld>
  <p:clrMapOvr>
    <a:masterClrMapping/>
  </p:clrMapOvr>
  <p:transition xmlns:p14="http://schemas.microsoft.com/office/powerpoint/2010/main" advTm="127328"/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Content Placeholder 11"/>
          <p:cNvSpPr txBox="1">
            <a:spLocks/>
          </p:cNvSpPr>
          <p:nvPr/>
        </p:nvSpPr>
        <p:spPr bwMode="auto">
          <a:xfrm>
            <a:off x="1538288" y="936625"/>
            <a:ext cx="7605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Energy model 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provided by Orion simulator </a:t>
            </a: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[MICRO</a:t>
            </a:r>
            <a:r>
              <a:rPr lang="ja-JP" alt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’</a:t>
            </a:r>
            <a:r>
              <a:rPr lang="en-US" altLang="ja-JP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02]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70nm technology,  2 GHz routers at 1.0 V</a:t>
            </a:r>
            <a:r>
              <a:rPr lang="en-US" sz="1600" baseline="-25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dd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For BLESS, we model 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Additional energy to transmit header information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Additional buffers needed on the receiver side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r>
              <a:rPr lang="en-US" sz="16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Additional logic to reorder flits of individual packets at receiver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We partition network energy into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buffer energy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router energy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and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link energy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, 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each having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static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and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dynamic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components.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Comparisons against non-adaptive and aggressive 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adaptive buffered routing algorithms (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DO, MIN-AD, ROMM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)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Methodology</a:t>
            </a:r>
          </a:p>
        </p:txBody>
      </p:sp>
    </p:spTree>
    <p:extLst>
      <p:ext uri="{BB962C8B-B14F-4D97-AF65-F5344CB8AC3E}">
        <p14:creationId xmlns:p14="http://schemas.microsoft.com/office/powerpoint/2010/main" val="854265623"/>
      </p:ext>
    </p:extLst>
  </p:cSld>
  <p:clrMapOvr>
    <a:masterClrMapping/>
  </p:clrMapOvr>
  <p:transition xmlns:p14="http://schemas.microsoft.com/office/powerpoint/2010/main" advTm="20873"/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– Synthetic Traces</a:t>
            </a:r>
          </a:p>
        </p:txBody>
      </p:sp>
      <p:sp>
        <p:nvSpPr>
          <p:cNvPr id="225284" name="TextBox 6"/>
          <p:cNvSpPr txBox="1">
            <a:spLocks noChangeArrowheads="1"/>
          </p:cNvSpPr>
          <p:nvPr/>
        </p:nvSpPr>
        <p:spPr bwMode="auto">
          <a:xfrm>
            <a:off x="1176338" y="1352550"/>
            <a:ext cx="30988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First, the bad news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</a:t>
            </a:r>
          </a:p>
          <a:p>
            <a:pPr eaLnBrk="1" hangingPunct="1"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Uniform random injection</a:t>
            </a:r>
          </a:p>
          <a:p>
            <a:pPr eaLnBrk="1" hangingPunct="1"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BLESS has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significantly lower</a:t>
            </a:r>
            <a:b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   saturation throughput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/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  compared to buffered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  baseline. </a:t>
            </a:r>
          </a:p>
          <a:p>
            <a:pPr eaLnBrk="1" hangingPunct="1"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/>
            <a:endParaRPr lang="en-US" sz="1800" smtClean="0">
              <a:solidFill>
                <a:srgbClr val="000000"/>
              </a:solidFill>
              <a:latin typeface="Gill Sans MT" charset="0"/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4442703" y="1660288"/>
          <a:ext cx="4305300" cy="244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Down Arrow 10"/>
          <p:cNvSpPr/>
          <p:nvPr/>
        </p:nvSpPr>
        <p:spPr>
          <a:xfrm rot="19647242">
            <a:off x="6789738" y="1166813"/>
            <a:ext cx="330200" cy="5746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25287" name="TextBox 11"/>
          <p:cNvSpPr txBox="1">
            <a:spLocks noChangeArrowheads="1"/>
          </p:cNvSpPr>
          <p:nvPr/>
        </p:nvSpPr>
        <p:spPr bwMode="auto">
          <a:xfrm>
            <a:off x="6061075" y="1119188"/>
            <a:ext cx="627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BLESS</a:t>
            </a:r>
          </a:p>
        </p:txBody>
      </p:sp>
      <p:sp>
        <p:nvSpPr>
          <p:cNvPr id="13" name="Down Arrow 12"/>
          <p:cNvSpPr/>
          <p:nvPr/>
        </p:nvSpPr>
        <p:spPr>
          <a:xfrm rot="19647242">
            <a:off x="8167688" y="1144588"/>
            <a:ext cx="331787" cy="5746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25289" name="TextBox 13"/>
          <p:cNvSpPr txBox="1">
            <a:spLocks noChangeArrowheads="1"/>
          </p:cNvSpPr>
          <p:nvPr/>
        </p:nvSpPr>
        <p:spPr bwMode="auto">
          <a:xfrm>
            <a:off x="7545388" y="1125538"/>
            <a:ext cx="7747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Best</a:t>
            </a:r>
            <a:br>
              <a:rPr lang="en-US" sz="14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400" smtClean="0">
                <a:solidFill>
                  <a:srgbClr val="000000"/>
                </a:solidFill>
                <a:latin typeface="Gill Sans MT" charset="0"/>
              </a:rPr>
              <a:t>Baseline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450520"/>
      </p:ext>
    </p:extLst>
  </p:cSld>
  <p:clrMapOvr>
    <a:masterClrMapping/>
  </p:clrMapOvr>
  <p:transition xmlns:p14="http://schemas.microsoft.com/office/powerpoint/2010/main" advTm="33072"/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– Homogenous Case Study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76338" y="1352550"/>
            <a:ext cx="2586037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milc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benchmarks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(moderately intensive)</a:t>
            </a:r>
          </a:p>
          <a:p>
            <a:pPr eaLnBrk="1" hangingPunct="1"/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Perfect caches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!</a:t>
            </a:r>
          </a:p>
          <a:p>
            <a:pPr eaLnBrk="1" hangingPunct="1"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Very little performance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 degradation with BLESS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 (less than 4% in dense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  network)</a:t>
            </a:r>
          </a:p>
          <a:p>
            <a:pPr eaLnBrk="1" hangingPunct="1"/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With router latency 1,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BLESS can even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outperform baseline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(by ~10%)</a:t>
            </a:r>
          </a:p>
          <a:p>
            <a:pPr eaLnBrk="1" hangingPunct="1"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Significant energy </a:t>
            </a:r>
            <a:br>
              <a:rPr lang="en-US" sz="1800" smtClean="0">
                <a:solidFill>
                  <a:srgbClr val="FF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  improvements </a:t>
            </a:r>
            <a:br>
              <a:rPr lang="en-US" sz="1800" smtClean="0">
                <a:solidFill>
                  <a:srgbClr val="FF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  (almost 40%)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3696511" y="1064571"/>
          <a:ext cx="5267831" cy="2544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574205" y="3777777"/>
          <a:ext cx="5419726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Down Arrow 9"/>
          <p:cNvSpPr/>
          <p:nvPr/>
        </p:nvSpPr>
        <p:spPr>
          <a:xfrm rot="20581618">
            <a:off x="6041771" y="1046835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13350" y="942975"/>
            <a:ext cx="8556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Baseline</a:t>
            </a:r>
          </a:p>
        </p:txBody>
      </p:sp>
      <p:sp>
        <p:nvSpPr>
          <p:cNvPr id="12" name="Down Arrow 11"/>
          <p:cNvSpPr/>
          <p:nvPr/>
        </p:nvSpPr>
        <p:spPr>
          <a:xfrm rot="1725875">
            <a:off x="6534640" y="1160324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96088" y="969963"/>
            <a:ext cx="6937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BLESS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648575" y="9667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RL=1</a:t>
            </a:r>
          </a:p>
        </p:txBody>
      </p:sp>
      <p:sp>
        <p:nvSpPr>
          <p:cNvPr id="15" name="Down Arrow 14"/>
          <p:cNvSpPr/>
          <p:nvPr/>
        </p:nvSpPr>
        <p:spPr>
          <a:xfrm rot="18358841">
            <a:off x="8162524" y="1167319"/>
            <a:ext cx="289794" cy="340468"/>
          </a:xfrm>
          <a:prstGeom prst="downArrow">
            <a:avLst/>
          </a:prstGeom>
          <a:gradFill rotWithShape="1">
            <a:gsLst>
              <a:gs pos="0">
                <a:srgbClr val="C32D2E">
                  <a:tint val="92000"/>
                  <a:satMod val="170000"/>
                </a:srgbClr>
              </a:gs>
              <a:gs pos="15000">
                <a:srgbClr val="C32D2E">
                  <a:tint val="92000"/>
                  <a:shade val="99000"/>
                  <a:satMod val="170000"/>
                </a:srgbClr>
              </a:gs>
              <a:gs pos="62000">
                <a:srgbClr val="C32D2E">
                  <a:tint val="96000"/>
                  <a:shade val="80000"/>
                  <a:satMod val="170000"/>
                </a:srgbClr>
              </a:gs>
              <a:gs pos="97000">
                <a:srgbClr val="C32D2E">
                  <a:tint val="98000"/>
                  <a:shade val="63000"/>
                  <a:satMod val="170000"/>
                </a:srgbClr>
              </a:gs>
              <a:gs pos="100000">
                <a:srgbClr val="C32D2E">
                  <a:shade val="62000"/>
                  <a:satMod val="1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rgbClr val="C32D2E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16" name="Picture 15" descr="exclamation_mark_yellow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3" y="5607050"/>
            <a:ext cx="681037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eft-Right Arrow 16"/>
          <p:cNvSpPr/>
          <p:nvPr/>
        </p:nvSpPr>
        <p:spPr>
          <a:xfrm rot="5400000">
            <a:off x="4956244" y="4236399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9" name="Left-Right Arrow 18"/>
          <p:cNvSpPr/>
          <p:nvPr/>
        </p:nvSpPr>
        <p:spPr>
          <a:xfrm rot="5400000">
            <a:off x="6616429" y="4226674"/>
            <a:ext cx="372894" cy="220495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0" name="Left-Right Arrow 19"/>
          <p:cNvSpPr/>
          <p:nvPr/>
        </p:nvSpPr>
        <p:spPr>
          <a:xfrm rot="5400000">
            <a:off x="8111248" y="4259098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9742939"/>
      </p:ext>
    </p:extLst>
  </p:cSld>
  <p:clrMapOvr>
    <a:masterClrMapping/>
  </p:clrMapOvr>
  <p:transition xmlns:p14="http://schemas.microsoft.com/office/powerpoint/2010/main" advTm="8527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– Homogenous Case Study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3696511" y="1064571"/>
          <a:ext cx="5267831" cy="2544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574205" y="3777777"/>
          <a:ext cx="5419726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Down Arrow 9"/>
          <p:cNvSpPr/>
          <p:nvPr/>
        </p:nvSpPr>
        <p:spPr>
          <a:xfrm rot="20581618">
            <a:off x="6041771" y="1046835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29383" name="TextBox 10"/>
          <p:cNvSpPr txBox="1">
            <a:spLocks noChangeArrowheads="1"/>
          </p:cNvSpPr>
          <p:nvPr/>
        </p:nvSpPr>
        <p:spPr bwMode="auto">
          <a:xfrm>
            <a:off x="5213350" y="942975"/>
            <a:ext cx="8556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Baseline</a:t>
            </a:r>
          </a:p>
        </p:txBody>
      </p:sp>
      <p:sp>
        <p:nvSpPr>
          <p:cNvPr id="12" name="Down Arrow 11"/>
          <p:cNvSpPr/>
          <p:nvPr/>
        </p:nvSpPr>
        <p:spPr>
          <a:xfrm rot="1725875">
            <a:off x="6534640" y="1160324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29385" name="TextBox 12"/>
          <p:cNvSpPr txBox="1">
            <a:spLocks noChangeArrowheads="1"/>
          </p:cNvSpPr>
          <p:nvPr/>
        </p:nvSpPr>
        <p:spPr bwMode="auto">
          <a:xfrm>
            <a:off x="6796088" y="969963"/>
            <a:ext cx="6937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BLESS</a:t>
            </a:r>
          </a:p>
        </p:txBody>
      </p:sp>
      <p:sp>
        <p:nvSpPr>
          <p:cNvPr id="229386" name="TextBox 13"/>
          <p:cNvSpPr txBox="1">
            <a:spLocks noChangeArrowheads="1"/>
          </p:cNvSpPr>
          <p:nvPr/>
        </p:nvSpPr>
        <p:spPr bwMode="auto">
          <a:xfrm>
            <a:off x="7648575" y="966788"/>
            <a:ext cx="631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Gill Sans MT" charset="0"/>
              </a:rPr>
              <a:t>RL=1</a:t>
            </a:r>
          </a:p>
        </p:txBody>
      </p:sp>
      <p:sp>
        <p:nvSpPr>
          <p:cNvPr id="15" name="Down Arrow 14"/>
          <p:cNvSpPr/>
          <p:nvPr/>
        </p:nvSpPr>
        <p:spPr>
          <a:xfrm rot="18358841">
            <a:off x="8162524" y="1167319"/>
            <a:ext cx="289794" cy="340468"/>
          </a:xfrm>
          <a:prstGeom prst="downArrow">
            <a:avLst/>
          </a:prstGeom>
          <a:gradFill rotWithShape="1">
            <a:gsLst>
              <a:gs pos="0">
                <a:srgbClr val="C32D2E">
                  <a:tint val="92000"/>
                  <a:satMod val="170000"/>
                </a:srgbClr>
              </a:gs>
              <a:gs pos="15000">
                <a:srgbClr val="C32D2E">
                  <a:tint val="92000"/>
                  <a:shade val="99000"/>
                  <a:satMod val="170000"/>
                </a:srgbClr>
              </a:gs>
              <a:gs pos="62000">
                <a:srgbClr val="C32D2E">
                  <a:tint val="96000"/>
                  <a:shade val="80000"/>
                  <a:satMod val="170000"/>
                </a:srgbClr>
              </a:gs>
              <a:gs pos="97000">
                <a:srgbClr val="C32D2E">
                  <a:tint val="98000"/>
                  <a:shade val="63000"/>
                  <a:satMod val="170000"/>
                </a:srgbClr>
              </a:gs>
              <a:gs pos="100000">
                <a:srgbClr val="C32D2E">
                  <a:shade val="62000"/>
                  <a:satMod val="1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rgbClr val="C32D2E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pic>
        <p:nvPicPr>
          <p:cNvPr id="229388" name="Picture 15" descr="exclamation_mark_yellow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75" y="5062538"/>
            <a:ext cx="68103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eft-Right Arrow 16"/>
          <p:cNvSpPr/>
          <p:nvPr/>
        </p:nvSpPr>
        <p:spPr>
          <a:xfrm rot="5400000">
            <a:off x="4927061" y="4265580"/>
            <a:ext cx="535021" cy="272374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9" name="Left-Right Arrow 18"/>
          <p:cNvSpPr/>
          <p:nvPr/>
        </p:nvSpPr>
        <p:spPr>
          <a:xfrm rot="5400000">
            <a:off x="6587246" y="4255855"/>
            <a:ext cx="372894" cy="220495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0" name="Left-Right Arrow 19"/>
          <p:cNvSpPr/>
          <p:nvPr/>
        </p:nvSpPr>
        <p:spPr>
          <a:xfrm rot="5400000">
            <a:off x="8082065" y="4288279"/>
            <a:ext cx="535021" cy="272374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29392" name="TextBox 22"/>
          <p:cNvSpPr txBox="1">
            <a:spLocks noChangeArrowheads="1"/>
          </p:cNvSpPr>
          <p:nvPr/>
        </p:nvSpPr>
        <p:spPr bwMode="auto">
          <a:xfrm>
            <a:off x="1176338" y="1352550"/>
            <a:ext cx="2586037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milc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benchmarks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(moderately intensive)</a:t>
            </a:r>
          </a:p>
          <a:p>
            <a:pPr eaLnBrk="1" hangingPunct="1"/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Perfect caches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!</a:t>
            </a:r>
          </a:p>
          <a:p>
            <a:pPr eaLnBrk="1" hangingPunct="1"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Very little performance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 degradation with BLESS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 (less than 4% in dense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  network)</a:t>
            </a:r>
          </a:p>
          <a:p>
            <a:pPr eaLnBrk="1" hangingPunct="1"/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With router latency 1,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BLESS can even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outperform baseline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(by ~10%)</a:t>
            </a:r>
          </a:p>
          <a:p>
            <a:pPr eaLnBrk="1" hangingPunct="1"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Significant energy </a:t>
            </a:r>
            <a:br>
              <a:rPr lang="en-US" sz="1800" smtClean="0">
                <a:solidFill>
                  <a:srgbClr val="FF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  improvements </a:t>
            </a:r>
            <a:br>
              <a:rPr lang="en-US" sz="1800" smtClean="0">
                <a:solidFill>
                  <a:srgbClr val="FF0000"/>
                </a:solidFill>
                <a:latin typeface="Gill Sans MT" charset="0"/>
              </a:rPr>
            </a:br>
            <a:r>
              <a:rPr lang="en-US" sz="1800" smtClean="0">
                <a:solidFill>
                  <a:srgbClr val="FF0000"/>
                </a:solidFill>
                <a:latin typeface="Gill Sans MT" charset="0"/>
              </a:rPr>
              <a:t>  (almost 40%)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Gill Sans MT" charset="0"/>
              </a:rPr>
              <a:t> 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99225" y="1536970"/>
            <a:ext cx="7538937" cy="36478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dirty="0">
                <a:solidFill>
                  <a:prstClr val="black"/>
                </a:solidFill>
                <a:latin typeface="Gill Sans MT"/>
                <a:sym typeface="Wingdings" pitchFamily="2" charset="2"/>
              </a:rPr>
              <a:t>Observations: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prstClr val="black"/>
              </a:solidFill>
              <a:latin typeface="Gill Sans MT"/>
              <a:sym typeface="Wingdings" pitchFamily="2" charset="2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US" sz="2800" b="1" dirty="0">
                <a:solidFill>
                  <a:prstClr val="black"/>
                </a:solidFill>
                <a:latin typeface="Gill Sans MT"/>
                <a:sym typeface="Wingdings" pitchFamily="2" charset="2"/>
              </a:rPr>
              <a:t>Injection rates not extremely high</a:t>
            </a:r>
            <a:br>
              <a:rPr lang="en-US" sz="2800" b="1" dirty="0">
                <a:solidFill>
                  <a:prstClr val="black"/>
                </a:solidFill>
                <a:latin typeface="Gill Sans MT"/>
                <a:sym typeface="Wingdings" pitchFamily="2" charset="2"/>
              </a:rPr>
            </a:br>
            <a:r>
              <a:rPr lang="en-US" sz="2800" b="1" dirty="0">
                <a:solidFill>
                  <a:prstClr val="black"/>
                </a:solidFill>
                <a:latin typeface="Gill Sans MT"/>
                <a:sym typeface="Wingdings" pitchFamily="2" charset="2"/>
              </a:rPr>
              <a:t>on average</a:t>
            </a:r>
            <a:br>
              <a:rPr lang="en-US" sz="2800" b="1" dirty="0">
                <a:solidFill>
                  <a:prstClr val="black"/>
                </a:solidFill>
                <a:latin typeface="Gill Sans MT"/>
                <a:sym typeface="Wingdings" pitchFamily="2" charset="2"/>
              </a:rPr>
            </a:br>
            <a:r>
              <a:rPr lang="en-US" sz="2800" b="1" dirty="0">
                <a:solidFill>
                  <a:prstClr val="black"/>
                </a:solidFill>
                <a:latin typeface="Gill Sans MT"/>
                <a:sym typeface="Wingdings" pitchFamily="2" charset="2"/>
              </a:rPr>
              <a:t>       </a:t>
            </a:r>
            <a:r>
              <a:rPr lang="en-US" sz="2800" b="1" dirty="0">
                <a:solidFill>
                  <a:srgbClr val="FF0000"/>
                </a:solidFill>
                <a:latin typeface="Gill Sans MT"/>
                <a:sym typeface="Wingdings" pitchFamily="2" charset="2"/>
              </a:rPr>
              <a:t>self-throttling</a:t>
            </a:r>
            <a:r>
              <a:rPr lang="en-US" sz="2800" b="1" dirty="0">
                <a:solidFill>
                  <a:prstClr val="black"/>
                </a:solidFill>
                <a:latin typeface="Gill Sans MT"/>
                <a:sym typeface="Wingdings" pitchFamily="2" charset="2"/>
              </a:rPr>
              <a:t>!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en-US" sz="2800" b="1" dirty="0">
              <a:solidFill>
                <a:prstClr val="black"/>
              </a:solidFill>
              <a:latin typeface="Gill Sans MT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US" sz="2800" b="1" dirty="0">
                <a:solidFill>
                  <a:prstClr val="black"/>
                </a:solidFill>
                <a:latin typeface="Gill Sans MT"/>
              </a:rPr>
              <a:t>For bursts and temporary hotspots, </a:t>
            </a:r>
            <a:r>
              <a:rPr lang="en-US" sz="2800" b="1" dirty="0">
                <a:solidFill>
                  <a:srgbClr val="FF0000"/>
                </a:solidFill>
                <a:latin typeface="Gill Sans MT"/>
              </a:rPr>
              <a:t>use network links as buffers</a:t>
            </a:r>
            <a:r>
              <a:rPr lang="en-US" sz="2800" b="1" dirty="0">
                <a:solidFill>
                  <a:prstClr val="black"/>
                </a:solidFill>
                <a:latin typeface="Gill Sans M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87091774"/>
      </p:ext>
    </p:extLst>
  </p:cSld>
  <p:clrMapOvr>
    <a:masterClrMapping/>
  </p:clrMapOvr>
  <p:transition xmlns:p14="http://schemas.microsoft.com/office/powerpoint/2010/main" advTm="4246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– Further Results</a:t>
            </a:r>
          </a:p>
        </p:txBody>
      </p:sp>
      <p:sp>
        <p:nvSpPr>
          <p:cNvPr id="9" name="Content Placeholder 11"/>
          <p:cNvSpPr txBox="1">
            <a:spLocks/>
          </p:cNvSpPr>
          <p:nvPr/>
        </p:nvSpPr>
        <p:spPr bwMode="auto">
          <a:xfrm>
            <a:off x="1538288" y="936625"/>
            <a:ext cx="7605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BLESS increases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buffer requirement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/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at receiver by at most 2x  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overall, energy is still reduced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/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Impact of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memory latency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	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with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 real caches,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very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little slowdown!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(at most 1.5%)</a:t>
            </a:r>
            <a:endParaRPr lang="en-US" sz="18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1" y="1099225"/>
            <a:ext cx="2509735" cy="35019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Gill Sans MT"/>
              </a:rPr>
              <a:t>See paper for details… </a:t>
            </a:r>
          </a:p>
        </p:txBody>
      </p:sp>
      <p:graphicFrame>
        <p:nvGraphicFramePr>
          <p:cNvPr id="11" name="Chart 10"/>
          <p:cNvGraphicFramePr/>
          <p:nvPr/>
        </p:nvGraphicFramePr>
        <p:xfrm>
          <a:off x="2273756" y="3560510"/>
          <a:ext cx="5151101" cy="2320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3887193"/>
      </p:ext>
    </p:extLst>
  </p:cSld>
  <p:clrMapOvr>
    <a:masterClrMapping/>
  </p:clrMapOvr>
  <p:transition xmlns:p14="http://schemas.microsoft.com/office/powerpoint/2010/main" advTm="2503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– Further Results</a:t>
            </a:r>
          </a:p>
        </p:txBody>
      </p:sp>
      <p:sp>
        <p:nvSpPr>
          <p:cNvPr id="233476" name="Content Placeholder 11"/>
          <p:cNvSpPr txBox="1">
            <a:spLocks/>
          </p:cNvSpPr>
          <p:nvPr/>
        </p:nvSpPr>
        <p:spPr bwMode="auto">
          <a:xfrm>
            <a:off x="1538288" y="936625"/>
            <a:ext cx="7605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BLESS increases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buffer requirement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/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at receiver by at most 2x  </a:t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overall, energy is still reduced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/>
            </a:r>
            <a:b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Impact of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memory latency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	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with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 real caches,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very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little slowdown!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(at most 1.5%)</a:t>
            </a:r>
            <a:endParaRPr lang="en-US" sz="1800" u="sng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Heterogeneous application mixes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	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(we evaluate several mixes of intensive and non-intensive applications)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	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 little performance degradation 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 significant energy savings in all cases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	 no significant increase in </a:t>
            </a: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unfairness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across different applications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8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Area savings: </a:t>
            </a: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~60% of network area can be saved!</a:t>
            </a: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1" y="1099225"/>
            <a:ext cx="2509735" cy="35019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Gill Sans MT"/>
              </a:rPr>
              <a:t>See paper for details… </a:t>
            </a:r>
          </a:p>
        </p:txBody>
      </p:sp>
      <p:pic>
        <p:nvPicPr>
          <p:cNvPr id="233478" name="Picture 12" descr="as182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763" y="5635625"/>
            <a:ext cx="635000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098500"/>
      </p:ext>
    </p:extLst>
  </p:cSld>
  <p:clrMapOvr>
    <a:masterClrMapping/>
  </p:clrMapOvr>
  <p:transition xmlns:p14="http://schemas.microsoft.com/office/powerpoint/2010/main" advTm="9438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Content Placeholder 11"/>
          <p:cNvSpPr txBox="1">
            <a:spLocks/>
          </p:cNvSpPr>
          <p:nvPr/>
        </p:nvSpPr>
        <p:spPr bwMode="auto">
          <a:xfrm>
            <a:off x="1398588" y="981075"/>
            <a:ext cx="7605712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Aggregate results over all 29 applications</a:t>
            </a: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235522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– Aggregate Results</a:t>
            </a:r>
          </a:p>
        </p:txBody>
      </p:sp>
      <p:sp>
        <p:nvSpPr>
          <p:cNvPr id="235525" name="Content Placeholder 11"/>
          <p:cNvSpPr txBox="1">
            <a:spLocks/>
          </p:cNvSpPr>
          <p:nvPr/>
        </p:nvSpPr>
        <p:spPr bwMode="auto">
          <a:xfrm>
            <a:off x="1538288" y="936625"/>
            <a:ext cx="7605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</a:t>
            </a: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	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495425" y="2165350"/>
          <a:ext cx="7143750" cy="1479668"/>
        </p:xfrm>
        <a:graphic>
          <a:graphicData uri="http://schemas.openxmlformats.org/drawingml/2006/table">
            <a:tbl>
              <a:tblPr/>
              <a:tblGrid>
                <a:gridCol w="2133600"/>
                <a:gridCol w="1109663"/>
                <a:gridCol w="1381125"/>
                <a:gridCol w="1235075"/>
                <a:gridCol w="1284287"/>
              </a:tblGrid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Sparse Network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Perfect L2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Realistic L2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Average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Worst-Case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Average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Worst-Case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</a:tr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∆ Network Energy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-39.4%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-28.1%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-46.4%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-41.0%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</a:tr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∆ System Performance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-0.5%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-3.2%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-0.15%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-0.55%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3697288" y="2811463"/>
            <a:ext cx="2305050" cy="9525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507288" y="2836863"/>
            <a:ext cx="962025" cy="85566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485775" y="3892550"/>
            <a:ext cx="4173538" cy="2439988"/>
            <a:chOff x="486384" y="3892068"/>
            <a:chExt cx="4173166" cy="2440639"/>
          </a:xfrm>
        </p:grpSpPr>
        <p:graphicFrame>
          <p:nvGraphicFramePr>
            <p:cNvPr id="26" name="Chart 25"/>
            <p:cNvGraphicFramePr/>
            <p:nvPr/>
          </p:nvGraphicFramePr>
          <p:xfrm>
            <a:off x="486384" y="3892068"/>
            <a:ext cx="4173166" cy="24406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235566" name="Group 32"/>
            <p:cNvGrpSpPr>
              <a:grpSpLocks/>
            </p:cNvGrpSpPr>
            <p:nvPr/>
          </p:nvGrpSpPr>
          <p:grpSpPr bwMode="auto">
            <a:xfrm>
              <a:off x="1378084" y="5593405"/>
              <a:ext cx="1505500" cy="283485"/>
              <a:chOff x="1378084" y="5593405"/>
              <a:chExt cx="1505500" cy="283485"/>
            </a:xfrm>
          </p:grpSpPr>
          <p:sp>
            <p:nvSpPr>
              <p:cNvPr id="235571" name="TextBox 29"/>
              <p:cNvSpPr txBox="1">
                <a:spLocks noChangeArrowheads="1"/>
              </p:cNvSpPr>
              <p:nvPr/>
            </p:nvSpPr>
            <p:spPr bwMode="auto">
              <a:xfrm>
                <a:off x="1857982" y="5593405"/>
                <a:ext cx="46358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FLIT</a:t>
                </a:r>
              </a:p>
            </p:txBody>
          </p:sp>
          <p:sp>
            <p:nvSpPr>
              <p:cNvPr id="235572" name="TextBox 30"/>
              <p:cNvSpPr txBox="1">
                <a:spLocks noChangeArrowheads="1"/>
              </p:cNvSpPr>
              <p:nvPr/>
            </p:nvSpPr>
            <p:spPr bwMode="auto">
              <a:xfrm>
                <a:off x="2204937" y="5599890"/>
                <a:ext cx="67864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WORM</a:t>
                </a:r>
              </a:p>
            </p:txBody>
          </p:sp>
          <p:sp>
            <p:nvSpPr>
              <p:cNvPr id="235573" name="TextBox 31"/>
              <p:cNvSpPr txBox="1">
                <a:spLocks noChangeArrowheads="1"/>
              </p:cNvSpPr>
              <p:nvPr/>
            </p:nvSpPr>
            <p:spPr bwMode="auto">
              <a:xfrm>
                <a:off x="1378084" y="5599891"/>
                <a:ext cx="5243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BASE</a:t>
                </a:r>
              </a:p>
            </p:txBody>
          </p:sp>
        </p:grpSp>
        <p:grpSp>
          <p:nvGrpSpPr>
            <p:cNvPr id="235567" name="Group 34"/>
            <p:cNvGrpSpPr>
              <a:grpSpLocks/>
            </p:cNvGrpSpPr>
            <p:nvPr/>
          </p:nvGrpSpPr>
          <p:grpSpPr bwMode="auto">
            <a:xfrm>
              <a:off x="3028543" y="5590163"/>
              <a:ext cx="1505500" cy="283485"/>
              <a:chOff x="1378084" y="5593405"/>
              <a:chExt cx="1505500" cy="283485"/>
            </a:xfrm>
          </p:grpSpPr>
          <p:sp>
            <p:nvSpPr>
              <p:cNvPr id="235568" name="TextBox 35"/>
              <p:cNvSpPr txBox="1">
                <a:spLocks noChangeArrowheads="1"/>
              </p:cNvSpPr>
              <p:nvPr/>
            </p:nvSpPr>
            <p:spPr bwMode="auto">
              <a:xfrm>
                <a:off x="1857982" y="5593405"/>
                <a:ext cx="46358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FLIT</a:t>
                </a:r>
              </a:p>
            </p:txBody>
          </p:sp>
          <p:sp>
            <p:nvSpPr>
              <p:cNvPr id="235569" name="TextBox 36"/>
              <p:cNvSpPr txBox="1">
                <a:spLocks noChangeArrowheads="1"/>
              </p:cNvSpPr>
              <p:nvPr/>
            </p:nvSpPr>
            <p:spPr bwMode="auto">
              <a:xfrm>
                <a:off x="2204937" y="5599890"/>
                <a:ext cx="67864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WORM</a:t>
                </a:r>
              </a:p>
            </p:txBody>
          </p:sp>
          <p:sp>
            <p:nvSpPr>
              <p:cNvPr id="235570" name="TextBox 37"/>
              <p:cNvSpPr txBox="1">
                <a:spLocks noChangeArrowheads="1"/>
              </p:cNvSpPr>
              <p:nvPr/>
            </p:nvSpPr>
            <p:spPr bwMode="auto">
              <a:xfrm>
                <a:off x="1378084" y="5599891"/>
                <a:ext cx="5243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BASE</a:t>
                </a:r>
              </a:p>
            </p:txBody>
          </p:sp>
        </p:grpSp>
      </p:grp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4772025" y="3905250"/>
            <a:ext cx="4157663" cy="2436813"/>
            <a:chOff x="4772633" y="3905047"/>
            <a:chExt cx="4157357" cy="2437385"/>
          </a:xfrm>
        </p:grpSpPr>
        <p:graphicFrame>
          <p:nvGraphicFramePr>
            <p:cNvPr id="28" name="Chart 27"/>
            <p:cNvGraphicFramePr/>
            <p:nvPr/>
          </p:nvGraphicFramePr>
          <p:xfrm>
            <a:off x="4772633" y="3905047"/>
            <a:ext cx="4157357" cy="24373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235561" name="Group 42"/>
            <p:cNvGrpSpPr>
              <a:grpSpLocks/>
            </p:cNvGrpSpPr>
            <p:nvPr/>
          </p:nvGrpSpPr>
          <p:grpSpPr bwMode="auto">
            <a:xfrm>
              <a:off x="5584146" y="5125308"/>
              <a:ext cx="1104499" cy="678647"/>
              <a:chOff x="5584146" y="5125308"/>
              <a:chExt cx="1104499" cy="678647"/>
            </a:xfrm>
          </p:grpSpPr>
          <p:sp>
            <p:nvSpPr>
              <p:cNvPr id="235562" name="TextBox 39"/>
              <p:cNvSpPr txBox="1">
                <a:spLocks noChangeArrowheads="1"/>
              </p:cNvSpPr>
              <p:nvPr/>
            </p:nvSpPr>
            <p:spPr bwMode="auto">
              <a:xfrm rot="-5400000">
                <a:off x="5911174" y="5387740"/>
                <a:ext cx="46358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FLIT</a:t>
                </a:r>
              </a:p>
            </p:txBody>
          </p:sp>
          <p:sp>
            <p:nvSpPr>
              <p:cNvPr id="235563" name="TextBox 40"/>
              <p:cNvSpPr txBox="1">
                <a:spLocks noChangeArrowheads="1"/>
              </p:cNvSpPr>
              <p:nvPr/>
            </p:nvSpPr>
            <p:spPr bwMode="auto">
              <a:xfrm rot="-5400000">
                <a:off x="6210822" y="5326132"/>
                <a:ext cx="67864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WORM</a:t>
                </a:r>
              </a:p>
            </p:txBody>
          </p:sp>
          <p:sp>
            <p:nvSpPr>
              <p:cNvPr id="235564" name="TextBox 41"/>
              <p:cNvSpPr txBox="1">
                <a:spLocks noChangeArrowheads="1"/>
              </p:cNvSpPr>
              <p:nvPr/>
            </p:nvSpPr>
            <p:spPr bwMode="auto">
              <a:xfrm rot="-5400000">
                <a:off x="5460459" y="5365045"/>
                <a:ext cx="5243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smtClean="0">
                    <a:solidFill>
                      <a:srgbClr val="000000"/>
                    </a:solidFill>
                    <a:latin typeface="Gill Sans MT" charset="0"/>
                  </a:rPr>
                  <a:t>BASE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02956262"/>
      </p:ext>
    </p:extLst>
  </p:cSld>
  <p:clrMapOvr>
    <a:masterClrMapping/>
  </p:clrMapOvr>
  <p:transition xmlns:p14="http://schemas.microsoft.com/office/powerpoint/2010/main" advTm="4634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Content Placeholder 11"/>
          <p:cNvSpPr txBox="1">
            <a:spLocks/>
          </p:cNvSpPr>
          <p:nvPr/>
        </p:nvSpPr>
        <p:spPr bwMode="auto">
          <a:xfrm>
            <a:off x="1398588" y="981075"/>
            <a:ext cx="7605712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Aggregate results over all 29 applications</a:t>
            </a: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237570" name="Content Placeholder 11"/>
          <p:cNvSpPr txBox="1">
            <a:spLocks/>
          </p:cNvSpPr>
          <p:nvPr/>
        </p:nvSpPr>
        <p:spPr bwMode="auto">
          <a:xfrm>
            <a:off x="1538288" y="1111250"/>
            <a:ext cx="644207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Evaluation – Aggregate Results</a:t>
            </a:r>
          </a:p>
        </p:txBody>
      </p:sp>
      <p:sp>
        <p:nvSpPr>
          <p:cNvPr id="237573" name="Content Placeholder 11"/>
          <p:cNvSpPr txBox="1">
            <a:spLocks/>
          </p:cNvSpPr>
          <p:nvPr/>
        </p:nvSpPr>
        <p:spPr bwMode="auto">
          <a:xfrm>
            <a:off x="1538288" y="936625"/>
            <a:ext cx="7605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 </a:t>
            </a: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r>
              <a:rPr lang="en-US" sz="18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	</a:t>
            </a: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18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Courier New" charset="0"/>
              <a:buChar char="o"/>
            </a:pPr>
            <a:endParaRPr lang="en-US" sz="16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lvl="1"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495425" y="2165350"/>
          <a:ext cx="7143750" cy="1479668"/>
        </p:xfrm>
        <a:graphic>
          <a:graphicData uri="http://schemas.openxmlformats.org/drawingml/2006/table">
            <a:tbl>
              <a:tblPr/>
              <a:tblGrid>
                <a:gridCol w="2133600"/>
                <a:gridCol w="1109663"/>
                <a:gridCol w="1381125"/>
                <a:gridCol w="1235075"/>
                <a:gridCol w="1284287"/>
              </a:tblGrid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Sparse Network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Perfect L2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Realistic L2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Average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Worst-Case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Average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Worst-Case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</a:tr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∆ Network Energy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-39.4%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-28.1%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-46.4%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-41.0%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</a:tr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∆ System Performance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-0.5%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-3.2%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-0.15%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-0.55%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462088" y="4186238"/>
          <a:ext cx="7143750" cy="1479668"/>
        </p:xfrm>
        <a:graphic>
          <a:graphicData uri="http://schemas.openxmlformats.org/drawingml/2006/table">
            <a:tbl>
              <a:tblPr/>
              <a:tblGrid>
                <a:gridCol w="2133600"/>
                <a:gridCol w="1109662"/>
                <a:gridCol w="1381125"/>
                <a:gridCol w="1235075"/>
                <a:gridCol w="1284288"/>
              </a:tblGrid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Dense Network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Perfect L2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Realistic L2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43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Average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Worst-Case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Average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Worst-Case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</a:tr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∆ Network Energy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-32.8%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-14.0%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-42.5%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-33.7%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7"/>
                    </a:solidFill>
                  </a:tcPr>
                </a:tc>
              </a:tr>
              <a:tr h="371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∆ System Performance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-3.6%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-17.1%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-0.7%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-1.5%</a:t>
                      </a:r>
                    </a:p>
                  </a:txBody>
                  <a:tcPr marT="45700" marB="4570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CFCC"/>
                    </a:solidFill>
                  </a:tcPr>
                </a:tc>
              </a:tr>
            </a:tbl>
          </a:graphicData>
        </a:graphic>
      </p:graphicFrame>
      <p:sp>
        <p:nvSpPr>
          <p:cNvPr id="22" name="Oval 21"/>
          <p:cNvSpPr/>
          <p:nvPr/>
        </p:nvSpPr>
        <p:spPr>
          <a:xfrm>
            <a:off x="3625850" y="4876800"/>
            <a:ext cx="962025" cy="8556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223000" y="4876800"/>
            <a:ext cx="962025" cy="8556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523163" y="4892675"/>
            <a:ext cx="962025" cy="8556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Gill Sans M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6812429"/>
      </p:ext>
    </p:extLst>
  </p:cSld>
  <p:clrMapOvr>
    <a:masterClrMapping/>
  </p:clrMapOvr>
  <p:transition xmlns:p14="http://schemas.microsoft.com/office/powerpoint/2010/main" advTm="2628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361873" y="3813242"/>
            <a:ext cx="5972783" cy="6809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21" name="Content Placeholder 11"/>
          <p:cNvSpPr txBox="1">
            <a:spLocks/>
          </p:cNvSpPr>
          <p:nvPr/>
        </p:nvSpPr>
        <p:spPr bwMode="auto">
          <a:xfrm>
            <a:off x="1538288" y="1111250"/>
            <a:ext cx="7304087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81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95363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For a very wide range of applications and network settings, buffers are not needed in NoC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Significant energy savings </a:t>
            </a:r>
            <a:b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</a:b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(32% even in dense networks and perfect caches)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Area-savings of 60% 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Simplified router and network design (flow control, etc…)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Performance slowdown is minimal (can even increase!)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Wingdings" charset="0"/>
              <a:buChar char="Ø"/>
            </a:pP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A strong case for a </a:t>
            </a: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rethinking of NoC design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!  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2000" smtClean="0">
                <a:solidFill>
                  <a:srgbClr val="FF0000"/>
                </a:solidFill>
                <a:latin typeface="Gill Sans MT" charset="0"/>
                <a:sym typeface="Wingdings" charset="0"/>
              </a:rPr>
              <a:t>Future research</a:t>
            </a:r>
            <a:r>
              <a:rPr lang="en-US" sz="20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: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r>
              <a:rPr lang="en-US" sz="1800" smtClean="0">
                <a:solidFill>
                  <a:srgbClr val="000000"/>
                </a:solidFill>
                <a:latin typeface="Gill Sans MT" charset="0"/>
                <a:sym typeface="Wingdings" charset="0"/>
              </a:rPr>
              <a:t>Support for quality of service, different traffic classes, energy-management, etc… 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FF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Gill Sans MT" charset="0"/>
              <a:buAutoNum type="arabicPeriod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  <a:buFont typeface="Arial" charset="0"/>
              <a:buChar char="•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100000"/>
            </a:pPr>
            <a:endParaRPr lang="en-US" sz="2000" smtClean="0">
              <a:solidFill>
                <a:srgbClr val="000000"/>
              </a:solidFill>
              <a:latin typeface="Gill Sans MT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Char char=""/>
            </a:pPr>
            <a:endParaRPr lang="en-US" sz="2000" smtClean="0">
              <a:solidFill>
                <a:srgbClr val="000000"/>
              </a:solidFill>
              <a:latin typeface="Gill Sans MT" charset="0"/>
            </a:endParaRP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charset="0"/>
              <a:buNone/>
            </a:pPr>
            <a:endParaRPr lang="en-US" sz="2000" u="sng" smtClean="0">
              <a:solidFill>
                <a:srgbClr val="000000"/>
              </a:solidFill>
              <a:latin typeface="Gill Sans MT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BLESS Conclusions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1672543"/>
      </p:ext>
    </p:extLst>
  </p:cSld>
  <p:clrMapOvr>
    <a:masterClrMapping/>
  </p:clrMapOvr>
  <p:transition xmlns:p14="http://schemas.microsoft.com/office/powerpoint/2010/main" advTm="6509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5" descr="Burgundy_CMU_JPG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5429250"/>
            <a:ext cx="378618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4" descr="safar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697538"/>
            <a:ext cx="25019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0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/>
          <a:lstStyle/>
          <a:p>
            <a:pPr algn="ctr"/>
            <a:r>
              <a:rPr lang="en-US" sz="4000" b="1">
                <a:latin typeface="Garamond" charset="0"/>
              </a:rPr>
              <a:t>CHIPPER</a:t>
            </a:r>
            <a:r>
              <a:rPr lang="en-US" sz="4000">
                <a:latin typeface="Garamond" charset="0"/>
              </a:rPr>
              <a:t>: A Low-complexity</a:t>
            </a:r>
            <a:br>
              <a:rPr lang="en-US" sz="4000">
                <a:latin typeface="Garamond" charset="0"/>
              </a:rPr>
            </a:br>
            <a:r>
              <a:rPr lang="en-US" sz="4000">
                <a:latin typeface="Garamond" charset="0"/>
              </a:rPr>
              <a:t>Bufferless Deflection Router</a:t>
            </a:r>
          </a:p>
        </p:txBody>
      </p:sp>
      <p:sp>
        <p:nvSpPr>
          <p:cNvPr id="106501" name="Subtitle 2"/>
          <p:cNvSpPr>
            <a:spLocks noGrp="1"/>
          </p:cNvSpPr>
          <p:nvPr>
            <p:ph type="subTitle" idx="1"/>
          </p:nvPr>
        </p:nvSpPr>
        <p:spPr>
          <a:xfrm>
            <a:off x="228600" y="3124200"/>
            <a:ext cx="8534399" cy="1905000"/>
          </a:xfrm>
        </p:spPr>
        <p:txBody>
          <a:bodyPr/>
          <a:lstStyle/>
          <a:p>
            <a:pPr>
              <a:buFont typeface="Wingdings" charset="0"/>
              <a:buNone/>
            </a:pPr>
            <a:endParaRPr lang="en-US" sz="1900" b="1" dirty="0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 sz="1900" dirty="0">
              <a:latin typeface="Tahoma" charset="0"/>
            </a:endParaRPr>
          </a:p>
          <a:p>
            <a:r>
              <a:rPr lang="en-US" sz="1900" dirty="0"/>
              <a:t>Chris Fallin, Chris </a:t>
            </a:r>
            <a:r>
              <a:rPr lang="en-US" sz="1900" dirty="0" err="1"/>
              <a:t>Craik</a:t>
            </a:r>
            <a:r>
              <a:rPr lang="en-US" sz="1900" dirty="0"/>
              <a:t>, and </a:t>
            </a:r>
            <a:r>
              <a:rPr lang="en-US" sz="1900" u="sng" dirty="0"/>
              <a:t>Onur Mutlu</a:t>
            </a:r>
            <a:r>
              <a:rPr lang="en-US" sz="1900" dirty="0"/>
              <a:t>,</a:t>
            </a:r>
            <a:br>
              <a:rPr lang="en-US" sz="1900" dirty="0"/>
            </a:br>
            <a:r>
              <a:rPr lang="en-US" sz="1900" b="1" dirty="0">
                <a:hlinkClick r:id="rId5"/>
              </a:rPr>
              <a:t>"CHIPPER: A Low-Complexity Bufferless Deflection Router"</a:t>
            </a:r>
            <a:r>
              <a:rPr lang="en-US" sz="1900" dirty="0"/>
              <a:t> </a:t>
            </a:r>
            <a:br>
              <a:rPr lang="en-US" sz="1900" dirty="0"/>
            </a:br>
            <a:r>
              <a:rPr lang="en-US" sz="1900" i="1" dirty="0"/>
              <a:t>Proceedings of the </a:t>
            </a:r>
            <a:r>
              <a:rPr lang="en-US" sz="1900" i="1" dirty="0">
                <a:hlinkClick r:id="rId6"/>
              </a:rPr>
              <a:t>17th International Symposium on High-Performance Computer Architecture</a:t>
            </a:r>
            <a:r>
              <a:rPr lang="en-US" sz="1900" i="1" dirty="0"/>
              <a:t> (</a:t>
            </a:r>
            <a:r>
              <a:rPr lang="en-US" sz="1900" b="1" i="1" dirty="0"/>
              <a:t>HPCA</a:t>
            </a:r>
            <a:r>
              <a:rPr lang="en-US" sz="1900" i="1" dirty="0"/>
              <a:t>)</a:t>
            </a:r>
            <a:r>
              <a:rPr lang="en-US" sz="1900" dirty="0"/>
              <a:t>, pages 144-155, San Antonio, TX, February 2011. </a:t>
            </a:r>
            <a:r>
              <a:rPr lang="en-US" sz="1900" dirty="0">
                <a:hlinkClick r:id="rId7"/>
              </a:rPr>
              <a:t>Slides (pptx)</a:t>
            </a:r>
            <a:r>
              <a:rPr lang="en-US" sz="1900" dirty="0"/>
              <a:t> </a:t>
            </a:r>
            <a:endParaRPr lang="en-US" sz="19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226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</a:rPr>
              <a:t>Recent work has proposed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bufferless deflection routing </a:t>
            </a:r>
            <a:r>
              <a:rPr lang="en-US">
                <a:latin typeface="Tahoma" charset="0"/>
              </a:rPr>
              <a:t>(BLESS [Moscibroda, ISCA 2009])</a:t>
            </a:r>
          </a:p>
          <a:p>
            <a:endParaRPr lang="en-US">
              <a:latin typeface="Tahoma" charset="0"/>
            </a:endParaRPr>
          </a:p>
          <a:p>
            <a:pPr lvl="1"/>
            <a:r>
              <a:rPr lang="en-US" sz="2400">
                <a:solidFill>
                  <a:schemeClr val="tx2"/>
                </a:solidFill>
                <a:latin typeface="Tahoma" charset="0"/>
                <a:sym typeface="Wingdings" charset="0"/>
              </a:rPr>
              <a:t>Energy savings:</a:t>
            </a:r>
            <a:r>
              <a:rPr lang="en-US" sz="2400">
                <a:solidFill>
                  <a:schemeClr val="accent2"/>
                </a:solidFill>
                <a:latin typeface="Tahoma" charset="0"/>
                <a:sym typeface="Wingdings" charset="0"/>
              </a:rPr>
              <a:t> </a:t>
            </a:r>
            <a:r>
              <a:rPr lang="en-US" sz="2400">
                <a:latin typeface="Tahoma" charset="0"/>
                <a:sym typeface="Wingdings" charset="0"/>
              </a:rPr>
              <a:t>~40% in total NoC energy</a:t>
            </a:r>
          </a:p>
          <a:p>
            <a:pPr lvl="1"/>
            <a:r>
              <a:rPr lang="en-US" sz="2400">
                <a:solidFill>
                  <a:schemeClr val="tx2"/>
                </a:solidFill>
                <a:latin typeface="Tahoma" charset="0"/>
                <a:sym typeface="Wingdings" charset="0"/>
              </a:rPr>
              <a:t>Area reduction: </a:t>
            </a:r>
            <a:r>
              <a:rPr lang="en-US" sz="2400">
                <a:latin typeface="Tahoma" charset="0"/>
                <a:sym typeface="Wingdings" charset="0"/>
              </a:rPr>
              <a:t>~40% in total NoC area</a:t>
            </a:r>
          </a:p>
          <a:p>
            <a:pPr lvl="1"/>
            <a:r>
              <a:rPr lang="en-US" sz="2400">
                <a:solidFill>
                  <a:schemeClr val="tx2"/>
                </a:solidFill>
                <a:latin typeface="Tahoma" charset="0"/>
                <a:sym typeface="Wingdings" charset="0"/>
              </a:rPr>
              <a:t>Minimal performance loss: </a:t>
            </a:r>
            <a:r>
              <a:rPr lang="en-US" sz="2400">
                <a:latin typeface="Tahoma" charset="0"/>
                <a:sym typeface="Wingdings" charset="0"/>
              </a:rPr>
              <a:t>~4% on average</a:t>
            </a:r>
          </a:p>
          <a:p>
            <a:pPr lvl="1"/>
            <a:endParaRPr lang="en-US">
              <a:latin typeface="Tahoma" charset="0"/>
              <a:sym typeface="Wingdings" charset="0"/>
            </a:endParaRPr>
          </a:p>
          <a:p>
            <a:pPr lvl="1"/>
            <a:r>
              <a:rPr lang="en-US" sz="2400">
                <a:solidFill>
                  <a:srgbClr val="FF0000"/>
                </a:solidFill>
                <a:latin typeface="Tahoma" charset="0"/>
                <a:sym typeface="Wingdings" charset="0"/>
              </a:rPr>
              <a:t>Unfortunately: unaddressed complexities in router</a:t>
            </a:r>
            <a:endParaRPr lang="en-US" sz="2400">
              <a:latin typeface="Tahoma" charset="0"/>
              <a:sym typeface="Wingdings" charset="0"/>
            </a:endParaRPr>
          </a:p>
          <a:p>
            <a:pPr lvl="2">
              <a:buFont typeface="Wingdings" charset="0"/>
              <a:buNone/>
            </a:pPr>
            <a:r>
              <a:rPr lang="en-US">
                <a:latin typeface="Tahoma" charset="0"/>
                <a:sym typeface="Wingdings" charset="0"/>
              </a:rPr>
              <a:t>	</a:t>
            </a:r>
            <a:r>
              <a:rPr lang="en-US" sz="2400">
                <a:latin typeface="Tahoma" charset="0"/>
                <a:sym typeface="Wingdings" charset="0"/>
              </a:rPr>
              <a:t>  long critical path, large reassembly buffers</a:t>
            </a:r>
          </a:p>
          <a:p>
            <a:pPr lvl="1"/>
            <a:endParaRPr lang="en-US">
              <a:latin typeface="Tahoma" charset="0"/>
              <a:sym typeface="Wingdings" charset="0"/>
            </a:endParaRPr>
          </a:p>
          <a:p>
            <a:r>
              <a:rPr lang="en-US" b="1">
                <a:latin typeface="Tahoma" charset="0"/>
                <a:sym typeface="Wingdings" charset="0"/>
              </a:rPr>
              <a:t>Goal</a:t>
            </a:r>
            <a:r>
              <a:rPr lang="en-US">
                <a:latin typeface="Tahoma" charset="0"/>
                <a:sym typeface="Wingdings" charset="0"/>
              </a:rPr>
              <a:t>: obtain these benefits while simplifying the router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sym typeface="Wingdings" charset="0"/>
              </a:rPr>
              <a:t>		    in order to </a:t>
            </a:r>
            <a:r>
              <a:rPr lang="en-US" b="1">
                <a:solidFill>
                  <a:srgbClr val="FF0000"/>
                </a:solidFill>
                <a:latin typeface="Tahoma" charset="0"/>
                <a:sym typeface="Wingdings" charset="0"/>
              </a:rPr>
              <a:t>make bufferless NoCs practical.</a:t>
            </a:r>
            <a:endParaRPr lang="en-US">
              <a:solidFill>
                <a:srgbClr val="FF0000"/>
              </a:solidFill>
              <a:latin typeface="Tahoma" charset="0"/>
              <a:sym typeface="Wingdings" charset="0"/>
            </a:endParaRPr>
          </a:p>
          <a:p>
            <a:pPr lvl="1"/>
            <a:endParaRPr lang="en-US">
              <a:latin typeface="Tahoma" charset="0"/>
              <a:sym typeface="Wingdings" charset="0"/>
            </a:endParaRPr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AFD2445-22B6-224E-8686-EE067CAD48A7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88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009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</a:rPr>
              <a:t>Problems that Bufferless Routers Must Solve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610600" cy="3054350"/>
          </a:xfrm>
        </p:spPr>
        <p:txBody>
          <a:bodyPr/>
          <a:lstStyle/>
          <a:p>
            <a:pPr lvl="1">
              <a:buFont typeface="Wingdings" charset="0"/>
              <a:buNone/>
            </a:pPr>
            <a:r>
              <a:rPr lang="en-US" sz="2800" b="1">
                <a:latin typeface="Tahoma" charset="0"/>
                <a:sym typeface="Wingdings" charset="0"/>
              </a:rPr>
              <a:t>1. </a:t>
            </a:r>
            <a:r>
              <a:rPr lang="en-US" sz="2800">
                <a:latin typeface="Tahoma" charset="0"/>
                <a:sym typeface="Wingdings" charset="0"/>
              </a:rPr>
              <a:t>Must provide </a:t>
            </a:r>
            <a:r>
              <a:rPr lang="en-US" sz="2800">
                <a:solidFill>
                  <a:srgbClr val="0000FF"/>
                </a:solidFill>
                <a:latin typeface="Tahoma" charset="0"/>
                <a:sym typeface="Wingdings" charset="0"/>
              </a:rPr>
              <a:t>livelock freedom</a:t>
            </a: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sym typeface="Wingdings" charset="0"/>
            </a:endParaRPr>
          </a:p>
          <a:p>
            <a:pPr lvl="1">
              <a:buFont typeface="Wingdings" charset="0"/>
              <a:buNone/>
            </a:pPr>
            <a:r>
              <a:rPr lang="en-US" sz="2400">
                <a:latin typeface="Tahoma" charset="0"/>
                <a:sym typeface="Wingdings" charset="0"/>
              </a:rPr>
              <a:t>	 A packet should not be deflected forever</a:t>
            </a: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sym typeface="Wingdings" charset="0"/>
            </a:endParaRP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sym typeface="Wingdings" charset="0"/>
            </a:endParaRPr>
          </a:p>
          <a:p>
            <a:pPr lvl="1">
              <a:buFont typeface="Wingdings" charset="0"/>
              <a:buNone/>
            </a:pPr>
            <a:r>
              <a:rPr lang="en-US" sz="2800" b="1">
                <a:latin typeface="Tahoma" charset="0"/>
                <a:sym typeface="Wingdings" charset="0"/>
              </a:rPr>
              <a:t>2. </a:t>
            </a:r>
            <a:r>
              <a:rPr lang="en-US" sz="2800">
                <a:latin typeface="Tahoma" charset="0"/>
                <a:sym typeface="Wingdings" charset="0"/>
              </a:rPr>
              <a:t>Must </a:t>
            </a:r>
            <a:r>
              <a:rPr lang="en-US" sz="2800">
                <a:solidFill>
                  <a:srgbClr val="0000FF"/>
                </a:solidFill>
                <a:latin typeface="Tahoma" charset="0"/>
                <a:sym typeface="Wingdings" charset="0"/>
              </a:rPr>
              <a:t>reassemble packets </a:t>
            </a:r>
            <a:r>
              <a:rPr lang="en-US" sz="2800">
                <a:latin typeface="Tahoma" charset="0"/>
                <a:sym typeface="Wingdings" charset="0"/>
              </a:rPr>
              <a:t>upon arrival</a:t>
            </a:r>
          </a:p>
          <a:p>
            <a:pPr lvl="1">
              <a:buFont typeface="Wingdings" charset="0"/>
              <a:buNone/>
            </a:pPr>
            <a:endParaRPr lang="en-US" sz="2800">
              <a:latin typeface="Tahoma" charset="0"/>
              <a:sym typeface="Wingdings" charset="0"/>
            </a:endParaRP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15F1B61-6745-7C4E-AB78-D581686D4340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89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419600"/>
            <a:ext cx="3200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Tahoma"/>
                <a:cs typeface="Arial" charset="0"/>
              </a:rPr>
              <a:t>Flit</a:t>
            </a: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: atomic routing unit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33600" y="4941888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29200" y="4941888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34000" y="4941888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715000" y="4941888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19800" y="4941888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5475288"/>
            <a:ext cx="13398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0   1   2   3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4408488"/>
            <a:ext cx="30924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Tahoma"/>
                <a:cs typeface="Arial" charset="0"/>
              </a:rPr>
              <a:t>Packet</a:t>
            </a: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: one or multiple flits</a:t>
            </a:r>
          </a:p>
        </p:txBody>
      </p:sp>
    </p:spTree>
    <p:extLst>
      <p:ext uri="{BB962C8B-B14F-4D97-AF65-F5344CB8AC3E}">
        <p14:creationId xmlns:p14="http://schemas.microsoft.com/office/powerpoint/2010/main" val="23819819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70" name="Group 96"/>
          <p:cNvGrpSpPr>
            <a:grpSpLocks/>
          </p:cNvGrpSpPr>
          <p:nvPr/>
        </p:nvGrpSpPr>
        <p:grpSpPr bwMode="auto">
          <a:xfrm>
            <a:off x="2438400" y="2286000"/>
            <a:ext cx="3200400" cy="2208213"/>
            <a:chOff x="304800" y="1448594"/>
            <a:chExt cx="3200400" cy="2209006"/>
          </a:xfrm>
        </p:grpSpPr>
        <p:sp>
          <p:nvSpPr>
            <p:cNvPr id="86" name="Rectangle 85"/>
            <p:cNvSpPr/>
            <p:nvPr/>
          </p:nvSpPr>
          <p:spPr>
            <a:xfrm>
              <a:off x="2057400" y="2895600"/>
              <a:ext cx="1447800" cy="762000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 smtClean="0">
                <a:solidFill>
                  <a:srgbClr val="FFFFFF"/>
                </a:solidFill>
                <a:latin typeface="Tahoma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04896" y="1943096"/>
              <a:ext cx="685800" cy="685800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 smtClean="0">
                <a:solidFill>
                  <a:srgbClr val="FFFFFF"/>
                </a:solidFill>
                <a:latin typeface="Tahoma" charset="0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 flipH="1" flipV="1">
              <a:off x="1276288" y="1770973"/>
              <a:ext cx="34302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V="1">
              <a:off x="1276288" y="2800042"/>
              <a:ext cx="34302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90700" y="2285507"/>
              <a:ext cx="3429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762000" y="2285507"/>
              <a:ext cx="3429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85938" y="2628531"/>
              <a:ext cx="271462" cy="266796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2057400" y="2895326"/>
              <a:ext cx="1066800" cy="1588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1868419" y="3085895"/>
              <a:ext cx="379549" cy="1588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3124200" y="2895326"/>
              <a:ext cx="381000" cy="1588"/>
            </a:xfrm>
            <a:prstGeom prst="line">
              <a:avLst/>
            </a:prstGeom>
            <a:ln w="28575">
              <a:solidFill>
                <a:srgbClr val="0000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1868419" y="3467032"/>
              <a:ext cx="379549" cy="1588"/>
            </a:xfrm>
            <a:prstGeom prst="line">
              <a:avLst/>
            </a:prstGeom>
            <a:ln w="28575">
              <a:solidFill>
                <a:srgbClr val="0000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133600" y="3047781"/>
              <a:ext cx="1306513" cy="370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Local Node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04800" y="1523234"/>
              <a:ext cx="858838" cy="370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Router</a:t>
              </a:r>
            </a:p>
          </p:txBody>
        </p:sp>
        <p:cxnSp>
          <p:nvCxnSpPr>
            <p:cNvPr id="91" name="Straight Connector 90"/>
            <p:cNvCxnSpPr/>
            <p:nvPr/>
          </p:nvCxnSpPr>
          <p:spPr>
            <a:xfrm rot="5400000" flipH="1" flipV="1">
              <a:off x="1371574" y="1523233"/>
              <a:ext cx="152455" cy="3175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 flipH="1" flipV="1">
              <a:off x="1372367" y="3046987"/>
              <a:ext cx="152455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133600" y="2285507"/>
              <a:ext cx="1524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609600" y="2285507"/>
              <a:ext cx="1524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95"/>
          <p:cNvSpPr>
            <a:spLocks noChangeArrowheads="1"/>
          </p:cNvSpPr>
          <p:nvPr/>
        </p:nvSpPr>
        <p:spPr bwMode="auto">
          <a:xfrm>
            <a:off x="609600" y="1143000"/>
            <a:ext cx="7620000" cy="3657600"/>
          </a:xfrm>
          <a:prstGeom prst="rect">
            <a:avLst/>
          </a:prstGeom>
          <a:solidFill>
            <a:srgbClr val="D9D9D9"/>
          </a:solidFill>
          <a:ln w="25400">
            <a:solidFill>
              <a:srgbClr val="DFDFDF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cs typeface="Arial" charset="0"/>
            </a:endParaRPr>
          </a:p>
        </p:txBody>
      </p:sp>
      <p:grpSp>
        <p:nvGrpSpPr>
          <p:cNvPr id="3" name="Group 128"/>
          <p:cNvGrpSpPr>
            <a:grpSpLocks/>
          </p:cNvGrpSpPr>
          <p:nvPr/>
        </p:nvGrpSpPr>
        <p:grpSpPr bwMode="auto">
          <a:xfrm>
            <a:off x="5029200" y="1600200"/>
            <a:ext cx="1676400" cy="2819400"/>
            <a:chOff x="3352800" y="1524000"/>
            <a:chExt cx="1676400" cy="2819400"/>
          </a:xfrm>
        </p:grpSpPr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352800" y="1524000"/>
              <a:ext cx="1676400" cy="2819400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108" name="Straight Connector 107"/>
            <p:cNvCxnSpPr>
              <a:cxnSpLocks noChangeShapeType="1"/>
            </p:cNvCxnSpPr>
            <p:nvPr/>
          </p:nvCxnSpPr>
          <p:spPr bwMode="auto">
            <a:xfrm>
              <a:off x="3429000" y="18288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09" name="Straight Connector 108"/>
            <p:cNvCxnSpPr>
              <a:cxnSpLocks noChangeShapeType="1"/>
            </p:cNvCxnSpPr>
            <p:nvPr/>
          </p:nvCxnSpPr>
          <p:spPr bwMode="auto">
            <a:xfrm>
              <a:off x="3429000" y="40386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0" name="Straight Connector 109"/>
            <p:cNvCxnSpPr>
              <a:cxnSpLocks noChangeShapeType="1"/>
            </p:cNvCxnSpPr>
            <p:nvPr/>
          </p:nvCxnSpPr>
          <p:spPr bwMode="auto">
            <a:xfrm>
              <a:off x="4495800" y="18288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1" name="Straight Connector 110"/>
            <p:cNvCxnSpPr>
              <a:cxnSpLocks noChangeShapeType="1"/>
            </p:cNvCxnSpPr>
            <p:nvPr/>
          </p:nvCxnSpPr>
          <p:spPr bwMode="auto">
            <a:xfrm>
              <a:off x="4495800" y="40386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3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3048000" y="2590800"/>
              <a:ext cx="220980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5" name="Straight Connector 114"/>
            <p:cNvCxnSpPr>
              <a:cxnSpLocks noChangeShapeType="1"/>
            </p:cNvCxnSpPr>
            <p:nvPr/>
          </p:nvCxnSpPr>
          <p:spPr bwMode="auto">
            <a:xfrm rot="5400000" flipH="1" flipV="1">
              <a:off x="3048000" y="2590800"/>
              <a:ext cx="220980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</p:grpSp>
      <p:grpSp>
        <p:nvGrpSpPr>
          <p:cNvPr id="4" name="Group 148"/>
          <p:cNvGrpSpPr>
            <a:grpSpLocks/>
          </p:cNvGrpSpPr>
          <p:nvPr/>
        </p:nvGrpSpPr>
        <p:grpSpPr bwMode="auto"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8" name="Straight Connector 127"/>
          <p:cNvCxnSpPr/>
          <p:nvPr/>
        </p:nvCxnSpPr>
        <p:spPr>
          <a:xfrm>
            <a:off x="67056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6897688" y="4686300"/>
            <a:ext cx="1141412" cy="158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49"/>
          <p:cNvGrpSpPr>
            <a:grpSpLocks/>
          </p:cNvGrpSpPr>
          <p:nvPr/>
        </p:nvGrpSpPr>
        <p:grpSpPr bwMode="auto"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5" name="Straight Connector 154"/>
          <p:cNvCxnSpPr/>
          <p:nvPr/>
        </p:nvCxnSpPr>
        <p:spPr>
          <a:xfrm rot="10800000" flipV="1">
            <a:off x="915988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-74612" y="5105400"/>
            <a:ext cx="197961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914400" y="4800600"/>
            <a:ext cx="995363" cy="4778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Inject</a:t>
            </a:r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1676400" y="1600200"/>
            <a:ext cx="2667000" cy="28194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Deflection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Routing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Logic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5334000" y="1219200"/>
            <a:ext cx="10683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Crossbar</a:t>
            </a:r>
          </a:p>
        </p:txBody>
      </p:sp>
      <p:sp>
        <p:nvSpPr>
          <p:cNvPr id="1095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 Bufferless Router: A High-Level View</a:t>
            </a:r>
          </a:p>
        </p:txBody>
      </p:sp>
      <p:sp>
        <p:nvSpPr>
          <p:cNvPr id="1095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5A14161-65A1-6646-98EA-3B46DFF710E9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90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48" name="Rectangle 147"/>
          <p:cNvSpPr>
            <a:spLocks noChangeArrowheads="1"/>
          </p:cNvSpPr>
          <p:nvPr/>
        </p:nvSpPr>
        <p:spPr bwMode="auto">
          <a:xfrm>
            <a:off x="4648200" y="5257800"/>
            <a:ext cx="3124200" cy="9144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Reassembly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Buffers</a:t>
            </a:r>
          </a:p>
        </p:txBody>
      </p:sp>
      <p:grpSp>
        <p:nvGrpSpPr>
          <p:cNvPr id="6" name="Group 121"/>
          <p:cNvGrpSpPr>
            <a:grpSpLocks/>
          </p:cNvGrpSpPr>
          <p:nvPr/>
        </p:nvGrpSpPr>
        <p:grpSpPr bwMode="auto">
          <a:xfrm>
            <a:off x="4343400" y="1905000"/>
            <a:ext cx="685800" cy="2211388"/>
            <a:chOff x="1066800" y="1828800"/>
            <a:chExt cx="1600200" cy="2211388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1066800" y="18288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066800" y="23622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66800" y="2895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066800" y="34290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066800" y="4038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/>
          <p:cNvSpPr txBox="1"/>
          <p:nvPr/>
        </p:nvSpPr>
        <p:spPr>
          <a:xfrm>
            <a:off x="6477000" y="4800600"/>
            <a:ext cx="8509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Eject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295400" y="1295400"/>
            <a:ext cx="3352800" cy="35052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810000" y="4267200"/>
            <a:ext cx="4338638" cy="46196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0000"/>
                </a:solidFill>
                <a:latin typeface="Tahoma"/>
                <a:cs typeface="Arial" charset="0"/>
              </a:rPr>
              <a:t>Problem 2: Packet Reassembly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419600" y="4876800"/>
            <a:ext cx="3657600" cy="17526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90600" y="4876800"/>
            <a:ext cx="4116388" cy="46196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0000"/>
                </a:solidFill>
                <a:latin typeface="Tahoma"/>
                <a:cs typeface="Arial" charset="0"/>
              </a:rPr>
              <a:t>Problem 1: </a:t>
            </a:r>
            <a:r>
              <a:rPr lang="en-US" sz="2400" dirty="0" err="1">
                <a:solidFill>
                  <a:srgbClr val="FF0000"/>
                </a:solidFill>
                <a:latin typeface="Tahoma"/>
                <a:cs typeface="Arial" charset="0"/>
              </a:rPr>
              <a:t>Livelock</a:t>
            </a:r>
            <a:r>
              <a:rPr lang="en-US" sz="2400" dirty="0">
                <a:solidFill>
                  <a:srgbClr val="FF0000"/>
                </a:solidFill>
                <a:latin typeface="Tahoma"/>
                <a:cs typeface="Arial" charset="0"/>
              </a:rPr>
              <a:t> Freedom</a:t>
            </a:r>
          </a:p>
        </p:txBody>
      </p:sp>
    </p:spTree>
    <p:extLst>
      <p:ext uri="{BB962C8B-B14F-4D97-AF65-F5344CB8AC3E}">
        <p14:creationId xmlns:p14="http://schemas.microsoft.com/office/powerpoint/2010/main" val="10020097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1" grpId="0" animBg="1"/>
      <p:bldP spid="61" grpId="1" animBg="1"/>
      <p:bldP spid="80" grpId="0" animBg="1"/>
      <p:bldP spid="80" grpId="1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</a:rPr>
              <a:t>Complexity in Bufferless Deflection Routers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charset="0"/>
              <a:buNone/>
            </a:pPr>
            <a:r>
              <a:rPr lang="en-US" sz="2400" b="1">
                <a:latin typeface="Tahoma" charset="0"/>
                <a:sym typeface="Wingdings" charset="0"/>
              </a:rPr>
              <a:t>1. Must provide livelock freedom</a:t>
            </a:r>
          </a:p>
          <a:p>
            <a:pPr lvl="3">
              <a:buFont typeface="Wingdings" charset="0"/>
              <a:buNone/>
            </a:pPr>
            <a:endParaRPr lang="en-US" sz="1000">
              <a:latin typeface="Tahoma" charset="0"/>
              <a:sym typeface="Wingdings" charset="0"/>
            </a:endParaRPr>
          </a:p>
          <a:p>
            <a:pPr lvl="3">
              <a:buFont typeface="Wingdings" charset="0"/>
              <a:buNone/>
            </a:pPr>
            <a:endParaRPr lang="en-US" sz="1000">
              <a:latin typeface="Tahoma" charset="0"/>
              <a:sym typeface="Wingdings" charset="0"/>
            </a:endParaRPr>
          </a:p>
          <a:p>
            <a:pPr lvl="2">
              <a:buFont typeface="Wingdings" charset="0"/>
              <a:buNone/>
            </a:pPr>
            <a:r>
              <a:rPr lang="en-US" sz="2200">
                <a:latin typeface="Tahoma" charset="0"/>
                <a:sym typeface="Wingdings" charset="0"/>
              </a:rPr>
              <a:t>	Flits </a:t>
            </a:r>
            <a:r>
              <a:rPr lang="en-US" sz="2400">
                <a:latin typeface="Tahoma" charset="0"/>
                <a:sym typeface="Wingdings" charset="0"/>
              </a:rPr>
              <a:t>are </a:t>
            </a:r>
            <a:r>
              <a:rPr lang="en-US" sz="2400">
                <a:solidFill>
                  <a:srgbClr val="0000FF"/>
                </a:solidFill>
                <a:latin typeface="Tahoma" charset="0"/>
                <a:sym typeface="Wingdings" charset="0"/>
              </a:rPr>
              <a:t>sorted by age</a:t>
            </a:r>
            <a:r>
              <a:rPr lang="en-US" sz="2400">
                <a:latin typeface="Tahoma" charset="0"/>
                <a:sym typeface="Wingdings" charset="0"/>
              </a:rPr>
              <a:t>, then </a:t>
            </a:r>
            <a:r>
              <a:rPr lang="en-US" sz="2400">
                <a:solidFill>
                  <a:srgbClr val="0000FF"/>
                </a:solidFill>
                <a:latin typeface="Tahoma" charset="0"/>
                <a:sym typeface="Wingdings" charset="0"/>
              </a:rPr>
              <a:t>assigned in age order to output ports</a:t>
            </a:r>
          </a:p>
          <a:p>
            <a:pPr lvl="2">
              <a:buFont typeface="Wingdings" charset="0"/>
              <a:buNone/>
            </a:pPr>
            <a:endParaRPr lang="en-US" sz="1200" i="1">
              <a:latin typeface="Tahoma" charset="0"/>
              <a:sym typeface="Wingdings" charset="0"/>
            </a:endParaRPr>
          </a:p>
          <a:p>
            <a:pPr lvl="2">
              <a:buFont typeface="Wingdings" charset="0"/>
              <a:buNone/>
            </a:pPr>
            <a:r>
              <a:rPr lang="en-US">
                <a:latin typeface="Tahoma" charset="0"/>
                <a:sym typeface="Wingdings" charset="0"/>
              </a:rPr>
              <a:t>	</a:t>
            </a:r>
            <a:r>
              <a:rPr lang="en-US" sz="2400">
                <a:latin typeface="Tahoma" charset="0"/>
                <a:sym typeface="Wingdings" charset="0"/>
              </a:rPr>
              <a:t> </a:t>
            </a:r>
            <a:r>
              <a:rPr lang="en-US" sz="2400" b="1">
                <a:solidFill>
                  <a:srgbClr val="FF0000"/>
                </a:solidFill>
                <a:latin typeface="Tahoma" charset="0"/>
                <a:sym typeface="Wingdings" charset="0"/>
              </a:rPr>
              <a:t>43% longer critical path than buffered router</a:t>
            </a:r>
            <a:endParaRPr lang="en-US" sz="2400" b="1">
              <a:latin typeface="Tahoma" charset="0"/>
              <a:sym typeface="Wingdings" charset="0"/>
            </a:endParaRPr>
          </a:p>
          <a:p>
            <a:pPr lvl="1"/>
            <a:endParaRPr lang="en-US" sz="1200">
              <a:latin typeface="Tahoma" charset="0"/>
              <a:sym typeface="Wingdings" charset="0"/>
            </a:endParaRPr>
          </a:p>
          <a:p>
            <a:pPr lvl="1"/>
            <a:endParaRPr lang="en-US" sz="1200">
              <a:latin typeface="Tahoma" charset="0"/>
              <a:sym typeface="Wingdings" charset="0"/>
            </a:endParaRPr>
          </a:p>
          <a:p>
            <a:pPr lvl="1">
              <a:buFont typeface="Wingdings" charset="0"/>
              <a:buNone/>
            </a:pPr>
            <a:r>
              <a:rPr lang="en-US" sz="2400" b="1">
                <a:latin typeface="Tahoma" charset="0"/>
                <a:sym typeface="Wingdings" charset="0"/>
              </a:rPr>
              <a:t>2. Must reassemble packets upon arrival</a:t>
            </a:r>
          </a:p>
          <a:p>
            <a:pPr lvl="1"/>
            <a:endParaRPr lang="en-US" sz="1200">
              <a:latin typeface="Tahoma" charset="0"/>
              <a:sym typeface="Wingdings" charset="0"/>
            </a:endParaRPr>
          </a:p>
          <a:p>
            <a:pPr lvl="2">
              <a:buFont typeface="Wingdings" charset="0"/>
              <a:buNone/>
            </a:pPr>
            <a:r>
              <a:rPr lang="en-US" sz="2400">
                <a:solidFill>
                  <a:srgbClr val="0000FF"/>
                </a:solidFill>
                <a:latin typeface="Tahoma" charset="0"/>
                <a:sym typeface="Wingdings" charset="0"/>
              </a:rPr>
              <a:t>	</a:t>
            </a:r>
            <a:r>
              <a:rPr lang="en-US" sz="2400">
                <a:latin typeface="Tahoma" charset="0"/>
                <a:sym typeface="Wingdings" charset="0"/>
              </a:rPr>
              <a:t>Reassembly buffers must be </a:t>
            </a:r>
            <a:r>
              <a:rPr lang="en-US" sz="2400">
                <a:solidFill>
                  <a:srgbClr val="0000FF"/>
                </a:solidFill>
                <a:latin typeface="Tahoma" charset="0"/>
                <a:sym typeface="Wingdings" charset="0"/>
              </a:rPr>
              <a:t>sized for worst case</a:t>
            </a:r>
          </a:p>
          <a:p>
            <a:pPr lvl="2">
              <a:buFont typeface="Wingdings" charset="0"/>
              <a:buNone/>
            </a:pPr>
            <a:endParaRPr lang="en-US" sz="1200">
              <a:latin typeface="Tahoma" charset="0"/>
              <a:sym typeface="Wingdings" charset="0"/>
            </a:endParaRPr>
          </a:p>
          <a:p>
            <a:pPr lvl="2">
              <a:buFont typeface="Wingdings" charset="0"/>
              <a:buNone/>
            </a:pPr>
            <a:r>
              <a:rPr lang="en-US" sz="2400">
                <a:solidFill>
                  <a:srgbClr val="FF0000"/>
                </a:solidFill>
                <a:latin typeface="Tahoma" charset="0"/>
                <a:sym typeface="Wingdings" charset="0"/>
              </a:rPr>
              <a:t>   </a:t>
            </a:r>
            <a:r>
              <a:rPr lang="en-US" sz="2400">
                <a:latin typeface="Tahoma" charset="0"/>
                <a:sym typeface="Wingdings" charset="0"/>
              </a:rPr>
              <a:t>  </a:t>
            </a:r>
            <a:r>
              <a:rPr lang="en-US" sz="2400" b="1">
                <a:solidFill>
                  <a:srgbClr val="FF0000"/>
                </a:solidFill>
                <a:latin typeface="Tahoma" charset="0"/>
                <a:sym typeface="Wingdings" charset="0"/>
              </a:rPr>
              <a:t>4KB per node </a:t>
            </a:r>
          </a:p>
          <a:p>
            <a:pPr lvl="2">
              <a:buFont typeface="Wingdings" charset="0"/>
              <a:buNone/>
            </a:pPr>
            <a:r>
              <a:rPr lang="en-US" b="1">
                <a:solidFill>
                  <a:srgbClr val="FF0000"/>
                </a:solidFill>
                <a:latin typeface="Tahoma" charset="0"/>
                <a:sym typeface="Wingdings" charset="0"/>
              </a:rPr>
              <a:t>		</a:t>
            </a:r>
            <a:r>
              <a:rPr lang="en-US">
                <a:latin typeface="Tahoma" charset="0"/>
                <a:sym typeface="Wingdings" charset="0"/>
              </a:rPr>
              <a:t>(8x8, 64-byte cache block)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46636F3-014E-B04E-BC4F-E10748AF5D40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91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4692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/>
          <p:cNvSpPr>
            <a:spLocks noChangeArrowheads="1"/>
          </p:cNvSpPr>
          <p:nvPr/>
        </p:nvSpPr>
        <p:spPr bwMode="auto">
          <a:xfrm>
            <a:off x="609600" y="1219200"/>
            <a:ext cx="7620000" cy="3657600"/>
          </a:xfrm>
          <a:prstGeom prst="rect">
            <a:avLst/>
          </a:prstGeom>
          <a:solidFill>
            <a:srgbClr val="D9D9D9"/>
          </a:solidFill>
          <a:ln w="25400">
            <a:solidFill>
              <a:srgbClr val="DFDFDF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cs typeface="Arial" charset="0"/>
            </a:endParaRPr>
          </a:p>
        </p:txBody>
      </p:sp>
      <p:grpSp>
        <p:nvGrpSpPr>
          <p:cNvPr id="111619" name="Group 128"/>
          <p:cNvGrpSpPr>
            <a:grpSpLocks/>
          </p:cNvGrpSpPr>
          <p:nvPr/>
        </p:nvGrpSpPr>
        <p:grpSpPr bwMode="auto">
          <a:xfrm>
            <a:off x="5029200" y="1600200"/>
            <a:ext cx="1676400" cy="2819400"/>
            <a:chOff x="3352800" y="1524000"/>
            <a:chExt cx="1676400" cy="2819400"/>
          </a:xfrm>
        </p:grpSpPr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352800" y="1524000"/>
              <a:ext cx="1676400" cy="2819400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108" name="Straight Connector 107"/>
            <p:cNvCxnSpPr>
              <a:cxnSpLocks noChangeShapeType="1"/>
            </p:cNvCxnSpPr>
            <p:nvPr/>
          </p:nvCxnSpPr>
          <p:spPr bwMode="auto">
            <a:xfrm>
              <a:off x="3429000" y="18288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09" name="Straight Connector 108"/>
            <p:cNvCxnSpPr>
              <a:cxnSpLocks noChangeShapeType="1"/>
            </p:cNvCxnSpPr>
            <p:nvPr/>
          </p:nvCxnSpPr>
          <p:spPr bwMode="auto">
            <a:xfrm>
              <a:off x="3429000" y="40386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0" name="Straight Connector 109"/>
            <p:cNvCxnSpPr>
              <a:cxnSpLocks noChangeShapeType="1"/>
            </p:cNvCxnSpPr>
            <p:nvPr/>
          </p:nvCxnSpPr>
          <p:spPr bwMode="auto">
            <a:xfrm>
              <a:off x="4495800" y="18288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1" name="Straight Connector 110"/>
            <p:cNvCxnSpPr>
              <a:cxnSpLocks noChangeShapeType="1"/>
            </p:cNvCxnSpPr>
            <p:nvPr/>
          </p:nvCxnSpPr>
          <p:spPr bwMode="auto">
            <a:xfrm>
              <a:off x="4495800" y="4038600"/>
              <a:ext cx="3810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3" name="Straight Connector 112"/>
            <p:cNvCxnSpPr>
              <a:cxnSpLocks noChangeShapeType="1"/>
            </p:cNvCxnSpPr>
            <p:nvPr/>
          </p:nvCxnSpPr>
          <p:spPr bwMode="auto">
            <a:xfrm rot="16200000" flipH="1">
              <a:off x="3048000" y="2590800"/>
              <a:ext cx="220980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115" name="Straight Connector 114"/>
            <p:cNvCxnSpPr>
              <a:cxnSpLocks noChangeShapeType="1"/>
            </p:cNvCxnSpPr>
            <p:nvPr/>
          </p:nvCxnSpPr>
          <p:spPr bwMode="auto">
            <a:xfrm rot="5400000" flipH="1" flipV="1">
              <a:off x="3048000" y="2590800"/>
              <a:ext cx="220980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</p:grpSp>
      <p:grpSp>
        <p:nvGrpSpPr>
          <p:cNvPr id="111620" name="Group 148"/>
          <p:cNvGrpSpPr>
            <a:grpSpLocks/>
          </p:cNvGrpSpPr>
          <p:nvPr/>
        </p:nvGrpSpPr>
        <p:grpSpPr bwMode="auto"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8" name="Straight Connector 127"/>
          <p:cNvCxnSpPr/>
          <p:nvPr/>
        </p:nvCxnSpPr>
        <p:spPr>
          <a:xfrm>
            <a:off x="67056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6897688" y="4686300"/>
            <a:ext cx="1141412" cy="158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623" name="Group 149"/>
          <p:cNvGrpSpPr>
            <a:grpSpLocks/>
          </p:cNvGrpSpPr>
          <p:nvPr/>
        </p:nvGrpSpPr>
        <p:grpSpPr bwMode="auto"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5" name="Straight Connector 154"/>
          <p:cNvCxnSpPr/>
          <p:nvPr/>
        </p:nvCxnSpPr>
        <p:spPr>
          <a:xfrm rot="10800000" flipV="1">
            <a:off x="915988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-74612" y="5105400"/>
            <a:ext cx="197961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914400" y="4800600"/>
            <a:ext cx="995363" cy="4778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Inject</a:t>
            </a:r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1676400" y="1600200"/>
            <a:ext cx="2667000" cy="28194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Deflection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Routing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Logic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5334000" y="1219200"/>
            <a:ext cx="10683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Crossbar</a:t>
            </a:r>
          </a:p>
        </p:txBody>
      </p:sp>
      <p:sp>
        <p:nvSpPr>
          <p:cNvPr id="1116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Problem 1: Livelock Freedom</a:t>
            </a:r>
          </a:p>
        </p:txBody>
      </p:sp>
      <p:sp>
        <p:nvSpPr>
          <p:cNvPr id="11163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149FA88-A666-2143-A6F5-4A426EFA8221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92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48" name="Rectangle 147"/>
          <p:cNvSpPr>
            <a:spLocks noChangeArrowheads="1"/>
          </p:cNvSpPr>
          <p:nvPr/>
        </p:nvSpPr>
        <p:spPr bwMode="auto">
          <a:xfrm>
            <a:off x="4648200" y="5257800"/>
            <a:ext cx="3124200" cy="9144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Reassembly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Buffers</a:t>
            </a:r>
          </a:p>
        </p:txBody>
      </p:sp>
      <p:grpSp>
        <p:nvGrpSpPr>
          <p:cNvPr id="111632" name="Group 121"/>
          <p:cNvGrpSpPr>
            <a:grpSpLocks/>
          </p:cNvGrpSpPr>
          <p:nvPr/>
        </p:nvGrpSpPr>
        <p:grpSpPr bwMode="auto">
          <a:xfrm>
            <a:off x="4343400" y="1905000"/>
            <a:ext cx="685800" cy="2211388"/>
            <a:chOff x="1066800" y="1828800"/>
            <a:chExt cx="1600200" cy="2211388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1066800" y="18288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066800" y="23622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66800" y="2895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066800" y="34290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066800" y="4038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/>
          <p:cNvSpPr txBox="1"/>
          <p:nvPr/>
        </p:nvSpPr>
        <p:spPr>
          <a:xfrm>
            <a:off x="6477000" y="4800600"/>
            <a:ext cx="8509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Eject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295400" y="1295400"/>
            <a:ext cx="3352800" cy="35052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90600" y="4876800"/>
            <a:ext cx="4116388" cy="46196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FF0000"/>
                </a:solidFill>
                <a:latin typeface="Tahoma"/>
                <a:cs typeface="Arial" charset="0"/>
              </a:rPr>
              <a:t>Problem 1: </a:t>
            </a:r>
            <a:r>
              <a:rPr lang="en-US" sz="2400" dirty="0" err="1">
                <a:solidFill>
                  <a:srgbClr val="FF0000"/>
                </a:solidFill>
                <a:latin typeface="Tahoma"/>
                <a:cs typeface="Arial" charset="0"/>
              </a:rPr>
              <a:t>Livelock</a:t>
            </a:r>
            <a:r>
              <a:rPr lang="en-US" sz="2400" dirty="0">
                <a:solidFill>
                  <a:srgbClr val="FF0000"/>
                </a:solidFill>
                <a:latin typeface="Tahoma"/>
                <a:cs typeface="Arial" charset="0"/>
              </a:rPr>
              <a:t> Freedom</a:t>
            </a:r>
          </a:p>
        </p:txBody>
      </p:sp>
    </p:spTree>
    <p:extLst>
      <p:ext uri="{BB962C8B-B14F-4D97-AF65-F5344CB8AC3E}">
        <p14:creationId xmlns:p14="http://schemas.microsoft.com/office/powerpoint/2010/main" val="8171422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Livelock Freedom in Previous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8050"/>
            <a:ext cx="8686800" cy="1454150"/>
          </a:xfrm>
        </p:spPr>
        <p:txBody>
          <a:bodyPr/>
          <a:lstStyle/>
          <a:p>
            <a:r>
              <a:rPr lang="en-US">
                <a:latin typeface="Tahoma" charset="0"/>
              </a:rPr>
              <a:t>What stops a flit from deflecting forever?</a:t>
            </a:r>
          </a:p>
          <a:p>
            <a:r>
              <a:rPr lang="en-US">
                <a:latin typeface="Tahoma" charset="0"/>
              </a:rPr>
              <a:t>All flits are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timestamped</a:t>
            </a: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Oldest flits </a:t>
            </a:r>
            <a:r>
              <a:rPr lang="en-US">
                <a:latin typeface="Tahoma" charset="0"/>
              </a:rPr>
              <a:t>are assigned their desired ports</a:t>
            </a:r>
          </a:p>
          <a:p>
            <a:r>
              <a:rPr lang="en-US">
                <a:solidFill>
                  <a:srgbClr val="FF0000"/>
                </a:solidFill>
                <a:latin typeface="Tahoma" charset="0"/>
              </a:rPr>
              <a:t>Total order among flits</a:t>
            </a:r>
          </a:p>
          <a:p>
            <a:pPr lvl="1"/>
            <a:endParaRPr lang="en-US" i="1">
              <a:latin typeface="Tahoma" charset="0"/>
            </a:endParaRPr>
          </a:p>
          <a:p>
            <a:pPr lvl="1"/>
            <a:endParaRPr lang="en-US" i="1">
              <a:latin typeface="Tahoma" charset="0"/>
            </a:endParaRPr>
          </a:p>
          <a:p>
            <a:pPr lvl="1"/>
            <a:endParaRPr lang="en-US" i="1">
              <a:latin typeface="Tahoma" charset="0"/>
            </a:endParaRPr>
          </a:p>
          <a:p>
            <a:pPr lvl="1"/>
            <a:endParaRPr lang="en-US" i="1">
              <a:latin typeface="Tahoma" charset="0"/>
            </a:endParaRPr>
          </a:p>
          <a:p>
            <a:pPr lvl="1"/>
            <a:endParaRPr lang="en-US" i="1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But what is the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cost</a:t>
            </a:r>
            <a:r>
              <a:rPr lang="en-US">
                <a:latin typeface="Tahoma" charset="0"/>
              </a:rPr>
              <a:t> of this?</a:t>
            </a:r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4B562F6-89F7-DD49-8A61-C27C471A35EA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93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3600" y="4419600"/>
            <a:ext cx="27193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Flit age forms total order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562600" y="2667000"/>
            <a:ext cx="1747838" cy="990600"/>
            <a:chOff x="5562600" y="2667000"/>
            <a:chExt cx="1747913" cy="990600"/>
          </a:xfrm>
        </p:grpSpPr>
        <p:cxnSp>
          <p:nvCxnSpPr>
            <p:cNvPr id="18" name="Straight Arrow Connector 17"/>
            <p:cNvCxnSpPr/>
            <p:nvPr/>
          </p:nvCxnSpPr>
          <p:spPr>
            <a:xfrm rot="5400000">
              <a:off x="5486407" y="3276593"/>
              <a:ext cx="457200" cy="30481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943616" y="2667000"/>
              <a:ext cx="1366897" cy="6461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C00000"/>
                  </a:solidFill>
                  <a:latin typeface="Tahoma"/>
                  <a:cs typeface="Arial" charset="0"/>
                </a:rPr>
                <a:t>Guaranteed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C00000"/>
                  </a:solidFill>
                  <a:latin typeface="Tahoma"/>
                  <a:cs typeface="Arial" charset="0"/>
                </a:rPr>
                <a:t>progress!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209800" y="3786188"/>
            <a:ext cx="3276600" cy="438150"/>
            <a:chOff x="2209800" y="3786198"/>
            <a:chExt cx="3276600" cy="438141"/>
          </a:xfrm>
        </p:grpSpPr>
        <p:sp>
          <p:nvSpPr>
            <p:cNvPr id="5" name="Rounded Rectangle 4"/>
            <p:cNvSpPr/>
            <p:nvPr/>
          </p:nvSpPr>
          <p:spPr>
            <a:xfrm>
              <a:off x="3414713" y="3786198"/>
              <a:ext cx="142875" cy="4286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057650" y="3786198"/>
              <a:ext cx="142875" cy="428616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700588" y="3786198"/>
              <a:ext cx="142875" cy="428616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343525" y="3786198"/>
              <a:ext cx="142875" cy="428616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8C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29025" y="3786198"/>
              <a:ext cx="373063" cy="3698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271963" y="3786198"/>
              <a:ext cx="373062" cy="3698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14900" y="3786198"/>
              <a:ext cx="373063" cy="3698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819400" y="3790960"/>
              <a:ext cx="142875" cy="428616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209800" y="3795723"/>
              <a:ext cx="142875" cy="428616"/>
            </a:xfrm>
            <a:prstGeom prst="roundRect">
              <a:avLst/>
            </a:prstGeom>
            <a:solidFill>
              <a:srgbClr val="002060"/>
            </a:solidFill>
            <a:ln>
              <a:solidFill>
                <a:srgbClr val="000E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19425" y="3792548"/>
              <a:ext cx="373063" cy="3698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28875" y="3790960"/>
              <a:ext cx="373063" cy="3698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533400" y="2971800"/>
            <a:ext cx="3276600" cy="762000"/>
            <a:chOff x="533400" y="2971800"/>
            <a:chExt cx="3276600" cy="762000"/>
          </a:xfrm>
        </p:grpSpPr>
        <p:cxnSp>
          <p:nvCxnSpPr>
            <p:cNvPr id="34" name="Straight Arrow Connector 33"/>
            <p:cNvCxnSpPr/>
            <p:nvPr/>
          </p:nvCxnSpPr>
          <p:spPr>
            <a:xfrm rot="16200000" flipH="1">
              <a:off x="1790700" y="3390900"/>
              <a:ext cx="381000" cy="3048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33400" y="2971800"/>
              <a:ext cx="3276600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New traffic is lowest priority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60913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>
                <a:latin typeface="Garamond" charset="0"/>
              </a:rPr>
              <a:t>Age-Based Priorities are Expensive: Sorting</a:t>
            </a:r>
          </a:p>
        </p:txBody>
      </p:sp>
      <p:sp>
        <p:nvSpPr>
          <p:cNvPr id="113667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1447800"/>
          </a:xfrm>
        </p:spPr>
        <p:txBody>
          <a:bodyPr/>
          <a:lstStyle/>
          <a:p>
            <a:r>
              <a:rPr lang="en-US">
                <a:latin typeface="Tahoma" charset="0"/>
                <a:sym typeface="Wingdings" charset="0"/>
              </a:rPr>
              <a:t>Router must </a:t>
            </a:r>
            <a:r>
              <a:rPr lang="en-US">
                <a:solidFill>
                  <a:srgbClr val="0000FF"/>
                </a:solidFill>
                <a:latin typeface="Tahoma" charset="0"/>
                <a:sym typeface="Wingdings" charset="0"/>
              </a:rPr>
              <a:t>sort flits by age</a:t>
            </a:r>
            <a:r>
              <a:rPr lang="en-US">
                <a:latin typeface="Tahoma" charset="0"/>
                <a:sym typeface="Wingdings" charset="0"/>
              </a:rPr>
              <a:t>: long-latency sort network</a:t>
            </a:r>
          </a:p>
          <a:p>
            <a:endParaRPr lang="en-US" sz="600">
              <a:latin typeface="Tahoma" charset="0"/>
              <a:sym typeface="Wingdings" charset="0"/>
            </a:endParaRPr>
          </a:p>
          <a:p>
            <a:pPr lvl="1"/>
            <a:r>
              <a:rPr lang="en-US" b="1">
                <a:solidFill>
                  <a:srgbClr val="FF0000"/>
                </a:solidFill>
                <a:latin typeface="Tahoma" charset="0"/>
                <a:sym typeface="Wingdings" charset="0"/>
              </a:rPr>
              <a:t>Three comparator stages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 </a:t>
            </a:r>
            <a:r>
              <a:rPr lang="en-US">
                <a:latin typeface="Tahoma" charset="0"/>
                <a:sym typeface="Wingdings" charset="0"/>
              </a:rPr>
              <a:t>for 4 flits</a:t>
            </a:r>
            <a:endParaRPr lang="en-US" b="1">
              <a:latin typeface="Tahoma" charset="0"/>
              <a:sym typeface="Wingdings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A1D77F8-52B3-A34A-AF66-80DFC5126F8C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94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13669" name="Group 61"/>
          <p:cNvGrpSpPr>
            <a:grpSpLocks/>
          </p:cNvGrpSpPr>
          <p:nvPr/>
        </p:nvGrpSpPr>
        <p:grpSpPr bwMode="auto">
          <a:xfrm>
            <a:off x="1647825" y="2971800"/>
            <a:ext cx="6353175" cy="2443163"/>
            <a:chOff x="428596" y="4071942"/>
            <a:chExt cx="3714776" cy="1428760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85965" y="4071942"/>
              <a:ext cx="571790" cy="500391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85965" y="5000311"/>
              <a:ext cx="571790" cy="500391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000089" y="4071942"/>
              <a:ext cx="571790" cy="500391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000089" y="5000311"/>
              <a:ext cx="571790" cy="500391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215142" y="4071942"/>
              <a:ext cx="570862" cy="500391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215142" y="5000311"/>
              <a:ext cx="570862" cy="500391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35001">
                  <a:srgbClr val="D0D0D0"/>
                </a:gs>
                <a:gs pos="100000">
                  <a:srgbClr val="EDEDED"/>
                </a:gs>
              </a:gsLst>
              <a:lin ang="162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357754" y="4143427"/>
              <a:ext cx="642335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357754" y="4500848"/>
              <a:ext cx="642335" cy="5709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1357754" y="4500848"/>
              <a:ext cx="642335" cy="5709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357754" y="5429217"/>
              <a:ext cx="642335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571879" y="4143427"/>
              <a:ext cx="643263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571879" y="4500848"/>
              <a:ext cx="643263" cy="5709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2571879" y="4500848"/>
              <a:ext cx="643263" cy="5709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571879" y="5429217"/>
              <a:ext cx="643263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428596" y="4143427"/>
              <a:ext cx="357369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28596" y="4500848"/>
              <a:ext cx="357369" cy="92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28596" y="5071796"/>
              <a:ext cx="357369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28596" y="5429217"/>
              <a:ext cx="357369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786004" y="4143427"/>
              <a:ext cx="357368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786004" y="4500848"/>
              <a:ext cx="357368" cy="92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786004" y="5071796"/>
              <a:ext cx="357368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786004" y="5429217"/>
              <a:ext cx="357368" cy="185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914400" y="2895600"/>
            <a:ext cx="450850" cy="439738"/>
            <a:chOff x="914400" y="2895600"/>
            <a:chExt cx="451624" cy="440474"/>
          </a:xfrm>
        </p:grpSpPr>
        <p:sp>
          <p:nvSpPr>
            <p:cNvPr id="54" name="Rounded Rectangle 53"/>
            <p:cNvSpPr/>
            <p:nvPr/>
          </p:nvSpPr>
          <p:spPr>
            <a:xfrm>
              <a:off x="1219723" y="2895600"/>
              <a:ext cx="146301" cy="440474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14400" y="2895600"/>
              <a:ext cx="311684" cy="368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4</a:t>
              </a:r>
            </a:p>
          </p:txBody>
        </p:sp>
      </p:grpSp>
      <p:grpSp>
        <p:nvGrpSpPr>
          <p:cNvPr id="4" name="Group 67"/>
          <p:cNvGrpSpPr>
            <a:grpSpLocks/>
          </p:cNvGrpSpPr>
          <p:nvPr/>
        </p:nvGrpSpPr>
        <p:grpSpPr bwMode="auto">
          <a:xfrm>
            <a:off x="914400" y="3505200"/>
            <a:ext cx="450850" cy="444500"/>
            <a:chOff x="914400" y="3505200"/>
            <a:chExt cx="451624" cy="444167"/>
          </a:xfrm>
        </p:grpSpPr>
        <p:sp>
          <p:nvSpPr>
            <p:cNvPr id="61" name="Rounded Rectangle 60"/>
            <p:cNvSpPr/>
            <p:nvPr/>
          </p:nvSpPr>
          <p:spPr>
            <a:xfrm>
              <a:off x="1219723" y="3508373"/>
              <a:ext cx="146301" cy="44099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14400" y="3505200"/>
              <a:ext cx="311684" cy="3696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1</a:t>
              </a:r>
            </a:p>
          </p:txBody>
        </p:sp>
      </p:grp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914400" y="4495800"/>
            <a:ext cx="450850" cy="455613"/>
            <a:chOff x="914400" y="4495800"/>
            <a:chExt cx="451624" cy="456068"/>
          </a:xfrm>
        </p:grpSpPr>
        <p:sp>
          <p:nvSpPr>
            <p:cNvPr id="69" name="Rounded Rectangle 68"/>
            <p:cNvSpPr/>
            <p:nvPr/>
          </p:nvSpPr>
          <p:spPr>
            <a:xfrm>
              <a:off x="1219723" y="4511691"/>
              <a:ext cx="146301" cy="440177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8C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14400" y="4495800"/>
              <a:ext cx="311684" cy="36866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2</a:t>
              </a:r>
            </a:p>
          </p:txBody>
        </p:sp>
      </p:grpSp>
      <p:grpSp>
        <p:nvGrpSpPr>
          <p:cNvPr id="6" name="Group 86"/>
          <p:cNvGrpSpPr>
            <a:grpSpLocks/>
          </p:cNvGrpSpPr>
          <p:nvPr/>
        </p:nvGrpSpPr>
        <p:grpSpPr bwMode="auto">
          <a:xfrm>
            <a:off x="914400" y="5105400"/>
            <a:ext cx="450850" cy="446088"/>
            <a:chOff x="914400" y="5105400"/>
            <a:chExt cx="451624" cy="445875"/>
          </a:xfrm>
        </p:grpSpPr>
        <p:sp>
          <p:nvSpPr>
            <p:cNvPr id="62" name="Rounded Rectangle 61"/>
            <p:cNvSpPr/>
            <p:nvPr/>
          </p:nvSpPr>
          <p:spPr>
            <a:xfrm>
              <a:off x="1219723" y="5110161"/>
              <a:ext cx="146301" cy="44111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14400" y="5105400"/>
              <a:ext cx="311684" cy="3697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29494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21702 0.0861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0" y="4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21563 -0.0928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0" y="-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0.22083 0.0863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0" y="4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21667 -0.0932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0" y="-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562 -0.09283 L 0.3368 -0.09352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83 0.08635 L 0.33923 0.08195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-2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-0.09328 L 0.33716 -0.2372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7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702 0.08611 L 0.33733 0.2284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681 -0.09352 L 0.44584 -0.09167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" y="1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16 -0.23726 L 0.44757 -0.2372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33 0.22847 L 0.44497 0.3201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46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923 0.08195 L 0.44757 -0.00578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584 -0.09167 L 0.56459 -0.09259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757 -0.23726 L 0.56771 -0.09004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74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757 -0.00578 L 0.56632 -0.14745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-71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497 0.32014 L 0.56511 0.32106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459 -0.09259 L 0.77657 -0.09329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32 -0.14746 L 0.77674 -0.145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0" y="1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771 -0.09004 L 0.77257 -0.09421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-2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511 0.32106 L 0.77257 0.31967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</a:rPr>
              <a:t>Age-Based Priorities Are Expensive: 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915400" cy="1911350"/>
          </a:xfrm>
        </p:spPr>
        <p:txBody>
          <a:bodyPr/>
          <a:lstStyle/>
          <a:p>
            <a:r>
              <a:rPr lang="en-US">
                <a:latin typeface="Tahoma" charset="0"/>
              </a:rPr>
              <a:t>After sorting, flits assigned to output ports in priority order</a:t>
            </a:r>
            <a:endParaRPr lang="en-US">
              <a:solidFill>
                <a:srgbClr val="FF0000"/>
              </a:solidFill>
              <a:latin typeface="Tahoma" charset="0"/>
            </a:endParaRPr>
          </a:p>
          <a:p>
            <a:r>
              <a:rPr lang="en-US">
                <a:solidFill>
                  <a:srgbClr val="FF0000"/>
                </a:solidFill>
                <a:latin typeface="Tahoma" charset="0"/>
              </a:rPr>
              <a:t>Port assignment of younger flits depends on that of older flits</a:t>
            </a:r>
          </a:p>
          <a:p>
            <a:pPr lvl="1"/>
            <a:r>
              <a:rPr lang="en-US">
                <a:latin typeface="Tahoma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Tahoma" charset="0"/>
              </a:rPr>
              <a:t>sequential dependence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 </a:t>
            </a:r>
            <a:r>
              <a:rPr lang="en-US">
                <a:latin typeface="Tahoma" charset="0"/>
              </a:rPr>
              <a:t>in the port allocator</a:t>
            </a: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A47050A-0A73-0349-B014-9E635DA4405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95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5257800"/>
            <a:ext cx="146050" cy="43973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2895600"/>
            <a:ext cx="146050" cy="4397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200" y="4495800"/>
            <a:ext cx="146050" cy="4397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3581400"/>
            <a:ext cx="146050" cy="43973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58989" y="2971800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en-US" smtClean="0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25789" y="3670633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en-US" smtClean="0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16389" y="4572000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en-US" smtClean="0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83189" y="5334000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endParaRPr lang="en-US" smtClean="0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20788" y="2895600"/>
            <a:ext cx="72548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East?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87388" y="3101975"/>
            <a:ext cx="457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744788" y="2895600"/>
            <a:ext cx="2365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  <a:latin typeface="Tahoma" charset="0"/>
              </a:rPr>
              <a:t>GRANT: </a:t>
            </a:r>
            <a:r>
              <a:rPr lang="en-US" smtClean="0">
                <a:solidFill>
                  <a:srgbClr val="0070C0"/>
                </a:solidFill>
                <a:latin typeface="Tahoma" charset="0"/>
              </a:rPr>
              <a:t>Flit 1 </a:t>
            </a:r>
            <a:r>
              <a:rPr lang="en-US" smtClean="0">
                <a:solidFill>
                  <a:srgbClr val="0070C0"/>
                </a:solidFill>
                <a:latin typeface="Tahoma" charset="0"/>
                <a:sym typeface="Wingdings" charset="0"/>
              </a:rPr>
              <a:t> East</a:t>
            </a:r>
            <a:endParaRPr lang="en-US" smtClean="0">
              <a:solidFill>
                <a:srgbClr val="0070C0"/>
              </a:solidFill>
              <a:latin typeface="Tahoma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825875" y="3594100"/>
            <a:ext cx="2703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  <a:latin typeface="Tahoma" charset="0"/>
              </a:rPr>
              <a:t>DEFLECT: </a:t>
            </a:r>
            <a:r>
              <a:rPr lang="en-US" smtClean="0">
                <a:solidFill>
                  <a:srgbClr val="0070C0"/>
                </a:solidFill>
                <a:latin typeface="Tahoma" charset="0"/>
              </a:rPr>
              <a:t>Flit 2 </a:t>
            </a:r>
            <a:r>
              <a:rPr lang="en-US" smtClean="0">
                <a:solidFill>
                  <a:srgbClr val="0070C0"/>
                </a:solidFill>
                <a:latin typeface="Tahoma" charset="0"/>
                <a:sym typeface="Wingdings" charset="0"/>
              </a:rPr>
              <a:t> North</a:t>
            </a:r>
            <a:endParaRPr lang="en-US" smtClean="0">
              <a:solidFill>
                <a:srgbClr val="0070C0"/>
              </a:solidFill>
              <a:latin typeface="Tahoma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954588" y="4495800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  <a:latin typeface="Tahoma" charset="0"/>
              </a:rPr>
              <a:t>GRANT: </a:t>
            </a:r>
            <a:r>
              <a:rPr lang="en-US" smtClean="0">
                <a:solidFill>
                  <a:srgbClr val="0070C0"/>
                </a:solidFill>
                <a:latin typeface="Tahoma" charset="0"/>
              </a:rPr>
              <a:t>Flit 3 </a:t>
            </a:r>
            <a:r>
              <a:rPr lang="en-US" smtClean="0">
                <a:solidFill>
                  <a:srgbClr val="0070C0"/>
                </a:solidFill>
                <a:latin typeface="Tahoma" charset="0"/>
                <a:sym typeface="Wingdings" charset="0"/>
              </a:rPr>
              <a:t> South</a:t>
            </a:r>
            <a:endParaRPr lang="en-US" smtClean="0">
              <a:solidFill>
                <a:srgbClr val="0070C0"/>
              </a:solidFill>
              <a:latin typeface="Tahoma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172200" y="5313363"/>
            <a:ext cx="2636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  <a:latin typeface="Tahoma" charset="0"/>
              </a:rPr>
              <a:t>DEFLECT: </a:t>
            </a:r>
            <a:r>
              <a:rPr lang="en-US" smtClean="0">
                <a:solidFill>
                  <a:srgbClr val="0070C0"/>
                </a:solidFill>
                <a:latin typeface="Tahoma" charset="0"/>
              </a:rPr>
              <a:t>Flit 4 </a:t>
            </a:r>
            <a:r>
              <a:rPr lang="en-US" smtClean="0">
                <a:solidFill>
                  <a:srgbClr val="0070C0"/>
                </a:solidFill>
                <a:latin typeface="Tahoma" charset="0"/>
                <a:sym typeface="Wingdings" charset="0"/>
              </a:rPr>
              <a:t> West</a:t>
            </a:r>
            <a:endParaRPr lang="en-US" smtClean="0">
              <a:solidFill>
                <a:srgbClr val="0070C0"/>
              </a:solidFill>
              <a:latin typeface="Tahoma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87388" y="3822700"/>
            <a:ext cx="1600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87588" y="3594100"/>
            <a:ext cx="72548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East?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6200000" flipH="1">
            <a:off x="2744788" y="3276600"/>
            <a:ext cx="304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065463" y="3208338"/>
            <a:ext cx="11430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6633"/>
                </a:solidFill>
                <a:latin typeface="Tahoma"/>
                <a:cs typeface="Arial" charset="0"/>
              </a:rPr>
              <a:t>{N,S,W}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3795713" y="4114800"/>
            <a:ext cx="304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16388" y="4046538"/>
            <a:ext cx="11430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6633"/>
                </a:solidFill>
                <a:latin typeface="Tahoma"/>
                <a:cs typeface="Arial" charset="0"/>
              </a:rPr>
              <a:t>{S,W}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rot="16200000" flipH="1">
            <a:off x="4786313" y="4918075"/>
            <a:ext cx="304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106988" y="4849813"/>
            <a:ext cx="1143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6633"/>
                </a:solidFill>
                <a:latin typeface="Tahoma"/>
                <a:cs typeface="Arial" charset="0"/>
              </a:rPr>
              <a:t>{W}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87388" y="4732338"/>
            <a:ext cx="251460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201988" y="4506913"/>
            <a:ext cx="88106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South?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85800" y="5486400"/>
            <a:ext cx="3505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229100" y="5295900"/>
            <a:ext cx="8810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South?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2400" y="5791200"/>
            <a:ext cx="3276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Age-Ordered Flits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52400" y="2895600"/>
            <a:ext cx="3111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52400" y="3581400"/>
            <a:ext cx="3111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52400" y="4495800"/>
            <a:ext cx="3111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52400" y="5257800"/>
            <a:ext cx="3111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41398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7" grpId="0"/>
      <p:bldP spid="20" grpId="0"/>
      <p:bldP spid="21" grpId="0"/>
      <p:bldP spid="22" grpId="0"/>
      <p:bldP spid="23" grpId="0"/>
      <p:bldP spid="27" grpId="0"/>
      <p:bldP spid="31" grpId="0"/>
      <p:bldP spid="33" grpId="0"/>
      <p:bldP spid="35" grpId="0"/>
      <p:bldP spid="37" grpId="0"/>
      <p:bldP spid="42" grpId="0"/>
      <p:bldP spid="44" grpId="0"/>
      <p:bldP spid="53" grpId="0"/>
      <p:bldP spid="54" grpId="0"/>
      <p:bldP spid="55" grpId="0"/>
      <p:bldP spid="5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Age-Based Priorities Are Expensive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</a:rPr>
              <a:t>Overall, </a:t>
            </a:r>
            <a:r>
              <a:rPr lang="en-US" b="1">
                <a:latin typeface="Tahoma" charset="0"/>
              </a:rPr>
              <a:t>deflection routing logic</a:t>
            </a:r>
            <a:r>
              <a:rPr lang="en-US">
                <a:latin typeface="Tahoma" charset="0"/>
              </a:rPr>
              <a:t> based on </a:t>
            </a:r>
            <a:r>
              <a:rPr lang="en-US" b="1">
                <a:latin typeface="Tahoma" charset="0"/>
              </a:rPr>
              <a:t>Oldest-First</a:t>
            </a:r>
            <a:r>
              <a:rPr lang="en-US">
                <a:latin typeface="Tahoma" charset="0"/>
              </a:rPr>
              <a:t> has a </a:t>
            </a:r>
            <a:r>
              <a:rPr lang="en-US" b="1">
                <a:solidFill>
                  <a:srgbClr val="FF0000"/>
                </a:solidFill>
                <a:latin typeface="Tahoma" charset="0"/>
              </a:rPr>
              <a:t>43% longer critical path </a:t>
            </a:r>
            <a:r>
              <a:rPr lang="en-US">
                <a:latin typeface="Tahoma" charset="0"/>
              </a:rPr>
              <a:t>than a buffered router</a:t>
            </a: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endParaRPr lang="en-US" b="1">
              <a:solidFill>
                <a:srgbClr val="FF0000"/>
              </a:solidFill>
              <a:latin typeface="Tahoma" charset="0"/>
            </a:endParaRPr>
          </a:p>
          <a:p>
            <a:r>
              <a:rPr lang="en-US">
                <a:latin typeface="Tahoma" charset="0"/>
              </a:rPr>
              <a:t>Question: is there a cheaper way to route while guaranteeing livelock-freedom?</a:t>
            </a:r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2C7DB2F-D59E-EE41-BE7B-F1CE3B20A01E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96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15717" name="Group 4"/>
          <p:cNvGrpSpPr>
            <a:grpSpLocks/>
          </p:cNvGrpSpPr>
          <p:nvPr/>
        </p:nvGrpSpPr>
        <p:grpSpPr bwMode="auto">
          <a:xfrm>
            <a:off x="1219200" y="2362200"/>
            <a:ext cx="6858000" cy="2209800"/>
            <a:chOff x="152400" y="1752600"/>
            <a:chExt cx="6858000" cy="2209800"/>
          </a:xfrm>
        </p:grpSpPr>
        <p:sp>
          <p:nvSpPr>
            <p:cNvPr id="6" name="Rounded Rectangle 5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15719" name="Group 121"/>
            <p:cNvGrpSpPr>
              <a:grpSpLocks/>
            </p:cNvGrpSpPr>
            <p:nvPr/>
          </p:nvGrpSpPr>
          <p:grpSpPr bwMode="auto">
            <a:xfrm>
              <a:off x="304800" y="1828800"/>
              <a:ext cx="6400800" cy="1955800"/>
              <a:chOff x="304800" y="1828800"/>
              <a:chExt cx="6400800" cy="1955800"/>
            </a:xfrm>
          </p:grpSpPr>
          <p:grpSp>
            <p:nvGrpSpPr>
              <p:cNvPr id="115720" name="Group 81"/>
              <p:cNvGrpSpPr>
                <a:grpSpLocks/>
              </p:cNvGrpSpPr>
              <p:nvPr/>
            </p:nvGrpSpPr>
            <p:grpSpPr bwMode="auto"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2044186" y="2438400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23" name="Rectangle 22"/>
                <p:cNvSpPr>
                  <a:spLocks noChangeArrowheads="1"/>
                </p:cNvSpPr>
                <p:nvPr/>
              </p:nvSpPr>
              <p:spPr bwMode="auto">
                <a:xfrm>
                  <a:off x="2044186" y="4027648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4119824" y="2438400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4119824" y="4027648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6198291" y="2438400"/>
                  <a:ext cx="975605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6198291" y="4027648"/>
                  <a:ext cx="975605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022621" y="2559998"/>
                  <a:ext cx="109720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3022621" y="3170812"/>
                  <a:ext cx="1097204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flipV="1">
                  <a:off x="3022621" y="3170812"/>
                  <a:ext cx="1097204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3022621" y="4760061"/>
                  <a:ext cx="109720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5098258" y="2559998"/>
                  <a:ext cx="1100032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5098258" y="3170812"/>
                  <a:ext cx="1100032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flipV="1">
                  <a:off x="5098258" y="3170812"/>
                  <a:ext cx="1100032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5098258" y="4760061"/>
                  <a:ext cx="1100032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433372" y="2559998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33372" y="3170812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1433372" y="4149246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1433372" y="4760061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7173896" y="2559998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7173896" y="3170812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7173896" y="4149246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7173896" y="4760061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Rectangle 8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3835400" y="3330575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rot="16200000" flipH="1">
                <a:off x="4779963" y="2570162"/>
                <a:ext cx="114300" cy="793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rot="16200000" flipH="1">
                <a:off x="6061869" y="3471069"/>
                <a:ext cx="142875" cy="77787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4572000" y="1828800"/>
                <a:ext cx="2001838" cy="46196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ahoma"/>
                    <a:cs typeface="Arial" charset="0"/>
                  </a:rPr>
                  <a:t>Port Allocator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219200" y="1828800"/>
                <a:ext cx="1855788" cy="47783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ahoma"/>
                    <a:cs typeface="Arial" charset="0"/>
                  </a:rPr>
                  <a:t>Priority Sort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98919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220200" cy="755650"/>
          </a:xfrm>
        </p:spPr>
        <p:txBody>
          <a:bodyPr/>
          <a:lstStyle/>
          <a:p>
            <a:r>
              <a:rPr lang="en-US" sz="3800">
                <a:latin typeface="Garamond" charset="0"/>
              </a:rPr>
              <a:t>Solution: Golden Packet for Livelock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610600" cy="2139950"/>
          </a:xfrm>
        </p:spPr>
        <p:txBody>
          <a:bodyPr/>
          <a:lstStyle/>
          <a:p>
            <a:r>
              <a:rPr lang="en-US" sz="2800">
                <a:latin typeface="Tahoma" charset="0"/>
              </a:rPr>
              <a:t>What is </a:t>
            </a:r>
            <a:r>
              <a:rPr lang="en-US" sz="2800" i="1">
                <a:latin typeface="Tahoma" charset="0"/>
              </a:rPr>
              <a:t>really necessary</a:t>
            </a:r>
            <a:r>
              <a:rPr lang="en-US" sz="2800">
                <a:latin typeface="Tahoma" charset="0"/>
              </a:rPr>
              <a:t> for livelock freedom?</a:t>
            </a:r>
          </a:p>
          <a:p>
            <a:endParaRPr lang="en-US" sz="300">
              <a:latin typeface="Tahoma" charset="0"/>
            </a:endParaRPr>
          </a:p>
          <a:p>
            <a:pPr>
              <a:buFont typeface="Wingdings" charset="0"/>
              <a:buNone/>
            </a:pPr>
            <a:r>
              <a:rPr lang="en-US" sz="2800" b="1">
                <a:latin typeface="Tahoma" charset="0"/>
              </a:rPr>
              <a:t>	</a:t>
            </a:r>
            <a:r>
              <a:rPr lang="en-US" sz="2800" b="1">
                <a:solidFill>
                  <a:srgbClr val="008000"/>
                </a:solidFill>
                <a:latin typeface="Tahoma" charset="0"/>
              </a:rPr>
              <a:t>Key Insight</a:t>
            </a:r>
            <a:r>
              <a:rPr lang="en-US" sz="2800">
                <a:solidFill>
                  <a:srgbClr val="008000"/>
                </a:solidFill>
                <a:latin typeface="Tahoma" charset="0"/>
              </a:rPr>
              <a:t>: </a:t>
            </a:r>
            <a:r>
              <a:rPr lang="en-US" sz="2800">
                <a:solidFill>
                  <a:srgbClr val="FF0000"/>
                </a:solidFill>
                <a:latin typeface="Tahoma" charset="0"/>
              </a:rPr>
              <a:t>No total order. </a:t>
            </a:r>
            <a:r>
              <a:rPr lang="en-US" sz="2800">
                <a:latin typeface="Tahoma" charset="0"/>
              </a:rPr>
              <a:t>it is enough to:</a:t>
            </a:r>
            <a:endParaRPr lang="en-US" sz="2800" b="1">
              <a:latin typeface="Tahoma" charset="0"/>
            </a:endParaRPr>
          </a:p>
          <a:p>
            <a:pPr>
              <a:buFont typeface="Wingdings" charset="0"/>
              <a:buNone/>
            </a:pPr>
            <a:r>
              <a:rPr lang="en-US" sz="2800">
                <a:latin typeface="Tahoma" charset="0"/>
              </a:rPr>
              <a:t>		1. Pick one flit to </a:t>
            </a:r>
            <a:r>
              <a:rPr lang="en-US" sz="2800">
                <a:solidFill>
                  <a:srgbClr val="FF0000"/>
                </a:solidFill>
                <a:latin typeface="Tahoma" charset="0"/>
              </a:rPr>
              <a:t>prioritize until arrival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</a:rPr>
              <a:t>	</a:t>
            </a:r>
            <a:r>
              <a:rPr lang="en-US" sz="2800">
                <a:latin typeface="Tahoma" charset="0"/>
              </a:rPr>
              <a:t>	2. Ensure any flit is </a:t>
            </a:r>
            <a:r>
              <a:rPr lang="en-US" sz="2800">
                <a:solidFill>
                  <a:srgbClr val="FF0000"/>
                </a:solidFill>
                <a:latin typeface="Tahoma" charset="0"/>
              </a:rPr>
              <a:t>eventually</a:t>
            </a:r>
            <a:r>
              <a:rPr lang="en-US" sz="2800">
                <a:latin typeface="Tahoma" charset="0"/>
              </a:rPr>
              <a:t> picked</a:t>
            </a: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064838B-5D8E-8B48-8C7D-4807DB2E7A0D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97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" y="4024313"/>
            <a:ext cx="7927975" cy="1500187"/>
            <a:chOff x="-123852" y="3500438"/>
            <a:chExt cx="7928200" cy="1500198"/>
          </a:xfrm>
        </p:grpSpPr>
        <p:sp>
          <p:nvSpPr>
            <p:cNvPr id="6" name="Rounded Rectangle 5"/>
            <p:cNvSpPr/>
            <p:nvPr/>
          </p:nvSpPr>
          <p:spPr>
            <a:xfrm>
              <a:off x="1000130" y="4572008"/>
              <a:ext cx="142879" cy="4286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643086" y="4572008"/>
              <a:ext cx="142879" cy="42862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86041" y="4572008"/>
              <a:ext cx="142879" cy="428628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28998" y="4572008"/>
              <a:ext cx="142879" cy="428628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8C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24480" y="4352931"/>
              <a:ext cx="3279868" cy="4302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dirty="0">
                  <a:solidFill>
                    <a:srgbClr val="000000"/>
                  </a:solidFill>
                  <a:latin typeface="Tahoma"/>
                  <a:cs typeface="Arial" charset="0"/>
                </a:rPr>
                <a:t>Flit age forms total order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5400000">
              <a:off x="2964721" y="4250535"/>
              <a:ext cx="357191" cy="14287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643240" y="3500438"/>
              <a:ext cx="1366876" cy="6461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C00000"/>
                  </a:solidFill>
                  <a:latin typeface="Tahoma"/>
                  <a:cs typeface="Arial" charset="0"/>
                </a:rPr>
                <a:t>Guaranteed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C00000"/>
                  </a:solidFill>
                  <a:latin typeface="Tahoma"/>
                  <a:cs typeface="Arial" charset="0"/>
                </a:rPr>
                <a:t>progress!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16200000" flipH="1">
              <a:off x="862015" y="4222754"/>
              <a:ext cx="212727" cy="2032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-123852" y="3571876"/>
              <a:ext cx="1630409" cy="6461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New traffic is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Tahoma"/>
                  <a:cs typeface="Arial" charset="0"/>
                </a:rPr>
                <a:t>lowest-priority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14449" y="4572008"/>
              <a:ext cx="373073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57404" y="4572008"/>
              <a:ext cx="373074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00360" y="4572008"/>
              <a:ext cx="373073" cy="3698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Tahoma"/>
                  <a:cs typeface="Arial" charset="0"/>
                </a:rPr>
                <a:t>&lt;</a:t>
              </a:r>
            </a:p>
          </p:txBody>
        </p:sp>
      </p:grpSp>
      <p:sp>
        <p:nvSpPr>
          <p:cNvPr id="31" name="Cloud 30"/>
          <p:cNvSpPr/>
          <p:nvPr/>
        </p:nvSpPr>
        <p:spPr>
          <a:xfrm>
            <a:off x="1657350" y="4595813"/>
            <a:ext cx="1500188" cy="1500187"/>
          </a:xfrm>
          <a:prstGeom prst="clou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300288" y="4810125"/>
            <a:ext cx="142875" cy="4286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657475" y="5167313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586163" y="5095875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3621882" y="4774406"/>
            <a:ext cx="357188" cy="14287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00413" y="4024313"/>
            <a:ext cx="1366837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C00000"/>
                </a:solidFill>
                <a:latin typeface="Tahoma"/>
                <a:cs typeface="Arial" charset="0"/>
              </a:rPr>
              <a:t>Guaranteed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C00000"/>
                </a:solidFill>
                <a:latin typeface="Tahoma"/>
                <a:cs typeface="Arial" charset="0"/>
              </a:rPr>
              <a:t>progress!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57538" y="5095875"/>
            <a:ext cx="373062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Tahoma"/>
                <a:cs typeface="Arial" charset="0"/>
              </a:rPr>
              <a:t>&lt;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352800" y="5580063"/>
            <a:ext cx="1479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ja-JP" altLang="en-US" smtClean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mtClean="0">
                <a:solidFill>
                  <a:srgbClr val="000000"/>
                </a:solidFill>
                <a:latin typeface="Tahoma" charset="0"/>
              </a:rPr>
              <a:t>Golden Flit</a:t>
            </a:r>
            <a:r>
              <a:rPr lang="ja-JP" altLang="en-US" smtClean="0">
                <a:solidFill>
                  <a:srgbClr val="000000"/>
                </a:solidFill>
                <a:latin typeface="Tahoma" charset="0"/>
              </a:rPr>
              <a:t>”</a:t>
            </a:r>
            <a:endParaRPr lang="en-US" smtClean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05400" y="5181600"/>
            <a:ext cx="3662363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rgbClr val="C00000"/>
                </a:solidFill>
                <a:latin typeface="Tahoma"/>
                <a:cs typeface="Arial" charset="0"/>
              </a:rPr>
              <a:t>partial ordering is sufficient!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14538" y="5453063"/>
            <a:ext cx="142875" cy="428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6516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16771 -0.05695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000" y="-28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2" grpId="1" animBg="1"/>
      <p:bldP spid="25" grpId="0"/>
      <p:bldP spid="30" grpId="0"/>
      <p:bldP spid="33" grpId="0"/>
      <p:bldP spid="40" grpId="0"/>
      <p:bldP spid="19" grpId="0" animBg="1"/>
      <p:bldP spid="19" grpId="1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610600" cy="996950"/>
          </a:xfrm>
        </p:spPr>
        <p:txBody>
          <a:bodyPr/>
          <a:lstStyle/>
          <a:p>
            <a:r>
              <a:rPr lang="en-US" sz="2800">
                <a:latin typeface="Tahoma" charset="0"/>
              </a:rPr>
              <a:t>Only </a:t>
            </a:r>
            <a:r>
              <a:rPr lang="en-US" sz="2800" b="1">
                <a:latin typeface="Tahoma" charset="0"/>
              </a:rPr>
              <a:t>need</a:t>
            </a:r>
            <a:r>
              <a:rPr lang="en-US" sz="2800">
                <a:latin typeface="Tahoma" charset="0"/>
              </a:rPr>
              <a:t> to properly route the Golden Flit</a:t>
            </a:r>
          </a:p>
          <a:p>
            <a:endParaRPr lang="en-US" sz="2800" b="1">
              <a:latin typeface="Tahoma" charset="0"/>
            </a:endParaRPr>
          </a:p>
          <a:p>
            <a:r>
              <a:rPr lang="en-US" sz="2800" b="1">
                <a:latin typeface="Tahoma" charset="0"/>
              </a:rPr>
              <a:t>First Insight:</a:t>
            </a:r>
            <a:r>
              <a:rPr lang="en-US" sz="2800">
                <a:latin typeface="Tahoma" charset="0"/>
              </a:rPr>
              <a:t> no need for full sort</a:t>
            </a:r>
          </a:p>
          <a:p>
            <a:r>
              <a:rPr lang="en-US" sz="2800" b="1">
                <a:latin typeface="Tahoma" charset="0"/>
              </a:rPr>
              <a:t>Second Insight:</a:t>
            </a:r>
            <a:r>
              <a:rPr lang="en-US" sz="2800">
                <a:latin typeface="Tahoma" charset="0"/>
              </a:rPr>
              <a:t> no need for sequential allocation</a:t>
            </a:r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 b="1">
              <a:latin typeface="Tahoma" charset="0"/>
            </a:endParaRPr>
          </a:p>
          <a:p>
            <a:pPr lvl="1"/>
            <a:endParaRPr lang="en-US" b="1">
              <a:latin typeface="Tahoma" charset="0"/>
            </a:endParaRPr>
          </a:p>
          <a:p>
            <a:pPr lvl="1"/>
            <a:endParaRPr lang="en-US" b="1">
              <a:latin typeface="Tahoma" charset="0"/>
            </a:endParaRPr>
          </a:p>
          <a:p>
            <a:pPr lvl="1"/>
            <a:endParaRPr lang="en-US" b="1">
              <a:latin typeface="Tahoma" charset="0"/>
            </a:endParaRPr>
          </a:p>
          <a:p>
            <a:pPr lvl="1">
              <a:buFont typeface="Wingdings" charset="0"/>
              <a:buNone/>
            </a:pPr>
            <a:endParaRPr lang="en-US" b="1">
              <a:latin typeface="Tahoma" charset="0"/>
            </a:endParaRPr>
          </a:p>
          <a:p>
            <a:pPr lvl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17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>
                <a:latin typeface="Garamond" charset="0"/>
              </a:rPr>
              <a:t>What Does Golden Flit Routing Require?</a:t>
            </a:r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1AD8E79-969D-D245-B159-282C22BA61B2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98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1066800" y="3733800"/>
            <a:ext cx="6858000" cy="2209800"/>
            <a:chOff x="152400" y="1752600"/>
            <a:chExt cx="6858000" cy="2209800"/>
          </a:xfrm>
        </p:grpSpPr>
        <p:sp>
          <p:nvSpPr>
            <p:cNvPr id="64" name="Rounded Rectangle 63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17773" name="Group 121"/>
            <p:cNvGrpSpPr>
              <a:grpSpLocks/>
            </p:cNvGrpSpPr>
            <p:nvPr/>
          </p:nvGrpSpPr>
          <p:grpSpPr bwMode="auto">
            <a:xfrm>
              <a:off x="304800" y="1828800"/>
              <a:ext cx="6400800" cy="1955800"/>
              <a:chOff x="304800" y="1828800"/>
              <a:chExt cx="6400800" cy="1955800"/>
            </a:xfrm>
          </p:grpSpPr>
          <p:grpSp>
            <p:nvGrpSpPr>
              <p:cNvPr id="117774" name="Group 81"/>
              <p:cNvGrpSpPr>
                <a:grpSpLocks/>
              </p:cNvGrpSpPr>
              <p:nvPr/>
            </p:nvGrpSpPr>
            <p:grpSpPr bwMode="auto"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80" name="Rectangle 79"/>
                <p:cNvSpPr>
                  <a:spLocks noChangeArrowheads="1"/>
                </p:cNvSpPr>
                <p:nvPr/>
              </p:nvSpPr>
              <p:spPr bwMode="auto">
                <a:xfrm>
                  <a:off x="2044186" y="2438400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81" name="Rectangle 80"/>
                <p:cNvSpPr>
                  <a:spLocks noChangeArrowheads="1"/>
                </p:cNvSpPr>
                <p:nvPr/>
              </p:nvSpPr>
              <p:spPr bwMode="auto">
                <a:xfrm>
                  <a:off x="2044186" y="4027648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82" name="Rectangle 81"/>
                <p:cNvSpPr>
                  <a:spLocks noChangeArrowheads="1"/>
                </p:cNvSpPr>
                <p:nvPr/>
              </p:nvSpPr>
              <p:spPr bwMode="auto">
                <a:xfrm>
                  <a:off x="4119824" y="2438400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83" name="Rectangle 82"/>
                <p:cNvSpPr>
                  <a:spLocks noChangeArrowheads="1"/>
                </p:cNvSpPr>
                <p:nvPr/>
              </p:nvSpPr>
              <p:spPr bwMode="auto">
                <a:xfrm>
                  <a:off x="4119824" y="4027648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84" name="Rectangle 83"/>
                <p:cNvSpPr>
                  <a:spLocks noChangeArrowheads="1"/>
                </p:cNvSpPr>
                <p:nvPr/>
              </p:nvSpPr>
              <p:spPr bwMode="auto">
                <a:xfrm>
                  <a:off x="6198291" y="2438400"/>
                  <a:ext cx="975605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85" name="Rectangle 84"/>
                <p:cNvSpPr>
                  <a:spLocks noChangeArrowheads="1"/>
                </p:cNvSpPr>
                <p:nvPr/>
              </p:nvSpPr>
              <p:spPr bwMode="auto">
                <a:xfrm>
                  <a:off x="6198291" y="4027648"/>
                  <a:ext cx="975605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3022621" y="2559998"/>
                  <a:ext cx="109720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3022621" y="3170812"/>
                  <a:ext cx="1097204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flipV="1">
                  <a:off x="3022621" y="3170812"/>
                  <a:ext cx="1097204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3022621" y="4760061"/>
                  <a:ext cx="109720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5098258" y="2559998"/>
                  <a:ext cx="1100032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5098258" y="3170812"/>
                  <a:ext cx="1100032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flipV="1">
                  <a:off x="5098258" y="3170812"/>
                  <a:ext cx="1100032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5098258" y="4760061"/>
                  <a:ext cx="1100032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1433372" y="2559998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1433372" y="3170812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1433372" y="4149246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>
                  <a:off x="1433372" y="4760061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>
                  <a:off x="7173896" y="2559998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7173896" y="3170812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7173896" y="4149246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7173896" y="4760061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Rectangle 66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3835400" y="3330575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/>
              <p:nvPr/>
            </p:nvCxnSpPr>
            <p:spPr>
              <a:xfrm rot="16200000" flipH="1">
                <a:off x="4779963" y="2570162"/>
                <a:ext cx="114300" cy="793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 rot="16200000" flipH="1">
                <a:off x="6061869" y="3471069"/>
                <a:ext cx="142875" cy="77787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4572000" y="1828800"/>
                <a:ext cx="2001838" cy="46196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ahoma"/>
                    <a:cs typeface="Arial" charset="0"/>
                  </a:rPr>
                  <a:t>Port Allocator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219200" y="1828800"/>
                <a:ext cx="1855788" cy="47783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ahoma"/>
                    <a:cs typeface="Arial" charset="0"/>
                  </a:rPr>
                  <a:t>Priority Sort</a:t>
                </a:r>
              </a:p>
            </p:txBody>
          </p:sp>
        </p:grpSp>
      </p:grpSp>
      <p:grpSp>
        <p:nvGrpSpPr>
          <p:cNvPr id="6" name="Group 110"/>
          <p:cNvGrpSpPr>
            <a:grpSpLocks/>
          </p:cNvGrpSpPr>
          <p:nvPr/>
        </p:nvGrpSpPr>
        <p:grpSpPr bwMode="auto">
          <a:xfrm>
            <a:off x="1447800" y="3886200"/>
            <a:ext cx="3124200" cy="2209800"/>
            <a:chOff x="1524000" y="2971800"/>
            <a:chExt cx="3124200" cy="2209800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1676400" y="29718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1524000" y="29718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09"/>
          <p:cNvGrpSpPr>
            <a:grpSpLocks/>
          </p:cNvGrpSpPr>
          <p:nvPr/>
        </p:nvGrpSpPr>
        <p:grpSpPr bwMode="auto">
          <a:xfrm>
            <a:off x="5029200" y="3886200"/>
            <a:ext cx="2971800" cy="2209800"/>
            <a:chOff x="5029200" y="3048000"/>
            <a:chExt cx="2971800" cy="2209800"/>
          </a:xfrm>
        </p:grpSpPr>
        <p:cxnSp>
          <p:nvCxnSpPr>
            <p:cNvPr id="108" name="Straight Connector 107"/>
            <p:cNvCxnSpPr/>
            <p:nvPr/>
          </p:nvCxnSpPr>
          <p:spPr>
            <a:xfrm>
              <a:off x="5029200" y="30480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V="1">
              <a:off x="5029200" y="30480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5159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Golden Flit Routing With Two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</a:rPr>
              <a:t>Let</a:t>
            </a:r>
            <a:r>
              <a:rPr lang="ja-JP" altLang="en-US">
                <a:latin typeface="Tahoma" charset="0"/>
              </a:rPr>
              <a:t>’</a:t>
            </a:r>
            <a:r>
              <a:rPr lang="en-US">
                <a:latin typeface="Tahoma" charset="0"/>
              </a:rPr>
              <a:t>s route the Golden Flit in a two-input router first</a:t>
            </a: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  <a:p>
            <a:r>
              <a:rPr lang="en-US" b="1">
                <a:latin typeface="Tahoma" charset="0"/>
              </a:rPr>
              <a:t>Step 1</a:t>
            </a:r>
            <a:r>
              <a:rPr lang="en-US">
                <a:latin typeface="Tahoma" charset="0"/>
              </a:rPr>
              <a:t>: pick a </a:t>
            </a:r>
            <a:r>
              <a:rPr lang="ja-JP" altLang="en-US">
                <a:solidFill>
                  <a:srgbClr val="0000FF"/>
                </a:solidFill>
                <a:latin typeface="Tahoma" charset="0"/>
              </a:rPr>
              <a:t>“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winning</a:t>
            </a:r>
            <a:r>
              <a:rPr lang="ja-JP" altLang="en-US">
                <a:solidFill>
                  <a:srgbClr val="0000FF"/>
                </a:solidFill>
                <a:latin typeface="Tahoma" charset="0"/>
              </a:rPr>
              <a:t>”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 flit</a:t>
            </a:r>
            <a:r>
              <a:rPr lang="en-US">
                <a:latin typeface="Tahoma" charset="0"/>
              </a:rPr>
              <a:t>: Golden Flit, else random</a:t>
            </a:r>
          </a:p>
          <a:p>
            <a:r>
              <a:rPr lang="en-US" b="1">
                <a:latin typeface="Tahoma" charset="0"/>
              </a:rPr>
              <a:t>Step 2</a:t>
            </a:r>
            <a:r>
              <a:rPr lang="en-US">
                <a:latin typeface="Tahoma" charset="0"/>
              </a:rPr>
              <a:t>: steer the winning flit to its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desired output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</a:rPr>
              <a:t>		      and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deflect other flit</a:t>
            </a:r>
          </a:p>
          <a:p>
            <a:pPr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lvl="1">
              <a:buFont typeface="Wingdings" charset="0"/>
              <a:buNone/>
            </a:pPr>
            <a:r>
              <a:rPr lang="en-US" b="1">
                <a:latin typeface="Tahoma" charset="0"/>
                <a:sym typeface="Wingdings" charset="0"/>
              </a:rPr>
              <a:t>	 Golden Flit always routes toward destination</a:t>
            </a:r>
          </a:p>
          <a:p>
            <a:pPr lvl="1">
              <a:buFont typeface="Wingdings" charset="0"/>
              <a:buNone/>
            </a:pPr>
            <a:endParaRPr lang="en-US" b="1">
              <a:latin typeface="Tahoma" charset="0"/>
              <a:sym typeface="Wingdings" charset="0"/>
            </a:endParaRP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3EECD18-7219-EA4A-9B2A-E27E4E2B8C29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99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18789" name="Group 15"/>
          <p:cNvGrpSpPr>
            <a:grpSpLocks/>
          </p:cNvGrpSpPr>
          <p:nvPr/>
        </p:nvGrpSpPr>
        <p:grpSpPr bwMode="auto">
          <a:xfrm>
            <a:off x="2984500" y="1828800"/>
            <a:ext cx="2413000" cy="1236663"/>
            <a:chOff x="2984938" y="1828800"/>
            <a:chExt cx="2412124" cy="1237343"/>
          </a:xfrm>
        </p:grpSpPr>
        <p:sp>
          <p:nvSpPr>
            <p:cNvPr id="5" name="Rectangle 4"/>
            <p:cNvSpPr/>
            <p:nvPr/>
          </p:nvSpPr>
          <p:spPr>
            <a:xfrm>
              <a:off x="3505449" y="1828800"/>
              <a:ext cx="1386971" cy="12373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851398" y="1984461"/>
              <a:ext cx="226931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851398" y="2861242"/>
              <a:ext cx="226931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6200000" flipH="1">
              <a:off x="3790696" y="2272093"/>
              <a:ext cx="876782" cy="3015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 flipH="1" flipV="1">
              <a:off x="3790696" y="2272093"/>
              <a:ext cx="876782" cy="3015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379844" y="1984461"/>
              <a:ext cx="225343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79844" y="2861242"/>
              <a:ext cx="225343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84938" y="2138533"/>
              <a:ext cx="520511" cy="31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984938" y="2756410"/>
              <a:ext cx="520511" cy="31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876551" y="2133768"/>
              <a:ext cx="520511" cy="31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876551" y="2751645"/>
              <a:ext cx="520511" cy="47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08134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Golden Flit Routing with Four Inputs</a:t>
            </a:r>
          </a:p>
        </p:txBody>
      </p:sp>
      <p:sp>
        <p:nvSpPr>
          <p:cNvPr id="1198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B322538-600F-A84D-98B8-D22AF2F12195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100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19812" name="Group 8"/>
          <p:cNvGrpSpPr>
            <a:grpSpLocks noGrp="1"/>
          </p:cNvGrpSpPr>
          <p:nvPr/>
        </p:nvGrpSpPr>
        <p:grpSpPr bwMode="auto">
          <a:xfrm>
            <a:off x="1828800" y="2819400"/>
            <a:ext cx="5029200" cy="3248025"/>
            <a:chOff x="642910" y="4286256"/>
            <a:chExt cx="2071702" cy="1500198"/>
          </a:xfrm>
        </p:grpSpPr>
        <p:grpSp>
          <p:nvGrpSpPr>
            <p:cNvPr id="119822" name="Group 33"/>
            <p:cNvGrpSpPr>
              <a:grpSpLocks/>
            </p:cNvGrpSpPr>
            <p:nvPr/>
          </p:nvGrpSpPr>
          <p:grpSpPr bwMode="auto"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966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9868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492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492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76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76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9823" name="Group 34"/>
            <p:cNvGrpSpPr>
              <a:grpSpLocks/>
            </p:cNvGrpSpPr>
            <p:nvPr/>
          </p:nvGrpSpPr>
          <p:grpSpPr bwMode="auto"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561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9860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903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903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79809" y="3951815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79809" y="4896873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9824" name="Group 43"/>
            <p:cNvGrpSpPr>
              <a:grpSpLocks/>
            </p:cNvGrpSpPr>
            <p:nvPr/>
          </p:nvGrpSpPr>
          <p:grpSpPr bwMode="auto"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966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9852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492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492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76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76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9825" name="Group 52"/>
            <p:cNvGrpSpPr>
              <a:grpSpLocks/>
            </p:cNvGrpSpPr>
            <p:nvPr/>
          </p:nvGrpSpPr>
          <p:grpSpPr bwMode="auto"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561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9844" name="Group 27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903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903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79809" y="3952553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79809" y="4901046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9826" name="Group 70"/>
            <p:cNvGrpSpPr>
              <a:grpSpLocks/>
            </p:cNvGrpSpPr>
            <p:nvPr/>
          </p:nvGrpSpPr>
          <p:grpSpPr bwMode="auto"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05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05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543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543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953" y="4429237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953" y="5643473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118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118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118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118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Content Placeholder 2"/>
          <p:cNvSpPr txBox="1">
            <a:spLocks/>
          </p:cNvSpPr>
          <p:nvPr/>
        </p:nvSpPr>
        <p:spPr bwMode="auto">
          <a:xfrm>
            <a:off x="228600" y="908050"/>
            <a:ext cx="86106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r>
              <a:rPr lang="en-US" sz="2800" smtClean="0">
                <a:solidFill>
                  <a:srgbClr val="000000"/>
                </a:solidFill>
                <a:latin typeface="Tahoma" charset="0"/>
              </a:rPr>
              <a:t>Each block makes decisions </a:t>
            </a:r>
            <a:r>
              <a:rPr lang="en-US" sz="2800" smtClean="0">
                <a:solidFill>
                  <a:srgbClr val="0000FF"/>
                </a:solidFill>
                <a:latin typeface="Tahoma" charset="0"/>
              </a:rPr>
              <a:t>independently</a:t>
            </a:r>
            <a:r>
              <a:rPr lang="en-US" sz="2800" smtClean="0">
                <a:solidFill>
                  <a:srgbClr val="000000"/>
                </a:solidFill>
                <a:latin typeface="Tahoma" charset="0"/>
              </a:rPr>
              <a:t>!</a:t>
            </a:r>
          </a:p>
          <a:p>
            <a:pPr lvl="1"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r>
              <a:rPr lang="en-US" sz="2800" b="1" smtClean="0">
                <a:solidFill>
                  <a:srgbClr val="000000"/>
                </a:solidFill>
                <a:latin typeface="Tahoma" charset="0"/>
                <a:ea typeface="ＭＳ Ｐゴシック" charset="0"/>
              </a:rPr>
              <a:t>Deflection is a distributed decision</a:t>
            </a:r>
          </a:p>
          <a:p>
            <a:pPr lvl="1"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endParaRPr lang="en-US" sz="2800" b="1" smtClean="0">
              <a:solidFill>
                <a:srgbClr val="000000"/>
              </a:solidFill>
              <a:latin typeface="Tahoma" charset="0"/>
              <a:ea typeface="ＭＳ Ｐゴシック" charset="0"/>
            </a:endParaRPr>
          </a:p>
          <a:p>
            <a:pPr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endParaRPr lang="en-US" sz="2800" smtClean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95400" y="2895600"/>
            <a:ext cx="4222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3505200"/>
            <a:ext cx="3730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295400" y="4899025"/>
            <a:ext cx="3810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219200" y="5508625"/>
            <a:ext cx="5000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W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858000" y="2895600"/>
            <a:ext cx="4222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858000" y="3505200"/>
            <a:ext cx="3810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58000" y="4899025"/>
            <a:ext cx="3730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781800" y="5508625"/>
            <a:ext cx="5000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542318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2667000" y="990600"/>
            <a:ext cx="2636838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2" name="Rounded Rectangle 101"/>
          <p:cNvSpPr/>
          <p:nvPr/>
        </p:nvSpPr>
        <p:spPr>
          <a:xfrm>
            <a:off x="5522913" y="987425"/>
            <a:ext cx="2590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5486400" y="5386388"/>
            <a:ext cx="2590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2667000" y="5410200"/>
            <a:ext cx="2590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228600" y="1676400"/>
            <a:ext cx="1828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208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Permutation Network Operation</a:t>
            </a:r>
          </a:p>
        </p:txBody>
      </p:sp>
      <p:sp>
        <p:nvSpPr>
          <p:cNvPr id="1208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EB43F15-6A42-F740-9225-CD765152E77C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101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20841" name="Group 8"/>
          <p:cNvGrpSpPr>
            <a:grpSpLocks/>
          </p:cNvGrpSpPr>
          <p:nvPr/>
        </p:nvGrpSpPr>
        <p:grpSpPr bwMode="auto">
          <a:xfrm>
            <a:off x="3095625" y="1785938"/>
            <a:ext cx="4538663" cy="3286125"/>
            <a:chOff x="642910" y="4286256"/>
            <a:chExt cx="2071702" cy="1500198"/>
          </a:xfrm>
        </p:grpSpPr>
        <p:grpSp>
          <p:nvGrpSpPr>
            <p:cNvPr id="120980" name="Group 33"/>
            <p:cNvGrpSpPr>
              <a:grpSpLocks/>
            </p:cNvGrpSpPr>
            <p:nvPr/>
          </p:nvGrpSpPr>
          <p:grpSpPr bwMode="auto"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5" name="Rectangle 24"/>
              <p:cNvSpPr/>
              <p:nvPr/>
            </p:nvSpPr>
            <p:spPr>
              <a:xfrm>
                <a:off x="785961" y="4286256"/>
                <a:ext cx="571004" cy="57181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026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470755" y="3951562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470755" y="4906043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rot="16200000" flipH="1">
                  <a:off x="2356997" y="4282730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rot="5400000" flipH="1" flipV="1">
                  <a:off x="2356997" y="4282730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2980311" y="3951562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2980311" y="4906043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981" name="Group 34"/>
            <p:cNvGrpSpPr>
              <a:grpSpLocks/>
            </p:cNvGrpSpPr>
            <p:nvPr/>
          </p:nvGrpSpPr>
          <p:grpSpPr bwMode="auto"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786111" y="4286256"/>
                <a:ext cx="571004" cy="57181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018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471106" y="3951562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471106" y="4906043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 rot="16200000" flipH="1">
                  <a:off x="2357348" y="4282730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40"/>
                <p:cNvCxnSpPr/>
                <p:nvPr/>
              </p:nvCxnSpPr>
              <p:spPr>
                <a:xfrm rot="5400000" flipH="1" flipV="1">
                  <a:off x="2357348" y="4282730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980662" y="3951562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980662" y="4906043"/>
                  <a:ext cx="217411" cy="16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982" name="Group 43"/>
            <p:cNvGrpSpPr>
              <a:grpSpLocks/>
            </p:cNvGrpSpPr>
            <p:nvPr/>
          </p:nvGrpSpPr>
          <p:grpSpPr bwMode="auto"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785961" y="4285945"/>
                <a:ext cx="571004" cy="57181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010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470755" y="3947437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470755" y="4901919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rot="16200000" flipH="1">
                  <a:off x="2356997" y="4278606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 rot="5400000" flipH="1" flipV="1">
                  <a:off x="2356997" y="4278606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980311" y="3947437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980311" y="4901919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983" name="Group 52"/>
            <p:cNvGrpSpPr>
              <a:grpSpLocks/>
            </p:cNvGrpSpPr>
            <p:nvPr/>
          </p:nvGrpSpPr>
          <p:grpSpPr bwMode="auto"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786111" y="4285945"/>
                <a:ext cx="571004" cy="57181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002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471106" y="3947437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471106" y="4901919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rot="16200000" flipH="1">
                  <a:off x="2357348" y="4278606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5400000" flipH="1" flipV="1">
                  <a:off x="2357348" y="4278606"/>
                  <a:ext cx="954482" cy="29214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980662" y="3947437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980662" y="4901919"/>
                  <a:ext cx="217411" cy="169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984" name="Group 70"/>
            <p:cNvGrpSpPr>
              <a:grpSpLocks/>
            </p:cNvGrpSpPr>
            <p:nvPr/>
          </p:nvGrpSpPr>
          <p:grpSpPr bwMode="auto"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1478610" y="4786232"/>
                <a:ext cx="93124" cy="8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478610" y="5191323"/>
                <a:ext cx="93124" cy="8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6200000" flipH="1">
                <a:off x="1431345" y="4926621"/>
                <a:ext cx="405090" cy="1243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 flipH="1" flipV="1">
                <a:off x="1431345" y="4926621"/>
                <a:ext cx="405090" cy="1243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696047" y="4786232"/>
                <a:ext cx="93124" cy="8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696047" y="5191323"/>
                <a:ext cx="93124" cy="8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>
              <a:off x="1428403" y="4429028"/>
              <a:ext cx="500716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428403" y="5643681"/>
              <a:ext cx="500716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42910" y="4429028"/>
              <a:ext cx="214489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42910" y="4714573"/>
              <a:ext cx="214489" cy="21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42910" y="5358136"/>
              <a:ext cx="214489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42910" y="5643681"/>
              <a:ext cx="214489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500123" y="4429028"/>
              <a:ext cx="214489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500123" y="4714573"/>
              <a:ext cx="214489" cy="21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500123" y="5358136"/>
              <a:ext cx="214489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00123" y="5643681"/>
              <a:ext cx="214489" cy="14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ounded Rectangle 5"/>
          <p:cNvSpPr/>
          <p:nvPr/>
        </p:nvSpPr>
        <p:spPr>
          <a:xfrm>
            <a:off x="2736850" y="2543175"/>
            <a:ext cx="142875" cy="4286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36850" y="1900238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36850" y="3929063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724150" y="4572000"/>
            <a:ext cx="142875" cy="4286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425700" y="1857375"/>
            <a:ext cx="3397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425700" y="2559050"/>
            <a:ext cx="3159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425700" y="3941763"/>
            <a:ext cx="31432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362200" y="4643438"/>
            <a:ext cx="3937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W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848600" y="2590800"/>
            <a:ext cx="142875" cy="428625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7848600" y="1905000"/>
            <a:ext cx="142875" cy="428625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7772400" y="4572000"/>
            <a:ext cx="142875" cy="428625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8010525" y="4572000"/>
            <a:ext cx="142875" cy="428625"/>
          </a:xfrm>
          <a:prstGeom prst="roundRect">
            <a:avLst/>
          </a:prstGeom>
          <a:noFill/>
          <a:ln>
            <a:solidFill>
              <a:srgbClr val="8C0000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6010275" y="1066800"/>
            <a:ext cx="160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  <a:latin typeface="Tahoma" charset="0"/>
              </a:rPr>
              <a:t>wins </a:t>
            </a:r>
            <a:r>
              <a:rPr lang="en-US" smtClean="0">
                <a:solidFill>
                  <a:srgbClr val="FF0000"/>
                </a:solidFill>
                <a:latin typeface="Tahoma" charset="0"/>
                <a:sym typeface="Wingdings" charset="0"/>
              </a:rPr>
              <a:t> swap!</a:t>
            </a:r>
            <a:endParaRPr lang="en-US" smtClean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3246438" y="5514975"/>
            <a:ext cx="1935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  <a:latin typeface="Tahoma" charset="0"/>
              </a:rPr>
              <a:t>wins </a:t>
            </a:r>
            <a:r>
              <a:rPr lang="en-US" smtClean="0">
                <a:solidFill>
                  <a:srgbClr val="FF0000"/>
                </a:solidFill>
                <a:latin typeface="Tahoma" charset="0"/>
                <a:sym typeface="Wingdings" charset="0"/>
              </a:rPr>
              <a:t> no swap!</a:t>
            </a:r>
            <a:endParaRPr lang="en-US" smtClean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5913438" y="5486400"/>
            <a:ext cx="1935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  <a:latin typeface="Tahoma" charset="0"/>
              </a:rPr>
              <a:t>wins </a:t>
            </a:r>
            <a:r>
              <a:rPr lang="en-US" smtClean="0">
                <a:solidFill>
                  <a:srgbClr val="FF0000"/>
                </a:solidFill>
                <a:latin typeface="Tahoma" charset="0"/>
                <a:sym typeface="Wingdings" charset="0"/>
              </a:rPr>
              <a:t> no swap!</a:t>
            </a:r>
            <a:endParaRPr lang="en-US" smtClean="0">
              <a:solidFill>
                <a:srgbClr val="FF0000"/>
              </a:solidFill>
              <a:latin typeface="Tahoma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848600" y="3962400"/>
            <a:ext cx="12652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Tahoma"/>
                <a:cs typeface="Arial" charset="0"/>
              </a:rPr>
              <a:t>deflected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736850" y="2547938"/>
            <a:ext cx="142875" cy="4286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2743200" y="19050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736850" y="3933825"/>
            <a:ext cx="142875" cy="428625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2724150" y="4572000"/>
            <a:ext cx="142875" cy="4286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1676400" y="1752600"/>
            <a:ext cx="142875" cy="4286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4800" y="1752600"/>
            <a:ext cx="12398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Golden: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3124200" y="10668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352800" y="1066800"/>
            <a:ext cx="1905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Tahoma"/>
                <a:cs typeface="Arial" charset="0"/>
              </a:rPr>
              <a:t>wins </a:t>
            </a:r>
            <a:r>
              <a:rPr lang="en-US" dirty="0">
                <a:solidFill>
                  <a:srgbClr val="FF0000"/>
                </a:solidFill>
                <a:latin typeface="Tahoma"/>
                <a:cs typeface="Arial" charset="0"/>
                <a:sym typeface="Wingdings" pitchFamily="2" charset="2"/>
              </a:rPr>
              <a:t></a:t>
            </a:r>
            <a:r>
              <a:rPr lang="en-US" dirty="0">
                <a:solidFill>
                  <a:srgbClr val="FF0000"/>
                </a:solidFill>
                <a:latin typeface="Tahoma"/>
                <a:cs typeface="Arial" charset="0"/>
              </a:rPr>
              <a:t> swap!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791200" y="1066800"/>
            <a:ext cx="142875" cy="4286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3017838" y="5514975"/>
            <a:ext cx="142875" cy="4286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5715000" y="5486400"/>
            <a:ext cx="142875" cy="4286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8" name="Rounded Rectangle 97"/>
          <p:cNvSpPr>
            <a:spLocks noChangeArrowheads="1"/>
          </p:cNvSpPr>
          <p:nvPr/>
        </p:nvSpPr>
        <p:spPr bwMode="auto">
          <a:xfrm>
            <a:off x="304800" y="1447800"/>
            <a:ext cx="8534400" cy="4191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x</a:t>
            </a:r>
          </a:p>
        </p:txBody>
      </p:sp>
      <p:grpSp>
        <p:nvGrpSpPr>
          <p:cNvPr id="40" name="Group 104"/>
          <p:cNvGrpSpPr>
            <a:grpSpLocks/>
          </p:cNvGrpSpPr>
          <p:nvPr/>
        </p:nvGrpSpPr>
        <p:grpSpPr bwMode="auto">
          <a:xfrm>
            <a:off x="1219200" y="2438400"/>
            <a:ext cx="6858000" cy="2209800"/>
            <a:chOff x="152400" y="1752600"/>
            <a:chExt cx="6858000" cy="2209800"/>
          </a:xfrm>
        </p:grpSpPr>
        <p:sp>
          <p:nvSpPr>
            <p:cNvPr id="106" name="Rounded Rectangle 105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20935" name="Group 121"/>
            <p:cNvGrpSpPr>
              <a:grpSpLocks/>
            </p:cNvGrpSpPr>
            <p:nvPr/>
          </p:nvGrpSpPr>
          <p:grpSpPr bwMode="auto">
            <a:xfrm>
              <a:off x="304800" y="1828800"/>
              <a:ext cx="6400800" cy="1955800"/>
              <a:chOff x="304800" y="1828800"/>
              <a:chExt cx="6400800" cy="1955800"/>
            </a:xfrm>
          </p:grpSpPr>
          <p:grpSp>
            <p:nvGrpSpPr>
              <p:cNvPr id="120936" name="Group 81"/>
              <p:cNvGrpSpPr>
                <a:grpSpLocks/>
              </p:cNvGrpSpPr>
              <p:nvPr/>
            </p:nvGrpSpPr>
            <p:grpSpPr bwMode="auto"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122" name="Rectangle 121"/>
                <p:cNvSpPr>
                  <a:spLocks noChangeArrowheads="1"/>
                </p:cNvSpPr>
                <p:nvPr/>
              </p:nvSpPr>
              <p:spPr bwMode="auto">
                <a:xfrm>
                  <a:off x="2044186" y="2438400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123" name="Rectangle 122"/>
                <p:cNvSpPr>
                  <a:spLocks noChangeArrowheads="1"/>
                </p:cNvSpPr>
                <p:nvPr/>
              </p:nvSpPr>
              <p:spPr bwMode="auto">
                <a:xfrm>
                  <a:off x="2044186" y="4027648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124" name="Rectangle 123"/>
                <p:cNvSpPr>
                  <a:spLocks noChangeArrowheads="1"/>
                </p:cNvSpPr>
                <p:nvPr/>
              </p:nvSpPr>
              <p:spPr bwMode="auto">
                <a:xfrm>
                  <a:off x="4119824" y="2438400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125" name="Rectangle 124"/>
                <p:cNvSpPr>
                  <a:spLocks noChangeArrowheads="1"/>
                </p:cNvSpPr>
                <p:nvPr/>
              </p:nvSpPr>
              <p:spPr bwMode="auto">
                <a:xfrm>
                  <a:off x="4119824" y="4027648"/>
                  <a:ext cx="978434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126" name="Rectangle 125"/>
                <p:cNvSpPr>
                  <a:spLocks noChangeArrowheads="1"/>
                </p:cNvSpPr>
                <p:nvPr/>
              </p:nvSpPr>
              <p:spPr bwMode="auto">
                <a:xfrm>
                  <a:off x="6198291" y="2438400"/>
                  <a:ext cx="975605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sp>
              <p:nvSpPr>
                <p:cNvPr id="127" name="Rectangle 126"/>
                <p:cNvSpPr>
                  <a:spLocks noChangeArrowheads="1"/>
                </p:cNvSpPr>
                <p:nvPr/>
              </p:nvSpPr>
              <p:spPr bwMode="auto">
                <a:xfrm>
                  <a:off x="6198291" y="4027648"/>
                  <a:ext cx="975605" cy="854009"/>
                </a:xfrm>
                <a:prstGeom prst="rect">
                  <a:avLst/>
                </a:prstGeom>
                <a:gradFill rotWithShape="1">
                  <a:gsLst>
                    <a:gs pos="0">
                      <a:srgbClr val="BCBCBC"/>
                    </a:gs>
                    <a:gs pos="35001">
                      <a:srgbClr val="D0D0D0"/>
                    </a:gs>
                    <a:gs pos="100000">
                      <a:srgbClr val="EDEDED"/>
                    </a:gs>
                  </a:gsLst>
                  <a:lin ang="162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/>
                  <a:endParaRPr lang="en-US" smtClean="0">
                    <a:solidFill>
                      <a:srgbClr val="000000"/>
                    </a:solidFill>
                    <a:latin typeface="Tahoma" charset="0"/>
                    <a:cs typeface="Arial" charset="0"/>
                  </a:endParaRPr>
                </a:p>
              </p:txBody>
            </p:sp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3022621" y="2559998"/>
                  <a:ext cx="109720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3022621" y="3170812"/>
                  <a:ext cx="1097204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 flipV="1">
                  <a:off x="3022621" y="3170812"/>
                  <a:ext cx="1097204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3022621" y="4760061"/>
                  <a:ext cx="109720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5098258" y="2559998"/>
                  <a:ext cx="1100032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5098258" y="3170812"/>
                  <a:ext cx="1100032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5098258" y="3170812"/>
                  <a:ext cx="1100032" cy="97843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5098258" y="4760061"/>
                  <a:ext cx="1100032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1433372" y="2559998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1433372" y="3170812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1433372" y="4149246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1433372" y="4760061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7173896" y="2559998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7173896" y="3170812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7173896" y="4149246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>
                  <a:off x="7173896" y="4760061"/>
                  <a:ext cx="610814" cy="282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Rectangle 108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US" smtClean="0">
                  <a:solidFill>
                    <a:srgbClr val="FFFFFF"/>
                  </a:solidFill>
                  <a:latin typeface="Tahoma" charset="0"/>
                </a:endParaRPr>
              </a:p>
            </p:txBody>
          </p:sp>
          <p:cxnSp>
            <p:nvCxnSpPr>
              <p:cNvPr id="113" name="Straight Connector 112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835400" y="3330575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Arrow Connector 116"/>
              <p:cNvCxnSpPr/>
              <p:nvPr/>
            </p:nvCxnSpPr>
            <p:spPr>
              <a:xfrm rot="16200000" flipH="1">
                <a:off x="4779963" y="2570162"/>
                <a:ext cx="114300" cy="793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/>
              <p:cNvCxnSpPr/>
              <p:nvPr/>
            </p:nvCxnSpPr>
            <p:spPr>
              <a:xfrm rot="16200000" flipH="1">
                <a:off x="6061869" y="3471069"/>
                <a:ext cx="142875" cy="77787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4572000" y="1828800"/>
                <a:ext cx="2001838" cy="46196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ahoma"/>
                    <a:cs typeface="Arial" charset="0"/>
                  </a:rPr>
                  <a:t>Port Allocator</a:t>
                </a: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1219200" y="1828800"/>
                <a:ext cx="1855788" cy="47783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ahoma"/>
                    <a:cs typeface="Arial" charset="0"/>
                  </a:rPr>
                  <a:t>Priority Sort</a:t>
                </a:r>
              </a:p>
            </p:txBody>
          </p:sp>
        </p:grpSp>
      </p:grpSp>
      <p:sp>
        <p:nvSpPr>
          <p:cNvPr id="144" name="Rounded Rectangle 143"/>
          <p:cNvSpPr>
            <a:spLocks noChangeArrowheads="1"/>
          </p:cNvSpPr>
          <p:nvPr/>
        </p:nvSpPr>
        <p:spPr bwMode="auto">
          <a:xfrm>
            <a:off x="304800" y="1447800"/>
            <a:ext cx="8534400" cy="4191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cs typeface="Arial" charset="0"/>
            </a:endParaRPr>
          </a:p>
        </p:txBody>
      </p:sp>
      <p:grpSp>
        <p:nvGrpSpPr>
          <p:cNvPr id="63" name="Group 55"/>
          <p:cNvGrpSpPr>
            <a:grpSpLocks/>
          </p:cNvGrpSpPr>
          <p:nvPr/>
        </p:nvGrpSpPr>
        <p:grpSpPr bwMode="auto">
          <a:xfrm>
            <a:off x="1828800" y="1905000"/>
            <a:ext cx="5029200" cy="3248025"/>
            <a:chOff x="1828800" y="2819400"/>
            <a:chExt cx="5029200" cy="3248025"/>
          </a:xfrm>
        </p:grpSpPr>
        <p:grpSp>
          <p:nvGrpSpPr>
            <p:cNvPr id="120881" name="Group 33"/>
            <p:cNvGrpSpPr>
              <a:grpSpLocks/>
            </p:cNvGrpSpPr>
            <p:nvPr/>
          </p:nvGrpSpPr>
          <p:grpSpPr bwMode="auto">
            <a:xfrm>
              <a:off x="2349062" y="2819400"/>
              <a:ext cx="1387366" cy="1237343"/>
              <a:chOff x="785786" y="4286256"/>
              <a:chExt cx="571504" cy="571504"/>
            </a:xfrm>
          </p:grpSpPr>
          <p:sp>
            <p:nvSpPr>
              <p:cNvPr id="191" name="Rectangle 24"/>
              <p:cNvSpPr/>
              <p:nvPr/>
            </p:nvSpPr>
            <p:spPr>
              <a:xfrm>
                <a:off x="785966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0927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247492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247492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rot="16200000" flipH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rot="5400000" flipH="1" flipV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298076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298076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882" name="Group 34"/>
            <p:cNvGrpSpPr>
              <a:grpSpLocks/>
            </p:cNvGrpSpPr>
            <p:nvPr/>
          </p:nvGrpSpPr>
          <p:grpSpPr bwMode="auto">
            <a:xfrm>
              <a:off x="4950372" y="2819400"/>
              <a:ext cx="1387366" cy="1237343"/>
              <a:chOff x="785786" y="4286256"/>
              <a:chExt cx="571504" cy="571504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785561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0919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2470903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2470903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16200000" flipH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40"/>
                <p:cNvCxnSpPr/>
                <p:nvPr/>
              </p:nvCxnSpPr>
              <p:spPr>
                <a:xfrm rot="5400000" flipH="1" flipV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2979809" y="3951815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979809" y="4896873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883" name="Group 43"/>
            <p:cNvGrpSpPr>
              <a:grpSpLocks/>
            </p:cNvGrpSpPr>
            <p:nvPr/>
          </p:nvGrpSpPr>
          <p:grpSpPr bwMode="auto">
            <a:xfrm>
              <a:off x="2349062" y="4830082"/>
              <a:ext cx="1387366" cy="1237343"/>
              <a:chOff x="785786" y="4286256"/>
              <a:chExt cx="571504" cy="571504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785966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0911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247492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>
                  <a:off x="247492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rot="16200000" flipH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rot="5400000" flipH="1" flipV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298076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298076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884" name="Group 52"/>
            <p:cNvGrpSpPr>
              <a:grpSpLocks/>
            </p:cNvGrpSpPr>
            <p:nvPr/>
          </p:nvGrpSpPr>
          <p:grpSpPr bwMode="auto">
            <a:xfrm>
              <a:off x="4950372" y="4830082"/>
              <a:ext cx="1387366" cy="1237343"/>
              <a:chOff x="785786" y="4286256"/>
              <a:chExt cx="571504" cy="571504"/>
            </a:xfrm>
          </p:grpSpPr>
          <p:sp>
            <p:nvSpPr>
              <p:cNvPr id="167" name="Rectangle 166"/>
              <p:cNvSpPr/>
              <p:nvPr/>
            </p:nvSpPr>
            <p:spPr>
              <a:xfrm>
                <a:off x="785561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0903" name="Group 167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>
                  <a:off x="2470903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2470903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 rot="16200000" flipH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 rot="5400000" flipH="1" flipV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>
                  <a:off x="2979809" y="3952553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2979809" y="4901046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0885" name="Group 70"/>
            <p:cNvGrpSpPr>
              <a:grpSpLocks/>
            </p:cNvGrpSpPr>
            <p:nvPr/>
          </p:nvGrpSpPr>
          <p:grpSpPr bwMode="auto">
            <a:xfrm>
              <a:off x="3724450" y="3747050"/>
              <a:ext cx="1225910" cy="1429148"/>
              <a:chOff x="1478449" y="4786322"/>
              <a:chExt cx="310519" cy="405897"/>
            </a:xfrm>
          </p:grpSpPr>
          <p:cxnSp>
            <p:nvCxnSpPr>
              <p:cNvPr id="161" name="Straight Connector 160"/>
              <p:cNvCxnSpPr/>
              <p:nvPr/>
            </p:nvCxnSpPr>
            <p:spPr>
              <a:xfrm>
                <a:off x="1478405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>
                <a:off x="1478405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 rot="16200000" flipH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 rot="5400000" flipH="1" flipV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>
                <a:off x="1695543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>
                <a:off x="1695543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1" name="Straight Connector 150"/>
            <p:cNvCxnSpPr/>
            <p:nvPr/>
          </p:nvCxnSpPr>
          <p:spPr>
            <a:xfrm>
              <a:off x="3736975" y="3128963"/>
              <a:ext cx="121285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3736975" y="5757863"/>
              <a:ext cx="121285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1828800" y="3128963"/>
              <a:ext cx="5207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1828800" y="3748088"/>
              <a:ext cx="5207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1828800" y="5138738"/>
              <a:ext cx="520700" cy="47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1828800" y="5757863"/>
              <a:ext cx="5207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6337300" y="3128963"/>
              <a:ext cx="5207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6337300" y="3748088"/>
              <a:ext cx="5207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6337300" y="5138738"/>
              <a:ext cx="520700" cy="47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6337300" y="5757863"/>
              <a:ext cx="5207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TextBox 198"/>
          <p:cNvSpPr txBox="1"/>
          <p:nvPr/>
        </p:nvSpPr>
        <p:spPr>
          <a:xfrm>
            <a:off x="1295400" y="1954213"/>
            <a:ext cx="4222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N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1295400" y="2563813"/>
            <a:ext cx="3730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E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1295400" y="3957638"/>
            <a:ext cx="3810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S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1219200" y="4567238"/>
            <a:ext cx="5000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W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6858000" y="1954213"/>
            <a:ext cx="4222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N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6858000" y="2563813"/>
            <a:ext cx="3810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S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6858000" y="3957638"/>
            <a:ext cx="3730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E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6781800" y="4567238"/>
            <a:ext cx="5000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4629335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21927 -0.0958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21805 0.08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0" y="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0.21875 0.0032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0" y="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22014 -0.0037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27 -0.09583 L 0.3375 -0.0981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-1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05 0.0882 L 0.34253 0.298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00" y="105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75 0.00324 L 0.33785 -0.2064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10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14 -0.00371 L 0.34097 -0.0041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28 -0.09676 L 0.52691 -0.0041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85 -0.20648 L 0.52518 -0.2990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-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254 0.29884 L 0.52778 0.2937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-3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98 -0.00417 L 0.52848 -0.0062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6" grpId="0" animBg="1"/>
      <p:bldP spid="6" grpId="1" animBg="1"/>
      <p:bldP spid="6" grpId="2" animBg="1"/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74" grpId="0"/>
      <p:bldP spid="75" grpId="0"/>
      <p:bldP spid="76" grpId="0"/>
      <p:bldP spid="77" grpId="0"/>
      <p:bldP spid="93" grpId="0" animBg="1"/>
      <p:bldP spid="94" grpId="0"/>
      <p:bldP spid="95" grpId="0" animBg="1"/>
      <p:bldP spid="97" grpId="0" animBg="1"/>
      <p:bldP spid="99" grpId="0" animBg="1"/>
      <p:bldP spid="98" grpId="0" animBg="1"/>
      <p:bldP spid="144" grpId="0" animBg="1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3400" y="1143000"/>
            <a:ext cx="7620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Problem 2: Packet Reassembly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76400" y="1600200"/>
            <a:ext cx="16764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Inject/Eject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grpSp>
        <p:nvGrpSpPr>
          <p:cNvPr id="3" name="Group 60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5440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Reassembly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Buffers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grpSp>
        <p:nvGrpSpPr>
          <p:cNvPr id="5" name="Group 75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909" y="5067697"/>
            <a:ext cx="19034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Inject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Eject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grpSp>
        <p:nvGrpSpPr>
          <p:cNvPr id="6" name="Group 75"/>
          <p:cNvGrpSpPr/>
          <p:nvPr/>
        </p:nvGrpSpPr>
        <p:grpSpPr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419600" y="1600200"/>
            <a:ext cx="2286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grpSp>
        <p:nvGrpSpPr>
          <p:cNvPr id="7" name="Group 88"/>
          <p:cNvGrpSpPr/>
          <p:nvPr/>
        </p:nvGrpSpPr>
        <p:grpSpPr>
          <a:xfrm>
            <a:off x="4495800" y="1752600"/>
            <a:ext cx="1999343" cy="1905000"/>
            <a:chOff x="642910" y="4286256"/>
            <a:chExt cx="2071702" cy="1500198"/>
          </a:xfrm>
        </p:grpSpPr>
        <p:grpSp>
          <p:nvGrpSpPr>
            <p:cNvPr id="8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1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13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15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 142"/>
          <p:cNvSpPr/>
          <p:nvPr/>
        </p:nvSpPr>
        <p:spPr>
          <a:xfrm>
            <a:off x="1371600" y="5105400"/>
            <a:ext cx="3810000" cy="12954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517702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Reassembly Buffers are Large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59648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Worst case</a:t>
            </a:r>
            <a:r>
              <a:rPr lang="en-US" dirty="0" smtClean="0"/>
              <a:t>: every node sends a packet to one receiver</a:t>
            </a:r>
            <a:endParaRPr lang="en-US" sz="1800" b="1" dirty="0" smtClean="0"/>
          </a:p>
          <a:p>
            <a:r>
              <a:rPr lang="en-US" dirty="0" smtClean="0"/>
              <a:t>Why can’t we </a:t>
            </a:r>
            <a:r>
              <a:rPr lang="en-US" dirty="0" smtClean="0">
                <a:solidFill>
                  <a:srgbClr val="FF0000"/>
                </a:solidFill>
              </a:rPr>
              <a:t>make reassembly buffers smaller?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3581400"/>
            <a:ext cx="838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Node 0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3800" y="3581400"/>
            <a:ext cx="838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Node 1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0800" y="3581400"/>
            <a:ext cx="838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Node N-1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86200" y="5257800"/>
            <a:ext cx="1524000" cy="762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Receiver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6200000" flipH="1">
            <a:off x="3048000" y="4495800"/>
            <a:ext cx="6858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4076700" y="4762500"/>
            <a:ext cx="5334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5562600" y="4572000"/>
            <a:ext cx="762000" cy="60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19200" y="4800600"/>
            <a:ext cx="2138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one packet in flight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per node</a:t>
            </a:r>
            <a:endParaRPr lang="en-US" b="1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400" y="3810000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N </a:t>
            </a: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sending nodes</a:t>
            </a:r>
            <a:endParaRPr lang="en-US" b="1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0200" y="3505200"/>
            <a:ext cx="635110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3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…</a:t>
            </a:r>
            <a:endParaRPr lang="en-US" sz="43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0" y="5334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O(N) space!</a:t>
            </a:r>
            <a:endParaRPr lang="en-US" sz="2400" b="1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357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36576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24384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2954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524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267200" y="4648200"/>
            <a:ext cx="43434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1" name="Rounded Rectangle 20"/>
          <p:cNvSpPr/>
          <p:nvPr/>
        </p:nvSpPr>
        <p:spPr>
          <a:xfrm rot="16200000">
            <a:off x="5857876" y="51149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 Reassembly Buffers Cause Deadlock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1066800"/>
          </a:xfrm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What happens when reassembly buffer is too small?</a:t>
            </a:r>
          </a:p>
          <a:p>
            <a:pPr marL="0" indent="0"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28058" y="292418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14486" y="2895600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43200" y="2895600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976686" y="2895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2372" y="292418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28800" y="2895600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957514" y="2895600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191000" y="2895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4953000" y="2743200"/>
            <a:ext cx="2714644" cy="1785950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Network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2" name="Rounded Rectangle 21"/>
          <p:cNvSpPr/>
          <p:nvPr/>
        </p:nvSpPr>
        <p:spPr>
          <a:xfrm rot="16200000">
            <a:off x="6429372" y="51149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4" name="Rounded Rectangle 23"/>
          <p:cNvSpPr/>
          <p:nvPr/>
        </p:nvSpPr>
        <p:spPr>
          <a:xfrm rot="16200000">
            <a:off x="5934076" y="5495924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5" name="Rounded Rectangle 24"/>
          <p:cNvSpPr/>
          <p:nvPr/>
        </p:nvSpPr>
        <p:spPr>
          <a:xfrm rot="16200000">
            <a:off x="5934076" y="5191124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453198" y="2957514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953264" y="3171828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381628" y="331470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024570" y="295751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rot="16200000" flipH="1">
            <a:off x="6238884" y="4886340"/>
            <a:ext cx="285752" cy="2857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6238884" y="4886340"/>
            <a:ext cx="285752" cy="2857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Down Arrow 35"/>
          <p:cNvSpPr/>
          <p:nvPr/>
        </p:nvSpPr>
        <p:spPr>
          <a:xfrm>
            <a:off x="6270634" y="4600588"/>
            <a:ext cx="214314" cy="28575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10400" y="5029200"/>
            <a:ext cx="1516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cannot eject: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reassembly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buffer full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096008" y="3886208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881826" y="3814770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43400" y="5181600"/>
            <a:ext cx="1328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reassembly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buffer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47800" y="1524000"/>
            <a:ext cx="2088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Many Senders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86000" y="5715000"/>
            <a:ext cx="19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One Receiver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47" name="Rounded Rectangle 46"/>
          <p:cNvSpPr/>
          <p:nvPr/>
        </p:nvSpPr>
        <p:spPr>
          <a:xfrm rot="16200000">
            <a:off x="5857876" y="5419725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8" name="Rounded Rectangle 47"/>
          <p:cNvSpPr/>
          <p:nvPr/>
        </p:nvSpPr>
        <p:spPr>
          <a:xfrm rot="16200000">
            <a:off x="6429372" y="5419725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47686" y="22860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62000" y="22860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3976686" y="2133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191000" y="2133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562600" y="3733800"/>
            <a:ext cx="142876" cy="428628"/>
          </a:xfrm>
          <a:prstGeom prst="roundRect">
            <a:avLst/>
          </a:prstGeom>
          <a:solidFill>
            <a:srgbClr val="FF0000"/>
          </a:solidFill>
          <a:ln>
            <a:solidFill>
              <a:srgbClr val="8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791200" y="30480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6705600" y="32004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7239000" y="32004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3400" y="4191000"/>
            <a:ext cx="2482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Remaining flits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must inject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forward progress</a:t>
            </a:r>
            <a:endParaRPr lang="en-US" sz="2400" dirty="0">
              <a:solidFill>
                <a:srgbClr val="C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58" name="Rounded Rectangle 57"/>
          <p:cNvSpPr/>
          <p:nvPr/>
        </p:nvSpPr>
        <p:spPr>
          <a:xfrm rot="16200000">
            <a:off x="6496051" y="5191124"/>
            <a:ext cx="142876" cy="428628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9" name="Rounded Rectangle 58"/>
          <p:cNvSpPr/>
          <p:nvPr/>
        </p:nvSpPr>
        <p:spPr>
          <a:xfrm rot="16200000">
            <a:off x="6496051" y="5495924"/>
            <a:ext cx="142876" cy="428628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62600" y="1519535"/>
            <a:ext cx="3464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cannot inject new traffic</a:t>
            </a:r>
            <a:endParaRPr lang="en-US" sz="2400" dirty="0">
              <a:solidFill>
                <a:srgbClr val="C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61" name="Arc 60"/>
          <p:cNvSpPr/>
          <p:nvPr/>
        </p:nvSpPr>
        <p:spPr>
          <a:xfrm rot="878137">
            <a:off x="2743541" y="3608676"/>
            <a:ext cx="6172200" cy="1676400"/>
          </a:xfrm>
          <a:prstGeom prst="arc">
            <a:avLst>
              <a:gd name="adj1" fmla="val 5242650"/>
              <a:gd name="adj2" fmla="val 10718815"/>
            </a:avLst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4989689" y="2035763"/>
            <a:ext cx="4094104" cy="2423348"/>
          </a:xfrm>
          <a:custGeom>
            <a:avLst/>
            <a:gdLst>
              <a:gd name="connsiteX0" fmla="*/ 0 w 4094104"/>
              <a:gd name="connsiteY0" fmla="*/ 210726 h 2423348"/>
              <a:gd name="connsiteX1" fmla="*/ 3556000 w 4094104"/>
              <a:gd name="connsiteY1" fmla="*/ 368770 h 2423348"/>
              <a:gd name="connsiteX2" fmla="*/ 3228622 w 4094104"/>
              <a:gd name="connsiteY2" fmla="*/ 2423348 h 242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94104" h="2423348">
                <a:moveTo>
                  <a:pt x="0" y="210726"/>
                </a:moveTo>
                <a:cubicBezTo>
                  <a:pt x="1508948" y="105363"/>
                  <a:pt x="3017896" y="0"/>
                  <a:pt x="3556000" y="368770"/>
                </a:cubicBezTo>
                <a:cubicBezTo>
                  <a:pt x="4094104" y="737540"/>
                  <a:pt x="3661363" y="1580444"/>
                  <a:pt x="3228622" y="2423348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3200" y="2286000"/>
            <a:ext cx="1785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network full</a:t>
            </a:r>
            <a:endParaRPr lang="en-US" sz="2400" dirty="0">
              <a:solidFill>
                <a:srgbClr val="C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24211" y="232610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2221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37" grpId="0" animBg="1"/>
      <p:bldP spid="34" grpId="0" animBg="1"/>
      <p:bldP spid="21" grpId="0" animBg="1"/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2" grpId="0" animBg="1"/>
      <p:bldP spid="13" grpId="0" animBg="1"/>
      <p:bldP spid="13" grpId="1" animBg="1"/>
      <p:bldP spid="16" grpId="0" animBg="1"/>
      <p:bldP spid="22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40" grpId="0"/>
      <p:bldP spid="41" grpId="0" animBg="1"/>
      <p:bldP spid="42" grpId="0" animBg="1"/>
      <p:bldP spid="42" grpId="1" animBg="1"/>
      <p:bldP spid="43" grpId="0"/>
      <p:bldP spid="38" grpId="0"/>
      <p:bldP spid="39" grpId="0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1" grpId="0" animBg="1"/>
      <p:bldP spid="64" grpId="0" animBg="1"/>
      <p:bldP spid="11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457200" y="3657600"/>
            <a:ext cx="1752600" cy="2362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791200" y="3657600"/>
            <a:ext cx="29718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Reserve Space to Avoid Deadlock?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291680"/>
          </a:xfrm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What if every sender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asks permission </a:t>
            </a:r>
            <a:r>
              <a:rPr lang="en-US" dirty="0" smtClean="0">
                <a:sym typeface="Wingdings" pitchFamily="2" charset="2"/>
              </a:rPr>
              <a:t>from the receiver before it sends?</a:t>
            </a:r>
          </a:p>
          <a:p>
            <a:endParaRPr lang="en-US" sz="2000" b="1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2000" b="1" dirty="0" smtClean="0">
                <a:sym typeface="Wingdings" pitchFamily="2" charset="2"/>
              </a:rPr>
              <a:t>	 </a:t>
            </a:r>
            <a:r>
              <a:rPr lang="en-US" sz="2000" b="1" dirty="0" smtClean="0">
                <a:solidFill>
                  <a:srgbClr val="FF0000"/>
                </a:solidFill>
                <a:sym typeface="Wingdings" pitchFamily="2" charset="2"/>
              </a:rPr>
              <a:t>adds additional delay </a:t>
            </a:r>
            <a:r>
              <a:rPr lang="en-US" sz="2000" b="1" dirty="0" smtClean="0">
                <a:sym typeface="Wingdings" pitchFamily="2" charset="2"/>
              </a:rPr>
              <a:t>to every request</a:t>
            </a:r>
          </a:p>
          <a:p>
            <a:pPr lvl="1">
              <a:buNone/>
            </a:pPr>
            <a:endParaRPr lang="en-US" sz="2000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105</a:t>
            </a:fld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5" name="Group 21"/>
          <p:cNvGrpSpPr/>
          <p:nvPr/>
        </p:nvGrpSpPr>
        <p:grpSpPr>
          <a:xfrm rot="16200000">
            <a:off x="5934076" y="4886324"/>
            <a:ext cx="1200152" cy="571504"/>
            <a:chOff x="1371600" y="1676400"/>
            <a:chExt cx="1200152" cy="571504"/>
          </a:xfrm>
        </p:grpSpPr>
        <p:sp>
          <p:nvSpPr>
            <p:cNvPr id="23" name="Rounded Rectangle 22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sp>
        <p:nvSpPr>
          <p:cNvPr id="27" name="Rounded Rectangle 26"/>
          <p:cNvSpPr/>
          <p:nvPr/>
        </p:nvSpPr>
        <p:spPr>
          <a:xfrm rot="5400000">
            <a:off x="6467476" y="4505324"/>
            <a:ext cx="142876" cy="428628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8" name="Rounded Rectangle 27"/>
          <p:cNvSpPr/>
          <p:nvPr/>
        </p:nvSpPr>
        <p:spPr>
          <a:xfrm rot="5400000">
            <a:off x="6467476" y="4810124"/>
            <a:ext cx="142876" cy="42862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9" name="Rounded Rectangle 28"/>
          <p:cNvSpPr/>
          <p:nvPr/>
        </p:nvSpPr>
        <p:spPr>
          <a:xfrm rot="5400000">
            <a:off x="6467476" y="51149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0" name="Rounded Rectangle 29"/>
          <p:cNvSpPr/>
          <p:nvPr/>
        </p:nvSpPr>
        <p:spPr>
          <a:xfrm rot="5400000">
            <a:off x="6467476" y="5419724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67400" y="4191000"/>
            <a:ext cx="2184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reassembly buffers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 rot="5400000">
            <a:off x="1590676" y="48101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006634" y="5029200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flipH="1">
            <a:off x="2590800" y="3886200"/>
            <a:ext cx="167640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Reserve Slot?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343400" y="4075112"/>
            <a:ext cx="609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543800" y="4800600"/>
            <a:ext cx="111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Reserved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4648200" y="4419600"/>
            <a:ext cx="9144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ACK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rot="10800000">
            <a:off x="4114800" y="4600575"/>
            <a:ext cx="381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1"/>
          <p:cNvGrpSpPr/>
          <p:nvPr/>
        </p:nvGrpSpPr>
        <p:grpSpPr>
          <a:xfrm rot="16200000">
            <a:off x="6505572" y="4886324"/>
            <a:ext cx="1200152" cy="571504"/>
            <a:chOff x="1371600" y="1676400"/>
            <a:chExt cx="1200152" cy="571504"/>
          </a:xfrm>
        </p:grpSpPr>
        <p:sp>
          <p:nvSpPr>
            <p:cNvPr id="57" name="Rounded Rectangle 56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sp>
        <p:nvSpPr>
          <p:cNvPr id="61" name="Rounded Rectangle 60"/>
          <p:cNvSpPr/>
          <p:nvPr/>
        </p:nvSpPr>
        <p:spPr>
          <a:xfrm rot="5400000">
            <a:off x="7029448" y="4810124"/>
            <a:ext cx="142876" cy="42862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2" name="Rounded Rectangle 61"/>
          <p:cNvSpPr/>
          <p:nvPr/>
        </p:nvSpPr>
        <p:spPr>
          <a:xfrm rot="5400000">
            <a:off x="1590676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2009775" y="5257800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90600" y="3657600"/>
            <a:ext cx="89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Sender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77000" y="25146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Reserve Slot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ACK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Send Packet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791200" y="27051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791200" y="29718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791200" y="3275012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705600" y="3657600"/>
            <a:ext cx="104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Receiver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4840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0.25 3.7037E-6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53629 -0.00023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59809 -0.03356 " pathEditMode="relative" rAng="0" ptsTypes="AA">
                                      <p:cBhvr>
                                        <p:cTn id="10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7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8" grpId="0" animBg="1"/>
      <p:bldP spid="28" grpId="1" animBg="1"/>
      <p:bldP spid="32" grpId="0" animBg="1"/>
      <p:bldP spid="37" grpId="0" animBg="1"/>
      <p:bldP spid="37" grpId="1" animBg="1"/>
      <p:bldP spid="37" grpId="2" animBg="1"/>
      <p:bldP spid="52" grpId="0"/>
      <p:bldP spid="53" grpId="0" animBg="1"/>
      <p:bldP spid="53" grpId="1" animBg="1"/>
      <p:bldP spid="53" grpId="2" animBg="1"/>
      <p:bldP spid="61" grpId="0" animBg="1"/>
      <p:bldP spid="61" grpId="1" animBg="1"/>
      <p:bldP spid="62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5791200" y="3657600"/>
            <a:ext cx="29718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04800" y="3657600"/>
            <a:ext cx="19812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2" name="Rounded Rectangle 61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7" name="Rounded Rectangle 46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Escaping Deadlock with Retransmissions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1834480"/>
          </a:xfrm>
        </p:spPr>
        <p:txBody>
          <a:bodyPr/>
          <a:lstStyle/>
          <a:p>
            <a:r>
              <a:rPr lang="en-US" sz="2600" dirty="0" smtClean="0"/>
              <a:t>Sender is optimistic instead: assume buffer is free</a:t>
            </a:r>
          </a:p>
          <a:p>
            <a:pPr lvl="1"/>
            <a:r>
              <a:rPr lang="en-US" dirty="0" smtClean="0"/>
              <a:t>If not, receiver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drops</a:t>
            </a:r>
            <a:r>
              <a:rPr lang="en-US" b="1" dirty="0" smtClean="0"/>
              <a:t> </a:t>
            </a:r>
            <a:r>
              <a:rPr lang="en-US" dirty="0" smtClean="0"/>
              <a:t>and NACKs; sender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retransmits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b="1" dirty="0" smtClean="0">
                <a:solidFill>
                  <a:srgbClr val="3B812F"/>
                </a:solidFill>
                <a:sym typeface="Wingdings" pitchFamily="2" charset="2"/>
              </a:rPr>
              <a:t>no additional delay</a:t>
            </a:r>
            <a:r>
              <a:rPr lang="en-US" b="1" dirty="0" smtClean="0">
                <a:sym typeface="Wingdings" pitchFamily="2" charset="2"/>
              </a:rPr>
              <a:t> in best case</a:t>
            </a:r>
          </a:p>
          <a:p>
            <a:pPr lvl="1">
              <a:buNone/>
            </a:pPr>
            <a:r>
              <a:rPr lang="en-US" b="1" dirty="0" smtClean="0">
                <a:sym typeface="Wingdings" pitchFamily="2" charset="2"/>
              </a:rPr>
              <a:t>	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transmit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buffering overhead </a:t>
            </a:r>
            <a:r>
              <a:rPr lang="en-US" b="1" dirty="0" smtClean="0">
                <a:sym typeface="Wingdings" pitchFamily="2" charset="2"/>
              </a:rPr>
              <a:t>for all packets</a:t>
            </a:r>
          </a:p>
          <a:p>
            <a:pPr lvl="1">
              <a:buNone/>
            </a:pPr>
            <a:r>
              <a:rPr lang="en-US" b="1" dirty="0" smtClean="0">
                <a:sym typeface="Wingdings" pitchFamily="2" charset="2"/>
              </a:rPr>
              <a:t>	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potentially many retransmits</a:t>
            </a:r>
            <a:endParaRPr lang="en-US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106</a:t>
            </a:fld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6" name="Group 36"/>
          <p:cNvGrpSpPr/>
          <p:nvPr/>
        </p:nvGrpSpPr>
        <p:grpSpPr>
          <a:xfrm rot="16200000">
            <a:off x="5908198" y="4752972"/>
            <a:ext cx="1200152" cy="571504"/>
            <a:chOff x="1371600" y="1676400"/>
            <a:chExt cx="1200152" cy="571504"/>
          </a:xfrm>
        </p:grpSpPr>
        <p:sp>
          <p:nvSpPr>
            <p:cNvPr id="38" name="Rounded Rectangle 37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sp>
        <p:nvSpPr>
          <p:cNvPr id="42" name="Rounded Rectangle 41"/>
          <p:cNvSpPr/>
          <p:nvPr/>
        </p:nvSpPr>
        <p:spPr>
          <a:xfrm rot="5400000">
            <a:off x="6441598" y="4371972"/>
            <a:ext cx="142876" cy="428628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4" name="Rounded Rectangle 43"/>
          <p:cNvSpPr/>
          <p:nvPr/>
        </p:nvSpPr>
        <p:spPr>
          <a:xfrm rot="5400000">
            <a:off x="6441598" y="4981572"/>
            <a:ext cx="142876" cy="428628"/>
          </a:xfrm>
          <a:prstGeom prst="roundRect">
            <a:avLst/>
          </a:prstGeom>
          <a:solidFill>
            <a:srgbClr val="002060"/>
          </a:solidFill>
          <a:ln>
            <a:solidFill>
              <a:srgbClr val="05004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5" name="Rounded Rectangle 44"/>
          <p:cNvSpPr/>
          <p:nvPr/>
        </p:nvSpPr>
        <p:spPr>
          <a:xfrm rot="5400000">
            <a:off x="6441598" y="528637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91400" y="5029200"/>
            <a:ext cx="138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Reassembly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Buffers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272803" y="5276848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 rot="5400000">
            <a:off x="6432601" y="466724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33" name="Group 21"/>
          <p:cNvGrpSpPr/>
          <p:nvPr/>
        </p:nvGrpSpPr>
        <p:grpSpPr>
          <a:xfrm rot="16200000">
            <a:off x="6480229" y="4752972"/>
            <a:ext cx="1200152" cy="571504"/>
            <a:chOff x="1371600" y="1676400"/>
            <a:chExt cx="1200152" cy="571504"/>
          </a:xfrm>
        </p:grpSpPr>
        <p:sp>
          <p:nvSpPr>
            <p:cNvPr id="34" name="Rounded Rectangle 33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sp>
        <p:nvSpPr>
          <p:cNvPr id="53" name="Rounded Rectangle 52"/>
          <p:cNvSpPr/>
          <p:nvPr/>
        </p:nvSpPr>
        <p:spPr>
          <a:xfrm rot="16200000">
            <a:off x="1752600" y="5257800"/>
            <a:ext cx="3048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4" name="Rounded Rectangle 53"/>
          <p:cNvSpPr/>
          <p:nvPr/>
        </p:nvSpPr>
        <p:spPr>
          <a:xfrm rot="16200000">
            <a:off x="1752600" y="4953000"/>
            <a:ext cx="3048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9600" y="4267200"/>
            <a:ext cx="1278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Retransmit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Buffers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52" name="Rounded Rectangle 51"/>
          <p:cNvSpPr/>
          <p:nvPr/>
        </p:nvSpPr>
        <p:spPr>
          <a:xfrm rot="5400000">
            <a:off x="1838329" y="5019671"/>
            <a:ext cx="152400" cy="47625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953000" y="4267200"/>
            <a:ext cx="82747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NACK!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3816" y="3657600"/>
            <a:ext cx="89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Sender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 rot="5400000">
            <a:off x="7000876" y="5295899"/>
            <a:ext cx="142876" cy="428628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2" name="Rounded Rectangle 31"/>
          <p:cNvSpPr/>
          <p:nvPr/>
        </p:nvSpPr>
        <p:spPr>
          <a:xfrm rot="5400000">
            <a:off x="7000876" y="4362449"/>
            <a:ext cx="142876" cy="428628"/>
          </a:xfrm>
          <a:prstGeom prst="roundRect">
            <a:avLst/>
          </a:prstGeom>
          <a:noFill/>
          <a:ln>
            <a:solidFill>
              <a:schemeClr val="tx2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8" name="Rounded Rectangle 57"/>
          <p:cNvSpPr/>
          <p:nvPr/>
        </p:nvSpPr>
        <p:spPr>
          <a:xfrm rot="5400000">
            <a:off x="7000876" y="4667248"/>
            <a:ext cx="142876" cy="428628"/>
          </a:xfrm>
          <a:prstGeom prst="roundRect">
            <a:avLst/>
          </a:prstGeom>
          <a:noFill/>
          <a:ln>
            <a:solidFill>
              <a:srgbClr val="8C0000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9" name="Rounded Rectangle 58"/>
          <p:cNvSpPr/>
          <p:nvPr/>
        </p:nvSpPr>
        <p:spPr>
          <a:xfrm rot="5400000">
            <a:off x="7000876" y="4981574"/>
            <a:ext cx="142876" cy="428628"/>
          </a:xfrm>
          <a:prstGeom prst="roundRect">
            <a:avLst/>
          </a:prstGeom>
          <a:noFill/>
          <a:ln>
            <a:solidFill>
              <a:srgbClr val="05004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0" name="Rounded Rectangle 59"/>
          <p:cNvSpPr/>
          <p:nvPr/>
        </p:nvSpPr>
        <p:spPr>
          <a:xfrm rot="16200000">
            <a:off x="1166809" y="49625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1" name="Rounded Rectangle 60"/>
          <p:cNvSpPr/>
          <p:nvPr/>
        </p:nvSpPr>
        <p:spPr>
          <a:xfrm rot="16200000">
            <a:off x="1152528" y="52673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3" name="Rounded Rectangle 62"/>
          <p:cNvSpPr/>
          <p:nvPr/>
        </p:nvSpPr>
        <p:spPr>
          <a:xfrm rot="5400000">
            <a:off x="1824037" y="5024438"/>
            <a:ext cx="152400" cy="46672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05400" y="4419600"/>
            <a:ext cx="59663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ACK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65" name="Rounded Rectangle 64"/>
          <p:cNvSpPr/>
          <p:nvPr/>
        </p:nvSpPr>
        <p:spPr>
          <a:xfrm rot="5400000">
            <a:off x="4333876" y="34385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1" name="Rounded Rectangle 50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705600" y="3657600"/>
            <a:ext cx="104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Receiver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86400" y="1828800"/>
            <a:ext cx="327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Send (2 flits)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Drop, NACK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Other packet completes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Retransmit packet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ACK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Sender frees data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4953000" y="19812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953000" y="22860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953000" y="25146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953000" y="2817812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4953000" y="31242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4953000" y="33528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 rot="5400000">
            <a:off x="7000876" y="4667249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917678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45 -0.00208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 -0.00208 L 0.45 0.09792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3681 0.0509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2849 0.17847 " pathEditMode="relative" rAng="0" ptsTypes="AA">
                                      <p:cBhvr>
                                        <p:cTn id="10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5698 -0.05278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56563 -0.05556 " pathEditMode="relative" rAng="0" ptsTypes="AA">
                                      <p:cBhvr>
                                        <p:cTn id="1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81" y="-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3681 0.05093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9" grpId="0" animBg="1"/>
      <p:bldP spid="62" grpId="0" animBg="1"/>
      <p:bldP spid="62" grpId="1" animBg="1"/>
      <p:bldP spid="47" grpId="0" animBg="1"/>
      <p:bldP spid="47" grpId="1" animBg="1"/>
      <p:bldP spid="47" grpId="2" animBg="1"/>
      <p:bldP spid="47" grpId="3" animBg="1"/>
      <p:bldP spid="42" grpId="0" animBg="1"/>
      <p:bldP spid="44" grpId="0" animBg="1"/>
      <p:bldP spid="45" grpId="0" animBg="1"/>
      <p:bldP spid="46" grpId="0"/>
      <p:bldP spid="50" grpId="0" animBg="1"/>
      <p:bldP spid="50" grpId="1" animBg="1"/>
      <p:bldP spid="53" grpId="0" animBg="1"/>
      <p:bldP spid="54" grpId="0" animBg="1"/>
      <p:bldP spid="55" grpId="0"/>
      <p:bldP spid="52" grpId="0" animBg="1"/>
      <p:bldP spid="52" grpId="1" animBg="1"/>
      <p:bldP spid="57" grpId="0" animBg="1"/>
      <p:bldP spid="57" grpId="1" animBg="1"/>
      <p:bldP spid="57" grpId="2" animBg="1"/>
      <p:bldP spid="30" grpId="0"/>
      <p:bldP spid="31" grpId="0" animBg="1"/>
      <p:bldP spid="32" grpId="0" animBg="1"/>
      <p:bldP spid="58" grpId="0" animBg="1"/>
      <p:bldP spid="58" grpId="1" animBg="1"/>
      <p:bldP spid="59" grpId="0" animBg="1"/>
      <p:bldP spid="60" grpId="0" animBg="1"/>
      <p:bldP spid="61" grpId="0" animBg="1"/>
      <p:bldP spid="63" grpId="0" animBg="1"/>
      <p:bldP spid="63" grpId="1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51" grpId="0" animBg="1"/>
      <p:bldP spid="51" grpId="1" animBg="1"/>
      <p:bldP spid="51" grpId="2" animBg="1"/>
      <p:bldP spid="66" grpId="0"/>
      <p:bldP spid="68" grpId="0"/>
      <p:bldP spid="68" grpId="1"/>
      <p:bldP spid="36" grpId="0" animBg="1"/>
      <p:bldP spid="36" grpId="1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Retransmitting Only Once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ym typeface="Wingdings" pitchFamily="2" charset="2"/>
              </a:rPr>
              <a:t>Key Idea:</a:t>
            </a:r>
            <a:r>
              <a:rPr lang="en-US" dirty="0" smtClean="0">
                <a:sym typeface="Wingdings" pitchFamily="2" charset="2"/>
              </a:rPr>
              <a:t> Retransmit only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when space becomes available.</a:t>
            </a:r>
          </a:p>
          <a:p>
            <a:pPr lvl="1">
              <a:buNone/>
            </a:pPr>
            <a:r>
              <a:rPr lang="en-US" sz="2400" dirty="0" smtClean="0">
                <a:sym typeface="Wingdings" pitchFamily="2" charset="2"/>
              </a:rPr>
              <a:t> Receiver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drops packet</a:t>
            </a:r>
            <a:r>
              <a:rPr lang="en-US" sz="2400" dirty="0" smtClean="0">
                <a:sym typeface="Wingdings" pitchFamily="2" charset="2"/>
              </a:rPr>
              <a:t> if full;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notes</a:t>
            </a:r>
            <a:r>
              <a:rPr lang="en-US" sz="2400" dirty="0" smtClean="0">
                <a:sym typeface="Wingdings" pitchFamily="2" charset="2"/>
              </a:rPr>
              <a:t> which packet it drops</a:t>
            </a:r>
          </a:p>
          <a:p>
            <a:pPr marL="344487" lvl="1" indent="0">
              <a:buNone/>
            </a:pPr>
            <a:r>
              <a:rPr lang="en-US" sz="2400" dirty="0">
                <a:sym typeface="Wingdings" pitchFamily="2" charset="2"/>
              </a:rPr>
              <a:t> When </a:t>
            </a:r>
            <a:r>
              <a:rPr lang="en-US" sz="2400" dirty="0" smtClean="0">
                <a:sym typeface="Wingdings" pitchFamily="2" charset="2"/>
              </a:rPr>
              <a:t>space frees up, receiver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reserves space </a:t>
            </a:r>
            <a:r>
              <a:rPr lang="en-US" sz="2400" dirty="0" smtClean="0">
                <a:sym typeface="Wingdings" pitchFamily="2" charset="2"/>
              </a:rPr>
              <a:t>so</a:t>
            </a:r>
          </a:p>
          <a:p>
            <a:pPr marL="344487" lvl="1" indent="0">
              <a:buNone/>
            </a:pPr>
            <a:r>
              <a:rPr lang="en-US" sz="2400" dirty="0" smtClean="0">
                <a:sym typeface="Wingdings" pitchFamily="2" charset="2"/>
              </a:rPr>
              <a:t>    retransmit is successful</a:t>
            </a:r>
          </a:p>
          <a:p>
            <a:pPr marL="344487" lvl="1" indent="0">
              <a:buNone/>
            </a:pPr>
            <a:r>
              <a:rPr lang="en-US" sz="2400" dirty="0">
                <a:sym typeface="Wingdings" pitchFamily="2" charset="2"/>
              </a:rPr>
              <a:t> Receiver </a:t>
            </a:r>
            <a:r>
              <a:rPr lang="en-US" sz="2400" dirty="0" smtClean="0">
                <a:sym typeface="Wingdings" pitchFamily="2" charset="2"/>
              </a:rPr>
              <a:t>notifies sender to retransmit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3657600"/>
            <a:ext cx="1905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Rounded Rectangle 5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1200" y="3657600"/>
            <a:ext cx="29718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ounded Rectangle 7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9" name="Group 36"/>
          <p:cNvGrpSpPr/>
          <p:nvPr/>
        </p:nvGrpSpPr>
        <p:grpSpPr>
          <a:xfrm rot="16200000">
            <a:off x="5908198" y="4752972"/>
            <a:ext cx="1200152" cy="571504"/>
            <a:chOff x="1371600" y="1676400"/>
            <a:chExt cx="1200152" cy="571504"/>
          </a:xfrm>
        </p:grpSpPr>
        <p:sp>
          <p:nvSpPr>
            <p:cNvPr id="10" name="Rounded Rectangle 9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 rot="5400000">
            <a:off x="6441598" y="4371972"/>
            <a:ext cx="142876" cy="428628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5" name="Rounded Rectangle 14"/>
          <p:cNvSpPr/>
          <p:nvPr/>
        </p:nvSpPr>
        <p:spPr>
          <a:xfrm rot="5400000">
            <a:off x="6441598" y="4981572"/>
            <a:ext cx="142876" cy="428628"/>
          </a:xfrm>
          <a:prstGeom prst="roundRect">
            <a:avLst/>
          </a:prstGeom>
          <a:solidFill>
            <a:srgbClr val="002060"/>
          </a:solidFill>
          <a:ln>
            <a:solidFill>
              <a:srgbClr val="05004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6" name="Rounded Rectangle 15"/>
          <p:cNvSpPr/>
          <p:nvPr/>
        </p:nvSpPr>
        <p:spPr>
          <a:xfrm rot="5400000">
            <a:off x="6441598" y="528637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1400" y="5029200"/>
            <a:ext cx="138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Reassembly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Buffers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72803" y="5276848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 rot="5400000">
            <a:off x="6432601" y="466724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20" name="Group 21"/>
          <p:cNvGrpSpPr/>
          <p:nvPr/>
        </p:nvGrpSpPr>
        <p:grpSpPr>
          <a:xfrm rot="16200000">
            <a:off x="6480229" y="4752972"/>
            <a:ext cx="1200152" cy="571504"/>
            <a:chOff x="1371600" y="1676400"/>
            <a:chExt cx="1200152" cy="571504"/>
          </a:xfrm>
        </p:grpSpPr>
        <p:sp>
          <p:nvSpPr>
            <p:cNvPr id="21" name="Rounded Rectangle 20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 rot="16200000">
            <a:off x="1743076" y="52673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6" name="Rounded Rectangle 25"/>
          <p:cNvSpPr/>
          <p:nvPr/>
        </p:nvSpPr>
        <p:spPr>
          <a:xfrm rot="16200000">
            <a:off x="1743076" y="49625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9600" y="4267200"/>
            <a:ext cx="1278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Retransmit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Buffers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28" name="Rounded Rectangle 27"/>
          <p:cNvSpPr/>
          <p:nvPr/>
        </p:nvSpPr>
        <p:spPr>
          <a:xfrm rot="5400000">
            <a:off x="1209671" y="5019671"/>
            <a:ext cx="152400" cy="47625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0600" y="4267200"/>
            <a:ext cx="761747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NACK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3816" y="3657600"/>
            <a:ext cx="89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Sender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 rot="5400000">
            <a:off x="7000876" y="5295899"/>
            <a:ext cx="142876" cy="428628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2" name="Rounded Rectangle 31"/>
          <p:cNvSpPr/>
          <p:nvPr/>
        </p:nvSpPr>
        <p:spPr>
          <a:xfrm rot="5400000">
            <a:off x="7000876" y="4362449"/>
            <a:ext cx="142876" cy="428628"/>
          </a:xfrm>
          <a:prstGeom prst="roundRect">
            <a:avLst/>
          </a:prstGeom>
          <a:noFill/>
          <a:ln>
            <a:solidFill>
              <a:schemeClr val="tx2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" name="Rounded Rectangle 32"/>
          <p:cNvSpPr/>
          <p:nvPr/>
        </p:nvSpPr>
        <p:spPr>
          <a:xfrm rot="5400000">
            <a:off x="7000876" y="46577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4" name="Rounded Rectangle 33"/>
          <p:cNvSpPr/>
          <p:nvPr/>
        </p:nvSpPr>
        <p:spPr>
          <a:xfrm rot="5400000">
            <a:off x="7000876" y="4667248"/>
            <a:ext cx="142876" cy="428628"/>
          </a:xfrm>
          <a:prstGeom prst="roundRect">
            <a:avLst/>
          </a:prstGeom>
          <a:noFill/>
          <a:ln>
            <a:solidFill>
              <a:srgbClr val="8C0000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7000876" y="4981574"/>
            <a:ext cx="142876" cy="428628"/>
          </a:xfrm>
          <a:prstGeom prst="roundRect">
            <a:avLst/>
          </a:prstGeom>
          <a:noFill/>
          <a:ln>
            <a:solidFill>
              <a:srgbClr val="05004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6" name="Rounded Rectangle 35"/>
          <p:cNvSpPr/>
          <p:nvPr/>
        </p:nvSpPr>
        <p:spPr>
          <a:xfrm rot="16200000">
            <a:off x="1166809" y="49625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7" name="Rounded Rectangle 36"/>
          <p:cNvSpPr/>
          <p:nvPr/>
        </p:nvSpPr>
        <p:spPr>
          <a:xfrm rot="16200000">
            <a:off x="1152528" y="52673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0" name="Rounded Rectangle 39"/>
          <p:cNvSpPr/>
          <p:nvPr/>
        </p:nvSpPr>
        <p:spPr>
          <a:xfrm rot="5400000">
            <a:off x="4333876" y="34385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1" name="Rounded Rectangle 40"/>
          <p:cNvSpPr/>
          <p:nvPr/>
        </p:nvSpPr>
        <p:spPr>
          <a:xfrm rot="5400000">
            <a:off x="1819276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315200" y="4675108"/>
            <a:ext cx="111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Reserved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05600" y="3657600"/>
            <a:ext cx="104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Receiver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19800" y="3276600"/>
            <a:ext cx="2534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Pending: Node 0 </a:t>
            </a:r>
            <a:r>
              <a:rPr lang="en-US" dirty="0" err="1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Req</a:t>
            </a:r>
            <a:r>
              <a:rPr lang="en-US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 0</a:t>
            </a:r>
            <a:endParaRPr lang="en-US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7350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6 L 0.45903 -0.05579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972 -0.05671 L 0.45972 0.04329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2849 0.17847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3681 0.05093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56858 -0.05416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-2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5698 -0.05278 " pathEditMode="relative" rAng="0" ptsTypes="AA">
                                      <p:cBhvr>
                                        <p:cTn id="1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  <p:bldP spid="8" grpId="1" animBg="1"/>
      <p:bldP spid="8" grpId="2" animBg="1"/>
      <p:bldP spid="8" grpId="3" animBg="1"/>
      <p:bldP spid="14" grpId="0" animBg="1"/>
      <p:bldP spid="15" grpId="0" animBg="1"/>
      <p:bldP spid="16" grpId="0" animBg="1"/>
      <p:bldP spid="17" grpId="0"/>
      <p:bldP spid="19" grpId="0" animBg="1"/>
      <p:bldP spid="19" grpId="1" animBg="1"/>
      <p:bldP spid="25" grpId="0" animBg="1"/>
      <p:bldP spid="26" grpId="0" animBg="1"/>
      <p:bldP spid="27" grpId="0"/>
      <p:bldP spid="28" grpId="0" animBg="1"/>
      <p:bldP spid="28" grpId="1" animBg="1"/>
      <p:bldP spid="29" grpId="0" animBg="1"/>
      <p:bldP spid="30" grpId="0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7" grpId="0" animBg="1"/>
      <p:bldP spid="40" grpId="0" animBg="1"/>
      <p:bldP spid="41" grpId="0" animBg="1"/>
      <p:bldP spid="41" grpId="1" animBg="1"/>
      <p:bldP spid="42" grpId="0"/>
      <p:bldP spid="43" grpId="0"/>
      <p:bldP spid="4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3400" y="1143000"/>
            <a:ext cx="7620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Using MSHRs as Reassembly Buffers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76400" y="1600200"/>
            <a:ext cx="16764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Inject/Eject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grpSp>
        <p:nvGrpSpPr>
          <p:cNvPr id="3" name="Group 60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5440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Reassembly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Buffers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grpSp>
        <p:nvGrpSpPr>
          <p:cNvPr id="5" name="Group 75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909" y="5067697"/>
            <a:ext cx="19034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Inject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Eject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grpSp>
        <p:nvGrpSpPr>
          <p:cNvPr id="6" name="Group 75"/>
          <p:cNvGrpSpPr/>
          <p:nvPr/>
        </p:nvGrpSpPr>
        <p:grpSpPr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419600" y="1600200"/>
            <a:ext cx="2286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grpSp>
        <p:nvGrpSpPr>
          <p:cNvPr id="7" name="Group 88"/>
          <p:cNvGrpSpPr/>
          <p:nvPr/>
        </p:nvGrpSpPr>
        <p:grpSpPr>
          <a:xfrm>
            <a:off x="4495800" y="1752600"/>
            <a:ext cx="1999343" cy="1905000"/>
            <a:chOff x="642910" y="4286256"/>
            <a:chExt cx="2071702" cy="1500198"/>
          </a:xfrm>
        </p:grpSpPr>
        <p:grpSp>
          <p:nvGrpSpPr>
            <p:cNvPr id="8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1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13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000000"/>
                  </a:solidFill>
                  <a:latin typeface="Tahoma"/>
                </a:endParaRPr>
              </a:p>
            </p:txBody>
          </p:sp>
          <p:grpSp>
            <p:nvGrpSpPr>
              <p:cNvPr id="15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Miss Buffers (MSHRs)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1219200" y="5029200"/>
            <a:ext cx="4114800" cy="12954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152400" y="2057400"/>
            <a:ext cx="8839200" cy="2286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1000" y="22098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solidFill>
                  <a:srgbClr val="000000"/>
                </a:solidFill>
                <a:latin typeface="Wingdings" pitchFamily="2" charset="2"/>
                <a:ea typeface="+mn-ea"/>
                <a:cs typeface="+mn-cs"/>
              </a:rPr>
              <a:t>C </a:t>
            </a:r>
            <a:r>
              <a:rPr lang="en-US" sz="40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Using miss buffers for 	reassembly makes this a</a:t>
            </a:r>
            <a:endParaRPr lang="en-US" sz="2800" dirty="0" smtClean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	truly </a:t>
            </a:r>
            <a:r>
              <a:rPr lang="en-US" sz="4000" b="1" dirty="0" err="1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bufferless</a:t>
            </a:r>
            <a:r>
              <a:rPr lang="en-US" sz="4000" b="1" dirty="0" smtClean="0">
                <a:solidFill>
                  <a:srgbClr val="C00000"/>
                </a:solidFill>
                <a:latin typeface="Tahoma"/>
                <a:ea typeface="+mn-ea"/>
                <a:cs typeface="+mn-cs"/>
              </a:rPr>
              <a:t> network.</a:t>
            </a:r>
          </a:p>
        </p:txBody>
      </p:sp>
    </p:spTree>
    <p:extLst>
      <p:ext uri="{BB962C8B-B14F-4D97-AF65-F5344CB8AC3E}">
        <p14:creationId xmlns:p14="http://schemas.microsoft.com/office/powerpoint/2010/main" val="3027264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85" grpId="0" animBg="1"/>
      <p:bldP spid="86" grpId="0" animBg="1"/>
      <p:bldP spid="87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/>
          <p:cNvSpPr/>
          <p:nvPr/>
        </p:nvSpPr>
        <p:spPr>
          <a:xfrm>
            <a:off x="609600" y="1219200"/>
            <a:ext cx="7620000" cy="3657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3" name="Group 128"/>
          <p:cNvGrpSpPr/>
          <p:nvPr/>
        </p:nvGrpSpPr>
        <p:grpSpPr>
          <a:xfrm>
            <a:off x="5029200" y="1600200"/>
            <a:ext cx="1676400" cy="2819400"/>
            <a:chOff x="3352800" y="1524000"/>
            <a:chExt cx="1676400" cy="2819400"/>
          </a:xfrm>
        </p:grpSpPr>
        <p:sp>
          <p:nvSpPr>
            <p:cNvPr id="106" name="Rectangle 105"/>
            <p:cNvSpPr/>
            <p:nvPr/>
          </p:nvSpPr>
          <p:spPr>
            <a:xfrm>
              <a:off x="3352800" y="1524000"/>
              <a:ext cx="1676400" cy="28194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34290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34290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44958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44958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16200000" flipH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</p:grpSp>
      <p:grpSp>
        <p:nvGrpSpPr>
          <p:cNvPr id="5" name="Group 148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8" name="Straight Connector 127"/>
          <p:cNvCxnSpPr/>
          <p:nvPr/>
        </p:nvCxnSpPr>
        <p:spPr>
          <a:xfrm>
            <a:off x="67056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68968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49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5" name="Straight Connector 154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-75009" y="5105797"/>
            <a:ext cx="19796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914400" y="48006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Inject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676400" y="1600200"/>
            <a:ext cx="26670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Deflection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Routing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Logic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334000" y="1219200"/>
            <a:ext cx="1068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Crossbar</a:t>
            </a:r>
            <a:endParaRPr lang="en-US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 smtClean="0"/>
              <a:t>CHIPPER</a:t>
            </a:r>
            <a:r>
              <a:rPr lang="en-US" sz="2800" dirty="0" smtClean="0"/>
              <a:t>:</a:t>
            </a:r>
            <a:r>
              <a:rPr lang="en-US" sz="2600" dirty="0" smtClean="0"/>
              <a:t> </a:t>
            </a:r>
            <a:r>
              <a:rPr lang="en-US" sz="2600" b="1" u="sng" dirty="0" smtClean="0"/>
              <a:t>Ch</a:t>
            </a:r>
            <a:r>
              <a:rPr lang="en-US" sz="2600" dirty="0" smtClean="0"/>
              <a:t>eap </a:t>
            </a:r>
            <a:r>
              <a:rPr lang="en-US" sz="2600" b="1" u="sng" dirty="0" smtClean="0"/>
              <a:t>I</a:t>
            </a:r>
            <a:r>
              <a:rPr lang="en-US" sz="2600" dirty="0" smtClean="0"/>
              <a:t>nterconnect </a:t>
            </a:r>
            <a:r>
              <a:rPr lang="en-US" sz="2600" b="1" u="sng" dirty="0" smtClean="0"/>
              <a:t>P</a:t>
            </a:r>
            <a:r>
              <a:rPr lang="en-US" sz="2600" dirty="0" smtClean="0"/>
              <a:t>artially-</a:t>
            </a:r>
            <a:r>
              <a:rPr lang="en-US" sz="2600" b="1" u="sng" dirty="0" smtClean="0"/>
              <a:t>Pe</a:t>
            </a:r>
            <a:r>
              <a:rPr lang="en-US" sz="2600" dirty="0" smtClean="0"/>
              <a:t>rmuting </a:t>
            </a:r>
            <a:r>
              <a:rPr lang="en-US" sz="2600" b="1" u="sng" dirty="0" smtClean="0"/>
              <a:t>R</a:t>
            </a:r>
            <a:r>
              <a:rPr lang="en-US" sz="2600" dirty="0" smtClean="0"/>
              <a:t>outer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46482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Reassembly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latin typeface="Tahoma"/>
              </a:rPr>
              <a:t>Buffers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grpSp>
        <p:nvGrpSpPr>
          <p:cNvPr id="7" name="Group 121"/>
          <p:cNvGrpSpPr/>
          <p:nvPr/>
        </p:nvGrpSpPr>
        <p:grpSpPr>
          <a:xfrm>
            <a:off x="4343400" y="1905000"/>
            <a:ext cx="685800" cy="2211388"/>
            <a:chOff x="1066800" y="1828800"/>
            <a:chExt cx="1600200" cy="2211388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1066800" y="18288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066800" y="23622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66800" y="2895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066800" y="34290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066800" y="4038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/>
          <p:cNvSpPr txBox="1"/>
          <p:nvPr/>
        </p:nvSpPr>
        <p:spPr>
          <a:xfrm>
            <a:off x="6477000" y="48006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ahoma"/>
                <a:ea typeface="+mn-ea"/>
                <a:cs typeface="+mn-cs"/>
              </a:rPr>
              <a:t>Eject</a:t>
            </a:r>
            <a:endParaRPr lang="en-US" sz="2400" dirty="0">
              <a:solidFill>
                <a:srgbClr val="00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828800" y="762000"/>
            <a:ext cx="5170583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Baseline </a:t>
            </a:r>
            <a:r>
              <a:rPr lang="en-US" sz="2400" dirty="0" err="1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Bufferless</a:t>
            </a: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 Deflection Router</a:t>
            </a:r>
            <a:endParaRPr lang="en-US" sz="2400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826173" y="2286000"/>
            <a:ext cx="2364827" cy="1447800"/>
            <a:chOff x="152400" y="1752600"/>
            <a:chExt cx="6858000" cy="2209800"/>
          </a:xfrm>
        </p:grpSpPr>
        <p:sp>
          <p:nvSpPr>
            <p:cNvPr id="41" name="Rounded Rectangle 40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000000"/>
                </a:solidFill>
                <a:latin typeface="Tahoma"/>
              </a:endParaRPr>
            </a:p>
          </p:txBody>
        </p:sp>
        <p:grpSp>
          <p:nvGrpSpPr>
            <p:cNvPr id="42" name="Group 121"/>
            <p:cNvGrpSpPr/>
            <p:nvPr/>
          </p:nvGrpSpPr>
          <p:grpSpPr>
            <a:xfrm>
              <a:off x="304800" y="2330450"/>
              <a:ext cx="6400800" cy="1454150"/>
              <a:chOff x="304800" y="2330450"/>
              <a:chExt cx="6400800" cy="1454150"/>
            </a:xfrm>
          </p:grpSpPr>
          <p:grpSp>
            <p:nvGrpSpPr>
              <p:cNvPr id="43" name="Group 81"/>
              <p:cNvGrpSpPr/>
              <p:nvPr/>
            </p:nvGrpSpPr>
            <p:grpSpPr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57" name="Rectangle 56"/>
                <p:cNvSpPr/>
                <p:nvPr/>
              </p:nvSpPr>
              <p:spPr>
                <a:xfrm>
                  <a:off x="2044186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srgbClr val="000000"/>
                    </a:solidFill>
                    <a:latin typeface="Tahoma"/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2044186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srgbClr val="000000"/>
                    </a:solidFill>
                    <a:latin typeface="Tahoma"/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120955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srgbClr val="000000"/>
                    </a:solidFill>
                    <a:latin typeface="Tahoma"/>
                  </a:endParaRPr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4120955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srgbClr val="000000"/>
                    </a:solidFill>
                    <a:latin typeface="Tahoma"/>
                  </a:endParaRPr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6197723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srgbClr val="000000"/>
                    </a:solidFill>
                    <a:latin typeface="Tahoma"/>
                  </a:endParaRPr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6197723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srgbClr val="000000"/>
                    </a:solidFill>
                    <a:latin typeface="Tahoma"/>
                  </a:endParaRPr>
                </a:p>
              </p:txBody>
            </p: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3021489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3021489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5098257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 flipV="1"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5098257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1433372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1433372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1433372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1433372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7175026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7175026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7175026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7175026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Rectangle 43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3835400" y="3330576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4780359" y="2570559"/>
                <a:ext cx="114300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 rot="16200000" flipH="1">
                <a:off x="6061472" y="3470671"/>
                <a:ext cx="142875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TextBox 80"/>
          <p:cNvSpPr txBox="1"/>
          <p:nvPr/>
        </p:nvSpPr>
        <p:spPr>
          <a:xfrm>
            <a:off x="228600" y="4267200"/>
            <a:ext cx="4146719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Large buffers for worst case</a:t>
            </a:r>
            <a:endParaRPr lang="en-US" sz="2400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400" dirty="0" smtClean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charset="0"/>
              <a:buChar char="à"/>
            </a:pPr>
            <a:r>
              <a:rPr lang="en-US" sz="2400" b="1" dirty="0" smtClean="0">
                <a:solidFill>
                  <a:srgbClr val="FF0000"/>
                </a:solidFill>
                <a:latin typeface="Tahoma"/>
                <a:ea typeface="+mn-ea"/>
                <a:cs typeface="+mn-cs"/>
                <a:sym typeface="Wingdings"/>
              </a:rPr>
              <a:t>Retransmit-Once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  <a:sym typeface="Wingdings"/>
              </a:rPr>
              <a:t></a:t>
            </a:r>
            <a:r>
              <a:rPr lang="en-US" sz="2400" b="1" dirty="0" smtClean="0">
                <a:solidFill>
                  <a:srgbClr val="FF0000"/>
                </a:solidFill>
                <a:latin typeface="Tahoma"/>
                <a:ea typeface="+mn-ea"/>
                <a:cs typeface="+mn-cs"/>
                <a:sym typeface="Wingdings"/>
              </a:rPr>
              <a:t>Cache buffers</a:t>
            </a:r>
            <a:endParaRPr lang="en-US" sz="2400" b="1" dirty="0" smtClean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953000" y="1447800"/>
            <a:ext cx="4495800" cy="230832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Long critical path: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  1. Sort by 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</a:rPr>
              <a:t>  2. Allocate ports sequentially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charset="0"/>
              <a:buChar char="à"/>
            </a:pPr>
            <a:r>
              <a:rPr lang="en-US" sz="2400" b="1" dirty="0" smtClean="0">
                <a:solidFill>
                  <a:srgbClr val="FF0000"/>
                </a:solidFill>
                <a:latin typeface="Tahoma"/>
                <a:ea typeface="+mn-ea"/>
                <a:cs typeface="+mn-cs"/>
                <a:sym typeface="Wingdings"/>
              </a:rPr>
              <a:t>Golden Packet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0000"/>
                </a:solidFill>
                <a:latin typeface="Tahoma"/>
                <a:ea typeface="+mn-ea"/>
                <a:cs typeface="+mn-cs"/>
                <a:sym typeface="Wingdings"/>
              </a:rPr>
              <a:t> </a:t>
            </a:r>
            <a:r>
              <a:rPr lang="en-US" sz="2400" b="1" dirty="0" smtClean="0">
                <a:solidFill>
                  <a:srgbClr val="FF0000"/>
                </a:solidFill>
                <a:latin typeface="Tahoma"/>
                <a:ea typeface="+mn-ea"/>
                <a:cs typeface="+mn-cs"/>
                <a:sym typeface="Wingdings"/>
              </a:rPr>
              <a:t>Permutation Network</a:t>
            </a:r>
            <a:endParaRPr lang="en-US" sz="2400" b="1" dirty="0" smtClean="0">
              <a:solidFill>
                <a:srgbClr val="FF0000"/>
              </a:solidFill>
              <a:latin typeface="Tahoma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295400" y="1295400"/>
            <a:ext cx="3352800" cy="34290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495800" y="4876800"/>
            <a:ext cx="3429000" cy="15240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210581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533400" y="1143000"/>
            <a:ext cx="7620000" cy="3429000"/>
          </a:xfrm>
          <a:prstGeom prst="rect">
            <a:avLst/>
          </a:prstGeom>
          <a:solidFill>
            <a:srgbClr val="D9D9D9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cs typeface="Arial" charset="0"/>
            </a:endParaRPr>
          </a:p>
        </p:txBody>
      </p:sp>
      <p:sp>
        <p:nvSpPr>
          <p:cNvPr id="1218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>
                <a:latin typeface="Garamond" charset="0"/>
              </a:rPr>
              <a:t>CHIPPER</a:t>
            </a:r>
            <a:r>
              <a:rPr lang="en-US" sz="3600">
                <a:latin typeface="Garamond" charset="0"/>
              </a:rPr>
              <a:t>: </a:t>
            </a:r>
            <a:r>
              <a:rPr lang="en-US" sz="2600" b="1" u="sng">
                <a:latin typeface="Garamond" charset="0"/>
              </a:rPr>
              <a:t>Ch</a:t>
            </a:r>
            <a:r>
              <a:rPr lang="en-US" sz="2600">
                <a:latin typeface="Garamond" charset="0"/>
              </a:rPr>
              <a:t>eap </a:t>
            </a:r>
            <a:r>
              <a:rPr lang="en-US" sz="2600" b="1" u="sng">
                <a:latin typeface="Garamond" charset="0"/>
              </a:rPr>
              <a:t>I</a:t>
            </a:r>
            <a:r>
              <a:rPr lang="en-US" sz="2600">
                <a:latin typeface="Garamond" charset="0"/>
              </a:rPr>
              <a:t>nterconnect </a:t>
            </a:r>
            <a:r>
              <a:rPr lang="en-US" sz="2600" b="1" u="sng">
                <a:latin typeface="Garamond" charset="0"/>
              </a:rPr>
              <a:t>P</a:t>
            </a:r>
            <a:r>
              <a:rPr lang="en-US" sz="2600">
                <a:latin typeface="Garamond" charset="0"/>
              </a:rPr>
              <a:t>artially-</a:t>
            </a:r>
            <a:r>
              <a:rPr lang="en-US" sz="2600" b="1" u="sng">
                <a:latin typeface="Garamond" charset="0"/>
              </a:rPr>
              <a:t>Pe</a:t>
            </a:r>
            <a:r>
              <a:rPr lang="en-US" sz="2600">
                <a:latin typeface="Garamond" charset="0"/>
              </a:rPr>
              <a:t>rmuting </a:t>
            </a:r>
            <a:r>
              <a:rPr lang="en-US" sz="2600" b="1" u="sng">
                <a:latin typeface="Garamond" charset="0"/>
              </a:rPr>
              <a:t>R</a:t>
            </a:r>
            <a:r>
              <a:rPr lang="en-US" sz="2600">
                <a:latin typeface="Garamond" charset="0"/>
              </a:rPr>
              <a:t>outer</a:t>
            </a:r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A8A6BE4-6FF8-9140-BF84-0866C10B9405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110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1676400" y="1600200"/>
            <a:ext cx="1676400" cy="28194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Inject/Eject</a:t>
            </a:r>
          </a:p>
        </p:txBody>
      </p:sp>
      <p:grpSp>
        <p:nvGrpSpPr>
          <p:cNvPr id="121862" name="Group 60"/>
          <p:cNvGrpSpPr>
            <a:grpSpLocks/>
          </p:cNvGrpSpPr>
          <p:nvPr/>
        </p:nvGrpSpPr>
        <p:grpSpPr bwMode="auto"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544888" y="4686300"/>
            <a:ext cx="1141412" cy="158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1676400" y="5257800"/>
            <a:ext cx="3124200" cy="9144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ahoma"/>
                <a:cs typeface="Arial" charset="0"/>
              </a:rPr>
              <a:t>Miss Buffers (MSHRs)</a:t>
            </a:r>
          </a:p>
        </p:txBody>
      </p:sp>
      <p:grpSp>
        <p:nvGrpSpPr>
          <p:cNvPr id="121866" name="Group 75"/>
          <p:cNvGrpSpPr>
            <a:grpSpLocks/>
          </p:cNvGrpSpPr>
          <p:nvPr/>
        </p:nvGrpSpPr>
        <p:grpSpPr bwMode="auto"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988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512" y="5067300"/>
            <a:ext cx="190341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363" cy="4778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Inject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09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Eject</a:t>
            </a:r>
          </a:p>
        </p:txBody>
      </p:sp>
      <p:grpSp>
        <p:nvGrpSpPr>
          <p:cNvPr id="121871" name="Group 75"/>
          <p:cNvGrpSpPr>
            <a:grpSpLocks/>
          </p:cNvGrpSpPr>
          <p:nvPr/>
        </p:nvGrpSpPr>
        <p:grpSpPr bwMode="auto"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4419600" y="1600200"/>
            <a:ext cx="2286000" cy="23622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cs typeface="Arial" charset="0"/>
            </a:endParaRPr>
          </a:p>
        </p:txBody>
      </p:sp>
      <p:grpSp>
        <p:nvGrpSpPr>
          <p:cNvPr id="121873" name="Group 88"/>
          <p:cNvGrpSpPr>
            <a:grpSpLocks/>
          </p:cNvGrpSpPr>
          <p:nvPr/>
        </p:nvGrpSpPr>
        <p:grpSpPr bwMode="auto">
          <a:xfrm>
            <a:off x="4495800" y="1752600"/>
            <a:ext cx="1998663" cy="1905000"/>
            <a:chOff x="642910" y="4286256"/>
            <a:chExt cx="2071702" cy="1500198"/>
          </a:xfrm>
        </p:grpSpPr>
        <p:grpSp>
          <p:nvGrpSpPr>
            <p:cNvPr id="121874" name="Group 33"/>
            <p:cNvGrpSpPr>
              <a:grpSpLocks/>
            </p:cNvGrpSpPr>
            <p:nvPr/>
          </p:nvGrpSpPr>
          <p:grpSpPr bwMode="auto"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389" y="4286256"/>
                <a:ext cx="572639" cy="57132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920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373" y="3950417"/>
                  <a:ext cx="219853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373" y="4899633"/>
                  <a:ext cx="219853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60261" y="4280382"/>
                  <a:ext cx="949216" cy="28928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60261" y="4280382"/>
                  <a:ext cx="949216" cy="28928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79509" y="3950417"/>
                  <a:ext cx="219853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79509" y="4899633"/>
                  <a:ext cx="219853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1875" name="Group 34"/>
            <p:cNvGrpSpPr>
              <a:grpSpLocks/>
            </p:cNvGrpSpPr>
            <p:nvPr/>
          </p:nvGrpSpPr>
          <p:grpSpPr bwMode="auto"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049" y="4286256"/>
                <a:ext cx="572639" cy="57132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912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69574" y="3950417"/>
                  <a:ext cx="219855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69574" y="4899633"/>
                  <a:ext cx="219855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461" y="4280384"/>
                  <a:ext cx="949216" cy="28928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461" y="4280384"/>
                  <a:ext cx="949216" cy="28928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78709" y="3950417"/>
                  <a:ext cx="219855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78709" y="4899633"/>
                  <a:ext cx="219855" cy="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1876" name="Group 43"/>
            <p:cNvGrpSpPr>
              <a:grpSpLocks/>
            </p:cNvGrpSpPr>
            <p:nvPr/>
          </p:nvGrpSpPr>
          <p:grpSpPr bwMode="auto"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389" y="4286435"/>
                <a:ext cx="572639" cy="57132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904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373" y="3950834"/>
                  <a:ext cx="219853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373" y="4900050"/>
                  <a:ext cx="219853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60261" y="4280799"/>
                  <a:ext cx="949216" cy="28928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60261" y="4280799"/>
                  <a:ext cx="949216" cy="28928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79509" y="3950834"/>
                  <a:ext cx="219853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79509" y="4900050"/>
                  <a:ext cx="219853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1877" name="Group 52"/>
            <p:cNvGrpSpPr>
              <a:grpSpLocks/>
            </p:cNvGrpSpPr>
            <p:nvPr/>
          </p:nvGrpSpPr>
          <p:grpSpPr bwMode="auto"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049" y="4286435"/>
                <a:ext cx="572639" cy="57132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21896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69574" y="3950834"/>
                  <a:ext cx="219855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69574" y="4900050"/>
                  <a:ext cx="219855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461" y="4280801"/>
                  <a:ext cx="949216" cy="28928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461" y="4280801"/>
                  <a:ext cx="949216" cy="28928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78709" y="3950834"/>
                  <a:ext cx="219855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78709" y="4900050"/>
                  <a:ext cx="219855" cy="29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1878" name="Group 70"/>
            <p:cNvGrpSpPr>
              <a:grpSpLocks/>
            </p:cNvGrpSpPr>
            <p:nvPr/>
          </p:nvGrpSpPr>
          <p:grpSpPr bwMode="auto"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901" y="4786534"/>
                <a:ext cx="93087" cy="7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901" y="5191657"/>
                <a:ext cx="93087" cy="7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48" y="4927374"/>
                <a:ext cx="405123" cy="12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48" y="4927374"/>
                <a:ext cx="405123" cy="12344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430" y="4786534"/>
                <a:ext cx="93087" cy="7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430" y="5191657"/>
                <a:ext cx="93087" cy="76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9465" y="4428775"/>
              <a:ext cx="498591" cy="2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9465" y="5643935"/>
              <a:ext cx="498591" cy="125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8775"/>
              <a:ext cx="213917" cy="2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5063"/>
              <a:ext cx="213917" cy="12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648"/>
              <a:ext cx="213917" cy="12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935"/>
              <a:ext cx="213917" cy="125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695" y="4428775"/>
              <a:ext cx="213917" cy="2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695" y="4715063"/>
              <a:ext cx="213917" cy="12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695" y="5357648"/>
              <a:ext cx="213917" cy="12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695" y="5643935"/>
              <a:ext cx="213917" cy="125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55920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+mj-ea"/>
              </a:rPr>
              <a:t>EVALUATION</a:t>
            </a:r>
            <a:endParaRPr lang="en-US" dirty="0">
              <a:ea typeface="+mj-ea"/>
            </a:endParaRPr>
          </a:p>
        </p:txBody>
      </p:sp>
      <p:sp>
        <p:nvSpPr>
          <p:cNvPr id="122883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4172F87-F4E7-2F4D-B089-9CCA58556667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111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809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Methodology</a:t>
            </a:r>
          </a:p>
        </p:txBody>
      </p:sp>
      <p:sp>
        <p:nvSpPr>
          <p:cNvPr id="1239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Multiprogrammed </a:t>
            </a:r>
            <a:r>
              <a:rPr lang="en-US">
                <a:latin typeface="Tahoma" charset="0"/>
              </a:rPr>
              <a:t>workloads: CPU2006, server, desktop</a:t>
            </a:r>
          </a:p>
          <a:p>
            <a:pPr lvl="1"/>
            <a:r>
              <a:rPr lang="en-US">
                <a:latin typeface="Tahoma" charset="0"/>
              </a:rPr>
              <a:t>8x8 (64 cores), 39 homogeneous and 10 mixed sets</a:t>
            </a:r>
          </a:p>
          <a:p>
            <a:pPr lvl="1"/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Multithreaded </a:t>
            </a:r>
            <a:r>
              <a:rPr lang="en-US">
                <a:latin typeface="Tahoma" charset="0"/>
              </a:rPr>
              <a:t>workloads: SPLASH-2, 16 threads</a:t>
            </a:r>
          </a:p>
          <a:p>
            <a:pPr lvl="1"/>
            <a:r>
              <a:rPr lang="en-US">
                <a:latin typeface="Tahoma" charset="0"/>
              </a:rPr>
              <a:t>4x4 (16 cores), 5 applications</a:t>
            </a:r>
          </a:p>
          <a:p>
            <a:pPr lvl="1"/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System configuration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Buffered</a:t>
            </a:r>
            <a:r>
              <a:rPr lang="en-US">
                <a:latin typeface="Tahoma" charset="0"/>
              </a:rPr>
              <a:t> baseline: 2-cycle router, 4 VCs/channel, 8 flits/VC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</a:rPr>
              <a:t>Bufferless </a:t>
            </a:r>
            <a:r>
              <a:rPr lang="en-US">
                <a:latin typeface="Tahoma" charset="0"/>
              </a:rPr>
              <a:t>baseline: 2-cycle latency, FLIT-BLESS</a:t>
            </a:r>
          </a:p>
          <a:p>
            <a:endParaRPr lang="en-US">
              <a:latin typeface="Tahoma" charset="0"/>
            </a:endParaRPr>
          </a:p>
          <a:p>
            <a:pPr lvl="1"/>
            <a:r>
              <a:rPr lang="en-US">
                <a:latin typeface="Tahoma" charset="0"/>
              </a:rPr>
              <a:t>Instruction-trace driven, closed-loop, 128-entry OoO window</a:t>
            </a:r>
          </a:p>
          <a:p>
            <a:pPr lvl="1"/>
            <a:r>
              <a:rPr lang="en-US">
                <a:latin typeface="Tahoma" charset="0"/>
              </a:rPr>
              <a:t>64KB L1, </a:t>
            </a:r>
            <a:r>
              <a:rPr lang="en-US">
                <a:solidFill>
                  <a:schemeClr val="tx2"/>
                </a:solidFill>
                <a:latin typeface="Tahoma" charset="0"/>
              </a:rPr>
              <a:t>perfect L2 (stresses interconnect)</a:t>
            </a:r>
            <a:r>
              <a:rPr lang="en-US">
                <a:latin typeface="Tahoma" charset="0"/>
              </a:rPr>
              <a:t>, XOR mapping</a:t>
            </a: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465D6DD-AAAE-D048-95CB-9702A59F3F31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112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089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Methodology</a:t>
            </a:r>
          </a:p>
        </p:txBody>
      </p:sp>
      <p:sp>
        <p:nvSpPr>
          <p:cNvPr id="1249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Hardware modeling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Verilog models </a:t>
            </a:r>
            <a:r>
              <a:rPr lang="en-US">
                <a:latin typeface="Tahoma" charset="0"/>
              </a:rPr>
              <a:t>for CHIPPER, BLESS, buffered logic</a:t>
            </a:r>
          </a:p>
          <a:p>
            <a:pPr lvl="2"/>
            <a:r>
              <a:rPr lang="en-US">
                <a:latin typeface="Tahoma" charset="0"/>
              </a:rPr>
              <a:t>Synthesized with commercial 65nm library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ORION</a:t>
            </a:r>
            <a:r>
              <a:rPr lang="en-US">
                <a:latin typeface="Tahoma" charset="0"/>
              </a:rPr>
              <a:t> for crossbar, buffers and links</a:t>
            </a:r>
          </a:p>
          <a:p>
            <a:pPr lvl="1"/>
            <a:endParaRPr lang="en-US">
              <a:latin typeface="Tahoma" charset="0"/>
            </a:endParaRPr>
          </a:p>
          <a:p>
            <a:r>
              <a:rPr lang="en-US" b="1">
                <a:latin typeface="Tahoma" charset="0"/>
              </a:rPr>
              <a:t>Power</a:t>
            </a:r>
            <a:endParaRPr lang="en-US">
              <a:latin typeface="Tahoma" charset="0"/>
            </a:endParaRPr>
          </a:p>
          <a:p>
            <a:pPr lvl="1"/>
            <a:r>
              <a:rPr lang="en-US">
                <a:latin typeface="Tahoma" charset="0"/>
              </a:rPr>
              <a:t>Static and dynamic power from hardware models</a:t>
            </a:r>
          </a:p>
          <a:p>
            <a:pPr lvl="1"/>
            <a:r>
              <a:rPr lang="en-US">
                <a:latin typeface="Tahoma" charset="0"/>
              </a:rPr>
              <a:t>Based on event counts in cycle-accurate simulations</a:t>
            </a:r>
          </a:p>
          <a:p>
            <a:pPr lvl="1"/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9DBE15A-BCE2-164F-BF09-14892B5CCC66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113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2950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572000" y="1295400"/>
            <a:ext cx="1066800" cy="3886200"/>
          </a:xfrm>
          <a:prstGeom prst="rect">
            <a:avLst/>
          </a:prstGeom>
          <a:solidFill>
            <a:srgbClr val="FFE085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1295400"/>
            <a:ext cx="2895600" cy="3886200"/>
          </a:xfrm>
          <a:prstGeom prst="rect">
            <a:avLst/>
          </a:prstGeom>
          <a:solidFill>
            <a:srgbClr val="FFE085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graphicFrame>
        <p:nvGraphicFramePr>
          <p:cNvPr id="20" name="Chart 19"/>
          <p:cNvGraphicFramePr/>
          <p:nvPr/>
        </p:nvGraphicFramePr>
        <p:xfrm>
          <a:off x="5867400" y="914400"/>
          <a:ext cx="3276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0" y="914400"/>
          <a:ext cx="6096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59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Results: Performance Degradation</a:t>
            </a:r>
          </a:p>
        </p:txBody>
      </p:sp>
      <p:sp>
        <p:nvSpPr>
          <p:cNvPr id="1259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53299F5-27FD-B64B-B7A6-40BECCFD3283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114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486400" y="1752600"/>
            <a:ext cx="6096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38800" y="1295400"/>
            <a:ext cx="1006475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Tahoma"/>
                <a:cs typeface="Arial" charset="0"/>
              </a:rPr>
              <a:t>13.6%</a:t>
            </a:r>
          </a:p>
        </p:txBody>
      </p:sp>
      <p:sp>
        <p:nvSpPr>
          <p:cNvPr id="12" name="Oval 11"/>
          <p:cNvSpPr/>
          <p:nvPr/>
        </p:nvSpPr>
        <p:spPr>
          <a:xfrm>
            <a:off x="8534400" y="1447800"/>
            <a:ext cx="6096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67713" y="990600"/>
            <a:ext cx="852487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Tahoma"/>
                <a:cs typeface="Arial" charset="0"/>
              </a:rPr>
              <a:t>1.8%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5715000"/>
            <a:ext cx="1096963" cy="554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>
                <a:solidFill>
                  <a:srgbClr val="FF0000"/>
                </a:solidFill>
                <a:latin typeface="Tahoma"/>
                <a:cs typeface="Arial" charset="0"/>
              </a:rPr>
              <a:t>3.6%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867400"/>
            <a:ext cx="1306513" cy="554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>
                <a:solidFill>
                  <a:srgbClr val="FF0000"/>
                </a:solidFill>
                <a:latin typeface="Tahoma"/>
                <a:cs typeface="Arial" charset="0"/>
              </a:rPr>
              <a:t>49.8%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2400" y="4876800"/>
            <a:ext cx="8763000" cy="1143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52400" y="5035550"/>
            <a:ext cx="8763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000" smtClean="0">
                <a:solidFill>
                  <a:srgbClr val="000000"/>
                </a:solidFill>
                <a:latin typeface="Wingdings" charset="0"/>
              </a:rPr>
              <a:t>C </a:t>
            </a:r>
            <a:r>
              <a:rPr lang="en-US" sz="2600" smtClean="0">
                <a:solidFill>
                  <a:srgbClr val="000000"/>
                </a:solidFill>
                <a:latin typeface="Tahoma" charset="0"/>
              </a:rPr>
              <a:t>Minimal loss for low-to-medium-intensity workloads</a:t>
            </a:r>
          </a:p>
          <a:p>
            <a:pPr eaLnBrk="1" hangingPunct="1"/>
            <a:endParaRPr lang="en-US" sz="2600" smtClean="0">
              <a:solidFill>
                <a:srgbClr val="000000"/>
              </a:solidFill>
              <a:latin typeface="Tahoma" charset="0"/>
            </a:endParaRPr>
          </a:p>
          <a:p>
            <a:pPr eaLnBrk="1" hangingPunct="1"/>
            <a:endParaRPr lang="en-US" smtClean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5480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10" grpId="0" animBg="1"/>
      <p:bldP spid="11" grpId="0"/>
      <p:bldP spid="12" grpId="0" animBg="1"/>
      <p:bldP spid="13" grpId="0"/>
      <p:bldP spid="15" grpId="0"/>
      <p:bldP spid="18" grpId="0"/>
      <p:bldP spid="21" grpId="0" animBg="1"/>
      <p:bldP spid="2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/>
          <p:cNvGraphicFramePr/>
          <p:nvPr/>
        </p:nvGraphicFramePr>
        <p:xfrm>
          <a:off x="0" y="914400"/>
          <a:ext cx="6400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69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Results: Power Reduction</a:t>
            </a:r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6F714BA-4CBE-7442-B7F8-8DA79BF4BD9F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115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13" name="Chart 12"/>
          <p:cNvGraphicFramePr/>
          <p:nvPr/>
        </p:nvGraphicFramePr>
        <p:xfrm>
          <a:off x="6400800" y="914400"/>
          <a:ext cx="27432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/>
          <p:cNvSpPr/>
          <p:nvPr/>
        </p:nvSpPr>
        <p:spPr>
          <a:xfrm>
            <a:off x="5867400" y="2819400"/>
            <a:ext cx="609600" cy="1447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800" y="1752600"/>
            <a:ext cx="1004888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Tahoma"/>
                <a:cs typeface="Arial" charset="0"/>
              </a:rPr>
              <a:t>54.9%</a:t>
            </a:r>
          </a:p>
        </p:txBody>
      </p:sp>
      <p:sp>
        <p:nvSpPr>
          <p:cNvPr id="17" name="Oval 16"/>
          <p:cNvSpPr/>
          <p:nvPr/>
        </p:nvSpPr>
        <p:spPr>
          <a:xfrm>
            <a:off x="8534400" y="2438400"/>
            <a:ext cx="609600" cy="2057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01000" y="1524000"/>
            <a:ext cx="1004888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Tahoma"/>
                <a:cs typeface="Arial" charset="0"/>
              </a:rPr>
              <a:t>73.4%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52400" y="4038600"/>
            <a:ext cx="8839200" cy="2133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81000" y="4191000"/>
            <a:ext cx="8305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000" smtClean="0">
                <a:solidFill>
                  <a:srgbClr val="000000"/>
                </a:solidFill>
                <a:latin typeface="Wingdings" charset="0"/>
              </a:rPr>
              <a:t>C</a:t>
            </a:r>
            <a:r>
              <a:rPr lang="en-US" sz="2000" smtClean="0">
                <a:solidFill>
                  <a:srgbClr val="000000"/>
                </a:solidFill>
                <a:latin typeface="Wingdings" charset="0"/>
              </a:rPr>
              <a:t> </a:t>
            </a:r>
            <a:r>
              <a:rPr lang="en-US" sz="2800" smtClean="0">
                <a:solidFill>
                  <a:srgbClr val="000000"/>
                </a:solidFill>
                <a:latin typeface="Tahoma" charset="0"/>
              </a:rPr>
              <a:t>Removing buffers </a:t>
            </a:r>
            <a:r>
              <a:rPr lang="en-US" sz="2800" smtClean="0">
                <a:solidFill>
                  <a:srgbClr val="000000"/>
                </a:solidFill>
                <a:latin typeface="Tahoma" charset="0"/>
                <a:sym typeface="Wingdings" charset="0"/>
              </a:rPr>
              <a:t> majority of power savings</a:t>
            </a:r>
          </a:p>
          <a:p>
            <a:pPr eaLnBrk="1" hangingPunct="1">
              <a:buFont typeface="Wingdings" charset="0"/>
              <a:buChar char="C"/>
            </a:pPr>
            <a:endParaRPr lang="en-US" sz="2800" smtClean="0">
              <a:solidFill>
                <a:srgbClr val="000000"/>
              </a:solidFill>
              <a:latin typeface="Tahoma" charset="0"/>
              <a:sym typeface="Wingdings" charset="0"/>
            </a:endParaRPr>
          </a:p>
          <a:p>
            <a:pPr eaLnBrk="1" hangingPunct="1"/>
            <a:r>
              <a:rPr lang="en-US" sz="4000" smtClean="0">
                <a:solidFill>
                  <a:srgbClr val="000000"/>
                </a:solidFill>
                <a:latin typeface="Wingdings" charset="0"/>
              </a:rPr>
              <a:t>C</a:t>
            </a:r>
            <a:r>
              <a:rPr lang="en-US" sz="2000" smtClean="0">
                <a:solidFill>
                  <a:srgbClr val="000000"/>
                </a:solidFill>
                <a:latin typeface="Wingdings" charset="0"/>
              </a:rPr>
              <a:t> </a:t>
            </a:r>
            <a:r>
              <a:rPr lang="en-US" sz="2800" smtClean="0">
                <a:solidFill>
                  <a:srgbClr val="000000"/>
                </a:solidFill>
                <a:latin typeface="Tahoma" charset="0"/>
                <a:sym typeface="Wingdings" charset="0"/>
              </a:rPr>
              <a:t>Slight savings from BLESS to CHIPPER</a:t>
            </a:r>
            <a:endParaRPr lang="en-US" sz="2800" smtClean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112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24" grpId="0" animBg="1"/>
      <p:bldP spid="25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Results: Area and Critical Path Reduction</a:t>
            </a:r>
          </a:p>
        </p:txBody>
      </p:sp>
      <p:sp>
        <p:nvSpPr>
          <p:cNvPr id="1280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6145177-F48E-3C47-9BAF-312B8A2162DA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116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0" y="914400"/>
          <a:ext cx="4343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4343400" y="914400"/>
          <a:ext cx="4800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1524000" y="2895600"/>
            <a:ext cx="1828800" cy="9144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38400" y="2971800"/>
            <a:ext cx="9445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C0000"/>
                </a:solidFill>
                <a:latin typeface="Tahoma"/>
                <a:cs typeface="Arial" charset="0"/>
              </a:rPr>
              <a:t>-36.2%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7162800" y="1828800"/>
            <a:ext cx="1143000" cy="8382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96200" y="1676400"/>
            <a:ext cx="9445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C0000"/>
                </a:solidFill>
                <a:latin typeface="Tahoma"/>
                <a:cs typeface="Arial" charset="0"/>
              </a:rPr>
              <a:t>-29.1%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019800" y="2895600"/>
            <a:ext cx="1752600" cy="762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91200" y="2438400"/>
            <a:ext cx="9032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C0000"/>
                </a:solidFill>
                <a:latin typeface="Tahoma"/>
                <a:cs typeface="Arial" charset="0"/>
              </a:rPr>
              <a:t>+1.1%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667000" y="3810000"/>
            <a:ext cx="685800" cy="762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819400" y="4038600"/>
            <a:ext cx="817563" cy="36988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8C0000"/>
                </a:solidFill>
                <a:latin typeface="Tahoma"/>
                <a:cs typeface="Arial" charset="0"/>
              </a:rPr>
              <a:t>-1.6%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2400" y="4114800"/>
            <a:ext cx="8839200" cy="2362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52400" y="4343400"/>
            <a:ext cx="88392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000" smtClean="0">
                <a:solidFill>
                  <a:srgbClr val="000000"/>
                </a:solidFill>
                <a:latin typeface="Wingdings" charset="0"/>
              </a:rPr>
              <a:t>C</a:t>
            </a:r>
            <a:r>
              <a:rPr lang="en-US" sz="2000" smtClean="0">
                <a:solidFill>
                  <a:srgbClr val="000000"/>
                </a:solidFill>
                <a:latin typeface="Wingdings" charset="0"/>
              </a:rPr>
              <a:t> </a:t>
            </a:r>
            <a:r>
              <a:rPr lang="en-US" sz="2800" b="1" smtClean="0">
                <a:solidFill>
                  <a:srgbClr val="000000"/>
                </a:solidFill>
                <a:latin typeface="Tahoma" charset="0"/>
                <a:sym typeface="Wingdings" charset="0"/>
              </a:rPr>
              <a:t>CHIPPER maintains area savings </a:t>
            </a:r>
            <a:r>
              <a:rPr lang="en-US" sz="2800" smtClean="0">
                <a:solidFill>
                  <a:srgbClr val="000000"/>
                </a:solidFill>
                <a:latin typeface="Tahoma" charset="0"/>
                <a:sym typeface="Wingdings" charset="0"/>
              </a:rPr>
              <a:t>of BLESS </a:t>
            </a:r>
            <a:endParaRPr lang="en-US" sz="2800" b="1" smtClean="0">
              <a:solidFill>
                <a:srgbClr val="000000"/>
              </a:solidFill>
              <a:latin typeface="Tahoma" charset="0"/>
            </a:endParaRPr>
          </a:p>
          <a:p>
            <a:pPr eaLnBrk="1" hangingPunct="1"/>
            <a:endParaRPr lang="en-US" sz="2600" smtClean="0">
              <a:solidFill>
                <a:srgbClr val="000000"/>
              </a:solidFill>
              <a:latin typeface="Tahoma" charset="0"/>
            </a:endParaRPr>
          </a:p>
          <a:p>
            <a:pPr eaLnBrk="1" hangingPunct="1"/>
            <a:r>
              <a:rPr lang="en-US" sz="4000" smtClean="0">
                <a:solidFill>
                  <a:srgbClr val="000000"/>
                </a:solidFill>
                <a:latin typeface="Wingdings" charset="0"/>
              </a:rPr>
              <a:t>C</a:t>
            </a:r>
            <a:r>
              <a:rPr lang="en-US" sz="2000" smtClean="0">
                <a:solidFill>
                  <a:srgbClr val="000000"/>
                </a:solidFill>
                <a:latin typeface="Wingdings" charset="0"/>
              </a:rPr>
              <a:t> </a:t>
            </a:r>
            <a:r>
              <a:rPr lang="en-US" sz="2800" smtClean="0">
                <a:solidFill>
                  <a:srgbClr val="000000"/>
                </a:solidFill>
                <a:latin typeface="Tahoma" charset="0"/>
              </a:rPr>
              <a:t>Critical path </a:t>
            </a:r>
            <a:r>
              <a:rPr lang="en-US" sz="2800" b="1" smtClean="0">
                <a:solidFill>
                  <a:srgbClr val="000000"/>
                </a:solidFill>
                <a:latin typeface="Tahoma" charset="0"/>
              </a:rPr>
              <a:t>becomes competitive </a:t>
            </a:r>
            <a:r>
              <a:rPr lang="en-US" sz="2800" smtClean="0">
                <a:solidFill>
                  <a:srgbClr val="000000"/>
                </a:solidFill>
                <a:latin typeface="Tahoma" charset="0"/>
              </a:rPr>
              <a:t>to buffered</a:t>
            </a:r>
          </a:p>
        </p:txBody>
      </p:sp>
    </p:spTree>
    <p:extLst>
      <p:ext uri="{BB962C8B-B14F-4D97-AF65-F5344CB8AC3E}">
        <p14:creationId xmlns:p14="http://schemas.microsoft.com/office/powerpoint/2010/main" val="2202549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18" grpId="0" animBg="1"/>
      <p:bldP spid="21" grpId="0" animBg="1"/>
      <p:bldP spid="2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915400" cy="5340350"/>
          </a:xfrm>
        </p:spPr>
        <p:txBody>
          <a:bodyPr/>
          <a:lstStyle/>
          <a:p>
            <a:r>
              <a:rPr lang="en-US" sz="2200">
                <a:latin typeface="Tahoma" charset="0"/>
              </a:rPr>
              <a:t>Two key issues in </a:t>
            </a:r>
            <a:r>
              <a:rPr lang="en-US" sz="2200">
                <a:solidFill>
                  <a:srgbClr val="000090"/>
                </a:solidFill>
                <a:latin typeface="Tahoma" charset="0"/>
              </a:rPr>
              <a:t>bufferless deflection routing</a:t>
            </a:r>
          </a:p>
          <a:p>
            <a:pPr lvl="1"/>
            <a:r>
              <a:rPr lang="en-US" sz="2000">
                <a:latin typeface="Tahoma" charset="0"/>
              </a:rPr>
              <a:t>livelock freedom and packet reassembly</a:t>
            </a:r>
          </a:p>
          <a:p>
            <a:pPr lvl="1"/>
            <a:endParaRPr lang="en-US" sz="1200">
              <a:latin typeface="Tahoma" charset="0"/>
            </a:endParaRPr>
          </a:p>
          <a:p>
            <a:r>
              <a:rPr lang="en-US" sz="2200">
                <a:latin typeface="Tahoma" charset="0"/>
              </a:rPr>
              <a:t>Bufferless deflection routers were high-complexity and impractical</a:t>
            </a:r>
          </a:p>
          <a:p>
            <a:pPr lvl="1"/>
            <a:r>
              <a:rPr lang="en-US" sz="2000">
                <a:solidFill>
                  <a:srgbClr val="0000FF"/>
                </a:solidFill>
                <a:latin typeface="Tahoma" charset="0"/>
              </a:rPr>
              <a:t>Oldest-first prioritization </a:t>
            </a:r>
            <a:r>
              <a:rPr lang="en-US" sz="2000">
                <a:solidFill>
                  <a:srgbClr val="FF0000"/>
                </a:solidFill>
                <a:latin typeface="Tahoma" charset="0"/>
                <a:sym typeface="Wingdings" charset="0"/>
              </a:rPr>
              <a:t></a:t>
            </a:r>
            <a:r>
              <a:rPr lang="en-US" sz="2000">
                <a:latin typeface="Tahoma" charset="0"/>
                <a:sym typeface="Wingdings" charset="0"/>
              </a:rPr>
              <a:t> </a:t>
            </a:r>
            <a:r>
              <a:rPr lang="en-US" sz="2000">
                <a:solidFill>
                  <a:srgbClr val="FF0000"/>
                </a:solidFill>
                <a:latin typeface="Tahoma" charset="0"/>
                <a:sym typeface="Wingdings" charset="0"/>
              </a:rPr>
              <a:t>long critical path in router</a:t>
            </a:r>
          </a:p>
          <a:p>
            <a:pPr lvl="1"/>
            <a:r>
              <a:rPr lang="en-US" sz="2000">
                <a:solidFill>
                  <a:srgbClr val="0000FF"/>
                </a:solidFill>
                <a:latin typeface="Tahoma" charset="0"/>
                <a:sym typeface="Wingdings" charset="0"/>
              </a:rPr>
              <a:t>No end-to-end flow control for reassembly </a:t>
            </a:r>
            <a:r>
              <a:rPr lang="en-US" sz="2000">
                <a:solidFill>
                  <a:srgbClr val="FF0000"/>
                </a:solidFill>
                <a:latin typeface="Tahoma" charset="0"/>
                <a:sym typeface="Wingdings" charset="0"/>
              </a:rPr>
              <a:t> prone to deadlock with reasonably-sized reassembly buffers</a:t>
            </a:r>
          </a:p>
          <a:p>
            <a:pPr lvl="1"/>
            <a:endParaRPr lang="en-US" sz="1200">
              <a:solidFill>
                <a:srgbClr val="FF0000"/>
              </a:solidFill>
              <a:latin typeface="Tahoma" charset="0"/>
              <a:sym typeface="Wingdings" charset="0"/>
            </a:endParaRPr>
          </a:p>
          <a:p>
            <a:r>
              <a:rPr lang="en-US" sz="2200">
                <a:latin typeface="Tahoma" charset="0"/>
                <a:sym typeface="Wingdings" charset="0"/>
              </a:rPr>
              <a:t>CHIPPER is a new, practical bufferless deflection router</a:t>
            </a:r>
          </a:p>
          <a:p>
            <a:pPr lvl="1"/>
            <a:r>
              <a:rPr lang="en-US" sz="2000">
                <a:solidFill>
                  <a:srgbClr val="0000FF"/>
                </a:solidFill>
                <a:latin typeface="Tahoma" charset="0"/>
                <a:sym typeface="Wingdings" charset="0"/>
              </a:rPr>
              <a:t>Golden packet prioritization </a:t>
            </a:r>
            <a:r>
              <a:rPr lang="en-US" sz="2000">
                <a:solidFill>
                  <a:srgbClr val="004D26"/>
                </a:solidFill>
                <a:latin typeface="Tahoma" charset="0"/>
                <a:sym typeface="Wingdings" charset="0"/>
              </a:rPr>
              <a:t> short critical path in router</a:t>
            </a:r>
          </a:p>
          <a:p>
            <a:pPr lvl="1"/>
            <a:r>
              <a:rPr lang="en-US" sz="2000">
                <a:solidFill>
                  <a:srgbClr val="0000FF"/>
                </a:solidFill>
                <a:latin typeface="Tahoma" charset="0"/>
                <a:sym typeface="Wingdings" charset="0"/>
              </a:rPr>
              <a:t>Retransmit-once protocol </a:t>
            </a:r>
            <a:r>
              <a:rPr lang="en-US" sz="2000">
                <a:solidFill>
                  <a:srgbClr val="004D26"/>
                </a:solidFill>
                <a:latin typeface="Tahoma" charset="0"/>
                <a:sym typeface="Wingdings" charset="0"/>
              </a:rPr>
              <a:t> deadlock-free packet reassembly</a:t>
            </a:r>
          </a:p>
          <a:p>
            <a:pPr lvl="1"/>
            <a:r>
              <a:rPr lang="en-US" sz="2000">
                <a:solidFill>
                  <a:srgbClr val="0000FF"/>
                </a:solidFill>
                <a:latin typeface="Tahoma" charset="0"/>
                <a:sym typeface="Wingdings" charset="0"/>
              </a:rPr>
              <a:t>Cache miss buffers as reassembly buffers </a:t>
            </a:r>
            <a:r>
              <a:rPr lang="en-US" sz="2000">
                <a:solidFill>
                  <a:srgbClr val="004D26"/>
                </a:solidFill>
                <a:latin typeface="Tahoma" charset="0"/>
                <a:sym typeface="Wingdings" charset="0"/>
              </a:rPr>
              <a:t> truly bufferless network</a:t>
            </a:r>
          </a:p>
          <a:p>
            <a:pPr lvl="1"/>
            <a:endParaRPr lang="en-US" sz="1200">
              <a:solidFill>
                <a:srgbClr val="004D26"/>
              </a:solidFill>
              <a:latin typeface="Tahoma" charset="0"/>
              <a:sym typeface="Wingdings" charset="0"/>
            </a:endParaRPr>
          </a:p>
          <a:p>
            <a:r>
              <a:rPr lang="en-US" sz="2200">
                <a:latin typeface="Tahoma" charset="0"/>
                <a:sym typeface="Wingdings" charset="0"/>
              </a:rPr>
              <a:t>CHIPPER frequency comparable to buffered routers at much lower area and power cost, and minimal performance loss </a:t>
            </a:r>
          </a:p>
          <a:p>
            <a:endParaRPr lang="en-US">
              <a:solidFill>
                <a:srgbClr val="004D26"/>
              </a:solidFill>
              <a:latin typeface="Tahoma" charset="0"/>
              <a:sym typeface="Wingdings" charset="0"/>
            </a:endParaRPr>
          </a:p>
          <a:p>
            <a:pPr lvl="1"/>
            <a:endParaRPr lang="en-US">
              <a:solidFill>
                <a:srgbClr val="004D26"/>
              </a:solidFill>
              <a:latin typeface="Tahoma" charset="0"/>
              <a:sym typeface="Wingdings" charset="0"/>
            </a:endParaRP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C9685EE-5695-CA48-B908-DC43E9E93462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117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0018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/>
          <a:lstStyle/>
          <a:p>
            <a:pPr algn="ctr"/>
            <a:r>
              <a:rPr lang="en-US" sz="3800">
                <a:latin typeface="Garamond" charset="0"/>
              </a:rPr>
              <a:t>MinBD:</a:t>
            </a:r>
            <a:br>
              <a:rPr lang="en-US" sz="3800">
                <a:latin typeface="Garamond" charset="0"/>
              </a:rPr>
            </a:br>
            <a:r>
              <a:rPr lang="en-US" sz="3800">
                <a:latin typeface="Garamond" charset="0"/>
              </a:rPr>
              <a:t>Minimally-Buffered Deflection Routing</a:t>
            </a:r>
            <a:br>
              <a:rPr lang="en-US" sz="3800">
                <a:latin typeface="Garamond" charset="0"/>
              </a:rPr>
            </a:br>
            <a:r>
              <a:rPr lang="en-US" sz="3800">
                <a:latin typeface="Garamond" charset="0"/>
              </a:rPr>
              <a:t>for Energy-Efficient Interconnect</a:t>
            </a:r>
          </a:p>
        </p:txBody>
      </p:sp>
      <p:sp>
        <p:nvSpPr>
          <p:cNvPr id="130051" name="Subtitle 2"/>
          <p:cNvSpPr>
            <a:spLocks noGrp="1"/>
          </p:cNvSpPr>
          <p:nvPr>
            <p:ph type="subTitle" idx="1"/>
          </p:nvPr>
        </p:nvSpPr>
        <p:spPr>
          <a:xfrm>
            <a:off x="500063" y="3543300"/>
            <a:ext cx="8215312" cy="1714500"/>
          </a:xfrm>
        </p:spPr>
        <p:txBody>
          <a:bodyPr/>
          <a:lstStyle/>
          <a:p>
            <a:r>
              <a:rPr lang="en-US" sz="1800" dirty="0"/>
              <a:t>Chris Fallin, Greg </a:t>
            </a:r>
            <a:r>
              <a:rPr lang="en-US" sz="1800" dirty="0" err="1"/>
              <a:t>Nazario</a:t>
            </a:r>
            <a:r>
              <a:rPr lang="en-US" sz="1800" dirty="0"/>
              <a:t>, </a:t>
            </a:r>
            <a:r>
              <a:rPr lang="en-US" sz="1800" dirty="0" err="1"/>
              <a:t>Xiangyao</a:t>
            </a:r>
            <a:r>
              <a:rPr lang="en-US" sz="1800" dirty="0"/>
              <a:t> Yu, Kevin Chang, </a:t>
            </a:r>
            <a:r>
              <a:rPr lang="en-US" sz="1800" dirty="0" err="1"/>
              <a:t>Rachata</a:t>
            </a:r>
            <a:r>
              <a:rPr lang="en-US" sz="1800" dirty="0"/>
              <a:t> </a:t>
            </a:r>
            <a:r>
              <a:rPr lang="en-US" sz="1800" dirty="0" err="1"/>
              <a:t>Ausavarungnirun</a:t>
            </a:r>
            <a:r>
              <a:rPr lang="en-US" sz="1800" dirty="0"/>
              <a:t>, and </a:t>
            </a:r>
            <a:r>
              <a:rPr lang="en-US" sz="1800" u="sng" dirty="0"/>
              <a:t>Onur Mutlu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hlinkClick r:id="rId3"/>
              </a:rPr>
              <a:t>"MinBD: Minimally-Buffered Deflection Routing for Energy-Efficient Interconnect"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4"/>
              </a:rPr>
              <a:t>6th ACM/IEEE International Symposium on Networks on Chip</a:t>
            </a:r>
            <a:r>
              <a:rPr lang="en-US" sz="1800" i="1" dirty="0"/>
              <a:t> (</a:t>
            </a:r>
            <a:r>
              <a:rPr lang="en-US" sz="1800" b="1" i="1" dirty="0"/>
              <a:t>NOCS</a:t>
            </a:r>
            <a:r>
              <a:rPr lang="en-US" sz="1800" i="1" dirty="0"/>
              <a:t>)</a:t>
            </a:r>
            <a:r>
              <a:rPr lang="en-US" sz="1800" dirty="0"/>
              <a:t>, </a:t>
            </a:r>
            <a:r>
              <a:rPr lang="en-US" sz="1800" dirty="0" err="1"/>
              <a:t>Lyngby</a:t>
            </a:r>
            <a:r>
              <a:rPr lang="en-US" sz="1800" dirty="0"/>
              <a:t>, Denmark, May 2012. </a:t>
            </a:r>
            <a:r>
              <a:rPr lang="en-US" sz="1800" dirty="0">
                <a:hlinkClick r:id="rId5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 </a:t>
            </a:r>
            <a:endParaRPr lang="en-US" sz="1800" dirty="0">
              <a:latin typeface="Tahoma" charset="0"/>
            </a:endParaRPr>
          </a:p>
        </p:txBody>
      </p:sp>
      <p:pic>
        <p:nvPicPr>
          <p:cNvPr id="130052" name="Picture 4" descr="safari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81663"/>
            <a:ext cx="25019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3" name="Picture 6" descr="CMU_logo_horiz_re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818188"/>
            <a:ext cx="563880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700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Bufferless Deflection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b="1">
                <a:latin typeface="Tahoma" charset="0"/>
                <a:sym typeface="Wingdings" charset="0"/>
              </a:rPr>
              <a:t>Key idea</a:t>
            </a:r>
            <a:r>
              <a:rPr lang="en-US" sz="2200">
                <a:latin typeface="Tahoma" charset="0"/>
                <a:sym typeface="Wingdings" charset="0"/>
              </a:rPr>
              <a:t>: Packets are never buffered in the network. When two packets contend for the same link, one is </a:t>
            </a:r>
            <a:r>
              <a:rPr lang="en-US" sz="2200" b="1">
                <a:latin typeface="Tahoma" charset="0"/>
                <a:sym typeface="Wingdings" charset="0"/>
              </a:rPr>
              <a:t>deflected.</a:t>
            </a:r>
            <a:endParaRPr lang="en-US" sz="2200" b="1">
              <a:latin typeface="Tahoma" charset="0"/>
            </a:endParaRPr>
          </a:p>
          <a:p>
            <a:endParaRPr lang="en-US" sz="2200">
              <a:latin typeface="Tahoma" charset="0"/>
            </a:endParaRPr>
          </a:p>
          <a:p>
            <a:r>
              <a:rPr lang="en-US" sz="2200">
                <a:latin typeface="Tahoma" charset="0"/>
              </a:rPr>
              <a:t>Removing </a:t>
            </a:r>
            <a:r>
              <a:rPr lang="en-US" sz="2200" b="1">
                <a:latin typeface="Tahoma" charset="0"/>
              </a:rPr>
              <a:t>buffers</a:t>
            </a:r>
            <a:r>
              <a:rPr lang="en-US" sz="2200">
                <a:latin typeface="Tahoma" charset="0"/>
              </a:rPr>
              <a:t> yields significant benefits</a:t>
            </a:r>
          </a:p>
          <a:p>
            <a:pPr lvl="1"/>
            <a:r>
              <a:rPr lang="en-US" sz="2000">
                <a:solidFill>
                  <a:srgbClr val="0000FF"/>
                </a:solidFill>
                <a:latin typeface="Tahoma" charset="0"/>
              </a:rPr>
              <a:t>Reduces </a:t>
            </a:r>
            <a:r>
              <a:rPr lang="en-US" sz="2000" b="1">
                <a:solidFill>
                  <a:srgbClr val="0000FF"/>
                </a:solidFill>
                <a:latin typeface="Tahoma" charset="0"/>
              </a:rPr>
              <a:t>power</a:t>
            </a:r>
            <a:r>
              <a:rPr lang="en-US" sz="2000">
                <a:latin typeface="Tahoma" charset="0"/>
              </a:rPr>
              <a:t> (CHIPPER: reduces NoC power by 55%)</a:t>
            </a:r>
          </a:p>
          <a:p>
            <a:pPr lvl="1"/>
            <a:r>
              <a:rPr lang="en-US" sz="2000">
                <a:solidFill>
                  <a:srgbClr val="0000FF"/>
                </a:solidFill>
                <a:latin typeface="Tahoma" charset="0"/>
              </a:rPr>
              <a:t>Reduces</a:t>
            </a:r>
            <a:r>
              <a:rPr lang="en-US" sz="2000">
                <a:latin typeface="Tahoma" charset="0"/>
              </a:rPr>
              <a:t> </a:t>
            </a:r>
            <a:r>
              <a:rPr lang="en-US" sz="2000" b="1">
                <a:solidFill>
                  <a:srgbClr val="0000FF"/>
                </a:solidFill>
                <a:latin typeface="Tahoma" charset="0"/>
              </a:rPr>
              <a:t>die area</a:t>
            </a:r>
            <a:r>
              <a:rPr lang="en-US" sz="2000">
                <a:solidFill>
                  <a:srgbClr val="0000FF"/>
                </a:solidFill>
                <a:latin typeface="Tahoma" charset="0"/>
              </a:rPr>
              <a:t> </a:t>
            </a:r>
            <a:r>
              <a:rPr lang="en-US" sz="2000">
                <a:latin typeface="Tahoma" charset="0"/>
              </a:rPr>
              <a:t>(CHIPPER: reduces NoC area by 36%)</a:t>
            </a:r>
          </a:p>
          <a:p>
            <a:pPr lvl="1"/>
            <a:endParaRPr lang="en-US" sz="2000">
              <a:latin typeface="Tahoma" charset="0"/>
            </a:endParaRPr>
          </a:p>
          <a:p>
            <a:r>
              <a:rPr lang="en-US" sz="2200">
                <a:latin typeface="Tahoma" charset="0"/>
              </a:rPr>
              <a:t>But, at </a:t>
            </a:r>
            <a:r>
              <a:rPr lang="en-US" sz="2200" b="1">
                <a:latin typeface="Tahoma" charset="0"/>
              </a:rPr>
              <a:t>high network utilization </a:t>
            </a:r>
            <a:r>
              <a:rPr lang="en-US" sz="2200">
                <a:latin typeface="Tahoma" charset="0"/>
              </a:rPr>
              <a:t>(load), bufferless deflection routing causes </a:t>
            </a:r>
            <a:r>
              <a:rPr lang="en-US" sz="2200" b="1">
                <a:latin typeface="Tahoma" charset="0"/>
              </a:rPr>
              <a:t>unnecessary link &amp; router traversals</a:t>
            </a:r>
          </a:p>
          <a:p>
            <a:pPr lvl="1"/>
            <a:r>
              <a:rPr lang="en-US" sz="2000">
                <a:solidFill>
                  <a:srgbClr val="FF0000"/>
                </a:solidFill>
                <a:latin typeface="Tahoma" charset="0"/>
              </a:rPr>
              <a:t>Reduces network throughput </a:t>
            </a:r>
            <a:r>
              <a:rPr lang="en-US" sz="2000">
                <a:latin typeface="Tahoma" charset="0"/>
              </a:rPr>
              <a:t>and application performance</a:t>
            </a:r>
          </a:p>
          <a:p>
            <a:pPr lvl="1"/>
            <a:r>
              <a:rPr lang="en-US" sz="2000">
                <a:solidFill>
                  <a:srgbClr val="FF0000"/>
                </a:solidFill>
                <a:latin typeface="Tahoma" charset="0"/>
              </a:rPr>
              <a:t>Increases dynamic power</a:t>
            </a:r>
          </a:p>
          <a:p>
            <a:pPr lvl="1"/>
            <a:endParaRPr lang="en-US" sz="2000">
              <a:solidFill>
                <a:srgbClr val="FF0000"/>
              </a:solidFill>
              <a:latin typeface="Tahoma" charset="0"/>
            </a:endParaRPr>
          </a:p>
          <a:p>
            <a:r>
              <a:rPr lang="en-US" sz="2200" b="1">
                <a:latin typeface="Tahoma" charset="0"/>
              </a:rPr>
              <a:t>Goal</a:t>
            </a:r>
            <a:r>
              <a:rPr lang="en-US" sz="2200">
                <a:latin typeface="Tahoma" charset="0"/>
              </a:rPr>
              <a:t>: </a:t>
            </a:r>
            <a:r>
              <a:rPr lang="en-US" sz="2200">
                <a:solidFill>
                  <a:srgbClr val="0000FF"/>
                </a:solidFill>
                <a:latin typeface="Tahoma" charset="0"/>
              </a:rPr>
              <a:t>Improve high-load performance </a:t>
            </a:r>
            <a:r>
              <a:rPr lang="en-US" sz="2200">
                <a:latin typeface="Tahoma" charset="0"/>
              </a:rPr>
              <a:t>of low-cost deflection networks by reducing the deflection rate.</a:t>
            </a:r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E8483D3-F6B6-3843-9997-3461E748D777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119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0760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32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Motivation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Background</a:t>
            </a:r>
            <a:r>
              <a:rPr lang="en-US">
                <a:latin typeface="Tahoma" charset="0"/>
              </a:rPr>
              <a:t>: Bufferless Deflection Routing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MinBD</a:t>
            </a:r>
            <a:r>
              <a:rPr lang="en-US"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latin typeface="Tahoma" charset="0"/>
              </a:rPr>
              <a:t>Improving Deflection Arbitration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Results</a:t>
            </a:r>
          </a:p>
          <a:p>
            <a:r>
              <a:rPr lang="en-US" b="1">
                <a:latin typeface="Tahoma" charset="0"/>
              </a:rPr>
              <a:t>Conclusions</a:t>
            </a: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8C39244-B179-A940-B91F-BAA8E62B5207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120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9809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33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Motivation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Background</a:t>
            </a:r>
            <a:r>
              <a:rPr lang="en-US">
                <a:latin typeface="Tahoma" charset="0"/>
              </a:rPr>
              <a:t>: Bufferless Deflection Routing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MinBD</a:t>
            </a:r>
            <a:r>
              <a:rPr lang="en-US">
                <a:solidFill>
                  <a:srgbClr val="D9D9D9"/>
                </a:solidFill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Improving Deflection Arbitration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Results</a:t>
            </a: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Conclusions</a:t>
            </a: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E49D18F-AF63-284E-99B1-63B7B9A3422C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121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502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Issues in Bufferless Deflection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Correctness</a:t>
            </a:r>
            <a:r>
              <a:rPr lang="en-US">
                <a:latin typeface="Tahoma" charset="0"/>
              </a:rPr>
              <a:t>: Deliver all packets without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livelock</a:t>
            </a:r>
          </a:p>
          <a:p>
            <a:endParaRPr lang="en-US" b="1">
              <a:latin typeface="Tahoma" charset="0"/>
            </a:endParaRPr>
          </a:p>
          <a:p>
            <a:pPr lvl="1"/>
            <a:r>
              <a:rPr lang="en-US" b="1">
                <a:latin typeface="Tahoma" charset="0"/>
              </a:rPr>
              <a:t>CHIPPER</a:t>
            </a:r>
            <a:r>
              <a:rPr lang="en-US" baseline="30000">
                <a:latin typeface="Tahoma" charset="0"/>
              </a:rPr>
              <a:t>1</a:t>
            </a:r>
            <a:r>
              <a:rPr lang="en-US">
                <a:latin typeface="Tahoma" charset="0"/>
              </a:rPr>
              <a:t>: </a:t>
            </a:r>
            <a:r>
              <a:rPr lang="en-US" b="1">
                <a:latin typeface="Tahoma" charset="0"/>
              </a:rPr>
              <a:t>Golden Packet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Globally prioritize one packet </a:t>
            </a:r>
            <a:r>
              <a:rPr lang="en-US">
                <a:latin typeface="Tahoma" charset="0"/>
              </a:rPr>
              <a:t>until delivered</a:t>
            </a:r>
          </a:p>
          <a:p>
            <a:pPr lvl="1"/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Correctness</a:t>
            </a:r>
            <a:r>
              <a:rPr lang="en-US">
                <a:latin typeface="Tahoma" charset="0"/>
              </a:rPr>
              <a:t>: Reassemble packets without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deadlock</a:t>
            </a:r>
          </a:p>
          <a:p>
            <a:pPr>
              <a:buFont typeface="Wingdings" charset="0"/>
              <a:buNone/>
            </a:pPr>
            <a:endParaRPr lang="en-US" b="1">
              <a:latin typeface="Tahoma" charset="0"/>
            </a:endParaRPr>
          </a:p>
          <a:p>
            <a:pPr lvl="1"/>
            <a:r>
              <a:rPr lang="en-US" b="1">
                <a:latin typeface="Tahoma" charset="0"/>
              </a:rPr>
              <a:t>CHIPPER</a:t>
            </a:r>
            <a:r>
              <a:rPr lang="en-US" baseline="30000">
                <a:latin typeface="Tahoma" charset="0"/>
              </a:rPr>
              <a:t>1</a:t>
            </a:r>
            <a:r>
              <a:rPr lang="en-US">
                <a:latin typeface="Tahoma" charset="0"/>
              </a:rPr>
              <a:t>: </a:t>
            </a:r>
            <a:r>
              <a:rPr lang="en-US" b="1">
                <a:latin typeface="Tahoma" charset="0"/>
              </a:rPr>
              <a:t>Retransmit-Once</a:t>
            </a:r>
          </a:p>
          <a:p>
            <a:pPr lvl="1"/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Performance</a:t>
            </a:r>
            <a:r>
              <a:rPr lang="en-US">
                <a:latin typeface="Tahoma" charset="0"/>
              </a:rPr>
              <a:t>: Avoid performance degradation at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high load</a:t>
            </a:r>
          </a:p>
          <a:p>
            <a:pPr lvl="1"/>
            <a:endParaRPr lang="en-US" b="1">
              <a:solidFill>
                <a:srgbClr val="0000FF"/>
              </a:solidFill>
              <a:latin typeface="Tahoma" charset="0"/>
            </a:endParaRP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</a:rPr>
              <a:t>MinBD</a:t>
            </a:r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0" y="6243638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096F8A2-8FEB-314F-BB98-4CC55C6E0923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122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" y="6488113"/>
            <a:ext cx="876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aseline="30000" smtClean="0">
                <a:solidFill>
                  <a:srgbClr val="000000"/>
                </a:solidFill>
              </a:rPr>
              <a:t>1 </a:t>
            </a:r>
            <a:r>
              <a:rPr lang="en-US" smtClean="0">
                <a:solidFill>
                  <a:srgbClr val="000000"/>
                </a:solidFill>
              </a:rPr>
              <a:t>Fallin et al.,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smtClean="0">
                <a:solidFill>
                  <a:srgbClr val="000000"/>
                </a:solidFill>
              </a:rPr>
              <a:t>CHIPPER: A Low-complexity Bufferless Deflection Router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smtClean="0">
                <a:solidFill>
                  <a:srgbClr val="000000"/>
                </a:solidFill>
              </a:rPr>
              <a:t>, HPCA 2011. </a:t>
            </a:r>
            <a:endParaRPr lang="en-US" baseline="30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8111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Key Performance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915400" cy="534035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b="1">
                <a:latin typeface="Tahoma" charset="0"/>
                <a:sym typeface="Wingdings" charset="0"/>
              </a:rPr>
              <a:t>	1. 	Link contention</a:t>
            </a:r>
            <a:r>
              <a:rPr lang="en-US">
                <a:latin typeface="Tahoma" charset="0"/>
                <a:sym typeface="Wingdings" charset="0"/>
              </a:rPr>
              <a:t>: no buffers to hold traffic </a:t>
            </a:r>
            <a:br>
              <a:rPr lang="en-US">
                <a:latin typeface="Tahoma" charset="0"/>
                <a:sym typeface="Wingdings" charset="0"/>
              </a:rPr>
            </a:br>
            <a:r>
              <a:rPr lang="en-US">
                <a:latin typeface="Tahoma" charset="0"/>
                <a:sym typeface="Wingdings" charset="0"/>
              </a:rPr>
              <a:t>	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any link contention causes a deflection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sym typeface="Wingdings" charset="0"/>
              </a:rPr>
              <a:t>	</a:t>
            </a:r>
            <a:r>
              <a:rPr lang="en-US">
                <a:solidFill>
                  <a:srgbClr val="0000FF"/>
                </a:solidFill>
                <a:latin typeface="Tahoma" charset="0"/>
                <a:sym typeface="Wingdings" charset="0"/>
              </a:rPr>
              <a:t>		 use side buffers</a:t>
            </a:r>
          </a:p>
          <a:p>
            <a:pPr>
              <a:buFont typeface="Wingdings" charset="0"/>
              <a:buNone/>
            </a:pPr>
            <a:r>
              <a:rPr lang="en-US" b="1">
                <a:latin typeface="Tahoma" charset="0"/>
                <a:sym typeface="Wingdings" charset="0"/>
              </a:rPr>
              <a:t>	</a:t>
            </a:r>
          </a:p>
          <a:p>
            <a:pPr>
              <a:buFont typeface="Wingdings" charset="0"/>
              <a:buNone/>
            </a:pPr>
            <a:r>
              <a:rPr lang="en-US" b="1">
                <a:latin typeface="Tahoma" charset="0"/>
                <a:sym typeface="Wingdings" charset="0"/>
              </a:rPr>
              <a:t>	2. 	Ejection bottleneck</a:t>
            </a:r>
            <a:r>
              <a:rPr lang="en-US">
                <a:latin typeface="Tahoma" charset="0"/>
                <a:sym typeface="Wingdings" charset="0"/>
              </a:rPr>
              <a:t>: only one flit can eject per router 	per cycle   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simultaneous arrival causes deflection</a:t>
            </a:r>
            <a:endParaRPr lang="en-US">
              <a:latin typeface="Tahoma" charset="0"/>
              <a:sym typeface="Wingdings" charset="0"/>
            </a:endParaRPr>
          </a:p>
          <a:p>
            <a:pPr>
              <a:buFont typeface="Wingdings" charset="0"/>
              <a:buNone/>
            </a:pPr>
            <a:r>
              <a:rPr lang="en-US">
                <a:solidFill>
                  <a:srgbClr val="0000FF"/>
                </a:solidFill>
                <a:latin typeface="Tahoma" charset="0"/>
                <a:sym typeface="Wingdings" charset="0"/>
              </a:rPr>
              <a:t>			 eject up to 2 flits/cycle</a:t>
            </a:r>
          </a:p>
          <a:p>
            <a:pPr>
              <a:buFont typeface="Wingdings" charset="0"/>
              <a:buNone/>
            </a:pPr>
            <a:endParaRPr lang="en-US">
              <a:latin typeface="Tahoma" charset="0"/>
              <a:sym typeface="Wingdings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  <a:sym typeface="Wingdings" charset="0"/>
              </a:rPr>
              <a:t>	</a:t>
            </a:r>
            <a:r>
              <a:rPr lang="en-US" b="1">
                <a:latin typeface="Tahoma" charset="0"/>
                <a:sym typeface="Wingdings" charset="0"/>
              </a:rPr>
              <a:t>3. 	Deflection arbitration</a:t>
            </a:r>
            <a:r>
              <a:rPr lang="en-US">
                <a:latin typeface="Tahoma" charset="0"/>
                <a:sym typeface="Wingdings" charset="0"/>
              </a:rPr>
              <a:t>: practical (fast) deflection 	arbiters 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deflect unnecessarily</a:t>
            </a:r>
          </a:p>
          <a:p>
            <a:pPr>
              <a:buFont typeface="Wingdings" charset="0"/>
              <a:buNone/>
            </a:pPr>
            <a:r>
              <a:rPr lang="en-US">
                <a:solidFill>
                  <a:srgbClr val="0000FF"/>
                </a:solidFill>
                <a:latin typeface="Tahoma" charset="0"/>
                <a:sym typeface="Wingdings" charset="0"/>
              </a:rPr>
              <a:t>			 new priority scheme (silver flit)</a:t>
            </a: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D5C8F32-72CC-1040-98DB-6D10BDB697F3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123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3777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36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rgbClr val="BFBFBF"/>
                </a:solidFill>
                <a:latin typeface="Tahoma" charset="0"/>
              </a:rPr>
              <a:t>Motivation</a:t>
            </a:r>
          </a:p>
          <a:p>
            <a:endParaRPr lang="en-US" b="1">
              <a:solidFill>
                <a:srgbClr val="BFBFBF"/>
              </a:solidFill>
              <a:latin typeface="Tahoma" charset="0"/>
            </a:endParaRPr>
          </a:p>
          <a:p>
            <a:r>
              <a:rPr lang="en-US" b="1">
                <a:solidFill>
                  <a:srgbClr val="BFBFBF"/>
                </a:solidFill>
                <a:latin typeface="Tahoma" charset="0"/>
              </a:rPr>
              <a:t>Background</a:t>
            </a:r>
            <a:r>
              <a:rPr lang="en-US">
                <a:solidFill>
                  <a:srgbClr val="BFBFBF"/>
                </a:solidFill>
                <a:latin typeface="Tahoma" charset="0"/>
              </a:rPr>
              <a:t>: Bufferless Deflection Routing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MinBD</a:t>
            </a:r>
            <a:r>
              <a:rPr lang="en-US"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latin typeface="Tahoma" charset="0"/>
              </a:rPr>
              <a:t>Improving Deflection Arbitration</a:t>
            </a:r>
          </a:p>
          <a:p>
            <a:endParaRPr lang="en-US" b="1">
              <a:solidFill>
                <a:srgbClr val="BFBFBF"/>
              </a:solidFill>
              <a:latin typeface="Tahoma" charset="0"/>
            </a:endParaRPr>
          </a:p>
          <a:p>
            <a:r>
              <a:rPr lang="en-US" b="1">
                <a:solidFill>
                  <a:srgbClr val="BFBFBF"/>
                </a:solidFill>
                <a:latin typeface="Tahoma" charset="0"/>
              </a:rPr>
              <a:t>Results</a:t>
            </a:r>
          </a:p>
          <a:p>
            <a:r>
              <a:rPr lang="en-US" b="1">
                <a:solidFill>
                  <a:srgbClr val="BFBFBF"/>
                </a:solidFill>
                <a:latin typeface="Tahoma" charset="0"/>
              </a:rPr>
              <a:t>Conclusions</a:t>
            </a: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B47A5C4-FA57-EA47-B57F-EA1BE6E0B656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124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6725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37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Motivation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Background</a:t>
            </a:r>
            <a:r>
              <a:rPr lang="en-US">
                <a:solidFill>
                  <a:srgbClr val="D9D9D9"/>
                </a:solidFill>
                <a:latin typeface="Tahoma" charset="0"/>
              </a:rPr>
              <a:t>: Bufferless Deflection Routing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MinBD</a:t>
            </a:r>
            <a:r>
              <a:rPr lang="en-US"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Improving Deflection Arbitration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Results</a:t>
            </a: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Conclusions</a:t>
            </a: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1B2A1DA-CDD6-3C44-BF7C-5D98FE9725FE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125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3417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Addressing Link Contention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Problem 1</a:t>
            </a:r>
            <a:r>
              <a:rPr lang="en-US">
                <a:latin typeface="Tahoma" charset="0"/>
              </a:rPr>
              <a:t>: Any link contention causes a deflection</a:t>
            </a:r>
          </a:p>
          <a:p>
            <a:pPr lvl="1"/>
            <a:endParaRPr lang="en-US"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Buffering</a:t>
            </a:r>
            <a:r>
              <a:rPr lang="en-US">
                <a:latin typeface="Tahoma" charset="0"/>
              </a:rPr>
              <a:t> a flit can avoid deflection on contention</a:t>
            </a:r>
          </a:p>
          <a:p>
            <a:r>
              <a:rPr lang="en-US">
                <a:latin typeface="Tahoma" charset="0"/>
              </a:rPr>
              <a:t>But, </a:t>
            </a:r>
            <a:r>
              <a:rPr lang="en-US" b="1">
                <a:latin typeface="Tahoma" charset="0"/>
              </a:rPr>
              <a:t>input buffers</a:t>
            </a:r>
            <a:r>
              <a:rPr lang="en-US">
                <a:latin typeface="Tahoma" charset="0"/>
              </a:rPr>
              <a:t> are expensive:</a:t>
            </a:r>
          </a:p>
          <a:p>
            <a:pPr lvl="1"/>
            <a:r>
              <a:rPr lang="en-US">
                <a:latin typeface="Tahoma" charset="0"/>
                <a:sym typeface="Wingdings" charset="0"/>
              </a:rPr>
              <a:t>All flits are buffered on every hop  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high dynamic energy</a:t>
            </a:r>
          </a:p>
          <a:p>
            <a:pPr lvl="1"/>
            <a:r>
              <a:rPr lang="en-US">
                <a:latin typeface="Tahoma" charset="0"/>
                <a:sym typeface="Wingdings" charset="0"/>
              </a:rPr>
              <a:t>Large buffers necessary  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high static energy </a:t>
            </a:r>
            <a:r>
              <a:rPr lang="en-US">
                <a:latin typeface="Tahoma" charset="0"/>
                <a:sym typeface="Wingdings" charset="0"/>
              </a:rPr>
              <a:t>and 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large area</a:t>
            </a:r>
          </a:p>
          <a:p>
            <a:endParaRPr lang="en-US">
              <a:latin typeface="Tahoma" charset="0"/>
              <a:sym typeface="Wingdings" charset="0"/>
            </a:endParaRPr>
          </a:p>
          <a:p>
            <a:endParaRPr lang="en-US">
              <a:latin typeface="Tahoma" charset="0"/>
              <a:sym typeface="Wingdings" charset="0"/>
            </a:endParaRPr>
          </a:p>
          <a:p>
            <a:r>
              <a:rPr lang="en-US" b="1">
                <a:latin typeface="Tahoma" charset="0"/>
              </a:rPr>
              <a:t>Key Idea 1</a:t>
            </a:r>
            <a:r>
              <a:rPr lang="en-US">
                <a:latin typeface="Tahoma" charset="0"/>
              </a:rPr>
              <a:t>: add a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small buffer </a:t>
            </a:r>
            <a:r>
              <a:rPr lang="en-US">
                <a:latin typeface="Tahoma" charset="0"/>
              </a:rPr>
              <a:t>to a bufferless deflection router to buffer </a:t>
            </a:r>
            <a:r>
              <a:rPr lang="en-US" b="1">
                <a:latin typeface="Tahoma" charset="0"/>
              </a:rPr>
              <a:t>only</a:t>
            </a:r>
            <a:r>
              <a:rPr lang="en-US">
                <a:latin typeface="Tahoma" charset="0"/>
              </a:rPr>
              <a:t> flits that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would have been deflected</a:t>
            </a:r>
            <a:endParaRPr lang="en-US">
              <a:latin typeface="Tahoma" charset="0"/>
              <a:sym typeface="Wingdings" charset="0"/>
            </a:endParaRPr>
          </a:p>
          <a:p>
            <a:endParaRPr lang="en-US">
              <a:latin typeface="Tahoma" charset="0"/>
              <a:sym typeface="Wingdings" charset="0"/>
            </a:endParaRPr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554C5EB-7FBD-1644-AABF-57C899B15C22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126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6010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How to Buffer Deflected Flits</a:t>
            </a:r>
          </a:p>
        </p:txBody>
      </p:sp>
      <p:sp>
        <p:nvSpPr>
          <p:cNvPr id="139267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04050" y="6248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CE38268-602F-3749-88A1-68EB7E2D5CB3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127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39268" name="Group 4"/>
          <p:cNvGrpSpPr>
            <a:grpSpLocks/>
          </p:cNvGrpSpPr>
          <p:nvPr/>
        </p:nvGrpSpPr>
        <p:grpSpPr bwMode="auto">
          <a:xfrm>
            <a:off x="1428750" y="1500188"/>
            <a:ext cx="6565900" cy="4422775"/>
            <a:chOff x="21374446" y="13310485"/>
            <a:chExt cx="7038726" cy="4740688"/>
          </a:xfrm>
        </p:grpSpPr>
        <p:grpSp>
          <p:nvGrpSpPr>
            <p:cNvPr id="139275" name="Group 33"/>
            <p:cNvGrpSpPr>
              <a:grpSpLocks/>
            </p:cNvGrpSpPr>
            <p:nvPr/>
          </p:nvGrpSpPr>
          <p:grpSpPr bwMode="auto">
            <a:xfrm>
              <a:off x="23790444" y="13412290"/>
              <a:ext cx="1352676" cy="1206405"/>
              <a:chOff x="785786" y="4286256"/>
              <a:chExt cx="571504" cy="571504"/>
            </a:xfrm>
          </p:grpSpPr>
          <p:sp>
            <p:nvSpPr>
              <p:cNvPr id="66" name="Rectangle 24"/>
              <p:cNvSpPr>
                <a:spLocks noChangeArrowheads="1"/>
              </p:cNvSpPr>
              <p:nvPr/>
            </p:nvSpPr>
            <p:spPr bwMode="auto">
              <a:xfrm>
                <a:off x="786034" y="4286394"/>
                <a:ext cx="570899" cy="57152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39336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475078" y="3951871"/>
                  <a:ext cx="214042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2475078" y="4902055"/>
                  <a:ext cx="214042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 rot="16200000" flipH="1">
                  <a:off x="2359813" y="4281178"/>
                  <a:ext cx="950184" cy="2915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rot="5400000" flipH="1" flipV="1">
                  <a:off x="2359813" y="4281178"/>
                  <a:ext cx="950184" cy="2915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2980691" y="3951871"/>
                  <a:ext cx="217413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2980691" y="4902055"/>
                  <a:ext cx="217413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276" name="Group 34"/>
            <p:cNvGrpSpPr>
              <a:grpSpLocks/>
            </p:cNvGrpSpPr>
            <p:nvPr/>
          </p:nvGrpSpPr>
          <p:grpSpPr bwMode="auto">
            <a:xfrm>
              <a:off x="26326711" y="13412290"/>
              <a:ext cx="1352676" cy="1206405"/>
              <a:chOff x="785786" y="4286256"/>
              <a:chExt cx="571504" cy="571504"/>
            </a:xfrm>
          </p:grpSpPr>
          <p:sp>
            <p:nvSpPr>
              <p:cNvPr id="58" name="Rectangle 57"/>
              <p:cNvSpPr>
                <a:spLocks noChangeArrowheads="1"/>
              </p:cNvSpPr>
              <p:nvPr/>
            </p:nvSpPr>
            <p:spPr bwMode="auto">
              <a:xfrm>
                <a:off x="785799" y="4286394"/>
                <a:ext cx="571619" cy="57152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39328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>
                  <a:off x="2471157" y="3951871"/>
                  <a:ext cx="219099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2471157" y="4902055"/>
                  <a:ext cx="219099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rot="16200000" flipH="1">
                  <a:off x="2360105" y="4282021"/>
                  <a:ext cx="950184" cy="28988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40"/>
                <p:cNvCxnSpPr/>
                <p:nvPr/>
              </p:nvCxnSpPr>
              <p:spPr>
                <a:xfrm rot="5400000" flipH="1" flipV="1">
                  <a:off x="2360105" y="4282021"/>
                  <a:ext cx="950184" cy="28988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2980140" y="3951871"/>
                  <a:ext cx="219099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2980140" y="4902055"/>
                  <a:ext cx="219099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277" name="Group 43"/>
            <p:cNvGrpSpPr>
              <a:grpSpLocks/>
            </p:cNvGrpSpPr>
            <p:nvPr/>
          </p:nvGrpSpPr>
          <p:grpSpPr bwMode="auto">
            <a:xfrm>
              <a:off x="23790444" y="15372697"/>
              <a:ext cx="1352676" cy="1206405"/>
              <a:chOff x="785786" y="4286256"/>
              <a:chExt cx="571504" cy="571504"/>
            </a:xfrm>
          </p:grpSpPr>
          <p:sp>
            <p:nvSpPr>
              <p:cNvPr id="50" name="Rectangle 49"/>
              <p:cNvSpPr>
                <a:spLocks noChangeArrowheads="1"/>
              </p:cNvSpPr>
              <p:nvPr/>
            </p:nvSpPr>
            <p:spPr bwMode="auto">
              <a:xfrm>
                <a:off x="786034" y="4286323"/>
                <a:ext cx="570899" cy="57152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39320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475078" y="3951703"/>
                  <a:ext cx="214042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5078" y="4901887"/>
                  <a:ext cx="214042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rot="16200000" flipH="1">
                  <a:off x="2359813" y="4281010"/>
                  <a:ext cx="950184" cy="2915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5400000" flipH="1" flipV="1">
                  <a:off x="2359813" y="4281010"/>
                  <a:ext cx="950184" cy="2915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2980691" y="3951703"/>
                  <a:ext cx="217413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691" y="4901887"/>
                  <a:ext cx="217413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278" name="Group 52"/>
            <p:cNvGrpSpPr>
              <a:grpSpLocks/>
            </p:cNvGrpSpPr>
            <p:nvPr/>
          </p:nvGrpSpPr>
          <p:grpSpPr bwMode="auto">
            <a:xfrm>
              <a:off x="26326711" y="15372697"/>
              <a:ext cx="1352676" cy="1206405"/>
              <a:chOff x="785786" y="4286256"/>
              <a:chExt cx="571504" cy="571504"/>
            </a:xfrm>
          </p:grpSpPr>
          <p:sp>
            <p:nvSpPr>
              <p:cNvPr id="42" name="Rectangle 41"/>
              <p:cNvSpPr>
                <a:spLocks noChangeArrowheads="1"/>
              </p:cNvSpPr>
              <p:nvPr/>
            </p:nvSpPr>
            <p:spPr bwMode="auto">
              <a:xfrm>
                <a:off x="785799" y="4286323"/>
                <a:ext cx="571619" cy="57152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39312" name="Group 50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4" name="Straight Connector 43"/>
                <p:cNvCxnSpPr/>
                <p:nvPr/>
              </p:nvCxnSpPr>
              <p:spPr>
                <a:xfrm>
                  <a:off x="2471157" y="3951703"/>
                  <a:ext cx="219099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1157" y="4901887"/>
                  <a:ext cx="219099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16200000" flipH="1">
                  <a:off x="2360105" y="4281853"/>
                  <a:ext cx="950184" cy="28988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5400000" flipH="1" flipV="1">
                  <a:off x="2360105" y="4281853"/>
                  <a:ext cx="950184" cy="28988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980140" y="3951703"/>
                  <a:ext cx="219099" cy="189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80140" y="4901887"/>
                  <a:ext cx="219099" cy="18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279" name="Group 70"/>
            <p:cNvGrpSpPr>
              <a:grpSpLocks/>
            </p:cNvGrpSpPr>
            <p:nvPr/>
          </p:nvGrpSpPr>
          <p:grpSpPr bwMode="auto">
            <a:xfrm>
              <a:off x="25131447" y="14316627"/>
              <a:ext cx="1195259" cy="1393404"/>
              <a:chOff x="1478449" y="4786322"/>
              <a:chExt cx="310519" cy="405897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1478609" y="4786179"/>
                <a:ext cx="93287" cy="49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1478609" y="5191643"/>
                <a:ext cx="93287" cy="49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16200000" flipH="1">
                <a:off x="1431061" y="4927014"/>
                <a:ext cx="405464" cy="1237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5400000" flipH="1" flipV="1">
                <a:off x="1431061" y="4927014"/>
                <a:ext cx="405464" cy="1237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1695690" y="4786179"/>
                <a:ext cx="93287" cy="49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1695690" y="5191643"/>
                <a:ext cx="93287" cy="49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5142275" y="13713766"/>
              <a:ext cx="1184466" cy="340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5142275" y="16278094"/>
              <a:ext cx="1184466" cy="340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3283888" y="13713766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3283888" y="14317839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3283888" y="15674022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3283888" y="16278094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7706917" y="13681436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7706917" y="14283806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7706917" y="15641692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7706917" y="16244062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2841415" y="13310485"/>
              <a:ext cx="418648" cy="3273899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2329167" y="13681436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2329167" y="14283806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2329167" y="15641692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2329167" y="16244062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295" name="TextBox 25"/>
            <p:cNvSpPr txBox="1">
              <a:spLocks noChangeArrowheads="1"/>
            </p:cNvSpPr>
            <p:nvPr/>
          </p:nvSpPr>
          <p:spPr bwMode="auto">
            <a:xfrm>
              <a:off x="24437445" y="17292384"/>
              <a:ext cx="3975727" cy="758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4000" smtClean="0">
                  <a:solidFill>
                    <a:srgbClr val="000000"/>
                  </a:solidFill>
                </a:rPr>
                <a:t>Baseline Router</a:t>
              </a: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1886694" y="13310485"/>
              <a:ext cx="418648" cy="3273899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21374446" y="13681436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1374446" y="14283806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374446" y="15641692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1374446" y="16244062"/>
              <a:ext cx="507142" cy="340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endCxn id="21" idx="2"/>
            </p:cNvCxnSpPr>
            <p:nvPr/>
          </p:nvCxnSpPr>
          <p:spPr>
            <a:xfrm rot="5400000" flipH="1" flipV="1">
              <a:off x="22729134" y="16904287"/>
              <a:ext cx="641507" cy="170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7" idx="2"/>
            </p:cNvCxnSpPr>
            <p:nvPr/>
          </p:nvCxnSpPr>
          <p:spPr>
            <a:xfrm rot="16200000" flipH="1">
              <a:off x="21787176" y="16893226"/>
              <a:ext cx="631297" cy="13615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303" name="TextBox 33"/>
            <p:cNvSpPr txBox="1">
              <a:spLocks noChangeArrowheads="1"/>
            </p:cNvSpPr>
            <p:nvPr/>
          </p:nvSpPr>
          <p:spPr bwMode="auto">
            <a:xfrm>
              <a:off x="21688453" y="17280805"/>
              <a:ext cx="8691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Eject</a:t>
              </a:r>
            </a:p>
          </p:txBody>
        </p:sp>
        <p:sp>
          <p:nvSpPr>
            <p:cNvPr id="139304" name="TextBox 34"/>
            <p:cNvSpPr txBox="1">
              <a:spLocks noChangeArrowheads="1"/>
            </p:cNvSpPr>
            <p:nvPr/>
          </p:nvSpPr>
          <p:spPr bwMode="auto">
            <a:xfrm>
              <a:off x="22566567" y="17288061"/>
              <a:ext cx="920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Inject</a:t>
              </a:r>
            </a:p>
          </p:txBody>
        </p:sp>
      </p:grpSp>
      <p:sp>
        <p:nvSpPr>
          <p:cNvPr id="139269" name="TextBox 73"/>
          <p:cNvSpPr txBox="1">
            <a:spLocks noChangeArrowheads="1"/>
          </p:cNvSpPr>
          <p:nvPr/>
        </p:nvSpPr>
        <p:spPr bwMode="auto">
          <a:xfrm>
            <a:off x="0" y="6248400"/>
            <a:ext cx="876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aseline="30000" smtClean="0">
                <a:solidFill>
                  <a:srgbClr val="000000"/>
                </a:solidFill>
              </a:rPr>
              <a:t>1 </a:t>
            </a:r>
            <a:r>
              <a:rPr lang="en-US" smtClean="0">
                <a:solidFill>
                  <a:srgbClr val="000000"/>
                </a:solidFill>
              </a:rPr>
              <a:t>Fallin et al.,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smtClean="0">
                <a:solidFill>
                  <a:srgbClr val="000000"/>
                </a:solidFill>
              </a:rPr>
              <a:t>CHIPPER: A Low-complexity Bufferless Deflection Router</a:t>
            </a:r>
            <a:r>
              <a:rPr lang="ja-JP" altLang="en-US" smtClean="0">
                <a:solidFill>
                  <a:srgbClr val="000000"/>
                </a:solidFill>
              </a:rPr>
              <a:t>”</a:t>
            </a:r>
            <a:r>
              <a:rPr lang="en-US" smtClean="0">
                <a:solidFill>
                  <a:srgbClr val="000000"/>
                </a:solidFill>
              </a:rPr>
              <a:t>, HPCA 2011. </a:t>
            </a:r>
            <a:endParaRPr lang="en-US" baseline="30000" smtClean="0">
              <a:solidFill>
                <a:srgbClr val="000000"/>
              </a:solidFill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3381375" y="16764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3381375" y="2209800"/>
            <a:ext cx="142875" cy="428625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7789863" y="1687513"/>
            <a:ext cx="1328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FF"/>
                </a:solidFill>
              </a:rPr>
              <a:t>Destination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7800975" y="2133600"/>
            <a:ext cx="133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Destination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858000" y="4648200"/>
            <a:ext cx="1968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DEFLECTED</a:t>
            </a:r>
          </a:p>
        </p:txBody>
      </p:sp>
    </p:spTree>
    <p:extLst>
      <p:ext uri="{BB962C8B-B14F-4D97-AF65-F5344CB8AC3E}">
        <p14:creationId xmlns:p14="http://schemas.microsoft.com/office/powerpoint/2010/main" val="6497581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43907 0.34653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00" y="173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4474 -0.086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6100" y="-43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78" grpId="0" animBg="1"/>
      <p:bldP spid="78" grpId="1" animBg="1"/>
      <p:bldP spid="79" grpId="0"/>
      <p:bldP spid="80" grpId="0"/>
      <p:bldP spid="81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How to Buffer Deflected Flits</a:t>
            </a:r>
          </a:p>
        </p:txBody>
      </p:sp>
      <p:sp>
        <p:nvSpPr>
          <p:cNvPr id="1402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312DDAE-AE61-6C44-91F5-9F0AFE3C6A2D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128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40292" name="Group 4"/>
          <p:cNvGrpSpPr>
            <a:grpSpLocks/>
          </p:cNvGrpSpPr>
          <p:nvPr/>
        </p:nvGrpSpPr>
        <p:grpSpPr bwMode="auto">
          <a:xfrm>
            <a:off x="1130300" y="1220788"/>
            <a:ext cx="7581900" cy="4851400"/>
            <a:chOff x="17750427" y="18316748"/>
            <a:chExt cx="9775747" cy="5994520"/>
          </a:xfrm>
        </p:grpSpPr>
        <p:grpSp>
          <p:nvGrpSpPr>
            <p:cNvPr id="140306" name="Group 33"/>
            <p:cNvGrpSpPr>
              <a:grpSpLocks/>
            </p:cNvGrpSpPr>
            <p:nvPr/>
          </p:nvGrpSpPr>
          <p:grpSpPr bwMode="auto"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>
                <a:spLocks noChangeArrowheads="1"/>
              </p:cNvSpPr>
              <p:nvPr/>
            </p:nvSpPr>
            <p:spPr bwMode="auto">
              <a:xfrm>
                <a:off x="785798" y="4286681"/>
                <a:ext cx="571627" cy="57148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0383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231" y="3952095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231" y="4901532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59371" y="4281878"/>
                  <a:ext cx="949437" cy="2898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59371" y="4281878"/>
                  <a:ext cx="949437" cy="2898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79025" y="3952095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79025" y="4901532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307" name="Group 34"/>
            <p:cNvGrpSpPr>
              <a:grpSpLocks/>
            </p:cNvGrpSpPr>
            <p:nvPr/>
          </p:nvGrpSpPr>
          <p:grpSpPr bwMode="auto"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>
                <a:spLocks noChangeArrowheads="1"/>
              </p:cNvSpPr>
              <p:nvPr/>
            </p:nvSpPr>
            <p:spPr bwMode="auto">
              <a:xfrm>
                <a:off x="785704" y="4286681"/>
                <a:ext cx="571627" cy="57148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0375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010" y="3952095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010" y="4901532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59152" y="4281877"/>
                  <a:ext cx="949437" cy="28987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59152" y="4281877"/>
                  <a:ext cx="949437" cy="28987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78805" y="3952095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78805" y="4901532"/>
                  <a:ext cx="218923" cy="217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308" name="Group 43"/>
            <p:cNvGrpSpPr>
              <a:grpSpLocks/>
            </p:cNvGrpSpPr>
            <p:nvPr/>
          </p:nvGrpSpPr>
          <p:grpSpPr bwMode="auto"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>
                <a:spLocks noChangeArrowheads="1"/>
              </p:cNvSpPr>
              <p:nvPr/>
            </p:nvSpPr>
            <p:spPr bwMode="auto">
              <a:xfrm>
                <a:off x="785798" y="4286296"/>
                <a:ext cx="571627" cy="571482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0367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231" y="3951195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231" y="4900632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59371" y="4280978"/>
                  <a:ext cx="949437" cy="2898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59371" y="4280978"/>
                  <a:ext cx="949437" cy="2898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79025" y="3951195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79025" y="4900632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309" name="Group 52"/>
            <p:cNvGrpSpPr>
              <a:grpSpLocks/>
            </p:cNvGrpSpPr>
            <p:nvPr/>
          </p:nvGrpSpPr>
          <p:grpSpPr bwMode="auto"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>
                <a:spLocks noChangeArrowheads="1"/>
              </p:cNvSpPr>
              <p:nvPr/>
            </p:nvSpPr>
            <p:spPr bwMode="auto">
              <a:xfrm>
                <a:off x="785704" y="4286296"/>
                <a:ext cx="571627" cy="571482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0359" name="Group 50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010" y="3951195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010" y="4900632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59152" y="4280977"/>
                  <a:ext cx="949437" cy="28987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59152" y="4280977"/>
                  <a:ext cx="949437" cy="28987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78805" y="3951195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78805" y="4900632"/>
                  <a:ext cx="218923" cy="21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310" name="Group 70"/>
            <p:cNvGrpSpPr>
              <a:grpSpLocks/>
            </p:cNvGrpSpPr>
            <p:nvPr/>
          </p:nvGrpSpPr>
          <p:grpSpPr bwMode="auto"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374" y="4786566"/>
                <a:ext cx="93057" cy="57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374" y="5191688"/>
                <a:ext cx="93057" cy="57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1085" y="4926912"/>
                <a:ext cx="405122" cy="12443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1085" y="4926912"/>
                <a:ext cx="405122" cy="12443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862" y="4786566"/>
                <a:ext cx="93057" cy="57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862" y="5191688"/>
                <a:ext cx="93057" cy="57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9288" y="19903647"/>
              <a:ext cx="118307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9288" y="22467404"/>
              <a:ext cx="118307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8703" y="1990364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8703" y="2050780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8703" y="21865205"/>
              <a:ext cx="507618" cy="196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8703" y="22467404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5333" y="1990364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5333" y="2050780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5333" y="21865205"/>
              <a:ext cx="507618" cy="196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5333" y="22467404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5450670" y="19501529"/>
              <a:ext cx="417557" cy="3273839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1776578" y="18316748"/>
              <a:ext cx="1113485" cy="766968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8462" y="19872263"/>
              <a:ext cx="507618" cy="196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8462" y="20474461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8462" y="21831859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8462" y="2243405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0116584" y="19501529"/>
              <a:ext cx="419605" cy="3273839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4871" y="19872263"/>
              <a:ext cx="507618" cy="196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4871" y="20474461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4871" y="21831859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4871" y="2243405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1465" y="18700232"/>
              <a:ext cx="766968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8813" y="18699208"/>
              <a:ext cx="766968" cy="204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7184" y="18699208"/>
              <a:ext cx="766968" cy="204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79758" y="17721838"/>
              <a:ext cx="802278" cy="2757104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8140" y="18699251"/>
              <a:ext cx="2390719" cy="788546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337" name="TextBox 36"/>
            <p:cNvSpPr txBox="1">
              <a:spLocks noChangeArrowheads="1"/>
            </p:cNvSpPr>
            <p:nvPr/>
          </p:nvSpPr>
          <p:spPr bwMode="auto">
            <a:xfrm>
              <a:off x="21204809" y="23436565"/>
              <a:ext cx="6321365" cy="874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4000" smtClean="0">
                  <a:solidFill>
                    <a:srgbClr val="000000"/>
                  </a:solidFill>
                </a:rPr>
                <a:t>Side-Buffered Router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9189362" y="19487797"/>
              <a:ext cx="419603" cy="327384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7650" y="19858532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7650" y="20462692"/>
              <a:ext cx="507618" cy="196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7650" y="21818128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7650" y="2242228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8262139" y="19501529"/>
              <a:ext cx="419605" cy="3273839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750427" y="19872263"/>
              <a:ext cx="507618" cy="196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50427" y="20474461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50427" y="21831859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50427" y="22434057"/>
              <a:ext cx="507618" cy="3923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4605" y="23094079"/>
              <a:ext cx="639468" cy="2046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3295" y="23085038"/>
              <a:ext cx="631622" cy="1228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350" name="TextBox 55"/>
            <p:cNvSpPr txBox="1">
              <a:spLocks noChangeArrowheads="1"/>
            </p:cNvSpPr>
            <p:nvPr/>
          </p:nvSpPr>
          <p:spPr bwMode="auto">
            <a:xfrm>
              <a:off x="18004039" y="23524839"/>
              <a:ext cx="8691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Eject</a:t>
              </a:r>
            </a:p>
          </p:txBody>
        </p:sp>
        <p:sp>
          <p:nvSpPr>
            <p:cNvPr id="140351" name="TextBox 56"/>
            <p:cNvSpPr txBox="1">
              <a:spLocks noChangeArrowheads="1"/>
            </p:cNvSpPr>
            <p:nvPr/>
          </p:nvSpPr>
          <p:spPr bwMode="auto">
            <a:xfrm>
              <a:off x="19827902" y="23434862"/>
              <a:ext cx="920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Inject</a:t>
              </a: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3810000" y="4435475"/>
            <a:ext cx="2714625" cy="9239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u="sng" smtClean="0">
                <a:solidFill>
                  <a:srgbClr val="000000"/>
                </a:solidFill>
              </a:rPr>
              <a:t>Step 1</a:t>
            </a:r>
            <a:r>
              <a:rPr lang="en-US" smtClean="0">
                <a:solidFill>
                  <a:srgbClr val="000000"/>
                </a:solidFill>
              </a:rPr>
              <a:t>. Remove </a:t>
            </a:r>
            <a:r>
              <a:rPr lang="en-US" i="1" smtClean="0">
                <a:solidFill>
                  <a:srgbClr val="000000"/>
                </a:solidFill>
              </a:rPr>
              <a:t>up to one</a:t>
            </a:r>
            <a:r>
              <a:rPr lang="en-US" smtClean="0">
                <a:solidFill>
                  <a:srgbClr val="000000"/>
                </a:solidFill>
              </a:rPr>
              <a:t> deflected flit per cycle from the outputs.</a:t>
            </a:r>
            <a:endParaRPr lang="en-US" b="1" u="sng" smtClean="0">
              <a:solidFill>
                <a:srgbClr val="000000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705600" y="2006600"/>
            <a:ext cx="1066800" cy="29289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200400" y="2133600"/>
            <a:ext cx="3357563" cy="6461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u="sng" smtClean="0">
                <a:solidFill>
                  <a:srgbClr val="000000"/>
                </a:solidFill>
              </a:rPr>
              <a:t>Step 2</a:t>
            </a:r>
            <a:r>
              <a:rPr lang="en-US" smtClean="0">
                <a:solidFill>
                  <a:srgbClr val="000000"/>
                </a:solidFill>
              </a:rPr>
              <a:t>. Buffer this flit in a small FIFO </a:t>
            </a:r>
            <a:r>
              <a:rPr lang="ja-JP" altLang="en-US" smtClean="0">
                <a:solidFill>
                  <a:srgbClr val="000000"/>
                </a:solidFill>
              </a:rPr>
              <a:t>“</a:t>
            </a:r>
            <a:r>
              <a:rPr lang="en-US" b="1" smtClean="0">
                <a:solidFill>
                  <a:srgbClr val="000000"/>
                </a:solidFill>
              </a:rPr>
              <a:t>side buffer.</a:t>
            </a:r>
            <a:r>
              <a:rPr lang="ja-JP" altLang="en-US" b="1" smtClean="0">
                <a:solidFill>
                  <a:srgbClr val="000000"/>
                </a:solidFill>
              </a:rPr>
              <a:t>”</a:t>
            </a:r>
            <a:endParaRPr lang="en-US" b="1" u="sng" smtClean="0">
              <a:solidFill>
                <a:srgbClr val="000000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4071938" y="1077913"/>
            <a:ext cx="1357312" cy="92868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071688" y="1863725"/>
            <a:ext cx="642937" cy="3071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928938" y="3506788"/>
            <a:ext cx="3571875" cy="646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u="sng" smtClean="0">
                <a:solidFill>
                  <a:srgbClr val="000000"/>
                </a:solidFill>
              </a:rPr>
              <a:t>Step 3</a:t>
            </a:r>
            <a:r>
              <a:rPr lang="en-US" smtClean="0">
                <a:solidFill>
                  <a:srgbClr val="000000"/>
                </a:solidFill>
              </a:rPr>
              <a:t>. Re-inject this flit into pipeline when a slot is available.</a:t>
            </a:r>
            <a:endParaRPr lang="en-US" b="1" u="sng" smtClean="0">
              <a:solidFill>
                <a:srgbClr val="000000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143375" y="1077913"/>
            <a:ext cx="1357313" cy="92868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40300" name="TextBox 2"/>
          <p:cNvSpPr txBox="1">
            <a:spLocks noChangeArrowheads="1"/>
          </p:cNvSpPr>
          <p:nvPr/>
        </p:nvSpPr>
        <p:spPr bwMode="auto">
          <a:xfrm>
            <a:off x="5638800" y="990600"/>
            <a:ext cx="1673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0000"/>
                </a:solidFill>
              </a:rPr>
              <a:t>Side Buffer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3429000" y="22860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429000" y="2819400"/>
            <a:ext cx="142875" cy="428625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835900" y="2297113"/>
            <a:ext cx="1330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FF"/>
                </a:solidFill>
              </a:rPr>
              <a:t>Destination</a:t>
            </a: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7848600" y="2743200"/>
            <a:ext cx="133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Destination</a:t>
            </a:r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6705600" y="5029200"/>
            <a:ext cx="1968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FF0000"/>
                </a:solidFill>
              </a:rPr>
              <a:t>DEFLECTED</a:t>
            </a:r>
          </a:p>
        </p:txBody>
      </p:sp>
    </p:spTree>
    <p:extLst>
      <p:ext uri="{BB962C8B-B14F-4D97-AF65-F5344CB8AC3E}">
        <p14:creationId xmlns:p14="http://schemas.microsoft.com/office/powerpoint/2010/main" val="25855070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41E-6 -1.22335E-6 L 0.38406 0.2912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400" y="145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41E-6 -1.08434E-6 L 0.38406 -0.0757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400" y="-38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406 -0.07576 L 0.4591 -0.0757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2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19 -0.14236 L 0.23716 -0.14236 C 0.30261 -0.14236 0.38386 -0.0199 0.38386 0.07986 L 0.38386 0.30209 " pathEditMode="relative" rAng="0" ptsTypes="FfFF">
                                      <p:cBhvr>
                                        <p:cTn id="58" dur="1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00" y="22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0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68 -0.14236 L -0.01684 -0.14236 C -0.0618 -0.14236 -0.11666 -0.10324 -0.11666 -0.07129 L -0.11666 -3.33333E-6 " pathEditMode="relative" rAng="0" ptsTypes="FfFF">
                                      <p:cBhvr>
                                        <p:cTn id="7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00" y="7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72 6.14458E-6 L -1.10474E-6 6.14458E-6 " pathEditMode="relative" ptsTypes="AA">
                                      <p:cBhvr>
                                        <p:cTn id="8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8354 0.06672 " pathEditMode="relative" ptsTypes="AA">
                                      <p:cBhvr>
                                        <p:cTn id="8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353 0.06672 L 0.45024 0.06672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3" grpId="0" animBg="1"/>
      <p:bldP spid="103" grpId="1" animBg="1"/>
      <p:bldP spid="103" grpId="2" animBg="1"/>
      <p:bldP spid="103" grpId="3" animBg="1"/>
      <p:bldP spid="103" grpId="4" animBg="1"/>
      <p:bldP spid="103" grpId="5" animBg="1"/>
      <p:bldP spid="103" grpId="6" animBg="1"/>
      <p:bldP spid="103" grpId="7" animBg="1"/>
      <p:bldP spid="104" grpId="0" animBg="1"/>
      <p:bldP spid="104" grpId="1" animBg="1"/>
      <p:bldP spid="104" grpId="2" animBg="1"/>
      <p:bldP spid="104" grpId="3" animBg="1"/>
      <p:bldP spid="50" grpId="0"/>
      <p:bldP spid="105" grpId="0"/>
      <p:bldP spid="106" grpId="0"/>
      <p:bldP spid="106" grpId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Why Could A Side Buffer Work Well?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</a:rPr>
              <a:t>Buffer some flits and deflect other flits at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per-flit level</a:t>
            </a:r>
          </a:p>
          <a:p>
            <a:endParaRPr lang="en-US">
              <a:solidFill>
                <a:srgbClr val="0000FF"/>
              </a:solidFill>
              <a:latin typeface="Tahoma" charset="0"/>
            </a:endParaRPr>
          </a:p>
          <a:p>
            <a:pPr lvl="1"/>
            <a:r>
              <a:rPr lang="en-US" sz="2400">
                <a:latin typeface="Tahoma" charset="0"/>
              </a:rPr>
              <a:t>Relative to </a:t>
            </a:r>
            <a:r>
              <a:rPr lang="en-US" sz="2400" b="1">
                <a:latin typeface="Tahoma" charset="0"/>
              </a:rPr>
              <a:t>bufferless routers</a:t>
            </a:r>
            <a:r>
              <a:rPr lang="en-US" sz="240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sz="2400">
                <a:solidFill>
                  <a:srgbClr val="0000FF"/>
                </a:solidFill>
                <a:latin typeface="Tahoma" charset="0"/>
              </a:rPr>
              <a:t> deflection rate reduces</a:t>
            </a:r>
            <a:br>
              <a:rPr lang="en-US" sz="2400">
                <a:solidFill>
                  <a:srgbClr val="0000FF"/>
                </a:solidFill>
                <a:latin typeface="Tahoma" charset="0"/>
              </a:rPr>
            </a:br>
            <a:r>
              <a:rPr lang="en-US" sz="2400">
                <a:solidFill>
                  <a:srgbClr val="000000"/>
                </a:solidFill>
                <a:latin typeface="Tahoma" charset="0"/>
              </a:rPr>
              <a:t>(need not deflect all contending flits)</a:t>
            </a:r>
          </a:p>
          <a:p>
            <a:pPr lvl="1">
              <a:buFont typeface="Wingdings" charset="0"/>
              <a:buNone/>
            </a:pPr>
            <a:r>
              <a:rPr lang="en-US" sz="2400" b="1">
                <a:solidFill>
                  <a:srgbClr val="000000"/>
                </a:solidFill>
                <a:latin typeface="Tahoma" charset="0"/>
              </a:rPr>
              <a:t>	</a:t>
            </a:r>
            <a:r>
              <a:rPr lang="en-US" sz="2400" b="1">
                <a:solidFill>
                  <a:srgbClr val="000000"/>
                </a:solidFill>
                <a:latin typeface="Tahoma" charset="0"/>
                <a:sym typeface="Wingdings" charset="0"/>
              </a:rPr>
              <a:t> </a:t>
            </a:r>
            <a:r>
              <a:rPr lang="en-US" sz="2400">
                <a:latin typeface="Tahoma" charset="0"/>
                <a:sym typeface="Wingdings" charset="0"/>
              </a:rPr>
              <a:t>4-flit buffer reduces deflection rate by </a:t>
            </a:r>
            <a:r>
              <a:rPr lang="en-US" sz="2400">
                <a:solidFill>
                  <a:srgbClr val="0000FF"/>
                </a:solidFill>
                <a:latin typeface="Tahoma" charset="0"/>
                <a:sym typeface="Wingdings" charset="0"/>
              </a:rPr>
              <a:t>39%</a:t>
            </a:r>
            <a:endParaRPr lang="en-US" sz="2400">
              <a:solidFill>
                <a:srgbClr val="0000FF"/>
              </a:solidFill>
              <a:latin typeface="Tahoma" charset="0"/>
            </a:endParaRPr>
          </a:p>
          <a:p>
            <a:pPr lvl="1">
              <a:buFont typeface="Wingdings" charset="0"/>
              <a:buNone/>
            </a:pPr>
            <a:endParaRPr lang="en-US" sz="2400" b="1">
              <a:solidFill>
                <a:srgbClr val="000000"/>
              </a:solidFill>
              <a:latin typeface="Tahoma" charset="0"/>
            </a:endParaRPr>
          </a:p>
          <a:p>
            <a:pPr lvl="1"/>
            <a:endParaRPr lang="en-US" sz="2400" b="1">
              <a:latin typeface="Tahoma" charset="0"/>
            </a:endParaRPr>
          </a:p>
          <a:p>
            <a:pPr lvl="1"/>
            <a:r>
              <a:rPr lang="en-US" sz="2400">
                <a:solidFill>
                  <a:srgbClr val="000000"/>
                </a:solidFill>
                <a:latin typeface="Tahoma" charset="0"/>
              </a:rPr>
              <a:t>Relative to </a:t>
            </a:r>
            <a:r>
              <a:rPr lang="en-US" sz="2400" b="1">
                <a:solidFill>
                  <a:srgbClr val="000000"/>
                </a:solidFill>
                <a:latin typeface="Tahoma" charset="0"/>
              </a:rPr>
              <a:t>buffered routers</a:t>
            </a:r>
            <a:r>
              <a:rPr lang="en-US" sz="2400">
                <a:solidFill>
                  <a:srgbClr val="000000"/>
                </a:solidFill>
                <a:latin typeface="Tahoma" charset="0"/>
              </a:rPr>
              <a:t>, </a:t>
            </a:r>
            <a:r>
              <a:rPr lang="en-US" sz="2400">
                <a:solidFill>
                  <a:srgbClr val="0000FF"/>
                </a:solidFill>
                <a:latin typeface="Tahoma" charset="0"/>
              </a:rPr>
              <a:t>buffer is more efficiently used </a:t>
            </a:r>
            <a:r>
              <a:rPr lang="en-US" sz="2400">
                <a:latin typeface="Tahoma" charset="0"/>
              </a:rPr>
              <a:t>(need not buffer all flits)</a:t>
            </a:r>
          </a:p>
          <a:p>
            <a:pPr marL="669925" lvl="2" indent="0">
              <a:buFont typeface="Wingdings" charset="0"/>
              <a:buNone/>
            </a:pPr>
            <a:r>
              <a:rPr lang="en-US" sz="2400">
                <a:latin typeface="Tahoma" charset="0"/>
              </a:rPr>
              <a:t>	</a:t>
            </a:r>
            <a:r>
              <a:rPr lang="en-US" sz="2400">
                <a:latin typeface="Tahoma" charset="0"/>
                <a:sym typeface="Wingdings" charset="0"/>
              </a:rPr>
              <a:t> similar performance with </a:t>
            </a:r>
            <a:r>
              <a:rPr lang="en-US" sz="2400">
                <a:solidFill>
                  <a:srgbClr val="0000FF"/>
                </a:solidFill>
                <a:latin typeface="Tahoma" charset="0"/>
                <a:sym typeface="Wingdings" charset="0"/>
              </a:rPr>
              <a:t>25%</a:t>
            </a:r>
            <a:r>
              <a:rPr lang="en-US" sz="2400">
                <a:latin typeface="Tahoma" charset="0"/>
                <a:sym typeface="Wingdings" charset="0"/>
              </a:rPr>
              <a:t> of buffer space</a:t>
            </a:r>
            <a:endParaRPr lang="en-US" sz="2400">
              <a:latin typeface="Tahoma" charset="0"/>
            </a:endParaRPr>
          </a:p>
          <a:p>
            <a:pPr marL="669925" lvl="2" indent="0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marL="669925" lvl="2" indent="0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67B55E2-1435-D141-A690-BF29CB8EF1B7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129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172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42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Motivation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Background</a:t>
            </a:r>
            <a:r>
              <a:rPr lang="en-US">
                <a:solidFill>
                  <a:srgbClr val="D9D9D9"/>
                </a:solidFill>
                <a:latin typeface="Tahoma" charset="0"/>
              </a:rPr>
              <a:t>: Bufferless Deflection Routing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MinBD</a:t>
            </a:r>
            <a:r>
              <a:rPr lang="en-US"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Improving Deflection Arbitration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Results</a:t>
            </a: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Conclusions</a:t>
            </a: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F7C3B4E-48AB-854E-9472-34AF5F2239E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130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1943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Addressing the Ejection Bottleneck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Problem 2</a:t>
            </a:r>
            <a:r>
              <a:rPr lang="en-US">
                <a:latin typeface="Tahoma" charset="0"/>
              </a:rPr>
              <a:t>: Flits deflect unnecessarily because only one flit can </a:t>
            </a:r>
            <a:r>
              <a:rPr lang="en-US" b="1">
                <a:latin typeface="Tahoma" charset="0"/>
              </a:rPr>
              <a:t>eject</a:t>
            </a:r>
            <a:r>
              <a:rPr lang="en-US">
                <a:latin typeface="Tahoma" charset="0"/>
              </a:rPr>
              <a:t> per router per cycle</a:t>
            </a:r>
            <a:endParaRPr lang="en-US" b="1">
              <a:latin typeface="Tahoma" charset="0"/>
            </a:endParaRPr>
          </a:p>
          <a:p>
            <a:endParaRPr lang="en-US" b="1">
              <a:latin typeface="Tahoma" charset="0"/>
            </a:endParaRPr>
          </a:p>
          <a:p>
            <a:r>
              <a:rPr lang="en-US">
                <a:latin typeface="Tahoma" charset="0"/>
              </a:rPr>
              <a:t>In 20% of all ejections, ≥ 2 flits could have ejected</a:t>
            </a:r>
            <a:br>
              <a:rPr lang="en-US">
                <a:latin typeface="Tahoma" charset="0"/>
              </a:rPr>
            </a:br>
            <a:r>
              <a:rPr lang="en-US">
                <a:latin typeface="Tahoma" charset="0"/>
                <a:sym typeface="Wingdings" charset="0"/>
              </a:rPr>
              <a:t> all but one flit must </a:t>
            </a:r>
            <a:r>
              <a:rPr lang="en-US" b="1">
                <a:solidFill>
                  <a:srgbClr val="FF0000"/>
                </a:solidFill>
                <a:latin typeface="Tahoma" charset="0"/>
                <a:sym typeface="Wingdings" charset="0"/>
              </a:rPr>
              <a:t>deflect</a:t>
            </a:r>
            <a:r>
              <a:rPr lang="en-US">
                <a:solidFill>
                  <a:srgbClr val="FF0000"/>
                </a:solidFill>
                <a:latin typeface="Tahoma" charset="0"/>
                <a:sym typeface="Wingdings" charset="0"/>
              </a:rPr>
              <a:t> and try again</a:t>
            </a:r>
          </a:p>
          <a:p>
            <a:pPr>
              <a:buFont typeface="Wingdings" charset="0"/>
              <a:buNone/>
            </a:pPr>
            <a:r>
              <a:rPr lang="en-US">
                <a:solidFill>
                  <a:srgbClr val="000000"/>
                </a:solidFill>
                <a:latin typeface="Tahoma" charset="0"/>
                <a:sym typeface="Wingdings" charset="0"/>
              </a:rPr>
              <a:t>     these deflected flits cause additional contention</a:t>
            </a:r>
          </a:p>
          <a:p>
            <a:endParaRPr lang="en-US">
              <a:latin typeface="Tahoma" charset="0"/>
              <a:sym typeface="Wingdings" charset="0"/>
            </a:endParaRPr>
          </a:p>
          <a:p>
            <a:r>
              <a:rPr lang="en-US">
                <a:latin typeface="Tahoma" charset="0"/>
                <a:sym typeface="Wingdings" charset="0"/>
              </a:rPr>
              <a:t>Ejection width of 2 flits/cycle reduces </a:t>
            </a:r>
            <a:r>
              <a:rPr lang="en-US">
                <a:solidFill>
                  <a:srgbClr val="0000FF"/>
                </a:solidFill>
                <a:latin typeface="Tahoma" charset="0"/>
                <a:sym typeface="Wingdings" charset="0"/>
              </a:rPr>
              <a:t>deflection rate 21%</a:t>
            </a:r>
          </a:p>
          <a:p>
            <a:endParaRPr lang="en-US">
              <a:latin typeface="Tahoma" charset="0"/>
              <a:sym typeface="Wingdings" charset="0"/>
            </a:endParaRP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Key idea 2</a:t>
            </a:r>
            <a:r>
              <a:rPr lang="en-US">
                <a:latin typeface="Tahoma" charset="0"/>
              </a:rPr>
              <a:t>: Reduce deflections due to a single-flit ejection port by allowing </a:t>
            </a:r>
            <a:r>
              <a:rPr lang="en-US" b="1">
                <a:latin typeface="Tahoma" charset="0"/>
              </a:rPr>
              <a:t>two flits </a:t>
            </a:r>
            <a:r>
              <a:rPr lang="en-US">
                <a:latin typeface="Tahoma" charset="0"/>
              </a:rPr>
              <a:t>to eject per cycle</a:t>
            </a:r>
            <a:endParaRPr lang="en-US">
              <a:latin typeface="Tahoma" charset="0"/>
              <a:sym typeface="Wingdings" charset="0"/>
            </a:endParaRPr>
          </a:p>
          <a:p>
            <a:endParaRPr lang="en-US">
              <a:latin typeface="Tahoma" charset="0"/>
              <a:sym typeface="Wingdings" charset="0"/>
            </a:endParaRPr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9C7783C-1CCB-6E4F-85BB-92B51BAE7A2D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131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536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Addressing the Ejection Bottleneck</a:t>
            </a:r>
          </a:p>
        </p:txBody>
      </p:sp>
      <p:sp>
        <p:nvSpPr>
          <p:cNvPr id="1443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A6D4ED2-A391-2B4B-9F3C-9045A6A0E1EA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132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44388" name="Group 4"/>
          <p:cNvGrpSpPr>
            <a:grpSpLocks/>
          </p:cNvGrpSpPr>
          <p:nvPr/>
        </p:nvGrpSpPr>
        <p:grpSpPr bwMode="auto">
          <a:xfrm>
            <a:off x="1377950" y="1158875"/>
            <a:ext cx="7766050" cy="5035550"/>
            <a:chOff x="17750427" y="18316748"/>
            <a:chExt cx="9343743" cy="6058821"/>
          </a:xfrm>
        </p:grpSpPr>
        <p:grpSp>
          <p:nvGrpSpPr>
            <p:cNvPr id="144393" name="Group 33"/>
            <p:cNvGrpSpPr>
              <a:grpSpLocks/>
            </p:cNvGrpSpPr>
            <p:nvPr/>
          </p:nvGrpSpPr>
          <p:grpSpPr bwMode="auto"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>
                <a:spLocks noChangeArrowheads="1"/>
              </p:cNvSpPr>
              <p:nvPr/>
            </p:nvSpPr>
            <p:spPr bwMode="auto">
              <a:xfrm>
                <a:off x="785745" y="4286071"/>
                <a:ext cx="571338" cy="57187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4470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445" y="3946266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445" y="4900481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58406" y="4277724"/>
                  <a:ext cx="954215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58406" y="4277724"/>
                  <a:ext cx="954215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79271" y="3946266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79271" y="4900481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4394" name="Group 34"/>
            <p:cNvGrpSpPr>
              <a:grpSpLocks/>
            </p:cNvGrpSpPr>
            <p:nvPr/>
          </p:nvGrpSpPr>
          <p:grpSpPr bwMode="auto"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>
                <a:spLocks noChangeArrowheads="1"/>
              </p:cNvSpPr>
              <p:nvPr/>
            </p:nvSpPr>
            <p:spPr bwMode="auto">
              <a:xfrm>
                <a:off x="785837" y="4286071"/>
                <a:ext cx="571338" cy="571871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4462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662" y="3946266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662" y="4900481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58623" y="4277724"/>
                  <a:ext cx="954215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58623" y="4277724"/>
                  <a:ext cx="954215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79488" y="3946266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79488" y="4900481"/>
                  <a:ext cx="21942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4395" name="Group 43"/>
            <p:cNvGrpSpPr>
              <a:grpSpLocks/>
            </p:cNvGrpSpPr>
            <p:nvPr/>
          </p:nvGrpSpPr>
          <p:grpSpPr bwMode="auto"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>
                <a:spLocks noChangeArrowheads="1"/>
              </p:cNvSpPr>
              <p:nvPr/>
            </p:nvSpPr>
            <p:spPr bwMode="auto">
              <a:xfrm>
                <a:off x="785745" y="4286668"/>
                <a:ext cx="571338" cy="570966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4454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445" y="3951907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445" y="4901881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60527" y="4281244"/>
                  <a:ext cx="949974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60527" y="4281244"/>
                  <a:ext cx="949974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79271" y="3951907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79271" y="4901881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4396" name="Group 52"/>
            <p:cNvGrpSpPr>
              <a:grpSpLocks/>
            </p:cNvGrpSpPr>
            <p:nvPr/>
          </p:nvGrpSpPr>
          <p:grpSpPr bwMode="auto"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>
                <a:spLocks noChangeArrowheads="1"/>
              </p:cNvSpPr>
              <p:nvPr/>
            </p:nvSpPr>
            <p:spPr bwMode="auto">
              <a:xfrm>
                <a:off x="785837" y="4286668"/>
                <a:ext cx="571338" cy="570966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4446" name="Group 50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662" y="3951907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662" y="4901881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60744" y="4281244"/>
                  <a:ext cx="949974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60744" y="4281244"/>
                  <a:ext cx="949974" cy="2912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79488" y="3951907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79488" y="4901881"/>
                  <a:ext cx="219420" cy="21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4397" name="Group 70"/>
            <p:cNvGrpSpPr>
              <a:grpSpLocks/>
            </p:cNvGrpSpPr>
            <p:nvPr/>
          </p:nvGrpSpPr>
          <p:grpSpPr bwMode="auto"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377" y="4786513"/>
                <a:ext cx="93286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377" y="5191579"/>
                <a:ext cx="93286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1156" y="4927020"/>
                <a:ext cx="405065" cy="12405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1156" y="4927020"/>
                <a:ext cx="405065" cy="12405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714" y="4786513"/>
                <a:ext cx="93286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714" y="5191579"/>
                <a:ext cx="93286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8478" y="19904037"/>
              <a:ext cx="1184203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8478" y="22467385"/>
              <a:ext cx="1184203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8134" y="19904037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8134" y="20507627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8134" y="21863795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8134" y="22467385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4965" y="19904037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4965" y="20507627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4965" y="21863795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4965" y="22467385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5451566" y="19501007"/>
              <a:ext cx="416381" cy="3273903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1776717" y="18316748"/>
              <a:ext cx="1113533" cy="765949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9407" y="19871565"/>
              <a:ext cx="506152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9407" y="20475155"/>
              <a:ext cx="506152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9407" y="21831323"/>
              <a:ext cx="506152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9407" y="22434913"/>
              <a:ext cx="506152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0116923" y="19501007"/>
              <a:ext cx="418290" cy="3273903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5042" y="19871565"/>
              <a:ext cx="50615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5042" y="20475155"/>
              <a:ext cx="506151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5042" y="21831323"/>
              <a:ext cx="50615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5042" y="22434913"/>
              <a:ext cx="50615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0694" y="18699722"/>
              <a:ext cx="767858" cy="190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9555" y="18699722"/>
              <a:ext cx="76594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8415" y="18699722"/>
              <a:ext cx="765949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81524" y="17722773"/>
              <a:ext cx="800329" cy="2756137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8762" y="18700678"/>
              <a:ext cx="2389415" cy="786959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424" name="TextBox 36"/>
            <p:cNvSpPr txBox="1">
              <a:spLocks noChangeArrowheads="1"/>
            </p:cNvSpPr>
            <p:nvPr/>
          </p:nvSpPr>
          <p:spPr bwMode="auto">
            <a:xfrm>
              <a:off x="21090791" y="23523906"/>
              <a:ext cx="6003379" cy="85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4000" smtClean="0">
                  <a:solidFill>
                    <a:srgbClr val="000000"/>
                  </a:solidFill>
                </a:rPr>
                <a:t>Single-Width Ejection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9190571" y="19487637"/>
              <a:ext cx="418292" cy="3273903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6780" y="19858195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6780" y="20461785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6780" y="21819862"/>
              <a:ext cx="508061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6780" y="22421543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8262308" y="19501007"/>
              <a:ext cx="418292" cy="3273903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750427" y="19871565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50427" y="20475155"/>
              <a:ext cx="508061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50427" y="21831323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50427" y="22434913"/>
              <a:ext cx="508061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4219" y="23093895"/>
              <a:ext cx="641792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2973" y="23084345"/>
              <a:ext cx="632242" cy="1337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437" name="TextBox 55"/>
            <p:cNvSpPr txBox="1">
              <a:spLocks noChangeArrowheads="1"/>
            </p:cNvSpPr>
            <p:nvPr/>
          </p:nvSpPr>
          <p:spPr bwMode="auto">
            <a:xfrm>
              <a:off x="18060032" y="23544074"/>
              <a:ext cx="8691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Eject</a:t>
              </a:r>
            </a:p>
          </p:txBody>
        </p:sp>
        <p:sp>
          <p:nvSpPr>
            <p:cNvPr id="144438" name="TextBox 56"/>
            <p:cNvSpPr txBox="1">
              <a:spLocks noChangeArrowheads="1"/>
            </p:cNvSpPr>
            <p:nvPr/>
          </p:nvSpPr>
          <p:spPr bwMode="auto">
            <a:xfrm>
              <a:off x="19827902" y="23523909"/>
              <a:ext cx="920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Inject</a:t>
              </a:r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1143000" y="2238375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1143000" y="2743200"/>
            <a:ext cx="142875" cy="428625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096000" y="1600200"/>
            <a:ext cx="1798638" cy="4619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Tahoma"/>
              </a:rPr>
              <a:t>DEFLECTED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1143000" y="2227263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1318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3.24374E-7 L 0.04186 3.24374E-7 C 0.06062 3.24374E-7 0.08373 0.10171 0.08373 0.18443 L 0.08373 0.36886 " pathEditMode="relative" rAng="0" ptsTypes="FfFF">
                                      <p:cBhvr>
                                        <p:cTn id="1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600" y="184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-3.4291E-7 L 0.77593 -0.0020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8800" y="-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1.52919E-6 L 0.04186 1.52919E-6 C 0.06062 1.52919E-6 0.08373 0.12233 0.08373 0.22219 L 0.08373 0.44416 " pathEditMode="relative" rAng="0" ptsTypes="FfFF">
                                      <p:cBhvr>
                                        <p:cTn id="3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600" y="221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89" grpId="2" animBg="1"/>
      <p:bldP spid="96" grpId="0" animBg="1"/>
      <p:bldP spid="96" grpId="1" animBg="1"/>
      <p:bldP spid="96" grpId="2" animBg="1"/>
      <p:bldP spid="99" grpId="0" animBg="1"/>
      <p:bldP spid="99" grpId="1" animBg="1"/>
      <p:bldP spid="100" grpId="0" animBg="1"/>
      <p:bldP spid="100" grpId="1" animBg="1"/>
      <p:bldP spid="100" grpId="2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Addressing the Ejection Bottleneck</a:t>
            </a:r>
          </a:p>
        </p:txBody>
      </p:sp>
      <p:sp>
        <p:nvSpPr>
          <p:cNvPr id="1454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6FB6268-27DF-C341-ACEA-DB45624B3B7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133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45412" name="Group 4"/>
          <p:cNvGrpSpPr>
            <a:grpSpLocks/>
          </p:cNvGrpSpPr>
          <p:nvPr/>
        </p:nvGrpSpPr>
        <p:grpSpPr bwMode="auto">
          <a:xfrm>
            <a:off x="979488" y="1158875"/>
            <a:ext cx="8164512" cy="5037138"/>
            <a:chOff x="17270961" y="18316748"/>
            <a:chExt cx="9823197" cy="6061633"/>
          </a:xfrm>
        </p:grpSpPr>
        <p:grpSp>
          <p:nvGrpSpPr>
            <p:cNvPr id="145417" name="Group 33"/>
            <p:cNvGrpSpPr>
              <a:grpSpLocks/>
            </p:cNvGrpSpPr>
            <p:nvPr/>
          </p:nvGrpSpPr>
          <p:grpSpPr bwMode="auto"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>
                <a:spLocks noChangeArrowheads="1"/>
              </p:cNvSpPr>
              <p:nvPr/>
            </p:nvSpPr>
            <p:spPr bwMode="auto">
              <a:xfrm>
                <a:off x="785729" y="4286161"/>
                <a:ext cx="571341" cy="571956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5496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408" y="3950744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408" y="4900860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60422" y="4280151"/>
                  <a:ext cx="950116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60422" y="4280151"/>
                  <a:ext cx="950116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79237" y="3950744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79237" y="4900860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5418" name="Group 34"/>
            <p:cNvGrpSpPr>
              <a:grpSpLocks/>
            </p:cNvGrpSpPr>
            <p:nvPr/>
          </p:nvGrpSpPr>
          <p:grpSpPr bwMode="auto"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>
                <a:spLocks noChangeArrowheads="1"/>
              </p:cNvSpPr>
              <p:nvPr/>
            </p:nvSpPr>
            <p:spPr bwMode="auto">
              <a:xfrm>
                <a:off x="785826" y="4286161"/>
                <a:ext cx="571341" cy="571956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5488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635" y="3950744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635" y="4900860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60649" y="4280151"/>
                  <a:ext cx="950116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60649" y="4280151"/>
                  <a:ext cx="950116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79464" y="3950744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79464" y="4900860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5419" name="Group 43"/>
            <p:cNvGrpSpPr>
              <a:grpSpLocks/>
            </p:cNvGrpSpPr>
            <p:nvPr/>
          </p:nvGrpSpPr>
          <p:grpSpPr bwMode="auto"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>
                <a:spLocks noChangeArrowheads="1"/>
              </p:cNvSpPr>
              <p:nvPr/>
            </p:nvSpPr>
            <p:spPr bwMode="auto">
              <a:xfrm>
                <a:off x="785729" y="4285992"/>
                <a:ext cx="571341" cy="571956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5480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408" y="3946106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408" y="4900463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58300" y="4277635"/>
                  <a:ext cx="954357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58300" y="4277635"/>
                  <a:ext cx="954357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79237" y="3946106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79237" y="4900463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5420" name="Group 52"/>
            <p:cNvGrpSpPr>
              <a:grpSpLocks/>
            </p:cNvGrpSpPr>
            <p:nvPr/>
          </p:nvGrpSpPr>
          <p:grpSpPr bwMode="auto"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>
                <a:spLocks noChangeArrowheads="1"/>
              </p:cNvSpPr>
              <p:nvPr/>
            </p:nvSpPr>
            <p:spPr bwMode="auto">
              <a:xfrm>
                <a:off x="785826" y="4285992"/>
                <a:ext cx="571341" cy="571956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45472" name="Group 50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635" y="3946106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635" y="4900463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58528" y="4277635"/>
                  <a:ext cx="954357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58528" y="4277635"/>
                  <a:ext cx="954357" cy="2913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79464" y="3946106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79464" y="4900463"/>
                  <a:ext cx="219421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5421" name="Group 70"/>
            <p:cNvGrpSpPr>
              <a:grpSpLocks/>
            </p:cNvGrpSpPr>
            <p:nvPr/>
          </p:nvGrpSpPr>
          <p:grpSpPr bwMode="auto"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368" y="4786052"/>
                <a:ext cx="93287" cy="55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368" y="5191734"/>
                <a:ext cx="93287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0840" y="4926867"/>
                <a:ext cx="405682" cy="12405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0840" y="4926867"/>
                <a:ext cx="405682" cy="12405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707" y="4786052"/>
                <a:ext cx="93287" cy="55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707" y="5191734"/>
                <a:ext cx="93287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8446" y="19904274"/>
              <a:ext cx="1184208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8446" y="22468002"/>
              <a:ext cx="1184208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8093" y="19904274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8093" y="20507953"/>
              <a:ext cx="508063" cy="191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8093" y="21864322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8093" y="22468002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4943" y="19904274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4943" y="20507953"/>
              <a:ext cx="508063" cy="191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4943" y="21864322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4943" y="22468002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5451547" y="19501183"/>
              <a:ext cx="416383" cy="327248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1776681" y="18316748"/>
              <a:ext cx="1113538" cy="766063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9390" y="19871796"/>
              <a:ext cx="506154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9390" y="20475476"/>
              <a:ext cx="506154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9390" y="21831845"/>
              <a:ext cx="506154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9390" y="22435525"/>
              <a:ext cx="506154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0116881" y="19501183"/>
              <a:ext cx="418292" cy="327248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4997" y="19871796"/>
              <a:ext cx="50615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4997" y="20475476"/>
              <a:ext cx="506153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4997" y="21831845"/>
              <a:ext cx="50615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4997" y="22435525"/>
              <a:ext cx="506153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1558" y="18698824"/>
              <a:ext cx="766063" cy="190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9465" y="18699779"/>
              <a:ext cx="76606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8326" y="18699779"/>
              <a:ext cx="76606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81440" y="17722883"/>
              <a:ext cx="800448" cy="2756150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8716" y="18700735"/>
              <a:ext cx="2389426" cy="787076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448" name="TextBox 36"/>
            <p:cNvSpPr txBox="1">
              <a:spLocks noChangeArrowheads="1"/>
            </p:cNvSpPr>
            <p:nvPr/>
          </p:nvSpPr>
          <p:spPr bwMode="auto">
            <a:xfrm>
              <a:off x="21497713" y="23526718"/>
              <a:ext cx="5596445" cy="85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4000" smtClean="0">
                  <a:solidFill>
                    <a:srgbClr val="000000"/>
                  </a:solidFill>
                </a:rPr>
                <a:t>Dual-Width Ejection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9190524" y="19487811"/>
              <a:ext cx="418293" cy="327439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6731" y="19858424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6731" y="20462104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6731" y="21818473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6731" y="22422153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8262257" y="19501183"/>
              <a:ext cx="418293" cy="327248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4129" y="23092696"/>
              <a:ext cx="641887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2877" y="23083144"/>
              <a:ext cx="632335" cy="1337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17782845" y="19508824"/>
              <a:ext cx="418292" cy="327248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17270961" y="19879438"/>
              <a:ext cx="508063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270961" y="20481208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270961" y="21839487"/>
              <a:ext cx="508063" cy="382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270961" y="22443167"/>
              <a:ext cx="508063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0" idx="2"/>
            </p:cNvCxnSpPr>
            <p:nvPr/>
          </p:nvCxnSpPr>
          <p:spPr>
            <a:xfrm rot="16200000" flipH="1">
              <a:off x="17683463" y="23090787"/>
              <a:ext cx="632335" cy="1336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463" name="TextBox 55"/>
            <p:cNvSpPr txBox="1">
              <a:spLocks noChangeArrowheads="1"/>
            </p:cNvSpPr>
            <p:nvPr/>
          </p:nvSpPr>
          <p:spPr bwMode="auto">
            <a:xfrm>
              <a:off x="17743125" y="23514690"/>
              <a:ext cx="8691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Eject</a:t>
              </a:r>
            </a:p>
          </p:txBody>
        </p:sp>
        <p:sp>
          <p:nvSpPr>
            <p:cNvPr id="145464" name="TextBox 56"/>
            <p:cNvSpPr txBox="1">
              <a:spLocks noChangeArrowheads="1"/>
            </p:cNvSpPr>
            <p:nvPr/>
          </p:nvSpPr>
          <p:spPr bwMode="auto">
            <a:xfrm>
              <a:off x="19827902" y="23520627"/>
              <a:ext cx="920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Inject</a:t>
              </a:r>
            </a:p>
          </p:txBody>
        </p:sp>
      </p:grp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914400" y="1905000"/>
            <a:ext cx="1371600" cy="4114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cs typeface="Arial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04800" y="4267200"/>
            <a:ext cx="8429625" cy="1077913"/>
          </a:xfrm>
          <a:prstGeom prst="rect">
            <a:avLst/>
          </a:prstGeom>
          <a:ln w="381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latin typeface="Tahoma"/>
              </a:rPr>
              <a:t>For fair comparison, </a:t>
            </a:r>
            <a:r>
              <a:rPr lang="en-US" sz="3200" b="1" dirty="0">
                <a:solidFill>
                  <a:srgbClr val="000000"/>
                </a:solidFill>
                <a:latin typeface="Tahoma"/>
              </a:rPr>
              <a:t>baseline routers</a:t>
            </a:r>
            <a:r>
              <a:rPr lang="en-US" sz="3200" dirty="0">
                <a:solidFill>
                  <a:srgbClr val="000000"/>
                </a:solidFill>
                <a:latin typeface="Tahoma"/>
              </a:rPr>
              <a:t> have dual-width ejection for </a:t>
            </a:r>
            <a:r>
              <a:rPr lang="en-US" sz="3200" dirty="0" err="1">
                <a:solidFill>
                  <a:srgbClr val="000000"/>
                </a:solidFill>
                <a:latin typeface="Tahoma"/>
              </a:rPr>
              <a:t>perf</a:t>
            </a:r>
            <a:r>
              <a:rPr lang="en-US" sz="3200" dirty="0">
                <a:solidFill>
                  <a:srgbClr val="000000"/>
                </a:solidFill>
                <a:latin typeface="Tahoma"/>
              </a:rPr>
              <a:t>. (not power/area)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1143000" y="2743200"/>
            <a:ext cx="142875" cy="428625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143000" y="2227263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6944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3.24374E-7 L 0.02102 3.24374E-7 C 0.0304 3.24374E-7 0.04204 0.10171 0.04204 0.18443 L 0.04204 0.36886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200" y="184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1.52919E-6 L 0.04186 1.52919E-6 C 0.06045 1.52919E-6 0.08373 0.1221 0.08373 0.22196 L 0.08373 0.44416 " pathEditMode="relative" rAng="0" ptsTypes="FfFF">
                                      <p:cBhvr>
                                        <p:cTn id="1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600" y="221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7" grpId="1" animBg="1"/>
      <p:bldP spid="98" grpId="0" animBg="1"/>
      <p:bldP spid="98" grpId="1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46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Motivation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Background</a:t>
            </a:r>
            <a:r>
              <a:rPr lang="en-US">
                <a:solidFill>
                  <a:srgbClr val="D9D9D9"/>
                </a:solidFill>
                <a:latin typeface="Tahoma" charset="0"/>
              </a:rPr>
              <a:t>: Bufferless Deflection Routing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MinBD</a:t>
            </a:r>
            <a:r>
              <a:rPr lang="en-US"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latin typeface="Tahoma" charset="0"/>
              </a:rPr>
              <a:t>Improving Deflection Arbitration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Results</a:t>
            </a: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Conclusions</a:t>
            </a: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C850693-A570-DA48-B972-6B9688DAF0EC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134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2231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Improving Deflection Arbitration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Problem 3</a:t>
            </a:r>
            <a:r>
              <a:rPr lang="en-US">
                <a:latin typeface="Tahoma" charset="0"/>
              </a:rPr>
              <a:t>: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Deflections occur unnecessarily </a:t>
            </a:r>
            <a:r>
              <a:rPr lang="en-US">
                <a:latin typeface="Tahoma" charset="0"/>
              </a:rPr>
              <a:t>because fast arbiters must use simple priority schemes</a:t>
            </a:r>
            <a:endParaRPr lang="en-US" b="1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Age-based priorities (several past works): full priority order </a:t>
            </a:r>
            <a:r>
              <a:rPr lang="en-US">
                <a:latin typeface="Tahoma" charset="0"/>
                <a:sym typeface="Wingdings" charset="0"/>
              </a:rPr>
              <a:t>gives fewer deflections</a:t>
            </a:r>
            <a:r>
              <a:rPr lang="en-US">
                <a:latin typeface="Tahoma" charset="0"/>
              </a:rPr>
              <a:t>, but requires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slow arbiters</a:t>
            </a:r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State-of-the-art deflection arbitration (Golden Packet &amp; two-stage permutation network)</a:t>
            </a:r>
          </a:p>
          <a:p>
            <a:pPr lvl="1"/>
            <a:r>
              <a:rPr lang="en-US">
                <a:latin typeface="Tahoma" charset="0"/>
              </a:rPr>
              <a:t>Prioritize one packet globally (</a:t>
            </a:r>
            <a:r>
              <a:rPr lang="en-US" b="1">
                <a:latin typeface="Tahoma" charset="0"/>
              </a:rPr>
              <a:t>ensure forward progress</a:t>
            </a:r>
            <a:r>
              <a:rPr lang="en-US">
                <a:latin typeface="Tahoma" charset="0"/>
              </a:rPr>
              <a:t>)</a:t>
            </a:r>
          </a:p>
          <a:p>
            <a:pPr lvl="1"/>
            <a:r>
              <a:rPr lang="en-US">
                <a:latin typeface="Tahoma" charset="0"/>
              </a:rPr>
              <a:t>Arbitrate other flits randomly (</a:t>
            </a:r>
            <a:r>
              <a:rPr lang="en-US" b="1">
                <a:latin typeface="Tahoma" charset="0"/>
              </a:rPr>
              <a:t>fast critical path</a:t>
            </a:r>
            <a:r>
              <a:rPr lang="en-US">
                <a:latin typeface="Tahoma" charset="0"/>
              </a:rPr>
              <a:t>)</a:t>
            </a:r>
          </a:p>
          <a:p>
            <a:pPr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r>
              <a:rPr lang="en-US">
                <a:latin typeface="Tahoma" charset="0"/>
              </a:rPr>
              <a:t>Random common case leads to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uncoordinated arbitration</a:t>
            </a:r>
            <a:endParaRPr lang="en-US">
              <a:latin typeface="Tahoma" charset="0"/>
            </a:endParaRPr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84F5D86-7256-294A-9B13-37F79B74129E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135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7926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Fast Deflection Routing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</a:rPr>
              <a:t>Let</a:t>
            </a:r>
            <a:r>
              <a:rPr lang="ja-JP" altLang="en-US">
                <a:latin typeface="Tahoma" charset="0"/>
              </a:rPr>
              <a:t>’</a:t>
            </a:r>
            <a:r>
              <a:rPr lang="en-US">
                <a:latin typeface="Tahoma" charset="0"/>
              </a:rPr>
              <a:t>s route in a two-input router first:</a:t>
            </a: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  <a:p>
            <a:r>
              <a:rPr lang="en-US" b="1">
                <a:latin typeface="Tahoma" charset="0"/>
              </a:rPr>
              <a:t>Step 1</a:t>
            </a:r>
            <a:r>
              <a:rPr lang="en-US">
                <a:latin typeface="Tahoma" charset="0"/>
              </a:rPr>
              <a:t>: pick a </a:t>
            </a:r>
            <a:r>
              <a:rPr lang="ja-JP" altLang="en-US">
                <a:solidFill>
                  <a:srgbClr val="0000FF"/>
                </a:solidFill>
                <a:latin typeface="Tahoma" charset="0"/>
              </a:rPr>
              <a:t>“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winning</a:t>
            </a:r>
            <a:r>
              <a:rPr lang="ja-JP" altLang="en-US">
                <a:solidFill>
                  <a:srgbClr val="0000FF"/>
                </a:solidFill>
                <a:latin typeface="Tahoma" charset="0"/>
              </a:rPr>
              <a:t>”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 flit </a:t>
            </a:r>
            <a:r>
              <a:rPr lang="en-US">
                <a:latin typeface="Tahoma" charset="0"/>
              </a:rPr>
              <a:t>(Golden Packet, else random)</a:t>
            </a:r>
          </a:p>
          <a:p>
            <a:r>
              <a:rPr lang="en-US" b="1">
                <a:latin typeface="Tahoma" charset="0"/>
              </a:rPr>
              <a:t>Step 2</a:t>
            </a:r>
            <a:r>
              <a:rPr lang="en-US">
                <a:latin typeface="Tahoma" charset="0"/>
              </a:rPr>
              <a:t>: steer the winning flit to its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desired output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</a:rPr>
              <a:t>		      and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deflect other flit</a:t>
            </a:r>
          </a:p>
          <a:p>
            <a:pPr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</a:endParaRPr>
          </a:p>
          <a:p>
            <a:pPr lvl="1">
              <a:buFont typeface="Wingdings" charset="0"/>
              <a:buNone/>
            </a:pPr>
            <a:r>
              <a:rPr lang="en-US" b="1">
                <a:latin typeface="Tahoma" charset="0"/>
                <a:sym typeface="Wingdings" charset="0"/>
              </a:rPr>
              <a:t>	 Highest-priority flit always routes to destination</a:t>
            </a:r>
          </a:p>
          <a:p>
            <a:pPr lvl="1">
              <a:buFont typeface="Wingdings" charset="0"/>
              <a:buNone/>
            </a:pPr>
            <a:endParaRPr lang="en-US" b="1">
              <a:latin typeface="Tahoma" charset="0"/>
              <a:sym typeface="Wingdings" charset="0"/>
            </a:endParaRPr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D0F5309-1486-9F46-982F-46E696C58318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136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48485" name="Group 15"/>
          <p:cNvGrpSpPr>
            <a:grpSpLocks/>
          </p:cNvGrpSpPr>
          <p:nvPr/>
        </p:nvGrpSpPr>
        <p:grpSpPr bwMode="auto">
          <a:xfrm>
            <a:off x="2984500" y="1828800"/>
            <a:ext cx="2413000" cy="1236663"/>
            <a:chOff x="2984938" y="1828800"/>
            <a:chExt cx="2412124" cy="1237343"/>
          </a:xfrm>
        </p:grpSpPr>
        <p:sp>
          <p:nvSpPr>
            <p:cNvPr id="5" name="Rectangle 4"/>
            <p:cNvSpPr/>
            <p:nvPr/>
          </p:nvSpPr>
          <p:spPr>
            <a:xfrm>
              <a:off x="3505449" y="1828800"/>
              <a:ext cx="1386971" cy="12373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851398" y="1984461"/>
              <a:ext cx="226931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851398" y="2861242"/>
              <a:ext cx="226931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6200000" flipH="1">
              <a:off x="3790696" y="2272093"/>
              <a:ext cx="876782" cy="3015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 flipH="1" flipV="1">
              <a:off x="3790696" y="2272093"/>
              <a:ext cx="876782" cy="3015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379844" y="1984461"/>
              <a:ext cx="225343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79844" y="2861242"/>
              <a:ext cx="225343" cy="1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84938" y="2138533"/>
              <a:ext cx="520511" cy="31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984938" y="2756410"/>
              <a:ext cx="520511" cy="31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876551" y="2133768"/>
              <a:ext cx="520511" cy="31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876551" y="2751645"/>
              <a:ext cx="520511" cy="47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89955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Fast Deflection Routing with Four Inputs</a:t>
            </a:r>
          </a:p>
        </p:txBody>
      </p:sp>
      <p:sp>
        <p:nvSpPr>
          <p:cNvPr id="149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8589269-CC03-5642-B6A7-D1172248CB99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137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49508" name="Group 8"/>
          <p:cNvGrpSpPr>
            <a:grpSpLocks noGrp="1"/>
          </p:cNvGrpSpPr>
          <p:nvPr/>
        </p:nvGrpSpPr>
        <p:grpSpPr bwMode="auto">
          <a:xfrm>
            <a:off x="1828800" y="2819400"/>
            <a:ext cx="5029200" cy="3248025"/>
            <a:chOff x="642910" y="4286256"/>
            <a:chExt cx="2071702" cy="1500198"/>
          </a:xfrm>
        </p:grpSpPr>
        <p:grpSp>
          <p:nvGrpSpPr>
            <p:cNvPr id="149518" name="Group 33"/>
            <p:cNvGrpSpPr>
              <a:grpSpLocks/>
            </p:cNvGrpSpPr>
            <p:nvPr/>
          </p:nvGrpSpPr>
          <p:grpSpPr bwMode="auto"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966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49564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492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492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76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76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9519" name="Group 34"/>
            <p:cNvGrpSpPr>
              <a:grpSpLocks/>
            </p:cNvGrpSpPr>
            <p:nvPr/>
          </p:nvGrpSpPr>
          <p:grpSpPr bwMode="auto"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561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49556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903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903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79809" y="3951815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79809" y="4896873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9520" name="Group 43"/>
            <p:cNvGrpSpPr>
              <a:grpSpLocks/>
            </p:cNvGrpSpPr>
            <p:nvPr/>
          </p:nvGrpSpPr>
          <p:grpSpPr bwMode="auto"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966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49548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492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492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76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76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9521" name="Group 52"/>
            <p:cNvGrpSpPr>
              <a:grpSpLocks/>
            </p:cNvGrpSpPr>
            <p:nvPr/>
          </p:nvGrpSpPr>
          <p:grpSpPr bwMode="auto"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561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49540" name="Group 27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903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903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79809" y="3952553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79809" y="4901046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9522" name="Group 70"/>
            <p:cNvGrpSpPr>
              <a:grpSpLocks/>
            </p:cNvGrpSpPr>
            <p:nvPr/>
          </p:nvGrpSpPr>
          <p:grpSpPr bwMode="auto"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05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05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543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543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953" y="4429237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953" y="5643473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118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118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118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118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Content Placeholder 2"/>
          <p:cNvSpPr txBox="1">
            <a:spLocks/>
          </p:cNvSpPr>
          <p:nvPr/>
        </p:nvSpPr>
        <p:spPr bwMode="auto">
          <a:xfrm>
            <a:off x="228600" y="908050"/>
            <a:ext cx="86106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r>
              <a:rPr lang="en-US" sz="2800" smtClean="0">
                <a:solidFill>
                  <a:srgbClr val="000000"/>
                </a:solidFill>
              </a:rPr>
              <a:t>Each block makes decisions </a:t>
            </a:r>
            <a:r>
              <a:rPr lang="en-US" sz="2800" smtClean="0">
                <a:solidFill>
                  <a:srgbClr val="0000FF"/>
                </a:solidFill>
              </a:rPr>
              <a:t>independently</a:t>
            </a:r>
            <a:endParaRPr lang="en-US" sz="2800" smtClean="0">
              <a:solidFill>
                <a:srgbClr val="000000"/>
              </a:solidFill>
            </a:endParaRPr>
          </a:p>
          <a:p>
            <a:pPr lvl="1"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r>
              <a:rPr lang="en-US" sz="2800" b="1" smtClean="0">
                <a:solidFill>
                  <a:srgbClr val="000000"/>
                </a:solidFill>
                <a:ea typeface="ＭＳ Ｐゴシック" charset="0"/>
              </a:rPr>
              <a:t>Deflection is a distributed decision</a:t>
            </a:r>
          </a:p>
          <a:p>
            <a:pPr lvl="1"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endParaRPr lang="en-US" sz="2800" b="1" smtClean="0">
              <a:solidFill>
                <a:srgbClr val="000000"/>
              </a:solidFill>
              <a:ea typeface="ＭＳ Ｐゴシック" charset="0"/>
            </a:endParaRPr>
          </a:p>
          <a:p>
            <a:pPr>
              <a:spcBef>
                <a:spcPct val="20000"/>
              </a:spcBef>
              <a:buClr>
                <a:srgbClr val="CC9900"/>
              </a:buClr>
              <a:buSzPct val="65000"/>
              <a:buFont typeface="Wingdings" charset="0"/>
              <a:buChar char="n"/>
            </a:pPr>
            <a:endParaRPr lang="en-US" sz="2800" smtClean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49510" name="TextBox 60"/>
          <p:cNvSpPr txBox="1">
            <a:spLocks noChangeArrowheads="1"/>
          </p:cNvSpPr>
          <p:nvPr/>
        </p:nvSpPr>
        <p:spPr bwMode="auto">
          <a:xfrm>
            <a:off x="1295400" y="2895600"/>
            <a:ext cx="422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149511" name="TextBox 61"/>
          <p:cNvSpPr txBox="1">
            <a:spLocks noChangeArrowheads="1"/>
          </p:cNvSpPr>
          <p:nvPr/>
        </p:nvSpPr>
        <p:spPr bwMode="auto">
          <a:xfrm>
            <a:off x="1295400" y="3505200"/>
            <a:ext cx="373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E</a:t>
            </a:r>
          </a:p>
        </p:txBody>
      </p:sp>
      <p:sp>
        <p:nvSpPr>
          <p:cNvPr id="149512" name="TextBox 62"/>
          <p:cNvSpPr txBox="1">
            <a:spLocks noChangeArrowheads="1"/>
          </p:cNvSpPr>
          <p:nvPr/>
        </p:nvSpPr>
        <p:spPr bwMode="auto">
          <a:xfrm>
            <a:off x="1295400" y="4899025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49513" name="TextBox 63"/>
          <p:cNvSpPr txBox="1">
            <a:spLocks noChangeArrowheads="1"/>
          </p:cNvSpPr>
          <p:nvPr/>
        </p:nvSpPr>
        <p:spPr bwMode="auto">
          <a:xfrm>
            <a:off x="1219200" y="5508625"/>
            <a:ext cx="500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149514" name="TextBox 64"/>
          <p:cNvSpPr txBox="1">
            <a:spLocks noChangeArrowheads="1"/>
          </p:cNvSpPr>
          <p:nvPr/>
        </p:nvSpPr>
        <p:spPr bwMode="auto">
          <a:xfrm>
            <a:off x="6858000" y="2895600"/>
            <a:ext cx="422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149515" name="TextBox 65"/>
          <p:cNvSpPr txBox="1">
            <a:spLocks noChangeArrowheads="1"/>
          </p:cNvSpPr>
          <p:nvPr/>
        </p:nvSpPr>
        <p:spPr bwMode="auto">
          <a:xfrm>
            <a:off x="6858000" y="35052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49516" name="TextBox 66"/>
          <p:cNvSpPr txBox="1">
            <a:spLocks noChangeArrowheads="1"/>
          </p:cNvSpPr>
          <p:nvPr/>
        </p:nvSpPr>
        <p:spPr bwMode="auto">
          <a:xfrm>
            <a:off x="6858000" y="4899025"/>
            <a:ext cx="373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E</a:t>
            </a:r>
          </a:p>
        </p:txBody>
      </p:sp>
      <p:sp>
        <p:nvSpPr>
          <p:cNvPr id="149517" name="TextBox 67"/>
          <p:cNvSpPr txBox="1">
            <a:spLocks noChangeArrowheads="1"/>
          </p:cNvSpPr>
          <p:nvPr/>
        </p:nvSpPr>
        <p:spPr bwMode="auto">
          <a:xfrm>
            <a:off x="6781800" y="5508625"/>
            <a:ext cx="500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329031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Unnecessary Deflections in Fast Arbiters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610600" cy="2063750"/>
          </a:xfrm>
        </p:spPr>
        <p:txBody>
          <a:bodyPr/>
          <a:lstStyle/>
          <a:p>
            <a:r>
              <a:rPr lang="en-US" sz="2200">
                <a:latin typeface="Tahoma" charset="0"/>
              </a:rPr>
              <a:t>How does lack of coordination cause unnecessary deflections?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</a:rPr>
              <a:t>1. No flit is golden (pseudorandom arbitration)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</a:rPr>
              <a:t>2.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Red</a:t>
            </a:r>
            <a:r>
              <a:rPr lang="en-US">
                <a:latin typeface="Tahoma" charset="0"/>
              </a:rPr>
              <a:t> flit wins at first stage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</a:rPr>
              <a:t>3. </a:t>
            </a:r>
            <a:r>
              <a:rPr lang="en-US">
                <a:solidFill>
                  <a:srgbClr val="008000"/>
                </a:solidFill>
                <a:latin typeface="Tahoma" charset="0"/>
              </a:rPr>
              <a:t>Green</a:t>
            </a:r>
            <a:r>
              <a:rPr lang="en-US">
                <a:solidFill>
                  <a:srgbClr val="2C6123"/>
                </a:solidFill>
                <a:latin typeface="Tahoma" charset="0"/>
              </a:rPr>
              <a:t> </a:t>
            </a:r>
            <a:r>
              <a:rPr lang="en-US">
                <a:latin typeface="Tahoma" charset="0"/>
              </a:rPr>
              <a:t>flit loses at first stage (must be deflected now)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</a:rPr>
              <a:t>4.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Red</a:t>
            </a:r>
            <a:r>
              <a:rPr lang="en-US">
                <a:latin typeface="Tahoma" charset="0"/>
              </a:rPr>
              <a:t> flit loses at second stage;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Red</a:t>
            </a:r>
            <a:r>
              <a:rPr lang="en-US">
                <a:latin typeface="Tahoma" charset="0"/>
              </a:rPr>
              <a:t> and </a:t>
            </a:r>
            <a:r>
              <a:rPr lang="en-US">
                <a:solidFill>
                  <a:srgbClr val="008000"/>
                </a:solidFill>
                <a:latin typeface="Tahoma" charset="0"/>
              </a:rPr>
              <a:t>Green</a:t>
            </a:r>
            <a:r>
              <a:rPr lang="en-US">
                <a:solidFill>
                  <a:srgbClr val="2C6123"/>
                </a:solidFill>
                <a:latin typeface="Tahoma" charset="0"/>
              </a:rPr>
              <a:t> </a:t>
            </a:r>
            <a:r>
              <a:rPr lang="en-US">
                <a:latin typeface="Tahoma" charset="0"/>
              </a:rPr>
              <a:t>are deflected</a:t>
            </a:r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008AF87-7A03-544E-8F2D-0DDD658D0457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138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2" name="Group 8"/>
          <p:cNvGrpSpPr>
            <a:grpSpLocks noGrp="1"/>
          </p:cNvGrpSpPr>
          <p:nvPr/>
        </p:nvGrpSpPr>
        <p:grpSpPr bwMode="auto">
          <a:xfrm>
            <a:off x="1828800" y="2949575"/>
            <a:ext cx="5029200" cy="3248025"/>
            <a:chOff x="642910" y="4286256"/>
            <a:chExt cx="2071702" cy="1500198"/>
          </a:xfrm>
        </p:grpSpPr>
        <p:grpSp>
          <p:nvGrpSpPr>
            <p:cNvPr id="150552" name="Group 33"/>
            <p:cNvGrpSpPr>
              <a:grpSpLocks/>
            </p:cNvGrpSpPr>
            <p:nvPr/>
          </p:nvGrpSpPr>
          <p:grpSpPr bwMode="auto"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966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0598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492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492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76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76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0553" name="Group 34"/>
            <p:cNvGrpSpPr>
              <a:grpSpLocks/>
            </p:cNvGrpSpPr>
            <p:nvPr/>
          </p:nvGrpSpPr>
          <p:grpSpPr bwMode="auto"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561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0590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903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903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79809" y="3951815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79809" y="4896873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0554" name="Group 43"/>
            <p:cNvGrpSpPr>
              <a:grpSpLocks/>
            </p:cNvGrpSpPr>
            <p:nvPr/>
          </p:nvGrpSpPr>
          <p:grpSpPr bwMode="auto"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966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0582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492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492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76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76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0555" name="Group 52"/>
            <p:cNvGrpSpPr>
              <a:grpSpLocks/>
            </p:cNvGrpSpPr>
            <p:nvPr/>
          </p:nvGrpSpPr>
          <p:grpSpPr bwMode="auto"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561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0574" name="Group 27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903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903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79809" y="3952553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79809" y="4901046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0556" name="Group 70"/>
            <p:cNvGrpSpPr>
              <a:grpSpLocks/>
            </p:cNvGrpSpPr>
            <p:nvPr/>
          </p:nvGrpSpPr>
          <p:grpSpPr bwMode="auto"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05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05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543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543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953" y="4429237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953" y="5643473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118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118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118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118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ounded Rectangle 58"/>
          <p:cNvSpPr/>
          <p:nvPr/>
        </p:nvSpPr>
        <p:spPr>
          <a:xfrm>
            <a:off x="1524000" y="3025775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524000" y="3663950"/>
            <a:ext cx="142875" cy="428625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7010400" y="2997200"/>
            <a:ext cx="171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Destination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524000" y="5054600"/>
            <a:ext cx="142875" cy="428625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7010400" y="5049838"/>
            <a:ext cx="1711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8000"/>
                </a:solidFill>
              </a:rPr>
              <a:t>Destination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524000" y="5692775"/>
            <a:ext cx="142875" cy="428625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648200" y="3683000"/>
            <a:ext cx="142875" cy="428625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4648200" y="30734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6553200" y="36830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6553200" y="3051175"/>
            <a:ext cx="142875" cy="428625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cxnSp>
        <p:nvCxnSpPr>
          <p:cNvPr id="62" name="Straight Connector 61"/>
          <p:cNvCxnSpPr>
            <a:cxnSpLocks noChangeShapeType="1"/>
          </p:cNvCxnSpPr>
          <p:nvPr/>
        </p:nvCxnSpPr>
        <p:spPr bwMode="auto">
          <a:xfrm>
            <a:off x="1600200" y="3276600"/>
            <a:ext cx="3124200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Straight Connector 70"/>
          <p:cNvCxnSpPr>
            <a:cxnSpLocks noChangeShapeType="1"/>
          </p:cNvCxnSpPr>
          <p:nvPr/>
        </p:nvCxnSpPr>
        <p:spPr bwMode="auto">
          <a:xfrm>
            <a:off x="1676400" y="3886200"/>
            <a:ext cx="3048000" cy="1447800"/>
          </a:xfrm>
          <a:prstGeom prst="line">
            <a:avLst/>
          </a:prstGeom>
          <a:noFill/>
          <a:ln w="57150">
            <a:solidFill>
              <a:srgbClr val="0000FF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Connector 72"/>
          <p:cNvCxnSpPr>
            <a:cxnSpLocks noChangeShapeType="1"/>
            <a:endCxn id="67" idx="1"/>
          </p:cNvCxnSpPr>
          <p:nvPr/>
        </p:nvCxnSpPr>
        <p:spPr bwMode="auto">
          <a:xfrm flipV="1">
            <a:off x="1676400" y="3897313"/>
            <a:ext cx="2971800" cy="1360487"/>
          </a:xfrm>
          <a:prstGeom prst="line">
            <a:avLst/>
          </a:prstGeom>
          <a:noFill/>
          <a:ln w="57150">
            <a:solidFill>
              <a:srgbClr val="008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Connector 74"/>
          <p:cNvCxnSpPr>
            <a:cxnSpLocks noChangeShapeType="1"/>
          </p:cNvCxnSpPr>
          <p:nvPr/>
        </p:nvCxnSpPr>
        <p:spPr bwMode="auto">
          <a:xfrm>
            <a:off x="1676400" y="5892800"/>
            <a:ext cx="2895600" cy="25400"/>
          </a:xfrm>
          <a:prstGeom prst="line">
            <a:avLst/>
          </a:prstGeom>
          <a:noFill/>
          <a:ln w="57150">
            <a:solidFill>
              <a:srgbClr val="FFD147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Connector 76"/>
          <p:cNvCxnSpPr>
            <a:cxnSpLocks noChangeShapeType="1"/>
            <a:stCxn id="68" idx="3"/>
            <a:endCxn id="69" idx="1"/>
          </p:cNvCxnSpPr>
          <p:nvPr/>
        </p:nvCxnSpPr>
        <p:spPr bwMode="auto">
          <a:xfrm>
            <a:off x="4791075" y="3287713"/>
            <a:ext cx="1762125" cy="6096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Straight Connector 79"/>
          <p:cNvCxnSpPr>
            <a:cxnSpLocks noChangeShapeType="1"/>
            <a:stCxn id="67" idx="1"/>
            <a:endCxn id="70" idx="1"/>
          </p:cNvCxnSpPr>
          <p:nvPr/>
        </p:nvCxnSpPr>
        <p:spPr bwMode="auto">
          <a:xfrm flipV="1">
            <a:off x="4648200" y="3265488"/>
            <a:ext cx="1905000" cy="631825"/>
          </a:xfrm>
          <a:prstGeom prst="line">
            <a:avLst/>
          </a:prstGeom>
          <a:noFill/>
          <a:ln w="57150">
            <a:solidFill>
              <a:srgbClr val="008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152400" y="4160838"/>
            <a:ext cx="1970088" cy="8302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0000"/>
                </a:solidFill>
              </a:rPr>
              <a:t>all flits have</a:t>
            </a:r>
          </a:p>
          <a:p>
            <a:pPr eaLnBrk="1" hangingPunct="1"/>
            <a:r>
              <a:rPr lang="en-US" sz="2400" smtClean="0">
                <a:solidFill>
                  <a:srgbClr val="000000"/>
                </a:solidFill>
              </a:rPr>
              <a:t>equal priority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6935788" y="3581400"/>
            <a:ext cx="19034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unnecessary</a:t>
            </a:r>
          </a:p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deflection!</a:t>
            </a:r>
          </a:p>
        </p:txBody>
      </p:sp>
    </p:spTree>
    <p:extLst>
      <p:ext uri="{BB962C8B-B14F-4D97-AF65-F5344CB8AC3E}">
        <p14:creationId xmlns:p14="http://schemas.microsoft.com/office/powerpoint/2010/main" val="34240628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3401 0.0081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700" y="3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34219 0.21227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100" y="106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34097 -0.20278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00" y="-101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3334 0 " pathEditMode="relative" ptsTypes="AA">
                                      <p:cBhvr>
                                        <p:cTn id="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8889 " pathEditMode="relative" ptsTypes="AA">
                                      <p:cBhvr>
                                        <p:cTn id="7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764 -0.0926 " pathEditMode="relative" ptsTypes="AA">
                                      <p:cBhvr>
                                        <p:cTn id="7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59" grpId="2" animBg="1"/>
      <p:bldP spid="60" grpId="0" animBg="1"/>
      <p:bldP spid="60" grpId="1" animBg="1"/>
      <p:bldP spid="63" grpId="0"/>
      <p:bldP spid="64" grpId="0" animBg="1"/>
      <p:bldP spid="64" grpId="1" animBg="1"/>
      <p:bldP spid="64" grpId="2" animBg="1"/>
      <p:bldP spid="65" grpId="0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70" grpId="0" animBg="1"/>
      <p:bldP spid="61" grpId="0" animBg="1"/>
      <p:bldP spid="76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Improving Deflection Arbitration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Key idea 3: Add a priority level </a:t>
            </a:r>
            <a:r>
              <a:rPr lang="en-US">
                <a:latin typeface="Tahoma" charset="0"/>
              </a:rPr>
              <a:t>and prioritize one flit</a:t>
            </a:r>
            <a:br>
              <a:rPr lang="en-US">
                <a:latin typeface="Tahoma" charset="0"/>
              </a:rPr>
            </a:br>
            <a:r>
              <a:rPr lang="en-US">
                <a:latin typeface="Tahoma" charset="0"/>
              </a:rPr>
              <a:t>to ensure at least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one flit is not deflected in each cycle</a:t>
            </a:r>
            <a:endParaRPr lang="en-US" b="1">
              <a:solidFill>
                <a:srgbClr val="0000FF"/>
              </a:solidFill>
              <a:latin typeface="Tahoma" charset="0"/>
            </a:endParaRPr>
          </a:p>
          <a:p>
            <a:endParaRPr lang="en-US" b="1">
              <a:latin typeface="Tahoma" charset="0"/>
            </a:endParaRP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Highest priority: </a:t>
            </a:r>
            <a:r>
              <a:rPr lang="en-US">
                <a:latin typeface="Tahoma" charset="0"/>
              </a:rPr>
              <a:t>one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Golden Packet </a:t>
            </a:r>
            <a:r>
              <a:rPr lang="en-US">
                <a:solidFill>
                  <a:srgbClr val="000000"/>
                </a:solidFill>
                <a:latin typeface="Tahoma" charset="0"/>
              </a:rPr>
              <a:t>in network</a:t>
            </a:r>
          </a:p>
          <a:p>
            <a:pPr lvl="1"/>
            <a:r>
              <a:rPr lang="en-US">
                <a:latin typeface="Tahoma" charset="0"/>
              </a:rPr>
              <a:t>Chosen in static round-robin schedule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Ensures correctness</a:t>
            </a:r>
          </a:p>
          <a:p>
            <a:pPr lvl="1"/>
            <a:endParaRPr lang="en-US">
              <a:latin typeface="Tahoma" charset="0"/>
            </a:endParaRPr>
          </a:p>
          <a:p>
            <a:r>
              <a:rPr lang="en-US" b="1">
                <a:latin typeface="Tahoma" charset="0"/>
              </a:rPr>
              <a:t>Next-highest priority</a:t>
            </a:r>
            <a:r>
              <a:rPr lang="en-US">
                <a:latin typeface="Tahoma" charset="0"/>
              </a:rPr>
              <a:t>: one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silver flit </a:t>
            </a:r>
            <a:r>
              <a:rPr lang="en-US">
                <a:latin typeface="Tahoma" charset="0"/>
              </a:rPr>
              <a:t>per router per cycle</a:t>
            </a:r>
          </a:p>
          <a:p>
            <a:pPr lvl="1"/>
            <a:r>
              <a:rPr lang="en-US">
                <a:latin typeface="Tahoma" charset="0"/>
              </a:rPr>
              <a:t>Chosen pseudo-randomly &amp; local to one router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Enhances performance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5BD9A61-E1F7-FE4B-A9F2-96EA6EC7B1DC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139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1646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Adding A Silver Flit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050"/>
            <a:ext cx="8610600" cy="2063750"/>
          </a:xfrm>
        </p:spPr>
        <p:txBody>
          <a:bodyPr/>
          <a:lstStyle/>
          <a:p>
            <a:pPr>
              <a:buFont typeface="Wingdings" pitchFamily="2" charset="2"/>
              <a:buChar char="n"/>
              <a:defRPr/>
            </a:pPr>
            <a:r>
              <a:rPr lang="en-US" sz="2200" dirty="0" smtClean="0">
                <a:ea typeface="+mn-ea"/>
              </a:rPr>
              <a:t>Randomly picking a 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ea typeface="+mn-ea"/>
              </a:rPr>
              <a:t>silver flit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 </a:t>
            </a:r>
            <a:r>
              <a:rPr lang="en-US" sz="2200" dirty="0" smtClean="0">
                <a:ea typeface="+mn-ea"/>
              </a:rPr>
              <a:t>ensures </a:t>
            </a:r>
            <a:r>
              <a:rPr lang="en-US" sz="2200" b="1" dirty="0" smtClean="0">
                <a:ea typeface="+mn-ea"/>
              </a:rPr>
              <a:t>one flit is not deflected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dirty="0" smtClean="0"/>
              <a:t>1. No flit is golden but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is </a:t>
            </a:r>
            <a:r>
              <a:rPr lang="en-US" dirty="0" smtClean="0">
                <a:solidFill>
                  <a:srgbClr val="7F7F7F"/>
                </a:solidFill>
              </a:rPr>
              <a:t>silver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dirty="0" smtClean="0"/>
              <a:t>2.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wins at first stage (</a:t>
            </a:r>
            <a:r>
              <a:rPr lang="en-US" dirty="0" smtClean="0">
                <a:solidFill>
                  <a:srgbClr val="7F7F7F"/>
                </a:solidFill>
              </a:rPr>
              <a:t>silver</a:t>
            </a:r>
            <a:r>
              <a:rPr lang="en-US" dirty="0" smtClean="0"/>
              <a:t>)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dirty="0" smtClean="0"/>
              <a:t>3. </a:t>
            </a:r>
            <a:r>
              <a:rPr lang="en-US" dirty="0" smtClean="0">
                <a:solidFill>
                  <a:srgbClr val="008000"/>
                </a:solidFill>
              </a:rPr>
              <a:t>Green</a:t>
            </a:r>
            <a:r>
              <a:rPr lang="en-US" dirty="0" smtClean="0">
                <a:solidFill>
                  <a:srgbClr val="2C6123"/>
                </a:solidFill>
              </a:rPr>
              <a:t> </a:t>
            </a:r>
            <a:r>
              <a:rPr lang="en-US" dirty="0" smtClean="0"/>
              <a:t>flit is deflected at first stage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dirty="0" smtClean="0"/>
              <a:t>4.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wins at second stage (</a:t>
            </a:r>
            <a:r>
              <a:rPr lang="en-US" dirty="0" smtClean="0">
                <a:solidFill>
                  <a:srgbClr val="7F7F7F"/>
                </a:solidFill>
              </a:rPr>
              <a:t>silver</a:t>
            </a:r>
            <a:r>
              <a:rPr lang="en-US" dirty="0" smtClean="0"/>
              <a:t>); not deflected</a:t>
            </a:r>
            <a:endParaRPr lang="en-US" dirty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0DE5D1A-06A5-CD46-A0D1-0227386FFD45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140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2" name="Group 8"/>
          <p:cNvGrpSpPr>
            <a:grpSpLocks noGrp="1"/>
          </p:cNvGrpSpPr>
          <p:nvPr/>
        </p:nvGrpSpPr>
        <p:grpSpPr bwMode="auto">
          <a:xfrm>
            <a:off x="1828800" y="2949575"/>
            <a:ext cx="5029200" cy="3248025"/>
            <a:chOff x="642910" y="4286256"/>
            <a:chExt cx="2071702" cy="1500198"/>
          </a:xfrm>
        </p:grpSpPr>
        <p:grpSp>
          <p:nvGrpSpPr>
            <p:cNvPr id="152601" name="Group 33"/>
            <p:cNvGrpSpPr>
              <a:grpSpLocks/>
            </p:cNvGrpSpPr>
            <p:nvPr/>
          </p:nvGrpSpPr>
          <p:grpSpPr bwMode="auto"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966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2647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492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492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64143" y="4280257"/>
                  <a:ext cx="945057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760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760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2602" name="Group 34"/>
            <p:cNvGrpSpPr>
              <a:grpSpLocks/>
            </p:cNvGrpSpPr>
            <p:nvPr/>
          </p:nvGrpSpPr>
          <p:grpSpPr bwMode="auto"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561" y="4286256"/>
                <a:ext cx="571549" cy="57119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2639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903" y="3951815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903" y="4896873"/>
                  <a:ext cx="217665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61660" y="4278723"/>
                  <a:ext cx="945057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79809" y="3951815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79809" y="4896873"/>
                  <a:ext cx="214599" cy="171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2603" name="Group 43"/>
            <p:cNvGrpSpPr>
              <a:grpSpLocks/>
            </p:cNvGrpSpPr>
            <p:nvPr/>
          </p:nvGrpSpPr>
          <p:grpSpPr bwMode="auto"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966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2631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492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492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62425" y="4282712"/>
                  <a:ext cx="948494" cy="28817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760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760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2604" name="Group 52"/>
            <p:cNvGrpSpPr>
              <a:grpSpLocks/>
            </p:cNvGrpSpPr>
            <p:nvPr/>
          </p:nvGrpSpPr>
          <p:grpSpPr bwMode="auto"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561" y="4286571"/>
                <a:ext cx="571549" cy="571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52623" name="Group 27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903" y="3952553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903" y="4901046"/>
                  <a:ext cx="217665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942" y="4281178"/>
                  <a:ext cx="948494" cy="2912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79809" y="3952553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79809" y="4901046"/>
                  <a:ext cx="214599" cy="17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2605" name="Group 70"/>
            <p:cNvGrpSpPr>
              <a:grpSpLocks/>
            </p:cNvGrpSpPr>
            <p:nvPr/>
          </p:nvGrpSpPr>
          <p:grpSpPr bwMode="auto"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05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05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0952" y="4926908"/>
                <a:ext cx="405333" cy="1238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543" y="4786166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543" y="5191499"/>
                <a:ext cx="93289" cy="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953" y="4429237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953" y="5643473"/>
              <a:ext cx="499615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118" y="4429237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118" y="4715198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118" y="5357512"/>
              <a:ext cx="214494" cy="21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118" y="5643473"/>
              <a:ext cx="214494" cy="14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ounded Rectangle 58"/>
          <p:cNvSpPr/>
          <p:nvPr/>
        </p:nvSpPr>
        <p:spPr>
          <a:xfrm>
            <a:off x="1524000" y="3025775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524000" y="3663950"/>
            <a:ext cx="142875" cy="428625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7010400" y="2997200"/>
            <a:ext cx="171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Destination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524000" y="5054600"/>
            <a:ext cx="142875" cy="428625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7010400" y="5049838"/>
            <a:ext cx="1711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8000"/>
                </a:solidFill>
              </a:rPr>
              <a:t>Destination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524000" y="5692775"/>
            <a:ext cx="142875" cy="428625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648200" y="3683000"/>
            <a:ext cx="142875" cy="428625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4648200" y="30734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A6A6A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6553200" y="3048000"/>
            <a:ext cx="142875" cy="428625"/>
          </a:xfrm>
          <a:prstGeom prst="roundRect">
            <a:avLst/>
          </a:prstGeom>
          <a:solidFill>
            <a:srgbClr val="C00000"/>
          </a:solidFill>
          <a:ln>
            <a:solidFill>
              <a:srgbClr val="A6A6A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6553200" y="3657600"/>
            <a:ext cx="142875" cy="428625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cxnSp>
        <p:nvCxnSpPr>
          <p:cNvPr id="62" name="Straight Connector 61"/>
          <p:cNvCxnSpPr>
            <a:cxnSpLocks noChangeShapeType="1"/>
          </p:cNvCxnSpPr>
          <p:nvPr/>
        </p:nvCxnSpPr>
        <p:spPr bwMode="auto">
          <a:xfrm>
            <a:off x="1600200" y="3276600"/>
            <a:ext cx="3124200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Straight Connector 70"/>
          <p:cNvCxnSpPr>
            <a:cxnSpLocks noChangeShapeType="1"/>
          </p:cNvCxnSpPr>
          <p:nvPr/>
        </p:nvCxnSpPr>
        <p:spPr bwMode="auto">
          <a:xfrm>
            <a:off x="1676400" y="3886200"/>
            <a:ext cx="3048000" cy="1447800"/>
          </a:xfrm>
          <a:prstGeom prst="line">
            <a:avLst/>
          </a:prstGeom>
          <a:noFill/>
          <a:ln w="57150">
            <a:solidFill>
              <a:srgbClr val="0000FF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Connector 72"/>
          <p:cNvCxnSpPr>
            <a:cxnSpLocks noChangeShapeType="1"/>
            <a:endCxn id="67" idx="1"/>
          </p:cNvCxnSpPr>
          <p:nvPr/>
        </p:nvCxnSpPr>
        <p:spPr bwMode="auto">
          <a:xfrm flipV="1">
            <a:off x="1676400" y="3897313"/>
            <a:ext cx="2971800" cy="1360487"/>
          </a:xfrm>
          <a:prstGeom prst="line">
            <a:avLst/>
          </a:prstGeom>
          <a:noFill/>
          <a:ln w="57150">
            <a:solidFill>
              <a:srgbClr val="008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Connector 74"/>
          <p:cNvCxnSpPr>
            <a:cxnSpLocks noChangeShapeType="1"/>
          </p:cNvCxnSpPr>
          <p:nvPr/>
        </p:nvCxnSpPr>
        <p:spPr bwMode="auto">
          <a:xfrm>
            <a:off x="1676400" y="5892800"/>
            <a:ext cx="2895600" cy="25400"/>
          </a:xfrm>
          <a:prstGeom prst="line">
            <a:avLst/>
          </a:prstGeom>
          <a:noFill/>
          <a:ln w="57150">
            <a:solidFill>
              <a:srgbClr val="FFD147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Connector 76"/>
          <p:cNvCxnSpPr>
            <a:cxnSpLocks noChangeShapeType="1"/>
            <a:stCxn id="68" idx="3"/>
            <a:endCxn id="69" idx="1"/>
          </p:cNvCxnSpPr>
          <p:nvPr/>
        </p:nvCxnSpPr>
        <p:spPr bwMode="auto">
          <a:xfrm flipV="1">
            <a:off x="4791075" y="3262313"/>
            <a:ext cx="1762125" cy="254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Straight Connector 79"/>
          <p:cNvCxnSpPr>
            <a:cxnSpLocks noChangeShapeType="1"/>
            <a:stCxn id="67" idx="1"/>
            <a:endCxn id="70" idx="1"/>
          </p:cNvCxnSpPr>
          <p:nvPr/>
        </p:nvCxnSpPr>
        <p:spPr bwMode="auto">
          <a:xfrm flipV="1">
            <a:off x="4648200" y="3871913"/>
            <a:ext cx="1905000" cy="25400"/>
          </a:xfrm>
          <a:prstGeom prst="line">
            <a:avLst/>
          </a:prstGeom>
          <a:noFill/>
          <a:ln w="57150">
            <a:solidFill>
              <a:srgbClr val="008000"/>
            </a:solidFill>
            <a:prstDash val="sys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6781800" y="4114800"/>
            <a:ext cx="23066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At least one flit</a:t>
            </a:r>
          </a:p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is not deflected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38100" y="4160838"/>
            <a:ext cx="2095500" cy="8302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0000"/>
                </a:solidFill>
              </a:rPr>
              <a:t>red flit has</a:t>
            </a:r>
          </a:p>
          <a:p>
            <a:pPr eaLnBrk="1" hangingPunct="1"/>
            <a:r>
              <a:rPr lang="en-US" sz="2400" smtClean="0">
                <a:solidFill>
                  <a:srgbClr val="000000"/>
                </a:solidFill>
              </a:rPr>
              <a:t>higher priority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63500" y="4160838"/>
            <a:ext cx="1970088" cy="8302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0000"/>
                </a:solidFill>
              </a:rPr>
              <a:t>all flits have</a:t>
            </a:r>
          </a:p>
          <a:p>
            <a:pPr eaLnBrk="1" hangingPunct="1"/>
            <a:r>
              <a:rPr lang="en-US" sz="2400" smtClean="0">
                <a:solidFill>
                  <a:srgbClr val="000000"/>
                </a:solidFill>
              </a:rPr>
              <a:t>equal priority</a:t>
            </a:r>
          </a:p>
        </p:txBody>
      </p:sp>
    </p:spTree>
    <p:extLst>
      <p:ext uri="{BB962C8B-B14F-4D97-AF65-F5344CB8AC3E}">
        <p14:creationId xmlns:p14="http://schemas.microsoft.com/office/powerpoint/2010/main" val="10406367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3401 0.00811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700" y="3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34219 0.21227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100" y="106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34097 -0.20278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00" y="-101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34097 -0.00092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00" y="-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116 L 0.20729 -0.00046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400" y="-93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7.40741E-7 L 0.20955 0.00116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00" y="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59" grpId="2" animBg="1"/>
      <p:bldP spid="60" grpId="0" animBg="1"/>
      <p:bldP spid="60" grpId="1" animBg="1"/>
      <p:bldP spid="63" grpId="0"/>
      <p:bldP spid="64" grpId="0" animBg="1"/>
      <p:bldP spid="64" grpId="1" animBg="1"/>
      <p:bldP spid="64" grpId="2" animBg="1"/>
      <p:bldP spid="65" grpId="0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70" grpId="0" animBg="1"/>
      <p:bldP spid="76" grpId="0"/>
      <p:bldP spid="78" grpId="0" animBg="1"/>
      <p:bldP spid="79" grpId="0" animBg="1"/>
      <p:bldP spid="79" grpId="1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Minimally-Buffered Deflection Router</a:t>
            </a:r>
          </a:p>
        </p:txBody>
      </p:sp>
      <p:sp>
        <p:nvSpPr>
          <p:cNvPr id="1536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E7BC02A-9022-BD4B-86DA-50BF888DBF82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141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53604" name="Group 4"/>
          <p:cNvGrpSpPr>
            <a:grpSpLocks/>
          </p:cNvGrpSpPr>
          <p:nvPr/>
        </p:nvGrpSpPr>
        <p:grpSpPr bwMode="auto">
          <a:xfrm>
            <a:off x="979488" y="1158875"/>
            <a:ext cx="7575550" cy="4708525"/>
            <a:chOff x="17270961" y="18316748"/>
            <a:chExt cx="9114964" cy="5665544"/>
          </a:xfrm>
        </p:grpSpPr>
        <p:grpSp>
          <p:nvGrpSpPr>
            <p:cNvPr id="153611" name="Group 33"/>
            <p:cNvGrpSpPr>
              <a:grpSpLocks/>
            </p:cNvGrpSpPr>
            <p:nvPr/>
          </p:nvGrpSpPr>
          <p:grpSpPr bwMode="auto"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>
                <a:spLocks noChangeArrowheads="1"/>
              </p:cNvSpPr>
              <p:nvPr/>
            </p:nvSpPr>
            <p:spPr bwMode="auto">
              <a:xfrm>
                <a:off x="785796" y="4286093"/>
                <a:ext cx="571365" cy="571892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53689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579" y="394632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579" y="490057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58540" y="4277792"/>
                  <a:ext cx="954250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58540" y="4277792"/>
                  <a:ext cx="954250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79429" y="394632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79429" y="490057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3612" name="Group 34"/>
            <p:cNvGrpSpPr>
              <a:grpSpLocks/>
            </p:cNvGrpSpPr>
            <p:nvPr/>
          </p:nvGrpSpPr>
          <p:grpSpPr bwMode="auto"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>
                <a:spLocks noChangeArrowheads="1"/>
              </p:cNvSpPr>
              <p:nvPr/>
            </p:nvSpPr>
            <p:spPr bwMode="auto">
              <a:xfrm>
                <a:off x="785937" y="4286093"/>
                <a:ext cx="571365" cy="571892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53681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912" y="394632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912" y="490057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58873" y="4277792"/>
                  <a:ext cx="954250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58873" y="4277792"/>
                  <a:ext cx="954250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79762" y="394632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79762" y="4900573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3613" name="Group 43"/>
            <p:cNvGrpSpPr>
              <a:grpSpLocks/>
            </p:cNvGrpSpPr>
            <p:nvPr/>
          </p:nvGrpSpPr>
          <p:grpSpPr bwMode="auto"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>
                <a:spLocks noChangeArrowheads="1"/>
              </p:cNvSpPr>
              <p:nvPr/>
            </p:nvSpPr>
            <p:spPr bwMode="auto">
              <a:xfrm>
                <a:off x="785796" y="4285818"/>
                <a:ext cx="571365" cy="571892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53673" name="Group 31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579" y="3945679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579" y="4895688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60661" y="4275027"/>
                  <a:ext cx="950009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60661" y="4275027"/>
                  <a:ext cx="950009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79429" y="3945679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79429" y="4895688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3614" name="Group 52"/>
            <p:cNvGrpSpPr>
              <a:grpSpLocks/>
            </p:cNvGrpSpPr>
            <p:nvPr/>
          </p:nvGrpSpPr>
          <p:grpSpPr bwMode="auto"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>
                <a:spLocks noChangeArrowheads="1"/>
              </p:cNvSpPr>
              <p:nvPr/>
            </p:nvSpPr>
            <p:spPr bwMode="auto">
              <a:xfrm>
                <a:off x="785937" y="4285818"/>
                <a:ext cx="571365" cy="571892"/>
              </a:xfrm>
              <a:prstGeom prst="rect">
                <a:avLst/>
              </a:prstGeom>
              <a:gradFill rotWithShape="1">
                <a:gsLst>
                  <a:gs pos="0">
                    <a:srgbClr val="BCBCBC"/>
                  </a:gs>
                  <a:gs pos="35001">
                    <a:srgbClr val="D0D0D0"/>
                  </a:gs>
                  <a:gs pos="100000">
                    <a:srgbClr val="EDEDED"/>
                  </a:gs>
                </a:gsLst>
                <a:lin ang="162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en-US" smtClean="0">
                  <a:solidFill>
                    <a:srgbClr val="000000"/>
                  </a:solidFill>
                  <a:latin typeface="Tahoma" charset="0"/>
                  <a:cs typeface="Arial" charset="0"/>
                </a:endParaRPr>
              </a:p>
            </p:txBody>
          </p:sp>
          <p:grpSp>
            <p:nvGrpSpPr>
              <p:cNvPr id="153665" name="Group 50"/>
              <p:cNvGrpSpPr>
                <a:grpSpLocks/>
              </p:cNvGrpSpPr>
              <p:nvPr/>
            </p:nvGrpSpPr>
            <p:grpSpPr bwMode="auto"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912" y="3945679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912" y="4895688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60994" y="4275027"/>
                  <a:ext cx="950009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60994" y="4275027"/>
                  <a:ext cx="950009" cy="291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79762" y="3945679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79762" y="4895688"/>
                  <a:ext cx="219430" cy="212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3615" name="Group 70"/>
            <p:cNvGrpSpPr>
              <a:grpSpLocks/>
            </p:cNvGrpSpPr>
            <p:nvPr/>
          </p:nvGrpSpPr>
          <p:grpSpPr bwMode="auto"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424" y="4786536"/>
                <a:ext cx="93291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424" y="5191616"/>
                <a:ext cx="93291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1204" y="4927048"/>
                <a:ext cx="405080" cy="12405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1204" y="4927048"/>
                <a:ext cx="405080" cy="124057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772" y="4786536"/>
                <a:ext cx="93291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772" y="5191616"/>
                <a:ext cx="93291" cy="556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8661" y="19904094"/>
              <a:ext cx="1184258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8661" y="22467533"/>
              <a:ext cx="1184258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8231" y="19904094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8231" y="20507706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8231" y="21863922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8231" y="22467533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5265" y="19904094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5265" y="20507706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5265" y="21863922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5265" y="22467533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5449979" y="19501049"/>
              <a:ext cx="418310" cy="327402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1776870" y="18316748"/>
              <a:ext cx="1113585" cy="765976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7840" y="19871621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7840" y="20475232"/>
              <a:ext cx="508085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7840" y="21831448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7840" y="22435060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0117000" y="19501049"/>
              <a:ext cx="418310" cy="327402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5095" y="19871621"/>
              <a:ext cx="506174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5095" y="20475232"/>
              <a:ext cx="506174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5095" y="21831448"/>
              <a:ext cx="506174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5095" y="22435060"/>
              <a:ext cx="506174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0846" y="18699736"/>
              <a:ext cx="767886" cy="190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9720" y="18699736"/>
              <a:ext cx="76597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7638" y="18698781"/>
              <a:ext cx="765976" cy="191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81779" y="17722737"/>
              <a:ext cx="800358" cy="2756265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8805" y="18700691"/>
              <a:ext cx="2389526" cy="786987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9190604" y="19487679"/>
              <a:ext cx="418311" cy="327402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6789" y="19858250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6789" y="20461862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6789" y="21819987"/>
              <a:ext cx="508085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6789" y="22421689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18262299" y="19501049"/>
              <a:ext cx="418311" cy="327402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5247" y="23093111"/>
              <a:ext cx="63990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3918" y="23083560"/>
              <a:ext cx="630354" cy="1337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17782866" y="19508690"/>
              <a:ext cx="418310" cy="3272110"/>
            </a:xfrm>
            <a:prstGeom prst="rect">
              <a:avLst/>
            </a:prstGeom>
            <a:gradFill rotWithShape="1">
              <a:gsLst>
                <a:gs pos="0">
                  <a:srgbClr val="B3DCAF"/>
                </a:gs>
                <a:gs pos="35001">
                  <a:srgbClr val="CAE5C7"/>
                </a:gs>
                <a:gs pos="100000">
                  <a:srgbClr val="EBF6EA"/>
                </a:gs>
              </a:gsLst>
              <a:lin ang="16200000" scaled="1"/>
            </a:gradFill>
            <a:ln w="9525">
              <a:solidFill>
                <a:srgbClr val="38802C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/>
              <a:endParaRPr lang="en-US" smtClean="0">
                <a:solidFill>
                  <a:srgbClr val="000000"/>
                </a:solidFill>
                <a:latin typeface="Tahoma" charset="0"/>
                <a:cs typeface="Arial" charset="0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17270961" y="19879261"/>
              <a:ext cx="508085" cy="1911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270961" y="20480963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270961" y="21839089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270961" y="22442700"/>
              <a:ext cx="508085" cy="382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0" idx="2"/>
            </p:cNvCxnSpPr>
            <p:nvPr/>
          </p:nvCxnSpPr>
          <p:spPr>
            <a:xfrm rot="16200000" flipH="1">
              <a:off x="17683529" y="23090247"/>
              <a:ext cx="632263" cy="1337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656" name="TextBox 55"/>
            <p:cNvSpPr txBox="1">
              <a:spLocks noChangeArrowheads="1"/>
            </p:cNvSpPr>
            <p:nvPr/>
          </p:nvSpPr>
          <p:spPr bwMode="auto">
            <a:xfrm>
              <a:off x="17743125" y="23514690"/>
              <a:ext cx="8691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Eject</a:t>
              </a:r>
            </a:p>
          </p:txBody>
        </p:sp>
        <p:sp>
          <p:nvSpPr>
            <p:cNvPr id="153657" name="TextBox 56"/>
            <p:cNvSpPr txBox="1">
              <a:spLocks noChangeArrowheads="1"/>
            </p:cNvSpPr>
            <p:nvPr/>
          </p:nvSpPr>
          <p:spPr bwMode="auto">
            <a:xfrm>
              <a:off x="19827902" y="23520627"/>
              <a:ext cx="9204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smtClean="0">
                  <a:solidFill>
                    <a:srgbClr val="000000"/>
                  </a:solidFill>
                </a:rPr>
                <a:t>Inject</a:t>
              </a:r>
            </a:p>
          </p:txBody>
        </p:sp>
      </p:grp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914400" y="1905000"/>
            <a:ext cx="1371600" cy="4114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cs typeface="Arial" charset="0"/>
            </a:endParaRPr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4419600" y="990600"/>
            <a:ext cx="1600200" cy="9906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cs typeface="Arial" charset="0"/>
            </a:endParaRPr>
          </a:p>
        </p:txBody>
      </p:sp>
      <p:sp>
        <p:nvSpPr>
          <p:cNvPr id="100" name="Rectangle 99"/>
          <p:cNvSpPr>
            <a:spLocks noChangeArrowheads="1"/>
          </p:cNvSpPr>
          <p:nvPr/>
        </p:nvSpPr>
        <p:spPr bwMode="auto">
          <a:xfrm>
            <a:off x="4038600" y="2133600"/>
            <a:ext cx="3505200" cy="28956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smtClean="0">
              <a:solidFill>
                <a:srgbClr val="FFFFFF"/>
              </a:solidFill>
              <a:latin typeface="Tahoma" charset="0"/>
              <a:cs typeface="Arial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124200" y="2286000"/>
            <a:ext cx="4114800" cy="8302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Problem 1</a:t>
            </a:r>
            <a:r>
              <a:rPr lang="en-US" sz="2400" smtClean="0">
                <a:solidFill>
                  <a:srgbClr val="000000"/>
                </a:solidFill>
              </a:rPr>
              <a:t>: Link Contention</a:t>
            </a:r>
          </a:p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Solution 1</a:t>
            </a:r>
            <a:r>
              <a:rPr lang="en-US" sz="2400" smtClean="0">
                <a:solidFill>
                  <a:srgbClr val="000000"/>
                </a:solidFill>
              </a:rPr>
              <a:t>: Side Buffer</a:t>
            </a:r>
            <a:endParaRPr lang="en-US" sz="2400" b="1" smtClean="0">
              <a:solidFill>
                <a:srgbClr val="00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667000" y="3733800"/>
            <a:ext cx="4648200" cy="8302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Problem 2</a:t>
            </a:r>
            <a:r>
              <a:rPr lang="en-US" sz="2400" smtClean="0">
                <a:solidFill>
                  <a:srgbClr val="000000"/>
                </a:solidFill>
              </a:rPr>
              <a:t>: Ejection Bottleneck</a:t>
            </a:r>
          </a:p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Solution 2</a:t>
            </a:r>
            <a:r>
              <a:rPr lang="en-US" sz="2400" smtClean="0">
                <a:solidFill>
                  <a:srgbClr val="000000"/>
                </a:solidFill>
              </a:rPr>
              <a:t>: Dual-Width Ejection</a:t>
            </a:r>
            <a:endParaRPr lang="en-US" sz="2400" b="1" smtClean="0">
              <a:solidFill>
                <a:srgbClr val="0000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352800" y="5334000"/>
            <a:ext cx="5486400" cy="8302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Problem 3</a:t>
            </a:r>
            <a:r>
              <a:rPr lang="en-US" sz="2400" smtClean="0">
                <a:solidFill>
                  <a:srgbClr val="000000"/>
                </a:solidFill>
              </a:rPr>
              <a:t>: Unnecessary Deflections</a:t>
            </a:r>
          </a:p>
          <a:p>
            <a:pPr eaLnBrk="1" hangingPunct="1"/>
            <a:r>
              <a:rPr lang="en-US" sz="2400" b="1" smtClean="0">
                <a:solidFill>
                  <a:srgbClr val="000000"/>
                </a:solidFill>
              </a:rPr>
              <a:t>Solution 3</a:t>
            </a:r>
            <a:r>
              <a:rPr lang="en-US" sz="2400" smtClean="0">
                <a:solidFill>
                  <a:srgbClr val="000000"/>
                </a:solidFill>
              </a:rPr>
              <a:t>: Two-level priority scheme</a:t>
            </a:r>
            <a:endParaRPr lang="en-US" sz="2400" b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593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54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Motivation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Background</a:t>
            </a:r>
            <a:r>
              <a:rPr lang="en-US">
                <a:solidFill>
                  <a:srgbClr val="D9D9D9"/>
                </a:solidFill>
                <a:latin typeface="Tahoma" charset="0"/>
              </a:rPr>
              <a:t>: Bufferless Deflection Routing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MinBD</a:t>
            </a:r>
            <a:r>
              <a:rPr lang="en-US"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latin typeface="Tahoma" charset="0"/>
              </a:rPr>
              <a:t>Improving Deflection Arbitration</a:t>
            </a:r>
          </a:p>
          <a:p>
            <a:endParaRPr lang="en-US" b="1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40138DA-C655-0745-807F-790B6405A9D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142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108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Outline: This Talk</a:t>
            </a:r>
          </a:p>
        </p:txBody>
      </p:sp>
      <p:sp>
        <p:nvSpPr>
          <p:cNvPr id="155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Motivation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Background</a:t>
            </a:r>
            <a:r>
              <a:rPr lang="en-US">
                <a:solidFill>
                  <a:srgbClr val="D9D9D9"/>
                </a:solidFill>
                <a:latin typeface="Tahoma" charset="0"/>
              </a:rPr>
              <a:t>: Bufferless Deflection Routing</a:t>
            </a:r>
          </a:p>
          <a:p>
            <a:endParaRPr lang="en-US" b="1">
              <a:solidFill>
                <a:srgbClr val="D9D9D9"/>
              </a:solidFill>
              <a:latin typeface="Tahoma" charset="0"/>
            </a:endParaRPr>
          </a:p>
          <a:p>
            <a:r>
              <a:rPr lang="en-US" b="1">
                <a:solidFill>
                  <a:srgbClr val="D9D9D9"/>
                </a:solidFill>
                <a:latin typeface="Tahoma" charset="0"/>
              </a:rPr>
              <a:t>MinBD</a:t>
            </a:r>
            <a:r>
              <a:rPr lang="en-US">
                <a:solidFill>
                  <a:srgbClr val="D9D9D9"/>
                </a:solidFill>
                <a:latin typeface="Tahoma" charset="0"/>
              </a:rPr>
              <a:t>: Reducing Deflections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Link Contention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Addressing the Ejection Bottleneck</a:t>
            </a:r>
          </a:p>
          <a:p>
            <a:pPr lvl="1"/>
            <a:r>
              <a:rPr lang="en-US">
                <a:solidFill>
                  <a:srgbClr val="D9D9D9"/>
                </a:solidFill>
                <a:latin typeface="Tahoma" charset="0"/>
              </a:rPr>
              <a:t>Improving Deflection Arbitration</a:t>
            </a:r>
          </a:p>
          <a:p>
            <a:endParaRPr lang="en-US" b="1">
              <a:latin typeface="Tahoma" charset="0"/>
            </a:endParaRPr>
          </a:p>
          <a:p>
            <a:r>
              <a:rPr lang="en-US" b="1">
                <a:latin typeface="Tahoma" charset="0"/>
              </a:rPr>
              <a:t>Results</a:t>
            </a:r>
          </a:p>
          <a:p>
            <a:r>
              <a:rPr lang="en-US" b="1">
                <a:latin typeface="Tahoma" charset="0"/>
              </a:rPr>
              <a:t>Conclusions</a:t>
            </a:r>
          </a:p>
          <a:p>
            <a:pPr lvl="1"/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D23B156-6C8C-2044-872A-CAE2CF31EF53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143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7213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Methodology: Simulated System</a:t>
            </a:r>
          </a:p>
        </p:txBody>
      </p:sp>
      <p:sp>
        <p:nvSpPr>
          <p:cNvPr id="156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Chip Multiprocessor Simulation</a:t>
            </a:r>
          </a:p>
          <a:p>
            <a:pPr lvl="1"/>
            <a:r>
              <a:rPr lang="en-US" b="1">
                <a:latin typeface="Tahoma" charset="0"/>
              </a:rPr>
              <a:t>64-core</a:t>
            </a:r>
            <a:r>
              <a:rPr lang="en-US">
                <a:latin typeface="Tahoma" charset="0"/>
              </a:rPr>
              <a:t> and </a:t>
            </a:r>
            <a:r>
              <a:rPr lang="en-US" b="1">
                <a:latin typeface="Tahoma" charset="0"/>
              </a:rPr>
              <a:t>16-core</a:t>
            </a:r>
            <a:r>
              <a:rPr lang="en-US">
                <a:latin typeface="Tahoma" charset="0"/>
              </a:rPr>
              <a:t> models</a:t>
            </a:r>
            <a:endParaRPr lang="en-US" b="1">
              <a:latin typeface="Tahoma" charset="0"/>
            </a:endParaRPr>
          </a:p>
          <a:p>
            <a:pPr lvl="1"/>
            <a:r>
              <a:rPr lang="en-US" b="1">
                <a:latin typeface="Tahoma" charset="0"/>
              </a:rPr>
              <a:t>Closed-loop</a:t>
            </a:r>
            <a:r>
              <a:rPr lang="en-US">
                <a:latin typeface="Tahoma" charset="0"/>
              </a:rPr>
              <a:t> core/cache/NoC cycle-level model</a:t>
            </a:r>
            <a:endParaRPr lang="en-US" b="1">
              <a:latin typeface="Tahoma" charset="0"/>
            </a:endParaRPr>
          </a:p>
          <a:p>
            <a:pPr lvl="1"/>
            <a:r>
              <a:rPr lang="en-US">
                <a:latin typeface="Tahoma" charset="0"/>
              </a:rPr>
              <a:t>Directory cache coherence protocol (SGI Origin-based)</a:t>
            </a:r>
          </a:p>
          <a:p>
            <a:pPr lvl="1"/>
            <a:r>
              <a:rPr lang="en-US">
                <a:latin typeface="Tahoma" charset="0"/>
              </a:rPr>
              <a:t>64KB L1, perfect L2 (stresses interconnect), XOR-mapping</a:t>
            </a:r>
          </a:p>
          <a:p>
            <a:pPr lvl="1"/>
            <a:r>
              <a:rPr lang="en-US">
                <a:latin typeface="Tahoma" charset="0"/>
              </a:rPr>
              <a:t>Performance metric: </a:t>
            </a:r>
            <a:r>
              <a:rPr lang="en-US" b="1">
                <a:latin typeface="Tahoma" charset="0"/>
              </a:rPr>
              <a:t>Weighted Speedup</a:t>
            </a:r>
            <a:r>
              <a:rPr lang="en-US">
                <a:latin typeface="Tahoma" charset="0"/>
              </a:rPr>
              <a:t/>
            </a:r>
            <a:br>
              <a:rPr lang="en-US">
                <a:latin typeface="Tahoma" charset="0"/>
              </a:rPr>
            </a:br>
            <a:r>
              <a:rPr lang="en-US">
                <a:latin typeface="Tahoma" charset="0"/>
              </a:rPr>
              <a:t>(similar conclusions from network-level latency)</a:t>
            </a:r>
          </a:p>
          <a:p>
            <a:pPr lvl="1"/>
            <a:r>
              <a:rPr lang="en-US">
                <a:latin typeface="Tahoma" charset="0"/>
              </a:rPr>
              <a:t>Workloads: multiprogrammed SPEC CPU2006</a:t>
            </a:r>
          </a:p>
          <a:p>
            <a:pPr lvl="2"/>
            <a:r>
              <a:rPr lang="en-US">
                <a:latin typeface="Tahoma" charset="0"/>
              </a:rPr>
              <a:t>75 randomly-chosen workloads</a:t>
            </a:r>
          </a:p>
          <a:p>
            <a:pPr lvl="2"/>
            <a:r>
              <a:rPr lang="en-US">
                <a:latin typeface="Tahoma" charset="0"/>
              </a:rPr>
              <a:t>Binned into network-load categories by average injection rate</a:t>
            </a: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5485AC0-38E4-2649-A7E3-E469B319D74D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144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6780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Methodology: Routers and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Input-buffered</a:t>
            </a:r>
            <a:r>
              <a:rPr lang="en-US">
                <a:latin typeface="Tahoma" charset="0"/>
              </a:rPr>
              <a:t> virtual-channel router</a:t>
            </a:r>
          </a:p>
          <a:p>
            <a:pPr lvl="1"/>
            <a:r>
              <a:rPr lang="en-US">
                <a:latin typeface="Tahoma" charset="0"/>
              </a:rPr>
              <a:t>8 VCs, 8 flits/VC [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Buffered(8,8)</a:t>
            </a:r>
            <a:r>
              <a:rPr lang="en-US">
                <a:latin typeface="Tahoma" charset="0"/>
              </a:rPr>
              <a:t>]: large buffered router</a:t>
            </a:r>
          </a:p>
          <a:p>
            <a:pPr lvl="1"/>
            <a:r>
              <a:rPr lang="en-US">
                <a:latin typeface="Tahoma" charset="0"/>
              </a:rPr>
              <a:t>4 VCs, 4 flits/VC [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Buffered(4,4)</a:t>
            </a:r>
            <a:r>
              <a:rPr lang="en-US">
                <a:latin typeface="Tahoma" charset="0"/>
              </a:rPr>
              <a:t>]: typical buffered router</a:t>
            </a:r>
          </a:p>
          <a:p>
            <a:pPr lvl="1"/>
            <a:r>
              <a:rPr lang="en-US">
                <a:latin typeface="Tahoma" charset="0"/>
              </a:rPr>
              <a:t>4 VCs, 1 flit/VC [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Buffered(4,1)</a:t>
            </a:r>
            <a:r>
              <a:rPr lang="en-US">
                <a:latin typeface="Tahoma" charset="0"/>
              </a:rPr>
              <a:t>]: smallest deadlock-free router</a:t>
            </a:r>
          </a:p>
          <a:p>
            <a:pPr lvl="1"/>
            <a:r>
              <a:rPr lang="en-US">
                <a:latin typeface="Tahoma" charset="0"/>
              </a:rPr>
              <a:t>All power-of-2 buffer sizes up to (8, 8) for perf/power sweep</a:t>
            </a:r>
          </a:p>
          <a:p>
            <a:r>
              <a:rPr lang="en-US" b="1">
                <a:latin typeface="Tahoma" charset="0"/>
              </a:rPr>
              <a:t>Bufferless deflection </a:t>
            </a:r>
            <a:r>
              <a:rPr lang="en-US">
                <a:latin typeface="Tahoma" charset="0"/>
              </a:rPr>
              <a:t>router: </a:t>
            </a:r>
            <a:r>
              <a:rPr lang="en-US" b="1">
                <a:latin typeface="Tahoma" charset="0"/>
              </a:rPr>
              <a:t>CHIPPER</a:t>
            </a:r>
            <a:r>
              <a:rPr lang="en-US" baseline="30000">
                <a:latin typeface="Tahoma" charset="0"/>
              </a:rPr>
              <a:t>1</a:t>
            </a:r>
          </a:p>
          <a:p>
            <a:r>
              <a:rPr lang="en-US" b="1">
                <a:latin typeface="Tahoma" charset="0"/>
              </a:rPr>
              <a:t>Bufferless-buffered hybrid</a:t>
            </a:r>
            <a:r>
              <a:rPr lang="en-US">
                <a:latin typeface="Tahoma" charset="0"/>
              </a:rPr>
              <a:t> router: </a:t>
            </a:r>
            <a:r>
              <a:rPr lang="en-US" b="1">
                <a:latin typeface="Tahoma" charset="0"/>
              </a:rPr>
              <a:t>AFC</a:t>
            </a:r>
            <a:r>
              <a:rPr lang="en-US" baseline="30000">
                <a:latin typeface="Tahoma" charset="0"/>
              </a:rPr>
              <a:t>2</a:t>
            </a:r>
          </a:p>
          <a:p>
            <a:pPr lvl="1"/>
            <a:r>
              <a:rPr lang="en-US">
                <a:latin typeface="Tahoma" charset="0"/>
              </a:rPr>
              <a:t>Has input buffers and deflection routing logic</a:t>
            </a:r>
          </a:p>
          <a:p>
            <a:pPr lvl="1"/>
            <a:r>
              <a:rPr lang="en-US">
                <a:latin typeface="Tahoma" charset="0"/>
              </a:rPr>
              <a:t>Performs coarse-grained (multi-cycle) mode switching</a:t>
            </a:r>
          </a:p>
          <a:p>
            <a:r>
              <a:rPr lang="en-US" b="1">
                <a:latin typeface="Tahoma" charset="0"/>
              </a:rPr>
              <a:t>Common parameters</a:t>
            </a:r>
            <a:endParaRPr lang="en-US">
              <a:latin typeface="Tahoma" charset="0"/>
            </a:endParaRPr>
          </a:p>
          <a:p>
            <a:pPr lvl="1"/>
            <a:r>
              <a:rPr lang="en-US">
                <a:latin typeface="Tahoma" charset="0"/>
              </a:rPr>
              <a:t>2-cycle router latency, 1-cycle link latency</a:t>
            </a:r>
          </a:p>
          <a:p>
            <a:pPr lvl="1"/>
            <a:r>
              <a:rPr lang="en-US">
                <a:latin typeface="Tahoma" charset="0"/>
              </a:rPr>
              <a:t>2D-mesh topology (16-node: 4x4; 64-node: 8x8)</a:t>
            </a:r>
          </a:p>
          <a:p>
            <a:pPr lvl="1"/>
            <a:r>
              <a:rPr lang="en-US">
                <a:latin typeface="Tahoma" charset="0"/>
              </a:rPr>
              <a:t>Dual ejection assumed for baseline routers (for perf. only)</a:t>
            </a:r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0400" y="63754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4301F45-2A5A-F643-860C-5D1CF42BD593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145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6324600"/>
            <a:ext cx="906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aseline="30000" smtClean="0">
                <a:solidFill>
                  <a:srgbClr val="000000"/>
                </a:solidFill>
              </a:rPr>
              <a:t>1</a:t>
            </a:r>
            <a:r>
              <a:rPr lang="en-US" sz="1600" smtClean="0">
                <a:solidFill>
                  <a:srgbClr val="000000"/>
                </a:solidFill>
              </a:rPr>
              <a:t>Fallin et al., </a:t>
            </a:r>
            <a:r>
              <a:rPr lang="ja-JP" altLang="en-US" sz="1600" smtClean="0">
                <a:solidFill>
                  <a:srgbClr val="000000"/>
                </a:solidFill>
              </a:rPr>
              <a:t>“</a:t>
            </a:r>
            <a:r>
              <a:rPr lang="en-US" sz="1600" smtClean="0">
                <a:solidFill>
                  <a:srgbClr val="000000"/>
                </a:solidFill>
              </a:rPr>
              <a:t>CHIPPER: A Low-complexity Bufferless Deflection Router</a:t>
            </a:r>
            <a:r>
              <a:rPr lang="ja-JP" altLang="en-US" sz="1600" smtClean="0">
                <a:solidFill>
                  <a:srgbClr val="000000"/>
                </a:solidFill>
              </a:rPr>
              <a:t>”</a:t>
            </a:r>
            <a:r>
              <a:rPr lang="en-US" sz="1600" smtClean="0">
                <a:solidFill>
                  <a:srgbClr val="000000"/>
                </a:solidFill>
              </a:rPr>
              <a:t>, HPCA 2011.</a:t>
            </a:r>
          </a:p>
          <a:p>
            <a:pPr eaLnBrk="1" hangingPunct="1"/>
            <a:r>
              <a:rPr lang="en-US" sz="1600" baseline="30000" smtClean="0">
                <a:solidFill>
                  <a:srgbClr val="000000"/>
                </a:solidFill>
              </a:rPr>
              <a:t>2</a:t>
            </a:r>
            <a:r>
              <a:rPr lang="en-US" sz="1600" smtClean="0">
                <a:solidFill>
                  <a:srgbClr val="000000"/>
                </a:solidFill>
              </a:rPr>
              <a:t>Jafri et al., </a:t>
            </a:r>
            <a:r>
              <a:rPr lang="ja-JP" altLang="en-US" sz="1600" smtClean="0">
                <a:solidFill>
                  <a:srgbClr val="000000"/>
                </a:solidFill>
              </a:rPr>
              <a:t>“</a:t>
            </a:r>
            <a:r>
              <a:rPr lang="en-US" sz="1600" smtClean="0">
                <a:solidFill>
                  <a:srgbClr val="000000"/>
                </a:solidFill>
              </a:rPr>
              <a:t>Adaptive Flow Control for Robust Performance and Energy</a:t>
            </a:r>
            <a:r>
              <a:rPr lang="ja-JP" altLang="en-US" sz="1600" smtClean="0">
                <a:solidFill>
                  <a:srgbClr val="000000"/>
                </a:solidFill>
              </a:rPr>
              <a:t>”</a:t>
            </a:r>
            <a:r>
              <a:rPr lang="en-US" sz="1600" smtClean="0">
                <a:solidFill>
                  <a:srgbClr val="000000"/>
                </a:solidFill>
              </a:rPr>
              <a:t>, MICRO 2010.</a:t>
            </a:r>
            <a:endParaRPr lang="en-US" sz="1600" baseline="30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4326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Methodology: Power, Die Area, Crit. Path</a:t>
            </a:r>
          </a:p>
        </p:txBody>
      </p:sp>
      <p:sp>
        <p:nvSpPr>
          <p:cNvPr id="158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>
                <a:latin typeface="Tahoma" charset="0"/>
              </a:rPr>
              <a:t>Hardware modeling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Verilog models </a:t>
            </a:r>
            <a:r>
              <a:rPr lang="en-US">
                <a:latin typeface="Tahoma" charset="0"/>
              </a:rPr>
              <a:t>for CHIPPER, MinBD, buffered control logic</a:t>
            </a:r>
          </a:p>
          <a:p>
            <a:pPr lvl="2"/>
            <a:r>
              <a:rPr lang="en-US">
                <a:latin typeface="Tahoma" charset="0"/>
              </a:rPr>
              <a:t>Synthesized with commercial 65nm library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</a:rPr>
              <a:t>ORION 2.0</a:t>
            </a:r>
            <a:r>
              <a:rPr lang="en-US">
                <a:latin typeface="Tahoma" charset="0"/>
              </a:rPr>
              <a:t> for datapath: crossbar, muxes, buffers and links</a:t>
            </a:r>
          </a:p>
          <a:p>
            <a:pPr lvl="1"/>
            <a:endParaRPr lang="en-US">
              <a:latin typeface="Tahoma" charset="0"/>
            </a:endParaRPr>
          </a:p>
          <a:p>
            <a:r>
              <a:rPr lang="en-US" b="1">
                <a:latin typeface="Tahoma" charset="0"/>
              </a:rPr>
              <a:t>Power</a:t>
            </a:r>
            <a:endParaRPr lang="en-US">
              <a:latin typeface="Tahoma" charset="0"/>
            </a:endParaRPr>
          </a:p>
          <a:p>
            <a:pPr lvl="1"/>
            <a:r>
              <a:rPr lang="en-US">
                <a:latin typeface="Tahoma" charset="0"/>
              </a:rPr>
              <a:t>Static and dynamic power from hardware models</a:t>
            </a:r>
          </a:p>
          <a:p>
            <a:pPr lvl="1"/>
            <a:r>
              <a:rPr lang="en-US">
                <a:latin typeface="Tahoma" charset="0"/>
              </a:rPr>
              <a:t>Based on event counts in cycle-accurate simulations</a:t>
            </a:r>
          </a:p>
          <a:p>
            <a:pPr lvl="1"/>
            <a:r>
              <a:rPr lang="en-US">
                <a:latin typeface="Tahoma" charset="0"/>
              </a:rPr>
              <a:t>Broken down into buffer, link, other</a:t>
            </a:r>
          </a:p>
          <a:p>
            <a:pPr lvl="1"/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37059B0-6F34-4D44-8D5F-4E830E3AFBF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146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030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16"/>
          <p:cNvSpPr>
            <a:spLocks noChangeArrowheads="1"/>
          </p:cNvSpPr>
          <p:nvPr/>
        </p:nvSpPr>
        <p:spPr bwMode="auto">
          <a:xfrm>
            <a:off x="568325" y="5548313"/>
            <a:ext cx="11842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Deflection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Reduced Deflections &amp; Improved Perf.</a:t>
            </a: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9F9D3E8-1906-5A45-B25F-B39732B529CC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147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0" y="1143000"/>
          <a:ext cx="9144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9750" name="AutoShape 4"/>
          <p:cNvSpPr>
            <a:spLocks noChangeAspect="1" noChangeArrowheads="1" noTextEdit="1"/>
          </p:cNvSpPr>
          <p:nvPr/>
        </p:nvSpPr>
        <p:spPr bwMode="auto">
          <a:xfrm>
            <a:off x="1076325" y="5257800"/>
            <a:ext cx="63150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1" name="Rectangle 6"/>
          <p:cNvSpPr>
            <a:spLocks noChangeArrowheads="1"/>
          </p:cNvSpPr>
          <p:nvPr/>
        </p:nvSpPr>
        <p:spPr bwMode="auto">
          <a:xfrm>
            <a:off x="1862138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2" name="Rectangle 7"/>
          <p:cNvSpPr>
            <a:spLocks noChangeArrowheads="1"/>
          </p:cNvSpPr>
          <p:nvPr/>
        </p:nvSpPr>
        <p:spPr bwMode="auto">
          <a:xfrm>
            <a:off x="2638425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3" name="Rectangle 8"/>
          <p:cNvSpPr>
            <a:spLocks noChangeArrowheads="1"/>
          </p:cNvSpPr>
          <p:nvPr/>
        </p:nvSpPr>
        <p:spPr bwMode="auto">
          <a:xfrm>
            <a:off x="3476625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4" name="Rectangle 9"/>
          <p:cNvSpPr>
            <a:spLocks noChangeArrowheads="1"/>
          </p:cNvSpPr>
          <p:nvPr/>
        </p:nvSpPr>
        <p:spPr bwMode="auto">
          <a:xfrm>
            <a:off x="4314825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5" name="Rectangle 10"/>
          <p:cNvSpPr>
            <a:spLocks noChangeArrowheads="1"/>
          </p:cNvSpPr>
          <p:nvPr/>
        </p:nvSpPr>
        <p:spPr bwMode="auto">
          <a:xfrm>
            <a:off x="5153025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6" name="Rectangle 11"/>
          <p:cNvSpPr>
            <a:spLocks noChangeArrowheads="1"/>
          </p:cNvSpPr>
          <p:nvPr/>
        </p:nvSpPr>
        <p:spPr bwMode="auto">
          <a:xfrm>
            <a:off x="5991225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7" name="Rectangle 12"/>
          <p:cNvSpPr>
            <a:spLocks noChangeArrowheads="1"/>
          </p:cNvSpPr>
          <p:nvPr/>
        </p:nvSpPr>
        <p:spPr bwMode="auto">
          <a:xfrm>
            <a:off x="533400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8" name="Rectangle 13"/>
          <p:cNvSpPr>
            <a:spLocks noChangeArrowheads="1"/>
          </p:cNvSpPr>
          <p:nvPr/>
        </p:nvSpPr>
        <p:spPr bwMode="auto">
          <a:xfrm>
            <a:off x="6829425" y="5492750"/>
            <a:ext cx="9525" cy="666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59" name="Rectangle 14"/>
          <p:cNvSpPr>
            <a:spLocks noChangeArrowheads="1"/>
          </p:cNvSpPr>
          <p:nvPr/>
        </p:nvSpPr>
        <p:spPr bwMode="auto">
          <a:xfrm>
            <a:off x="533400" y="5497513"/>
            <a:ext cx="6313488" cy="46037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60" name="Rectangle 15"/>
          <p:cNvSpPr>
            <a:spLocks noChangeArrowheads="1"/>
          </p:cNvSpPr>
          <p:nvPr/>
        </p:nvSpPr>
        <p:spPr bwMode="auto">
          <a:xfrm>
            <a:off x="533400" y="6126163"/>
            <a:ext cx="6337300" cy="46037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9761" name="Rectangle 18"/>
          <p:cNvSpPr>
            <a:spLocks noChangeArrowheads="1"/>
          </p:cNvSpPr>
          <p:nvPr/>
        </p:nvSpPr>
        <p:spPr bwMode="auto">
          <a:xfrm>
            <a:off x="1181100" y="5824538"/>
            <a:ext cx="6477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Rate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1962150" y="5548313"/>
            <a:ext cx="676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28%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2833688" y="5548313"/>
            <a:ext cx="676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17%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3703638" y="5548313"/>
            <a:ext cx="676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22%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4467225" y="5548313"/>
            <a:ext cx="676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27%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5305425" y="5548313"/>
            <a:ext cx="676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11%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6143625" y="5548313"/>
            <a:ext cx="676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 smtClean="0">
                <a:solidFill>
                  <a:srgbClr val="000000"/>
                </a:solidFill>
                <a:latin typeface="Tahoma" charset="0"/>
                <a:cs typeface="Arial" charset="0"/>
              </a:rPr>
              <a:t>10%</a:t>
            </a:r>
            <a:endParaRPr lang="en-US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447800" y="990600"/>
            <a:ext cx="7239000" cy="461963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All mechanisms individually reduce deflections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447800" y="1608138"/>
            <a:ext cx="7280275" cy="830262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2. Side buffer alone is not sufficient for performance</a:t>
            </a:r>
            <a:b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</a:b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(ejection bottleneck remains)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62000" y="1009650"/>
            <a:ext cx="8001000" cy="830263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3. Overall,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5.8%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over baseline,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2.7%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over dual-eject</a:t>
            </a:r>
            <a:b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</a:b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by reducing deflections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64%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/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54%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514600" y="2424113"/>
            <a:ext cx="3581400" cy="1096962"/>
            <a:chOff x="6019800" y="2271712"/>
            <a:chExt cx="3581400" cy="1097415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6019800" y="2271712"/>
              <a:ext cx="3581400" cy="1588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019800" y="2286005"/>
              <a:ext cx="1588" cy="1083122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776" name="TextBox 30"/>
            <p:cNvSpPr txBox="1">
              <a:spLocks noChangeArrowheads="1"/>
            </p:cNvSpPr>
            <p:nvPr/>
          </p:nvSpPr>
          <p:spPr bwMode="auto">
            <a:xfrm>
              <a:off x="6172200" y="2590800"/>
              <a:ext cx="731991" cy="3693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mtClean="0">
                  <a:solidFill>
                    <a:srgbClr val="FF0000"/>
                  </a:solidFill>
                </a:rPr>
                <a:t>5.8%</a:t>
              </a: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4038600" y="2438400"/>
            <a:ext cx="0" cy="4572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191000" y="2514600"/>
            <a:ext cx="727075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2.7%</a:t>
            </a:r>
          </a:p>
        </p:txBody>
      </p:sp>
    </p:spTree>
    <p:extLst>
      <p:ext uri="{BB962C8B-B14F-4D97-AF65-F5344CB8AC3E}">
        <p14:creationId xmlns:p14="http://schemas.microsoft.com/office/powerpoint/2010/main" val="37243261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3" grpId="0"/>
      <p:bldP spid="1044" grpId="0"/>
      <p:bldP spid="1045" grpId="0"/>
      <p:bldP spid="1046" grpId="0"/>
      <p:bldP spid="1047" grpId="0"/>
      <p:bldP spid="1048" grpId="0"/>
      <p:bldP spid="35" grpId="0" animBg="1"/>
      <p:bldP spid="35" grpId="1" animBg="1"/>
      <p:bldP spid="36" grpId="0" animBg="1"/>
      <p:bldP spid="36" grpId="1" animBg="1"/>
      <p:bldP spid="37" grpId="0" animBg="1"/>
      <p:bldP spid="43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Overall Performance Results</a:t>
            </a:r>
          </a:p>
        </p:txBody>
      </p:sp>
      <p:sp>
        <p:nvSpPr>
          <p:cNvPr id="1607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F4DAD2F-61B2-8444-A95A-B8092ECC8D80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148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0" y="9144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4800" y="5710238"/>
            <a:ext cx="8229600" cy="461962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Improves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 2.7%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over CHIPPER (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8.1%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at high load)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4800" y="5715000"/>
            <a:ext cx="8229600" cy="461963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Similar </a:t>
            </a:r>
            <a:r>
              <a:rPr lang="en-US" sz="2400" dirty="0" err="1">
                <a:solidFill>
                  <a:srgbClr val="000000"/>
                </a:solidFill>
                <a:latin typeface="Tahoma"/>
                <a:cs typeface="Arial" charset="0"/>
              </a:rPr>
              <a:t>perf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. to Buffered (4,1) @  25% of buffering space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16725" y="1765300"/>
            <a:ext cx="1989138" cy="369888"/>
            <a:chOff x="6817246" y="1752600"/>
            <a:chExt cx="1988936" cy="369332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817246" y="2063282"/>
              <a:ext cx="990499" cy="1586"/>
            </a:xfrm>
            <a:prstGeom prst="line">
              <a:avLst/>
            </a:prstGeom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045823" y="1911111"/>
              <a:ext cx="761923" cy="1586"/>
            </a:xfrm>
            <a:prstGeom prst="line">
              <a:avLst/>
            </a:prstGeom>
            <a:ln w="19050">
              <a:solidFill>
                <a:srgbClr val="8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794" name="TextBox 12"/>
            <p:cNvSpPr txBox="1">
              <a:spLocks noChangeArrowheads="1"/>
            </p:cNvSpPr>
            <p:nvPr/>
          </p:nvSpPr>
          <p:spPr bwMode="auto">
            <a:xfrm>
              <a:off x="8077200" y="1752600"/>
              <a:ext cx="728982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mtClean="0">
                  <a:solidFill>
                    <a:srgbClr val="FF0000"/>
                  </a:solidFill>
                </a:rPr>
                <a:t>2.7%</a:t>
              </a: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5715000" y="3416300"/>
            <a:ext cx="735013" cy="838200"/>
            <a:chOff x="5715000" y="3352800"/>
            <a:chExt cx="734496" cy="838200"/>
          </a:xfrm>
        </p:grpSpPr>
        <p:sp>
          <p:nvSpPr>
            <p:cNvPr id="160788" name="TextBox 18"/>
            <p:cNvSpPr txBox="1">
              <a:spLocks noChangeArrowheads="1"/>
            </p:cNvSpPr>
            <p:nvPr/>
          </p:nvSpPr>
          <p:spPr bwMode="auto">
            <a:xfrm>
              <a:off x="5715000" y="3821668"/>
              <a:ext cx="734496" cy="3693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mtClean="0">
                  <a:solidFill>
                    <a:srgbClr val="FF0000"/>
                  </a:solidFill>
                </a:rPr>
                <a:t>8.1%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754660" y="3719513"/>
              <a:ext cx="533025" cy="1587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059246" y="3375025"/>
              <a:ext cx="228439" cy="1588"/>
            </a:xfrm>
            <a:prstGeom prst="line">
              <a:avLst/>
            </a:prstGeom>
            <a:ln w="19050">
              <a:solidFill>
                <a:srgbClr val="8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216297" y="3352800"/>
              <a:ext cx="6346" cy="384175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6524625" y="1371600"/>
            <a:ext cx="1824038" cy="376238"/>
            <a:chOff x="6524658" y="1371600"/>
            <a:chExt cx="1824324" cy="375735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6524658" y="1745749"/>
              <a:ext cx="914543" cy="1586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787" name="TextBox 29"/>
            <p:cNvSpPr txBox="1">
              <a:spLocks noChangeArrowheads="1"/>
            </p:cNvSpPr>
            <p:nvPr/>
          </p:nvSpPr>
          <p:spPr bwMode="auto">
            <a:xfrm>
              <a:off x="7620000" y="1371600"/>
              <a:ext cx="728982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mtClean="0">
                  <a:solidFill>
                    <a:srgbClr val="FF0000"/>
                  </a:solidFill>
                </a:rPr>
                <a:t>2.7%</a:t>
              </a:r>
            </a:p>
          </p:txBody>
        </p:sp>
      </p:grp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5486400" y="2362200"/>
            <a:ext cx="735013" cy="1031875"/>
            <a:chOff x="5486400" y="2362200"/>
            <a:chExt cx="734496" cy="103232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502264" y="3005420"/>
              <a:ext cx="533025" cy="1588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>
              <a:off x="5821690" y="3192033"/>
              <a:ext cx="403402" cy="1587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785" name="TextBox 34"/>
            <p:cNvSpPr txBox="1">
              <a:spLocks noChangeArrowheads="1"/>
            </p:cNvSpPr>
            <p:nvPr/>
          </p:nvSpPr>
          <p:spPr bwMode="auto">
            <a:xfrm>
              <a:off x="5486400" y="2362200"/>
              <a:ext cx="734496" cy="3693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mtClean="0">
                  <a:solidFill>
                    <a:srgbClr val="FF0000"/>
                  </a:solidFill>
                </a:rPr>
                <a:t>8.3%</a:t>
              </a:r>
            </a:p>
          </p:txBody>
        </p:sp>
      </p:grp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04800" y="6243638"/>
            <a:ext cx="8229600" cy="461962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Within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2.7%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of Buffered (4,4) (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8.3% 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at high load)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91400" y="2362200"/>
            <a:ext cx="1676400" cy="8382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67600" y="3505200"/>
            <a:ext cx="1676400" cy="8382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60782" name="TextBox 7"/>
          <p:cNvSpPr txBox="1">
            <a:spLocks noChangeArrowheads="1"/>
          </p:cNvSpPr>
          <p:nvPr/>
        </p:nvSpPr>
        <p:spPr bwMode="auto">
          <a:xfrm>
            <a:off x="9461500" y="1447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4322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39" grpId="0" animBg="1"/>
      <p:bldP spid="39" grpId="1" animBg="1"/>
      <p:bldP spid="3" grpId="0" animBg="1"/>
      <p:bldP spid="25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/>
          <p:cNvGraphicFramePr>
            <a:graphicFrameLocks/>
          </p:cNvGraphicFramePr>
          <p:nvPr/>
        </p:nvGraphicFramePr>
        <p:xfrm>
          <a:off x="0" y="914400"/>
          <a:ext cx="9220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/>
        </p:nvGraphicFramePr>
        <p:xfrm>
          <a:off x="0" y="914400"/>
          <a:ext cx="9220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/>
        </p:nvGraphicFramePr>
        <p:xfrm>
          <a:off x="0" y="914400"/>
          <a:ext cx="9144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17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Overall Power Results</a:t>
            </a:r>
          </a:p>
        </p:txBody>
      </p:sp>
      <p:sp>
        <p:nvSpPr>
          <p:cNvPr id="16179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87A95C3-D624-DE4C-9643-6982436F0B1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149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04800" y="5951538"/>
            <a:ext cx="8534400" cy="830262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Buffers are significant fraction of power in baseline routers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Buffer power is much smaller in </a:t>
            </a:r>
            <a:r>
              <a:rPr lang="en-US" sz="2400" dirty="0" err="1">
                <a:solidFill>
                  <a:srgbClr val="000000"/>
                </a:solidFill>
                <a:latin typeface="Tahoma"/>
                <a:cs typeface="Arial" charset="0"/>
              </a:rPr>
              <a:t>MinBD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(4-flit buffer)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04800" y="5791200"/>
            <a:ext cx="8534400" cy="461963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Dynamic power increases with deflection routing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9200" y="3276600"/>
            <a:ext cx="3733800" cy="18288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96200" y="4495800"/>
            <a:ext cx="1295400" cy="9144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400" y="2590800"/>
            <a:ext cx="2362200" cy="19812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924800" y="2971800"/>
            <a:ext cx="990600" cy="13716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4800" y="6324600"/>
            <a:ext cx="8534400" cy="461963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Dynamic power reduces in </a:t>
            </a:r>
            <a:r>
              <a:rPr lang="en-US" sz="2400" dirty="0" err="1">
                <a:solidFill>
                  <a:srgbClr val="000000"/>
                </a:solidFill>
                <a:latin typeface="Tahoma"/>
                <a:cs typeface="Arial" charset="0"/>
              </a:rPr>
              <a:t>MinBD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relative to CHIPPER</a:t>
            </a:r>
          </a:p>
        </p:txBody>
      </p:sp>
    </p:spTree>
    <p:extLst>
      <p:ext uri="{BB962C8B-B14F-4D97-AF65-F5344CB8AC3E}">
        <p14:creationId xmlns:p14="http://schemas.microsoft.com/office/powerpoint/2010/main" val="22032280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3" grpId="0" animBg="1"/>
      <p:bldP spid="3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Performance-Power Spectrum</a:t>
            </a:r>
          </a:p>
        </p:txBody>
      </p:sp>
      <p:sp>
        <p:nvSpPr>
          <p:cNvPr id="1628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D2C038E-06CA-BD4A-A9BD-3706EA5DE26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150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0" y="914400"/>
          <a:ext cx="9143999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5105400"/>
            <a:ext cx="8229600" cy="10160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Tahoma"/>
                <a:cs typeface="Arial" charset="0"/>
              </a:rPr>
              <a:t>Most </a:t>
            </a:r>
            <a:r>
              <a:rPr lang="en-US" sz="3000" b="1" dirty="0">
                <a:solidFill>
                  <a:srgbClr val="000000"/>
                </a:solidFill>
                <a:latin typeface="Tahoma"/>
                <a:cs typeface="Arial" charset="0"/>
              </a:rPr>
              <a:t>energy-efficient </a:t>
            </a:r>
            <a:r>
              <a:rPr lang="en-US" sz="3000" dirty="0">
                <a:solidFill>
                  <a:srgbClr val="000000"/>
                </a:solidFill>
                <a:latin typeface="Tahoma"/>
                <a:cs typeface="Arial" charset="0"/>
              </a:rPr>
              <a:t>(</a:t>
            </a:r>
            <a:r>
              <a:rPr lang="en-US" sz="3000" dirty="0" err="1">
                <a:solidFill>
                  <a:srgbClr val="000000"/>
                </a:solidFill>
                <a:latin typeface="Tahoma"/>
                <a:cs typeface="Arial" charset="0"/>
              </a:rPr>
              <a:t>perf</a:t>
            </a:r>
            <a:r>
              <a:rPr lang="en-US" sz="3000" dirty="0">
                <a:solidFill>
                  <a:srgbClr val="000000"/>
                </a:solidFill>
                <a:latin typeface="Tahoma"/>
                <a:cs typeface="Arial" charset="0"/>
              </a:rPr>
              <a:t>/watt) of any evaluated network router design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638800" y="2362200"/>
            <a:ext cx="1395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00FF"/>
                </a:solidFill>
              </a:rPr>
              <a:t>Buf (4,4)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419600" y="3124200"/>
            <a:ext cx="1395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80FF"/>
                </a:solidFill>
              </a:rPr>
              <a:t>Buf (4,1)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447800" y="1143000"/>
            <a:ext cx="1905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FF0000"/>
                </a:solidFill>
                <a:latin typeface="Tahoma" charset="0"/>
              </a:rPr>
              <a:t>More Perf/Power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8600" y="1143000"/>
            <a:ext cx="1905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FF0000"/>
                </a:solidFill>
                <a:latin typeface="Tahoma" charset="0"/>
              </a:rPr>
              <a:t>Less Perf/Power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086600" y="1905000"/>
            <a:ext cx="1398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4080"/>
                </a:solidFill>
              </a:rPr>
              <a:t>Buf (8,8)</a:t>
            </a:r>
          </a:p>
        </p:txBody>
      </p:sp>
      <p:sp>
        <p:nvSpPr>
          <p:cNvPr id="12" name="Straight Arrow Connector 11"/>
          <p:cNvSpPr/>
          <p:nvPr/>
        </p:nvSpPr>
        <p:spPr>
          <a:xfrm rot="16200000" flipV="1">
            <a:off x="4229100" y="3009900"/>
            <a:ext cx="304800" cy="228600"/>
          </a:xfrm>
          <a:prstGeom prst="straightConnector1">
            <a:avLst/>
          </a:prstGeom>
          <a:ln w="38100">
            <a:solidFill>
              <a:srgbClr val="008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100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3" name="Straight Arrow Connector 12"/>
          <p:cNvSpPr/>
          <p:nvPr/>
        </p:nvSpPr>
        <p:spPr>
          <a:xfrm rot="16200000" flipV="1">
            <a:off x="5486400" y="2057400"/>
            <a:ext cx="304800" cy="304800"/>
          </a:xfrm>
          <a:prstGeom prst="straightConnector1">
            <a:avLst/>
          </a:prstGeom>
          <a:ln w="38100">
            <a:solidFill>
              <a:srgbClr val="2A55D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100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9538" y="2730500"/>
            <a:ext cx="911225" cy="469900"/>
          </a:xfrm>
          <a:prstGeom prst="rect">
            <a:avLst/>
          </a:prstGeom>
        </p:spPr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FFFFFF">
                    <a:lumMod val="50000"/>
                  </a:srgbClr>
                </a:solidFill>
                <a:latin typeface="Tahoma"/>
              </a:rPr>
              <a:t>AFC</a:t>
            </a:r>
          </a:p>
        </p:txBody>
      </p:sp>
      <p:sp>
        <p:nvSpPr>
          <p:cNvPr id="15" name="Straight Arrow Connector 14"/>
          <p:cNvSpPr/>
          <p:nvPr/>
        </p:nvSpPr>
        <p:spPr>
          <a:xfrm rot="16200000" flipV="1">
            <a:off x="5067300" y="2676525"/>
            <a:ext cx="228600" cy="15240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100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800600" y="3568700"/>
            <a:ext cx="911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008000"/>
                </a:solidFill>
                <a:latin typeface="Tahoma" charset="0"/>
              </a:rPr>
              <a:t>CHIPPER</a:t>
            </a:r>
          </a:p>
        </p:txBody>
      </p:sp>
      <p:sp>
        <p:nvSpPr>
          <p:cNvPr id="17" name="Straight Arrow Connector 16"/>
          <p:cNvSpPr/>
          <p:nvPr/>
        </p:nvSpPr>
        <p:spPr>
          <a:xfrm rot="16200000" flipV="1">
            <a:off x="4565650" y="3511550"/>
            <a:ext cx="165100" cy="30480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1100" smtClean="0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438400" y="2667000"/>
            <a:ext cx="9112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smtClean="0">
                <a:solidFill>
                  <a:srgbClr val="8C0000"/>
                </a:solidFill>
                <a:latin typeface="Tahoma" charset="0"/>
              </a:rPr>
              <a:t>MinBD</a:t>
            </a:r>
          </a:p>
        </p:txBody>
      </p:sp>
    </p:spTree>
    <p:extLst>
      <p:ext uri="{BB962C8B-B14F-4D97-AF65-F5344CB8AC3E}">
        <p14:creationId xmlns:p14="http://schemas.microsoft.com/office/powerpoint/2010/main" val="26836629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9" grpId="0"/>
      <p:bldP spid="8" grpId="0"/>
      <p:bldP spid="10" grpId="0"/>
      <p:bldP spid="11" grpId="0"/>
      <p:bldP spid="12" grpId="0" animBg="1"/>
      <p:bldP spid="13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152400" y="990600"/>
          <a:ext cx="4495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4648200" y="990600"/>
          <a:ext cx="4495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38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Die Area and Critical Path</a:t>
            </a:r>
          </a:p>
        </p:txBody>
      </p:sp>
      <p:sp>
        <p:nvSpPr>
          <p:cNvPr id="16384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03B9B92-5B93-5E44-9DA3-E93F8CC4FAB4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151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000" y="5037138"/>
            <a:ext cx="8534400" cy="830262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Only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3%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area increase over CHIPPER (4-flit buffer)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Reduces area by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36%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from Buffered (4,4)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1000" y="5405438"/>
            <a:ext cx="8534400" cy="461962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Increases by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7%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over CHIPPER, </a:t>
            </a:r>
            <a:r>
              <a:rPr lang="en-US" sz="2400" b="1" dirty="0">
                <a:solidFill>
                  <a:srgbClr val="000000"/>
                </a:solidFill>
                <a:latin typeface="Tahoma"/>
                <a:cs typeface="Arial" charset="0"/>
              </a:rPr>
              <a:t>8%</a:t>
            </a:r>
            <a:r>
              <a:rPr lang="en-US" sz="2400" dirty="0">
                <a:solidFill>
                  <a:srgbClr val="000000"/>
                </a:solidFill>
                <a:latin typeface="Tahoma"/>
                <a:cs typeface="Arial" charset="0"/>
              </a:rPr>
              <a:t> over Buffered (4,4)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0" y="2667000"/>
            <a:ext cx="703263" cy="369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3B812F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+3%</a:t>
            </a:r>
          </a:p>
        </p:txBody>
      </p:sp>
      <p:cxnSp>
        <p:nvCxnSpPr>
          <p:cNvPr id="14" name="Straight Connector 13"/>
          <p:cNvCxnSpPr>
            <a:cxnSpLocks noChangeShapeType="1"/>
          </p:cNvCxnSpPr>
          <p:nvPr/>
        </p:nvCxnSpPr>
        <p:spPr bwMode="auto">
          <a:xfrm flipH="1">
            <a:off x="3213100" y="3060700"/>
            <a:ext cx="97790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 flipH="1">
            <a:off x="1828800" y="2400300"/>
            <a:ext cx="2286000" cy="63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657600" y="1905000"/>
            <a:ext cx="746125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FF"/>
                </a:solidFill>
              </a:rPr>
              <a:t>-36%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114800" y="2400300"/>
            <a:ext cx="1588" cy="6223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 flipH="1">
            <a:off x="7823200" y="1955800"/>
            <a:ext cx="9271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467600" y="1524000"/>
            <a:ext cx="703263" cy="3698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3B812F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+7%</a:t>
            </a:r>
          </a:p>
        </p:txBody>
      </p:sp>
      <p:cxnSp>
        <p:nvCxnSpPr>
          <p:cNvPr id="32" name="Straight Connector 31"/>
          <p:cNvCxnSpPr>
            <a:cxnSpLocks noChangeShapeType="1"/>
          </p:cNvCxnSpPr>
          <p:nvPr/>
        </p:nvCxnSpPr>
        <p:spPr bwMode="auto">
          <a:xfrm flipH="1">
            <a:off x="6388100" y="1955800"/>
            <a:ext cx="23749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6019800" y="1524000"/>
            <a:ext cx="703263" cy="3698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3B812F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+8%</a:t>
            </a:r>
          </a:p>
        </p:txBody>
      </p:sp>
    </p:spTree>
    <p:extLst>
      <p:ext uri="{BB962C8B-B14F-4D97-AF65-F5344CB8AC3E}">
        <p14:creationId xmlns:p14="http://schemas.microsoft.com/office/powerpoint/2010/main" val="27649847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3" grpId="0" animBg="1"/>
      <p:bldP spid="13" grpId="1" animBg="1"/>
      <p:bldP spid="3" grpId="0" animBg="1"/>
      <p:bldP spid="21" grpId="0" animBg="1"/>
      <p:bldP spid="29" grpId="0" animBg="1"/>
      <p:bldP spid="30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200">
                <a:latin typeface="Tahoma" charset="0"/>
              </a:rPr>
              <a:t>Bufferless deflection routing offers </a:t>
            </a:r>
            <a:r>
              <a:rPr lang="en-US" sz="2200">
                <a:solidFill>
                  <a:srgbClr val="0000FF"/>
                </a:solidFill>
                <a:latin typeface="Tahoma" charset="0"/>
              </a:rPr>
              <a:t>reduced power &amp; area</a:t>
            </a:r>
          </a:p>
          <a:p>
            <a:pPr>
              <a:lnSpc>
                <a:spcPct val="90000"/>
              </a:lnSpc>
            </a:pPr>
            <a:r>
              <a:rPr lang="en-US" sz="2200">
                <a:latin typeface="Tahoma" charset="0"/>
              </a:rPr>
              <a:t>But, high deflection rate hurts </a:t>
            </a:r>
            <a:r>
              <a:rPr lang="en-US" sz="2200">
                <a:solidFill>
                  <a:srgbClr val="FF0000"/>
                </a:solidFill>
                <a:latin typeface="Tahoma" charset="0"/>
              </a:rPr>
              <a:t>performance at high load</a:t>
            </a:r>
          </a:p>
          <a:p>
            <a:pPr>
              <a:lnSpc>
                <a:spcPct val="90000"/>
              </a:lnSpc>
            </a:pPr>
            <a:endParaRPr lang="en-US" sz="2200">
              <a:solidFill>
                <a:srgbClr val="FF0000"/>
              </a:solidFill>
              <a:latin typeface="Tahoma" charset="0"/>
            </a:endParaRPr>
          </a:p>
          <a:p>
            <a:pPr>
              <a:lnSpc>
                <a:spcPct val="90000"/>
              </a:lnSpc>
            </a:pPr>
            <a:r>
              <a:rPr lang="en-US" sz="2200" b="1">
                <a:latin typeface="Tahoma" charset="0"/>
              </a:rPr>
              <a:t>MinBD</a:t>
            </a:r>
            <a:r>
              <a:rPr lang="en-US" sz="2200">
                <a:latin typeface="Tahoma" charset="0"/>
              </a:rPr>
              <a:t> (Minimally-Buffered Deflection Router) introduces: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FF"/>
                </a:solidFill>
                <a:latin typeface="Tahoma" charset="0"/>
              </a:rPr>
              <a:t>Side buffer </a:t>
            </a:r>
            <a:r>
              <a:rPr lang="en-US" sz="2000">
                <a:latin typeface="Tahoma" charset="0"/>
              </a:rPr>
              <a:t>to hold </a:t>
            </a:r>
            <a:r>
              <a:rPr lang="en-US" sz="2000" b="1">
                <a:latin typeface="Tahoma" charset="0"/>
              </a:rPr>
              <a:t>only</a:t>
            </a:r>
            <a:r>
              <a:rPr lang="en-US" sz="2000">
                <a:latin typeface="Tahoma" charset="0"/>
              </a:rPr>
              <a:t> flits that would have been deflected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FF"/>
                </a:solidFill>
                <a:latin typeface="Tahoma" charset="0"/>
              </a:rPr>
              <a:t>Dual-width ejection </a:t>
            </a:r>
            <a:r>
              <a:rPr lang="en-US" sz="2000">
                <a:latin typeface="Tahoma" charset="0"/>
              </a:rPr>
              <a:t>to address ejection bottleneck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FF"/>
                </a:solidFill>
                <a:latin typeface="Tahoma" charset="0"/>
              </a:rPr>
              <a:t>Two-level prioritization </a:t>
            </a:r>
            <a:r>
              <a:rPr lang="en-US" sz="2000">
                <a:latin typeface="Tahoma" charset="0"/>
              </a:rPr>
              <a:t>to avoid unnecessary deflections</a:t>
            </a:r>
            <a:endParaRPr lang="en-US" sz="2000">
              <a:solidFill>
                <a:srgbClr val="0000FF"/>
              </a:solidFill>
              <a:latin typeface="Tahoma" charset="0"/>
            </a:endParaRPr>
          </a:p>
          <a:p>
            <a:pPr>
              <a:lnSpc>
                <a:spcPct val="90000"/>
              </a:lnSpc>
            </a:pPr>
            <a:endParaRPr lang="en-US" sz="2200">
              <a:latin typeface="Tahoma" charset="0"/>
            </a:endParaRPr>
          </a:p>
          <a:p>
            <a:pPr>
              <a:lnSpc>
                <a:spcPct val="90000"/>
              </a:lnSpc>
            </a:pPr>
            <a:r>
              <a:rPr lang="en-US" sz="2200">
                <a:latin typeface="Tahoma" charset="0"/>
              </a:rPr>
              <a:t>MinBD yields </a:t>
            </a:r>
            <a:r>
              <a:rPr lang="en-US" sz="2200">
                <a:solidFill>
                  <a:srgbClr val="0000FF"/>
                </a:solidFill>
                <a:latin typeface="Tahoma" charset="0"/>
              </a:rPr>
              <a:t>reduced power (31%) </a:t>
            </a:r>
            <a:r>
              <a:rPr lang="en-US" sz="2200">
                <a:latin typeface="Tahoma" charset="0"/>
              </a:rPr>
              <a:t>&amp;</a:t>
            </a:r>
            <a:r>
              <a:rPr lang="en-US" sz="2200">
                <a:solidFill>
                  <a:srgbClr val="0000FF"/>
                </a:solidFill>
                <a:latin typeface="Tahoma" charset="0"/>
              </a:rPr>
              <a:t> reduced area (36%)</a:t>
            </a:r>
            <a:br>
              <a:rPr lang="en-US" sz="2200">
                <a:solidFill>
                  <a:srgbClr val="0000FF"/>
                </a:solidFill>
                <a:latin typeface="Tahoma" charset="0"/>
              </a:rPr>
            </a:br>
            <a:r>
              <a:rPr lang="en-US" sz="2200">
                <a:latin typeface="Tahoma" charset="0"/>
              </a:rPr>
              <a:t>relative to </a:t>
            </a:r>
            <a:r>
              <a:rPr lang="en-US" sz="2200" b="1">
                <a:latin typeface="Tahoma" charset="0"/>
              </a:rPr>
              <a:t>buffered</a:t>
            </a:r>
            <a:r>
              <a:rPr lang="en-US" sz="2200">
                <a:latin typeface="Tahoma" charset="0"/>
              </a:rPr>
              <a:t> routers</a:t>
            </a:r>
          </a:p>
          <a:p>
            <a:pPr>
              <a:lnSpc>
                <a:spcPct val="90000"/>
              </a:lnSpc>
            </a:pPr>
            <a:r>
              <a:rPr lang="en-US" sz="2200">
                <a:latin typeface="Tahoma" charset="0"/>
              </a:rPr>
              <a:t>MinBD yields </a:t>
            </a:r>
            <a:r>
              <a:rPr lang="en-US" sz="2200">
                <a:solidFill>
                  <a:srgbClr val="0000FF"/>
                </a:solidFill>
                <a:latin typeface="Tahoma" charset="0"/>
              </a:rPr>
              <a:t>improved performance (8.1% at high load)</a:t>
            </a:r>
            <a:br>
              <a:rPr lang="en-US" sz="2200">
                <a:solidFill>
                  <a:srgbClr val="0000FF"/>
                </a:solidFill>
                <a:latin typeface="Tahoma" charset="0"/>
              </a:rPr>
            </a:br>
            <a:r>
              <a:rPr lang="en-US" sz="2200">
                <a:latin typeface="Tahoma" charset="0"/>
              </a:rPr>
              <a:t>relative to </a:t>
            </a:r>
            <a:r>
              <a:rPr lang="en-US" sz="2200" b="1">
                <a:latin typeface="Tahoma" charset="0"/>
              </a:rPr>
              <a:t>bufferless</a:t>
            </a:r>
            <a:r>
              <a:rPr lang="en-US" sz="2200">
                <a:latin typeface="Tahoma" charset="0"/>
              </a:rPr>
              <a:t> routers </a:t>
            </a:r>
            <a:r>
              <a:rPr lang="en-US" sz="2200">
                <a:latin typeface="Tahoma" charset="0"/>
                <a:sym typeface="Wingdings" charset="0"/>
              </a:rPr>
              <a:t> closes half of perf. gap</a:t>
            </a:r>
            <a:endParaRPr lang="en-US" sz="2200">
              <a:latin typeface="Tahoma" charset="0"/>
            </a:endParaRPr>
          </a:p>
          <a:p>
            <a:pPr>
              <a:lnSpc>
                <a:spcPct val="90000"/>
              </a:lnSpc>
            </a:pPr>
            <a:endParaRPr lang="en-US" sz="2200">
              <a:latin typeface="Tahoma" charset="0"/>
            </a:endParaRPr>
          </a:p>
          <a:p>
            <a:pPr>
              <a:lnSpc>
                <a:spcPct val="90000"/>
              </a:lnSpc>
            </a:pPr>
            <a:r>
              <a:rPr lang="en-US" sz="2200">
                <a:latin typeface="Tahoma" charset="0"/>
              </a:rPr>
              <a:t>MinBD has the </a:t>
            </a:r>
            <a:r>
              <a:rPr lang="en-US" sz="2200" b="1">
                <a:latin typeface="Tahoma" charset="0"/>
              </a:rPr>
              <a:t>best energy efficiency </a:t>
            </a:r>
            <a:r>
              <a:rPr lang="en-US" sz="2200">
                <a:latin typeface="Tahoma" charset="0"/>
              </a:rPr>
              <a:t>of all evaluated designs with </a:t>
            </a:r>
            <a:r>
              <a:rPr lang="en-US" sz="2200" b="1">
                <a:latin typeface="Tahoma" charset="0"/>
              </a:rPr>
              <a:t>competitive performance</a:t>
            </a:r>
            <a:endParaRPr lang="en-US" sz="2200">
              <a:latin typeface="Tahoma" charset="0"/>
            </a:endParaRPr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1A8B80C-D456-ED48-8E71-43DCB8DD69B7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152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2109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Studies of congestion and congestion control in on-chip vs. internet-like networks</a:t>
            </a:r>
          </a:p>
          <a:p>
            <a:endParaRPr lang="en-US" sz="2000" dirty="0" smtClean="0"/>
          </a:p>
          <a:p>
            <a:r>
              <a:rPr lang="en-US" sz="2000" dirty="0" smtClean="0"/>
              <a:t>George </a:t>
            </a:r>
            <a:r>
              <a:rPr lang="en-US" sz="2000" dirty="0" err="1" smtClean="0"/>
              <a:t>Nychis</a:t>
            </a:r>
            <a:r>
              <a:rPr lang="en-US" sz="2000" dirty="0" smtClean="0"/>
              <a:t>, Chris Fallin, Thomas Moscibroda, </a:t>
            </a:r>
            <a:r>
              <a:rPr lang="en-US" sz="2000" u="sng" dirty="0" smtClean="0"/>
              <a:t>Onur Mutlu</a:t>
            </a:r>
            <a:r>
              <a:rPr lang="en-US" sz="2000" dirty="0" smtClean="0"/>
              <a:t>, and </a:t>
            </a:r>
            <a:r>
              <a:rPr lang="en-US" sz="2000" dirty="0" err="1" smtClean="0"/>
              <a:t>Srinivasan</a:t>
            </a:r>
            <a:r>
              <a:rPr lang="en-US" sz="2000" dirty="0" smtClean="0"/>
              <a:t> </a:t>
            </a:r>
            <a:r>
              <a:rPr lang="en-US" sz="2000" dirty="0" err="1" smtClean="0"/>
              <a:t>Seshan</a:t>
            </a:r>
            <a:r>
              <a:rPr lang="en-US" sz="2000" dirty="0" smtClean="0"/>
              <a:t>,</a:t>
            </a:r>
            <a:br>
              <a:rPr lang="en-US" sz="2000" dirty="0" smtClean="0"/>
            </a:br>
            <a:r>
              <a:rPr lang="en-US" sz="2000" b="1" dirty="0" smtClean="0">
                <a:hlinkClick r:id="rId2"/>
              </a:rPr>
              <a:t>"On-Chip Networks from a Networking Perspective: Congestion and Scalability in Many-core Interconnects"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Proceedings of the </a:t>
            </a:r>
            <a:r>
              <a:rPr lang="en-US" sz="2000" i="1" dirty="0" smtClean="0">
                <a:hlinkClick r:id="rId3"/>
              </a:rPr>
              <a:t>2012 ACM SIGCOMM Conference</a:t>
            </a:r>
            <a:r>
              <a:rPr lang="en-US" sz="2000" i="1" dirty="0" smtClean="0"/>
              <a:t> (</a:t>
            </a:r>
            <a:r>
              <a:rPr lang="en-US" sz="2000" b="1" i="1" dirty="0" smtClean="0"/>
              <a:t>SIGCOMM</a:t>
            </a:r>
            <a:r>
              <a:rPr lang="en-US" sz="2000" i="1" dirty="0" smtClean="0"/>
              <a:t>)</a:t>
            </a:r>
            <a:r>
              <a:rPr lang="en-US" sz="2000" dirty="0" smtClean="0"/>
              <a:t>, Helsinki, Finland, August 2012. </a:t>
            </a:r>
            <a:r>
              <a:rPr lang="en-US" sz="2000" dirty="0" smtClean="0">
                <a:hlinkClick r:id="rId4"/>
              </a:rPr>
              <a:t>Slides (pptx)</a:t>
            </a:r>
            <a:r>
              <a:rPr lang="en-US" sz="2000" dirty="0" smtClean="0"/>
              <a:t> </a:t>
            </a:r>
          </a:p>
          <a:p>
            <a:endParaRPr lang="en-US" sz="2000" dirty="0"/>
          </a:p>
          <a:p>
            <a:r>
              <a:rPr lang="en-US" sz="2000" dirty="0" smtClean="0"/>
              <a:t>George </a:t>
            </a:r>
            <a:r>
              <a:rPr lang="en-US" sz="2000" dirty="0" err="1" smtClean="0"/>
              <a:t>Nychis</a:t>
            </a:r>
            <a:r>
              <a:rPr lang="en-US" sz="2000" dirty="0" smtClean="0"/>
              <a:t>, Chris Fallin, Thomas Moscibroda, and </a:t>
            </a:r>
            <a:r>
              <a:rPr lang="en-US" sz="2000" u="sng" dirty="0" smtClean="0"/>
              <a:t>Onur Mutlu</a:t>
            </a:r>
            <a:r>
              <a:rPr lang="en-US" sz="2000" dirty="0" smtClean="0"/>
              <a:t>,</a:t>
            </a:r>
            <a:br>
              <a:rPr lang="en-US" sz="2000" dirty="0" smtClean="0"/>
            </a:br>
            <a:r>
              <a:rPr lang="en-US" sz="2000" b="1" dirty="0" smtClean="0">
                <a:hlinkClick r:id="rId5"/>
              </a:rPr>
              <a:t>"Next Generation On-Chip Networks: What Kind of Congestion Control Do We Need?"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i="1" dirty="0" smtClean="0"/>
              <a:t>Proceedings of the </a:t>
            </a:r>
            <a:r>
              <a:rPr lang="en-US" sz="2000" i="1" dirty="0" smtClean="0">
                <a:hlinkClick r:id="rId6"/>
              </a:rPr>
              <a:t>9th ACM Workshop on Hot Topics in Networks</a:t>
            </a:r>
            <a:r>
              <a:rPr lang="en-US" sz="2000" i="1" dirty="0" smtClean="0"/>
              <a:t> (</a:t>
            </a:r>
            <a:r>
              <a:rPr lang="en-US" sz="2000" b="1" i="1" dirty="0" smtClean="0"/>
              <a:t>HOTNETS</a:t>
            </a:r>
            <a:r>
              <a:rPr lang="en-US" sz="2000" i="1" dirty="0" smtClean="0"/>
              <a:t>)</a:t>
            </a:r>
            <a:r>
              <a:rPr lang="en-US" sz="2000" dirty="0" smtClean="0"/>
              <a:t>, Monterey, CA, October 2010. </a:t>
            </a:r>
            <a:r>
              <a:rPr lang="en-US" sz="2000" dirty="0" smtClean="0">
                <a:hlinkClick r:id="rId7"/>
              </a:rPr>
              <a:t>Slides (ppt)</a:t>
            </a:r>
            <a:r>
              <a:rPr lang="en-US" sz="2000" dirty="0" smtClean="0"/>
              <a:t> </a:t>
            </a:r>
            <a:r>
              <a:rPr lang="en-US" sz="2000" dirty="0" smtClean="0">
                <a:hlinkClick r:id="rId8"/>
              </a:rPr>
              <a:t>(key)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5746E8-4EAE-2744-A615-D35555628E7E}" type="slidenum">
              <a:rPr lang="en-US" smtClean="0"/>
              <a:pPr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14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3813" y="152400"/>
            <a:ext cx="9144000" cy="33528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5000" b="1" dirty="0" smtClean="0">
                <a:latin typeface="Calibri" pitchFamily="34" charset="0"/>
                <a:cs typeface="Calibri" pitchFamily="34" charset="0"/>
              </a:rPr>
              <a:t>HAT: Heterogeneous Adaptive Throttling for On-Chip Networks</a:t>
            </a:r>
            <a:endParaRPr lang="en-US" sz="5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3429001"/>
            <a:ext cx="8534400" cy="2819399"/>
          </a:xfrm>
        </p:spPr>
        <p:txBody>
          <a:bodyPr>
            <a:noAutofit/>
          </a:bodyPr>
          <a:lstStyle/>
          <a:p>
            <a:r>
              <a:rPr lang="en-US" sz="2000" dirty="0"/>
              <a:t>Kevin Chang, </a:t>
            </a:r>
            <a:r>
              <a:rPr lang="en-US" sz="2000" dirty="0" err="1"/>
              <a:t>Rachata</a:t>
            </a:r>
            <a:r>
              <a:rPr lang="en-US" sz="2000" dirty="0"/>
              <a:t> </a:t>
            </a:r>
            <a:r>
              <a:rPr lang="en-US" sz="2000" dirty="0" err="1"/>
              <a:t>Ausavarungnirun</a:t>
            </a:r>
            <a:r>
              <a:rPr lang="en-US" sz="2000" dirty="0"/>
              <a:t>, Chris Fallin, and 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"HAT: Heterogeneous Adaptive Throttling for On-Chip Networks"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24th International Symposium on Computer Architecture and High Performance Computing</a:t>
            </a:r>
            <a:r>
              <a:rPr lang="en-US" sz="2000" i="1" dirty="0"/>
              <a:t> (</a:t>
            </a:r>
            <a:r>
              <a:rPr lang="en-US" sz="2000" b="1" i="1" dirty="0"/>
              <a:t>SBAC-PAD</a:t>
            </a:r>
            <a:r>
              <a:rPr lang="en-US" sz="2000" i="1" dirty="0"/>
              <a:t>)</a:t>
            </a:r>
            <a:r>
              <a:rPr lang="en-US" sz="2000" dirty="0"/>
              <a:t>, New York, NY, October 2012. 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 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905501" y="5469511"/>
            <a:ext cx="571500" cy="42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endParaRPr lang="en-US" sz="2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48401" y="5753190"/>
            <a:ext cx="2501587" cy="723810"/>
          </a:xfrm>
          <a:prstGeom prst="rect">
            <a:avLst/>
          </a:prstGeom>
        </p:spPr>
      </p:pic>
      <p:pic>
        <p:nvPicPr>
          <p:cNvPr id="7" name="Picture 6" descr="CMU_logo_horiz_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5943601"/>
            <a:ext cx="5638800" cy="50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4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 xmlns:mv="urn:schemas-microsoft-com:mac:vml">
      <p:transition spd="slow" advTm="29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b="1" u="sng" dirty="0" smtClean="0">
                <a:solidFill>
                  <a:srgbClr val="FF0000"/>
                </a:solidFill>
              </a:rPr>
              <a:t>Problem</a:t>
            </a:r>
            <a:r>
              <a:rPr lang="en-US" sz="2600" b="1" dirty="0" smtClean="0">
                <a:solidFill>
                  <a:srgbClr val="FF0000"/>
                </a:solidFill>
              </a:rPr>
              <a:t>: </a:t>
            </a:r>
            <a:r>
              <a:rPr lang="en-US" sz="2600" dirty="0" smtClean="0">
                <a:solidFill>
                  <a:srgbClr val="FF0000"/>
                </a:solidFill>
              </a:rPr>
              <a:t>Packets contend in on-chip networks (</a:t>
            </a:r>
            <a:r>
              <a:rPr lang="en-US" sz="2600" dirty="0" err="1" smtClean="0">
                <a:solidFill>
                  <a:srgbClr val="FF0000"/>
                </a:solidFill>
              </a:rPr>
              <a:t>NoCs</a:t>
            </a:r>
            <a:r>
              <a:rPr lang="en-US" sz="2600" dirty="0" smtClean="0">
                <a:solidFill>
                  <a:srgbClr val="FF0000"/>
                </a:solidFill>
              </a:rPr>
              <a:t>), causing congestion, thus reducing performance</a:t>
            </a:r>
          </a:p>
          <a:p>
            <a:r>
              <a:rPr lang="en-US" sz="2600" b="1" u="sng" dirty="0" smtClean="0"/>
              <a:t>Observations</a:t>
            </a:r>
            <a:r>
              <a:rPr lang="en-US" sz="2600" b="1" dirty="0" smtClean="0"/>
              <a:t>: </a:t>
            </a:r>
          </a:p>
          <a:p>
            <a:pPr>
              <a:buNone/>
            </a:pPr>
            <a:r>
              <a:rPr lang="en-US" sz="2600" dirty="0" smtClean="0"/>
              <a:t>	1) Some applications are more sensitive to network latency than others</a:t>
            </a:r>
            <a:br>
              <a:rPr lang="en-US" sz="2600" dirty="0" smtClean="0"/>
            </a:br>
            <a:r>
              <a:rPr lang="en-US" sz="2600" dirty="0" smtClean="0"/>
              <a:t>2) Applications must be throttled differently to achieve peak performance</a:t>
            </a:r>
          </a:p>
          <a:p>
            <a:r>
              <a:rPr lang="en-US" sz="2600" b="1" u="sng" dirty="0" smtClean="0">
                <a:solidFill>
                  <a:srgbClr val="2A55D6"/>
                </a:solidFill>
              </a:rPr>
              <a:t>Key Idea</a:t>
            </a:r>
            <a:r>
              <a:rPr lang="en-US" sz="2600" b="1" dirty="0" smtClean="0">
                <a:solidFill>
                  <a:srgbClr val="2A55D6"/>
                </a:solidFill>
              </a:rPr>
              <a:t>: Heterogeneous Adaptive Throttling (HAT)</a:t>
            </a:r>
            <a:r>
              <a:rPr lang="en-US" sz="2600" dirty="0" smtClean="0">
                <a:solidFill>
                  <a:srgbClr val="2A55D6"/>
                </a:solidFill>
              </a:rPr>
              <a:t/>
            </a:r>
            <a:br>
              <a:rPr lang="en-US" sz="2600" dirty="0" smtClean="0">
                <a:solidFill>
                  <a:srgbClr val="2A55D6"/>
                </a:solidFill>
              </a:rPr>
            </a:br>
            <a:r>
              <a:rPr lang="en-US" sz="2600" dirty="0" smtClean="0">
                <a:solidFill>
                  <a:srgbClr val="2A55D6"/>
                </a:solidFill>
              </a:rPr>
              <a:t>1) Application-aware source throttling </a:t>
            </a:r>
            <a:br>
              <a:rPr lang="en-US" sz="2600" dirty="0" smtClean="0">
                <a:solidFill>
                  <a:srgbClr val="2A55D6"/>
                </a:solidFill>
              </a:rPr>
            </a:br>
            <a:r>
              <a:rPr lang="en-US" sz="2600" dirty="0" smtClean="0">
                <a:solidFill>
                  <a:srgbClr val="2A55D6"/>
                </a:solidFill>
              </a:rPr>
              <a:t>2) Network-load-aware throttling rate adjustment</a:t>
            </a:r>
          </a:p>
          <a:p>
            <a:r>
              <a:rPr lang="en-US" sz="2600" b="1" u="sng" dirty="0" smtClean="0"/>
              <a:t>Result</a:t>
            </a:r>
            <a:r>
              <a:rPr lang="en-US" sz="2600" b="1" dirty="0" smtClean="0"/>
              <a:t>:</a:t>
            </a:r>
            <a:r>
              <a:rPr lang="en-US" sz="2600" dirty="0" smtClean="0"/>
              <a:t> Improves performance and energy efficiency over state-of-the-art source throttling policies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155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3849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b="1" dirty="0" smtClean="0">
                <a:solidFill>
                  <a:srgbClr val="009900"/>
                </a:solidFill>
              </a:rPr>
              <a:t>Background and Motivation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Mechanism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Prior Works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Results</a:t>
            </a:r>
            <a:endParaRPr lang="en-US" sz="4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156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0533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On-Chip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157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129" name="Table 128"/>
          <p:cNvGraphicFramePr>
            <a:graphicFrameLocks noGrp="1"/>
          </p:cNvGraphicFramePr>
          <p:nvPr/>
        </p:nvGraphicFramePr>
        <p:xfrm>
          <a:off x="990600" y="2482850"/>
          <a:ext cx="2019302" cy="1665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9651"/>
                <a:gridCol w="1009651"/>
              </a:tblGrid>
              <a:tr h="832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2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78" name="Group 150"/>
          <p:cNvGrpSpPr>
            <a:grpSpLocks/>
          </p:cNvGrpSpPr>
          <p:nvPr/>
        </p:nvGrpSpPr>
        <p:grpSpPr bwMode="auto">
          <a:xfrm>
            <a:off x="1371600" y="3549650"/>
            <a:ext cx="838200" cy="717550"/>
            <a:chOff x="5715000" y="2286000"/>
            <a:chExt cx="838200" cy="717187"/>
          </a:xfrm>
        </p:grpSpPr>
        <p:sp>
          <p:nvSpPr>
            <p:cNvPr id="179" name="Oval 17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181" name="Straight Connector 180"/>
            <p:cNvCxnSpPr>
              <a:endCxn id="17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2" name="Group 150"/>
          <p:cNvGrpSpPr>
            <a:grpSpLocks/>
          </p:cNvGrpSpPr>
          <p:nvPr/>
        </p:nvGrpSpPr>
        <p:grpSpPr bwMode="auto">
          <a:xfrm>
            <a:off x="2362200" y="3549650"/>
            <a:ext cx="838200" cy="717550"/>
            <a:chOff x="5715000" y="2286000"/>
            <a:chExt cx="838200" cy="717187"/>
          </a:xfrm>
        </p:grpSpPr>
        <p:sp>
          <p:nvSpPr>
            <p:cNvPr id="273" name="Oval 27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75" name="Straight Connector 274"/>
            <p:cNvCxnSpPr>
              <a:endCxn id="27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" name="Group 150"/>
          <p:cNvGrpSpPr>
            <a:grpSpLocks/>
          </p:cNvGrpSpPr>
          <p:nvPr/>
        </p:nvGrpSpPr>
        <p:grpSpPr bwMode="auto">
          <a:xfrm>
            <a:off x="381000" y="3549650"/>
            <a:ext cx="838200" cy="717550"/>
            <a:chOff x="5715000" y="2286000"/>
            <a:chExt cx="838200" cy="717187"/>
          </a:xfrm>
        </p:grpSpPr>
        <p:sp>
          <p:nvSpPr>
            <p:cNvPr id="277" name="Oval 27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79" name="Straight Connector 278"/>
            <p:cNvCxnSpPr>
              <a:endCxn id="27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Group 150"/>
          <p:cNvGrpSpPr>
            <a:grpSpLocks/>
          </p:cNvGrpSpPr>
          <p:nvPr/>
        </p:nvGrpSpPr>
        <p:grpSpPr bwMode="auto">
          <a:xfrm>
            <a:off x="1371600" y="2711450"/>
            <a:ext cx="838200" cy="717550"/>
            <a:chOff x="5715000" y="2286000"/>
            <a:chExt cx="838200" cy="717187"/>
          </a:xfrm>
        </p:grpSpPr>
        <p:sp>
          <p:nvSpPr>
            <p:cNvPr id="281" name="Oval 28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83" name="Straight Connector 282"/>
            <p:cNvCxnSpPr>
              <a:endCxn id="28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150"/>
          <p:cNvGrpSpPr>
            <a:grpSpLocks/>
          </p:cNvGrpSpPr>
          <p:nvPr/>
        </p:nvGrpSpPr>
        <p:grpSpPr bwMode="auto">
          <a:xfrm>
            <a:off x="2362200" y="2711450"/>
            <a:ext cx="838200" cy="717550"/>
            <a:chOff x="5715000" y="2286000"/>
            <a:chExt cx="838200" cy="717187"/>
          </a:xfrm>
        </p:grpSpPr>
        <p:sp>
          <p:nvSpPr>
            <p:cNvPr id="285" name="Oval 284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87" name="Straight Connector 286"/>
            <p:cNvCxnSpPr>
              <a:endCxn id="285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Group 150"/>
          <p:cNvGrpSpPr>
            <a:grpSpLocks/>
          </p:cNvGrpSpPr>
          <p:nvPr/>
        </p:nvGrpSpPr>
        <p:grpSpPr bwMode="auto">
          <a:xfrm>
            <a:off x="381000" y="2711450"/>
            <a:ext cx="838200" cy="717550"/>
            <a:chOff x="5715000" y="2286000"/>
            <a:chExt cx="838200" cy="717187"/>
          </a:xfrm>
        </p:grpSpPr>
        <p:sp>
          <p:nvSpPr>
            <p:cNvPr id="289" name="Oval 28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1" name="Straight Connector 290"/>
            <p:cNvCxnSpPr>
              <a:endCxn id="28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2" name="Group 150"/>
          <p:cNvGrpSpPr>
            <a:grpSpLocks/>
          </p:cNvGrpSpPr>
          <p:nvPr/>
        </p:nvGrpSpPr>
        <p:grpSpPr bwMode="auto">
          <a:xfrm>
            <a:off x="1371600" y="1873250"/>
            <a:ext cx="838200" cy="717550"/>
            <a:chOff x="5715000" y="2286000"/>
            <a:chExt cx="838200" cy="717187"/>
          </a:xfrm>
        </p:grpSpPr>
        <p:sp>
          <p:nvSpPr>
            <p:cNvPr id="293" name="Oval 29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5" name="Straight Connector 294"/>
            <p:cNvCxnSpPr>
              <a:endCxn id="29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150"/>
          <p:cNvGrpSpPr>
            <a:grpSpLocks/>
          </p:cNvGrpSpPr>
          <p:nvPr/>
        </p:nvGrpSpPr>
        <p:grpSpPr bwMode="auto">
          <a:xfrm>
            <a:off x="2362200" y="1873250"/>
            <a:ext cx="838200" cy="717550"/>
            <a:chOff x="5715000" y="2286000"/>
            <a:chExt cx="838200" cy="717187"/>
          </a:xfrm>
        </p:grpSpPr>
        <p:sp>
          <p:nvSpPr>
            <p:cNvPr id="297" name="Oval 29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9" name="Straight Connector 298"/>
            <p:cNvCxnSpPr>
              <a:endCxn id="29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Group 150"/>
          <p:cNvGrpSpPr>
            <a:grpSpLocks/>
          </p:cNvGrpSpPr>
          <p:nvPr/>
        </p:nvGrpSpPr>
        <p:grpSpPr bwMode="auto">
          <a:xfrm>
            <a:off x="381000" y="1873250"/>
            <a:ext cx="838200" cy="717550"/>
            <a:chOff x="5715000" y="2286000"/>
            <a:chExt cx="838200" cy="717187"/>
          </a:xfrm>
        </p:grpSpPr>
        <p:sp>
          <p:nvSpPr>
            <p:cNvPr id="301" name="Oval 30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303" name="Straight Connector 302"/>
            <p:cNvCxnSpPr>
              <a:endCxn id="30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381002" y="5029200"/>
            <a:ext cx="4258599" cy="1103531"/>
            <a:chOff x="228600" y="4800600"/>
            <a:chExt cx="4258599" cy="1103531"/>
          </a:xfrm>
        </p:grpSpPr>
        <p:sp>
          <p:nvSpPr>
            <p:cNvPr id="243" name="Oval 242"/>
            <p:cNvSpPr/>
            <p:nvPr/>
          </p:nvSpPr>
          <p:spPr>
            <a:xfrm>
              <a:off x="228600" y="4876800"/>
              <a:ext cx="385763" cy="33655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762000" y="4800600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Router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762000" y="5257800"/>
              <a:ext cx="37251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Processing Element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(Cores, L2 Banks, Memory Controllers, etc)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28600" y="5410200"/>
              <a:ext cx="457200" cy="381000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</p:grpSp>
      <p:sp>
        <p:nvSpPr>
          <p:cNvPr id="308" name="Content Placeholder 2"/>
          <p:cNvSpPr>
            <a:spLocks noGrp="1"/>
          </p:cNvSpPr>
          <p:nvPr>
            <p:ph idx="1"/>
          </p:nvPr>
        </p:nvSpPr>
        <p:spPr>
          <a:xfrm>
            <a:off x="3276600" y="1371600"/>
            <a:ext cx="5715000" cy="4038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Connect </a:t>
            </a:r>
            <a:r>
              <a:rPr lang="en-US" sz="2400" b="1" dirty="0" smtClean="0"/>
              <a:t>cores, caches, memory controllers, etc</a:t>
            </a:r>
          </a:p>
          <a:p>
            <a:r>
              <a:rPr lang="en-US" sz="2400" b="1" dirty="0" smtClean="0"/>
              <a:t>Packet switched</a:t>
            </a:r>
          </a:p>
          <a:p>
            <a:r>
              <a:rPr lang="en-US" sz="2400" b="1" dirty="0" smtClean="0"/>
              <a:t>2D mesh: </a:t>
            </a:r>
            <a:r>
              <a:rPr lang="en-US" sz="2400" dirty="0" smtClean="0"/>
              <a:t>Most commonly used topology</a:t>
            </a:r>
          </a:p>
          <a:p>
            <a:r>
              <a:rPr lang="en-US" sz="2400" dirty="0" smtClean="0"/>
              <a:t>Primarily serve </a:t>
            </a:r>
            <a:r>
              <a:rPr lang="en-US" sz="2400" b="1" dirty="0" smtClean="0"/>
              <a:t>cache misses </a:t>
            </a:r>
            <a:r>
              <a:rPr lang="en-US" sz="2400" dirty="0" smtClean="0"/>
              <a:t>and</a:t>
            </a:r>
            <a:r>
              <a:rPr lang="en-US" sz="2400" b="1" dirty="0" smtClean="0"/>
              <a:t> memory requests</a:t>
            </a:r>
          </a:p>
          <a:p>
            <a:r>
              <a:rPr lang="en-US" sz="2400" b="1" dirty="0" smtClean="0"/>
              <a:t>Router designs</a:t>
            </a:r>
          </a:p>
          <a:p>
            <a:pPr lvl="1"/>
            <a:r>
              <a:rPr lang="en-US" sz="2200" dirty="0" smtClean="0"/>
              <a:t>Buffered: </a:t>
            </a:r>
            <a:r>
              <a:rPr lang="en-US" sz="2200" b="1" dirty="0" smtClean="0"/>
              <a:t>Input buffers</a:t>
            </a:r>
            <a:r>
              <a:rPr lang="en-US" sz="2200" dirty="0" smtClean="0"/>
              <a:t> to hold contending packets</a:t>
            </a:r>
          </a:p>
          <a:p>
            <a:pPr lvl="1"/>
            <a:r>
              <a:rPr lang="en-US" sz="2200" dirty="0" err="1" smtClean="0"/>
              <a:t>Bufferless</a:t>
            </a:r>
            <a:r>
              <a:rPr lang="en-US" sz="2200" dirty="0" smtClean="0"/>
              <a:t>: </a:t>
            </a:r>
            <a:r>
              <a:rPr lang="en-US" sz="2200" b="1" dirty="0" smtClean="0"/>
              <a:t>Misroute (deflect)</a:t>
            </a:r>
            <a:br>
              <a:rPr lang="en-US" sz="2200" b="1" dirty="0" smtClean="0"/>
            </a:br>
            <a:r>
              <a:rPr lang="en-US" sz="2200" dirty="0" smtClean="0"/>
              <a:t>contending packets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8751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Network Congestion Reduces Performance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158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129" name="Table 128"/>
          <p:cNvGraphicFramePr>
            <a:graphicFrameLocks noGrp="1"/>
          </p:cNvGraphicFramePr>
          <p:nvPr/>
        </p:nvGraphicFramePr>
        <p:xfrm>
          <a:off x="1447800" y="2438400"/>
          <a:ext cx="2743200" cy="236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/>
                <a:gridCol w="1371600"/>
              </a:tblGrid>
              <a:tr h="11811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811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4800600" y="3705761"/>
            <a:ext cx="381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Calibri"/>
              </a:rPr>
              <a:t>Network congestion:</a:t>
            </a:r>
            <a:endParaRPr lang="en-US" sz="2800" dirty="0" smtClean="0">
              <a:solidFill>
                <a:srgbClr val="FF0000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err="1" smtClean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</a:t>
            </a:r>
            <a:r>
              <a:rPr lang="en-US" sz="2600" dirty="0" err="1" smtClean="0">
                <a:solidFill>
                  <a:srgbClr val="FF0000"/>
                </a:solidFill>
                <a:latin typeface="Calibri"/>
              </a:rPr>
              <a:t>Network</a:t>
            </a:r>
            <a:r>
              <a:rPr lang="en-US" sz="2600" dirty="0" smtClean="0">
                <a:solidFill>
                  <a:srgbClr val="FF0000"/>
                </a:solidFill>
                <a:latin typeface="Calibri"/>
              </a:rPr>
              <a:t> throughput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err="1" smtClean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</a:t>
            </a:r>
            <a:r>
              <a:rPr lang="en-US" sz="2600" dirty="0" err="1" smtClean="0">
                <a:solidFill>
                  <a:srgbClr val="FF0000"/>
                </a:solidFill>
                <a:latin typeface="Calibri"/>
              </a:rPr>
              <a:t>Application</a:t>
            </a:r>
            <a:r>
              <a:rPr lang="en-US" sz="2600" dirty="0" smtClean="0">
                <a:solidFill>
                  <a:srgbClr val="FF0000"/>
                </a:solidFill>
                <a:latin typeface="Calibri"/>
              </a:rPr>
              <a:t> performance</a:t>
            </a:r>
            <a:endParaRPr lang="en-US" sz="2600" dirty="0" smtClean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150"/>
          <p:cNvGrpSpPr>
            <a:grpSpLocks/>
          </p:cNvGrpSpPr>
          <p:nvPr/>
        </p:nvGrpSpPr>
        <p:grpSpPr bwMode="auto">
          <a:xfrm>
            <a:off x="1925595" y="4024250"/>
            <a:ext cx="1178011" cy="1004951"/>
            <a:chOff x="5715000" y="2286000"/>
            <a:chExt cx="838200" cy="717187"/>
          </a:xfrm>
        </p:grpSpPr>
        <p:sp>
          <p:nvSpPr>
            <p:cNvPr id="179" name="Oval 17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181" name="Straight Connector 180"/>
            <p:cNvCxnSpPr>
              <a:endCxn id="17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50"/>
          <p:cNvGrpSpPr>
            <a:grpSpLocks/>
          </p:cNvGrpSpPr>
          <p:nvPr/>
        </p:nvGrpSpPr>
        <p:grpSpPr bwMode="auto">
          <a:xfrm>
            <a:off x="3317789" y="4024250"/>
            <a:ext cx="1178011" cy="1004951"/>
            <a:chOff x="5715000" y="2286000"/>
            <a:chExt cx="838200" cy="717187"/>
          </a:xfrm>
        </p:grpSpPr>
        <p:sp>
          <p:nvSpPr>
            <p:cNvPr id="273" name="Oval 27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75" name="Straight Connector 274"/>
            <p:cNvCxnSpPr>
              <a:endCxn id="27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50"/>
          <p:cNvGrpSpPr>
            <a:grpSpLocks/>
          </p:cNvGrpSpPr>
          <p:nvPr/>
        </p:nvGrpSpPr>
        <p:grpSpPr bwMode="auto">
          <a:xfrm>
            <a:off x="533400" y="4024250"/>
            <a:ext cx="1178011" cy="1004951"/>
            <a:chOff x="5715000" y="2286000"/>
            <a:chExt cx="838200" cy="717187"/>
          </a:xfrm>
        </p:grpSpPr>
        <p:sp>
          <p:nvSpPr>
            <p:cNvPr id="277" name="Oval 27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79" name="Straight Connector 278"/>
            <p:cNvCxnSpPr>
              <a:endCxn id="27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50"/>
          <p:cNvGrpSpPr>
            <a:grpSpLocks/>
          </p:cNvGrpSpPr>
          <p:nvPr/>
        </p:nvGrpSpPr>
        <p:grpSpPr bwMode="auto">
          <a:xfrm>
            <a:off x="1925595" y="2850326"/>
            <a:ext cx="1178011" cy="1004951"/>
            <a:chOff x="5715000" y="2286000"/>
            <a:chExt cx="838200" cy="717187"/>
          </a:xfrm>
        </p:grpSpPr>
        <p:sp>
          <p:nvSpPr>
            <p:cNvPr id="281" name="Oval 28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83" name="Straight Connector 282"/>
            <p:cNvCxnSpPr>
              <a:endCxn id="28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50"/>
          <p:cNvGrpSpPr>
            <a:grpSpLocks/>
          </p:cNvGrpSpPr>
          <p:nvPr/>
        </p:nvGrpSpPr>
        <p:grpSpPr bwMode="auto">
          <a:xfrm>
            <a:off x="3317789" y="2850326"/>
            <a:ext cx="1178011" cy="1004951"/>
            <a:chOff x="5715000" y="2286000"/>
            <a:chExt cx="838200" cy="717187"/>
          </a:xfrm>
        </p:grpSpPr>
        <p:sp>
          <p:nvSpPr>
            <p:cNvPr id="285" name="Oval 284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87" name="Straight Connector 286"/>
            <p:cNvCxnSpPr>
              <a:endCxn id="285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50"/>
          <p:cNvGrpSpPr>
            <a:grpSpLocks/>
          </p:cNvGrpSpPr>
          <p:nvPr/>
        </p:nvGrpSpPr>
        <p:grpSpPr bwMode="auto">
          <a:xfrm>
            <a:off x="533400" y="2850326"/>
            <a:ext cx="1178011" cy="1004951"/>
            <a:chOff x="5715000" y="2286000"/>
            <a:chExt cx="838200" cy="717187"/>
          </a:xfrm>
        </p:grpSpPr>
        <p:sp>
          <p:nvSpPr>
            <p:cNvPr id="289" name="Oval 28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1" name="Straight Connector 290"/>
            <p:cNvCxnSpPr>
              <a:endCxn id="28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50"/>
          <p:cNvGrpSpPr>
            <a:grpSpLocks/>
          </p:cNvGrpSpPr>
          <p:nvPr/>
        </p:nvGrpSpPr>
        <p:grpSpPr bwMode="auto">
          <a:xfrm>
            <a:off x="1925595" y="1676401"/>
            <a:ext cx="1178011" cy="1004951"/>
            <a:chOff x="5715000" y="2286000"/>
            <a:chExt cx="838200" cy="717187"/>
          </a:xfrm>
        </p:grpSpPr>
        <p:sp>
          <p:nvSpPr>
            <p:cNvPr id="293" name="Oval 29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5" name="Straight Connector 294"/>
            <p:cNvCxnSpPr>
              <a:endCxn id="29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50"/>
          <p:cNvGrpSpPr>
            <a:grpSpLocks/>
          </p:cNvGrpSpPr>
          <p:nvPr/>
        </p:nvGrpSpPr>
        <p:grpSpPr bwMode="auto">
          <a:xfrm>
            <a:off x="3317789" y="1676401"/>
            <a:ext cx="1178011" cy="1004951"/>
            <a:chOff x="5715000" y="2286000"/>
            <a:chExt cx="838200" cy="717187"/>
          </a:xfrm>
        </p:grpSpPr>
        <p:sp>
          <p:nvSpPr>
            <p:cNvPr id="297" name="Oval 29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299" name="Straight Connector 298"/>
            <p:cNvCxnSpPr>
              <a:endCxn id="29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50"/>
          <p:cNvGrpSpPr>
            <a:grpSpLocks/>
          </p:cNvGrpSpPr>
          <p:nvPr/>
        </p:nvGrpSpPr>
        <p:grpSpPr bwMode="auto">
          <a:xfrm>
            <a:off x="533400" y="1676401"/>
            <a:ext cx="1178011" cy="1004951"/>
            <a:chOff x="5715000" y="2286000"/>
            <a:chExt cx="838200" cy="717187"/>
          </a:xfrm>
        </p:grpSpPr>
        <p:sp>
          <p:nvSpPr>
            <p:cNvPr id="301" name="Oval 30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Calibri"/>
                </a:rPr>
                <a:t>PE</a:t>
              </a:r>
            </a:p>
          </p:txBody>
        </p:sp>
        <p:cxnSp>
          <p:nvCxnSpPr>
            <p:cNvPr id="303" name="Straight Connector 302"/>
            <p:cNvCxnSpPr>
              <a:endCxn id="30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tangle 54"/>
          <p:cNvSpPr/>
          <p:nvPr/>
        </p:nvSpPr>
        <p:spPr>
          <a:xfrm>
            <a:off x="685800" y="3048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P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057400" y="2971801"/>
            <a:ext cx="430696" cy="264695"/>
          </a:xfrm>
          <a:prstGeom prst="rect">
            <a:avLst/>
          </a:prstGeom>
          <a:solidFill>
            <a:srgbClr val="E4FF34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P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505200" y="3048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P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057400" y="1905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P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057400" y="4191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latin typeface="Calibri"/>
              </a:rPr>
              <a:t>P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1" name="Rectangle 60"/>
          <p:cNvSpPr/>
          <p:nvPr/>
        </p:nvSpPr>
        <p:spPr>
          <a:xfrm rot="21230970">
            <a:off x="1349900" y="2959031"/>
            <a:ext cx="2668849" cy="1160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prstClr val="white"/>
                </a:solidFill>
                <a:latin typeface="Calibri"/>
              </a:rPr>
              <a:t>Congestion</a:t>
            </a:r>
            <a:endParaRPr lang="en-US" sz="40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465802" y="5333999"/>
            <a:ext cx="4258599" cy="990600"/>
            <a:chOff x="237201" y="5791200"/>
            <a:chExt cx="4258599" cy="990600"/>
          </a:xfrm>
        </p:grpSpPr>
        <p:grpSp>
          <p:nvGrpSpPr>
            <p:cNvPr id="48" name="Group 47"/>
            <p:cNvGrpSpPr/>
            <p:nvPr/>
          </p:nvGrpSpPr>
          <p:grpSpPr>
            <a:xfrm>
              <a:off x="237201" y="5791200"/>
              <a:ext cx="4258599" cy="990600"/>
              <a:chOff x="228600" y="4913531"/>
              <a:chExt cx="4258599" cy="990600"/>
            </a:xfrm>
          </p:grpSpPr>
          <p:sp>
            <p:nvSpPr>
              <p:cNvPr id="243" name="Oval 242"/>
              <p:cNvSpPr/>
              <p:nvPr/>
            </p:nvSpPr>
            <p:spPr>
              <a:xfrm>
                <a:off x="228600" y="4989731"/>
                <a:ext cx="385763" cy="33655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 latinLnBrk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1" lang="en-US" altLang="ko-KR" sz="1600" b="1" dirty="0">
                    <a:solidFill>
                      <a:prstClr val="black"/>
                    </a:solidFill>
                    <a:latin typeface="FrutigerNextLT Regular" pitchFamily="18" charset="0"/>
                    <a:ea typeface="굴림" pitchFamily="50" charset="-127"/>
                  </a:rPr>
                  <a:t>R</a:t>
                </a:r>
              </a:p>
            </p:txBody>
          </p:sp>
          <p:sp>
            <p:nvSpPr>
              <p:cNvPr id="270" name="TextBox 269"/>
              <p:cNvSpPr txBox="1"/>
              <p:nvPr/>
            </p:nvSpPr>
            <p:spPr>
              <a:xfrm>
                <a:off x="762000" y="4913531"/>
                <a:ext cx="8899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black"/>
                    </a:solidFill>
                    <a:latin typeface="Calibri"/>
                  </a:rPr>
                  <a:t>Router</a:t>
                </a:r>
                <a:endParaRPr lang="en-US" sz="20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1" name="TextBox 270"/>
              <p:cNvSpPr txBox="1"/>
              <p:nvPr/>
            </p:nvSpPr>
            <p:spPr>
              <a:xfrm>
                <a:off x="762000" y="5257800"/>
                <a:ext cx="37251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smtClean="0">
                    <a:solidFill>
                      <a:prstClr val="black"/>
                    </a:solidFill>
                    <a:latin typeface="Calibri"/>
                  </a:rPr>
                  <a:t>Processing Element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 smtClean="0">
                    <a:solidFill>
                      <a:prstClr val="black"/>
                    </a:solidFill>
                    <a:latin typeface="Calibri"/>
                  </a:rPr>
                  <a:t>(Cores, L2 Banks, Memory Controllers, etc)</a:t>
                </a:r>
                <a:endParaRPr lang="en-US" sz="16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4" name="Rectangle 303"/>
              <p:cNvSpPr/>
              <p:nvPr/>
            </p:nvSpPr>
            <p:spPr bwMode="auto">
              <a:xfrm>
                <a:off x="228600" y="5410200"/>
                <a:ext cx="457200" cy="3810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Calibri"/>
                  </a:rPr>
                  <a:t>PE</a:t>
                </a:r>
              </a:p>
            </p:txBody>
          </p:sp>
        </p:grpSp>
        <p:sp>
          <p:nvSpPr>
            <p:cNvPr id="73" name="Rectangle 72"/>
            <p:cNvSpPr/>
            <p:nvPr/>
          </p:nvSpPr>
          <p:spPr>
            <a:xfrm>
              <a:off x="2057400" y="5867400"/>
              <a:ext cx="430696" cy="264695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white"/>
                  </a:solidFill>
                  <a:latin typeface="Calibri"/>
                </a:rPr>
                <a:t>P</a:t>
              </a:r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667000" y="5791202"/>
              <a:ext cx="8634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Packet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4724400" y="1524000"/>
            <a:ext cx="434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Limited shared resources (buffers and links)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Design constraints: power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,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chip area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, and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timing</a:t>
            </a:r>
          </a:p>
        </p:txBody>
      </p:sp>
    </p:spTree>
    <p:extLst>
      <p:ext uri="{BB962C8B-B14F-4D97-AF65-F5344CB8AC3E}">
        <p14:creationId xmlns:p14="http://schemas.microsoft.com/office/powerpoint/2010/main" val="229994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23 0.00301 C 0.03681 0.01435 0.05556 0.02569 0.06372 0.05995 C 0.07188 0.09421 0.06684 0.18449 0.06736 0.20926 " pathEditMode="relative" rAng="0" ptsTypes="aaA">
                                      <p:cBhvr>
                                        <p:cTn id="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10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5.55556E-6 C 0.02795 0.02244 0.0559 0.04513 0.0434 0.0567 C 0.0309 0.06828 -0.02205 0.06851 -0.075 0.06897 " pathEditMode="relative" ptsTypes="aaA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296E-6 C 0.01979 0.03612 0.03958 0.07223 0.05 0.06181 C 0.06041 0.05139 0.06163 -0.00578 0.06302 -0.06296 " pathEditMode="relative" ptsTypes="aaA">
                                      <p:cBhvr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 0.01412 C 0.01771 0.03379 0.02587 0.0537 0.05521 0.06296 C 0.08455 0.07245 0.13542 0.07152 0.18629 0.07083 " pathEditMode="relative" rAng="0" ptsTypes="aaA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0" y="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C 0.01945 0.02616 0.03907 0.05255 0.03559 0.05533 C 0.03247 0.05834 0.00677 0.03681 -0.01857 0.01528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5" grpId="0" animBg="1"/>
      <p:bldP spid="55" grpId="1" animBg="1"/>
      <p:bldP spid="66" grpId="0" animBg="1"/>
      <p:bldP spid="66" grpId="1" animBg="1"/>
      <p:bldP spid="67" grpId="0" animBg="1"/>
      <p:bldP spid="67" grpId="1" animBg="1"/>
      <p:bldP spid="70" grpId="0" animBg="1"/>
      <p:bldP spid="70" grpId="1" animBg="1"/>
      <p:bldP spid="71" grpId="0" animBg="1"/>
      <p:bldP spid="71" grpId="1" animBg="1"/>
      <p:bldP spid="61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3E82F7"/>
                </a:solidFill>
              </a:rPr>
              <a:t>Improve performance in a highly congested </a:t>
            </a:r>
            <a:r>
              <a:rPr lang="en-US" sz="2800" b="1" dirty="0" err="1" smtClean="0">
                <a:solidFill>
                  <a:srgbClr val="3E82F7"/>
                </a:solidFill>
              </a:rPr>
              <a:t>NoC</a:t>
            </a:r>
            <a:endParaRPr lang="en-US" sz="2800" b="1" dirty="0" smtClean="0">
              <a:solidFill>
                <a:srgbClr val="3E82F7"/>
              </a:solidFill>
            </a:endParaRPr>
          </a:p>
          <a:p>
            <a:endParaRPr lang="en-US" sz="2800" dirty="0" smtClean="0"/>
          </a:p>
          <a:p>
            <a:r>
              <a:rPr lang="en-US" sz="2800" dirty="0" smtClean="0"/>
              <a:t>Reducing network load decreases network congestion, hence improves performance</a:t>
            </a:r>
          </a:p>
          <a:p>
            <a:endParaRPr lang="en-US" sz="2800" dirty="0" smtClean="0"/>
          </a:p>
          <a:p>
            <a:r>
              <a:rPr lang="en-US" sz="2800" b="1" u="sng" dirty="0" smtClean="0"/>
              <a:t>Approach:</a:t>
            </a:r>
            <a:r>
              <a:rPr lang="en-US" sz="2800" b="1" dirty="0" smtClean="0"/>
              <a:t> source throttling to reduce network load</a:t>
            </a:r>
          </a:p>
          <a:p>
            <a:pPr lvl="1"/>
            <a:r>
              <a:rPr lang="en-US" sz="2400" dirty="0" smtClean="0"/>
              <a:t>Temporarily delay new traffic injection</a:t>
            </a:r>
          </a:p>
          <a:p>
            <a:pPr lvl="1"/>
            <a:endParaRPr lang="en-US" sz="2400" dirty="0" smtClean="0">
              <a:solidFill>
                <a:srgbClr val="3E82F7"/>
              </a:solidFill>
            </a:endParaRPr>
          </a:p>
          <a:p>
            <a:r>
              <a:rPr lang="en-US" sz="2800" b="1" u="sng" dirty="0" smtClean="0">
                <a:solidFill>
                  <a:srgbClr val="FF0000"/>
                </a:solidFill>
              </a:rPr>
              <a:t>Naïve mechanism</a:t>
            </a:r>
            <a:r>
              <a:rPr lang="en-US" sz="2800" b="1" dirty="0" smtClean="0">
                <a:solidFill>
                  <a:srgbClr val="FF0000"/>
                </a:solidFill>
              </a:rPr>
              <a:t>: throttle every single node</a:t>
            </a:r>
          </a:p>
          <a:p>
            <a:pPr lvl="1"/>
            <a:endParaRPr lang="en-US" sz="2400" b="1" dirty="0" smtClean="0"/>
          </a:p>
          <a:p>
            <a:pPr lvl="1"/>
            <a:endParaRPr lang="en-US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159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1503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/>
        </p:nvGraphicFramePr>
        <p:xfrm>
          <a:off x="457200" y="2819400"/>
          <a:ext cx="85344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#1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160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905001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err="1" smtClean="0">
                <a:solidFill>
                  <a:srgbClr val="2A55D6"/>
                </a:solidFill>
                <a:latin typeface="Calibri"/>
              </a:rPr>
              <a:t>gromacs</a:t>
            </a:r>
            <a:r>
              <a:rPr lang="en-US" sz="2400" dirty="0" smtClean="0">
                <a:solidFill>
                  <a:srgbClr val="2A55D6"/>
                </a:solidFill>
                <a:latin typeface="Calibri"/>
              </a:rPr>
              <a:t>: network-</a:t>
            </a:r>
            <a:r>
              <a:rPr lang="en-US" sz="2400" b="1" dirty="0" smtClean="0">
                <a:solidFill>
                  <a:srgbClr val="2A55D6"/>
                </a:solidFill>
                <a:latin typeface="Calibri"/>
              </a:rPr>
              <a:t>non</a:t>
            </a:r>
            <a:r>
              <a:rPr lang="en-US" sz="2400" dirty="0" smtClean="0">
                <a:solidFill>
                  <a:srgbClr val="2A55D6"/>
                </a:solidFill>
                <a:latin typeface="Calibri"/>
              </a:rPr>
              <a:t>-intensive</a:t>
            </a:r>
            <a:endParaRPr lang="en-US" sz="2400" dirty="0" smtClea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1" y="2662536"/>
            <a:ext cx="78739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009900"/>
                </a:solidFill>
                <a:latin typeface="Calibri"/>
              </a:rPr>
              <a:t>+ 9%</a:t>
            </a:r>
            <a:endParaRPr lang="en-US" sz="2400" b="1" dirty="0">
              <a:solidFill>
                <a:srgbClr val="009900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9125" y="2819401"/>
            <a:ext cx="72883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Calibri"/>
              </a:rPr>
              <a:t>- 2%</a:t>
            </a:r>
            <a:endParaRPr lang="en-US" sz="24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1066800"/>
            <a:ext cx="8610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Different applications respond differently to changes in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network latency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0976" y="2286001"/>
            <a:ext cx="75438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err="1" smtClean="0">
                <a:solidFill>
                  <a:srgbClr val="FF0000"/>
                </a:solidFill>
                <a:latin typeface="Calibri"/>
              </a:rPr>
              <a:t>mcf</a:t>
            </a:r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: network-intensive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800" y="533400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solidFill>
                  <a:prstClr val="black"/>
                </a:solidFill>
                <a:latin typeface="Calibri"/>
              </a:rPr>
              <a:t>Throttling </a:t>
            </a:r>
            <a:r>
              <a:rPr lang="en-US" sz="3000" dirty="0" err="1" smtClean="0">
                <a:solidFill>
                  <a:srgbClr val="FF0000"/>
                </a:solidFill>
                <a:latin typeface="Calibri"/>
              </a:rPr>
              <a:t>mcf</a:t>
            </a:r>
            <a:r>
              <a:rPr lang="en-US" sz="3000" dirty="0" smtClean="0">
                <a:solidFill>
                  <a:prstClr val="black"/>
                </a:solidFill>
                <a:latin typeface="Calibri"/>
              </a:rPr>
              <a:t> reduces congestion</a:t>
            </a:r>
            <a:endParaRPr lang="en-US" sz="3000" dirty="0" smtClean="0">
              <a:solidFill>
                <a:srgbClr val="2A55D6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 err="1" smtClean="0">
                <a:solidFill>
                  <a:srgbClr val="2A55D6"/>
                </a:solidFill>
                <a:latin typeface="Calibri"/>
              </a:rPr>
              <a:t>gromacs</a:t>
            </a:r>
            <a:r>
              <a:rPr lang="en-US" sz="3000" dirty="0" smtClean="0">
                <a:solidFill>
                  <a:prstClr val="black"/>
                </a:solidFill>
                <a:latin typeface="Calibri"/>
              </a:rPr>
              <a:t> is more sensitive to network latency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5410200"/>
            <a:ext cx="8305800" cy="101566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solidFill>
                  <a:srgbClr val="2A55D6"/>
                </a:solidFill>
                <a:latin typeface="Calibri"/>
              </a:rPr>
              <a:t>Throttling </a:t>
            </a:r>
            <a:r>
              <a:rPr lang="en-US" sz="3000" b="1" dirty="0" smtClean="0">
                <a:solidFill>
                  <a:srgbClr val="2A55D6"/>
                </a:solidFill>
                <a:latin typeface="Calibri"/>
              </a:rPr>
              <a:t>network-intensive</a:t>
            </a:r>
            <a:r>
              <a:rPr lang="en-US" sz="3000" dirty="0" smtClean="0">
                <a:solidFill>
                  <a:srgbClr val="2A55D6"/>
                </a:solidFill>
                <a:latin typeface="Calibri"/>
              </a:rPr>
              <a:t> applications benefits system performance more</a:t>
            </a:r>
          </a:p>
        </p:txBody>
      </p:sp>
      <p:sp>
        <p:nvSpPr>
          <p:cNvPr id="19" name="Oval 18"/>
          <p:cNvSpPr/>
          <p:nvPr/>
        </p:nvSpPr>
        <p:spPr>
          <a:xfrm>
            <a:off x="4267200" y="2819400"/>
            <a:ext cx="609600" cy="457200"/>
          </a:xfrm>
          <a:prstGeom prst="ellipse">
            <a:avLst/>
          </a:prstGeom>
          <a:noFill/>
          <a:ln w="31750" cap="flat" cmpd="sng" algn="ctr">
            <a:solidFill>
              <a:srgbClr val="4199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787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5" grpId="0"/>
      <p:bldP spid="8" grpId="0" animBg="1"/>
      <p:bldP spid="9" grpId="0" animBg="1"/>
      <p:bldP spid="12" grpId="0"/>
      <p:bldP spid="14" grpId="0"/>
      <p:bldP spid="10" grpId="0" animBg="1"/>
      <p:bldP spid="19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8"/>
          <p:cNvGraphicFramePr/>
          <p:nvPr/>
        </p:nvGraphicFramePr>
        <p:xfrm>
          <a:off x="457200" y="1981200"/>
          <a:ext cx="7924800" cy="379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#2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161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66801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Different workloads achieve peak performance at different throttling rates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681009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 smtClean="0">
                <a:solidFill>
                  <a:srgbClr val="2A55D6"/>
                </a:solidFill>
                <a:latin typeface="Calibri"/>
              </a:rPr>
              <a:t>Dynamically adjusting throttling rate yields better performance than a single static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476" y="2845714"/>
            <a:ext cx="676324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009900"/>
                </a:solidFill>
                <a:latin typeface="Calibri"/>
              </a:rPr>
              <a:t>90%</a:t>
            </a:r>
            <a:endParaRPr lang="en-US" sz="2200" b="1" dirty="0">
              <a:solidFill>
                <a:srgbClr val="009900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2819401"/>
            <a:ext cx="676324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FF0000"/>
                </a:solidFill>
                <a:latin typeface="Calibri"/>
              </a:rPr>
              <a:t>92%</a:t>
            </a:r>
            <a:endParaRPr lang="en-US" sz="22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00676" y="4114801"/>
            <a:ext cx="676324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94%</a:t>
            </a:r>
            <a:endParaRPr lang="en-US" sz="2200" b="1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5906295" y="3999707"/>
            <a:ext cx="381000" cy="1588"/>
          </a:xfrm>
          <a:prstGeom prst="straightConnector1">
            <a:avLst/>
          </a:prstGeom>
          <a:ln w="38100" cap="flat" cmpd="sng" algn="ctr">
            <a:solidFill>
              <a:srgbClr val="3E82F7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335192" y="3351609"/>
            <a:ext cx="304006" cy="1588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4687095" y="2730620"/>
            <a:ext cx="381000" cy="1588"/>
          </a:xfrm>
          <a:prstGeom prst="straightConnector1">
            <a:avLst/>
          </a:prstGeom>
          <a:ln w="38100" cap="flat" cmpd="sng" algn="ctr">
            <a:solidFill>
              <a:srgbClr val="4199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290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Background and Motivation</a:t>
            </a:r>
          </a:p>
          <a:p>
            <a:r>
              <a:rPr lang="en-US" sz="4200" b="1" dirty="0" smtClean="0">
                <a:solidFill>
                  <a:srgbClr val="009900"/>
                </a:solidFill>
              </a:rPr>
              <a:t>Mechanism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Prior Works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Results</a:t>
            </a:r>
            <a:endParaRPr lang="en-US" sz="4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162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6364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Heterogeneous Adaptive Throttling (HAT)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Application-aware throttling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dirty="0" smtClean="0"/>
              <a:t>Throttle </a:t>
            </a:r>
            <a:r>
              <a:rPr lang="en-US" b="1" dirty="0" smtClean="0">
                <a:solidFill>
                  <a:srgbClr val="FF0000"/>
                </a:solidFill>
              </a:rPr>
              <a:t>network-intensive</a:t>
            </a:r>
            <a:r>
              <a:rPr lang="en-US" dirty="0" smtClean="0"/>
              <a:t> applications that interfere with </a:t>
            </a:r>
            <a:r>
              <a:rPr lang="en-US" b="1" dirty="0" smtClean="0">
                <a:solidFill>
                  <a:srgbClr val="2A55D6"/>
                </a:solidFill>
              </a:rPr>
              <a:t>network-non-intensive</a:t>
            </a:r>
            <a:r>
              <a:rPr lang="en-US" dirty="0" smtClean="0"/>
              <a:t> applications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Network-load-aware throttling rate adjustment</a:t>
            </a:r>
            <a:r>
              <a:rPr lang="en-US" b="1" dirty="0" smtClean="0"/>
              <a:t>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Dynamically</a:t>
            </a:r>
            <a:r>
              <a:rPr lang="en-US" dirty="0" smtClean="0"/>
              <a:t> adjusts throttling rate to adapt to different workloads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163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4225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Heterogeneous Adaptive Throttling (HAT)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Application-aware throttling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dirty="0" smtClean="0"/>
              <a:t>Throttle </a:t>
            </a:r>
            <a:r>
              <a:rPr lang="en-US" b="1" dirty="0" smtClean="0">
                <a:solidFill>
                  <a:srgbClr val="FF0000"/>
                </a:solidFill>
              </a:rPr>
              <a:t>network-intensive</a:t>
            </a:r>
            <a:r>
              <a:rPr lang="en-US" dirty="0" smtClean="0"/>
              <a:t> applications that interfere with </a:t>
            </a:r>
            <a:r>
              <a:rPr lang="en-US" b="1" dirty="0" smtClean="0">
                <a:solidFill>
                  <a:srgbClr val="2A55D6"/>
                </a:solidFill>
              </a:rPr>
              <a:t>network-non-intensive</a:t>
            </a:r>
            <a:r>
              <a:rPr lang="en-US" dirty="0" smtClean="0"/>
              <a:t> applications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Network-load-aware throttling rate adjustment</a:t>
            </a:r>
            <a:r>
              <a:rPr lang="en-US" b="1" dirty="0" smtClean="0"/>
              <a:t>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Dynamically</a:t>
            </a:r>
            <a:r>
              <a:rPr lang="en-US" dirty="0" smtClean="0"/>
              <a:t> adjusts throttling rate to adapt to different workloads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164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3429000"/>
            <a:ext cx="8610600" cy="2438400"/>
          </a:xfrm>
          <a:prstGeom prst="round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4601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Application-Aware Throttling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Measure Network Intensity</a:t>
            </a:r>
            <a:br>
              <a:rPr lang="en-US" b="1" u="sng" dirty="0" smtClean="0"/>
            </a:br>
            <a:r>
              <a:rPr lang="en-US" sz="2400" dirty="0" smtClean="0"/>
              <a:t>Use </a:t>
            </a:r>
            <a:r>
              <a:rPr lang="en-US" sz="2400" b="1" dirty="0" smtClean="0">
                <a:solidFill>
                  <a:srgbClr val="419900"/>
                </a:solidFill>
              </a:rPr>
              <a:t>L1 MPKI </a:t>
            </a:r>
            <a:r>
              <a:rPr lang="en-US" sz="2400" dirty="0" smtClean="0"/>
              <a:t>(misses per thousand instructions) to estimate network intensity</a:t>
            </a:r>
            <a:endParaRPr lang="en-US" sz="24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Classify Application</a:t>
            </a:r>
          </a:p>
          <a:p>
            <a:pPr lvl="1">
              <a:buNone/>
            </a:pPr>
            <a:r>
              <a:rPr lang="en-US" b="1" dirty="0" smtClean="0"/>
              <a:t>Sort</a:t>
            </a:r>
            <a:r>
              <a:rPr lang="en-US" dirty="0" smtClean="0"/>
              <a:t> applications by L1 MPKI</a:t>
            </a:r>
          </a:p>
          <a:p>
            <a:pPr marL="571500" indent="-514350">
              <a:buFont typeface="+mj-lt"/>
              <a:buAutoNum type="arabicPeriod"/>
            </a:pPr>
            <a:endParaRPr lang="en-US" b="1" u="sng" dirty="0" smtClean="0"/>
          </a:p>
          <a:p>
            <a:pPr marL="571500" indent="-514350">
              <a:buFont typeface="+mj-lt"/>
              <a:buAutoNum type="arabicPeriod"/>
            </a:pPr>
            <a:endParaRPr lang="en-US" b="1" u="sng" dirty="0" smtClean="0"/>
          </a:p>
          <a:p>
            <a:pPr marL="571500" indent="-514350">
              <a:buFont typeface="+mj-lt"/>
              <a:buAutoNum type="arabicPeriod"/>
            </a:pPr>
            <a:endParaRPr lang="en-US" b="1" u="sng" dirty="0" smtClean="0"/>
          </a:p>
          <a:p>
            <a:pPr marL="571500" indent="-514350">
              <a:buFont typeface="+mj-lt"/>
              <a:buAutoNum type="arabicPeriod"/>
            </a:pPr>
            <a:endParaRPr lang="en-US" b="1" u="sng" dirty="0" smtClean="0"/>
          </a:p>
          <a:p>
            <a:pPr marL="571500" indent="-514350">
              <a:buFont typeface="+mj-lt"/>
              <a:buAutoNum type="arabicPeriod"/>
            </a:pPr>
            <a:r>
              <a:rPr lang="en-US" b="1" u="sng" dirty="0" smtClean="0"/>
              <a:t>Throttle network-intensive applications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165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38400" y="4583668"/>
            <a:ext cx="304800" cy="2286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19400" y="4431268"/>
            <a:ext cx="304800" cy="3810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200400" y="4355068"/>
            <a:ext cx="304800" cy="4572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581400" y="4202668"/>
            <a:ext cx="304800" cy="6096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191000" y="4050268"/>
            <a:ext cx="304800" cy="7620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0" y="3974068"/>
            <a:ext cx="304800" cy="8382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53000" y="3897868"/>
            <a:ext cx="304800" cy="9144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 rot="16200000">
            <a:off x="4991100" y="4164568"/>
            <a:ext cx="990600" cy="3048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white"/>
                </a:solidFill>
                <a:latin typeface="Calibri"/>
              </a:rPr>
              <a:t>App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38200" y="4964668"/>
            <a:ext cx="3268480" cy="445532"/>
            <a:chOff x="838200" y="4964668"/>
            <a:chExt cx="3268480" cy="445531"/>
          </a:xfrm>
        </p:grpSpPr>
        <p:sp>
          <p:nvSpPr>
            <p:cNvPr id="18" name="Right Brace 17"/>
            <p:cNvSpPr/>
            <p:nvPr/>
          </p:nvSpPr>
          <p:spPr>
            <a:xfrm rot="5400000">
              <a:off x="3086099" y="4316969"/>
              <a:ext cx="152402" cy="1447800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8200" y="4979313"/>
              <a:ext cx="3268480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200" b="1" dirty="0" err="1" smtClean="0">
                  <a:solidFill>
                    <a:srgbClr val="3E82F7"/>
                  </a:solidFill>
                  <a:latin typeface="Calibri"/>
                </a:rPr>
                <a:t>Σ</a:t>
              </a:r>
              <a:r>
                <a:rPr lang="en-US" sz="2200" b="1" dirty="0" smtClean="0">
                  <a:solidFill>
                    <a:srgbClr val="3E82F7"/>
                  </a:solidFill>
                  <a:latin typeface="Calibri"/>
                </a:rPr>
                <a:t> MPKI</a:t>
              </a:r>
              <a:r>
                <a:rPr lang="en-US" sz="2200" b="1" dirty="0" smtClean="0">
                  <a:solidFill>
                    <a:prstClr val="black"/>
                  </a:solidFill>
                  <a:latin typeface="Calibri"/>
                </a:rPr>
                <a:t> &lt; </a:t>
              </a:r>
              <a:r>
                <a:rPr lang="en-US" dirty="0" err="1" smtClean="0">
                  <a:solidFill>
                    <a:prstClr val="black"/>
                  </a:solidFill>
                  <a:latin typeface="Lucida Fax"/>
                  <a:cs typeface="Lucida Fax"/>
                </a:rPr>
                <a:t>NonIntensiveCap</a:t>
              </a:r>
              <a:endParaRPr lang="en-US" dirty="0">
                <a:solidFill>
                  <a:prstClr val="black"/>
                </a:solidFill>
                <a:latin typeface="Lucida Fax"/>
                <a:cs typeface="Lucida Fax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676400" y="3429000"/>
            <a:ext cx="2391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3E82F7"/>
                </a:solidFill>
                <a:latin typeface="Calibri"/>
              </a:rPr>
              <a:t>Network-non-intensive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2" y="3429000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FF1813"/>
                </a:solidFill>
                <a:latin typeface="Calibri"/>
              </a:rPr>
              <a:t>Network-intensive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438401" y="5181600"/>
            <a:ext cx="3657600" cy="382588"/>
            <a:chOff x="2438400" y="5334000"/>
            <a:chExt cx="3657600" cy="382588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2438400" y="5715000"/>
              <a:ext cx="3657600" cy="1588"/>
            </a:xfrm>
            <a:prstGeom prst="straightConnector1">
              <a:avLst/>
            </a:prstGeom>
            <a:ln w="38100" cap="flat" cmpd="sng" algn="ctr">
              <a:solidFill>
                <a:srgbClr val="4199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114800" y="5334000"/>
              <a:ext cx="1649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smtClean="0">
                  <a:solidFill>
                    <a:srgbClr val="419900"/>
                  </a:solidFill>
                  <a:latin typeface="Calibri"/>
                </a:rPr>
                <a:t>Higher L1 MPKI 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 rot="21230970">
            <a:off x="3993176" y="4048928"/>
            <a:ext cx="2262656" cy="6960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prstClr val="white"/>
                </a:solidFill>
                <a:latin typeface="Calibri"/>
              </a:rPr>
              <a:t>Throttle</a:t>
            </a:r>
            <a:endParaRPr lang="en-US" sz="40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023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21" grpId="0"/>
      <p:bldP spid="22" grpId="0"/>
      <p:bldP spid="24" grpId="0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Heterogeneous Adaptive Throttling (HAT)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Application-aware throttling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dirty="0" smtClean="0"/>
              <a:t>Throttle </a:t>
            </a:r>
            <a:r>
              <a:rPr lang="en-US" b="1" dirty="0" smtClean="0">
                <a:solidFill>
                  <a:srgbClr val="FF0000"/>
                </a:solidFill>
              </a:rPr>
              <a:t>network-intensive</a:t>
            </a:r>
            <a:r>
              <a:rPr lang="en-US" dirty="0" smtClean="0"/>
              <a:t> applications that interfere with </a:t>
            </a:r>
            <a:r>
              <a:rPr lang="en-US" b="1" dirty="0" smtClean="0">
                <a:solidFill>
                  <a:srgbClr val="2A55D6"/>
                </a:solidFill>
              </a:rPr>
              <a:t>network-non-intensive</a:t>
            </a:r>
            <a:r>
              <a:rPr lang="en-US" dirty="0" smtClean="0"/>
              <a:t> applications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Network-load-aware throttling rate adjustment</a:t>
            </a:r>
            <a:r>
              <a:rPr lang="en-US" b="1" dirty="0" smtClean="0"/>
              <a:t>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Dynamically</a:t>
            </a:r>
            <a:r>
              <a:rPr lang="en-US" dirty="0" smtClean="0"/>
              <a:t> adjusts throttling rate to adapt to different workloads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166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" y="1143000"/>
            <a:ext cx="8610600" cy="2438400"/>
          </a:xfrm>
          <a:prstGeom prst="round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5271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Dynamic Throttling Rate Adjustment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For a given </a:t>
            </a:r>
            <a:r>
              <a:rPr lang="en-US" b="1" dirty="0" smtClean="0"/>
              <a:t>network design</a:t>
            </a:r>
            <a:r>
              <a:rPr lang="en-US" dirty="0" smtClean="0"/>
              <a:t>, peak performance tends to occur at a </a:t>
            </a:r>
            <a:r>
              <a:rPr lang="en-US" b="1" dirty="0" smtClean="0"/>
              <a:t>fixed network load point</a:t>
            </a:r>
          </a:p>
          <a:p>
            <a:endParaRPr lang="en-US" dirty="0" smtClean="0"/>
          </a:p>
          <a:p>
            <a:r>
              <a:rPr lang="en-US" b="1" dirty="0" smtClean="0"/>
              <a:t>Dynamically</a:t>
            </a:r>
            <a:r>
              <a:rPr lang="en-US" dirty="0" smtClean="0"/>
              <a:t> adjust throttling rate to achieve that network load 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167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711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Dynamic Throttling Rate Adjustment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r>
              <a:rPr lang="en-US" b="1" dirty="0" smtClean="0"/>
              <a:t>Goal: </a:t>
            </a:r>
            <a:r>
              <a:rPr lang="en-US" dirty="0" smtClean="0"/>
              <a:t>maintain network load at a peak performance point</a:t>
            </a:r>
          </a:p>
          <a:p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Measure network load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Compare and adjust throttling rate</a:t>
            </a:r>
          </a:p>
          <a:p>
            <a:pPr marL="914400" lvl="1" indent="-514350">
              <a:buNone/>
            </a:pPr>
            <a:r>
              <a:rPr lang="en-US" dirty="0" smtClean="0"/>
              <a:t>If </a:t>
            </a:r>
            <a:r>
              <a:rPr lang="en-US" b="1" dirty="0" smtClean="0">
                <a:solidFill>
                  <a:srgbClr val="419900"/>
                </a:solidFill>
              </a:rPr>
              <a:t>network load </a:t>
            </a:r>
            <a:r>
              <a:rPr lang="en-US" dirty="0" smtClean="0"/>
              <a:t>&gt;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peak point</a:t>
            </a:r>
            <a:r>
              <a:rPr lang="en-US" dirty="0" smtClean="0"/>
              <a:t>: </a:t>
            </a:r>
          </a:p>
          <a:p>
            <a:pPr marL="914400" lvl="1" indent="-514350">
              <a:buNone/>
            </a:pPr>
            <a:r>
              <a:rPr lang="en-US" sz="2600" dirty="0" smtClean="0">
                <a:solidFill>
                  <a:srgbClr val="3E82F7"/>
                </a:solidFill>
              </a:rPr>
              <a:t>	Increase throttling rate</a:t>
            </a:r>
          </a:p>
          <a:p>
            <a:pPr marL="914400" lvl="1" indent="-514350">
              <a:buNone/>
            </a:pPr>
            <a:r>
              <a:rPr lang="en-US" dirty="0" err="1" smtClean="0"/>
              <a:t>elif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419900"/>
                </a:solidFill>
              </a:rPr>
              <a:t>network load </a:t>
            </a:r>
            <a:r>
              <a:rPr lang="en-US" dirty="0" smtClean="0"/>
              <a:t>≤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peak point</a:t>
            </a:r>
            <a:r>
              <a:rPr lang="en-US" dirty="0" smtClean="0"/>
              <a:t>: </a:t>
            </a:r>
          </a:p>
          <a:p>
            <a:pPr marL="914400" lvl="1" indent="-514350">
              <a:buNone/>
            </a:pPr>
            <a:r>
              <a:rPr lang="en-US" sz="2600" dirty="0" smtClean="0">
                <a:solidFill>
                  <a:srgbClr val="3E82F7"/>
                </a:solidFill>
              </a:rPr>
              <a:t>	Decrease throttling rate</a:t>
            </a:r>
            <a:endParaRPr lang="en-US" sz="2600" dirty="0">
              <a:solidFill>
                <a:srgbClr val="3E82F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168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681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Epoch-Based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</a:t>
            </a:r>
            <a:r>
              <a:rPr lang="en-US" b="1" dirty="0" smtClean="0"/>
              <a:t>HAT</a:t>
            </a:r>
            <a:r>
              <a:rPr lang="en-US" dirty="0" smtClean="0"/>
              <a:t> operation is expensive</a:t>
            </a:r>
          </a:p>
          <a:p>
            <a:r>
              <a:rPr lang="en-US" b="1" dirty="0" smtClean="0"/>
              <a:t>Solution: </a:t>
            </a:r>
            <a:r>
              <a:rPr lang="en-US" dirty="0" smtClean="0"/>
              <a:t>performs </a:t>
            </a:r>
            <a:r>
              <a:rPr lang="en-US" b="1" dirty="0" smtClean="0"/>
              <a:t>HAT</a:t>
            </a:r>
            <a:r>
              <a:rPr lang="en-US" dirty="0" smtClean="0"/>
              <a:t> at epoch granularity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169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914400" y="4623137"/>
            <a:ext cx="7142552" cy="1472863"/>
            <a:chOff x="914400" y="4623137"/>
            <a:chExt cx="7142552" cy="1472863"/>
          </a:xfrm>
        </p:grpSpPr>
        <p:grpSp>
          <p:nvGrpSpPr>
            <p:cNvPr id="27" name="Group 26"/>
            <p:cNvGrpSpPr/>
            <p:nvPr/>
          </p:nvGrpSpPr>
          <p:grpSpPr>
            <a:xfrm>
              <a:off x="914400" y="4623137"/>
              <a:ext cx="7142552" cy="461665"/>
              <a:chOff x="1066800" y="2438400"/>
              <a:chExt cx="7142552" cy="461665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>
                <a:off x="1066800" y="2743200"/>
                <a:ext cx="6324600" cy="1588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 flipH="1" flipV="1">
                <a:off x="3963194" y="2743200"/>
                <a:ext cx="304006" cy="7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 flipH="1" flipV="1">
                <a:off x="6706394" y="2742406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 flipH="1" flipV="1">
                <a:off x="1219994" y="2742406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7391400" y="2438400"/>
                <a:ext cx="8179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prstClr val="black"/>
                    </a:solidFill>
                    <a:latin typeface="Calibri"/>
                  </a:rPr>
                  <a:t>Time</a:t>
                </a:r>
                <a:endParaRPr lang="en-US" sz="2400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371600" y="5080337"/>
              <a:ext cx="251453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000" b="1" i="1" dirty="0" smtClean="0">
                  <a:solidFill>
                    <a:srgbClr val="419900"/>
                  </a:solidFill>
                  <a:latin typeface="Calibri"/>
                </a:rPr>
                <a:t>Current Epoch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000" b="1" i="1" dirty="0" smtClean="0">
                  <a:solidFill>
                    <a:srgbClr val="419900"/>
                  </a:solidFill>
                  <a:latin typeface="Calibri"/>
                </a:rPr>
                <a:t>(100K cycles)</a:t>
              </a:r>
              <a:endParaRPr lang="en-US" sz="3000" b="1" i="1" dirty="0">
                <a:solidFill>
                  <a:srgbClr val="419900"/>
                </a:solidFill>
                <a:latin typeface="Calibri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33363" y="5080337"/>
              <a:ext cx="233438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000" b="1" i="1" dirty="0" smtClean="0">
                  <a:solidFill>
                    <a:srgbClr val="3E82F7"/>
                  </a:solidFill>
                  <a:latin typeface="Calibri"/>
                </a:rPr>
                <a:t>Next Epoch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000" b="1" i="1" dirty="0" smtClean="0">
                  <a:solidFill>
                    <a:srgbClr val="3E82F7"/>
                  </a:solidFill>
                  <a:latin typeface="Calibri"/>
                </a:rPr>
                <a:t>(100K cycles)</a:t>
              </a:r>
              <a:endParaRPr lang="en-US" sz="3000" b="1" i="1" dirty="0">
                <a:solidFill>
                  <a:srgbClr val="3E82F7"/>
                </a:solidFill>
                <a:latin typeface="Calibri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37295" y="2438400"/>
            <a:ext cx="290130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 smtClean="0">
                <a:solidFill>
                  <a:srgbClr val="419900"/>
                </a:solidFill>
                <a:latin typeface="Calibri"/>
              </a:rPr>
              <a:t>During epoch: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Measure 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L1 MPKI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 </a:t>
            </a:r>
            <a:br>
              <a:rPr lang="en-US" sz="2400" dirty="0" smtClean="0">
                <a:solidFill>
                  <a:prstClr val="black"/>
                </a:solidFill>
                <a:latin typeface="Calibri"/>
              </a:rPr>
            </a:b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of each application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Measure 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network </a:t>
            </a:r>
            <a:br>
              <a:rPr lang="en-US" sz="2400" b="1" dirty="0" smtClean="0">
                <a:solidFill>
                  <a:prstClr val="black"/>
                </a:solidFill>
                <a:latin typeface="Calibri"/>
              </a:rPr>
            </a:b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load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4038600" y="2743200"/>
            <a:ext cx="597408" cy="2362200"/>
            <a:chOff x="4191000" y="2833116"/>
            <a:chExt cx="597408" cy="2119884"/>
          </a:xfrm>
        </p:grpSpPr>
        <p:cxnSp>
          <p:nvCxnSpPr>
            <p:cNvPr id="38" name="Straight Arrow Connector 37"/>
            <p:cNvCxnSpPr/>
            <p:nvPr/>
          </p:nvCxnSpPr>
          <p:spPr>
            <a:xfrm>
              <a:off x="4407408" y="2843784"/>
              <a:ext cx="381000" cy="1588"/>
            </a:xfrm>
            <a:prstGeom prst="straightConnector1">
              <a:avLst/>
            </a:prstGeom>
            <a:ln w="38100">
              <a:solidFill>
                <a:srgbClr val="3E82F7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 flipH="1" flipV="1">
              <a:off x="3466306" y="3785616"/>
              <a:ext cx="1905794" cy="794"/>
            </a:xfrm>
            <a:prstGeom prst="line">
              <a:avLst/>
            </a:prstGeom>
            <a:ln w="38100">
              <a:solidFill>
                <a:srgbClr val="3E82F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Cloud 43"/>
            <p:cNvSpPr/>
            <p:nvPr/>
          </p:nvSpPr>
          <p:spPr>
            <a:xfrm>
              <a:off x="4191000" y="4572000"/>
              <a:ext cx="457200" cy="381000"/>
            </a:xfrm>
            <a:prstGeom prst="cloud">
              <a:avLst/>
            </a:prstGeom>
            <a:solidFill>
              <a:srgbClr val="3E82F7"/>
            </a:solidFill>
            <a:ln>
              <a:solidFill>
                <a:srgbClr val="3E82F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635232" y="2438400"/>
            <a:ext cx="31391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 smtClean="0">
                <a:solidFill>
                  <a:srgbClr val="3E82F7"/>
                </a:solidFill>
                <a:latin typeface="Calibri"/>
              </a:rPr>
              <a:t>Beginning of epoch: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Classify applications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Adjust throttling rate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Reset measurements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Right Arrow 46"/>
          <p:cNvSpPr/>
          <p:nvPr/>
        </p:nvSpPr>
        <p:spPr>
          <a:xfrm>
            <a:off x="1219200" y="4318337"/>
            <a:ext cx="2743200" cy="304800"/>
          </a:xfrm>
          <a:prstGeom prst="rightArrow">
            <a:avLst/>
          </a:prstGeom>
          <a:solidFill>
            <a:srgbClr val="419900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9012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6" grpId="0"/>
      <p:bldP spid="47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Background and Motivation</a:t>
            </a:r>
          </a:p>
          <a:p>
            <a:r>
              <a:rPr lang="en-US" sz="4200" dirty="0" smtClean="0"/>
              <a:t>Mechanism</a:t>
            </a:r>
          </a:p>
          <a:p>
            <a:r>
              <a:rPr lang="en-US" sz="4200" b="1" dirty="0" smtClean="0">
                <a:solidFill>
                  <a:srgbClr val="009900"/>
                </a:solidFill>
              </a:rPr>
              <a:t>Prior Works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Results</a:t>
            </a:r>
            <a:endParaRPr lang="en-US" sz="4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170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42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Source Throttling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Source throttling for </a:t>
            </a:r>
            <a:r>
              <a:rPr lang="en-US" sz="2800" b="1" dirty="0" err="1" smtClean="0"/>
              <a:t>bufferless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NoCs</a:t>
            </a:r>
            <a:r>
              <a:rPr lang="en-US" sz="2800" b="1" dirty="0" smtClean="0"/>
              <a:t> </a:t>
            </a:r>
            <a:br>
              <a:rPr lang="en-US" sz="2800" b="1" dirty="0" smtClean="0"/>
            </a:br>
            <a:r>
              <a:rPr lang="en-US" sz="1800" dirty="0" smtClean="0"/>
              <a:t>[</a:t>
            </a:r>
            <a:r>
              <a:rPr lang="en-US" sz="1800" dirty="0" err="1" smtClean="0"/>
              <a:t>Nychis</a:t>
            </a:r>
            <a:r>
              <a:rPr lang="en-US" sz="1800" dirty="0" smtClean="0"/>
              <a:t>+ Hotnets’10, SIGCOMM’12]</a:t>
            </a:r>
          </a:p>
          <a:p>
            <a:pPr lvl="1"/>
            <a:r>
              <a:rPr lang="en-US" sz="2600" dirty="0" smtClean="0"/>
              <a:t>Application-aware throttling based on starvation rate</a:t>
            </a:r>
          </a:p>
          <a:p>
            <a:pPr lvl="1"/>
            <a:r>
              <a:rPr lang="en-US" sz="2600" dirty="0" smtClean="0">
                <a:solidFill>
                  <a:srgbClr val="FF0000"/>
                </a:solidFill>
              </a:rPr>
              <a:t>Does not adaptively adjust throttling rate</a:t>
            </a:r>
          </a:p>
          <a:p>
            <a:pPr lvl="1"/>
            <a:r>
              <a:rPr lang="en-US" sz="2600" dirty="0" smtClean="0">
                <a:solidFill>
                  <a:srgbClr val="000000"/>
                </a:solidFill>
              </a:rPr>
              <a:t>“Heterogeneous Throttling”</a:t>
            </a:r>
            <a:endParaRPr lang="en-US" sz="2600" dirty="0" smtClean="0">
              <a:solidFill>
                <a:srgbClr val="FF0000"/>
              </a:solidFill>
            </a:endParaRPr>
          </a:p>
          <a:p>
            <a:r>
              <a:rPr lang="en-US" sz="2800" b="1" dirty="0" smtClean="0"/>
              <a:t>Source throttling off-chip buffered networks </a:t>
            </a:r>
            <a:br>
              <a:rPr lang="en-US" sz="2800" b="1" dirty="0" smtClean="0"/>
            </a:br>
            <a:r>
              <a:rPr lang="en-US" sz="1800" dirty="0" smtClean="0"/>
              <a:t>[</a:t>
            </a:r>
            <a:r>
              <a:rPr lang="en-US" sz="1800" dirty="0" err="1" smtClean="0"/>
              <a:t>Thottethodi</a:t>
            </a:r>
            <a:r>
              <a:rPr lang="en-US" sz="1800" dirty="0" smtClean="0"/>
              <a:t>+ HPCA’01]</a:t>
            </a:r>
            <a:endParaRPr lang="en-US" sz="1000" dirty="0" smtClean="0"/>
          </a:p>
          <a:p>
            <a:pPr lvl="1"/>
            <a:r>
              <a:rPr lang="en-US" sz="2600" dirty="0" smtClean="0"/>
              <a:t>Dynamically trigger throttling based on fraction of buffer occupancy</a:t>
            </a:r>
          </a:p>
          <a:p>
            <a:pPr lvl="1"/>
            <a:r>
              <a:rPr lang="en-US" sz="2600" dirty="0" smtClean="0">
                <a:solidFill>
                  <a:srgbClr val="FF0000"/>
                </a:solidFill>
              </a:rPr>
              <a:t>Not application-aware: fully block packet injections of every node</a:t>
            </a:r>
          </a:p>
          <a:p>
            <a:pPr lvl="1"/>
            <a:r>
              <a:rPr lang="en-US" sz="2600" dirty="0" smtClean="0">
                <a:solidFill>
                  <a:srgbClr val="000000"/>
                </a:solidFill>
              </a:rPr>
              <a:t>“Self-tuned Throttling”</a:t>
            </a:r>
          </a:p>
          <a:p>
            <a:pPr lvl="1"/>
            <a:endParaRPr lang="en-US" sz="2600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en-US" sz="2600" dirty="0" smtClean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171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7050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Background and Motivation</a:t>
            </a:r>
          </a:p>
          <a:p>
            <a:r>
              <a:rPr lang="en-US" sz="4200" dirty="0" smtClean="0"/>
              <a:t>Mechanism</a:t>
            </a:r>
          </a:p>
          <a:p>
            <a:r>
              <a:rPr lang="en-US" sz="4200" dirty="0" smtClean="0"/>
              <a:t>Prior Works</a:t>
            </a:r>
          </a:p>
          <a:p>
            <a:r>
              <a:rPr lang="en-US" sz="4200" b="1" dirty="0" smtClean="0">
                <a:solidFill>
                  <a:srgbClr val="419900"/>
                </a:solidFill>
              </a:rPr>
              <a:t>Results</a:t>
            </a:r>
            <a:endParaRPr lang="en-US" sz="4200" b="1" dirty="0">
              <a:solidFill>
                <a:srgbClr val="4199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172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4301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Chip Multiprocessor Simulator</a:t>
            </a:r>
          </a:p>
          <a:p>
            <a:pPr lvl="1"/>
            <a:r>
              <a:rPr lang="en-US" sz="2000" b="1" dirty="0" smtClean="0"/>
              <a:t>64-node</a:t>
            </a:r>
            <a:r>
              <a:rPr lang="en-US" sz="2000" dirty="0" smtClean="0"/>
              <a:t> multi-core systems with a </a:t>
            </a:r>
            <a:r>
              <a:rPr lang="en-US" sz="2000" b="1" dirty="0" smtClean="0"/>
              <a:t>2D-mesh topology</a:t>
            </a:r>
            <a:endParaRPr lang="en-US" sz="2000" dirty="0" smtClean="0"/>
          </a:p>
          <a:p>
            <a:pPr lvl="1"/>
            <a:r>
              <a:rPr lang="en-US" sz="2000" dirty="0" smtClean="0"/>
              <a:t>Closed-loop core/cache/</a:t>
            </a:r>
            <a:r>
              <a:rPr lang="en-US" sz="2000" dirty="0" err="1" smtClean="0"/>
              <a:t>NoC</a:t>
            </a:r>
            <a:r>
              <a:rPr lang="en-US" sz="2000" dirty="0" smtClean="0"/>
              <a:t> cycle-level</a:t>
            </a:r>
            <a:r>
              <a:rPr lang="en-US" sz="2000" b="1" dirty="0" smtClean="0"/>
              <a:t> </a:t>
            </a:r>
            <a:r>
              <a:rPr lang="en-US" sz="2000" dirty="0" smtClean="0"/>
              <a:t>model</a:t>
            </a:r>
          </a:p>
          <a:p>
            <a:pPr lvl="1"/>
            <a:r>
              <a:rPr lang="en-US" sz="2000" dirty="0" smtClean="0"/>
              <a:t>64KB L1, perfect L2 (always hits to stress </a:t>
            </a:r>
            <a:r>
              <a:rPr lang="en-US" sz="2000" dirty="0" err="1" smtClean="0"/>
              <a:t>NoC</a:t>
            </a:r>
            <a:r>
              <a:rPr lang="en-US" sz="2000" dirty="0" smtClean="0"/>
              <a:t>)</a:t>
            </a:r>
          </a:p>
          <a:p>
            <a:r>
              <a:rPr lang="en-US" sz="2400" b="1" dirty="0" smtClean="0"/>
              <a:t>Router Designs</a:t>
            </a:r>
          </a:p>
          <a:p>
            <a:pPr lvl="1"/>
            <a:r>
              <a:rPr lang="en-US" sz="2000" b="1" dirty="0" smtClean="0"/>
              <a:t>Virtual-channel buffered </a:t>
            </a:r>
            <a:r>
              <a:rPr lang="en-US" sz="2000" dirty="0" smtClean="0"/>
              <a:t>router</a:t>
            </a:r>
            <a:r>
              <a:rPr lang="en-US" sz="2000" b="1" dirty="0" smtClean="0"/>
              <a:t>: </a:t>
            </a:r>
            <a:r>
              <a:rPr lang="en-US" sz="2000" dirty="0" smtClean="0"/>
              <a:t>4 VCs, 4 flits/VC </a:t>
            </a:r>
            <a:r>
              <a:rPr lang="en-US" sz="1800" dirty="0" smtClean="0"/>
              <a:t>[Dally+ IEEE TPDS’92]</a:t>
            </a:r>
            <a:endParaRPr lang="en-US" sz="1800" b="1" dirty="0" smtClean="0"/>
          </a:p>
          <a:p>
            <a:pPr lvl="1"/>
            <a:r>
              <a:rPr lang="en-US" sz="2000" b="1" dirty="0" err="1" smtClean="0"/>
              <a:t>Bufferless</a:t>
            </a:r>
            <a:r>
              <a:rPr lang="en-US" sz="2000" b="1" dirty="0" smtClean="0"/>
              <a:t> deflection </a:t>
            </a:r>
            <a:r>
              <a:rPr lang="en-US" sz="2000" dirty="0" smtClean="0"/>
              <a:t>routers</a:t>
            </a:r>
            <a:r>
              <a:rPr lang="en-US" sz="2000" b="1" dirty="0" smtClean="0"/>
              <a:t>: BLESS </a:t>
            </a:r>
            <a:r>
              <a:rPr lang="en-US" sz="1800" dirty="0" smtClean="0"/>
              <a:t>[</a:t>
            </a:r>
            <a:r>
              <a:rPr lang="en-US" sz="1800" dirty="0" err="1" smtClean="0"/>
              <a:t>Moscibroda</a:t>
            </a:r>
            <a:r>
              <a:rPr lang="en-US" sz="1800" dirty="0" smtClean="0"/>
              <a:t>+ ISCA’09]</a:t>
            </a:r>
          </a:p>
          <a:p>
            <a:r>
              <a:rPr lang="en-US" sz="2200" b="1" dirty="0" smtClean="0"/>
              <a:t> </a:t>
            </a:r>
            <a:r>
              <a:rPr lang="en-US" sz="2400" b="1" dirty="0" smtClean="0"/>
              <a:t>Workloads</a:t>
            </a:r>
          </a:p>
          <a:p>
            <a:pPr lvl="1"/>
            <a:r>
              <a:rPr lang="en-US" sz="2000" dirty="0" smtClean="0"/>
              <a:t>60 multi-core workloads: SPEC CPU2006 benchmarks</a:t>
            </a:r>
          </a:p>
          <a:p>
            <a:pPr lvl="1"/>
            <a:r>
              <a:rPr lang="en-US" sz="2000" dirty="0" smtClean="0"/>
              <a:t>Categorized based on their network intensity</a:t>
            </a:r>
          </a:p>
          <a:p>
            <a:pPr lvl="2"/>
            <a:r>
              <a:rPr lang="en-US" sz="1800" b="1" dirty="0" smtClean="0"/>
              <a:t>L</a:t>
            </a:r>
            <a:r>
              <a:rPr lang="en-US" sz="1800" dirty="0" smtClean="0"/>
              <a:t>ow/</a:t>
            </a:r>
            <a:r>
              <a:rPr lang="en-US" sz="1800" b="1" dirty="0" smtClean="0"/>
              <a:t>M</a:t>
            </a:r>
            <a:r>
              <a:rPr lang="en-US" sz="1800" dirty="0" smtClean="0"/>
              <a:t>edium/</a:t>
            </a:r>
            <a:r>
              <a:rPr lang="en-US" sz="1800" b="1" dirty="0" smtClean="0"/>
              <a:t>H</a:t>
            </a:r>
            <a:r>
              <a:rPr lang="en-US" sz="1800" dirty="0" smtClean="0"/>
              <a:t>igh intensity categories	</a:t>
            </a:r>
          </a:p>
          <a:p>
            <a:r>
              <a:rPr lang="en-US" sz="2400" b="1" dirty="0" smtClean="0"/>
              <a:t>Metrics: </a:t>
            </a:r>
            <a:r>
              <a:rPr lang="en-US" sz="2400" dirty="0" smtClean="0"/>
              <a:t>Weighted Speedup (</a:t>
            </a:r>
            <a:r>
              <a:rPr lang="en-US" sz="2400" dirty="0" err="1" smtClean="0"/>
              <a:t>perf</a:t>
            </a:r>
            <a:r>
              <a:rPr lang="en-US" sz="2400" dirty="0" smtClean="0"/>
              <a:t>.), </a:t>
            </a:r>
            <a:r>
              <a:rPr lang="en-US" sz="2400" dirty="0" err="1" smtClean="0"/>
              <a:t>perf</a:t>
            </a:r>
            <a:r>
              <a:rPr lang="en-US" sz="2400" dirty="0" smtClean="0"/>
              <a:t>./Watt (energy eff.),</a:t>
            </a:r>
            <a:br>
              <a:rPr lang="en-US" sz="2400" dirty="0" smtClean="0"/>
            </a:br>
            <a:r>
              <a:rPr lang="en-US" sz="2400" dirty="0" smtClean="0"/>
              <a:t>and maximum slowdown (fairness)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173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1525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/>
          <p:nvPr/>
        </p:nvGraphicFramePr>
        <p:xfrm>
          <a:off x="457200" y="990600"/>
          <a:ext cx="81534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Performance: </a:t>
            </a:r>
            <a:r>
              <a:rPr lang="en-US" sz="4000" dirty="0" err="1" smtClean="0"/>
              <a:t>Bufferless</a:t>
            </a:r>
            <a:r>
              <a:rPr lang="en-US" sz="4000" dirty="0" smtClean="0"/>
              <a:t> </a:t>
            </a:r>
            <a:r>
              <a:rPr lang="en-US" sz="4000" dirty="0" err="1" smtClean="0"/>
              <a:t>NoC</a:t>
            </a:r>
            <a:r>
              <a:rPr lang="en-US" sz="4000" dirty="0" smtClean="0"/>
              <a:t> (BLESS)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174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648201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2A55D6"/>
                </a:solidFill>
                <a:latin typeface="Calibri"/>
              </a:rPr>
              <a:t>HAT </a:t>
            </a:r>
            <a:r>
              <a:rPr lang="en-US" sz="2800" dirty="0" smtClean="0">
                <a:solidFill>
                  <a:srgbClr val="2A55D6"/>
                </a:solidFill>
                <a:latin typeface="Calibri"/>
              </a:rPr>
              <a:t>provides better performance improvement than past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1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Highest improvement on </a:t>
            </a:r>
            <a:r>
              <a:rPr lang="en-US" sz="28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heterogeneous</a:t>
            </a:r>
            <a:r>
              <a:rPr lang="en-US" sz="2800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 workload mixes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- L </a:t>
            </a:r>
            <a:r>
              <a:rPr lang="en-US" sz="2800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and</a:t>
            </a:r>
            <a:r>
              <a:rPr lang="en-US" sz="28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 M </a:t>
            </a:r>
            <a:r>
              <a:rPr lang="en-US" sz="2800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are more </a:t>
            </a:r>
            <a:r>
              <a:rPr lang="en-US" sz="28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sensitive</a:t>
            </a:r>
            <a:r>
              <a:rPr lang="en-US" sz="2800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 to network latency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76400" y="1371600"/>
            <a:ext cx="3733800" cy="3124200"/>
          </a:xfrm>
          <a:prstGeom prst="roundRect">
            <a:avLst/>
          </a:prstGeom>
          <a:noFill/>
          <a:ln w="508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01723" y="1595736"/>
            <a:ext cx="80322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009900"/>
                </a:solidFill>
                <a:latin typeface="Calibri"/>
              </a:rPr>
              <a:t>7.4%</a:t>
            </a:r>
            <a:endParaRPr lang="en-US" sz="2400" b="1" dirty="0">
              <a:solidFill>
                <a:srgbClr val="009900"/>
              </a:solidFill>
              <a:latin typeface="Calibri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7467997" y="2133203"/>
            <a:ext cx="304800" cy="795"/>
          </a:xfrm>
          <a:prstGeom prst="straightConnector1">
            <a:avLst/>
          </a:prstGeom>
          <a:ln w="38100">
            <a:solidFill>
              <a:srgbClr val="41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341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457200" y="1066800"/>
          <a:ext cx="7924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Performance: Buffered </a:t>
            </a:r>
            <a:r>
              <a:rPr lang="en-US" dirty="0" err="1" smtClean="0"/>
              <a:t>NoC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175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5218094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2A55D6"/>
                </a:solidFill>
                <a:latin typeface="Calibri"/>
              </a:rPr>
              <a:t>Congestion is much lower in Buffered </a:t>
            </a:r>
            <a:r>
              <a:rPr lang="en-US" sz="2800" dirty="0" err="1" smtClean="0">
                <a:solidFill>
                  <a:srgbClr val="2A55D6"/>
                </a:solidFill>
                <a:latin typeface="Calibri"/>
              </a:rPr>
              <a:t>NoC</a:t>
            </a:r>
            <a:r>
              <a:rPr lang="en-US" sz="2800" dirty="0" smtClean="0">
                <a:solidFill>
                  <a:srgbClr val="2A55D6"/>
                </a:solidFill>
                <a:latin typeface="Calibri"/>
              </a:rPr>
              <a:t>, but </a:t>
            </a:r>
            <a:r>
              <a:rPr lang="en-US" sz="2800" b="1" dirty="0" smtClean="0">
                <a:solidFill>
                  <a:srgbClr val="2A55D6"/>
                </a:solidFill>
                <a:latin typeface="Calibri"/>
              </a:rPr>
              <a:t>HAT</a:t>
            </a:r>
            <a:r>
              <a:rPr lang="en-US" sz="2800" dirty="0" smtClean="0">
                <a:solidFill>
                  <a:srgbClr val="2A55D6"/>
                </a:solidFill>
                <a:latin typeface="Calibri"/>
              </a:rPr>
              <a:t> still provides performance benefit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58973" y="1519536"/>
            <a:ext cx="102609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009900"/>
                </a:solidFill>
                <a:latin typeface="Calibri"/>
              </a:rPr>
              <a:t>+ 3.5%</a:t>
            </a:r>
            <a:endParaRPr lang="en-US" sz="2400" b="1" dirty="0">
              <a:solidFill>
                <a:srgbClr val="009900"/>
              </a:solidFill>
              <a:latin typeface="Calibri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7315597" y="2057003"/>
            <a:ext cx="304800" cy="795"/>
          </a:xfrm>
          <a:prstGeom prst="straightConnector1">
            <a:avLst/>
          </a:prstGeom>
          <a:ln w="38100">
            <a:solidFill>
              <a:srgbClr val="41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093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Fairness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176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5791201"/>
            <a:ext cx="7848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2A55D6"/>
                </a:solidFill>
                <a:latin typeface="Calibri"/>
              </a:rPr>
              <a:t>HAT </a:t>
            </a:r>
            <a:r>
              <a:rPr lang="en-US" sz="3000" dirty="0" smtClean="0">
                <a:solidFill>
                  <a:srgbClr val="2A55D6"/>
                </a:solidFill>
                <a:latin typeface="Calibri"/>
              </a:rPr>
              <a:t>provides better fairness than prior works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381000" y="1066800"/>
          <a:ext cx="4495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4724400" y="914400"/>
          <a:ext cx="4191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352800" y="2357736"/>
            <a:ext cx="884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009900"/>
                </a:solidFill>
                <a:latin typeface="Calibri"/>
              </a:rPr>
              <a:t>- 15%</a:t>
            </a:r>
            <a:endParaRPr lang="en-US" sz="2400" b="1" dirty="0">
              <a:solidFill>
                <a:srgbClr val="009900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86602" y="1976736"/>
            <a:ext cx="7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009900"/>
                </a:solidFill>
                <a:latin typeface="Calibri"/>
              </a:rPr>
              <a:t>- 5%</a:t>
            </a:r>
            <a:endParaRPr lang="en-US" sz="2400" b="1" dirty="0">
              <a:solidFill>
                <a:srgbClr val="0099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10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/>
        </p:nvGraphicFramePr>
        <p:xfrm>
          <a:off x="762000" y="1066801"/>
          <a:ext cx="7239000" cy="455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Energy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177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0" y="1481328"/>
            <a:ext cx="90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9900"/>
                </a:solidFill>
                <a:latin typeface="Calibri"/>
              </a:rPr>
              <a:t>8.5%</a:t>
            </a:r>
            <a:endParaRPr lang="en-US" sz="2800" b="1" dirty="0">
              <a:solidFill>
                <a:srgbClr val="00990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00" y="1534180"/>
            <a:ext cx="628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9900"/>
                </a:solidFill>
                <a:latin typeface="Calibri"/>
              </a:rPr>
              <a:t>5%</a:t>
            </a:r>
            <a:endParaRPr lang="en-US" sz="2800" b="1" dirty="0">
              <a:solidFill>
                <a:srgbClr val="009900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5562601"/>
            <a:ext cx="6781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400" b="1" dirty="0" smtClean="0">
                <a:solidFill>
                  <a:srgbClr val="2A55D6"/>
                </a:solidFill>
                <a:latin typeface="Calibri"/>
              </a:rPr>
              <a:t>HAT </a:t>
            </a:r>
            <a:r>
              <a:rPr lang="en-US" sz="3400" dirty="0" smtClean="0">
                <a:solidFill>
                  <a:srgbClr val="2A55D6"/>
                </a:solidFill>
                <a:latin typeface="Calibri"/>
              </a:rPr>
              <a:t>increases energy efficiency by reducing congestion</a:t>
            </a:r>
          </a:p>
        </p:txBody>
      </p:sp>
    </p:spTree>
    <p:extLst>
      <p:ext uri="{BB962C8B-B14F-4D97-AF65-F5344CB8AC3E}">
        <p14:creationId xmlns:p14="http://schemas.microsoft.com/office/powerpoint/2010/main" val="1943562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Performance on </a:t>
            </a:r>
            <a:r>
              <a:rPr lang="en-US" b="1" dirty="0" smtClean="0"/>
              <a:t>CHIPPER</a:t>
            </a:r>
          </a:p>
          <a:p>
            <a:endParaRPr lang="en-US" dirty="0" smtClean="0"/>
          </a:p>
          <a:p>
            <a:r>
              <a:rPr lang="en-US" dirty="0" smtClean="0"/>
              <a:t>Performance on </a:t>
            </a:r>
            <a:r>
              <a:rPr lang="en-US" b="1" dirty="0" smtClean="0"/>
              <a:t>multithreaded</a:t>
            </a:r>
            <a:r>
              <a:rPr lang="en-US" dirty="0" smtClean="0"/>
              <a:t> workloads</a:t>
            </a:r>
          </a:p>
          <a:p>
            <a:endParaRPr lang="en-US" dirty="0" smtClean="0"/>
          </a:p>
          <a:p>
            <a:r>
              <a:rPr lang="en-US" dirty="0" smtClean="0"/>
              <a:t>Parameters sensitivity sweep of </a:t>
            </a:r>
            <a:r>
              <a:rPr lang="en-US" b="1" dirty="0" smtClean="0"/>
              <a:t>HAT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178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5072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b="1" u="sng" dirty="0" smtClean="0">
                <a:solidFill>
                  <a:srgbClr val="FF0000"/>
                </a:solidFill>
              </a:rPr>
              <a:t>Problem</a:t>
            </a:r>
            <a:r>
              <a:rPr lang="en-US" sz="2600" b="1" dirty="0" smtClean="0">
                <a:solidFill>
                  <a:srgbClr val="FF0000"/>
                </a:solidFill>
              </a:rPr>
              <a:t>: </a:t>
            </a:r>
            <a:r>
              <a:rPr lang="en-US" sz="2600" dirty="0" smtClean="0">
                <a:solidFill>
                  <a:srgbClr val="FF0000"/>
                </a:solidFill>
              </a:rPr>
              <a:t>Packets contend in on-chip networks (</a:t>
            </a:r>
            <a:r>
              <a:rPr lang="en-US" sz="2600" dirty="0" err="1" smtClean="0">
                <a:solidFill>
                  <a:srgbClr val="FF0000"/>
                </a:solidFill>
              </a:rPr>
              <a:t>NoCs</a:t>
            </a:r>
            <a:r>
              <a:rPr lang="en-US" sz="2600" dirty="0" smtClean="0">
                <a:solidFill>
                  <a:srgbClr val="FF0000"/>
                </a:solidFill>
              </a:rPr>
              <a:t>), causing congestion, thus reducing performance</a:t>
            </a:r>
          </a:p>
          <a:p>
            <a:r>
              <a:rPr lang="en-US" sz="2600" b="1" u="sng" dirty="0" smtClean="0"/>
              <a:t>Observations</a:t>
            </a:r>
            <a:r>
              <a:rPr lang="en-US" sz="2600" b="1" dirty="0" smtClean="0"/>
              <a:t>: </a:t>
            </a:r>
          </a:p>
          <a:p>
            <a:pPr>
              <a:buNone/>
            </a:pPr>
            <a:r>
              <a:rPr lang="en-US" sz="2600" dirty="0" smtClean="0"/>
              <a:t>	1) Some applications are more sensitive to network latency than others</a:t>
            </a:r>
            <a:br>
              <a:rPr lang="en-US" sz="2600" dirty="0" smtClean="0"/>
            </a:br>
            <a:r>
              <a:rPr lang="en-US" sz="2600" dirty="0" smtClean="0"/>
              <a:t>2) Applications must be throttled differently to achieve peak performance</a:t>
            </a:r>
          </a:p>
          <a:p>
            <a:r>
              <a:rPr lang="en-US" sz="2600" b="1" u="sng" dirty="0" smtClean="0">
                <a:solidFill>
                  <a:srgbClr val="2A55D6"/>
                </a:solidFill>
              </a:rPr>
              <a:t>Key Idea</a:t>
            </a:r>
            <a:r>
              <a:rPr lang="en-US" sz="2600" b="1" dirty="0" smtClean="0">
                <a:solidFill>
                  <a:srgbClr val="2A55D6"/>
                </a:solidFill>
              </a:rPr>
              <a:t>: Heterogeneous Adaptive Throttling (HAT)</a:t>
            </a:r>
            <a:r>
              <a:rPr lang="en-US" sz="2600" dirty="0" smtClean="0">
                <a:solidFill>
                  <a:srgbClr val="2A55D6"/>
                </a:solidFill>
              </a:rPr>
              <a:t/>
            </a:r>
            <a:br>
              <a:rPr lang="en-US" sz="2600" dirty="0" smtClean="0">
                <a:solidFill>
                  <a:srgbClr val="2A55D6"/>
                </a:solidFill>
              </a:rPr>
            </a:br>
            <a:r>
              <a:rPr lang="en-US" sz="2600" dirty="0" smtClean="0">
                <a:solidFill>
                  <a:srgbClr val="2A55D6"/>
                </a:solidFill>
              </a:rPr>
              <a:t>1) Application-aware source throttling </a:t>
            </a:r>
            <a:br>
              <a:rPr lang="en-US" sz="2600" dirty="0" smtClean="0">
                <a:solidFill>
                  <a:srgbClr val="2A55D6"/>
                </a:solidFill>
              </a:rPr>
            </a:br>
            <a:r>
              <a:rPr lang="en-US" sz="2600" dirty="0" smtClean="0">
                <a:solidFill>
                  <a:srgbClr val="2A55D6"/>
                </a:solidFill>
              </a:rPr>
              <a:t>2) Network-load-aware throttling rate adjustment</a:t>
            </a:r>
          </a:p>
          <a:p>
            <a:r>
              <a:rPr lang="en-US" sz="2600" b="1" u="sng" dirty="0" smtClean="0"/>
              <a:t>Result</a:t>
            </a:r>
            <a:r>
              <a:rPr lang="en-US" sz="2600" b="1" dirty="0" smtClean="0"/>
              <a:t>:</a:t>
            </a:r>
            <a:r>
              <a:rPr lang="en-US" sz="2600" dirty="0" smtClean="0"/>
              <a:t> Improves performance and energy efficiency over state-of-the-art source throttling policies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179</a:t>
            </a:fld>
            <a:endParaRPr lang="en-US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9866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28800"/>
            <a:ext cx="8428037" cy="1720850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  <a:ea typeface="ＭＳ Ｐゴシック" charset="0"/>
                <a:cs typeface="ＭＳ Ｐゴシック" charset="0"/>
              </a:rPr>
              <a:t>Application-Aware Packet Scheduling</a:t>
            </a:r>
          </a:p>
        </p:txBody>
      </p:sp>
      <p:sp>
        <p:nvSpPr>
          <p:cNvPr id="17305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3059" name="Rectangle 1"/>
          <p:cNvSpPr>
            <a:spLocks noChangeArrowheads="1"/>
          </p:cNvSpPr>
          <p:nvPr/>
        </p:nvSpPr>
        <p:spPr bwMode="auto">
          <a:xfrm>
            <a:off x="228600" y="4876800"/>
            <a:ext cx="86868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 algn="ctr"/>
            <a:r>
              <a:rPr lang="en-US" sz="1900" dirty="0" err="1"/>
              <a:t>Reetuparna</a:t>
            </a:r>
            <a:r>
              <a:rPr lang="en-US" sz="1900" dirty="0"/>
              <a:t> Das, </a:t>
            </a:r>
            <a:r>
              <a:rPr lang="en-US" sz="1900" u="sng" dirty="0"/>
              <a:t>Onur Mutlu</a:t>
            </a:r>
            <a:r>
              <a:rPr lang="en-US" sz="1900" dirty="0"/>
              <a:t>, Thomas Moscibroda, and Chita R. Das,</a:t>
            </a:r>
            <a:br>
              <a:rPr lang="en-US" sz="1900" dirty="0"/>
            </a:br>
            <a:r>
              <a:rPr lang="en-US" sz="1900" b="1" dirty="0">
                <a:hlinkClick r:id="rId3"/>
              </a:rPr>
              <a:t>"Application-Aware Prioritization Mechanisms for On-Chip Networks"</a:t>
            </a:r>
            <a:r>
              <a:rPr lang="en-US" sz="1900" dirty="0"/>
              <a:t> </a:t>
            </a:r>
            <a:br>
              <a:rPr lang="en-US" sz="1900" dirty="0"/>
            </a:br>
            <a:r>
              <a:rPr lang="en-US" sz="1900" i="1" dirty="0"/>
              <a:t>Proceedings of the </a:t>
            </a:r>
            <a:r>
              <a:rPr lang="en-US" sz="1900" i="1" dirty="0">
                <a:hlinkClick r:id="rId4"/>
              </a:rPr>
              <a:t>42nd International Symposium on Microarchitecture</a:t>
            </a:r>
            <a:r>
              <a:rPr lang="en-US" sz="1900" i="1" dirty="0"/>
              <a:t> (</a:t>
            </a:r>
            <a:r>
              <a:rPr lang="en-US" sz="1900" b="1" i="1" dirty="0"/>
              <a:t>MICRO</a:t>
            </a:r>
            <a:r>
              <a:rPr lang="en-US" sz="1900" i="1" dirty="0"/>
              <a:t>)</a:t>
            </a:r>
            <a:r>
              <a:rPr lang="en-US" sz="1900" dirty="0"/>
              <a:t>, pages 280-291, New York, NY, December 2009. </a:t>
            </a:r>
            <a:r>
              <a:rPr lang="en-US" sz="1900" dirty="0">
                <a:hlinkClick r:id="rId5"/>
              </a:rPr>
              <a:t>Slides (pptx)</a:t>
            </a:r>
            <a:r>
              <a:rPr lang="en-US" sz="1900" dirty="0"/>
              <a:t> </a:t>
            </a:r>
            <a:endParaRPr lang="en-US" altLang="ja-JP" sz="1900" dirty="0" smtClean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7270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The Problem: Packet Scheduling</a:t>
            </a:r>
          </a:p>
        </p:txBody>
      </p:sp>
      <p:sp>
        <p:nvSpPr>
          <p:cNvPr id="16691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69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D79EF3-590C-1D42-B10A-EE61FA812DD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166916" name="Group 129"/>
          <p:cNvGrpSpPr>
            <a:grpSpLocks/>
          </p:cNvGrpSpPr>
          <p:nvPr/>
        </p:nvGrpSpPr>
        <p:grpSpPr bwMode="auto">
          <a:xfrm>
            <a:off x="1033463" y="2481263"/>
            <a:ext cx="7043737" cy="2090737"/>
            <a:chOff x="1033463" y="2099945"/>
            <a:chExt cx="7043737" cy="2091055"/>
          </a:xfrm>
        </p:grpSpPr>
        <p:sp>
          <p:nvSpPr>
            <p:cNvPr id="166925" name="AutoShape 20"/>
            <p:cNvSpPr>
              <a:spLocks noChangeArrowheads="1"/>
            </p:cNvSpPr>
            <p:nvPr/>
          </p:nvSpPr>
          <p:spPr bwMode="auto">
            <a:xfrm>
              <a:off x="1033463" y="2884488"/>
              <a:ext cx="7043737" cy="384175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Network-on-Chip</a:t>
              </a:r>
            </a:p>
          </p:txBody>
        </p:sp>
        <p:sp>
          <p:nvSpPr>
            <p:cNvPr id="166926" name="AutoShape 37"/>
            <p:cNvSpPr>
              <a:spLocks noChangeArrowheads="1"/>
            </p:cNvSpPr>
            <p:nvPr/>
          </p:nvSpPr>
          <p:spPr bwMode="auto">
            <a:xfrm>
              <a:off x="1503363" y="3576638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L2$</a:t>
              </a:r>
            </a:p>
          </p:txBody>
        </p:sp>
        <p:sp>
          <p:nvSpPr>
            <p:cNvPr id="166927" name="AutoShape 38"/>
            <p:cNvSpPr>
              <a:spLocks noChangeArrowheads="1"/>
            </p:cNvSpPr>
            <p:nvPr/>
          </p:nvSpPr>
          <p:spPr bwMode="auto">
            <a:xfrm>
              <a:off x="1614488" y="3581400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L2$</a:t>
              </a:r>
            </a:p>
          </p:txBody>
        </p:sp>
        <p:sp>
          <p:nvSpPr>
            <p:cNvPr id="166928" name="AutoShape 39"/>
            <p:cNvSpPr>
              <a:spLocks noChangeArrowheads="1"/>
            </p:cNvSpPr>
            <p:nvPr/>
          </p:nvSpPr>
          <p:spPr bwMode="auto">
            <a:xfrm>
              <a:off x="1733550" y="3576638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L2$</a:t>
              </a:r>
            </a:p>
            <a:p>
              <a:pPr algn="ctr" latinLnBrk="1"/>
              <a:endParaRPr kumimoji="1" lang="en-US" altLang="ko-KR" b="1" smtClean="0">
                <a:solidFill>
                  <a:srgbClr val="FFFFFF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6929" name="AutoShape 40"/>
            <p:cNvSpPr>
              <a:spLocks noChangeArrowheads="1"/>
            </p:cNvSpPr>
            <p:nvPr/>
          </p:nvSpPr>
          <p:spPr bwMode="auto">
            <a:xfrm>
              <a:off x="1844674" y="3576638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L2$</a:t>
              </a:r>
            </a:p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Bank</a:t>
              </a:r>
            </a:p>
          </p:txBody>
        </p:sp>
        <p:sp>
          <p:nvSpPr>
            <p:cNvPr id="166930" name="AutoShape 42"/>
            <p:cNvSpPr>
              <a:spLocks noChangeArrowheads="1"/>
            </p:cNvSpPr>
            <p:nvPr/>
          </p:nvSpPr>
          <p:spPr bwMode="auto">
            <a:xfrm>
              <a:off x="3681413" y="3576638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mem</a:t>
              </a:r>
              <a:b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</a:br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cont</a:t>
              </a:r>
            </a:p>
          </p:txBody>
        </p:sp>
        <p:sp>
          <p:nvSpPr>
            <p:cNvPr id="166931" name="Line 43"/>
            <p:cNvSpPr>
              <a:spLocks noChangeShapeType="1"/>
            </p:cNvSpPr>
            <p:nvPr/>
          </p:nvSpPr>
          <p:spPr bwMode="auto">
            <a:xfrm>
              <a:off x="211296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32" name="Line 44"/>
            <p:cNvSpPr>
              <a:spLocks noChangeShapeType="1"/>
            </p:cNvSpPr>
            <p:nvPr/>
          </p:nvSpPr>
          <p:spPr bwMode="auto">
            <a:xfrm>
              <a:off x="1993900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33" name="Line 45"/>
            <p:cNvSpPr>
              <a:spLocks noChangeShapeType="1"/>
            </p:cNvSpPr>
            <p:nvPr/>
          </p:nvSpPr>
          <p:spPr bwMode="auto">
            <a:xfrm>
              <a:off x="187801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34" name="Line 46"/>
            <p:cNvSpPr>
              <a:spLocks noChangeShapeType="1"/>
            </p:cNvSpPr>
            <p:nvPr/>
          </p:nvSpPr>
          <p:spPr bwMode="auto">
            <a:xfrm>
              <a:off x="176371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35" name="Line 47"/>
            <p:cNvSpPr>
              <a:spLocks noChangeShapeType="1"/>
            </p:cNvSpPr>
            <p:nvPr/>
          </p:nvSpPr>
          <p:spPr bwMode="auto">
            <a:xfrm>
              <a:off x="3871278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36" name="Line 48"/>
            <p:cNvSpPr>
              <a:spLocks noChangeShapeType="1"/>
            </p:cNvSpPr>
            <p:nvPr/>
          </p:nvSpPr>
          <p:spPr bwMode="auto">
            <a:xfrm>
              <a:off x="3755390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37" name="AutoShape 42"/>
            <p:cNvSpPr>
              <a:spLocks noChangeArrowheads="1"/>
            </p:cNvSpPr>
            <p:nvPr/>
          </p:nvSpPr>
          <p:spPr bwMode="auto">
            <a:xfrm>
              <a:off x="3833813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Memory</a:t>
              </a:r>
              <a:b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</a:br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Controller</a:t>
              </a:r>
            </a:p>
          </p:txBody>
        </p:sp>
        <p:sp>
          <p:nvSpPr>
            <p:cNvPr id="166938" name="Oval 18"/>
            <p:cNvSpPr>
              <a:spLocks noChangeAspect="1" noChangeArrowheads="1"/>
            </p:cNvSpPr>
            <p:nvPr/>
          </p:nvSpPr>
          <p:spPr bwMode="auto">
            <a:xfrm>
              <a:off x="1271954" y="210756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  <p:sp>
          <p:nvSpPr>
            <p:cNvPr id="166939" name="Line 43"/>
            <p:cNvSpPr>
              <a:spLocks noChangeShapeType="1"/>
            </p:cNvSpPr>
            <p:nvPr/>
          </p:nvSpPr>
          <p:spPr bwMode="auto">
            <a:xfrm>
              <a:off x="3124200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40" name="Line 44"/>
            <p:cNvSpPr>
              <a:spLocks noChangeShapeType="1"/>
            </p:cNvSpPr>
            <p:nvPr/>
          </p:nvSpPr>
          <p:spPr bwMode="auto">
            <a:xfrm>
              <a:off x="2567354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41" name="Line 45"/>
            <p:cNvSpPr>
              <a:spLocks noChangeShapeType="1"/>
            </p:cNvSpPr>
            <p:nvPr/>
          </p:nvSpPr>
          <p:spPr bwMode="auto">
            <a:xfrm>
              <a:off x="2045677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42" name="Line 46"/>
            <p:cNvSpPr>
              <a:spLocks noChangeShapeType="1"/>
            </p:cNvSpPr>
            <p:nvPr/>
          </p:nvSpPr>
          <p:spPr bwMode="auto">
            <a:xfrm>
              <a:off x="1524000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43" name="AutoShape 42"/>
            <p:cNvSpPr>
              <a:spLocks noChangeArrowheads="1"/>
            </p:cNvSpPr>
            <p:nvPr/>
          </p:nvSpPr>
          <p:spPr bwMode="auto">
            <a:xfrm>
              <a:off x="5867400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endParaRPr kumimoji="1" lang="en-US" altLang="ko-KR" b="1" smtClean="0">
                <a:solidFill>
                  <a:srgbClr val="FFFFFF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6944" name="Line 47"/>
            <p:cNvSpPr>
              <a:spLocks noChangeShapeType="1"/>
            </p:cNvSpPr>
            <p:nvPr/>
          </p:nvSpPr>
          <p:spPr bwMode="auto">
            <a:xfrm>
              <a:off x="3996690" y="3273425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45" name="Line 47"/>
            <p:cNvSpPr>
              <a:spLocks noChangeShapeType="1"/>
            </p:cNvSpPr>
            <p:nvPr/>
          </p:nvSpPr>
          <p:spPr bwMode="auto">
            <a:xfrm>
              <a:off x="4114800" y="3273425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46" name="AutoShape 42"/>
            <p:cNvSpPr>
              <a:spLocks noChangeArrowheads="1"/>
            </p:cNvSpPr>
            <p:nvPr/>
          </p:nvSpPr>
          <p:spPr bwMode="auto">
            <a:xfrm>
              <a:off x="5979136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endParaRPr kumimoji="1" lang="en-US" altLang="ko-KR" b="1" smtClean="0">
                <a:solidFill>
                  <a:srgbClr val="FFFFFF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6947" name="AutoShape 42"/>
            <p:cNvSpPr>
              <a:spLocks noChangeArrowheads="1"/>
            </p:cNvSpPr>
            <p:nvPr/>
          </p:nvSpPr>
          <p:spPr bwMode="auto">
            <a:xfrm>
              <a:off x="6119813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Accelerator</a:t>
              </a:r>
            </a:p>
          </p:txBody>
        </p:sp>
        <p:sp>
          <p:nvSpPr>
            <p:cNvPr id="166948" name="Line 43"/>
            <p:cNvSpPr>
              <a:spLocks noChangeShapeType="1"/>
            </p:cNvSpPr>
            <p:nvPr/>
          </p:nvSpPr>
          <p:spPr bwMode="auto">
            <a:xfrm>
              <a:off x="632460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49" name="Line 44"/>
            <p:cNvSpPr>
              <a:spLocks noChangeShapeType="1"/>
            </p:cNvSpPr>
            <p:nvPr/>
          </p:nvSpPr>
          <p:spPr bwMode="auto">
            <a:xfrm>
              <a:off x="6205537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50" name="Line 45"/>
            <p:cNvSpPr>
              <a:spLocks noChangeShapeType="1"/>
            </p:cNvSpPr>
            <p:nvPr/>
          </p:nvSpPr>
          <p:spPr bwMode="auto">
            <a:xfrm>
              <a:off x="608965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51" name="Line 46"/>
            <p:cNvSpPr>
              <a:spLocks noChangeShapeType="1"/>
            </p:cNvSpPr>
            <p:nvPr/>
          </p:nvSpPr>
          <p:spPr bwMode="auto">
            <a:xfrm>
              <a:off x="597535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52" name="AutoShape 40"/>
            <p:cNvSpPr>
              <a:spLocks noChangeArrowheads="1"/>
            </p:cNvSpPr>
            <p:nvPr/>
          </p:nvSpPr>
          <p:spPr bwMode="auto">
            <a:xfrm>
              <a:off x="1973628" y="3578225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L2$</a:t>
              </a:r>
            </a:p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Bank</a:t>
              </a:r>
            </a:p>
          </p:txBody>
        </p:sp>
        <p:sp>
          <p:nvSpPr>
            <p:cNvPr id="166953" name="AutoShape 40"/>
            <p:cNvSpPr>
              <a:spLocks noChangeArrowheads="1"/>
            </p:cNvSpPr>
            <p:nvPr/>
          </p:nvSpPr>
          <p:spPr bwMode="auto">
            <a:xfrm>
              <a:off x="2114305" y="3578225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L2$</a:t>
              </a:r>
            </a:p>
            <a:p>
              <a:pPr algn="ctr" latinLnBrk="1"/>
              <a:r>
                <a:rPr kumimoji="1" lang="en-US" altLang="ko-KR" b="1" smtClean="0">
                  <a:solidFill>
                    <a:srgbClr val="FFFFFF"/>
                  </a:solidFill>
                  <a:ea typeface="굴림" charset="0"/>
                  <a:cs typeface="굴림" charset="0"/>
                </a:rPr>
                <a:t>Bank</a:t>
              </a:r>
            </a:p>
          </p:txBody>
        </p:sp>
        <p:sp>
          <p:nvSpPr>
            <p:cNvPr id="166954" name="Oval 34"/>
            <p:cNvSpPr>
              <a:spLocks noChangeAspect="1" noChangeArrowheads="1"/>
            </p:cNvSpPr>
            <p:nvPr/>
          </p:nvSpPr>
          <p:spPr bwMode="auto">
            <a:xfrm>
              <a:off x="1793922" y="2113133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  <p:sp>
          <p:nvSpPr>
            <p:cNvPr id="166955" name="Oval 35"/>
            <p:cNvSpPr>
              <a:spLocks noChangeAspect="1" noChangeArrowheads="1"/>
            </p:cNvSpPr>
            <p:nvPr/>
          </p:nvSpPr>
          <p:spPr bwMode="auto">
            <a:xfrm>
              <a:off x="2327322" y="211899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  <p:sp>
          <p:nvSpPr>
            <p:cNvPr id="166956" name="Oval 36"/>
            <p:cNvSpPr>
              <a:spLocks noChangeAspect="1" noChangeArrowheads="1"/>
            </p:cNvSpPr>
            <p:nvPr/>
          </p:nvSpPr>
          <p:spPr bwMode="auto">
            <a:xfrm>
              <a:off x="2860722" y="211899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3429000" y="2587381"/>
              <a:ext cx="1905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958" name="Oval 38"/>
            <p:cNvSpPr>
              <a:spLocks noChangeAspect="1" noChangeArrowheads="1"/>
            </p:cNvSpPr>
            <p:nvPr/>
          </p:nvSpPr>
          <p:spPr bwMode="auto">
            <a:xfrm>
              <a:off x="5486400" y="209994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  <p:sp>
          <p:nvSpPr>
            <p:cNvPr id="166959" name="Line 43"/>
            <p:cNvSpPr>
              <a:spLocks noChangeShapeType="1"/>
            </p:cNvSpPr>
            <p:nvPr/>
          </p:nvSpPr>
          <p:spPr bwMode="auto">
            <a:xfrm>
              <a:off x="7338646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60" name="Line 44"/>
            <p:cNvSpPr>
              <a:spLocks noChangeShapeType="1"/>
            </p:cNvSpPr>
            <p:nvPr/>
          </p:nvSpPr>
          <p:spPr bwMode="auto">
            <a:xfrm>
              <a:off x="6781800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61" name="Line 45"/>
            <p:cNvSpPr>
              <a:spLocks noChangeShapeType="1"/>
            </p:cNvSpPr>
            <p:nvPr/>
          </p:nvSpPr>
          <p:spPr bwMode="auto">
            <a:xfrm>
              <a:off x="6260123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62" name="Line 46"/>
            <p:cNvSpPr>
              <a:spLocks noChangeShapeType="1"/>
            </p:cNvSpPr>
            <p:nvPr/>
          </p:nvSpPr>
          <p:spPr bwMode="auto">
            <a:xfrm>
              <a:off x="5738446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6963" name="Oval 43"/>
            <p:cNvSpPr>
              <a:spLocks noChangeAspect="1" noChangeArrowheads="1"/>
            </p:cNvSpPr>
            <p:nvPr/>
          </p:nvSpPr>
          <p:spPr bwMode="auto">
            <a:xfrm>
              <a:off x="6008368" y="2105513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  <p:sp>
          <p:nvSpPr>
            <p:cNvPr id="166964" name="Oval 44"/>
            <p:cNvSpPr>
              <a:spLocks noChangeAspect="1" noChangeArrowheads="1"/>
            </p:cNvSpPr>
            <p:nvPr/>
          </p:nvSpPr>
          <p:spPr bwMode="auto">
            <a:xfrm>
              <a:off x="6541768" y="211137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  <p:sp>
          <p:nvSpPr>
            <p:cNvPr id="166965" name="Oval 45"/>
            <p:cNvSpPr>
              <a:spLocks noChangeAspect="1" noChangeArrowheads="1"/>
            </p:cNvSpPr>
            <p:nvPr/>
          </p:nvSpPr>
          <p:spPr bwMode="auto">
            <a:xfrm>
              <a:off x="7075168" y="211137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P</a:t>
              </a:r>
            </a:p>
          </p:txBody>
        </p:sp>
      </p:grp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1033463" y="3265488"/>
            <a:ext cx="7043737" cy="384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smtClean="0">
                <a:solidFill>
                  <a:srgbClr val="000000"/>
                </a:solidFill>
                <a:ea typeface="굴림" charset="0"/>
                <a:cs typeface="굴림" charset="0"/>
              </a:rPr>
              <a:t>On-chip Network</a:t>
            </a:r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1155700" y="1644650"/>
            <a:ext cx="6943725" cy="793750"/>
            <a:chOff x="1155700" y="1263650"/>
            <a:chExt cx="6943086" cy="793750"/>
          </a:xfrm>
        </p:grpSpPr>
        <p:grpSp>
          <p:nvGrpSpPr>
            <p:cNvPr id="4" name="Group 128"/>
            <p:cNvGrpSpPr/>
            <p:nvPr/>
          </p:nvGrpSpPr>
          <p:grpSpPr>
            <a:xfrm>
              <a:off x="1242060" y="1600200"/>
              <a:ext cx="6145530" cy="457200"/>
              <a:chOff x="1242060" y="1600200"/>
              <a:chExt cx="6145530" cy="457200"/>
            </a:xfrm>
            <a:solidFill>
              <a:srgbClr val="FFFF00"/>
            </a:solidFill>
          </p:grpSpPr>
          <p:grpSp>
            <p:nvGrpSpPr>
              <p:cNvPr id="5" name="Group 99"/>
              <p:cNvGrpSpPr/>
              <p:nvPr/>
            </p:nvGrpSpPr>
            <p:grpSpPr>
              <a:xfrm>
                <a:off x="12420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83" name="Rectangle 82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84" name="Curved Connector 83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Curved Connector 84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Group 100"/>
              <p:cNvGrpSpPr/>
              <p:nvPr/>
            </p:nvGrpSpPr>
            <p:grpSpPr>
              <a:xfrm>
                <a:off x="182880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81" name="Curved Connector 80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Curved Connector 81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Group 104"/>
              <p:cNvGrpSpPr/>
              <p:nvPr/>
            </p:nvGrpSpPr>
            <p:grpSpPr>
              <a:xfrm>
                <a:off x="23088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77" name="Rectangle 76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78" name="Curved Connector 77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Curved Connector 78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108"/>
              <p:cNvGrpSpPr/>
              <p:nvPr/>
            </p:nvGrpSpPr>
            <p:grpSpPr>
              <a:xfrm>
                <a:off x="28422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74" name="Rectangle 73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75" name="Curved Connector 74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Curved Connector 75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112"/>
              <p:cNvGrpSpPr/>
              <p:nvPr/>
            </p:nvGrpSpPr>
            <p:grpSpPr>
              <a:xfrm>
                <a:off x="54292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71" name="Rectangle 70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72" name="Curved Connector 71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Curved Connector 72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116"/>
              <p:cNvGrpSpPr/>
              <p:nvPr/>
            </p:nvGrpSpPr>
            <p:grpSpPr>
              <a:xfrm>
                <a:off x="601599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68" name="Rectangle 67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69" name="Curved Connector 68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urved Connector 69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20"/>
              <p:cNvGrpSpPr/>
              <p:nvPr/>
            </p:nvGrpSpPr>
            <p:grpSpPr>
              <a:xfrm>
                <a:off x="64960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65" name="Rectangle 64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66" name="Curved Connector 65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urved Connector 66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24"/>
              <p:cNvGrpSpPr/>
              <p:nvPr/>
            </p:nvGrpSpPr>
            <p:grpSpPr>
              <a:xfrm>
                <a:off x="70294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latin typeface="Tahoma"/>
                  </a:endParaRPr>
                </a:p>
              </p:txBody>
            </p:sp>
            <p:cxnSp>
              <p:nvCxnSpPr>
                <p:cNvPr id="63" name="Curved Connector 62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urved Connector 63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6921" name="TextBox 49"/>
            <p:cNvSpPr txBox="1">
              <a:spLocks noChangeArrowheads="1"/>
            </p:cNvSpPr>
            <p:nvPr/>
          </p:nvSpPr>
          <p:spPr bwMode="auto">
            <a:xfrm>
              <a:off x="1155700" y="12689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App1</a:t>
              </a:r>
            </a:p>
          </p:txBody>
        </p:sp>
        <p:sp>
          <p:nvSpPr>
            <p:cNvPr id="166922" name="TextBox 50"/>
            <p:cNvSpPr txBox="1">
              <a:spLocks noChangeArrowheads="1"/>
            </p:cNvSpPr>
            <p:nvPr/>
          </p:nvSpPr>
          <p:spPr bwMode="auto">
            <a:xfrm>
              <a:off x="1767289" y="126365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App2</a:t>
              </a:r>
            </a:p>
          </p:txBody>
        </p:sp>
        <p:sp>
          <p:nvSpPr>
            <p:cNvPr id="166923" name="TextBox 51"/>
            <p:cNvSpPr txBox="1">
              <a:spLocks noChangeArrowheads="1"/>
            </p:cNvSpPr>
            <p:nvPr/>
          </p:nvSpPr>
          <p:spPr bwMode="auto">
            <a:xfrm>
              <a:off x="6929839" y="1282700"/>
              <a:ext cx="11689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 N+1</a:t>
              </a:r>
            </a:p>
          </p:txBody>
        </p:sp>
        <p:sp>
          <p:nvSpPr>
            <p:cNvPr id="166924" name="TextBox 52"/>
            <p:cNvSpPr txBox="1">
              <a:spLocks noChangeArrowheads="1"/>
            </p:cNvSpPr>
            <p:nvPr/>
          </p:nvSpPr>
          <p:spPr bwMode="auto">
            <a:xfrm>
              <a:off x="6248400" y="1295400"/>
              <a:ext cx="874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 N</a:t>
              </a:r>
            </a:p>
          </p:txBody>
        </p:sp>
      </p:grpSp>
      <p:sp>
        <p:nvSpPr>
          <p:cNvPr id="86" name="Title 1"/>
          <p:cNvSpPr txBox="1">
            <a:spLocks/>
          </p:cNvSpPr>
          <p:nvPr/>
        </p:nvSpPr>
        <p:spPr>
          <a:xfrm>
            <a:off x="762000" y="5181600"/>
            <a:ext cx="7772400" cy="914400"/>
          </a:xfrm>
          <a:prstGeom prst="rect">
            <a:avLst/>
          </a:prstGeom>
        </p:spPr>
        <p:txBody>
          <a:bodyPr bIns="91440"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6633"/>
                </a:solidFill>
              </a:rPr>
              <a:t>On-chip Network is a </a:t>
            </a:r>
            <a:r>
              <a:rPr lang="en-US" sz="2800" b="1" dirty="0">
                <a:solidFill>
                  <a:srgbClr val="FF0000"/>
                </a:solidFill>
              </a:rPr>
              <a:t>critical</a:t>
            </a:r>
            <a:r>
              <a:rPr lang="en-US" sz="2800" b="1" dirty="0">
                <a:solidFill>
                  <a:srgbClr val="006633"/>
                </a:solidFill>
              </a:rPr>
              <a:t> resource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shared</a:t>
            </a:r>
            <a:r>
              <a:rPr lang="en-US" sz="2800" b="1" dirty="0">
                <a:solidFill>
                  <a:srgbClr val="006633"/>
                </a:solidFill>
              </a:rPr>
              <a:t> by </a:t>
            </a:r>
            <a:r>
              <a:rPr lang="en-US" sz="2800" b="1" dirty="0">
                <a:solidFill>
                  <a:srgbClr val="FF0000"/>
                </a:solidFill>
              </a:rPr>
              <a:t>multiple</a:t>
            </a:r>
            <a:r>
              <a:rPr lang="en-US" sz="2800" b="1" dirty="0">
                <a:solidFill>
                  <a:srgbClr val="006633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41743082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86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Rectangle 220"/>
          <p:cNvSpPr>
            <a:spLocks noChangeArrowheads="1"/>
          </p:cNvSpPr>
          <p:nvPr/>
        </p:nvSpPr>
        <p:spPr bwMode="auto">
          <a:xfrm>
            <a:off x="6934200" y="3563938"/>
            <a:ext cx="1143000" cy="1676400"/>
          </a:xfrm>
          <a:prstGeom prst="rect">
            <a:avLst/>
          </a:prstGeom>
          <a:noFill/>
          <a:ln w="2540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grpSp>
        <p:nvGrpSpPr>
          <p:cNvPr id="2" name="Group 417"/>
          <p:cNvGrpSpPr>
            <a:grpSpLocks/>
          </p:cNvGrpSpPr>
          <p:nvPr/>
        </p:nvGrpSpPr>
        <p:grpSpPr bwMode="auto">
          <a:xfrm>
            <a:off x="4648200" y="2068513"/>
            <a:ext cx="2052638" cy="3781425"/>
            <a:chOff x="4724400" y="2466788"/>
            <a:chExt cx="2052161" cy="3781612"/>
          </a:xfrm>
        </p:grpSpPr>
        <p:sp>
          <p:nvSpPr>
            <p:cNvPr id="168100" name="Rectangle 58"/>
            <p:cNvSpPr>
              <a:spLocks noChangeArrowheads="1"/>
            </p:cNvSpPr>
            <p:nvPr/>
          </p:nvSpPr>
          <p:spPr bwMode="auto">
            <a:xfrm>
              <a:off x="4819193" y="2812775"/>
              <a:ext cx="63639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East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01" name="Rectangle 93"/>
            <p:cNvSpPr>
              <a:spLocks noChangeArrowheads="1"/>
            </p:cNvSpPr>
            <p:nvPr/>
          </p:nvSpPr>
          <p:spPr bwMode="auto">
            <a:xfrm>
              <a:off x="4778855" y="3528989"/>
              <a:ext cx="66595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West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02" name="Rectangle 120"/>
            <p:cNvSpPr>
              <a:spLocks noChangeArrowheads="1"/>
            </p:cNvSpPr>
            <p:nvPr/>
          </p:nvSpPr>
          <p:spPr bwMode="auto">
            <a:xfrm>
              <a:off x="4744569" y="4251815"/>
              <a:ext cx="77162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North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03" name="Rectangle 149"/>
            <p:cNvSpPr>
              <a:spLocks noChangeArrowheads="1"/>
            </p:cNvSpPr>
            <p:nvPr/>
          </p:nvSpPr>
          <p:spPr bwMode="auto">
            <a:xfrm>
              <a:off x="4724400" y="4974641"/>
              <a:ext cx="75822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South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04" name="Rectangle 176"/>
            <p:cNvSpPr>
              <a:spLocks noChangeArrowheads="1"/>
            </p:cNvSpPr>
            <p:nvPr/>
          </p:nvSpPr>
          <p:spPr bwMode="auto">
            <a:xfrm>
              <a:off x="4907935" y="5697466"/>
              <a:ext cx="54021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PE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05" name="Freeform 4"/>
            <p:cNvSpPr>
              <a:spLocks/>
            </p:cNvSpPr>
            <p:nvPr/>
          </p:nvSpPr>
          <p:spPr bwMode="auto">
            <a:xfrm>
              <a:off x="5817541" y="2743357"/>
              <a:ext cx="128071" cy="575175"/>
            </a:xfrm>
            <a:custGeom>
              <a:avLst/>
              <a:gdLst>
                <a:gd name="T0" fmla="*/ 0 w 127"/>
                <a:gd name="T1" fmla="*/ 2147483647 h 522"/>
                <a:gd name="T2" fmla="*/ 0 w 127"/>
                <a:gd name="T3" fmla="*/ 2147483647 h 522"/>
                <a:gd name="T4" fmla="*/ 2147483647 w 127"/>
                <a:gd name="T5" fmla="*/ 2147483647 h 522"/>
                <a:gd name="T6" fmla="*/ 2147483647 w 127"/>
                <a:gd name="T7" fmla="*/ 0 h 522"/>
                <a:gd name="T8" fmla="*/ 0 w 127"/>
                <a:gd name="T9" fmla="*/ 2147483647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522"/>
                <a:gd name="T17" fmla="*/ 127 w 127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06" name="Freeform 5"/>
            <p:cNvSpPr>
              <a:spLocks/>
            </p:cNvSpPr>
            <p:nvPr/>
          </p:nvSpPr>
          <p:spPr bwMode="auto">
            <a:xfrm>
              <a:off x="5817541" y="2743357"/>
              <a:ext cx="128071" cy="575175"/>
            </a:xfrm>
            <a:custGeom>
              <a:avLst/>
              <a:gdLst>
                <a:gd name="T0" fmla="*/ 0 w 127"/>
                <a:gd name="T1" fmla="*/ 2147483647 h 522"/>
                <a:gd name="T2" fmla="*/ 0 w 127"/>
                <a:gd name="T3" fmla="*/ 2147483647 h 522"/>
                <a:gd name="T4" fmla="*/ 2147483647 w 127"/>
                <a:gd name="T5" fmla="*/ 2147483647 h 522"/>
                <a:gd name="T6" fmla="*/ 2147483647 w 127"/>
                <a:gd name="T7" fmla="*/ 0 h 522"/>
                <a:gd name="T8" fmla="*/ 0 w 127"/>
                <a:gd name="T9" fmla="*/ 2147483647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522"/>
                <a:gd name="T17" fmla="*/ 127 w 127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07" name="Freeform 6"/>
            <p:cNvSpPr>
              <a:spLocks/>
            </p:cNvSpPr>
            <p:nvPr/>
          </p:nvSpPr>
          <p:spPr bwMode="auto">
            <a:xfrm>
              <a:off x="6590000" y="2743357"/>
              <a:ext cx="130088" cy="575175"/>
            </a:xfrm>
            <a:custGeom>
              <a:avLst/>
              <a:gdLst>
                <a:gd name="T0" fmla="*/ 2147483647 w 129"/>
                <a:gd name="T1" fmla="*/ 2147483647 h 522"/>
                <a:gd name="T2" fmla="*/ 2147483647 w 129"/>
                <a:gd name="T3" fmla="*/ 2147483647 h 522"/>
                <a:gd name="T4" fmla="*/ 0 w 129"/>
                <a:gd name="T5" fmla="*/ 2147483647 h 522"/>
                <a:gd name="T6" fmla="*/ 0 w 129"/>
                <a:gd name="T7" fmla="*/ 0 h 522"/>
                <a:gd name="T8" fmla="*/ 2147483647 w 129"/>
                <a:gd name="T9" fmla="*/ 2147483647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"/>
                <a:gd name="T16" fmla="*/ 0 h 522"/>
                <a:gd name="T17" fmla="*/ 129 w 129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08" name="Freeform 7"/>
            <p:cNvSpPr>
              <a:spLocks/>
            </p:cNvSpPr>
            <p:nvPr/>
          </p:nvSpPr>
          <p:spPr bwMode="auto">
            <a:xfrm>
              <a:off x="6590000" y="2743357"/>
              <a:ext cx="130088" cy="575175"/>
            </a:xfrm>
            <a:custGeom>
              <a:avLst/>
              <a:gdLst>
                <a:gd name="T0" fmla="*/ 2147483647 w 129"/>
                <a:gd name="T1" fmla="*/ 2147483647 h 522"/>
                <a:gd name="T2" fmla="*/ 2147483647 w 129"/>
                <a:gd name="T3" fmla="*/ 2147483647 h 522"/>
                <a:gd name="T4" fmla="*/ 0 w 129"/>
                <a:gd name="T5" fmla="*/ 2147483647 h 522"/>
                <a:gd name="T6" fmla="*/ 0 w 129"/>
                <a:gd name="T7" fmla="*/ 0 h 522"/>
                <a:gd name="T8" fmla="*/ 2147483647 w 129"/>
                <a:gd name="T9" fmla="*/ 2147483647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"/>
                <a:gd name="T16" fmla="*/ 0 h 522"/>
                <a:gd name="T17" fmla="*/ 129 w 129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09" name="Rectangle 8"/>
            <p:cNvSpPr>
              <a:spLocks noChangeArrowheads="1"/>
            </p:cNvSpPr>
            <p:nvPr/>
          </p:nvSpPr>
          <p:spPr bwMode="auto">
            <a:xfrm>
              <a:off x="6023261" y="2743357"/>
              <a:ext cx="412449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10" name="Rectangle 9"/>
            <p:cNvSpPr>
              <a:spLocks noChangeArrowheads="1"/>
            </p:cNvSpPr>
            <p:nvPr/>
          </p:nvSpPr>
          <p:spPr bwMode="auto">
            <a:xfrm>
              <a:off x="6023261" y="2743357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11" name="Rectangle 10"/>
            <p:cNvSpPr>
              <a:spLocks noChangeArrowheads="1"/>
            </p:cNvSpPr>
            <p:nvPr/>
          </p:nvSpPr>
          <p:spPr bwMode="auto">
            <a:xfrm>
              <a:off x="6108978" y="2746662"/>
              <a:ext cx="26930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0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12" name="Freeform 12"/>
            <p:cNvSpPr>
              <a:spLocks noEditPoints="1"/>
            </p:cNvSpPr>
            <p:nvPr/>
          </p:nvSpPr>
          <p:spPr bwMode="auto">
            <a:xfrm>
              <a:off x="5476691" y="2466788"/>
              <a:ext cx="1299870" cy="902431"/>
            </a:xfrm>
            <a:custGeom>
              <a:avLst/>
              <a:gdLst>
                <a:gd name="T0" fmla="*/ 2147483647 w 3049"/>
                <a:gd name="T1" fmla="*/ 2147483647 h 1937"/>
                <a:gd name="T2" fmla="*/ 2147483647 w 3049"/>
                <a:gd name="T3" fmla="*/ 2147483647 h 1937"/>
                <a:gd name="T4" fmla="*/ 2147483647 w 3049"/>
                <a:gd name="T5" fmla="*/ 2147483647 h 1937"/>
                <a:gd name="T6" fmla="*/ 0 w 3049"/>
                <a:gd name="T7" fmla="*/ 2147483647 h 1937"/>
                <a:gd name="T8" fmla="*/ 0 w 3049"/>
                <a:gd name="T9" fmla="*/ 2147483647 h 1937"/>
                <a:gd name="T10" fmla="*/ 2147483647 w 3049"/>
                <a:gd name="T11" fmla="*/ 2147483647 h 1937"/>
                <a:gd name="T12" fmla="*/ 2147483647 w 3049"/>
                <a:gd name="T13" fmla="*/ 2147483647 h 1937"/>
                <a:gd name="T14" fmla="*/ 2147483647 w 3049"/>
                <a:gd name="T15" fmla="*/ 2147483647 h 1937"/>
                <a:gd name="T16" fmla="*/ 2147483647 w 3049"/>
                <a:gd name="T17" fmla="*/ 2147483647 h 1937"/>
                <a:gd name="T18" fmla="*/ 2147483647 w 3049"/>
                <a:gd name="T19" fmla="*/ 2147483647 h 1937"/>
                <a:gd name="T20" fmla="*/ 0 w 3049"/>
                <a:gd name="T21" fmla="*/ 2147483647 h 1937"/>
                <a:gd name="T22" fmla="*/ 2147483647 w 3049"/>
                <a:gd name="T23" fmla="*/ 2147483647 h 1937"/>
                <a:gd name="T24" fmla="*/ 2147483647 w 3049"/>
                <a:gd name="T25" fmla="*/ 2147483647 h 1937"/>
                <a:gd name="T26" fmla="*/ 2147483647 w 3049"/>
                <a:gd name="T27" fmla="*/ 2147483647 h 1937"/>
                <a:gd name="T28" fmla="*/ 2147483647 w 3049"/>
                <a:gd name="T29" fmla="*/ 2147483647 h 1937"/>
                <a:gd name="T30" fmla="*/ 2147483647 w 3049"/>
                <a:gd name="T31" fmla="*/ 2147483647 h 1937"/>
                <a:gd name="T32" fmla="*/ 2147483647 w 3049"/>
                <a:gd name="T33" fmla="*/ 2147483647 h 1937"/>
                <a:gd name="T34" fmla="*/ 2147483647 w 3049"/>
                <a:gd name="T35" fmla="*/ 2147483647 h 1937"/>
                <a:gd name="T36" fmla="*/ 2147483647 w 3049"/>
                <a:gd name="T37" fmla="*/ 2147483647 h 1937"/>
                <a:gd name="T38" fmla="*/ 2147483647 w 3049"/>
                <a:gd name="T39" fmla="*/ 2147483647 h 1937"/>
                <a:gd name="T40" fmla="*/ 2147483647 w 3049"/>
                <a:gd name="T41" fmla="*/ 2147483647 h 1937"/>
                <a:gd name="T42" fmla="*/ 2147483647 w 3049"/>
                <a:gd name="T43" fmla="*/ 2147483647 h 1937"/>
                <a:gd name="T44" fmla="*/ 2147483647 w 3049"/>
                <a:gd name="T45" fmla="*/ 2147483647 h 1937"/>
                <a:gd name="T46" fmla="*/ 2147483647 w 3049"/>
                <a:gd name="T47" fmla="*/ 2147483647 h 1937"/>
                <a:gd name="T48" fmla="*/ 2147483647 w 3049"/>
                <a:gd name="T49" fmla="*/ 2147483647 h 1937"/>
                <a:gd name="T50" fmla="*/ 2147483647 w 3049"/>
                <a:gd name="T51" fmla="*/ 2147483647 h 1937"/>
                <a:gd name="T52" fmla="*/ 2147483647 w 3049"/>
                <a:gd name="T53" fmla="*/ 2147483647 h 1937"/>
                <a:gd name="T54" fmla="*/ 2147483647 w 3049"/>
                <a:gd name="T55" fmla="*/ 2147483647 h 1937"/>
                <a:gd name="T56" fmla="*/ 2147483647 w 3049"/>
                <a:gd name="T57" fmla="*/ 2147483647 h 1937"/>
                <a:gd name="T58" fmla="*/ 2147483647 w 3049"/>
                <a:gd name="T59" fmla="*/ 2147483647 h 1937"/>
                <a:gd name="T60" fmla="*/ 2147483647 w 3049"/>
                <a:gd name="T61" fmla="*/ 2147483647 h 1937"/>
                <a:gd name="T62" fmla="*/ 2147483647 w 3049"/>
                <a:gd name="T63" fmla="*/ 2147483647 h 1937"/>
                <a:gd name="T64" fmla="*/ 2147483647 w 3049"/>
                <a:gd name="T65" fmla="*/ 2147483647 h 1937"/>
                <a:gd name="T66" fmla="*/ 2147483647 w 3049"/>
                <a:gd name="T67" fmla="*/ 2147483647 h 1937"/>
                <a:gd name="T68" fmla="*/ 2147483647 w 3049"/>
                <a:gd name="T69" fmla="*/ 2147483647 h 1937"/>
                <a:gd name="T70" fmla="*/ 2147483647 w 3049"/>
                <a:gd name="T71" fmla="*/ 2147483647 h 1937"/>
                <a:gd name="T72" fmla="*/ 2147483647 w 3049"/>
                <a:gd name="T73" fmla="*/ 2147483647 h 1937"/>
                <a:gd name="T74" fmla="*/ 2147483647 w 3049"/>
                <a:gd name="T75" fmla="*/ 2147483647 h 1937"/>
                <a:gd name="T76" fmla="*/ 2147483647 w 3049"/>
                <a:gd name="T77" fmla="*/ 2147483647 h 1937"/>
                <a:gd name="T78" fmla="*/ 2147483647 w 3049"/>
                <a:gd name="T79" fmla="*/ 2147483647 h 1937"/>
                <a:gd name="T80" fmla="*/ 2147483647 w 3049"/>
                <a:gd name="T81" fmla="*/ 2147483647 h 1937"/>
                <a:gd name="T82" fmla="*/ 2147483647 w 3049"/>
                <a:gd name="T83" fmla="*/ 2147483647 h 1937"/>
                <a:gd name="T84" fmla="*/ 2147483647 w 3049"/>
                <a:gd name="T85" fmla="*/ 2147483647 h 1937"/>
                <a:gd name="T86" fmla="*/ 2147483647 w 3049"/>
                <a:gd name="T87" fmla="*/ 2147483647 h 1937"/>
                <a:gd name="T88" fmla="*/ 2147483647 w 3049"/>
                <a:gd name="T89" fmla="*/ 2147483647 h 1937"/>
                <a:gd name="T90" fmla="*/ 2147483647 w 3049"/>
                <a:gd name="T91" fmla="*/ 0 h 1937"/>
                <a:gd name="T92" fmla="*/ 2147483647 w 3049"/>
                <a:gd name="T93" fmla="*/ 0 h 1937"/>
                <a:gd name="T94" fmla="*/ 2147483647 w 3049"/>
                <a:gd name="T95" fmla="*/ 2147483647 h 1937"/>
                <a:gd name="T96" fmla="*/ 2147483647 w 3049"/>
                <a:gd name="T97" fmla="*/ 2147483647 h 1937"/>
                <a:gd name="T98" fmla="*/ 2147483647 w 3049"/>
                <a:gd name="T99" fmla="*/ 2147483647 h 1937"/>
                <a:gd name="T100" fmla="*/ 2147483647 w 3049"/>
                <a:gd name="T101" fmla="*/ 2147483647 h 1937"/>
                <a:gd name="T102" fmla="*/ 2147483647 w 3049"/>
                <a:gd name="T103" fmla="*/ 2147483647 h 1937"/>
                <a:gd name="T104" fmla="*/ 2147483647 w 3049"/>
                <a:gd name="T105" fmla="*/ 0 h 1937"/>
                <a:gd name="T106" fmla="*/ 2147483647 w 3049"/>
                <a:gd name="T107" fmla="*/ 0 h 1937"/>
                <a:gd name="T108" fmla="*/ 2147483647 w 3049"/>
                <a:gd name="T109" fmla="*/ 2147483647 h 1937"/>
                <a:gd name="T110" fmla="*/ 2147483647 w 3049"/>
                <a:gd name="T111" fmla="*/ 2147483647 h 1937"/>
                <a:gd name="T112" fmla="*/ 2147483647 w 3049"/>
                <a:gd name="T113" fmla="*/ 2147483647 h 1937"/>
                <a:gd name="T114" fmla="*/ 2147483647 w 3049"/>
                <a:gd name="T115" fmla="*/ 2147483647 h 1937"/>
                <a:gd name="T116" fmla="*/ 2147483647 w 3049"/>
                <a:gd name="T117" fmla="*/ 2147483647 h 1937"/>
                <a:gd name="T118" fmla="*/ 2147483647 w 3049"/>
                <a:gd name="T119" fmla="*/ 0 h 193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049"/>
                <a:gd name="T181" fmla="*/ 0 h 1937"/>
                <a:gd name="T182" fmla="*/ 3049 w 3049"/>
                <a:gd name="T183" fmla="*/ 1937 h 193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049" h="1937">
                  <a:moveTo>
                    <a:pt x="26" y="39"/>
                  </a:moveTo>
                  <a:lnTo>
                    <a:pt x="26" y="64"/>
                  </a:lnTo>
                  <a:cubicBezTo>
                    <a:pt x="26" y="72"/>
                    <a:pt x="20" y="77"/>
                    <a:pt x="13" y="77"/>
                  </a:cubicBezTo>
                  <a:cubicBezTo>
                    <a:pt x="6" y="77"/>
                    <a:pt x="0" y="72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9"/>
                    <a:pt x="6" y="103"/>
                    <a:pt x="13" y="103"/>
                  </a:cubicBezTo>
                  <a:cubicBezTo>
                    <a:pt x="20" y="103"/>
                    <a:pt x="26" y="109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6"/>
                    <a:pt x="20" y="461"/>
                    <a:pt x="13" y="461"/>
                  </a:cubicBezTo>
                  <a:cubicBezTo>
                    <a:pt x="6" y="461"/>
                    <a:pt x="0" y="456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3"/>
                    <a:pt x="6" y="487"/>
                    <a:pt x="13" y="487"/>
                  </a:cubicBezTo>
                  <a:cubicBezTo>
                    <a:pt x="20" y="487"/>
                    <a:pt x="26" y="493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40"/>
                    <a:pt x="20" y="845"/>
                    <a:pt x="13" y="845"/>
                  </a:cubicBezTo>
                  <a:cubicBezTo>
                    <a:pt x="6" y="845"/>
                    <a:pt x="0" y="840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7"/>
                    <a:pt x="6" y="871"/>
                    <a:pt x="13" y="871"/>
                  </a:cubicBezTo>
                  <a:cubicBezTo>
                    <a:pt x="20" y="871"/>
                    <a:pt x="26" y="877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4"/>
                    <a:pt x="20" y="1229"/>
                    <a:pt x="13" y="1229"/>
                  </a:cubicBezTo>
                  <a:cubicBezTo>
                    <a:pt x="6" y="1229"/>
                    <a:pt x="0" y="1224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1"/>
                    <a:pt x="6" y="1255"/>
                    <a:pt x="13" y="1255"/>
                  </a:cubicBezTo>
                  <a:cubicBezTo>
                    <a:pt x="20" y="1255"/>
                    <a:pt x="26" y="1261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26" y="1498"/>
                  </a:moveTo>
                  <a:lnTo>
                    <a:pt x="26" y="1524"/>
                  </a:lnTo>
                  <a:cubicBezTo>
                    <a:pt x="26" y="1531"/>
                    <a:pt x="20" y="1536"/>
                    <a:pt x="13" y="1536"/>
                  </a:cubicBezTo>
                  <a:cubicBezTo>
                    <a:pt x="6" y="1536"/>
                    <a:pt x="0" y="1531"/>
                    <a:pt x="0" y="1524"/>
                  </a:cubicBezTo>
                  <a:lnTo>
                    <a:pt x="0" y="1498"/>
                  </a:lnTo>
                  <a:cubicBezTo>
                    <a:pt x="0" y="1491"/>
                    <a:pt x="6" y="1485"/>
                    <a:pt x="13" y="1485"/>
                  </a:cubicBezTo>
                  <a:cubicBezTo>
                    <a:pt x="20" y="1485"/>
                    <a:pt x="26" y="1491"/>
                    <a:pt x="26" y="1498"/>
                  </a:cubicBezTo>
                  <a:close/>
                  <a:moveTo>
                    <a:pt x="26" y="1575"/>
                  </a:moveTo>
                  <a:lnTo>
                    <a:pt x="26" y="1600"/>
                  </a:lnTo>
                  <a:cubicBezTo>
                    <a:pt x="26" y="1608"/>
                    <a:pt x="20" y="1613"/>
                    <a:pt x="13" y="1613"/>
                  </a:cubicBezTo>
                  <a:cubicBezTo>
                    <a:pt x="6" y="1613"/>
                    <a:pt x="0" y="1608"/>
                    <a:pt x="0" y="1600"/>
                  </a:cubicBezTo>
                  <a:lnTo>
                    <a:pt x="0" y="1575"/>
                  </a:lnTo>
                  <a:cubicBezTo>
                    <a:pt x="0" y="1568"/>
                    <a:pt x="6" y="1562"/>
                    <a:pt x="13" y="1562"/>
                  </a:cubicBezTo>
                  <a:cubicBezTo>
                    <a:pt x="20" y="1562"/>
                    <a:pt x="26" y="1568"/>
                    <a:pt x="26" y="1575"/>
                  </a:cubicBezTo>
                  <a:close/>
                  <a:moveTo>
                    <a:pt x="26" y="1652"/>
                  </a:moveTo>
                  <a:lnTo>
                    <a:pt x="26" y="1677"/>
                  </a:lnTo>
                  <a:cubicBezTo>
                    <a:pt x="26" y="1684"/>
                    <a:pt x="20" y="1690"/>
                    <a:pt x="13" y="1690"/>
                  </a:cubicBezTo>
                  <a:cubicBezTo>
                    <a:pt x="6" y="1690"/>
                    <a:pt x="0" y="1684"/>
                    <a:pt x="0" y="1677"/>
                  </a:cubicBezTo>
                  <a:lnTo>
                    <a:pt x="0" y="1652"/>
                  </a:lnTo>
                  <a:cubicBezTo>
                    <a:pt x="0" y="1645"/>
                    <a:pt x="6" y="1639"/>
                    <a:pt x="13" y="1639"/>
                  </a:cubicBezTo>
                  <a:cubicBezTo>
                    <a:pt x="20" y="1639"/>
                    <a:pt x="26" y="1645"/>
                    <a:pt x="26" y="1652"/>
                  </a:cubicBezTo>
                  <a:close/>
                  <a:moveTo>
                    <a:pt x="26" y="1728"/>
                  </a:moveTo>
                  <a:lnTo>
                    <a:pt x="26" y="1754"/>
                  </a:lnTo>
                  <a:cubicBezTo>
                    <a:pt x="26" y="1761"/>
                    <a:pt x="20" y="1767"/>
                    <a:pt x="13" y="1767"/>
                  </a:cubicBezTo>
                  <a:cubicBezTo>
                    <a:pt x="6" y="1767"/>
                    <a:pt x="0" y="1761"/>
                    <a:pt x="0" y="1754"/>
                  </a:cubicBezTo>
                  <a:lnTo>
                    <a:pt x="0" y="1728"/>
                  </a:lnTo>
                  <a:cubicBezTo>
                    <a:pt x="0" y="1721"/>
                    <a:pt x="6" y="1716"/>
                    <a:pt x="13" y="1716"/>
                  </a:cubicBezTo>
                  <a:cubicBezTo>
                    <a:pt x="20" y="1716"/>
                    <a:pt x="26" y="1721"/>
                    <a:pt x="26" y="1728"/>
                  </a:cubicBezTo>
                  <a:close/>
                  <a:moveTo>
                    <a:pt x="26" y="1805"/>
                  </a:moveTo>
                  <a:lnTo>
                    <a:pt x="26" y="1831"/>
                  </a:lnTo>
                  <a:cubicBezTo>
                    <a:pt x="26" y="1838"/>
                    <a:pt x="20" y="1844"/>
                    <a:pt x="13" y="1844"/>
                  </a:cubicBezTo>
                  <a:cubicBezTo>
                    <a:pt x="6" y="1844"/>
                    <a:pt x="0" y="1838"/>
                    <a:pt x="0" y="1831"/>
                  </a:cubicBezTo>
                  <a:lnTo>
                    <a:pt x="0" y="1805"/>
                  </a:lnTo>
                  <a:cubicBezTo>
                    <a:pt x="0" y="1798"/>
                    <a:pt x="6" y="1792"/>
                    <a:pt x="13" y="1792"/>
                  </a:cubicBezTo>
                  <a:cubicBezTo>
                    <a:pt x="20" y="1792"/>
                    <a:pt x="26" y="1798"/>
                    <a:pt x="26" y="1805"/>
                  </a:cubicBezTo>
                  <a:close/>
                  <a:moveTo>
                    <a:pt x="26" y="1882"/>
                  </a:moveTo>
                  <a:lnTo>
                    <a:pt x="26" y="1908"/>
                  </a:lnTo>
                  <a:cubicBezTo>
                    <a:pt x="26" y="1915"/>
                    <a:pt x="20" y="1920"/>
                    <a:pt x="13" y="1920"/>
                  </a:cubicBezTo>
                  <a:cubicBezTo>
                    <a:pt x="6" y="1920"/>
                    <a:pt x="0" y="1915"/>
                    <a:pt x="0" y="1908"/>
                  </a:cubicBezTo>
                  <a:lnTo>
                    <a:pt x="0" y="1882"/>
                  </a:lnTo>
                  <a:cubicBezTo>
                    <a:pt x="0" y="1875"/>
                    <a:pt x="6" y="1869"/>
                    <a:pt x="13" y="1869"/>
                  </a:cubicBezTo>
                  <a:cubicBezTo>
                    <a:pt x="20" y="1869"/>
                    <a:pt x="26" y="1875"/>
                    <a:pt x="26" y="1882"/>
                  </a:cubicBezTo>
                  <a:close/>
                  <a:moveTo>
                    <a:pt x="48" y="1911"/>
                  </a:moveTo>
                  <a:lnTo>
                    <a:pt x="73" y="1911"/>
                  </a:lnTo>
                  <a:cubicBezTo>
                    <a:pt x="80" y="1911"/>
                    <a:pt x="86" y="1917"/>
                    <a:pt x="86" y="1924"/>
                  </a:cubicBezTo>
                  <a:cubicBezTo>
                    <a:pt x="86" y="1931"/>
                    <a:pt x="80" y="1937"/>
                    <a:pt x="73" y="1937"/>
                  </a:cubicBezTo>
                  <a:lnTo>
                    <a:pt x="48" y="1937"/>
                  </a:lnTo>
                  <a:cubicBezTo>
                    <a:pt x="41" y="1937"/>
                    <a:pt x="35" y="1931"/>
                    <a:pt x="35" y="1924"/>
                  </a:cubicBezTo>
                  <a:cubicBezTo>
                    <a:pt x="35" y="1917"/>
                    <a:pt x="41" y="1911"/>
                    <a:pt x="48" y="1911"/>
                  </a:cubicBezTo>
                  <a:close/>
                  <a:moveTo>
                    <a:pt x="124" y="1911"/>
                  </a:moveTo>
                  <a:lnTo>
                    <a:pt x="150" y="1911"/>
                  </a:lnTo>
                  <a:cubicBezTo>
                    <a:pt x="157" y="1911"/>
                    <a:pt x="163" y="1917"/>
                    <a:pt x="163" y="1924"/>
                  </a:cubicBezTo>
                  <a:cubicBezTo>
                    <a:pt x="163" y="1931"/>
                    <a:pt x="157" y="1937"/>
                    <a:pt x="150" y="1937"/>
                  </a:cubicBezTo>
                  <a:lnTo>
                    <a:pt x="124" y="1937"/>
                  </a:lnTo>
                  <a:cubicBezTo>
                    <a:pt x="117" y="1937"/>
                    <a:pt x="112" y="1931"/>
                    <a:pt x="112" y="1924"/>
                  </a:cubicBezTo>
                  <a:cubicBezTo>
                    <a:pt x="112" y="1917"/>
                    <a:pt x="117" y="1911"/>
                    <a:pt x="124" y="1911"/>
                  </a:cubicBezTo>
                  <a:close/>
                  <a:moveTo>
                    <a:pt x="201" y="1911"/>
                  </a:moveTo>
                  <a:lnTo>
                    <a:pt x="227" y="1911"/>
                  </a:lnTo>
                  <a:cubicBezTo>
                    <a:pt x="234" y="1911"/>
                    <a:pt x="240" y="1917"/>
                    <a:pt x="240" y="1924"/>
                  </a:cubicBezTo>
                  <a:cubicBezTo>
                    <a:pt x="240" y="1931"/>
                    <a:pt x="234" y="1937"/>
                    <a:pt x="227" y="1937"/>
                  </a:cubicBezTo>
                  <a:lnTo>
                    <a:pt x="201" y="1937"/>
                  </a:lnTo>
                  <a:cubicBezTo>
                    <a:pt x="194" y="1937"/>
                    <a:pt x="188" y="1931"/>
                    <a:pt x="188" y="1924"/>
                  </a:cubicBezTo>
                  <a:cubicBezTo>
                    <a:pt x="188" y="1917"/>
                    <a:pt x="194" y="1911"/>
                    <a:pt x="201" y="1911"/>
                  </a:cubicBezTo>
                  <a:close/>
                  <a:moveTo>
                    <a:pt x="278" y="1911"/>
                  </a:moveTo>
                  <a:lnTo>
                    <a:pt x="304" y="1911"/>
                  </a:lnTo>
                  <a:cubicBezTo>
                    <a:pt x="311" y="1911"/>
                    <a:pt x="316" y="1917"/>
                    <a:pt x="316" y="1924"/>
                  </a:cubicBezTo>
                  <a:cubicBezTo>
                    <a:pt x="316" y="1931"/>
                    <a:pt x="311" y="1937"/>
                    <a:pt x="304" y="1937"/>
                  </a:cubicBezTo>
                  <a:lnTo>
                    <a:pt x="278" y="1937"/>
                  </a:lnTo>
                  <a:cubicBezTo>
                    <a:pt x="271" y="1937"/>
                    <a:pt x="265" y="1931"/>
                    <a:pt x="265" y="1924"/>
                  </a:cubicBezTo>
                  <a:cubicBezTo>
                    <a:pt x="265" y="1917"/>
                    <a:pt x="271" y="1911"/>
                    <a:pt x="278" y="1911"/>
                  </a:cubicBezTo>
                  <a:close/>
                  <a:moveTo>
                    <a:pt x="355" y="1911"/>
                  </a:moveTo>
                  <a:lnTo>
                    <a:pt x="380" y="1911"/>
                  </a:lnTo>
                  <a:cubicBezTo>
                    <a:pt x="388" y="1911"/>
                    <a:pt x="393" y="1917"/>
                    <a:pt x="393" y="1924"/>
                  </a:cubicBezTo>
                  <a:cubicBezTo>
                    <a:pt x="393" y="1931"/>
                    <a:pt x="388" y="1937"/>
                    <a:pt x="380" y="1937"/>
                  </a:cubicBezTo>
                  <a:lnTo>
                    <a:pt x="355" y="1937"/>
                  </a:lnTo>
                  <a:cubicBezTo>
                    <a:pt x="348" y="1937"/>
                    <a:pt x="342" y="1931"/>
                    <a:pt x="342" y="1924"/>
                  </a:cubicBezTo>
                  <a:cubicBezTo>
                    <a:pt x="342" y="1917"/>
                    <a:pt x="348" y="1911"/>
                    <a:pt x="355" y="1911"/>
                  </a:cubicBezTo>
                  <a:close/>
                  <a:moveTo>
                    <a:pt x="432" y="1911"/>
                  </a:moveTo>
                  <a:lnTo>
                    <a:pt x="457" y="1911"/>
                  </a:lnTo>
                  <a:cubicBezTo>
                    <a:pt x="464" y="1911"/>
                    <a:pt x="470" y="1917"/>
                    <a:pt x="470" y="1924"/>
                  </a:cubicBezTo>
                  <a:cubicBezTo>
                    <a:pt x="470" y="1931"/>
                    <a:pt x="464" y="1937"/>
                    <a:pt x="457" y="1937"/>
                  </a:cubicBezTo>
                  <a:lnTo>
                    <a:pt x="432" y="1937"/>
                  </a:lnTo>
                  <a:cubicBezTo>
                    <a:pt x="425" y="1937"/>
                    <a:pt x="419" y="1931"/>
                    <a:pt x="419" y="1924"/>
                  </a:cubicBezTo>
                  <a:cubicBezTo>
                    <a:pt x="419" y="1917"/>
                    <a:pt x="425" y="1911"/>
                    <a:pt x="432" y="1911"/>
                  </a:cubicBezTo>
                  <a:close/>
                  <a:moveTo>
                    <a:pt x="508" y="1911"/>
                  </a:moveTo>
                  <a:lnTo>
                    <a:pt x="534" y="1911"/>
                  </a:lnTo>
                  <a:cubicBezTo>
                    <a:pt x="541" y="1911"/>
                    <a:pt x="547" y="1917"/>
                    <a:pt x="547" y="1924"/>
                  </a:cubicBezTo>
                  <a:cubicBezTo>
                    <a:pt x="547" y="1931"/>
                    <a:pt x="541" y="1937"/>
                    <a:pt x="534" y="1937"/>
                  </a:cubicBezTo>
                  <a:lnTo>
                    <a:pt x="508" y="1937"/>
                  </a:lnTo>
                  <a:cubicBezTo>
                    <a:pt x="501" y="1937"/>
                    <a:pt x="496" y="1931"/>
                    <a:pt x="496" y="1924"/>
                  </a:cubicBezTo>
                  <a:cubicBezTo>
                    <a:pt x="496" y="1917"/>
                    <a:pt x="501" y="1911"/>
                    <a:pt x="508" y="1911"/>
                  </a:cubicBezTo>
                  <a:close/>
                  <a:moveTo>
                    <a:pt x="585" y="1911"/>
                  </a:moveTo>
                  <a:lnTo>
                    <a:pt x="611" y="1911"/>
                  </a:lnTo>
                  <a:cubicBezTo>
                    <a:pt x="618" y="1911"/>
                    <a:pt x="624" y="1917"/>
                    <a:pt x="624" y="1924"/>
                  </a:cubicBezTo>
                  <a:cubicBezTo>
                    <a:pt x="624" y="1931"/>
                    <a:pt x="618" y="1937"/>
                    <a:pt x="611" y="1937"/>
                  </a:cubicBezTo>
                  <a:lnTo>
                    <a:pt x="585" y="1937"/>
                  </a:lnTo>
                  <a:cubicBezTo>
                    <a:pt x="578" y="1937"/>
                    <a:pt x="572" y="1931"/>
                    <a:pt x="572" y="1924"/>
                  </a:cubicBezTo>
                  <a:cubicBezTo>
                    <a:pt x="572" y="1917"/>
                    <a:pt x="578" y="1911"/>
                    <a:pt x="585" y="1911"/>
                  </a:cubicBezTo>
                  <a:close/>
                  <a:moveTo>
                    <a:pt x="662" y="1911"/>
                  </a:moveTo>
                  <a:lnTo>
                    <a:pt x="688" y="1911"/>
                  </a:lnTo>
                  <a:cubicBezTo>
                    <a:pt x="695" y="1911"/>
                    <a:pt x="700" y="1917"/>
                    <a:pt x="700" y="1924"/>
                  </a:cubicBezTo>
                  <a:cubicBezTo>
                    <a:pt x="700" y="1931"/>
                    <a:pt x="695" y="1937"/>
                    <a:pt x="688" y="1937"/>
                  </a:cubicBezTo>
                  <a:lnTo>
                    <a:pt x="662" y="1937"/>
                  </a:lnTo>
                  <a:cubicBezTo>
                    <a:pt x="655" y="1937"/>
                    <a:pt x="649" y="1931"/>
                    <a:pt x="649" y="1924"/>
                  </a:cubicBezTo>
                  <a:cubicBezTo>
                    <a:pt x="649" y="1917"/>
                    <a:pt x="655" y="1911"/>
                    <a:pt x="662" y="1911"/>
                  </a:cubicBezTo>
                  <a:close/>
                  <a:moveTo>
                    <a:pt x="739" y="1911"/>
                  </a:moveTo>
                  <a:lnTo>
                    <a:pt x="764" y="1911"/>
                  </a:lnTo>
                  <a:cubicBezTo>
                    <a:pt x="772" y="1911"/>
                    <a:pt x="777" y="1917"/>
                    <a:pt x="777" y="1924"/>
                  </a:cubicBezTo>
                  <a:cubicBezTo>
                    <a:pt x="777" y="1931"/>
                    <a:pt x="772" y="1937"/>
                    <a:pt x="764" y="1937"/>
                  </a:cubicBezTo>
                  <a:lnTo>
                    <a:pt x="739" y="1937"/>
                  </a:lnTo>
                  <a:cubicBezTo>
                    <a:pt x="732" y="1937"/>
                    <a:pt x="726" y="1931"/>
                    <a:pt x="726" y="1924"/>
                  </a:cubicBezTo>
                  <a:cubicBezTo>
                    <a:pt x="726" y="1917"/>
                    <a:pt x="732" y="1911"/>
                    <a:pt x="739" y="1911"/>
                  </a:cubicBezTo>
                  <a:close/>
                  <a:moveTo>
                    <a:pt x="816" y="1911"/>
                  </a:moveTo>
                  <a:lnTo>
                    <a:pt x="841" y="1911"/>
                  </a:lnTo>
                  <a:cubicBezTo>
                    <a:pt x="848" y="1911"/>
                    <a:pt x="854" y="1917"/>
                    <a:pt x="854" y="1924"/>
                  </a:cubicBezTo>
                  <a:cubicBezTo>
                    <a:pt x="854" y="1931"/>
                    <a:pt x="848" y="1937"/>
                    <a:pt x="841" y="1937"/>
                  </a:cubicBezTo>
                  <a:lnTo>
                    <a:pt x="816" y="1937"/>
                  </a:lnTo>
                  <a:cubicBezTo>
                    <a:pt x="809" y="1937"/>
                    <a:pt x="803" y="1931"/>
                    <a:pt x="803" y="1924"/>
                  </a:cubicBezTo>
                  <a:cubicBezTo>
                    <a:pt x="803" y="1917"/>
                    <a:pt x="809" y="1911"/>
                    <a:pt x="816" y="1911"/>
                  </a:cubicBezTo>
                  <a:close/>
                  <a:moveTo>
                    <a:pt x="892" y="1911"/>
                  </a:moveTo>
                  <a:lnTo>
                    <a:pt x="918" y="1911"/>
                  </a:lnTo>
                  <a:cubicBezTo>
                    <a:pt x="925" y="1911"/>
                    <a:pt x="931" y="1917"/>
                    <a:pt x="931" y="1924"/>
                  </a:cubicBezTo>
                  <a:cubicBezTo>
                    <a:pt x="931" y="1931"/>
                    <a:pt x="925" y="1937"/>
                    <a:pt x="918" y="1937"/>
                  </a:cubicBezTo>
                  <a:lnTo>
                    <a:pt x="892" y="1937"/>
                  </a:lnTo>
                  <a:cubicBezTo>
                    <a:pt x="885" y="1937"/>
                    <a:pt x="880" y="1931"/>
                    <a:pt x="880" y="1924"/>
                  </a:cubicBezTo>
                  <a:cubicBezTo>
                    <a:pt x="880" y="1917"/>
                    <a:pt x="885" y="1911"/>
                    <a:pt x="892" y="1911"/>
                  </a:cubicBezTo>
                  <a:close/>
                  <a:moveTo>
                    <a:pt x="969" y="1911"/>
                  </a:moveTo>
                  <a:lnTo>
                    <a:pt x="995" y="1911"/>
                  </a:lnTo>
                  <a:cubicBezTo>
                    <a:pt x="1002" y="1911"/>
                    <a:pt x="1008" y="1917"/>
                    <a:pt x="1008" y="1924"/>
                  </a:cubicBezTo>
                  <a:cubicBezTo>
                    <a:pt x="1008" y="1931"/>
                    <a:pt x="1002" y="1937"/>
                    <a:pt x="995" y="1937"/>
                  </a:cubicBezTo>
                  <a:lnTo>
                    <a:pt x="969" y="1937"/>
                  </a:lnTo>
                  <a:cubicBezTo>
                    <a:pt x="962" y="1937"/>
                    <a:pt x="956" y="1931"/>
                    <a:pt x="956" y="1924"/>
                  </a:cubicBezTo>
                  <a:cubicBezTo>
                    <a:pt x="956" y="1917"/>
                    <a:pt x="962" y="1911"/>
                    <a:pt x="969" y="1911"/>
                  </a:cubicBezTo>
                  <a:close/>
                  <a:moveTo>
                    <a:pt x="1046" y="1911"/>
                  </a:moveTo>
                  <a:lnTo>
                    <a:pt x="1072" y="1911"/>
                  </a:lnTo>
                  <a:cubicBezTo>
                    <a:pt x="1079" y="1911"/>
                    <a:pt x="1084" y="1917"/>
                    <a:pt x="1084" y="1924"/>
                  </a:cubicBezTo>
                  <a:cubicBezTo>
                    <a:pt x="1084" y="1931"/>
                    <a:pt x="1079" y="1937"/>
                    <a:pt x="1072" y="1937"/>
                  </a:cubicBezTo>
                  <a:lnTo>
                    <a:pt x="1046" y="1937"/>
                  </a:lnTo>
                  <a:cubicBezTo>
                    <a:pt x="1039" y="1937"/>
                    <a:pt x="1033" y="1931"/>
                    <a:pt x="1033" y="1924"/>
                  </a:cubicBezTo>
                  <a:cubicBezTo>
                    <a:pt x="1033" y="1917"/>
                    <a:pt x="1039" y="1911"/>
                    <a:pt x="1046" y="1911"/>
                  </a:cubicBezTo>
                  <a:close/>
                  <a:moveTo>
                    <a:pt x="1123" y="1911"/>
                  </a:moveTo>
                  <a:lnTo>
                    <a:pt x="1148" y="1911"/>
                  </a:lnTo>
                  <a:cubicBezTo>
                    <a:pt x="1156" y="1911"/>
                    <a:pt x="1161" y="1917"/>
                    <a:pt x="1161" y="1924"/>
                  </a:cubicBezTo>
                  <a:cubicBezTo>
                    <a:pt x="1161" y="1931"/>
                    <a:pt x="1156" y="1937"/>
                    <a:pt x="1148" y="1937"/>
                  </a:cubicBezTo>
                  <a:lnTo>
                    <a:pt x="1123" y="1937"/>
                  </a:lnTo>
                  <a:cubicBezTo>
                    <a:pt x="1116" y="1937"/>
                    <a:pt x="1110" y="1931"/>
                    <a:pt x="1110" y="1924"/>
                  </a:cubicBezTo>
                  <a:cubicBezTo>
                    <a:pt x="1110" y="1917"/>
                    <a:pt x="1116" y="1911"/>
                    <a:pt x="1123" y="1911"/>
                  </a:cubicBezTo>
                  <a:close/>
                  <a:moveTo>
                    <a:pt x="1200" y="1911"/>
                  </a:moveTo>
                  <a:lnTo>
                    <a:pt x="1225" y="1911"/>
                  </a:lnTo>
                  <a:cubicBezTo>
                    <a:pt x="1232" y="1911"/>
                    <a:pt x="1238" y="1917"/>
                    <a:pt x="1238" y="1924"/>
                  </a:cubicBezTo>
                  <a:cubicBezTo>
                    <a:pt x="1238" y="1931"/>
                    <a:pt x="1232" y="1937"/>
                    <a:pt x="1225" y="1937"/>
                  </a:cubicBezTo>
                  <a:lnTo>
                    <a:pt x="1200" y="1937"/>
                  </a:lnTo>
                  <a:cubicBezTo>
                    <a:pt x="1193" y="1937"/>
                    <a:pt x="1187" y="1931"/>
                    <a:pt x="1187" y="1924"/>
                  </a:cubicBezTo>
                  <a:cubicBezTo>
                    <a:pt x="1187" y="1917"/>
                    <a:pt x="1193" y="1911"/>
                    <a:pt x="1200" y="1911"/>
                  </a:cubicBezTo>
                  <a:close/>
                  <a:moveTo>
                    <a:pt x="1276" y="1911"/>
                  </a:moveTo>
                  <a:lnTo>
                    <a:pt x="1302" y="1911"/>
                  </a:lnTo>
                  <a:cubicBezTo>
                    <a:pt x="1309" y="1911"/>
                    <a:pt x="1315" y="1917"/>
                    <a:pt x="1315" y="1924"/>
                  </a:cubicBezTo>
                  <a:cubicBezTo>
                    <a:pt x="1315" y="1931"/>
                    <a:pt x="1309" y="1937"/>
                    <a:pt x="1302" y="1937"/>
                  </a:cubicBezTo>
                  <a:lnTo>
                    <a:pt x="1276" y="1937"/>
                  </a:lnTo>
                  <a:cubicBezTo>
                    <a:pt x="1269" y="1937"/>
                    <a:pt x="1264" y="1931"/>
                    <a:pt x="1264" y="1924"/>
                  </a:cubicBezTo>
                  <a:cubicBezTo>
                    <a:pt x="1264" y="1917"/>
                    <a:pt x="1269" y="1911"/>
                    <a:pt x="1276" y="1911"/>
                  </a:cubicBezTo>
                  <a:close/>
                  <a:moveTo>
                    <a:pt x="1353" y="1911"/>
                  </a:moveTo>
                  <a:lnTo>
                    <a:pt x="1379" y="1911"/>
                  </a:lnTo>
                  <a:cubicBezTo>
                    <a:pt x="1386" y="1911"/>
                    <a:pt x="1392" y="1917"/>
                    <a:pt x="1392" y="1924"/>
                  </a:cubicBezTo>
                  <a:cubicBezTo>
                    <a:pt x="1392" y="1931"/>
                    <a:pt x="1386" y="1937"/>
                    <a:pt x="1379" y="1937"/>
                  </a:cubicBezTo>
                  <a:lnTo>
                    <a:pt x="1353" y="1937"/>
                  </a:lnTo>
                  <a:cubicBezTo>
                    <a:pt x="1346" y="1937"/>
                    <a:pt x="1340" y="1931"/>
                    <a:pt x="1340" y="1924"/>
                  </a:cubicBezTo>
                  <a:cubicBezTo>
                    <a:pt x="1340" y="1917"/>
                    <a:pt x="1346" y="1911"/>
                    <a:pt x="1353" y="1911"/>
                  </a:cubicBezTo>
                  <a:close/>
                  <a:moveTo>
                    <a:pt x="1430" y="1911"/>
                  </a:moveTo>
                  <a:lnTo>
                    <a:pt x="1456" y="1911"/>
                  </a:lnTo>
                  <a:cubicBezTo>
                    <a:pt x="1463" y="1911"/>
                    <a:pt x="1468" y="1917"/>
                    <a:pt x="1468" y="1924"/>
                  </a:cubicBezTo>
                  <a:cubicBezTo>
                    <a:pt x="1468" y="1931"/>
                    <a:pt x="1463" y="1937"/>
                    <a:pt x="1456" y="1937"/>
                  </a:cubicBezTo>
                  <a:lnTo>
                    <a:pt x="1430" y="1937"/>
                  </a:lnTo>
                  <a:cubicBezTo>
                    <a:pt x="1423" y="1937"/>
                    <a:pt x="1417" y="1931"/>
                    <a:pt x="1417" y="1924"/>
                  </a:cubicBezTo>
                  <a:cubicBezTo>
                    <a:pt x="1417" y="1917"/>
                    <a:pt x="1423" y="1911"/>
                    <a:pt x="1430" y="1911"/>
                  </a:cubicBezTo>
                  <a:close/>
                  <a:moveTo>
                    <a:pt x="1507" y="1911"/>
                  </a:moveTo>
                  <a:lnTo>
                    <a:pt x="1532" y="1911"/>
                  </a:lnTo>
                  <a:cubicBezTo>
                    <a:pt x="1540" y="1911"/>
                    <a:pt x="1545" y="1917"/>
                    <a:pt x="1545" y="1924"/>
                  </a:cubicBezTo>
                  <a:cubicBezTo>
                    <a:pt x="1545" y="1931"/>
                    <a:pt x="1540" y="1937"/>
                    <a:pt x="1532" y="1937"/>
                  </a:cubicBezTo>
                  <a:lnTo>
                    <a:pt x="1507" y="1937"/>
                  </a:lnTo>
                  <a:cubicBezTo>
                    <a:pt x="1500" y="1937"/>
                    <a:pt x="1494" y="1931"/>
                    <a:pt x="1494" y="1924"/>
                  </a:cubicBezTo>
                  <a:cubicBezTo>
                    <a:pt x="1494" y="1917"/>
                    <a:pt x="1500" y="1911"/>
                    <a:pt x="1507" y="1911"/>
                  </a:cubicBezTo>
                  <a:close/>
                  <a:moveTo>
                    <a:pt x="1584" y="1911"/>
                  </a:moveTo>
                  <a:lnTo>
                    <a:pt x="1609" y="1911"/>
                  </a:lnTo>
                  <a:cubicBezTo>
                    <a:pt x="1616" y="1911"/>
                    <a:pt x="1622" y="1917"/>
                    <a:pt x="1622" y="1924"/>
                  </a:cubicBezTo>
                  <a:cubicBezTo>
                    <a:pt x="1622" y="1931"/>
                    <a:pt x="1616" y="1937"/>
                    <a:pt x="1609" y="1937"/>
                  </a:cubicBezTo>
                  <a:lnTo>
                    <a:pt x="1584" y="1937"/>
                  </a:lnTo>
                  <a:cubicBezTo>
                    <a:pt x="1577" y="1937"/>
                    <a:pt x="1571" y="1931"/>
                    <a:pt x="1571" y="1924"/>
                  </a:cubicBezTo>
                  <a:cubicBezTo>
                    <a:pt x="1571" y="1917"/>
                    <a:pt x="1577" y="1911"/>
                    <a:pt x="1584" y="1911"/>
                  </a:cubicBezTo>
                  <a:close/>
                  <a:moveTo>
                    <a:pt x="1660" y="1911"/>
                  </a:moveTo>
                  <a:lnTo>
                    <a:pt x="1686" y="1911"/>
                  </a:lnTo>
                  <a:cubicBezTo>
                    <a:pt x="1693" y="1911"/>
                    <a:pt x="1699" y="1917"/>
                    <a:pt x="1699" y="1924"/>
                  </a:cubicBezTo>
                  <a:cubicBezTo>
                    <a:pt x="1699" y="1931"/>
                    <a:pt x="1693" y="1937"/>
                    <a:pt x="1686" y="1937"/>
                  </a:cubicBezTo>
                  <a:lnTo>
                    <a:pt x="1660" y="1937"/>
                  </a:lnTo>
                  <a:cubicBezTo>
                    <a:pt x="1653" y="1937"/>
                    <a:pt x="1648" y="1931"/>
                    <a:pt x="1648" y="1924"/>
                  </a:cubicBezTo>
                  <a:cubicBezTo>
                    <a:pt x="1648" y="1917"/>
                    <a:pt x="1653" y="1911"/>
                    <a:pt x="1660" y="1911"/>
                  </a:cubicBezTo>
                  <a:close/>
                  <a:moveTo>
                    <a:pt x="1737" y="1911"/>
                  </a:moveTo>
                  <a:lnTo>
                    <a:pt x="1763" y="1911"/>
                  </a:lnTo>
                  <a:cubicBezTo>
                    <a:pt x="1770" y="1911"/>
                    <a:pt x="1776" y="1917"/>
                    <a:pt x="1776" y="1924"/>
                  </a:cubicBezTo>
                  <a:cubicBezTo>
                    <a:pt x="1776" y="1931"/>
                    <a:pt x="1770" y="1937"/>
                    <a:pt x="1763" y="1937"/>
                  </a:cubicBezTo>
                  <a:lnTo>
                    <a:pt x="1737" y="1937"/>
                  </a:lnTo>
                  <a:cubicBezTo>
                    <a:pt x="1730" y="1937"/>
                    <a:pt x="1724" y="1931"/>
                    <a:pt x="1724" y="1924"/>
                  </a:cubicBezTo>
                  <a:cubicBezTo>
                    <a:pt x="1724" y="1917"/>
                    <a:pt x="1730" y="1911"/>
                    <a:pt x="1737" y="1911"/>
                  </a:cubicBezTo>
                  <a:close/>
                  <a:moveTo>
                    <a:pt x="1814" y="1911"/>
                  </a:moveTo>
                  <a:lnTo>
                    <a:pt x="1840" y="1911"/>
                  </a:lnTo>
                  <a:cubicBezTo>
                    <a:pt x="1847" y="1911"/>
                    <a:pt x="1852" y="1917"/>
                    <a:pt x="1852" y="1924"/>
                  </a:cubicBezTo>
                  <a:cubicBezTo>
                    <a:pt x="1852" y="1931"/>
                    <a:pt x="1847" y="1937"/>
                    <a:pt x="1840" y="1937"/>
                  </a:cubicBezTo>
                  <a:lnTo>
                    <a:pt x="1814" y="1937"/>
                  </a:lnTo>
                  <a:cubicBezTo>
                    <a:pt x="1807" y="1937"/>
                    <a:pt x="1801" y="1931"/>
                    <a:pt x="1801" y="1924"/>
                  </a:cubicBezTo>
                  <a:cubicBezTo>
                    <a:pt x="1801" y="1917"/>
                    <a:pt x="1807" y="1911"/>
                    <a:pt x="1814" y="1911"/>
                  </a:cubicBezTo>
                  <a:close/>
                  <a:moveTo>
                    <a:pt x="1891" y="1911"/>
                  </a:moveTo>
                  <a:lnTo>
                    <a:pt x="1916" y="1911"/>
                  </a:lnTo>
                  <a:cubicBezTo>
                    <a:pt x="1924" y="1911"/>
                    <a:pt x="1929" y="1917"/>
                    <a:pt x="1929" y="1924"/>
                  </a:cubicBezTo>
                  <a:cubicBezTo>
                    <a:pt x="1929" y="1931"/>
                    <a:pt x="1924" y="1937"/>
                    <a:pt x="1916" y="1937"/>
                  </a:cubicBezTo>
                  <a:lnTo>
                    <a:pt x="1891" y="1937"/>
                  </a:lnTo>
                  <a:cubicBezTo>
                    <a:pt x="1884" y="1937"/>
                    <a:pt x="1878" y="1931"/>
                    <a:pt x="1878" y="1924"/>
                  </a:cubicBezTo>
                  <a:cubicBezTo>
                    <a:pt x="1878" y="1917"/>
                    <a:pt x="1884" y="1911"/>
                    <a:pt x="1891" y="1911"/>
                  </a:cubicBezTo>
                  <a:close/>
                  <a:moveTo>
                    <a:pt x="1968" y="1911"/>
                  </a:moveTo>
                  <a:lnTo>
                    <a:pt x="1993" y="1911"/>
                  </a:lnTo>
                  <a:cubicBezTo>
                    <a:pt x="2000" y="1911"/>
                    <a:pt x="2006" y="1917"/>
                    <a:pt x="2006" y="1924"/>
                  </a:cubicBezTo>
                  <a:cubicBezTo>
                    <a:pt x="2006" y="1931"/>
                    <a:pt x="2000" y="1937"/>
                    <a:pt x="1993" y="1937"/>
                  </a:cubicBezTo>
                  <a:lnTo>
                    <a:pt x="1968" y="1937"/>
                  </a:lnTo>
                  <a:cubicBezTo>
                    <a:pt x="1961" y="1937"/>
                    <a:pt x="1955" y="1931"/>
                    <a:pt x="1955" y="1924"/>
                  </a:cubicBezTo>
                  <a:cubicBezTo>
                    <a:pt x="1955" y="1917"/>
                    <a:pt x="1961" y="1911"/>
                    <a:pt x="1968" y="1911"/>
                  </a:cubicBezTo>
                  <a:close/>
                  <a:moveTo>
                    <a:pt x="2044" y="1911"/>
                  </a:moveTo>
                  <a:lnTo>
                    <a:pt x="2070" y="1911"/>
                  </a:lnTo>
                  <a:cubicBezTo>
                    <a:pt x="2077" y="1911"/>
                    <a:pt x="2083" y="1917"/>
                    <a:pt x="2083" y="1924"/>
                  </a:cubicBezTo>
                  <a:cubicBezTo>
                    <a:pt x="2083" y="1931"/>
                    <a:pt x="2077" y="1937"/>
                    <a:pt x="2070" y="1937"/>
                  </a:cubicBezTo>
                  <a:lnTo>
                    <a:pt x="2044" y="1937"/>
                  </a:lnTo>
                  <a:cubicBezTo>
                    <a:pt x="2037" y="1937"/>
                    <a:pt x="2032" y="1931"/>
                    <a:pt x="2032" y="1924"/>
                  </a:cubicBezTo>
                  <a:cubicBezTo>
                    <a:pt x="2032" y="1917"/>
                    <a:pt x="2037" y="1911"/>
                    <a:pt x="2044" y="1911"/>
                  </a:cubicBezTo>
                  <a:close/>
                  <a:moveTo>
                    <a:pt x="2121" y="1911"/>
                  </a:moveTo>
                  <a:lnTo>
                    <a:pt x="2147" y="1911"/>
                  </a:lnTo>
                  <a:cubicBezTo>
                    <a:pt x="2154" y="1911"/>
                    <a:pt x="2160" y="1917"/>
                    <a:pt x="2160" y="1924"/>
                  </a:cubicBezTo>
                  <a:cubicBezTo>
                    <a:pt x="2160" y="1931"/>
                    <a:pt x="2154" y="1937"/>
                    <a:pt x="2147" y="1937"/>
                  </a:cubicBezTo>
                  <a:lnTo>
                    <a:pt x="2121" y="1937"/>
                  </a:lnTo>
                  <a:cubicBezTo>
                    <a:pt x="2114" y="1937"/>
                    <a:pt x="2108" y="1931"/>
                    <a:pt x="2108" y="1924"/>
                  </a:cubicBezTo>
                  <a:cubicBezTo>
                    <a:pt x="2108" y="1917"/>
                    <a:pt x="2114" y="1911"/>
                    <a:pt x="2121" y="1911"/>
                  </a:cubicBezTo>
                  <a:close/>
                  <a:moveTo>
                    <a:pt x="2198" y="1911"/>
                  </a:moveTo>
                  <a:lnTo>
                    <a:pt x="2224" y="1911"/>
                  </a:lnTo>
                  <a:cubicBezTo>
                    <a:pt x="2231" y="1911"/>
                    <a:pt x="2236" y="1917"/>
                    <a:pt x="2236" y="1924"/>
                  </a:cubicBezTo>
                  <a:cubicBezTo>
                    <a:pt x="2236" y="1931"/>
                    <a:pt x="2231" y="1937"/>
                    <a:pt x="2224" y="1937"/>
                  </a:cubicBezTo>
                  <a:lnTo>
                    <a:pt x="2198" y="1937"/>
                  </a:lnTo>
                  <a:cubicBezTo>
                    <a:pt x="2191" y="1937"/>
                    <a:pt x="2185" y="1931"/>
                    <a:pt x="2185" y="1924"/>
                  </a:cubicBezTo>
                  <a:cubicBezTo>
                    <a:pt x="2185" y="1917"/>
                    <a:pt x="2191" y="1911"/>
                    <a:pt x="2198" y="1911"/>
                  </a:cubicBezTo>
                  <a:close/>
                  <a:moveTo>
                    <a:pt x="2275" y="1911"/>
                  </a:moveTo>
                  <a:lnTo>
                    <a:pt x="2300" y="1911"/>
                  </a:lnTo>
                  <a:cubicBezTo>
                    <a:pt x="2308" y="1911"/>
                    <a:pt x="2313" y="1917"/>
                    <a:pt x="2313" y="1924"/>
                  </a:cubicBezTo>
                  <a:cubicBezTo>
                    <a:pt x="2313" y="1931"/>
                    <a:pt x="2308" y="1937"/>
                    <a:pt x="2300" y="1937"/>
                  </a:cubicBezTo>
                  <a:lnTo>
                    <a:pt x="2275" y="1937"/>
                  </a:lnTo>
                  <a:cubicBezTo>
                    <a:pt x="2268" y="1937"/>
                    <a:pt x="2262" y="1931"/>
                    <a:pt x="2262" y="1924"/>
                  </a:cubicBezTo>
                  <a:cubicBezTo>
                    <a:pt x="2262" y="1917"/>
                    <a:pt x="2268" y="1911"/>
                    <a:pt x="2275" y="1911"/>
                  </a:cubicBezTo>
                  <a:close/>
                  <a:moveTo>
                    <a:pt x="2352" y="1911"/>
                  </a:moveTo>
                  <a:lnTo>
                    <a:pt x="2377" y="1911"/>
                  </a:lnTo>
                  <a:cubicBezTo>
                    <a:pt x="2384" y="1911"/>
                    <a:pt x="2390" y="1917"/>
                    <a:pt x="2390" y="1924"/>
                  </a:cubicBezTo>
                  <a:cubicBezTo>
                    <a:pt x="2390" y="1931"/>
                    <a:pt x="2384" y="1937"/>
                    <a:pt x="2377" y="1937"/>
                  </a:cubicBezTo>
                  <a:lnTo>
                    <a:pt x="2352" y="1937"/>
                  </a:lnTo>
                  <a:cubicBezTo>
                    <a:pt x="2345" y="1937"/>
                    <a:pt x="2339" y="1931"/>
                    <a:pt x="2339" y="1924"/>
                  </a:cubicBezTo>
                  <a:cubicBezTo>
                    <a:pt x="2339" y="1917"/>
                    <a:pt x="2345" y="1911"/>
                    <a:pt x="2352" y="1911"/>
                  </a:cubicBezTo>
                  <a:close/>
                  <a:moveTo>
                    <a:pt x="2428" y="1911"/>
                  </a:moveTo>
                  <a:lnTo>
                    <a:pt x="2454" y="1911"/>
                  </a:lnTo>
                  <a:cubicBezTo>
                    <a:pt x="2461" y="1911"/>
                    <a:pt x="2467" y="1917"/>
                    <a:pt x="2467" y="1924"/>
                  </a:cubicBezTo>
                  <a:cubicBezTo>
                    <a:pt x="2467" y="1931"/>
                    <a:pt x="2461" y="1937"/>
                    <a:pt x="2454" y="1937"/>
                  </a:cubicBezTo>
                  <a:lnTo>
                    <a:pt x="2428" y="1937"/>
                  </a:lnTo>
                  <a:cubicBezTo>
                    <a:pt x="2421" y="1937"/>
                    <a:pt x="2416" y="1931"/>
                    <a:pt x="2416" y="1924"/>
                  </a:cubicBezTo>
                  <a:cubicBezTo>
                    <a:pt x="2416" y="1917"/>
                    <a:pt x="2421" y="1911"/>
                    <a:pt x="2428" y="1911"/>
                  </a:cubicBezTo>
                  <a:close/>
                  <a:moveTo>
                    <a:pt x="2505" y="1911"/>
                  </a:moveTo>
                  <a:lnTo>
                    <a:pt x="2531" y="1911"/>
                  </a:lnTo>
                  <a:cubicBezTo>
                    <a:pt x="2538" y="1911"/>
                    <a:pt x="2544" y="1917"/>
                    <a:pt x="2544" y="1924"/>
                  </a:cubicBezTo>
                  <a:cubicBezTo>
                    <a:pt x="2544" y="1931"/>
                    <a:pt x="2538" y="1937"/>
                    <a:pt x="2531" y="1937"/>
                  </a:cubicBezTo>
                  <a:lnTo>
                    <a:pt x="2505" y="1937"/>
                  </a:lnTo>
                  <a:cubicBezTo>
                    <a:pt x="2498" y="1937"/>
                    <a:pt x="2492" y="1931"/>
                    <a:pt x="2492" y="1924"/>
                  </a:cubicBezTo>
                  <a:cubicBezTo>
                    <a:pt x="2492" y="1917"/>
                    <a:pt x="2498" y="1911"/>
                    <a:pt x="2505" y="1911"/>
                  </a:cubicBezTo>
                  <a:close/>
                  <a:moveTo>
                    <a:pt x="2582" y="1911"/>
                  </a:moveTo>
                  <a:lnTo>
                    <a:pt x="2608" y="1911"/>
                  </a:lnTo>
                  <a:cubicBezTo>
                    <a:pt x="2615" y="1911"/>
                    <a:pt x="2620" y="1917"/>
                    <a:pt x="2620" y="1924"/>
                  </a:cubicBezTo>
                  <a:cubicBezTo>
                    <a:pt x="2620" y="1931"/>
                    <a:pt x="2615" y="1937"/>
                    <a:pt x="2608" y="1937"/>
                  </a:cubicBezTo>
                  <a:lnTo>
                    <a:pt x="2582" y="1937"/>
                  </a:lnTo>
                  <a:cubicBezTo>
                    <a:pt x="2575" y="1937"/>
                    <a:pt x="2569" y="1931"/>
                    <a:pt x="2569" y="1924"/>
                  </a:cubicBezTo>
                  <a:cubicBezTo>
                    <a:pt x="2569" y="1917"/>
                    <a:pt x="2575" y="1911"/>
                    <a:pt x="2582" y="1911"/>
                  </a:cubicBezTo>
                  <a:close/>
                  <a:moveTo>
                    <a:pt x="2659" y="1911"/>
                  </a:moveTo>
                  <a:lnTo>
                    <a:pt x="2684" y="1911"/>
                  </a:lnTo>
                  <a:cubicBezTo>
                    <a:pt x="2692" y="1911"/>
                    <a:pt x="2697" y="1917"/>
                    <a:pt x="2697" y="1924"/>
                  </a:cubicBezTo>
                  <a:cubicBezTo>
                    <a:pt x="2697" y="1931"/>
                    <a:pt x="2692" y="1937"/>
                    <a:pt x="2684" y="1937"/>
                  </a:cubicBezTo>
                  <a:lnTo>
                    <a:pt x="2659" y="1937"/>
                  </a:lnTo>
                  <a:cubicBezTo>
                    <a:pt x="2652" y="1937"/>
                    <a:pt x="2646" y="1931"/>
                    <a:pt x="2646" y="1924"/>
                  </a:cubicBezTo>
                  <a:cubicBezTo>
                    <a:pt x="2646" y="1917"/>
                    <a:pt x="2652" y="1911"/>
                    <a:pt x="2659" y="1911"/>
                  </a:cubicBezTo>
                  <a:close/>
                  <a:moveTo>
                    <a:pt x="2736" y="1911"/>
                  </a:moveTo>
                  <a:lnTo>
                    <a:pt x="2761" y="1911"/>
                  </a:lnTo>
                  <a:cubicBezTo>
                    <a:pt x="2768" y="1911"/>
                    <a:pt x="2774" y="1917"/>
                    <a:pt x="2774" y="1924"/>
                  </a:cubicBezTo>
                  <a:cubicBezTo>
                    <a:pt x="2774" y="1931"/>
                    <a:pt x="2768" y="1937"/>
                    <a:pt x="2761" y="1937"/>
                  </a:cubicBezTo>
                  <a:lnTo>
                    <a:pt x="2736" y="1937"/>
                  </a:lnTo>
                  <a:cubicBezTo>
                    <a:pt x="2729" y="1937"/>
                    <a:pt x="2723" y="1931"/>
                    <a:pt x="2723" y="1924"/>
                  </a:cubicBezTo>
                  <a:cubicBezTo>
                    <a:pt x="2723" y="1917"/>
                    <a:pt x="2729" y="1911"/>
                    <a:pt x="2736" y="1911"/>
                  </a:cubicBezTo>
                  <a:close/>
                  <a:moveTo>
                    <a:pt x="2812" y="1911"/>
                  </a:moveTo>
                  <a:lnTo>
                    <a:pt x="2838" y="1911"/>
                  </a:lnTo>
                  <a:cubicBezTo>
                    <a:pt x="2845" y="1911"/>
                    <a:pt x="2851" y="1917"/>
                    <a:pt x="2851" y="1924"/>
                  </a:cubicBezTo>
                  <a:cubicBezTo>
                    <a:pt x="2851" y="1931"/>
                    <a:pt x="2845" y="1937"/>
                    <a:pt x="2838" y="1937"/>
                  </a:cubicBezTo>
                  <a:lnTo>
                    <a:pt x="2812" y="1937"/>
                  </a:lnTo>
                  <a:cubicBezTo>
                    <a:pt x="2805" y="1937"/>
                    <a:pt x="2800" y="1931"/>
                    <a:pt x="2800" y="1924"/>
                  </a:cubicBezTo>
                  <a:cubicBezTo>
                    <a:pt x="2800" y="1917"/>
                    <a:pt x="2805" y="1911"/>
                    <a:pt x="2812" y="1911"/>
                  </a:cubicBezTo>
                  <a:close/>
                  <a:moveTo>
                    <a:pt x="2889" y="1911"/>
                  </a:moveTo>
                  <a:lnTo>
                    <a:pt x="2915" y="1911"/>
                  </a:lnTo>
                  <a:cubicBezTo>
                    <a:pt x="2922" y="1911"/>
                    <a:pt x="2928" y="1917"/>
                    <a:pt x="2928" y="1924"/>
                  </a:cubicBezTo>
                  <a:cubicBezTo>
                    <a:pt x="2928" y="1931"/>
                    <a:pt x="2922" y="1937"/>
                    <a:pt x="2915" y="1937"/>
                  </a:cubicBezTo>
                  <a:lnTo>
                    <a:pt x="2889" y="1937"/>
                  </a:lnTo>
                  <a:cubicBezTo>
                    <a:pt x="2882" y="1937"/>
                    <a:pt x="2876" y="1931"/>
                    <a:pt x="2876" y="1924"/>
                  </a:cubicBezTo>
                  <a:cubicBezTo>
                    <a:pt x="2876" y="1917"/>
                    <a:pt x="2882" y="1911"/>
                    <a:pt x="2889" y="1911"/>
                  </a:cubicBezTo>
                  <a:close/>
                  <a:moveTo>
                    <a:pt x="2966" y="1911"/>
                  </a:moveTo>
                  <a:lnTo>
                    <a:pt x="2992" y="1911"/>
                  </a:lnTo>
                  <a:cubicBezTo>
                    <a:pt x="2999" y="1911"/>
                    <a:pt x="3004" y="1917"/>
                    <a:pt x="3004" y="1924"/>
                  </a:cubicBezTo>
                  <a:cubicBezTo>
                    <a:pt x="3004" y="1931"/>
                    <a:pt x="2999" y="1937"/>
                    <a:pt x="2992" y="1937"/>
                  </a:cubicBezTo>
                  <a:lnTo>
                    <a:pt x="2966" y="1937"/>
                  </a:lnTo>
                  <a:cubicBezTo>
                    <a:pt x="2959" y="1937"/>
                    <a:pt x="2953" y="1931"/>
                    <a:pt x="2953" y="1924"/>
                  </a:cubicBezTo>
                  <a:cubicBezTo>
                    <a:pt x="2953" y="1917"/>
                    <a:pt x="2959" y="1911"/>
                    <a:pt x="2966" y="1911"/>
                  </a:cubicBezTo>
                  <a:close/>
                  <a:moveTo>
                    <a:pt x="3024" y="1918"/>
                  </a:moveTo>
                  <a:lnTo>
                    <a:pt x="3024" y="1892"/>
                  </a:lnTo>
                  <a:cubicBezTo>
                    <a:pt x="3024" y="1885"/>
                    <a:pt x="3030" y="1880"/>
                    <a:pt x="3037" y="1880"/>
                  </a:cubicBezTo>
                  <a:cubicBezTo>
                    <a:pt x="3044" y="1880"/>
                    <a:pt x="3049" y="1885"/>
                    <a:pt x="3049" y="1892"/>
                  </a:cubicBezTo>
                  <a:lnTo>
                    <a:pt x="3049" y="1918"/>
                  </a:lnTo>
                  <a:cubicBezTo>
                    <a:pt x="3049" y="1925"/>
                    <a:pt x="3044" y="1931"/>
                    <a:pt x="3037" y="1931"/>
                  </a:cubicBezTo>
                  <a:cubicBezTo>
                    <a:pt x="3030" y="1931"/>
                    <a:pt x="3024" y="1925"/>
                    <a:pt x="3024" y="1918"/>
                  </a:cubicBezTo>
                  <a:close/>
                  <a:moveTo>
                    <a:pt x="3024" y="1841"/>
                  </a:moveTo>
                  <a:lnTo>
                    <a:pt x="3024" y="1816"/>
                  </a:lnTo>
                  <a:cubicBezTo>
                    <a:pt x="3024" y="1808"/>
                    <a:pt x="3030" y="1803"/>
                    <a:pt x="3037" y="1803"/>
                  </a:cubicBezTo>
                  <a:cubicBezTo>
                    <a:pt x="3044" y="1803"/>
                    <a:pt x="3049" y="1808"/>
                    <a:pt x="3049" y="1816"/>
                  </a:cubicBezTo>
                  <a:lnTo>
                    <a:pt x="3049" y="1841"/>
                  </a:lnTo>
                  <a:cubicBezTo>
                    <a:pt x="3049" y="1848"/>
                    <a:pt x="3044" y="1854"/>
                    <a:pt x="3037" y="1854"/>
                  </a:cubicBezTo>
                  <a:cubicBezTo>
                    <a:pt x="3030" y="1854"/>
                    <a:pt x="3024" y="1848"/>
                    <a:pt x="3024" y="1841"/>
                  </a:cubicBezTo>
                  <a:close/>
                  <a:moveTo>
                    <a:pt x="3024" y="1764"/>
                  </a:moveTo>
                  <a:lnTo>
                    <a:pt x="3024" y="1739"/>
                  </a:lnTo>
                  <a:cubicBezTo>
                    <a:pt x="3024" y="1732"/>
                    <a:pt x="3030" y="1726"/>
                    <a:pt x="3037" y="1726"/>
                  </a:cubicBezTo>
                  <a:cubicBezTo>
                    <a:pt x="3044" y="1726"/>
                    <a:pt x="3049" y="1732"/>
                    <a:pt x="3049" y="1739"/>
                  </a:cubicBezTo>
                  <a:lnTo>
                    <a:pt x="3049" y="1764"/>
                  </a:lnTo>
                  <a:cubicBezTo>
                    <a:pt x="3049" y="1771"/>
                    <a:pt x="3044" y="1777"/>
                    <a:pt x="3037" y="1777"/>
                  </a:cubicBezTo>
                  <a:cubicBezTo>
                    <a:pt x="3030" y="1777"/>
                    <a:pt x="3024" y="1771"/>
                    <a:pt x="3024" y="1764"/>
                  </a:cubicBezTo>
                  <a:close/>
                  <a:moveTo>
                    <a:pt x="3024" y="1688"/>
                  </a:moveTo>
                  <a:lnTo>
                    <a:pt x="3024" y="1662"/>
                  </a:lnTo>
                  <a:cubicBezTo>
                    <a:pt x="3024" y="1655"/>
                    <a:pt x="3030" y="1649"/>
                    <a:pt x="3037" y="1649"/>
                  </a:cubicBezTo>
                  <a:cubicBezTo>
                    <a:pt x="3044" y="1649"/>
                    <a:pt x="3049" y="1655"/>
                    <a:pt x="3049" y="1662"/>
                  </a:cubicBezTo>
                  <a:lnTo>
                    <a:pt x="3049" y="1688"/>
                  </a:lnTo>
                  <a:cubicBezTo>
                    <a:pt x="3049" y="1695"/>
                    <a:pt x="3044" y="1700"/>
                    <a:pt x="3037" y="1700"/>
                  </a:cubicBezTo>
                  <a:cubicBezTo>
                    <a:pt x="3030" y="1700"/>
                    <a:pt x="3024" y="1695"/>
                    <a:pt x="3024" y="1688"/>
                  </a:cubicBezTo>
                  <a:close/>
                  <a:moveTo>
                    <a:pt x="3024" y="1611"/>
                  </a:moveTo>
                  <a:lnTo>
                    <a:pt x="3024" y="1585"/>
                  </a:lnTo>
                  <a:cubicBezTo>
                    <a:pt x="3024" y="1578"/>
                    <a:pt x="3030" y="1572"/>
                    <a:pt x="3037" y="1572"/>
                  </a:cubicBezTo>
                  <a:cubicBezTo>
                    <a:pt x="3044" y="1572"/>
                    <a:pt x="3049" y="1578"/>
                    <a:pt x="3049" y="1585"/>
                  </a:cubicBezTo>
                  <a:lnTo>
                    <a:pt x="3049" y="1611"/>
                  </a:lnTo>
                  <a:cubicBezTo>
                    <a:pt x="3049" y="1618"/>
                    <a:pt x="3044" y="1624"/>
                    <a:pt x="3037" y="1624"/>
                  </a:cubicBezTo>
                  <a:cubicBezTo>
                    <a:pt x="3030" y="1624"/>
                    <a:pt x="3024" y="1618"/>
                    <a:pt x="3024" y="1611"/>
                  </a:cubicBezTo>
                  <a:close/>
                  <a:moveTo>
                    <a:pt x="3024" y="1534"/>
                  </a:moveTo>
                  <a:lnTo>
                    <a:pt x="3024" y="1508"/>
                  </a:lnTo>
                  <a:cubicBezTo>
                    <a:pt x="3024" y="1501"/>
                    <a:pt x="3030" y="1496"/>
                    <a:pt x="3037" y="1496"/>
                  </a:cubicBezTo>
                  <a:cubicBezTo>
                    <a:pt x="3044" y="1496"/>
                    <a:pt x="3049" y="1501"/>
                    <a:pt x="3049" y="1508"/>
                  </a:cubicBezTo>
                  <a:lnTo>
                    <a:pt x="3049" y="1534"/>
                  </a:lnTo>
                  <a:cubicBezTo>
                    <a:pt x="3049" y="1541"/>
                    <a:pt x="3044" y="1547"/>
                    <a:pt x="3037" y="1547"/>
                  </a:cubicBezTo>
                  <a:cubicBezTo>
                    <a:pt x="3030" y="1547"/>
                    <a:pt x="3024" y="1541"/>
                    <a:pt x="3024" y="1534"/>
                  </a:cubicBezTo>
                  <a:close/>
                  <a:moveTo>
                    <a:pt x="3024" y="1457"/>
                  </a:moveTo>
                  <a:lnTo>
                    <a:pt x="3024" y="1432"/>
                  </a:lnTo>
                  <a:cubicBezTo>
                    <a:pt x="3024" y="1424"/>
                    <a:pt x="3030" y="1419"/>
                    <a:pt x="3037" y="1419"/>
                  </a:cubicBezTo>
                  <a:cubicBezTo>
                    <a:pt x="3044" y="1419"/>
                    <a:pt x="3049" y="1424"/>
                    <a:pt x="3049" y="1432"/>
                  </a:cubicBezTo>
                  <a:lnTo>
                    <a:pt x="3049" y="1457"/>
                  </a:lnTo>
                  <a:cubicBezTo>
                    <a:pt x="3049" y="1464"/>
                    <a:pt x="3044" y="1470"/>
                    <a:pt x="3037" y="1470"/>
                  </a:cubicBezTo>
                  <a:cubicBezTo>
                    <a:pt x="3030" y="1470"/>
                    <a:pt x="3024" y="1464"/>
                    <a:pt x="3024" y="1457"/>
                  </a:cubicBezTo>
                  <a:close/>
                  <a:moveTo>
                    <a:pt x="3024" y="1380"/>
                  </a:moveTo>
                  <a:lnTo>
                    <a:pt x="3024" y="1355"/>
                  </a:lnTo>
                  <a:cubicBezTo>
                    <a:pt x="3024" y="1348"/>
                    <a:pt x="3030" y="1342"/>
                    <a:pt x="3037" y="1342"/>
                  </a:cubicBezTo>
                  <a:cubicBezTo>
                    <a:pt x="3044" y="1342"/>
                    <a:pt x="3049" y="1348"/>
                    <a:pt x="3049" y="1355"/>
                  </a:cubicBezTo>
                  <a:lnTo>
                    <a:pt x="3049" y="1380"/>
                  </a:lnTo>
                  <a:cubicBezTo>
                    <a:pt x="3049" y="1387"/>
                    <a:pt x="3044" y="1393"/>
                    <a:pt x="3037" y="1393"/>
                  </a:cubicBezTo>
                  <a:cubicBezTo>
                    <a:pt x="3030" y="1393"/>
                    <a:pt x="3024" y="1387"/>
                    <a:pt x="3024" y="1380"/>
                  </a:cubicBezTo>
                  <a:close/>
                  <a:moveTo>
                    <a:pt x="3024" y="1304"/>
                  </a:moveTo>
                  <a:lnTo>
                    <a:pt x="3024" y="1278"/>
                  </a:lnTo>
                  <a:cubicBezTo>
                    <a:pt x="3024" y="1271"/>
                    <a:pt x="3030" y="1265"/>
                    <a:pt x="3037" y="1265"/>
                  </a:cubicBezTo>
                  <a:cubicBezTo>
                    <a:pt x="3044" y="1265"/>
                    <a:pt x="3049" y="1271"/>
                    <a:pt x="3049" y="1278"/>
                  </a:cubicBezTo>
                  <a:lnTo>
                    <a:pt x="3049" y="1304"/>
                  </a:lnTo>
                  <a:cubicBezTo>
                    <a:pt x="3049" y="1311"/>
                    <a:pt x="3044" y="1316"/>
                    <a:pt x="3037" y="1316"/>
                  </a:cubicBezTo>
                  <a:cubicBezTo>
                    <a:pt x="3030" y="1316"/>
                    <a:pt x="3024" y="1311"/>
                    <a:pt x="3024" y="1304"/>
                  </a:cubicBezTo>
                  <a:close/>
                  <a:moveTo>
                    <a:pt x="3024" y="1227"/>
                  </a:moveTo>
                  <a:lnTo>
                    <a:pt x="3024" y="1201"/>
                  </a:lnTo>
                  <a:cubicBezTo>
                    <a:pt x="3024" y="1194"/>
                    <a:pt x="3030" y="1188"/>
                    <a:pt x="3037" y="1188"/>
                  </a:cubicBezTo>
                  <a:cubicBezTo>
                    <a:pt x="3044" y="1188"/>
                    <a:pt x="3049" y="1194"/>
                    <a:pt x="3049" y="1201"/>
                  </a:cubicBezTo>
                  <a:lnTo>
                    <a:pt x="3049" y="1227"/>
                  </a:lnTo>
                  <a:cubicBezTo>
                    <a:pt x="3049" y="1234"/>
                    <a:pt x="3044" y="1240"/>
                    <a:pt x="3037" y="1240"/>
                  </a:cubicBezTo>
                  <a:cubicBezTo>
                    <a:pt x="3030" y="1240"/>
                    <a:pt x="3024" y="1234"/>
                    <a:pt x="3024" y="1227"/>
                  </a:cubicBezTo>
                  <a:close/>
                  <a:moveTo>
                    <a:pt x="3024" y="1150"/>
                  </a:moveTo>
                  <a:lnTo>
                    <a:pt x="3024" y="1124"/>
                  </a:lnTo>
                  <a:cubicBezTo>
                    <a:pt x="3024" y="1117"/>
                    <a:pt x="3030" y="1112"/>
                    <a:pt x="3037" y="1112"/>
                  </a:cubicBezTo>
                  <a:cubicBezTo>
                    <a:pt x="3044" y="1112"/>
                    <a:pt x="3049" y="1117"/>
                    <a:pt x="3049" y="1124"/>
                  </a:cubicBezTo>
                  <a:lnTo>
                    <a:pt x="3049" y="1150"/>
                  </a:lnTo>
                  <a:cubicBezTo>
                    <a:pt x="3049" y="1157"/>
                    <a:pt x="3044" y="1163"/>
                    <a:pt x="3037" y="1163"/>
                  </a:cubicBezTo>
                  <a:cubicBezTo>
                    <a:pt x="3030" y="1163"/>
                    <a:pt x="3024" y="1157"/>
                    <a:pt x="3024" y="1150"/>
                  </a:cubicBezTo>
                  <a:close/>
                  <a:moveTo>
                    <a:pt x="3024" y="1073"/>
                  </a:moveTo>
                  <a:lnTo>
                    <a:pt x="3024" y="1048"/>
                  </a:lnTo>
                  <a:cubicBezTo>
                    <a:pt x="3024" y="1040"/>
                    <a:pt x="3030" y="1035"/>
                    <a:pt x="3037" y="1035"/>
                  </a:cubicBezTo>
                  <a:cubicBezTo>
                    <a:pt x="3044" y="1035"/>
                    <a:pt x="3049" y="1040"/>
                    <a:pt x="3049" y="1048"/>
                  </a:cubicBezTo>
                  <a:lnTo>
                    <a:pt x="3049" y="1073"/>
                  </a:lnTo>
                  <a:cubicBezTo>
                    <a:pt x="3049" y="1080"/>
                    <a:pt x="3044" y="1086"/>
                    <a:pt x="3037" y="1086"/>
                  </a:cubicBezTo>
                  <a:cubicBezTo>
                    <a:pt x="3030" y="1086"/>
                    <a:pt x="3024" y="1080"/>
                    <a:pt x="3024" y="1073"/>
                  </a:cubicBezTo>
                  <a:close/>
                  <a:moveTo>
                    <a:pt x="3024" y="996"/>
                  </a:moveTo>
                  <a:lnTo>
                    <a:pt x="3024" y="971"/>
                  </a:lnTo>
                  <a:cubicBezTo>
                    <a:pt x="3024" y="964"/>
                    <a:pt x="3030" y="958"/>
                    <a:pt x="3037" y="958"/>
                  </a:cubicBezTo>
                  <a:cubicBezTo>
                    <a:pt x="3044" y="958"/>
                    <a:pt x="3049" y="964"/>
                    <a:pt x="3049" y="971"/>
                  </a:cubicBezTo>
                  <a:lnTo>
                    <a:pt x="3049" y="996"/>
                  </a:lnTo>
                  <a:cubicBezTo>
                    <a:pt x="3049" y="1003"/>
                    <a:pt x="3044" y="1009"/>
                    <a:pt x="3037" y="1009"/>
                  </a:cubicBezTo>
                  <a:cubicBezTo>
                    <a:pt x="3030" y="1009"/>
                    <a:pt x="3024" y="1003"/>
                    <a:pt x="3024" y="996"/>
                  </a:cubicBezTo>
                  <a:close/>
                  <a:moveTo>
                    <a:pt x="3024" y="920"/>
                  </a:moveTo>
                  <a:lnTo>
                    <a:pt x="3024" y="894"/>
                  </a:lnTo>
                  <a:cubicBezTo>
                    <a:pt x="3024" y="887"/>
                    <a:pt x="3030" y="881"/>
                    <a:pt x="3037" y="881"/>
                  </a:cubicBezTo>
                  <a:cubicBezTo>
                    <a:pt x="3044" y="881"/>
                    <a:pt x="3049" y="887"/>
                    <a:pt x="3049" y="894"/>
                  </a:cubicBezTo>
                  <a:lnTo>
                    <a:pt x="3049" y="920"/>
                  </a:lnTo>
                  <a:cubicBezTo>
                    <a:pt x="3049" y="927"/>
                    <a:pt x="3044" y="932"/>
                    <a:pt x="3037" y="932"/>
                  </a:cubicBezTo>
                  <a:cubicBezTo>
                    <a:pt x="3030" y="932"/>
                    <a:pt x="3024" y="927"/>
                    <a:pt x="3024" y="920"/>
                  </a:cubicBezTo>
                  <a:close/>
                  <a:moveTo>
                    <a:pt x="3024" y="843"/>
                  </a:moveTo>
                  <a:lnTo>
                    <a:pt x="3024" y="817"/>
                  </a:lnTo>
                  <a:cubicBezTo>
                    <a:pt x="3024" y="810"/>
                    <a:pt x="3030" y="804"/>
                    <a:pt x="3037" y="804"/>
                  </a:cubicBezTo>
                  <a:cubicBezTo>
                    <a:pt x="3044" y="804"/>
                    <a:pt x="3049" y="810"/>
                    <a:pt x="3049" y="817"/>
                  </a:cubicBezTo>
                  <a:lnTo>
                    <a:pt x="3049" y="843"/>
                  </a:lnTo>
                  <a:cubicBezTo>
                    <a:pt x="3049" y="850"/>
                    <a:pt x="3044" y="856"/>
                    <a:pt x="3037" y="856"/>
                  </a:cubicBezTo>
                  <a:cubicBezTo>
                    <a:pt x="3030" y="856"/>
                    <a:pt x="3024" y="850"/>
                    <a:pt x="3024" y="843"/>
                  </a:cubicBezTo>
                  <a:close/>
                  <a:moveTo>
                    <a:pt x="3024" y="766"/>
                  </a:moveTo>
                  <a:lnTo>
                    <a:pt x="3024" y="740"/>
                  </a:lnTo>
                  <a:cubicBezTo>
                    <a:pt x="3024" y="733"/>
                    <a:pt x="3030" y="728"/>
                    <a:pt x="3037" y="728"/>
                  </a:cubicBezTo>
                  <a:cubicBezTo>
                    <a:pt x="3044" y="728"/>
                    <a:pt x="3049" y="733"/>
                    <a:pt x="3049" y="740"/>
                  </a:cubicBezTo>
                  <a:lnTo>
                    <a:pt x="3049" y="766"/>
                  </a:lnTo>
                  <a:cubicBezTo>
                    <a:pt x="3049" y="773"/>
                    <a:pt x="3044" y="779"/>
                    <a:pt x="3037" y="779"/>
                  </a:cubicBezTo>
                  <a:cubicBezTo>
                    <a:pt x="3030" y="779"/>
                    <a:pt x="3024" y="773"/>
                    <a:pt x="3024" y="766"/>
                  </a:cubicBezTo>
                  <a:close/>
                  <a:moveTo>
                    <a:pt x="3024" y="689"/>
                  </a:moveTo>
                  <a:lnTo>
                    <a:pt x="3024" y="664"/>
                  </a:lnTo>
                  <a:cubicBezTo>
                    <a:pt x="3024" y="656"/>
                    <a:pt x="3030" y="651"/>
                    <a:pt x="3037" y="651"/>
                  </a:cubicBezTo>
                  <a:cubicBezTo>
                    <a:pt x="3044" y="651"/>
                    <a:pt x="3049" y="656"/>
                    <a:pt x="3049" y="664"/>
                  </a:cubicBezTo>
                  <a:lnTo>
                    <a:pt x="3049" y="689"/>
                  </a:lnTo>
                  <a:cubicBezTo>
                    <a:pt x="3049" y="696"/>
                    <a:pt x="3044" y="702"/>
                    <a:pt x="3037" y="702"/>
                  </a:cubicBezTo>
                  <a:cubicBezTo>
                    <a:pt x="3030" y="702"/>
                    <a:pt x="3024" y="696"/>
                    <a:pt x="3024" y="689"/>
                  </a:cubicBezTo>
                  <a:close/>
                  <a:moveTo>
                    <a:pt x="3024" y="612"/>
                  </a:moveTo>
                  <a:lnTo>
                    <a:pt x="3024" y="587"/>
                  </a:lnTo>
                  <a:cubicBezTo>
                    <a:pt x="3024" y="580"/>
                    <a:pt x="3030" y="574"/>
                    <a:pt x="3037" y="574"/>
                  </a:cubicBezTo>
                  <a:cubicBezTo>
                    <a:pt x="3044" y="574"/>
                    <a:pt x="3049" y="580"/>
                    <a:pt x="3049" y="587"/>
                  </a:cubicBezTo>
                  <a:lnTo>
                    <a:pt x="3049" y="612"/>
                  </a:lnTo>
                  <a:cubicBezTo>
                    <a:pt x="3049" y="619"/>
                    <a:pt x="3044" y="625"/>
                    <a:pt x="3037" y="625"/>
                  </a:cubicBezTo>
                  <a:cubicBezTo>
                    <a:pt x="3030" y="625"/>
                    <a:pt x="3024" y="619"/>
                    <a:pt x="3024" y="612"/>
                  </a:cubicBezTo>
                  <a:close/>
                  <a:moveTo>
                    <a:pt x="3024" y="536"/>
                  </a:moveTo>
                  <a:lnTo>
                    <a:pt x="3024" y="510"/>
                  </a:lnTo>
                  <a:cubicBezTo>
                    <a:pt x="3024" y="503"/>
                    <a:pt x="3030" y="497"/>
                    <a:pt x="3037" y="497"/>
                  </a:cubicBezTo>
                  <a:cubicBezTo>
                    <a:pt x="3044" y="497"/>
                    <a:pt x="3049" y="503"/>
                    <a:pt x="3049" y="510"/>
                  </a:cubicBezTo>
                  <a:lnTo>
                    <a:pt x="3049" y="536"/>
                  </a:lnTo>
                  <a:cubicBezTo>
                    <a:pt x="3049" y="543"/>
                    <a:pt x="3044" y="548"/>
                    <a:pt x="3037" y="548"/>
                  </a:cubicBezTo>
                  <a:cubicBezTo>
                    <a:pt x="3030" y="548"/>
                    <a:pt x="3024" y="543"/>
                    <a:pt x="3024" y="536"/>
                  </a:cubicBezTo>
                  <a:close/>
                  <a:moveTo>
                    <a:pt x="3024" y="459"/>
                  </a:moveTo>
                  <a:lnTo>
                    <a:pt x="3024" y="433"/>
                  </a:lnTo>
                  <a:cubicBezTo>
                    <a:pt x="3024" y="426"/>
                    <a:pt x="3030" y="420"/>
                    <a:pt x="3037" y="420"/>
                  </a:cubicBezTo>
                  <a:cubicBezTo>
                    <a:pt x="3044" y="420"/>
                    <a:pt x="3049" y="426"/>
                    <a:pt x="3049" y="433"/>
                  </a:cubicBezTo>
                  <a:lnTo>
                    <a:pt x="3049" y="459"/>
                  </a:lnTo>
                  <a:cubicBezTo>
                    <a:pt x="3049" y="466"/>
                    <a:pt x="3044" y="472"/>
                    <a:pt x="3037" y="472"/>
                  </a:cubicBezTo>
                  <a:cubicBezTo>
                    <a:pt x="3030" y="472"/>
                    <a:pt x="3024" y="466"/>
                    <a:pt x="3024" y="459"/>
                  </a:cubicBezTo>
                  <a:close/>
                  <a:moveTo>
                    <a:pt x="3024" y="382"/>
                  </a:moveTo>
                  <a:lnTo>
                    <a:pt x="3024" y="356"/>
                  </a:lnTo>
                  <a:cubicBezTo>
                    <a:pt x="3024" y="349"/>
                    <a:pt x="3030" y="344"/>
                    <a:pt x="3037" y="344"/>
                  </a:cubicBezTo>
                  <a:cubicBezTo>
                    <a:pt x="3044" y="344"/>
                    <a:pt x="3049" y="349"/>
                    <a:pt x="3049" y="356"/>
                  </a:cubicBezTo>
                  <a:lnTo>
                    <a:pt x="3049" y="382"/>
                  </a:lnTo>
                  <a:cubicBezTo>
                    <a:pt x="3049" y="389"/>
                    <a:pt x="3044" y="395"/>
                    <a:pt x="3037" y="395"/>
                  </a:cubicBezTo>
                  <a:cubicBezTo>
                    <a:pt x="3030" y="395"/>
                    <a:pt x="3024" y="389"/>
                    <a:pt x="3024" y="382"/>
                  </a:cubicBezTo>
                  <a:close/>
                  <a:moveTo>
                    <a:pt x="3024" y="305"/>
                  </a:moveTo>
                  <a:lnTo>
                    <a:pt x="3024" y="280"/>
                  </a:lnTo>
                  <a:cubicBezTo>
                    <a:pt x="3024" y="272"/>
                    <a:pt x="3030" y="267"/>
                    <a:pt x="3037" y="267"/>
                  </a:cubicBezTo>
                  <a:cubicBezTo>
                    <a:pt x="3044" y="267"/>
                    <a:pt x="3049" y="272"/>
                    <a:pt x="3049" y="280"/>
                  </a:cubicBezTo>
                  <a:lnTo>
                    <a:pt x="3049" y="305"/>
                  </a:lnTo>
                  <a:cubicBezTo>
                    <a:pt x="3049" y="312"/>
                    <a:pt x="3044" y="318"/>
                    <a:pt x="3037" y="318"/>
                  </a:cubicBezTo>
                  <a:cubicBezTo>
                    <a:pt x="3030" y="318"/>
                    <a:pt x="3024" y="312"/>
                    <a:pt x="3024" y="305"/>
                  </a:cubicBezTo>
                  <a:close/>
                  <a:moveTo>
                    <a:pt x="3024" y="228"/>
                  </a:moveTo>
                  <a:lnTo>
                    <a:pt x="3024" y="203"/>
                  </a:lnTo>
                  <a:cubicBezTo>
                    <a:pt x="3024" y="196"/>
                    <a:pt x="3030" y="190"/>
                    <a:pt x="3037" y="190"/>
                  </a:cubicBezTo>
                  <a:cubicBezTo>
                    <a:pt x="3044" y="190"/>
                    <a:pt x="3049" y="196"/>
                    <a:pt x="3049" y="203"/>
                  </a:cubicBezTo>
                  <a:lnTo>
                    <a:pt x="3049" y="228"/>
                  </a:lnTo>
                  <a:cubicBezTo>
                    <a:pt x="3049" y="235"/>
                    <a:pt x="3044" y="241"/>
                    <a:pt x="3037" y="241"/>
                  </a:cubicBezTo>
                  <a:cubicBezTo>
                    <a:pt x="3030" y="241"/>
                    <a:pt x="3024" y="235"/>
                    <a:pt x="3024" y="228"/>
                  </a:cubicBezTo>
                  <a:close/>
                  <a:moveTo>
                    <a:pt x="3024" y="152"/>
                  </a:moveTo>
                  <a:lnTo>
                    <a:pt x="3024" y="126"/>
                  </a:lnTo>
                  <a:cubicBezTo>
                    <a:pt x="3024" y="119"/>
                    <a:pt x="3030" y="113"/>
                    <a:pt x="3037" y="113"/>
                  </a:cubicBezTo>
                  <a:cubicBezTo>
                    <a:pt x="3044" y="113"/>
                    <a:pt x="3049" y="119"/>
                    <a:pt x="3049" y="126"/>
                  </a:cubicBezTo>
                  <a:lnTo>
                    <a:pt x="3049" y="152"/>
                  </a:lnTo>
                  <a:cubicBezTo>
                    <a:pt x="3049" y="159"/>
                    <a:pt x="3044" y="164"/>
                    <a:pt x="3037" y="164"/>
                  </a:cubicBezTo>
                  <a:cubicBezTo>
                    <a:pt x="3030" y="164"/>
                    <a:pt x="3024" y="159"/>
                    <a:pt x="3024" y="152"/>
                  </a:cubicBezTo>
                  <a:close/>
                  <a:moveTo>
                    <a:pt x="3024" y="75"/>
                  </a:moveTo>
                  <a:lnTo>
                    <a:pt x="3024" y="49"/>
                  </a:lnTo>
                  <a:cubicBezTo>
                    <a:pt x="3024" y="42"/>
                    <a:pt x="3030" y="36"/>
                    <a:pt x="3037" y="36"/>
                  </a:cubicBezTo>
                  <a:cubicBezTo>
                    <a:pt x="3044" y="36"/>
                    <a:pt x="3049" y="42"/>
                    <a:pt x="3049" y="49"/>
                  </a:cubicBezTo>
                  <a:lnTo>
                    <a:pt x="3049" y="75"/>
                  </a:lnTo>
                  <a:cubicBezTo>
                    <a:pt x="3049" y="82"/>
                    <a:pt x="3044" y="88"/>
                    <a:pt x="3037" y="88"/>
                  </a:cubicBezTo>
                  <a:cubicBezTo>
                    <a:pt x="3030" y="88"/>
                    <a:pt x="3024" y="82"/>
                    <a:pt x="3024" y="75"/>
                  </a:cubicBezTo>
                  <a:close/>
                  <a:moveTo>
                    <a:pt x="3021" y="26"/>
                  </a:moveTo>
                  <a:lnTo>
                    <a:pt x="2996" y="26"/>
                  </a:lnTo>
                  <a:cubicBezTo>
                    <a:pt x="2989" y="26"/>
                    <a:pt x="2983" y="20"/>
                    <a:pt x="2983" y="13"/>
                  </a:cubicBezTo>
                  <a:cubicBezTo>
                    <a:pt x="2983" y="6"/>
                    <a:pt x="2989" y="0"/>
                    <a:pt x="2996" y="0"/>
                  </a:cubicBezTo>
                  <a:lnTo>
                    <a:pt x="3021" y="0"/>
                  </a:lnTo>
                  <a:cubicBezTo>
                    <a:pt x="3028" y="0"/>
                    <a:pt x="3034" y="6"/>
                    <a:pt x="3034" y="13"/>
                  </a:cubicBezTo>
                  <a:cubicBezTo>
                    <a:pt x="3034" y="20"/>
                    <a:pt x="3028" y="26"/>
                    <a:pt x="3021" y="26"/>
                  </a:cubicBezTo>
                  <a:close/>
                  <a:moveTo>
                    <a:pt x="2944" y="26"/>
                  </a:moveTo>
                  <a:lnTo>
                    <a:pt x="2919" y="26"/>
                  </a:lnTo>
                  <a:cubicBezTo>
                    <a:pt x="2912" y="26"/>
                    <a:pt x="2906" y="20"/>
                    <a:pt x="2906" y="13"/>
                  </a:cubicBezTo>
                  <a:cubicBezTo>
                    <a:pt x="2906" y="6"/>
                    <a:pt x="2912" y="0"/>
                    <a:pt x="2919" y="0"/>
                  </a:cubicBezTo>
                  <a:lnTo>
                    <a:pt x="2944" y="0"/>
                  </a:lnTo>
                  <a:cubicBezTo>
                    <a:pt x="2952" y="0"/>
                    <a:pt x="2957" y="6"/>
                    <a:pt x="2957" y="13"/>
                  </a:cubicBezTo>
                  <a:cubicBezTo>
                    <a:pt x="2957" y="20"/>
                    <a:pt x="2952" y="26"/>
                    <a:pt x="2944" y="26"/>
                  </a:cubicBezTo>
                  <a:close/>
                  <a:moveTo>
                    <a:pt x="2868" y="26"/>
                  </a:moveTo>
                  <a:lnTo>
                    <a:pt x="2842" y="26"/>
                  </a:lnTo>
                  <a:cubicBezTo>
                    <a:pt x="2835" y="26"/>
                    <a:pt x="2829" y="20"/>
                    <a:pt x="2829" y="13"/>
                  </a:cubicBezTo>
                  <a:cubicBezTo>
                    <a:pt x="2829" y="6"/>
                    <a:pt x="2835" y="0"/>
                    <a:pt x="2842" y="0"/>
                  </a:cubicBezTo>
                  <a:lnTo>
                    <a:pt x="2868" y="0"/>
                  </a:lnTo>
                  <a:cubicBezTo>
                    <a:pt x="2875" y="0"/>
                    <a:pt x="2880" y="6"/>
                    <a:pt x="2880" y="13"/>
                  </a:cubicBezTo>
                  <a:cubicBezTo>
                    <a:pt x="2880" y="20"/>
                    <a:pt x="2875" y="26"/>
                    <a:pt x="2868" y="26"/>
                  </a:cubicBezTo>
                  <a:close/>
                  <a:moveTo>
                    <a:pt x="2791" y="26"/>
                  </a:moveTo>
                  <a:lnTo>
                    <a:pt x="2765" y="26"/>
                  </a:lnTo>
                  <a:cubicBezTo>
                    <a:pt x="2758" y="26"/>
                    <a:pt x="2752" y="20"/>
                    <a:pt x="2752" y="13"/>
                  </a:cubicBezTo>
                  <a:cubicBezTo>
                    <a:pt x="2752" y="6"/>
                    <a:pt x="2758" y="0"/>
                    <a:pt x="2765" y="0"/>
                  </a:cubicBezTo>
                  <a:lnTo>
                    <a:pt x="2791" y="0"/>
                  </a:lnTo>
                  <a:cubicBezTo>
                    <a:pt x="2798" y="0"/>
                    <a:pt x="2804" y="6"/>
                    <a:pt x="2804" y="13"/>
                  </a:cubicBezTo>
                  <a:cubicBezTo>
                    <a:pt x="2804" y="20"/>
                    <a:pt x="2798" y="26"/>
                    <a:pt x="2791" y="26"/>
                  </a:cubicBezTo>
                  <a:close/>
                  <a:moveTo>
                    <a:pt x="2714" y="26"/>
                  </a:moveTo>
                  <a:lnTo>
                    <a:pt x="2688" y="26"/>
                  </a:lnTo>
                  <a:cubicBezTo>
                    <a:pt x="2681" y="26"/>
                    <a:pt x="2676" y="20"/>
                    <a:pt x="2676" y="13"/>
                  </a:cubicBezTo>
                  <a:cubicBezTo>
                    <a:pt x="2676" y="6"/>
                    <a:pt x="2681" y="0"/>
                    <a:pt x="2688" y="0"/>
                  </a:cubicBezTo>
                  <a:lnTo>
                    <a:pt x="2714" y="0"/>
                  </a:lnTo>
                  <a:cubicBezTo>
                    <a:pt x="2721" y="0"/>
                    <a:pt x="2727" y="6"/>
                    <a:pt x="2727" y="13"/>
                  </a:cubicBezTo>
                  <a:cubicBezTo>
                    <a:pt x="2727" y="20"/>
                    <a:pt x="2721" y="26"/>
                    <a:pt x="2714" y="26"/>
                  </a:cubicBezTo>
                  <a:close/>
                  <a:moveTo>
                    <a:pt x="2637" y="26"/>
                  </a:moveTo>
                  <a:lnTo>
                    <a:pt x="2612" y="26"/>
                  </a:lnTo>
                  <a:cubicBezTo>
                    <a:pt x="2605" y="26"/>
                    <a:pt x="2599" y="20"/>
                    <a:pt x="2599" y="13"/>
                  </a:cubicBezTo>
                  <a:cubicBezTo>
                    <a:pt x="2599" y="6"/>
                    <a:pt x="2605" y="0"/>
                    <a:pt x="2612" y="0"/>
                  </a:cubicBezTo>
                  <a:lnTo>
                    <a:pt x="2637" y="0"/>
                  </a:lnTo>
                  <a:cubicBezTo>
                    <a:pt x="2644" y="0"/>
                    <a:pt x="2650" y="6"/>
                    <a:pt x="2650" y="13"/>
                  </a:cubicBezTo>
                  <a:cubicBezTo>
                    <a:pt x="2650" y="20"/>
                    <a:pt x="2644" y="26"/>
                    <a:pt x="2637" y="26"/>
                  </a:cubicBezTo>
                  <a:close/>
                  <a:moveTo>
                    <a:pt x="2560" y="26"/>
                  </a:moveTo>
                  <a:lnTo>
                    <a:pt x="2535" y="26"/>
                  </a:lnTo>
                  <a:cubicBezTo>
                    <a:pt x="2528" y="26"/>
                    <a:pt x="2522" y="20"/>
                    <a:pt x="2522" y="13"/>
                  </a:cubicBezTo>
                  <a:cubicBezTo>
                    <a:pt x="2522" y="6"/>
                    <a:pt x="2528" y="0"/>
                    <a:pt x="2535" y="0"/>
                  </a:cubicBezTo>
                  <a:lnTo>
                    <a:pt x="2560" y="0"/>
                  </a:lnTo>
                  <a:cubicBezTo>
                    <a:pt x="2568" y="0"/>
                    <a:pt x="2573" y="6"/>
                    <a:pt x="2573" y="13"/>
                  </a:cubicBezTo>
                  <a:cubicBezTo>
                    <a:pt x="2573" y="20"/>
                    <a:pt x="2568" y="26"/>
                    <a:pt x="2560" y="26"/>
                  </a:cubicBezTo>
                  <a:close/>
                  <a:moveTo>
                    <a:pt x="2484" y="26"/>
                  </a:moveTo>
                  <a:lnTo>
                    <a:pt x="2458" y="26"/>
                  </a:lnTo>
                  <a:cubicBezTo>
                    <a:pt x="2451" y="26"/>
                    <a:pt x="2445" y="20"/>
                    <a:pt x="2445" y="13"/>
                  </a:cubicBezTo>
                  <a:cubicBezTo>
                    <a:pt x="2445" y="6"/>
                    <a:pt x="2451" y="0"/>
                    <a:pt x="2458" y="0"/>
                  </a:cubicBezTo>
                  <a:lnTo>
                    <a:pt x="2484" y="0"/>
                  </a:lnTo>
                  <a:cubicBezTo>
                    <a:pt x="2491" y="0"/>
                    <a:pt x="2496" y="6"/>
                    <a:pt x="2496" y="13"/>
                  </a:cubicBezTo>
                  <a:cubicBezTo>
                    <a:pt x="2496" y="20"/>
                    <a:pt x="2491" y="26"/>
                    <a:pt x="2484" y="26"/>
                  </a:cubicBezTo>
                  <a:close/>
                  <a:moveTo>
                    <a:pt x="2407" y="26"/>
                  </a:moveTo>
                  <a:lnTo>
                    <a:pt x="2381" y="26"/>
                  </a:lnTo>
                  <a:cubicBezTo>
                    <a:pt x="2374" y="26"/>
                    <a:pt x="2368" y="20"/>
                    <a:pt x="2368" y="13"/>
                  </a:cubicBezTo>
                  <a:cubicBezTo>
                    <a:pt x="2368" y="6"/>
                    <a:pt x="2374" y="0"/>
                    <a:pt x="2381" y="0"/>
                  </a:cubicBezTo>
                  <a:lnTo>
                    <a:pt x="2407" y="0"/>
                  </a:lnTo>
                  <a:cubicBezTo>
                    <a:pt x="2414" y="0"/>
                    <a:pt x="2420" y="6"/>
                    <a:pt x="2420" y="13"/>
                  </a:cubicBezTo>
                  <a:cubicBezTo>
                    <a:pt x="2420" y="20"/>
                    <a:pt x="2414" y="26"/>
                    <a:pt x="2407" y="26"/>
                  </a:cubicBezTo>
                  <a:close/>
                  <a:moveTo>
                    <a:pt x="2330" y="26"/>
                  </a:moveTo>
                  <a:lnTo>
                    <a:pt x="2304" y="26"/>
                  </a:lnTo>
                  <a:cubicBezTo>
                    <a:pt x="2297" y="26"/>
                    <a:pt x="2292" y="20"/>
                    <a:pt x="2292" y="13"/>
                  </a:cubicBezTo>
                  <a:cubicBezTo>
                    <a:pt x="2292" y="6"/>
                    <a:pt x="2297" y="0"/>
                    <a:pt x="2304" y="0"/>
                  </a:cubicBezTo>
                  <a:lnTo>
                    <a:pt x="2330" y="0"/>
                  </a:lnTo>
                  <a:cubicBezTo>
                    <a:pt x="2337" y="0"/>
                    <a:pt x="2343" y="6"/>
                    <a:pt x="2343" y="13"/>
                  </a:cubicBezTo>
                  <a:cubicBezTo>
                    <a:pt x="2343" y="20"/>
                    <a:pt x="2337" y="26"/>
                    <a:pt x="2330" y="26"/>
                  </a:cubicBezTo>
                  <a:close/>
                  <a:moveTo>
                    <a:pt x="2253" y="26"/>
                  </a:moveTo>
                  <a:lnTo>
                    <a:pt x="2228" y="26"/>
                  </a:lnTo>
                  <a:cubicBezTo>
                    <a:pt x="2221" y="26"/>
                    <a:pt x="2215" y="20"/>
                    <a:pt x="2215" y="13"/>
                  </a:cubicBezTo>
                  <a:cubicBezTo>
                    <a:pt x="2215" y="6"/>
                    <a:pt x="2221" y="0"/>
                    <a:pt x="2228" y="0"/>
                  </a:cubicBezTo>
                  <a:lnTo>
                    <a:pt x="2253" y="0"/>
                  </a:lnTo>
                  <a:cubicBezTo>
                    <a:pt x="2260" y="0"/>
                    <a:pt x="2266" y="6"/>
                    <a:pt x="2266" y="13"/>
                  </a:cubicBezTo>
                  <a:cubicBezTo>
                    <a:pt x="2266" y="20"/>
                    <a:pt x="2260" y="26"/>
                    <a:pt x="2253" y="26"/>
                  </a:cubicBezTo>
                  <a:close/>
                  <a:moveTo>
                    <a:pt x="2176" y="26"/>
                  </a:moveTo>
                  <a:lnTo>
                    <a:pt x="2151" y="26"/>
                  </a:lnTo>
                  <a:cubicBezTo>
                    <a:pt x="2144" y="26"/>
                    <a:pt x="2138" y="20"/>
                    <a:pt x="2138" y="13"/>
                  </a:cubicBezTo>
                  <a:cubicBezTo>
                    <a:pt x="2138" y="6"/>
                    <a:pt x="2144" y="0"/>
                    <a:pt x="2151" y="0"/>
                  </a:cubicBezTo>
                  <a:lnTo>
                    <a:pt x="2176" y="0"/>
                  </a:lnTo>
                  <a:cubicBezTo>
                    <a:pt x="2184" y="0"/>
                    <a:pt x="2189" y="6"/>
                    <a:pt x="2189" y="13"/>
                  </a:cubicBezTo>
                  <a:cubicBezTo>
                    <a:pt x="2189" y="20"/>
                    <a:pt x="2184" y="26"/>
                    <a:pt x="2176" y="26"/>
                  </a:cubicBezTo>
                  <a:close/>
                  <a:moveTo>
                    <a:pt x="2100" y="26"/>
                  </a:moveTo>
                  <a:lnTo>
                    <a:pt x="2074" y="26"/>
                  </a:lnTo>
                  <a:cubicBezTo>
                    <a:pt x="2067" y="26"/>
                    <a:pt x="2061" y="20"/>
                    <a:pt x="2061" y="13"/>
                  </a:cubicBezTo>
                  <a:cubicBezTo>
                    <a:pt x="2061" y="6"/>
                    <a:pt x="2067" y="0"/>
                    <a:pt x="2074" y="0"/>
                  </a:cubicBezTo>
                  <a:lnTo>
                    <a:pt x="2100" y="0"/>
                  </a:lnTo>
                  <a:cubicBezTo>
                    <a:pt x="2107" y="0"/>
                    <a:pt x="2112" y="6"/>
                    <a:pt x="2112" y="13"/>
                  </a:cubicBezTo>
                  <a:cubicBezTo>
                    <a:pt x="2112" y="20"/>
                    <a:pt x="2107" y="26"/>
                    <a:pt x="2100" y="26"/>
                  </a:cubicBezTo>
                  <a:close/>
                  <a:moveTo>
                    <a:pt x="2023" y="26"/>
                  </a:moveTo>
                  <a:lnTo>
                    <a:pt x="1997" y="26"/>
                  </a:lnTo>
                  <a:cubicBezTo>
                    <a:pt x="1990" y="26"/>
                    <a:pt x="1984" y="20"/>
                    <a:pt x="1984" y="13"/>
                  </a:cubicBezTo>
                  <a:cubicBezTo>
                    <a:pt x="1984" y="6"/>
                    <a:pt x="1990" y="0"/>
                    <a:pt x="1997" y="0"/>
                  </a:cubicBezTo>
                  <a:lnTo>
                    <a:pt x="2023" y="0"/>
                  </a:lnTo>
                  <a:cubicBezTo>
                    <a:pt x="2030" y="0"/>
                    <a:pt x="2036" y="6"/>
                    <a:pt x="2036" y="13"/>
                  </a:cubicBezTo>
                  <a:cubicBezTo>
                    <a:pt x="2036" y="20"/>
                    <a:pt x="2030" y="26"/>
                    <a:pt x="2023" y="26"/>
                  </a:cubicBezTo>
                  <a:close/>
                  <a:moveTo>
                    <a:pt x="1946" y="26"/>
                  </a:moveTo>
                  <a:lnTo>
                    <a:pt x="1920" y="26"/>
                  </a:lnTo>
                  <a:cubicBezTo>
                    <a:pt x="1913" y="26"/>
                    <a:pt x="1908" y="20"/>
                    <a:pt x="1908" y="13"/>
                  </a:cubicBezTo>
                  <a:cubicBezTo>
                    <a:pt x="1908" y="6"/>
                    <a:pt x="1913" y="0"/>
                    <a:pt x="1920" y="0"/>
                  </a:cubicBezTo>
                  <a:lnTo>
                    <a:pt x="1946" y="0"/>
                  </a:lnTo>
                  <a:cubicBezTo>
                    <a:pt x="1953" y="0"/>
                    <a:pt x="1959" y="6"/>
                    <a:pt x="1959" y="13"/>
                  </a:cubicBezTo>
                  <a:cubicBezTo>
                    <a:pt x="1959" y="20"/>
                    <a:pt x="1953" y="26"/>
                    <a:pt x="1946" y="26"/>
                  </a:cubicBezTo>
                  <a:close/>
                  <a:moveTo>
                    <a:pt x="1869" y="26"/>
                  </a:moveTo>
                  <a:lnTo>
                    <a:pt x="1844" y="26"/>
                  </a:lnTo>
                  <a:cubicBezTo>
                    <a:pt x="1837" y="26"/>
                    <a:pt x="1831" y="20"/>
                    <a:pt x="1831" y="13"/>
                  </a:cubicBezTo>
                  <a:cubicBezTo>
                    <a:pt x="1831" y="6"/>
                    <a:pt x="1837" y="0"/>
                    <a:pt x="1844" y="0"/>
                  </a:cubicBezTo>
                  <a:lnTo>
                    <a:pt x="1869" y="0"/>
                  </a:lnTo>
                  <a:cubicBezTo>
                    <a:pt x="1876" y="0"/>
                    <a:pt x="1882" y="6"/>
                    <a:pt x="1882" y="13"/>
                  </a:cubicBezTo>
                  <a:cubicBezTo>
                    <a:pt x="1882" y="20"/>
                    <a:pt x="1876" y="26"/>
                    <a:pt x="1869" y="26"/>
                  </a:cubicBezTo>
                  <a:close/>
                  <a:moveTo>
                    <a:pt x="1792" y="26"/>
                  </a:moveTo>
                  <a:lnTo>
                    <a:pt x="1767" y="26"/>
                  </a:lnTo>
                  <a:cubicBezTo>
                    <a:pt x="1760" y="26"/>
                    <a:pt x="1754" y="20"/>
                    <a:pt x="1754" y="13"/>
                  </a:cubicBezTo>
                  <a:cubicBezTo>
                    <a:pt x="1754" y="6"/>
                    <a:pt x="1760" y="0"/>
                    <a:pt x="1767" y="0"/>
                  </a:cubicBezTo>
                  <a:lnTo>
                    <a:pt x="1792" y="0"/>
                  </a:lnTo>
                  <a:cubicBezTo>
                    <a:pt x="1800" y="0"/>
                    <a:pt x="1805" y="6"/>
                    <a:pt x="1805" y="13"/>
                  </a:cubicBezTo>
                  <a:cubicBezTo>
                    <a:pt x="1805" y="20"/>
                    <a:pt x="1800" y="26"/>
                    <a:pt x="1792" y="26"/>
                  </a:cubicBezTo>
                  <a:close/>
                  <a:moveTo>
                    <a:pt x="1716" y="26"/>
                  </a:moveTo>
                  <a:lnTo>
                    <a:pt x="1690" y="26"/>
                  </a:lnTo>
                  <a:cubicBezTo>
                    <a:pt x="1683" y="26"/>
                    <a:pt x="1677" y="20"/>
                    <a:pt x="1677" y="13"/>
                  </a:cubicBezTo>
                  <a:cubicBezTo>
                    <a:pt x="1677" y="6"/>
                    <a:pt x="1683" y="0"/>
                    <a:pt x="1690" y="0"/>
                  </a:cubicBezTo>
                  <a:lnTo>
                    <a:pt x="1716" y="0"/>
                  </a:lnTo>
                  <a:cubicBezTo>
                    <a:pt x="1723" y="0"/>
                    <a:pt x="1728" y="6"/>
                    <a:pt x="1728" y="13"/>
                  </a:cubicBezTo>
                  <a:cubicBezTo>
                    <a:pt x="1728" y="20"/>
                    <a:pt x="1723" y="26"/>
                    <a:pt x="1716" y="26"/>
                  </a:cubicBezTo>
                  <a:close/>
                  <a:moveTo>
                    <a:pt x="1639" y="26"/>
                  </a:moveTo>
                  <a:lnTo>
                    <a:pt x="1613" y="26"/>
                  </a:lnTo>
                  <a:cubicBezTo>
                    <a:pt x="1606" y="26"/>
                    <a:pt x="1600" y="20"/>
                    <a:pt x="1600" y="13"/>
                  </a:cubicBezTo>
                  <a:cubicBezTo>
                    <a:pt x="1600" y="6"/>
                    <a:pt x="1606" y="0"/>
                    <a:pt x="1613" y="0"/>
                  </a:cubicBezTo>
                  <a:lnTo>
                    <a:pt x="1639" y="0"/>
                  </a:lnTo>
                  <a:cubicBezTo>
                    <a:pt x="1646" y="0"/>
                    <a:pt x="1652" y="6"/>
                    <a:pt x="1652" y="13"/>
                  </a:cubicBezTo>
                  <a:cubicBezTo>
                    <a:pt x="1652" y="20"/>
                    <a:pt x="1646" y="26"/>
                    <a:pt x="1639" y="26"/>
                  </a:cubicBezTo>
                  <a:close/>
                  <a:moveTo>
                    <a:pt x="1562" y="26"/>
                  </a:moveTo>
                  <a:lnTo>
                    <a:pt x="1536" y="26"/>
                  </a:lnTo>
                  <a:cubicBezTo>
                    <a:pt x="1529" y="26"/>
                    <a:pt x="1524" y="20"/>
                    <a:pt x="1524" y="13"/>
                  </a:cubicBezTo>
                  <a:cubicBezTo>
                    <a:pt x="1524" y="6"/>
                    <a:pt x="1529" y="0"/>
                    <a:pt x="1536" y="0"/>
                  </a:cubicBezTo>
                  <a:lnTo>
                    <a:pt x="1562" y="0"/>
                  </a:lnTo>
                  <a:cubicBezTo>
                    <a:pt x="1569" y="0"/>
                    <a:pt x="1575" y="6"/>
                    <a:pt x="1575" y="13"/>
                  </a:cubicBezTo>
                  <a:cubicBezTo>
                    <a:pt x="1575" y="20"/>
                    <a:pt x="1569" y="26"/>
                    <a:pt x="1562" y="26"/>
                  </a:cubicBezTo>
                  <a:close/>
                  <a:moveTo>
                    <a:pt x="1485" y="26"/>
                  </a:moveTo>
                  <a:lnTo>
                    <a:pt x="1460" y="26"/>
                  </a:lnTo>
                  <a:cubicBezTo>
                    <a:pt x="1453" y="26"/>
                    <a:pt x="1447" y="20"/>
                    <a:pt x="1447" y="13"/>
                  </a:cubicBezTo>
                  <a:cubicBezTo>
                    <a:pt x="1447" y="6"/>
                    <a:pt x="1453" y="0"/>
                    <a:pt x="1460" y="0"/>
                  </a:cubicBezTo>
                  <a:lnTo>
                    <a:pt x="1485" y="0"/>
                  </a:lnTo>
                  <a:cubicBezTo>
                    <a:pt x="1492" y="0"/>
                    <a:pt x="1498" y="6"/>
                    <a:pt x="1498" y="13"/>
                  </a:cubicBezTo>
                  <a:cubicBezTo>
                    <a:pt x="1498" y="20"/>
                    <a:pt x="1492" y="26"/>
                    <a:pt x="1485" y="26"/>
                  </a:cubicBezTo>
                  <a:close/>
                  <a:moveTo>
                    <a:pt x="1408" y="26"/>
                  </a:moveTo>
                  <a:lnTo>
                    <a:pt x="1383" y="26"/>
                  </a:lnTo>
                  <a:cubicBezTo>
                    <a:pt x="1376" y="26"/>
                    <a:pt x="1370" y="20"/>
                    <a:pt x="1370" y="13"/>
                  </a:cubicBezTo>
                  <a:cubicBezTo>
                    <a:pt x="1370" y="6"/>
                    <a:pt x="1376" y="0"/>
                    <a:pt x="1383" y="0"/>
                  </a:cubicBezTo>
                  <a:lnTo>
                    <a:pt x="1408" y="0"/>
                  </a:lnTo>
                  <a:cubicBezTo>
                    <a:pt x="1416" y="0"/>
                    <a:pt x="1421" y="6"/>
                    <a:pt x="1421" y="13"/>
                  </a:cubicBezTo>
                  <a:cubicBezTo>
                    <a:pt x="1421" y="20"/>
                    <a:pt x="1416" y="26"/>
                    <a:pt x="1408" y="26"/>
                  </a:cubicBezTo>
                  <a:close/>
                  <a:moveTo>
                    <a:pt x="1332" y="26"/>
                  </a:moveTo>
                  <a:lnTo>
                    <a:pt x="1306" y="26"/>
                  </a:lnTo>
                  <a:cubicBezTo>
                    <a:pt x="1299" y="26"/>
                    <a:pt x="1293" y="20"/>
                    <a:pt x="1293" y="13"/>
                  </a:cubicBezTo>
                  <a:cubicBezTo>
                    <a:pt x="1293" y="6"/>
                    <a:pt x="1299" y="0"/>
                    <a:pt x="1306" y="0"/>
                  </a:cubicBezTo>
                  <a:lnTo>
                    <a:pt x="1332" y="0"/>
                  </a:lnTo>
                  <a:cubicBezTo>
                    <a:pt x="1339" y="0"/>
                    <a:pt x="1344" y="6"/>
                    <a:pt x="1344" y="13"/>
                  </a:cubicBezTo>
                  <a:cubicBezTo>
                    <a:pt x="1344" y="20"/>
                    <a:pt x="1339" y="26"/>
                    <a:pt x="1332" y="26"/>
                  </a:cubicBezTo>
                  <a:close/>
                  <a:moveTo>
                    <a:pt x="1255" y="26"/>
                  </a:moveTo>
                  <a:lnTo>
                    <a:pt x="1229" y="26"/>
                  </a:lnTo>
                  <a:cubicBezTo>
                    <a:pt x="1222" y="26"/>
                    <a:pt x="1216" y="20"/>
                    <a:pt x="1216" y="13"/>
                  </a:cubicBezTo>
                  <a:cubicBezTo>
                    <a:pt x="1216" y="6"/>
                    <a:pt x="1222" y="0"/>
                    <a:pt x="1229" y="0"/>
                  </a:cubicBezTo>
                  <a:lnTo>
                    <a:pt x="1255" y="0"/>
                  </a:lnTo>
                  <a:cubicBezTo>
                    <a:pt x="1262" y="0"/>
                    <a:pt x="1268" y="6"/>
                    <a:pt x="1268" y="13"/>
                  </a:cubicBezTo>
                  <a:cubicBezTo>
                    <a:pt x="1268" y="20"/>
                    <a:pt x="1262" y="26"/>
                    <a:pt x="1255" y="26"/>
                  </a:cubicBezTo>
                  <a:close/>
                  <a:moveTo>
                    <a:pt x="1178" y="26"/>
                  </a:moveTo>
                  <a:lnTo>
                    <a:pt x="1152" y="26"/>
                  </a:lnTo>
                  <a:cubicBezTo>
                    <a:pt x="1145" y="26"/>
                    <a:pt x="1140" y="20"/>
                    <a:pt x="1140" y="13"/>
                  </a:cubicBezTo>
                  <a:cubicBezTo>
                    <a:pt x="1140" y="6"/>
                    <a:pt x="1145" y="0"/>
                    <a:pt x="1152" y="0"/>
                  </a:cubicBezTo>
                  <a:lnTo>
                    <a:pt x="1178" y="0"/>
                  </a:lnTo>
                  <a:cubicBezTo>
                    <a:pt x="1185" y="0"/>
                    <a:pt x="1191" y="6"/>
                    <a:pt x="1191" y="13"/>
                  </a:cubicBezTo>
                  <a:cubicBezTo>
                    <a:pt x="1191" y="20"/>
                    <a:pt x="1185" y="26"/>
                    <a:pt x="1178" y="26"/>
                  </a:cubicBezTo>
                  <a:close/>
                  <a:moveTo>
                    <a:pt x="1101" y="26"/>
                  </a:moveTo>
                  <a:lnTo>
                    <a:pt x="1076" y="26"/>
                  </a:lnTo>
                  <a:cubicBezTo>
                    <a:pt x="1069" y="26"/>
                    <a:pt x="1063" y="20"/>
                    <a:pt x="1063" y="13"/>
                  </a:cubicBezTo>
                  <a:cubicBezTo>
                    <a:pt x="1063" y="6"/>
                    <a:pt x="1069" y="0"/>
                    <a:pt x="1076" y="0"/>
                  </a:cubicBezTo>
                  <a:lnTo>
                    <a:pt x="1101" y="0"/>
                  </a:lnTo>
                  <a:cubicBezTo>
                    <a:pt x="1108" y="0"/>
                    <a:pt x="1114" y="6"/>
                    <a:pt x="1114" y="13"/>
                  </a:cubicBezTo>
                  <a:cubicBezTo>
                    <a:pt x="1114" y="20"/>
                    <a:pt x="1108" y="26"/>
                    <a:pt x="1101" y="26"/>
                  </a:cubicBezTo>
                  <a:close/>
                  <a:moveTo>
                    <a:pt x="1024" y="26"/>
                  </a:moveTo>
                  <a:lnTo>
                    <a:pt x="999" y="26"/>
                  </a:lnTo>
                  <a:cubicBezTo>
                    <a:pt x="992" y="26"/>
                    <a:pt x="986" y="20"/>
                    <a:pt x="986" y="13"/>
                  </a:cubicBezTo>
                  <a:cubicBezTo>
                    <a:pt x="986" y="6"/>
                    <a:pt x="992" y="0"/>
                    <a:pt x="999" y="0"/>
                  </a:cubicBezTo>
                  <a:lnTo>
                    <a:pt x="1024" y="0"/>
                  </a:lnTo>
                  <a:cubicBezTo>
                    <a:pt x="1032" y="0"/>
                    <a:pt x="1037" y="6"/>
                    <a:pt x="1037" y="13"/>
                  </a:cubicBezTo>
                  <a:cubicBezTo>
                    <a:pt x="1037" y="20"/>
                    <a:pt x="1032" y="26"/>
                    <a:pt x="1024" y="26"/>
                  </a:cubicBezTo>
                  <a:close/>
                  <a:moveTo>
                    <a:pt x="948" y="26"/>
                  </a:moveTo>
                  <a:lnTo>
                    <a:pt x="922" y="26"/>
                  </a:lnTo>
                  <a:cubicBezTo>
                    <a:pt x="915" y="26"/>
                    <a:pt x="909" y="20"/>
                    <a:pt x="909" y="13"/>
                  </a:cubicBezTo>
                  <a:cubicBezTo>
                    <a:pt x="909" y="6"/>
                    <a:pt x="915" y="0"/>
                    <a:pt x="922" y="0"/>
                  </a:cubicBezTo>
                  <a:lnTo>
                    <a:pt x="948" y="0"/>
                  </a:lnTo>
                  <a:cubicBezTo>
                    <a:pt x="955" y="0"/>
                    <a:pt x="960" y="6"/>
                    <a:pt x="960" y="13"/>
                  </a:cubicBezTo>
                  <a:cubicBezTo>
                    <a:pt x="960" y="20"/>
                    <a:pt x="955" y="26"/>
                    <a:pt x="948" y="26"/>
                  </a:cubicBezTo>
                  <a:close/>
                  <a:moveTo>
                    <a:pt x="871" y="26"/>
                  </a:moveTo>
                  <a:lnTo>
                    <a:pt x="845" y="26"/>
                  </a:lnTo>
                  <a:cubicBezTo>
                    <a:pt x="838" y="26"/>
                    <a:pt x="832" y="20"/>
                    <a:pt x="832" y="13"/>
                  </a:cubicBezTo>
                  <a:cubicBezTo>
                    <a:pt x="832" y="6"/>
                    <a:pt x="838" y="0"/>
                    <a:pt x="845" y="0"/>
                  </a:cubicBezTo>
                  <a:lnTo>
                    <a:pt x="871" y="0"/>
                  </a:lnTo>
                  <a:cubicBezTo>
                    <a:pt x="878" y="0"/>
                    <a:pt x="884" y="6"/>
                    <a:pt x="884" y="13"/>
                  </a:cubicBezTo>
                  <a:cubicBezTo>
                    <a:pt x="884" y="20"/>
                    <a:pt x="878" y="26"/>
                    <a:pt x="871" y="26"/>
                  </a:cubicBezTo>
                  <a:close/>
                  <a:moveTo>
                    <a:pt x="794" y="26"/>
                  </a:moveTo>
                  <a:lnTo>
                    <a:pt x="768" y="26"/>
                  </a:lnTo>
                  <a:cubicBezTo>
                    <a:pt x="761" y="26"/>
                    <a:pt x="756" y="20"/>
                    <a:pt x="756" y="13"/>
                  </a:cubicBezTo>
                  <a:cubicBezTo>
                    <a:pt x="756" y="6"/>
                    <a:pt x="761" y="0"/>
                    <a:pt x="768" y="0"/>
                  </a:cubicBezTo>
                  <a:lnTo>
                    <a:pt x="794" y="0"/>
                  </a:lnTo>
                  <a:cubicBezTo>
                    <a:pt x="801" y="0"/>
                    <a:pt x="807" y="6"/>
                    <a:pt x="807" y="13"/>
                  </a:cubicBezTo>
                  <a:cubicBezTo>
                    <a:pt x="807" y="20"/>
                    <a:pt x="801" y="26"/>
                    <a:pt x="794" y="26"/>
                  </a:cubicBezTo>
                  <a:close/>
                  <a:moveTo>
                    <a:pt x="717" y="26"/>
                  </a:moveTo>
                  <a:lnTo>
                    <a:pt x="692" y="26"/>
                  </a:lnTo>
                  <a:cubicBezTo>
                    <a:pt x="685" y="26"/>
                    <a:pt x="679" y="20"/>
                    <a:pt x="679" y="13"/>
                  </a:cubicBezTo>
                  <a:cubicBezTo>
                    <a:pt x="679" y="6"/>
                    <a:pt x="685" y="0"/>
                    <a:pt x="692" y="0"/>
                  </a:cubicBezTo>
                  <a:lnTo>
                    <a:pt x="717" y="0"/>
                  </a:lnTo>
                  <a:cubicBezTo>
                    <a:pt x="724" y="0"/>
                    <a:pt x="730" y="6"/>
                    <a:pt x="730" y="13"/>
                  </a:cubicBezTo>
                  <a:cubicBezTo>
                    <a:pt x="730" y="20"/>
                    <a:pt x="724" y="26"/>
                    <a:pt x="717" y="26"/>
                  </a:cubicBezTo>
                  <a:close/>
                  <a:moveTo>
                    <a:pt x="640" y="26"/>
                  </a:moveTo>
                  <a:lnTo>
                    <a:pt x="615" y="26"/>
                  </a:lnTo>
                  <a:cubicBezTo>
                    <a:pt x="608" y="26"/>
                    <a:pt x="602" y="20"/>
                    <a:pt x="602" y="13"/>
                  </a:cubicBezTo>
                  <a:cubicBezTo>
                    <a:pt x="602" y="6"/>
                    <a:pt x="608" y="0"/>
                    <a:pt x="615" y="0"/>
                  </a:cubicBezTo>
                  <a:lnTo>
                    <a:pt x="640" y="0"/>
                  </a:lnTo>
                  <a:cubicBezTo>
                    <a:pt x="648" y="0"/>
                    <a:pt x="653" y="6"/>
                    <a:pt x="653" y="13"/>
                  </a:cubicBezTo>
                  <a:cubicBezTo>
                    <a:pt x="653" y="20"/>
                    <a:pt x="648" y="26"/>
                    <a:pt x="640" y="26"/>
                  </a:cubicBezTo>
                  <a:close/>
                  <a:moveTo>
                    <a:pt x="564" y="26"/>
                  </a:moveTo>
                  <a:lnTo>
                    <a:pt x="538" y="26"/>
                  </a:lnTo>
                  <a:cubicBezTo>
                    <a:pt x="531" y="26"/>
                    <a:pt x="525" y="20"/>
                    <a:pt x="525" y="13"/>
                  </a:cubicBezTo>
                  <a:cubicBezTo>
                    <a:pt x="525" y="6"/>
                    <a:pt x="531" y="0"/>
                    <a:pt x="538" y="0"/>
                  </a:cubicBezTo>
                  <a:lnTo>
                    <a:pt x="564" y="0"/>
                  </a:lnTo>
                  <a:cubicBezTo>
                    <a:pt x="571" y="0"/>
                    <a:pt x="576" y="6"/>
                    <a:pt x="576" y="13"/>
                  </a:cubicBezTo>
                  <a:cubicBezTo>
                    <a:pt x="576" y="20"/>
                    <a:pt x="571" y="26"/>
                    <a:pt x="564" y="26"/>
                  </a:cubicBezTo>
                  <a:close/>
                  <a:moveTo>
                    <a:pt x="487" y="26"/>
                  </a:moveTo>
                  <a:lnTo>
                    <a:pt x="461" y="26"/>
                  </a:lnTo>
                  <a:cubicBezTo>
                    <a:pt x="454" y="26"/>
                    <a:pt x="448" y="20"/>
                    <a:pt x="448" y="13"/>
                  </a:cubicBezTo>
                  <a:cubicBezTo>
                    <a:pt x="448" y="6"/>
                    <a:pt x="454" y="0"/>
                    <a:pt x="461" y="0"/>
                  </a:cubicBezTo>
                  <a:lnTo>
                    <a:pt x="487" y="0"/>
                  </a:lnTo>
                  <a:cubicBezTo>
                    <a:pt x="494" y="0"/>
                    <a:pt x="500" y="6"/>
                    <a:pt x="500" y="13"/>
                  </a:cubicBezTo>
                  <a:cubicBezTo>
                    <a:pt x="500" y="20"/>
                    <a:pt x="494" y="26"/>
                    <a:pt x="487" y="26"/>
                  </a:cubicBezTo>
                  <a:close/>
                  <a:moveTo>
                    <a:pt x="410" y="26"/>
                  </a:moveTo>
                  <a:lnTo>
                    <a:pt x="384" y="26"/>
                  </a:lnTo>
                  <a:cubicBezTo>
                    <a:pt x="377" y="26"/>
                    <a:pt x="372" y="20"/>
                    <a:pt x="372" y="13"/>
                  </a:cubicBezTo>
                  <a:cubicBezTo>
                    <a:pt x="372" y="6"/>
                    <a:pt x="377" y="0"/>
                    <a:pt x="384" y="0"/>
                  </a:cubicBezTo>
                  <a:lnTo>
                    <a:pt x="410" y="0"/>
                  </a:lnTo>
                  <a:cubicBezTo>
                    <a:pt x="417" y="0"/>
                    <a:pt x="423" y="6"/>
                    <a:pt x="423" y="13"/>
                  </a:cubicBezTo>
                  <a:cubicBezTo>
                    <a:pt x="423" y="20"/>
                    <a:pt x="417" y="26"/>
                    <a:pt x="410" y="26"/>
                  </a:cubicBezTo>
                  <a:close/>
                  <a:moveTo>
                    <a:pt x="333" y="26"/>
                  </a:moveTo>
                  <a:lnTo>
                    <a:pt x="308" y="26"/>
                  </a:lnTo>
                  <a:cubicBezTo>
                    <a:pt x="301" y="26"/>
                    <a:pt x="295" y="20"/>
                    <a:pt x="295" y="13"/>
                  </a:cubicBezTo>
                  <a:cubicBezTo>
                    <a:pt x="295" y="6"/>
                    <a:pt x="301" y="0"/>
                    <a:pt x="308" y="0"/>
                  </a:cubicBezTo>
                  <a:lnTo>
                    <a:pt x="333" y="0"/>
                  </a:lnTo>
                  <a:cubicBezTo>
                    <a:pt x="340" y="0"/>
                    <a:pt x="346" y="6"/>
                    <a:pt x="346" y="13"/>
                  </a:cubicBezTo>
                  <a:cubicBezTo>
                    <a:pt x="346" y="20"/>
                    <a:pt x="340" y="26"/>
                    <a:pt x="333" y="26"/>
                  </a:cubicBezTo>
                  <a:close/>
                  <a:moveTo>
                    <a:pt x="256" y="26"/>
                  </a:moveTo>
                  <a:lnTo>
                    <a:pt x="231" y="26"/>
                  </a:lnTo>
                  <a:cubicBezTo>
                    <a:pt x="224" y="26"/>
                    <a:pt x="218" y="20"/>
                    <a:pt x="218" y="13"/>
                  </a:cubicBezTo>
                  <a:cubicBezTo>
                    <a:pt x="218" y="6"/>
                    <a:pt x="224" y="0"/>
                    <a:pt x="231" y="0"/>
                  </a:cubicBezTo>
                  <a:lnTo>
                    <a:pt x="256" y="0"/>
                  </a:lnTo>
                  <a:cubicBezTo>
                    <a:pt x="264" y="0"/>
                    <a:pt x="269" y="6"/>
                    <a:pt x="269" y="13"/>
                  </a:cubicBezTo>
                  <a:cubicBezTo>
                    <a:pt x="269" y="20"/>
                    <a:pt x="264" y="26"/>
                    <a:pt x="256" y="26"/>
                  </a:cubicBezTo>
                  <a:close/>
                  <a:moveTo>
                    <a:pt x="180" y="26"/>
                  </a:moveTo>
                  <a:lnTo>
                    <a:pt x="154" y="26"/>
                  </a:lnTo>
                  <a:cubicBezTo>
                    <a:pt x="147" y="26"/>
                    <a:pt x="141" y="20"/>
                    <a:pt x="141" y="13"/>
                  </a:cubicBezTo>
                  <a:cubicBezTo>
                    <a:pt x="141" y="6"/>
                    <a:pt x="147" y="0"/>
                    <a:pt x="154" y="0"/>
                  </a:cubicBezTo>
                  <a:lnTo>
                    <a:pt x="180" y="0"/>
                  </a:lnTo>
                  <a:cubicBezTo>
                    <a:pt x="187" y="0"/>
                    <a:pt x="192" y="6"/>
                    <a:pt x="192" y="13"/>
                  </a:cubicBezTo>
                  <a:cubicBezTo>
                    <a:pt x="192" y="20"/>
                    <a:pt x="187" y="26"/>
                    <a:pt x="180" y="26"/>
                  </a:cubicBezTo>
                  <a:close/>
                  <a:moveTo>
                    <a:pt x="103" y="26"/>
                  </a:moveTo>
                  <a:lnTo>
                    <a:pt x="77" y="26"/>
                  </a:lnTo>
                  <a:cubicBezTo>
                    <a:pt x="70" y="26"/>
                    <a:pt x="64" y="20"/>
                    <a:pt x="64" y="13"/>
                  </a:cubicBezTo>
                  <a:cubicBezTo>
                    <a:pt x="64" y="6"/>
                    <a:pt x="70" y="0"/>
                    <a:pt x="77" y="0"/>
                  </a:cubicBezTo>
                  <a:lnTo>
                    <a:pt x="103" y="0"/>
                  </a:lnTo>
                  <a:cubicBezTo>
                    <a:pt x="110" y="0"/>
                    <a:pt x="116" y="6"/>
                    <a:pt x="116" y="13"/>
                  </a:cubicBezTo>
                  <a:cubicBezTo>
                    <a:pt x="116" y="20"/>
                    <a:pt x="110" y="26"/>
                    <a:pt x="103" y="26"/>
                  </a:cubicBezTo>
                  <a:close/>
                  <a:moveTo>
                    <a:pt x="26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6" y="0"/>
                  </a:lnTo>
                  <a:cubicBezTo>
                    <a:pt x="33" y="0"/>
                    <a:pt x="39" y="6"/>
                    <a:pt x="39" y="13"/>
                  </a:cubicBezTo>
                  <a:cubicBezTo>
                    <a:pt x="39" y="20"/>
                    <a:pt x="33" y="26"/>
                    <a:pt x="26" y="26"/>
                  </a:cubicBez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13" name="Line 51"/>
            <p:cNvSpPr>
              <a:spLocks noChangeShapeType="1"/>
            </p:cNvSpPr>
            <p:nvPr/>
          </p:nvSpPr>
          <p:spPr bwMode="auto">
            <a:xfrm>
              <a:off x="5223574" y="3030944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14" name="Freeform 52"/>
            <p:cNvSpPr>
              <a:spLocks/>
            </p:cNvSpPr>
            <p:nvPr/>
          </p:nvSpPr>
          <p:spPr bwMode="auto">
            <a:xfrm>
              <a:off x="5748967" y="2993481"/>
              <a:ext cx="68573" cy="74927"/>
            </a:xfrm>
            <a:custGeom>
              <a:avLst/>
              <a:gdLst>
                <a:gd name="T0" fmla="*/ 0 w 68"/>
                <a:gd name="T1" fmla="*/ 0 h 68"/>
                <a:gd name="T2" fmla="*/ 2147483647 w 68"/>
                <a:gd name="T3" fmla="*/ 2147483647 h 68"/>
                <a:gd name="T4" fmla="*/ 0 w 68"/>
                <a:gd name="T5" fmla="*/ 2147483647 h 68"/>
                <a:gd name="T6" fmla="*/ 0 w 68"/>
                <a:gd name="T7" fmla="*/ 0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68"/>
                <a:gd name="T14" fmla="*/ 68 w 68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15" name="Freeform 53"/>
            <p:cNvSpPr>
              <a:spLocks/>
            </p:cNvSpPr>
            <p:nvPr/>
          </p:nvSpPr>
          <p:spPr bwMode="auto">
            <a:xfrm>
              <a:off x="5688461" y="2681652"/>
              <a:ext cx="180510" cy="343783"/>
            </a:xfrm>
            <a:custGeom>
              <a:avLst/>
              <a:gdLst>
                <a:gd name="T0" fmla="*/ 0 w 179"/>
                <a:gd name="T1" fmla="*/ 2147483647 h 312"/>
                <a:gd name="T2" fmla="*/ 0 w 179"/>
                <a:gd name="T3" fmla="*/ 0 h 312"/>
                <a:gd name="T4" fmla="*/ 2147483647 w 179"/>
                <a:gd name="T5" fmla="*/ 0 h 312"/>
                <a:gd name="T6" fmla="*/ 2147483647 w 179"/>
                <a:gd name="T7" fmla="*/ 2147483647 h 3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9"/>
                <a:gd name="T13" fmla="*/ 0 h 312"/>
                <a:gd name="T14" fmla="*/ 179 w 179"/>
                <a:gd name="T15" fmla="*/ 312 h 3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9" h="312">
                  <a:moveTo>
                    <a:pt x="0" y="312"/>
                  </a:moveTo>
                  <a:lnTo>
                    <a:pt x="0" y="0"/>
                  </a:lnTo>
                  <a:lnTo>
                    <a:pt x="179" y="0"/>
                  </a:lnTo>
                  <a:lnTo>
                    <a:pt x="179" y="53"/>
                  </a:lnTo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16" name="Freeform 54"/>
            <p:cNvSpPr>
              <a:spLocks/>
            </p:cNvSpPr>
            <p:nvPr/>
          </p:nvSpPr>
          <p:spPr bwMode="auto">
            <a:xfrm>
              <a:off x="5834685" y="2722421"/>
              <a:ext cx="67565" cy="73826"/>
            </a:xfrm>
            <a:custGeom>
              <a:avLst/>
              <a:gdLst>
                <a:gd name="T0" fmla="*/ 2147483647 w 159"/>
                <a:gd name="T1" fmla="*/ 2147483647 h 159"/>
                <a:gd name="T2" fmla="*/ 0 w 159"/>
                <a:gd name="T3" fmla="*/ 0 h 159"/>
                <a:gd name="T4" fmla="*/ 2147483647 w 159"/>
                <a:gd name="T5" fmla="*/ 2147483647 h 159"/>
                <a:gd name="T6" fmla="*/ 2147483647 w 159"/>
                <a:gd name="T7" fmla="*/ 2147483647 h 159"/>
                <a:gd name="T8" fmla="*/ 2147483647 w 159"/>
                <a:gd name="T9" fmla="*/ 2147483647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159"/>
                <a:gd name="T17" fmla="*/ 159 w 159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159">
                  <a:moveTo>
                    <a:pt x="79" y="159"/>
                  </a:moveTo>
                  <a:lnTo>
                    <a:pt x="0" y="0"/>
                  </a:lnTo>
                  <a:cubicBezTo>
                    <a:pt x="50" y="25"/>
                    <a:pt x="109" y="26"/>
                    <a:pt x="159" y="1"/>
                  </a:cubicBezTo>
                  <a:lnTo>
                    <a:pt x="79" y="15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17" name="Rectangle 57"/>
            <p:cNvSpPr>
              <a:spLocks noChangeArrowheads="1"/>
            </p:cNvSpPr>
            <p:nvPr/>
          </p:nvSpPr>
          <p:spPr bwMode="auto">
            <a:xfrm>
              <a:off x="5535180" y="2477806"/>
              <a:ext cx="85279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Identifier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18" name="Line 61"/>
            <p:cNvSpPr>
              <a:spLocks noChangeShapeType="1"/>
            </p:cNvSpPr>
            <p:nvPr/>
          </p:nvSpPr>
          <p:spPr bwMode="auto">
            <a:xfrm>
              <a:off x="5945612" y="2819386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19" name="Line 62"/>
            <p:cNvSpPr>
              <a:spLocks noChangeShapeType="1"/>
            </p:cNvSpPr>
            <p:nvPr/>
          </p:nvSpPr>
          <p:spPr bwMode="auto">
            <a:xfrm>
              <a:off x="6435710" y="2819386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0" name="Freeform 63"/>
            <p:cNvSpPr>
              <a:spLocks/>
            </p:cNvSpPr>
            <p:nvPr/>
          </p:nvSpPr>
          <p:spPr bwMode="auto">
            <a:xfrm>
              <a:off x="6523444" y="2783024"/>
              <a:ext cx="66557" cy="73825"/>
            </a:xfrm>
            <a:custGeom>
              <a:avLst/>
              <a:gdLst>
                <a:gd name="T0" fmla="*/ 0 w 66"/>
                <a:gd name="T1" fmla="*/ 0 h 67"/>
                <a:gd name="T2" fmla="*/ 2147483647 w 66"/>
                <a:gd name="T3" fmla="*/ 2147483647 h 67"/>
                <a:gd name="T4" fmla="*/ 0 w 66"/>
                <a:gd name="T5" fmla="*/ 2147483647 h 67"/>
                <a:gd name="T6" fmla="*/ 0 w 66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67"/>
                <a:gd name="T14" fmla="*/ 66 w 66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1" name="Line 64"/>
            <p:cNvSpPr>
              <a:spLocks noChangeShapeType="1"/>
            </p:cNvSpPr>
            <p:nvPr/>
          </p:nvSpPr>
          <p:spPr bwMode="auto">
            <a:xfrm>
              <a:off x="5945612" y="3244707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2" name="Line 65"/>
            <p:cNvSpPr>
              <a:spLocks noChangeShapeType="1"/>
            </p:cNvSpPr>
            <p:nvPr/>
          </p:nvSpPr>
          <p:spPr bwMode="auto">
            <a:xfrm>
              <a:off x="6435710" y="3244707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3" name="Freeform 66"/>
            <p:cNvSpPr>
              <a:spLocks/>
            </p:cNvSpPr>
            <p:nvPr/>
          </p:nvSpPr>
          <p:spPr bwMode="auto">
            <a:xfrm>
              <a:off x="6523444" y="3208346"/>
              <a:ext cx="66557" cy="73825"/>
            </a:xfrm>
            <a:custGeom>
              <a:avLst/>
              <a:gdLst>
                <a:gd name="T0" fmla="*/ 0 w 66"/>
                <a:gd name="T1" fmla="*/ 0 h 67"/>
                <a:gd name="T2" fmla="*/ 2147483647 w 66"/>
                <a:gd name="T3" fmla="*/ 2147483647 h 67"/>
                <a:gd name="T4" fmla="*/ 0 w 66"/>
                <a:gd name="T5" fmla="*/ 2147483647 h 67"/>
                <a:gd name="T6" fmla="*/ 0 w 66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67"/>
                <a:gd name="T14" fmla="*/ 66 w 66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4" name="Line 67"/>
            <p:cNvSpPr>
              <a:spLocks noChangeShapeType="1"/>
            </p:cNvSpPr>
            <p:nvPr/>
          </p:nvSpPr>
          <p:spPr bwMode="auto">
            <a:xfrm>
              <a:off x="5947629" y="3030944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5" name="Line 68"/>
            <p:cNvSpPr>
              <a:spLocks noChangeShapeType="1"/>
            </p:cNvSpPr>
            <p:nvPr/>
          </p:nvSpPr>
          <p:spPr bwMode="auto">
            <a:xfrm>
              <a:off x="6437727" y="3030944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6" name="Freeform 69"/>
            <p:cNvSpPr>
              <a:spLocks/>
            </p:cNvSpPr>
            <p:nvPr/>
          </p:nvSpPr>
          <p:spPr bwMode="auto">
            <a:xfrm>
              <a:off x="6524452" y="2993481"/>
              <a:ext cx="68573" cy="74927"/>
            </a:xfrm>
            <a:custGeom>
              <a:avLst/>
              <a:gdLst>
                <a:gd name="T0" fmla="*/ 0 w 68"/>
                <a:gd name="T1" fmla="*/ 0 h 68"/>
                <a:gd name="T2" fmla="*/ 2147483647 w 68"/>
                <a:gd name="T3" fmla="*/ 2147483647 h 68"/>
                <a:gd name="T4" fmla="*/ 0 w 68"/>
                <a:gd name="T5" fmla="*/ 2147483647 h 68"/>
                <a:gd name="T6" fmla="*/ 0 w 68"/>
                <a:gd name="T7" fmla="*/ 0 h 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68"/>
                <a:gd name="T14" fmla="*/ 68 w 68"/>
                <a:gd name="T15" fmla="*/ 68 h 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27" name="Rectangle 74"/>
            <p:cNvSpPr>
              <a:spLocks noChangeArrowheads="1"/>
            </p:cNvSpPr>
            <p:nvPr/>
          </p:nvSpPr>
          <p:spPr bwMode="auto">
            <a:xfrm>
              <a:off x="6023261" y="2951610"/>
              <a:ext cx="412449" cy="1531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28" name="Rectangle 75"/>
            <p:cNvSpPr>
              <a:spLocks noChangeArrowheads="1"/>
            </p:cNvSpPr>
            <p:nvPr/>
          </p:nvSpPr>
          <p:spPr bwMode="auto">
            <a:xfrm>
              <a:off x="6023261" y="2951610"/>
              <a:ext cx="412449" cy="153160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29" name="Rectangle 76"/>
            <p:cNvSpPr>
              <a:spLocks noChangeArrowheads="1"/>
            </p:cNvSpPr>
            <p:nvPr/>
          </p:nvSpPr>
          <p:spPr bwMode="auto">
            <a:xfrm>
              <a:off x="6108978" y="2956017"/>
              <a:ext cx="30136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1 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30" name="Rectangle 78"/>
            <p:cNvSpPr>
              <a:spLocks noChangeArrowheads="1"/>
            </p:cNvSpPr>
            <p:nvPr/>
          </p:nvSpPr>
          <p:spPr bwMode="auto">
            <a:xfrm>
              <a:off x="6023261" y="3166475"/>
              <a:ext cx="412449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31" name="Rectangle 79"/>
            <p:cNvSpPr>
              <a:spLocks noChangeArrowheads="1"/>
            </p:cNvSpPr>
            <p:nvPr/>
          </p:nvSpPr>
          <p:spPr bwMode="auto">
            <a:xfrm>
              <a:off x="6023261" y="3166475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32" name="Rectangle 80"/>
            <p:cNvSpPr>
              <a:spLocks noChangeArrowheads="1"/>
            </p:cNvSpPr>
            <p:nvPr/>
          </p:nvSpPr>
          <p:spPr bwMode="auto">
            <a:xfrm>
              <a:off x="6108978" y="3164271"/>
              <a:ext cx="30136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VC 2 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133" name="Freeform 82"/>
            <p:cNvSpPr>
              <a:spLocks/>
            </p:cNvSpPr>
            <p:nvPr/>
          </p:nvSpPr>
          <p:spPr bwMode="auto">
            <a:xfrm>
              <a:off x="5813507" y="3459572"/>
              <a:ext cx="129079" cy="574073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34" name="Freeform 83"/>
            <p:cNvSpPr>
              <a:spLocks/>
            </p:cNvSpPr>
            <p:nvPr/>
          </p:nvSpPr>
          <p:spPr bwMode="auto">
            <a:xfrm>
              <a:off x="5813507" y="3459572"/>
              <a:ext cx="129079" cy="574073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35" name="Freeform 84"/>
            <p:cNvSpPr>
              <a:spLocks/>
            </p:cNvSpPr>
            <p:nvPr/>
          </p:nvSpPr>
          <p:spPr bwMode="auto">
            <a:xfrm>
              <a:off x="6586975" y="3459572"/>
              <a:ext cx="129079" cy="574073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36" name="Freeform 85"/>
            <p:cNvSpPr>
              <a:spLocks/>
            </p:cNvSpPr>
            <p:nvPr/>
          </p:nvSpPr>
          <p:spPr bwMode="auto">
            <a:xfrm>
              <a:off x="6586975" y="3459572"/>
              <a:ext cx="129079" cy="574073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37" name="Rectangle 86"/>
            <p:cNvSpPr>
              <a:spLocks noChangeArrowheads="1"/>
            </p:cNvSpPr>
            <p:nvPr/>
          </p:nvSpPr>
          <p:spPr bwMode="auto">
            <a:xfrm>
              <a:off x="6019227" y="3459572"/>
              <a:ext cx="413457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38" name="Rectangle 87"/>
            <p:cNvSpPr>
              <a:spLocks noChangeArrowheads="1"/>
            </p:cNvSpPr>
            <p:nvPr/>
          </p:nvSpPr>
          <p:spPr bwMode="auto">
            <a:xfrm>
              <a:off x="6019227" y="3459572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39" name="Freeform 90"/>
            <p:cNvSpPr>
              <a:spLocks noEditPoints="1"/>
            </p:cNvSpPr>
            <p:nvPr/>
          </p:nvSpPr>
          <p:spPr bwMode="auto">
            <a:xfrm>
              <a:off x="5472657" y="3396765"/>
              <a:ext cx="1299870" cy="687566"/>
            </a:xfrm>
            <a:custGeom>
              <a:avLst/>
              <a:gdLst>
                <a:gd name="T0" fmla="*/ 2147483647 w 3050"/>
                <a:gd name="T1" fmla="*/ 2147483647 h 1477"/>
                <a:gd name="T2" fmla="*/ 0 w 3050"/>
                <a:gd name="T3" fmla="*/ 2147483647 h 1477"/>
                <a:gd name="T4" fmla="*/ 0 w 3050"/>
                <a:gd name="T5" fmla="*/ 2147483647 h 1477"/>
                <a:gd name="T6" fmla="*/ 2147483647 w 3050"/>
                <a:gd name="T7" fmla="*/ 2147483647 h 1477"/>
                <a:gd name="T8" fmla="*/ 2147483647 w 3050"/>
                <a:gd name="T9" fmla="*/ 2147483647 h 1477"/>
                <a:gd name="T10" fmla="*/ 2147483647 w 3050"/>
                <a:gd name="T11" fmla="*/ 2147483647 h 1477"/>
                <a:gd name="T12" fmla="*/ 2147483647 w 3050"/>
                <a:gd name="T13" fmla="*/ 2147483647 h 1477"/>
                <a:gd name="T14" fmla="*/ 2147483647 w 3050"/>
                <a:gd name="T15" fmla="*/ 2147483647 h 1477"/>
                <a:gd name="T16" fmla="*/ 0 w 3050"/>
                <a:gd name="T17" fmla="*/ 2147483647 h 1477"/>
                <a:gd name="T18" fmla="*/ 0 w 3050"/>
                <a:gd name="T19" fmla="*/ 2147483647 h 1477"/>
                <a:gd name="T20" fmla="*/ 2147483647 w 3050"/>
                <a:gd name="T21" fmla="*/ 2147483647 h 1477"/>
                <a:gd name="T22" fmla="*/ 2147483647 w 3050"/>
                <a:gd name="T23" fmla="*/ 2147483647 h 1477"/>
                <a:gd name="T24" fmla="*/ 2147483647 w 3050"/>
                <a:gd name="T25" fmla="*/ 2147483647 h 1477"/>
                <a:gd name="T26" fmla="*/ 2147483647 w 3050"/>
                <a:gd name="T27" fmla="*/ 2147483647 h 1477"/>
                <a:gd name="T28" fmla="*/ 2147483647 w 3050"/>
                <a:gd name="T29" fmla="*/ 2147483647 h 1477"/>
                <a:gd name="T30" fmla="*/ 2147483647 w 3050"/>
                <a:gd name="T31" fmla="*/ 2147483647 h 1477"/>
                <a:gd name="T32" fmla="*/ 2147483647 w 3050"/>
                <a:gd name="T33" fmla="*/ 2147483647 h 1477"/>
                <a:gd name="T34" fmla="*/ 2147483647 w 3050"/>
                <a:gd name="T35" fmla="*/ 2147483647 h 1477"/>
                <a:gd name="T36" fmla="*/ 2147483647 w 3050"/>
                <a:gd name="T37" fmla="*/ 2147483647 h 1477"/>
                <a:gd name="T38" fmla="*/ 2147483647 w 3050"/>
                <a:gd name="T39" fmla="*/ 2147483647 h 1477"/>
                <a:gd name="T40" fmla="*/ 2147483647 w 3050"/>
                <a:gd name="T41" fmla="*/ 2147483647 h 1477"/>
                <a:gd name="T42" fmla="*/ 2147483647 w 3050"/>
                <a:gd name="T43" fmla="*/ 2147483647 h 1477"/>
                <a:gd name="T44" fmla="*/ 2147483647 w 3050"/>
                <a:gd name="T45" fmla="*/ 2147483647 h 1477"/>
                <a:gd name="T46" fmla="*/ 2147483647 w 3050"/>
                <a:gd name="T47" fmla="*/ 2147483647 h 1477"/>
                <a:gd name="T48" fmla="*/ 2147483647 w 3050"/>
                <a:gd name="T49" fmla="*/ 2147483647 h 1477"/>
                <a:gd name="T50" fmla="*/ 2147483647 w 3050"/>
                <a:gd name="T51" fmla="*/ 2147483647 h 1477"/>
                <a:gd name="T52" fmla="*/ 2147483647 w 3050"/>
                <a:gd name="T53" fmla="*/ 2147483647 h 1477"/>
                <a:gd name="T54" fmla="*/ 2147483647 w 3050"/>
                <a:gd name="T55" fmla="*/ 2147483647 h 1477"/>
                <a:gd name="T56" fmla="*/ 2147483647 w 3050"/>
                <a:gd name="T57" fmla="*/ 2147483647 h 1477"/>
                <a:gd name="T58" fmla="*/ 2147483647 w 3050"/>
                <a:gd name="T59" fmla="*/ 2147483647 h 1477"/>
                <a:gd name="T60" fmla="*/ 2147483647 w 3050"/>
                <a:gd name="T61" fmla="*/ 2147483647 h 1477"/>
                <a:gd name="T62" fmla="*/ 2147483647 w 3050"/>
                <a:gd name="T63" fmla="*/ 2147483647 h 1477"/>
                <a:gd name="T64" fmla="*/ 2147483647 w 3050"/>
                <a:gd name="T65" fmla="*/ 2147483647 h 1477"/>
                <a:gd name="T66" fmla="*/ 2147483647 w 3050"/>
                <a:gd name="T67" fmla="*/ 2147483647 h 1477"/>
                <a:gd name="T68" fmla="*/ 2147483647 w 3050"/>
                <a:gd name="T69" fmla="*/ 2147483647 h 1477"/>
                <a:gd name="T70" fmla="*/ 2147483647 w 3050"/>
                <a:gd name="T71" fmla="*/ 2147483647 h 1477"/>
                <a:gd name="T72" fmla="*/ 2147483647 w 3050"/>
                <a:gd name="T73" fmla="*/ 2147483647 h 1477"/>
                <a:gd name="T74" fmla="*/ 2147483647 w 3050"/>
                <a:gd name="T75" fmla="*/ 2147483647 h 1477"/>
                <a:gd name="T76" fmla="*/ 2147483647 w 3050"/>
                <a:gd name="T77" fmla="*/ 2147483647 h 1477"/>
                <a:gd name="T78" fmla="*/ 2147483647 w 3050"/>
                <a:gd name="T79" fmla="*/ 2147483647 h 1477"/>
                <a:gd name="T80" fmla="*/ 2147483647 w 3050"/>
                <a:gd name="T81" fmla="*/ 2147483647 h 1477"/>
                <a:gd name="T82" fmla="*/ 2147483647 w 3050"/>
                <a:gd name="T83" fmla="*/ 2147483647 h 1477"/>
                <a:gd name="T84" fmla="*/ 2147483647 w 3050"/>
                <a:gd name="T85" fmla="*/ 2147483647 h 1477"/>
                <a:gd name="T86" fmla="*/ 2147483647 w 3050"/>
                <a:gd name="T87" fmla="*/ 0 h 1477"/>
                <a:gd name="T88" fmla="*/ 2147483647 w 3050"/>
                <a:gd name="T89" fmla="*/ 0 h 1477"/>
                <a:gd name="T90" fmla="*/ 2147483647 w 3050"/>
                <a:gd name="T91" fmla="*/ 2147483647 h 1477"/>
                <a:gd name="T92" fmla="*/ 2147483647 w 3050"/>
                <a:gd name="T93" fmla="*/ 2147483647 h 1477"/>
                <a:gd name="T94" fmla="*/ 2147483647 w 3050"/>
                <a:gd name="T95" fmla="*/ 2147483647 h 1477"/>
                <a:gd name="T96" fmla="*/ 2147483647 w 3050"/>
                <a:gd name="T97" fmla="*/ 2147483647 h 1477"/>
                <a:gd name="T98" fmla="*/ 2147483647 w 3050"/>
                <a:gd name="T99" fmla="*/ 2147483647 h 1477"/>
                <a:gd name="T100" fmla="*/ 2147483647 w 3050"/>
                <a:gd name="T101" fmla="*/ 0 h 1477"/>
                <a:gd name="T102" fmla="*/ 2147483647 w 3050"/>
                <a:gd name="T103" fmla="*/ 0 h 1477"/>
                <a:gd name="T104" fmla="*/ 2147483647 w 3050"/>
                <a:gd name="T105" fmla="*/ 2147483647 h 1477"/>
                <a:gd name="T106" fmla="*/ 2147483647 w 3050"/>
                <a:gd name="T107" fmla="*/ 2147483647 h 1477"/>
                <a:gd name="T108" fmla="*/ 2147483647 w 3050"/>
                <a:gd name="T109" fmla="*/ 2147483647 h 1477"/>
                <a:gd name="T110" fmla="*/ 2147483647 w 3050"/>
                <a:gd name="T111" fmla="*/ 2147483647 h 1477"/>
                <a:gd name="T112" fmla="*/ 2147483647 w 3050"/>
                <a:gd name="T113" fmla="*/ 2147483647 h 1477"/>
                <a:gd name="T114" fmla="*/ 2147483647 w 3050"/>
                <a:gd name="T115" fmla="*/ 0 h 1477"/>
                <a:gd name="T116" fmla="*/ 2147483647 w 3050"/>
                <a:gd name="T117" fmla="*/ 0 h 1477"/>
                <a:gd name="T118" fmla="*/ 2147483647 w 3050"/>
                <a:gd name="T119" fmla="*/ 2147483647 h 1477"/>
                <a:gd name="T120" fmla="*/ 2147483647 w 3050"/>
                <a:gd name="T121" fmla="*/ 2147483647 h 1477"/>
                <a:gd name="T122" fmla="*/ 2147483647 w 3050"/>
                <a:gd name="T123" fmla="*/ 2147483647 h 1477"/>
                <a:gd name="T124" fmla="*/ 2147483647 w 3050"/>
                <a:gd name="T125" fmla="*/ 2147483647 h 147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50"/>
                <a:gd name="T190" fmla="*/ 0 h 1477"/>
                <a:gd name="T191" fmla="*/ 3050 w 3050"/>
                <a:gd name="T192" fmla="*/ 1477 h 147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50" h="1477">
                  <a:moveTo>
                    <a:pt x="26" y="38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8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8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2"/>
                    <a:pt x="13" y="102"/>
                  </a:cubicBezTo>
                  <a:cubicBezTo>
                    <a:pt x="20" y="102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0"/>
                    <a:pt x="13" y="230"/>
                  </a:cubicBezTo>
                  <a:cubicBezTo>
                    <a:pt x="6" y="230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4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4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2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2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2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6"/>
                    <a:pt x="13" y="486"/>
                  </a:cubicBezTo>
                  <a:cubicBezTo>
                    <a:pt x="20" y="486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4"/>
                    <a:pt x="13" y="614"/>
                  </a:cubicBezTo>
                  <a:cubicBezTo>
                    <a:pt x="6" y="614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8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8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6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6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6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0"/>
                    <a:pt x="13" y="870"/>
                  </a:cubicBezTo>
                  <a:cubicBezTo>
                    <a:pt x="20" y="870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8"/>
                    <a:pt x="13" y="998"/>
                  </a:cubicBezTo>
                  <a:cubicBezTo>
                    <a:pt x="6" y="998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2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2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0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0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0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4"/>
                    <a:pt x="13" y="1254"/>
                  </a:cubicBezTo>
                  <a:cubicBezTo>
                    <a:pt x="20" y="1254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2"/>
                    <a:pt x="13" y="1382"/>
                  </a:cubicBezTo>
                  <a:cubicBezTo>
                    <a:pt x="6" y="1382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6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6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1"/>
                    <a:pt x="47" y="1451"/>
                  </a:cubicBezTo>
                  <a:close/>
                  <a:moveTo>
                    <a:pt x="124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4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1"/>
                    <a:pt x="124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8" y="1471"/>
                    <a:pt x="188" y="1464"/>
                  </a:cubicBezTo>
                  <a:cubicBezTo>
                    <a:pt x="188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3" y="1451"/>
                  </a:lnTo>
                  <a:cubicBezTo>
                    <a:pt x="310" y="1451"/>
                    <a:pt x="316" y="1457"/>
                    <a:pt x="316" y="1464"/>
                  </a:cubicBezTo>
                  <a:cubicBezTo>
                    <a:pt x="316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80" y="1451"/>
                  </a:lnTo>
                  <a:cubicBezTo>
                    <a:pt x="387" y="1451"/>
                    <a:pt x="392" y="1457"/>
                    <a:pt x="392" y="1464"/>
                  </a:cubicBezTo>
                  <a:cubicBezTo>
                    <a:pt x="392" y="1471"/>
                    <a:pt x="387" y="1477"/>
                    <a:pt x="380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1"/>
                    <a:pt x="354" y="1451"/>
                  </a:cubicBezTo>
                  <a:close/>
                  <a:moveTo>
                    <a:pt x="431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1"/>
                    <a:pt x="431" y="1451"/>
                  </a:cubicBezTo>
                  <a:close/>
                  <a:moveTo>
                    <a:pt x="508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8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1"/>
                    <a:pt x="508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2" y="1471"/>
                    <a:pt x="572" y="1464"/>
                  </a:cubicBezTo>
                  <a:cubicBezTo>
                    <a:pt x="572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7" y="1451"/>
                  </a:lnTo>
                  <a:cubicBezTo>
                    <a:pt x="694" y="1451"/>
                    <a:pt x="700" y="1457"/>
                    <a:pt x="700" y="1464"/>
                  </a:cubicBezTo>
                  <a:cubicBezTo>
                    <a:pt x="700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4" y="1451"/>
                  </a:lnTo>
                  <a:cubicBezTo>
                    <a:pt x="771" y="1451"/>
                    <a:pt x="776" y="1457"/>
                    <a:pt x="776" y="1464"/>
                  </a:cubicBezTo>
                  <a:cubicBezTo>
                    <a:pt x="776" y="1471"/>
                    <a:pt x="771" y="1477"/>
                    <a:pt x="764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1"/>
                    <a:pt x="738" y="1451"/>
                  </a:cubicBezTo>
                  <a:close/>
                  <a:moveTo>
                    <a:pt x="815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1"/>
                    <a:pt x="815" y="1451"/>
                  </a:cubicBezTo>
                  <a:close/>
                  <a:moveTo>
                    <a:pt x="892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2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1"/>
                    <a:pt x="892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6" y="1471"/>
                    <a:pt x="956" y="1464"/>
                  </a:cubicBezTo>
                  <a:cubicBezTo>
                    <a:pt x="956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1" y="1451"/>
                  </a:lnTo>
                  <a:cubicBezTo>
                    <a:pt x="1078" y="1451"/>
                    <a:pt x="1084" y="1457"/>
                    <a:pt x="1084" y="1464"/>
                  </a:cubicBezTo>
                  <a:cubicBezTo>
                    <a:pt x="1084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8" y="1451"/>
                  </a:lnTo>
                  <a:cubicBezTo>
                    <a:pt x="1155" y="1451"/>
                    <a:pt x="1160" y="1457"/>
                    <a:pt x="1160" y="1464"/>
                  </a:cubicBezTo>
                  <a:cubicBezTo>
                    <a:pt x="1160" y="1471"/>
                    <a:pt x="1155" y="1477"/>
                    <a:pt x="1148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1"/>
                    <a:pt x="1122" y="1451"/>
                  </a:cubicBezTo>
                  <a:close/>
                  <a:moveTo>
                    <a:pt x="1199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1"/>
                    <a:pt x="1199" y="1451"/>
                  </a:cubicBezTo>
                  <a:close/>
                  <a:moveTo>
                    <a:pt x="1276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6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1"/>
                    <a:pt x="1276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40" y="1471"/>
                    <a:pt x="1340" y="1464"/>
                  </a:cubicBezTo>
                  <a:cubicBezTo>
                    <a:pt x="1340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5" y="1451"/>
                  </a:lnTo>
                  <a:cubicBezTo>
                    <a:pt x="1462" y="1451"/>
                    <a:pt x="1468" y="1457"/>
                    <a:pt x="1468" y="1464"/>
                  </a:cubicBezTo>
                  <a:cubicBezTo>
                    <a:pt x="1468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2" y="1451"/>
                  </a:lnTo>
                  <a:cubicBezTo>
                    <a:pt x="1539" y="1451"/>
                    <a:pt x="1544" y="1457"/>
                    <a:pt x="1544" y="1464"/>
                  </a:cubicBezTo>
                  <a:cubicBezTo>
                    <a:pt x="1544" y="1471"/>
                    <a:pt x="1539" y="1477"/>
                    <a:pt x="1532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1"/>
                    <a:pt x="1506" y="1451"/>
                  </a:cubicBezTo>
                  <a:close/>
                  <a:moveTo>
                    <a:pt x="1583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1"/>
                    <a:pt x="1583" y="1451"/>
                  </a:cubicBezTo>
                  <a:close/>
                  <a:moveTo>
                    <a:pt x="1660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60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1"/>
                    <a:pt x="1660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4" y="1471"/>
                    <a:pt x="1724" y="1464"/>
                  </a:cubicBezTo>
                  <a:cubicBezTo>
                    <a:pt x="1724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9" y="1451"/>
                  </a:lnTo>
                  <a:cubicBezTo>
                    <a:pt x="1846" y="1451"/>
                    <a:pt x="1852" y="1457"/>
                    <a:pt x="1852" y="1464"/>
                  </a:cubicBezTo>
                  <a:cubicBezTo>
                    <a:pt x="1852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6" y="1451"/>
                  </a:lnTo>
                  <a:cubicBezTo>
                    <a:pt x="1923" y="1451"/>
                    <a:pt x="1928" y="1457"/>
                    <a:pt x="1928" y="1464"/>
                  </a:cubicBezTo>
                  <a:cubicBezTo>
                    <a:pt x="1928" y="1471"/>
                    <a:pt x="1923" y="1477"/>
                    <a:pt x="1916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1"/>
                    <a:pt x="1890" y="1451"/>
                  </a:cubicBezTo>
                  <a:close/>
                  <a:moveTo>
                    <a:pt x="1967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1"/>
                    <a:pt x="1967" y="1451"/>
                  </a:cubicBezTo>
                  <a:close/>
                  <a:moveTo>
                    <a:pt x="2044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4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1"/>
                    <a:pt x="2044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8" y="1471"/>
                    <a:pt x="2108" y="1464"/>
                  </a:cubicBezTo>
                  <a:cubicBezTo>
                    <a:pt x="2108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3" y="1451"/>
                  </a:lnTo>
                  <a:cubicBezTo>
                    <a:pt x="2230" y="1451"/>
                    <a:pt x="2236" y="1457"/>
                    <a:pt x="2236" y="1464"/>
                  </a:cubicBezTo>
                  <a:cubicBezTo>
                    <a:pt x="2236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300" y="1451"/>
                  </a:lnTo>
                  <a:cubicBezTo>
                    <a:pt x="2307" y="1451"/>
                    <a:pt x="2312" y="1457"/>
                    <a:pt x="2312" y="1464"/>
                  </a:cubicBezTo>
                  <a:cubicBezTo>
                    <a:pt x="2312" y="1471"/>
                    <a:pt x="2307" y="1477"/>
                    <a:pt x="2300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1"/>
                    <a:pt x="2274" y="1451"/>
                  </a:cubicBezTo>
                  <a:close/>
                  <a:moveTo>
                    <a:pt x="2351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1"/>
                    <a:pt x="2351" y="1451"/>
                  </a:cubicBezTo>
                  <a:close/>
                  <a:moveTo>
                    <a:pt x="2428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8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1"/>
                    <a:pt x="2428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2" y="1471"/>
                    <a:pt x="2492" y="1464"/>
                  </a:cubicBezTo>
                  <a:cubicBezTo>
                    <a:pt x="2492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7" y="1451"/>
                  </a:lnTo>
                  <a:cubicBezTo>
                    <a:pt x="2614" y="1451"/>
                    <a:pt x="2620" y="1457"/>
                    <a:pt x="2620" y="1464"/>
                  </a:cubicBezTo>
                  <a:cubicBezTo>
                    <a:pt x="2620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4" y="1451"/>
                  </a:lnTo>
                  <a:cubicBezTo>
                    <a:pt x="2691" y="1451"/>
                    <a:pt x="2696" y="1457"/>
                    <a:pt x="2696" y="1464"/>
                  </a:cubicBezTo>
                  <a:cubicBezTo>
                    <a:pt x="2696" y="1471"/>
                    <a:pt x="2691" y="1477"/>
                    <a:pt x="2684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1"/>
                    <a:pt x="2658" y="1451"/>
                  </a:cubicBezTo>
                  <a:close/>
                  <a:moveTo>
                    <a:pt x="2735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1"/>
                    <a:pt x="2735" y="1451"/>
                  </a:cubicBezTo>
                  <a:close/>
                  <a:moveTo>
                    <a:pt x="2812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2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1"/>
                    <a:pt x="2812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6" y="1471"/>
                    <a:pt x="2876" y="1464"/>
                  </a:cubicBezTo>
                  <a:cubicBezTo>
                    <a:pt x="2876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1" y="1451"/>
                  </a:lnTo>
                  <a:cubicBezTo>
                    <a:pt x="2998" y="1451"/>
                    <a:pt x="3004" y="1457"/>
                    <a:pt x="3004" y="1464"/>
                  </a:cubicBezTo>
                  <a:cubicBezTo>
                    <a:pt x="3004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6"/>
                    <a:pt x="3030" y="1421"/>
                    <a:pt x="3037" y="1421"/>
                  </a:cubicBezTo>
                  <a:cubicBezTo>
                    <a:pt x="3044" y="1421"/>
                    <a:pt x="3050" y="1426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2"/>
                  </a:lnTo>
                  <a:cubicBezTo>
                    <a:pt x="3050" y="1389"/>
                    <a:pt x="3044" y="1395"/>
                    <a:pt x="3037" y="1395"/>
                  </a:cubicBezTo>
                  <a:cubicBezTo>
                    <a:pt x="3030" y="1395"/>
                    <a:pt x="3024" y="1389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8"/>
                    <a:pt x="3037" y="1318"/>
                  </a:cubicBezTo>
                  <a:cubicBezTo>
                    <a:pt x="3030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0"/>
                    <a:pt x="3037" y="1190"/>
                  </a:cubicBezTo>
                  <a:cubicBezTo>
                    <a:pt x="3044" y="1190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6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2"/>
                    <a:pt x="3030" y="1037"/>
                    <a:pt x="3037" y="1037"/>
                  </a:cubicBezTo>
                  <a:cubicBezTo>
                    <a:pt x="3044" y="1037"/>
                    <a:pt x="3050" y="1042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8"/>
                  </a:lnTo>
                  <a:cubicBezTo>
                    <a:pt x="3050" y="1005"/>
                    <a:pt x="3044" y="1011"/>
                    <a:pt x="3037" y="1011"/>
                  </a:cubicBezTo>
                  <a:cubicBezTo>
                    <a:pt x="3030" y="1011"/>
                    <a:pt x="3024" y="1005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4"/>
                    <a:pt x="3037" y="934"/>
                  </a:cubicBezTo>
                  <a:cubicBezTo>
                    <a:pt x="3030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6"/>
                    <a:pt x="3037" y="806"/>
                  </a:cubicBezTo>
                  <a:cubicBezTo>
                    <a:pt x="3044" y="806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2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8"/>
                    <a:pt x="3030" y="653"/>
                    <a:pt x="3037" y="653"/>
                  </a:cubicBezTo>
                  <a:cubicBezTo>
                    <a:pt x="3044" y="653"/>
                    <a:pt x="3050" y="658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4"/>
                  </a:lnTo>
                  <a:cubicBezTo>
                    <a:pt x="3050" y="621"/>
                    <a:pt x="3044" y="627"/>
                    <a:pt x="3037" y="627"/>
                  </a:cubicBezTo>
                  <a:cubicBezTo>
                    <a:pt x="3030" y="627"/>
                    <a:pt x="3024" y="621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0"/>
                    <a:pt x="3037" y="550"/>
                  </a:cubicBezTo>
                  <a:cubicBezTo>
                    <a:pt x="3030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2"/>
                    <a:pt x="3037" y="422"/>
                  </a:cubicBezTo>
                  <a:cubicBezTo>
                    <a:pt x="3044" y="422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8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4"/>
                    <a:pt x="3030" y="269"/>
                    <a:pt x="3037" y="269"/>
                  </a:cubicBezTo>
                  <a:cubicBezTo>
                    <a:pt x="3044" y="269"/>
                    <a:pt x="3050" y="274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0"/>
                  </a:lnTo>
                  <a:cubicBezTo>
                    <a:pt x="3050" y="237"/>
                    <a:pt x="3044" y="243"/>
                    <a:pt x="3037" y="243"/>
                  </a:cubicBezTo>
                  <a:cubicBezTo>
                    <a:pt x="3030" y="243"/>
                    <a:pt x="3024" y="237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6"/>
                    <a:pt x="3037" y="166"/>
                  </a:cubicBezTo>
                  <a:cubicBezTo>
                    <a:pt x="3030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8"/>
                    <a:pt x="3037" y="38"/>
                  </a:cubicBezTo>
                  <a:cubicBezTo>
                    <a:pt x="3044" y="38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6" y="20"/>
                    <a:pt x="2986" y="13"/>
                  </a:cubicBezTo>
                  <a:cubicBezTo>
                    <a:pt x="2986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2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2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4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4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4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30" y="6"/>
                    <a:pt x="2730" y="13"/>
                  </a:cubicBezTo>
                  <a:cubicBezTo>
                    <a:pt x="2730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2" y="20"/>
                    <a:pt x="2602" y="13"/>
                  </a:cubicBezTo>
                  <a:cubicBezTo>
                    <a:pt x="2602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8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8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10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10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10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6" y="6"/>
                    <a:pt x="2346" y="13"/>
                  </a:cubicBezTo>
                  <a:cubicBezTo>
                    <a:pt x="2346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8" y="20"/>
                    <a:pt x="2218" y="13"/>
                  </a:cubicBezTo>
                  <a:cubicBezTo>
                    <a:pt x="2218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4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4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6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6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6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2" y="6"/>
                    <a:pt x="1962" y="13"/>
                  </a:cubicBezTo>
                  <a:cubicBezTo>
                    <a:pt x="1962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4" y="20"/>
                    <a:pt x="1834" y="13"/>
                  </a:cubicBezTo>
                  <a:cubicBezTo>
                    <a:pt x="1834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70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70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2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2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2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8" y="6"/>
                    <a:pt x="1578" y="13"/>
                  </a:cubicBezTo>
                  <a:cubicBezTo>
                    <a:pt x="1578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50" y="20"/>
                    <a:pt x="1450" y="13"/>
                  </a:cubicBezTo>
                  <a:cubicBezTo>
                    <a:pt x="1450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6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6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8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8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8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4" y="6"/>
                    <a:pt x="1194" y="13"/>
                  </a:cubicBezTo>
                  <a:cubicBezTo>
                    <a:pt x="1194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6" y="20"/>
                    <a:pt x="1066" y="13"/>
                  </a:cubicBezTo>
                  <a:cubicBezTo>
                    <a:pt x="1066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2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2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4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4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4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10" y="6"/>
                    <a:pt x="810" y="13"/>
                  </a:cubicBezTo>
                  <a:cubicBezTo>
                    <a:pt x="810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2" y="20"/>
                    <a:pt x="682" y="13"/>
                  </a:cubicBezTo>
                  <a:cubicBezTo>
                    <a:pt x="682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8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8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90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90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90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6" y="6"/>
                    <a:pt x="426" y="13"/>
                  </a:cubicBezTo>
                  <a:cubicBezTo>
                    <a:pt x="426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8" y="20"/>
                    <a:pt x="298" y="13"/>
                  </a:cubicBezTo>
                  <a:cubicBezTo>
                    <a:pt x="298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4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4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6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6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6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2" y="6"/>
                    <a:pt x="42" y="13"/>
                  </a:cubicBezTo>
                  <a:cubicBezTo>
                    <a:pt x="42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0" name="Line 91"/>
            <p:cNvSpPr>
              <a:spLocks noChangeShapeType="1"/>
            </p:cNvSpPr>
            <p:nvPr/>
          </p:nvSpPr>
          <p:spPr bwMode="auto">
            <a:xfrm>
              <a:off x="5220549" y="3747159"/>
              <a:ext cx="53346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1" name="Freeform 92"/>
            <p:cNvSpPr>
              <a:spLocks/>
            </p:cNvSpPr>
            <p:nvPr/>
          </p:nvSpPr>
          <p:spPr bwMode="auto">
            <a:xfrm>
              <a:off x="5745942" y="3709695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2" name="Line 94"/>
            <p:cNvSpPr>
              <a:spLocks noChangeShapeType="1"/>
            </p:cNvSpPr>
            <p:nvPr/>
          </p:nvSpPr>
          <p:spPr bwMode="auto">
            <a:xfrm>
              <a:off x="5942586" y="3535600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3" name="Line 95"/>
            <p:cNvSpPr>
              <a:spLocks noChangeShapeType="1"/>
            </p:cNvSpPr>
            <p:nvPr/>
          </p:nvSpPr>
          <p:spPr bwMode="auto">
            <a:xfrm>
              <a:off x="6432685" y="3535600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4" name="Freeform 96"/>
            <p:cNvSpPr>
              <a:spLocks/>
            </p:cNvSpPr>
            <p:nvPr/>
          </p:nvSpPr>
          <p:spPr bwMode="auto">
            <a:xfrm>
              <a:off x="6519410" y="3498137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5" name="Line 97"/>
            <p:cNvSpPr>
              <a:spLocks noChangeShapeType="1"/>
            </p:cNvSpPr>
            <p:nvPr/>
          </p:nvSpPr>
          <p:spPr bwMode="auto">
            <a:xfrm>
              <a:off x="5942586" y="3960921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6" name="Line 98"/>
            <p:cNvSpPr>
              <a:spLocks noChangeShapeType="1"/>
            </p:cNvSpPr>
            <p:nvPr/>
          </p:nvSpPr>
          <p:spPr bwMode="auto">
            <a:xfrm>
              <a:off x="6432685" y="3960921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7" name="Freeform 99"/>
            <p:cNvSpPr>
              <a:spLocks/>
            </p:cNvSpPr>
            <p:nvPr/>
          </p:nvSpPr>
          <p:spPr bwMode="auto">
            <a:xfrm>
              <a:off x="6519410" y="3923458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8" name="Line 100"/>
            <p:cNvSpPr>
              <a:spLocks noChangeShapeType="1"/>
            </p:cNvSpPr>
            <p:nvPr/>
          </p:nvSpPr>
          <p:spPr bwMode="auto">
            <a:xfrm>
              <a:off x="5944603" y="3747159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49" name="Line 101"/>
            <p:cNvSpPr>
              <a:spLocks noChangeShapeType="1"/>
            </p:cNvSpPr>
            <p:nvPr/>
          </p:nvSpPr>
          <p:spPr bwMode="auto">
            <a:xfrm>
              <a:off x="6433693" y="3747159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50" name="Freeform 102"/>
            <p:cNvSpPr>
              <a:spLocks/>
            </p:cNvSpPr>
            <p:nvPr/>
          </p:nvSpPr>
          <p:spPr bwMode="auto">
            <a:xfrm>
              <a:off x="6521427" y="3709695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51" name="Rectangle 103"/>
            <p:cNvSpPr>
              <a:spLocks noChangeArrowheads="1"/>
            </p:cNvSpPr>
            <p:nvPr/>
          </p:nvSpPr>
          <p:spPr bwMode="auto">
            <a:xfrm>
              <a:off x="6019227" y="3667824"/>
              <a:ext cx="413457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52" name="Rectangle 104"/>
            <p:cNvSpPr>
              <a:spLocks noChangeArrowheads="1"/>
            </p:cNvSpPr>
            <p:nvPr/>
          </p:nvSpPr>
          <p:spPr bwMode="auto">
            <a:xfrm>
              <a:off x="6019227" y="3667824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53" name="Rectangle 107"/>
            <p:cNvSpPr>
              <a:spLocks noChangeArrowheads="1"/>
            </p:cNvSpPr>
            <p:nvPr/>
          </p:nvSpPr>
          <p:spPr bwMode="auto">
            <a:xfrm>
              <a:off x="6019227" y="3881587"/>
              <a:ext cx="413457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54" name="Rectangle 108"/>
            <p:cNvSpPr>
              <a:spLocks noChangeArrowheads="1"/>
            </p:cNvSpPr>
            <p:nvPr/>
          </p:nvSpPr>
          <p:spPr bwMode="auto">
            <a:xfrm>
              <a:off x="6019227" y="3881587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55" name="Freeform 109"/>
            <p:cNvSpPr>
              <a:spLocks/>
            </p:cNvSpPr>
            <p:nvPr/>
          </p:nvSpPr>
          <p:spPr bwMode="auto">
            <a:xfrm>
              <a:off x="5811490" y="4181295"/>
              <a:ext cx="129079" cy="574074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56" name="Freeform 110"/>
            <p:cNvSpPr>
              <a:spLocks/>
            </p:cNvSpPr>
            <p:nvPr/>
          </p:nvSpPr>
          <p:spPr bwMode="auto">
            <a:xfrm>
              <a:off x="5811490" y="4181295"/>
              <a:ext cx="129079" cy="574074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57" name="Freeform 111"/>
            <p:cNvSpPr>
              <a:spLocks/>
            </p:cNvSpPr>
            <p:nvPr/>
          </p:nvSpPr>
          <p:spPr bwMode="auto">
            <a:xfrm>
              <a:off x="6584958" y="4181295"/>
              <a:ext cx="129079" cy="574074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58" name="Freeform 112"/>
            <p:cNvSpPr>
              <a:spLocks/>
            </p:cNvSpPr>
            <p:nvPr/>
          </p:nvSpPr>
          <p:spPr bwMode="auto">
            <a:xfrm>
              <a:off x="6584958" y="4181295"/>
              <a:ext cx="129079" cy="574074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59" name="Rectangle 113"/>
            <p:cNvSpPr>
              <a:spLocks noChangeArrowheads="1"/>
            </p:cNvSpPr>
            <p:nvPr/>
          </p:nvSpPr>
          <p:spPr bwMode="auto">
            <a:xfrm>
              <a:off x="6018219" y="4180194"/>
              <a:ext cx="412449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60" name="Rectangle 114"/>
            <p:cNvSpPr>
              <a:spLocks noChangeArrowheads="1"/>
            </p:cNvSpPr>
            <p:nvPr/>
          </p:nvSpPr>
          <p:spPr bwMode="auto">
            <a:xfrm>
              <a:off x="6018219" y="4180194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61" name="Freeform 117"/>
            <p:cNvSpPr>
              <a:spLocks noEditPoints="1"/>
            </p:cNvSpPr>
            <p:nvPr/>
          </p:nvSpPr>
          <p:spPr bwMode="auto">
            <a:xfrm>
              <a:off x="5471649" y="4118489"/>
              <a:ext cx="1299869" cy="687566"/>
            </a:xfrm>
            <a:custGeom>
              <a:avLst/>
              <a:gdLst>
                <a:gd name="T0" fmla="*/ 2147483647 w 3049"/>
                <a:gd name="T1" fmla="*/ 2147483647 h 1477"/>
                <a:gd name="T2" fmla="*/ 0 w 3049"/>
                <a:gd name="T3" fmla="*/ 2147483647 h 1477"/>
                <a:gd name="T4" fmla="*/ 0 w 3049"/>
                <a:gd name="T5" fmla="*/ 2147483647 h 1477"/>
                <a:gd name="T6" fmla="*/ 2147483647 w 3049"/>
                <a:gd name="T7" fmla="*/ 2147483647 h 1477"/>
                <a:gd name="T8" fmla="*/ 2147483647 w 3049"/>
                <a:gd name="T9" fmla="*/ 2147483647 h 1477"/>
                <a:gd name="T10" fmla="*/ 2147483647 w 3049"/>
                <a:gd name="T11" fmla="*/ 2147483647 h 1477"/>
                <a:gd name="T12" fmla="*/ 2147483647 w 3049"/>
                <a:gd name="T13" fmla="*/ 2147483647 h 1477"/>
                <a:gd name="T14" fmla="*/ 2147483647 w 3049"/>
                <a:gd name="T15" fmla="*/ 2147483647 h 1477"/>
                <a:gd name="T16" fmla="*/ 0 w 3049"/>
                <a:gd name="T17" fmla="*/ 2147483647 h 1477"/>
                <a:gd name="T18" fmla="*/ 0 w 3049"/>
                <a:gd name="T19" fmla="*/ 2147483647 h 1477"/>
                <a:gd name="T20" fmla="*/ 2147483647 w 3049"/>
                <a:gd name="T21" fmla="*/ 2147483647 h 1477"/>
                <a:gd name="T22" fmla="*/ 2147483647 w 3049"/>
                <a:gd name="T23" fmla="*/ 2147483647 h 1477"/>
                <a:gd name="T24" fmla="*/ 2147483647 w 3049"/>
                <a:gd name="T25" fmla="*/ 2147483647 h 1477"/>
                <a:gd name="T26" fmla="*/ 2147483647 w 3049"/>
                <a:gd name="T27" fmla="*/ 2147483647 h 1477"/>
                <a:gd name="T28" fmla="*/ 2147483647 w 3049"/>
                <a:gd name="T29" fmla="*/ 2147483647 h 1477"/>
                <a:gd name="T30" fmla="*/ 2147483647 w 3049"/>
                <a:gd name="T31" fmla="*/ 2147483647 h 1477"/>
                <a:gd name="T32" fmla="*/ 2147483647 w 3049"/>
                <a:gd name="T33" fmla="*/ 2147483647 h 1477"/>
                <a:gd name="T34" fmla="*/ 2147483647 w 3049"/>
                <a:gd name="T35" fmla="*/ 2147483647 h 1477"/>
                <a:gd name="T36" fmla="*/ 2147483647 w 3049"/>
                <a:gd name="T37" fmla="*/ 2147483647 h 1477"/>
                <a:gd name="T38" fmla="*/ 2147483647 w 3049"/>
                <a:gd name="T39" fmla="*/ 2147483647 h 1477"/>
                <a:gd name="T40" fmla="*/ 2147483647 w 3049"/>
                <a:gd name="T41" fmla="*/ 2147483647 h 1477"/>
                <a:gd name="T42" fmla="*/ 2147483647 w 3049"/>
                <a:gd name="T43" fmla="*/ 2147483647 h 1477"/>
                <a:gd name="T44" fmla="*/ 2147483647 w 3049"/>
                <a:gd name="T45" fmla="*/ 2147483647 h 1477"/>
                <a:gd name="T46" fmla="*/ 2147483647 w 3049"/>
                <a:gd name="T47" fmla="*/ 2147483647 h 1477"/>
                <a:gd name="T48" fmla="*/ 2147483647 w 3049"/>
                <a:gd name="T49" fmla="*/ 2147483647 h 1477"/>
                <a:gd name="T50" fmla="*/ 2147483647 w 3049"/>
                <a:gd name="T51" fmla="*/ 2147483647 h 1477"/>
                <a:gd name="T52" fmla="*/ 2147483647 w 3049"/>
                <a:gd name="T53" fmla="*/ 2147483647 h 1477"/>
                <a:gd name="T54" fmla="*/ 2147483647 w 3049"/>
                <a:gd name="T55" fmla="*/ 2147483647 h 1477"/>
                <a:gd name="T56" fmla="*/ 2147483647 w 3049"/>
                <a:gd name="T57" fmla="*/ 2147483647 h 1477"/>
                <a:gd name="T58" fmla="*/ 2147483647 w 3049"/>
                <a:gd name="T59" fmla="*/ 2147483647 h 1477"/>
                <a:gd name="T60" fmla="*/ 2147483647 w 3049"/>
                <a:gd name="T61" fmla="*/ 2147483647 h 1477"/>
                <a:gd name="T62" fmla="*/ 2147483647 w 3049"/>
                <a:gd name="T63" fmla="*/ 2147483647 h 1477"/>
                <a:gd name="T64" fmla="*/ 2147483647 w 3049"/>
                <a:gd name="T65" fmla="*/ 2147483647 h 1477"/>
                <a:gd name="T66" fmla="*/ 2147483647 w 3049"/>
                <a:gd name="T67" fmla="*/ 2147483647 h 1477"/>
                <a:gd name="T68" fmla="*/ 2147483647 w 3049"/>
                <a:gd name="T69" fmla="*/ 2147483647 h 1477"/>
                <a:gd name="T70" fmla="*/ 2147483647 w 3049"/>
                <a:gd name="T71" fmla="*/ 2147483647 h 1477"/>
                <a:gd name="T72" fmla="*/ 2147483647 w 3049"/>
                <a:gd name="T73" fmla="*/ 2147483647 h 1477"/>
                <a:gd name="T74" fmla="*/ 2147483647 w 3049"/>
                <a:gd name="T75" fmla="*/ 2147483647 h 1477"/>
                <a:gd name="T76" fmla="*/ 2147483647 w 3049"/>
                <a:gd name="T77" fmla="*/ 2147483647 h 1477"/>
                <a:gd name="T78" fmla="*/ 2147483647 w 3049"/>
                <a:gd name="T79" fmla="*/ 2147483647 h 1477"/>
                <a:gd name="T80" fmla="*/ 2147483647 w 3049"/>
                <a:gd name="T81" fmla="*/ 2147483647 h 1477"/>
                <a:gd name="T82" fmla="*/ 2147483647 w 3049"/>
                <a:gd name="T83" fmla="*/ 2147483647 h 1477"/>
                <a:gd name="T84" fmla="*/ 2147483647 w 3049"/>
                <a:gd name="T85" fmla="*/ 2147483647 h 1477"/>
                <a:gd name="T86" fmla="*/ 2147483647 w 3049"/>
                <a:gd name="T87" fmla="*/ 0 h 1477"/>
                <a:gd name="T88" fmla="*/ 2147483647 w 3049"/>
                <a:gd name="T89" fmla="*/ 0 h 1477"/>
                <a:gd name="T90" fmla="*/ 2147483647 w 3049"/>
                <a:gd name="T91" fmla="*/ 2147483647 h 1477"/>
                <a:gd name="T92" fmla="*/ 2147483647 w 3049"/>
                <a:gd name="T93" fmla="*/ 2147483647 h 1477"/>
                <a:gd name="T94" fmla="*/ 2147483647 w 3049"/>
                <a:gd name="T95" fmla="*/ 2147483647 h 1477"/>
                <a:gd name="T96" fmla="*/ 2147483647 w 3049"/>
                <a:gd name="T97" fmla="*/ 2147483647 h 1477"/>
                <a:gd name="T98" fmla="*/ 2147483647 w 3049"/>
                <a:gd name="T99" fmla="*/ 2147483647 h 1477"/>
                <a:gd name="T100" fmla="*/ 2147483647 w 3049"/>
                <a:gd name="T101" fmla="*/ 0 h 1477"/>
                <a:gd name="T102" fmla="*/ 2147483647 w 3049"/>
                <a:gd name="T103" fmla="*/ 0 h 1477"/>
                <a:gd name="T104" fmla="*/ 2147483647 w 3049"/>
                <a:gd name="T105" fmla="*/ 2147483647 h 1477"/>
                <a:gd name="T106" fmla="*/ 2147483647 w 3049"/>
                <a:gd name="T107" fmla="*/ 2147483647 h 1477"/>
                <a:gd name="T108" fmla="*/ 2147483647 w 3049"/>
                <a:gd name="T109" fmla="*/ 2147483647 h 1477"/>
                <a:gd name="T110" fmla="*/ 2147483647 w 3049"/>
                <a:gd name="T111" fmla="*/ 2147483647 h 1477"/>
                <a:gd name="T112" fmla="*/ 2147483647 w 3049"/>
                <a:gd name="T113" fmla="*/ 2147483647 h 1477"/>
                <a:gd name="T114" fmla="*/ 2147483647 w 3049"/>
                <a:gd name="T115" fmla="*/ 0 h 1477"/>
                <a:gd name="T116" fmla="*/ 2147483647 w 3049"/>
                <a:gd name="T117" fmla="*/ 0 h 1477"/>
                <a:gd name="T118" fmla="*/ 2147483647 w 3049"/>
                <a:gd name="T119" fmla="*/ 2147483647 h 1477"/>
                <a:gd name="T120" fmla="*/ 2147483647 w 3049"/>
                <a:gd name="T121" fmla="*/ 2147483647 h 1477"/>
                <a:gd name="T122" fmla="*/ 2147483647 w 3049"/>
                <a:gd name="T123" fmla="*/ 2147483647 h 1477"/>
                <a:gd name="T124" fmla="*/ 2147483647 w 3049"/>
                <a:gd name="T125" fmla="*/ 2147483647 h 147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49"/>
                <a:gd name="T190" fmla="*/ 0 h 1477"/>
                <a:gd name="T191" fmla="*/ 3049 w 3049"/>
                <a:gd name="T192" fmla="*/ 1477 h 147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4" y="1471"/>
                    <a:pt x="34" y="1464"/>
                  </a:cubicBezTo>
                  <a:cubicBezTo>
                    <a:pt x="34" y="1457"/>
                    <a:pt x="39" y="1451"/>
                    <a:pt x="46" y="1451"/>
                  </a:cubicBezTo>
                  <a:close/>
                  <a:moveTo>
                    <a:pt x="123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1"/>
                    <a:pt x="110" y="1464"/>
                  </a:cubicBezTo>
                  <a:cubicBezTo>
                    <a:pt x="110" y="1457"/>
                    <a:pt x="116" y="1451"/>
                    <a:pt x="123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8" y="1457"/>
                    <a:pt x="238" y="1464"/>
                  </a:cubicBezTo>
                  <a:cubicBezTo>
                    <a:pt x="238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2" y="1451"/>
                  </a:lnTo>
                  <a:cubicBezTo>
                    <a:pt x="309" y="1451"/>
                    <a:pt x="315" y="1457"/>
                    <a:pt x="315" y="1464"/>
                  </a:cubicBezTo>
                  <a:cubicBezTo>
                    <a:pt x="315" y="1471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79" y="1451"/>
                  </a:lnTo>
                  <a:cubicBezTo>
                    <a:pt x="386" y="1451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6" y="1477"/>
                    <a:pt x="341" y="1471"/>
                    <a:pt x="341" y="1464"/>
                  </a:cubicBezTo>
                  <a:cubicBezTo>
                    <a:pt x="341" y="1457"/>
                    <a:pt x="346" y="1451"/>
                    <a:pt x="354" y="1451"/>
                  </a:cubicBezTo>
                  <a:close/>
                  <a:moveTo>
                    <a:pt x="430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8" y="1471"/>
                    <a:pt x="418" y="1464"/>
                  </a:cubicBezTo>
                  <a:cubicBezTo>
                    <a:pt x="418" y="1457"/>
                    <a:pt x="423" y="1451"/>
                    <a:pt x="430" y="1451"/>
                  </a:cubicBezTo>
                  <a:close/>
                  <a:moveTo>
                    <a:pt x="507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1"/>
                    <a:pt x="494" y="1464"/>
                  </a:cubicBezTo>
                  <a:cubicBezTo>
                    <a:pt x="494" y="1457"/>
                    <a:pt x="500" y="1451"/>
                    <a:pt x="507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2" y="1457"/>
                    <a:pt x="622" y="1464"/>
                  </a:cubicBezTo>
                  <a:cubicBezTo>
                    <a:pt x="622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6" y="1451"/>
                  </a:lnTo>
                  <a:cubicBezTo>
                    <a:pt x="693" y="1451"/>
                    <a:pt x="699" y="1457"/>
                    <a:pt x="699" y="1464"/>
                  </a:cubicBezTo>
                  <a:cubicBezTo>
                    <a:pt x="699" y="1471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3" y="1451"/>
                  </a:lnTo>
                  <a:cubicBezTo>
                    <a:pt x="770" y="1451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0" y="1477"/>
                    <a:pt x="725" y="1471"/>
                    <a:pt x="725" y="1464"/>
                  </a:cubicBezTo>
                  <a:cubicBezTo>
                    <a:pt x="725" y="1457"/>
                    <a:pt x="730" y="1451"/>
                    <a:pt x="738" y="1451"/>
                  </a:cubicBezTo>
                  <a:close/>
                  <a:moveTo>
                    <a:pt x="814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2" y="1471"/>
                    <a:pt x="802" y="1464"/>
                  </a:cubicBezTo>
                  <a:cubicBezTo>
                    <a:pt x="802" y="1457"/>
                    <a:pt x="807" y="1451"/>
                    <a:pt x="814" y="1451"/>
                  </a:cubicBezTo>
                  <a:close/>
                  <a:moveTo>
                    <a:pt x="891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1"/>
                    <a:pt x="878" y="1464"/>
                  </a:cubicBezTo>
                  <a:cubicBezTo>
                    <a:pt x="878" y="1457"/>
                    <a:pt x="884" y="1451"/>
                    <a:pt x="891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6" y="1457"/>
                    <a:pt x="1006" y="1464"/>
                  </a:cubicBezTo>
                  <a:cubicBezTo>
                    <a:pt x="1006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0" y="1451"/>
                  </a:lnTo>
                  <a:cubicBezTo>
                    <a:pt x="1077" y="1451"/>
                    <a:pt x="1083" y="1457"/>
                    <a:pt x="1083" y="1464"/>
                  </a:cubicBezTo>
                  <a:cubicBezTo>
                    <a:pt x="1083" y="1471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7" y="1451"/>
                  </a:lnTo>
                  <a:cubicBezTo>
                    <a:pt x="1154" y="1451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4" y="1477"/>
                    <a:pt x="1109" y="1471"/>
                    <a:pt x="1109" y="1464"/>
                  </a:cubicBezTo>
                  <a:cubicBezTo>
                    <a:pt x="1109" y="1457"/>
                    <a:pt x="1114" y="1451"/>
                    <a:pt x="1122" y="1451"/>
                  </a:cubicBezTo>
                  <a:close/>
                  <a:moveTo>
                    <a:pt x="1198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6" y="1471"/>
                    <a:pt x="1186" y="1464"/>
                  </a:cubicBezTo>
                  <a:cubicBezTo>
                    <a:pt x="1186" y="1457"/>
                    <a:pt x="1191" y="1451"/>
                    <a:pt x="1198" y="1451"/>
                  </a:cubicBezTo>
                  <a:close/>
                  <a:moveTo>
                    <a:pt x="1275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1"/>
                    <a:pt x="1262" y="1464"/>
                  </a:cubicBezTo>
                  <a:cubicBezTo>
                    <a:pt x="1262" y="1457"/>
                    <a:pt x="1268" y="1451"/>
                    <a:pt x="1275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0" y="1457"/>
                    <a:pt x="1390" y="1464"/>
                  </a:cubicBezTo>
                  <a:cubicBezTo>
                    <a:pt x="1390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4" y="1451"/>
                  </a:lnTo>
                  <a:cubicBezTo>
                    <a:pt x="1461" y="1451"/>
                    <a:pt x="1467" y="1457"/>
                    <a:pt x="1467" y="1464"/>
                  </a:cubicBezTo>
                  <a:cubicBezTo>
                    <a:pt x="1467" y="1471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1" y="1451"/>
                  </a:lnTo>
                  <a:cubicBezTo>
                    <a:pt x="1538" y="1451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8" y="1477"/>
                    <a:pt x="1493" y="1471"/>
                    <a:pt x="1493" y="1464"/>
                  </a:cubicBezTo>
                  <a:cubicBezTo>
                    <a:pt x="1493" y="1457"/>
                    <a:pt x="1498" y="1451"/>
                    <a:pt x="1506" y="1451"/>
                  </a:cubicBezTo>
                  <a:close/>
                  <a:moveTo>
                    <a:pt x="1582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70" y="1471"/>
                    <a:pt x="1570" y="1464"/>
                  </a:cubicBezTo>
                  <a:cubicBezTo>
                    <a:pt x="1570" y="1457"/>
                    <a:pt x="1575" y="1451"/>
                    <a:pt x="1582" y="1451"/>
                  </a:cubicBezTo>
                  <a:close/>
                  <a:moveTo>
                    <a:pt x="1659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1"/>
                    <a:pt x="1646" y="1464"/>
                  </a:cubicBezTo>
                  <a:cubicBezTo>
                    <a:pt x="1646" y="1457"/>
                    <a:pt x="1652" y="1451"/>
                    <a:pt x="1659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4" y="1457"/>
                    <a:pt x="1774" y="1464"/>
                  </a:cubicBezTo>
                  <a:cubicBezTo>
                    <a:pt x="1774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8" y="1451"/>
                  </a:lnTo>
                  <a:cubicBezTo>
                    <a:pt x="1845" y="1451"/>
                    <a:pt x="1851" y="1457"/>
                    <a:pt x="1851" y="1464"/>
                  </a:cubicBezTo>
                  <a:cubicBezTo>
                    <a:pt x="1851" y="1471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5" y="1451"/>
                  </a:lnTo>
                  <a:cubicBezTo>
                    <a:pt x="1922" y="1451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2" y="1477"/>
                    <a:pt x="1877" y="1471"/>
                    <a:pt x="1877" y="1464"/>
                  </a:cubicBezTo>
                  <a:cubicBezTo>
                    <a:pt x="1877" y="1457"/>
                    <a:pt x="1882" y="1451"/>
                    <a:pt x="1890" y="1451"/>
                  </a:cubicBezTo>
                  <a:close/>
                  <a:moveTo>
                    <a:pt x="1966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4" y="1471"/>
                    <a:pt x="1954" y="1464"/>
                  </a:cubicBezTo>
                  <a:cubicBezTo>
                    <a:pt x="1954" y="1457"/>
                    <a:pt x="1959" y="1451"/>
                    <a:pt x="1966" y="1451"/>
                  </a:cubicBezTo>
                  <a:close/>
                  <a:moveTo>
                    <a:pt x="2043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1"/>
                    <a:pt x="2030" y="1464"/>
                  </a:cubicBezTo>
                  <a:cubicBezTo>
                    <a:pt x="2030" y="1457"/>
                    <a:pt x="2036" y="1451"/>
                    <a:pt x="2043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8" y="1457"/>
                    <a:pt x="2158" y="1464"/>
                  </a:cubicBezTo>
                  <a:cubicBezTo>
                    <a:pt x="2158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2" y="1451"/>
                  </a:lnTo>
                  <a:cubicBezTo>
                    <a:pt x="2229" y="1451"/>
                    <a:pt x="2235" y="1457"/>
                    <a:pt x="2235" y="1464"/>
                  </a:cubicBezTo>
                  <a:cubicBezTo>
                    <a:pt x="2235" y="1471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299" y="1451"/>
                  </a:lnTo>
                  <a:cubicBezTo>
                    <a:pt x="2306" y="1451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6" y="1477"/>
                    <a:pt x="2261" y="1471"/>
                    <a:pt x="2261" y="1464"/>
                  </a:cubicBezTo>
                  <a:cubicBezTo>
                    <a:pt x="2261" y="1457"/>
                    <a:pt x="2266" y="1451"/>
                    <a:pt x="2274" y="1451"/>
                  </a:cubicBezTo>
                  <a:close/>
                  <a:moveTo>
                    <a:pt x="2350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8" y="1471"/>
                    <a:pt x="2338" y="1464"/>
                  </a:cubicBezTo>
                  <a:cubicBezTo>
                    <a:pt x="2338" y="1457"/>
                    <a:pt x="2343" y="1451"/>
                    <a:pt x="2350" y="1451"/>
                  </a:cubicBezTo>
                  <a:close/>
                  <a:moveTo>
                    <a:pt x="2427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1"/>
                    <a:pt x="2414" y="1464"/>
                  </a:cubicBezTo>
                  <a:cubicBezTo>
                    <a:pt x="2414" y="1457"/>
                    <a:pt x="2420" y="1451"/>
                    <a:pt x="2427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2" y="1457"/>
                    <a:pt x="2542" y="1464"/>
                  </a:cubicBezTo>
                  <a:cubicBezTo>
                    <a:pt x="2542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6" y="1451"/>
                  </a:lnTo>
                  <a:cubicBezTo>
                    <a:pt x="2613" y="1451"/>
                    <a:pt x="2619" y="1457"/>
                    <a:pt x="2619" y="1464"/>
                  </a:cubicBezTo>
                  <a:cubicBezTo>
                    <a:pt x="2619" y="1471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3" y="1451"/>
                  </a:lnTo>
                  <a:cubicBezTo>
                    <a:pt x="2690" y="1451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0" y="1477"/>
                    <a:pt x="2645" y="1471"/>
                    <a:pt x="2645" y="1464"/>
                  </a:cubicBezTo>
                  <a:cubicBezTo>
                    <a:pt x="2645" y="1457"/>
                    <a:pt x="2650" y="1451"/>
                    <a:pt x="2658" y="1451"/>
                  </a:cubicBezTo>
                  <a:close/>
                  <a:moveTo>
                    <a:pt x="2734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2" y="1471"/>
                    <a:pt x="2722" y="1464"/>
                  </a:cubicBezTo>
                  <a:cubicBezTo>
                    <a:pt x="2722" y="1457"/>
                    <a:pt x="2727" y="1451"/>
                    <a:pt x="2734" y="1451"/>
                  </a:cubicBezTo>
                  <a:close/>
                  <a:moveTo>
                    <a:pt x="2811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1"/>
                    <a:pt x="2798" y="1464"/>
                  </a:cubicBezTo>
                  <a:cubicBezTo>
                    <a:pt x="2798" y="1457"/>
                    <a:pt x="2804" y="1451"/>
                    <a:pt x="2811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6" y="1457"/>
                    <a:pt x="2926" y="1464"/>
                  </a:cubicBezTo>
                  <a:cubicBezTo>
                    <a:pt x="2926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0" y="1451"/>
                  </a:lnTo>
                  <a:cubicBezTo>
                    <a:pt x="2997" y="1451"/>
                    <a:pt x="3003" y="1457"/>
                    <a:pt x="3003" y="1464"/>
                  </a:cubicBezTo>
                  <a:cubicBezTo>
                    <a:pt x="3003" y="1471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7" y="1421"/>
                  </a:cubicBezTo>
                  <a:cubicBezTo>
                    <a:pt x="3044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6"/>
                    <a:pt x="3044" y="1472"/>
                    <a:pt x="3037" y="1472"/>
                  </a:cubicBezTo>
                  <a:cubicBezTo>
                    <a:pt x="3029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7" y="1344"/>
                  </a:cubicBezTo>
                  <a:cubicBezTo>
                    <a:pt x="3044" y="1344"/>
                    <a:pt x="3049" y="1350"/>
                    <a:pt x="3049" y="1357"/>
                  </a:cubicBezTo>
                  <a:lnTo>
                    <a:pt x="3049" y="1382"/>
                  </a:lnTo>
                  <a:cubicBezTo>
                    <a:pt x="3049" y="1390"/>
                    <a:pt x="3044" y="1395"/>
                    <a:pt x="3037" y="1395"/>
                  </a:cubicBezTo>
                  <a:cubicBezTo>
                    <a:pt x="3029" y="1395"/>
                    <a:pt x="3024" y="1390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7" y="1267"/>
                  </a:cubicBezTo>
                  <a:cubicBezTo>
                    <a:pt x="3044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4" y="1318"/>
                    <a:pt x="3037" y="1318"/>
                  </a:cubicBezTo>
                  <a:cubicBezTo>
                    <a:pt x="3029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0"/>
                    <a:pt x="3037" y="1190"/>
                  </a:cubicBezTo>
                  <a:cubicBezTo>
                    <a:pt x="3044" y="1190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4" y="1242"/>
                    <a:pt x="3037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29" y="1114"/>
                    <a:pt x="3037" y="1114"/>
                  </a:cubicBezTo>
                  <a:cubicBezTo>
                    <a:pt x="3044" y="1114"/>
                    <a:pt x="3049" y="1119"/>
                    <a:pt x="3049" y="1126"/>
                  </a:cubicBezTo>
                  <a:lnTo>
                    <a:pt x="3049" y="1152"/>
                  </a:lnTo>
                  <a:cubicBezTo>
                    <a:pt x="3049" y="1159"/>
                    <a:pt x="3044" y="1165"/>
                    <a:pt x="3037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7" y="1037"/>
                  </a:cubicBezTo>
                  <a:cubicBezTo>
                    <a:pt x="3044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2"/>
                    <a:pt x="3044" y="1088"/>
                    <a:pt x="3037" y="1088"/>
                  </a:cubicBezTo>
                  <a:cubicBezTo>
                    <a:pt x="3029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7" y="960"/>
                  </a:cubicBezTo>
                  <a:cubicBezTo>
                    <a:pt x="3044" y="960"/>
                    <a:pt x="3049" y="966"/>
                    <a:pt x="3049" y="973"/>
                  </a:cubicBezTo>
                  <a:lnTo>
                    <a:pt x="3049" y="998"/>
                  </a:lnTo>
                  <a:cubicBezTo>
                    <a:pt x="3049" y="1006"/>
                    <a:pt x="3044" y="1011"/>
                    <a:pt x="3037" y="1011"/>
                  </a:cubicBezTo>
                  <a:cubicBezTo>
                    <a:pt x="3029" y="1011"/>
                    <a:pt x="3024" y="1006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7" y="883"/>
                  </a:cubicBezTo>
                  <a:cubicBezTo>
                    <a:pt x="3044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4" y="934"/>
                    <a:pt x="3037" y="934"/>
                  </a:cubicBezTo>
                  <a:cubicBezTo>
                    <a:pt x="3029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6"/>
                    <a:pt x="3037" y="806"/>
                  </a:cubicBezTo>
                  <a:cubicBezTo>
                    <a:pt x="3044" y="806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4" y="858"/>
                    <a:pt x="3037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29" y="730"/>
                    <a:pt x="3037" y="730"/>
                  </a:cubicBezTo>
                  <a:cubicBezTo>
                    <a:pt x="3044" y="730"/>
                    <a:pt x="3049" y="735"/>
                    <a:pt x="3049" y="742"/>
                  </a:cubicBezTo>
                  <a:lnTo>
                    <a:pt x="3049" y="768"/>
                  </a:lnTo>
                  <a:cubicBezTo>
                    <a:pt x="3049" y="775"/>
                    <a:pt x="3044" y="781"/>
                    <a:pt x="3037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7" y="653"/>
                  </a:cubicBezTo>
                  <a:cubicBezTo>
                    <a:pt x="3044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8"/>
                    <a:pt x="3044" y="704"/>
                    <a:pt x="3037" y="704"/>
                  </a:cubicBezTo>
                  <a:cubicBezTo>
                    <a:pt x="3029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7" y="576"/>
                  </a:cubicBezTo>
                  <a:cubicBezTo>
                    <a:pt x="3044" y="576"/>
                    <a:pt x="3049" y="582"/>
                    <a:pt x="3049" y="589"/>
                  </a:cubicBezTo>
                  <a:lnTo>
                    <a:pt x="3049" y="614"/>
                  </a:lnTo>
                  <a:cubicBezTo>
                    <a:pt x="3049" y="622"/>
                    <a:pt x="3044" y="627"/>
                    <a:pt x="3037" y="627"/>
                  </a:cubicBezTo>
                  <a:cubicBezTo>
                    <a:pt x="3029" y="627"/>
                    <a:pt x="3024" y="622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7" y="499"/>
                  </a:cubicBezTo>
                  <a:cubicBezTo>
                    <a:pt x="3044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4" y="550"/>
                    <a:pt x="3037" y="550"/>
                  </a:cubicBezTo>
                  <a:cubicBezTo>
                    <a:pt x="3029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2"/>
                    <a:pt x="3037" y="422"/>
                  </a:cubicBezTo>
                  <a:cubicBezTo>
                    <a:pt x="3044" y="422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4" y="474"/>
                    <a:pt x="3037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29" y="346"/>
                    <a:pt x="3037" y="346"/>
                  </a:cubicBezTo>
                  <a:cubicBezTo>
                    <a:pt x="3044" y="346"/>
                    <a:pt x="3049" y="351"/>
                    <a:pt x="3049" y="358"/>
                  </a:cubicBezTo>
                  <a:lnTo>
                    <a:pt x="3049" y="384"/>
                  </a:lnTo>
                  <a:cubicBezTo>
                    <a:pt x="3049" y="391"/>
                    <a:pt x="3044" y="397"/>
                    <a:pt x="3037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7" y="269"/>
                  </a:cubicBezTo>
                  <a:cubicBezTo>
                    <a:pt x="3044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4" y="320"/>
                    <a:pt x="3037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7" y="192"/>
                  </a:cubicBezTo>
                  <a:cubicBezTo>
                    <a:pt x="3044" y="192"/>
                    <a:pt x="3049" y="198"/>
                    <a:pt x="3049" y="205"/>
                  </a:cubicBezTo>
                  <a:lnTo>
                    <a:pt x="3049" y="230"/>
                  </a:lnTo>
                  <a:cubicBezTo>
                    <a:pt x="3049" y="238"/>
                    <a:pt x="3044" y="243"/>
                    <a:pt x="3037" y="243"/>
                  </a:cubicBezTo>
                  <a:cubicBezTo>
                    <a:pt x="3029" y="243"/>
                    <a:pt x="3024" y="238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7" y="115"/>
                  </a:cubicBezTo>
                  <a:cubicBezTo>
                    <a:pt x="3044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4" y="166"/>
                    <a:pt x="3037" y="166"/>
                  </a:cubicBezTo>
                  <a:cubicBezTo>
                    <a:pt x="3029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8"/>
                    <a:pt x="3037" y="38"/>
                  </a:cubicBezTo>
                  <a:cubicBezTo>
                    <a:pt x="3044" y="38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4" y="90"/>
                    <a:pt x="3037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2" name="Line 118"/>
            <p:cNvSpPr>
              <a:spLocks noChangeShapeType="1"/>
            </p:cNvSpPr>
            <p:nvPr/>
          </p:nvSpPr>
          <p:spPr bwMode="auto">
            <a:xfrm>
              <a:off x="5218532" y="4467781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3" name="Freeform 119"/>
            <p:cNvSpPr>
              <a:spLocks/>
            </p:cNvSpPr>
            <p:nvPr/>
          </p:nvSpPr>
          <p:spPr bwMode="auto">
            <a:xfrm>
              <a:off x="5743926" y="4430317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4" name="Line 121"/>
            <p:cNvSpPr>
              <a:spLocks noChangeShapeType="1"/>
            </p:cNvSpPr>
            <p:nvPr/>
          </p:nvSpPr>
          <p:spPr bwMode="auto">
            <a:xfrm>
              <a:off x="5940570" y="4256222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5" name="Line 122"/>
            <p:cNvSpPr>
              <a:spLocks noChangeShapeType="1"/>
            </p:cNvSpPr>
            <p:nvPr/>
          </p:nvSpPr>
          <p:spPr bwMode="auto">
            <a:xfrm>
              <a:off x="6430668" y="4256222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6" name="Freeform 123"/>
            <p:cNvSpPr>
              <a:spLocks/>
            </p:cNvSpPr>
            <p:nvPr/>
          </p:nvSpPr>
          <p:spPr bwMode="auto">
            <a:xfrm>
              <a:off x="6517393" y="4219861"/>
              <a:ext cx="67565" cy="73825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7" name="Line 124"/>
            <p:cNvSpPr>
              <a:spLocks noChangeShapeType="1"/>
            </p:cNvSpPr>
            <p:nvPr/>
          </p:nvSpPr>
          <p:spPr bwMode="auto">
            <a:xfrm>
              <a:off x="5940570" y="4681543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8" name="Line 125"/>
            <p:cNvSpPr>
              <a:spLocks noChangeShapeType="1"/>
            </p:cNvSpPr>
            <p:nvPr/>
          </p:nvSpPr>
          <p:spPr bwMode="auto">
            <a:xfrm>
              <a:off x="6430668" y="4681543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69" name="Freeform 126"/>
            <p:cNvSpPr>
              <a:spLocks/>
            </p:cNvSpPr>
            <p:nvPr/>
          </p:nvSpPr>
          <p:spPr bwMode="auto">
            <a:xfrm>
              <a:off x="6517393" y="4645182"/>
              <a:ext cx="67565" cy="73825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70" name="Line 127"/>
            <p:cNvSpPr>
              <a:spLocks noChangeShapeType="1"/>
            </p:cNvSpPr>
            <p:nvPr/>
          </p:nvSpPr>
          <p:spPr bwMode="auto">
            <a:xfrm>
              <a:off x="5942586" y="4467781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71" name="Line 128"/>
            <p:cNvSpPr>
              <a:spLocks noChangeShapeType="1"/>
            </p:cNvSpPr>
            <p:nvPr/>
          </p:nvSpPr>
          <p:spPr bwMode="auto">
            <a:xfrm>
              <a:off x="6432685" y="4467781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72" name="Freeform 129"/>
            <p:cNvSpPr>
              <a:spLocks/>
            </p:cNvSpPr>
            <p:nvPr/>
          </p:nvSpPr>
          <p:spPr bwMode="auto">
            <a:xfrm>
              <a:off x="6519410" y="4430317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73" name="Rectangle 130"/>
            <p:cNvSpPr>
              <a:spLocks noChangeArrowheads="1"/>
            </p:cNvSpPr>
            <p:nvPr/>
          </p:nvSpPr>
          <p:spPr bwMode="auto">
            <a:xfrm>
              <a:off x="6018219" y="4388446"/>
              <a:ext cx="412449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74" name="Rectangle 131"/>
            <p:cNvSpPr>
              <a:spLocks noChangeArrowheads="1"/>
            </p:cNvSpPr>
            <p:nvPr/>
          </p:nvSpPr>
          <p:spPr bwMode="auto">
            <a:xfrm>
              <a:off x="6018219" y="4388446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75" name="Rectangle 134"/>
            <p:cNvSpPr>
              <a:spLocks noChangeArrowheads="1"/>
            </p:cNvSpPr>
            <p:nvPr/>
          </p:nvSpPr>
          <p:spPr bwMode="auto">
            <a:xfrm>
              <a:off x="6018219" y="4603311"/>
              <a:ext cx="412449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76" name="Rectangle 135"/>
            <p:cNvSpPr>
              <a:spLocks noChangeArrowheads="1"/>
            </p:cNvSpPr>
            <p:nvPr/>
          </p:nvSpPr>
          <p:spPr bwMode="auto">
            <a:xfrm>
              <a:off x="6018219" y="4603311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77" name="Freeform 138"/>
            <p:cNvSpPr>
              <a:spLocks/>
            </p:cNvSpPr>
            <p:nvPr/>
          </p:nvSpPr>
          <p:spPr bwMode="auto">
            <a:xfrm>
              <a:off x="5808465" y="4901917"/>
              <a:ext cx="129079" cy="574074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78" name="Freeform 139"/>
            <p:cNvSpPr>
              <a:spLocks/>
            </p:cNvSpPr>
            <p:nvPr/>
          </p:nvSpPr>
          <p:spPr bwMode="auto">
            <a:xfrm>
              <a:off x="5808465" y="4901917"/>
              <a:ext cx="129079" cy="574074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79" name="Freeform 140"/>
            <p:cNvSpPr>
              <a:spLocks/>
            </p:cNvSpPr>
            <p:nvPr/>
          </p:nvSpPr>
          <p:spPr bwMode="auto">
            <a:xfrm>
              <a:off x="6581933" y="4901917"/>
              <a:ext cx="129079" cy="574074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0" name="Freeform 141"/>
            <p:cNvSpPr>
              <a:spLocks/>
            </p:cNvSpPr>
            <p:nvPr/>
          </p:nvSpPr>
          <p:spPr bwMode="auto">
            <a:xfrm>
              <a:off x="6581933" y="4901917"/>
              <a:ext cx="129079" cy="574074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1" name="Rectangle 142"/>
            <p:cNvSpPr>
              <a:spLocks noChangeArrowheads="1"/>
            </p:cNvSpPr>
            <p:nvPr/>
          </p:nvSpPr>
          <p:spPr bwMode="auto">
            <a:xfrm>
              <a:off x="6014186" y="4901917"/>
              <a:ext cx="413457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82" name="Rectangle 143"/>
            <p:cNvSpPr>
              <a:spLocks noChangeArrowheads="1"/>
            </p:cNvSpPr>
            <p:nvPr/>
          </p:nvSpPr>
          <p:spPr bwMode="auto">
            <a:xfrm>
              <a:off x="6014186" y="4901917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83" name="Freeform 146"/>
            <p:cNvSpPr>
              <a:spLocks noEditPoints="1"/>
            </p:cNvSpPr>
            <p:nvPr/>
          </p:nvSpPr>
          <p:spPr bwMode="auto">
            <a:xfrm>
              <a:off x="5467615" y="4839111"/>
              <a:ext cx="1299869" cy="687566"/>
            </a:xfrm>
            <a:custGeom>
              <a:avLst/>
              <a:gdLst>
                <a:gd name="T0" fmla="*/ 2147483647 w 3050"/>
                <a:gd name="T1" fmla="*/ 2147483647 h 1477"/>
                <a:gd name="T2" fmla="*/ 0 w 3050"/>
                <a:gd name="T3" fmla="*/ 2147483647 h 1477"/>
                <a:gd name="T4" fmla="*/ 0 w 3050"/>
                <a:gd name="T5" fmla="*/ 2147483647 h 1477"/>
                <a:gd name="T6" fmla="*/ 2147483647 w 3050"/>
                <a:gd name="T7" fmla="*/ 2147483647 h 1477"/>
                <a:gd name="T8" fmla="*/ 2147483647 w 3050"/>
                <a:gd name="T9" fmla="*/ 2147483647 h 1477"/>
                <a:gd name="T10" fmla="*/ 2147483647 w 3050"/>
                <a:gd name="T11" fmla="*/ 2147483647 h 1477"/>
                <a:gd name="T12" fmla="*/ 2147483647 w 3050"/>
                <a:gd name="T13" fmla="*/ 2147483647 h 1477"/>
                <a:gd name="T14" fmla="*/ 2147483647 w 3050"/>
                <a:gd name="T15" fmla="*/ 2147483647 h 1477"/>
                <a:gd name="T16" fmla="*/ 0 w 3050"/>
                <a:gd name="T17" fmla="*/ 2147483647 h 1477"/>
                <a:gd name="T18" fmla="*/ 0 w 3050"/>
                <a:gd name="T19" fmla="*/ 2147483647 h 1477"/>
                <a:gd name="T20" fmla="*/ 2147483647 w 3050"/>
                <a:gd name="T21" fmla="*/ 2147483647 h 1477"/>
                <a:gd name="T22" fmla="*/ 2147483647 w 3050"/>
                <a:gd name="T23" fmla="*/ 2147483647 h 1477"/>
                <a:gd name="T24" fmla="*/ 2147483647 w 3050"/>
                <a:gd name="T25" fmla="*/ 2147483647 h 1477"/>
                <a:gd name="T26" fmla="*/ 2147483647 w 3050"/>
                <a:gd name="T27" fmla="*/ 2147483647 h 1477"/>
                <a:gd name="T28" fmla="*/ 2147483647 w 3050"/>
                <a:gd name="T29" fmla="*/ 2147483647 h 1477"/>
                <a:gd name="T30" fmla="*/ 2147483647 w 3050"/>
                <a:gd name="T31" fmla="*/ 2147483647 h 1477"/>
                <a:gd name="T32" fmla="*/ 2147483647 w 3050"/>
                <a:gd name="T33" fmla="*/ 2147483647 h 1477"/>
                <a:gd name="T34" fmla="*/ 2147483647 w 3050"/>
                <a:gd name="T35" fmla="*/ 2147483647 h 1477"/>
                <a:gd name="T36" fmla="*/ 2147483647 w 3050"/>
                <a:gd name="T37" fmla="*/ 2147483647 h 1477"/>
                <a:gd name="T38" fmla="*/ 2147483647 w 3050"/>
                <a:gd name="T39" fmla="*/ 2147483647 h 1477"/>
                <a:gd name="T40" fmla="*/ 2147483647 w 3050"/>
                <a:gd name="T41" fmla="*/ 2147483647 h 1477"/>
                <a:gd name="T42" fmla="*/ 2147483647 w 3050"/>
                <a:gd name="T43" fmla="*/ 2147483647 h 1477"/>
                <a:gd name="T44" fmla="*/ 2147483647 w 3050"/>
                <a:gd name="T45" fmla="*/ 2147483647 h 1477"/>
                <a:gd name="T46" fmla="*/ 2147483647 w 3050"/>
                <a:gd name="T47" fmla="*/ 2147483647 h 1477"/>
                <a:gd name="T48" fmla="*/ 2147483647 w 3050"/>
                <a:gd name="T49" fmla="*/ 2147483647 h 1477"/>
                <a:gd name="T50" fmla="*/ 2147483647 w 3050"/>
                <a:gd name="T51" fmla="*/ 2147483647 h 1477"/>
                <a:gd name="T52" fmla="*/ 2147483647 w 3050"/>
                <a:gd name="T53" fmla="*/ 2147483647 h 1477"/>
                <a:gd name="T54" fmla="*/ 2147483647 w 3050"/>
                <a:gd name="T55" fmla="*/ 2147483647 h 1477"/>
                <a:gd name="T56" fmla="*/ 2147483647 w 3050"/>
                <a:gd name="T57" fmla="*/ 2147483647 h 1477"/>
                <a:gd name="T58" fmla="*/ 2147483647 w 3050"/>
                <a:gd name="T59" fmla="*/ 2147483647 h 1477"/>
                <a:gd name="T60" fmla="*/ 2147483647 w 3050"/>
                <a:gd name="T61" fmla="*/ 2147483647 h 1477"/>
                <a:gd name="T62" fmla="*/ 2147483647 w 3050"/>
                <a:gd name="T63" fmla="*/ 2147483647 h 1477"/>
                <a:gd name="T64" fmla="*/ 2147483647 w 3050"/>
                <a:gd name="T65" fmla="*/ 2147483647 h 1477"/>
                <a:gd name="T66" fmla="*/ 2147483647 w 3050"/>
                <a:gd name="T67" fmla="*/ 2147483647 h 1477"/>
                <a:gd name="T68" fmla="*/ 2147483647 w 3050"/>
                <a:gd name="T69" fmla="*/ 2147483647 h 1477"/>
                <a:gd name="T70" fmla="*/ 2147483647 w 3050"/>
                <a:gd name="T71" fmla="*/ 2147483647 h 1477"/>
                <a:gd name="T72" fmla="*/ 2147483647 w 3050"/>
                <a:gd name="T73" fmla="*/ 2147483647 h 1477"/>
                <a:gd name="T74" fmla="*/ 2147483647 w 3050"/>
                <a:gd name="T75" fmla="*/ 2147483647 h 1477"/>
                <a:gd name="T76" fmla="*/ 2147483647 w 3050"/>
                <a:gd name="T77" fmla="*/ 2147483647 h 1477"/>
                <a:gd name="T78" fmla="*/ 2147483647 w 3050"/>
                <a:gd name="T79" fmla="*/ 2147483647 h 1477"/>
                <a:gd name="T80" fmla="*/ 2147483647 w 3050"/>
                <a:gd name="T81" fmla="*/ 2147483647 h 1477"/>
                <a:gd name="T82" fmla="*/ 2147483647 w 3050"/>
                <a:gd name="T83" fmla="*/ 2147483647 h 1477"/>
                <a:gd name="T84" fmla="*/ 2147483647 w 3050"/>
                <a:gd name="T85" fmla="*/ 2147483647 h 1477"/>
                <a:gd name="T86" fmla="*/ 2147483647 w 3050"/>
                <a:gd name="T87" fmla="*/ 0 h 1477"/>
                <a:gd name="T88" fmla="*/ 2147483647 w 3050"/>
                <a:gd name="T89" fmla="*/ 0 h 1477"/>
                <a:gd name="T90" fmla="*/ 2147483647 w 3050"/>
                <a:gd name="T91" fmla="*/ 2147483647 h 1477"/>
                <a:gd name="T92" fmla="*/ 2147483647 w 3050"/>
                <a:gd name="T93" fmla="*/ 2147483647 h 1477"/>
                <a:gd name="T94" fmla="*/ 2147483647 w 3050"/>
                <a:gd name="T95" fmla="*/ 2147483647 h 1477"/>
                <a:gd name="T96" fmla="*/ 2147483647 w 3050"/>
                <a:gd name="T97" fmla="*/ 2147483647 h 1477"/>
                <a:gd name="T98" fmla="*/ 2147483647 w 3050"/>
                <a:gd name="T99" fmla="*/ 2147483647 h 1477"/>
                <a:gd name="T100" fmla="*/ 2147483647 w 3050"/>
                <a:gd name="T101" fmla="*/ 0 h 1477"/>
                <a:gd name="T102" fmla="*/ 2147483647 w 3050"/>
                <a:gd name="T103" fmla="*/ 0 h 1477"/>
                <a:gd name="T104" fmla="*/ 2147483647 w 3050"/>
                <a:gd name="T105" fmla="*/ 2147483647 h 1477"/>
                <a:gd name="T106" fmla="*/ 2147483647 w 3050"/>
                <a:gd name="T107" fmla="*/ 2147483647 h 1477"/>
                <a:gd name="T108" fmla="*/ 2147483647 w 3050"/>
                <a:gd name="T109" fmla="*/ 2147483647 h 1477"/>
                <a:gd name="T110" fmla="*/ 2147483647 w 3050"/>
                <a:gd name="T111" fmla="*/ 2147483647 h 1477"/>
                <a:gd name="T112" fmla="*/ 2147483647 w 3050"/>
                <a:gd name="T113" fmla="*/ 2147483647 h 1477"/>
                <a:gd name="T114" fmla="*/ 2147483647 w 3050"/>
                <a:gd name="T115" fmla="*/ 0 h 1477"/>
                <a:gd name="T116" fmla="*/ 2147483647 w 3050"/>
                <a:gd name="T117" fmla="*/ 0 h 1477"/>
                <a:gd name="T118" fmla="*/ 2147483647 w 3050"/>
                <a:gd name="T119" fmla="*/ 2147483647 h 1477"/>
                <a:gd name="T120" fmla="*/ 2147483647 w 3050"/>
                <a:gd name="T121" fmla="*/ 2147483647 h 1477"/>
                <a:gd name="T122" fmla="*/ 2147483647 w 3050"/>
                <a:gd name="T123" fmla="*/ 2147483647 h 1477"/>
                <a:gd name="T124" fmla="*/ 2147483647 w 3050"/>
                <a:gd name="T125" fmla="*/ 2147483647 h 147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50"/>
                <a:gd name="T190" fmla="*/ 0 h 1477"/>
                <a:gd name="T191" fmla="*/ 3050 w 3050"/>
                <a:gd name="T192" fmla="*/ 1477 h 147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50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2"/>
                    <a:pt x="47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6" y="1452"/>
                  </a:lnTo>
                  <a:cubicBezTo>
                    <a:pt x="233" y="1452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3" y="1452"/>
                  </a:lnTo>
                  <a:cubicBezTo>
                    <a:pt x="310" y="1452"/>
                    <a:pt x="315" y="1457"/>
                    <a:pt x="315" y="1464"/>
                  </a:cubicBezTo>
                  <a:cubicBezTo>
                    <a:pt x="315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4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2"/>
                    <a:pt x="354" y="1452"/>
                  </a:cubicBezTo>
                  <a:close/>
                  <a:moveTo>
                    <a:pt x="431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2"/>
                    <a:pt x="431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10" y="1452"/>
                  </a:lnTo>
                  <a:cubicBezTo>
                    <a:pt x="617" y="1452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7" y="1452"/>
                  </a:lnTo>
                  <a:cubicBezTo>
                    <a:pt x="694" y="1452"/>
                    <a:pt x="699" y="1457"/>
                    <a:pt x="699" y="1464"/>
                  </a:cubicBezTo>
                  <a:cubicBezTo>
                    <a:pt x="699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8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2"/>
                    <a:pt x="738" y="1452"/>
                  </a:cubicBezTo>
                  <a:close/>
                  <a:moveTo>
                    <a:pt x="815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2"/>
                    <a:pt x="815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4" y="1452"/>
                  </a:lnTo>
                  <a:cubicBezTo>
                    <a:pt x="1001" y="1452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1" y="1452"/>
                  </a:lnTo>
                  <a:cubicBezTo>
                    <a:pt x="1078" y="1452"/>
                    <a:pt x="1083" y="1457"/>
                    <a:pt x="1083" y="1464"/>
                  </a:cubicBezTo>
                  <a:cubicBezTo>
                    <a:pt x="1083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2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2"/>
                    <a:pt x="1122" y="1452"/>
                  </a:cubicBezTo>
                  <a:close/>
                  <a:moveTo>
                    <a:pt x="1199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2"/>
                    <a:pt x="1199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8" y="1452"/>
                  </a:lnTo>
                  <a:cubicBezTo>
                    <a:pt x="1385" y="1452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5" y="1452"/>
                  </a:lnTo>
                  <a:cubicBezTo>
                    <a:pt x="1462" y="1452"/>
                    <a:pt x="1467" y="1457"/>
                    <a:pt x="1467" y="1464"/>
                  </a:cubicBezTo>
                  <a:cubicBezTo>
                    <a:pt x="1467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6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2"/>
                    <a:pt x="1506" y="1452"/>
                  </a:cubicBezTo>
                  <a:close/>
                  <a:moveTo>
                    <a:pt x="1583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2"/>
                    <a:pt x="1583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2" y="1452"/>
                  </a:lnTo>
                  <a:cubicBezTo>
                    <a:pt x="1769" y="1452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9" y="1452"/>
                  </a:lnTo>
                  <a:cubicBezTo>
                    <a:pt x="1846" y="1452"/>
                    <a:pt x="1851" y="1457"/>
                    <a:pt x="1851" y="1464"/>
                  </a:cubicBezTo>
                  <a:cubicBezTo>
                    <a:pt x="1851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90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2"/>
                    <a:pt x="1890" y="1452"/>
                  </a:cubicBezTo>
                  <a:close/>
                  <a:moveTo>
                    <a:pt x="1967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2"/>
                    <a:pt x="1967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6" y="1452"/>
                  </a:lnTo>
                  <a:cubicBezTo>
                    <a:pt x="2153" y="1452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3" y="1452"/>
                  </a:lnTo>
                  <a:cubicBezTo>
                    <a:pt x="2230" y="1452"/>
                    <a:pt x="2235" y="1457"/>
                    <a:pt x="2235" y="1464"/>
                  </a:cubicBezTo>
                  <a:cubicBezTo>
                    <a:pt x="2235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4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2"/>
                    <a:pt x="2274" y="1452"/>
                  </a:cubicBezTo>
                  <a:close/>
                  <a:moveTo>
                    <a:pt x="2351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2"/>
                    <a:pt x="2351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30" y="1452"/>
                  </a:lnTo>
                  <a:cubicBezTo>
                    <a:pt x="2537" y="1452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7" y="1452"/>
                  </a:lnTo>
                  <a:cubicBezTo>
                    <a:pt x="2614" y="1452"/>
                    <a:pt x="2619" y="1457"/>
                    <a:pt x="2619" y="1464"/>
                  </a:cubicBezTo>
                  <a:cubicBezTo>
                    <a:pt x="2619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8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2"/>
                    <a:pt x="2658" y="1452"/>
                  </a:cubicBezTo>
                  <a:close/>
                  <a:moveTo>
                    <a:pt x="2735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2"/>
                    <a:pt x="2735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4" y="1452"/>
                  </a:lnTo>
                  <a:cubicBezTo>
                    <a:pt x="2921" y="1452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1" y="1452"/>
                  </a:lnTo>
                  <a:cubicBezTo>
                    <a:pt x="2998" y="1452"/>
                    <a:pt x="3003" y="1457"/>
                    <a:pt x="3003" y="1464"/>
                  </a:cubicBezTo>
                  <a:cubicBezTo>
                    <a:pt x="3003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30" y="1421"/>
                    <a:pt x="3037" y="1421"/>
                  </a:cubicBezTo>
                  <a:cubicBezTo>
                    <a:pt x="3044" y="1421"/>
                    <a:pt x="3050" y="1427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3"/>
                  </a:lnTo>
                  <a:cubicBezTo>
                    <a:pt x="3050" y="1390"/>
                    <a:pt x="3044" y="1395"/>
                    <a:pt x="3037" y="1395"/>
                  </a:cubicBezTo>
                  <a:cubicBezTo>
                    <a:pt x="3030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9"/>
                    <a:pt x="3037" y="1319"/>
                  </a:cubicBezTo>
                  <a:cubicBezTo>
                    <a:pt x="3030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1"/>
                    <a:pt x="3037" y="1191"/>
                  </a:cubicBezTo>
                  <a:cubicBezTo>
                    <a:pt x="3044" y="1191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7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30" y="1037"/>
                    <a:pt x="3037" y="1037"/>
                  </a:cubicBezTo>
                  <a:cubicBezTo>
                    <a:pt x="3044" y="1037"/>
                    <a:pt x="3050" y="1043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9"/>
                  </a:lnTo>
                  <a:cubicBezTo>
                    <a:pt x="3050" y="1006"/>
                    <a:pt x="3044" y="1011"/>
                    <a:pt x="3037" y="1011"/>
                  </a:cubicBezTo>
                  <a:cubicBezTo>
                    <a:pt x="3030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5"/>
                    <a:pt x="3037" y="935"/>
                  </a:cubicBezTo>
                  <a:cubicBezTo>
                    <a:pt x="3030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7"/>
                    <a:pt x="3037" y="807"/>
                  </a:cubicBezTo>
                  <a:cubicBezTo>
                    <a:pt x="3044" y="807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3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30" y="653"/>
                    <a:pt x="3037" y="653"/>
                  </a:cubicBezTo>
                  <a:cubicBezTo>
                    <a:pt x="3044" y="653"/>
                    <a:pt x="3050" y="659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5"/>
                  </a:lnTo>
                  <a:cubicBezTo>
                    <a:pt x="3050" y="622"/>
                    <a:pt x="3044" y="627"/>
                    <a:pt x="3037" y="627"/>
                  </a:cubicBezTo>
                  <a:cubicBezTo>
                    <a:pt x="3030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1"/>
                    <a:pt x="3037" y="551"/>
                  </a:cubicBezTo>
                  <a:cubicBezTo>
                    <a:pt x="3030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3"/>
                    <a:pt x="3037" y="423"/>
                  </a:cubicBezTo>
                  <a:cubicBezTo>
                    <a:pt x="3044" y="423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9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30" y="269"/>
                    <a:pt x="3037" y="269"/>
                  </a:cubicBezTo>
                  <a:cubicBezTo>
                    <a:pt x="3044" y="269"/>
                    <a:pt x="3050" y="275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1"/>
                  </a:lnTo>
                  <a:cubicBezTo>
                    <a:pt x="3050" y="238"/>
                    <a:pt x="3044" y="243"/>
                    <a:pt x="3037" y="243"/>
                  </a:cubicBezTo>
                  <a:cubicBezTo>
                    <a:pt x="3030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7"/>
                    <a:pt x="3037" y="167"/>
                  </a:cubicBezTo>
                  <a:cubicBezTo>
                    <a:pt x="3030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9"/>
                    <a:pt x="3037" y="39"/>
                  </a:cubicBezTo>
                  <a:cubicBezTo>
                    <a:pt x="3044" y="39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3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29" y="6"/>
                    <a:pt x="2729" y="13"/>
                  </a:cubicBezTo>
                  <a:cubicBezTo>
                    <a:pt x="2729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09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5" y="6"/>
                    <a:pt x="2345" y="13"/>
                  </a:cubicBezTo>
                  <a:cubicBezTo>
                    <a:pt x="2345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5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1" y="6"/>
                    <a:pt x="1961" y="13"/>
                  </a:cubicBezTo>
                  <a:cubicBezTo>
                    <a:pt x="1961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1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7" y="6"/>
                    <a:pt x="1577" y="13"/>
                  </a:cubicBezTo>
                  <a:cubicBezTo>
                    <a:pt x="1577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7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3" y="6"/>
                    <a:pt x="1193" y="13"/>
                  </a:cubicBezTo>
                  <a:cubicBezTo>
                    <a:pt x="1193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3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09" y="6"/>
                    <a:pt x="809" y="13"/>
                  </a:cubicBezTo>
                  <a:cubicBezTo>
                    <a:pt x="809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89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5" y="6"/>
                    <a:pt x="425" y="13"/>
                  </a:cubicBezTo>
                  <a:cubicBezTo>
                    <a:pt x="425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5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1" y="6"/>
                    <a:pt x="41" y="13"/>
                  </a:cubicBezTo>
                  <a:cubicBezTo>
                    <a:pt x="41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4" name="Line 147"/>
            <p:cNvSpPr>
              <a:spLocks noChangeShapeType="1"/>
            </p:cNvSpPr>
            <p:nvPr/>
          </p:nvSpPr>
          <p:spPr bwMode="auto">
            <a:xfrm>
              <a:off x="5215507" y="5189505"/>
              <a:ext cx="53346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5" name="Freeform 148"/>
            <p:cNvSpPr>
              <a:spLocks/>
            </p:cNvSpPr>
            <p:nvPr/>
          </p:nvSpPr>
          <p:spPr bwMode="auto">
            <a:xfrm>
              <a:off x="5740900" y="5152042"/>
              <a:ext cx="67565" cy="73825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6" name="Line 150"/>
            <p:cNvSpPr>
              <a:spLocks noChangeShapeType="1"/>
            </p:cNvSpPr>
            <p:nvPr/>
          </p:nvSpPr>
          <p:spPr bwMode="auto">
            <a:xfrm>
              <a:off x="5937545" y="4977946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7" name="Line 151"/>
            <p:cNvSpPr>
              <a:spLocks noChangeShapeType="1"/>
            </p:cNvSpPr>
            <p:nvPr/>
          </p:nvSpPr>
          <p:spPr bwMode="auto">
            <a:xfrm>
              <a:off x="6427643" y="4977946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8" name="Freeform 152"/>
            <p:cNvSpPr>
              <a:spLocks/>
            </p:cNvSpPr>
            <p:nvPr/>
          </p:nvSpPr>
          <p:spPr bwMode="auto">
            <a:xfrm>
              <a:off x="6514368" y="4940483"/>
              <a:ext cx="67565" cy="73825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89" name="Line 153"/>
            <p:cNvSpPr>
              <a:spLocks noChangeShapeType="1"/>
            </p:cNvSpPr>
            <p:nvPr/>
          </p:nvSpPr>
          <p:spPr bwMode="auto">
            <a:xfrm>
              <a:off x="5937545" y="5403268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90" name="Line 154"/>
            <p:cNvSpPr>
              <a:spLocks noChangeShapeType="1"/>
            </p:cNvSpPr>
            <p:nvPr/>
          </p:nvSpPr>
          <p:spPr bwMode="auto">
            <a:xfrm>
              <a:off x="6427643" y="5403268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91" name="Freeform 155"/>
            <p:cNvSpPr>
              <a:spLocks/>
            </p:cNvSpPr>
            <p:nvPr/>
          </p:nvSpPr>
          <p:spPr bwMode="auto">
            <a:xfrm>
              <a:off x="6514368" y="5365804"/>
              <a:ext cx="67565" cy="73825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92" name="Line 156"/>
            <p:cNvSpPr>
              <a:spLocks noChangeShapeType="1"/>
            </p:cNvSpPr>
            <p:nvPr/>
          </p:nvSpPr>
          <p:spPr bwMode="auto">
            <a:xfrm>
              <a:off x="5938553" y="5189505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93" name="Line 157"/>
            <p:cNvSpPr>
              <a:spLocks noChangeShapeType="1"/>
            </p:cNvSpPr>
            <p:nvPr/>
          </p:nvSpPr>
          <p:spPr bwMode="auto">
            <a:xfrm>
              <a:off x="6428651" y="5189505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94" name="Freeform 158"/>
            <p:cNvSpPr>
              <a:spLocks/>
            </p:cNvSpPr>
            <p:nvPr/>
          </p:nvSpPr>
          <p:spPr bwMode="auto">
            <a:xfrm>
              <a:off x="6515376" y="5152042"/>
              <a:ext cx="68573" cy="73825"/>
            </a:xfrm>
            <a:custGeom>
              <a:avLst/>
              <a:gdLst>
                <a:gd name="T0" fmla="*/ 0 w 68"/>
                <a:gd name="T1" fmla="*/ 0 h 67"/>
                <a:gd name="T2" fmla="*/ 2147483647 w 68"/>
                <a:gd name="T3" fmla="*/ 2147483647 h 67"/>
                <a:gd name="T4" fmla="*/ 0 w 68"/>
                <a:gd name="T5" fmla="*/ 2147483647 h 67"/>
                <a:gd name="T6" fmla="*/ 0 w 68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67"/>
                <a:gd name="T14" fmla="*/ 68 w 68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67">
                  <a:moveTo>
                    <a:pt x="0" y="0"/>
                  </a:moveTo>
                  <a:lnTo>
                    <a:pt x="68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195" name="Rectangle 159"/>
            <p:cNvSpPr>
              <a:spLocks noChangeArrowheads="1"/>
            </p:cNvSpPr>
            <p:nvPr/>
          </p:nvSpPr>
          <p:spPr bwMode="auto">
            <a:xfrm>
              <a:off x="6014186" y="5110171"/>
              <a:ext cx="413457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96" name="Rectangle 160"/>
            <p:cNvSpPr>
              <a:spLocks noChangeArrowheads="1"/>
            </p:cNvSpPr>
            <p:nvPr/>
          </p:nvSpPr>
          <p:spPr bwMode="auto">
            <a:xfrm>
              <a:off x="6014186" y="5110171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97" name="Rectangle 163"/>
            <p:cNvSpPr>
              <a:spLocks noChangeArrowheads="1"/>
            </p:cNvSpPr>
            <p:nvPr/>
          </p:nvSpPr>
          <p:spPr bwMode="auto">
            <a:xfrm>
              <a:off x="6014186" y="5323933"/>
              <a:ext cx="413457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98" name="Rectangle 164"/>
            <p:cNvSpPr>
              <a:spLocks noChangeArrowheads="1"/>
            </p:cNvSpPr>
            <p:nvPr/>
          </p:nvSpPr>
          <p:spPr bwMode="auto">
            <a:xfrm>
              <a:off x="6014186" y="5323933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199" name="Freeform 165"/>
            <p:cNvSpPr>
              <a:spLocks/>
            </p:cNvSpPr>
            <p:nvPr/>
          </p:nvSpPr>
          <p:spPr bwMode="auto">
            <a:xfrm>
              <a:off x="5806448" y="5623641"/>
              <a:ext cx="129079" cy="574073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0" name="Freeform 166"/>
            <p:cNvSpPr>
              <a:spLocks/>
            </p:cNvSpPr>
            <p:nvPr/>
          </p:nvSpPr>
          <p:spPr bwMode="auto">
            <a:xfrm>
              <a:off x="5806448" y="5623641"/>
              <a:ext cx="129079" cy="574073"/>
            </a:xfrm>
            <a:custGeom>
              <a:avLst/>
              <a:gdLst>
                <a:gd name="T0" fmla="*/ 0 w 128"/>
                <a:gd name="T1" fmla="*/ 2147483647 h 521"/>
                <a:gd name="T2" fmla="*/ 0 w 128"/>
                <a:gd name="T3" fmla="*/ 2147483647 h 521"/>
                <a:gd name="T4" fmla="*/ 2147483647 w 128"/>
                <a:gd name="T5" fmla="*/ 2147483647 h 521"/>
                <a:gd name="T6" fmla="*/ 2147483647 w 128"/>
                <a:gd name="T7" fmla="*/ 0 h 521"/>
                <a:gd name="T8" fmla="*/ 0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1" name="Freeform 167"/>
            <p:cNvSpPr>
              <a:spLocks/>
            </p:cNvSpPr>
            <p:nvPr/>
          </p:nvSpPr>
          <p:spPr bwMode="auto">
            <a:xfrm>
              <a:off x="6579916" y="5623641"/>
              <a:ext cx="129079" cy="574073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2" name="Freeform 168"/>
            <p:cNvSpPr>
              <a:spLocks/>
            </p:cNvSpPr>
            <p:nvPr/>
          </p:nvSpPr>
          <p:spPr bwMode="auto">
            <a:xfrm>
              <a:off x="6579916" y="5623641"/>
              <a:ext cx="129079" cy="574073"/>
            </a:xfrm>
            <a:custGeom>
              <a:avLst/>
              <a:gdLst>
                <a:gd name="T0" fmla="*/ 2147483647 w 128"/>
                <a:gd name="T1" fmla="*/ 2147483647 h 521"/>
                <a:gd name="T2" fmla="*/ 2147483647 w 128"/>
                <a:gd name="T3" fmla="*/ 2147483647 h 521"/>
                <a:gd name="T4" fmla="*/ 0 w 128"/>
                <a:gd name="T5" fmla="*/ 2147483647 h 521"/>
                <a:gd name="T6" fmla="*/ 0 w 128"/>
                <a:gd name="T7" fmla="*/ 0 h 521"/>
                <a:gd name="T8" fmla="*/ 2147483647 w 128"/>
                <a:gd name="T9" fmla="*/ 2147483647 h 5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521"/>
                <a:gd name="T17" fmla="*/ 128 w 128"/>
                <a:gd name="T18" fmla="*/ 521 h 5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3" name="Rectangle 169"/>
            <p:cNvSpPr>
              <a:spLocks noChangeArrowheads="1"/>
            </p:cNvSpPr>
            <p:nvPr/>
          </p:nvSpPr>
          <p:spPr bwMode="auto">
            <a:xfrm>
              <a:off x="6013177" y="5622539"/>
              <a:ext cx="412449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204" name="Rectangle 170"/>
            <p:cNvSpPr>
              <a:spLocks noChangeArrowheads="1"/>
            </p:cNvSpPr>
            <p:nvPr/>
          </p:nvSpPr>
          <p:spPr bwMode="auto">
            <a:xfrm>
              <a:off x="6013177" y="5622539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205" name="Freeform 173"/>
            <p:cNvSpPr>
              <a:spLocks noEditPoints="1"/>
            </p:cNvSpPr>
            <p:nvPr/>
          </p:nvSpPr>
          <p:spPr bwMode="auto">
            <a:xfrm>
              <a:off x="5466606" y="5559733"/>
              <a:ext cx="1299870" cy="688667"/>
            </a:xfrm>
            <a:custGeom>
              <a:avLst/>
              <a:gdLst>
                <a:gd name="T0" fmla="*/ 2147483647 w 3049"/>
                <a:gd name="T1" fmla="*/ 2147483647 h 1477"/>
                <a:gd name="T2" fmla="*/ 0 w 3049"/>
                <a:gd name="T3" fmla="*/ 2147483647 h 1477"/>
                <a:gd name="T4" fmla="*/ 0 w 3049"/>
                <a:gd name="T5" fmla="*/ 2147483647 h 1477"/>
                <a:gd name="T6" fmla="*/ 2147483647 w 3049"/>
                <a:gd name="T7" fmla="*/ 2147483647 h 1477"/>
                <a:gd name="T8" fmla="*/ 2147483647 w 3049"/>
                <a:gd name="T9" fmla="*/ 2147483647 h 1477"/>
                <a:gd name="T10" fmla="*/ 2147483647 w 3049"/>
                <a:gd name="T11" fmla="*/ 2147483647 h 1477"/>
                <a:gd name="T12" fmla="*/ 2147483647 w 3049"/>
                <a:gd name="T13" fmla="*/ 2147483647 h 1477"/>
                <a:gd name="T14" fmla="*/ 2147483647 w 3049"/>
                <a:gd name="T15" fmla="*/ 2147483647 h 1477"/>
                <a:gd name="T16" fmla="*/ 0 w 3049"/>
                <a:gd name="T17" fmla="*/ 2147483647 h 1477"/>
                <a:gd name="T18" fmla="*/ 0 w 3049"/>
                <a:gd name="T19" fmla="*/ 2147483647 h 1477"/>
                <a:gd name="T20" fmla="*/ 2147483647 w 3049"/>
                <a:gd name="T21" fmla="*/ 2147483647 h 1477"/>
                <a:gd name="T22" fmla="*/ 2147483647 w 3049"/>
                <a:gd name="T23" fmla="*/ 2147483647 h 1477"/>
                <a:gd name="T24" fmla="*/ 2147483647 w 3049"/>
                <a:gd name="T25" fmla="*/ 2147483647 h 1477"/>
                <a:gd name="T26" fmla="*/ 2147483647 w 3049"/>
                <a:gd name="T27" fmla="*/ 2147483647 h 1477"/>
                <a:gd name="T28" fmla="*/ 2147483647 w 3049"/>
                <a:gd name="T29" fmla="*/ 2147483647 h 1477"/>
                <a:gd name="T30" fmla="*/ 2147483647 w 3049"/>
                <a:gd name="T31" fmla="*/ 2147483647 h 1477"/>
                <a:gd name="T32" fmla="*/ 2147483647 w 3049"/>
                <a:gd name="T33" fmla="*/ 2147483647 h 1477"/>
                <a:gd name="T34" fmla="*/ 2147483647 w 3049"/>
                <a:gd name="T35" fmla="*/ 2147483647 h 1477"/>
                <a:gd name="T36" fmla="*/ 2147483647 w 3049"/>
                <a:gd name="T37" fmla="*/ 2147483647 h 1477"/>
                <a:gd name="T38" fmla="*/ 2147483647 w 3049"/>
                <a:gd name="T39" fmla="*/ 2147483647 h 1477"/>
                <a:gd name="T40" fmla="*/ 2147483647 w 3049"/>
                <a:gd name="T41" fmla="*/ 2147483647 h 1477"/>
                <a:gd name="T42" fmla="*/ 2147483647 w 3049"/>
                <a:gd name="T43" fmla="*/ 2147483647 h 1477"/>
                <a:gd name="T44" fmla="*/ 2147483647 w 3049"/>
                <a:gd name="T45" fmla="*/ 2147483647 h 1477"/>
                <a:gd name="T46" fmla="*/ 2147483647 w 3049"/>
                <a:gd name="T47" fmla="*/ 2147483647 h 1477"/>
                <a:gd name="T48" fmla="*/ 2147483647 w 3049"/>
                <a:gd name="T49" fmla="*/ 2147483647 h 1477"/>
                <a:gd name="T50" fmla="*/ 2147483647 w 3049"/>
                <a:gd name="T51" fmla="*/ 2147483647 h 1477"/>
                <a:gd name="T52" fmla="*/ 2147483647 w 3049"/>
                <a:gd name="T53" fmla="*/ 2147483647 h 1477"/>
                <a:gd name="T54" fmla="*/ 2147483647 w 3049"/>
                <a:gd name="T55" fmla="*/ 2147483647 h 1477"/>
                <a:gd name="T56" fmla="*/ 2147483647 w 3049"/>
                <a:gd name="T57" fmla="*/ 2147483647 h 1477"/>
                <a:gd name="T58" fmla="*/ 2147483647 w 3049"/>
                <a:gd name="T59" fmla="*/ 2147483647 h 1477"/>
                <a:gd name="T60" fmla="*/ 2147483647 w 3049"/>
                <a:gd name="T61" fmla="*/ 2147483647 h 1477"/>
                <a:gd name="T62" fmla="*/ 2147483647 w 3049"/>
                <a:gd name="T63" fmla="*/ 2147483647 h 1477"/>
                <a:gd name="T64" fmla="*/ 2147483647 w 3049"/>
                <a:gd name="T65" fmla="*/ 2147483647 h 1477"/>
                <a:gd name="T66" fmla="*/ 2147483647 w 3049"/>
                <a:gd name="T67" fmla="*/ 2147483647 h 1477"/>
                <a:gd name="T68" fmla="*/ 2147483647 w 3049"/>
                <a:gd name="T69" fmla="*/ 2147483647 h 1477"/>
                <a:gd name="T70" fmla="*/ 2147483647 w 3049"/>
                <a:gd name="T71" fmla="*/ 2147483647 h 1477"/>
                <a:gd name="T72" fmla="*/ 2147483647 w 3049"/>
                <a:gd name="T73" fmla="*/ 2147483647 h 1477"/>
                <a:gd name="T74" fmla="*/ 2147483647 w 3049"/>
                <a:gd name="T75" fmla="*/ 2147483647 h 1477"/>
                <a:gd name="T76" fmla="*/ 2147483647 w 3049"/>
                <a:gd name="T77" fmla="*/ 2147483647 h 1477"/>
                <a:gd name="T78" fmla="*/ 2147483647 w 3049"/>
                <a:gd name="T79" fmla="*/ 2147483647 h 1477"/>
                <a:gd name="T80" fmla="*/ 2147483647 w 3049"/>
                <a:gd name="T81" fmla="*/ 2147483647 h 1477"/>
                <a:gd name="T82" fmla="*/ 2147483647 w 3049"/>
                <a:gd name="T83" fmla="*/ 2147483647 h 1477"/>
                <a:gd name="T84" fmla="*/ 2147483647 w 3049"/>
                <a:gd name="T85" fmla="*/ 2147483647 h 1477"/>
                <a:gd name="T86" fmla="*/ 2147483647 w 3049"/>
                <a:gd name="T87" fmla="*/ 0 h 1477"/>
                <a:gd name="T88" fmla="*/ 2147483647 w 3049"/>
                <a:gd name="T89" fmla="*/ 0 h 1477"/>
                <a:gd name="T90" fmla="*/ 2147483647 w 3049"/>
                <a:gd name="T91" fmla="*/ 2147483647 h 1477"/>
                <a:gd name="T92" fmla="*/ 2147483647 w 3049"/>
                <a:gd name="T93" fmla="*/ 2147483647 h 1477"/>
                <a:gd name="T94" fmla="*/ 2147483647 w 3049"/>
                <a:gd name="T95" fmla="*/ 2147483647 h 1477"/>
                <a:gd name="T96" fmla="*/ 2147483647 w 3049"/>
                <a:gd name="T97" fmla="*/ 2147483647 h 1477"/>
                <a:gd name="T98" fmla="*/ 2147483647 w 3049"/>
                <a:gd name="T99" fmla="*/ 2147483647 h 1477"/>
                <a:gd name="T100" fmla="*/ 2147483647 w 3049"/>
                <a:gd name="T101" fmla="*/ 0 h 1477"/>
                <a:gd name="T102" fmla="*/ 2147483647 w 3049"/>
                <a:gd name="T103" fmla="*/ 0 h 1477"/>
                <a:gd name="T104" fmla="*/ 2147483647 w 3049"/>
                <a:gd name="T105" fmla="*/ 2147483647 h 1477"/>
                <a:gd name="T106" fmla="*/ 2147483647 w 3049"/>
                <a:gd name="T107" fmla="*/ 2147483647 h 1477"/>
                <a:gd name="T108" fmla="*/ 2147483647 w 3049"/>
                <a:gd name="T109" fmla="*/ 2147483647 h 1477"/>
                <a:gd name="T110" fmla="*/ 2147483647 w 3049"/>
                <a:gd name="T111" fmla="*/ 2147483647 h 1477"/>
                <a:gd name="T112" fmla="*/ 2147483647 w 3049"/>
                <a:gd name="T113" fmla="*/ 2147483647 h 1477"/>
                <a:gd name="T114" fmla="*/ 2147483647 w 3049"/>
                <a:gd name="T115" fmla="*/ 0 h 1477"/>
                <a:gd name="T116" fmla="*/ 2147483647 w 3049"/>
                <a:gd name="T117" fmla="*/ 0 h 1477"/>
                <a:gd name="T118" fmla="*/ 2147483647 w 3049"/>
                <a:gd name="T119" fmla="*/ 2147483647 h 1477"/>
                <a:gd name="T120" fmla="*/ 2147483647 w 3049"/>
                <a:gd name="T121" fmla="*/ 2147483647 h 1477"/>
                <a:gd name="T122" fmla="*/ 2147483647 w 3049"/>
                <a:gd name="T123" fmla="*/ 2147483647 h 1477"/>
                <a:gd name="T124" fmla="*/ 2147483647 w 3049"/>
                <a:gd name="T125" fmla="*/ 2147483647 h 147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49"/>
                <a:gd name="T190" fmla="*/ 0 h 1477"/>
                <a:gd name="T191" fmla="*/ 3049 w 3049"/>
                <a:gd name="T192" fmla="*/ 1477 h 147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2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3" y="1472"/>
                    <a:pt x="33" y="1464"/>
                  </a:cubicBezTo>
                  <a:cubicBezTo>
                    <a:pt x="33" y="1457"/>
                    <a:pt x="39" y="1452"/>
                    <a:pt x="46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1" y="1457"/>
                    <a:pt x="161" y="1464"/>
                  </a:cubicBezTo>
                  <a:cubicBezTo>
                    <a:pt x="161" y="1472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2"/>
                    <a:pt x="110" y="1464"/>
                  </a:cubicBezTo>
                  <a:cubicBezTo>
                    <a:pt x="110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5" y="1452"/>
                  </a:lnTo>
                  <a:cubicBezTo>
                    <a:pt x="233" y="1452"/>
                    <a:pt x="238" y="1457"/>
                    <a:pt x="238" y="1464"/>
                  </a:cubicBezTo>
                  <a:cubicBezTo>
                    <a:pt x="238" y="1472"/>
                    <a:pt x="233" y="1477"/>
                    <a:pt x="225" y="1477"/>
                  </a:cubicBezTo>
                  <a:lnTo>
                    <a:pt x="200" y="1477"/>
                  </a:lnTo>
                  <a:cubicBezTo>
                    <a:pt x="193" y="1477"/>
                    <a:pt x="187" y="1472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2" y="1452"/>
                  </a:lnTo>
                  <a:cubicBezTo>
                    <a:pt x="309" y="1452"/>
                    <a:pt x="315" y="1457"/>
                    <a:pt x="315" y="1464"/>
                  </a:cubicBezTo>
                  <a:cubicBezTo>
                    <a:pt x="315" y="1472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2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3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2"/>
                    <a:pt x="386" y="1477"/>
                    <a:pt x="379" y="1477"/>
                  </a:cubicBezTo>
                  <a:lnTo>
                    <a:pt x="353" y="1477"/>
                  </a:lnTo>
                  <a:cubicBezTo>
                    <a:pt x="346" y="1477"/>
                    <a:pt x="341" y="1472"/>
                    <a:pt x="341" y="1464"/>
                  </a:cubicBezTo>
                  <a:cubicBezTo>
                    <a:pt x="341" y="1457"/>
                    <a:pt x="346" y="1452"/>
                    <a:pt x="353" y="1452"/>
                  </a:cubicBezTo>
                  <a:close/>
                  <a:moveTo>
                    <a:pt x="430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2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7" y="1472"/>
                    <a:pt x="417" y="1464"/>
                  </a:cubicBezTo>
                  <a:cubicBezTo>
                    <a:pt x="417" y="1457"/>
                    <a:pt x="423" y="1452"/>
                    <a:pt x="430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5" y="1457"/>
                    <a:pt x="545" y="1464"/>
                  </a:cubicBezTo>
                  <a:cubicBezTo>
                    <a:pt x="545" y="1472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2"/>
                    <a:pt x="494" y="1464"/>
                  </a:cubicBezTo>
                  <a:cubicBezTo>
                    <a:pt x="494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09" y="1452"/>
                  </a:lnTo>
                  <a:cubicBezTo>
                    <a:pt x="617" y="1452"/>
                    <a:pt x="622" y="1457"/>
                    <a:pt x="622" y="1464"/>
                  </a:cubicBezTo>
                  <a:cubicBezTo>
                    <a:pt x="622" y="1472"/>
                    <a:pt x="617" y="1477"/>
                    <a:pt x="609" y="1477"/>
                  </a:cubicBezTo>
                  <a:lnTo>
                    <a:pt x="584" y="1477"/>
                  </a:lnTo>
                  <a:cubicBezTo>
                    <a:pt x="577" y="1477"/>
                    <a:pt x="571" y="1472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6" y="1452"/>
                  </a:lnTo>
                  <a:cubicBezTo>
                    <a:pt x="693" y="1452"/>
                    <a:pt x="699" y="1457"/>
                    <a:pt x="699" y="1464"/>
                  </a:cubicBezTo>
                  <a:cubicBezTo>
                    <a:pt x="699" y="1472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2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7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2"/>
                    <a:pt x="770" y="1477"/>
                    <a:pt x="763" y="1477"/>
                  </a:cubicBezTo>
                  <a:lnTo>
                    <a:pt x="737" y="1477"/>
                  </a:lnTo>
                  <a:cubicBezTo>
                    <a:pt x="730" y="1477"/>
                    <a:pt x="725" y="1472"/>
                    <a:pt x="725" y="1464"/>
                  </a:cubicBezTo>
                  <a:cubicBezTo>
                    <a:pt x="725" y="1457"/>
                    <a:pt x="730" y="1452"/>
                    <a:pt x="737" y="1452"/>
                  </a:cubicBezTo>
                  <a:close/>
                  <a:moveTo>
                    <a:pt x="814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2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1" y="1472"/>
                    <a:pt x="801" y="1464"/>
                  </a:cubicBezTo>
                  <a:cubicBezTo>
                    <a:pt x="801" y="1457"/>
                    <a:pt x="807" y="1452"/>
                    <a:pt x="814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29" y="1457"/>
                    <a:pt x="929" y="1464"/>
                  </a:cubicBezTo>
                  <a:cubicBezTo>
                    <a:pt x="929" y="1472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2"/>
                    <a:pt x="878" y="1464"/>
                  </a:cubicBezTo>
                  <a:cubicBezTo>
                    <a:pt x="878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3" y="1452"/>
                  </a:lnTo>
                  <a:cubicBezTo>
                    <a:pt x="1001" y="1452"/>
                    <a:pt x="1006" y="1457"/>
                    <a:pt x="1006" y="1464"/>
                  </a:cubicBezTo>
                  <a:cubicBezTo>
                    <a:pt x="1006" y="1472"/>
                    <a:pt x="1001" y="1477"/>
                    <a:pt x="993" y="1477"/>
                  </a:cubicBezTo>
                  <a:lnTo>
                    <a:pt x="968" y="1477"/>
                  </a:lnTo>
                  <a:cubicBezTo>
                    <a:pt x="961" y="1477"/>
                    <a:pt x="955" y="1472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0" y="1452"/>
                  </a:lnTo>
                  <a:cubicBezTo>
                    <a:pt x="1077" y="1452"/>
                    <a:pt x="1083" y="1457"/>
                    <a:pt x="1083" y="1464"/>
                  </a:cubicBezTo>
                  <a:cubicBezTo>
                    <a:pt x="1083" y="1472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2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1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2"/>
                    <a:pt x="1154" y="1477"/>
                    <a:pt x="1147" y="1477"/>
                  </a:cubicBezTo>
                  <a:lnTo>
                    <a:pt x="1121" y="1477"/>
                  </a:lnTo>
                  <a:cubicBezTo>
                    <a:pt x="1114" y="1477"/>
                    <a:pt x="1109" y="1472"/>
                    <a:pt x="1109" y="1464"/>
                  </a:cubicBezTo>
                  <a:cubicBezTo>
                    <a:pt x="1109" y="1457"/>
                    <a:pt x="1114" y="1452"/>
                    <a:pt x="1121" y="1452"/>
                  </a:cubicBezTo>
                  <a:close/>
                  <a:moveTo>
                    <a:pt x="1198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2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5" y="1472"/>
                    <a:pt x="1185" y="1464"/>
                  </a:cubicBezTo>
                  <a:cubicBezTo>
                    <a:pt x="1185" y="1457"/>
                    <a:pt x="1191" y="1452"/>
                    <a:pt x="1198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3" y="1457"/>
                    <a:pt x="1313" y="1464"/>
                  </a:cubicBezTo>
                  <a:cubicBezTo>
                    <a:pt x="1313" y="1472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2"/>
                    <a:pt x="1262" y="1464"/>
                  </a:cubicBezTo>
                  <a:cubicBezTo>
                    <a:pt x="1262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7" y="1452"/>
                  </a:lnTo>
                  <a:cubicBezTo>
                    <a:pt x="1385" y="1452"/>
                    <a:pt x="1390" y="1457"/>
                    <a:pt x="1390" y="1464"/>
                  </a:cubicBezTo>
                  <a:cubicBezTo>
                    <a:pt x="1390" y="1472"/>
                    <a:pt x="1385" y="1477"/>
                    <a:pt x="1377" y="1477"/>
                  </a:cubicBezTo>
                  <a:lnTo>
                    <a:pt x="1352" y="1477"/>
                  </a:lnTo>
                  <a:cubicBezTo>
                    <a:pt x="1345" y="1477"/>
                    <a:pt x="1339" y="1472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4" y="1452"/>
                  </a:lnTo>
                  <a:cubicBezTo>
                    <a:pt x="1461" y="1452"/>
                    <a:pt x="1467" y="1457"/>
                    <a:pt x="1467" y="1464"/>
                  </a:cubicBezTo>
                  <a:cubicBezTo>
                    <a:pt x="1467" y="1472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2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5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2"/>
                    <a:pt x="1538" y="1477"/>
                    <a:pt x="1531" y="1477"/>
                  </a:cubicBezTo>
                  <a:lnTo>
                    <a:pt x="1505" y="1477"/>
                  </a:lnTo>
                  <a:cubicBezTo>
                    <a:pt x="1498" y="1477"/>
                    <a:pt x="1493" y="1472"/>
                    <a:pt x="1493" y="1464"/>
                  </a:cubicBezTo>
                  <a:cubicBezTo>
                    <a:pt x="1493" y="1457"/>
                    <a:pt x="1498" y="1452"/>
                    <a:pt x="1505" y="1452"/>
                  </a:cubicBezTo>
                  <a:close/>
                  <a:moveTo>
                    <a:pt x="1582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2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69" y="1472"/>
                    <a:pt x="1569" y="1464"/>
                  </a:cubicBezTo>
                  <a:cubicBezTo>
                    <a:pt x="1569" y="1457"/>
                    <a:pt x="1575" y="1452"/>
                    <a:pt x="1582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7" y="1457"/>
                    <a:pt x="1697" y="1464"/>
                  </a:cubicBezTo>
                  <a:cubicBezTo>
                    <a:pt x="1697" y="1472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2"/>
                    <a:pt x="1646" y="1464"/>
                  </a:cubicBezTo>
                  <a:cubicBezTo>
                    <a:pt x="1646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1" y="1452"/>
                  </a:lnTo>
                  <a:cubicBezTo>
                    <a:pt x="1769" y="1452"/>
                    <a:pt x="1774" y="1457"/>
                    <a:pt x="1774" y="1464"/>
                  </a:cubicBezTo>
                  <a:cubicBezTo>
                    <a:pt x="1774" y="1472"/>
                    <a:pt x="1769" y="1477"/>
                    <a:pt x="1761" y="1477"/>
                  </a:cubicBezTo>
                  <a:lnTo>
                    <a:pt x="1736" y="1477"/>
                  </a:lnTo>
                  <a:cubicBezTo>
                    <a:pt x="1729" y="1477"/>
                    <a:pt x="1723" y="1472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8" y="1452"/>
                  </a:lnTo>
                  <a:cubicBezTo>
                    <a:pt x="1845" y="1452"/>
                    <a:pt x="1851" y="1457"/>
                    <a:pt x="1851" y="1464"/>
                  </a:cubicBezTo>
                  <a:cubicBezTo>
                    <a:pt x="1851" y="1472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2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89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2"/>
                    <a:pt x="1922" y="1477"/>
                    <a:pt x="1915" y="1477"/>
                  </a:cubicBezTo>
                  <a:lnTo>
                    <a:pt x="1889" y="1477"/>
                  </a:lnTo>
                  <a:cubicBezTo>
                    <a:pt x="1882" y="1477"/>
                    <a:pt x="1877" y="1472"/>
                    <a:pt x="1877" y="1464"/>
                  </a:cubicBezTo>
                  <a:cubicBezTo>
                    <a:pt x="1877" y="1457"/>
                    <a:pt x="1882" y="1452"/>
                    <a:pt x="1889" y="1452"/>
                  </a:cubicBezTo>
                  <a:close/>
                  <a:moveTo>
                    <a:pt x="1966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2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3" y="1472"/>
                    <a:pt x="1953" y="1464"/>
                  </a:cubicBezTo>
                  <a:cubicBezTo>
                    <a:pt x="1953" y="1457"/>
                    <a:pt x="1959" y="1452"/>
                    <a:pt x="1966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1" y="1457"/>
                    <a:pt x="2081" y="1464"/>
                  </a:cubicBezTo>
                  <a:cubicBezTo>
                    <a:pt x="2081" y="1472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2"/>
                    <a:pt x="2030" y="1464"/>
                  </a:cubicBezTo>
                  <a:cubicBezTo>
                    <a:pt x="2030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5" y="1452"/>
                  </a:lnTo>
                  <a:cubicBezTo>
                    <a:pt x="2153" y="1452"/>
                    <a:pt x="2158" y="1457"/>
                    <a:pt x="2158" y="1464"/>
                  </a:cubicBezTo>
                  <a:cubicBezTo>
                    <a:pt x="2158" y="1472"/>
                    <a:pt x="2153" y="1477"/>
                    <a:pt x="2145" y="1477"/>
                  </a:cubicBezTo>
                  <a:lnTo>
                    <a:pt x="2120" y="1477"/>
                  </a:lnTo>
                  <a:cubicBezTo>
                    <a:pt x="2113" y="1477"/>
                    <a:pt x="2107" y="1472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2" y="1452"/>
                  </a:lnTo>
                  <a:cubicBezTo>
                    <a:pt x="2229" y="1452"/>
                    <a:pt x="2235" y="1457"/>
                    <a:pt x="2235" y="1464"/>
                  </a:cubicBezTo>
                  <a:cubicBezTo>
                    <a:pt x="2235" y="1472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2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3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2"/>
                    <a:pt x="2306" y="1477"/>
                    <a:pt x="2299" y="1477"/>
                  </a:cubicBezTo>
                  <a:lnTo>
                    <a:pt x="2273" y="1477"/>
                  </a:lnTo>
                  <a:cubicBezTo>
                    <a:pt x="2266" y="1477"/>
                    <a:pt x="2261" y="1472"/>
                    <a:pt x="2261" y="1464"/>
                  </a:cubicBezTo>
                  <a:cubicBezTo>
                    <a:pt x="2261" y="1457"/>
                    <a:pt x="2266" y="1452"/>
                    <a:pt x="2273" y="1452"/>
                  </a:cubicBezTo>
                  <a:close/>
                  <a:moveTo>
                    <a:pt x="2350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2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7" y="1472"/>
                    <a:pt x="2337" y="1464"/>
                  </a:cubicBezTo>
                  <a:cubicBezTo>
                    <a:pt x="2337" y="1457"/>
                    <a:pt x="2343" y="1452"/>
                    <a:pt x="2350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5" y="1457"/>
                    <a:pt x="2465" y="1464"/>
                  </a:cubicBezTo>
                  <a:cubicBezTo>
                    <a:pt x="2465" y="1472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2"/>
                    <a:pt x="2414" y="1464"/>
                  </a:cubicBezTo>
                  <a:cubicBezTo>
                    <a:pt x="2414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29" y="1452"/>
                  </a:lnTo>
                  <a:cubicBezTo>
                    <a:pt x="2537" y="1452"/>
                    <a:pt x="2542" y="1457"/>
                    <a:pt x="2542" y="1464"/>
                  </a:cubicBezTo>
                  <a:cubicBezTo>
                    <a:pt x="2542" y="1472"/>
                    <a:pt x="2537" y="1477"/>
                    <a:pt x="2529" y="1477"/>
                  </a:cubicBezTo>
                  <a:lnTo>
                    <a:pt x="2504" y="1477"/>
                  </a:lnTo>
                  <a:cubicBezTo>
                    <a:pt x="2497" y="1477"/>
                    <a:pt x="2491" y="1472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6" y="1452"/>
                  </a:lnTo>
                  <a:cubicBezTo>
                    <a:pt x="2613" y="1452"/>
                    <a:pt x="2619" y="1457"/>
                    <a:pt x="2619" y="1464"/>
                  </a:cubicBezTo>
                  <a:cubicBezTo>
                    <a:pt x="2619" y="1472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2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7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2"/>
                    <a:pt x="2690" y="1477"/>
                    <a:pt x="2683" y="1477"/>
                  </a:cubicBezTo>
                  <a:lnTo>
                    <a:pt x="2657" y="1477"/>
                  </a:lnTo>
                  <a:cubicBezTo>
                    <a:pt x="2650" y="1477"/>
                    <a:pt x="2645" y="1472"/>
                    <a:pt x="2645" y="1464"/>
                  </a:cubicBezTo>
                  <a:cubicBezTo>
                    <a:pt x="2645" y="1457"/>
                    <a:pt x="2650" y="1452"/>
                    <a:pt x="2657" y="1452"/>
                  </a:cubicBezTo>
                  <a:close/>
                  <a:moveTo>
                    <a:pt x="2734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2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1" y="1472"/>
                    <a:pt x="2721" y="1464"/>
                  </a:cubicBezTo>
                  <a:cubicBezTo>
                    <a:pt x="2721" y="1457"/>
                    <a:pt x="2727" y="1452"/>
                    <a:pt x="2734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49" y="1457"/>
                    <a:pt x="2849" y="1464"/>
                  </a:cubicBezTo>
                  <a:cubicBezTo>
                    <a:pt x="2849" y="1472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2"/>
                    <a:pt x="2798" y="1464"/>
                  </a:cubicBezTo>
                  <a:cubicBezTo>
                    <a:pt x="2798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3" y="1452"/>
                  </a:lnTo>
                  <a:cubicBezTo>
                    <a:pt x="2921" y="1452"/>
                    <a:pt x="2926" y="1457"/>
                    <a:pt x="2926" y="1464"/>
                  </a:cubicBezTo>
                  <a:cubicBezTo>
                    <a:pt x="2926" y="1472"/>
                    <a:pt x="2921" y="1477"/>
                    <a:pt x="2913" y="1477"/>
                  </a:cubicBezTo>
                  <a:lnTo>
                    <a:pt x="2888" y="1477"/>
                  </a:lnTo>
                  <a:cubicBezTo>
                    <a:pt x="2881" y="1477"/>
                    <a:pt x="2875" y="1472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0" y="1452"/>
                  </a:lnTo>
                  <a:cubicBezTo>
                    <a:pt x="2997" y="1452"/>
                    <a:pt x="3003" y="1457"/>
                    <a:pt x="3003" y="1464"/>
                  </a:cubicBezTo>
                  <a:cubicBezTo>
                    <a:pt x="3003" y="1472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2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6" y="1421"/>
                  </a:cubicBezTo>
                  <a:cubicBezTo>
                    <a:pt x="3043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7"/>
                    <a:pt x="3043" y="1472"/>
                    <a:pt x="3036" y="1472"/>
                  </a:cubicBezTo>
                  <a:cubicBezTo>
                    <a:pt x="3029" y="1472"/>
                    <a:pt x="3024" y="1467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6" y="1344"/>
                  </a:cubicBezTo>
                  <a:cubicBezTo>
                    <a:pt x="3043" y="1344"/>
                    <a:pt x="3049" y="1350"/>
                    <a:pt x="3049" y="1357"/>
                  </a:cubicBezTo>
                  <a:lnTo>
                    <a:pt x="3049" y="1383"/>
                  </a:lnTo>
                  <a:cubicBezTo>
                    <a:pt x="3049" y="1390"/>
                    <a:pt x="3043" y="1395"/>
                    <a:pt x="3036" y="1395"/>
                  </a:cubicBezTo>
                  <a:cubicBezTo>
                    <a:pt x="3029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6" y="1267"/>
                  </a:cubicBezTo>
                  <a:cubicBezTo>
                    <a:pt x="3043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3" y="1319"/>
                    <a:pt x="3036" y="1319"/>
                  </a:cubicBezTo>
                  <a:cubicBezTo>
                    <a:pt x="3029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1"/>
                    <a:pt x="3036" y="1191"/>
                  </a:cubicBezTo>
                  <a:cubicBezTo>
                    <a:pt x="3043" y="1191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3" y="1242"/>
                    <a:pt x="3036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20"/>
                    <a:pt x="3029" y="1114"/>
                    <a:pt x="3036" y="1114"/>
                  </a:cubicBezTo>
                  <a:cubicBezTo>
                    <a:pt x="3043" y="1114"/>
                    <a:pt x="3049" y="1120"/>
                    <a:pt x="3049" y="1127"/>
                  </a:cubicBezTo>
                  <a:lnTo>
                    <a:pt x="3049" y="1152"/>
                  </a:lnTo>
                  <a:cubicBezTo>
                    <a:pt x="3049" y="1159"/>
                    <a:pt x="3043" y="1165"/>
                    <a:pt x="3036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6" y="1037"/>
                  </a:cubicBezTo>
                  <a:cubicBezTo>
                    <a:pt x="3043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3"/>
                    <a:pt x="3043" y="1088"/>
                    <a:pt x="3036" y="1088"/>
                  </a:cubicBezTo>
                  <a:cubicBezTo>
                    <a:pt x="3029" y="1088"/>
                    <a:pt x="3024" y="1083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6" y="960"/>
                  </a:cubicBezTo>
                  <a:cubicBezTo>
                    <a:pt x="3043" y="960"/>
                    <a:pt x="3049" y="966"/>
                    <a:pt x="3049" y="973"/>
                  </a:cubicBezTo>
                  <a:lnTo>
                    <a:pt x="3049" y="999"/>
                  </a:lnTo>
                  <a:cubicBezTo>
                    <a:pt x="3049" y="1006"/>
                    <a:pt x="3043" y="1011"/>
                    <a:pt x="3036" y="1011"/>
                  </a:cubicBezTo>
                  <a:cubicBezTo>
                    <a:pt x="3029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6" y="883"/>
                  </a:cubicBezTo>
                  <a:cubicBezTo>
                    <a:pt x="3043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3" y="935"/>
                    <a:pt x="3036" y="935"/>
                  </a:cubicBezTo>
                  <a:cubicBezTo>
                    <a:pt x="3029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7"/>
                    <a:pt x="3036" y="807"/>
                  </a:cubicBezTo>
                  <a:cubicBezTo>
                    <a:pt x="3043" y="807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3" y="858"/>
                    <a:pt x="3036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6"/>
                    <a:pt x="3029" y="730"/>
                    <a:pt x="3036" y="730"/>
                  </a:cubicBezTo>
                  <a:cubicBezTo>
                    <a:pt x="3043" y="730"/>
                    <a:pt x="3049" y="736"/>
                    <a:pt x="3049" y="743"/>
                  </a:cubicBezTo>
                  <a:lnTo>
                    <a:pt x="3049" y="768"/>
                  </a:lnTo>
                  <a:cubicBezTo>
                    <a:pt x="3049" y="775"/>
                    <a:pt x="3043" y="781"/>
                    <a:pt x="3036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6" y="653"/>
                  </a:cubicBezTo>
                  <a:cubicBezTo>
                    <a:pt x="3043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9"/>
                    <a:pt x="3043" y="704"/>
                    <a:pt x="3036" y="704"/>
                  </a:cubicBezTo>
                  <a:cubicBezTo>
                    <a:pt x="3029" y="704"/>
                    <a:pt x="3024" y="699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6" y="576"/>
                  </a:cubicBezTo>
                  <a:cubicBezTo>
                    <a:pt x="3043" y="576"/>
                    <a:pt x="3049" y="582"/>
                    <a:pt x="3049" y="589"/>
                  </a:cubicBezTo>
                  <a:lnTo>
                    <a:pt x="3049" y="615"/>
                  </a:lnTo>
                  <a:cubicBezTo>
                    <a:pt x="3049" y="622"/>
                    <a:pt x="3043" y="627"/>
                    <a:pt x="3036" y="627"/>
                  </a:cubicBezTo>
                  <a:cubicBezTo>
                    <a:pt x="3029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6" y="499"/>
                  </a:cubicBezTo>
                  <a:cubicBezTo>
                    <a:pt x="3043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3" y="551"/>
                    <a:pt x="3036" y="551"/>
                  </a:cubicBezTo>
                  <a:cubicBezTo>
                    <a:pt x="3029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3"/>
                    <a:pt x="3036" y="423"/>
                  </a:cubicBezTo>
                  <a:cubicBezTo>
                    <a:pt x="3043" y="423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3" y="474"/>
                    <a:pt x="3036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2"/>
                    <a:pt x="3029" y="346"/>
                    <a:pt x="3036" y="346"/>
                  </a:cubicBezTo>
                  <a:cubicBezTo>
                    <a:pt x="3043" y="346"/>
                    <a:pt x="3049" y="352"/>
                    <a:pt x="3049" y="359"/>
                  </a:cubicBezTo>
                  <a:lnTo>
                    <a:pt x="3049" y="384"/>
                  </a:lnTo>
                  <a:cubicBezTo>
                    <a:pt x="3049" y="391"/>
                    <a:pt x="3043" y="397"/>
                    <a:pt x="3036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6" y="269"/>
                  </a:cubicBezTo>
                  <a:cubicBezTo>
                    <a:pt x="3043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3" y="320"/>
                    <a:pt x="3036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6" y="192"/>
                  </a:cubicBezTo>
                  <a:cubicBezTo>
                    <a:pt x="3043" y="192"/>
                    <a:pt x="3049" y="198"/>
                    <a:pt x="3049" y="205"/>
                  </a:cubicBezTo>
                  <a:lnTo>
                    <a:pt x="3049" y="231"/>
                  </a:lnTo>
                  <a:cubicBezTo>
                    <a:pt x="3049" y="238"/>
                    <a:pt x="3043" y="243"/>
                    <a:pt x="3036" y="243"/>
                  </a:cubicBezTo>
                  <a:cubicBezTo>
                    <a:pt x="3029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6" y="115"/>
                  </a:cubicBezTo>
                  <a:cubicBezTo>
                    <a:pt x="3043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3" y="167"/>
                    <a:pt x="3036" y="167"/>
                  </a:cubicBezTo>
                  <a:cubicBezTo>
                    <a:pt x="3029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9"/>
                    <a:pt x="3036" y="39"/>
                  </a:cubicBezTo>
                  <a:cubicBezTo>
                    <a:pt x="3043" y="39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3" y="90"/>
                    <a:pt x="3036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0" y="26"/>
                    <a:pt x="2755" y="20"/>
                    <a:pt x="2755" y="13"/>
                  </a:cubicBezTo>
                  <a:cubicBezTo>
                    <a:pt x="2755" y="6"/>
                    <a:pt x="2760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6" y="26"/>
                    <a:pt x="2371" y="20"/>
                    <a:pt x="2371" y="13"/>
                  </a:cubicBezTo>
                  <a:cubicBezTo>
                    <a:pt x="2371" y="6"/>
                    <a:pt x="2376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2" y="26"/>
                    <a:pt x="1987" y="20"/>
                    <a:pt x="1987" y="13"/>
                  </a:cubicBezTo>
                  <a:cubicBezTo>
                    <a:pt x="1987" y="6"/>
                    <a:pt x="1992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8" y="26"/>
                    <a:pt x="1603" y="20"/>
                    <a:pt x="1603" y="13"/>
                  </a:cubicBezTo>
                  <a:cubicBezTo>
                    <a:pt x="1603" y="6"/>
                    <a:pt x="1608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4" y="26"/>
                    <a:pt x="1219" y="20"/>
                    <a:pt x="1219" y="13"/>
                  </a:cubicBezTo>
                  <a:cubicBezTo>
                    <a:pt x="1219" y="6"/>
                    <a:pt x="1224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0" y="26"/>
                    <a:pt x="835" y="20"/>
                    <a:pt x="835" y="13"/>
                  </a:cubicBezTo>
                  <a:cubicBezTo>
                    <a:pt x="835" y="6"/>
                    <a:pt x="840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6" y="26"/>
                    <a:pt x="451" y="20"/>
                    <a:pt x="451" y="13"/>
                  </a:cubicBezTo>
                  <a:cubicBezTo>
                    <a:pt x="451" y="6"/>
                    <a:pt x="456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2" y="26"/>
                    <a:pt x="67" y="20"/>
                    <a:pt x="67" y="13"/>
                  </a:cubicBezTo>
                  <a:cubicBezTo>
                    <a:pt x="67" y="6"/>
                    <a:pt x="72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6" name="Line 174"/>
            <p:cNvSpPr>
              <a:spLocks noChangeShapeType="1"/>
            </p:cNvSpPr>
            <p:nvPr/>
          </p:nvSpPr>
          <p:spPr bwMode="auto">
            <a:xfrm>
              <a:off x="5213490" y="5910127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7" name="Freeform 175"/>
            <p:cNvSpPr>
              <a:spLocks/>
            </p:cNvSpPr>
            <p:nvPr/>
          </p:nvSpPr>
          <p:spPr bwMode="auto">
            <a:xfrm>
              <a:off x="5738883" y="5873765"/>
              <a:ext cx="67565" cy="72723"/>
            </a:xfrm>
            <a:custGeom>
              <a:avLst/>
              <a:gdLst>
                <a:gd name="T0" fmla="*/ 0 w 67"/>
                <a:gd name="T1" fmla="*/ 0 h 66"/>
                <a:gd name="T2" fmla="*/ 2147483647 w 67"/>
                <a:gd name="T3" fmla="*/ 2147483647 h 66"/>
                <a:gd name="T4" fmla="*/ 0 w 67"/>
                <a:gd name="T5" fmla="*/ 2147483647 h 66"/>
                <a:gd name="T6" fmla="*/ 0 w 67"/>
                <a:gd name="T7" fmla="*/ 0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6"/>
                <a:gd name="T14" fmla="*/ 67 w 67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8" name="Line 177"/>
            <p:cNvSpPr>
              <a:spLocks noChangeShapeType="1"/>
            </p:cNvSpPr>
            <p:nvPr/>
          </p:nvSpPr>
          <p:spPr bwMode="auto">
            <a:xfrm>
              <a:off x="5935528" y="5698568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09" name="Line 178"/>
            <p:cNvSpPr>
              <a:spLocks noChangeShapeType="1"/>
            </p:cNvSpPr>
            <p:nvPr/>
          </p:nvSpPr>
          <p:spPr bwMode="auto">
            <a:xfrm>
              <a:off x="6425626" y="5698568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0" name="Freeform 179"/>
            <p:cNvSpPr>
              <a:spLocks/>
            </p:cNvSpPr>
            <p:nvPr/>
          </p:nvSpPr>
          <p:spPr bwMode="auto">
            <a:xfrm>
              <a:off x="6512351" y="5662206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1" name="Line 180"/>
            <p:cNvSpPr>
              <a:spLocks noChangeShapeType="1"/>
            </p:cNvSpPr>
            <p:nvPr/>
          </p:nvSpPr>
          <p:spPr bwMode="auto">
            <a:xfrm>
              <a:off x="5935528" y="6123890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2" name="Line 181"/>
            <p:cNvSpPr>
              <a:spLocks noChangeShapeType="1"/>
            </p:cNvSpPr>
            <p:nvPr/>
          </p:nvSpPr>
          <p:spPr bwMode="auto">
            <a:xfrm>
              <a:off x="6425626" y="6123890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3" name="Freeform 182"/>
            <p:cNvSpPr>
              <a:spLocks/>
            </p:cNvSpPr>
            <p:nvPr/>
          </p:nvSpPr>
          <p:spPr bwMode="auto">
            <a:xfrm>
              <a:off x="6512351" y="6087528"/>
              <a:ext cx="67565" cy="73826"/>
            </a:xfrm>
            <a:custGeom>
              <a:avLst/>
              <a:gdLst>
                <a:gd name="T0" fmla="*/ 0 w 67"/>
                <a:gd name="T1" fmla="*/ 0 h 67"/>
                <a:gd name="T2" fmla="*/ 2147483647 w 67"/>
                <a:gd name="T3" fmla="*/ 2147483647 h 67"/>
                <a:gd name="T4" fmla="*/ 0 w 67"/>
                <a:gd name="T5" fmla="*/ 2147483647 h 67"/>
                <a:gd name="T6" fmla="*/ 0 w 67"/>
                <a:gd name="T7" fmla="*/ 0 h 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7"/>
                <a:gd name="T14" fmla="*/ 67 w 67"/>
                <a:gd name="T15" fmla="*/ 67 h 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4" name="Line 183"/>
            <p:cNvSpPr>
              <a:spLocks noChangeShapeType="1"/>
            </p:cNvSpPr>
            <p:nvPr/>
          </p:nvSpPr>
          <p:spPr bwMode="auto">
            <a:xfrm>
              <a:off x="5937545" y="5910127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5" name="Line 184"/>
            <p:cNvSpPr>
              <a:spLocks noChangeShapeType="1"/>
            </p:cNvSpPr>
            <p:nvPr/>
          </p:nvSpPr>
          <p:spPr bwMode="auto">
            <a:xfrm>
              <a:off x="6427643" y="5910127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6" name="Freeform 185"/>
            <p:cNvSpPr>
              <a:spLocks/>
            </p:cNvSpPr>
            <p:nvPr/>
          </p:nvSpPr>
          <p:spPr bwMode="auto">
            <a:xfrm>
              <a:off x="6514368" y="5873765"/>
              <a:ext cx="67565" cy="72723"/>
            </a:xfrm>
            <a:custGeom>
              <a:avLst/>
              <a:gdLst>
                <a:gd name="T0" fmla="*/ 0 w 67"/>
                <a:gd name="T1" fmla="*/ 0 h 66"/>
                <a:gd name="T2" fmla="*/ 2147483647 w 67"/>
                <a:gd name="T3" fmla="*/ 2147483647 h 66"/>
                <a:gd name="T4" fmla="*/ 0 w 67"/>
                <a:gd name="T5" fmla="*/ 2147483647 h 66"/>
                <a:gd name="T6" fmla="*/ 0 w 67"/>
                <a:gd name="T7" fmla="*/ 0 h 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66"/>
                <a:gd name="T14" fmla="*/ 67 w 67"/>
                <a:gd name="T15" fmla="*/ 66 h 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8217" name="Rectangle 186"/>
            <p:cNvSpPr>
              <a:spLocks noChangeArrowheads="1"/>
            </p:cNvSpPr>
            <p:nvPr/>
          </p:nvSpPr>
          <p:spPr bwMode="auto">
            <a:xfrm>
              <a:off x="6013177" y="5831894"/>
              <a:ext cx="412449" cy="1509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218" name="Rectangle 187"/>
            <p:cNvSpPr>
              <a:spLocks noChangeArrowheads="1"/>
            </p:cNvSpPr>
            <p:nvPr/>
          </p:nvSpPr>
          <p:spPr bwMode="auto">
            <a:xfrm>
              <a:off x="6013177" y="5831894"/>
              <a:ext cx="412449" cy="150956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219" name="Rectangle 190"/>
            <p:cNvSpPr>
              <a:spLocks noChangeArrowheads="1"/>
            </p:cNvSpPr>
            <p:nvPr/>
          </p:nvSpPr>
          <p:spPr bwMode="auto">
            <a:xfrm>
              <a:off x="6013177" y="6045657"/>
              <a:ext cx="412449" cy="1520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220" name="Rectangle 191"/>
            <p:cNvSpPr>
              <a:spLocks noChangeArrowheads="1"/>
            </p:cNvSpPr>
            <p:nvPr/>
          </p:nvSpPr>
          <p:spPr bwMode="auto">
            <a:xfrm>
              <a:off x="6013177" y="6045657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400" smtClean="0">
                <a:solidFill>
                  <a:srgbClr val="000000"/>
                </a:solidFill>
              </a:endParaRPr>
            </a:p>
          </p:txBody>
        </p:sp>
        <p:sp>
          <p:nvSpPr>
            <p:cNvPr id="168221" name="Line 199"/>
            <p:cNvSpPr>
              <a:spLocks noChangeShapeType="1"/>
            </p:cNvSpPr>
            <p:nvPr/>
          </p:nvSpPr>
          <p:spPr bwMode="auto">
            <a:xfrm flipH="1">
              <a:off x="6708995" y="5910127"/>
              <a:ext cx="6252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00150" y="1751013"/>
          <a:ext cx="2974974" cy="2409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1658"/>
                <a:gridCol w="991658"/>
                <a:gridCol w="991658"/>
              </a:tblGrid>
              <a:tr h="80327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27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275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5" marB="4570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67957" name="Group 105"/>
          <p:cNvGrpSpPr>
            <a:grpSpLocks/>
          </p:cNvGrpSpPr>
          <p:nvPr/>
        </p:nvGrpSpPr>
        <p:grpSpPr bwMode="auto">
          <a:xfrm>
            <a:off x="1581150" y="1966913"/>
            <a:ext cx="838200" cy="717550"/>
            <a:chOff x="5715000" y="2286000"/>
            <a:chExt cx="838200" cy="717187"/>
          </a:xfrm>
        </p:grpSpPr>
        <p:sp>
          <p:nvSpPr>
            <p:cNvPr id="168097" name="Oval 31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05" name="Straight Connector 104"/>
            <p:cNvCxnSpPr>
              <a:endCxn id="168097" idx="1"/>
            </p:cNvCxnSpPr>
            <p:nvPr/>
          </p:nvCxnSpPr>
          <p:spPr>
            <a:xfrm>
              <a:off x="6172200" y="2666807"/>
              <a:ext cx="50800" cy="491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58" name="Group 106"/>
          <p:cNvGrpSpPr>
            <a:grpSpLocks/>
          </p:cNvGrpSpPr>
          <p:nvPr/>
        </p:nvGrpSpPr>
        <p:grpSpPr bwMode="auto">
          <a:xfrm>
            <a:off x="576263" y="1970088"/>
            <a:ext cx="838200" cy="715962"/>
            <a:chOff x="5715000" y="2286000"/>
            <a:chExt cx="838200" cy="717187"/>
          </a:xfrm>
        </p:grpSpPr>
        <p:sp>
          <p:nvSpPr>
            <p:cNvPr id="168094" name="Oval 107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5715000" y="2286000"/>
              <a:ext cx="457200" cy="38165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10" name="Straight Connector 109"/>
            <p:cNvCxnSpPr>
              <a:endCxn id="168094" idx="1"/>
            </p:cNvCxnSpPr>
            <p:nvPr/>
          </p:nvCxnSpPr>
          <p:spPr>
            <a:xfrm>
              <a:off x="6172200" y="2667652"/>
              <a:ext cx="50800" cy="492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59" name="Group 110"/>
          <p:cNvGrpSpPr>
            <a:grpSpLocks/>
          </p:cNvGrpSpPr>
          <p:nvPr/>
        </p:nvGrpSpPr>
        <p:grpSpPr bwMode="auto">
          <a:xfrm>
            <a:off x="2571750" y="1990725"/>
            <a:ext cx="838200" cy="717550"/>
            <a:chOff x="5715000" y="2286000"/>
            <a:chExt cx="838200" cy="717187"/>
          </a:xfrm>
        </p:grpSpPr>
        <p:sp>
          <p:nvSpPr>
            <p:cNvPr id="168091" name="Oval 111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14" name="Straight Connector 113"/>
            <p:cNvCxnSpPr>
              <a:endCxn id="16809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0" name="Group 114"/>
          <p:cNvGrpSpPr>
            <a:grpSpLocks/>
          </p:cNvGrpSpPr>
          <p:nvPr/>
        </p:nvGrpSpPr>
        <p:grpSpPr bwMode="auto">
          <a:xfrm>
            <a:off x="3533775" y="2005013"/>
            <a:ext cx="838200" cy="717550"/>
            <a:chOff x="5715000" y="2286000"/>
            <a:chExt cx="838200" cy="717187"/>
          </a:xfrm>
        </p:grpSpPr>
        <p:sp>
          <p:nvSpPr>
            <p:cNvPr id="168088" name="Oval 115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18" name="Straight Connector 117"/>
            <p:cNvCxnSpPr>
              <a:endCxn id="168088" idx="1"/>
            </p:cNvCxnSpPr>
            <p:nvPr/>
          </p:nvCxnSpPr>
          <p:spPr>
            <a:xfrm>
              <a:off x="6172200" y="2666807"/>
              <a:ext cx="50800" cy="491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1" name="Group 118"/>
          <p:cNvGrpSpPr>
            <a:grpSpLocks/>
          </p:cNvGrpSpPr>
          <p:nvPr/>
        </p:nvGrpSpPr>
        <p:grpSpPr bwMode="auto">
          <a:xfrm>
            <a:off x="1566863" y="1212850"/>
            <a:ext cx="838200" cy="715963"/>
            <a:chOff x="5715000" y="2286000"/>
            <a:chExt cx="838200" cy="717187"/>
          </a:xfrm>
        </p:grpSpPr>
        <p:sp>
          <p:nvSpPr>
            <p:cNvPr id="168085" name="Oval 119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715000" y="2286000"/>
              <a:ext cx="457200" cy="38165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22" name="Straight Connector 121"/>
            <p:cNvCxnSpPr>
              <a:endCxn id="168085" idx="1"/>
            </p:cNvCxnSpPr>
            <p:nvPr/>
          </p:nvCxnSpPr>
          <p:spPr>
            <a:xfrm>
              <a:off x="6172200" y="2667651"/>
              <a:ext cx="50800" cy="492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2" name="Group 122"/>
          <p:cNvGrpSpPr>
            <a:grpSpLocks/>
          </p:cNvGrpSpPr>
          <p:nvPr/>
        </p:nvGrpSpPr>
        <p:grpSpPr bwMode="auto">
          <a:xfrm>
            <a:off x="561975" y="1214438"/>
            <a:ext cx="838200" cy="717550"/>
            <a:chOff x="5715000" y="2286000"/>
            <a:chExt cx="838200" cy="717187"/>
          </a:xfrm>
        </p:grpSpPr>
        <p:sp>
          <p:nvSpPr>
            <p:cNvPr id="168082" name="Oval 123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26" name="Straight Connector 125"/>
            <p:cNvCxnSpPr>
              <a:endCxn id="168082" idx="1"/>
            </p:cNvCxnSpPr>
            <p:nvPr/>
          </p:nvCxnSpPr>
          <p:spPr>
            <a:xfrm>
              <a:off x="6172200" y="2666807"/>
              <a:ext cx="50800" cy="491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3" name="Group 126"/>
          <p:cNvGrpSpPr>
            <a:grpSpLocks/>
          </p:cNvGrpSpPr>
          <p:nvPr/>
        </p:nvGrpSpPr>
        <p:grpSpPr bwMode="auto">
          <a:xfrm>
            <a:off x="2557463" y="1236663"/>
            <a:ext cx="838200" cy="715962"/>
            <a:chOff x="5715000" y="2286000"/>
            <a:chExt cx="838200" cy="717187"/>
          </a:xfrm>
        </p:grpSpPr>
        <p:sp>
          <p:nvSpPr>
            <p:cNvPr id="168079" name="Oval 127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5715000" y="2286000"/>
              <a:ext cx="457200" cy="38165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30" name="Straight Connector 129"/>
            <p:cNvCxnSpPr>
              <a:endCxn id="168079" idx="1"/>
            </p:cNvCxnSpPr>
            <p:nvPr/>
          </p:nvCxnSpPr>
          <p:spPr>
            <a:xfrm>
              <a:off x="6172200" y="2667652"/>
              <a:ext cx="50800" cy="492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4" name="Group 130"/>
          <p:cNvGrpSpPr>
            <a:grpSpLocks/>
          </p:cNvGrpSpPr>
          <p:nvPr/>
        </p:nvGrpSpPr>
        <p:grpSpPr bwMode="auto">
          <a:xfrm>
            <a:off x="3519488" y="1250950"/>
            <a:ext cx="838200" cy="715963"/>
            <a:chOff x="5715000" y="2286000"/>
            <a:chExt cx="838200" cy="717187"/>
          </a:xfrm>
        </p:grpSpPr>
        <p:sp>
          <p:nvSpPr>
            <p:cNvPr id="168076" name="Oval 131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715000" y="2286000"/>
              <a:ext cx="457200" cy="38165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34" name="Straight Connector 133"/>
            <p:cNvCxnSpPr>
              <a:endCxn id="168076" idx="1"/>
            </p:cNvCxnSpPr>
            <p:nvPr/>
          </p:nvCxnSpPr>
          <p:spPr>
            <a:xfrm>
              <a:off x="6172200" y="2667651"/>
              <a:ext cx="50800" cy="492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5" name="Group 134"/>
          <p:cNvGrpSpPr>
            <a:grpSpLocks/>
          </p:cNvGrpSpPr>
          <p:nvPr/>
        </p:nvGrpSpPr>
        <p:grpSpPr bwMode="auto">
          <a:xfrm>
            <a:off x="1563688" y="3529013"/>
            <a:ext cx="838200" cy="717550"/>
            <a:chOff x="5715000" y="2286000"/>
            <a:chExt cx="838200" cy="717187"/>
          </a:xfrm>
        </p:grpSpPr>
        <p:sp>
          <p:nvSpPr>
            <p:cNvPr id="168073" name="Oval 135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38" name="Straight Connector 137"/>
            <p:cNvCxnSpPr>
              <a:endCxn id="168073" idx="1"/>
            </p:cNvCxnSpPr>
            <p:nvPr/>
          </p:nvCxnSpPr>
          <p:spPr>
            <a:xfrm>
              <a:off x="6172200" y="2666807"/>
              <a:ext cx="50800" cy="491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6" name="Group 138"/>
          <p:cNvGrpSpPr>
            <a:grpSpLocks/>
          </p:cNvGrpSpPr>
          <p:nvPr/>
        </p:nvGrpSpPr>
        <p:grpSpPr bwMode="auto">
          <a:xfrm>
            <a:off x="558800" y="3530600"/>
            <a:ext cx="838200" cy="717550"/>
            <a:chOff x="5715000" y="2286000"/>
            <a:chExt cx="838200" cy="717187"/>
          </a:xfrm>
        </p:grpSpPr>
        <p:sp>
          <p:nvSpPr>
            <p:cNvPr id="168070" name="Oval 139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42" name="Straight Connector 141"/>
            <p:cNvCxnSpPr>
              <a:endCxn id="168070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7" name="Group 142"/>
          <p:cNvGrpSpPr>
            <a:grpSpLocks/>
          </p:cNvGrpSpPr>
          <p:nvPr/>
        </p:nvGrpSpPr>
        <p:grpSpPr bwMode="auto">
          <a:xfrm>
            <a:off x="2554288" y="3552825"/>
            <a:ext cx="838200" cy="715963"/>
            <a:chOff x="5715000" y="2286000"/>
            <a:chExt cx="838200" cy="717187"/>
          </a:xfrm>
        </p:grpSpPr>
        <p:sp>
          <p:nvSpPr>
            <p:cNvPr id="168067" name="Oval 143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5715000" y="2286000"/>
              <a:ext cx="457200" cy="38165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46" name="Straight Connector 145"/>
            <p:cNvCxnSpPr>
              <a:endCxn id="168067" idx="1"/>
            </p:cNvCxnSpPr>
            <p:nvPr/>
          </p:nvCxnSpPr>
          <p:spPr>
            <a:xfrm>
              <a:off x="6172200" y="2667651"/>
              <a:ext cx="50800" cy="492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8" name="Group 146"/>
          <p:cNvGrpSpPr>
            <a:grpSpLocks/>
          </p:cNvGrpSpPr>
          <p:nvPr/>
        </p:nvGrpSpPr>
        <p:grpSpPr bwMode="auto">
          <a:xfrm>
            <a:off x="3516313" y="3567113"/>
            <a:ext cx="838200" cy="717550"/>
            <a:chOff x="5715000" y="2286000"/>
            <a:chExt cx="838200" cy="717187"/>
          </a:xfrm>
        </p:grpSpPr>
        <p:sp>
          <p:nvSpPr>
            <p:cNvPr id="168064" name="Oval 147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50" name="Straight Connector 149"/>
            <p:cNvCxnSpPr>
              <a:endCxn id="168064" idx="1"/>
            </p:cNvCxnSpPr>
            <p:nvPr/>
          </p:nvCxnSpPr>
          <p:spPr>
            <a:xfrm>
              <a:off x="6172200" y="2666807"/>
              <a:ext cx="50800" cy="491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69" name="Group 150"/>
          <p:cNvGrpSpPr>
            <a:grpSpLocks/>
          </p:cNvGrpSpPr>
          <p:nvPr/>
        </p:nvGrpSpPr>
        <p:grpSpPr bwMode="auto">
          <a:xfrm>
            <a:off x="1538288" y="2738438"/>
            <a:ext cx="838200" cy="717550"/>
            <a:chOff x="5715000" y="2286000"/>
            <a:chExt cx="838200" cy="717187"/>
          </a:xfrm>
        </p:grpSpPr>
        <p:sp>
          <p:nvSpPr>
            <p:cNvPr id="168061" name="Oval 151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54" name="Straight Connector 153"/>
            <p:cNvCxnSpPr>
              <a:endCxn id="168061" idx="1"/>
            </p:cNvCxnSpPr>
            <p:nvPr/>
          </p:nvCxnSpPr>
          <p:spPr>
            <a:xfrm>
              <a:off x="6172200" y="2666807"/>
              <a:ext cx="50800" cy="491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70" name="Group 154"/>
          <p:cNvGrpSpPr>
            <a:grpSpLocks/>
          </p:cNvGrpSpPr>
          <p:nvPr/>
        </p:nvGrpSpPr>
        <p:grpSpPr bwMode="auto">
          <a:xfrm>
            <a:off x="533400" y="2741613"/>
            <a:ext cx="838200" cy="715962"/>
            <a:chOff x="5715000" y="2286000"/>
            <a:chExt cx="838200" cy="717187"/>
          </a:xfrm>
        </p:grpSpPr>
        <p:sp>
          <p:nvSpPr>
            <p:cNvPr id="168058" name="Oval 155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5715000" y="2286000"/>
              <a:ext cx="457200" cy="38165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58" name="Straight Connector 157"/>
            <p:cNvCxnSpPr>
              <a:endCxn id="168058" idx="1"/>
            </p:cNvCxnSpPr>
            <p:nvPr/>
          </p:nvCxnSpPr>
          <p:spPr>
            <a:xfrm>
              <a:off x="6172200" y="2667652"/>
              <a:ext cx="50800" cy="492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71" name="Group 158"/>
          <p:cNvGrpSpPr>
            <a:grpSpLocks/>
          </p:cNvGrpSpPr>
          <p:nvPr/>
        </p:nvGrpSpPr>
        <p:grpSpPr bwMode="auto">
          <a:xfrm>
            <a:off x="2528888" y="2762250"/>
            <a:ext cx="838200" cy="717550"/>
            <a:chOff x="5715000" y="2286000"/>
            <a:chExt cx="838200" cy="717187"/>
          </a:xfrm>
        </p:grpSpPr>
        <p:sp>
          <p:nvSpPr>
            <p:cNvPr id="168055" name="Oval 159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62" name="Straight Connector 161"/>
            <p:cNvCxnSpPr>
              <a:endCxn id="168055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972" name="Group 162"/>
          <p:cNvGrpSpPr>
            <a:grpSpLocks/>
          </p:cNvGrpSpPr>
          <p:nvPr/>
        </p:nvGrpSpPr>
        <p:grpSpPr bwMode="auto">
          <a:xfrm>
            <a:off x="3490913" y="2776538"/>
            <a:ext cx="838200" cy="717550"/>
            <a:chOff x="5715000" y="2286000"/>
            <a:chExt cx="838200" cy="717187"/>
          </a:xfrm>
        </p:grpSpPr>
        <p:sp>
          <p:nvSpPr>
            <p:cNvPr id="168052" name="Oval 163"/>
            <p:cNvSpPr>
              <a:spLocks noChangeArrowheads="1"/>
            </p:cNvSpPr>
            <p:nvPr/>
          </p:nvSpPr>
          <p:spPr bwMode="auto"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kumimoji="1" lang="en-US" altLang="ko-KR" sz="1600" b="1" smtClean="0">
                  <a:solidFill>
                    <a:srgbClr val="000000"/>
                  </a:solidFill>
                  <a:latin typeface="FrutigerNextLT Regular" charset="0"/>
                  <a:ea typeface="굴림" charset="0"/>
                  <a:cs typeface="굴림" charset="0"/>
                </a:rPr>
                <a:t>R</a:t>
              </a: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black"/>
                  </a:solidFill>
                  <a:latin typeface="Tahoma"/>
                </a:rPr>
                <a:t>PE</a:t>
              </a:r>
            </a:p>
          </p:txBody>
        </p:sp>
        <p:cxnSp>
          <p:nvCxnSpPr>
            <p:cNvPr id="166" name="Straight Connector 165"/>
            <p:cNvCxnSpPr>
              <a:endCxn id="168052" idx="1"/>
            </p:cNvCxnSpPr>
            <p:nvPr/>
          </p:nvCxnSpPr>
          <p:spPr>
            <a:xfrm>
              <a:off x="6172200" y="2666807"/>
              <a:ext cx="50800" cy="491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7" name="Straight Arrow Connector 166"/>
          <p:cNvCxnSpPr/>
          <p:nvPr/>
        </p:nvCxnSpPr>
        <p:spPr>
          <a:xfrm rot="16200000" flipH="1">
            <a:off x="1816100" y="3094038"/>
            <a:ext cx="3241675" cy="2422525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 rot="5400000" flipH="1" flipV="1">
            <a:off x="3016250" y="715963"/>
            <a:ext cx="841375" cy="2422525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421"/>
          <p:cNvGrpSpPr>
            <a:grpSpLocks/>
          </p:cNvGrpSpPr>
          <p:nvPr/>
        </p:nvGrpSpPr>
        <p:grpSpPr bwMode="auto">
          <a:xfrm>
            <a:off x="6634163" y="2627313"/>
            <a:ext cx="2282825" cy="2884487"/>
            <a:chOff x="6711012" y="3025435"/>
            <a:chExt cx="2281600" cy="2884692"/>
          </a:xfrm>
        </p:grpSpPr>
        <p:grpSp>
          <p:nvGrpSpPr>
            <p:cNvPr id="168011" name="Group 419"/>
            <p:cNvGrpSpPr>
              <a:grpSpLocks/>
            </p:cNvGrpSpPr>
            <p:nvPr/>
          </p:nvGrpSpPr>
          <p:grpSpPr bwMode="auto">
            <a:xfrm>
              <a:off x="6711012" y="3025435"/>
              <a:ext cx="2175930" cy="2884692"/>
              <a:chOff x="6711012" y="3025435"/>
              <a:chExt cx="2175930" cy="2884692"/>
            </a:xfrm>
          </p:grpSpPr>
          <p:sp>
            <p:nvSpPr>
              <p:cNvPr id="168014" name="Line 197"/>
              <p:cNvSpPr>
                <a:spLocks noChangeShapeType="1"/>
              </p:cNvSpPr>
              <p:nvPr/>
            </p:nvSpPr>
            <p:spPr bwMode="auto">
              <a:xfrm flipH="1">
                <a:off x="6720088" y="3025435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68015" name="Group 418"/>
              <p:cNvGrpSpPr>
                <a:grpSpLocks/>
              </p:cNvGrpSpPr>
              <p:nvPr/>
            </p:nvGrpSpPr>
            <p:grpSpPr bwMode="auto">
              <a:xfrm>
                <a:off x="6711012" y="3025435"/>
                <a:ext cx="2175930" cy="2884692"/>
                <a:chOff x="6711012" y="3025435"/>
                <a:chExt cx="2175930" cy="2884692"/>
              </a:xfrm>
            </p:grpSpPr>
            <p:sp>
              <p:nvSpPr>
                <p:cNvPr id="168016" name="Freeform 194"/>
                <p:cNvSpPr>
                  <a:spLocks/>
                </p:cNvSpPr>
                <p:nvPr/>
              </p:nvSpPr>
              <p:spPr bwMode="auto">
                <a:xfrm>
                  <a:off x="6716055" y="3740548"/>
                  <a:ext cx="183535" cy="760289"/>
                </a:xfrm>
                <a:custGeom>
                  <a:avLst/>
                  <a:gdLst>
                    <a:gd name="T0" fmla="*/ 0 w 182"/>
                    <a:gd name="T1" fmla="*/ 0 h 690"/>
                    <a:gd name="T2" fmla="*/ 2147483647 w 182"/>
                    <a:gd name="T3" fmla="*/ 0 h 690"/>
                    <a:gd name="T4" fmla="*/ 2147483647 w 182"/>
                    <a:gd name="T5" fmla="*/ 2147483647 h 690"/>
                    <a:gd name="T6" fmla="*/ 0 60000 65536"/>
                    <a:gd name="T7" fmla="*/ 0 60000 65536"/>
                    <a:gd name="T8" fmla="*/ 0 60000 65536"/>
                    <a:gd name="T9" fmla="*/ 0 w 182"/>
                    <a:gd name="T10" fmla="*/ 0 h 690"/>
                    <a:gd name="T11" fmla="*/ 182 w 182"/>
                    <a:gd name="T12" fmla="*/ 690 h 69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2" h="690">
                      <a:moveTo>
                        <a:pt x="0" y="0"/>
                      </a:moveTo>
                      <a:lnTo>
                        <a:pt x="182" y="0"/>
                      </a:lnTo>
                      <a:lnTo>
                        <a:pt x="182" y="69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17" name="Freeform 198"/>
                <p:cNvSpPr>
                  <a:spLocks/>
                </p:cNvSpPr>
                <p:nvPr/>
              </p:nvSpPr>
              <p:spPr bwMode="auto">
                <a:xfrm>
                  <a:off x="6714038" y="4473291"/>
                  <a:ext cx="134121" cy="242411"/>
                </a:xfrm>
                <a:custGeom>
                  <a:avLst/>
                  <a:gdLst>
                    <a:gd name="T0" fmla="*/ 0 w 133"/>
                    <a:gd name="T1" fmla="*/ 0 h 220"/>
                    <a:gd name="T2" fmla="*/ 2147483647 w 133"/>
                    <a:gd name="T3" fmla="*/ 0 h 220"/>
                    <a:gd name="T4" fmla="*/ 2147483647 w 133"/>
                    <a:gd name="T5" fmla="*/ 2147483647 h 220"/>
                    <a:gd name="T6" fmla="*/ 0 60000 65536"/>
                    <a:gd name="T7" fmla="*/ 0 60000 65536"/>
                    <a:gd name="T8" fmla="*/ 0 60000 65536"/>
                    <a:gd name="T9" fmla="*/ 0 w 133"/>
                    <a:gd name="T10" fmla="*/ 0 h 220"/>
                    <a:gd name="T11" fmla="*/ 133 w 133"/>
                    <a:gd name="T12" fmla="*/ 220 h 2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3" h="220">
                      <a:moveTo>
                        <a:pt x="0" y="0"/>
                      </a:moveTo>
                      <a:lnTo>
                        <a:pt x="133" y="0"/>
                      </a:lnTo>
                      <a:lnTo>
                        <a:pt x="133" y="22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18" name="Line 200"/>
                <p:cNvSpPr>
                  <a:spLocks noChangeShapeType="1"/>
                </p:cNvSpPr>
                <p:nvPr/>
              </p:nvSpPr>
              <p:spPr bwMode="auto">
                <a:xfrm>
                  <a:off x="6711012" y="5206033"/>
                  <a:ext cx="137147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19" name="Line 70"/>
                <p:cNvSpPr>
                  <a:spLocks noChangeShapeType="1"/>
                </p:cNvSpPr>
                <p:nvPr/>
              </p:nvSpPr>
              <p:spPr bwMode="auto">
                <a:xfrm>
                  <a:off x="6848159" y="4715702"/>
                  <a:ext cx="147231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0" name="Rectangle 13"/>
                <p:cNvSpPr>
                  <a:spLocks noChangeArrowheads="1"/>
                </p:cNvSpPr>
                <p:nvPr/>
              </p:nvSpPr>
              <p:spPr bwMode="auto">
                <a:xfrm>
                  <a:off x="7054888" y="4011607"/>
                  <a:ext cx="1031626" cy="1408188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1" name="Rectangle 14"/>
                <p:cNvSpPr>
                  <a:spLocks noChangeArrowheads="1"/>
                </p:cNvSpPr>
                <p:nvPr/>
              </p:nvSpPr>
              <p:spPr bwMode="auto">
                <a:xfrm>
                  <a:off x="7054888" y="4011607"/>
                  <a:ext cx="1031626" cy="1408188"/>
                </a:xfrm>
                <a:prstGeom prst="rect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00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2" name="Freeform 15"/>
                <p:cNvSpPr>
                  <a:spLocks/>
                </p:cNvSpPr>
                <p:nvPr/>
              </p:nvSpPr>
              <p:spPr bwMode="auto">
                <a:xfrm>
                  <a:off x="7183967" y="4248509"/>
                  <a:ext cx="772459" cy="928875"/>
                </a:xfrm>
                <a:custGeom>
                  <a:avLst/>
                  <a:gdLst>
                    <a:gd name="T0" fmla="*/ 0 w 766"/>
                    <a:gd name="T1" fmla="*/ 0 h 843"/>
                    <a:gd name="T2" fmla="*/ 2147483647 w 766"/>
                    <a:gd name="T3" fmla="*/ 0 h 843"/>
                    <a:gd name="T4" fmla="*/ 2147483647 w 766"/>
                    <a:gd name="T5" fmla="*/ 2147483647 h 843"/>
                    <a:gd name="T6" fmla="*/ 2147483647 w 766"/>
                    <a:gd name="T7" fmla="*/ 2147483647 h 84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66"/>
                    <a:gd name="T13" fmla="*/ 0 h 843"/>
                    <a:gd name="T14" fmla="*/ 766 w 766"/>
                    <a:gd name="T15" fmla="*/ 843 h 84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66" h="843">
                      <a:moveTo>
                        <a:pt x="0" y="0"/>
                      </a:moveTo>
                      <a:lnTo>
                        <a:pt x="153" y="0"/>
                      </a:lnTo>
                      <a:lnTo>
                        <a:pt x="613" y="843"/>
                      </a:lnTo>
                      <a:lnTo>
                        <a:pt x="766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3" name="Freeform 16"/>
                <p:cNvSpPr>
                  <a:spLocks/>
                </p:cNvSpPr>
                <p:nvPr/>
              </p:nvSpPr>
              <p:spPr bwMode="auto">
                <a:xfrm>
                  <a:off x="7183967" y="4248509"/>
                  <a:ext cx="772459" cy="928875"/>
                </a:xfrm>
                <a:custGeom>
                  <a:avLst/>
                  <a:gdLst>
                    <a:gd name="T0" fmla="*/ 2147483647 w 766"/>
                    <a:gd name="T1" fmla="*/ 0 h 843"/>
                    <a:gd name="T2" fmla="*/ 2147483647 w 766"/>
                    <a:gd name="T3" fmla="*/ 0 h 843"/>
                    <a:gd name="T4" fmla="*/ 2147483647 w 766"/>
                    <a:gd name="T5" fmla="*/ 2147483647 h 843"/>
                    <a:gd name="T6" fmla="*/ 0 w 766"/>
                    <a:gd name="T7" fmla="*/ 2147483647 h 84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66"/>
                    <a:gd name="T13" fmla="*/ 0 h 843"/>
                    <a:gd name="T14" fmla="*/ 766 w 766"/>
                    <a:gd name="T15" fmla="*/ 843 h 84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66" h="843">
                      <a:moveTo>
                        <a:pt x="766" y="0"/>
                      </a:moveTo>
                      <a:lnTo>
                        <a:pt x="613" y="0"/>
                      </a:lnTo>
                      <a:lnTo>
                        <a:pt x="153" y="843"/>
                      </a:lnTo>
                      <a:lnTo>
                        <a:pt x="0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4" name="Line 17"/>
                <p:cNvSpPr>
                  <a:spLocks noChangeShapeType="1"/>
                </p:cNvSpPr>
                <p:nvPr/>
              </p:nvSpPr>
              <p:spPr bwMode="auto">
                <a:xfrm>
                  <a:off x="8086514" y="4250713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5" name="Freeform 18"/>
                <p:cNvSpPr>
                  <a:spLocks/>
                </p:cNvSpPr>
                <p:nvPr/>
              </p:nvSpPr>
              <p:spPr bwMode="auto">
                <a:xfrm>
                  <a:off x="8327530" y="4214351"/>
                  <a:ext cx="67565" cy="73826"/>
                </a:xfrm>
                <a:custGeom>
                  <a:avLst/>
                  <a:gdLst>
                    <a:gd name="T0" fmla="*/ 0 w 67"/>
                    <a:gd name="T1" fmla="*/ 0 h 67"/>
                    <a:gd name="T2" fmla="*/ 2147483647 w 67"/>
                    <a:gd name="T3" fmla="*/ 2147483647 h 67"/>
                    <a:gd name="T4" fmla="*/ 0 w 67"/>
                    <a:gd name="T5" fmla="*/ 2147483647 h 67"/>
                    <a:gd name="T6" fmla="*/ 0 w 67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6" name="Line 19"/>
                <p:cNvSpPr>
                  <a:spLocks noChangeShapeType="1"/>
                </p:cNvSpPr>
                <p:nvPr/>
              </p:nvSpPr>
              <p:spPr bwMode="auto">
                <a:xfrm>
                  <a:off x="8086514" y="5180690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7" name="Freeform 20"/>
                <p:cNvSpPr>
                  <a:spLocks/>
                </p:cNvSpPr>
                <p:nvPr/>
              </p:nvSpPr>
              <p:spPr bwMode="auto">
                <a:xfrm>
                  <a:off x="8327530" y="5144328"/>
                  <a:ext cx="67565" cy="73826"/>
                </a:xfrm>
                <a:custGeom>
                  <a:avLst/>
                  <a:gdLst>
                    <a:gd name="T0" fmla="*/ 0 w 67"/>
                    <a:gd name="T1" fmla="*/ 0 h 67"/>
                    <a:gd name="T2" fmla="*/ 2147483647 w 67"/>
                    <a:gd name="T3" fmla="*/ 2147483647 h 67"/>
                    <a:gd name="T4" fmla="*/ 0 w 67"/>
                    <a:gd name="T5" fmla="*/ 2147483647 h 67"/>
                    <a:gd name="T6" fmla="*/ 0 w 67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28" name="Rectangle 21"/>
                <p:cNvSpPr>
                  <a:spLocks noChangeArrowheads="1"/>
                </p:cNvSpPr>
                <p:nvPr/>
              </p:nvSpPr>
              <p:spPr bwMode="auto">
                <a:xfrm>
                  <a:off x="7091191" y="5429712"/>
                  <a:ext cx="605935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Crossbar 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29" name="Rectangle 22"/>
                <p:cNvSpPr>
                  <a:spLocks noChangeArrowheads="1"/>
                </p:cNvSpPr>
                <p:nvPr/>
              </p:nvSpPr>
              <p:spPr bwMode="auto">
                <a:xfrm>
                  <a:off x="7684150" y="5429712"/>
                  <a:ext cx="56106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(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30" name="Rectangle 23"/>
                <p:cNvSpPr>
                  <a:spLocks noChangeArrowheads="1"/>
                </p:cNvSpPr>
                <p:nvPr/>
              </p:nvSpPr>
              <p:spPr bwMode="auto">
                <a:xfrm>
                  <a:off x="7725495" y="5429712"/>
                  <a:ext cx="105798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5 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31" name="Rectangle 24"/>
                <p:cNvSpPr>
                  <a:spLocks noChangeArrowheads="1"/>
                </p:cNvSpPr>
                <p:nvPr/>
              </p:nvSpPr>
              <p:spPr bwMode="auto">
                <a:xfrm>
                  <a:off x="7834405" y="5429712"/>
                  <a:ext cx="120226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x 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32" name="Rectangle 25"/>
                <p:cNvSpPr>
                  <a:spLocks noChangeArrowheads="1"/>
                </p:cNvSpPr>
                <p:nvPr/>
              </p:nvSpPr>
              <p:spPr bwMode="auto">
                <a:xfrm>
                  <a:off x="7937266" y="5429712"/>
                  <a:ext cx="70532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5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33" name="Rectangle 26"/>
                <p:cNvSpPr>
                  <a:spLocks noChangeArrowheads="1"/>
                </p:cNvSpPr>
                <p:nvPr/>
              </p:nvSpPr>
              <p:spPr bwMode="auto">
                <a:xfrm>
                  <a:off x="8011889" y="5429712"/>
                  <a:ext cx="56106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)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34" name="Freeform 55"/>
                <p:cNvSpPr>
                  <a:spLocks/>
                </p:cNvSpPr>
                <p:nvPr/>
              </p:nvSpPr>
              <p:spPr bwMode="auto">
                <a:xfrm>
                  <a:off x="6863286" y="3025435"/>
                  <a:ext cx="132104" cy="1225278"/>
                </a:xfrm>
                <a:custGeom>
                  <a:avLst/>
                  <a:gdLst>
                    <a:gd name="T0" fmla="*/ 0 w 131"/>
                    <a:gd name="T1" fmla="*/ 0 h 1112"/>
                    <a:gd name="T2" fmla="*/ 2147483647 w 131"/>
                    <a:gd name="T3" fmla="*/ 0 h 1112"/>
                    <a:gd name="T4" fmla="*/ 2147483647 w 131"/>
                    <a:gd name="T5" fmla="*/ 2147483647 h 1112"/>
                    <a:gd name="T6" fmla="*/ 2147483647 w 131"/>
                    <a:gd name="T7" fmla="*/ 2147483647 h 11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1"/>
                    <a:gd name="T13" fmla="*/ 0 h 1112"/>
                    <a:gd name="T14" fmla="*/ 131 w 131"/>
                    <a:gd name="T15" fmla="*/ 1112 h 11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1" h="1112">
                      <a:moveTo>
                        <a:pt x="0" y="0"/>
                      </a:moveTo>
                      <a:lnTo>
                        <a:pt x="88" y="0"/>
                      </a:lnTo>
                      <a:lnTo>
                        <a:pt x="88" y="1112"/>
                      </a:lnTo>
                      <a:lnTo>
                        <a:pt x="131" y="1112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35" name="Freeform 56"/>
                <p:cNvSpPr>
                  <a:spLocks/>
                </p:cNvSpPr>
                <p:nvPr/>
              </p:nvSpPr>
              <p:spPr bwMode="auto">
                <a:xfrm>
                  <a:off x="6987323" y="4214351"/>
                  <a:ext cx="67565" cy="73826"/>
                </a:xfrm>
                <a:custGeom>
                  <a:avLst/>
                  <a:gdLst>
                    <a:gd name="T0" fmla="*/ 0 w 67"/>
                    <a:gd name="T1" fmla="*/ 0 h 67"/>
                    <a:gd name="T2" fmla="*/ 2147483647 w 67"/>
                    <a:gd name="T3" fmla="*/ 2147483647 h 67"/>
                    <a:gd name="T4" fmla="*/ 0 w 67"/>
                    <a:gd name="T5" fmla="*/ 2147483647 h 67"/>
                    <a:gd name="T6" fmla="*/ 0 w 67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36" name="Rectangle 59"/>
                <p:cNvSpPr>
                  <a:spLocks noChangeArrowheads="1"/>
                </p:cNvSpPr>
                <p:nvPr/>
              </p:nvSpPr>
              <p:spPr bwMode="auto">
                <a:xfrm>
                  <a:off x="8407195" y="4154850"/>
                  <a:ext cx="450188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To East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37" name="Rectangle 60"/>
                <p:cNvSpPr>
                  <a:spLocks noChangeArrowheads="1"/>
                </p:cNvSpPr>
                <p:nvPr/>
              </p:nvSpPr>
              <p:spPr bwMode="auto">
                <a:xfrm>
                  <a:off x="8407195" y="5087030"/>
                  <a:ext cx="354008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To PE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  <p:sp>
              <p:nvSpPr>
                <p:cNvPr id="168038" name="Freeform 71"/>
                <p:cNvSpPr>
                  <a:spLocks/>
                </p:cNvSpPr>
                <p:nvPr/>
              </p:nvSpPr>
              <p:spPr bwMode="auto">
                <a:xfrm>
                  <a:off x="6987323" y="4679340"/>
                  <a:ext cx="67565" cy="72723"/>
                </a:xfrm>
                <a:custGeom>
                  <a:avLst/>
                  <a:gdLst>
                    <a:gd name="T0" fmla="*/ 0 w 67"/>
                    <a:gd name="T1" fmla="*/ 0 h 66"/>
                    <a:gd name="T2" fmla="*/ 2147483647 w 67"/>
                    <a:gd name="T3" fmla="*/ 2147483647 h 66"/>
                    <a:gd name="T4" fmla="*/ 0 w 67"/>
                    <a:gd name="T5" fmla="*/ 2147483647 h 66"/>
                    <a:gd name="T6" fmla="*/ 0 w 67"/>
                    <a:gd name="T7" fmla="*/ 0 h 6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6"/>
                    <a:gd name="T14" fmla="*/ 67 w 67"/>
                    <a:gd name="T15" fmla="*/ 66 h 6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39" name="Freeform 72"/>
                <p:cNvSpPr>
                  <a:spLocks/>
                </p:cNvSpPr>
                <p:nvPr/>
              </p:nvSpPr>
              <p:spPr bwMode="auto">
                <a:xfrm>
                  <a:off x="6771518" y="5177384"/>
                  <a:ext cx="223872" cy="732743"/>
                </a:xfrm>
                <a:custGeom>
                  <a:avLst/>
                  <a:gdLst>
                    <a:gd name="T0" fmla="*/ 0 w 222"/>
                    <a:gd name="T1" fmla="*/ 2147483647 h 665"/>
                    <a:gd name="T2" fmla="*/ 2147483647 w 222"/>
                    <a:gd name="T3" fmla="*/ 2147483647 h 665"/>
                    <a:gd name="T4" fmla="*/ 2147483647 w 222"/>
                    <a:gd name="T5" fmla="*/ 0 h 665"/>
                    <a:gd name="T6" fmla="*/ 2147483647 w 222"/>
                    <a:gd name="T7" fmla="*/ 0 h 66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22"/>
                    <a:gd name="T13" fmla="*/ 0 h 665"/>
                    <a:gd name="T14" fmla="*/ 222 w 222"/>
                    <a:gd name="T15" fmla="*/ 665 h 66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22" h="665">
                      <a:moveTo>
                        <a:pt x="0" y="665"/>
                      </a:moveTo>
                      <a:lnTo>
                        <a:pt x="129" y="665"/>
                      </a:lnTo>
                      <a:lnTo>
                        <a:pt x="129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0" name="Freeform 73"/>
                <p:cNvSpPr>
                  <a:spLocks/>
                </p:cNvSpPr>
                <p:nvPr/>
              </p:nvSpPr>
              <p:spPr bwMode="auto">
                <a:xfrm>
                  <a:off x="6987323" y="5141023"/>
                  <a:ext cx="67565" cy="73825"/>
                </a:xfrm>
                <a:custGeom>
                  <a:avLst/>
                  <a:gdLst>
                    <a:gd name="T0" fmla="*/ 0 w 67"/>
                    <a:gd name="T1" fmla="*/ 2147483647 h 67"/>
                    <a:gd name="T2" fmla="*/ 2147483647 w 67"/>
                    <a:gd name="T3" fmla="*/ 2147483647 h 67"/>
                    <a:gd name="T4" fmla="*/ 0 w 67"/>
                    <a:gd name="T5" fmla="*/ 0 h 67"/>
                    <a:gd name="T6" fmla="*/ 0 w 67"/>
                    <a:gd name="T7" fmla="*/ 2147483647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67"/>
                      </a:moveTo>
                      <a:lnTo>
                        <a:pt x="67" y="33"/>
                      </a:lnTo>
                      <a:lnTo>
                        <a:pt x="0" y="0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1" name="Line 195"/>
                <p:cNvSpPr>
                  <a:spLocks noChangeShapeType="1"/>
                </p:cNvSpPr>
                <p:nvPr/>
              </p:nvSpPr>
              <p:spPr bwMode="auto">
                <a:xfrm>
                  <a:off x="6899589" y="4500837"/>
                  <a:ext cx="95801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2" name="Freeform 196"/>
                <p:cNvSpPr>
                  <a:spLocks/>
                </p:cNvSpPr>
                <p:nvPr/>
              </p:nvSpPr>
              <p:spPr bwMode="auto">
                <a:xfrm>
                  <a:off x="6987323" y="4464476"/>
                  <a:ext cx="67565" cy="73825"/>
                </a:xfrm>
                <a:custGeom>
                  <a:avLst/>
                  <a:gdLst>
                    <a:gd name="T0" fmla="*/ 0 w 67"/>
                    <a:gd name="T1" fmla="*/ 0 h 67"/>
                    <a:gd name="T2" fmla="*/ 2147483647 w 67"/>
                    <a:gd name="T3" fmla="*/ 2147483647 h 67"/>
                    <a:gd name="T4" fmla="*/ 0 w 67"/>
                    <a:gd name="T5" fmla="*/ 2147483647 h 67"/>
                    <a:gd name="T6" fmla="*/ 0 w 67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3" name="Freeform 201"/>
                <p:cNvSpPr>
                  <a:spLocks/>
                </p:cNvSpPr>
                <p:nvPr/>
              </p:nvSpPr>
              <p:spPr bwMode="auto">
                <a:xfrm>
                  <a:off x="6848159" y="4952603"/>
                  <a:ext cx="147231" cy="253430"/>
                </a:xfrm>
                <a:custGeom>
                  <a:avLst/>
                  <a:gdLst>
                    <a:gd name="T0" fmla="*/ 2147483647 w 146"/>
                    <a:gd name="T1" fmla="*/ 0 h 230"/>
                    <a:gd name="T2" fmla="*/ 0 w 146"/>
                    <a:gd name="T3" fmla="*/ 0 h 230"/>
                    <a:gd name="T4" fmla="*/ 0 w 146"/>
                    <a:gd name="T5" fmla="*/ 2147483647 h 230"/>
                    <a:gd name="T6" fmla="*/ 0 60000 65536"/>
                    <a:gd name="T7" fmla="*/ 0 60000 65536"/>
                    <a:gd name="T8" fmla="*/ 0 60000 65536"/>
                    <a:gd name="T9" fmla="*/ 0 w 146"/>
                    <a:gd name="T10" fmla="*/ 0 h 230"/>
                    <a:gd name="T11" fmla="*/ 146 w 146"/>
                    <a:gd name="T12" fmla="*/ 230 h 2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6" h="230">
                      <a:moveTo>
                        <a:pt x="146" y="0"/>
                      </a:moveTo>
                      <a:lnTo>
                        <a:pt x="0" y="0"/>
                      </a:lnTo>
                      <a:lnTo>
                        <a:pt x="0" y="23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4" name="Freeform 202"/>
                <p:cNvSpPr>
                  <a:spLocks/>
                </p:cNvSpPr>
                <p:nvPr/>
              </p:nvSpPr>
              <p:spPr bwMode="auto">
                <a:xfrm>
                  <a:off x="6987323" y="4915139"/>
                  <a:ext cx="67565" cy="73826"/>
                </a:xfrm>
                <a:custGeom>
                  <a:avLst/>
                  <a:gdLst>
                    <a:gd name="T0" fmla="*/ 0 w 67"/>
                    <a:gd name="T1" fmla="*/ 0 h 67"/>
                    <a:gd name="T2" fmla="*/ 2147483647 w 67"/>
                    <a:gd name="T3" fmla="*/ 2147483647 h 67"/>
                    <a:gd name="T4" fmla="*/ 0 w 67"/>
                    <a:gd name="T5" fmla="*/ 2147483647 h 67"/>
                    <a:gd name="T6" fmla="*/ 0 w 67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5" name="Line 203"/>
                <p:cNvSpPr>
                  <a:spLocks noChangeShapeType="1"/>
                </p:cNvSpPr>
                <p:nvPr/>
              </p:nvSpPr>
              <p:spPr bwMode="auto">
                <a:xfrm>
                  <a:off x="8086514" y="4500837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6" name="Freeform 204"/>
                <p:cNvSpPr>
                  <a:spLocks/>
                </p:cNvSpPr>
                <p:nvPr/>
              </p:nvSpPr>
              <p:spPr bwMode="auto">
                <a:xfrm>
                  <a:off x="8327530" y="4464476"/>
                  <a:ext cx="67565" cy="73825"/>
                </a:xfrm>
                <a:custGeom>
                  <a:avLst/>
                  <a:gdLst>
                    <a:gd name="T0" fmla="*/ 0 w 67"/>
                    <a:gd name="T1" fmla="*/ 0 h 67"/>
                    <a:gd name="T2" fmla="*/ 2147483647 w 67"/>
                    <a:gd name="T3" fmla="*/ 2147483647 h 67"/>
                    <a:gd name="T4" fmla="*/ 0 w 67"/>
                    <a:gd name="T5" fmla="*/ 2147483647 h 67"/>
                    <a:gd name="T6" fmla="*/ 0 w 67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7" name="Line 205"/>
                <p:cNvSpPr>
                  <a:spLocks noChangeShapeType="1"/>
                </p:cNvSpPr>
                <p:nvPr/>
              </p:nvSpPr>
              <p:spPr bwMode="auto">
                <a:xfrm>
                  <a:off x="8086514" y="4715702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8" name="Freeform 206"/>
                <p:cNvSpPr>
                  <a:spLocks/>
                </p:cNvSpPr>
                <p:nvPr/>
              </p:nvSpPr>
              <p:spPr bwMode="auto">
                <a:xfrm>
                  <a:off x="8327530" y="4679340"/>
                  <a:ext cx="67565" cy="72723"/>
                </a:xfrm>
                <a:custGeom>
                  <a:avLst/>
                  <a:gdLst>
                    <a:gd name="T0" fmla="*/ 0 w 67"/>
                    <a:gd name="T1" fmla="*/ 0 h 66"/>
                    <a:gd name="T2" fmla="*/ 2147483647 w 67"/>
                    <a:gd name="T3" fmla="*/ 2147483647 h 66"/>
                    <a:gd name="T4" fmla="*/ 0 w 67"/>
                    <a:gd name="T5" fmla="*/ 2147483647 h 66"/>
                    <a:gd name="T6" fmla="*/ 0 w 67"/>
                    <a:gd name="T7" fmla="*/ 0 h 6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6"/>
                    <a:gd name="T14" fmla="*/ 67 w 67"/>
                    <a:gd name="T15" fmla="*/ 66 h 6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49" name="Line 207"/>
                <p:cNvSpPr>
                  <a:spLocks noChangeShapeType="1"/>
                </p:cNvSpPr>
                <p:nvPr/>
              </p:nvSpPr>
              <p:spPr bwMode="auto">
                <a:xfrm>
                  <a:off x="8086514" y="4952603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50" name="Freeform 208"/>
                <p:cNvSpPr>
                  <a:spLocks/>
                </p:cNvSpPr>
                <p:nvPr/>
              </p:nvSpPr>
              <p:spPr bwMode="auto">
                <a:xfrm>
                  <a:off x="8327530" y="4915139"/>
                  <a:ext cx="67565" cy="73826"/>
                </a:xfrm>
                <a:custGeom>
                  <a:avLst/>
                  <a:gdLst>
                    <a:gd name="T0" fmla="*/ 0 w 67"/>
                    <a:gd name="T1" fmla="*/ 0 h 67"/>
                    <a:gd name="T2" fmla="*/ 2147483647 w 67"/>
                    <a:gd name="T3" fmla="*/ 2147483647 h 67"/>
                    <a:gd name="T4" fmla="*/ 0 w 67"/>
                    <a:gd name="T5" fmla="*/ 2147483647 h 67"/>
                    <a:gd name="T6" fmla="*/ 0 w 67"/>
                    <a:gd name="T7" fmla="*/ 0 h 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67"/>
                    <a:gd name="T14" fmla="*/ 67 w 67"/>
                    <a:gd name="T15" fmla="*/ 67 h 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051" name="Rectangle 209"/>
                <p:cNvSpPr>
                  <a:spLocks noChangeArrowheads="1"/>
                </p:cNvSpPr>
                <p:nvPr/>
              </p:nvSpPr>
              <p:spPr bwMode="auto">
                <a:xfrm>
                  <a:off x="8407195" y="4408279"/>
                  <a:ext cx="479747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smtClean="0">
                      <a:solidFill>
                        <a:srgbClr val="000000"/>
                      </a:solidFill>
                      <a:ea typeface="굴림" charset="0"/>
                      <a:cs typeface="굴림" charset="0"/>
                    </a:rPr>
                    <a:t>To West</a:t>
                  </a:r>
                  <a:endParaRPr lang="en-US" altLang="ko-KR" sz="1400" smtClean="0">
                    <a:solidFill>
                      <a:srgbClr val="000000"/>
                    </a:solidFill>
                    <a:ea typeface="굴림" charset="0"/>
                    <a:cs typeface="굴림" charset="0"/>
                  </a:endParaRPr>
                </a:p>
              </p:txBody>
            </p:sp>
          </p:grpSp>
        </p:grpSp>
        <p:sp>
          <p:nvSpPr>
            <p:cNvPr id="168012" name="Rectangle 210"/>
            <p:cNvSpPr>
              <a:spLocks noChangeArrowheads="1"/>
            </p:cNvSpPr>
            <p:nvPr/>
          </p:nvSpPr>
          <p:spPr bwMode="auto">
            <a:xfrm>
              <a:off x="8407195" y="4624246"/>
              <a:ext cx="58541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To North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8013" name="Rectangle 211"/>
            <p:cNvSpPr>
              <a:spLocks noChangeArrowheads="1"/>
            </p:cNvSpPr>
            <p:nvPr/>
          </p:nvSpPr>
          <p:spPr bwMode="auto">
            <a:xfrm>
              <a:off x="8407195" y="4863352"/>
              <a:ext cx="57201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To South</a:t>
              </a:r>
              <a:endParaRPr lang="en-US" altLang="ko-KR" sz="14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</p:grpSp>
      <p:sp>
        <p:nvSpPr>
          <p:cNvPr id="393" name="Rectangle 216"/>
          <p:cNvSpPr>
            <a:spLocks noChangeArrowheads="1"/>
          </p:cNvSpPr>
          <p:nvPr/>
        </p:nvSpPr>
        <p:spPr bwMode="auto">
          <a:xfrm>
            <a:off x="5359400" y="2039938"/>
            <a:ext cx="1371600" cy="9969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200" smtClean="0">
              <a:solidFill>
                <a:srgbClr val="000000"/>
              </a:solidFill>
            </a:endParaRPr>
          </a:p>
        </p:txBody>
      </p:sp>
      <p:sp>
        <p:nvSpPr>
          <p:cNvPr id="394" name="Text Box 217"/>
          <p:cNvSpPr txBox="1">
            <a:spLocks noChangeArrowheads="1"/>
          </p:cNvSpPr>
          <p:nvPr/>
        </p:nvSpPr>
        <p:spPr bwMode="auto">
          <a:xfrm>
            <a:off x="5181600" y="1658938"/>
            <a:ext cx="26463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600" b="1" smtClean="0">
                <a:solidFill>
                  <a:srgbClr val="FF0000"/>
                </a:solidFill>
                <a:ea typeface="굴림" charset="0"/>
                <a:cs typeface="굴림" charset="0"/>
              </a:rPr>
              <a:t>Input Port with Buffers</a:t>
            </a:r>
          </a:p>
        </p:txBody>
      </p:sp>
      <p:sp>
        <p:nvSpPr>
          <p:cNvPr id="396" name="Text Box 219"/>
          <p:cNvSpPr txBox="1">
            <a:spLocks noChangeArrowheads="1"/>
          </p:cNvSpPr>
          <p:nvPr/>
        </p:nvSpPr>
        <p:spPr bwMode="auto">
          <a:xfrm>
            <a:off x="6942138" y="2039938"/>
            <a:ext cx="1820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600" b="1" smtClean="0">
                <a:solidFill>
                  <a:srgbClr val="0000FF"/>
                </a:solidFill>
                <a:ea typeface="굴림" charset="0"/>
                <a:cs typeface="굴림" charset="0"/>
              </a:rPr>
              <a:t>Control Logic</a:t>
            </a:r>
          </a:p>
        </p:txBody>
      </p:sp>
      <p:sp>
        <p:nvSpPr>
          <p:cNvPr id="398" name="Text Box 221"/>
          <p:cNvSpPr txBox="1">
            <a:spLocks noChangeArrowheads="1"/>
          </p:cNvSpPr>
          <p:nvPr/>
        </p:nvSpPr>
        <p:spPr bwMode="auto">
          <a:xfrm>
            <a:off x="7086600" y="5316538"/>
            <a:ext cx="1035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600" b="1" smtClean="0">
                <a:solidFill>
                  <a:srgbClr val="99CC00"/>
                </a:solidFill>
                <a:ea typeface="굴림" charset="0"/>
                <a:cs typeface="굴림" charset="0"/>
              </a:rPr>
              <a:t>Crossbar</a:t>
            </a:r>
          </a:p>
        </p:txBody>
      </p:sp>
      <p:sp>
        <p:nvSpPr>
          <p:cNvPr id="402" name="Rectangle 401"/>
          <p:cNvSpPr/>
          <p:nvPr/>
        </p:nvSpPr>
        <p:spPr>
          <a:xfrm>
            <a:off x="4648200" y="1506538"/>
            <a:ext cx="4343400" cy="44196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67981" name="Oval 404"/>
          <p:cNvSpPr>
            <a:spLocks noChangeArrowheads="1"/>
          </p:cNvSpPr>
          <p:nvPr/>
        </p:nvSpPr>
        <p:spPr bwMode="auto">
          <a:xfrm>
            <a:off x="152400" y="4859338"/>
            <a:ext cx="385763" cy="336550"/>
          </a:xfrm>
          <a:prstGeom prst="ellipse">
            <a:avLst/>
          </a:prstGeom>
          <a:solidFill>
            <a:srgbClr val="FF99CC"/>
          </a:solidFill>
          <a:ln w="9525">
            <a:solidFill>
              <a:srgbClr val="FF99CC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1"/>
            <a:r>
              <a:rPr kumimoji="1" lang="en-US" altLang="ko-KR" sz="1600" b="1" smtClean="0">
                <a:solidFill>
                  <a:srgbClr val="000000"/>
                </a:solidFill>
                <a:latin typeface="FrutigerNextLT Regular" charset="0"/>
                <a:ea typeface="굴림" charset="0"/>
                <a:cs typeface="굴림" charset="0"/>
              </a:rPr>
              <a:t>R</a:t>
            </a:r>
          </a:p>
        </p:txBody>
      </p:sp>
      <p:sp>
        <p:nvSpPr>
          <p:cNvPr id="167982" name="TextBox 405"/>
          <p:cNvSpPr txBox="1">
            <a:spLocks noChangeArrowheads="1"/>
          </p:cNvSpPr>
          <p:nvPr/>
        </p:nvSpPr>
        <p:spPr bwMode="auto">
          <a:xfrm>
            <a:off x="685800" y="4859338"/>
            <a:ext cx="850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Routers</a:t>
            </a:r>
          </a:p>
        </p:txBody>
      </p:sp>
      <p:sp>
        <p:nvSpPr>
          <p:cNvPr id="407" name="Rectangle 406"/>
          <p:cNvSpPr/>
          <p:nvPr/>
        </p:nvSpPr>
        <p:spPr>
          <a:xfrm>
            <a:off x="152400" y="5316538"/>
            <a:ext cx="4572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Tahoma"/>
              </a:rPr>
              <a:t>PE</a:t>
            </a:r>
          </a:p>
        </p:txBody>
      </p:sp>
      <p:sp>
        <p:nvSpPr>
          <p:cNvPr id="167984" name="TextBox 407"/>
          <p:cNvSpPr txBox="1">
            <a:spLocks noChangeArrowheads="1"/>
          </p:cNvSpPr>
          <p:nvPr/>
        </p:nvSpPr>
        <p:spPr bwMode="auto">
          <a:xfrm>
            <a:off x="762000" y="5327650"/>
            <a:ext cx="29162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Processing Element</a:t>
            </a:r>
          </a:p>
          <a:p>
            <a:pPr eaLnBrk="1" hangingPunct="1"/>
            <a:r>
              <a:rPr lang="en-US" sz="1600" i="1" smtClean="0">
                <a:solidFill>
                  <a:srgbClr val="000000"/>
                </a:solidFill>
              </a:rPr>
              <a:t>(Cores, L2 Banks, Memory Controllers etc)</a:t>
            </a:r>
          </a:p>
        </p:txBody>
      </p:sp>
      <p:grpSp>
        <p:nvGrpSpPr>
          <p:cNvPr id="23" name="Group 423"/>
          <p:cNvGrpSpPr>
            <a:grpSpLocks/>
          </p:cNvGrpSpPr>
          <p:nvPr/>
        </p:nvGrpSpPr>
        <p:grpSpPr bwMode="auto">
          <a:xfrm>
            <a:off x="6589713" y="2278063"/>
            <a:ext cx="1525587" cy="1341437"/>
            <a:chOff x="6666491" y="2677160"/>
            <a:chExt cx="1525063" cy="1341014"/>
          </a:xfrm>
        </p:grpSpPr>
        <p:grpSp>
          <p:nvGrpSpPr>
            <p:cNvPr id="167990" name="Group 420"/>
            <p:cNvGrpSpPr>
              <a:grpSpLocks/>
            </p:cNvGrpSpPr>
            <p:nvPr/>
          </p:nvGrpSpPr>
          <p:grpSpPr bwMode="auto">
            <a:xfrm>
              <a:off x="6667650" y="2681652"/>
              <a:ext cx="1523904" cy="1336522"/>
              <a:chOff x="6667650" y="2681652"/>
              <a:chExt cx="1523904" cy="1336522"/>
            </a:xfrm>
          </p:grpSpPr>
          <p:sp>
            <p:nvSpPr>
              <p:cNvPr id="197" name="Rectangle 27"/>
              <p:cNvSpPr>
                <a:spLocks noChangeArrowheads="1"/>
              </p:cNvSpPr>
              <p:nvPr/>
            </p:nvSpPr>
            <p:spPr bwMode="auto">
              <a:xfrm>
                <a:off x="7131469" y="2815229"/>
                <a:ext cx="1007716" cy="317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67993" name="Rectangle 28"/>
              <p:cNvSpPr>
                <a:spLocks noChangeArrowheads="1"/>
              </p:cNvSpPr>
              <p:nvPr/>
            </p:nvSpPr>
            <p:spPr bwMode="auto">
              <a:xfrm>
                <a:off x="7131529" y="2814978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7994" name="Rectangle 29"/>
              <p:cNvSpPr>
                <a:spLocks noChangeArrowheads="1"/>
              </p:cNvSpPr>
              <p:nvPr/>
            </p:nvSpPr>
            <p:spPr bwMode="auto">
              <a:xfrm>
                <a:off x="7241448" y="2821589"/>
                <a:ext cx="95010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Routing Unit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7995" name="Rectangle 30"/>
              <p:cNvSpPr>
                <a:spLocks noChangeArrowheads="1"/>
              </p:cNvSpPr>
              <p:nvPr/>
            </p:nvSpPr>
            <p:spPr bwMode="auto">
              <a:xfrm>
                <a:off x="7452209" y="2962629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7996" name="Rectangle 31"/>
              <p:cNvSpPr>
                <a:spLocks noChangeArrowheads="1"/>
              </p:cNvSpPr>
              <p:nvPr/>
            </p:nvSpPr>
            <p:spPr bwMode="auto">
              <a:xfrm>
                <a:off x="7493556" y="2962629"/>
                <a:ext cx="206224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RC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7997" name="Rectangle 32"/>
              <p:cNvSpPr>
                <a:spLocks noChangeArrowheads="1"/>
              </p:cNvSpPr>
              <p:nvPr/>
            </p:nvSpPr>
            <p:spPr bwMode="auto">
              <a:xfrm>
                <a:off x="7649862" y="2962629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203" name="Rectangle 33"/>
              <p:cNvSpPr>
                <a:spLocks noChangeArrowheads="1"/>
              </p:cNvSpPr>
              <p:nvPr/>
            </p:nvSpPr>
            <p:spPr bwMode="auto">
              <a:xfrm>
                <a:off x="7131469" y="3124694"/>
                <a:ext cx="1007716" cy="317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67999" name="Rectangle 34"/>
              <p:cNvSpPr>
                <a:spLocks noChangeArrowheads="1"/>
              </p:cNvSpPr>
              <p:nvPr/>
            </p:nvSpPr>
            <p:spPr bwMode="auto">
              <a:xfrm>
                <a:off x="7131529" y="3124604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8000" name="Rectangle 35"/>
              <p:cNvSpPr>
                <a:spLocks noChangeArrowheads="1"/>
              </p:cNvSpPr>
              <p:nvPr/>
            </p:nvSpPr>
            <p:spPr bwMode="auto">
              <a:xfrm>
                <a:off x="7241448" y="3134520"/>
                <a:ext cx="88750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Allocator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8001" name="Rectangle 36"/>
              <p:cNvSpPr>
                <a:spLocks noChangeArrowheads="1"/>
              </p:cNvSpPr>
              <p:nvPr/>
            </p:nvSpPr>
            <p:spPr bwMode="auto">
              <a:xfrm>
                <a:off x="7459268" y="327666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8002" name="Rectangle 37"/>
              <p:cNvSpPr>
                <a:spLocks noChangeArrowheads="1"/>
              </p:cNvSpPr>
              <p:nvPr/>
            </p:nvSpPr>
            <p:spPr bwMode="auto">
              <a:xfrm>
                <a:off x="7493556" y="3276661"/>
                <a:ext cx="20806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VA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8003" name="Rectangle 38"/>
              <p:cNvSpPr>
                <a:spLocks noChangeArrowheads="1"/>
              </p:cNvSpPr>
              <p:nvPr/>
            </p:nvSpPr>
            <p:spPr bwMode="auto">
              <a:xfrm>
                <a:off x="7643811" y="327666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8004" name="Rectangle 39"/>
              <p:cNvSpPr>
                <a:spLocks noChangeArrowheads="1"/>
              </p:cNvSpPr>
              <p:nvPr/>
            </p:nvSpPr>
            <p:spPr bwMode="auto">
              <a:xfrm>
                <a:off x="7131529" y="3434228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0" name="Rectangle 40"/>
              <p:cNvSpPr>
                <a:spLocks noChangeArrowheads="1"/>
              </p:cNvSpPr>
              <p:nvPr/>
            </p:nvSpPr>
            <p:spPr bwMode="auto">
              <a:xfrm>
                <a:off x="7131469" y="3434158"/>
                <a:ext cx="1007716" cy="317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68006" name="Rectangle 41"/>
              <p:cNvSpPr>
                <a:spLocks noChangeArrowheads="1"/>
              </p:cNvSpPr>
              <p:nvPr/>
            </p:nvSpPr>
            <p:spPr bwMode="auto">
              <a:xfrm>
                <a:off x="7390696" y="3439738"/>
                <a:ext cx="504514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Switch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8007" name="Rectangle 42"/>
              <p:cNvSpPr>
                <a:spLocks noChangeArrowheads="1"/>
              </p:cNvSpPr>
              <p:nvPr/>
            </p:nvSpPr>
            <p:spPr bwMode="auto">
              <a:xfrm>
                <a:off x="7222039" y="3581879"/>
                <a:ext cx="688642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Allocator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8008" name="Rectangle 44"/>
              <p:cNvSpPr>
                <a:spLocks noChangeArrowheads="1"/>
              </p:cNvSpPr>
              <p:nvPr/>
            </p:nvSpPr>
            <p:spPr bwMode="auto">
              <a:xfrm>
                <a:off x="7834481" y="3546384"/>
                <a:ext cx="22860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(SA)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68009" name="Freeform 46"/>
              <p:cNvSpPr>
                <a:spLocks/>
              </p:cNvSpPr>
              <p:nvPr/>
            </p:nvSpPr>
            <p:spPr bwMode="auto">
              <a:xfrm>
                <a:off x="6667650" y="2681652"/>
                <a:ext cx="463879" cy="907940"/>
              </a:xfrm>
              <a:custGeom>
                <a:avLst/>
                <a:gdLst>
                  <a:gd name="T0" fmla="*/ 2147483647 w 460"/>
                  <a:gd name="T1" fmla="*/ 2147483647 h 824"/>
                  <a:gd name="T2" fmla="*/ 2147483647 w 460"/>
                  <a:gd name="T3" fmla="*/ 2147483647 h 824"/>
                  <a:gd name="T4" fmla="*/ 2147483647 w 460"/>
                  <a:gd name="T5" fmla="*/ 0 h 824"/>
                  <a:gd name="T6" fmla="*/ 0 w 460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0"/>
                  <a:gd name="T13" fmla="*/ 0 h 824"/>
                  <a:gd name="T14" fmla="*/ 460 w 460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8010" name="Line 49"/>
              <p:cNvSpPr>
                <a:spLocks noChangeShapeType="1"/>
              </p:cNvSpPr>
              <p:nvPr/>
            </p:nvSpPr>
            <p:spPr bwMode="auto">
              <a:xfrm>
                <a:off x="7570196" y="3743854"/>
                <a:ext cx="1009" cy="27432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7991" name="Line 49"/>
            <p:cNvSpPr>
              <a:spLocks noChangeShapeType="1"/>
            </p:cNvSpPr>
            <p:nvPr/>
          </p:nvSpPr>
          <p:spPr bwMode="auto">
            <a:xfrm>
              <a:off x="6666491" y="2677160"/>
              <a:ext cx="1009" cy="13716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25" name="Rectangle 218"/>
          <p:cNvSpPr>
            <a:spLocks noChangeArrowheads="1"/>
          </p:cNvSpPr>
          <p:nvPr/>
        </p:nvSpPr>
        <p:spPr bwMode="auto">
          <a:xfrm>
            <a:off x="7008813" y="2386013"/>
            <a:ext cx="1096962" cy="100647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00" smtClean="0">
              <a:solidFill>
                <a:srgbClr val="000000"/>
              </a:solidFill>
            </a:endParaRPr>
          </a:p>
        </p:txBody>
      </p:sp>
      <p:sp>
        <p:nvSpPr>
          <p:cNvPr id="285" name="Title 1"/>
          <p:cNvSpPr txBox="1">
            <a:spLocks/>
          </p:cNvSpPr>
          <p:nvPr/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sz="4000" kern="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314" name="Title 1"/>
          <p:cNvSpPr txBox="1">
            <a:spLocks/>
          </p:cNvSpPr>
          <p:nvPr/>
        </p:nvSpPr>
        <p:spPr bwMode="auto">
          <a:xfrm>
            <a:off x="1524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sz="4000" kern="0" dirty="0">
                <a:solidFill>
                  <a:srgbClr val="006633"/>
                </a:solidFill>
                <a:latin typeface="Garamond"/>
              </a:rPr>
              <a:t>The Problem: Packet Scheduling</a:t>
            </a:r>
          </a:p>
        </p:txBody>
      </p:sp>
      <p:sp>
        <p:nvSpPr>
          <p:cNvPr id="167989" name="Slide Number Placeholder 3"/>
          <p:cNvSpPr txBox="1">
            <a:spLocks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08B15C70-9F4D-4544-8E76-828D2AB37FBC}" type="slidenum">
              <a:rPr lang="en-US" sz="1600" smtClean="0">
                <a:solidFill>
                  <a:srgbClr val="000000"/>
                </a:solidFill>
                <a:latin typeface="Garamond" charset="0"/>
              </a:rPr>
              <a:pPr algn="r" eaLnBrk="1" hangingPunct="1"/>
              <a:t>182</a:t>
            </a:fld>
            <a:endParaRPr lang="en-US" sz="1600" smtClean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4312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" grpId="0" animBg="1"/>
      <p:bldP spid="393" grpId="0" animBg="1"/>
      <p:bldP spid="394" grpId="0"/>
      <p:bldP spid="396" grpId="0"/>
      <p:bldP spid="398" grpId="0"/>
      <p:bldP spid="402" grpId="0" animBg="1"/>
      <p:bldP spid="425" grpId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85" name="Group 223"/>
          <p:cNvGrpSpPr>
            <a:grpSpLocks/>
          </p:cNvGrpSpPr>
          <p:nvPr/>
        </p:nvGrpSpPr>
        <p:grpSpPr bwMode="auto">
          <a:xfrm>
            <a:off x="133350" y="1543050"/>
            <a:ext cx="3505200" cy="3516313"/>
            <a:chOff x="133350" y="1738864"/>
            <a:chExt cx="3505455" cy="3516063"/>
          </a:xfrm>
        </p:grpSpPr>
        <p:grpSp>
          <p:nvGrpSpPr>
            <p:cNvPr id="169990" name="Group 477"/>
            <p:cNvGrpSpPr>
              <a:grpSpLocks/>
            </p:cNvGrpSpPr>
            <p:nvPr/>
          </p:nvGrpSpPr>
          <p:grpSpPr bwMode="auto">
            <a:xfrm>
              <a:off x="457200" y="1738864"/>
              <a:ext cx="3181605" cy="3516063"/>
              <a:chOff x="457200" y="1738864"/>
              <a:chExt cx="3181605" cy="3516063"/>
            </a:xfrm>
          </p:grpSpPr>
          <p:sp>
            <p:nvSpPr>
              <p:cNvPr id="169996" name="Freeform 4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>
                  <a:gd name="T0" fmla="*/ 0 w 127"/>
                  <a:gd name="T1" fmla="*/ 2147483647 h 522"/>
                  <a:gd name="T2" fmla="*/ 0 w 127"/>
                  <a:gd name="T3" fmla="*/ 2147483647 h 522"/>
                  <a:gd name="T4" fmla="*/ 2147483647 w 127"/>
                  <a:gd name="T5" fmla="*/ 2147483647 h 522"/>
                  <a:gd name="T6" fmla="*/ 2147483647 w 127"/>
                  <a:gd name="T7" fmla="*/ 0 h 522"/>
                  <a:gd name="T8" fmla="*/ 0 w 127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522"/>
                  <a:gd name="T17" fmla="*/ 127 w 127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9997" name="Freeform 5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>
                  <a:gd name="T0" fmla="*/ 0 w 127"/>
                  <a:gd name="T1" fmla="*/ 2147483647 h 522"/>
                  <a:gd name="T2" fmla="*/ 0 w 127"/>
                  <a:gd name="T3" fmla="*/ 2147483647 h 522"/>
                  <a:gd name="T4" fmla="*/ 2147483647 w 127"/>
                  <a:gd name="T5" fmla="*/ 2147483647 h 522"/>
                  <a:gd name="T6" fmla="*/ 2147483647 w 127"/>
                  <a:gd name="T7" fmla="*/ 0 h 522"/>
                  <a:gd name="T8" fmla="*/ 0 w 127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522"/>
                  <a:gd name="T17" fmla="*/ 127 w 127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9998" name="Freeform 6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>
                  <a:gd name="T0" fmla="*/ 2147483647 w 129"/>
                  <a:gd name="T1" fmla="*/ 2147483647 h 522"/>
                  <a:gd name="T2" fmla="*/ 2147483647 w 129"/>
                  <a:gd name="T3" fmla="*/ 2147483647 h 522"/>
                  <a:gd name="T4" fmla="*/ 0 w 129"/>
                  <a:gd name="T5" fmla="*/ 2147483647 h 522"/>
                  <a:gd name="T6" fmla="*/ 0 w 129"/>
                  <a:gd name="T7" fmla="*/ 0 h 522"/>
                  <a:gd name="T8" fmla="*/ 2147483647 w 129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9"/>
                  <a:gd name="T16" fmla="*/ 0 h 522"/>
                  <a:gd name="T17" fmla="*/ 129 w 129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9999" name="Freeform 7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>
                  <a:gd name="T0" fmla="*/ 2147483647 w 129"/>
                  <a:gd name="T1" fmla="*/ 2147483647 h 522"/>
                  <a:gd name="T2" fmla="*/ 2147483647 w 129"/>
                  <a:gd name="T3" fmla="*/ 2147483647 h 522"/>
                  <a:gd name="T4" fmla="*/ 0 w 129"/>
                  <a:gd name="T5" fmla="*/ 2147483647 h 522"/>
                  <a:gd name="T6" fmla="*/ 0 w 129"/>
                  <a:gd name="T7" fmla="*/ 0 h 522"/>
                  <a:gd name="T8" fmla="*/ 2147483647 w 129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9"/>
                  <a:gd name="T16" fmla="*/ 0 h 522"/>
                  <a:gd name="T17" fmla="*/ 129 w 129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0" name="Rectangle 8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1" name="Rectangle 9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2" name="Rectangle 10"/>
              <p:cNvSpPr>
                <a:spLocks noChangeArrowheads="1"/>
              </p:cNvSpPr>
              <p:nvPr/>
            </p:nvSpPr>
            <p:spPr bwMode="auto">
              <a:xfrm>
                <a:off x="1352688" y="1803874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03" name="Rectangle 11"/>
              <p:cNvSpPr>
                <a:spLocks noChangeArrowheads="1"/>
              </p:cNvSpPr>
              <p:nvPr/>
            </p:nvSpPr>
            <p:spPr bwMode="auto">
              <a:xfrm>
                <a:off x="1536222" y="1803874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0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04" name="Rectangle 13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5" name="Rectangle 14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6" name="Freeform 15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>
                  <a:gd name="T0" fmla="*/ 0 w 766"/>
                  <a:gd name="T1" fmla="*/ 0 h 843"/>
                  <a:gd name="T2" fmla="*/ 2147483647 w 766"/>
                  <a:gd name="T3" fmla="*/ 0 h 843"/>
                  <a:gd name="T4" fmla="*/ 2147483647 w 766"/>
                  <a:gd name="T5" fmla="*/ 2147483647 h 843"/>
                  <a:gd name="T6" fmla="*/ 2147483647 w 766"/>
                  <a:gd name="T7" fmla="*/ 2147483647 h 8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6"/>
                  <a:gd name="T13" fmla="*/ 0 h 843"/>
                  <a:gd name="T14" fmla="*/ 766 w 766"/>
                  <a:gd name="T15" fmla="*/ 843 h 8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6" h="843">
                    <a:moveTo>
                      <a:pt x="0" y="0"/>
                    </a:moveTo>
                    <a:lnTo>
                      <a:pt x="153" y="0"/>
                    </a:lnTo>
                    <a:lnTo>
                      <a:pt x="613" y="843"/>
                    </a:lnTo>
                    <a:lnTo>
                      <a:pt x="766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7" name="Freeform 16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>
                  <a:gd name="T0" fmla="*/ 2147483647 w 766"/>
                  <a:gd name="T1" fmla="*/ 0 h 843"/>
                  <a:gd name="T2" fmla="*/ 2147483647 w 766"/>
                  <a:gd name="T3" fmla="*/ 0 h 843"/>
                  <a:gd name="T4" fmla="*/ 2147483647 w 766"/>
                  <a:gd name="T5" fmla="*/ 2147483647 h 843"/>
                  <a:gd name="T6" fmla="*/ 0 w 766"/>
                  <a:gd name="T7" fmla="*/ 2147483647 h 8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6"/>
                  <a:gd name="T13" fmla="*/ 0 h 843"/>
                  <a:gd name="T14" fmla="*/ 766 w 766"/>
                  <a:gd name="T15" fmla="*/ 843 h 8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6" h="843">
                    <a:moveTo>
                      <a:pt x="766" y="0"/>
                    </a:moveTo>
                    <a:lnTo>
                      <a:pt x="613" y="0"/>
                    </a:lnTo>
                    <a:lnTo>
                      <a:pt x="153" y="843"/>
                    </a:lnTo>
                    <a:lnTo>
                      <a:pt x="0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8" name="Line 17"/>
              <p:cNvSpPr>
                <a:spLocks noChangeShapeType="1"/>
              </p:cNvSpPr>
              <p:nvPr/>
            </p:nvSpPr>
            <p:spPr bwMode="auto">
              <a:xfrm>
                <a:off x="3330224" y="330792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09" name="Freeform 18"/>
              <p:cNvSpPr>
                <a:spLocks/>
              </p:cNvSpPr>
              <p:nvPr/>
            </p:nvSpPr>
            <p:spPr bwMode="auto">
              <a:xfrm>
                <a:off x="3571240" y="3271563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10" name="Line 19"/>
              <p:cNvSpPr>
                <a:spLocks noChangeShapeType="1"/>
              </p:cNvSpPr>
              <p:nvPr/>
            </p:nvSpPr>
            <p:spPr bwMode="auto">
              <a:xfrm>
                <a:off x="3330224" y="4237902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11" name="Freeform 20"/>
              <p:cNvSpPr>
                <a:spLocks/>
              </p:cNvSpPr>
              <p:nvPr/>
            </p:nvSpPr>
            <p:spPr bwMode="auto">
              <a:xfrm>
                <a:off x="3571240" y="420154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12" name="Rectangle 27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8"/>
              <p:cNvSpPr>
                <a:spLocks noChangeArrowheads="1"/>
              </p:cNvSpPr>
              <p:nvPr/>
            </p:nvSpPr>
            <p:spPr bwMode="auto">
              <a:xfrm>
                <a:off x="2375063" y="1872205"/>
                <a:ext cx="1008136" cy="3174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70014" name="Rectangle 29"/>
              <p:cNvSpPr>
                <a:spLocks noChangeArrowheads="1"/>
              </p:cNvSpPr>
              <p:nvPr/>
            </p:nvSpPr>
            <p:spPr bwMode="auto">
              <a:xfrm>
                <a:off x="2485158" y="1878801"/>
                <a:ext cx="95010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Routing Unit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15" name="Rectangle 30"/>
              <p:cNvSpPr>
                <a:spLocks noChangeArrowheads="1"/>
              </p:cNvSpPr>
              <p:nvPr/>
            </p:nvSpPr>
            <p:spPr bwMode="auto">
              <a:xfrm>
                <a:off x="2695919" y="201984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16" name="Rectangle 31"/>
              <p:cNvSpPr>
                <a:spLocks noChangeArrowheads="1"/>
              </p:cNvSpPr>
              <p:nvPr/>
            </p:nvSpPr>
            <p:spPr bwMode="auto">
              <a:xfrm>
                <a:off x="2737266" y="2019841"/>
                <a:ext cx="206224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RC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17" name="Rectangle 32"/>
              <p:cNvSpPr>
                <a:spLocks noChangeArrowheads="1"/>
              </p:cNvSpPr>
              <p:nvPr/>
            </p:nvSpPr>
            <p:spPr bwMode="auto">
              <a:xfrm>
                <a:off x="2893572" y="201984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18" name="Rectangle 33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19" name="Rectangle 34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20" name="Rectangle 35"/>
              <p:cNvSpPr>
                <a:spLocks noChangeArrowheads="1"/>
              </p:cNvSpPr>
              <p:nvPr/>
            </p:nvSpPr>
            <p:spPr bwMode="auto">
              <a:xfrm>
                <a:off x="2485158" y="2191732"/>
                <a:ext cx="88750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Allocator</a:t>
                </a:r>
                <a:endParaRPr lang="en-US" altLang="ko-KR" sz="16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21" name="Rectangle 36"/>
              <p:cNvSpPr>
                <a:spLocks noChangeArrowheads="1"/>
              </p:cNvSpPr>
              <p:nvPr/>
            </p:nvSpPr>
            <p:spPr bwMode="auto">
              <a:xfrm>
                <a:off x="2702978" y="2333873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22" name="Rectangle 37"/>
              <p:cNvSpPr>
                <a:spLocks noChangeArrowheads="1"/>
              </p:cNvSpPr>
              <p:nvPr/>
            </p:nvSpPr>
            <p:spPr bwMode="auto">
              <a:xfrm>
                <a:off x="2737266" y="2333873"/>
                <a:ext cx="20806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VA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23" name="Rectangle 38"/>
              <p:cNvSpPr>
                <a:spLocks noChangeArrowheads="1"/>
              </p:cNvSpPr>
              <p:nvPr/>
            </p:nvSpPr>
            <p:spPr bwMode="auto">
              <a:xfrm>
                <a:off x="2887521" y="2333873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24" name="Rectangle 39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25" name="Rectangle 40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26" name="Rectangle 41"/>
              <p:cNvSpPr>
                <a:spLocks noChangeArrowheads="1"/>
              </p:cNvSpPr>
              <p:nvPr/>
            </p:nvSpPr>
            <p:spPr bwMode="auto">
              <a:xfrm>
                <a:off x="2634406" y="2496950"/>
                <a:ext cx="50451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Switch</a:t>
                </a:r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27" name="Rectangle 42"/>
              <p:cNvSpPr>
                <a:spLocks noChangeArrowheads="1"/>
              </p:cNvSpPr>
              <p:nvPr/>
            </p:nvSpPr>
            <p:spPr bwMode="auto">
              <a:xfrm>
                <a:off x="2465749" y="2590800"/>
                <a:ext cx="688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Allocator </a:t>
                </a:r>
                <a:endParaRPr lang="en-US" altLang="ko-KR" sz="16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28" name="Rectangle 44"/>
              <p:cNvSpPr>
                <a:spLocks noChangeArrowheads="1"/>
              </p:cNvSpPr>
              <p:nvPr/>
            </p:nvSpPr>
            <p:spPr bwMode="auto">
              <a:xfrm>
                <a:off x="3078191" y="2603596"/>
                <a:ext cx="22860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(SA)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29" name="Freeform 46"/>
              <p:cNvSpPr>
                <a:spLocks/>
              </p:cNvSpPr>
              <p:nvPr/>
            </p:nvSpPr>
            <p:spPr bwMode="auto">
              <a:xfrm>
                <a:off x="1911360" y="1738864"/>
                <a:ext cx="463879" cy="907940"/>
              </a:xfrm>
              <a:custGeom>
                <a:avLst/>
                <a:gdLst>
                  <a:gd name="T0" fmla="*/ 2147483647 w 460"/>
                  <a:gd name="T1" fmla="*/ 2147483647 h 824"/>
                  <a:gd name="T2" fmla="*/ 2147483647 w 460"/>
                  <a:gd name="T3" fmla="*/ 2147483647 h 824"/>
                  <a:gd name="T4" fmla="*/ 2147483647 w 460"/>
                  <a:gd name="T5" fmla="*/ 0 h 824"/>
                  <a:gd name="T6" fmla="*/ 0 w 460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0"/>
                  <a:gd name="T13" fmla="*/ 0 h 824"/>
                  <a:gd name="T14" fmla="*/ 460 w 460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0" name="Line 47"/>
              <p:cNvSpPr>
                <a:spLocks noChangeShapeType="1"/>
              </p:cNvSpPr>
              <p:nvPr/>
            </p:nvSpPr>
            <p:spPr bwMode="auto">
              <a:xfrm>
                <a:off x="1911360" y="1738864"/>
                <a:ext cx="1008" cy="62806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1" name="Freeform 48"/>
              <p:cNvSpPr>
                <a:spLocks/>
              </p:cNvSpPr>
              <p:nvPr/>
            </p:nvSpPr>
            <p:spPr bwMode="auto">
              <a:xfrm>
                <a:off x="1878081" y="1782939"/>
                <a:ext cx="67565" cy="73825"/>
              </a:xfrm>
              <a:custGeom>
                <a:avLst/>
                <a:gdLst>
                  <a:gd name="T0" fmla="*/ 2147483647 w 159"/>
                  <a:gd name="T1" fmla="*/ 2147483647 h 159"/>
                  <a:gd name="T2" fmla="*/ 0 w 159"/>
                  <a:gd name="T3" fmla="*/ 0 h 159"/>
                  <a:gd name="T4" fmla="*/ 2147483647 w 159"/>
                  <a:gd name="T5" fmla="*/ 0 h 159"/>
                  <a:gd name="T6" fmla="*/ 2147483647 w 159"/>
                  <a:gd name="T7" fmla="*/ 2147483647 h 15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9"/>
                  <a:gd name="T13" fmla="*/ 0 h 159"/>
                  <a:gd name="T14" fmla="*/ 159 w 159"/>
                  <a:gd name="T15" fmla="*/ 159 h 15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9" h="159">
                    <a:moveTo>
                      <a:pt x="80" y="159"/>
                    </a:moveTo>
                    <a:lnTo>
                      <a:pt x="0" y="0"/>
                    </a:lnTo>
                    <a:cubicBezTo>
                      <a:pt x="50" y="25"/>
                      <a:pt x="109" y="25"/>
                      <a:pt x="159" y="0"/>
                    </a:cubicBezTo>
                    <a:lnTo>
                      <a:pt x="80" y="15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2" name="Line 49"/>
              <p:cNvSpPr>
                <a:spLocks noChangeShapeType="1"/>
              </p:cNvSpPr>
              <p:nvPr/>
            </p:nvSpPr>
            <p:spPr bwMode="auto">
              <a:xfrm>
                <a:off x="2813906" y="2801066"/>
                <a:ext cx="1009" cy="202744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3" name="Freeform 50"/>
              <p:cNvSpPr>
                <a:spLocks/>
              </p:cNvSpPr>
              <p:nvPr/>
            </p:nvSpPr>
            <p:spPr bwMode="auto">
              <a:xfrm>
                <a:off x="2780629" y="2994994"/>
                <a:ext cx="67565" cy="73825"/>
              </a:xfrm>
              <a:custGeom>
                <a:avLst/>
                <a:gdLst>
                  <a:gd name="T0" fmla="*/ 2147483647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0 h 67"/>
                  <a:gd name="T6" fmla="*/ 2147483647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67" y="0"/>
                    </a:moveTo>
                    <a:lnTo>
                      <a:pt x="33" y="67"/>
                    </a:lnTo>
                    <a:lnTo>
                      <a:pt x="0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4" name="Line 51"/>
              <p:cNvSpPr>
                <a:spLocks noChangeShapeType="1"/>
              </p:cNvSpPr>
              <p:nvPr/>
            </p:nvSpPr>
            <p:spPr bwMode="auto">
              <a:xfrm>
                <a:off x="467284" y="2088156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5" name="Freeform 52"/>
              <p:cNvSpPr>
                <a:spLocks/>
              </p:cNvSpPr>
              <p:nvPr/>
            </p:nvSpPr>
            <p:spPr bwMode="auto">
              <a:xfrm>
                <a:off x="992677" y="2050693"/>
                <a:ext cx="68573" cy="74927"/>
              </a:xfrm>
              <a:custGeom>
                <a:avLst/>
                <a:gdLst>
                  <a:gd name="T0" fmla="*/ 0 w 68"/>
                  <a:gd name="T1" fmla="*/ 0 h 68"/>
                  <a:gd name="T2" fmla="*/ 2147483647 w 68"/>
                  <a:gd name="T3" fmla="*/ 2147483647 h 68"/>
                  <a:gd name="T4" fmla="*/ 0 w 68"/>
                  <a:gd name="T5" fmla="*/ 2147483647 h 68"/>
                  <a:gd name="T6" fmla="*/ 0 w 68"/>
                  <a:gd name="T7" fmla="*/ 0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8"/>
                  <a:gd name="T14" fmla="*/ 68 w 68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6" name="Freeform 55"/>
              <p:cNvSpPr>
                <a:spLocks/>
              </p:cNvSpPr>
              <p:nvPr/>
            </p:nvSpPr>
            <p:spPr bwMode="auto">
              <a:xfrm>
                <a:off x="2106996" y="2082647"/>
                <a:ext cx="132104" cy="1225278"/>
              </a:xfrm>
              <a:custGeom>
                <a:avLst/>
                <a:gdLst>
                  <a:gd name="T0" fmla="*/ 0 w 131"/>
                  <a:gd name="T1" fmla="*/ 0 h 1112"/>
                  <a:gd name="T2" fmla="*/ 2147483647 w 131"/>
                  <a:gd name="T3" fmla="*/ 0 h 1112"/>
                  <a:gd name="T4" fmla="*/ 2147483647 w 131"/>
                  <a:gd name="T5" fmla="*/ 2147483647 h 1112"/>
                  <a:gd name="T6" fmla="*/ 2147483647 w 131"/>
                  <a:gd name="T7" fmla="*/ 2147483647 h 1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1"/>
                  <a:gd name="T13" fmla="*/ 0 h 1112"/>
                  <a:gd name="T14" fmla="*/ 131 w 131"/>
                  <a:gd name="T15" fmla="*/ 1112 h 1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1" h="1112">
                    <a:moveTo>
                      <a:pt x="0" y="0"/>
                    </a:moveTo>
                    <a:lnTo>
                      <a:pt x="88" y="0"/>
                    </a:lnTo>
                    <a:lnTo>
                      <a:pt x="88" y="1112"/>
                    </a:lnTo>
                    <a:lnTo>
                      <a:pt x="131" y="1112"/>
                    </a:lnTo>
                  </a:path>
                </a:pathLst>
              </a:custGeom>
              <a:noFill/>
              <a:ln w="17463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7" name="Freeform 56"/>
              <p:cNvSpPr>
                <a:spLocks/>
              </p:cNvSpPr>
              <p:nvPr/>
            </p:nvSpPr>
            <p:spPr bwMode="auto">
              <a:xfrm>
                <a:off x="2231033" y="3271563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8" name="Line 61"/>
              <p:cNvSpPr>
                <a:spLocks noChangeShapeType="1"/>
              </p:cNvSpPr>
              <p:nvPr/>
            </p:nvSpPr>
            <p:spPr bwMode="auto">
              <a:xfrm>
                <a:off x="1189322" y="1876598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39" name="Line 62"/>
              <p:cNvSpPr>
                <a:spLocks noChangeShapeType="1"/>
              </p:cNvSpPr>
              <p:nvPr/>
            </p:nvSpPr>
            <p:spPr bwMode="auto">
              <a:xfrm>
                <a:off x="1679420" y="1876598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0" name="Freeform 63"/>
              <p:cNvSpPr>
                <a:spLocks/>
              </p:cNvSpPr>
              <p:nvPr/>
            </p:nvSpPr>
            <p:spPr bwMode="auto">
              <a:xfrm>
                <a:off x="1767154" y="1840236"/>
                <a:ext cx="66557" cy="73825"/>
              </a:xfrm>
              <a:custGeom>
                <a:avLst/>
                <a:gdLst>
                  <a:gd name="T0" fmla="*/ 0 w 66"/>
                  <a:gd name="T1" fmla="*/ 0 h 67"/>
                  <a:gd name="T2" fmla="*/ 2147483647 w 66"/>
                  <a:gd name="T3" fmla="*/ 2147483647 h 67"/>
                  <a:gd name="T4" fmla="*/ 0 w 66"/>
                  <a:gd name="T5" fmla="*/ 2147483647 h 67"/>
                  <a:gd name="T6" fmla="*/ 0 w 66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67"/>
                  <a:gd name="T14" fmla="*/ 66 w 66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1" name="Line 64"/>
              <p:cNvSpPr>
                <a:spLocks noChangeShapeType="1"/>
              </p:cNvSpPr>
              <p:nvPr/>
            </p:nvSpPr>
            <p:spPr bwMode="auto">
              <a:xfrm>
                <a:off x="1189322" y="230191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2" name="Line 65"/>
              <p:cNvSpPr>
                <a:spLocks noChangeShapeType="1"/>
              </p:cNvSpPr>
              <p:nvPr/>
            </p:nvSpPr>
            <p:spPr bwMode="auto">
              <a:xfrm>
                <a:off x="1679420" y="230191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3" name="Freeform 66"/>
              <p:cNvSpPr>
                <a:spLocks/>
              </p:cNvSpPr>
              <p:nvPr/>
            </p:nvSpPr>
            <p:spPr bwMode="auto">
              <a:xfrm>
                <a:off x="1767154" y="2265558"/>
                <a:ext cx="66557" cy="73825"/>
              </a:xfrm>
              <a:custGeom>
                <a:avLst/>
                <a:gdLst>
                  <a:gd name="T0" fmla="*/ 0 w 66"/>
                  <a:gd name="T1" fmla="*/ 0 h 67"/>
                  <a:gd name="T2" fmla="*/ 2147483647 w 66"/>
                  <a:gd name="T3" fmla="*/ 2147483647 h 67"/>
                  <a:gd name="T4" fmla="*/ 0 w 66"/>
                  <a:gd name="T5" fmla="*/ 2147483647 h 67"/>
                  <a:gd name="T6" fmla="*/ 0 w 66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67"/>
                  <a:gd name="T14" fmla="*/ 66 w 66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4" name="Line 67"/>
              <p:cNvSpPr>
                <a:spLocks noChangeShapeType="1"/>
              </p:cNvSpPr>
              <p:nvPr/>
            </p:nvSpPr>
            <p:spPr bwMode="auto">
              <a:xfrm>
                <a:off x="1191339" y="2088156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5" name="Line 68"/>
              <p:cNvSpPr>
                <a:spLocks noChangeShapeType="1"/>
              </p:cNvSpPr>
              <p:nvPr/>
            </p:nvSpPr>
            <p:spPr bwMode="auto">
              <a:xfrm>
                <a:off x="1681437" y="2088156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6" name="Freeform 69"/>
              <p:cNvSpPr>
                <a:spLocks/>
              </p:cNvSpPr>
              <p:nvPr/>
            </p:nvSpPr>
            <p:spPr bwMode="auto">
              <a:xfrm>
                <a:off x="1768162" y="2050693"/>
                <a:ext cx="68573" cy="74927"/>
              </a:xfrm>
              <a:custGeom>
                <a:avLst/>
                <a:gdLst>
                  <a:gd name="T0" fmla="*/ 0 w 68"/>
                  <a:gd name="T1" fmla="*/ 0 h 68"/>
                  <a:gd name="T2" fmla="*/ 2147483647 w 68"/>
                  <a:gd name="T3" fmla="*/ 2147483647 h 68"/>
                  <a:gd name="T4" fmla="*/ 0 w 68"/>
                  <a:gd name="T5" fmla="*/ 2147483647 h 68"/>
                  <a:gd name="T6" fmla="*/ 0 w 68"/>
                  <a:gd name="T7" fmla="*/ 0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8"/>
                  <a:gd name="T14" fmla="*/ 68 w 68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7" name="Line 70"/>
              <p:cNvSpPr>
                <a:spLocks noChangeShapeType="1"/>
              </p:cNvSpPr>
              <p:nvPr/>
            </p:nvSpPr>
            <p:spPr bwMode="auto">
              <a:xfrm>
                <a:off x="2091869" y="3772914"/>
                <a:ext cx="14723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8" name="Freeform 71"/>
              <p:cNvSpPr>
                <a:spLocks/>
              </p:cNvSpPr>
              <p:nvPr/>
            </p:nvSpPr>
            <p:spPr bwMode="auto">
              <a:xfrm>
                <a:off x="2231033" y="3736552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49" name="Freeform 72"/>
              <p:cNvSpPr>
                <a:spLocks/>
              </p:cNvSpPr>
              <p:nvPr/>
            </p:nvSpPr>
            <p:spPr bwMode="auto">
              <a:xfrm>
                <a:off x="2015228" y="4234596"/>
                <a:ext cx="223872" cy="732743"/>
              </a:xfrm>
              <a:custGeom>
                <a:avLst/>
                <a:gdLst>
                  <a:gd name="T0" fmla="*/ 0 w 222"/>
                  <a:gd name="T1" fmla="*/ 2147483647 h 665"/>
                  <a:gd name="T2" fmla="*/ 2147483647 w 222"/>
                  <a:gd name="T3" fmla="*/ 2147483647 h 665"/>
                  <a:gd name="T4" fmla="*/ 2147483647 w 222"/>
                  <a:gd name="T5" fmla="*/ 0 h 665"/>
                  <a:gd name="T6" fmla="*/ 2147483647 w 222"/>
                  <a:gd name="T7" fmla="*/ 0 h 66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2"/>
                  <a:gd name="T13" fmla="*/ 0 h 665"/>
                  <a:gd name="T14" fmla="*/ 222 w 222"/>
                  <a:gd name="T15" fmla="*/ 665 h 66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2" h="665">
                    <a:moveTo>
                      <a:pt x="0" y="665"/>
                    </a:moveTo>
                    <a:lnTo>
                      <a:pt x="129" y="665"/>
                    </a:lnTo>
                    <a:lnTo>
                      <a:pt x="129" y="0"/>
                    </a:lnTo>
                    <a:lnTo>
                      <a:pt x="222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50" name="Freeform 73"/>
              <p:cNvSpPr>
                <a:spLocks/>
              </p:cNvSpPr>
              <p:nvPr/>
            </p:nvSpPr>
            <p:spPr bwMode="auto">
              <a:xfrm>
                <a:off x="2231033" y="4198235"/>
                <a:ext cx="67565" cy="73825"/>
              </a:xfrm>
              <a:custGeom>
                <a:avLst/>
                <a:gdLst>
                  <a:gd name="T0" fmla="*/ 0 w 67"/>
                  <a:gd name="T1" fmla="*/ 2147483647 h 67"/>
                  <a:gd name="T2" fmla="*/ 2147483647 w 67"/>
                  <a:gd name="T3" fmla="*/ 2147483647 h 67"/>
                  <a:gd name="T4" fmla="*/ 0 w 67"/>
                  <a:gd name="T5" fmla="*/ 0 h 67"/>
                  <a:gd name="T6" fmla="*/ 0 w 67"/>
                  <a:gd name="T7" fmla="*/ 2147483647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67"/>
                    </a:moveTo>
                    <a:lnTo>
                      <a:pt x="67" y="33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51" name="Rectangle 74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52" name="Rectangle 75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53" name="Rectangle 76"/>
              <p:cNvSpPr>
                <a:spLocks noChangeArrowheads="1"/>
              </p:cNvSpPr>
              <p:nvPr/>
            </p:nvSpPr>
            <p:spPr bwMode="auto">
              <a:xfrm>
                <a:off x="1352688" y="2013229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54" name="Rectangle 77"/>
              <p:cNvSpPr>
                <a:spLocks noChangeArrowheads="1"/>
              </p:cNvSpPr>
              <p:nvPr/>
            </p:nvSpPr>
            <p:spPr bwMode="auto">
              <a:xfrm>
                <a:off x="1536222" y="2013229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1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55" name="Rectangle 78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56" name="Rectangle 79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57" name="Rectangle 80"/>
              <p:cNvSpPr>
                <a:spLocks noChangeArrowheads="1"/>
              </p:cNvSpPr>
              <p:nvPr/>
            </p:nvSpPr>
            <p:spPr bwMode="auto">
              <a:xfrm>
                <a:off x="1352688" y="2221483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58" name="Rectangle 81"/>
              <p:cNvSpPr>
                <a:spLocks noChangeArrowheads="1"/>
              </p:cNvSpPr>
              <p:nvPr/>
            </p:nvSpPr>
            <p:spPr bwMode="auto">
              <a:xfrm>
                <a:off x="1536222" y="2221483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2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0059" name="Freeform 82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0" name="Freeform 83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1" name="Freeform 84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2" name="Freeform 85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3" name="Rectangle 87"/>
              <p:cNvSpPr>
                <a:spLocks noChangeArrowheads="1"/>
              </p:cNvSpPr>
              <p:nvPr/>
            </p:nvSpPr>
            <p:spPr bwMode="auto">
              <a:xfrm>
                <a:off x="1262937" y="2516784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4" name="Line 91"/>
              <p:cNvSpPr>
                <a:spLocks noChangeShapeType="1"/>
              </p:cNvSpPr>
              <p:nvPr/>
            </p:nvSpPr>
            <p:spPr bwMode="auto">
              <a:xfrm>
                <a:off x="464259" y="2804371"/>
                <a:ext cx="53346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5" name="Freeform 92"/>
              <p:cNvSpPr>
                <a:spLocks/>
              </p:cNvSpPr>
              <p:nvPr/>
            </p:nvSpPr>
            <p:spPr bwMode="auto">
              <a:xfrm>
                <a:off x="989652" y="2766907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6" name="Line 94"/>
              <p:cNvSpPr>
                <a:spLocks noChangeShapeType="1"/>
              </p:cNvSpPr>
              <p:nvPr/>
            </p:nvSpPr>
            <p:spPr bwMode="auto">
              <a:xfrm>
                <a:off x="1186296" y="2592812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7" name="Line 95"/>
              <p:cNvSpPr>
                <a:spLocks noChangeShapeType="1"/>
              </p:cNvSpPr>
              <p:nvPr/>
            </p:nvSpPr>
            <p:spPr bwMode="auto">
              <a:xfrm>
                <a:off x="1676395" y="2592812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8" name="Freeform 96"/>
              <p:cNvSpPr>
                <a:spLocks/>
              </p:cNvSpPr>
              <p:nvPr/>
            </p:nvSpPr>
            <p:spPr bwMode="auto">
              <a:xfrm>
                <a:off x="1763120" y="255534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69" name="Line 97"/>
              <p:cNvSpPr>
                <a:spLocks noChangeShapeType="1"/>
              </p:cNvSpPr>
              <p:nvPr/>
            </p:nvSpPr>
            <p:spPr bwMode="auto">
              <a:xfrm>
                <a:off x="1186296" y="3018133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0" name="Line 98"/>
              <p:cNvSpPr>
                <a:spLocks noChangeShapeType="1"/>
              </p:cNvSpPr>
              <p:nvPr/>
            </p:nvSpPr>
            <p:spPr bwMode="auto">
              <a:xfrm>
                <a:off x="1676395" y="3018133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1" name="Freeform 99"/>
              <p:cNvSpPr>
                <a:spLocks/>
              </p:cNvSpPr>
              <p:nvPr/>
            </p:nvSpPr>
            <p:spPr bwMode="auto">
              <a:xfrm>
                <a:off x="1763120" y="298067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2" name="Line 100"/>
              <p:cNvSpPr>
                <a:spLocks noChangeShapeType="1"/>
              </p:cNvSpPr>
              <p:nvPr/>
            </p:nvSpPr>
            <p:spPr bwMode="auto">
              <a:xfrm>
                <a:off x="1188313" y="2804371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3" name="Line 101"/>
              <p:cNvSpPr>
                <a:spLocks noChangeShapeType="1"/>
              </p:cNvSpPr>
              <p:nvPr/>
            </p:nvSpPr>
            <p:spPr bwMode="auto">
              <a:xfrm>
                <a:off x="1677403" y="2804371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4" name="Freeform 102"/>
              <p:cNvSpPr>
                <a:spLocks/>
              </p:cNvSpPr>
              <p:nvPr/>
            </p:nvSpPr>
            <p:spPr bwMode="auto">
              <a:xfrm>
                <a:off x="1765137" y="2766907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5" name="Rectangle 103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6" name="Rectangle 104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7" name="Rectangle 107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8" name="Rectangle 108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79" name="Freeform 109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0" name="Freeform 110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1" name="Freeform 111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2" name="Freeform 112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3" name="Rectangle 113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4" name="Rectangle 114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5" name="Line 118"/>
              <p:cNvSpPr>
                <a:spLocks noChangeShapeType="1"/>
              </p:cNvSpPr>
              <p:nvPr/>
            </p:nvSpPr>
            <p:spPr bwMode="auto">
              <a:xfrm>
                <a:off x="462242" y="3524993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6" name="Freeform 119"/>
              <p:cNvSpPr>
                <a:spLocks/>
              </p:cNvSpPr>
              <p:nvPr/>
            </p:nvSpPr>
            <p:spPr bwMode="auto">
              <a:xfrm>
                <a:off x="987636" y="348752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7" name="Line 121"/>
              <p:cNvSpPr>
                <a:spLocks noChangeShapeType="1"/>
              </p:cNvSpPr>
              <p:nvPr/>
            </p:nvSpPr>
            <p:spPr bwMode="auto">
              <a:xfrm>
                <a:off x="1184280" y="3313434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8" name="Line 122"/>
              <p:cNvSpPr>
                <a:spLocks noChangeShapeType="1"/>
              </p:cNvSpPr>
              <p:nvPr/>
            </p:nvSpPr>
            <p:spPr bwMode="auto">
              <a:xfrm>
                <a:off x="1674378" y="3313434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89" name="Freeform 123"/>
              <p:cNvSpPr>
                <a:spLocks/>
              </p:cNvSpPr>
              <p:nvPr/>
            </p:nvSpPr>
            <p:spPr bwMode="auto">
              <a:xfrm>
                <a:off x="1761103" y="3277073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0" name="Line 124"/>
              <p:cNvSpPr>
                <a:spLocks noChangeShapeType="1"/>
              </p:cNvSpPr>
              <p:nvPr/>
            </p:nvSpPr>
            <p:spPr bwMode="auto">
              <a:xfrm>
                <a:off x="1184280" y="3738755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1" name="Line 125"/>
              <p:cNvSpPr>
                <a:spLocks noChangeShapeType="1"/>
              </p:cNvSpPr>
              <p:nvPr/>
            </p:nvSpPr>
            <p:spPr bwMode="auto">
              <a:xfrm>
                <a:off x="1674378" y="3738755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2" name="Freeform 126"/>
              <p:cNvSpPr>
                <a:spLocks/>
              </p:cNvSpPr>
              <p:nvPr/>
            </p:nvSpPr>
            <p:spPr bwMode="auto">
              <a:xfrm>
                <a:off x="1761103" y="3702394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3" name="Line 127"/>
              <p:cNvSpPr>
                <a:spLocks noChangeShapeType="1"/>
              </p:cNvSpPr>
              <p:nvPr/>
            </p:nvSpPr>
            <p:spPr bwMode="auto">
              <a:xfrm>
                <a:off x="1186296" y="3524993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4" name="Line 128"/>
              <p:cNvSpPr>
                <a:spLocks noChangeShapeType="1"/>
              </p:cNvSpPr>
              <p:nvPr/>
            </p:nvSpPr>
            <p:spPr bwMode="auto">
              <a:xfrm>
                <a:off x="1676395" y="3524993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5" name="Freeform 129"/>
              <p:cNvSpPr>
                <a:spLocks/>
              </p:cNvSpPr>
              <p:nvPr/>
            </p:nvSpPr>
            <p:spPr bwMode="auto">
              <a:xfrm>
                <a:off x="1763120" y="348752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6" name="Rectangle 130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7" name="Rectangle 131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8" name="Rectangle 134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099" name="Rectangle 135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0" name="Freeform 138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1" name="Freeform 139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2" name="Freeform 140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3" name="Freeform 141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4" name="Rectangle 142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5" name="Rectangle 143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6" name="Line 147"/>
              <p:cNvSpPr>
                <a:spLocks noChangeShapeType="1"/>
              </p:cNvSpPr>
              <p:nvPr/>
            </p:nvSpPr>
            <p:spPr bwMode="auto">
              <a:xfrm>
                <a:off x="459217" y="4246717"/>
                <a:ext cx="53346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7" name="Freeform 148"/>
              <p:cNvSpPr>
                <a:spLocks/>
              </p:cNvSpPr>
              <p:nvPr/>
            </p:nvSpPr>
            <p:spPr bwMode="auto">
              <a:xfrm>
                <a:off x="984610" y="4209254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8" name="Line 150"/>
              <p:cNvSpPr>
                <a:spLocks noChangeShapeType="1"/>
              </p:cNvSpPr>
              <p:nvPr/>
            </p:nvSpPr>
            <p:spPr bwMode="auto">
              <a:xfrm>
                <a:off x="1181255" y="4035158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09" name="Line 151"/>
              <p:cNvSpPr>
                <a:spLocks noChangeShapeType="1"/>
              </p:cNvSpPr>
              <p:nvPr/>
            </p:nvSpPr>
            <p:spPr bwMode="auto">
              <a:xfrm>
                <a:off x="1671353" y="4035158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0" name="Freeform 152"/>
              <p:cNvSpPr>
                <a:spLocks/>
              </p:cNvSpPr>
              <p:nvPr/>
            </p:nvSpPr>
            <p:spPr bwMode="auto">
              <a:xfrm>
                <a:off x="1758078" y="3997695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1" name="Line 153"/>
              <p:cNvSpPr>
                <a:spLocks noChangeShapeType="1"/>
              </p:cNvSpPr>
              <p:nvPr/>
            </p:nvSpPr>
            <p:spPr bwMode="auto">
              <a:xfrm>
                <a:off x="1181255" y="4460480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2" name="Line 154"/>
              <p:cNvSpPr>
                <a:spLocks noChangeShapeType="1"/>
              </p:cNvSpPr>
              <p:nvPr/>
            </p:nvSpPr>
            <p:spPr bwMode="auto">
              <a:xfrm>
                <a:off x="1671353" y="4460480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3" name="Freeform 155"/>
              <p:cNvSpPr>
                <a:spLocks/>
              </p:cNvSpPr>
              <p:nvPr/>
            </p:nvSpPr>
            <p:spPr bwMode="auto">
              <a:xfrm>
                <a:off x="1758078" y="4423016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4" name="Line 156"/>
              <p:cNvSpPr>
                <a:spLocks noChangeShapeType="1"/>
              </p:cNvSpPr>
              <p:nvPr/>
            </p:nvSpPr>
            <p:spPr bwMode="auto">
              <a:xfrm>
                <a:off x="1182263" y="4246717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5" name="Line 157"/>
              <p:cNvSpPr>
                <a:spLocks noChangeShapeType="1"/>
              </p:cNvSpPr>
              <p:nvPr/>
            </p:nvSpPr>
            <p:spPr bwMode="auto">
              <a:xfrm>
                <a:off x="1672361" y="4246717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6" name="Freeform 158"/>
              <p:cNvSpPr>
                <a:spLocks/>
              </p:cNvSpPr>
              <p:nvPr/>
            </p:nvSpPr>
            <p:spPr bwMode="auto">
              <a:xfrm>
                <a:off x="1759086" y="4209254"/>
                <a:ext cx="68573" cy="73825"/>
              </a:xfrm>
              <a:custGeom>
                <a:avLst/>
                <a:gdLst>
                  <a:gd name="T0" fmla="*/ 0 w 68"/>
                  <a:gd name="T1" fmla="*/ 0 h 67"/>
                  <a:gd name="T2" fmla="*/ 2147483647 w 68"/>
                  <a:gd name="T3" fmla="*/ 2147483647 h 67"/>
                  <a:gd name="T4" fmla="*/ 0 w 68"/>
                  <a:gd name="T5" fmla="*/ 2147483647 h 67"/>
                  <a:gd name="T6" fmla="*/ 0 w 68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7"/>
                  <a:gd name="T14" fmla="*/ 68 w 68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7">
                    <a:moveTo>
                      <a:pt x="0" y="0"/>
                    </a:moveTo>
                    <a:lnTo>
                      <a:pt x="68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7" name="Rectangle 159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8" name="Rectangle 160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19" name="Rectangle 163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0" name="Rectangle 164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1" name="Freeform 165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2" name="Freeform 166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3" name="Freeform 167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4" name="Freeform 168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5" name="Rectangle 169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6" name="Rectangle 170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7" name="Line 174"/>
              <p:cNvSpPr>
                <a:spLocks noChangeShapeType="1"/>
              </p:cNvSpPr>
              <p:nvPr/>
            </p:nvSpPr>
            <p:spPr bwMode="auto">
              <a:xfrm>
                <a:off x="457200" y="4967339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8" name="Freeform 175"/>
              <p:cNvSpPr>
                <a:spLocks/>
              </p:cNvSpPr>
              <p:nvPr/>
            </p:nvSpPr>
            <p:spPr bwMode="auto">
              <a:xfrm>
                <a:off x="982593" y="4930977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29" name="Line 177"/>
              <p:cNvSpPr>
                <a:spLocks noChangeShapeType="1"/>
              </p:cNvSpPr>
              <p:nvPr/>
            </p:nvSpPr>
            <p:spPr bwMode="auto">
              <a:xfrm>
                <a:off x="1179238" y="4755780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0" name="Line 178"/>
              <p:cNvSpPr>
                <a:spLocks noChangeShapeType="1"/>
              </p:cNvSpPr>
              <p:nvPr/>
            </p:nvSpPr>
            <p:spPr bwMode="auto">
              <a:xfrm>
                <a:off x="1669336" y="4755780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1" name="Freeform 179"/>
              <p:cNvSpPr>
                <a:spLocks/>
              </p:cNvSpPr>
              <p:nvPr/>
            </p:nvSpPr>
            <p:spPr bwMode="auto">
              <a:xfrm>
                <a:off x="1756061" y="4719418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2" name="Line 180"/>
              <p:cNvSpPr>
                <a:spLocks noChangeShapeType="1"/>
              </p:cNvSpPr>
              <p:nvPr/>
            </p:nvSpPr>
            <p:spPr bwMode="auto">
              <a:xfrm>
                <a:off x="1179238" y="5181102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3" name="Line 181"/>
              <p:cNvSpPr>
                <a:spLocks noChangeShapeType="1"/>
              </p:cNvSpPr>
              <p:nvPr/>
            </p:nvSpPr>
            <p:spPr bwMode="auto">
              <a:xfrm>
                <a:off x="1669336" y="5181102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4" name="Freeform 182"/>
              <p:cNvSpPr>
                <a:spLocks/>
              </p:cNvSpPr>
              <p:nvPr/>
            </p:nvSpPr>
            <p:spPr bwMode="auto">
              <a:xfrm>
                <a:off x="1756061" y="514474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5" name="Line 183"/>
              <p:cNvSpPr>
                <a:spLocks noChangeShapeType="1"/>
              </p:cNvSpPr>
              <p:nvPr/>
            </p:nvSpPr>
            <p:spPr bwMode="auto">
              <a:xfrm>
                <a:off x="1181255" y="496733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6" name="Line 184"/>
              <p:cNvSpPr>
                <a:spLocks noChangeShapeType="1"/>
              </p:cNvSpPr>
              <p:nvPr/>
            </p:nvSpPr>
            <p:spPr bwMode="auto">
              <a:xfrm>
                <a:off x="1671353" y="496733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7" name="Freeform 185"/>
              <p:cNvSpPr>
                <a:spLocks/>
              </p:cNvSpPr>
              <p:nvPr/>
            </p:nvSpPr>
            <p:spPr bwMode="auto">
              <a:xfrm>
                <a:off x="1758078" y="4930977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8" name="Rectangle 186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39" name="Rectangle 187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0" name="Rectangle 190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1" name="Rectangle 191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2" name="Freeform 194"/>
              <p:cNvSpPr>
                <a:spLocks/>
              </p:cNvSpPr>
              <p:nvPr/>
            </p:nvSpPr>
            <p:spPr bwMode="auto">
              <a:xfrm>
                <a:off x="1959765" y="2797760"/>
                <a:ext cx="183535" cy="760289"/>
              </a:xfrm>
              <a:custGeom>
                <a:avLst/>
                <a:gdLst>
                  <a:gd name="T0" fmla="*/ 0 w 182"/>
                  <a:gd name="T1" fmla="*/ 0 h 690"/>
                  <a:gd name="T2" fmla="*/ 2147483647 w 182"/>
                  <a:gd name="T3" fmla="*/ 0 h 690"/>
                  <a:gd name="T4" fmla="*/ 2147483647 w 182"/>
                  <a:gd name="T5" fmla="*/ 2147483647 h 690"/>
                  <a:gd name="T6" fmla="*/ 0 60000 65536"/>
                  <a:gd name="T7" fmla="*/ 0 60000 65536"/>
                  <a:gd name="T8" fmla="*/ 0 60000 65536"/>
                  <a:gd name="T9" fmla="*/ 0 w 182"/>
                  <a:gd name="T10" fmla="*/ 0 h 690"/>
                  <a:gd name="T11" fmla="*/ 182 w 182"/>
                  <a:gd name="T12" fmla="*/ 690 h 69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2" h="690">
                    <a:moveTo>
                      <a:pt x="0" y="0"/>
                    </a:moveTo>
                    <a:lnTo>
                      <a:pt x="182" y="0"/>
                    </a:lnTo>
                    <a:lnTo>
                      <a:pt x="182" y="69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3" name="Line 195"/>
              <p:cNvSpPr>
                <a:spLocks noChangeShapeType="1"/>
              </p:cNvSpPr>
              <p:nvPr/>
            </p:nvSpPr>
            <p:spPr bwMode="auto">
              <a:xfrm>
                <a:off x="2143299" y="355804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4" name="Freeform 196"/>
              <p:cNvSpPr>
                <a:spLocks/>
              </p:cNvSpPr>
              <p:nvPr/>
            </p:nvSpPr>
            <p:spPr bwMode="auto">
              <a:xfrm>
                <a:off x="2231033" y="3521688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5" name="Line 197"/>
              <p:cNvSpPr>
                <a:spLocks noChangeShapeType="1"/>
              </p:cNvSpPr>
              <p:nvPr/>
            </p:nvSpPr>
            <p:spPr bwMode="auto">
              <a:xfrm flipH="1">
                <a:off x="1963798" y="2082647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6" name="Freeform 198"/>
              <p:cNvSpPr>
                <a:spLocks/>
              </p:cNvSpPr>
              <p:nvPr/>
            </p:nvSpPr>
            <p:spPr bwMode="auto">
              <a:xfrm>
                <a:off x="1957748" y="3530503"/>
                <a:ext cx="134121" cy="242411"/>
              </a:xfrm>
              <a:custGeom>
                <a:avLst/>
                <a:gdLst>
                  <a:gd name="T0" fmla="*/ 0 w 133"/>
                  <a:gd name="T1" fmla="*/ 0 h 220"/>
                  <a:gd name="T2" fmla="*/ 2147483647 w 133"/>
                  <a:gd name="T3" fmla="*/ 0 h 220"/>
                  <a:gd name="T4" fmla="*/ 2147483647 w 133"/>
                  <a:gd name="T5" fmla="*/ 2147483647 h 220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20"/>
                  <a:gd name="T11" fmla="*/ 133 w 133"/>
                  <a:gd name="T12" fmla="*/ 220 h 2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20">
                    <a:moveTo>
                      <a:pt x="0" y="0"/>
                    </a:moveTo>
                    <a:lnTo>
                      <a:pt x="133" y="0"/>
                    </a:lnTo>
                    <a:lnTo>
                      <a:pt x="133" y="22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7" name="Line 199"/>
              <p:cNvSpPr>
                <a:spLocks noChangeShapeType="1"/>
              </p:cNvSpPr>
              <p:nvPr/>
            </p:nvSpPr>
            <p:spPr bwMode="auto">
              <a:xfrm flipH="1">
                <a:off x="1952705" y="4967339"/>
                <a:ext cx="6252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8" name="Line 200"/>
              <p:cNvSpPr>
                <a:spLocks noChangeShapeType="1"/>
              </p:cNvSpPr>
              <p:nvPr/>
            </p:nvSpPr>
            <p:spPr bwMode="auto">
              <a:xfrm>
                <a:off x="1954722" y="4263245"/>
                <a:ext cx="13714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49" name="Freeform 201"/>
              <p:cNvSpPr>
                <a:spLocks/>
              </p:cNvSpPr>
              <p:nvPr/>
            </p:nvSpPr>
            <p:spPr bwMode="auto">
              <a:xfrm>
                <a:off x="2091869" y="4009815"/>
                <a:ext cx="147231" cy="253430"/>
              </a:xfrm>
              <a:custGeom>
                <a:avLst/>
                <a:gdLst>
                  <a:gd name="T0" fmla="*/ 2147483647 w 146"/>
                  <a:gd name="T1" fmla="*/ 0 h 230"/>
                  <a:gd name="T2" fmla="*/ 0 w 146"/>
                  <a:gd name="T3" fmla="*/ 0 h 230"/>
                  <a:gd name="T4" fmla="*/ 0 w 146"/>
                  <a:gd name="T5" fmla="*/ 2147483647 h 230"/>
                  <a:gd name="T6" fmla="*/ 0 60000 65536"/>
                  <a:gd name="T7" fmla="*/ 0 60000 65536"/>
                  <a:gd name="T8" fmla="*/ 0 60000 65536"/>
                  <a:gd name="T9" fmla="*/ 0 w 146"/>
                  <a:gd name="T10" fmla="*/ 0 h 230"/>
                  <a:gd name="T11" fmla="*/ 146 w 146"/>
                  <a:gd name="T12" fmla="*/ 230 h 2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6" h="230">
                    <a:moveTo>
                      <a:pt x="146" y="0"/>
                    </a:moveTo>
                    <a:lnTo>
                      <a:pt x="0" y="0"/>
                    </a:lnTo>
                    <a:lnTo>
                      <a:pt x="0" y="23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50" name="Freeform 202"/>
              <p:cNvSpPr>
                <a:spLocks/>
              </p:cNvSpPr>
              <p:nvPr/>
            </p:nvSpPr>
            <p:spPr bwMode="auto">
              <a:xfrm>
                <a:off x="2231033" y="3972351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51" name="Line 203"/>
              <p:cNvSpPr>
                <a:spLocks noChangeShapeType="1"/>
              </p:cNvSpPr>
              <p:nvPr/>
            </p:nvSpPr>
            <p:spPr bwMode="auto">
              <a:xfrm>
                <a:off x="3330224" y="3558049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52" name="Freeform 204"/>
              <p:cNvSpPr>
                <a:spLocks/>
              </p:cNvSpPr>
              <p:nvPr/>
            </p:nvSpPr>
            <p:spPr bwMode="auto">
              <a:xfrm>
                <a:off x="3571240" y="3521688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53" name="Line 205"/>
              <p:cNvSpPr>
                <a:spLocks noChangeShapeType="1"/>
              </p:cNvSpPr>
              <p:nvPr/>
            </p:nvSpPr>
            <p:spPr bwMode="auto">
              <a:xfrm>
                <a:off x="3330224" y="3772914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54" name="Freeform 206"/>
              <p:cNvSpPr>
                <a:spLocks/>
              </p:cNvSpPr>
              <p:nvPr/>
            </p:nvSpPr>
            <p:spPr bwMode="auto">
              <a:xfrm>
                <a:off x="3571240" y="3736552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55" name="Line 207"/>
              <p:cNvSpPr>
                <a:spLocks noChangeShapeType="1"/>
              </p:cNvSpPr>
              <p:nvPr/>
            </p:nvSpPr>
            <p:spPr bwMode="auto">
              <a:xfrm>
                <a:off x="3330224" y="400981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156" name="Freeform 208"/>
              <p:cNvSpPr>
                <a:spLocks/>
              </p:cNvSpPr>
              <p:nvPr/>
            </p:nvSpPr>
            <p:spPr bwMode="auto">
              <a:xfrm>
                <a:off x="3571240" y="3972351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9991" name="Rectangle 58"/>
            <p:cNvSpPr>
              <a:spLocks noChangeArrowheads="1"/>
            </p:cNvSpPr>
            <p:nvPr/>
          </p:nvSpPr>
          <p:spPr bwMode="auto">
            <a:xfrm>
              <a:off x="228143" y="1905000"/>
              <a:ext cx="74219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East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9992" name="Rectangle 93"/>
            <p:cNvSpPr>
              <a:spLocks noChangeArrowheads="1"/>
            </p:cNvSpPr>
            <p:nvPr/>
          </p:nvSpPr>
          <p:spPr bwMode="auto">
            <a:xfrm>
              <a:off x="187805" y="2621214"/>
              <a:ext cx="77854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West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9993" name="Rectangle 120"/>
            <p:cNvSpPr>
              <a:spLocks noChangeArrowheads="1"/>
            </p:cNvSpPr>
            <p:nvPr/>
          </p:nvSpPr>
          <p:spPr bwMode="auto">
            <a:xfrm>
              <a:off x="153519" y="3344040"/>
              <a:ext cx="90075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North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9994" name="Rectangle 149"/>
            <p:cNvSpPr>
              <a:spLocks noChangeArrowheads="1"/>
            </p:cNvSpPr>
            <p:nvPr/>
          </p:nvSpPr>
          <p:spPr bwMode="auto">
            <a:xfrm>
              <a:off x="133350" y="4066866"/>
              <a:ext cx="88485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South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69995" name="Rectangle 176"/>
            <p:cNvSpPr>
              <a:spLocks noChangeArrowheads="1"/>
            </p:cNvSpPr>
            <p:nvPr/>
          </p:nvSpPr>
          <p:spPr bwMode="auto">
            <a:xfrm>
              <a:off x="316885" y="4789691"/>
              <a:ext cx="62998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PE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</p:grpSp>
      <p:sp>
        <p:nvSpPr>
          <p:cNvPr id="170" name="Rectangle 216"/>
          <p:cNvSpPr>
            <a:spLocks noChangeArrowheads="1"/>
          </p:cNvSpPr>
          <p:nvPr/>
        </p:nvSpPr>
        <p:spPr bwMode="auto">
          <a:xfrm>
            <a:off x="2254250" y="1938338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152400" y="1404938"/>
            <a:ext cx="3581400" cy="38100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72" name="Title 1"/>
          <p:cNvSpPr txBox="1">
            <a:spLocks/>
          </p:cNvSpPr>
          <p:nvPr/>
        </p:nvSpPr>
        <p:spPr bwMode="auto">
          <a:xfrm>
            <a:off x="1524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sz="4000" kern="0" dirty="0">
                <a:solidFill>
                  <a:srgbClr val="006633"/>
                </a:solidFill>
                <a:latin typeface="Garamond"/>
              </a:rPr>
              <a:t>The Problem: Packet Scheduling</a:t>
            </a:r>
          </a:p>
        </p:txBody>
      </p:sp>
      <p:sp>
        <p:nvSpPr>
          <p:cNvPr id="169989" name="Slide Number Placeholder 3"/>
          <p:cNvSpPr txBox="1">
            <a:spLocks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9C5E35E-6162-C44B-9E3B-4F2B9E3A04DB}" type="slidenum">
              <a:rPr lang="en-US" sz="1600" smtClean="0">
                <a:solidFill>
                  <a:srgbClr val="000000"/>
                </a:solidFill>
                <a:latin typeface="Garamond" charset="0"/>
              </a:rPr>
              <a:pPr algn="r" eaLnBrk="1" hangingPunct="1"/>
              <a:t>183</a:t>
            </a:fld>
            <a:endParaRPr lang="en-US" sz="1600" smtClean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1714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>
            <a:spLocks/>
          </p:cNvSpPr>
          <p:nvPr/>
        </p:nvSpPr>
        <p:spPr bwMode="auto">
          <a:xfrm>
            <a:off x="1524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sz="4000" kern="0" dirty="0">
                <a:solidFill>
                  <a:srgbClr val="006633"/>
                </a:solidFill>
                <a:latin typeface="Garamond"/>
              </a:rPr>
              <a:t>The Problem: Packet Scheduling</a:t>
            </a:r>
          </a:p>
        </p:txBody>
      </p:sp>
      <p:sp>
        <p:nvSpPr>
          <p:cNvPr id="171010" name="Slide Number Placeholder 3"/>
          <p:cNvSpPr txBox="1">
            <a:spLocks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56E620FD-9439-AA4A-83EF-2B4285F7ADA5}" type="slidenum">
              <a:rPr lang="en-US" sz="1600" smtClean="0">
                <a:solidFill>
                  <a:srgbClr val="000000"/>
                </a:solidFill>
                <a:latin typeface="Garamond" charset="0"/>
              </a:rPr>
              <a:pPr algn="r" eaLnBrk="1" hangingPunct="1"/>
              <a:t>184</a:t>
            </a:fld>
            <a:endParaRPr lang="en-US" sz="1600" smtClean="0">
              <a:solidFill>
                <a:srgbClr val="000000"/>
              </a:solidFill>
              <a:latin typeface="Garamond" charset="0"/>
            </a:endParaRPr>
          </a:p>
        </p:txBody>
      </p:sp>
      <p:cxnSp>
        <p:nvCxnSpPr>
          <p:cNvPr id="174" name="Straight Connector 173"/>
          <p:cNvCxnSpPr/>
          <p:nvPr/>
        </p:nvCxnSpPr>
        <p:spPr>
          <a:xfrm>
            <a:off x="5494338" y="1403350"/>
            <a:ext cx="124142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012" name="TextBox 174"/>
          <p:cNvSpPr txBox="1">
            <a:spLocks noChangeArrowheads="1"/>
          </p:cNvSpPr>
          <p:nvPr/>
        </p:nvSpPr>
        <p:spPr bwMode="auto">
          <a:xfrm>
            <a:off x="5181600" y="1143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 smtClean="0">
              <a:solidFill>
                <a:srgbClr val="000000"/>
              </a:solidFill>
            </a:endParaRPr>
          </a:p>
        </p:txBody>
      </p:sp>
      <p:grpSp>
        <p:nvGrpSpPr>
          <p:cNvPr id="171013" name="Group 244"/>
          <p:cNvGrpSpPr>
            <a:grpSpLocks/>
          </p:cNvGrpSpPr>
          <p:nvPr/>
        </p:nvGrpSpPr>
        <p:grpSpPr bwMode="auto">
          <a:xfrm>
            <a:off x="3886200" y="1257300"/>
            <a:ext cx="4419600" cy="4229100"/>
            <a:chOff x="3886200" y="1676400"/>
            <a:chExt cx="4419600" cy="4229100"/>
          </a:xfrm>
        </p:grpSpPr>
        <p:sp>
          <p:nvSpPr>
            <p:cNvPr id="177" name="Rectangle 176"/>
            <p:cNvSpPr/>
            <p:nvPr/>
          </p:nvSpPr>
          <p:spPr>
            <a:xfrm>
              <a:off x="5181600" y="1676400"/>
              <a:ext cx="3124200" cy="42291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grpSp>
          <p:nvGrpSpPr>
            <p:cNvPr id="171247" name="Group 286"/>
            <p:cNvGrpSpPr>
              <a:grpSpLocks/>
            </p:cNvGrpSpPr>
            <p:nvPr/>
          </p:nvGrpSpPr>
          <p:grpSpPr bwMode="auto">
            <a:xfrm>
              <a:off x="3886200" y="3021568"/>
              <a:ext cx="1314784" cy="978932"/>
              <a:chOff x="3886200" y="2831068"/>
              <a:chExt cx="1314784" cy="978932"/>
            </a:xfrm>
          </p:grpSpPr>
          <p:sp>
            <p:nvSpPr>
              <p:cNvPr id="179" name="Right Arrow 178"/>
              <p:cNvSpPr/>
              <p:nvPr/>
            </p:nvSpPr>
            <p:spPr>
              <a:xfrm>
                <a:off x="4038600" y="3124200"/>
                <a:ext cx="9906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Tahoma"/>
                </a:endParaRPr>
              </a:p>
            </p:txBody>
          </p:sp>
          <p:sp>
            <p:nvSpPr>
              <p:cNvPr id="171249" name="TextBox 179"/>
              <p:cNvSpPr txBox="1">
                <a:spLocks noChangeArrowheads="1"/>
              </p:cNvSpPr>
              <p:nvPr/>
            </p:nvSpPr>
            <p:spPr bwMode="auto">
              <a:xfrm>
                <a:off x="3886200" y="2831068"/>
                <a:ext cx="131478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b="1" smtClean="0">
                    <a:solidFill>
                      <a:srgbClr val="000000"/>
                    </a:solidFill>
                  </a:rPr>
                  <a:t>Conceptual</a:t>
                </a:r>
              </a:p>
            </p:txBody>
          </p:sp>
          <p:sp>
            <p:nvSpPr>
              <p:cNvPr id="171250" name="TextBox 180"/>
              <p:cNvSpPr txBox="1">
                <a:spLocks noChangeArrowheads="1"/>
              </p:cNvSpPr>
              <p:nvPr/>
            </p:nvSpPr>
            <p:spPr bwMode="auto">
              <a:xfrm>
                <a:off x="4185239" y="3440668"/>
                <a:ext cx="67614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b="1" smtClean="0">
                    <a:solidFill>
                      <a:srgbClr val="000000"/>
                    </a:solidFill>
                  </a:rPr>
                  <a:t>View</a:t>
                </a:r>
              </a:p>
            </p:txBody>
          </p:sp>
        </p:grpSp>
      </p:grpSp>
      <p:cxnSp>
        <p:nvCxnSpPr>
          <p:cNvPr id="182" name="Straight Connector 181"/>
          <p:cNvCxnSpPr/>
          <p:nvPr/>
        </p:nvCxnSpPr>
        <p:spPr>
          <a:xfrm>
            <a:off x="5507038" y="2146300"/>
            <a:ext cx="124142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5508625" y="2984500"/>
            <a:ext cx="123983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5514975" y="3822700"/>
            <a:ext cx="123983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5546725" y="4603750"/>
            <a:ext cx="123983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018" name="Rectangle 58"/>
          <p:cNvSpPr>
            <a:spLocks noChangeArrowheads="1"/>
          </p:cNvSpPr>
          <p:nvPr/>
        </p:nvSpPr>
        <p:spPr bwMode="auto">
          <a:xfrm>
            <a:off x="5429250" y="1655763"/>
            <a:ext cx="7413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East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19" name="Rectangle 93"/>
          <p:cNvSpPr>
            <a:spLocks noChangeArrowheads="1"/>
          </p:cNvSpPr>
          <p:nvPr/>
        </p:nvSpPr>
        <p:spPr bwMode="auto">
          <a:xfrm>
            <a:off x="5387975" y="2371725"/>
            <a:ext cx="77946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West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20" name="Rectangle 120"/>
          <p:cNvSpPr>
            <a:spLocks noChangeArrowheads="1"/>
          </p:cNvSpPr>
          <p:nvPr/>
        </p:nvSpPr>
        <p:spPr bwMode="auto">
          <a:xfrm>
            <a:off x="5354638" y="3094038"/>
            <a:ext cx="9001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North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21" name="Rectangle 149"/>
          <p:cNvSpPr>
            <a:spLocks noChangeArrowheads="1"/>
          </p:cNvSpPr>
          <p:nvPr/>
        </p:nvSpPr>
        <p:spPr bwMode="auto">
          <a:xfrm>
            <a:off x="5413375" y="4006850"/>
            <a:ext cx="8858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South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22" name="Rectangle 176"/>
          <p:cNvSpPr>
            <a:spLocks noChangeArrowheads="1"/>
          </p:cNvSpPr>
          <p:nvPr/>
        </p:nvSpPr>
        <p:spPr bwMode="auto">
          <a:xfrm>
            <a:off x="5518150" y="4845050"/>
            <a:ext cx="628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PE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23" name="Rectangle 10"/>
          <p:cNvSpPr>
            <a:spLocks noChangeArrowheads="1"/>
          </p:cNvSpPr>
          <p:nvPr/>
        </p:nvSpPr>
        <p:spPr bwMode="auto">
          <a:xfrm>
            <a:off x="6781800" y="1409700"/>
            <a:ext cx="301625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smtClean="0">
                <a:solidFill>
                  <a:srgbClr val="000000"/>
                </a:solidFill>
                <a:ea typeface="굴림" charset="0"/>
                <a:cs typeface="굴림" charset="0"/>
              </a:rPr>
              <a:t>VC 0 </a:t>
            </a:r>
            <a:endParaRPr lang="en-US" altLang="ko-KR" sz="14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24" name="Rectangle 10"/>
          <p:cNvSpPr>
            <a:spLocks noChangeArrowheads="1"/>
          </p:cNvSpPr>
          <p:nvPr/>
        </p:nvSpPr>
        <p:spPr bwMode="auto">
          <a:xfrm>
            <a:off x="6794500" y="1658938"/>
            <a:ext cx="3016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smtClean="0">
                <a:solidFill>
                  <a:srgbClr val="000000"/>
                </a:solidFill>
                <a:ea typeface="굴림" charset="0"/>
                <a:cs typeface="굴림" charset="0"/>
              </a:rPr>
              <a:t>VC 1 </a:t>
            </a:r>
            <a:endParaRPr lang="en-US" altLang="ko-KR" sz="14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25" name="Rectangle 10"/>
          <p:cNvSpPr>
            <a:spLocks noChangeArrowheads="1"/>
          </p:cNvSpPr>
          <p:nvPr/>
        </p:nvSpPr>
        <p:spPr bwMode="auto">
          <a:xfrm>
            <a:off x="6810375" y="1887538"/>
            <a:ext cx="3016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smtClean="0">
                <a:solidFill>
                  <a:srgbClr val="000000"/>
                </a:solidFill>
                <a:ea typeface="굴림" charset="0"/>
                <a:cs typeface="굴림" charset="0"/>
              </a:rPr>
              <a:t>VC 2 </a:t>
            </a:r>
            <a:endParaRPr lang="en-US" altLang="ko-KR" sz="14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grpSp>
        <p:nvGrpSpPr>
          <p:cNvPr id="4" name="Group 628"/>
          <p:cNvGrpSpPr>
            <a:grpSpLocks/>
          </p:cNvGrpSpPr>
          <p:nvPr/>
        </p:nvGrpSpPr>
        <p:grpSpPr bwMode="auto">
          <a:xfrm>
            <a:off x="5211763" y="5486400"/>
            <a:ext cx="3108325" cy="609600"/>
            <a:chOff x="5211751" y="5715000"/>
            <a:chExt cx="3108348" cy="609600"/>
          </a:xfrm>
        </p:grpSpPr>
        <p:sp>
          <p:nvSpPr>
            <p:cNvPr id="195" name="Rounded Rectangle 194"/>
            <p:cNvSpPr/>
            <p:nvPr/>
          </p:nvSpPr>
          <p:spPr>
            <a:xfrm>
              <a:off x="5211751" y="5797550"/>
              <a:ext cx="198438" cy="18415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31" name="TextBox 195"/>
            <p:cNvSpPr txBox="1">
              <a:spLocks noChangeArrowheads="1"/>
            </p:cNvSpPr>
            <p:nvPr/>
          </p:nvSpPr>
          <p:spPr bwMode="auto">
            <a:xfrm>
              <a:off x="5410200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App1</a:t>
              </a:r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5924543" y="5797550"/>
              <a:ext cx="198439" cy="18415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33" name="TextBox 197"/>
            <p:cNvSpPr txBox="1">
              <a:spLocks noChangeArrowheads="1"/>
            </p:cNvSpPr>
            <p:nvPr/>
          </p:nvSpPr>
          <p:spPr bwMode="auto">
            <a:xfrm>
              <a:off x="6123389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App2</a:t>
              </a:r>
            </a:p>
          </p:txBody>
        </p:sp>
        <p:sp>
          <p:nvSpPr>
            <p:cNvPr id="199" name="Rounded Rectangle 198"/>
            <p:cNvSpPr/>
            <p:nvPr/>
          </p:nvSpPr>
          <p:spPr>
            <a:xfrm>
              <a:off x="6705599" y="5797550"/>
              <a:ext cx="198439" cy="184150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35" name="TextBox 199"/>
            <p:cNvSpPr txBox="1">
              <a:spLocks noChangeArrowheads="1"/>
            </p:cNvSpPr>
            <p:nvPr/>
          </p:nvSpPr>
          <p:spPr bwMode="auto">
            <a:xfrm>
              <a:off x="6904049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App3</a:t>
              </a:r>
            </a:p>
          </p:txBody>
        </p:sp>
        <p:sp>
          <p:nvSpPr>
            <p:cNvPr id="201" name="Rounded Rectangle 200"/>
            <p:cNvSpPr/>
            <p:nvPr/>
          </p:nvSpPr>
          <p:spPr>
            <a:xfrm>
              <a:off x="7524755" y="5797550"/>
              <a:ext cx="198439" cy="18415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37" name="TextBox 201"/>
            <p:cNvSpPr txBox="1">
              <a:spLocks noChangeArrowheads="1"/>
            </p:cNvSpPr>
            <p:nvPr/>
          </p:nvSpPr>
          <p:spPr bwMode="auto">
            <a:xfrm>
              <a:off x="7723589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App4</a:t>
              </a:r>
            </a:p>
          </p:txBody>
        </p:sp>
        <p:sp>
          <p:nvSpPr>
            <p:cNvPr id="203" name="Rounded Rectangle 202"/>
            <p:cNvSpPr/>
            <p:nvPr/>
          </p:nvSpPr>
          <p:spPr>
            <a:xfrm>
              <a:off x="5226038" y="6037263"/>
              <a:ext cx="198439" cy="185737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39" name="TextBox 203"/>
            <p:cNvSpPr txBox="1">
              <a:spLocks noChangeArrowheads="1"/>
            </p:cNvSpPr>
            <p:nvPr/>
          </p:nvSpPr>
          <p:spPr bwMode="auto">
            <a:xfrm>
              <a:off x="5424499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App5</a:t>
              </a:r>
            </a:p>
          </p:txBody>
        </p:sp>
        <p:sp>
          <p:nvSpPr>
            <p:cNvPr id="205" name="Rounded Rectangle 204"/>
            <p:cNvSpPr/>
            <p:nvPr/>
          </p:nvSpPr>
          <p:spPr>
            <a:xfrm>
              <a:off x="5938831" y="6037263"/>
              <a:ext cx="198438" cy="18573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41" name="TextBox 205"/>
            <p:cNvSpPr txBox="1">
              <a:spLocks noChangeArrowheads="1"/>
            </p:cNvSpPr>
            <p:nvPr/>
          </p:nvSpPr>
          <p:spPr bwMode="auto">
            <a:xfrm>
              <a:off x="6137688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App6</a:t>
              </a:r>
            </a:p>
          </p:txBody>
        </p:sp>
        <p:sp>
          <p:nvSpPr>
            <p:cNvPr id="207" name="Rounded Rectangle 206"/>
            <p:cNvSpPr/>
            <p:nvPr/>
          </p:nvSpPr>
          <p:spPr>
            <a:xfrm>
              <a:off x="6719887" y="6037263"/>
              <a:ext cx="198438" cy="185737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43" name="TextBox 207"/>
            <p:cNvSpPr txBox="1">
              <a:spLocks noChangeArrowheads="1"/>
            </p:cNvSpPr>
            <p:nvPr/>
          </p:nvSpPr>
          <p:spPr bwMode="auto">
            <a:xfrm>
              <a:off x="6918348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App7</a:t>
              </a:r>
            </a:p>
          </p:txBody>
        </p:sp>
        <p:sp>
          <p:nvSpPr>
            <p:cNvPr id="209" name="Rounded Rectangle 208"/>
            <p:cNvSpPr/>
            <p:nvPr/>
          </p:nvSpPr>
          <p:spPr>
            <a:xfrm>
              <a:off x="7539043" y="6037263"/>
              <a:ext cx="198438" cy="185737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1245" name="TextBox 209"/>
            <p:cNvSpPr txBox="1">
              <a:spLocks noChangeArrowheads="1"/>
            </p:cNvSpPr>
            <p:nvPr/>
          </p:nvSpPr>
          <p:spPr bwMode="auto">
            <a:xfrm>
              <a:off x="7737888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App8</a:t>
              </a:r>
            </a:p>
          </p:txBody>
        </p:sp>
      </p:grpSp>
      <p:grpSp>
        <p:nvGrpSpPr>
          <p:cNvPr id="5" name="Group 245"/>
          <p:cNvGrpSpPr>
            <a:grpSpLocks/>
          </p:cNvGrpSpPr>
          <p:nvPr/>
        </p:nvGrpSpPr>
        <p:grpSpPr bwMode="auto">
          <a:xfrm>
            <a:off x="5730875" y="1447800"/>
            <a:ext cx="1016000" cy="3897313"/>
            <a:chOff x="5731521" y="1866900"/>
            <a:chExt cx="1015449" cy="3898054"/>
          </a:xfrm>
        </p:grpSpPr>
        <p:sp>
          <p:nvSpPr>
            <p:cNvPr id="212" name="Rounded Rectangle 211"/>
            <p:cNvSpPr/>
            <p:nvPr/>
          </p:nvSpPr>
          <p:spPr>
            <a:xfrm>
              <a:off x="6497868" y="2317836"/>
              <a:ext cx="198329" cy="184185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13" name="Rounded Rectangle 212"/>
            <p:cNvSpPr/>
            <p:nvPr/>
          </p:nvSpPr>
          <p:spPr>
            <a:xfrm>
              <a:off x="6245592" y="2317836"/>
              <a:ext cx="198330" cy="184185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14" name="Rounded Rectangle 213"/>
            <p:cNvSpPr/>
            <p:nvPr/>
          </p:nvSpPr>
          <p:spPr>
            <a:xfrm>
              <a:off x="6507388" y="2095543"/>
              <a:ext cx="198329" cy="184185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15" name="Rounded Rectangle 214"/>
            <p:cNvSpPr/>
            <p:nvPr/>
          </p:nvSpPr>
          <p:spPr>
            <a:xfrm>
              <a:off x="6497868" y="2875155"/>
              <a:ext cx="198329" cy="184185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16" name="Rounded Rectangle 215"/>
            <p:cNvSpPr/>
            <p:nvPr/>
          </p:nvSpPr>
          <p:spPr>
            <a:xfrm>
              <a:off x="6245592" y="2875155"/>
              <a:ext cx="198330" cy="184185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17" name="Rounded Rectangle 216"/>
            <p:cNvSpPr/>
            <p:nvPr/>
          </p:nvSpPr>
          <p:spPr>
            <a:xfrm>
              <a:off x="6497868" y="2629045"/>
              <a:ext cx="198329" cy="18418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18" name="Rounded Rectangle 217"/>
            <p:cNvSpPr/>
            <p:nvPr/>
          </p:nvSpPr>
          <p:spPr>
            <a:xfrm>
              <a:off x="6497868" y="3713514"/>
              <a:ext cx="198329" cy="18418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19" name="Rounded Rectangle 218"/>
            <p:cNvSpPr/>
            <p:nvPr/>
          </p:nvSpPr>
          <p:spPr>
            <a:xfrm>
              <a:off x="6245592" y="3467404"/>
              <a:ext cx="198330" cy="184185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0" name="Rounded Rectangle 219"/>
            <p:cNvSpPr/>
            <p:nvPr/>
          </p:nvSpPr>
          <p:spPr>
            <a:xfrm>
              <a:off x="6497868" y="3467404"/>
              <a:ext cx="198329" cy="184185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1" name="Rounded Rectangle 220"/>
            <p:cNvSpPr/>
            <p:nvPr/>
          </p:nvSpPr>
          <p:spPr>
            <a:xfrm>
              <a:off x="6497868" y="4558225"/>
              <a:ext cx="198329" cy="184185"/>
            </a:xfrm>
            <a:prstGeom prst="roundRect">
              <a:avLst/>
            </a:prstGeom>
            <a:solidFill>
              <a:srgbClr val="5EFA26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2" name="Rounded Rectangle 221"/>
            <p:cNvSpPr/>
            <p:nvPr/>
          </p:nvSpPr>
          <p:spPr>
            <a:xfrm>
              <a:off x="6497868" y="4312115"/>
              <a:ext cx="198329" cy="184185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3" name="Rounded Rectangle 222"/>
            <p:cNvSpPr/>
            <p:nvPr/>
          </p:nvSpPr>
          <p:spPr>
            <a:xfrm>
              <a:off x="6491522" y="1866900"/>
              <a:ext cx="198329" cy="184185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4" name="Rounded Rectangle 223"/>
            <p:cNvSpPr/>
            <p:nvPr/>
          </p:nvSpPr>
          <p:spPr>
            <a:xfrm>
              <a:off x="6245592" y="1866900"/>
              <a:ext cx="199917" cy="184185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5" name="Rounded Rectangle 224"/>
            <p:cNvSpPr/>
            <p:nvPr/>
          </p:nvSpPr>
          <p:spPr>
            <a:xfrm>
              <a:off x="6261458" y="4769402"/>
              <a:ext cx="198330" cy="184185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6" name="Rounded Rectangle 225"/>
            <p:cNvSpPr/>
            <p:nvPr/>
          </p:nvSpPr>
          <p:spPr>
            <a:xfrm>
              <a:off x="6513735" y="4769402"/>
              <a:ext cx="198329" cy="184185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7" name="Rounded Rectangle 226"/>
            <p:cNvSpPr/>
            <p:nvPr/>
          </p:nvSpPr>
          <p:spPr>
            <a:xfrm>
              <a:off x="6475655" y="3988203"/>
              <a:ext cx="198329" cy="184185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8" name="Rounded Rectangle 227"/>
            <p:cNvSpPr/>
            <p:nvPr/>
          </p:nvSpPr>
          <p:spPr>
            <a:xfrm>
              <a:off x="6486761" y="3141905"/>
              <a:ext cx="198330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29" name="Rounded Rectangle 228"/>
            <p:cNvSpPr/>
            <p:nvPr/>
          </p:nvSpPr>
          <p:spPr>
            <a:xfrm>
              <a:off x="6234486" y="3141905"/>
              <a:ext cx="198329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0" name="Rounded Rectangle 229"/>
            <p:cNvSpPr/>
            <p:nvPr/>
          </p:nvSpPr>
          <p:spPr>
            <a:xfrm>
              <a:off x="5983797" y="3141905"/>
              <a:ext cx="198329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1" name="Rounded Rectangle 230"/>
            <p:cNvSpPr/>
            <p:nvPr/>
          </p:nvSpPr>
          <p:spPr>
            <a:xfrm>
              <a:off x="5731521" y="3141905"/>
              <a:ext cx="198330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2" name="Rounded Rectangle 231"/>
            <p:cNvSpPr/>
            <p:nvPr/>
          </p:nvSpPr>
          <p:spPr>
            <a:xfrm>
              <a:off x="6256699" y="3716690"/>
              <a:ext cx="199917" cy="18418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3" name="Rounded Rectangle 232"/>
            <p:cNvSpPr/>
            <p:nvPr/>
          </p:nvSpPr>
          <p:spPr>
            <a:xfrm>
              <a:off x="6006010" y="3716690"/>
              <a:ext cx="198329" cy="18418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4" name="Rounded Rectangle 233"/>
            <p:cNvSpPr/>
            <p:nvPr/>
          </p:nvSpPr>
          <p:spPr>
            <a:xfrm>
              <a:off x="5753734" y="3716690"/>
              <a:ext cx="199917" cy="18418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5" name="Rounded Rectangle 234"/>
            <p:cNvSpPr/>
            <p:nvPr/>
          </p:nvSpPr>
          <p:spPr>
            <a:xfrm>
              <a:off x="6548641" y="5314018"/>
              <a:ext cx="198329" cy="184185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6" name="Rounded Rectangle 235"/>
            <p:cNvSpPr/>
            <p:nvPr/>
          </p:nvSpPr>
          <p:spPr>
            <a:xfrm>
              <a:off x="6296365" y="5314018"/>
              <a:ext cx="198330" cy="184185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7" name="Rounded Rectangle 236"/>
            <p:cNvSpPr/>
            <p:nvPr/>
          </p:nvSpPr>
          <p:spPr>
            <a:xfrm>
              <a:off x="6529601" y="5067908"/>
              <a:ext cx="198329" cy="184185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8" name="Rounded Rectangle 237"/>
            <p:cNvSpPr/>
            <p:nvPr/>
          </p:nvSpPr>
          <p:spPr>
            <a:xfrm>
              <a:off x="6537534" y="5580769"/>
              <a:ext cx="198330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39" name="Rounded Rectangle 238"/>
            <p:cNvSpPr/>
            <p:nvPr/>
          </p:nvSpPr>
          <p:spPr>
            <a:xfrm>
              <a:off x="6285259" y="5580769"/>
              <a:ext cx="198329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6034570" y="5580769"/>
              <a:ext cx="198329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41" name="Rounded Rectangle 240"/>
            <p:cNvSpPr/>
            <p:nvPr/>
          </p:nvSpPr>
          <p:spPr>
            <a:xfrm>
              <a:off x="5782293" y="5580769"/>
              <a:ext cx="198330" cy="18418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242" name="Rounded Rectangle 241"/>
            <p:cNvSpPr/>
            <p:nvPr/>
          </p:nvSpPr>
          <p:spPr>
            <a:xfrm>
              <a:off x="6280498" y="5067908"/>
              <a:ext cx="198330" cy="184185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</p:grpSp>
      <p:cxnSp>
        <p:nvCxnSpPr>
          <p:cNvPr id="243" name="Straight Connector 242"/>
          <p:cNvCxnSpPr/>
          <p:nvPr/>
        </p:nvCxnSpPr>
        <p:spPr>
          <a:xfrm>
            <a:off x="5559425" y="5422900"/>
            <a:ext cx="124142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029" name="Group 243"/>
          <p:cNvGrpSpPr>
            <a:grpSpLocks/>
          </p:cNvGrpSpPr>
          <p:nvPr/>
        </p:nvGrpSpPr>
        <p:grpSpPr bwMode="auto">
          <a:xfrm>
            <a:off x="133350" y="1547813"/>
            <a:ext cx="3505200" cy="3516312"/>
            <a:chOff x="133350" y="1738864"/>
            <a:chExt cx="3505455" cy="3516063"/>
          </a:xfrm>
        </p:grpSpPr>
        <p:grpSp>
          <p:nvGrpSpPr>
            <p:cNvPr id="171034" name="Group 477"/>
            <p:cNvGrpSpPr>
              <a:grpSpLocks/>
            </p:cNvGrpSpPr>
            <p:nvPr/>
          </p:nvGrpSpPr>
          <p:grpSpPr bwMode="auto">
            <a:xfrm>
              <a:off x="457200" y="1738864"/>
              <a:ext cx="3181605" cy="3516063"/>
              <a:chOff x="457200" y="1738864"/>
              <a:chExt cx="3181605" cy="3516063"/>
            </a:xfrm>
          </p:grpSpPr>
          <p:sp>
            <p:nvSpPr>
              <p:cNvPr id="171040" name="Freeform 4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>
                  <a:gd name="T0" fmla="*/ 0 w 127"/>
                  <a:gd name="T1" fmla="*/ 2147483647 h 522"/>
                  <a:gd name="T2" fmla="*/ 0 w 127"/>
                  <a:gd name="T3" fmla="*/ 2147483647 h 522"/>
                  <a:gd name="T4" fmla="*/ 2147483647 w 127"/>
                  <a:gd name="T5" fmla="*/ 2147483647 h 522"/>
                  <a:gd name="T6" fmla="*/ 2147483647 w 127"/>
                  <a:gd name="T7" fmla="*/ 0 h 522"/>
                  <a:gd name="T8" fmla="*/ 0 w 127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522"/>
                  <a:gd name="T17" fmla="*/ 127 w 127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41" name="Freeform 5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>
                  <a:gd name="T0" fmla="*/ 0 w 127"/>
                  <a:gd name="T1" fmla="*/ 2147483647 h 522"/>
                  <a:gd name="T2" fmla="*/ 0 w 127"/>
                  <a:gd name="T3" fmla="*/ 2147483647 h 522"/>
                  <a:gd name="T4" fmla="*/ 2147483647 w 127"/>
                  <a:gd name="T5" fmla="*/ 2147483647 h 522"/>
                  <a:gd name="T6" fmla="*/ 2147483647 w 127"/>
                  <a:gd name="T7" fmla="*/ 0 h 522"/>
                  <a:gd name="T8" fmla="*/ 0 w 127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522"/>
                  <a:gd name="T17" fmla="*/ 127 w 127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42" name="Freeform 6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>
                  <a:gd name="T0" fmla="*/ 2147483647 w 129"/>
                  <a:gd name="T1" fmla="*/ 2147483647 h 522"/>
                  <a:gd name="T2" fmla="*/ 2147483647 w 129"/>
                  <a:gd name="T3" fmla="*/ 2147483647 h 522"/>
                  <a:gd name="T4" fmla="*/ 0 w 129"/>
                  <a:gd name="T5" fmla="*/ 2147483647 h 522"/>
                  <a:gd name="T6" fmla="*/ 0 w 129"/>
                  <a:gd name="T7" fmla="*/ 0 h 522"/>
                  <a:gd name="T8" fmla="*/ 2147483647 w 129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9"/>
                  <a:gd name="T16" fmla="*/ 0 h 522"/>
                  <a:gd name="T17" fmla="*/ 129 w 129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43" name="Freeform 7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>
                  <a:gd name="T0" fmla="*/ 2147483647 w 129"/>
                  <a:gd name="T1" fmla="*/ 2147483647 h 522"/>
                  <a:gd name="T2" fmla="*/ 2147483647 w 129"/>
                  <a:gd name="T3" fmla="*/ 2147483647 h 522"/>
                  <a:gd name="T4" fmla="*/ 0 w 129"/>
                  <a:gd name="T5" fmla="*/ 2147483647 h 522"/>
                  <a:gd name="T6" fmla="*/ 0 w 129"/>
                  <a:gd name="T7" fmla="*/ 0 h 522"/>
                  <a:gd name="T8" fmla="*/ 2147483647 w 129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9"/>
                  <a:gd name="T16" fmla="*/ 0 h 522"/>
                  <a:gd name="T17" fmla="*/ 129 w 129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44" name="Rectangle 8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45" name="Rectangle 9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46" name="Rectangle 10"/>
              <p:cNvSpPr>
                <a:spLocks noChangeArrowheads="1"/>
              </p:cNvSpPr>
              <p:nvPr/>
            </p:nvSpPr>
            <p:spPr bwMode="auto">
              <a:xfrm>
                <a:off x="1352688" y="1803874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47" name="Rectangle 11"/>
              <p:cNvSpPr>
                <a:spLocks noChangeArrowheads="1"/>
              </p:cNvSpPr>
              <p:nvPr/>
            </p:nvSpPr>
            <p:spPr bwMode="auto">
              <a:xfrm>
                <a:off x="1536222" y="1803874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0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48" name="Rectangle 13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49" name="Rectangle 14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50" name="Freeform 15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>
                  <a:gd name="T0" fmla="*/ 0 w 766"/>
                  <a:gd name="T1" fmla="*/ 0 h 843"/>
                  <a:gd name="T2" fmla="*/ 2147483647 w 766"/>
                  <a:gd name="T3" fmla="*/ 0 h 843"/>
                  <a:gd name="T4" fmla="*/ 2147483647 w 766"/>
                  <a:gd name="T5" fmla="*/ 2147483647 h 843"/>
                  <a:gd name="T6" fmla="*/ 2147483647 w 766"/>
                  <a:gd name="T7" fmla="*/ 2147483647 h 8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6"/>
                  <a:gd name="T13" fmla="*/ 0 h 843"/>
                  <a:gd name="T14" fmla="*/ 766 w 766"/>
                  <a:gd name="T15" fmla="*/ 843 h 8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6" h="843">
                    <a:moveTo>
                      <a:pt x="0" y="0"/>
                    </a:moveTo>
                    <a:lnTo>
                      <a:pt x="153" y="0"/>
                    </a:lnTo>
                    <a:lnTo>
                      <a:pt x="613" y="843"/>
                    </a:lnTo>
                    <a:lnTo>
                      <a:pt x="766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51" name="Freeform 16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>
                  <a:gd name="T0" fmla="*/ 2147483647 w 766"/>
                  <a:gd name="T1" fmla="*/ 0 h 843"/>
                  <a:gd name="T2" fmla="*/ 2147483647 w 766"/>
                  <a:gd name="T3" fmla="*/ 0 h 843"/>
                  <a:gd name="T4" fmla="*/ 2147483647 w 766"/>
                  <a:gd name="T5" fmla="*/ 2147483647 h 843"/>
                  <a:gd name="T6" fmla="*/ 0 w 766"/>
                  <a:gd name="T7" fmla="*/ 2147483647 h 8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6"/>
                  <a:gd name="T13" fmla="*/ 0 h 843"/>
                  <a:gd name="T14" fmla="*/ 766 w 766"/>
                  <a:gd name="T15" fmla="*/ 843 h 8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6" h="843">
                    <a:moveTo>
                      <a:pt x="766" y="0"/>
                    </a:moveTo>
                    <a:lnTo>
                      <a:pt x="613" y="0"/>
                    </a:lnTo>
                    <a:lnTo>
                      <a:pt x="153" y="843"/>
                    </a:lnTo>
                    <a:lnTo>
                      <a:pt x="0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52" name="Line 17"/>
              <p:cNvSpPr>
                <a:spLocks noChangeShapeType="1"/>
              </p:cNvSpPr>
              <p:nvPr/>
            </p:nvSpPr>
            <p:spPr bwMode="auto">
              <a:xfrm>
                <a:off x="3330224" y="330792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53" name="Freeform 18"/>
              <p:cNvSpPr>
                <a:spLocks/>
              </p:cNvSpPr>
              <p:nvPr/>
            </p:nvSpPr>
            <p:spPr bwMode="auto">
              <a:xfrm>
                <a:off x="3571240" y="3271563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54" name="Line 19"/>
              <p:cNvSpPr>
                <a:spLocks noChangeShapeType="1"/>
              </p:cNvSpPr>
              <p:nvPr/>
            </p:nvSpPr>
            <p:spPr bwMode="auto">
              <a:xfrm>
                <a:off x="3330224" y="4237902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55" name="Freeform 20"/>
              <p:cNvSpPr>
                <a:spLocks/>
              </p:cNvSpPr>
              <p:nvPr/>
            </p:nvSpPr>
            <p:spPr bwMode="auto">
              <a:xfrm>
                <a:off x="3571240" y="420154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56" name="Rectangle 27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8" name="Rectangle 28"/>
              <p:cNvSpPr>
                <a:spLocks noChangeArrowheads="1"/>
              </p:cNvSpPr>
              <p:nvPr/>
            </p:nvSpPr>
            <p:spPr bwMode="auto">
              <a:xfrm>
                <a:off x="2375063" y="1872205"/>
                <a:ext cx="1008136" cy="31747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71058" name="Rectangle 29"/>
              <p:cNvSpPr>
                <a:spLocks noChangeArrowheads="1"/>
              </p:cNvSpPr>
              <p:nvPr/>
            </p:nvSpPr>
            <p:spPr bwMode="auto">
              <a:xfrm>
                <a:off x="2485158" y="1878801"/>
                <a:ext cx="95010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Routing Unit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59" name="Rectangle 30"/>
              <p:cNvSpPr>
                <a:spLocks noChangeArrowheads="1"/>
              </p:cNvSpPr>
              <p:nvPr/>
            </p:nvSpPr>
            <p:spPr bwMode="auto">
              <a:xfrm>
                <a:off x="2695919" y="201984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60" name="Rectangle 31"/>
              <p:cNvSpPr>
                <a:spLocks noChangeArrowheads="1"/>
              </p:cNvSpPr>
              <p:nvPr/>
            </p:nvSpPr>
            <p:spPr bwMode="auto">
              <a:xfrm>
                <a:off x="2737266" y="2019841"/>
                <a:ext cx="206224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RC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61" name="Rectangle 32"/>
              <p:cNvSpPr>
                <a:spLocks noChangeArrowheads="1"/>
              </p:cNvSpPr>
              <p:nvPr/>
            </p:nvSpPr>
            <p:spPr bwMode="auto">
              <a:xfrm>
                <a:off x="2893572" y="201984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62" name="Rectangle 33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63" name="Rectangle 34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64" name="Rectangle 35"/>
              <p:cNvSpPr>
                <a:spLocks noChangeArrowheads="1"/>
              </p:cNvSpPr>
              <p:nvPr/>
            </p:nvSpPr>
            <p:spPr bwMode="auto">
              <a:xfrm>
                <a:off x="2485158" y="2191732"/>
                <a:ext cx="88750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Allocator</a:t>
                </a:r>
                <a:endParaRPr lang="en-US" altLang="ko-KR" sz="16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65" name="Rectangle 36"/>
              <p:cNvSpPr>
                <a:spLocks noChangeArrowheads="1"/>
              </p:cNvSpPr>
              <p:nvPr/>
            </p:nvSpPr>
            <p:spPr bwMode="auto">
              <a:xfrm>
                <a:off x="2702978" y="2333873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66" name="Rectangle 37"/>
              <p:cNvSpPr>
                <a:spLocks noChangeArrowheads="1"/>
              </p:cNvSpPr>
              <p:nvPr/>
            </p:nvSpPr>
            <p:spPr bwMode="auto">
              <a:xfrm>
                <a:off x="2737266" y="2333873"/>
                <a:ext cx="20806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VA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67" name="Rectangle 38"/>
              <p:cNvSpPr>
                <a:spLocks noChangeArrowheads="1"/>
              </p:cNvSpPr>
              <p:nvPr/>
            </p:nvSpPr>
            <p:spPr bwMode="auto">
              <a:xfrm>
                <a:off x="2887521" y="2333873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68" name="Rectangle 39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69" name="Rectangle 40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0" name="Rectangle 41"/>
              <p:cNvSpPr>
                <a:spLocks noChangeArrowheads="1"/>
              </p:cNvSpPr>
              <p:nvPr/>
            </p:nvSpPr>
            <p:spPr bwMode="auto">
              <a:xfrm>
                <a:off x="2634406" y="2496950"/>
                <a:ext cx="50451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Switch</a:t>
                </a:r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71" name="Freeform 46"/>
              <p:cNvSpPr>
                <a:spLocks/>
              </p:cNvSpPr>
              <p:nvPr/>
            </p:nvSpPr>
            <p:spPr bwMode="auto">
              <a:xfrm>
                <a:off x="1911360" y="1738864"/>
                <a:ext cx="463879" cy="907940"/>
              </a:xfrm>
              <a:custGeom>
                <a:avLst/>
                <a:gdLst>
                  <a:gd name="T0" fmla="*/ 2147483647 w 460"/>
                  <a:gd name="T1" fmla="*/ 2147483647 h 824"/>
                  <a:gd name="T2" fmla="*/ 2147483647 w 460"/>
                  <a:gd name="T3" fmla="*/ 2147483647 h 824"/>
                  <a:gd name="T4" fmla="*/ 2147483647 w 460"/>
                  <a:gd name="T5" fmla="*/ 0 h 824"/>
                  <a:gd name="T6" fmla="*/ 0 w 460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0"/>
                  <a:gd name="T13" fmla="*/ 0 h 824"/>
                  <a:gd name="T14" fmla="*/ 460 w 460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2" name="Line 47"/>
              <p:cNvSpPr>
                <a:spLocks noChangeShapeType="1"/>
              </p:cNvSpPr>
              <p:nvPr/>
            </p:nvSpPr>
            <p:spPr bwMode="auto">
              <a:xfrm>
                <a:off x="1911360" y="1738864"/>
                <a:ext cx="1008" cy="62806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3" name="Freeform 48"/>
              <p:cNvSpPr>
                <a:spLocks/>
              </p:cNvSpPr>
              <p:nvPr/>
            </p:nvSpPr>
            <p:spPr bwMode="auto">
              <a:xfrm>
                <a:off x="1878081" y="1782939"/>
                <a:ext cx="67565" cy="73825"/>
              </a:xfrm>
              <a:custGeom>
                <a:avLst/>
                <a:gdLst>
                  <a:gd name="T0" fmla="*/ 2147483647 w 159"/>
                  <a:gd name="T1" fmla="*/ 2147483647 h 159"/>
                  <a:gd name="T2" fmla="*/ 0 w 159"/>
                  <a:gd name="T3" fmla="*/ 0 h 159"/>
                  <a:gd name="T4" fmla="*/ 2147483647 w 159"/>
                  <a:gd name="T5" fmla="*/ 0 h 159"/>
                  <a:gd name="T6" fmla="*/ 2147483647 w 159"/>
                  <a:gd name="T7" fmla="*/ 2147483647 h 15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9"/>
                  <a:gd name="T13" fmla="*/ 0 h 159"/>
                  <a:gd name="T14" fmla="*/ 159 w 159"/>
                  <a:gd name="T15" fmla="*/ 159 h 15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9" h="159">
                    <a:moveTo>
                      <a:pt x="80" y="159"/>
                    </a:moveTo>
                    <a:lnTo>
                      <a:pt x="0" y="0"/>
                    </a:lnTo>
                    <a:cubicBezTo>
                      <a:pt x="50" y="25"/>
                      <a:pt x="109" y="25"/>
                      <a:pt x="159" y="0"/>
                    </a:cubicBezTo>
                    <a:lnTo>
                      <a:pt x="80" y="15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4" name="Line 49"/>
              <p:cNvSpPr>
                <a:spLocks noChangeShapeType="1"/>
              </p:cNvSpPr>
              <p:nvPr/>
            </p:nvSpPr>
            <p:spPr bwMode="auto">
              <a:xfrm>
                <a:off x="2813906" y="2801066"/>
                <a:ext cx="1009" cy="202744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5" name="Freeform 50"/>
              <p:cNvSpPr>
                <a:spLocks/>
              </p:cNvSpPr>
              <p:nvPr/>
            </p:nvSpPr>
            <p:spPr bwMode="auto">
              <a:xfrm>
                <a:off x="2780629" y="2994994"/>
                <a:ext cx="67565" cy="73825"/>
              </a:xfrm>
              <a:custGeom>
                <a:avLst/>
                <a:gdLst>
                  <a:gd name="T0" fmla="*/ 2147483647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0 h 67"/>
                  <a:gd name="T6" fmla="*/ 2147483647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67" y="0"/>
                    </a:moveTo>
                    <a:lnTo>
                      <a:pt x="33" y="67"/>
                    </a:lnTo>
                    <a:lnTo>
                      <a:pt x="0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6" name="Line 51"/>
              <p:cNvSpPr>
                <a:spLocks noChangeShapeType="1"/>
              </p:cNvSpPr>
              <p:nvPr/>
            </p:nvSpPr>
            <p:spPr bwMode="auto">
              <a:xfrm>
                <a:off x="467284" y="2088156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7" name="Freeform 52"/>
              <p:cNvSpPr>
                <a:spLocks/>
              </p:cNvSpPr>
              <p:nvPr/>
            </p:nvSpPr>
            <p:spPr bwMode="auto">
              <a:xfrm>
                <a:off x="992677" y="2050693"/>
                <a:ext cx="68573" cy="74927"/>
              </a:xfrm>
              <a:custGeom>
                <a:avLst/>
                <a:gdLst>
                  <a:gd name="T0" fmla="*/ 0 w 68"/>
                  <a:gd name="T1" fmla="*/ 0 h 68"/>
                  <a:gd name="T2" fmla="*/ 2147483647 w 68"/>
                  <a:gd name="T3" fmla="*/ 2147483647 h 68"/>
                  <a:gd name="T4" fmla="*/ 0 w 68"/>
                  <a:gd name="T5" fmla="*/ 2147483647 h 68"/>
                  <a:gd name="T6" fmla="*/ 0 w 68"/>
                  <a:gd name="T7" fmla="*/ 0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8"/>
                  <a:gd name="T14" fmla="*/ 68 w 68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8" name="Freeform 55"/>
              <p:cNvSpPr>
                <a:spLocks/>
              </p:cNvSpPr>
              <p:nvPr/>
            </p:nvSpPr>
            <p:spPr bwMode="auto">
              <a:xfrm>
                <a:off x="2106996" y="2082647"/>
                <a:ext cx="132104" cy="1225278"/>
              </a:xfrm>
              <a:custGeom>
                <a:avLst/>
                <a:gdLst>
                  <a:gd name="T0" fmla="*/ 0 w 131"/>
                  <a:gd name="T1" fmla="*/ 0 h 1112"/>
                  <a:gd name="T2" fmla="*/ 2147483647 w 131"/>
                  <a:gd name="T3" fmla="*/ 0 h 1112"/>
                  <a:gd name="T4" fmla="*/ 2147483647 w 131"/>
                  <a:gd name="T5" fmla="*/ 2147483647 h 1112"/>
                  <a:gd name="T6" fmla="*/ 2147483647 w 131"/>
                  <a:gd name="T7" fmla="*/ 2147483647 h 1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1"/>
                  <a:gd name="T13" fmla="*/ 0 h 1112"/>
                  <a:gd name="T14" fmla="*/ 131 w 131"/>
                  <a:gd name="T15" fmla="*/ 1112 h 1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1" h="1112">
                    <a:moveTo>
                      <a:pt x="0" y="0"/>
                    </a:moveTo>
                    <a:lnTo>
                      <a:pt x="88" y="0"/>
                    </a:lnTo>
                    <a:lnTo>
                      <a:pt x="88" y="1112"/>
                    </a:lnTo>
                    <a:lnTo>
                      <a:pt x="131" y="1112"/>
                    </a:lnTo>
                  </a:path>
                </a:pathLst>
              </a:custGeom>
              <a:noFill/>
              <a:ln w="17463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79" name="Freeform 56"/>
              <p:cNvSpPr>
                <a:spLocks/>
              </p:cNvSpPr>
              <p:nvPr/>
            </p:nvSpPr>
            <p:spPr bwMode="auto">
              <a:xfrm>
                <a:off x="2231033" y="3271563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0" name="Line 61"/>
              <p:cNvSpPr>
                <a:spLocks noChangeShapeType="1"/>
              </p:cNvSpPr>
              <p:nvPr/>
            </p:nvSpPr>
            <p:spPr bwMode="auto">
              <a:xfrm>
                <a:off x="1189322" y="1876598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1" name="Line 62"/>
              <p:cNvSpPr>
                <a:spLocks noChangeShapeType="1"/>
              </p:cNvSpPr>
              <p:nvPr/>
            </p:nvSpPr>
            <p:spPr bwMode="auto">
              <a:xfrm>
                <a:off x="1679420" y="1876598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2" name="Freeform 63"/>
              <p:cNvSpPr>
                <a:spLocks/>
              </p:cNvSpPr>
              <p:nvPr/>
            </p:nvSpPr>
            <p:spPr bwMode="auto">
              <a:xfrm>
                <a:off x="1767154" y="1840236"/>
                <a:ext cx="66557" cy="73825"/>
              </a:xfrm>
              <a:custGeom>
                <a:avLst/>
                <a:gdLst>
                  <a:gd name="T0" fmla="*/ 0 w 66"/>
                  <a:gd name="T1" fmla="*/ 0 h 67"/>
                  <a:gd name="T2" fmla="*/ 2147483647 w 66"/>
                  <a:gd name="T3" fmla="*/ 2147483647 h 67"/>
                  <a:gd name="T4" fmla="*/ 0 w 66"/>
                  <a:gd name="T5" fmla="*/ 2147483647 h 67"/>
                  <a:gd name="T6" fmla="*/ 0 w 66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67"/>
                  <a:gd name="T14" fmla="*/ 66 w 66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3" name="Line 64"/>
              <p:cNvSpPr>
                <a:spLocks noChangeShapeType="1"/>
              </p:cNvSpPr>
              <p:nvPr/>
            </p:nvSpPr>
            <p:spPr bwMode="auto">
              <a:xfrm>
                <a:off x="1189322" y="230191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4" name="Line 65"/>
              <p:cNvSpPr>
                <a:spLocks noChangeShapeType="1"/>
              </p:cNvSpPr>
              <p:nvPr/>
            </p:nvSpPr>
            <p:spPr bwMode="auto">
              <a:xfrm>
                <a:off x="1679420" y="230191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5" name="Freeform 66"/>
              <p:cNvSpPr>
                <a:spLocks/>
              </p:cNvSpPr>
              <p:nvPr/>
            </p:nvSpPr>
            <p:spPr bwMode="auto">
              <a:xfrm>
                <a:off x="1767154" y="2265558"/>
                <a:ext cx="66557" cy="73825"/>
              </a:xfrm>
              <a:custGeom>
                <a:avLst/>
                <a:gdLst>
                  <a:gd name="T0" fmla="*/ 0 w 66"/>
                  <a:gd name="T1" fmla="*/ 0 h 67"/>
                  <a:gd name="T2" fmla="*/ 2147483647 w 66"/>
                  <a:gd name="T3" fmla="*/ 2147483647 h 67"/>
                  <a:gd name="T4" fmla="*/ 0 w 66"/>
                  <a:gd name="T5" fmla="*/ 2147483647 h 67"/>
                  <a:gd name="T6" fmla="*/ 0 w 66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67"/>
                  <a:gd name="T14" fmla="*/ 66 w 66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6" name="Line 67"/>
              <p:cNvSpPr>
                <a:spLocks noChangeShapeType="1"/>
              </p:cNvSpPr>
              <p:nvPr/>
            </p:nvSpPr>
            <p:spPr bwMode="auto">
              <a:xfrm>
                <a:off x="1191339" y="2088156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7" name="Line 68"/>
              <p:cNvSpPr>
                <a:spLocks noChangeShapeType="1"/>
              </p:cNvSpPr>
              <p:nvPr/>
            </p:nvSpPr>
            <p:spPr bwMode="auto">
              <a:xfrm>
                <a:off x="1681437" y="2088156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8" name="Freeform 69"/>
              <p:cNvSpPr>
                <a:spLocks/>
              </p:cNvSpPr>
              <p:nvPr/>
            </p:nvSpPr>
            <p:spPr bwMode="auto">
              <a:xfrm>
                <a:off x="1768162" y="2050693"/>
                <a:ext cx="68573" cy="74927"/>
              </a:xfrm>
              <a:custGeom>
                <a:avLst/>
                <a:gdLst>
                  <a:gd name="T0" fmla="*/ 0 w 68"/>
                  <a:gd name="T1" fmla="*/ 0 h 68"/>
                  <a:gd name="T2" fmla="*/ 2147483647 w 68"/>
                  <a:gd name="T3" fmla="*/ 2147483647 h 68"/>
                  <a:gd name="T4" fmla="*/ 0 w 68"/>
                  <a:gd name="T5" fmla="*/ 2147483647 h 68"/>
                  <a:gd name="T6" fmla="*/ 0 w 68"/>
                  <a:gd name="T7" fmla="*/ 0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8"/>
                  <a:gd name="T14" fmla="*/ 68 w 68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89" name="Line 70"/>
              <p:cNvSpPr>
                <a:spLocks noChangeShapeType="1"/>
              </p:cNvSpPr>
              <p:nvPr/>
            </p:nvSpPr>
            <p:spPr bwMode="auto">
              <a:xfrm>
                <a:off x="2091869" y="3772914"/>
                <a:ext cx="14723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0" name="Freeform 71"/>
              <p:cNvSpPr>
                <a:spLocks/>
              </p:cNvSpPr>
              <p:nvPr/>
            </p:nvSpPr>
            <p:spPr bwMode="auto">
              <a:xfrm>
                <a:off x="2231033" y="3736552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1" name="Freeform 72"/>
              <p:cNvSpPr>
                <a:spLocks/>
              </p:cNvSpPr>
              <p:nvPr/>
            </p:nvSpPr>
            <p:spPr bwMode="auto">
              <a:xfrm>
                <a:off x="2015228" y="4234596"/>
                <a:ext cx="223872" cy="732743"/>
              </a:xfrm>
              <a:custGeom>
                <a:avLst/>
                <a:gdLst>
                  <a:gd name="T0" fmla="*/ 0 w 222"/>
                  <a:gd name="T1" fmla="*/ 2147483647 h 665"/>
                  <a:gd name="T2" fmla="*/ 2147483647 w 222"/>
                  <a:gd name="T3" fmla="*/ 2147483647 h 665"/>
                  <a:gd name="T4" fmla="*/ 2147483647 w 222"/>
                  <a:gd name="T5" fmla="*/ 0 h 665"/>
                  <a:gd name="T6" fmla="*/ 2147483647 w 222"/>
                  <a:gd name="T7" fmla="*/ 0 h 66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2"/>
                  <a:gd name="T13" fmla="*/ 0 h 665"/>
                  <a:gd name="T14" fmla="*/ 222 w 222"/>
                  <a:gd name="T15" fmla="*/ 665 h 66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2" h="665">
                    <a:moveTo>
                      <a:pt x="0" y="665"/>
                    </a:moveTo>
                    <a:lnTo>
                      <a:pt x="129" y="665"/>
                    </a:lnTo>
                    <a:lnTo>
                      <a:pt x="129" y="0"/>
                    </a:lnTo>
                    <a:lnTo>
                      <a:pt x="222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2" name="Freeform 73"/>
              <p:cNvSpPr>
                <a:spLocks/>
              </p:cNvSpPr>
              <p:nvPr/>
            </p:nvSpPr>
            <p:spPr bwMode="auto">
              <a:xfrm>
                <a:off x="2231033" y="4198235"/>
                <a:ext cx="67565" cy="73825"/>
              </a:xfrm>
              <a:custGeom>
                <a:avLst/>
                <a:gdLst>
                  <a:gd name="T0" fmla="*/ 0 w 67"/>
                  <a:gd name="T1" fmla="*/ 2147483647 h 67"/>
                  <a:gd name="T2" fmla="*/ 2147483647 w 67"/>
                  <a:gd name="T3" fmla="*/ 2147483647 h 67"/>
                  <a:gd name="T4" fmla="*/ 0 w 67"/>
                  <a:gd name="T5" fmla="*/ 0 h 67"/>
                  <a:gd name="T6" fmla="*/ 0 w 67"/>
                  <a:gd name="T7" fmla="*/ 2147483647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67"/>
                    </a:moveTo>
                    <a:lnTo>
                      <a:pt x="67" y="33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3" name="Rectangle 74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4" name="Rectangle 75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5" name="Rectangle 76"/>
              <p:cNvSpPr>
                <a:spLocks noChangeArrowheads="1"/>
              </p:cNvSpPr>
              <p:nvPr/>
            </p:nvSpPr>
            <p:spPr bwMode="auto">
              <a:xfrm>
                <a:off x="1352688" y="2013229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96" name="Rectangle 77"/>
              <p:cNvSpPr>
                <a:spLocks noChangeArrowheads="1"/>
              </p:cNvSpPr>
              <p:nvPr/>
            </p:nvSpPr>
            <p:spPr bwMode="auto">
              <a:xfrm>
                <a:off x="1536222" y="2013229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1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097" name="Rectangle 78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8" name="Rectangle 79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099" name="Rectangle 80"/>
              <p:cNvSpPr>
                <a:spLocks noChangeArrowheads="1"/>
              </p:cNvSpPr>
              <p:nvPr/>
            </p:nvSpPr>
            <p:spPr bwMode="auto">
              <a:xfrm>
                <a:off x="1352688" y="2221483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100" name="Rectangle 81"/>
              <p:cNvSpPr>
                <a:spLocks noChangeArrowheads="1"/>
              </p:cNvSpPr>
              <p:nvPr/>
            </p:nvSpPr>
            <p:spPr bwMode="auto">
              <a:xfrm>
                <a:off x="1536222" y="2221483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2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1101" name="Freeform 82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2" name="Freeform 83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3" name="Freeform 84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4" name="Freeform 85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5" name="Rectangle 87"/>
              <p:cNvSpPr>
                <a:spLocks noChangeArrowheads="1"/>
              </p:cNvSpPr>
              <p:nvPr/>
            </p:nvSpPr>
            <p:spPr bwMode="auto">
              <a:xfrm>
                <a:off x="1262937" y="2516784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6" name="Line 91"/>
              <p:cNvSpPr>
                <a:spLocks noChangeShapeType="1"/>
              </p:cNvSpPr>
              <p:nvPr/>
            </p:nvSpPr>
            <p:spPr bwMode="auto">
              <a:xfrm>
                <a:off x="464259" y="2804371"/>
                <a:ext cx="53346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7" name="Freeform 92"/>
              <p:cNvSpPr>
                <a:spLocks/>
              </p:cNvSpPr>
              <p:nvPr/>
            </p:nvSpPr>
            <p:spPr bwMode="auto">
              <a:xfrm>
                <a:off x="989652" y="2766907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8" name="Line 94"/>
              <p:cNvSpPr>
                <a:spLocks noChangeShapeType="1"/>
              </p:cNvSpPr>
              <p:nvPr/>
            </p:nvSpPr>
            <p:spPr bwMode="auto">
              <a:xfrm>
                <a:off x="1186296" y="2592812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09" name="Line 95"/>
              <p:cNvSpPr>
                <a:spLocks noChangeShapeType="1"/>
              </p:cNvSpPr>
              <p:nvPr/>
            </p:nvSpPr>
            <p:spPr bwMode="auto">
              <a:xfrm>
                <a:off x="1676395" y="2592812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0" name="Freeform 96"/>
              <p:cNvSpPr>
                <a:spLocks/>
              </p:cNvSpPr>
              <p:nvPr/>
            </p:nvSpPr>
            <p:spPr bwMode="auto">
              <a:xfrm>
                <a:off x="1763120" y="255534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1" name="Line 97"/>
              <p:cNvSpPr>
                <a:spLocks noChangeShapeType="1"/>
              </p:cNvSpPr>
              <p:nvPr/>
            </p:nvSpPr>
            <p:spPr bwMode="auto">
              <a:xfrm>
                <a:off x="1186296" y="3018133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2" name="Line 98"/>
              <p:cNvSpPr>
                <a:spLocks noChangeShapeType="1"/>
              </p:cNvSpPr>
              <p:nvPr/>
            </p:nvSpPr>
            <p:spPr bwMode="auto">
              <a:xfrm>
                <a:off x="1676395" y="3018133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3" name="Freeform 99"/>
              <p:cNvSpPr>
                <a:spLocks/>
              </p:cNvSpPr>
              <p:nvPr/>
            </p:nvSpPr>
            <p:spPr bwMode="auto">
              <a:xfrm>
                <a:off x="1763120" y="298067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4" name="Line 100"/>
              <p:cNvSpPr>
                <a:spLocks noChangeShapeType="1"/>
              </p:cNvSpPr>
              <p:nvPr/>
            </p:nvSpPr>
            <p:spPr bwMode="auto">
              <a:xfrm>
                <a:off x="1188313" y="2804371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5" name="Line 101"/>
              <p:cNvSpPr>
                <a:spLocks noChangeShapeType="1"/>
              </p:cNvSpPr>
              <p:nvPr/>
            </p:nvSpPr>
            <p:spPr bwMode="auto">
              <a:xfrm>
                <a:off x="1677403" y="2804371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6" name="Freeform 102"/>
              <p:cNvSpPr>
                <a:spLocks/>
              </p:cNvSpPr>
              <p:nvPr/>
            </p:nvSpPr>
            <p:spPr bwMode="auto">
              <a:xfrm>
                <a:off x="1765137" y="2766907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7" name="Rectangle 103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8" name="Rectangle 104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19" name="Rectangle 107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0" name="Rectangle 108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1" name="Freeform 109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2" name="Freeform 110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3" name="Freeform 111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4" name="Freeform 112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5" name="Rectangle 113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6" name="Rectangle 114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7" name="Line 118"/>
              <p:cNvSpPr>
                <a:spLocks noChangeShapeType="1"/>
              </p:cNvSpPr>
              <p:nvPr/>
            </p:nvSpPr>
            <p:spPr bwMode="auto">
              <a:xfrm>
                <a:off x="462242" y="3524993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8" name="Freeform 119"/>
              <p:cNvSpPr>
                <a:spLocks/>
              </p:cNvSpPr>
              <p:nvPr/>
            </p:nvSpPr>
            <p:spPr bwMode="auto">
              <a:xfrm>
                <a:off x="987636" y="348752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29" name="Line 121"/>
              <p:cNvSpPr>
                <a:spLocks noChangeShapeType="1"/>
              </p:cNvSpPr>
              <p:nvPr/>
            </p:nvSpPr>
            <p:spPr bwMode="auto">
              <a:xfrm>
                <a:off x="1184280" y="3313434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0" name="Line 122"/>
              <p:cNvSpPr>
                <a:spLocks noChangeShapeType="1"/>
              </p:cNvSpPr>
              <p:nvPr/>
            </p:nvSpPr>
            <p:spPr bwMode="auto">
              <a:xfrm>
                <a:off x="1674378" y="3313434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1" name="Freeform 123"/>
              <p:cNvSpPr>
                <a:spLocks/>
              </p:cNvSpPr>
              <p:nvPr/>
            </p:nvSpPr>
            <p:spPr bwMode="auto">
              <a:xfrm>
                <a:off x="1761103" y="3277073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2" name="Line 124"/>
              <p:cNvSpPr>
                <a:spLocks noChangeShapeType="1"/>
              </p:cNvSpPr>
              <p:nvPr/>
            </p:nvSpPr>
            <p:spPr bwMode="auto">
              <a:xfrm>
                <a:off x="1184280" y="3738755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3" name="Line 125"/>
              <p:cNvSpPr>
                <a:spLocks noChangeShapeType="1"/>
              </p:cNvSpPr>
              <p:nvPr/>
            </p:nvSpPr>
            <p:spPr bwMode="auto">
              <a:xfrm>
                <a:off x="1674378" y="3738755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4" name="Freeform 126"/>
              <p:cNvSpPr>
                <a:spLocks/>
              </p:cNvSpPr>
              <p:nvPr/>
            </p:nvSpPr>
            <p:spPr bwMode="auto">
              <a:xfrm>
                <a:off x="1761103" y="3702394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5" name="Line 127"/>
              <p:cNvSpPr>
                <a:spLocks noChangeShapeType="1"/>
              </p:cNvSpPr>
              <p:nvPr/>
            </p:nvSpPr>
            <p:spPr bwMode="auto">
              <a:xfrm>
                <a:off x="1186296" y="3524993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6" name="Line 128"/>
              <p:cNvSpPr>
                <a:spLocks noChangeShapeType="1"/>
              </p:cNvSpPr>
              <p:nvPr/>
            </p:nvSpPr>
            <p:spPr bwMode="auto">
              <a:xfrm>
                <a:off x="1676395" y="3524993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7" name="Freeform 129"/>
              <p:cNvSpPr>
                <a:spLocks/>
              </p:cNvSpPr>
              <p:nvPr/>
            </p:nvSpPr>
            <p:spPr bwMode="auto">
              <a:xfrm>
                <a:off x="1763120" y="348752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8" name="Rectangle 130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39" name="Rectangle 131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0" name="Rectangle 134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1" name="Rectangle 135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2" name="Freeform 138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3" name="Freeform 139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4" name="Freeform 140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5" name="Freeform 141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6" name="Rectangle 142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7" name="Rectangle 143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8" name="Line 147"/>
              <p:cNvSpPr>
                <a:spLocks noChangeShapeType="1"/>
              </p:cNvSpPr>
              <p:nvPr/>
            </p:nvSpPr>
            <p:spPr bwMode="auto">
              <a:xfrm>
                <a:off x="459217" y="4246717"/>
                <a:ext cx="53346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49" name="Freeform 148"/>
              <p:cNvSpPr>
                <a:spLocks/>
              </p:cNvSpPr>
              <p:nvPr/>
            </p:nvSpPr>
            <p:spPr bwMode="auto">
              <a:xfrm>
                <a:off x="984610" y="4209254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0" name="Line 150"/>
              <p:cNvSpPr>
                <a:spLocks noChangeShapeType="1"/>
              </p:cNvSpPr>
              <p:nvPr/>
            </p:nvSpPr>
            <p:spPr bwMode="auto">
              <a:xfrm>
                <a:off x="1181255" y="4035158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1" name="Line 151"/>
              <p:cNvSpPr>
                <a:spLocks noChangeShapeType="1"/>
              </p:cNvSpPr>
              <p:nvPr/>
            </p:nvSpPr>
            <p:spPr bwMode="auto">
              <a:xfrm>
                <a:off x="1671353" y="4035158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2" name="Freeform 152"/>
              <p:cNvSpPr>
                <a:spLocks/>
              </p:cNvSpPr>
              <p:nvPr/>
            </p:nvSpPr>
            <p:spPr bwMode="auto">
              <a:xfrm>
                <a:off x="1758078" y="3997695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3" name="Line 153"/>
              <p:cNvSpPr>
                <a:spLocks noChangeShapeType="1"/>
              </p:cNvSpPr>
              <p:nvPr/>
            </p:nvSpPr>
            <p:spPr bwMode="auto">
              <a:xfrm>
                <a:off x="1181255" y="4460480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4" name="Line 154"/>
              <p:cNvSpPr>
                <a:spLocks noChangeShapeType="1"/>
              </p:cNvSpPr>
              <p:nvPr/>
            </p:nvSpPr>
            <p:spPr bwMode="auto">
              <a:xfrm>
                <a:off x="1671353" y="4460480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5" name="Freeform 155"/>
              <p:cNvSpPr>
                <a:spLocks/>
              </p:cNvSpPr>
              <p:nvPr/>
            </p:nvSpPr>
            <p:spPr bwMode="auto">
              <a:xfrm>
                <a:off x="1758078" y="4423016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6" name="Line 156"/>
              <p:cNvSpPr>
                <a:spLocks noChangeShapeType="1"/>
              </p:cNvSpPr>
              <p:nvPr/>
            </p:nvSpPr>
            <p:spPr bwMode="auto">
              <a:xfrm>
                <a:off x="1182263" y="4246717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7" name="Line 157"/>
              <p:cNvSpPr>
                <a:spLocks noChangeShapeType="1"/>
              </p:cNvSpPr>
              <p:nvPr/>
            </p:nvSpPr>
            <p:spPr bwMode="auto">
              <a:xfrm>
                <a:off x="1672361" y="4246717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8" name="Freeform 158"/>
              <p:cNvSpPr>
                <a:spLocks/>
              </p:cNvSpPr>
              <p:nvPr/>
            </p:nvSpPr>
            <p:spPr bwMode="auto">
              <a:xfrm>
                <a:off x="1759086" y="4209254"/>
                <a:ext cx="68573" cy="73825"/>
              </a:xfrm>
              <a:custGeom>
                <a:avLst/>
                <a:gdLst>
                  <a:gd name="T0" fmla="*/ 0 w 68"/>
                  <a:gd name="T1" fmla="*/ 0 h 67"/>
                  <a:gd name="T2" fmla="*/ 2147483647 w 68"/>
                  <a:gd name="T3" fmla="*/ 2147483647 h 67"/>
                  <a:gd name="T4" fmla="*/ 0 w 68"/>
                  <a:gd name="T5" fmla="*/ 2147483647 h 67"/>
                  <a:gd name="T6" fmla="*/ 0 w 68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7"/>
                  <a:gd name="T14" fmla="*/ 68 w 68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7">
                    <a:moveTo>
                      <a:pt x="0" y="0"/>
                    </a:moveTo>
                    <a:lnTo>
                      <a:pt x="68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59" name="Rectangle 159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0" name="Rectangle 160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1" name="Rectangle 163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2" name="Rectangle 164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3" name="Freeform 165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4" name="Freeform 166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5" name="Freeform 167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6" name="Freeform 168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7" name="Rectangle 169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8" name="Rectangle 170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69" name="Line 174"/>
              <p:cNvSpPr>
                <a:spLocks noChangeShapeType="1"/>
              </p:cNvSpPr>
              <p:nvPr/>
            </p:nvSpPr>
            <p:spPr bwMode="auto">
              <a:xfrm>
                <a:off x="457200" y="4967339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0" name="Freeform 175"/>
              <p:cNvSpPr>
                <a:spLocks/>
              </p:cNvSpPr>
              <p:nvPr/>
            </p:nvSpPr>
            <p:spPr bwMode="auto">
              <a:xfrm>
                <a:off x="982593" y="4930977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1" name="Line 177"/>
              <p:cNvSpPr>
                <a:spLocks noChangeShapeType="1"/>
              </p:cNvSpPr>
              <p:nvPr/>
            </p:nvSpPr>
            <p:spPr bwMode="auto">
              <a:xfrm>
                <a:off x="1179238" y="4755780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2" name="Line 178"/>
              <p:cNvSpPr>
                <a:spLocks noChangeShapeType="1"/>
              </p:cNvSpPr>
              <p:nvPr/>
            </p:nvSpPr>
            <p:spPr bwMode="auto">
              <a:xfrm>
                <a:off x="1669336" y="4755780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3" name="Freeform 179"/>
              <p:cNvSpPr>
                <a:spLocks/>
              </p:cNvSpPr>
              <p:nvPr/>
            </p:nvSpPr>
            <p:spPr bwMode="auto">
              <a:xfrm>
                <a:off x="1756061" y="4719418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4" name="Line 180"/>
              <p:cNvSpPr>
                <a:spLocks noChangeShapeType="1"/>
              </p:cNvSpPr>
              <p:nvPr/>
            </p:nvSpPr>
            <p:spPr bwMode="auto">
              <a:xfrm>
                <a:off x="1179238" y="5181102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5" name="Line 181"/>
              <p:cNvSpPr>
                <a:spLocks noChangeShapeType="1"/>
              </p:cNvSpPr>
              <p:nvPr/>
            </p:nvSpPr>
            <p:spPr bwMode="auto">
              <a:xfrm>
                <a:off x="1669336" y="5181102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6" name="Freeform 182"/>
              <p:cNvSpPr>
                <a:spLocks/>
              </p:cNvSpPr>
              <p:nvPr/>
            </p:nvSpPr>
            <p:spPr bwMode="auto">
              <a:xfrm>
                <a:off x="1756061" y="514474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7" name="Line 183"/>
              <p:cNvSpPr>
                <a:spLocks noChangeShapeType="1"/>
              </p:cNvSpPr>
              <p:nvPr/>
            </p:nvSpPr>
            <p:spPr bwMode="auto">
              <a:xfrm>
                <a:off x="1181255" y="496733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8" name="Line 184"/>
              <p:cNvSpPr>
                <a:spLocks noChangeShapeType="1"/>
              </p:cNvSpPr>
              <p:nvPr/>
            </p:nvSpPr>
            <p:spPr bwMode="auto">
              <a:xfrm>
                <a:off x="1671353" y="496733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79" name="Freeform 185"/>
              <p:cNvSpPr>
                <a:spLocks/>
              </p:cNvSpPr>
              <p:nvPr/>
            </p:nvSpPr>
            <p:spPr bwMode="auto">
              <a:xfrm>
                <a:off x="1758078" y="4930977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0" name="Rectangle 186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1" name="Rectangle 187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2" name="Rectangle 190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3" name="Rectangle 191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4" name="Freeform 194"/>
              <p:cNvSpPr>
                <a:spLocks/>
              </p:cNvSpPr>
              <p:nvPr/>
            </p:nvSpPr>
            <p:spPr bwMode="auto">
              <a:xfrm>
                <a:off x="1959765" y="2797760"/>
                <a:ext cx="183535" cy="760289"/>
              </a:xfrm>
              <a:custGeom>
                <a:avLst/>
                <a:gdLst>
                  <a:gd name="T0" fmla="*/ 0 w 182"/>
                  <a:gd name="T1" fmla="*/ 0 h 690"/>
                  <a:gd name="T2" fmla="*/ 2147483647 w 182"/>
                  <a:gd name="T3" fmla="*/ 0 h 690"/>
                  <a:gd name="T4" fmla="*/ 2147483647 w 182"/>
                  <a:gd name="T5" fmla="*/ 2147483647 h 690"/>
                  <a:gd name="T6" fmla="*/ 0 60000 65536"/>
                  <a:gd name="T7" fmla="*/ 0 60000 65536"/>
                  <a:gd name="T8" fmla="*/ 0 60000 65536"/>
                  <a:gd name="T9" fmla="*/ 0 w 182"/>
                  <a:gd name="T10" fmla="*/ 0 h 690"/>
                  <a:gd name="T11" fmla="*/ 182 w 182"/>
                  <a:gd name="T12" fmla="*/ 690 h 69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2" h="690">
                    <a:moveTo>
                      <a:pt x="0" y="0"/>
                    </a:moveTo>
                    <a:lnTo>
                      <a:pt x="182" y="0"/>
                    </a:lnTo>
                    <a:lnTo>
                      <a:pt x="182" y="69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5" name="Line 195"/>
              <p:cNvSpPr>
                <a:spLocks noChangeShapeType="1"/>
              </p:cNvSpPr>
              <p:nvPr/>
            </p:nvSpPr>
            <p:spPr bwMode="auto">
              <a:xfrm>
                <a:off x="2143299" y="355804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6" name="Freeform 196"/>
              <p:cNvSpPr>
                <a:spLocks/>
              </p:cNvSpPr>
              <p:nvPr/>
            </p:nvSpPr>
            <p:spPr bwMode="auto">
              <a:xfrm>
                <a:off x="2231033" y="3521688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7" name="Line 197"/>
              <p:cNvSpPr>
                <a:spLocks noChangeShapeType="1"/>
              </p:cNvSpPr>
              <p:nvPr/>
            </p:nvSpPr>
            <p:spPr bwMode="auto">
              <a:xfrm flipH="1">
                <a:off x="1963798" y="2082647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8" name="Freeform 198"/>
              <p:cNvSpPr>
                <a:spLocks/>
              </p:cNvSpPr>
              <p:nvPr/>
            </p:nvSpPr>
            <p:spPr bwMode="auto">
              <a:xfrm>
                <a:off x="1957748" y="3530503"/>
                <a:ext cx="134121" cy="242411"/>
              </a:xfrm>
              <a:custGeom>
                <a:avLst/>
                <a:gdLst>
                  <a:gd name="T0" fmla="*/ 0 w 133"/>
                  <a:gd name="T1" fmla="*/ 0 h 220"/>
                  <a:gd name="T2" fmla="*/ 2147483647 w 133"/>
                  <a:gd name="T3" fmla="*/ 0 h 220"/>
                  <a:gd name="T4" fmla="*/ 2147483647 w 133"/>
                  <a:gd name="T5" fmla="*/ 2147483647 h 220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20"/>
                  <a:gd name="T11" fmla="*/ 133 w 133"/>
                  <a:gd name="T12" fmla="*/ 220 h 2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20">
                    <a:moveTo>
                      <a:pt x="0" y="0"/>
                    </a:moveTo>
                    <a:lnTo>
                      <a:pt x="133" y="0"/>
                    </a:lnTo>
                    <a:lnTo>
                      <a:pt x="133" y="22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89" name="Line 199"/>
              <p:cNvSpPr>
                <a:spLocks noChangeShapeType="1"/>
              </p:cNvSpPr>
              <p:nvPr/>
            </p:nvSpPr>
            <p:spPr bwMode="auto">
              <a:xfrm flipH="1">
                <a:off x="1952705" y="4967339"/>
                <a:ext cx="6252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0" name="Line 200"/>
              <p:cNvSpPr>
                <a:spLocks noChangeShapeType="1"/>
              </p:cNvSpPr>
              <p:nvPr/>
            </p:nvSpPr>
            <p:spPr bwMode="auto">
              <a:xfrm>
                <a:off x="1954722" y="4263245"/>
                <a:ext cx="13714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1" name="Freeform 201"/>
              <p:cNvSpPr>
                <a:spLocks/>
              </p:cNvSpPr>
              <p:nvPr/>
            </p:nvSpPr>
            <p:spPr bwMode="auto">
              <a:xfrm>
                <a:off x="2091869" y="4009815"/>
                <a:ext cx="147231" cy="253430"/>
              </a:xfrm>
              <a:custGeom>
                <a:avLst/>
                <a:gdLst>
                  <a:gd name="T0" fmla="*/ 2147483647 w 146"/>
                  <a:gd name="T1" fmla="*/ 0 h 230"/>
                  <a:gd name="T2" fmla="*/ 0 w 146"/>
                  <a:gd name="T3" fmla="*/ 0 h 230"/>
                  <a:gd name="T4" fmla="*/ 0 w 146"/>
                  <a:gd name="T5" fmla="*/ 2147483647 h 230"/>
                  <a:gd name="T6" fmla="*/ 0 60000 65536"/>
                  <a:gd name="T7" fmla="*/ 0 60000 65536"/>
                  <a:gd name="T8" fmla="*/ 0 60000 65536"/>
                  <a:gd name="T9" fmla="*/ 0 w 146"/>
                  <a:gd name="T10" fmla="*/ 0 h 230"/>
                  <a:gd name="T11" fmla="*/ 146 w 146"/>
                  <a:gd name="T12" fmla="*/ 230 h 2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6" h="230">
                    <a:moveTo>
                      <a:pt x="146" y="0"/>
                    </a:moveTo>
                    <a:lnTo>
                      <a:pt x="0" y="0"/>
                    </a:lnTo>
                    <a:lnTo>
                      <a:pt x="0" y="23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2" name="Freeform 202"/>
              <p:cNvSpPr>
                <a:spLocks/>
              </p:cNvSpPr>
              <p:nvPr/>
            </p:nvSpPr>
            <p:spPr bwMode="auto">
              <a:xfrm>
                <a:off x="2231033" y="3972351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3" name="Line 203"/>
              <p:cNvSpPr>
                <a:spLocks noChangeShapeType="1"/>
              </p:cNvSpPr>
              <p:nvPr/>
            </p:nvSpPr>
            <p:spPr bwMode="auto">
              <a:xfrm>
                <a:off x="3330224" y="3558049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4" name="Freeform 204"/>
              <p:cNvSpPr>
                <a:spLocks/>
              </p:cNvSpPr>
              <p:nvPr/>
            </p:nvSpPr>
            <p:spPr bwMode="auto">
              <a:xfrm>
                <a:off x="3571240" y="3521688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5" name="Line 205"/>
              <p:cNvSpPr>
                <a:spLocks noChangeShapeType="1"/>
              </p:cNvSpPr>
              <p:nvPr/>
            </p:nvSpPr>
            <p:spPr bwMode="auto">
              <a:xfrm>
                <a:off x="3330224" y="3772914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6" name="Freeform 206"/>
              <p:cNvSpPr>
                <a:spLocks/>
              </p:cNvSpPr>
              <p:nvPr/>
            </p:nvSpPr>
            <p:spPr bwMode="auto">
              <a:xfrm>
                <a:off x="3571240" y="3736552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7" name="Line 207"/>
              <p:cNvSpPr>
                <a:spLocks noChangeShapeType="1"/>
              </p:cNvSpPr>
              <p:nvPr/>
            </p:nvSpPr>
            <p:spPr bwMode="auto">
              <a:xfrm>
                <a:off x="3330224" y="400981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198" name="Freeform 208"/>
              <p:cNvSpPr>
                <a:spLocks/>
              </p:cNvSpPr>
              <p:nvPr/>
            </p:nvSpPr>
            <p:spPr bwMode="auto">
              <a:xfrm>
                <a:off x="3571240" y="3972351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71035" name="Rectangle 58"/>
            <p:cNvSpPr>
              <a:spLocks noChangeArrowheads="1"/>
            </p:cNvSpPr>
            <p:nvPr/>
          </p:nvSpPr>
          <p:spPr bwMode="auto">
            <a:xfrm>
              <a:off x="228143" y="1905000"/>
              <a:ext cx="74219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East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1036" name="Rectangle 93"/>
            <p:cNvSpPr>
              <a:spLocks noChangeArrowheads="1"/>
            </p:cNvSpPr>
            <p:nvPr/>
          </p:nvSpPr>
          <p:spPr bwMode="auto">
            <a:xfrm>
              <a:off x="187805" y="2621214"/>
              <a:ext cx="77854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West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1037" name="Rectangle 120"/>
            <p:cNvSpPr>
              <a:spLocks noChangeArrowheads="1"/>
            </p:cNvSpPr>
            <p:nvPr/>
          </p:nvSpPr>
          <p:spPr bwMode="auto">
            <a:xfrm>
              <a:off x="153519" y="3344040"/>
              <a:ext cx="90075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North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1038" name="Rectangle 149"/>
            <p:cNvSpPr>
              <a:spLocks noChangeArrowheads="1"/>
            </p:cNvSpPr>
            <p:nvPr/>
          </p:nvSpPr>
          <p:spPr bwMode="auto">
            <a:xfrm>
              <a:off x="133350" y="4066866"/>
              <a:ext cx="88485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South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1039" name="Rectangle 176"/>
            <p:cNvSpPr>
              <a:spLocks noChangeArrowheads="1"/>
            </p:cNvSpPr>
            <p:nvPr/>
          </p:nvSpPr>
          <p:spPr bwMode="auto">
            <a:xfrm>
              <a:off x="316885" y="4789691"/>
              <a:ext cx="62998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PE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</p:grpSp>
      <p:sp>
        <p:nvSpPr>
          <p:cNvPr id="171030" name="Rectangle 216"/>
          <p:cNvSpPr>
            <a:spLocks noChangeArrowheads="1"/>
          </p:cNvSpPr>
          <p:nvPr/>
        </p:nvSpPr>
        <p:spPr bwMode="auto">
          <a:xfrm>
            <a:off x="2254250" y="1943100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411" name="Rectangle 410"/>
          <p:cNvSpPr/>
          <p:nvPr/>
        </p:nvSpPr>
        <p:spPr>
          <a:xfrm>
            <a:off x="152400" y="1409700"/>
            <a:ext cx="3581400" cy="38100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71032" name="Rectangle 42"/>
          <p:cNvSpPr>
            <a:spLocks noChangeArrowheads="1"/>
          </p:cNvSpPr>
          <p:nvPr/>
        </p:nvSpPr>
        <p:spPr bwMode="auto">
          <a:xfrm>
            <a:off x="2465388" y="2400300"/>
            <a:ext cx="688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ko-KR" sz="1200" b="1" smtClean="0">
                <a:solidFill>
                  <a:srgbClr val="000000"/>
                </a:solidFill>
                <a:ea typeface="굴림" charset="0"/>
                <a:cs typeface="굴림" charset="0"/>
              </a:rPr>
              <a:t>Allocator 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1033" name="Rectangle 44"/>
          <p:cNvSpPr>
            <a:spLocks noChangeArrowheads="1"/>
          </p:cNvSpPr>
          <p:nvPr/>
        </p:nvSpPr>
        <p:spPr bwMode="auto">
          <a:xfrm>
            <a:off x="3078163" y="2413000"/>
            <a:ext cx="274637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ko-KR" sz="1100" b="1" smtClean="0">
                <a:solidFill>
                  <a:srgbClr val="000000"/>
                </a:solidFill>
                <a:ea typeface="굴림" charset="0"/>
                <a:cs typeface="굴림" charset="0"/>
              </a:rPr>
              <a:t>(SA)</a:t>
            </a:r>
            <a:endParaRPr lang="en-US" altLang="ko-KR" sz="14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54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>
            <a:spLocks/>
          </p:cNvSpPr>
          <p:nvPr/>
        </p:nvSpPr>
        <p:spPr bwMode="auto">
          <a:xfrm>
            <a:off x="1524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sz="4000" kern="0" dirty="0">
                <a:solidFill>
                  <a:srgbClr val="006633"/>
                </a:solidFill>
                <a:latin typeface="Garamond"/>
              </a:rPr>
              <a:t>The Problem: Packet Scheduling</a:t>
            </a:r>
          </a:p>
        </p:txBody>
      </p:sp>
      <p:sp>
        <p:nvSpPr>
          <p:cNvPr id="172034" name="Slide Number Placeholder 3"/>
          <p:cNvSpPr txBox="1">
            <a:spLocks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7578B111-DF1A-5244-9D23-5067EFFFFA41}" type="slidenum">
              <a:rPr lang="en-US" sz="1600" smtClean="0">
                <a:solidFill>
                  <a:srgbClr val="000000"/>
                </a:solidFill>
                <a:latin typeface="Garamond" charset="0"/>
              </a:rPr>
              <a:pPr algn="r" eaLnBrk="1" hangingPunct="1"/>
              <a:t>185</a:t>
            </a:fld>
            <a:endParaRPr lang="en-US" sz="1600" smtClean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244" name="Oval 243"/>
          <p:cNvSpPr/>
          <p:nvPr/>
        </p:nvSpPr>
        <p:spPr>
          <a:xfrm>
            <a:off x="7315200" y="13716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7315200" y="2406411"/>
            <a:ext cx="553998" cy="1403589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prstClr val="black"/>
                </a:solidFill>
                <a:ea typeface="Arial" charset="0"/>
                <a:cs typeface="Arial" charset="0"/>
              </a:rPr>
              <a:t>Scheduler</a:t>
            </a:r>
          </a:p>
        </p:txBody>
      </p:sp>
      <p:cxnSp>
        <p:nvCxnSpPr>
          <p:cNvPr id="414" name="Straight Arrow Connector 413"/>
          <p:cNvCxnSpPr>
            <a:endCxn id="244" idx="2"/>
          </p:cNvCxnSpPr>
          <p:nvPr/>
        </p:nvCxnSpPr>
        <p:spPr>
          <a:xfrm rot="5400000">
            <a:off x="7258051" y="3181350"/>
            <a:ext cx="114300" cy="3175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" name="Rounded Rectangle 414"/>
          <p:cNvSpPr/>
          <p:nvPr/>
        </p:nvSpPr>
        <p:spPr>
          <a:xfrm>
            <a:off x="6497638" y="1898650"/>
            <a:ext cx="198437" cy="184150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16" name="Rounded Rectangle 415"/>
          <p:cNvSpPr/>
          <p:nvPr/>
        </p:nvSpPr>
        <p:spPr>
          <a:xfrm>
            <a:off x="6246813" y="1898650"/>
            <a:ext cx="198437" cy="184150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17" name="Rounded Rectangle 416"/>
          <p:cNvSpPr/>
          <p:nvPr/>
        </p:nvSpPr>
        <p:spPr>
          <a:xfrm>
            <a:off x="6507163" y="1676400"/>
            <a:ext cx="198437" cy="18415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Tahoma"/>
            </a:endParaRPr>
          </a:p>
        </p:txBody>
      </p:sp>
      <p:sp>
        <p:nvSpPr>
          <p:cNvPr id="418" name="Rounded Rectangle 417"/>
          <p:cNvSpPr/>
          <p:nvPr/>
        </p:nvSpPr>
        <p:spPr>
          <a:xfrm>
            <a:off x="6497638" y="2455863"/>
            <a:ext cx="198437" cy="185737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19" name="Rounded Rectangle 418"/>
          <p:cNvSpPr/>
          <p:nvPr/>
        </p:nvSpPr>
        <p:spPr>
          <a:xfrm>
            <a:off x="6246813" y="2455863"/>
            <a:ext cx="198437" cy="185737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0" name="Rounded Rectangle 419"/>
          <p:cNvSpPr/>
          <p:nvPr/>
        </p:nvSpPr>
        <p:spPr>
          <a:xfrm>
            <a:off x="6497638" y="2209800"/>
            <a:ext cx="198437" cy="18415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1" name="Rounded Rectangle 420"/>
          <p:cNvSpPr/>
          <p:nvPr/>
        </p:nvSpPr>
        <p:spPr>
          <a:xfrm>
            <a:off x="6497638" y="3294063"/>
            <a:ext cx="198437" cy="18573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2" name="Rounded Rectangle 421"/>
          <p:cNvSpPr/>
          <p:nvPr/>
        </p:nvSpPr>
        <p:spPr>
          <a:xfrm>
            <a:off x="6246813" y="3048000"/>
            <a:ext cx="198437" cy="18415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3" name="Rounded Rectangle 422"/>
          <p:cNvSpPr/>
          <p:nvPr/>
        </p:nvSpPr>
        <p:spPr>
          <a:xfrm>
            <a:off x="6497638" y="3048000"/>
            <a:ext cx="198437" cy="18415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4" name="Rounded Rectangle 423"/>
          <p:cNvSpPr/>
          <p:nvPr/>
        </p:nvSpPr>
        <p:spPr>
          <a:xfrm>
            <a:off x="6497638" y="4138613"/>
            <a:ext cx="198437" cy="185737"/>
          </a:xfrm>
          <a:prstGeom prst="roundRect">
            <a:avLst/>
          </a:prstGeom>
          <a:solidFill>
            <a:srgbClr val="5EFA26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5" name="Rounded Rectangle 424"/>
          <p:cNvSpPr/>
          <p:nvPr/>
        </p:nvSpPr>
        <p:spPr>
          <a:xfrm>
            <a:off x="6497638" y="3892550"/>
            <a:ext cx="198437" cy="18415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cxnSp>
        <p:nvCxnSpPr>
          <p:cNvPr id="426" name="Straight Connector 425"/>
          <p:cNvCxnSpPr/>
          <p:nvPr/>
        </p:nvCxnSpPr>
        <p:spPr>
          <a:xfrm>
            <a:off x="5494338" y="1403350"/>
            <a:ext cx="124142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7" name="Rounded Rectangle 426"/>
          <p:cNvSpPr/>
          <p:nvPr/>
        </p:nvSpPr>
        <p:spPr>
          <a:xfrm>
            <a:off x="6491288" y="1447800"/>
            <a:ext cx="198437" cy="18415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8" name="Rounded Rectangle 427"/>
          <p:cNvSpPr/>
          <p:nvPr/>
        </p:nvSpPr>
        <p:spPr>
          <a:xfrm>
            <a:off x="6246813" y="1447800"/>
            <a:ext cx="198437" cy="18415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29" name="Rounded Rectangle 428"/>
          <p:cNvSpPr/>
          <p:nvPr/>
        </p:nvSpPr>
        <p:spPr>
          <a:xfrm>
            <a:off x="6261100" y="4349750"/>
            <a:ext cx="198438" cy="18415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0" name="Rounded Rectangle 429"/>
          <p:cNvSpPr/>
          <p:nvPr/>
        </p:nvSpPr>
        <p:spPr>
          <a:xfrm>
            <a:off x="6513513" y="4349750"/>
            <a:ext cx="198437" cy="18415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1" name="Rounded Rectangle 430"/>
          <p:cNvSpPr/>
          <p:nvPr/>
        </p:nvSpPr>
        <p:spPr>
          <a:xfrm>
            <a:off x="6475413" y="3568700"/>
            <a:ext cx="198437" cy="18573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2" name="Rounded Rectangle 431"/>
          <p:cNvSpPr/>
          <p:nvPr/>
        </p:nvSpPr>
        <p:spPr>
          <a:xfrm>
            <a:off x="6486525" y="2722563"/>
            <a:ext cx="198438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3" name="Rounded Rectangle 432"/>
          <p:cNvSpPr/>
          <p:nvPr/>
        </p:nvSpPr>
        <p:spPr>
          <a:xfrm>
            <a:off x="6234113" y="2722563"/>
            <a:ext cx="198437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4" name="Rounded Rectangle 433"/>
          <p:cNvSpPr/>
          <p:nvPr/>
        </p:nvSpPr>
        <p:spPr>
          <a:xfrm>
            <a:off x="5983288" y="2722563"/>
            <a:ext cx="198437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5" name="Rounded Rectangle 434"/>
          <p:cNvSpPr/>
          <p:nvPr/>
        </p:nvSpPr>
        <p:spPr>
          <a:xfrm>
            <a:off x="5730875" y="2722563"/>
            <a:ext cx="198438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6" name="Rounded Rectangle 435"/>
          <p:cNvSpPr/>
          <p:nvPr/>
        </p:nvSpPr>
        <p:spPr>
          <a:xfrm>
            <a:off x="6257925" y="3297238"/>
            <a:ext cx="198438" cy="1841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7" name="Rounded Rectangle 436"/>
          <p:cNvSpPr/>
          <p:nvPr/>
        </p:nvSpPr>
        <p:spPr>
          <a:xfrm>
            <a:off x="6005513" y="3297238"/>
            <a:ext cx="198437" cy="1841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438" name="Rounded Rectangle 437"/>
          <p:cNvSpPr/>
          <p:nvPr/>
        </p:nvSpPr>
        <p:spPr>
          <a:xfrm>
            <a:off x="5754688" y="3297238"/>
            <a:ext cx="198437" cy="1841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72062" name="TextBox 438"/>
          <p:cNvSpPr txBox="1">
            <a:spLocks noChangeArrowheads="1"/>
          </p:cNvSpPr>
          <p:nvPr/>
        </p:nvSpPr>
        <p:spPr bwMode="auto">
          <a:xfrm>
            <a:off x="5181600" y="1143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 smtClean="0">
              <a:solidFill>
                <a:srgbClr val="000000"/>
              </a:solidFill>
            </a:endParaRPr>
          </a:p>
        </p:txBody>
      </p:sp>
      <p:grpSp>
        <p:nvGrpSpPr>
          <p:cNvPr id="172063" name="Group 244"/>
          <p:cNvGrpSpPr>
            <a:grpSpLocks/>
          </p:cNvGrpSpPr>
          <p:nvPr/>
        </p:nvGrpSpPr>
        <p:grpSpPr bwMode="auto">
          <a:xfrm>
            <a:off x="3886200" y="1257300"/>
            <a:ext cx="4419600" cy="4229100"/>
            <a:chOff x="3886200" y="1676400"/>
            <a:chExt cx="4419600" cy="4229100"/>
          </a:xfrm>
        </p:grpSpPr>
        <p:sp>
          <p:nvSpPr>
            <p:cNvPr id="441" name="Rectangle 440"/>
            <p:cNvSpPr/>
            <p:nvPr/>
          </p:nvSpPr>
          <p:spPr>
            <a:xfrm>
              <a:off x="5181600" y="1676400"/>
              <a:ext cx="3124200" cy="42291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grpSp>
          <p:nvGrpSpPr>
            <p:cNvPr id="172274" name="Group 286"/>
            <p:cNvGrpSpPr>
              <a:grpSpLocks/>
            </p:cNvGrpSpPr>
            <p:nvPr/>
          </p:nvGrpSpPr>
          <p:grpSpPr bwMode="auto">
            <a:xfrm>
              <a:off x="3886200" y="3021568"/>
              <a:ext cx="1314784" cy="978932"/>
              <a:chOff x="3886200" y="2831068"/>
              <a:chExt cx="1314784" cy="978932"/>
            </a:xfrm>
          </p:grpSpPr>
          <p:sp>
            <p:nvSpPr>
              <p:cNvPr id="443" name="Right Arrow 442"/>
              <p:cNvSpPr/>
              <p:nvPr/>
            </p:nvSpPr>
            <p:spPr>
              <a:xfrm>
                <a:off x="4038600" y="3124200"/>
                <a:ext cx="9906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  <a:latin typeface="Tahoma"/>
                </a:endParaRPr>
              </a:p>
            </p:txBody>
          </p:sp>
          <p:sp>
            <p:nvSpPr>
              <p:cNvPr id="172276" name="TextBox 443"/>
              <p:cNvSpPr txBox="1">
                <a:spLocks noChangeArrowheads="1"/>
              </p:cNvSpPr>
              <p:nvPr/>
            </p:nvSpPr>
            <p:spPr bwMode="auto">
              <a:xfrm>
                <a:off x="3886200" y="2831068"/>
                <a:ext cx="131478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b="1" smtClean="0">
                    <a:solidFill>
                      <a:srgbClr val="000000"/>
                    </a:solidFill>
                  </a:rPr>
                  <a:t>Conceptual</a:t>
                </a:r>
              </a:p>
            </p:txBody>
          </p:sp>
          <p:sp>
            <p:nvSpPr>
              <p:cNvPr id="172277" name="TextBox 444"/>
              <p:cNvSpPr txBox="1">
                <a:spLocks noChangeArrowheads="1"/>
              </p:cNvSpPr>
              <p:nvPr/>
            </p:nvSpPr>
            <p:spPr bwMode="auto">
              <a:xfrm>
                <a:off x="4185239" y="3440668"/>
                <a:ext cx="67614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b="1" smtClean="0">
                    <a:solidFill>
                      <a:srgbClr val="000000"/>
                    </a:solidFill>
                  </a:rPr>
                  <a:t>View</a:t>
                </a:r>
              </a:p>
            </p:txBody>
          </p:sp>
        </p:grpSp>
      </p:grpSp>
      <p:grpSp>
        <p:nvGrpSpPr>
          <p:cNvPr id="172064" name="Group 315"/>
          <p:cNvGrpSpPr>
            <a:grpSpLocks/>
          </p:cNvGrpSpPr>
          <p:nvPr/>
        </p:nvGrpSpPr>
        <p:grpSpPr bwMode="auto">
          <a:xfrm>
            <a:off x="152400" y="1409700"/>
            <a:ext cx="3581400" cy="3810000"/>
            <a:chOff x="152400" y="1638300"/>
            <a:chExt cx="3581400" cy="3810000"/>
          </a:xfrm>
        </p:grpSpPr>
        <p:grpSp>
          <p:nvGrpSpPr>
            <p:cNvPr id="172105" name="Group 477"/>
            <p:cNvGrpSpPr>
              <a:grpSpLocks/>
            </p:cNvGrpSpPr>
            <p:nvPr/>
          </p:nvGrpSpPr>
          <p:grpSpPr bwMode="auto">
            <a:xfrm>
              <a:off x="457200" y="1738864"/>
              <a:ext cx="3181605" cy="3516063"/>
              <a:chOff x="457200" y="1738864"/>
              <a:chExt cx="3181605" cy="3516063"/>
            </a:xfrm>
          </p:grpSpPr>
          <p:sp>
            <p:nvSpPr>
              <p:cNvPr id="172112" name="Freeform 4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>
                  <a:gd name="T0" fmla="*/ 0 w 127"/>
                  <a:gd name="T1" fmla="*/ 2147483647 h 522"/>
                  <a:gd name="T2" fmla="*/ 0 w 127"/>
                  <a:gd name="T3" fmla="*/ 2147483647 h 522"/>
                  <a:gd name="T4" fmla="*/ 2147483647 w 127"/>
                  <a:gd name="T5" fmla="*/ 2147483647 h 522"/>
                  <a:gd name="T6" fmla="*/ 2147483647 w 127"/>
                  <a:gd name="T7" fmla="*/ 0 h 522"/>
                  <a:gd name="T8" fmla="*/ 0 w 127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522"/>
                  <a:gd name="T17" fmla="*/ 127 w 127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13" name="Freeform 5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>
                  <a:gd name="T0" fmla="*/ 0 w 127"/>
                  <a:gd name="T1" fmla="*/ 2147483647 h 522"/>
                  <a:gd name="T2" fmla="*/ 0 w 127"/>
                  <a:gd name="T3" fmla="*/ 2147483647 h 522"/>
                  <a:gd name="T4" fmla="*/ 2147483647 w 127"/>
                  <a:gd name="T5" fmla="*/ 2147483647 h 522"/>
                  <a:gd name="T6" fmla="*/ 2147483647 w 127"/>
                  <a:gd name="T7" fmla="*/ 0 h 522"/>
                  <a:gd name="T8" fmla="*/ 0 w 127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522"/>
                  <a:gd name="T17" fmla="*/ 127 w 127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14" name="Freeform 6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>
                  <a:gd name="T0" fmla="*/ 2147483647 w 129"/>
                  <a:gd name="T1" fmla="*/ 2147483647 h 522"/>
                  <a:gd name="T2" fmla="*/ 2147483647 w 129"/>
                  <a:gd name="T3" fmla="*/ 2147483647 h 522"/>
                  <a:gd name="T4" fmla="*/ 0 w 129"/>
                  <a:gd name="T5" fmla="*/ 2147483647 h 522"/>
                  <a:gd name="T6" fmla="*/ 0 w 129"/>
                  <a:gd name="T7" fmla="*/ 0 h 522"/>
                  <a:gd name="T8" fmla="*/ 2147483647 w 129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9"/>
                  <a:gd name="T16" fmla="*/ 0 h 522"/>
                  <a:gd name="T17" fmla="*/ 129 w 129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15" name="Freeform 7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>
                  <a:gd name="T0" fmla="*/ 2147483647 w 129"/>
                  <a:gd name="T1" fmla="*/ 2147483647 h 522"/>
                  <a:gd name="T2" fmla="*/ 2147483647 w 129"/>
                  <a:gd name="T3" fmla="*/ 2147483647 h 522"/>
                  <a:gd name="T4" fmla="*/ 0 w 129"/>
                  <a:gd name="T5" fmla="*/ 2147483647 h 522"/>
                  <a:gd name="T6" fmla="*/ 0 w 129"/>
                  <a:gd name="T7" fmla="*/ 0 h 522"/>
                  <a:gd name="T8" fmla="*/ 2147483647 w 129"/>
                  <a:gd name="T9" fmla="*/ 2147483647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9"/>
                  <a:gd name="T16" fmla="*/ 0 h 522"/>
                  <a:gd name="T17" fmla="*/ 129 w 129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16" name="Rectangle 8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17" name="Rectangle 9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18" name="Rectangle 10"/>
              <p:cNvSpPr>
                <a:spLocks noChangeArrowheads="1"/>
              </p:cNvSpPr>
              <p:nvPr/>
            </p:nvSpPr>
            <p:spPr bwMode="auto">
              <a:xfrm>
                <a:off x="1352688" y="1803874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19" name="Rectangle 11"/>
              <p:cNvSpPr>
                <a:spLocks noChangeArrowheads="1"/>
              </p:cNvSpPr>
              <p:nvPr/>
            </p:nvSpPr>
            <p:spPr bwMode="auto">
              <a:xfrm>
                <a:off x="1536222" y="1803874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0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20" name="Rectangle 13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21" name="Rectangle 14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22" name="Freeform 15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>
                  <a:gd name="T0" fmla="*/ 0 w 766"/>
                  <a:gd name="T1" fmla="*/ 0 h 843"/>
                  <a:gd name="T2" fmla="*/ 2147483647 w 766"/>
                  <a:gd name="T3" fmla="*/ 0 h 843"/>
                  <a:gd name="T4" fmla="*/ 2147483647 w 766"/>
                  <a:gd name="T5" fmla="*/ 2147483647 h 843"/>
                  <a:gd name="T6" fmla="*/ 2147483647 w 766"/>
                  <a:gd name="T7" fmla="*/ 2147483647 h 8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6"/>
                  <a:gd name="T13" fmla="*/ 0 h 843"/>
                  <a:gd name="T14" fmla="*/ 766 w 766"/>
                  <a:gd name="T15" fmla="*/ 843 h 8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6" h="843">
                    <a:moveTo>
                      <a:pt x="0" y="0"/>
                    </a:moveTo>
                    <a:lnTo>
                      <a:pt x="153" y="0"/>
                    </a:lnTo>
                    <a:lnTo>
                      <a:pt x="613" y="843"/>
                    </a:lnTo>
                    <a:lnTo>
                      <a:pt x="766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23" name="Freeform 16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>
                  <a:gd name="T0" fmla="*/ 2147483647 w 766"/>
                  <a:gd name="T1" fmla="*/ 0 h 843"/>
                  <a:gd name="T2" fmla="*/ 2147483647 w 766"/>
                  <a:gd name="T3" fmla="*/ 0 h 843"/>
                  <a:gd name="T4" fmla="*/ 2147483647 w 766"/>
                  <a:gd name="T5" fmla="*/ 2147483647 h 843"/>
                  <a:gd name="T6" fmla="*/ 0 w 766"/>
                  <a:gd name="T7" fmla="*/ 2147483647 h 8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6"/>
                  <a:gd name="T13" fmla="*/ 0 h 843"/>
                  <a:gd name="T14" fmla="*/ 766 w 766"/>
                  <a:gd name="T15" fmla="*/ 843 h 8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6" h="843">
                    <a:moveTo>
                      <a:pt x="766" y="0"/>
                    </a:moveTo>
                    <a:lnTo>
                      <a:pt x="613" y="0"/>
                    </a:lnTo>
                    <a:lnTo>
                      <a:pt x="153" y="843"/>
                    </a:lnTo>
                    <a:lnTo>
                      <a:pt x="0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24" name="Line 17"/>
              <p:cNvSpPr>
                <a:spLocks noChangeShapeType="1"/>
              </p:cNvSpPr>
              <p:nvPr/>
            </p:nvSpPr>
            <p:spPr bwMode="auto">
              <a:xfrm>
                <a:off x="3330224" y="330792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25" name="Freeform 18"/>
              <p:cNvSpPr>
                <a:spLocks/>
              </p:cNvSpPr>
              <p:nvPr/>
            </p:nvSpPr>
            <p:spPr bwMode="auto">
              <a:xfrm>
                <a:off x="3571240" y="3271563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26" name="Line 19"/>
              <p:cNvSpPr>
                <a:spLocks noChangeShapeType="1"/>
              </p:cNvSpPr>
              <p:nvPr/>
            </p:nvSpPr>
            <p:spPr bwMode="auto">
              <a:xfrm>
                <a:off x="3330224" y="4237902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27" name="Freeform 20"/>
              <p:cNvSpPr>
                <a:spLocks/>
              </p:cNvSpPr>
              <p:nvPr/>
            </p:nvSpPr>
            <p:spPr bwMode="auto">
              <a:xfrm>
                <a:off x="3571240" y="420154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0" name="Rectangle 27"/>
              <p:cNvSpPr>
                <a:spLocks noChangeArrowheads="1"/>
              </p:cNvSpPr>
              <p:nvPr/>
            </p:nvSpPr>
            <p:spPr bwMode="auto">
              <a:xfrm>
                <a:off x="2374900" y="1871663"/>
                <a:ext cx="1008063" cy="3175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400">
                  <a:solidFill>
                    <a:prstClr val="black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72129" name="Rectangle 28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30" name="Rectangle 29"/>
              <p:cNvSpPr>
                <a:spLocks noChangeArrowheads="1"/>
              </p:cNvSpPr>
              <p:nvPr/>
            </p:nvSpPr>
            <p:spPr bwMode="auto">
              <a:xfrm>
                <a:off x="2485158" y="1878801"/>
                <a:ext cx="95010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Routing Unit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31" name="Rectangle 30"/>
              <p:cNvSpPr>
                <a:spLocks noChangeArrowheads="1"/>
              </p:cNvSpPr>
              <p:nvPr/>
            </p:nvSpPr>
            <p:spPr bwMode="auto">
              <a:xfrm>
                <a:off x="2695919" y="201984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32" name="Rectangle 31"/>
              <p:cNvSpPr>
                <a:spLocks noChangeArrowheads="1"/>
              </p:cNvSpPr>
              <p:nvPr/>
            </p:nvSpPr>
            <p:spPr bwMode="auto">
              <a:xfrm>
                <a:off x="2737266" y="2019841"/>
                <a:ext cx="206224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RC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33" name="Rectangle 32"/>
              <p:cNvSpPr>
                <a:spLocks noChangeArrowheads="1"/>
              </p:cNvSpPr>
              <p:nvPr/>
            </p:nvSpPr>
            <p:spPr bwMode="auto">
              <a:xfrm>
                <a:off x="2893572" y="2019841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34" name="Rectangle 33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35" name="Rectangle 34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36" name="Rectangle 35"/>
              <p:cNvSpPr>
                <a:spLocks noChangeArrowheads="1"/>
              </p:cNvSpPr>
              <p:nvPr/>
            </p:nvSpPr>
            <p:spPr bwMode="auto">
              <a:xfrm>
                <a:off x="2485158" y="2191732"/>
                <a:ext cx="88750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Allocator</a:t>
                </a:r>
                <a:endParaRPr lang="en-US" altLang="ko-KR" sz="16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37" name="Rectangle 36"/>
              <p:cNvSpPr>
                <a:spLocks noChangeArrowheads="1"/>
              </p:cNvSpPr>
              <p:nvPr/>
            </p:nvSpPr>
            <p:spPr bwMode="auto">
              <a:xfrm>
                <a:off x="2702978" y="2333873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38" name="Rectangle 37"/>
              <p:cNvSpPr>
                <a:spLocks noChangeArrowheads="1"/>
              </p:cNvSpPr>
              <p:nvPr/>
            </p:nvSpPr>
            <p:spPr bwMode="auto">
              <a:xfrm>
                <a:off x="2737266" y="2333873"/>
                <a:ext cx="208066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VA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39" name="Rectangle 38"/>
              <p:cNvSpPr>
                <a:spLocks noChangeArrowheads="1"/>
              </p:cNvSpPr>
              <p:nvPr/>
            </p:nvSpPr>
            <p:spPr bwMode="auto">
              <a:xfrm>
                <a:off x="2887521" y="2333873"/>
                <a:ext cx="58921" cy="173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40" name="Rectangle 39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41" name="Rectangle 40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42" name="Rectangle 41"/>
              <p:cNvSpPr>
                <a:spLocks noChangeArrowheads="1"/>
              </p:cNvSpPr>
              <p:nvPr/>
            </p:nvSpPr>
            <p:spPr bwMode="auto">
              <a:xfrm>
                <a:off x="2634406" y="2496950"/>
                <a:ext cx="50451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Switch </a:t>
                </a:r>
                <a:endParaRPr lang="en-US" altLang="ko-KR" sz="16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43" name="Rectangle 42"/>
              <p:cNvSpPr>
                <a:spLocks noChangeArrowheads="1"/>
              </p:cNvSpPr>
              <p:nvPr/>
            </p:nvSpPr>
            <p:spPr bwMode="auto">
              <a:xfrm>
                <a:off x="2465749" y="2590800"/>
                <a:ext cx="688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2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Allocator </a:t>
                </a:r>
                <a:endParaRPr lang="en-US" altLang="ko-KR" sz="16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44" name="Rectangle 44"/>
              <p:cNvSpPr>
                <a:spLocks noChangeArrowheads="1"/>
              </p:cNvSpPr>
              <p:nvPr/>
            </p:nvSpPr>
            <p:spPr bwMode="auto">
              <a:xfrm>
                <a:off x="3078190" y="2603596"/>
                <a:ext cx="274609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(SA)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45" name="Freeform 46"/>
              <p:cNvSpPr>
                <a:spLocks/>
              </p:cNvSpPr>
              <p:nvPr/>
            </p:nvSpPr>
            <p:spPr bwMode="auto">
              <a:xfrm>
                <a:off x="1911360" y="1738864"/>
                <a:ext cx="463879" cy="907940"/>
              </a:xfrm>
              <a:custGeom>
                <a:avLst/>
                <a:gdLst>
                  <a:gd name="T0" fmla="*/ 2147483647 w 460"/>
                  <a:gd name="T1" fmla="*/ 2147483647 h 824"/>
                  <a:gd name="T2" fmla="*/ 2147483647 w 460"/>
                  <a:gd name="T3" fmla="*/ 2147483647 h 824"/>
                  <a:gd name="T4" fmla="*/ 2147483647 w 460"/>
                  <a:gd name="T5" fmla="*/ 0 h 824"/>
                  <a:gd name="T6" fmla="*/ 0 w 460"/>
                  <a:gd name="T7" fmla="*/ 0 h 8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60"/>
                  <a:gd name="T13" fmla="*/ 0 h 824"/>
                  <a:gd name="T14" fmla="*/ 460 w 460"/>
                  <a:gd name="T15" fmla="*/ 824 h 8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46" name="Line 47"/>
              <p:cNvSpPr>
                <a:spLocks noChangeShapeType="1"/>
              </p:cNvSpPr>
              <p:nvPr/>
            </p:nvSpPr>
            <p:spPr bwMode="auto">
              <a:xfrm>
                <a:off x="1911360" y="1738864"/>
                <a:ext cx="1008" cy="62806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47" name="Freeform 48"/>
              <p:cNvSpPr>
                <a:spLocks/>
              </p:cNvSpPr>
              <p:nvPr/>
            </p:nvSpPr>
            <p:spPr bwMode="auto">
              <a:xfrm>
                <a:off x="1878081" y="1782939"/>
                <a:ext cx="67565" cy="73825"/>
              </a:xfrm>
              <a:custGeom>
                <a:avLst/>
                <a:gdLst>
                  <a:gd name="T0" fmla="*/ 2147483647 w 159"/>
                  <a:gd name="T1" fmla="*/ 2147483647 h 159"/>
                  <a:gd name="T2" fmla="*/ 0 w 159"/>
                  <a:gd name="T3" fmla="*/ 0 h 159"/>
                  <a:gd name="T4" fmla="*/ 2147483647 w 159"/>
                  <a:gd name="T5" fmla="*/ 0 h 159"/>
                  <a:gd name="T6" fmla="*/ 2147483647 w 159"/>
                  <a:gd name="T7" fmla="*/ 2147483647 h 15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9"/>
                  <a:gd name="T13" fmla="*/ 0 h 159"/>
                  <a:gd name="T14" fmla="*/ 159 w 159"/>
                  <a:gd name="T15" fmla="*/ 159 h 15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9" h="159">
                    <a:moveTo>
                      <a:pt x="80" y="159"/>
                    </a:moveTo>
                    <a:lnTo>
                      <a:pt x="0" y="0"/>
                    </a:lnTo>
                    <a:cubicBezTo>
                      <a:pt x="50" y="25"/>
                      <a:pt x="109" y="25"/>
                      <a:pt x="159" y="0"/>
                    </a:cubicBezTo>
                    <a:lnTo>
                      <a:pt x="80" y="15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48" name="Line 49"/>
              <p:cNvSpPr>
                <a:spLocks noChangeShapeType="1"/>
              </p:cNvSpPr>
              <p:nvPr/>
            </p:nvSpPr>
            <p:spPr bwMode="auto">
              <a:xfrm>
                <a:off x="2813906" y="2801066"/>
                <a:ext cx="1009" cy="202744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49" name="Freeform 50"/>
              <p:cNvSpPr>
                <a:spLocks/>
              </p:cNvSpPr>
              <p:nvPr/>
            </p:nvSpPr>
            <p:spPr bwMode="auto">
              <a:xfrm>
                <a:off x="2780629" y="2994994"/>
                <a:ext cx="67565" cy="73825"/>
              </a:xfrm>
              <a:custGeom>
                <a:avLst/>
                <a:gdLst>
                  <a:gd name="T0" fmla="*/ 2147483647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0 h 67"/>
                  <a:gd name="T6" fmla="*/ 2147483647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67" y="0"/>
                    </a:moveTo>
                    <a:lnTo>
                      <a:pt x="33" y="67"/>
                    </a:lnTo>
                    <a:lnTo>
                      <a:pt x="0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0" name="Line 51"/>
              <p:cNvSpPr>
                <a:spLocks noChangeShapeType="1"/>
              </p:cNvSpPr>
              <p:nvPr/>
            </p:nvSpPr>
            <p:spPr bwMode="auto">
              <a:xfrm>
                <a:off x="467284" y="2088156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1" name="Freeform 52"/>
              <p:cNvSpPr>
                <a:spLocks/>
              </p:cNvSpPr>
              <p:nvPr/>
            </p:nvSpPr>
            <p:spPr bwMode="auto">
              <a:xfrm>
                <a:off x="992677" y="2050693"/>
                <a:ext cx="68573" cy="74927"/>
              </a:xfrm>
              <a:custGeom>
                <a:avLst/>
                <a:gdLst>
                  <a:gd name="T0" fmla="*/ 0 w 68"/>
                  <a:gd name="T1" fmla="*/ 0 h 68"/>
                  <a:gd name="T2" fmla="*/ 2147483647 w 68"/>
                  <a:gd name="T3" fmla="*/ 2147483647 h 68"/>
                  <a:gd name="T4" fmla="*/ 0 w 68"/>
                  <a:gd name="T5" fmla="*/ 2147483647 h 68"/>
                  <a:gd name="T6" fmla="*/ 0 w 68"/>
                  <a:gd name="T7" fmla="*/ 0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8"/>
                  <a:gd name="T14" fmla="*/ 68 w 68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2" name="Freeform 55"/>
              <p:cNvSpPr>
                <a:spLocks/>
              </p:cNvSpPr>
              <p:nvPr/>
            </p:nvSpPr>
            <p:spPr bwMode="auto">
              <a:xfrm>
                <a:off x="2106996" y="2082647"/>
                <a:ext cx="132104" cy="1225278"/>
              </a:xfrm>
              <a:custGeom>
                <a:avLst/>
                <a:gdLst>
                  <a:gd name="T0" fmla="*/ 0 w 131"/>
                  <a:gd name="T1" fmla="*/ 0 h 1112"/>
                  <a:gd name="T2" fmla="*/ 2147483647 w 131"/>
                  <a:gd name="T3" fmla="*/ 0 h 1112"/>
                  <a:gd name="T4" fmla="*/ 2147483647 w 131"/>
                  <a:gd name="T5" fmla="*/ 2147483647 h 1112"/>
                  <a:gd name="T6" fmla="*/ 2147483647 w 131"/>
                  <a:gd name="T7" fmla="*/ 2147483647 h 1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1"/>
                  <a:gd name="T13" fmla="*/ 0 h 1112"/>
                  <a:gd name="T14" fmla="*/ 131 w 131"/>
                  <a:gd name="T15" fmla="*/ 1112 h 1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1" h="1112">
                    <a:moveTo>
                      <a:pt x="0" y="0"/>
                    </a:moveTo>
                    <a:lnTo>
                      <a:pt x="88" y="0"/>
                    </a:lnTo>
                    <a:lnTo>
                      <a:pt x="88" y="1112"/>
                    </a:lnTo>
                    <a:lnTo>
                      <a:pt x="131" y="1112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3" name="Freeform 56"/>
              <p:cNvSpPr>
                <a:spLocks/>
              </p:cNvSpPr>
              <p:nvPr/>
            </p:nvSpPr>
            <p:spPr bwMode="auto">
              <a:xfrm>
                <a:off x="2231033" y="3271563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4" name="Line 61"/>
              <p:cNvSpPr>
                <a:spLocks noChangeShapeType="1"/>
              </p:cNvSpPr>
              <p:nvPr/>
            </p:nvSpPr>
            <p:spPr bwMode="auto">
              <a:xfrm>
                <a:off x="1189322" y="1876598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5" name="Line 62"/>
              <p:cNvSpPr>
                <a:spLocks noChangeShapeType="1"/>
              </p:cNvSpPr>
              <p:nvPr/>
            </p:nvSpPr>
            <p:spPr bwMode="auto">
              <a:xfrm>
                <a:off x="1679420" y="1876598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6" name="Freeform 63"/>
              <p:cNvSpPr>
                <a:spLocks/>
              </p:cNvSpPr>
              <p:nvPr/>
            </p:nvSpPr>
            <p:spPr bwMode="auto">
              <a:xfrm>
                <a:off x="1767154" y="1840236"/>
                <a:ext cx="66557" cy="73825"/>
              </a:xfrm>
              <a:custGeom>
                <a:avLst/>
                <a:gdLst>
                  <a:gd name="T0" fmla="*/ 0 w 66"/>
                  <a:gd name="T1" fmla="*/ 0 h 67"/>
                  <a:gd name="T2" fmla="*/ 2147483647 w 66"/>
                  <a:gd name="T3" fmla="*/ 2147483647 h 67"/>
                  <a:gd name="T4" fmla="*/ 0 w 66"/>
                  <a:gd name="T5" fmla="*/ 2147483647 h 67"/>
                  <a:gd name="T6" fmla="*/ 0 w 66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67"/>
                  <a:gd name="T14" fmla="*/ 66 w 66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7" name="Line 64"/>
              <p:cNvSpPr>
                <a:spLocks noChangeShapeType="1"/>
              </p:cNvSpPr>
              <p:nvPr/>
            </p:nvSpPr>
            <p:spPr bwMode="auto">
              <a:xfrm>
                <a:off x="1189322" y="230191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8" name="Line 65"/>
              <p:cNvSpPr>
                <a:spLocks noChangeShapeType="1"/>
              </p:cNvSpPr>
              <p:nvPr/>
            </p:nvSpPr>
            <p:spPr bwMode="auto">
              <a:xfrm>
                <a:off x="1679420" y="230191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59" name="Freeform 66"/>
              <p:cNvSpPr>
                <a:spLocks/>
              </p:cNvSpPr>
              <p:nvPr/>
            </p:nvSpPr>
            <p:spPr bwMode="auto">
              <a:xfrm>
                <a:off x="1767154" y="2265558"/>
                <a:ext cx="66557" cy="73825"/>
              </a:xfrm>
              <a:custGeom>
                <a:avLst/>
                <a:gdLst>
                  <a:gd name="T0" fmla="*/ 0 w 66"/>
                  <a:gd name="T1" fmla="*/ 0 h 67"/>
                  <a:gd name="T2" fmla="*/ 2147483647 w 66"/>
                  <a:gd name="T3" fmla="*/ 2147483647 h 67"/>
                  <a:gd name="T4" fmla="*/ 0 w 66"/>
                  <a:gd name="T5" fmla="*/ 2147483647 h 67"/>
                  <a:gd name="T6" fmla="*/ 0 w 66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6"/>
                  <a:gd name="T13" fmla="*/ 0 h 67"/>
                  <a:gd name="T14" fmla="*/ 66 w 66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0" name="Line 67"/>
              <p:cNvSpPr>
                <a:spLocks noChangeShapeType="1"/>
              </p:cNvSpPr>
              <p:nvPr/>
            </p:nvSpPr>
            <p:spPr bwMode="auto">
              <a:xfrm>
                <a:off x="1191339" y="2088156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1" name="Line 68"/>
              <p:cNvSpPr>
                <a:spLocks noChangeShapeType="1"/>
              </p:cNvSpPr>
              <p:nvPr/>
            </p:nvSpPr>
            <p:spPr bwMode="auto">
              <a:xfrm>
                <a:off x="1681437" y="2088156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2" name="Freeform 69"/>
              <p:cNvSpPr>
                <a:spLocks/>
              </p:cNvSpPr>
              <p:nvPr/>
            </p:nvSpPr>
            <p:spPr bwMode="auto">
              <a:xfrm>
                <a:off x="1768162" y="2050693"/>
                <a:ext cx="68573" cy="74927"/>
              </a:xfrm>
              <a:custGeom>
                <a:avLst/>
                <a:gdLst>
                  <a:gd name="T0" fmla="*/ 0 w 68"/>
                  <a:gd name="T1" fmla="*/ 0 h 68"/>
                  <a:gd name="T2" fmla="*/ 2147483647 w 68"/>
                  <a:gd name="T3" fmla="*/ 2147483647 h 68"/>
                  <a:gd name="T4" fmla="*/ 0 w 68"/>
                  <a:gd name="T5" fmla="*/ 2147483647 h 68"/>
                  <a:gd name="T6" fmla="*/ 0 w 68"/>
                  <a:gd name="T7" fmla="*/ 0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8"/>
                  <a:gd name="T14" fmla="*/ 68 w 68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3" name="Line 70"/>
              <p:cNvSpPr>
                <a:spLocks noChangeShapeType="1"/>
              </p:cNvSpPr>
              <p:nvPr/>
            </p:nvSpPr>
            <p:spPr bwMode="auto">
              <a:xfrm>
                <a:off x="2091869" y="3772914"/>
                <a:ext cx="14723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4" name="Freeform 71"/>
              <p:cNvSpPr>
                <a:spLocks/>
              </p:cNvSpPr>
              <p:nvPr/>
            </p:nvSpPr>
            <p:spPr bwMode="auto">
              <a:xfrm>
                <a:off x="2231033" y="3736552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5" name="Freeform 72"/>
              <p:cNvSpPr>
                <a:spLocks/>
              </p:cNvSpPr>
              <p:nvPr/>
            </p:nvSpPr>
            <p:spPr bwMode="auto">
              <a:xfrm>
                <a:off x="2015228" y="4234596"/>
                <a:ext cx="223872" cy="732743"/>
              </a:xfrm>
              <a:custGeom>
                <a:avLst/>
                <a:gdLst>
                  <a:gd name="T0" fmla="*/ 0 w 222"/>
                  <a:gd name="T1" fmla="*/ 2147483647 h 665"/>
                  <a:gd name="T2" fmla="*/ 2147483647 w 222"/>
                  <a:gd name="T3" fmla="*/ 2147483647 h 665"/>
                  <a:gd name="T4" fmla="*/ 2147483647 w 222"/>
                  <a:gd name="T5" fmla="*/ 0 h 665"/>
                  <a:gd name="T6" fmla="*/ 2147483647 w 222"/>
                  <a:gd name="T7" fmla="*/ 0 h 66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2"/>
                  <a:gd name="T13" fmla="*/ 0 h 665"/>
                  <a:gd name="T14" fmla="*/ 222 w 222"/>
                  <a:gd name="T15" fmla="*/ 665 h 66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2" h="665">
                    <a:moveTo>
                      <a:pt x="0" y="665"/>
                    </a:moveTo>
                    <a:lnTo>
                      <a:pt x="129" y="665"/>
                    </a:lnTo>
                    <a:lnTo>
                      <a:pt x="129" y="0"/>
                    </a:lnTo>
                    <a:lnTo>
                      <a:pt x="222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6" name="Freeform 73"/>
              <p:cNvSpPr>
                <a:spLocks/>
              </p:cNvSpPr>
              <p:nvPr/>
            </p:nvSpPr>
            <p:spPr bwMode="auto">
              <a:xfrm>
                <a:off x="2231033" y="4198235"/>
                <a:ext cx="67565" cy="73825"/>
              </a:xfrm>
              <a:custGeom>
                <a:avLst/>
                <a:gdLst>
                  <a:gd name="T0" fmla="*/ 0 w 67"/>
                  <a:gd name="T1" fmla="*/ 2147483647 h 67"/>
                  <a:gd name="T2" fmla="*/ 2147483647 w 67"/>
                  <a:gd name="T3" fmla="*/ 2147483647 h 67"/>
                  <a:gd name="T4" fmla="*/ 0 w 67"/>
                  <a:gd name="T5" fmla="*/ 0 h 67"/>
                  <a:gd name="T6" fmla="*/ 0 w 67"/>
                  <a:gd name="T7" fmla="*/ 2147483647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67"/>
                    </a:moveTo>
                    <a:lnTo>
                      <a:pt x="67" y="33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7" name="Rectangle 74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8" name="Rectangle 75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69" name="Rectangle 76"/>
              <p:cNvSpPr>
                <a:spLocks noChangeArrowheads="1"/>
              </p:cNvSpPr>
              <p:nvPr/>
            </p:nvSpPr>
            <p:spPr bwMode="auto">
              <a:xfrm>
                <a:off x="1352688" y="2013229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70" name="Rectangle 77"/>
              <p:cNvSpPr>
                <a:spLocks noChangeArrowheads="1"/>
              </p:cNvSpPr>
              <p:nvPr/>
            </p:nvSpPr>
            <p:spPr bwMode="auto">
              <a:xfrm>
                <a:off x="1536222" y="2013229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1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71" name="Rectangle 78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72" name="Rectangle 79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73" name="Rectangle 80"/>
              <p:cNvSpPr>
                <a:spLocks noChangeArrowheads="1"/>
              </p:cNvSpPr>
              <p:nvPr/>
            </p:nvSpPr>
            <p:spPr bwMode="auto">
              <a:xfrm>
                <a:off x="1352688" y="2221483"/>
                <a:ext cx="205184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VC 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74" name="Rectangle 81"/>
              <p:cNvSpPr>
                <a:spLocks noChangeArrowheads="1"/>
              </p:cNvSpPr>
              <p:nvPr/>
            </p:nvSpPr>
            <p:spPr bwMode="auto">
              <a:xfrm>
                <a:off x="1536222" y="2221483"/>
                <a:ext cx="6412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smtClean="0">
                    <a:solidFill>
                      <a:srgbClr val="000000"/>
                    </a:solidFill>
                    <a:ea typeface="굴림" charset="0"/>
                    <a:cs typeface="굴림" charset="0"/>
                  </a:rPr>
                  <a:t>2</a:t>
                </a:r>
                <a:endParaRPr lang="en-US" altLang="ko-KR" sz="1400" smtClean="0">
                  <a:solidFill>
                    <a:srgbClr val="000000"/>
                  </a:solidFill>
                  <a:ea typeface="굴림" charset="0"/>
                  <a:cs typeface="굴림" charset="0"/>
                </a:endParaRPr>
              </a:p>
            </p:txBody>
          </p:sp>
          <p:sp>
            <p:nvSpPr>
              <p:cNvPr id="172175" name="Freeform 82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76" name="Freeform 83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77" name="Freeform 84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78" name="Freeform 85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79" name="Rectangle 87"/>
              <p:cNvSpPr>
                <a:spLocks noChangeArrowheads="1"/>
              </p:cNvSpPr>
              <p:nvPr/>
            </p:nvSpPr>
            <p:spPr bwMode="auto">
              <a:xfrm>
                <a:off x="1262937" y="2516784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0" name="Line 91"/>
              <p:cNvSpPr>
                <a:spLocks noChangeShapeType="1"/>
              </p:cNvSpPr>
              <p:nvPr/>
            </p:nvSpPr>
            <p:spPr bwMode="auto">
              <a:xfrm>
                <a:off x="464259" y="2804371"/>
                <a:ext cx="53346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1" name="Freeform 92"/>
              <p:cNvSpPr>
                <a:spLocks/>
              </p:cNvSpPr>
              <p:nvPr/>
            </p:nvSpPr>
            <p:spPr bwMode="auto">
              <a:xfrm>
                <a:off x="989652" y="2766907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2" name="Line 94"/>
              <p:cNvSpPr>
                <a:spLocks noChangeShapeType="1"/>
              </p:cNvSpPr>
              <p:nvPr/>
            </p:nvSpPr>
            <p:spPr bwMode="auto">
              <a:xfrm>
                <a:off x="1186296" y="2592812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3" name="Line 95"/>
              <p:cNvSpPr>
                <a:spLocks noChangeShapeType="1"/>
              </p:cNvSpPr>
              <p:nvPr/>
            </p:nvSpPr>
            <p:spPr bwMode="auto">
              <a:xfrm>
                <a:off x="1676395" y="2592812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4" name="Freeform 96"/>
              <p:cNvSpPr>
                <a:spLocks/>
              </p:cNvSpPr>
              <p:nvPr/>
            </p:nvSpPr>
            <p:spPr bwMode="auto">
              <a:xfrm>
                <a:off x="1763120" y="255534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5" name="Line 97"/>
              <p:cNvSpPr>
                <a:spLocks noChangeShapeType="1"/>
              </p:cNvSpPr>
              <p:nvPr/>
            </p:nvSpPr>
            <p:spPr bwMode="auto">
              <a:xfrm>
                <a:off x="1186296" y="3018133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6" name="Line 98"/>
              <p:cNvSpPr>
                <a:spLocks noChangeShapeType="1"/>
              </p:cNvSpPr>
              <p:nvPr/>
            </p:nvSpPr>
            <p:spPr bwMode="auto">
              <a:xfrm>
                <a:off x="1676395" y="3018133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7" name="Freeform 99"/>
              <p:cNvSpPr>
                <a:spLocks/>
              </p:cNvSpPr>
              <p:nvPr/>
            </p:nvSpPr>
            <p:spPr bwMode="auto">
              <a:xfrm>
                <a:off x="1763120" y="298067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8" name="Line 100"/>
              <p:cNvSpPr>
                <a:spLocks noChangeShapeType="1"/>
              </p:cNvSpPr>
              <p:nvPr/>
            </p:nvSpPr>
            <p:spPr bwMode="auto">
              <a:xfrm>
                <a:off x="1188313" y="2804371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89" name="Line 101"/>
              <p:cNvSpPr>
                <a:spLocks noChangeShapeType="1"/>
              </p:cNvSpPr>
              <p:nvPr/>
            </p:nvSpPr>
            <p:spPr bwMode="auto">
              <a:xfrm>
                <a:off x="1677403" y="2804371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0" name="Freeform 102"/>
              <p:cNvSpPr>
                <a:spLocks/>
              </p:cNvSpPr>
              <p:nvPr/>
            </p:nvSpPr>
            <p:spPr bwMode="auto">
              <a:xfrm>
                <a:off x="1765137" y="2766907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1" name="Rectangle 103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2" name="Rectangle 104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3" name="Rectangle 107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4" name="Rectangle 108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5" name="Freeform 109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6" name="Freeform 110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7" name="Freeform 111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8" name="Freeform 112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199" name="Rectangle 113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0" name="Rectangle 114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1" name="Line 118"/>
              <p:cNvSpPr>
                <a:spLocks noChangeShapeType="1"/>
              </p:cNvSpPr>
              <p:nvPr/>
            </p:nvSpPr>
            <p:spPr bwMode="auto">
              <a:xfrm>
                <a:off x="462242" y="3524993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2" name="Freeform 119"/>
              <p:cNvSpPr>
                <a:spLocks/>
              </p:cNvSpPr>
              <p:nvPr/>
            </p:nvSpPr>
            <p:spPr bwMode="auto">
              <a:xfrm>
                <a:off x="987636" y="348752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3" name="Line 121"/>
              <p:cNvSpPr>
                <a:spLocks noChangeShapeType="1"/>
              </p:cNvSpPr>
              <p:nvPr/>
            </p:nvSpPr>
            <p:spPr bwMode="auto">
              <a:xfrm>
                <a:off x="1184280" y="3313434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4" name="Line 122"/>
              <p:cNvSpPr>
                <a:spLocks noChangeShapeType="1"/>
              </p:cNvSpPr>
              <p:nvPr/>
            </p:nvSpPr>
            <p:spPr bwMode="auto">
              <a:xfrm>
                <a:off x="1674378" y="3313434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5" name="Freeform 123"/>
              <p:cNvSpPr>
                <a:spLocks/>
              </p:cNvSpPr>
              <p:nvPr/>
            </p:nvSpPr>
            <p:spPr bwMode="auto">
              <a:xfrm>
                <a:off x="1761103" y="3277073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6" name="Line 124"/>
              <p:cNvSpPr>
                <a:spLocks noChangeShapeType="1"/>
              </p:cNvSpPr>
              <p:nvPr/>
            </p:nvSpPr>
            <p:spPr bwMode="auto">
              <a:xfrm>
                <a:off x="1184280" y="3738755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7" name="Line 125"/>
              <p:cNvSpPr>
                <a:spLocks noChangeShapeType="1"/>
              </p:cNvSpPr>
              <p:nvPr/>
            </p:nvSpPr>
            <p:spPr bwMode="auto">
              <a:xfrm>
                <a:off x="1674378" y="3738755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8" name="Freeform 126"/>
              <p:cNvSpPr>
                <a:spLocks/>
              </p:cNvSpPr>
              <p:nvPr/>
            </p:nvSpPr>
            <p:spPr bwMode="auto">
              <a:xfrm>
                <a:off x="1761103" y="3702394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09" name="Line 127"/>
              <p:cNvSpPr>
                <a:spLocks noChangeShapeType="1"/>
              </p:cNvSpPr>
              <p:nvPr/>
            </p:nvSpPr>
            <p:spPr bwMode="auto">
              <a:xfrm>
                <a:off x="1186296" y="3524993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0" name="Line 128"/>
              <p:cNvSpPr>
                <a:spLocks noChangeShapeType="1"/>
              </p:cNvSpPr>
              <p:nvPr/>
            </p:nvSpPr>
            <p:spPr bwMode="auto">
              <a:xfrm>
                <a:off x="1676395" y="3524993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1" name="Freeform 129"/>
              <p:cNvSpPr>
                <a:spLocks/>
              </p:cNvSpPr>
              <p:nvPr/>
            </p:nvSpPr>
            <p:spPr bwMode="auto">
              <a:xfrm>
                <a:off x="1763120" y="3487529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2" name="Rectangle 130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3" name="Rectangle 131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4" name="Rectangle 134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5" name="Rectangle 135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6" name="Freeform 138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7" name="Freeform 139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8" name="Freeform 140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19" name="Freeform 141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0" name="Rectangle 142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1" name="Rectangle 143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2" name="Line 147"/>
              <p:cNvSpPr>
                <a:spLocks noChangeShapeType="1"/>
              </p:cNvSpPr>
              <p:nvPr/>
            </p:nvSpPr>
            <p:spPr bwMode="auto">
              <a:xfrm>
                <a:off x="459217" y="4246717"/>
                <a:ext cx="53346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3" name="Freeform 148"/>
              <p:cNvSpPr>
                <a:spLocks/>
              </p:cNvSpPr>
              <p:nvPr/>
            </p:nvSpPr>
            <p:spPr bwMode="auto">
              <a:xfrm>
                <a:off x="984610" y="4209254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4" name="Line 150"/>
              <p:cNvSpPr>
                <a:spLocks noChangeShapeType="1"/>
              </p:cNvSpPr>
              <p:nvPr/>
            </p:nvSpPr>
            <p:spPr bwMode="auto">
              <a:xfrm>
                <a:off x="1181255" y="4035158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5" name="Line 151"/>
              <p:cNvSpPr>
                <a:spLocks noChangeShapeType="1"/>
              </p:cNvSpPr>
              <p:nvPr/>
            </p:nvSpPr>
            <p:spPr bwMode="auto">
              <a:xfrm>
                <a:off x="1671353" y="4035158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6" name="Freeform 152"/>
              <p:cNvSpPr>
                <a:spLocks/>
              </p:cNvSpPr>
              <p:nvPr/>
            </p:nvSpPr>
            <p:spPr bwMode="auto">
              <a:xfrm>
                <a:off x="1758078" y="3997695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7" name="Line 153"/>
              <p:cNvSpPr>
                <a:spLocks noChangeShapeType="1"/>
              </p:cNvSpPr>
              <p:nvPr/>
            </p:nvSpPr>
            <p:spPr bwMode="auto">
              <a:xfrm>
                <a:off x="1181255" y="4460480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8" name="Line 154"/>
              <p:cNvSpPr>
                <a:spLocks noChangeShapeType="1"/>
              </p:cNvSpPr>
              <p:nvPr/>
            </p:nvSpPr>
            <p:spPr bwMode="auto">
              <a:xfrm>
                <a:off x="1671353" y="4460480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29" name="Freeform 155"/>
              <p:cNvSpPr>
                <a:spLocks/>
              </p:cNvSpPr>
              <p:nvPr/>
            </p:nvSpPr>
            <p:spPr bwMode="auto">
              <a:xfrm>
                <a:off x="1758078" y="4423016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0" name="Line 156"/>
              <p:cNvSpPr>
                <a:spLocks noChangeShapeType="1"/>
              </p:cNvSpPr>
              <p:nvPr/>
            </p:nvSpPr>
            <p:spPr bwMode="auto">
              <a:xfrm>
                <a:off x="1182263" y="4246717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1" name="Line 157"/>
              <p:cNvSpPr>
                <a:spLocks noChangeShapeType="1"/>
              </p:cNvSpPr>
              <p:nvPr/>
            </p:nvSpPr>
            <p:spPr bwMode="auto">
              <a:xfrm>
                <a:off x="1672361" y="4246717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2" name="Freeform 158"/>
              <p:cNvSpPr>
                <a:spLocks/>
              </p:cNvSpPr>
              <p:nvPr/>
            </p:nvSpPr>
            <p:spPr bwMode="auto">
              <a:xfrm>
                <a:off x="1759086" y="4209254"/>
                <a:ext cx="68573" cy="73825"/>
              </a:xfrm>
              <a:custGeom>
                <a:avLst/>
                <a:gdLst>
                  <a:gd name="T0" fmla="*/ 0 w 68"/>
                  <a:gd name="T1" fmla="*/ 0 h 67"/>
                  <a:gd name="T2" fmla="*/ 2147483647 w 68"/>
                  <a:gd name="T3" fmla="*/ 2147483647 h 67"/>
                  <a:gd name="T4" fmla="*/ 0 w 68"/>
                  <a:gd name="T5" fmla="*/ 2147483647 h 67"/>
                  <a:gd name="T6" fmla="*/ 0 w 68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67"/>
                  <a:gd name="T14" fmla="*/ 68 w 68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67">
                    <a:moveTo>
                      <a:pt x="0" y="0"/>
                    </a:moveTo>
                    <a:lnTo>
                      <a:pt x="68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3" name="Rectangle 159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4" name="Rectangle 160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5" name="Rectangle 163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6" name="Rectangle 164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7" name="Freeform 165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8" name="Freeform 166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>
                  <a:gd name="T0" fmla="*/ 0 w 128"/>
                  <a:gd name="T1" fmla="*/ 2147483647 h 521"/>
                  <a:gd name="T2" fmla="*/ 0 w 128"/>
                  <a:gd name="T3" fmla="*/ 2147483647 h 521"/>
                  <a:gd name="T4" fmla="*/ 2147483647 w 128"/>
                  <a:gd name="T5" fmla="*/ 2147483647 h 521"/>
                  <a:gd name="T6" fmla="*/ 2147483647 w 128"/>
                  <a:gd name="T7" fmla="*/ 0 h 521"/>
                  <a:gd name="T8" fmla="*/ 0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39" name="Freeform 167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0" name="Freeform 168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>
                  <a:gd name="T0" fmla="*/ 2147483647 w 128"/>
                  <a:gd name="T1" fmla="*/ 2147483647 h 521"/>
                  <a:gd name="T2" fmla="*/ 2147483647 w 128"/>
                  <a:gd name="T3" fmla="*/ 2147483647 h 521"/>
                  <a:gd name="T4" fmla="*/ 0 w 128"/>
                  <a:gd name="T5" fmla="*/ 2147483647 h 521"/>
                  <a:gd name="T6" fmla="*/ 0 w 128"/>
                  <a:gd name="T7" fmla="*/ 0 h 521"/>
                  <a:gd name="T8" fmla="*/ 2147483647 w 128"/>
                  <a:gd name="T9" fmla="*/ 2147483647 h 5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521"/>
                  <a:gd name="T17" fmla="*/ 128 w 128"/>
                  <a:gd name="T18" fmla="*/ 521 h 5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1" name="Rectangle 169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2" name="Rectangle 170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3" name="Line 174"/>
              <p:cNvSpPr>
                <a:spLocks noChangeShapeType="1"/>
              </p:cNvSpPr>
              <p:nvPr/>
            </p:nvSpPr>
            <p:spPr bwMode="auto">
              <a:xfrm>
                <a:off x="457200" y="4967339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4" name="Freeform 175"/>
              <p:cNvSpPr>
                <a:spLocks/>
              </p:cNvSpPr>
              <p:nvPr/>
            </p:nvSpPr>
            <p:spPr bwMode="auto">
              <a:xfrm>
                <a:off x="982593" y="4930977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5" name="Line 177"/>
              <p:cNvSpPr>
                <a:spLocks noChangeShapeType="1"/>
              </p:cNvSpPr>
              <p:nvPr/>
            </p:nvSpPr>
            <p:spPr bwMode="auto">
              <a:xfrm>
                <a:off x="1179238" y="4755780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6" name="Line 178"/>
              <p:cNvSpPr>
                <a:spLocks noChangeShapeType="1"/>
              </p:cNvSpPr>
              <p:nvPr/>
            </p:nvSpPr>
            <p:spPr bwMode="auto">
              <a:xfrm>
                <a:off x="1669336" y="4755780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7" name="Freeform 179"/>
              <p:cNvSpPr>
                <a:spLocks/>
              </p:cNvSpPr>
              <p:nvPr/>
            </p:nvSpPr>
            <p:spPr bwMode="auto">
              <a:xfrm>
                <a:off x="1756061" y="4719418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8" name="Line 180"/>
              <p:cNvSpPr>
                <a:spLocks noChangeShapeType="1"/>
              </p:cNvSpPr>
              <p:nvPr/>
            </p:nvSpPr>
            <p:spPr bwMode="auto">
              <a:xfrm>
                <a:off x="1179238" y="5181102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49" name="Line 181"/>
              <p:cNvSpPr>
                <a:spLocks noChangeShapeType="1"/>
              </p:cNvSpPr>
              <p:nvPr/>
            </p:nvSpPr>
            <p:spPr bwMode="auto">
              <a:xfrm>
                <a:off x="1669336" y="5181102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0" name="Freeform 182"/>
              <p:cNvSpPr>
                <a:spLocks/>
              </p:cNvSpPr>
              <p:nvPr/>
            </p:nvSpPr>
            <p:spPr bwMode="auto">
              <a:xfrm>
                <a:off x="1756061" y="5144740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1" name="Line 183"/>
              <p:cNvSpPr>
                <a:spLocks noChangeShapeType="1"/>
              </p:cNvSpPr>
              <p:nvPr/>
            </p:nvSpPr>
            <p:spPr bwMode="auto">
              <a:xfrm>
                <a:off x="1181255" y="496733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2" name="Line 184"/>
              <p:cNvSpPr>
                <a:spLocks noChangeShapeType="1"/>
              </p:cNvSpPr>
              <p:nvPr/>
            </p:nvSpPr>
            <p:spPr bwMode="auto">
              <a:xfrm>
                <a:off x="1671353" y="496733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3" name="Freeform 185"/>
              <p:cNvSpPr>
                <a:spLocks/>
              </p:cNvSpPr>
              <p:nvPr/>
            </p:nvSpPr>
            <p:spPr bwMode="auto">
              <a:xfrm>
                <a:off x="1758078" y="4930977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4" name="Rectangle 186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5" name="Rectangle 187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6" name="Rectangle 190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7" name="Rectangle 191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8" name="Freeform 194"/>
              <p:cNvSpPr>
                <a:spLocks/>
              </p:cNvSpPr>
              <p:nvPr/>
            </p:nvSpPr>
            <p:spPr bwMode="auto">
              <a:xfrm>
                <a:off x="1959765" y="2797760"/>
                <a:ext cx="183535" cy="760289"/>
              </a:xfrm>
              <a:custGeom>
                <a:avLst/>
                <a:gdLst>
                  <a:gd name="T0" fmla="*/ 0 w 182"/>
                  <a:gd name="T1" fmla="*/ 0 h 690"/>
                  <a:gd name="T2" fmla="*/ 2147483647 w 182"/>
                  <a:gd name="T3" fmla="*/ 0 h 690"/>
                  <a:gd name="T4" fmla="*/ 2147483647 w 182"/>
                  <a:gd name="T5" fmla="*/ 2147483647 h 690"/>
                  <a:gd name="T6" fmla="*/ 0 60000 65536"/>
                  <a:gd name="T7" fmla="*/ 0 60000 65536"/>
                  <a:gd name="T8" fmla="*/ 0 60000 65536"/>
                  <a:gd name="T9" fmla="*/ 0 w 182"/>
                  <a:gd name="T10" fmla="*/ 0 h 690"/>
                  <a:gd name="T11" fmla="*/ 182 w 182"/>
                  <a:gd name="T12" fmla="*/ 690 h 69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2" h="690">
                    <a:moveTo>
                      <a:pt x="0" y="0"/>
                    </a:moveTo>
                    <a:lnTo>
                      <a:pt x="182" y="0"/>
                    </a:lnTo>
                    <a:lnTo>
                      <a:pt x="182" y="69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59" name="Line 195"/>
              <p:cNvSpPr>
                <a:spLocks noChangeShapeType="1"/>
              </p:cNvSpPr>
              <p:nvPr/>
            </p:nvSpPr>
            <p:spPr bwMode="auto">
              <a:xfrm>
                <a:off x="2143299" y="355804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0" name="Freeform 196"/>
              <p:cNvSpPr>
                <a:spLocks/>
              </p:cNvSpPr>
              <p:nvPr/>
            </p:nvSpPr>
            <p:spPr bwMode="auto">
              <a:xfrm>
                <a:off x="2231033" y="3521688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1" name="Line 197"/>
              <p:cNvSpPr>
                <a:spLocks noChangeShapeType="1"/>
              </p:cNvSpPr>
              <p:nvPr/>
            </p:nvSpPr>
            <p:spPr bwMode="auto">
              <a:xfrm flipH="1">
                <a:off x="1963798" y="2082647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2" name="Freeform 198"/>
              <p:cNvSpPr>
                <a:spLocks/>
              </p:cNvSpPr>
              <p:nvPr/>
            </p:nvSpPr>
            <p:spPr bwMode="auto">
              <a:xfrm>
                <a:off x="1957748" y="3530503"/>
                <a:ext cx="134121" cy="242411"/>
              </a:xfrm>
              <a:custGeom>
                <a:avLst/>
                <a:gdLst>
                  <a:gd name="T0" fmla="*/ 0 w 133"/>
                  <a:gd name="T1" fmla="*/ 0 h 220"/>
                  <a:gd name="T2" fmla="*/ 2147483647 w 133"/>
                  <a:gd name="T3" fmla="*/ 0 h 220"/>
                  <a:gd name="T4" fmla="*/ 2147483647 w 133"/>
                  <a:gd name="T5" fmla="*/ 2147483647 h 220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20"/>
                  <a:gd name="T11" fmla="*/ 133 w 133"/>
                  <a:gd name="T12" fmla="*/ 220 h 2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20">
                    <a:moveTo>
                      <a:pt x="0" y="0"/>
                    </a:moveTo>
                    <a:lnTo>
                      <a:pt x="133" y="0"/>
                    </a:lnTo>
                    <a:lnTo>
                      <a:pt x="133" y="22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3" name="Line 199"/>
              <p:cNvSpPr>
                <a:spLocks noChangeShapeType="1"/>
              </p:cNvSpPr>
              <p:nvPr/>
            </p:nvSpPr>
            <p:spPr bwMode="auto">
              <a:xfrm flipH="1">
                <a:off x="1952705" y="4967339"/>
                <a:ext cx="6252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4" name="Line 200"/>
              <p:cNvSpPr>
                <a:spLocks noChangeShapeType="1"/>
              </p:cNvSpPr>
              <p:nvPr/>
            </p:nvSpPr>
            <p:spPr bwMode="auto">
              <a:xfrm>
                <a:off x="1954722" y="4263245"/>
                <a:ext cx="13714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5" name="Freeform 201"/>
              <p:cNvSpPr>
                <a:spLocks/>
              </p:cNvSpPr>
              <p:nvPr/>
            </p:nvSpPr>
            <p:spPr bwMode="auto">
              <a:xfrm>
                <a:off x="2091869" y="4009815"/>
                <a:ext cx="147231" cy="253430"/>
              </a:xfrm>
              <a:custGeom>
                <a:avLst/>
                <a:gdLst>
                  <a:gd name="T0" fmla="*/ 2147483647 w 146"/>
                  <a:gd name="T1" fmla="*/ 0 h 230"/>
                  <a:gd name="T2" fmla="*/ 0 w 146"/>
                  <a:gd name="T3" fmla="*/ 0 h 230"/>
                  <a:gd name="T4" fmla="*/ 0 w 146"/>
                  <a:gd name="T5" fmla="*/ 2147483647 h 230"/>
                  <a:gd name="T6" fmla="*/ 0 60000 65536"/>
                  <a:gd name="T7" fmla="*/ 0 60000 65536"/>
                  <a:gd name="T8" fmla="*/ 0 60000 65536"/>
                  <a:gd name="T9" fmla="*/ 0 w 146"/>
                  <a:gd name="T10" fmla="*/ 0 h 230"/>
                  <a:gd name="T11" fmla="*/ 146 w 146"/>
                  <a:gd name="T12" fmla="*/ 230 h 2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6" h="230">
                    <a:moveTo>
                      <a:pt x="146" y="0"/>
                    </a:moveTo>
                    <a:lnTo>
                      <a:pt x="0" y="0"/>
                    </a:lnTo>
                    <a:lnTo>
                      <a:pt x="0" y="23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6" name="Freeform 202"/>
              <p:cNvSpPr>
                <a:spLocks/>
              </p:cNvSpPr>
              <p:nvPr/>
            </p:nvSpPr>
            <p:spPr bwMode="auto">
              <a:xfrm>
                <a:off x="2231033" y="3972351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7" name="Line 203"/>
              <p:cNvSpPr>
                <a:spLocks noChangeShapeType="1"/>
              </p:cNvSpPr>
              <p:nvPr/>
            </p:nvSpPr>
            <p:spPr bwMode="auto">
              <a:xfrm>
                <a:off x="3330224" y="3558049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8" name="Freeform 204"/>
              <p:cNvSpPr>
                <a:spLocks/>
              </p:cNvSpPr>
              <p:nvPr/>
            </p:nvSpPr>
            <p:spPr bwMode="auto">
              <a:xfrm>
                <a:off x="3571240" y="3521688"/>
                <a:ext cx="67565" cy="73825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69" name="Line 205"/>
              <p:cNvSpPr>
                <a:spLocks noChangeShapeType="1"/>
              </p:cNvSpPr>
              <p:nvPr/>
            </p:nvSpPr>
            <p:spPr bwMode="auto">
              <a:xfrm>
                <a:off x="3330224" y="3772914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70" name="Freeform 206"/>
              <p:cNvSpPr>
                <a:spLocks/>
              </p:cNvSpPr>
              <p:nvPr/>
            </p:nvSpPr>
            <p:spPr bwMode="auto">
              <a:xfrm>
                <a:off x="3571240" y="3736552"/>
                <a:ext cx="67565" cy="72723"/>
              </a:xfrm>
              <a:custGeom>
                <a:avLst/>
                <a:gdLst>
                  <a:gd name="T0" fmla="*/ 0 w 67"/>
                  <a:gd name="T1" fmla="*/ 0 h 66"/>
                  <a:gd name="T2" fmla="*/ 2147483647 w 67"/>
                  <a:gd name="T3" fmla="*/ 2147483647 h 66"/>
                  <a:gd name="T4" fmla="*/ 0 w 67"/>
                  <a:gd name="T5" fmla="*/ 2147483647 h 66"/>
                  <a:gd name="T6" fmla="*/ 0 w 67"/>
                  <a:gd name="T7" fmla="*/ 0 h 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6"/>
                  <a:gd name="T14" fmla="*/ 67 w 67"/>
                  <a:gd name="T15" fmla="*/ 66 h 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71" name="Line 207"/>
              <p:cNvSpPr>
                <a:spLocks noChangeShapeType="1"/>
              </p:cNvSpPr>
              <p:nvPr/>
            </p:nvSpPr>
            <p:spPr bwMode="auto">
              <a:xfrm>
                <a:off x="3330224" y="400981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272" name="Freeform 208"/>
              <p:cNvSpPr>
                <a:spLocks/>
              </p:cNvSpPr>
              <p:nvPr/>
            </p:nvSpPr>
            <p:spPr bwMode="auto">
              <a:xfrm>
                <a:off x="3571240" y="3972351"/>
                <a:ext cx="67565" cy="73826"/>
              </a:xfrm>
              <a:custGeom>
                <a:avLst/>
                <a:gdLst>
                  <a:gd name="T0" fmla="*/ 0 w 67"/>
                  <a:gd name="T1" fmla="*/ 0 h 67"/>
                  <a:gd name="T2" fmla="*/ 2147483647 w 67"/>
                  <a:gd name="T3" fmla="*/ 2147483647 h 67"/>
                  <a:gd name="T4" fmla="*/ 0 w 67"/>
                  <a:gd name="T5" fmla="*/ 2147483647 h 67"/>
                  <a:gd name="T6" fmla="*/ 0 w 67"/>
                  <a:gd name="T7" fmla="*/ 0 h 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"/>
                  <a:gd name="T13" fmla="*/ 0 h 67"/>
                  <a:gd name="T14" fmla="*/ 67 w 67"/>
                  <a:gd name="T15" fmla="*/ 67 h 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48" name="Rectangle 447"/>
            <p:cNvSpPr/>
            <p:nvPr/>
          </p:nvSpPr>
          <p:spPr>
            <a:xfrm>
              <a:off x="152400" y="1638300"/>
              <a:ext cx="3581400" cy="38100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107" name="Rectangle 58"/>
            <p:cNvSpPr>
              <a:spLocks noChangeArrowheads="1"/>
            </p:cNvSpPr>
            <p:nvPr/>
          </p:nvSpPr>
          <p:spPr bwMode="auto">
            <a:xfrm>
              <a:off x="190500" y="1905000"/>
              <a:ext cx="74219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East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2108" name="Rectangle 93"/>
            <p:cNvSpPr>
              <a:spLocks noChangeArrowheads="1"/>
            </p:cNvSpPr>
            <p:nvPr/>
          </p:nvSpPr>
          <p:spPr bwMode="auto">
            <a:xfrm>
              <a:off x="213205" y="2621214"/>
              <a:ext cx="77854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West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2109" name="Rectangle 120"/>
            <p:cNvSpPr>
              <a:spLocks noChangeArrowheads="1"/>
            </p:cNvSpPr>
            <p:nvPr/>
          </p:nvSpPr>
          <p:spPr bwMode="auto">
            <a:xfrm>
              <a:off x="178919" y="3344040"/>
              <a:ext cx="90075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North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2110" name="Rectangle 149"/>
            <p:cNvSpPr>
              <a:spLocks noChangeArrowheads="1"/>
            </p:cNvSpPr>
            <p:nvPr/>
          </p:nvSpPr>
          <p:spPr bwMode="auto">
            <a:xfrm>
              <a:off x="158750" y="4066866"/>
              <a:ext cx="88485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South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  <p:sp>
          <p:nvSpPr>
            <p:cNvPr id="172111" name="Rectangle 176"/>
            <p:cNvSpPr>
              <a:spLocks noChangeArrowheads="1"/>
            </p:cNvSpPr>
            <p:nvPr/>
          </p:nvSpPr>
          <p:spPr bwMode="auto">
            <a:xfrm>
              <a:off x="342285" y="4789691"/>
              <a:ext cx="62998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smtClean="0">
                  <a:solidFill>
                    <a:srgbClr val="000000"/>
                  </a:solidFill>
                  <a:ea typeface="굴림" charset="0"/>
                  <a:cs typeface="굴림" charset="0"/>
                </a:rPr>
                <a:t>From PE</a:t>
              </a:r>
              <a:endParaRPr lang="en-US" altLang="ko-KR" sz="1600" smtClean="0">
                <a:solidFill>
                  <a:srgbClr val="000000"/>
                </a:solidFill>
                <a:ea typeface="굴림" charset="0"/>
                <a:cs typeface="굴림" charset="0"/>
              </a:endParaRPr>
            </a:p>
          </p:txBody>
        </p:sp>
      </p:grpSp>
      <p:cxnSp>
        <p:nvCxnSpPr>
          <p:cNvPr id="615" name="Straight Connector 614"/>
          <p:cNvCxnSpPr/>
          <p:nvPr/>
        </p:nvCxnSpPr>
        <p:spPr>
          <a:xfrm>
            <a:off x="5507038" y="2146300"/>
            <a:ext cx="124142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" name="Straight Connector 615"/>
          <p:cNvCxnSpPr/>
          <p:nvPr/>
        </p:nvCxnSpPr>
        <p:spPr>
          <a:xfrm>
            <a:off x="5508625" y="2984500"/>
            <a:ext cx="123983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Straight Connector 616"/>
          <p:cNvCxnSpPr/>
          <p:nvPr/>
        </p:nvCxnSpPr>
        <p:spPr>
          <a:xfrm>
            <a:off x="5514975" y="3822700"/>
            <a:ext cx="123983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8" name="Straight Connector 617"/>
          <p:cNvCxnSpPr/>
          <p:nvPr/>
        </p:nvCxnSpPr>
        <p:spPr>
          <a:xfrm>
            <a:off x="5546725" y="4603750"/>
            <a:ext cx="123983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" name="Rounded Rectangle 618"/>
          <p:cNvSpPr/>
          <p:nvPr/>
        </p:nvSpPr>
        <p:spPr>
          <a:xfrm>
            <a:off x="6548438" y="4894263"/>
            <a:ext cx="198437" cy="185737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620" name="Rounded Rectangle 619"/>
          <p:cNvSpPr/>
          <p:nvPr/>
        </p:nvSpPr>
        <p:spPr>
          <a:xfrm>
            <a:off x="6297613" y="4894263"/>
            <a:ext cx="198437" cy="185737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621" name="Rounded Rectangle 620"/>
          <p:cNvSpPr/>
          <p:nvPr/>
        </p:nvSpPr>
        <p:spPr>
          <a:xfrm>
            <a:off x="6529388" y="4648200"/>
            <a:ext cx="198437" cy="184150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622" name="Rounded Rectangle 621"/>
          <p:cNvSpPr/>
          <p:nvPr/>
        </p:nvSpPr>
        <p:spPr>
          <a:xfrm>
            <a:off x="6537325" y="5160963"/>
            <a:ext cx="198438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623" name="Rounded Rectangle 622"/>
          <p:cNvSpPr/>
          <p:nvPr/>
        </p:nvSpPr>
        <p:spPr>
          <a:xfrm>
            <a:off x="6284913" y="5160963"/>
            <a:ext cx="198437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624" name="Rounded Rectangle 623"/>
          <p:cNvSpPr/>
          <p:nvPr/>
        </p:nvSpPr>
        <p:spPr>
          <a:xfrm>
            <a:off x="6034088" y="5160963"/>
            <a:ext cx="198437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625" name="Rounded Rectangle 624"/>
          <p:cNvSpPr/>
          <p:nvPr/>
        </p:nvSpPr>
        <p:spPr>
          <a:xfrm>
            <a:off x="5781675" y="5160963"/>
            <a:ext cx="198438" cy="1841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72076" name="Rectangle 58"/>
          <p:cNvSpPr>
            <a:spLocks noChangeArrowheads="1"/>
          </p:cNvSpPr>
          <p:nvPr/>
        </p:nvSpPr>
        <p:spPr bwMode="auto">
          <a:xfrm>
            <a:off x="5429250" y="1655763"/>
            <a:ext cx="7413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East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2077" name="Rectangle 93"/>
          <p:cNvSpPr>
            <a:spLocks noChangeArrowheads="1"/>
          </p:cNvSpPr>
          <p:nvPr/>
        </p:nvSpPr>
        <p:spPr bwMode="auto">
          <a:xfrm>
            <a:off x="5387975" y="2371725"/>
            <a:ext cx="77946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West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2078" name="Rectangle 120"/>
          <p:cNvSpPr>
            <a:spLocks noChangeArrowheads="1"/>
          </p:cNvSpPr>
          <p:nvPr/>
        </p:nvSpPr>
        <p:spPr bwMode="auto">
          <a:xfrm>
            <a:off x="5354638" y="3094038"/>
            <a:ext cx="9001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North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2079" name="Rectangle 149"/>
          <p:cNvSpPr>
            <a:spLocks noChangeArrowheads="1"/>
          </p:cNvSpPr>
          <p:nvPr/>
        </p:nvSpPr>
        <p:spPr bwMode="auto">
          <a:xfrm>
            <a:off x="5413375" y="4006850"/>
            <a:ext cx="8858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South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2080" name="Rectangle 176"/>
          <p:cNvSpPr>
            <a:spLocks noChangeArrowheads="1"/>
          </p:cNvSpPr>
          <p:nvPr/>
        </p:nvSpPr>
        <p:spPr bwMode="auto">
          <a:xfrm>
            <a:off x="5518150" y="4845050"/>
            <a:ext cx="6286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smtClean="0">
                <a:solidFill>
                  <a:srgbClr val="000000"/>
                </a:solidFill>
                <a:ea typeface="굴림" charset="0"/>
                <a:cs typeface="굴림" charset="0"/>
              </a:rPr>
              <a:t>From PE</a:t>
            </a:r>
            <a:endParaRPr lang="en-US" altLang="ko-KR" sz="16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2081" name="Rectangle 10"/>
          <p:cNvSpPr>
            <a:spLocks noChangeArrowheads="1"/>
          </p:cNvSpPr>
          <p:nvPr/>
        </p:nvSpPr>
        <p:spPr bwMode="auto">
          <a:xfrm>
            <a:off x="6781800" y="1409700"/>
            <a:ext cx="301625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smtClean="0">
                <a:solidFill>
                  <a:srgbClr val="000000"/>
                </a:solidFill>
                <a:ea typeface="굴림" charset="0"/>
                <a:cs typeface="굴림" charset="0"/>
              </a:rPr>
              <a:t>VC 0 </a:t>
            </a:r>
            <a:endParaRPr lang="en-US" altLang="ko-KR" sz="14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2082" name="Rectangle 10"/>
          <p:cNvSpPr>
            <a:spLocks noChangeArrowheads="1"/>
          </p:cNvSpPr>
          <p:nvPr/>
        </p:nvSpPr>
        <p:spPr bwMode="auto">
          <a:xfrm>
            <a:off x="6794500" y="1658938"/>
            <a:ext cx="3016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smtClean="0">
                <a:solidFill>
                  <a:srgbClr val="000000"/>
                </a:solidFill>
                <a:ea typeface="굴림" charset="0"/>
                <a:cs typeface="굴림" charset="0"/>
              </a:rPr>
              <a:t>VC 1 </a:t>
            </a:r>
            <a:endParaRPr lang="en-US" altLang="ko-KR" sz="14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sp>
        <p:nvSpPr>
          <p:cNvPr id="172083" name="Rectangle 10"/>
          <p:cNvSpPr>
            <a:spLocks noChangeArrowheads="1"/>
          </p:cNvSpPr>
          <p:nvPr/>
        </p:nvSpPr>
        <p:spPr bwMode="auto">
          <a:xfrm>
            <a:off x="6810375" y="1887538"/>
            <a:ext cx="3016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smtClean="0">
                <a:solidFill>
                  <a:srgbClr val="000000"/>
                </a:solidFill>
                <a:ea typeface="굴림" charset="0"/>
                <a:cs typeface="굴림" charset="0"/>
              </a:rPr>
              <a:t>VC 2 </a:t>
            </a:r>
            <a:endParaRPr lang="en-US" altLang="ko-KR" sz="1400" smtClean="0">
              <a:solidFill>
                <a:srgbClr val="000000"/>
              </a:solidFill>
              <a:ea typeface="굴림" charset="0"/>
              <a:cs typeface="굴림" charset="0"/>
            </a:endParaRPr>
          </a:p>
        </p:txBody>
      </p:sp>
      <p:grpSp>
        <p:nvGrpSpPr>
          <p:cNvPr id="172084" name="Group 628"/>
          <p:cNvGrpSpPr>
            <a:grpSpLocks/>
          </p:cNvGrpSpPr>
          <p:nvPr/>
        </p:nvGrpSpPr>
        <p:grpSpPr bwMode="auto">
          <a:xfrm>
            <a:off x="5211763" y="5486400"/>
            <a:ext cx="3108325" cy="609600"/>
            <a:chOff x="5211751" y="5715000"/>
            <a:chExt cx="3108348" cy="609600"/>
          </a:xfrm>
        </p:grpSpPr>
        <p:sp>
          <p:nvSpPr>
            <p:cNvPr id="635" name="Rounded Rectangle 634"/>
            <p:cNvSpPr/>
            <p:nvPr/>
          </p:nvSpPr>
          <p:spPr>
            <a:xfrm>
              <a:off x="5211751" y="5797550"/>
              <a:ext cx="198438" cy="184150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090" name="TextBox 635"/>
            <p:cNvSpPr txBox="1">
              <a:spLocks noChangeArrowheads="1"/>
            </p:cNvSpPr>
            <p:nvPr/>
          </p:nvSpPr>
          <p:spPr bwMode="auto">
            <a:xfrm>
              <a:off x="5410200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App1</a:t>
              </a:r>
            </a:p>
          </p:txBody>
        </p:sp>
        <p:sp>
          <p:nvSpPr>
            <p:cNvPr id="637" name="Rounded Rectangle 636"/>
            <p:cNvSpPr/>
            <p:nvPr/>
          </p:nvSpPr>
          <p:spPr>
            <a:xfrm>
              <a:off x="5924543" y="5797550"/>
              <a:ext cx="198439" cy="18415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092" name="TextBox 637"/>
            <p:cNvSpPr txBox="1">
              <a:spLocks noChangeArrowheads="1"/>
            </p:cNvSpPr>
            <p:nvPr/>
          </p:nvSpPr>
          <p:spPr bwMode="auto">
            <a:xfrm>
              <a:off x="6123389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App2</a:t>
              </a:r>
            </a:p>
          </p:txBody>
        </p:sp>
        <p:sp>
          <p:nvSpPr>
            <p:cNvPr id="639" name="Rounded Rectangle 638"/>
            <p:cNvSpPr/>
            <p:nvPr/>
          </p:nvSpPr>
          <p:spPr>
            <a:xfrm>
              <a:off x="6705599" y="5797550"/>
              <a:ext cx="198439" cy="184150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094" name="TextBox 639"/>
            <p:cNvSpPr txBox="1">
              <a:spLocks noChangeArrowheads="1"/>
            </p:cNvSpPr>
            <p:nvPr/>
          </p:nvSpPr>
          <p:spPr bwMode="auto">
            <a:xfrm>
              <a:off x="6904049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App3</a:t>
              </a:r>
            </a:p>
          </p:txBody>
        </p:sp>
        <p:sp>
          <p:nvSpPr>
            <p:cNvPr id="641" name="Rounded Rectangle 640"/>
            <p:cNvSpPr/>
            <p:nvPr/>
          </p:nvSpPr>
          <p:spPr>
            <a:xfrm>
              <a:off x="7524755" y="5797550"/>
              <a:ext cx="198439" cy="18415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096" name="TextBox 641"/>
            <p:cNvSpPr txBox="1">
              <a:spLocks noChangeArrowheads="1"/>
            </p:cNvSpPr>
            <p:nvPr/>
          </p:nvSpPr>
          <p:spPr bwMode="auto">
            <a:xfrm>
              <a:off x="7723589" y="57150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App4</a:t>
              </a:r>
            </a:p>
          </p:txBody>
        </p:sp>
        <p:sp>
          <p:nvSpPr>
            <p:cNvPr id="643" name="Rounded Rectangle 642"/>
            <p:cNvSpPr/>
            <p:nvPr/>
          </p:nvSpPr>
          <p:spPr>
            <a:xfrm>
              <a:off x="5226038" y="6037263"/>
              <a:ext cx="198439" cy="185737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098" name="TextBox 643"/>
            <p:cNvSpPr txBox="1">
              <a:spLocks noChangeArrowheads="1"/>
            </p:cNvSpPr>
            <p:nvPr/>
          </p:nvSpPr>
          <p:spPr bwMode="auto">
            <a:xfrm>
              <a:off x="5424499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App5</a:t>
              </a:r>
            </a:p>
          </p:txBody>
        </p:sp>
        <p:sp>
          <p:nvSpPr>
            <p:cNvPr id="645" name="Rounded Rectangle 644"/>
            <p:cNvSpPr/>
            <p:nvPr/>
          </p:nvSpPr>
          <p:spPr>
            <a:xfrm>
              <a:off x="5938831" y="6037263"/>
              <a:ext cx="198438" cy="18573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100" name="TextBox 645"/>
            <p:cNvSpPr txBox="1">
              <a:spLocks noChangeArrowheads="1"/>
            </p:cNvSpPr>
            <p:nvPr/>
          </p:nvSpPr>
          <p:spPr bwMode="auto">
            <a:xfrm>
              <a:off x="6137688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App6</a:t>
              </a:r>
            </a:p>
          </p:txBody>
        </p:sp>
        <p:sp>
          <p:nvSpPr>
            <p:cNvPr id="647" name="Rounded Rectangle 646"/>
            <p:cNvSpPr/>
            <p:nvPr/>
          </p:nvSpPr>
          <p:spPr>
            <a:xfrm>
              <a:off x="6719887" y="6037263"/>
              <a:ext cx="198438" cy="185737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102" name="TextBox 647"/>
            <p:cNvSpPr txBox="1">
              <a:spLocks noChangeArrowheads="1"/>
            </p:cNvSpPr>
            <p:nvPr/>
          </p:nvSpPr>
          <p:spPr bwMode="auto">
            <a:xfrm>
              <a:off x="6918348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App7</a:t>
              </a:r>
            </a:p>
          </p:txBody>
        </p:sp>
        <p:sp>
          <p:nvSpPr>
            <p:cNvPr id="649" name="Rounded Rectangle 648"/>
            <p:cNvSpPr/>
            <p:nvPr/>
          </p:nvSpPr>
          <p:spPr>
            <a:xfrm>
              <a:off x="7539043" y="6037263"/>
              <a:ext cx="198438" cy="185737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Tahoma"/>
              </a:endParaRPr>
            </a:p>
          </p:txBody>
        </p:sp>
        <p:sp>
          <p:nvSpPr>
            <p:cNvPr id="172104" name="TextBox 649"/>
            <p:cNvSpPr txBox="1">
              <a:spLocks noChangeArrowheads="1"/>
            </p:cNvSpPr>
            <p:nvPr/>
          </p:nvSpPr>
          <p:spPr bwMode="auto">
            <a:xfrm>
              <a:off x="7737888" y="5955268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1" smtClean="0">
                  <a:solidFill>
                    <a:srgbClr val="000000"/>
                  </a:solidFill>
                </a:rPr>
                <a:t>App8</a:t>
              </a:r>
            </a:p>
          </p:txBody>
        </p:sp>
      </p:grpSp>
      <p:sp>
        <p:nvSpPr>
          <p:cNvPr id="651" name="Rounded Rectangle 650"/>
          <p:cNvSpPr/>
          <p:nvPr/>
        </p:nvSpPr>
        <p:spPr>
          <a:xfrm>
            <a:off x="6280150" y="4648200"/>
            <a:ext cx="198438" cy="184150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72086" name="Rectangle 216"/>
          <p:cNvSpPr>
            <a:spLocks noChangeArrowheads="1"/>
          </p:cNvSpPr>
          <p:nvPr/>
        </p:nvSpPr>
        <p:spPr bwMode="auto">
          <a:xfrm>
            <a:off x="2254250" y="1905000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653" name="Straight Connector 652"/>
          <p:cNvCxnSpPr/>
          <p:nvPr/>
        </p:nvCxnSpPr>
        <p:spPr>
          <a:xfrm>
            <a:off x="5559425" y="5422900"/>
            <a:ext cx="124142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4" name="TextBox 653"/>
          <p:cNvSpPr txBox="1">
            <a:spLocks noChangeArrowheads="1"/>
          </p:cNvSpPr>
          <p:nvPr/>
        </p:nvSpPr>
        <p:spPr bwMode="auto">
          <a:xfrm>
            <a:off x="53975" y="4076700"/>
            <a:ext cx="5051425" cy="646113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b="1" u="sng" smtClean="0">
                <a:solidFill>
                  <a:srgbClr val="FF0000"/>
                </a:solidFill>
              </a:rPr>
              <a:t>Which packet to choose?</a:t>
            </a:r>
          </a:p>
        </p:txBody>
      </p:sp>
    </p:spTree>
    <p:extLst>
      <p:ext uri="{BB962C8B-B14F-4D97-AF65-F5344CB8AC3E}">
        <p14:creationId xmlns:p14="http://schemas.microsoft.com/office/powerpoint/2010/main" val="38815524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26389 C 0.04514 -0.26389 0.05833 -0.14213 0.05833 0.00833 C 0.05833 0.15833 0.04514 0.28055 0.02917 0.28055 C 0.01302 0.28055 0 0.15833 0 0.00833 C 0 -0.14213 0.01302 -0.26389 0.02917 -0.26389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The Problem: Packet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Existing scheduling policies 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Round Robin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Age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 1: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Local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 a router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Lead to contradictory decision making between routers: packets from one application may be prioritized at one router, to be delayed at next. 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 2: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Application oblivious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Treat all applications packets equally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But applications are heterogeneous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Solution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: Application-aware global scheduling policies.</a:t>
            </a:r>
            <a:endParaRPr lang="en-US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30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BD7201A-9463-3F41-A87F-0AD654B229A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1400" y="4419600"/>
            <a:ext cx="1981200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408775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3 1.11111E-6 L -0.00973 0.06111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Motivation: Stall-Time Criticality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Applications are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not homogenous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Applications have different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criticality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with respect to the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network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Some applications are network latency sensitive 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Some applications are network latency tolerant</a:t>
            </a: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Application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s </a:t>
            </a:r>
            <a:r>
              <a:rPr lang="en-US" altLang="ja-JP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Stall Time Criticality (STC)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 can be measured by its average network stall time per packet </a:t>
            </a:r>
            <a:r>
              <a:rPr lang="en-US" altLang="ja-JP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(i.e. NST/packet)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Network Stall Time (NST) </a:t>
            </a:r>
            <a:r>
              <a:rPr lang="en-US">
                <a:latin typeface="Tahoma" charset="0"/>
                <a:ea typeface="ＭＳ Ｐゴシック" charset="0"/>
              </a:rPr>
              <a:t>is number of cycles the processor stalls waiting for network transactions to complete</a:t>
            </a:r>
          </a:p>
          <a:p>
            <a:endParaRPr lang="en-US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0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DA9A868-C418-3C4B-869C-09F1D3452D3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9137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Motivation: Stall-Time Criticality</a:t>
            </a:r>
          </a:p>
        </p:txBody>
      </p:sp>
      <p:sp>
        <p:nvSpPr>
          <p:cNvPr id="175106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Why do applications have different network stall time criticality (STC)? 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Memory Level Parallelism (MLP) </a:t>
            </a:r>
          </a:p>
          <a:p>
            <a:pPr lvl="2"/>
            <a:r>
              <a:rPr lang="en-US" b="1">
                <a:latin typeface="Tahoma" charset="0"/>
                <a:ea typeface="ＭＳ Ｐゴシック" charset="0"/>
              </a:rPr>
              <a:t>Lower MLP leads to higher criticality</a:t>
            </a:r>
          </a:p>
          <a:p>
            <a:pPr lvl="2"/>
            <a:endParaRPr lang="en-US" b="1">
              <a:latin typeface="Tahoma" charset="0"/>
              <a:ea typeface="ＭＳ Ｐゴシック" charset="0"/>
            </a:endParaRP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Shortest Job First Principle (SJF) </a:t>
            </a:r>
          </a:p>
          <a:p>
            <a:pPr lvl="2"/>
            <a:r>
              <a:rPr lang="en-US" b="1">
                <a:latin typeface="Tahoma" charset="0"/>
                <a:ea typeface="ＭＳ Ｐゴシック" charset="0"/>
              </a:rPr>
              <a:t>Lower network load leads to higher criticality</a:t>
            </a:r>
          </a:p>
          <a:p>
            <a:pPr lvl="2"/>
            <a:endParaRPr lang="en-US" b="1">
              <a:latin typeface="Tahoma" charset="0"/>
              <a:ea typeface="ＭＳ Ｐゴシック" charset="0"/>
            </a:endParaRPr>
          </a:p>
          <a:p>
            <a:endParaRPr lang="en-US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51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0431BDC-8D35-5E48-8760-390FAB5B8B3B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3003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Principle 1: MLP</a:t>
            </a:r>
            <a:br>
              <a:rPr lang="en-US">
                <a:latin typeface="Garamond" charset="0"/>
                <a:ea typeface="ＭＳ Ｐゴシック" charset="0"/>
                <a:cs typeface="ＭＳ Ｐゴシック" charset="0"/>
              </a:rPr>
            </a:br>
            <a:endParaRPr lang="en-US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Observation 1: </a:t>
            </a:r>
            <a:r>
              <a:rPr lang="en-US" b="1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Packet Latency != Network Stall Time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61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490DD64-F246-354B-8C31-278D5B66AFF4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cxnSp>
        <p:nvCxnSpPr>
          <p:cNvPr id="5" name="Straight Connector 4"/>
          <p:cNvCxnSpPr>
            <a:stCxn id="18" idx="1"/>
          </p:cNvCxnSpPr>
          <p:nvPr/>
        </p:nvCxnSpPr>
        <p:spPr>
          <a:xfrm rot="5400000">
            <a:off x="1285081" y="1997869"/>
            <a:ext cx="78263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1260475" y="2205038"/>
            <a:ext cx="127952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643856" y="2042319"/>
            <a:ext cx="100488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wn Arrow 7"/>
          <p:cNvSpPr/>
          <p:nvPr/>
        </p:nvSpPr>
        <p:spPr>
          <a:xfrm rot="16200000" flipH="1">
            <a:off x="3196431" y="116682"/>
            <a:ext cx="84137" cy="34290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789363" y="1651000"/>
            <a:ext cx="457200" cy="366713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dirty="0">
              <a:solidFill>
                <a:srgbClr val="000000"/>
              </a:solidFill>
              <a:latin typeface="Tahoma"/>
              <a:cs typeface="Arial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81413" y="1687513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smtClean="0">
                <a:solidFill>
                  <a:srgbClr val="000000"/>
                </a:solidFill>
              </a:rPr>
              <a:t>STALL</a:t>
            </a:r>
            <a:endParaRPr lang="en-US" sz="1800" b="1" smtClean="0">
              <a:solidFill>
                <a:srgbClr val="0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40100" y="1668463"/>
            <a:ext cx="400050" cy="3143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06888" y="1644650"/>
            <a:ext cx="403225" cy="3095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00200" y="1684338"/>
            <a:ext cx="639763" cy="3143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92350" y="1657350"/>
            <a:ext cx="998538" cy="366713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rPr>
              <a:t>STALL</a:t>
            </a:r>
            <a:endParaRPr lang="en-US" sz="1400" b="1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419600" y="1246188"/>
            <a:ext cx="3124200" cy="3698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0000"/>
                </a:solidFill>
              </a:rPr>
              <a:t>STALL of  Red Packet = 0</a:t>
            </a:r>
          </a:p>
        </p:txBody>
      </p:sp>
      <p:sp>
        <p:nvSpPr>
          <p:cNvPr id="16" name="Rectangle 15"/>
          <p:cNvSpPr/>
          <p:nvPr/>
        </p:nvSpPr>
        <p:spPr>
          <a:xfrm rot="16200000">
            <a:off x="1791494" y="1416844"/>
            <a:ext cx="227012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 rot="16200000">
            <a:off x="1804988" y="1177925"/>
            <a:ext cx="227012" cy="65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6200000">
            <a:off x="1562894" y="1416844"/>
            <a:ext cx="227012" cy="152400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ight Arrow 18"/>
          <p:cNvSpPr/>
          <p:nvPr/>
        </p:nvSpPr>
        <p:spPr>
          <a:xfrm rot="16200000">
            <a:off x="1563688" y="1177925"/>
            <a:ext cx="227012" cy="65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2020093" y="1408907"/>
            <a:ext cx="227013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 rot="16200000">
            <a:off x="2033587" y="1195388"/>
            <a:ext cx="227013" cy="65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16200000">
            <a:off x="3210718" y="2062957"/>
            <a:ext cx="227013" cy="152400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4153694" y="2077244"/>
            <a:ext cx="227012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3688557" y="2074069"/>
            <a:ext cx="227012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 rot="16200000">
            <a:off x="3218657" y="2383631"/>
            <a:ext cx="227012" cy="66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ight Arrow 25"/>
          <p:cNvSpPr/>
          <p:nvPr/>
        </p:nvSpPr>
        <p:spPr>
          <a:xfrm rot="16200000">
            <a:off x="3709194" y="2369344"/>
            <a:ext cx="227013" cy="66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ight Arrow 26"/>
          <p:cNvSpPr/>
          <p:nvPr/>
        </p:nvSpPr>
        <p:spPr>
          <a:xfrm rot="16200000">
            <a:off x="4146551" y="2359025"/>
            <a:ext cx="227012" cy="650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676400" y="2305050"/>
            <a:ext cx="1646238" cy="1588"/>
          </a:xfrm>
          <a:prstGeom prst="straightConnector1">
            <a:avLst/>
          </a:prstGeom>
          <a:ln w="19050">
            <a:solidFill>
              <a:srgbClr val="37EE18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146300" y="2563813"/>
            <a:ext cx="1644650" cy="1587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925638" y="2844800"/>
            <a:ext cx="2286000" cy="1588"/>
          </a:xfrm>
          <a:prstGeom prst="straightConnector1">
            <a:avLst/>
          </a:prstGeom>
          <a:ln w="190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057400" y="2055813"/>
            <a:ext cx="1017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37EE18"/>
                </a:solidFill>
              </a:rPr>
              <a:t>LATENCY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259013" y="2312988"/>
            <a:ext cx="10175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FF0000"/>
                </a:solidFill>
              </a:rPr>
              <a:t>LATENCY</a:t>
            </a:r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4129881" y="2650332"/>
            <a:ext cx="27463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2411413" y="2584450"/>
            <a:ext cx="1017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00B0F0"/>
                </a:solidFill>
              </a:rPr>
              <a:t>LATENCY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257800" y="1703388"/>
            <a:ext cx="3733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smtClean="0">
                <a:solidFill>
                  <a:srgbClr val="000000"/>
                </a:solidFill>
              </a:rPr>
              <a:t>Application with high MLP </a:t>
            </a:r>
          </a:p>
          <a:p>
            <a:pPr algn="ctr" eaLnBrk="1" hangingPunct="1"/>
            <a:endParaRPr lang="en-US" sz="2000" smtClean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95288" y="990600"/>
            <a:ext cx="10287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5348" tIns="62675" rIns="125348" bIns="6267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smtClean="0">
                <a:solidFill>
                  <a:srgbClr val="000000"/>
                </a:solidFill>
              </a:rPr>
              <a:t>Compute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04800" y="1073150"/>
            <a:ext cx="161925" cy="18256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4674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/>
      <p:bldP spid="32" grpId="0"/>
      <p:bldP spid="34" grpId="0"/>
      <p:bldP spid="35" grpId="0"/>
      <p:bldP spid="36" grpId="0"/>
      <p:bldP spid="37" grpId="0" animBg="1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Principle 1: MLP</a:t>
            </a:r>
            <a:br>
              <a:rPr lang="en-US">
                <a:latin typeface="Garamond" charset="0"/>
                <a:ea typeface="ＭＳ Ｐゴシック" charset="0"/>
                <a:cs typeface="ＭＳ Ｐゴシック" charset="0"/>
              </a:rPr>
            </a:br>
            <a:endParaRPr lang="en-US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Observation 1: </a:t>
            </a:r>
            <a:r>
              <a:rPr lang="en-US" b="1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Packet Latency != Network Stall Time</a:t>
            </a:r>
          </a:p>
          <a:p>
            <a:r>
              <a:rPr lang="en-US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Observation 2: A low MLP application</a:t>
            </a:r>
            <a:r>
              <a:rPr lang="ja-JP" altLang="en-US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  packets have higher criticality than a high MLP application</a:t>
            </a:r>
            <a:r>
              <a:rPr lang="ja-JP" altLang="en-US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</a:t>
            </a:r>
          </a:p>
          <a:p>
            <a:endParaRPr lang="en-US" b="1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71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EA1F933-BA11-2E45-A0F4-9B8F1B9A568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cxnSp>
        <p:nvCxnSpPr>
          <p:cNvPr id="5" name="Straight Connector 4"/>
          <p:cNvCxnSpPr>
            <a:stCxn id="18" idx="1"/>
          </p:cNvCxnSpPr>
          <p:nvPr/>
        </p:nvCxnSpPr>
        <p:spPr>
          <a:xfrm rot="5400000">
            <a:off x="1285081" y="1997869"/>
            <a:ext cx="78263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1260475" y="2205038"/>
            <a:ext cx="127952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643856" y="2042319"/>
            <a:ext cx="100488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wn Arrow 7"/>
          <p:cNvSpPr/>
          <p:nvPr/>
        </p:nvSpPr>
        <p:spPr>
          <a:xfrm rot="16200000" flipH="1">
            <a:off x="3196431" y="116682"/>
            <a:ext cx="84137" cy="34290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789363" y="1651000"/>
            <a:ext cx="457200" cy="366713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dirty="0">
              <a:solidFill>
                <a:srgbClr val="000000"/>
              </a:solidFill>
              <a:latin typeface="Tahoma"/>
              <a:cs typeface="Arial" pitchFamily="34" charset="0"/>
            </a:endParaRPr>
          </a:p>
        </p:txBody>
      </p:sp>
      <p:sp>
        <p:nvSpPr>
          <p:cNvPr id="177161" name="TextBox 9"/>
          <p:cNvSpPr txBox="1">
            <a:spLocks noChangeArrowheads="1"/>
          </p:cNvSpPr>
          <p:nvPr/>
        </p:nvSpPr>
        <p:spPr bwMode="auto">
          <a:xfrm>
            <a:off x="3681413" y="1687513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smtClean="0">
                <a:solidFill>
                  <a:srgbClr val="000000"/>
                </a:solidFill>
              </a:rPr>
              <a:t>STALL</a:t>
            </a:r>
            <a:endParaRPr lang="en-US" sz="1800" b="1" smtClean="0">
              <a:solidFill>
                <a:srgbClr val="0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40100" y="1668463"/>
            <a:ext cx="400050" cy="3143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06888" y="1644650"/>
            <a:ext cx="403225" cy="3095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00200" y="1684338"/>
            <a:ext cx="639763" cy="3143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92350" y="1657350"/>
            <a:ext cx="998538" cy="366713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rPr>
              <a:t>STALL</a:t>
            </a:r>
            <a:endParaRPr lang="en-US" sz="1400" b="1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177166" name="TextBox 14"/>
          <p:cNvSpPr txBox="1">
            <a:spLocks noChangeArrowheads="1"/>
          </p:cNvSpPr>
          <p:nvPr/>
        </p:nvSpPr>
        <p:spPr bwMode="auto">
          <a:xfrm>
            <a:off x="4419600" y="1246188"/>
            <a:ext cx="3124200" cy="36988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0000"/>
                </a:solidFill>
              </a:rPr>
              <a:t>STALL of  Red Packet = 0</a:t>
            </a:r>
          </a:p>
        </p:txBody>
      </p:sp>
      <p:sp>
        <p:nvSpPr>
          <p:cNvPr id="16" name="Rectangle 15"/>
          <p:cNvSpPr/>
          <p:nvPr/>
        </p:nvSpPr>
        <p:spPr>
          <a:xfrm rot="16200000">
            <a:off x="1791494" y="1416844"/>
            <a:ext cx="227012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 rot="16200000">
            <a:off x="1804988" y="1177925"/>
            <a:ext cx="227012" cy="65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6200000">
            <a:off x="1562894" y="1416844"/>
            <a:ext cx="227012" cy="152400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ight Arrow 18"/>
          <p:cNvSpPr/>
          <p:nvPr/>
        </p:nvSpPr>
        <p:spPr>
          <a:xfrm rot="16200000">
            <a:off x="1563688" y="1177925"/>
            <a:ext cx="227012" cy="65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2020093" y="1408907"/>
            <a:ext cx="227013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 rot="16200000">
            <a:off x="2033587" y="1195388"/>
            <a:ext cx="227013" cy="65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16200000">
            <a:off x="3210718" y="2062957"/>
            <a:ext cx="227013" cy="152400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4153694" y="2077244"/>
            <a:ext cx="227012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3688557" y="2074069"/>
            <a:ext cx="227012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 rot="16200000">
            <a:off x="3218657" y="2383631"/>
            <a:ext cx="227012" cy="66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ight Arrow 25"/>
          <p:cNvSpPr/>
          <p:nvPr/>
        </p:nvSpPr>
        <p:spPr>
          <a:xfrm rot="16200000">
            <a:off x="3709194" y="2369344"/>
            <a:ext cx="227013" cy="66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ight Arrow 26"/>
          <p:cNvSpPr/>
          <p:nvPr/>
        </p:nvSpPr>
        <p:spPr>
          <a:xfrm rot="16200000">
            <a:off x="4146551" y="2359025"/>
            <a:ext cx="227012" cy="650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676400" y="2305050"/>
            <a:ext cx="1646238" cy="1588"/>
          </a:xfrm>
          <a:prstGeom prst="straightConnector1">
            <a:avLst/>
          </a:prstGeom>
          <a:ln w="19050">
            <a:solidFill>
              <a:srgbClr val="37EE18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146300" y="2563813"/>
            <a:ext cx="1644650" cy="1587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925638" y="2844800"/>
            <a:ext cx="2286000" cy="1588"/>
          </a:xfrm>
          <a:prstGeom prst="straightConnector1">
            <a:avLst/>
          </a:prstGeom>
          <a:ln w="190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182" name="TextBox 30"/>
          <p:cNvSpPr txBox="1">
            <a:spLocks noChangeArrowheads="1"/>
          </p:cNvSpPr>
          <p:nvPr/>
        </p:nvSpPr>
        <p:spPr bwMode="auto">
          <a:xfrm>
            <a:off x="2057400" y="2055813"/>
            <a:ext cx="1017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37EE18"/>
                </a:solidFill>
              </a:rPr>
              <a:t>LATENCY</a:t>
            </a:r>
          </a:p>
        </p:txBody>
      </p:sp>
      <p:sp>
        <p:nvSpPr>
          <p:cNvPr id="177183" name="TextBox 31"/>
          <p:cNvSpPr txBox="1">
            <a:spLocks noChangeArrowheads="1"/>
          </p:cNvSpPr>
          <p:nvPr/>
        </p:nvSpPr>
        <p:spPr bwMode="auto">
          <a:xfrm>
            <a:off x="2259013" y="2312988"/>
            <a:ext cx="10175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FF0000"/>
                </a:solidFill>
              </a:rPr>
              <a:t>LATENCY</a:t>
            </a:r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4129881" y="2650332"/>
            <a:ext cx="27463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185" name="TextBox 33"/>
          <p:cNvSpPr txBox="1">
            <a:spLocks noChangeArrowheads="1"/>
          </p:cNvSpPr>
          <p:nvPr/>
        </p:nvSpPr>
        <p:spPr bwMode="auto">
          <a:xfrm>
            <a:off x="2411413" y="2584450"/>
            <a:ext cx="1017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00B0F0"/>
                </a:solidFill>
              </a:rPr>
              <a:t>LATENCY</a:t>
            </a:r>
          </a:p>
        </p:txBody>
      </p:sp>
      <p:sp>
        <p:nvSpPr>
          <p:cNvPr id="177186" name="TextBox 34"/>
          <p:cNvSpPr txBox="1">
            <a:spLocks noChangeArrowheads="1"/>
          </p:cNvSpPr>
          <p:nvPr/>
        </p:nvSpPr>
        <p:spPr bwMode="auto">
          <a:xfrm>
            <a:off x="5257800" y="1703388"/>
            <a:ext cx="3733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smtClean="0">
                <a:solidFill>
                  <a:srgbClr val="000000"/>
                </a:solidFill>
              </a:rPr>
              <a:t>Application with high MLP </a:t>
            </a:r>
          </a:p>
          <a:p>
            <a:pPr algn="ctr" eaLnBrk="1" hangingPunct="1"/>
            <a:endParaRPr lang="en-US" sz="2000" smtClean="0">
              <a:solidFill>
                <a:srgbClr val="000000"/>
              </a:solidFill>
            </a:endParaRPr>
          </a:p>
        </p:txBody>
      </p:sp>
      <p:sp>
        <p:nvSpPr>
          <p:cNvPr id="177187" name="TextBox 35"/>
          <p:cNvSpPr txBox="1">
            <a:spLocks noChangeArrowheads="1"/>
          </p:cNvSpPr>
          <p:nvPr/>
        </p:nvSpPr>
        <p:spPr bwMode="auto">
          <a:xfrm>
            <a:off x="395288" y="990600"/>
            <a:ext cx="10287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5348" tIns="62675" rIns="125348" bIns="6267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smtClean="0">
                <a:solidFill>
                  <a:srgbClr val="000000"/>
                </a:solidFill>
              </a:rPr>
              <a:t>Compute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04800" y="1073150"/>
            <a:ext cx="161925" cy="18256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514475" y="4205288"/>
            <a:ext cx="78105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Down Arrow 39"/>
          <p:cNvSpPr/>
          <p:nvPr/>
        </p:nvSpPr>
        <p:spPr>
          <a:xfrm rot="16200000" flipH="1">
            <a:off x="4221956" y="1270794"/>
            <a:ext cx="84138" cy="54864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597025" y="3867150"/>
            <a:ext cx="639763" cy="3143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289175" y="3840163"/>
            <a:ext cx="998538" cy="366712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rPr>
              <a:t>STALL</a:t>
            </a:r>
            <a:endParaRPr lang="en-US" sz="1400" b="1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43" name="Rectangle 42"/>
          <p:cNvSpPr/>
          <p:nvPr/>
        </p:nvSpPr>
        <p:spPr>
          <a:xfrm rot="16200000">
            <a:off x="1788318" y="3599657"/>
            <a:ext cx="227013" cy="152400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ight Arrow 43"/>
          <p:cNvSpPr/>
          <p:nvPr/>
        </p:nvSpPr>
        <p:spPr>
          <a:xfrm rot="16200000">
            <a:off x="1801812" y="3360738"/>
            <a:ext cx="227013" cy="65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 rot="16200000">
            <a:off x="3207544" y="4245769"/>
            <a:ext cx="227012" cy="152400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ight Arrow 45"/>
          <p:cNvSpPr/>
          <p:nvPr/>
        </p:nvSpPr>
        <p:spPr>
          <a:xfrm rot="16200000">
            <a:off x="3215482" y="4564856"/>
            <a:ext cx="227012" cy="66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914525" y="4608513"/>
            <a:ext cx="1371600" cy="1587"/>
          </a:xfrm>
          <a:prstGeom prst="straightConnector1">
            <a:avLst/>
          </a:prstGeom>
          <a:ln w="19050">
            <a:solidFill>
              <a:srgbClr val="37EE18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2054225" y="4349750"/>
            <a:ext cx="10175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37EE18"/>
                </a:solidFill>
              </a:rPr>
              <a:t>LATENCY</a:t>
            </a:r>
          </a:p>
        </p:txBody>
      </p:sp>
      <p:cxnSp>
        <p:nvCxnSpPr>
          <p:cNvPr id="49" name="Straight Connector 48"/>
          <p:cNvCxnSpPr/>
          <p:nvPr/>
        </p:nvCxnSpPr>
        <p:spPr>
          <a:xfrm rot="5400000">
            <a:off x="3261519" y="4202907"/>
            <a:ext cx="78263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3344863" y="3863975"/>
            <a:ext cx="639762" cy="3143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037013" y="3838575"/>
            <a:ext cx="998537" cy="36512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rPr>
              <a:t>STALL</a:t>
            </a:r>
            <a:endParaRPr lang="en-US" sz="1400" b="1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52" name="Rectangle 51"/>
          <p:cNvSpPr/>
          <p:nvPr/>
        </p:nvSpPr>
        <p:spPr>
          <a:xfrm rot="16200000">
            <a:off x="3536157" y="3598069"/>
            <a:ext cx="227012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ight Arrow 52"/>
          <p:cNvSpPr/>
          <p:nvPr/>
        </p:nvSpPr>
        <p:spPr>
          <a:xfrm rot="16200000">
            <a:off x="3549650" y="3357563"/>
            <a:ext cx="227013" cy="650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 rot="16200000">
            <a:off x="4955382" y="4242594"/>
            <a:ext cx="227012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ight Arrow 54"/>
          <p:cNvSpPr/>
          <p:nvPr/>
        </p:nvSpPr>
        <p:spPr>
          <a:xfrm rot="16200000">
            <a:off x="4963319" y="4563269"/>
            <a:ext cx="227013" cy="66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3662363" y="4605338"/>
            <a:ext cx="1371600" cy="1587"/>
          </a:xfrm>
          <a:prstGeom prst="straightConnector1">
            <a:avLst/>
          </a:prstGeom>
          <a:ln w="190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3802063" y="4343400"/>
            <a:ext cx="1017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00B0F0"/>
                </a:solidFill>
              </a:rPr>
              <a:t>LATENCY</a:t>
            </a:r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5026819" y="4217194"/>
            <a:ext cx="78263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5110163" y="3878263"/>
            <a:ext cx="639762" cy="3143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802313" y="3852863"/>
            <a:ext cx="998537" cy="36671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  <a:latin typeface="Tahoma" charset="0"/>
                <a:ea typeface="ＭＳ Ｐゴシック" charset="0"/>
                <a:cs typeface="Arial" charset="0"/>
              </a:rPr>
              <a:t>STALL</a:t>
            </a:r>
            <a:endParaRPr lang="en-US" sz="1400" b="1">
              <a:solidFill>
                <a:srgbClr val="000000"/>
              </a:solidFill>
              <a:latin typeface="Tahoma" charset="0"/>
              <a:ea typeface="ＭＳ Ｐゴシック" charset="0"/>
              <a:cs typeface="Arial" charset="0"/>
            </a:endParaRPr>
          </a:p>
        </p:txBody>
      </p:sp>
      <p:sp>
        <p:nvSpPr>
          <p:cNvPr id="61" name="Rectangle 60"/>
          <p:cNvSpPr/>
          <p:nvPr/>
        </p:nvSpPr>
        <p:spPr>
          <a:xfrm rot="16200000">
            <a:off x="5301456" y="3612357"/>
            <a:ext cx="227013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ight Arrow 61"/>
          <p:cNvSpPr/>
          <p:nvPr/>
        </p:nvSpPr>
        <p:spPr>
          <a:xfrm rot="16200000">
            <a:off x="5314157" y="3371056"/>
            <a:ext cx="227012" cy="666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 rot="16200000">
            <a:off x="6720681" y="4256882"/>
            <a:ext cx="227013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ight Arrow 63"/>
          <p:cNvSpPr/>
          <p:nvPr/>
        </p:nvSpPr>
        <p:spPr>
          <a:xfrm rot="16200000">
            <a:off x="6727826" y="4578350"/>
            <a:ext cx="227012" cy="650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5426075" y="4619625"/>
            <a:ext cx="1371600" cy="1588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5567363" y="4362450"/>
            <a:ext cx="1017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FF0000"/>
                </a:solidFill>
              </a:rPr>
              <a:t>LATENCY</a:t>
            </a:r>
          </a:p>
        </p:txBody>
      </p:sp>
      <p:sp>
        <p:nvSpPr>
          <p:cNvPr id="177217" name="TextBox 66"/>
          <p:cNvSpPr txBox="1">
            <a:spLocks noChangeArrowheads="1"/>
          </p:cNvSpPr>
          <p:nvPr/>
        </p:nvSpPr>
        <p:spPr bwMode="auto">
          <a:xfrm>
            <a:off x="5715000" y="3254375"/>
            <a:ext cx="3124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smtClean="0">
                <a:solidFill>
                  <a:srgbClr val="000000"/>
                </a:solidFill>
              </a:rPr>
              <a:t>Application with low MLP</a:t>
            </a:r>
          </a:p>
        </p:txBody>
      </p:sp>
    </p:spTree>
    <p:extLst>
      <p:ext uri="{BB962C8B-B14F-4D97-AF65-F5344CB8AC3E}">
        <p14:creationId xmlns:p14="http://schemas.microsoft.com/office/powerpoint/2010/main" val="31360896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7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Principle 2: Shortest-Job-First</a:t>
            </a:r>
          </a:p>
        </p:txBody>
      </p:sp>
      <p:sp>
        <p:nvSpPr>
          <p:cNvPr id="17817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81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E44EC5-B20E-6442-A373-E4A728F1C60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1290638" y="2090738"/>
            <a:ext cx="960437" cy="233362"/>
            <a:chOff x="3222673" y="2433935"/>
            <a:chExt cx="960120" cy="233328"/>
          </a:xfrm>
        </p:grpSpPr>
        <p:sp>
          <p:nvSpPr>
            <p:cNvPr id="6" name="Down Arrow 5"/>
            <p:cNvSpPr/>
            <p:nvPr/>
          </p:nvSpPr>
          <p:spPr>
            <a:xfrm rot="16200000" flipH="1">
              <a:off x="3679718" y="2067364"/>
              <a:ext cx="46031" cy="96012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71"/>
            <p:cNvSpPr/>
            <p:nvPr/>
          </p:nvSpPr>
          <p:spPr>
            <a:xfrm>
              <a:off x="3259173" y="2433935"/>
              <a:ext cx="731596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030443" y="2438696"/>
              <a:ext cx="92045" cy="228567"/>
            </a:xfrm>
            <a:prstGeom prst="roundRect">
              <a:avLst/>
            </a:prstGeom>
            <a:solidFill>
              <a:srgbClr val="37EE18"/>
            </a:solidFill>
            <a:ln>
              <a:solidFill>
                <a:srgbClr val="37EE18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66800" y="3246438"/>
            <a:ext cx="2514600" cy="3397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000000"/>
                </a:solidFill>
              </a:rPr>
              <a:t>4X network slow down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66800" y="4646613"/>
            <a:ext cx="2711450" cy="3397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000000"/>
                </a:solidFill>
              </a:rPr>
              <a:t>1.2X network slow down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638800" y="3251200"/>
            <a:ext cx="2819400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000000"/>
                </a:solidFill>
              </a:rPr>
              <a:t>1.3X network slow down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715000" y="4683125"/>
            <a:ext cx="2743200" cy="3381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smtClean="0">
                <a:solidFill>
                  <a:srgbClr val="000000"/>
                </a:solidFill>
              </a:rPr>
              <a:t>1.6X network slow down</a:t>
            </a:r>
          </a:p>
        </p:txBody>
      </p:sp>
      <p:grpSp>
        <p:nvGrpSpPr>
          <p:cNvPr id="3" name="Group 174"/>
          <p:cNvGrpSpPr>
            <a:grpSpLocks/>
          </p:cNvGrpSpPr>
          <p:nvPr/>
        </p:nvGrpSpPr>
        <p:grpSpPr bwMode="auto">
          <a:xfrm>
            <a:off x="5383213" y="2090738"/>
            <a:ext cx="2927350" cy="233362"/>
            <a:chOff x="4497218" y="2433935"/>
            <a:chExt cx="2926080" cy="233328"/>
          </a:xfrm>
        </p:grpSpPr>
        <p:sp>
          <p:nvSpPr>
            <p:cNvPr id="14" name="Down Arrow 13"/>
            <p:cNvSpPr/>
            <p:nvPr/>
          </p:nvSpPr>
          <p:spPr>
            <a:xfrm rot="16200000" flipH="1">
              <a:off x="5937242" y="1105019"/>
              <a:ext cx="46030" cy="292608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ounded Rectangle 71"/>
            <p:cNvSpPr/>
            <p:nvPr/>
          </p:nvSpPr>
          <p:spPr>
            <a:xfrm>
              <a:off x="4554343" y="2433935"/>
              <a:ext cx="90448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689222" y="2438696"/>
              <a:ext cx="92035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ounded Rectangle 71"/>
            <p:cNvSpPr/>
            <p:nvPr/>
          </p:nvSpPr>
          <p:spPr>
            <a:xfrm>
              <a:off x="4828861" y="2433935"/>
              <a:ext cx="92035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965327" y="2438696"/>
              <a:ext cx="92035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ounded Rectangle 71"/>
            <p:cNvSpPr/>
            <p:nvPr/>
          </p:nvSpPr>
          <p:spPr>
            <a:xfrm>
              <a:off x="5108140" y="2433935"/>
              <a:ext cx="90449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244606" y="2438696"/>
              <a:ext cx="90449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ounded Rectangle 71"/>
            <p:cNvSpPr/>
            <p:nvPr/>
          </p:nvSpPr>
          <p:spPr>
            <a:xfrm>
              <a:off x="5392180" y="2433935"/>
              <a:ext cx="92035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538166" y="2438696"/>
              <a:ext cx="92035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ounded Rectangle 71"/>
            <p:cNvSpPr/>
            <p:nvPr/>
          </p:nvSpPr>
          <p:spPr>
            <a:xfrm>
              <a:off x="5676218" y="2433935"/>
              <a:ext cx="92035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812684" y="2438696"/>
              <a:ext cx="92035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ounded Rectangle 71"/>
            <p:cNvSpPr/>
            <p:nvPr/>
          </p:nvSpPr>
          <p:spPr>
            <a:xfrm>
              <a:off x="5952323" y="2433935"/>
              <a:ext cx="90449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6088789" y="2438696"/>
              <a:ext cx="90449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ounded Rectangle 71"/>
            <p:cNvSpPr/>
            <p:nvPr/>
          </p:nvSpPr>
          <p:spPr>
            <a:xfrm>
              <a:off x="6230016" y="2433935"/>
              <a:ext cx="92035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6366482" y="2438696"/>
              <a:ext cx="92035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ounded Rectangle 71"/>
            <p:cNvSpPr/>
            <p:nvPr/>
          </p:nvSpPr>
          <p:spPr>
            <a:xfrm>
              <a:off x="6515642" y="2433935"/>
              <a:ext cx="90448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6661629" y="2438696"/>
              <a:ext cx="92035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ounded Rectangle 71"/>
            <p:cNvSpPr/>
            <p:nvPr/>
          </p:nvSpPr>
          <p:spPr>
            <a:xfrm>
              <a:off x="6806028" y="2433935"/>
              <a:ext cx="92035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942494" y="2438696"/>
              <a:ext cx="92035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ounded Rectangle 71"/>
            <p:cNvSpPr/>
            <p:nvPr/>
          </p:nvSpPr>
          <p:spPr>
            <a:xfrm>
              <a:off x="7091654" y="2433935"/>
              <a:ext cx="90449" cy="22856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7237641" y="2438696"/>
              <a:ext cx="90449" cy="2285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77"/>
          <p:cNvGrpSpPr>
            <a:grpSpLocks/>
          </p:cNvGrpSpPr>
          <p:nvPr/>
        </p:nvGrpSpPr>
        <p:grpSpPr bwMode="auto">
          <a:xfrm>
            <a:off x="5386388" y="2924175"/>
            <a:ext cx="3200400" cy="233363"/>
            <a:chOff x="4537322" y="3267407"/>
            <a:chExt cx="3200400" cy="233328"/>
          </a:xfrm>
        </p:grpSpPr>
        <p:sp>
          <p:nvSpPr>
            <p:cNvPr id="36" name="Down Arrow 35"/>
            <p:cNvSpPr/>
            <p:nvPr/>
          </p:nvSpPr>
          <p:spPr>
            <a:xfrm rot="16200000" flipH="1">
              <a:off x="6114506" y="1794982"/>
              <a:ext cx="46031" cy="320040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ounded Rectangle 71"/>
            <p:cNvSpPr/>
            <p:nvPr/>
          </p:nvSpPr>
          <p:spPr>
            <a:xfrm>
              <a:off x="4599234" y="3267407"/>
              <a:ext cx="90488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4751634" y="3276931"/>
              <a:ext cx="355600" cy="21904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ounded Rectangle 71"/>
            <p:cNvSpPr/>
            <p:nvPr/>
          </p:nvSpPr>
          <p:spPr>
            <a:xfrm>
              <a:off x="5161209" y="3267407"/>
              <a:ext cx="92075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5297734" y="3272169"/>
              <a:ext cx="92075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ounded Rectangle 71"/>
            <p:cNvSpPr/>
            <p:nvPr/>
          </p:nvSpPr>
          <p:spPr>
            <a:xfrm>
              <a:off x="5440609" y="3267407"/>
              <a:ext cx="92075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577134" y="3272169"/>
              <a:ext cx="90488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ounded Rectangle 71"/>
            <p:cNvSpPr/>
            <p:nvPr/>
          </p:nvSpPr>
          <p:spPr>
            <a:xfrm>
              <a:off x="5724772" y="3267407"/>
              <a:ext cx="92075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5870822" y="3272169"/>
              <a:ext cx="92075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ounded Rectangle 71"/>
            <p:cNvSpPr/>
            <p:nvPr/>
          </p:nvSpPr>
          <p:spPr>
            <a:xfrm>
              <a:off x="6008934" y="3267407"/>
              <a:ext cx="92075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6145459" y="3272169"/>
              <a:ext cx="92075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ounded Rectangle 71"/>
            <p:cNvSpPr/>
            <p:nvPr/>
          </p:nvSpPr>
          <p:spPr>
            <a:xfrm>
              <a:off x="6285159" y="3267407"/>
              <a:ext cx="90488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6421684" y="3272169"/>
              <a:ext cx="90488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ounded Rectangle 71"/>
            <p:cNvSpPr/>
            <p:nvPr/>
          </p:nvSpPr>
          <p:spPr>
            <a:xfrm>
              <a:off x="6562972" y="3267407"/>
              <a:ext cx="92075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699497" y="3272169"/>
              <a:ext cx="92075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ounded Rectangle 71"/>
            <p:cNvSpPr/>
            <p:nvPr/>
          </p:nvSpPr>
          <p:spPr>
            <a:xfrm>
              <a:off x="6848722" y="3267407"/>
              <a:ext cx="90487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994772" y="3272169"/>
              <a:ext cx="90487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ounded Rectangle 71"/>
            <p:cNvSpPr/>
            <p:nvPr/>
          </p:nvSpPr>
          <p:spPr>
            <a:xfrm>
              <a:off x="7139234" y="3267407"/>
              <a:ext cx="92075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275759" y="3272169"/>
              <a:ext cx="90488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ounded Rectangle 71"/>
            <p:cNvSpPr/>
            <p:nvPr/>
          </p:nvSpPr>
          <p:spPr>
            <a:xfrm>
              <a:off x="7423397" y="3267407"/>
              <a:ext cx="92075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7569447" y="3272169"/>
              <a:ext cx="92075" cy="22856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176"/>
          <p:cNvGrpSpPr>
            <a:grpSpLocks/>
          </p:cNvGrpSpPr>
          <p:nvPr/>
        </p:nvGrpSpPr>
        <p:grpSpPr bwMode="auto">
          <a:xfrm>
            <a:off x="1298575" y="2928938"/>
            <a:ext cx="1279525" cy="228600"/>
            <a:chOff x="2820818" y="3272135"/>
            <a:chExt cx="1280160" cy="228600"/>
          </a:xfrm>
        </p:grpSpPr>
        <p:sp>
          <p:nvSpPr>
            <p:cNvPr id="58" name="Down Arrow 57"/>
            <p:cNvSpPr/>
            <p:nvPr/>
          </p:nvSpPr>
          <p:spPr>
            <a:xfrm rot="16200000" flipH="1">
              <a:off x="3437880" y="2751911"/>
              <a:ext cx="46038" cy="128016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ounded Rectangle 71"/>
            <p:cNvSpPr/>
            <p:nvPr/>
          </p:nvSpPr>
          <p:spPr>
            <a:xfrm>
              <a:off x="2860526" y="3272135"/>
              <a:ext cx="73220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3638787" y="3272135"/>
              <a:ext cx="355776" cy="219075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78"/>
          <p:cNvGrpSpPr>
            <a:grpSpLocks/>
          </p:cNvGrpSpPr>
          <p:nvPr/>
        </p:nvGrpSpPr>
        <p:grpSpPr bwMode="auto">
          <a:xfrm>
            <a:off x="1298575" y="4324350"/>
            <a:ext cx="1004888" cy="233363"/>
            <a:chOff x="3110378" y="4667799"/>
            <a:chExt cx="1005840" cy="233328"/>
          </a:xfrm>
        </p:grpSpPr>
        <p:sp>
          <p:nvSpPr>
            <p:cNvPr id="62" name="Down Arrow 61"/>
            <p:cNvSpPr/>
            <p:nvPr/>
          </p:nvSpPr>
          <p:spPr>
            <a:xfrm rot="16200000" flipH="1">
              <a:off x="3586314" y="4274401"/>
              <a:ext cx="53967" cy="100584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ounded Rectangle 71"/>
            <p:cNvSpPr/>
            <p:nvPr/>
          </p:nvSpPr>
          <p:spPr>
            <a:xfrm>
              <a:off x="3137392" y="4667799"/>
              <a:ext cx="730942" cy="2285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3916004" y="4672561"/>
              <a:ext cx="138243" cy="228566"/>
            </a:xfrm>
            <a:prstGeom prst="roundRect">
              <a:avLst/>
            </a:prstGeom>
            <a:solidFill>
              <a:srgbClr val="37EE18"/>
            </a:solidFill>
            <a:ln>
              <a:solidFill>
                <a:srgbClr val="37EE18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9200" name="Group 179"/>
          <p:cNvGrpSpPr>
            <a:grpSpLocks/>
          </p:cNvGrpSpPr>
          <p:nvPr/>
        </p:nvGrpSpPr>
        <p:grpSpPr bwMode="auto">
          <a:xfrm>
            <a:off x="5380038" y="4341813"/>
            <a:ext cx="3382962" cy="244475"/>
            <a:chOff x="4598818" y="4704567"/>
            <a:chExt cx="3383280" cy="243968"/>
          </a:xfrm>
        </p:grpSpPr>
        <p:sp>
          <p:nvSpPr>
            <p:cNvPr id="66" name="Down Arrow 65"/>
            <p:cNvSpPr/>
            <p:nvPr/>
          </p:nvSpPr>
          <p:spPr>
            <a:xfrm rot="16200000" flipH="1">
              <a:off x="6267487" y="3157882"/>
              <a:ext cx="45943" cy="338328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ounded Rectangle 71"/>
            <p:cNvSpPr/>
            <p:nvPr/>
          </p:nvSpPr>
          <p:spPr>
            <a:xfrm>
              <a:off x="4622632" y="4704567"/>
              <a:ext cx="92084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4754408" y="4715656"/>
              <a:ext cx="576316" cy="218621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ounded Rectangle 71"/>
            <p:cNvSpPr/>
            <p:nvPr/>
          </p:nvSpPr>
          <p:spPr>
            <a:xfrm>
              <a:off x="5391054" y="4715656"/>
              <a:ext cx="92084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527592" y="4720409"/>
              <a:ext cx="90497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Rounded Rectangle 71"/>
            <p:cNvSpPr/>
            <p:nvPr/>
          </p:nvSpPr>
          <p:spPr>
            <a:xfrm>
              <a:off x="5670481" y="4715656"/>
              <a:ext cx="90497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5805431" y="4720409"/>
              <a:ext cx="92084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Rounded Rectangle 71"/>
            <p:cNvSpPr/>
            <p:nvPr/>
          </p:nvSpPr>
          <p:spPr>
            <a:xfrm>
              <a:off x="5954670" y="4715656"/>
              <a:ext cx="92084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6100734" y="4720409"/>
              <a:ext cx="92084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Rounded Rectangle 71"/>
            <p:cNvSpPr/>
            <p:nvPr/>
          </p:nvSpPr>
          <p:spPr>
            <a:xfrm>
              <a:off x="6238859" y="4715656"/>
              <a:ext cx="90497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6375397" y="4720409"/>
              <a:ext cx="90497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ounded Rectangle 71"/>
            <p:cNvSpPr/>
            <p:nvPr/>
          </p:nvSpPr>
          <p:spPr>
            <a:xfrm>
              <a:off x="6513523" y="4715656"/>
              <a:ext cx="92084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6650061" y="4720409"/>
              <a:ext cx="92084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ounded Rectangle 71"/>
            <p:cNvSpPr/>
            <p:nvPr/>
          </p:nvSpPr>
          <p:spPr>
            <a:xfrm>
              <a:off x="6792949" y="4715656"/>
              <a:ext cx="92084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6929487" y="4720409"/>
              <a:ext cx="90496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ounded Rectangle 71"/>
            <p:cNvSpPr/>
            <p:nvPr/>
          </p:nvSpPr>
          <p:spPr>
            <a:xfrm>
              <a:off x="7077138" y="4715656"/>
              <a:ext cx="92084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7223202" y="4720409"/>
              <a:ext cx="92084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Rounded Rectangle 71"/>
            <p:cNvSpPr/>
            <p:nvPr/>
          </p:nvSpPr>
          <p:spPr>
            <a:xfrm>
              <a:off x="7367678" y="4715656"/>
              <a:ext cx="92084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7504216" y="4720409"/>
              <a:ext cx="92084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ounded Rectangle 71"/>
            <p:cNvSpPr/>
            <p:nvPr/>
          </p:nvSpPr>
          <p:spPr>
            <a:xfrm>
              <a:off x="7653455" y="4715656"/>
              <a:ext cx="90496" cy="2281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7799519" y="4720409"/>
              <a:ext cx="90496" cy="22812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838200" y="5522913"/>
            <a:ext cx="7772400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0000"/>
                </a:solidFill>
              </a:rPr>
              <a:t>Overall system throughput (weighted speedup) increases by 34%</a:t>
            </a: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3200400" y="1636713"/>
            <a:ext cx="1789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0000"/>
                </a:solidFill>
              </a:rPr>
              <a:t>Running ALONE</a:t>
            </a:r>
          </a:p>
        </p:txBody>
      </p: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2743200" y="2474913"/>
            <a:ext cx="2670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0000"/>
                </a:solidFill>
              </a:rPr>
              <a:t>Baseline (RR) Scheduling</a:t>
            </a: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3276600" y="3846513"/>
            <a:ext cx="169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000000"/>
                </a:solidFill>
              </a:rPr>
              <a:t>SJF  Scheduling</a:t>
            </a:r>
          </a:p>
        </p:txBody>
      </p:sp>
      <p:sp>
        <p:nvSpPr>
          <p:cNvPr id="91" name="TextBox 90"/>
          <p:cNvSpPr txBox="1">
            <a:spLocks noChangeArrowheads="1"/>
          </p:cNvSpPr>
          <p:nvPr/>
        </p:nvSpPr>
        <p:spPr bwMode="auto">
          <a:xfrm>
            <a:off x="1219200" y="1179513"/>
            <a:ext cx="1736725" cy="342900"/>
          </a:xfrm>
          <a:prstGeom prst="rect">
            <a:avLst/>
          </a:prstGeom>
          <a:solidFill>
            <a:srgbClr val="37EE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5348" tIns="62675" rIns="125348" bIns="6267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 smtClean="0">
                <a:solidFill>
                  <a:srgbClr val="000000"/>
                </a:solidFill>
              </a:rPr>
              <a:t>Light Application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5518150" y="1143000"/>
            <a:ext cx="1797050" cy="3413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5348" tIns="62675" rIns="125348" bIns="6267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smtClean="0">
                <a:solidFill>
                  <a:srgbClr val="000000"/>
                </a:solidFill>
              </a:rPr>
              <a:t>Heavy Application</a:t>
            </a:r>
          </a:p>
        </p:txBody>
      </p:sp>
    </p:spTree>
    <p:extLst>
      <p:ext uri="{BB962C8B-B14F-4D97-AF65-F5344CB8AC3E}">
        <p14:creationId xmlns:p14="http://schemas.microsoft.com/office/powerpoint/2010/main" val="6949559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87" grpId="0" animBg="1"/>
      <p:bldP spid="88" grpId="0"/>
      <p:bldP spid="89" grpId="0"/>
      <p:bldP spid="90" grpId="0"/>
      <p:bldP spid="91" grpId="0" animBg="1"/>
      <p:bldP spid="92" grpId="0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Solution: Application-Aware Policies</a:t>
            </a:r>
            <a:endParaRPr lang="en-US">
              <a:solidFill>
                <a:srgbClr val="006633"/>
              </a:solidFill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5029200"/>
          </a:xfrm>
        </p:spPr>
        <p:txBody>
          <a:bodyPr/>
          <a:lstStyle/>
          <a:p>
            <a:r>
              <a:rPr lang="en-US" sz="2800">
                <a:latin typeface="Tahoma" charset="0"/>
                <a:ea typeface="ＭＳ Ｐゴシック" charset="0"/>
                <a:cs typeface="ＭＳ Ｐゴシック" charset="0"/>
              </a:rPr>
              <a:t>Idea</a:t>
            </a:r>
          </a:p>
          <a:p>
            <a:pPr lvl="1"/>
            <a:r>
              <a:rPr lang="en-US" sz="2800">
                <a:latin typeface="Tahoma" charset="0"/>
                <a:ea typeface="ＭＳ Ｐゴシック" charset="0"/>
              </a:rPr>
              <a:t>Identify critical applications (i.e. network sensitive applications) and prioritize their packets in each router.</a:t>
            </a:r>
          </a:p>
          <a:p>
            <a:endParaRPr lang="en-US" sz="280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800">
                <a:latin typeface="Tahoma" charset="0"/>
                <a:ea typeface="ＭＳ Ｐゴシック" charset="0"/>
                <a:cs typeface="ＭＳ Ｐゴシック" charset="0"/>
              </a:rPr>
              <a:t>Key components of scheduling policy:</a:t>
            </a:r>
          </a:p>
          <a:p>
            <a:pPr lvl="1"/>
            <a:r>
              <a:rPr lang="en-US" sz="2800">
                <a:solidFill>
                  <a:srgbClr val="0000FF"/>
                </a:solidFill>
                <a:latin typeface="Tahoma" charset="0"/>
                <a:ea typeface="ＭＳ Ｐゴシック" charset="0"/>
              </a:rPr>
              <a:t>Application Ranking</a:t>
            </a:r>
          </a:p>
          <a:p>
            <a:pPr lvl="1"/>
            <a:r>
              <a:rPr lang="en-US" sz="2800">
                <a:solidFill>
                  <a:srgbClr val="0000FF"/>
                </a:solidFill>
                <a:latin typeface="Tahoma" charset="0"/>
                <a:ea typeface="ＭＳ Ｐゴシック" charset="0"/>
              </a:rPr>
              <a:t>Packet Batching</a:t>
            </a:r>
          </a:p>
          <a:p>
            <a:pPr lvl="1"/>
            <a:endParaRPr lang="en-US" sz="2800">
              <a:latin typeface="Tahoma" charset="0"/>
              <a:ea typeface="ＭＳ Ｐゴシック" charset="0"/>
            </a:endParaRPr>
          </a:p>
          <a:p>
            <a:r>
              <a:rPr lang="en-US" sz="2800">
                <a:latin typeface="Tahoma" charset="0"/>
                <a:ea typeface="ＭＳ Ｐゴシック" charset="0"/>
                <a:cs typeface="ＭＳ Ｐゴシック" charset="0"/>
              </a:rPr>
              <a:t>Propose low-hardware complexity solution</a:t>
            </a:r>
            <a:endParaRPr lang="en-US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2" eaLnBrk="1" hangingPunct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92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8E25213-048D-9D46-A93E-BDE78FC4940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070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Component 1: Ranking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48768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Ranking distinguishes applications based on Stall Time Criticality (STC)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Periodically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rank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applications based on STC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Explored many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heuristics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for estimating STC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Heuristic based on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outermost private cache</a:t>
            </a:r>
            <a:r>
              <a:rPr lang="en-US">
                <a:latin typeface="Tahoma" charset="0"/>
                <a:ea typeface="ＭＳ Ｐゴシック" charset="0"/>
              </a:rPr>
              <a:t>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Misses Per Instruction (L1-MPI) </a:t>
            </a:r>
            <a:r>
              <a:rPr lang="en-US">
                <a:latin typeface="Tahoma" charset="0"/>
                <a:ea typeface="ＭＳ Ｐゴシック" charset="0"/>
              </a:rPr>
              <a:t>is the most effective</a:t>
            </a: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Low L1-MPI =&gt; high STC =&gt; higher rank</a:t>
            </a:r>
          </a:p>
          <a:p>
            <a:pPr lvl="1"/>
            <a:endParaRPr lang="en-US" b="1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Why Misses Per Instruction (L1-MPI)?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Easy to Compute (low complexity)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Stable Metric (unaffected by interference in network)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02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072237D-16D9-E94E-B9A6-5D0AB868989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220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Component 1 : How to Rank?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48768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Execution time is divided into fixed </a:t>
            </a:r>
            <a:r>
              <a:rPr lang="ja-JP" alt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ranking intervals</a:t>
            </a:r>
            <a:r>
              <a:rPr lang="ja-JP" alt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endParaRPr lang="en-US" altLang="ja-JP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Ranking interval is 350,000 cycles </a:t>
            </a:r>
            <a:endParaRPr lang="en-US" sz="200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At the end of an interval, each core calculates their L1-MPI and sends it to the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Central Decision Logic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(CDL)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CDL is located in the central node of mesh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CDL forms a rank order and sends back its rank to each core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Two control packets per core every ranking interval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Ranking order is a </a:t>
            </a:r>
            <a:r>
              <a:rPr lang="ja-JP" alt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partial</a:t>
            </a:r>
            <a:r>
              <a:rPr lang="en-US" altLang="ja-JP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order</a:t>
            </a:r>
            <a:r>
              <a:rPr lang="ja-JP" alt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endParaRPr lang="en-US" altLang="ja-JP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Rank formation is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not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on the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critical path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Ranking interval is significantly longer than rank computation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Cores use older rank values until new ranking is available</a:t>
            </a: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8125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1277D5B-D1C2-CD49-AB4D-CA66B764D2B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4590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Component 2: Batching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48768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Problem: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Starvation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Prioritizing a higher ranked application can lead to starvation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en-US">
                <a:latin typeface="Tahoma" charset="0"/>
                <a:ea typeface="ＭＳ Ｐゴシック" charset="0"/>
              </a:rPr>
              <a:t>of lower ranked application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Solution: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Packet Batching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Network packets are grouped into finite sized batches </a:t>
            </a: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Packets of older batches are prioritized over younger batches</a:t>
            </a:r>
          </a:p>
          <a:p>
            <a:pPr lvl="1"/>
            <a:endParaRPr lang="en-US" b="1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Time-Based Batching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New batches are formed in a periodic, synchronous manner across all nodes in the network, every T cycles 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22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001A1C-745F-5C49-81D3-1A2D1C861C1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64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>
                <a:latin typeface="Garamond" charset="0"/>
                <a:ea typeface="ＭＳ Ｐゴシック" charset="0"/>
                <a:cs typeface="ＭＳ Ｐゴシック" charset="0"/>
              </a:rPr>
              <a:t>Putting it all together: STC Scheduling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51054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Before injecting a packet into the network, it is tagged with 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Batch ID </a:t>
            </a:r>
            <a:r>
              <a:rPr lang="en-US" sz="1800" i="1">
                <a:latin typeface="Tahoma" charset="0"/>
                <a:ea typeface="ＭＳ Ｐゴシック" charset="0"/>
              </a:rPr>
              <a:t>(3 bits)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Rank ID </a:t>
            </a:r>
            <a:r>
              <a:rPr lang="en-US" sz="1800" i="1">
                <a:latin typeface="Tahoma" charset="0"/>
                <a:ea typeface="ＭＳ Ｐゴシック" charset="0"/>
              </a:rPr>
              <a:t>(3 bits)</a:t>
            </a:r>
          </a:p>
          <a:p>
            <a:pPr lvl="1"/>
            <a:endParaRPr lang="en-US" sz="1800" i="1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Three tier priority structure at routers</a:t>
            </a: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Oldest batch first	(</a:t>
            </a:r>
            <a:r>
              <a:rPr lang="en-US" b="1" i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prevent starvation)</a:t>
            </a: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Highest rank first</a:t>
            </a:r>
            <a:r>
              <a:rPr lang="en-US" sz="1800" b="1" i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  	</a:t>
            </a:r>
            <a:r>
              <a:rPr lang="en-US" b="1" i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(maximize performance)</a:t>
            </a: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Local Round-Robin    </a:t>
            </a:r>
            <a:r>
              <a:rPr lang="en-US" b="1" i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(final tie breaker)</a:t>
            </a:r>
          </a:p>
          <a:p>
            <a:pPr lvl="1"/>
            <a:endParaRPr lang="en-US" b="1" i="1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Simple hardware support: priority arbiters</a:t>
            </a:r>
          </a:p>
          <a:p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Global coordinated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scheduling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Ranking order and batching order are same across all routers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32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00DBBA6-0F57-AA47-BF7D-A0DE5055FC2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801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Scheduling Example</a:t>
            </a:r>
          </a:p>
        </p:txBody>
      </p:sp>
      <p:sp>
        <p:nvSpPr>
          <p:cNvPr id="184322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48768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5E87B74-255D-5D4E-842F-47CBA61DACF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48438" y="2090738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15050" y="2090738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48438" y="1704975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032375" y="25701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548438" y="3148013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15050" y="3148013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48438" y="2763838"/>
            <a:ext cx="341312" cy="28733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032375" y="362902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548438" y="4205288"/>
            <a:ext cx="341312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15050" y="3821113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48438" y="3821113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5032375" y="4686300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548438" y="5262563"/>
            <a:ext cx="341312" cy="2889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48438" y="487838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032375" y="574357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14925" y="15922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40" name="Rectangle 20"/>
          <p:cNvSpPr>
            <a:spLocks noChangeArrowheads="1"/>
          </p:cNvSpPr>
          <p:nvPr/>
        </p:nvSpPr>
        <p:spPr bwMode="auto">
          <a:xfrm>
            <a:off x="6159500" y="990600"/>
            <a:ext cx="825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Router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53000" y="13716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391400" y="16002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91400" y="25146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prstClr val="black"/>
                </a:solidFill>
                <a:ea typeface="Arial" charset="0"/>
                <a:cs typeface="Arial" charset="0"/>
              </a:rPr>
              <a:t>Scheduler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7334251" y="3219450"/>
            <a:ext cx="114300" cy="3175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8600" y="2319033"/>
            <a:ext cx="553998" cy="187006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ea typeface="Arial" charset="0"/>
                <a:cs typeface="Arial" charset="0"/>
              </a:rPr>
              <a:t>Injection Cycles</a:t>
            </a:r>
          </a:p>
        </p:txBody>
      </p:sp>
      <p:cxnSp>
        <p:nvCxnSpPr>
          <p:cNvPr id="27" name="Elbow Connector 26"/>
          <p:cNvCxnSpPr/>
          <p:nvPr/>
        </p:nvCxnSpPr>
        <p:spPr>
          <a:xfrm>
            <a:off x="717550" y="5484813"/>
            <a:ext cx="3168650" cy="1587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 rot="5400000" flipH="1" flipV="1">
            <a:off x="-1384300" y="3382963"/>
            <a:ext cx="4205287" cy="158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1019175" y="4960938"/>
            <a:ext cx="365125" cy="29368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11238" y="4549775"/>
            <a:ext cx="365125" cy="29368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11238" y="4084638"/>
            <a:ext cx="365125" cy="29368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03300" y="3440113"/>
            <a:ext cx="365125" cy="29368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79488" y="3030538"/>
            <a:ext cx="365125" cy="29368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87425" y="2565400"/>
            <a:ext cx="365125" cy="29368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71550" y="1995488"/>
            <a:ext cx="365125" cy="29368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71550" y="1570038"/>
            <a:ext cx="365125" cy="29368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731963" y="4549775"/>
            <a:ext cx="365125" cy="29368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428875" y="4551363"/>
            <a:ext cx="365125" cy="293687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716088" y="4102100"/>
            <a:ext cx="365125" cy="29368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908050" y="3908425"/>
            <a:ext cx="273843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08050" y="2390775"/>
            <a:ext cx="273685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61" name="Rectangle 41"/>
          <p:cNvSpPr>
            <a:spLocks noChangeArrowheads="1"/>
          </p:cNvSpPr>
          <p:nvPr/>
        </p:nvSpPr>
        <p:spPr bwMode="auto">
          <a:xfrm>
            <a:off x="2617788" y="1863725"/>
            <a:ext cx="779462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smtClean="0">
                <a:solidFill>
                  <a:srgbClr val="000000"/>
                </a:solidFill>
              </a:rPr>
              <a:t>Batch 2</a:t>
            </a:r>
          </a:p>
        </p:txBody>
      </p:sp>
      <p:sp>
        <p:nvSpPr>
          <p:cNvPr id="184362" name="Rectangle 42"/>
          <p:cNvSpPr>
            <a:spLocks noChangeArrowheads="1"/>
          </p:cNvSpPr>
          <p:nvPr/>
        </p:nvSpPr>
        <p:spPr bwMode="auto">
          <a:xfrm>
            <a:off x="2617788" y="3441700"/>
            <a:ext cx="779462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smtClean="0">
                <a:solidFill>
                  <a:srgbClr val="000000"/>
                </a:solidFill>
              </a:rPr>
              <a:t>Batch 1</a:t>
            </a:r>
          </a:p>
        </p:txBody>
      </p:sp>
      <p:sp>
        <p:nvSpPr>
          <p:cNvPr id="184363" name="Rectangle 43"/>
          <p:cNvSpPr>
            <a:spLocks noChangeArrowheads="1"/>
          </p:cNvSpPr>
          <p:nvPr/>
        </p:nvSpPr>
        <p:spPr bwMode="auto">
          <a:xfrm>
            <a:off x="2663825" y="4914900"/>
            <a:ext cx="77946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smtClean="0">
                <a:solidFill>
                  <a:srgbClr val="000000"/>
                </a:solidFill>
              </a:rPr>
              <a:t>Batch 0</a:t>
            </a:r>
          </a:p>
        </p:txBody>
      </p:sp>
      <p:sp>
        <p:nvSpPr>
          <p:cNvPr id="184364" name="TextBox 44"/>
          <p:cNvSpPr txBox="1">
            <a:spLocks noChangeArrowheads="1"/>
          </p:cNvSpPr>
          <p:nvPr/>
        </p:nvSpPr>
        <p:spPr bwMode="auto">
          <a:xfrm>
            <a:off x="1525588" y="5486400"/>
            <a:ext cx="1560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Applications</a:t>
            </a:r>
            <a:endParaRPr lang="en-US" sz="2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69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Scheduling Example</a:t>
            </a:r>
          </a:p>
        </p:txBody>
      </p:sp>
      <p:sp>
        <p:nvSpPr>
          <p:cNvPr id="185346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48768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53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7EEC92F-6298-A040-AF17-5D7E59AF0F3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Down Arrow 4"/>
          <p:cNvSpPr/>
          <p:nvPr/>
        </p:nvSpPr>
        <p:spPr>
          <a:xfrm rot="16200000" flipH="1">
            <a:off x="6577013" y="-508000"/>
            <a:ext cx="46038" cy="4662487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05038" y="2243138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71650" y="2243138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05038" y="1857375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88975" y="27225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205038" y="3300413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71650" y="3300413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05038" y="2916238"/>
            <a:ext cx="341312" cy="28733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688975" y="378142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205038" y="4357688"/>
            <a:ext cx="341312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71650" y="3973513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205038" y="3973513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88975" y="4838700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205038" y="5414963"/>
            <a:ext cx="341312" cy="2889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05038" y="503078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88975" y="589597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71525" y="17446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365" name="Rectangle 21"/>
          <p:cNvSpPr>
            <a:spLocks noChangeArrowheads="1"/>
          </p:cNvSpPr>
          <p:nvPr/>
        </p:nvSpPr>
        <p:spPr bwMode="auto">
          <a:xfrm>
            <a:off x="1816100" y="1143000"/>
            <a:ext cx="825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Router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00" y="15240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048000" y="17526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48000" y="26670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prstClr val="black"/>
                </a:solidFill>
                <a:ea typeface="Arial" charset="0"/>
                <a:cs typeface="Arial" charset="0"/>
              </a:rPr>
              <a:t>Scheduler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990851" y="3371850"/>
            <a:ext cx="114300" cy="3175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370" name="Rectangle 26"/>
          <p:cNvSpPr>
            <a:spLocks noChangeArrowheads="1"/>
          </p:cNvSpPr>
          <p:nvPr/>
        </p:nvSpPr>
        <p:spPr bwMode="auto">
          <a:xfrm>
            <a:off x="5549900" y="1257300"/>
            <a:ext cx="17653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Round Robin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37363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54875" y="1684338"/>
            <a:ext cx="341313" cy="2889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59688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53388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70900" y="16843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4267200" y="4267200"/>
          <a:ext cx="4724400" cy="1853064"/>
        </p:xfrm>
        <a:graphic>
          <a:graphicData uri="http://schemas.openxmlformats.org/drawingml/2006/table">
            <a:tbl>
              <a:tblPr/>
              <a:tblGrid>
                <a:gridCol w="944563"/>
                <a:gridCol w="944562"/>
                <a:gridCol w="946150"/>
                <a:gridCol w="944563"/>
                <a:gridCol w="944562"/>
              </a:tblGrid>
              <a:tr h="46315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STALL CYCLES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Avg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RR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8.3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Age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STC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5405" name="TextBox 33"/>
          <p:cNvSpPr txBox="1">
            <a:spLocks noChangeArrowheads="1"/>
          </p:cNvSpPr>
          <p:nvPr/>
        </p:nvSpPr>
        <p:spPr bwMode="auto">
          <a:xfrm>
            <a:off x="8229600" y="13716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5050742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0.24028 -0.0252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347 L 0.28594 -0.0812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-3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3.33333E-6 L 0.05017 -0.0034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1.48148E-6 L 0.33091 -0.179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0" y="-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0.37361 -0.2356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-118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231 L 0.04739 3.33333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41667 -0.33357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00" y="-16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0023 L 0.046 1.85185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-0.00093 L 0.46077 -0.39074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0" y="-19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10" grpId="0" animBg="1"/>
      <p:bldP spid="11" grpId="0" animBg="1"/>
      <p:bldP spid="11" grpId="1" animBg="1"/>
      <p:bldP spid="12" grpId="0" animBg="1"/>
      <p:bldP spid="14" grpId="0" animBg="1"/>
      <p:bldP spid="15" grpId="0" animBg="1"/>
      <p:bldP spid="15" grpId="1" animBg="1"/>
      <p:bldP spid="16" grpId="0" animBg="1"/>
      <p:bldP spid="18" grpId="0" animBg="1"/>
      <p:bldP spid="19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Scheduling Example</a:t>
            </a:r>
          </a:p>
        </p:txBody>
      </p:sp>
      <p:sp>
        <p:nvSpPr>
          <p:cNvPr id="18637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63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12D867-C499-0C46-A667-BE0B62D86CD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Down Arrow 4"/>
          <p:cNvSpPr/>
          <p:nvPr/>
        </p:nvSpPr>
        <p:spPr>
          <a:xfrm rot="16200000" flipH="1">
            <a:off x="6646069" y="478631"/>
            <a:ext cx="46038" cy="4664075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 rot="16200000" flipH="1">
            <a:off x="6596063" y="-508000"/>
            <a:ext cx="46038" cy="4662487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05038" y="2243138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71650" y="2243138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05038" y="1857375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88975" y="27225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205038" y="3300413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71650" y="3300413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05038" y="2916238"/>
            <a:ext cx="341312" cy="28733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88975" y="378142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205038" y="4357688"/>
            <a:ext cx="341312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71650" y="3973513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05038" y="3973513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88975" y="4838700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205038" y="5414963"/>
            <a:ext cx="341312" cy="2889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205038" y="503078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688975" y="589597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71525" y="17446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390" name="Rectangle 22"/>
          <p:cNvSpPr>
            <a:spLocks noChangeArrowheads="1"/>
          </p:cNvSpPr>
          <p:nvPr/>
        </p:nvSpPr>
        <p:spPr bwMode="auto">
          <a:xfrm>
            <a:off x="1816100" y="1143000"/>
            <a:ext cx="825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Router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15240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048000" y="17526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48000" y="26670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prstClr val="black"/>
                </a:solidFill>
                <a:ea typeface="Arial" charset="0"/>
                <a:cs typeface="Arial" charset="0"/>
              </a:rPr>
              <a:t>Scheduler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2990851" y="3371850"/>
            <a:ext cx="114300" cy="3175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/>
          <p:cNvSpPr/>
          <p:nvPr/>
        </p:nvSpPr>
        <p:spPr>
          <a:xfrm>
            <a:off x="2743200" y="1828800"/>
            <a:ext cx="76200" cy="381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86396" name="Rectangle 28"/>
          <p:cNvSpPr>
            <a:spLocks noChangeArrowheads="1"/>
          </p:cNvSpPr>
          <p:nvPr/>
        </p:nvSpPr>
        <p:spPr bwMode="auto">
          <a:xfrm>
            <a:off x="5549900" y="1257300"/>
            <a:ext cx="17653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Round Robin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83088" y="1689100"/>
            <a:ext cx="341312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800600" y="1689100"/>
            <a:ext cx="341313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221288" y="1689100"/>
            <a:ext cx="341312" cy="28733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29275" y="1689100"/>
            <a:ext cx="342900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19800" y="1689100"/>
            <a:ext cx="341313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27788" y="1676400"/>
            <a:ext cx="341312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837363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254875" y="1684338"/>
            <a:ext cx="341313" cy="2889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59688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53388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470900" y="16843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186408" name="Rectangle 40"/>
          <p:cNvSpPr>
            <a:spLocks noChangeArrowheads="1"/>
          </p:cNvSpPr>
          <p:nvPr/>
        </p:nvSpPr>
        <p:spPr bwMode="auto">
          <a:xfrm>
            <a:off x="6226175" y="2133600"/>
            <a:ext cx="71755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Age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22988" y="2679700"/>
            <a:ext cx="341312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30975" y="2667000"/>
            <a:ext cx="342900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940550" y="26749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358063" y="26749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762875" y="26749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156575" y="26749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574088" y="26749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4267200" y="4267200"/>
          <a:ext cx="4724400" cy="1853064"/>
        </p:xfrm>
        <a:graphic>
          <a:graphicData uri="http://schemas.openxmlformats.org/drawingml/2006/table">
            <a:tbl>
              <a:tblPr/>
              <a:tblGrid>
                <a:gridCol w="944563"/>
                <a:gridCol w="944562"/>
                <a:gridCol w="946150"/>
                <a:gridCol w="944563"/>
                <a:gridCol w="944562"/>
              </a:tblGrid>
              <a:tr h="46315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STALL CYCLES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Avg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RR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8.3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Age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4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7.0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STC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6445" name="TextBox 49"/>
          <p:cNvSpPr txBox="1">
            <a:spLocks noChangeArrowheads="1"/>
          </p:cNvSpPr>
          <p:nvPr/>
        </p:nvSpPr>
        <p:spPr bwMode="auto">
          <a:xfrm>
            <a:off x="8229600" y="13716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186446" name="TextBox 50"/>
          <p:cNvSpPr txBox="1">
            <a:spLocks noChangeArrowheads="1"/>
          </p:cNvSpPr>
          <p:nvPr/>
        </p:nvSpPr>
        <p:spPr bwMode="auto">
          <a:xfrm>
            <a:off x="8382000" y="2373313"/>
            <a:ext cx="76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8141406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0.24861 -0.0912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0" y="-4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231 L 0.04739 3.33333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1.85185E-6 L 0.29445 -0.18912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00" y="-9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1.85185E-6 L 0.34184 -0.2453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0" y="-123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023 L 0.04739 3.33333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4.81481E-6 L 0.38559 -0.3995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2" grpId="1" animBg="1"/>
      <p:bldP spid="13" grpId="0" animBg="1"/>
      <p:bldP spid="15" grpId="0" animBg="1"/>
      <p:bldP spid="16" grpId="0" animBg="1"/>
      <p:bldP spid="16" grpId="1" animBg="1"/>
      <p:bldP spid="17" grpId="0" animBg="1"/>
      <p:bldP spid="19" grpId="0" animBg="1"/>
      <p:bldP spid="20" grpId="0" animBg="1"/>
      <p:bldP spid="28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Scheduling Example</a:t>
            </a:r>
          </a:p>
        </p:txBody>
      </p:sp>
      <p:sp>
        <p:nvSpPr>
          <p:cNvPr id="18739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73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B3E9FE-F98C-684F-B4CB-199C522C0AD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Down Arrow 4"/>
          <p:cNvSpPr/>
          <p:nvPr/>
        </p:nvSpPr>
        <p:spPr>
          <a:xfrm rot="16200000" flipH="1">
            <a:off x="6728619" y="1397794"/>
            <a:ext cx="46037" cy="4664075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 rot="16200000" flipH="1">
            <a:off x="6693694" y="492919"/>
            <a:ext cx="46037" cy="4664075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 rot="16200000" flipH="1">
            <a:off x="6596063" y="-508000"/>
            <a:ext cx="46038" cy="4662487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05038" y="2243138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71650" y="2243138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05038" y="1857375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88975" y="27225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205038" y="3300413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71650" y="3300413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05038" y="2916238"/>
            <a:ext cx="341312" cy="28733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688975" y="378142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2205038" y="4357688"/>
            <a:ext cx="341312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71650" y="3973513"/>
            <a:ext cx="341313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05038" y="3973513"/>
            <a:ext cx="341312" cy="2873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88975" y="4838700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205038" y="5414963"/>
            <a:ext cx="341312" cy="2889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205038" y="503078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688975" y="5895975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1525" y="1744663"/>
            <a:ext cx="21351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415" name="Rectangle 23"/>
          <p:cNvSpPr>
            <a:spLocks noChangeArrowheads="1"/>
          </p:cNvSpPr>
          <p:nvPr/>
        </p:nvSpPr>
        <p:spPr bwMode="auto">
          <a:xfrm>
            <a:off x="1816100" y="1143000"/>
            <a:ext cx="825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Router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600" y="15240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048000" y="17526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48000" y="26670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prstClr val="black"/>
                </a:solidFill>
                <a:ea typeface="Arial" charset="0"/>
                <a:cs typeface="Arial" charset="0"/>
              </a:rPr>
              <a:t>Scheduler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2990851" y="3371850"/>
            <a:ext cx="114300" cy="3175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420" name="Rectangle 28"/>
          <p:cNvSpPr>
            <a:spLocks noChangeArrowheads="1"/>
          </p:cNvSpPr>
          <p:nvPr/>
        </p:nvSpPr>
        <p:spPr bwMode="auto">
          <a:xfrm>
            <a:off x="5549900" y="1257300"/>
            <a:ext cx="17653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Round Robin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83088" y="1689100"/>
            <a:ext cx="341312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800600" y="1689100"/>
            <a:ext cx="341313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221288" y="1689100"/>
            <a:ext cx="341312" cy="28733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29275" y="1689100"/>
            <a:ext cx="342900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19800" y="1689100"/>
            <a:ext cx="341313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27788" y="1676400"/>
            <a:ext cx="341312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837363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254875" y="1684338"/>
            <a:ext cx="341313" cy="2889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59688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53388" y="1684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470900" y="16843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187432" name="Rectangle 40"/>
          <p:cNvSpPr>
            <a:spLocks noChangeArrowheads="1"/>
          </p:cNvSpPr>
          <p:nvPr/>
        </p:nvSpPr>
        <p:spPr bwMode="auto">
          <a:xfrm>
            <a:off x="6226175" y="2133600"/>
            <a:ext cx="71755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Age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732463" y="2679700"/>
            <a:ext cx="342900" cy="287338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122988" y="2679700"/>
            <a:ext cx="341312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530975" y="2667000"/>
            <a:ext cx="342900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940550" y="26749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358063" y="26749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762875" y="26749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156575" y="26749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574088" y="26749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495800" y="2682875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1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913313" y="2682875"/>
            <a:ext cx="342900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334000" y="2682875"/>
            <a:ext cx="341313" cy="2889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2</a:t>
            </a:r>
          </a:p>
        </p:txBody>
      </p:sp>
      <p:sp>
        <p:nvSpPr>
          <p:cNvPr id="187444" name="Rectangle 52"/>
          <p:cNvSpPr>
            <a:spLocks noChangeArrowheads="1"/>
          </p:cNvSpPr>
          <p:nvPr/>
        </p:nvSpPr>
        <p:spPr bwMode="auto">
          <a:xfrm>
            <a:off x="6251575" y="3048000"/>
            <a:ext cx="712788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smtClean="0">
                <a:solidFill>
                  <a:srgbClr val="000000"/>
                </a:solidFill>
              </a:rPr>
              <a:t>STC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592888" y="3594100"/>
            <a:ext cx="341312" cy="28733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3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016750" y="35893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5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434263" y="3589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839075" y="35893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6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232775" y="3589338"/>
            <a:ext cx="341313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7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650288" y="3589338"/>
            <a:ext cx="341312" cy="2889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Tahoma"/>
              </a:rPr>
              <a:t>8</a:t>
            </a:r>
          </a:p>
        </p:txBody>
      </p:sp>
      <p:graphicFrame>
        <p:nvGraphicFramePr>
          <p:cNvPr id="60" name="Table 59"/>
          <p:cNvGraphicFramePr>
            <a:graphicFrameLocks noGrp="1"/>
          </p:cNvGraphicFramePr>
          <p:nvPr/>
        </p:nvGraphicFramePr>
        <p:xfrm>
          <a:off x="4267200" y="4267200"/>
          <a:ext cx="4724400" cy="1853064"/>
        </p:xfrm>
        <a:graphic>
          <a:graphicData uri="http://schemas.openxmlformats.org/drawingml/2006/table">
            <a:tbl>
              <a:tblPr/>
              <a:tblGrid>
                <a:gridCol w="944563"/>
                <a:gridCol w="944562"/>
                <a:gridCol w="946150"/>
                <a:gridCol w="944563"/>
                <a:gridCol w="944562"/>
              </a:tblGrid>
              <a:tr h="46315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STALL CYCLES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Avg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RR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8.3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Age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4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7.0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63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STC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3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5.0</a:t>
                      </a:r>
                    </a:p>
                  </a:txBody>
                  <a:tcPr marL="109728" marR="109728" marT="48753" marB="487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1" name="Rectangle 60"/>
          <p:cNvSpPr/>
          <p:nvPr/>
        </p:nvSpPr>
        <p:spPr>
          <a:xfrm>
            <a:off x="7858125" y="4191000"/>
            <a:ext cx="1219200" cy="2057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Tahoma"/>
            </a:endParaRPr>
          </a:p>
        </p:txBody>
      </p:sp>
      <p:sp>
        <p:nvSpPr>
          <p:cNvPr id="187481" name="TextBox 61"/>
          <p:cNvSpPr txBox="1">
            <a:spLocks noChangeArrowheads="1"/>
          </p:cNvSpPr>
          <p:nvPr/>
        </p:nvSpPr>
        <p:spPr bwMode="auto">
          <a:xfrm>
            <a:off x="8229600" y="13716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187482" name="TextBox 62"/>
          <p:cNvSpPr txBox="1">
            <a:spLocks noChangeArrowheads="1"/>
          </p:cNvSpPr>
          <p:nvPr/>
        </p:nvSpPr>
        <p:spPr bwMode="auto">
          <a:xfrm>
            <a:off x="8382000" y="2373313"/>
            <a:ext cx="76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187483" name="TextBox 63"/>
          <p:cNvSpPr txBox="1">
            <a:spLocks noChangeArrowheads="1"/>
          </p:cNvSpPr>
          <p:nvPr/>
        </p:nvSpPr>
        <p:spPr bwMode="auto">
          <a:xfrm>
            <a:off x="8382000" y="3287713"/>
            <a:ext cx="76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</a:rPr>
              <a:t>Time</a:t>
            </a: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5556250" y="152400"/>
            <a:ext cx="3435350" cy="387350"/>
            <a:chOff x="5250665" y="4262735"/>
            <a:chExt cx="3436135" cy="387335"/>
          </a:xfrm>
        </p:grpSpPr>
        <p:sp>
          <p:nvSpPr>
            <p:cNvPr id="80" name="Rounded Rectangle 79"/>
            <p:cNvSpPr/>
            <p:nvPr/>
          </p:nvSpPr>
          <p:spPr>
            <a:xfrm>
              <a:off x="6552712" y="4281784"/>
              <a:ext cx="365208" cy="293677"/>
            </a:xfrm>
            <a:prstGeom prst="roundRect">
              <a:avLst/>
            </a:prstGeom>
            <a:solidFill>
              <a:srgbClr val="5EFA26"/>
            </a:solidFill>
            <a:ln>
              <a:solidFill>
                <a:srgbClr val="5EFA26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 sz="1600" b="1" dirty="0">
                <a:solidFill>
                  <a:prstClr val="black"/>
                </a:solidFill>
                <a:latin typeface="Tahoma"/>
              </a:endParaRPr>
            </a:p>
          </p:txBody>
        </p:sp>
        <p:sp>
          <p:nvSpPr>
            <p:cNvPr id="81" name="Half Frame 80"/>
            <p:cNvSpPr/>
            <p:nvPr/>
          </p:nvSpPr>
          <p:spPr>
            <a:xfrm rot="7721387">
              <a:off x="6866365" y="4261889"/>
              <a:ext cx="368286" cy="392203"/>
            </a:xfrm>
            <a:prstGeom prst="halfFrame">
              <a:avLst>
                <a:gd name="adj1" fmla="val 19517"/>
                <a:gd name="adj2" fmla="val 175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Tahoma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7446680" y="4299247"/>
              <a:ext cx="365208" cy="293676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 sz="1600" b="1" dirty="0">
                <a:solidFill>
                  <a:prstClr val="black"/>
                </a:solidFill>
                <a:latin typeface="Tahoma"/>
              </a:endParaRPr>
            </a:p>
          </p:txBody>
        </p:sp>
        <p:sp>
          <p:nvSpPr>
            <p:cNvPr id="83" name="Half Frame 82"/>
            <p:cNvSpPr/>
            <p:nvPr/>
          </p:nvSpPr>
          <p:spPr>
            <a:xfrm rot="7721387">
              <a:off x="7777004" y="4269032"/>
              <a:ext cx="368286" cy="393790"/>
            </a:xfrm>
            <a:prstGeom prst="halfFrame">
              <a:avLst>
                <a:gd name="adj1" fmla="val 19517"/>
                <a:gd name="adj2" fmla="val 175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Tahoma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8321592" y="4283372"/>
              <a:ext cx="365208" cy="293676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anchor="ctr"/>
            <a:lstStyle/>
            <a:p>
              <a:pPr algn="ctr">
                <a:defRPr/>
              </a:pPr>
              <a:endParaRPr lang="en-US" sz="1600" b="1" dirty="0">
                <a:solidFill>
                  <a:prstClr val="black"/>
                </a:solidFill>
                <a:latin typeface="Tahoma"/>
              </a:endParaRPr>
            </a:p>
          </p:txBody>
        </p:sp>
        <p:sp>
          <p:nvSpPr>
            <p:cNvPr id="187490" name="TextBox 84"/>
            <p:cNvSpPr txBox="1">
              <a:spLocks noChangeArrowheads="1"/>
            </p:cNvSpPr>
            <p:nvPr/>
          </p:nvSpPr>
          <p:spPr bwMode="auto">
            <a:xfrm>
              <a:off x="5250665" y="4262735"/>
              <a:ext cx="13025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smtClean="0">
                  <a:solidFill>
                    <a:srgbClr val="000000"/>
                  </a:solidFill>
                </a:rPr>
                <a:t>Rank order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33860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0.25695 -0.266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00" y="-1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1.48148E-6 L 0.3007 0.09838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00" y="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1.85185E-6 L 0.34445 -0.1120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0" y="-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0.39028 0.0421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21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-1.48148E-6 L 0.05034 -0.00231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1.85185E-6 L 0.43299 -0.0557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3" grpId="1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 animBg="1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Evaluation Methodology</a:t>
            </a:r>
          </a:p>
        </p:txBody>
      </p:sp>
      <p:sp>
        <p:nvSpPr>
          <p:cNvPr id="188418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64-core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x86 processor model based on Intel Pentium 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2 GHz processor, 128-entry instruction window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32KB private L1 and 1MB per core shared L2 caches, 32 miss buffers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4GB DRAM, 320 cycle access latency, 4 on-chip DRAM controllers</a:t>
            </a:r>
          </a:p>
          <a:p>
            <a:pPr eaLnBrk="1" hangingPunct="1">
              <a:lnSpc>
                <a:spcPct val="90000"/>
              </a:lnSpc>
            </a:pPr>
            <a:endParaRPr lang="en-US" sz="12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Detailed Network-on-Chip model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2-stage routers (with speculation  and look ahead routing)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Wormhole switching (8 flit data packets)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Virtual channel flow control (6 VCs, 5 flit buffer depth)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8x8 Mesh (128 bit bi-directional channels)</a:t>
            </a:r>
          </a:p>
          <a:p>
            <a:pPr eaLnBrk="1" hangingPunct="1">
              <a:lnSpc>
                <a:spcPct val="90000"/>
              </a:lnSpc>
            </a:pPr>
            <a:endParaRPr lang="en-US" sz="120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Benchmarks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Tahoma" charset="0"/>
                <a:ea typeface="ＭＳ Ｐゴシック" charset="0"/>
              </a:rPr>
              <a:t>Multiprogrammed scientific, server, desktop workloads (</a:t>
            </a:r>
            <a:r>
              <a:rPr lang="en-US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>35 applications</a:t>
            </a:r>
            <a:r>
              <a:rPr lang="en-US" sz="2000">
                <a:latin typeface="Tahoma" charset="0"/>
                <a:ea typeface="ＭＳ Ｐゴシック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>96 workload combinations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84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89E4F3B-F874-F949-B0C0-F282EDBDADE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39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Comparison to Previous Policies</a:t>
            </a:r>
          </a:p>
        </p:txBody>
      </p:sp>
      <p:sp>
        <p:nvSpPr>
          <p:cNvPr id="189442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105400"/>
          </a:xfrm>
        </p:spPr>
        <p:txBody>
          <a:bodyPr/>
          <a:lstStyle/>
          <a:p>
            <a:r>
              <a:rPr lang="en-US" b="1">
                <a:latin typeface="Tahoma" charset="0"/>
                <a:ea typeface="ＭＳ Ｐゴシック" charset="0"/>
                <a:cs typeface="ＭＳ Ｐゴシック" charset="0"/>
              </a:rPr>
              <a:t>Round Robin &amp; Age (Oldest-First)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Local and application oblivious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Age is biased towards heavy applications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heavy applications flood the network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higher likelihood of an older packet being from heavy application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  <a:p>
            <a:r>
              <a:rPr lang="en-US" b="1">
                <a:latin typeface="Tahoma" charset="0"/>
                <a:ea typeface="ＭＳ Ｐゴシック" charset="0"/>
                <a:cs typeface="ＭＳ Ｐゴシック" charset="0"/>
              </a:rPr>
              <a:t>Globally Synchronized Frames (GSF) </a:t>
            </a:r>
            <a:r>
              <a:rPr lang="en-US" sz="1800">
                <a:latin typeface="Tahoma" charset="0"/>
                <a:ea typeface="ＭＳ Ｐゴシック" charset="0"/>
                <a:cs typeface="ＭＳ Ｐゴシック" charset="0"/>
              </a:rPr>
              <a:t>[Lee et al., ISCA 2008]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Provides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bandwidth fairness </a:t>
            </a:r>
            <a:r>
              <a:rPr lang="en-US">
                <a:latin typeface="Tahoma" charset="0"/>
                <a:ea typeface="ＭＳ Ｐゴシック" charset="0"/>
              </a:rPr>
              <a:t>at the expense of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system performance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Penalizes heavy and bursty applications </a:t>
            </a:r>
          </a:p>
          <a:p>
            <a:pPr lvl="2"/>
            <a:r>
              <a:rPr lang="en-US" sz="1800">
                <a:latin typeface="Tahoma" charset="0"/>
                <a:ea typeface="ＭＳ Ｐゴシック" charset="0"/>
              </a:rPr>
              <a:t>Each application gets equal and fixed quota of flits (credits) in each batch.</a:t>
            </a:r>
          </a:p>
          <a:p>
            <a:pPr lvl="2"/>
            <a:r>
              <a:rPr lang="en-US" sz="1800">
                <a:latin typeface="Tahoma" charset="0"/>
                <a:ea typeface="ＭＳ Ｐゴシック" charset="0"/>
              </a:rPr>
              <a:t>Heavy application quickly run out of credits after injecting into all active batches &amp; stalls until oldest batch completes and frees up fresh credits.</a:t>
            </a:r>
          </a:p>
          <a:p>
            <a:pPr lvl="2"/>
            <a:r>
              <a:rPr lang="en-US" sz="1800">
                <a:latin typeface="Tahoma" charset="0"/>
                <a:ea typeface="ＭＳ Ｐゴシック" charset="0"/>
              </a:rPr>
              <a:t>Underutilization of network resources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94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44CE95-40A2-C344-9A61-04522A8EDBF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6041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STC System Performance and Fairness</a:t>
            </a:r>
          </a:p>
        </p:txBody>
      </p:sp>
      <p:sp>
        <p:nvSpPr>
          <p:cNvPr id="19046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9.1% improvement in weighted speedup over the best existing policy (averaged across 96 workloads)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04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CE2C30-0AE4-7A48-886D-12B808B9EC0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85800" y="1447800"/>
          <a:ext cx="3505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410200" y="1295400"/>
          <a:ext cx="3352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90470" name="Straight Connector 11"/>
          <p:cNvCxnSpPr>
            <a:cxnSpLocks noChangeShapeType="1"/>
          </p:cNvCxnSpPr>
          <p:nvPr/>
        </p:nvCxnSpPr>
        <p:spPr bwMode="auto">
          <a:xfrm>
            <a:off x="6389688" y="2438400"/>
            <a:ext cx="2011362" cy="0"/>
          </a:xfrm>
          <a:prstGeom prst="line">
            <a:avLst/>
          </a:prstGeom>
          <a:noFill/>
          <a:ln w="19050">
            <a:solidFill>
              <a:srgbClr val="9E794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564222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Enforcing Operating System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48768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Existing policies cannot enforce operating system (OS) assigned priorities in Network-on-Chip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Proposed framework can enforce OS assigned priorities 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Weight of applications =&gt; Ranking of applications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Configurable batching interval based on application weight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14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944C5D-10D6-0E4B-AE39-5FF34AC017A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304800" y="3030378"/>
          <a:ext cx="4419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648200" y="3060412"/>
          <a:ext cx="4495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-76200" y="5773738"/>
            <a:ext cx="4191000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kern="0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W. Speedup   </a:t>
            </a:r>
            <a:r>
              <a:rPr lang="en-US" sz="1300" kern="0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0.49       0.49           0.46       0.52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5803900"/>
            <a:ext cx="5029200" cy="29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kern="0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W. Speedup      </a:t>
            </a:r>
            <a:r>
              <a:rPr lang="en-US" sz="1300" kern="0" dirty="0">
                <a:solidFill>
                  <a:sysClr val="windowText" lastClr="000000"/>
                </a:solidFill>
                <a:ea typeface="Arial" charset="0"/>
                <a:cs typeface="Arial" charset="0"/>
              </a:rPr>
              <a:t>0.46              0.44            0.27             0.43   </a:t>
            </a:r>
          </a:p>
        </p:txBody>
      </p:sp>
    </p:spTree>
    <p:extLst>
      <p:ext uri="{BB962C8B-B14F-4D97-AF65-F5344CB8AC3E}">
        <p14:creationId xmlns:p14="http://schemas.microsoft.com/office/powerpoint/2010/main" val="16634526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Application Aware Packet Scheduling: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48768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Packet scheduling policies critically impact performance and fairness of NoCs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Existing packet scheduling policies are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local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and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application oblivious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endParaRPr lang="en-US" sz="1100" b="1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STC is a new,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global, application-aware approach to         packet scheduling 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 NoCs</a:t>
            </a: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Ranking:</a:t>
            </a:r>
            <a:r>
              <a:rPr lang="en-US">
                <a:latin typeface="Tahoma" charset="0"/>
                <a:ea typeface="ＭＳ Ｐゴシック" charset="0"/>
              </a:rPr>
              <a:t> differentiates applications based on their criticality</a:t>
            </a:r>
          </a:p>
          <a:p>
            <a:pPr lvl="1"/>
            <a:r>
              <a:rPr lang="en-US" b="1">
                <a:solidFill>
                  <a:srgbClr val="0000FF"/>
                </a:solidFill>
                <a:latin typeface="Tahoma" charset="0"/>
                <a:ea typeface="ＭＳ Ｐゴシック" charset="0"/>
              </a:rPr>
              <a:t>Batching:</a:t>
            </a:r>
            <a:r>
              <a:rPr lang="en-US">
                <a:latin typeface="Tahoma" charset="0"/>
                <a:ea typeface="ＭＳ Ｐゴシック" charset="0"/>
              </a:rPr>
              <a:t> avoids starvation due to rank-based prioritization</a:t>
            </a:r>
          </a:p>
          <a:p>
            <a:pPr lvl="1"/>
            <a:endParaRPr lang="en-US" sz="11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Proposed framework 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provides </a:t>
            </a:r>
            <a:r>
              <a:rPr lang="en-US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system performance and fairness </a:t>
            </a:r>
            <a:r>
              <a:rPr lang="en-US" sz="2000">
                <a:latin typeface="Tahoma" charset="0"/>
                <a:ea typeface="ＭＳ Ｐゴシック" charset="0"/>
              </a:rPr>
              <a:t>than existing policies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can </a:t>
            </a:r>
            <a:r>
              <a:rPr lang="en-US" sz="2000">
                <a:solidFill>
                  <a:srgbClr val="FF0000"/>
                </a:solidFill>
                <a:latin typeface="Tahoma" charset="0"/>
                <a:ea typeface="ＭＳ Ｐゴシック" charset="0"/>
              </a:rPr>
              <a:t>enforce OS assigned priorities </a:t>
            </a:r>
            <a:r>
              <a:rPr lang="en-US" sz="2000">
                <a:latin typeface="Tahoma" charset="0"/>
                <a:ea typeface="ＭＳ Ｐゴシック" charset="0"/>
              </a:rPr>
              <a:t>in network-on-chip 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25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A80A697-CA57-5C46-BC6F-0C080F49A9C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847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28800"/>
            <a:ext cx="8428037" cy="1720850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  <a:ea typeface="ＭＳ Ｐゴシック" charset="0"/>
                <a:cs typeface="ＭＳ Ｐゴシック" charset="0"/>
              </a:rPr>
              <a:t>Slack-Driven Packet Scheduling</a:t>
            </a:r>
          </a:p>
        </p:txBody>
      </p:sp>
      <p:sp>
        <p:nvSpPr>
          <p:cNvPr id="22221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2211" name="Rectangle 3"/>
          <p:cNvSpPr>
            <a:spLocks noChangeArrowheads="1"/>
          </p:cNvSpPr>
          <p:nvPr/>
        </p:nvSpPr>
        <p:spPr bwMode="auto">
          <a:xfrm>
            <a:off x="228600" y="4876800"/>
            <a:ext cx="868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endParaRPr lang="en-US" altLang="ja-JP" smtClean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222212" name="Rectangle 1"/>
          <p:cNvSpPr>
            <a:spLocks noChangeArrowheads="1"/>
          </p:cNvSpPr>
          <p:nvPr/>
        </p:nvSpPr>
        <p:spPr bwMode="auto">
          <a:xfrm>
            <a:off x="228600" y="4876800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 algn="ctr"/>
            <a:r>
              <a:rPr lang="en-US" dirty="0" err="1"/>
              <a:t>Reetuparna</a:t>
            </a:r>
            <a:r>
              <a:rPr lang="en-US" dirty="0"/>
              <a:t> Das, </a:t>
            </a:r>
            <a:r>
              <a:rPr lang="en-US" u="sng" dirty="0"/>
              <a:t>Onur Mutlu</a:t>
            </a:r>
            <a:r>
              <a:rPr lang="en-US" dirty="0"/>
              <a:t>, Thomas Moscibroda, and Chita R. Das,</a:t>
            </a:r>
            <a:br>
              <a:rPr lang="en-US" dirty="0"/>
            </a:br>
            <a:r>
              <a:rPr lang="en-US" b="1" dirty="0">
                <a:hlinkClick r:id="rId3"/>
              </a:rPr>
              <a:t>"Aergia: Exploiting Packet Latency Slack in On-Chip Networks"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4"/>
              </a:rPr>
              <a:t>37th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pages 106-116, Saint-Malo, France, June 2010. </a:t>
            </a:r>
            <a:r>
              <a:rPr lang="en-US" dirty="0">
                <a:hlinkClick r:id="rId5"/>
              </a:rPr>
              <a:t>Slides (pptx)</a:t>
            </a:r>
            <a:r>
              <a:rPr lang="en-US" dirty="0"/>
              <a:t> </a:t>
            </a:r>
            <a:endParaRPr lang="en-US" altLang="ja-JP" dirty="0" smtClean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6567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Packet Scheduling in NoC</a:t>
            </a:r>
          </a:p>
        </p:txBody>
      </p:sp>
      <p:sp>
        <p:nvSpPr>
          <p:cNvPr id="287" name="Content Placeholder 28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Existing scheduling policies  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Round robin  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Age</a:t>
            </a:r>
          </a:p>
          <a:p>
            <a:pPr lvl="1"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Problem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Treat all packets equally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Application-oblivious</a:t>
            </a:r>
          </a:p>
          <a:p>
            <a:pPr lvl="1"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Packets have </a:t>
            </a:r>
            <a:r>
              <a:rPr lang="en-US">
                <a:solidFill>
                  <a:srgbClr val="FF0000"/>
                </a:solidFill>
                <a:latin typeface="Perpetua" charset="0"/>
              </a:rPr>
              <a:t>different criticality 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Packet is critical if latency of a packet affects application’s performance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Different criticality due to memory level parallelism (MLP)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25107" y="3528648"/>
            <a:ext cx="3165231" cy="5509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All packets are not the same…!!!</a:t>
            </a:r>
          </a:p>
        </p:txBody>
      </p:sp>
      <p:pic>
        <p:nvPicPr>
          <p:cNvPr id="5" name="Picture 4" descr="exclamation_mark_yellow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013" y="3357563"/>
            <a:ext cx="1030287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7148132"/>
      </p:ext>
    </p:extLst>
  </p:cSld>
  <p:clrMapOvr>
    <a:masterClrMapping/>
  </p:clrMapOvr>
  <p:transition xmlns:p14="http://schemas.microsoft.com/office/powerpoint/2010/main" advTm="4670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build="p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/>
          <p:cNvCxnSpPr/>
          <p:nvPr/>
        </p:nvCxnSpPr>
        <p:spPr>
          <a:xfrm>
            <a:off x="2911475" y="2895600"/>
            <a:ext cx="3200400" cy="1588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3100388" y="3044825"/>
            <a:ext cx="1792287" cy="501650"/>
            <a:chOff x="2779993" y="2739778"/>
            <a:chExt cx="1792007" cy="502419"/>
          </a:xfrm>
        </p:grpSpPr>
        <p:grpSp>
          <p:nvGrpSpPr>
            <p:cNvPr id="226360" name="Group 67"/>
            <p:cNvGrpSpPr>
              <a:grpSpLocks/>
            </p:cNvGrpSpPr>
            <p:nvPr/>
          </p:nvGrpSpPr>
          <p:grpSpPr bwMode="auto">
            <a:xfrm>
              <a:off x="2779993" y="2739778"/>
              <a:ext cx="1792007" cy="502419"/>
              <a:chOff x="5324749" y="4610710"/>
              <a:chExt cx="1792007" cy="502419"/>
            </a:xfrm>
          </p:grpSpPr>
          <p:cxnSp>
            <p:nvCxnSpPr>
              <p:cNvPr id="75" name="Straight Arrow Connector 74"/>
              <p:cNvCxnSpPr/>
              <p:nvPr/>
            </p:nvCxnSpPr>
            <p:spPr>
              <a:xfrm rot="10800000" flipH="1" flipV="1">
                <a:off x="5324749" y="4610710"/>
                <a:ext cx="1587" cy="92216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/>
              <p:nvPr/>
            </p:nvCxnSpPr>
            <p:spPr>
              <a:xfrm rot="10800000" flipH="1" flipV="1">
                <a:off x="7115169" y="4610710"/>
                <a:ext cx="1587" cy="92216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Left Brace 76"/>
              <p:cNvSpPr/>
              <p:nvPr/>
            </p:nvSpPr>
            <p:spPr>
              <a:xfrm rot="16200000">
                <a:off x="6126158" y="3879256"/>
                <a:ext cx="182842" cy="1782484"/>
              </a:xfrm>
              <a:prstGeom prst="leftBrace">
                <a:avLst>
                  <a:gd name="adj1" fmla="val 8333"/>
                  <a:gd name="adj2" fmla="val 4753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586645" y="4774474"/>
                <a:ext cx="1055523" cy="33865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Latency</a:t>
                </a:r>
                <a:r>
                  <a:rPr lang="en-US" sz="12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 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</a:t>
                </a:r>
              </a:p>
            </p:txBody>
          </p:sp>
        </p:grpSp>
        <p:sp>
          <p:nvSpPr>
            <p:cNvPr id="79" name="Rectangle 78"/>
            <p:cNvSpPr/>
            <p:nvPr/>
          </p:nvSpPr>
          <p:spPr>
            <a:xfrm rot="16200000">
              <a:off x="3767902" y="3017299"/>
              <a:ext cx="182843" cy="9206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6307" name="Title 24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MLP Principle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787775" y="2713038"/>
            <a:ext cx="1096963" cy="368300"/>
            <a:chOff x="2580721" y="3013612"/>
            <a:chExt cx="1608298" cy="369332"/>
          </a:xfrm>
        </p:grpSpPr>
        <p:sp>
          <p:nvSpPr>
            <p:cNvPr id="6" name="Rounded Rectangle 5"/>
            <p:cNvSpPr/>
            <p:nvPr/>
          </p:nvSpPr>
          <p:spPr>
            <a:xfrm>
              <a:off x="2580721" y="3059778"/>
              <a:ext cx="1608298" cy="26744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solidFill>
                  <a:prstClr val="black"/>
                </a:solidFill>
                <a:latin typeface="Perpetua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64839" y="3013612"/>
              <a:ext cx="837897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Stall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72715" y="2209801"/>
            <a:ext cx="91440" cy="548640"/>
            <a:chOff x="2382296" y="2511028"/>
            <a:chExt cx="91440" cy="548640"/>
          </a:xfrm>
          <a:solidFill>
            <a:srgbClr val="FF0000"/>
          </a:solidFill>
        </p:grpSpPr>
        <p:cxnSp>
          <p:nvCxnSpPr>
            <p:cNvPr id="9" name="Straight Arrow Connector 8"/>
            <p:cNvCxnSpPr/>
            <p:nvPr/>
          </p:nvCxnSpPr>
          <p:spPr>
            <a:xfrm rot="5400000">
              <a:off x="2143588" y="2784951"/>
              <a:ext cx="548640" cy="793"/>
            </a:xfrm>
            <a:prstGeom prst="straightConnector1">
              <a:avLst/>
            </a:prstGeom>
            <a:grpFill/>
            <a:ln w="19050">
              <a:solidFill>
                <a:srgbClr val="FF000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 rot="16200000">
              <a:off x="2336576" y="2709149"/>
              <a:ext cx="182880" cy="91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368675" y="2209800"/>
            <a:ext cx="90488" cy="549275"/>
            <a:chOff x="2535368" y="2511028"/>
            <a:chExt cx="91440" cy="548640"/>
          </a:xfrm>
        </p:grpSpPr>
        <p:cxnSp>
          <p:nvCxnSpPr>
            <p:cNvPr id="12" name="Straight Arrow Connector 11"/>
            <p:cNvCxnSpPr/>
            <p:nvPr/>
          </p:nvCxnSpPr>
          <p:spPr>
            <a:xfrm rot="16200000" flipH="1">
              <a:off x="2297142" y="2784546"/>
              <a:ext cx="548640" cy="1605"/>
            </a:xfrm>
            <a:prstGeom prst="straightConnector1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 rot="16200000">
              <a:off x="2489912" y="2708708"/>
              <a:ext cx="182352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81650" y="2209800"/>
            <a:ext cx="92075" cy="549275"/>
            <a:chOff x="3068096" y="2511028"/>
            <a:chExt cx="91440" cy="548640"/>
          </a:xfrm>
        </p:grpSpPr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2830037" y="2785348"/>
              <a:ext cx="548640" cy="0"/>
            </a:xfrm>
            <a:prstGeom prst="straightConnector1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 rot="16200000">
              <a:off x="3022640" y="2708708"/>
              <a:ext cx="182352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816475" y="2209800"/>
            <a:ext cx="90488" cy="549275"/>
            <a:chOff x="4170904" y="2511027"/>
            <a:chExt cx="91440" cy="548640"/>
          </a:xfrm>
        </p:grpSpPr>
        <p:cxnSp>
          <p:nvCxnSpPr>
            <p:cNvPr id="18" name="Straight Arrow Connector 17"/>
            <p:cNvCxnSpPr/>
            <p:nvPr/>
          </p:nvCxnSpPr>
          <p:spPr>
            <a:xfrm rot="5400000" flipH="1" flipV="1">
              <a:off x="3931876" y="2785347"/>
              <a:ext cx="548640" cy="0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 rot="5400000">
              <a:off x="4125448" y="2708707"/>
              <a:ext cx="182352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4883150" y="2770188"/>
            <a:ext cx="365125" cy="25400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grpSp>
        <p:nvGrpSpPr>
          <p:cNvPr id="20" name="Group 36"/>
          <p:cNvGrpSpPr>
            <a:grpSpLocks/>
          </p:cNvGrpSpPr>
          <p:nvPr/>
        </p:nvGrpSpPr>
        <p:grpSpPr bwMode="auto">
          <a:xfrm>
            <a:off x="2949575" y="2743200"/>
            <a:ext cx="838200" cy="307975"/>
            <a:chOff x="1943104" y="2285963"/>
            <a:chExt cx="838200" cy="307777"/>
          </a:xfrm>
        </p:grpSpPr>
        <p:sp>
          <p:nvSpPr>
            <p:cNvPr id="4" name="Rounded Rectangle 3"/>
            <p:cNvSpPr/>
            <p:nvPr/>
          </p:nvSpPr>
          <p:spPr>
            <a:xfrm>
              <a:off x="1951042" y="2312934"/>
              <a:ext cx="822325" cy="253837"/>
            </a:xfrm>
            <a:prstGeom prst="round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Perpetua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43104" y="2285963"/>
              <a:ext cx="83820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Compute</a:t>
              </a:r>
            </a:p>
          </p:txBody>
        </p:sp>
      </p:grpSp>
      <p:grpSp>
        <p:nvGrpSpPr>
          <p:cNvPr id="21" name="Group 25"/>
          <p:cNvGrpSpPr>
            <a:grpSpLocks/>
          </p:cNvGrpSpPr>
          <p:nvPr/>
        </p:nvGrpSpPr>
        <p:grpSpPr bwMode="auto">
          <a:xfrm>
            <a:off x="3048000" y="2209800"/>
            <a:ext cx="92075" cy="549275"/>
            <a:chOff x="2382296" y="2511028"/>
            <a:chExt cx="91440" cy="548640"/>
          </a:xfrm>
        </p:grpSpPr>
        <p:cxnSp>
          <p:nvCxnSpPr>
            <p:cNvPr id="27" name="Straight Arrow Connector 26"/>
            <p:cNvCxnSpPr/>
            <p:nvPr/>
          </p:nvCxnSpPr>
          <p:spPr>
            <a:xfrm rot="5400000">
              <a:off x="2143448" y="2784560"/>
              <a:ext cx="548640" cy="1577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 rot="16200000">
              <a:off x="2336840" y="2708708"/>
              <a:ext cx="182352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5259388" y="2763838"/>
            <a:ext cx="365125" cy="2667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630863" y="2770188"/>
            <a:ext cx="366712" cy="25400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grpSp>
        <p:nvGrpSpPr>
          <p:cNvPr id="26" name="Group 32"/>
          <p:cNvGrpSpPr/>
          <p:nvPr/>
        </p:nvGrpSpPr>
        <p:grpSpPr>
          <a:xfrm>
            <a:off x="5105298" y="2209800"/>
            <a:ext cx="91440" cy="548640"/>
            <a:chOff x="3068096" y="2511028"/>
            <a:chExt cx="91440" cy="548640"/>
          </a:xfrm>
          <a:solidFill>
            <a:srgbClr val="FF0000"/>
          </a:solidFill>
        </p:grpSpPr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2829784" y="2785347"/>
              <a:ext cx="548640" cy="1"/>
            </a:xfrm>
            <a:prstGeom prst="straightConnector1">
              <a:avLst/>
            </a:prstGeom>
            <a:grpFill/>
            <a:ln w="19050">
              <a:solidFill>
                <a:srgbClr val="FF000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 rot="16200000">
              <a:off x="3022376" y="2709149"/>
              <a:ext cx="182880" cy="91440"/>
            </a:xfrm>
            <a:prstGeom prst="rect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0" name="Group 80"/>
          <p:cNvGrpSpPr>
            <a:grpSpLocks/>
          </p:cNvGrpSpPr>
          <p:nvPr/>
        </p:nvGrpSpPr>
        <p:grpSpPr bwMode="auto">
          <a:xfrm>
            <a:off x="3595688" y="3048000"/>
            <a:ext cx="1601787" cy="868363"/>
            <a:chOff x="2970865" y="2373219"/>
            <a:chExt cx="1601134" cy="868978"/>
          </a:xfrm>
        </p:grpSpPr>
        <p:grpSp>
          <p:nvGrpSpPr>
            <p:cNvPr id="226342" name="Group 67"/>
            <p:cNvGrpSpPr>
              <a:grpSpLocks/>
            </p:cNvGrpSpPr>
            <p:nvPr/>
          </p:nvGrpSpPr>
          <p:grpSpPr bwMode="auto">
            <a:xfrm>
              <a:off x="2970865" y="2373219"/>
              <a:ext cx="1601134" cy="868978"/>
              <a:chOff x="5515621" y="4244151"/>
              <a:chExt cx="1601134" cy="868978"/>
            </a:xfrm>
          </p:grpSpPr>
          <p:cxnSp>
            <p:nvCxnSpPr>
              <p:cNvPr id="84" name="Straight Arrow Connector 83"/>
              <p:cNvCxnSpPr/>
              <p:nvPr/>
            </p:nvCxnSpPr>
            <p:spPr>
              <a:xfrm rot="10800000" flipH="1" flipV="1">
                <a:off x="5517207" y="4244151"/>
                <a:ext cx="0" cy="457524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rot="10800000" flipH="1" flipV="1">
                <a:off x="7116755" y="4272746"/>
                <a:ext cx="0" cy="457524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Left Brace 85"/>
              <p:cNvSpPr/>
              <p:nvPr/>
            </p:nvSpPr>
            <p:spPr>
              <a:xfrm rot="16200000">
                <a:off x="6224048" y="3971007"/>
                <a:ext cx="182692" cy="1599548"/>
              </a:xfrm>
              <a:prstGeom prst="leftBrace">
                <a:avLst>
                  <a:gd name="adj1" fmla="val 8333"/>
                  <a:gd name="adj2" fmla="val 4753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585443" y="4774752"/>
                <a:ext cx="1063191" cy="3383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Latency</a:t>
                </a:r>
                <a:r>
                  <a:rPr lang="en-US" sz="16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 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</a:t>
                </a:r>
              </a:p>
            </p:txBody>
          </p:sp>
        </p:grpSp>
        <p:sp>
          <p:nvSpPr>
            <p:cNvPr id="83" name="Rectangle 82"/>
            <p:cNvSpPr/>
            <p:nvPr/>
          </p:nvSpPr>
          <p:spPr>
            <a:xfrm rot="16200000">
              <a:off x="3777678" y="3017457"/>
              <a:ext cx="182691" cy="9203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3" name="Group 87"/>
          <p:cNvGrpSpPr>
            <a:grpSpLocks/>
          </p:cNvGrpSpPr>
          <p:nvPr/>
        </p:nvGrpSpPr>
        <p:grpSpPr bwMode="auto">
          <a:xfrm>
            <a:off x="3395663" y="3048000"/>
            <a:ext cx="2259012" cy="1219200"/>
            <a:chOff x="2390193" y="2022997"/>
            <a:chExt cx="2258006" cy="1219200"/>
          </a:xfrm>
        </p:grpSpPr>
        <p:grpSp>
          <p:nvGrpSpPr>
            <p:cNvPr id="226336" name="Group 67"/>
            <p:cNvGrpSpPr>
              <a:grpSpLocks/>
            </p:cNvGrpSpPr>
            <p:nvPr/>
          </p:nvGrpSpPr>
          <p:grpSpPr bwMode="auto">
            <a:xfrm>
              <a:off x="2390193" y="2022997"/>
              <a:ext cx="2258006" cy="1219200"/>
              <a:chOff x="4934949" y="3893929"/>
              <a:chExt cx="2258006" cy="1219200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 rot="10800000" flipH="1" flipV="1">
                <a:off x="4934949" y="3893929"/>
                <a:ext cx="1586" cy="822325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/>
              <p:cNvCxnSpPr/>
              <p:nvPr/>
            </p:nvCxnSpPr>
            <p:spPr>
              <a:xfrm rot="10800000" flipH="1" flipV="1">
                <a:off x="7192955" y="3909804"/>
                <a:ext cx="0" cy="822325"/>
              </a:xfrm>
              <a:prstGeom prst="straightConnector1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Left Brace 92"/>
              <p:cNvSpPr/>
              <p:nvPr/>
            </p:nvSpPr>
            <p:spPr>
              <a:xfrm rot="16200000">
                <a:off x="5973465" y="3650747"/>
                <a:ext cx="182562" cy="2240552"/>
              </a:xfrm>
              <a:prstGeom prst="leftBrace">
                <a:avLst>
                  <a:gd name="adj1" fmla="val 8333"/>
                  <a:gd name="adj2" fmla="val 4753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5663287" y="4774992"/>
                <a:ext cx="1061565" cy="33813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Latency</a:t>
                </a:r>
                <a:r>
                  <a:rPr lang="en-US" sz="16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 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</a:t>
                </a:r>
              </a:p>
            </p:txBody>
          </p:sp>
        </p:grpSp>
        <p:sp>
          <p:nvSpPr>
            <p:cNvPr id="90" name="Rectangle 89"/>
            <p:cNvSpPr/>
            <p:nvPr/>
          </p:nvSpPr>
          <p:spPr>
            <a:xfrm rot="16200000">
              <a:off x="3846035" y="3027112"/>
              <a:ext cx="182563" cy="92034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0" name="Group 126"/>
          <p:cNvGrpSpPr>
            <a:grpSpLocks/>
          </p:cNvGrpSpPr>
          <p:nvPr/>
        </p:nvGrpSpPr>
        <p:grpSpPr bwMode="auto">
          <a:xfrm>
            <a:off x="6111875" y="2133600"/>
            <a:ext cx="1355725" cy="369888"/>
            <a:chOff x="5414401" y="1535668"/>
            <a:chExt cx="1356462" cy="369332"/>
          </a:xfrm>
        </p:grpSpPr>
        <p:sp>
          <p:nvSpPr>
            <p:cNvPr id="123" name="TextBox 122"/>
            <p:cNvSpPr txBox="1"/>
            <p:nvPr/>
          </p:nvSpPr>
          <p:spPr>
            <a:xfrm>
              <a:off x="5414401" y="1535668"/>
              <a:ext cx="135646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Stall</a:t>
              </a:r>
              <a:r>
                <a:rPr lang="en-US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 </a:t>
              </a:r>
              <a:r>
                <a:rPr lang="en-US" sz="1400" b="1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(   )  = 0   </a:t>
              </a:r>
            </a:p>
          </p:txBody>
        </p:sp>
        <p:sp>
          <p:nvSpPr>
            <p:cNvPr id="124" name="Rectangle 123"/>
            <p:cNvSpPr/>
            <p:nvPr/>
          </p:nvSpPr>
          <p:spPr>
            <a:xfrm rot="16200000">
              <a:off x="5997519" y="1702010"/>
              <a:ext cx="183873" cy="921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2528888" y="4572000"/>
            <a:ext cx="3381375" cy="369888"/>
          </a:xfrm>
          <a:prstGeom prst="rect">
            <a:avLst/>
          </a:prstGeom>
          <a:solidFill>
            <a:srgbClr val="FFFF66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Packet Latency != Network Stall Time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879600" y="5410200"/>
            <a:ext cx="4679950" cy="369888"/>
          </a:xfrm>
          <a:prstGeom prst="rect">
            <a:avLst/>
          </a:prstGeom>
          <a:solidFill>
            <a:srgbClr val="FFFF66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Different Packets have different criticality due to MLP</a:t>
            </a:r>
            <a:endParaRPr lang="en-US" b="1" dirty="0">
              <a:solidFill>
                <a:srgbClr val="1B587C">
                  <a:lumMod val="75000"/>
                </a:srgbClr>
              </a:solidFill>
              <a:latin typeface="Perpetua"/>
            </a:endParaRPr>
          </a:p>
        </p:txBody>
      </p:sp>
      <p:grpSp>
        <p:nvGrpSpPr>
          <p:cNvPr id="140" name="Group 139"/>
          <p:cNvGrpSpPr>
            <a:grpSpLocks/>
          </p:cNvGrpSpPr>
          <p:nvPr/>
        </p:nvGrpSpPr>
        <p:grpSpPr bwMode="auto">
          <a:xfrm>
            <a:off x="1858963" y="6096000"/>
            <a:ext cx="4721225" cy="369888"/>
            <a:chOff x="2052981" y="6096000"/>
            <a:chExt cx="4720919" cy="369332"/>
          </a:xfrm>
        </p:grpSpPr>
        <p:grpSp>
          <p:nvGrpSpPr>
            <p:cNvPr id="226325" name="Group 126"/>
            <p:cNvGrpSpPr>
              <a:grpSpLocks/>
            </p:cNvGrpSpPr>
            <p:nvPr/>
          </p:nvGrpSpPr>
          <p:grpSpPr bwMode="auto">
            <a:xfrm>
              <a:off x="2052981" y="6096000"/>
              <a:ext cx="1757019" cy="369332"/>
              <a:chOff x="4876582" y="1535668"/>
              <a:chExt cx="1757019" cy="369332"/>
            </a:xfrm>
          </p:grpSpPr>
          <p:sp>
            <p:nvSpPr>
              <p:cNvPr id="110" name="TextBox 109"/>
              <p:cNvSpPr txBox="1"/>
              <p:nvPr/>
            </p:nvSpPr>
            <p:spPr>
              <a:xfrm>
                <a:off x="4876582" y="1535668"/>
                <a:ext cx="1757248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Criticality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  &gt;   </a:t>
                </a:r>
              </a:p>
            </p:txBody>
          </p:sp>
          <p:sp>
            <p:nvSpPr>
              <p:cNvPr id="116" name="Rectangle 115"/>
              <p:cNvSpPr/>
              <p:nvPr/>
            </p:nvSpPr>
            <p:spPr>
              <a:xfrm rot="16200000">
                <a:off x="5997417" y="1702038"/>
                <a:ext cx="183873" cy="9206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6326" name="Group 126"/>
            <p:cNvGrpSpPr>
              <a:grpSpLocks/>
            </p:cNvGrpSpPr>
            <p:nvPr/>
          </p:nvGrpSpPr>
          <p:grpSpPr bwMode="auto">
            <a:xfrm>
              <a:off x="3576981" y="6096000"/>
              <a:ext cx="1757019" cy="369332"/>
              <a:chOff x="4876582" y="1535668"/>
              <a:chExt cx="1757019" cy="369332"/>
            </a:xfrm>
          </p:grpSpPr>
          <p:sp>
            <p:nvSpPr>
              <p:cNvPr id="135" name="TextBox 134"/>
              <p:cNvSpPr txBox="1"/>
              <p:nvPr/>
            </p:nvSpPr>
            <p:spPr>
              <a:xfrm>
                <a:off x="4876483" y="1535668"/>
                <a:ext cx="1757248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Criticality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  &gt;   </a:t>
                </a:r>
              </a:p>
            </p:txBody>
          </p:sp>
          <p:sp>
            <p:nvSpPr>
              <p:cNvPr id="136" name="Rectangle 135"/>
              <p:cNvSpPr/>
              <p:nvPr/>
            </p:nvSpPr>
            <p:spPr>
              <a:xfrm rot="16200000">
                <a:off x="5997318" y="1702038"/>
                <a:ext cx="183873" cy="92069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6327" name="Group 126"/>
            <p:cNvGrpSpPr>
              <a:grpSpLocks/>
            </p:cNvGrpSpPr>
            <p:nvPr/>
          </p:nvGrpSpPr>
          <p:grpSpPr bwMode="auto">
            <a:xfrm>
              <a:off x="5177181" y="6096000"/>
              <a:ext cx="1596719" cy="369332"/>
              <a:chOff x="4876582" y="1535668"/>
              <a:chExt cx="1596719" cy="369332"/>
            </a:xfrm>
          </p:grpSpPr>
          <p:sp>
            <p:nvSpPr>
              <p:cNvPr id="138" name="TextBox 137"/>
              <p:cNvSpPr txBox="1"/>
              <p:nvPr/>
            </p:nvSpPr>
            <p:spPr>
              <a:xfrm>
                <a:off x="4876379" y="1535668"/>
                <a:ext cx="1596922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Criticality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   </a:t>
                </a:r>
              </a:p>
            </p:txBody>
          </p:sp>
          <p:sp>
            <p:nvSpPr>
              <p:cNvPr id="139" name="Rectangle 138"/>
              <p:cNvSpPr/>
              <p:nvPr/>
            </p:nvSpPr>
            <p:spPr>
              <a:xfrm rot="16200000">
                <a:off x="5997214" y="1702038"/>
                <a:ext cx="183873" cy="9206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46374924"/>
      </p:ext>
    </p:extLst>
  </p:cSld>
  <p:clrMapOvr>
    <a:masterClrMapping/>
  </p:clrMapOvr>
  <p:transition xmlns:p14="http://schemas.microsoft.com/office/powerpoint/2010/main" advTm="10346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2" grpId="0" animBg="1"/>
      <p:bldP spid="129" grpId="0" animBg="1"/>
      <p:bldP spid="130" grpId="0" animBg="1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Introduction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Packet Scheduling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Memory Level Parallelism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Aérgia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Concept of Slack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Estimating Slack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Evaluation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082694"/>
      </p:ext>
    </p:extLst>
  </p:cSld>
  <p:clrMapOvr>
    <a:masterClrMapping/>
  </p:clrMapOvr>
  <p:transition xmlns:p14="http://schemas.microsoft.com/office/powerpoint/2010/main" advTm="1357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What is Aérgia?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Aérgia is the spirit of laziness in Greek mythology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Some packets can afford to 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slack</a:t>
            </a:r>
            <a:r>
              <a:rPr lang="en-US" dirty="0" smtClean="0">
                <a:ea typeface="+mn-ea"/>
                <a:cs typeface="+mn-cs"/>
              </a:rPr>
              <a:t>!</a:t>
            </a:r>
          </a:p>
        </p:txBody>
      </p:sp>
      <p:pic>
        <p:nvPicPr>
          <p:cNvPr id="2050" name="Picture 2" descr="http://www.laughinglarry.com/images/box/lazy_ca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517142"/>
            <a:ext cx="3657600" cy="349300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0301109"/>
      </p:ext>
    </p:extLst>
  </p:cSld>
  <p:clrMapOvr>
    <a:masterClrMapping/>
  </p:clrMapOvr>
  <p:transition xmlns:p14="http://schemas.microsoft.com/office/powerpoint/2010/main" advTm="3956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Introduction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Packet Scheduling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Memory Level Parallelism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Aérgia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Concept of Slack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Estimating Slack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Evaluation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5687318"/>
      </p:ext>
    </p:extLst>
  </p:cSld>
  <p:clrMapOvr>
    <a:masterClrMapping/>
  </p:clrMapOvr>
  <p:transition xmlns:p14="http://schemas.microsoft.com/office/powerpoint/2010/main" advTm="1903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Slack of Packets</a:t>
            </a:r>
          </a:p>
        </p:txBody>
      </p:sp>
      <p:sp>
        <p:nvSpPr>
          <p:cNvPr id="66" name="Content Placeholder 65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077200" cy="4572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What is slack of a packet?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Slack of a packet is number of cycles it can be delayed in a router without (significantly) reducing application’s performance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ea typeface="+mn-ea"/>
              </a:rPr>
              <a:t>Local network slack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ea typeface="+mn-ea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Source of slack: Memory-Level Parallelism (MLP)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Latency of an application’s packet hidden from application due to </a:t>
            </a:r>
            <a:r>
              <a:rPr lang="en-US" dirty="0" smtClean="0">
                <a:solidFill>
                  <a:srgbClr val="FF0000"/>
                </a:solidFill>
                <a:ea typeface="+mn-ea"/>
              </a:rPr>
              <a:t>overlap</a:t>
            </a:r>
            <a:r>
              <a:rPr lang="en-US" dirty="0" smtClean="0">
                <a:ea typeface="+mn-ea"/>
              </a:rPr>
              <a:t> with latency of pending cache miss requests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Prioritize packets with 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lower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slack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5364856"/>
      </p:ext>
    </p:extLst>
  </p:cSld>
  <p:clrMapOvr>
    <a:masterClrMapping/>
  </p:clrMapOvr>
  <p:transition xmlns:p14="http://schemas.microsoft.com/office/powerpoint/2010/main" advTm="6371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ounded Rectangle 140"/>
          <p:cNvSpPr/>
          <p:nvPr/>
        </p:nvSpPr>
        <p:spPr>
          <a:xfrm>
            <a:off x="1524000" y="5715000"/>
            <a:ext cx="63246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cxnSp>
        <p:nvCxnSpPr>
          <p:cNvPr id="138" name="Straight Arrow Connector 137"/>
          <p:cNvCxnSpPr/>
          <p:nvPr/>
        </p:nvCxnSpPr>
        <p:spPr>
          <a:xfrm>
            <a:off x="2286000" y="3733800"/>
            <a:ext cx="3124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32513" y="2311400"/>
          <a:ext cx="2559053" cy="2560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579"/>
                <a:gridCol w="365579"/>
                <a:gridCol w="365579"/>
                <a:gridCol w="365579"/>
                <a:gridCol w="365579"/>
                <a:gridCol w="365579"/>
                <a:gridCol w="365579"/>
              </a:tblGrid>
              <a:tr h="36580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05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0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05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05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0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05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395" marR="91395" marT="45726" marB="457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366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Concept of Slack </a:t>
            </a:r>
          </a:p>
        </p:txBody>
      </p:sp>
      <p:sp>
        <p:nvSpPr>
          <p:cNvPr id="109" name="Rectangle 3"/>
          <p:cNvSpPr/>
          <p:nvPr/>
        </p:nvSpPr>
        <p:spPr>
          <a:xfrm>
            <a:off x="158750" y="2562225"/>
            <a:ext cx="914400" cy="16287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solidFill>
                <a:prstClr val="white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7475" y="1463675"/>
            <a:ext cx="11779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323232"/>
                </a:solidFill>
                <a:latin typeface="Perpetua"/>
              </a:rPr>
              <a:t>Instruction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323232"/>
                </a:solidFill>
                <a:latin typeface="Perpetua"/>
              </a:rPr>
              <a:t> Window</a:t>
            </a:r>
          </a:p>
        </p:txBody>
      </p:sp>
      <p:sp>
        <p:nvSpPr>
          <p:cNvPr id="174" name="Rounded Rectangle 173"/>
          <p:cNvSpPr/>
          <p:nvPr/>
        </p:nvSpPr>
        <p:spPr>
          <a:xfrm>
            <a:off x="2286000" y="3297238"/>
            <a:ext cx="282575" cy="254000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grpSp>
        <p:nvGrpSpPr>
          <p:cNvPr id="275" name="Group 274"/>
          <p:cNvGrpSpPr>
            <a:grpSpLocks/>
          </p:cNvGrpSpPr>
          <p:nvPr/>
        </p:nvGrpSpPr>
        <p:grpSpPr bwMode="auto">
          <a:xfrm>
            <a:off x="2581275" y="3241675"/>
            <a:ext cx="1608138" cy="369888"/>
            <a:chOff x="2580721" y="3013612"/>
            <a:chExt cx="1608298" cy="369332"/>
          </a:xfrm>
        </p:grpSpPr>
        <p:sp>
          <p:nvSpPr>
            <p:cNvPr id="136" name="Rounded Rectangle 135"/>
            <p:cNvSpPr/>
            <p:nvPr/>
          </p:nvSpPr>
          <p:spPr>
            <a:xfrm>
              <a:off x="2580721" y="3059581"/>
              <a:ext cx="1608298" cy="26788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b="1" dirty="0">
                <a:solidFill>
                  <a:prstClr val="black"/>
                </a:solidFill>
                <a:latin typeface="Perpetua"/>
                <a:cs typeface="Arial" pitchFamily="34" charset="0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3063369" y="3013612"/>
              <a:ext cx="838283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Stall</a:t>
              </a:r>
            </a:p>
          </p:txBody>
        </p:sp>
      </p:grpSp>
      <p:sp>
        <p:nvSpPr>
          <p:cNvPr id="103" name="Oval 102"/>
          <p:cNvSpPr/>
          <p:nvPr/>
        </p:nvSpPr>
        <p:spPr>
          <a:xfrm>
            <a:off x="6019800" y="22098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6019800" y="25495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6384925" y="2209800"/>
            <a:ext cx="204788" cy="22066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prstClr val="white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384925" y="25495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6765925" y="22352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6765925" y="257492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7131050" y="22352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7131050" y="257492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7507288" y="2216150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7507288" y="25542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7872413" y="2216150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7872413" y="25542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31" name="Oval 130"/>
          <p:cNvSpPr/>
          <p:nvPr/>
        </p:nvSpPr>
        <p:spPr>
          <a:xfrm>
            <a:off x="8234363" y="2216150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8234363" y="25542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8597900" y="2216150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34" name="Oval 133"/>
          <p:cNvSpPr/>
          <p:nvPr/>
        </p:nvSpPr>
        <p:spPr>
          <a:xfrm>
            <a:off x="8597900" y="255428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85" name="Oval 184"/>
          <p:cNvSpPr/>
          <p:nvPr/>
        </p:nvSpPr>
        <p:spPr>
          <a:xfrm>
            <a:off x="6034088" y="2921000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86" name="Oval 185"/>
          <p:cNvSpPr/>
          <p:nvPr/>
        </p:nvSpPr>
        <p:spPr>
          <a:xfrm>
            <a:off x="6034088" y="326072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87" name="Oval 186"/>
          <p:cNvSpPr/>
          <p:nvPr/>
        </p:nvSpPr>
        <p:spPr>
          <a:xfrm>
            <a:off x="6399213" y="2921000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88" name="Oval 187"/>
          <p:cNvSpPr/>
          <p:nvPr/>
        </p:nvSpPr>
        <p:spPr>
          <a:xfrm>
            <a:off x="6399213" y="326072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0" name="Oval 189"/>
          <p:cNvSpPr/>
          <p:nvPr/>
        </p:nvSpPr>
        <p:spPr>
          <a:xfrm>
            <a:off x="6780213" y="2947988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1" name="Oval 190"/>
          <p:cNvSpPr/>
          <p:nvPr/>
        </p:nvSpPr>
        <p:spPr>
          <a:xfrm>
            <a:off x="6780213" y="328612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2" name="Oval 191"/>
          <p:cNvSpPr/>
          <p:nvPr/>
        </p:nvSpPr>
        <p:spPr>
          <a:xfrm>
            <a:off x="7145338" y="2947988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3" name="Oval 192"/>
          <p:cNvSpPr/>
          <p:nvPr/>
        </p:nvSpPr>
        <p:spPr>
          <a:xfrm>
            <a:off x="7145338" y="328612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5" name="Oval 194"/>
          <p:cNvSpPr/>
          <p:nvPr/>
        </p:nvSpPr>
        <p:spPr>
          <a:xfrm>
            <a:off x="7521575" y="292735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6" name="Oval 195"/>
          <p:cNvSpPr/>
          <p:nvPr/>
        </p:nvSpPr>
        <p:spPr>
          <a:xfrm>
            <a:off x="7521575" y="326707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7" name="Oval 196"/>
          <p:cNvSpPr/>
          <p:nvPr/>
        </p:nvSpPr>
        <p:spPr>
          <a:xfrm>
            <a:off x="7886700" y="292735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98" name="Oval 197"/>
          <p:cNvSpPr/>
          <p:nvPr/>
        </p:nvSpPr>
        <p:spPr>
          <a:xfrm>
            <a:off x="7886700" y="326707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8248650" y="292735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8248650" y="326707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2" name="Oval 201"/>
          <p:cNvSpPr/>
          <p:nvPr/>
        </p:nvSpPr>
        <p:spPr>
          <a:xfrm>
            <a:off x="8612188" y="2927350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3" name="Oval 202"/>
          <p:cNvSpPr/>
          <p:nvPr/>
        </p:nvSpPr>
        <p:spPr>
          <a:xfrm>
            <a:off x="8612188" y="3267075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5" name="Oval 204"/>
          <p:cNvSpPr/>
          <p:nvPr/>
        </p:nvSpPr>
        <p:spPr>
          <a:xfrm>
            <a:off x="6019800" y="3632200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6" name="Oval 205"/>
          <p:cNvSpPr/>
          <p:nvPr/>
        </p:nvSpPr>
        <p:spPr>
          <a:xfrm>
            <a:off x="6019800" y="39703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6384925" y="3632200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08" name="Oval 207"/>
          <p:cNvSpPr/>
          <p:nvPr/>
        </p:nvSpPr>
        <p:spPr>
          <a:xfrm>
            <a:off x="6384925" y="39703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0" name="Oval 209"/>
          <p:cNvSpPr/>
          <p:nvPr/>
        </p:nvSpPr>
        <p:spPr>
          <a:xfrm>
            <a:off x="6765925" y="36576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1" name="Oval 210"/>
          <p:cNvSpPr/>
          <p:nvPr/>
        </p:nvSpPr>
        <p:spPr>
          <a:xfrm>
            <a:off x="6765925" y="39973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2" name="Oval 211"/>
          <p:cNvSpPr/>
          <p:nvPr/>
        </p:nvSpPr>
        <p:spPr>
          <a:xfrm>
            <a:off x="7131050" y="36576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3" name="Oval 212"/>
          <p:cNvSpPr/>
          <p:nvPr/>
        </p:nvSpPr>
        <p:spPr>
          <a:xfrm>
            <a:off x="7131050" y="39973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5" name="Oval 214"/>
          <p:cNvSpPr/>
          <p:nvPr/>
        </p:nvSpPr>
        <p:spPr>
          <a:xfrm>
            <a:off x="7507288" y="3636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6" name="Oval 215"/>
          <p:cNvSpPr/>
          <p:nvPr/>
        </p:nvSpPr>
        <p:spPr>
          <a:xfrm>
            <a:off x="7507288" y="39766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7" name="Oval 216"/>
          <p:cNvSpPr/>
          <p:nvPr/>
        </p:nvSpPr>
        <p:spPr>
          <a:xfrm>
            <a:off x="7872413" y="3636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18" name="Oval 217"/>
          <p:cNvSpPr/>
          <p:nvPr/>
        </p:nvSpPr>
        <p:spPr>
          <a:xfrm>
            <a:off x="7872413" y="39766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0" name="Oval 219"/>
          <p:cNvSpPr/>
          <p:nvPr/>
        </p:nvSpPr>
        <p:spPr>
          <a:xfrm>
            <a:off x="8234363" y="3636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1" name="Oval 220"/>
          <p:cNvSpPr/>
          <p:nvPr/>
        </p:nvSpPr>
        <p:spPr>
          <a:xfrm>
            <a:off x="8234363" y="39766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2" name="Oval 221"/>
          <p:cNvSpPr/>
          <p:nvPr/>
        </p:nvSpPr>
        <p:spPr>
          <a:xfrm>
            <a:off x="8597900" y="3636963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3" name="Oval 222"/>
          <p:cNvSpPr/>
          <p:nvPr/>
        </p:nvSpPr>
        <p:spPr>
          <a:xfrm>
            <a:off x="8597900" y="397668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5" name="Oval 224"/>
          <p:cNvSpPr/>
          <p:nvPr/>
        </p:nvSpPr>
        <p:spPr>
          <a:xfrm>
            <a:off x="6019800" y="4394200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6" name="Oval 225"/>
          <p:cNvSpPr/>
          <p:nvPr/>
        </p:nvSpPr>
        <p:spPr>
          <a:xfrm>
            <a:off x="6019800" y="47323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7" name="Oval 226"/>
          <p:cNvSpPr/>
          <p:nvPr/>
        </p:nvSpPr>
        <p:spPr>
          <a:xfrm>
            <a:off x="6384925" y="4394200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28" name="Oval 227"/>
          <p:cNvSpPr/>
          <p:nvPr/>
        </p:nvSpPr>
        <p:spPr>
          <a:xfrm>
            <a:off x="6384925" y="47323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0" name="Oval 229"/>
          <p:cNvSpPr/>
          <p:nvPr/>
        </p:nvSpPr>
        <p:spPr>
          <a:xfrm>
            <a:off x="6765925" y="44196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1" name="Oval 230"/>
          <p:cNvSpPr/>
          <p:nvPr/>
        </p:nvSpPr>
        <p:spPr>
          <a:xfrm>
            <a:off x="6765925" y="47593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2" name="Oval 231"/>
          <p:cNvSpPr/>
          <p:nvPr/>
        </p:nvSpPr>
        <p:spPr>
          <a:xfrm>
            <a:off x="7131050" y="44196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3" name="Oval 232"/>
          <p:cNvSpPr/>
          <p:nvPr/>
        </p:nvSpPr>
        <p:spPr>
          <a:xfrm>
            <a:off x="7131050" y="47593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5" name="Oval 234"/>
          <p:cNvSpPr/>
          <p:nvPr/>
        </p:nvSpPr>
        <p:spPr>
          <a:xfrm>
            <a:off x="7507288" y="4398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6" name="Oval 235"/>
          <p:cNvSpPr/>
          <p:nvPr/>
        </p:nvSpPr>
        <p:spPr>
          <a:xfrm>
            <a:off x="7507288" y="47386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7" name="Oval 236"/>
          <p:cNvSpPr/>
          <p:nvPr/>
        </p:nvSpPr>
        <p:spPr>
          <a:xfrm>
            <a:off x="7872413" y="4398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8" name="Oval 237"/>
          <p:cNvSpPr/>
          <p:nvPr/>
        </p:nvSpPr>
        <p:spPr>
          <a:xfrm>
            <a:off x="7872413" y="47386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40" name="Oval 239"/>
          <p:cNvSpPr/>
          <p:nvPr/>
        </p:nvSpPr>
        <p:spPr>
          <a:xfrm>
            <a:off x="8234363" y="4398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41" name="Oval 240"/>
          <p:cNvSpPr/>
          <p:nvPr/>
        </p:nvSpPr>
        <p:spPr>
          <a:xfrm>
            <a:off x="8234363" y="47386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42" name="Oval 241"/>
          <p:cNvSpPr/>
          <p:nvPr/>
        </p:nvSpPr>
        <p:spPr>
          <a:xfrm>
            <a:off x="8597900" y="4398963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43" name="Oval 242"/>
          <p:cNvSpPr/>
          <p:nvPr/>
        </p:nvSpPr>
        <p:spPr>
          <a:xfrm>
            <a:off x="8597900" y="473868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cxnSp>
        <p:nvCxnSpPr>
          <p:cNvPr id="180" name="Shape 179"/>
          <p:cNvCxnSpPr/>
          <p:nvPr/>
        </p:nvCxnSpPr>
        <p:spPr>
          <a:xfrm>
            <a:off x="6589713" y="2319338"/>
            <a:ext cx="2111375" cy="2419350"/>
          </a:xfrm>
          <a:prstGeom prst="bentConnector2">
            <a:avLst/>
          </a:prstGeom>
          <a:ln w="50800">
            <a:solidFill>
              <a:srgbClr val="92D050"/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hape 179"/>
          <p:cNvCxnSpPr>
            <a:endCxn id="105" idx="5"/>
          </p:cNvCxnSpPr>
          <p:nvPr/>
        </p:nvCxnSpPr>
        <p:spPr>
          <a:xfrm rot="16200000" flipV="1">
            <a:off x="6327775" y="2628900"/>
            <a:ext cx="2471738" cy="2008188"/>
          </a:xfrm>
          <a:prstGeom prst="bentConnector3">
            <a:avLst>
              <a:gd name="adj1" fmla="val 1670"/>
            </a:avLst>
          </a:prstGeom>
          <a:ln w="50800">
            <a:solidFill>
              <a:srgbClr val="92D050"/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hape 105"/>
          <p:cNvCxnSpPr/>
          <p:nvPr/>
        </p:nvCxnSpPr>
        <p:spPr>
          <a:xfrm rot="10800000" flipV="1">
            <a:off x="6135688" y="2319338"/>
            <a:ext cx="249237" cy="601662"/>
          </a:xfrm>
          <a:prstGeom prst="bentConnector2">
            <a:avLst/>
          </a:prstGeom>
          <a:ln w="50800">
            <a:solidFill>
              <a:schemeClr val="accent3">
                <a:lumMod val="60000"/>
                <a:lumOff val="40000"/>
              </a:schemeClr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hape 105"/>
          <p:cNvCxnSpPr>
            <a:endCxn id="105" idx="4"/>
          </p:cNvCxnSpPr>
          <p:nvPr/>
        </p:nvCxnSpPr>
        <p:spPr>
          <a:xfrm rot="5400000" flipH="1" flipV="1">
            <a:off x="6058694" y="2620169"/>
            <a:ext cx="617537" cy="238125"/>
          </a:xfrm>
          <a:prstGeom prst="bentConnector3">
            <a:avLst>
              <a:gd name="adj1" fmla="val 1696"/>
            </a:avLst>
          </a:prstGeom>
          <a:ln w="50800">
            <a:solidFill>
              <a:schemeClr val="accent3">
                <a:lumMod val="60000"/>
                <a:lumOff val="40000"/>
              </a:schemeClr>
            </a:solidFill>
            <a:prstDash val="solid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TextBox 258"/>
          <p:cNvSpPr txBox="1"/>
          <p:nvPr/>
        </p:nvSpPr>
        <p:spPr>
          <a:xfrm>
            <a:off x="6629400" y="1585913"/>
            <a:ext cx="1741488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323232"/>
                </a:solidFill>
                <a:latin typeface="Perpetua"/>
              </a:rPr>
              <a:t>Network-on-Chip</a:t>
            </a:r>
          </a:p>
        </p:txBody>
      </p:sp>
      <p:grpSp>
        <p:nvGrpSpPr>
          <p:cNvPr id="268" name="Group 267"/>
          <p:cNvGrpSpPr>
            <a:grpSpLocks/>
          </p:cNvGrpSpPr>
          <p:nvPr/>
        </p:nvGrpSpPr>
        <p:grpSpPr bwMode="auto">
          <a:xfrm>
            <a:off x="76200" y="2740025"/>
            <a:ext cx="1676400" cy="523875"/>
            <a:chOff x="76200" y="2511623"/>
            <a:chExt cx="1676399" cy="523220"/>
          </a:xfrm>
        </p:grpSpPr>
        <p:grpSp>
          <p:nvGrpSpPr>
            <p:cNvPr id="236740" name="Group 64"/>
            <p:cNvGrpSpPr>
              <a:grpSpLocks/>
            </p:cNvGrpSpPr>
            <p:nvPr/>
          </p:nvGrpSpPr>
          <p:grpSpPr bwMode="auto">
            <a:xfrm>
              <a:off x="76200" y="2511623"/>
              <a:ext cx="1637707" cy="523220"/>
              <a:chOff x="1029940" y="3121223"/>
              <a:chExt cx="1637707" cy="523220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1112490" y="3159275"/>
                <a:ext cx="914399" cy="231485"/>
              </a:xfrm>
              <a:prstGeom prst="rect">
                <a:avLst/>
              </a:prstGeom>
              <a:solidFill>
                <a:srgbClr val="92D05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1029940" y="3124394"/>
                <a:ext cx="984249" cy="30759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Load Miss </a:t>
                </a: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2001489" y="3121223"/>
                <a:ext cx="666750" cy="5232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Causes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</p:grpSp>
        <p:sp>
          <p:nvSpPr>
            <p:cNvPr id="182" name="Rectangle 181"/>
            <p:cNvSpPr/>
            <p:nvPr/>
          </p:nvSpPr>
          <p:spPr>
            <a:xfrm rot="16200000">
              <a:off x="1615395" y="2634443"/>
              <a:ext cx="182334" cy="9207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4" name="Group 273"/>
          <p:cNvGrpSpPr>
            <a:grpSpLocks/>
          </p:cNvGrpSpPr>
          <p:nvPr/>
        </p:nvGrpSpPr>
        <p:grpSpPr bwMode="auto">
          <a:xfrm>
            <a:off x="2362200" y="4343400"/>
            <a:ext cx="3048000" cy="338138"/>
            <a:chOff x="2362200" y="4191000"/>
            <a:chExt cx="3048000" cy="338554"/>
          </a:xfrm>
        </p:grpSpPr>
        <p:sp>
          <p:nvSpPr>
            <p:cNvPr id="286" name="TextBox 285"/>
            <p:cNvSpPr txBox="1"/>
            <p:nvPr/>
          </p:nvSpPr>
          <p:spPr>
            <a:xfrm>
              <a:off x="2362200" y="4191000"/>
              <a:ext cx="304800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rgbClr val="323232"/>
                  </a:solidFill>
                  <a:latin typeface="Perpetua"/>
                </a:rPr>
                <a:t>   returns </a:t>
              </a:r>
              <a:r>
                <a:rPr lang="en-US" sz="1600" b="1" dirty="0">
                  <a:solidFill>
                    <a:prstClr val="black"/>
                  </a:solidFill>
                  <a:latin typeface="Perpetua"/>
                </a:rPr>
                <a:t>earlier</a:t>
              </a:r>
              <a:r>
                <a:rPr lang="en-US" sz="1600" b="1" dirty="0">
                  <a:solidFill>
                    <a:srgbClr val="323232"/>
                  </a:solidFill>
                  <a:latin typeface="Perpetua"/>
                </a:rPr>
                <a:t> than necessary</a:t>
              </a:r>
            </a:p>
          </p:txBody>
        </p:sp>
        <p:sp>
          <p:nvSpPr>
            <p:cNvPr id="183" name="Rectangle 182"/>
            <p:cNvSpPr/>
            <p:nvPr/>
          </p:nvSpPr>
          <p:spPr>
            <a:xfrm rot="16200000">
              <a:off x="2393044" y="4312650"/>
              <a:ext cx="182788" cy="920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7" name="Group 266"/>
          <p:cNvGrpSpPr>
            <a:grpSpLocks/>
          </p:cNvGrpSpPr>
          <p:nvPr/>
        </p:nvGrpSpPr>
        <p:grpSpPr bwMode="auto">
          <a:xfrm>
            <a:off x="2382838" y="2740025"/>
            <a:ext cx="90487" cy="547688"/>
            <a:chOff x="2382296" y="2511028"/>
            <a:chExt cx="91440" cy="548640"/>
          </a:xfrm>
        </p:grpSpPr>
        <p:cxnSp>
          <p:nvCxnSpPr>
            <p:cNvPr id="152" name="Straight Arrow Connector 151"/>
            <p:cNvCxnSpPr/>
            <p:nvPr/>
          </p:nvCxnSpPr>
          <p:spPr>
            <a:xfrm rot="5400000">
              <a:off x="2143269" y="2785348"/>
              <a:ext cx="548640" cy="0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Rectangle 183"/>
            <p:cNvSpPr/>
            <p:nvPr/>
          </p:nvSpPr>
          <p:spPr>
            <a:xfrm rot="16200000">
              <a:off x="2336576" y="2709413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1" name="Group 270"/>
          <p:cNvGrpSpPr>
            <a:grpSpLocks/>
          </p:cNvGrpSpPr>
          <p:nvPr/>
        </p:nvGrpSpPr>
        <p:grpSpPr bwMode="auto">
          <a:xfrm>
            <a:off x="2535238" y="2740025"/>
            <a:ext cx="92075" cy="547688"/>
            <a:chOff x="2535368" y="2511028"/>
            <a:chExt cx="91440" cy="548640"/>
          </a:xfrm>
        </p:grpSpPr>
        <p:cxnSp>
          <p:nvCxnSpPr>
            <p:cNvPr id="199" name="Straight Arrow Connector 198"/>
            <p:cNvCxnSpPr/>
            <p:nvPr/>
          </p:nvCxnSpPr>
          <p:spPr>
            <a:xfrm rot="16200000" flipH="1">
              <a:off x="2296521" y="2784559"/>
              <a:ext cx="548640" cy="1576"/>
            </a:xfrm>
            <a:prstGeom prst="straightConnector1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Rectangle 208"/>
            <p:cNvSpPr/>
            <p:nvPr/>
          </p:nvSpPr>
          <p:spPr>
            <a:xfrm rot="16200000">
              <a:off x="2489648" y="2709413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2" name="Group 271"/>
          <p:cNvGrpSpPr>
            <a:grpSpLocks/>
          </p:cNvGrpSpPr>
          <p:nvPr/>
        </p:nvGrpSpPr>
        <p:grpSpPr bwMode="auto">
          <a:xfrm>
            <a:off x="3068638" y="2740025"/>
            <a:ext cx="90487" cy="547688"/>
            <a:chOff x="3068096" y="2511028"/>
            <a:chExt cx="91440" cy="548640"/>
          </a:xfrm>
        </p:grpSpPr>
        <p:cxnSp>
          <p:nvCxnSpPr>
            <p:cNvPr id="155" name="Straight Arrow Connector 154"/>
            <p:cNvCxnSpPr/>
            <p:nvPr/>
          </p:nvCxnSpPr>
          <p:spPr>
            <a:xfrm rot="5400000" flipH="1" flipV="1">
              <a:off x="2829069" y="2785348"/>
              <a:ext cx="548640" cy="0"/>
            </a:xfrm>
            <a:prstGeom prst="straightConnector1">
              <a:avLst/>
            </a:prstGeom>
            <a:ln w="19050">
              <a:solidFill>
                <a:schemeClr val="accent3">
                  <a:lumMod val="60000"/>
                  <a:lumOff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 rot="16200000">
              <a:off x="3022376" y="2709413"/>
              <a:ext cx="182880" cy="914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3" name="Group 272"/>
          <p:cNvGrpSpPr>
            <a:grpSpLocks/>
          </p:cNvGrpSpPr>
          <p:nvPr/>
        </p:nvGrpSpPr>
        <p:grpSpPr bwMode="auto">
          <a:xfrm>
            <a:off x="4170363" y="2740025"/>
            <a:ext cx="92075" cy="547688"/>
            <a:chOff x="4170904" y="2511027"/>
            <a:chExt cx="91440" cy="548640"/>
          </a:xfrm>
        </p:grpSpPr>
        <p:cxnSp>
          <p:nvCxnSpPr>
            <p:cNvPr id="229" name="Straight Arrow Connector 228"/>
            <p:cNvCxnSpPr/>
            <p:nvPr/>
          </p:nvCxnSpPr>
          <p:spPr>
            <a:xfrm rot="5400000" flipH="1" flipV="1">
              <a:off x="3931268" y="2785347"/>
              <a:ext cx="548640" cy="0"/>
            </a:xfrm>
            <a:prstGeom prst="straightConnector1">
              <a:avLst/>
            </a:prstGeom>
            <a:ln w="19050">
              <a:solidFill>
                <a:srgbClr val="92D050"/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Rectangle 233"/>
            <p:cNvSpPr/>
            <p:nvPr/>
          </p:nvSpPr>
          <p:spPr>
            <a:xfrm rot="5400000">
              <a:off x="4125184" y="2709412"/>
              <a:ext cx="182880" cy="9144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2" name="Group 281"/>
          <p:cNvGrpSpPr>
            <a:grpSpLocks/>
          </p:cNvGrpSpPr>
          <p:nvPr/>
        </p:nvGrpSpPr>
        <p:grpSpPr bwMode="auto">
          <a:xfrm>
            <a:off x="4192588" y="3287713"/>
            <a:ext cx="1212850" cy="307975"/>
            <a:chOff x="4191890" y="3059668"/>
            <a:chExt cx="1214126" cy="307777"/>
          </a:xfrm>
        </p:grpSpPr>
        <p:grpSp>
          <p:nvGrpSpPr>
            <p:cNvPr id="236726" name="Group 275"/>
            <p:cNvGrpSpPr>
              <a:grpSpLocks/>
            </p:cNvGrpSpPr>
            <p:nvPr/>
          </p:nvGrpSpPr>
          <p:grpSpPr bwMode="auto">
            <a:xfrm>
              <a:off x="4191890" y="3059668"/>
              <a:ext cx="893499" cy="307777"/>
              <a:chOff x="4191890" y="3059668"/>
              <a:chExt cx="893499" cy="307777"/>
            </a:xfrm>
          </p:grpSpPr>
          <p:sp>
            <p:nvSpPr>
              <p:cNvPr id="150" name="Rounded Rectangle 149"/>
              <p:cNvSpPr/>
              <p:nvPr/>
            </p:nvSpPr>
            <p:spPr>
              <a:xfrm>
                <a:off x="4191890" y="3061254"/>
                <a:ext cx="893114" cy="253837"/>
              </a:xfrm>
              <a:prstGeom prst="roundRect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4247510" y="3059668"/>
                <a:ext cx="837493" cy="3077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Compute</a:t>
                </a:r>
              </a:p>
            </p:txBody>
          </p:sp>
        </p:grpSp>
        <p:cxnSp>
          <p:nvCxnSpPr>
            <p:cNvPr id="260" name="Straight Arrow Connector 259"/>
            <p:cNvCxnSpPr/>
            <p:nvPr/>
          </p:nvCxnSpPr>
          <p:spPr>
            <a:xfrm>
              <a:off x="5100895" y="3175480"/>
              <a:ext cx="305121" cy="1587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/>
          <p:cNvGrpSpPr>
            <a:grpSpLocks/>
          </p:cNvGrpSpPr>
          <p:nvPr/>
        </p:nvGrpSpPr>
        <p:grpSpPr bwMode="auto">
          <a:xfrm>
            <a:off x="182563" y="5181600"/>
            <a:ext cx="5773737" cy="369888"/>
            <a:chOff x="365760" y="5421868"/>
            <a:chExt cx="5773568" cy="369332"/>
          </a:xfrm>
        </p:grpSpPr>
        <p:sp>
          <p:nvSpPr>
            <p:cNvPr id="288" name="TextBox 287"/>
            <p:cNvSpPr txBox="1"/>
            <p:nvPr/>
          </p:nvSpPr>
          <p:spPr>
            <a:xfrm>
              <a:off x="365760" y="5421868"/>
              <a:ext cx="577356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  <a:latin typeface="Perpetua"/>
                </a:rPr>
                <a:t>Slack (   ) </a:t>
              </a:r>
              <a:r>
                <a:rPr lang="en-US" dirty="0">
                  <a:solidFill>
                    <a:prstClr val="black"/>
                  </a:solidFill>
                  <a:latin typeface="Perpetua"/>
                </a:rPr>
                <a:t>=</a:t>
              </a:r>
              <a:r>
                <a:rPr lang="en-US" b="1" dirty="0">
                  <a:solidFill>
                    <a:prstClr val="black"/>
                  </a:solidFill>
                  <a:latin typeface="Perpetua"/>
                </a:rPr>
                <a:t> Latency (   ) – Latency (   ) = 26 – 6 = 20 hops</a:t>
              </a:r>
            </a:p>
          </p:txBody>
        </p:sp>
        <p:sp>
          <p:nvSpPr>
            <p:cNvPr id="261" name="Rectangle 260"/>
            <p:cNvSpPr/>
            <p:nvPr/>
          </p:nvSpPr>
          <p:spPr>
            <a:xfrm rot="16200000">
              <a:off x="1092155" y="5579519"/>
              <a:ext cx="182288" cy="9207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Rectangle 261"/>
            <p:cNvSpPr/>
            <p:nvPr/>
          </p:nvSpPr>
          <p:spPr>
            <a:xfrm rot="16200000">
              <a:off x="2463715" y="5589029"/>
              <a:ext cx="182288" cy="9207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Rectangle 262"/>
            <p:cNvSpPr/>
            <p:nvPr/>
          </p:nvSpPr>
          <p:spPr>
            <a:xfrm rot="16200000">
              <a:off x="3825750" y="5589029"/>
              <a:ext cx="182288" cy="9207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4" name="TextBox 263"/>
          <p:cNvSpPr txBox="1"/>
          <p:nvPr/>
        </p:nvSpPr>
        <p:spPr>
          <a:xfrm>
            <a:off x="2936875" y="1585913"/>
            <a:ext cx="1519238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323232"/>
                </a:solidFill>
                <a:latin typeface="Perpetua"/>
              </a:rPr>
              <a:t>Execution Time</a:t>
            </a:r>
          </a:p>
        </p:txBody>
      </p:sp>
      <p:grpSp>
        <p:nvGrpSpPr>
          <p:cNvPr id="279" name="Group 278"/>
          <p:cNvGrpSpPr>
            <a:grpSpLocks/>
          </p:cNvGrpSpPr>
          <p:nvPr/>
        </p:nvGrpSpPr>
        <p:grpSpPr bwMode="auto">
          <a:xfrm>
            <a:off x="182563" y="5846763"/>
            <a:ext cx="8778875" cy="708025"/>
            <a:chOff x="365760" y="5847304"/>
            <a:chExt cx="8778240" cy="707886"/>
          </a:xfrm>
        </p:grpSpPr>
        <p:sp>
          <p:nvSpPr>
            <p:cNvPr id="287" name="TextBox 286"/>
            <p:cNvSpPr txBox="1"/>
            <p:nvPr/>
          </p:nvSpPr>
          <p:spPr>
            <a:xfrm>
              <a:off x="365760" y="5847304"/>
              <a:ext cx="8778240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Perpetua"/>
                </a:rPr>
                <a:t>Packet(  ) can be delayed for available slack cycles </a:t>
              </a:r>
              <a:br>
                <a:rPr lang="en-US" sz="2000" b="1" dirty="0">
                  <a:solidFill>
                    <a:prstClr val="black"/>
                  </a:solidFill>
                  <a:latin typeface="Perpetua"/>
                </a:rPr>
              </a:br>
              <a:r>
                <a:rPr lang="en-US" sz="2000" b="1" dirty="0">
                  <a:solidFill>
                    <a:prstClr val="black"/>
                  </a:solidFill>
                  <a:latin typeface="Perpetua"/>
                </a:rPr>
                <a:t>without reducing performance!</a:t>
              </a:r>
            </a:p>
          </p:txBody>
        </p:sp>
        <p:sp>
          <p:nvSpPr>
            <p:cNvPr id="265" name="Rectangle 264"/>
            <p:cNvSpPr/>
            <p:nvPr/>
          </p:nvSpPr>
          <p:spPr>
            <a:xfrm rot="16200000">
              <a:off x="2866696" y="5989351"/>
              <a:ext cx="182527" cy="9206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0" name="Group 279"/>
          <p:cNvGrpSpPr>
            <a:grpSpLocks/>
          </p:cNvGrpSpPr>
          <p:nvPr/>
        </p:nvGrpSpPr>
        <p:grpSpPr bwMode="auto">
          <a:xfrm>
            <a:off x="79375" y="3425825"/>
            <a:ext cx="1663700" cy="311150"/>
            <a:chOff x="78695" y="3197423"/>
            <a:chExt cx="1663857" cy="310754"/>
          </a:xfrm>
        </p:grpSpPr>
        <p:grpSp>
          <p:nvGrpSpPr>
            <p:cNvPr id="236715" name="Group 65"/>
            <p:cNvGrpSpPr>
              <a:grpSpLocks/>
            </p:cNvGrpSpPr>
            <p:nvPr/>
          </p:nvGrpSpPr>
          <p:grpSpPr bwMode="auto">
            <a:xfrm>
              <a:off x="78695" y="3197423"/>
              <a:ext cx="1655275" cy="310754"/>
              <a:chOff x="1032435" y="3807023"/>
              <a:chExt cx="1655275" cy="310754"/>
            </a:xfrm>
          </p:grpSpPr>
          <p:sp>
            <p:nvSpPr>
              <p:cNvPr id="116" name="Rectangle 115"/>
              <p:cNvSpPr/>
              <p:nvPr/>
            </p:nvSpPr>
            <p:spPr>
              <a:xfrm>
                <a:off x="1113406" y="3810194"/>
                <a:ext cx="912898" cy="23306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2021541" y="3807023"/>
                <a:ext cx="666813" cy="30758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Causes 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1032435" y="3810194"/>
                <a:ext cx="984343" cy="3075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Load Miss </a:t>
                </a:r>
              </a:p>
            </p:txBody>
          </p:sp>
        </p:grpSp>
        <p:sp>
          <p:nvSpPr>
            <p:cNvPr id="266" name="Rectangle 265"/>
            <p:cNvSpPr/>
            <p:nvPr/>
          </p:nvSpPr>
          <p:spPr>
            <a:xfrm rot="16200000">
              <a:off x="1604553" y="3311515"/>
              <a:ext cx="183916" cy="920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2" name="Group 161"/>
          <p:cNvGrpSpPr>
            <a:grpSpLocks/>
          </p:cNvGrpSpPr>
          <p:nvPr/>
        </p:nvGrpSpPr>
        <p:grpSpPr bwMode="auto">
          <a:xfrm>
            <a:off x="2398713" y="2019300"/>
            <a:ext cx="1828800" cy="338138"/>
            <a:chOff x="2398394" y="1790283"/>
            <a:chExt cx="1828800" cy="338554"/>
          </a:xfrm>
        </p:grpSpPr>
        <p:grpSp>
          <p:nvGrpSpPr>
            <p:cNvPr id="236711" name="Group 79"/>
            <p:cNvGrpSpPr>
              <a:grpSpLocks/>
            </p:cNvGrpSpPr>
            <p:nvPr/>
          </p:nvGrpSpPr>
          <p:grpSpPr bwMode="auto">
            <a:xfrm>
              <a:off x="2653394" y="1790283"/>
              <a:ext cx="1056187" cy="338554"/>
              <a:chOff x="3030598" y="3013597"/>
              <a:chExt cx="1056187" cy="338554"/>
            </a:xfrm>
          </p:grpSpPr>
          <p:sp>
            <p:nvSpPr>
              <p:cNvPr id="140" name="TextBox 139"/>
              <p:cNvSpPr txBox="1"/>
              <p:nvPr/>
            </p:nvSpPr>
            <p:spPr>
              <a:xfrm>
                <a:off x="3031185" y="3013597"/>
                <a:ext cx="1055688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Latency</a:t>
                </a:r>
                <a:r>
                  <a:rPr lang="en-US" sz="12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 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</a:t>
                </a:r>
              </a:p>
            </p:txBody>
          </p:sp>
          <p:sp>
            <p:nvSpPr>
              <p:cNvPr id="135" name="Rectangle 134"/>
              <p:cNvSpPr/>
              <p:nvPr/>
            </p:nvSpPr>
            <p:spPr>
              <a:xfrm rot="16200000">
                <a:off x="3758149" y="3128093"/>
                <a:ext cx="182787" cy="90487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61" name="Straight Arrow Connector 160"/>
            <p:cNvCxnSpPr/>
            <p:nvPr/>
          </p:nvCxnSpPr>
          <p:spPr>
            <a:xfrm>
              <a:off x="2398394" y="2066848"/>
              <a:ext cx="1828800" cy="159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/>
          <p:cNvGrpSpPr>
            <a:grpSpLocks/>
          </p:cNvGrpSpPr>
          <p:nvPr/>
        </p:nvGrpSpPr>
        <p:grpSpPr bwMode="auto">
          <a:xfrm>
            <a:off x="2362200" y="2405063"/>
            <a:ext cx="1055688" cy="338137"/>
            <a:chOff x="2362200" y="2176046"/>
            <a:chExt cx="1056187" cy="338554"/>
          </a:xfrm>
        </p:grpSpPr>
        <p:grpSp>
          <p:nvGrpSpPr>
            <p:cNvPr id="236707" name="Group 79"/>
            <p:cNvGrpSpPr>
              <a:grpSpLocks/>
            </p:cNvGrpSpPr>
            <p:nvPr/>
          </p:nvGrpSpPr>
          <p:grpSpPr bwMode="auto">
            <a:xfrm>
              <a:off x="2362200" y="2176046"/>
              <a:ext cx="1056187" cy="338554"/>
              <a:chOff x="2750017" y="3186530"/>
              <a:chExt cx="1056187" cy="338554"/>
            </a:xfrm>
          </p:grpSpPr>
          <p:sp>
            <p:nvSpPr>
              <p:cNvPr id="157" name="TextBox 156"/>
              <p:cNvSpPr txBox="1"/>
              <p:nvPr/>
            </p:nvSpPr>
            <p:spPr>
              <a:xfrm>
                <a:off x="2750017" y="3186530"/>
                <a:ext cx="1056187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Latency</a:t>
                </a:r>
                <a:r>
                  <a:rPr lang="en-US" sz="12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 </a:t>
                </a: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(   )</a:t>
                </a:r>
              </a:p>
            </p:txBody>
          </p:sp>
          <p:sp>
            <p:nvSpPr>
              <p:cNvPr id="151" name="Rectangle 150"/>
              <p:cNvSpPr/>
              <p:nvPr/>
            </p:nvSpPr>
            <p:spPr>
              <a:xfrm rot="16200000">
                <a:off x="3477366" y="3301005"/>
                <a:ext cx="182788" cy="9053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63" name="Straight Arrow Connector 162"/>
            <p:cNvCxnSpPr/>
            <p:nvPr/>
          </p:nvCxnSpPr>
          <p:spPr>
            <a:xfrm>
              <a:off x="2551202" y="2438306"/>
              <a:ext cx="547946" cy="159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/>
          <p:cNvGrpSpPr>
            <a:grpSpLocks/>
          </p:cNvGrpSpPr>
          <p:nvPr/>
        </p:nvGrpSpPr>
        <p:grpSpPr bwMode="auto">
          <a:xfrm>
            <a:off x="3103563" y="2970213"/>
            <a:ext cx="1098550" cy="992187"/>
            <a:chOff x="3104103" y="2741612"/>
            <a:chExt cx="1097280" cy="992188"/>
          </a:xfrm>
        </p:grpSpPr>
        <p:grpSp>
          <p:nvGrpSpPr>
            <p:cNvPr id="236703" name="Group 276"/>
            <p:cNvGrpSpPr>
              <a:grpSpLocks/>
            </p:cNvGrpSpPr>
            <p:nvPr/>
          </p:nvGrpSpPr>
          <p:grpSpPr bwMode="auto">
            <a:xfrm>
              <a:off x="3104103" y="3364468"/>
              <a:ext cx="1097280" cy="369332"/>
              <a:chOff x="3104103" y="3364468"/>
              <a:chExt cx="1097280" cy="369332"/>
            </a:xfrm>
          </p:grpSpPr>
          <p:sp>
            <p:nvSpPr>
              <p:cNvPr id="252" name="TextBox 251"/>
              <p:cNvSpPr txBox="1"/>
              <p:nvPr/>
            </p:nvSpPr>
            <p:spPr>
              <a:xfrm>
                <a:off x="3402208" y="3363913"/>
                <a:ext cx="616823" cy="36988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Perpetua"/>
                  </a:rPr>
                  <a:t>Slack</a:t>
                </a:r>
              </a:p>
            </p:txBody>
          </p:sp>
          <p:sp>
            <p:nvSpPr>
              <p:cNvPr id="250" name="Rectangle 249"/>
              <p:cNvSpPr/>
              <p:nvPr/>
            </p:nvSpPr>
            <p:spPr>
              <a:xfrm rot="16200000">
                <a:off x="3523361" y="2990692"/>
                <a:ext cx="258763" cy="1097280"/>
              </a:xfrm>
              <a:prstGeom prst="rect">
                <a:avLst/>
              </a:prstGeom>
              <a:solidFill>
                <a:srgbClr val="4EA5D8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Slack</a:t>
                </a:r>
              </a:p>
            </p:txBody>
          </p:sp>
        </p:grpSp>
        <p:cxnSp>
          <p:nvCxnSpPr>
            <p:cNvPr id="160" name="Straight Arrow Connector 159"/>
            <p:cNvCxnSpPr/>
            <p:nvPr/>
          </p:nvCxnSpPr>
          <p:spPr>
            <a:xfrm>
              <a:off x="3184971" y="2741612"/>
              <a:ext cx="1005311" cy="1587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913553276"/>
      </p:ext>
    </p:extLst>
  </p:cSld>
  <p:clrMapOvr>
    <a:masterClrMapping/>
  </p:clrMapOvr>
  <p:transition xmlns:p14="http://schemas.microsoft.com/office/powerpoint/2010/main" advTm="8943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392363" y="2311400"/>
          <a:ext cx="3048003" cy="27527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429"/>
                <a:gridCol w="435429"/>
                <a:gridCol w="435429"/>
                <a:gridCol w="435429"/>
                <a:gridCol w="435429"/>
                <a:gridCol w="435429"/>
                <a:gridCol w="435429"/>
              </a:tblGrid>
              <a:tr h="39324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246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24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246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246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24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3246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38659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Prioritizing using Slack </a:t>
            </a:r>
          </a:p>
        </p:txBody>
      </p:sp>
      <p:sp>
        <p:nvSpPr>
          <p:cNvPr id="39" name="Oval 38"/>
          <p:cNvSpPr/>
          <p:nvPr/>
        </p:nvSpPr>
        <p:spPr>
          <a:xfrm>
            <a:off x="2317750" y="22431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2309813" y="262572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311400" y="30051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317750" y="33909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316163" y="381317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4" name="Oval 14"/>
          <p:cNvSpPr/>
          <p:nvPr/>
        </p:nvSpPr>
        <p:spPr>
          <a:xfrm>
            <a:off x="2306638" y="41957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2309813" y="4576763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2316163" y="496093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7" name="Oval 17"/>
          <p:cNvSpPr/>
          <p:nvPr/>
        </p:nvSpPr>
        <p:spPr>
          <a:xfrm>
            <a:off x="2751138" y="2235200"/>
            <a:ext cx="204787" cy="2206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741613" y="26177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2744788" y="2998788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0" name="Oval 20"/>
          <p:cNvSpPr/>
          <p:nvPr/>
        </p:nvSpPr>
        <p:spPr>
          <a:xfrm>
            <a:off x="2751138" y="3382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2747963" y="3806825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2740025" y="4189413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741613" y="456882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2747963" y="4954588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3175000" y="223837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3167063" y="2620963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3168650" y="300037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175000" y="33861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173413" y="380841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3163888" y="4191000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167063" y="4572000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173413" y="495617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3611563" y="2235200"/>
            <a:ext cx="206375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3603625" y="261778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3605213" y="2998788"/>
            <a:ext cx="206375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611563" y="3382963"/>
            <a:ext cx="206375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3609975" y="38068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602038" y="4189413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3603625" y="456882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3609975" y="4954588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4041775" y="22431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032250" y="262572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4035425" y="30051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4041775" y="33909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038600" y="381317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4030663" y="41957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4032250" y="4576763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4038600" y="49609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4473575" y="2235200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4465638" y="2617788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4467225" y="2998788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4473575" y="3382963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4471988" y="3806825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4464050" y="4189413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4465638" y="4568825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4471988" y="4954588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4899025" y="223837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4889500" y="2620963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4892675" y="3000375"/>
            <a:ext cx="204788" cy="22066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4899025" y="338613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4895850" y="3808413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4887913" y="4191000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4889500" y="4572000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4895850" y="495617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5" name="Oval 94"/>
          <p:cNvSpPr/>
          <p:nvPr/>
        </p:nvSpPr>
        <p:spPr>
          <a:xfrm>
            <a:off x="5335588" y="2235200"/>
            <a:ext cx="204787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5327650" y="2617788"/>
            <a:ext cx="204788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5329238" y="2998788"/>
            <a:ext cx="204787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5335588" y="3382963"/>
            <a:ext cx="204787" cy="2206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5334000" y="3806825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5324475" y="4189413"/>
            <a:ext cx="206375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327650" y="4568825"/>
            <a:ext cx="204788" cy="2206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5334000" y="4954588"/>
            <a:ext cx="204788" cy="2190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prstClr val="black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3" name="Rectangle 3"/>
          <p:cNvSpPr/>
          <p:nvPr/>
        </p:nvSpPr>
        <p:spPr>
          <a:xfrm>
            <a:off x="211138" y="2235200"/>
            <a:ext cx="946150" cy="12334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7325" y="4102100"/>
            <a:ext cx="946150" cy="1231900"/>
          </a:xfrm>
          <a:prstGeom prst="rect">
            <a:avLst/>
          </a:prstGeom>
          <a:solidFill>
            <a:schemeClr val="accent6">
              <a:lumMod val="60000"/>
              <a:lumOff val="40000"/>
              <a:alpha val="7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  <a:latin typeface="Perpetua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47650" y="1947863"/>
            <a:ext cx="77628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Perpetua"/>
                <a:cs typeface="Arial" pitchFamily="34" charset="0"/>
              </a:rPr>
              <a:t>Core A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61938" y="3810000"/>
            <a:ext cx="7747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Perpetua"/>
                <a:cs typeface="Arial" pitchFamily="34" charset="0"/>
              </a:rPr>
              <a:t>Core B</a:t>
            </a:r>
          </a:p>
        </p:txBody>
      </p:sp>
      <p:graphicFrame>
        <p:nvGraphicFramePr>
          <p:cNvPr id="110" name="Table 109"/>
          <p:cNvGraphicFramePr>
            <a:graphicFrameLocks noGrp="1"/>
          </p:cNvGraphicFramePr>
          <p:nvPr/>
        </p:nvGraphicFramePr>
        <p:xfrm>
          <a:off x="6248400" y="1905000"/>
          <a:ext cx="266700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{69012ECD-51FC-41F1-AA8D-1B2483CD663E}</a:tableStyleId>
              </a:tblPr>
              <a:tblGrid>
                <a:gridCol w="838200"/>
                <a:gridCol w="990600"/>
                <a:gridCol w="838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Packet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Latency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Slack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  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US" dirty="0" smtClean="0"/>
                        <a:t>3  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 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6 hops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63" name="Group 162"/>
          <p:cNvGrpSpPr>
            <a:grpSpLocks/>
          </p:cNvGrpSpPr>
          <p:nvPr/>
        </p:nvGrpSpPr>
        <p:grpSpPr bwMode="auto">
          <a:xfrm>
            <a:off x="125413" y="2316163"/>
            <a:ext cx="5362575" cy="2654300"/>
            <a:chOff x="125131" y="2315863"/>
            <a:chExt cx="5363171" cy="2654953"/>
          </a:xfrm>
        </p:grpSpPr>
        <p:cxnSp>
          <p:nvCxnSpPr>
            <p:cNvPr id="104" name="Shape 103"/>
            <p:cNvCxnSpPr>
              <a:stCxn id="47" idx="6"/>
            </p:cNvCxnSpPr>
            <p:nvPr/>
          </p:nvCxnSpPr>
          <p:spPr>
            <a:xfrm>
              <a:off x="2955958" y="2346032"/>
              <a:ext cx="2532344" cy="2624784"/>
            </a:xfrm>
            <a:prstGeom prst="bentConnector2">
              <a:avLst/>
            </a:prstGeom>
            <a:ln w="27940">
              <a:solidFill>
                <a:srgbClr val="92D050"/>
              </a:solidFill>
              <a:prstDash val="solid"/>
              <a:headEnd type="oval" w="sm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hape 105"/>
            <p:cNvCxnSpPr>
              <a:stCxn id="47" idx="2"/>
              <a:endCxn id="41" idx="0"/>
            </p:cNvCxnSpPr>
            <p:nvPr/>
          </p:nvCxnSpPr>
          <p:spPr>
            <a:xfrm rot="10800000" flipV="1">
              <a:off x="2412972" y="2346032"/>
              <a:ext cx="338176" cy="660562"/>
            </a:xfrm>
            <a:prstGeom prst="bentConnector2">
              <a:avLst/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  <a:prstDash val="solid"/>
              <a:headEnd type="oval" w="sm" len="sm"/>
              <a:tailEnd type="stealth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8765" name="Group 161"/>
            <p:cNvGrpSpPr>
              <a:grpSpLocks/>
            </p:cNvGrpSpPr>
            <p:nvPr/>
          </p:nvGrpSpPr>
          <p:grpSpPr bwMode="auto">
            <a:xfrm>
              <a:off x="125131" y="2315863"/>
              <a:ext cx="1792512" cy="607293"/>
              <a:chOff x="125131" y="2315863"/>
              <a:chExt cx="1792512" cy="607293"/>
            </a:xfrm>
          </p:grpSpPr>
          <p:grpSp>
            <p:nvGrpSpPr>
              <p:cNvPr id="238766" name="Group 116"/>
              <p:cNvGrpSpPr>
                <a:grpSpLocks/>
              </p:cNvGrpSpPr>
              <p:nvPr/>
            </p:nvGrpSpPr>
            <p:grpSpPr bwMode="auto">
              <a:xfrm>
                <a:off x="125131" y="2315863"/>
                <a:ext cx="1755294" cy="607293"/>
                <a:chOff x="125131" y="2315863"/>
                <a:chExt cx="1755294" cy="607293"/>
              </a:xfrm>
            </p:grpSpPr>
            <p:grpSp>
              <p:nvGrpSpPr>
                <p:cNvPr id="238769" name="Group 115"/>
                <p:cNvGrpSpPr>
                  <a:grpSpLocks/>
                </p:cNvGrpSpPr>
                <p:nvPr/>
              </p:nvGrpSpPr>
              <p:grpSpPr bwMode="auto">
                <a:xfrm>
                  <a:off x="127714" y="2320290"/>
                  <a:ext cx="1752711" cy="602866"/>
                  <a:chOff x="127714" y="2320290"/>
                  <a:chExt cx="1752711" cy="602866"/>
                </a:xfrm>
              </p:grpSpPr>
              <p:sp>
                <p:nvSpPr>
                  <p:cNvPr id="24" name="Rectangle 23"/>
                  <p:cNvSpPr/>
                  <p:nvPr/>
                </p:nvSpPr>
                <p:spPr>
                  <a:xfrm>
                    <a:off x="212452" y="2371439"/>
                    <a:ext cx="944668" cy="176256"/>
                  </a:xfrm>
                  <a:prstGeom prst="rect">
                    <a:avLst/>
                  </a:prstGeom>
                  <a:solidFill>
                    <a:srgbClr val="92D050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50" b="1" dirty="0">
                      <a:solidFill>
                        <a:prstClr val="black"/>
                      </a:solidFill>
                      <a:latin typeface="Perpetua"/>
                      <a:cs typeface="Arial" pitchFamily="34" charset="0"/>
                    </a:endParaRPr>
                  </a:p>
                </p:txBody>
              </p:sp>
              <p:sp>
                <p:nvSpPr>
                  <p:cNvPr id="25" name="Rectangle 24"/>
                  <p:cNvSpPr/>
                  <p:nvPr/>
                </p:nvSpPr>
                <p:spPr>
                  <a:xfrm>
                    <a:off x="212452" y="2665199"/>
                    <a:ext cx="944668" cy="176255"/>
                  </a:xfrm>
                  <a:prstGeom prst="rect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050" b="1" dirty="0">
                      <a:solidFill>
                        <a:prstClr val="black"/>
                      </a:solidFill>
                      <a:latin typeface="Perpetua"/>
                      <a:cs typeface="Arial" pitchFamily="34" charset="0"/>
                    </a:endParaRP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1187286" y="2320626"/>
                    <a:ext cx="693815" cy="306463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400" b="1" dirty="0">
                        <a:solidFill>
                          <a:prstClr val="black"/>
                        </a:solidFill>
                        <a:latin typeface="Perpetua"/>
                        <a:cs typeface="Arial" pitchFamily="34" charset="0"/>
                      </a:rPr>
                      <a:t>Causes</a:t>
                    </a: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1185699" y="2609622"/>
                    <a:ext cx="695402" cy="306463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400" b="1" dirty="0">
                        <a:solidFill>
                          <a:prstClr val="black"/>
                        </a:solidFill>
                        <a:latin typeface="Perpetua"/>
                        <a:cs typeface="Arial" pitchFamily="34" charset="0"/>
                      </a:rPr>
                      <a:t>Causes</a:t>
                    </a:r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128306" y="2615974"/>
                    <a:ext cx="984360" cy="306463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400" b="1" dirty="0">
                        <a:solidFill>
                          <a:prstClr val="black"/>
                        </a:solidFill>
                        <a:latin typeface="Perpetua"/>
                        <a:cs typeface="Arial" pitchFamily="34" charset="0"/>
                      </a:rPr>
                      <a:t>Load Miss </a:t>
                    </a:r>
                  </a:p>
                </p:txBody>
              </p:sp>
            </p:grpSp>
            <p:sp>
              <p:nvSpPr>
                <p:cNvPr id="38" name="TextBox 37"/>
                <p:cNvSpPr txBox="1"/>
                <p:nvPr/>
              </p:nvSpPr>
              <p:spPr>
                <a:xfrm>
                  <a:off x="125131" y="2315863"/>
                  <a:ext cx="984359" cy="308051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b="1" dirty="0">
                      <a:solidFill>
                        <a:prstClr val="black"/>
                      </a:solidFill>
                      <a:latin typeface="Perpetua"/>
                      <a:cs typeface="Arial" pitchFamily="34" charset="0"/>
                    </a:rPr>
                    <a:t>Load Miss </a:t>
                  </a:r>
                </a:p>
              </p:txBody>
            </p:sp>
          </p:grpSp>
          <p:sp>
            <p:nvSpPr>
              <p:cNvPr id="128" name="Rectangle 127"/>
              <p:cNvSpPr/>
              <p:nvPr/>
            </p:nvSpPr>
            <p:spPr>
              <a:xfrm rot="16200000">
                <a:off x="1780271" y="2427815"/>
                <a:ext cx="182607" cy="9208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 rot="16200000">
                <a:off x="1780270" y="2677114"/>
                <a:ext cx="182608" cy="9208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71" name="Group 170"/>
          <p:cNvGrpSpPr>
            <a:grpSpLocks/>
          </p:cNvGrpSpPr>
          <p:nvPr/>
        </p:nvGrpSpPr>
        <p:grpSpPr bwMode="auto">
          <a:xfrm>
            <a:off x="5867400" y="5300663"/>
            <a:ext cx="4191000" cy="338137"/>
            <a:chOff x="5867400" y="5300246"/>
            <a:chExt cx="4191000" cy="338554"/>
          </a:xfrm>
        </p:grpSpPr>
        <p:sp>
          <p:nvSpPr>
            <p:cNvPr id="143" name="Rectangle 142"/>
            <p:cNvSpPr/>
            <p:nvPr/>
          </p:nvSpPr>
          <p:spPr>
            <a:xfrm rot="16200000">
              <a:off x="6796769" y="5425074"/>
              <a:ext cx="182787" cy="9207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5867400" y="5300246"/>
              <a:ext cx="4191000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Prioritize  </a:t>
              </a:r>
            </a:p>
          </p:txBody>
        </p:sp>
      </p:grpSp>
      <p:sp>
        <p:nvSpPr>
          <p:cNvPr id="145" name="Rectangle 144"/>
          <p:cNvSpPr/>
          <p:nvPr/>
        </p:nvSpPr>
        <p:spPr>
          <a:xfrm rot="16200000">
            <a:off x="6431756" y="2407444"/>
            <a:ext cx="182563" cy="920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 rot="16200000">
            <a:off x="6431757" y="2831306"/>
            <a:ext cx="182562" cy="920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4" name="Group 163"/>
          <p:cNvGrpSpPr>
            <a:grpSpLocks/>
          </p:cNvGrpSpPr>
          <p:nvPr/>
        </p:nvGrpSpPr>
        <p:grpSpPr bwMode="auto">
          <a:xfrm>
            <a:off x="88900" y="3111500"/>
            <a:ext cx="5338763" cy="2181225"/>
            <a:chOff x="89311" y="3110863"/>
            <a:chExt cx="5338383" cy="2182573"/>
          </a:xfrm>
        </p:grpSpPr>
        <p:grpSp>
          <p:nvGrpSpPr>
            <p:cNvPr id="238749" name="Group 117"/>
            <p:cNvGrpSpPr>
              <a:grpSpLocks/>
            </p:cNvGrpSpPr>
            <p:nvPr/>
          </p:nvGrpSpPr>
          <p:grpSpPr bwMode="auto">
            <a:xfrm>
              <a:off x="89311" y="4669435"/>
              <a:ext cx="1793717" cy="624001"/>
              <a:chOff x="89311" y="4669435"/>
              <a:chExt cx="1793717" cy="624001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87729" y="5040868"/>
                <a:ext cx="946082" cy="17632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b="1" dirty="0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9311" y="4982094"/>
                <a:ext cx="984180" cy="3081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Load Miss 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87729" y="4719995"/>
                <a:ext cx="946082" cy="176321"/>
              </a:xfrm>
              <a:prstGeom prst="rect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50" b="1" dirty="0">
                  <a:solidFill>
                    <a:prstClr val="black"/>
                  </a:solidFill>
                  <a:latin typeface="Perpetua"/>
                  <a:cs typeface="Arial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95661" y="4669164"/>
                <a:ext cx="985768" cy="3081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Load Miss 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189370" y="4673929"/>
                <a:ext cx="693687" cy="3081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Causes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189370" y="4985271"/>
                <a:ext cx="693687" cy="3081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Perpetua"/>
                    <a:cs typeface="Arial" pitchFamily="34" charset="0"/>
                  </a:rPr>
                  <a:t>Causes</a:t>
                </a:r>
              </a:p>
            </p:txBody>
          </p:sp>
        </p:grpSp>
        <p:grpSp>
          <p:nvGrpSpPr>
            <p:cNvPr id="238750" name="Group 114"/>
            <p:cNvGrpSpPr>
              <a:grpSpLocks/>
            </p:cNvGrpSpPr>
            <p:nvPr/>
          </p:nvGrpSpPr>
          <p:grpSpPr bwMode="auto">
            <a:xfrm>
              <a:off x="2850857" y="3110863"/>
              <a:ext cx="2576837" cy="1843155"/>
              <a:chOff x="2850857" y="3110863"/>
              <a:chExt cx="2576837" cy="1843155"/>
            </a:xfrm>
          </p:grpSpPr>
          <p:cxnSp>
            <p:nvCxnSpPr>
              <p:cNvPr id="103" name="Elbow Connector 102"/>
              <p:cNvCxnSpPr>
                <a:stCxn id="89" idx="6"/>
              </p:cNvCxnSpPr>
              <p:nvPr/>
            </p:nvCxnSpPr>
            <p:spPr>
              <a:xfrm>
                <a:off x="5097517" y="3110863"/>
                <a:ext cx="330177" cy="1100818"/>
              </a:xfrm>
              <a:prstGeom prst="bentConnector2">
                <a:avLst/>
              </a:prstGeom>
              <a:ln w="5715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headEnd type="oval" w="med" len="sm"/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Elbow Connector 121"/>
              <p:cNvCxnSpPr>
                <a:stCxn id="89" idx="2"/>
                <a:endCxn id="54" idx="0"/>
              </p:cNvCxnSpPr>
              <p:nvPr/>
            </p:nvCxnSpPr>
            <p:spPr>
              <a:xfrm rot="10800000" flipV="1">
                <a:off x="2851364" y="3110863"/>
                <a:ext cx="2041380" cy="1842638"/>
              </a:xfrm>
              <a:prstGeom prst="bentConnector2">
                <a:avLst/>
              </a:prstGeom>
              <a:ln w="28575">
                <a:solidFill>
                  <a:schemeClr val="accent1"/>
                </a:solidFill>
                <a:prstDash val="solid"/>
                <a:headEnd type="oval" w="sm" len="sm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Rectangle 137"/>
            <p:cNvSpPr/>
            <p:nvPr/>
          </p:nvSpPr>
          <p:spPr>
            <a:xfrm rot="16200000">
              <a:off x="1780610" y="4758944"/>
              <a:ext cx="182675" cy="9206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 rot="16200000">
              <a:off x="1782990" y="5075846"/>
              <a:ext cx="182676" cy="9048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8" name="Rectangle 147"/>
          <p:cNvSpPr/>
          <p:nvPr/>
        </p:nvSpPr>
        <p:spPr>
          <a:xfrm rot="16200000">
            <a:off x="6431756" y="3550444"/>
            <a:ext cx="182563" cy="920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 rot="16200000">
            <a:off x="6431756" y="3169444"/>
            <a:ext cx="182563" cy="920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5" name="Group 164"/>
          <p:cNvGrpSpPr>
            <a:grpSpLocks/>
          </p:cNvGrpSpPr>
          <p:nvPr/>
        </p:nvGrpSpPr>
        <p:grpSpPr bwMode="auto">
          <a:xfrm>
            <a:off x="5334000" y="3276600"/>
            <a:ext cx="2986088" cy="1512888"/>
            <a:chOff x="5334000" y="3276600"/>
            <a:chExt cx="2985377" cy="1512332"/>
          </a:xfrm>
        </p:grpSpPr>
        <p:sp>
          <p:nvSpPr>
            <p:cNvPr id="150" name="Donut 149"/>
            <p:cNvSpPr/>
            <p:nvPr/>
          </p:nvSpPr>
          <p:spPr>
            <a:xfrm>
              <a:off x="5334000" y="3276600"/>
              <a:ext cx="274573" cy="92041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Perpetua"/>
                <a:cs typeface="Arial" pitchFamily="34" charset="0"/>
              </a:endParaRPr>
            </a:p>
          </p:txBody>
        </p:sp>
        <p:sp>
          <p:nvSpPr>
            <p:cNvPr id="157" name="Donut 156"/>
            <p:cNvSpPr/>
            <p:nvPr/>
          </p:nvSpPr>
          <p:spPr>
            <a:xfrm>
              <a:off x="5334000" y="3657460"/>
              <a:ext cx="274573" cy="92041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Perpetua"/>
                <a:cs typeface="Arial" pitchFamily="34" charset="0"/>
              </a:endParaRPr>
            </a:p>
          </p:txBody>
        </p:sp>
        <p:sp>
          <p:nvSpPr>
            <p:cNvPr id="158" name="Donut 157"/>
            <p:cNvSpPr/>
            <p:nvPr/>
          </p:nvSpPr>
          <p:spPr>
            <a:xfrm>
              <a:off x="5334000" y="4024038"/>
              <a:ext cx="274573" cy="90454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Perpetua"/>
                <a:cs typeface="Arial" pitchFamily="34" charset="0"/>
              </a:endParaRPr>
            </a:p>
          </p:txBody>
        </p:sp>
        <p:sp>
          <p:nvSpPr>
            <p:cNvPr id="160" name="Donut 159"/>
            <p:cNvSpPr/>
            <p:nvPr/>
          </p:nvSpPr>
          <p:spPr>
            <a:xfrm>
              <a:off x="5973611" y="4557242"/>
              <a:ext cx="274572" cy="90454"/>
            </a:xfrm>
            <a:prstGeom prst="donut">
              <a:avLst>
                <a:gd name="adj" fmla="val 1248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Perpetua"/>
                <a:cs typeface="Arial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324364" y="4419180"/>
              <a:ext cx="1995013" cy="3697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Perpetua"/>
                </a:rPr>
                <a:t>Interference at 3 hops</a:t>
              </a:r>
            </a:p>
          </p:txBody>
        </p:sp>
      </p:grpSp>
      <p:grpSp>
        <p:nvGrpSpPr>
          <p:cNvPr id="170" name="Group 169"/>
          <p:cNvGrpSpPr>
            <a:grpSpLocks/>
          </p:cNvGrpSpPr>
          <p:nvPr/>
        </p:nvGrpSpPr>
        <p:grpSpPr bwMode="auto">
          <a:xfrm>
            <a:off x="5867400" y="2301875"/>
            <a:ext cx="4191000" cy="2955925"/>
            <a:chOff x="5867400" y="2301912"/>
            <a:chExt cx="4191000" cy="2955888"/>
          </a:xfrm>
        </p:grpSpPr>
        <p:sp>
          <p:nvSpPr>
            <p:cNvPr id="139" name="Rectangle 138"/>
            <p:cNvSpPr/>
            <p:nvPr/>
          </p:nvSpPr>
          <p:spPr>
            <a:xfrm rot="16200000">
              <a:off x="6451602" y="5054602"/>
              <a:ext cx="182560" cy="9048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 rot="16200000">
              <a:off x="7610477" y="5045077"/>
              <a:ext cx="182560" cy="9048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867400" y="4919667"/>
              <a:ext cx="4191000" cy="3381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Perpetua"/>
                  <a:cs typeface="Arial" pitchFamily="34" charset="0"/>
                </a:rPr>
                <a:t>Slack(   )   &gt;  Slack (   ) </a:t>
              </a: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8077200" y="2301912"/>
              <a:ext cx="822325" cy="38099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Perpetua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8077200" y="3352824"/>
              <a:ext cx="822325" cy="38099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Perpetua"/>
              </a:endParaRPr>
            </a:p>
          </p:txBody>
        </p:sp>
      </p:grpSp>
      <p:sp>
        <p:nvSpPr>
          <p:cNvPr id="119" name="Rectangle 118"/>
          <p:cNvSpPr/>
          <p:nvPr/>
        </p:nvSpPr>
        <p:spPr>
          <a:xfrm>
            <a:off x="6200775" y="3019425"/>
            <a:ext cx="2943225" cy="101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</p:spTree>
    <p:extLst>
      <p:ext uri="{BB962C8B-B14F-4D97-AF65-F5344CB8AC3E}">
        <p14:creationId xmlns:p14="http://schemas.microsoft.com/office/powerpoint/2010/main" val="3532087100"/>
      </p:ext>
    </p:extLst>
  </p:cSld>
  <p:clrMapOvr>
    <a:masterClrMapping/>
  </p:clrMapOvr>
  <p:transition xmlns:p14="http://schemas.microsoft.com/office/powerpoint/2010/main" advTm="1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19" grpId="0" animBg="1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Slack in Applications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Straight Connector 6"/>
          <p:cNvCxnSpPr/>
          <p:nvPr/>
        </p:nvCxnSpPr>
        <p:spPr>
          <a:xfrm rot="10800000" flipH="1" flipV="1">
            <a:off x="2193925" y="3778250"/>
            <a:ext cx="2925763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4119562" y="4738688"/>
            <a:ext cx="2011363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53000" y="2590800"/>
            <a:ext cx="3394075" cy="369888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50% of packets have 350+ slack cycles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H="1" flipV="1">
            <a:off x="2209800" y="5345113"/>
            <a:ext cx="365125" cy="15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2315369" y="5561806"/>
            <a:ext cx="457200" cy="1588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43200" y="5192713"/>
            <a:ext cx="3289300" cy="369887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10% of packets have &lt;50 slack cycles</a:t>
            </a:r>
          </a:p>
        </p:txBody>
      </p:sp>
      <p:sp>
        <p:nvSpPr>
          <p:cNvPr id="13" name="Oval 12"/>
          <p:cNvSpPr/>
          <p:nvPr/>
        </p:nvSpPr>
        <p:spPr>
          <a:xfrm>
            <a:off x="6823075" y="2109788"/>
            <a:ext cx="2157413" cy="492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prstClr val="white"/>
                </a:solidFill>
                <a:latin typeface="Perpetua"/>
              </a:rPr>
              <a:t>Non-critical</a:t>
            </a:r>
          </a:p>
        </p:txBody>
      </p:sp>
      <p:sp>
        <p:nvSpPr>
          <p:cNvPr id="14" name="Oval 13"/>
          <p:cNvSpPr/>
          <p:nvPr/>
        </p:nvSpPr>
        <p:spPr>
          <a:xfrm>
            <a:off x="5649913" y="4776788"/>
            <a:ext cx="1970087" cy="492125"/>
          </a:xfrm>
          <a:prstGeom prst="ellipse">
            <a:avLst/>
          </a:prstGeom>
          <a:solidFill>
            <a:srgbClr val="F07F09"/>
          </a:solidFill>
          <a:ln w="12700" cap="flat" cmpd="sng" algn="ctr">
            <a:solidFill>
              <a:srgbClr val="F07F09">
                <a:shade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prstClr val="white"/>
                </a:solidFill>
                <a:latin typeface="Perpetua"/>
              </a:rPr>
              <a:t>critical</a:t>
            </a:r>
            <a:endParaRPr lang="en-US" sz="2000" b="1" dirty="0">
              <a:solidFill>
                <a:prstClr val="white"/>
              </a:solidFill>
              <a:latin typeface="Perpetu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5966236"/>
      </p:ext>
    </p:extLst>
  </p:cSld>
  <p:clrMapOvr>
    <a:masterClrMapping/>
  </p:clrMapOvr>
  <p:transition xmlns:p14="http://schemas.microsoft.com/office/powerpoint/2010/main" advTm="6159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Slack in Applications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 rot="10800000" flipH="1" flipV="1">
            <a:off x="1539875" y="3122613"/>
            <a:ext cx="1279525" cy="158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53000" y="2144713"/>
            <a:ext cx="3284538" cy="369887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68% of packets have zero slack cycles</a:t>
            </a:r>
          </a:p>
        </p:txBody>
      </p:sp>
    </p:spTree>
    <p:extLst>
      <p:ext uri="{BB962C8B-B14F-4D97-AF65-F5344CB8AC3E}">
        <p14:creationId xmlns:p14="http://schemas.microsoft.com/office/powerpoint/2010/main" val="3634708869"/>
      </p:ext>
    </p:extLst>
  </p:cSld>
  <p:clrMapOvr>
    <a:masterClrMapping/>
  </p:clrMapOvr>
  <p:transition xmlns:p14="http://schemas.microsoft.com/office/powerpoint/2010/main" advTm="1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Diversity in Slack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7381545"/>
      </p:ext>
    </p:extLst>
  </p:cSld>
  <p:clrMapOvr>
    <a:masterClrMapping/>
  </p:clrMapOvr>
  <p:transition xmlns:p14="http://schemas.microsoft.com/office/powerpoint/2010/main" advTm="17051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Diversity in Slack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417320" y="1676400"/>
          <a:ext cx="630936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914400" y="2209800"/>
            <a:ext cx="8493125" cy="1108075"/>
            <a:chOff x="914400" y="2209800"/>
            <a:chExt cx="8492490" cy="1108710"/>
          </a:xfrm>
        </p:grpSpPr>
        <p:pic>
          <p:nvPicPr>
            <p:cNvPr id="246793" name="Picture 8" descr="exclamation_mark_yellow.gi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2209800"/>
              <a:ext cx="948690" cy="110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ounded Rectangle 6"/>
            <p:cNvSpPr/>
            <p:nvPr/>
          </p:nvSpPr>
          <p:spPr>
            <a:xfrm>
              <a:off x="914400" y="2209800"/>
              <a:ext cx="7543800" cy="9144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prstClr val="black"/>
                  </a:solidFill>
                  <a:latin typeface="Perpetua"/>
                </a:rPr>
                <a:t>Slack varies </a:t>
              </a:r>
              <a:r>
                <a:rPr lang="en-US" sz="2400" b="1" dirty="0">
                  <a:solidFill>
                    <a:srgbClr val="FF0000"/>
                  </a:solidFill>
                  <a:latin typeface="Perpetua"/>
                </a:rPr>
                <a:t>between</a:t>
              </a:r>
              <a:r>
                <a:rPr lang="en-US" sz="2400" b="1" dirty="0">
                  <a:solidFill>
                    <a:prstClr val="black"/>
                  </a:solidFill>
                  <a:latin typeface="Perpetua"/>
                </a:rPr>
                <a:t> packets of  </a:t>
              </a:r>
              <a:r>
                <a:rPr lang="en-US" sz="2400" b="1" dirty="0">
                  <a:solidFill>
                    <a:srgbClr val="FF0000"/>
                  </a:solidFill>
                  <a:latin typeface="Perpetua"/>
                </a:rPr>
                <a:t>different</a:t>
              </a:r>
              <a:r>
                <a:rPr lang="en-US" sz="2400" b="1" dirty="0">
                  <a:solidFill>
                    <a:prstClr val="black"/>
                  </a:solidFill>
                  <a:latin typeface="Perpetua"/>
                </a:rPr>
                <a:t> applications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914400" y="3733800"/>
            <a:ext cx="8493125" cy="1260475"/>
            <a:chOff x="914400" y="3733800"/>
            <a:chExt cx="8492490" cy="1261110"/>
          </a:xfrm>
        </p:grpSpPr>
        <p:pic>
          <p:nvPicPr>
            <p:cNvPr id="246789" name="Picture 9" descr="exclamation_mark_yellow.gi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3886200"/>
              <a:ext cx="948690" cy="110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ounded Rectangle 7"/>
            <p:cNvSpPr/>
            <p:nvPr/>
          </p:nvSpPr>
          <p:spPr>
            <a:xfrm>
              <a:off x="914400" y="3733800"/>
              <a:ext cx="7543800" cy="9144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prstClr val="black"/>
                  </a:solidFill>
                  <a:latin typeface="Perpetua"/>
                </a:rPr>
                <a:t>Slack varies </a:t>
              </a:r>
              <a:r>
                <a:rPr lang="en-US" sz="2400" b="1" dirty="0">
                  <a:solidFill>
                    <a:srgbClr val="FF0000"/>
                  </a:solidFill>
                  <a:latin typeface="Perpetua"/>
                </a:rPr>
                <a:t>between </a:t>
              </a:r>
              <a:r>
                <a:rPr lang="en-US" sz="2400" b="1" dirty="0">
                  <a:solidFill>
                    <a:prstClr val="black"/>
                  </a:solidFill>
                  <a:latin typeface="Perpetua"/>
                </a:rPr>
                <a:t>packets of  a </a:t>
              </a:r>
              <a:r>
                <a:rPr lang="en-US" sz="2400" b="1" dirty="0">
                  <a:solidFill>
                    <a:srgbClr val="FF0000"/>
                  </a:solidFill>
                  <a:latin typeface="Perpetua"/>
                </a:rPr>
                <a:t>single</a:t>
              </a:r>
              <a:r>
                <a:rPr lang="en-US" sz="2400" b="1" dirty="0">
                  <a:solidFill>
                    <a:prstClr val="black"/>
                  </a:solidFill>
                  <a:latin typeface="Perpetua"/>
                </a:rPr>
                <a:t> application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77443382"/>
      </p:ext>
    </p:extLst>
  </p:cSld>
  <p:clrMapOvr>
    <a:masterClrMapping/>
  </p:clrMapOvr>
  <p:transition xmlns:p14="http://schemas.microsoft.com/office/powerpoint/2010/main" advTm="5304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Introduction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Packet Scheduling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Memory Level Parallelism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Aérgia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Concept of Slack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Estimating Slack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Evaluation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415051"/>
      </p:ext>
    </p:extLst>
  </p:cSld>
  <p:clrMapOvr>
    <a:masterClrMapping/>
  </p:clrMapOvr>
  <p:transition xmlns:p14="http://schemas.microsoft.com/office/powerpoint/2010/main" advTm="1217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Estimating Slack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>
                <a:solidFill>
                  <a:srgbClr val="FF0000"/>
                </a:solidFill>
                <a:latin typeface="Perpetua" charset="0"/>
              </a:rPr>
              <a:t>Slack (P) </a:t>
            </a:r>
            <a:r>
              <a:rPr lang="en-US">
                <a:latin typeface="Perpetua" charset="0"/>
              </a:rPr>
              <a:t>= Max (Latencies of P’s Predecessors) – Latency of P</a:t>
            </a:r>
          </a:p>
          <a:p>
            <a:pPr lvl="1" eaLnBrk="1" hangingPunct="1">
              <a:buFont typeface="Wingdings" charset="0"/>
              <a:buNone/>
            </a:pPr>
            <a:endParaRPr lang="en-US" sz="1200">
              <a:solidFill>
                <a:srgbClr val="FF0000"/>
              </a:solidFill>
              <a:latin typeface="Perpetua" charset="0"/>
            </a:endParaRPr>
          </a:p>
          <a:p>
            <a:pPr lvl="1" eaLnBrk="1" hangingPunct="1">
              <a:buFont typeface="Wingdings" charset="0"/>
              <a:buNone/>
            </a:pPr>
            <a:r>
              <a:rPr lang="en-US">
                <a:solidFill>
                  <a:srgbClr val="FF0000"/>
                </a:solidFill>
                <a:latin typeface="Perpetua" charset="0"/>
              </a:rPr>
              <a:t> Predecessors(P) </a:t>
            </a:r>
            <a:r>
              <a:rPr lang="en-US">
                <a:latin typeface="Perpetua" charset="0"/>
              </a:rPr>
              <a:t>are the</a:t>
            </a:r>
            <a:r>
              <a:rPr lang="en-US">
                <a:solidFill>
                  <a:srgbClr val="FF0000"/>
                </a:solidFill>
                <a:latin typeface="Perpetua" charset="0"/>
              </a:rPr>
              <a:t> </a:t>
            </a:r>
            <a:r>
              <a:rPr lang="en-US">
                <a:latin typeface="Perpetua" charset="0"/>
              </a:rPr>
              <a:t>packets of outstanding cache miss requests when P is issued</a:t>
            </a:r>
          </a:p>
          <a:p>
            <a:pPr lvl="1" eaLnBrk="1" hangingPunct="1">
              <a:buFont typeface="Wingdings" charset="0"/>
              <a:buNone/>
            </a:pPr>
            <a:endParaRPr lang="en-US" sz="900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Packet latencies not known when issued</a:t>
            </a:r>
          </a:p>
          <a:p>
            <a:pPr lvl="1"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Predicting latency of any packet Q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Higher latency if Q corresponds to an L2 miss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Higher latency if Q has to travel farther number of hops</a:t>
            </a:r>
          </a:p>
          <a:p>
            <a:pPr lvl="1"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6859184"/>
      </p:ext>
    </p:extLst>
  </p:cSld>
  <p:clrMapOvr>
    <a:masterClrMapping/>
  </p:clrMapOvr>
  <p:transition xmlns:p14="http://schemas.microsoft.com/office/powerpoint/2010/main" advTm="7364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Slack of P = Maximum Predecessor Latency – Latency of P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endParaRPr lang="en-US" dirty="0" smtClean="0">
              <a:solidFill>
                <a:schemeClr val="accent3">
                  <a:lumMod val="75000"/>
                </a:schemeClr>
              </a:solidFill>
              <a:ea typeface="+mn-ea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Slack(P) =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C89608"/>
                </a:solidFill>
                <a:ea typeface="+mn-ea"/>
              </a:rPr>
              <a:t>PredL2</a:t>
            </a:r>
            <a:r>
              <a:rPr lang="en-US" dirty="0" smtClean="0">
                <a:ea typeface="+mn-ea"/>
              </a:rPr>
              <a:t>: Set if any predecessor packet is servicing L2 miss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b="1" dirty="0" smtClean="0">
              <a:solidFill>
                <a:srgbClr val="FF99FF"/>
              </a:solidFill>
              <a:ea typeface="+mn-ea"/>
            </a:endParaRP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FF99FF"/>
                </a:solidFill>
                <a:ea typeface="+mn-ea"/>
              </a:rPr>
              <a:t>MyL2</a:t>
            </a:r>
            <a:r>
              <a:rPr lang="en-US" dirty="0" smtClean="0">
                <a:ea typeface="+mn-ea"/>
              </a:rPr>
              <a:t>:  Set if  P is NOT servicing an L2 miss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>
              <a:solidFill>
                <a:srgbClr val="2ACF0F"/>
              </a:solidFill>
              <a:ea typeface="+mn-ea"/>
            </a:endParaRP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err="1" smtClean="0">
                <a:solidFill>
                  <a:srgbClr val="2ACF0F"/>
                </a:solidFill>
                <a:ea typeface="+mn-ea"/>
              </a:rPr>
              <a:t>HopEstimate</a:t>
            </a:r>
            <a:r>
              <a:rPr lang="en-US" dirty="0" smtClean="0">
                <a:ea typeface="+mn-ea"/>
              </a:rPr>
              <a:t>:</a:t>
            </a:r>
            <a:r>
              <a:rPr lang="en-US" sz="2000" b="1" dirty="0" smtClean="0">
                <a:solidFill>
                  <a:srgbClr val="002060"/>
                </a:solidFill>
                <a:ea typeface="+mn-ea"/>
              </a:rPr>
              <a:t> Max (# of hops of Predecessors) – hops of P</a:t>
            </a:r>
          </a:p>
          <a:p>
            <a:pPr marL="822960" lvl="2" eaLnBrk="1" fontAlgn="auto" hangingPunct="1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defRPr/>
            </a:pPr>
            <a:endParaRPr lang="en-US" b="1" dirty="0" smtClean="0">
              <a:solidFill>
                <a:srgbClr val="002060"/>
              </a:solidFill>
              <a:ea typeface="+mn-ea"/>
            </a:endParaRPr>
          </a:p>
        </p:txBody>
      </p:sp>
      <p:sp>
        <p:nvSpPr>
          <p:cNvPr id="2529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Estimating Slack Priority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2819400" y="1476375"/>
            <a:ext cx="3733800" cy="381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81800" y="1524000"/>
            <a:ext cx="1611313" cy="381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Perpetua"/>
            </a:endParaRP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2819400" y="2286000"/>
            <a:ext cx="4267200" cy="533400"/>
            <a:chOff x="2819400" y="2362200"/>
            <a:chExt cx="3962400" cy="457200"/>
          </a:xfrm>
        </p:grpSpPr>
        <p:sp>
          <p:nvSpPr>
            <p:cNvPr id="20" name="Rectangle 19"/>
            <p:cNvSpPr/>
            <p:nvPr/>
          </p:nvSpPr>
          <p:spPr>
            <a:xfrm>
              <a:off x="2819400" y="2362200"/>
              <a:ext cx="1600880" cy="457200"/>
            </a:xfrm>
            <a:prstGeom prst="rect">
              <a:avLst/>
            </a:prstGeom>
            <a:solidFill>
              <a:srgbClr val="C8960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white"/>
                  </a:solidFill>
                  <a:latin typeface="Perpetua"/>
                </a:rPr>
                <a:t>PredL2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white"/>
                  </a:solidFill>
                  <a:latin typeface="Perpetua"/>
                </a:rPr>
                <a:t>(2 bits)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420280" y="2362200"/>
              <a:ext cx="760639" cy="4572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Perpetua"/>
                </a:rPr>
                <a:t>MyL2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Perpetua"/>
                </a:rPr>
                <a:t>(1 bit)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180920" y="2362200"/>
              <a:ext cx="1600880" cy="4572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solidFill>
                    <a:prstClr val="black"/>
                  </a:solidFill>
                  <a:latin typeface="Perpetua"/>
                </a:rPr>
                <a:t>HopEstimate</a:t>
              </a:r>
              <a:endParaRPr lang="en-US" dirty="0">
                <a:solidFill>
                  <a:prstClr val="black"/>
                </a:solidFill>
                <a:latin typeface="Perpetu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Perpetua"/>
                </a:rPr>
                <a:t>(2 bits)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65892149"/>
      </p:ext>
    </p:extLst>
  </p:cSld>
  <p:clrMapOvr>
    <a:masterClrMapping/>
  </p:clrMapOvr>
  <p:transition xmlns:p14="http://schemas.microsoft.com/office/powerpoint/2010/main" advTm="10029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5" grpId="0" animBg="1"/>
      <p:bldP spid="5" grpId="1" animBg="1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Estimating Slack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How to predict L2 hit or miss at core?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i="1">
                <a:latin typeface="Perpetua" charset="0"/>
              </a:rPr>
              <a:t>Global Branch Predictor</a:t>
            </a:r>
            <a:r>
              <a:rPr lang="en-US">
                <a:latin typeface="Perpetua" charset="0"/>
              </a:rPr>
              <a:t> based L2 Miss Predictor </a:t>
            </a:r>
          </a:p>
          <a:p>
            <a:pPr lvl="2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Use Pattern History Table and 2-bit saturating counters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i="1">
                <a:latin typeface="Perpetua" charset="0"/>
              </a:rPr>
              <a:t>Threshold</a:t>
            </a:r>
            <a:r>
              <a:rPr lang="en-US">
                <a:latin typeface="Perpetua" charset="0"/>
              </a:rPr>
              <a:t> based L2 Miss Predictor</a:t>
            </a:r>
          </a:p>
          <a:p>
            <a:pPr lvl="2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If  #L2 misses in “M” misses &gt;= “T” threshold then next load is a L2 miss. </a:t>
            </a: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Number of miss predecessors?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List of outstanding L2 Misses</a:t>
            </a: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Hops estimate?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Hops =&gt; ∆X + ∆ Y distance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Use predecessor list to calculate slack hop estimate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0157277"/>
      </p:ext>
    </p:extLst>
  </p:cSld>
  <p:clrMapOvr>
    <a:masterClrMapping/>
  </p:clrMapOvr>
  <p:transition xmlns:p14="http://schemas.microsoft.com/office/powerpoint/2010/main" advTm="2959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Starvation Avoidance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/>
          <a:lstStyle/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Problem: </a:t>
            </a:r>
            <a:r>
              <a:rPr lang="en-US">
                <a:solidFill>
                  <a:srgbClr val="FF0000"/>
                </a:solidFill>
                <a:latin typeface="Perpetua" charset="0"/>
              </a:rPr>
              <a:t>Starvation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Prioritizing packets can lead to starvation</a:t>
            </a:r>
            <a:r>
              <a:rPr lang="en-US">
                <a:solidFill>
                  <a:srgbClr val="FF0000"/>
                </a:solidFill>
                <a:latin typeface="Perpetua" charset="0"/>
              </a:rPr>
              <a:t> </a:t>
            </a:r>
            <a:r>
              <a:rPr lang="en-US">
                <a:latin typeface="Perpetua" charset="0"/>
              </a:rPr>
              <a:t>of lower priority packets</a:t>
            </a:r>
          </a:p>
          <a:p>
            <a:pPr lvl="1"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Solution</a:t>
            </a:r>
            <a:r>
              <a:rPr lang="en-US">
                <a:solidFill>
                  <a:srgbClr val="FF0000"/>
                </a:solidFill>
                <a:latin typeface="Perpetua" charset="0"/>
              </a:rPr>
              <a:t>: Time-Based Packet Batching</a:t>
            </a:r>
            <a:endParaRPr lang="en-US">
              <a:latin typeface="Perpetua" charset="0"/>
            </a:endParaRP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New batches are formed at every T cycles </a:t>
            </a:r>
            <a:endParaRPr lang="en-US" b="1">
              <a:solidFill>
                <a:srgbClr val="002060"/>
              </a:solidFill>
              <a:latin typeface="Perpetua" charset="0"/>
            </a:endParaRPr>
          </a:p>
          <a:p>
            <a:pPr lvl="1" eaLnBrk="1" hangingPunct="1">
              <a:buFont typeface="Wingdings" charset="0"/>
              <a:buChar char="§"/>
            </a:pPr>
            <a:endParaRPr lang="en-US" b="1">
              <a:solidFill>
                <a:srgbClr val="002060"/>
              </a:solidFill>
              <a:latin typeface="Perpetua" charset="0"/>
            </a:endParaRP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Packets of older batches are prioritized over younger batches</a:t>
            </a:r>
          </a:p>
          <a:p>
            <a:pPr lvl="1" eaLnBrk="1" hangingPunct="1">
              <a:buFont typeface="Wingdings" charset="0"/>
              <a:buNone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266713"/>
      </p:ext>
    </p:extLst>
  </p:cSld>
  <p:clrMapOvr>
    <a:masterClrMapping/>
  </p:clrMapOvr>
  <p:transition xmlns:p14="http://schemas.microsoft.com/office/powerpoint/2010/main" advTm="3638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Putting it all together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Tag header of the packet with priority bits before injection</a:t>
            </a:r>
          </a:p>
          <a:p>
            <a:pPr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Priority(P)?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P’s batch  				           </a:t>
            </a:r>
            <a:r>
              <a:rPr lang="en-US" i="1">
                <a:latin typeface="Perpetua" charset="0"/>
              </a:rPr>
              <a:t>(highest priority)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P’s Slack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Local Round-Robin                                        </a:t>
            </a:r>
            <a:r>
              <a:rPr lang="en-US" sz="2200" i="1">
                <a:latin typeface="Perpetua" charset="0"/>
              </a:rPr>
              <a:t>(final tie breaker)</a:t>
            </a:r>
          </a:p>
          <a:p>
            <a:pPr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57700" y="1981200"/>
            <a:ext cx="822325" cy="533400"/>
          </a:xfrm>
          <a:prstGeom prst="rect">
            <a:avLst/>
          </a:prstGeom>
          <a:solidFill>
            <a:srgbClr val="C8960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Perpetua"/>
              </a:rPr>
              <a:t>PredL2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Perpetua"/>
              </a:rPr>
              <a:t>(2 bits)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91138" y="1981200"/>
            <a:ext cx="820737" cy="533400"/>
          </a:xfrm>
          <a:prstGeom prst="rect">
            <a:avLst/>
          </a:prstGeom>
          <a:solidFill>
            <a:srgbClr val="FF99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MyL2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(1 bit)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49975" y="1981200"/>
            <a:ext cx="1279525" cy="5334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prstClr val="black"/>
                </a:solidFill>
                <a:latin typeface="Perpetua"/>
              </a:rPr>
              <a:t>HopEstimate</a:t>
            </a:r>
            <a:endParaRPr lang="en-US" dirty="0">
              <a:solidFill>
                <a:prstClr val="black"/>
              </a:solidFill>
              <a:latin typeface="Perpetu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Perpetua"/>
              </a:rPr>
              <a:t>(2 bits)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81400" y="1981200"/>
            <a:ext cx="822325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Perpetua"/>
              </a:rPr>
              <a:t>Batch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Perpetua"/>
              </a:rPr>
              <a:t>(3 bits)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69988" y="2017713"/>
            <a:ext cx="1954212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latin typeface="Perpetua"/>
              </a:rPr>
              <a:t>Priority (P) =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6784966"/>
      </p:ext>
    </p:extLst>
  </p:cSld>
  <p:clrMapOvr>
    <a:masterClrMapping/>
  </p:clrMapOvr>
  <p:transition xmlns:p14="http://schemas.microsoft.com/office/powerpoint/2010/main" advTm="1296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Introduction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Packet Scheduling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Memory Level Parallelism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Aérgia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Concept of Slack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Estimating Slack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Evaluation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  <a:cs typeface="+mn-cs"/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527447"/>
      </p:ext>
    </p:extLst>
  </p:cSld>
  <p:clrMapOvr>
    <a:masterClrMapping/>
  </p:clrMapOvr>
  <p:transition xmlns:p14="http://schemas.microsoft.com/office/powerpoint/2010/main" advTm="874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Evaluation Methodology</a:t>
            </a:r>
          </a:p>
        </p:txBody>
      </p:sp>
      <p:sp>
        <p:nvSpPr>
          <p:cNvPr id="263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64-core system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x86 processor model based on Intel Pentium M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2 GHz processor, 128-entry instruction window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32KB private L1 and 1MB per core shared L2 caches, 32  miss buffers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4GB DRAM, 320 cycle access latency, 4 on-chip DRAM controllers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Detailed Network-on-Chip model 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2-stage routers (with speculation  and look ahead routing)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Wormhole switching (8 flit data packets)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Virtual channel flow control (6 VCs, 5 flit buffer depth)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8x8 Mesh (128 bit bi-directional channels)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Benchmarks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Multiprogrammed scientific, server, desktop workloads (35 applications)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US" sz="2000">
                <a:latin typeface="Perpetua" charset="0"/>
              </a:rPr>
              <a:t>96 workload combinations</a:t>
            </a:r>
          </a:p>
        </p:txBody>
      </p:sp>
    </p:spTree>
    <p:extLst>
      <p:ext uri="{BB962C8B-B14F-4D97-AF65-F5344CB8AC3E}">
        <p14:creationId xmlns:p14="http://schemas.microsoft.com/office/powerpoint/2010/main" val="3195597143"/>
      </p:ext>
    </p:extLst>
  </p:cSld>
  <p:clrMapOvr>
    <a:masterClrMapping/>
  </p:clrMapOvr>
  <p:transition xmlns:p14="http://schemas.microsoft.com/office/powerpoint/2010/main" advTm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Qualitative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8229600" cy="5181600"/>
          </a:xfrm>
        </p:spPr>
        <p:txBody>
          <a:bodyPr/>
          <a:lstStyle/>
          <a:p>
            <a:pPr eaLnBrk="1" hangingPunct="1">
              <a:buFont typeface="Wingdings" charset="0"/>
              <a:buChar char="§"/>
            </a:pPr>
            <a:r>
              <a:rPr lang="en-US" b="1">
                <a:latin typeface="Perpetua" charset="0"/>
              </a:rPr>
              <a:t>Round Robin &amp; Age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Local and application oblivious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Age is biased towards heavy applications</a:t>
            </a:r>
          </a:p>
          <a:p>
            <a:pPr eaLnBrk="1" hangingPunct="1">
              <a:buFont typeface="Wingdings" charset="0"/>
              <a:buChar char="§"/>
            </a:pPr>
            <a:r>
              <a:rPr lang="en-US" b="1">
                <a:latin typeface="Perpetua" charset="0"/>
              </a:rPr>
              <a:t>Globally Synchronized Frames (GSF) </a:t>
            </a:r>
            <a:br>
              <a:rPr lang="en-US" b="1">
                <a:latin typeface="Perpetua" charset="0"/>
              </a:rPr>
            </a:br>
            <a:r>
              <a:rPr lang="en-US" sz="1600">
                <a:latin typeface="Perpetua" charset="0"/>
              </a:rPr>
              <a:t>[Lee et al., ISCA 2008]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Provides </a:t>
            </a:r>
            <a:r>
              <a:rPr lang="en-US">
                <a:solidFill>
                  <a:srgbClr val="FF0000"/>
                </a:solidFill>
                <a:latin typeface="Perpetua" charset="0"/>
              </a:rPr>
              <a:t>bandwidth fairness </a:t>
            </a:r>
            <a:r>
              <a:rPr lang="en-US">
                <a:latin typeface="Perpetua" charset="0"/>
              </a:rPr>
              <a:t>at the expense of </a:t>
            </a:r>
            <a:r>
              <a:rPr lang="en-US">
                <a:solidFill>
                  <a:srgbClr val="FF0000"/>
                </a:solidFill>
                <a:latin typeface="Perpetua" charset="0"/>
              </a:rPr>
              <a:t>system performance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Penalizes heavy and bursty applications </a:t>
            </a:r>
          </a:p>
          <a:p>
            <a:pPr eaLnBrk="1" hangingPunct="1">
              <a:buFont typeface="Wingdings" charset="0"/>
              <a:buChar char="§"/>
            </a:pPr>
            <a:r>
              <a:rPr lang="en-US" b="1">
                <a:latin typeface="Perpetua" charset="0"/>
              </a:rPr>
              <a:t>Application-Aware Prioritization Policies (SJF) </a:t>
            </a:r>
            <a:br>
              <a:rPr lang="en-US" b="1">
                <a:latin typeface="Perpetua" charset="0"/>
              </a:rPr>
            </a:br>
            <a:r>
              <a:rPr lang="en-US" sz="1600">
                <a:latin typeface="Perpetua" charset="0"/>
              </a:rPr>
              <a:t>[Das et al., MICRO 2009]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solidFill>
                  <a:srgbClr val="FF0000"/>
                </a:solidFill>
                <a:latin typeface="Perpetua" charset="0"/>
              </a:rPr>
              <a:t>Shortest-Job-First Principle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>
                <a:latin typeface="Perpetua" charset="0"/>
              </a:rPr>
              <a:t>Packet scheduling policies which prioritize network sensitive applications which inject lower load </a:t>
            </a:r>
          </a:p>
          <a:p>
            <a:pPr lvl="1" eaLnBrk="1" hangingPunct="1">
              <a:buFont typeface="Wingdings" charset="0"/>
              <a:buChar char="§"/>
            </a:pPr>
            <a:endParaRPr lang="en-US" sz="2000">
              <a:latin typeface="Perpetua" charset="0"/>
            </a:endParaRPr>
          </a:p>
          <a:p>
            <a:pPr lvl="1" eaLnBrk="1" hangingPunct="1">
              <a:buFont typeface="Wingdings" charset="0"/>
              <a:buChar char="§"/>
            </a:pPr>
            <a:endParaRPr lang="en-US">
              <a:latin typeface="Perpetu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1149071"/>
      </p:ext>
    </p:extLst>
  </p:cSld>
  <p:clrMapOvr>
    <a:masterClrMapping/>
  </p:clrMapOvr>
  <p:transition xmlns:p14="http://schemas.microsoft.com/office/powerpoint/2010/main" advTm="8045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System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§"/>
            </a:pPr>
            <a:endParaRPr lang="en-US" sz="2400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SJF</a:t>
            </a:r>
            <a:r>
              <a:rPr lang="en-US" sz="2400">
                <a:solidFill>
                  <a:srgbClr val="FF0000"/>
                </a:solidFill>
                <a:latin typeface="Perpetua" charset="0"/>
              </a:rPr>
              <a:t> </a:t>
            </a:r>
            <a:r>
              <a:rPr lang="en-US" sz="2400">
                <a:latin typeface="Perpetua" charset="0"/>
              </a:rPr>
              <a:t>provides 8.9% improvement</a:t>
            </a:r>
            <a:br>
              <a:rPr lang="en-US" sz="2400">
                <a:latin typeface="Perpetua" charset="0"/>
              </a:rPr>
            </a:br>
            <a:r>
              <a:rPr lang="en-US" sz="2400">
                <a:latin typeface="Perpetua" charset="0"/>
              </a:rPr>
              <a:t>in weighted speedup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Aérgia improves system </a:t>
            </a:r>
            <a:br>
              <a:rPr lang="en-US" sz="2400">
                <a:latin typeface="Perpetua" charset="0"/>
              </a:rPr>
            </a:br>
            <a:r>
              <a:rPr lang="en-US" sz="2400">
                <a:latin typeface="Perpetua" charset="0"/>
              </a:rPr>
              <a:t>throughput by 10.3%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Aérgia+SJF improves system </a:t>
            </a:r>
            <a:br>
              <a:rPr lang="en-US" sz="2400">
                <a:latin typeface="Perpetua" charset="0"/>
              </a:rPr>
            </a:br>
            <a:r>
              <a:rPr lang="en-US" sz="2400">
                <a:latin typeface="Perpetua" charset="0"/>
              </a:rPr>
              <a:t>throughput by 16.1%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0" y="685800"/>
          <a:ext cx="3657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rot="16200000" flipV="1">
            <a:off x="7640638" y="2425700"/>
            <a:ext cx="320675" cy="31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8001794" y="2405857"/>
            <a:ext cx="371475" cy="15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rot="5400000" flipH="1" flipV="1">
            <a:off x="8277225" y="2298701"/>
            <a:ext cx="579437" cy="476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7"/>
          <p:cNvCxnSpPr/>
          <p:nvPr/>
        </p:nvCxnSpPr>
        <p:spPr>
          <a:xfrm>
            <a:off x="7239000" y="2590800"/>
            <a:ext cx="1524000" cy="793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18309190"/>
      </p:ext>
    </p:extLst>
  </p:cSld>
  <p:clrMapOvr>
    <a:masterClrMapping/>
  </p:clrMapOvr>
  <p:transition xmlns:p14="http://schemas.microsoft.com/office/powerpoint/2010/main" advTm="2575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Network Unfairness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§"/>
            </a:pPr>
            <a:endParaRPr lang="en-US" sz="2400">
              <a:latin typeface="Perpetua" charset="0"/>
            </a:endParaRPr>
          </a:p>
          <a:p>
            <a:pPr eaLnBrk="1" hangingPunct="1"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SJF does not imbalance</a:t>
            </a:r>
            <a:br>
              <a:rPr lang="en-US" sz="2400">
                <a:latin typeface="Perpetua" charset="0"/>
              </a:rPr>
            </a:br>
            <a:r>
              <a:rPr lang="en-US" sz="2400">
                <a:latin typeface="Perpetua" charset="0"/>
              </a:rPr>
              <a:t> network fairness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Aergia improves network</a:t>
            </a:r>
            <a:br>
              <a:rPr lang="en-US" sz="2400">
                <a:latin typeface="Perpetua" charset="0"/>
              </a:rPr>
            </a:br>
            <a:r>
              <a:rPr lang="en-US" sz="2400">
                <a:latin typeface="Perpetua" charset="0"/>
              </a:rPr>
              <a:t>unfairness by 1.5X</a:t>
            </a:r>
          </a:p>
          <a:p>
            <a:pPr eaLnBrk="1" hangingPunct="1">
              <a:buFont typeface="Wingdings" charset="0"/>
              <a:buChar char="§"/>
            </a:pPr>
            <a:r>
              <a:rPr lang="en-US" sz="2400">
                <a:latin typeface="Perpetua" charset="0"/>
              </a:rPr>
              <a:t>SJF+Aergia improves </a:t>
            </a:r>
            <a:br>
              <a:rPr lang="en-US" sz="2400">
                <a:latin typeface="Perpetua" charset="0"/>
              </a:rPr>
            </a:br>
            <a:r>
              <a:rPr lang="en-US" sz="2400">
                <a:latin typeface="Perpetua" charset="0"/>
              </a:rPr>
              <a:t>network unfairness by 1.3X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158154" y="533399"/>
          <a:ext cx="3827585" cy="6054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224588" y="2566988"/>
            <a:ext cx="252095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rot="16200000" flipH="1">
            <a:off x="7503319" y="3142456"/>
            <a:ext cx="1138238" cy="95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rot="5400000">
            <a:off x="8121651" y="2921000"/>
            <a:ext cx="715962" cy="79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426668581"/>
      </p:ext>
    </p:extLst>
  </p:cSld>
  <p:clrMapOvr>
    <a:masterClrMapping/>
  </p:clrMapOvr>
  <p:transition xmlns:p14="http://schemas.microsoft.com/office/powerpoint/2010/main" advTm="4652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Franklin Gothic Book" charset="0"/>
              </a:rPr>
              <a:t>Conclusions &amp; Future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Packets have different criticality, yet </a:t>
            </a:r>
            <a:r>
              <a:rPr lang="en-US" dirty="0" smtClean="0">
                <a:ea typeface="+mn-ea"/>
                <a:cs typeface="+mn-cs"/>
                <a:sym typeface="Wingdings" pitchFamily="2" charset="2"/>
              </a:rPr>
              <a:t>e</a:t>
            </a:r>
            <a:r>
              <a:rPr lang="en-US" dirty="0" smtClean="0">
                <a:ea typeface="+mn-ea"/>
                <a:cs typeface="+mn-cs"/>
              </a:rPr>
              <a:t>xisting packet scheduling policies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</a:rPr>
              <a:t>treat all packets equally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ea typeface="+mn-ea"/>
                <a:cs typeface="+mn-cs"/>
                <a:sym typeface="Wingdings" pitchFamily="2" charset="2"/>
              </a:rPr>
              <a:t> </a:t>
            </a:r>
            <a:endParaRPr lang="en-US" b="1" dirty="0" smtClean="0">
              <a:solidFill>
                <a:schemeClr val="accent3">
                  <a:lumMod val="75000"/>
                </a:schemeClr>
              </a:solidFill>
              <a:ea typeface="+mn-ea"/>
              <a:cs typeface="+mn-c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We propose a new approach to packet scheduling in </a:t>
            </a:r>
            <a:r>
              <a:rPr lang="en-US" dirty="0" err="1" smtClean="0">
                <a:ea typeface="+mn-ea"/>
                <a:cs typeface="+mn-cs"/>
              </a:rPr>
              <a:t>NoCs</a:t>
            </a:r>
            <a:endParaRPr lang="en-US" dirty="0" smtClean="0">
              <a:ea typeface="+mn-ea"/>
              <a:cs typeface="+mn-cs"/>
            </a:endParaRP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We define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Slack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</a:t>
            </a:r>
            <a:r>
              <a:rPr lang="en-US" dirty="0" smtClean="0">
                <a:ea typeface="+mn-ea"/>
              </a:rPr>
              <a:t>as a key measure that characterizes the relative importance of a packet.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We propose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Aérgia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rPr>
              <a:t> </a:t>
            </a:r>
            <a:r>
              <a:rPr lang="en-US" dirty="0" smtClean="0">
                <a:ea typeface="+mn-ea"/>
              </a:rPr>
              <a:t>a novel architecture to accelerate low slack critical packets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  <a:cs typeface="+mn-cs"/>
              </a:rPr>
              <a:t>Result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Improves system performance: 16.1% 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Improves network fairness: 30.8%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7648728"/>
      </p:ext>
    </p:extLst>
  </p:cSld>
  <p:clrMapOvr>
    <a:masterClrMapping/>
  </p:clrMapOvr>
  <p:transition xmlns:p14="http://schemas.microsoft.com/office/powerpoint/2010/main" advTm="2672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0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28800"/>
            <a:ext cx="8428037" cy="1720850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  <a:ea typeface="ＭＳ Ｐゴシック" charset="0"/>
                <a:cs typeface="ＭＳ Ｐゴシック" charset="0"/>
              </a:rPr>
              <a:t>Express-Cube Topologies</a:t>
            </a:r>
          </a:p>
        </p:txBody>
      </p:sp>
      <p:sp>
        <p:nvSpPr>
          <p:cNvPr id="27341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3411" name="Rectangle 3"/>
          <p:cNvSpPr>
            <a:spLocks noChangeArrowheads="1"/>
          </p:cNvSpPr>
          <p:nvPr/>
        </p:nvSpPr>
        <p:spPr bwMode="auto">
          <a:xfrm>
            <a:off x="228600" y="4876800"/>
            <a:ext cx="868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endParaRPr lang="en-US" altLang="ja-JP" smtClean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273412" name="Rectangle 1"/>
          <p:cNvSpPr>
            <a:spLocks noChangeArrowheads="1"/>
          </p:cNvSpPr>
          <p:nvPr/>
        </p:nvSpPr>
        <p:spPr bwMode="auto">
          <a:xfrm>
            <a:off x="76200" y="4887913"/>
            <a:ext cx="876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 algn="ctr"/>
            <a:r>
              <a:rPr lang="en-US" dirty="0"/>
              <a:t>Boris Grot, Joel </a:t>
            </a:r>
            <a:r>
              <a:rPr lang="en-US" dirty="0" err="1"/>
              <a:t>Hestness</a:t>
            </a:r>
            <a:r>
              <a:rPr lang="en-US" dirty="0"/>
              <a:t>, Stephen W. </a:t>
            </a:r>
            <a:r>
              <a:rPr lang="en-US" dirty="0" err="1"/>
              <a:t>Keckler</a:t>
            </a:r>
            <a:r>
              <a:rPr lang="en-US" dirty="0"/>
              <a:t>, and </a:t>
            </a:r>
            <a:r>
              <a:rPr lang="en-US" u="sng" dirty="0"/>
              <a:t>Onur Mutlu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hlinkClick r:id="rId3"/>
              </a:rPr>
              <a:t>"Express Cube Topologies for On-Chip Interconnects"</a:t>
            </a:r>
            <a:r>
              <a:rPr lang="en-US" dirty="0"/>
              <a:t> 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4"/>
              </a:rPr>
              <a:t>15th International Symposium on High-Performance Computer Architecture</a:t>
            </a:r>
            <a:r>
              <a:rPr lang="en-US" i="1" dirty="0"/>
              <a:t> (</a:t>
            </a:r>
            <a:r>
              <a:rPr lang="en-US" b="1" i="1" dirty="0"/>
              <a:t>HPCA</a:t>
            </a:r>
            <a:r>
              <a:rPr lang="en-US" i="1" dirty="0"/>
              <a:t>)</a:t>
            </a:r>
            <a:r>
              <a:rPr lang="en-US" dirty="0"/>
              <a:t>, pages 163-174, Raleigh, NC, February 2009. </a:t>
            </a:r>
            <a:r>
              <a:rPr lang="en-US" dirty="0">
                <a:hlinkClick r:id="rId5"/>
              </a:rPr>
              <a:t>Slides (ppt)</a:t>
            </a:r>
            <a:endParaRPr lang="en-US" altLang="ja-JP" dirty="0" smtClean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03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75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0AE466-6CAF-BD48-AB0E-BB330779A6AB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232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754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2-D Mesh</a:t>
            </a:r>
          </a:p>
        </p:txBody>
      </p:sp>
      <p:graphicFrame>
        <p:nvGraphicFramePr>
          <p:cNvPr id="275461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27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6690" name="Visio" r:id="rId4" imgW="3517900" imgH="3568700" progId="Visio.Drawing.11">
                  <p:embed/>
                </p:oleObj>
              </mc:Choice>
              <mc:Fallback>
                <p:oleObj name="Visio" r:id="rId4" imgW="3517900" imgH="3568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27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5462" name="Straight Connector 11"/>
          <p:cNvCxnSpPr>
            <a:cxnSpLocks noChangeShapeType="1"/>
          </p:cNvCxnSpPr>
          <p:nvPr/>
        </p:nvCxnSpPr>
        <p:spPr bwMode="auto">
          <a:xfrm>
            <a:off x="3048000" y="4495800"/>
            <a:ext cx="1981200" cy="1905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5463" name="Straight Connector 12"/>
          <p:cNvCxnSpPr>
            <a:cxnSpLocks noChangeShapeType="1"/>
          </p:cNvCxnSpPr>
          <p:nvPr/>
        </p:nvCxnSpPr>
        <p:spPr bwMode="auto">
          <a:xfrm flipV="1">
            <a:off x="3276600" y="3276600"/>
            <a:ext cx="175260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5464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65488"/>
            <a:ext cx="2743200" cy="3135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937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495800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Pros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Low design &amp; layout complexity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Simple, fast routers</a:t>
            </a:r>
          </a:p>
          <a:p>
            <a:pPr eaLnBrk="1" hangingPunct="1"/>
            <a:r>
              <a:rPr lang="en-US">
                <a:latin typeface="Verdana" charset="0"/>
              </a:rPr>
              <a:t>Cons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Large diameter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Energy &amp; latency impact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775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D2F867B-DC21-9B45-BF21-25788B246F76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233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775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2-D Mesh</a:t>
            </a:r>
          </a:p>
        </p:txBody>
      </p:sp>
      <p:graphicFrame>
        <p:nvGraphicFramePr>
          <p:cNvPr id="277510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27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8738" name="Visio" r:id="rId4" imgW="3517900" imgH="3568700" progId="Visio.Drawing.11">
                  <p:embed/>
                </p:oleObj>
              </mc:Choice>
              <mc:Fallback>
                <p:oleObj name="Visio" r:id="rId4" imgW="3517900" imgH="3568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27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8992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3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695825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Pros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Multiple </a:t>
            </a:r>
            <a:r>
              <a:rPr lang="en-US" i="1">
                <a:latin typeface="Verdana" charset="0"/>
                <a:cs typeface="Lucida Sans Unicode" charset="0"/>
              </a:rPr>
              <a:t>terminals</a:t>
            </a:r>
            <a:r>
              <a:rPr lang="en-US">
                <a:latin typeface="Verdana" charset="0"/>
                <a:cs typeface="Lucida Sans Unicode" charset="0"/>
              </a:rPr>
              <a:t> attached to a router node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Fast nearest-neighbor communication via the crossbar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Hop count reduction proportional to </a:t>
            </a:r>
            <a:r>
              <a:rPr lang="en-US" i="1">
                <a:latin typeface="Verdana" charset="0"/>
                <a:cs typeface="Lucida Sans Unicode" charset="0"/>
              </a:rPr>
              <a:t>concentration</a:t>
            </a:r>
            <a:r>
              <a:rPr lang="en-US">
                <a:latin typeface="Verdana" charset="0"/>
                <a:cs typeface="Lucida Sans Unicode" charset="0"/>
              </a:rPr>
              <a:t> degree</a:t>
            </a:r>
          </a:p>
          <a:p>
            <a:pPr eaLnBrk="1" hangingPunct="1"/>
            <a:r>
              <a:rPr lang="en-US">
                <a:latin typeface="Verdana" charset="0"/>
              </a:rPr>
              <a:t>Cons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Benefits limited by crossbar complexity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7955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190B676-E51F-A347-A648-BA47A0F13494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234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79557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Concentration </a:t>
            </a:r>
            <a:r>
              <a:rPr lang="en-US" sz="3800" i="1">
                <a:latin typeface="Garamond" charset="0"/>
              </a:rPr>
              <a:t>(Balfour </a:t>
            </a:r>
            <a:r>
              <a:rPr lang="en-US" sz="3600" i="1">
                <a:latin typeface="Angsana New" charset="0"/>
                <a:cs typeface="Angsana New" charset="0"/>
              </a:rPr>
              <a:t>&amp;</a:t>
            </a:r>
            <a:r>
              <a:rPr lang="en-US" sz="3800" i="1">
                <a:latin typeface="Garamond" charset="0"/>
              </a:rPr>
              <a:t> Dally, </a:t>
            </a:r>
            <a:r>
              <a:rPr lang="en-US" sz="3600" i="1">
                <a:latin typeface="Garamond" charset="0"/>
              </a:rPr>
              <a:t>ICS </a:t>
            </a:r>
            <a:r>
              <a:rPr lang="ja-JP" altLang="en-US" sz="3600" i="1">
                <a:latin typeface="Garamond" charset="0"/>
              </a:rPr>
              <a:t>‘</a:t>
            </a:r>
            <a:r>
              <a:rPr lang="en-US" altLang="ja-JP" sz="3600" i="1">
                <a:latin typeface="Garamond" charset="0"/>
              </a:rPr>
              <a:t>06</a:t>
            </a:r>
            <a:r>
              <a:rPr lang="en-US" altLang="ja-JP" sz="3800" i="1">
                <a:latin typeface="Garamond" charset="0"/>
              </a:rPr>
              <a:t>)</a:t>
            </a:r>
            <a:endParaRPr lang="en-US" sz="3800" i="1">
              <a:latin typeface="Garamond" charset="0"/>
            </a:endParaRPr>
          </a:p>
        </p:txBody>
      </p:sp>
      <p:graphicFrame>
        <p:nvGraphicFramePr>
          <p:cNvPr id="279558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0786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29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7948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816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E5F79D7-DA55-084E-9794-95E14E0818AC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235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81604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Concentration</a:t>
            </a:r>
            <a:endParaRPr lang="en-US" sz="3800" i="1">
              <a:latin typeface="Garamond" charset="0"/>
            </a:endParaRPr>
          </a:p>
        </p:txBody>
      </p:sp>
      <p:graphicFrame>
        <p:nvGraphicFramePr>
          <p:cNvPr id="281605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34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29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6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495800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Side-effects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Fewer channels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Greater channel width</a:t>
            </a:r>
          </a:p>
        </p:txBody>
      </p:sp>
    </p:spTree>
    <p:extLst>
      <p:ext uri="{BB962C8B-B14F-4D97-AF65-F5344CB8AC3E}">
        <p14:creationId xmlns:p14="http://schemas.microsoft.com/office/powerpoint/2010/main" val="292234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836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140B2B-54D8-2641-874F-8E339594C15B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236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283651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CC6600"/>
                </a:solidFill>
                <a:cs typeface="Arial" charset="0"/>
              </a:rPr>
              <a:t>HPCA </a:t>
            </a:r>
            <a:r>
              <a:rPr lang="ja-JP" altLang="en-US" sz="1200">
                <a:solidFill>
                  <a:srgbClr val="CC6600"/>
                </a:solidFill>
                <a:cs typeface="Arial" charset="0"/>
              </a:rPr>
              <a:t>‘</a:t>
            </a:r>
            <a:r>
              <a:rPr lang="en-US" altLang="ja-JP" sz="1200">
                <a:solidFill>
                  <a:srgbClr val="CC6600"/>
                </a:solidFill>
                <a:cs typeface="Arial" charset="0"/>
              </a:rPr>
              <a:t>09</a:t>
            </a:r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283652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Replication</a:t>
            </a:r>
            <a:endParaRPr lang="en-US" sz="3800" i="1">
              <a:latin typeface="Garamond" charset="0"/>
            </a:endParaRPr>
          </a:p>
        </p:txBody>
      </p:sp>
      <p:sp>
        <p:nvSpPr>
          <p:cNvPr id="283653" name="TextBox 7"/>
          <p:cNvSpPr txBox="1">
            <a:spLocks noChangeArrowheads="1"/>
          </p:cNvSpPr>
          <p:nvPr/>
        </p:nvSpPr>
        <p:spPr bwMode="auto">
          <a:xfrm>
            <a:off x="1447800" y="5116513"/>
            <a:ext cx="1371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smtClean="0">
                <a:solidFill>
                  <a:srgbClr val="000000"/>
                </a:solidFill>
                <a:latin typeface="Verdana" charset="0"/>
                <a:cs typeface="Arial" charset="0"/>
              </a:rPr>
              <a:t>CMesh-X2</a:t>
            </a:r>
          </a:p>
        </p:txBody>
      </p:sp>
      <p:graphicFrame>
        <p:nvGraphicFramePr>
          <p:cNvPr id="283654" name="Content Placeholder 11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82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29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55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495800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Benefits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Restores bisection channel count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Restores channel width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Reduced crossbar complexity</a:t>
            </a:r>
          </a:p>
        </p:txBody>
      </p:sp>
    </p:spTree>
    <p:extLst>
      <p:ext uri="{BB962C8B-B14F-4D97-AF65-F5344CB8AC3E}">
        <p14:creationId xmlns:p14="http://schemas.microsoft.com/office/powerpoint/2010/main" val="131739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856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B6BA87-FBE1-F84A-8C49-A05012B5AEF1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237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85700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0772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Flattened Butterfly </a:t>
            </a:r>
            <a:r>
              <a:rPr lang="en-US" sz="3800" i="1">
                <a:latin typeface="Garamond" charset="0"/>
              </a:rPr>
              <a:t>(Kim et al., Micro </a:t>
            </a:r>
            <a:r>
              <a:rPr lang="ja-JP" altLang="en-US" sz="3800" i="1">
                <a:latin typeface="Garamond" charset="0"/>
              </a:rPr>
              <a:t>‘</a:t>
            </a:r>
            <a:r>
              <a:rPr lang="en-US" altLang="ja-JP" sz="3800" i="1">
                <a:latin typeface="Garamond" charset="0"/>
              </a:rPr>
              <a:t>07)</a:t>
            </a:r>
            <a:endParaRPr lang="en-US" sz="3800">
              <a:latin typeface="Garamond" charset="0"/>
            </a:endParaRPr>
          </a:p>
        </p:txBody>
      </p:sp>
      <p:graphicFrame>
        <p:nvGraphicFramePr>
          <p:cNvPr id="285701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930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702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495800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Objectives: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Improve connectivity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Exploit the wire budget</a:t>
            </a:r>
          </a:p>
        </p:txBody>
      </p:sp>
    </p:spTree>
    <p:extLst>
      <p:ext uri="{BB962C8B-B14F-4D97-AF65-F5344CB8AC3E}">
        <p14:creationId xmlns:p14="http://schemas.microsoft.com/office/powerpoint/2010/main" val="275052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877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9EB29B-1022-9645-9B01-FC9BC1C33B8C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238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87748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0772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Flattened Butterfly </a:t>
            </a:r>
            <a:r>
              <a:rPr lang="en-US" sz="3800" i="1">
                <a:latin typeface="Garamond" charset="0"/>
              </a:rPr>
              <a:t>(Kim et al., Micro </a:t>
            </a:r>
            <a:r>
              <a:rPr lang="ja-JP" altLang="en-US" sz="3800" i="1">
                <a:latin typeface="Garamond" charset="0"/>
              </a:rPr>
              <a:t>‘</a:t>
            </a:r>
            <a:r>
              <a:rPr lang="en-US" altLang="ja-JP" sz="3800" i="1">
                <a:latin typeface="Garamond" charset="0"/>
              </a:rPr>
              <a:t>07)</a:t>
            </a:r>
            <a:endParaRPr lang="en-US" sz="3800">
              <a:latin typeface="Garamond" charset="0"/>
            </a:endParaRPr>
          </a:p>
        </p:txBody>
      </p:sp>
      <p:graphicFrame>
        <p:nvGraphicFramePr>
          <p:cNvPr id="287749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978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0933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897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BA1B23B-6424-7B4F-92B8-0DE0B04152EC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239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89796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0772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Flattened Butterfly </a:t>
            </a:r>
            <a:r>
              <a:rPr lang="en-US" sz="3800" i="1">
                <a:latin typeface="Garamond" charset="0"/>
              </a:rPr>
              <a:t>(Kim et al., Micro </a:t>
            </a:r>
            <a:r>
              <a:rPr lang="ja-JP" altLang="en-US" sz="3800" i="1">
                <a:latin typeface="Garamond" charset="0"/>
              </a:rPr>
              <a:t>‘</a:t>
            </a:r>
            <a:r>
              <a:rPr lang="en-US" altLang="ja-JP" sz="3800" i="1">
                <a:latin typeface="Garamond" charset="0"/>
              </a:rPr>
              <a:t>07)</a:t>
            </a:r>
            <a:endParaRPr lang="en-US" sz="3800">
              <a:latin typeface="Garamond" charset="0"/>
            </a:endParaRPr>
          </a:p>
        </p:txBody>
      </p:sp>
      <p:graphicFrame>
        <p:nvGraphicFramePr>
          <p:cNvPr id="289797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026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369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918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9F513F8-AA27-354C-AB24-AB4AEACF62BB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240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91844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0772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Flattened Butterfly </a:t>
            </a:r>
            <a:r>
              <a:rPr lang="en-US" sz="3800" i="1">
                <a:latin typeface="Garamond" charset="0"/>
              </a:rPr>
              <a:t>(Kim et al., Micro </a:t>
            </a:r>
            <a:r>
              <a:rPr lang="ja-JP" altLang="en-US" sz="3800" i="1">
                <a:latin typeface="Garamond" charset="0"/>
              </a:rPr>
              <a:t>‘</a:t>
            </a:r>
            <a:r>
              <a:rPr lang="en-US" altLang="ja-JP" sz="3800" i="1">
                <a:latin typeface="Garamond" charset="0"/>
              </a:rPr>
              <a:t>07)</a:t>
            </a:r>
            <a:endParaRPr lang="en-US" sz="3800">
              <a:latin typeface="Garamond" charset="0"/>
            </a:endParaRPr>
          </a:p>
        </p:txBody>
      </p:sp>
      <p:graphicFrame>
        <p:nvGraphicFramePr>
          <p:cNvPr id="291845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74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5136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93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90FA2B-B455-5A4B-9FBB-119592803CB2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241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93892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0772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Flattened Butterfly </a:t>
            </a:r>
            <a:r>
              <a:rPr lang="en-US" sz="3800" i="1">
                <a:latin typeface="Garamond" charset="0"/>
              </a:rPr>
              <a:t>(Kim et al., Micro </a:t>
            </a:r>
            <a:r>
              <a:rPr lang="ja-JP" altLang="en-US" sz="3800" i="1">
                <a:latin typeface="Garamond" charset="0"/>
              </a:rPr>
              <a:t>‘</a:t>
            </a:r>
            <a:r>
              <a:rPr lang="en-US" altLang="ja-JP" sz="3800" i="1">
                <a:latin typeface="Garamond" charset="0"/>
              </a:rPr>
              <a:t>07)</a:t>
            </a:r>
            <a:endParaRPr lang="en-US" sz="3800">
              <a:latin typeface="Garamond" charset="0"/>
            </a:endParaRPr>
          </a:p>
        </p:txBody>
      </p:sp>
      <p:graphicFrame>
        <p:nvGraphicFramePr>
          <p:cNvPr id="293893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122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572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7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543425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Pros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Excellent connectivity 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Low diameter: 2 hops</a:t>
            </a:r>
          </a:p>
          <a:p>
            <a:pPr eaLnBrk="1" hangingPunct="1"/>
            <a:r>
              <a:rPr lang="en-US">
                <a:latin typeface="Verdana" charset="0"/>
              </a:rPr>
              <a:t>Cons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High channel count: </a:t>
            </a:r>
            <a:br>
              <a:rPr lang="en-US">
                <a:latin typeface="Verdana" charset="0"/>
                <a:cs typeface="Lucida Sans Unicode" charset="0"/>
              </a:rPr>
            </a:br>
            <a:r>
              <a:rPr lang="en-US" i="1">
                <a:latin typeface="Verdana" charset="0"/>
                <a:cs typeface="Lucida Sans Unicode" charset="0"/>
              </a:rPr>
              <a:t>k</a:t>
            </a:r>
            <a:r>
              <a:rPr lang="en-US" baseline="30000">
                <a:latin typeface="Verdana" charset="0"/>
                <a:cs typeface="Lucida Sans Unicode" charset="0"/>
              </a:rPr>
              <a:t>2</a:t>
            </a:r>
            <a:r>
              <a:rPr lang="en-US">
                <a:latin typeface="Verdana" charset="0"/>
                <a:cs typeface="Lucida Sans Unicode" charset="0"/>
              </a:rPr>
              <a:t>/2 per row/column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Low channel utilization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Increased control (arbitration) complexity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959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167693-6FED-0D46-83E1-CCE6C70B82AA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242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95941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0772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Flattened Butterfly </a:t>
            </a:r>
            <a:r>
              <a:rPr lang="en-US" sz="3800" i="1">
                <a:latin typeface="Garamond" charset="0"/>
              </a:rPr>
              <a:t>(Kim et al., Micro </a:t>
            </a:r>
            <a:r>
              <a:rPr lang="ja-JP" altLang="en-US" sz="3800" i="1">
                <a:latin typeface="Garamond" charset="0"/>
              </a:rPr>
              <a:t>‘</a:t>
            </a:r>
            <a:r>
              <a:rPr lang="en-US" altLang="ja-JP" sz="3800" i="1">
                <a:latin typeface="Garamond" charset="0"/>
              </a:rPr>
              <a:t>07)</a:t>
            </a:r>
            <a:endParaRPr lang="en-US" sz="3800">
              <a:latin typeface="Garamond" charset="0"/>
            </a:endParaRPr>
          </a:p>
        </p:txBody>
      </p:sp>
      <p:graphicFrame>
        <p:nvGraphicFramePr>
          <p:cNvPr id="295942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170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4637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2979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952DCBA-E267-2A45-8F94-FC9DF8CD4E51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243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297988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Multidrop Express Channels (MECS)</a:t>
            </a:r>
          </a:p>
        </p:txBody>
      </p:sp>
      <p:graphicFrame>
        <p:nvGraphicFramePr>
          <p:cNvPr id="297989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9218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990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495800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Objectives: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Connectivity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More scalable channel count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Better channel utilization</a:t>
            </a:r>
          </a:p>
        </p:txBody>
      </p:sp>
    </p:spTree>
    <p:extLst>
      <p:ext uri="{BB962C8B-B14F-4D97-AF65-F5344CB8AC3E}">
        <p14:creationId xmlns:p14="http://schemas.microsoft.com/office/powerpoint/2010/main" val="337367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000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3117970-65E1-C44F-BE5F-3913C9754561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244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00036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Multidrop Express Channels (MECS)</a:t>
            </a:r>
          </a:p>
        </p:txBody>
      </p:sp>
      <p:graphicFrame>
        <p:nvGraphicFramePr>
          <p:cNvPr id="300037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296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61950" y="2133600"/>
            <a:ext cx="3746500" cy="3276600"/>
            <a:chOff x="362712" y="2133600"/>
            <a:chExt cx="3745993" cy="3276600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067467" y="2133600"/>
              <a:ext cx="2133311" cy="304800"/>
            </a:xfrm>
            <a:prstGeom prst="ellipse">
              <a:avLst/>
            </a:prstGeom>
            <a:noFill/>
            <a:ln w="9525">
              <a:solidFill>
                <a:srgbClr val="CC6600"/>
              </a:solidFill>
              <a:prstDash val="dash"/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39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457200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 sz="2400">
                <a:solidFill>
                  <a:srgbClr val="FFFFFF"/>
                </a:solidFill>
                <a:latin typeface="Times New Roman" pitchFamily="16" charset="0"/>
                <a:cs typeface="Lucida Sans Unicode" charset="0"/>
              </a:endParaRPr>
            </a:p>
          </p:txBody>
        </p:sp>
        <p:cxnSp>
          <p:nvCxnSpPr>
            <p:cNvPr id="300041" name="Straight Connector 9"/>
            <p:cNvCxnSpPr>
              <a:cxnSpLocks noChangeShapeType="1"/>
              <a:endCxn id="8" idx="2"/>
            </p:cNvCxnSpPr>
            <p:nvPr/>
          </p:nvCxnSpPr>
          <p:spPr bwMode="auto">
            <a:xfrm rot="5400000" flipH="1" flipV="1">
              <a:off x="-847344" y="3496056"/>
              <a:ext cx="3124200" cy="704088"/>
            </a:xfrm>
            <a:prstGeom prst="line">
              <a:avLst/>
            </a:prstGeom>
            <a:noFill/>
            <a:ln w="9525">
              <a:solidFill>
                <a:srgbClr val="CC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0042" name="Straight Connector 10"/>
            <p:cNvCxnSpPr>
              <a:cxnSpLocks noChangeShapeType="1"/>
              <a:endCxn id="8" idx="6"/>
            </p:cNvCxnSpPr>
            <p:nvPr/>
          </p:nvCxnSpPr>
          <p:spPr bwMode="auto">
            <a:xfrm rot="16200000" flipV="1">
              <a:off x="2098549" y="3387852"/>
              <a:ext cx="3112007" cy="908304"/>
            </a:xfrm>
            <a:prstGeom prst="line">
              <a:avLst/>
            </a:prstGeom>
            <a:noFill/>
            <a:ln w="9525">
              <a:solidFill>
                <a:srgbClr val="CC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77829" name="Object 5"/>
          <p:cNvGraphicFramePr>
            <a:graphicFrameLocks noChangeAspect="1"/>
          </p:cNvGraphicFramePr>
          <p:nvPr/>
        </p:nvGraphicFramePr>
        <p:xfrm>
          <a:off x="304800" y="5351463"/>
          <a:ext cx="4054475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297" name="Visio" r:id="rId6" imgW="2679700" imgH="596900" progId="Visio.Drawing.11">
                  <p:embed/>
                </p:oleObj>
              </mc:Choice>
              <mc:Fallback>
                <p:oleObj name="Visio" r:id="rId6" imgW="2679700" imgH="5969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351463"/>
                        <a:ext cx="4054475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194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020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9E9EF69-C96F-5247-AB33-9B5BB3B95E1D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245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02084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Multidrop Express Channels (MECS)</a:t>
            </a:r>
          </a:p>
        </p:txBody>
      </p:sp>
      <p:graphicFrame>
        <p:nvGraphicFramePr>
          <p:cNvPr id="302085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44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2086" name="Object 5"/>
          <p:cNvGraphicFramePr>
            <a:graphicFrameLocks noChangeAspect="1"/>
          </p:cNvGraphicFramePr>
          <p:nvPr/>
        </p:nvGraphicFramePr>
        <p:xfrm>
          <a:off x="304800" y="5351463"/>
          <a:ext cx="4054475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45" name="Visio" r:id="rId6" imgW="2679700" imgH="596900" progId="Visio.Drawing.11">
                  <p:embed/>
                </p:oleObj>
              </mc:Choice>
              <mc:Fallback>
                <p:oleObj name="Visio" r:id="rId6" imgW="2679700" imgH="5969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351463"/>
                        <a:ext cx="4054475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8532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041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0420F7B-D679-804E-838F-7586A8C17D3F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246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04132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Multidrop Express Channels (MECS)</a:t>
            </a:r>
          </a:p>
        </p:txBody>
      </p:sp>
      <p:graphicFrame>
        <p:nvGraphicFramePr>
          <p:cNvPr id="304133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392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4134" name="Object 3"/>
          <p:cNvGraphicFramePr>
            <a:graphicFrameLocks noChangeAspect="1"/>
          </p:cNvGraphicFramePr>
          <p:nvPr/>
        </p:nvGraphicFramePr>
        <p:xfrm>
          <a:off x="304800" y="5351463"/>
          <a:ext cx="4054475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393" name="Visio" r:id="rId6" imgW="2679700" imgH="596900" progId="Visio.Drawing.11">
                  <p:embed/>
                </p:oleObj>
              </mc:Choice>
              <mc:Fallback>
                <p:oleObj name="Visio" r:id="rId6" imgW="2679700" imgH="5969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351463"/>
                        <a:ext cx="4054475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3572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061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850FE5-36C2-7044-A1D0-AF21969A4C82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247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06180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Multidrop Express Channels (MECS)</a:t>
            </a:r>
          </a:p>
        </p:txBody>
      </p:sp>
      <p:graphicFrame>
        <p:nvGraphicFramePr>
          <p:cNvPr id="306181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7410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>
            <a:spLocks noChangeArrowheads="1"/>
          </p:cNvSpPr>
          <p:nvPr/>
        </p:nvSpPr>
        <p:spPr bwMode="auto">
          <a:xfrm rot="-5400000">
            <a:off x="3124200" y="1905000"/>
            <a:ext cx="457200" cy="457200"/>
          </a:xfrm>
          <a:prstGeom prst="ellips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>
              <a:solidFill>
                <a:srgbClr val="FFFFFF"/>
              </a:solidFill>
              <a:latin typeface="Times New Roman" pitchFamily="16" charset="0"/>
              <a:cs typeface="Lucida Sans Unicode" charset="0"/>
            </a:endParaRPr>
          </a:p>
        </p:txBody>
      </p:sp>
      <p:cxnSp>
        <p:nvCxnSpPr>
          <p:cNvPr id="306183" name="Straight Connector 17"/>
          <p:cNvCxnSpPr>
            <a:cxnSpLocks noChangeShapeType="1"/>
          </p:cNvCxnSpPr>
          <p:nvPr/>
        </p:nvCxnSpPr>
        <p:spPr bwMode="auto">
          <a:xfrm rot="10800000">
            <a:off x="3429000" y="1905000"/>
            <a:ext cx="1295400" cy="304800"/>
          </a:xfrm>
          <a:prstGeom prst="lin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0618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9800"/>
            <a:ext cx="3895725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6185" name="Straight Connector 10"/>
          <p:cNvCxnSpPr>
            <a:cxnSpLocks noChangeShapeType="1"/>
            <a:endCxn id="8" idx="3"/>
          </p:cNvCxnSpPr>
          <p:nvPr/>
        </p:nvCxnSpPr>
        <p:spPr bwMode="auto">
          <a:xfrm rot="16200000" flipV="1">
            <a:off x="3095625" y="2714625"/>
            <a:ext cx="2124075" cy="1285875"/>
          </a:xfrm>
          <a:prstGeom prst="lin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1447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0822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653CD4B-E92D-C548-A659-C4FEF2EDEEED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248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308227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CC6600"/>
                </a:solidFill>
                <a:cs typeface="Arial" charset="0"/>
              </a:rPr>
              <a:t>HPCA </a:t>
            </a:r>
            <a:r>
              <a:rPr lang="ja-JP" altLang="en-US" sz="1200">
                <a:solidFill>
                  <a:srgbClr val="CC6600"/>
                </a:solidFill>
                <a:cs typeface="Arial" charset="0"/>
              </a:rPr>
              <a:t>‘</a:t>
            </a:r>
            <a:r>
              <a:rPr lang="en-US" altLang="ja-JP" sz="1200">
                <a:solidFill>
                  <a:srgbClr val="CC6600"/>
                </a:solidFill>
                <a:cs typeface="Arial" charset="0"/>
              </a:rPr>
              <a:t>09</a:t>
            </a:r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308228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Multidrop Express Channels (MECS)</a:t>
            </a:r>
          </a:p>
        </p:txBody>
      </p:sp>
      <p:graphicFrame>
        <p:nvGraphicFramePr>
          <p:cNvPr id="308229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488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30" name="Object 3"/>
          <p:cNvGraphicFramePr>
            <a:graphicFrameLocks noChangeAspect="1"/>
          </p:cNvGraphicFramePr>
          <p:nvPr/>
        </p:nvGraphicFramePr>
        <p:xfrm>
          <a:off x="304800" y="5351463"/>
          <a:ext cx="4054475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489" name="Visio" r:id="rId6" imgW="2679700" imgH="596900" progId="Visio.Drawing.11">
                  <p:embed/>
                </p:oleObj>
              </mc:Choice>
              <mc:Fallback>
                <p:oleObj name="Visio" r:id="rId6" imgW="2679700" imgH="5969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351463"/>
                        <a:ext cx="4054475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09600" y="4697413"/>
            <a:ext cx="2743200" cy="304800"/>
          </a:xfrm>
          <a:prstGeom prst="ellips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>
              <a:solidFill>
                <a:srgbClr val="FFFFFF"/>
              </a:solidFill>
              <a:latin typeface="Times New Roman" pitchFamily="16" charset="0"/>
              <a:cs typeface="Lucida Sans Unicode" charset="0"/>
            </a:endParaRPr>
          </a:p>
        </p:txBody>
      </p:sp>
      <p:cxnSp>
        <p:nvCxnSpPr>
          <p:cNvPr id="308232" name="Straight Connector 16"/>
          <p:cNvCxnSpPr>
            <a:cxnSpLocks noChangeShapeType="1"/>
          </p:cNvCxnSpPr>
          <p:nvPr/>
        </p:nvCxnSpPr>
        <p:spPr bwMode="auto">
          <a:xfrm rot="5400000" flipH="1" flipV="1">
            <a:off x="209550" y="5029200"/>
            <a:ext cx="533400" cy="228600"/>
          </a:xfrm>
          <a:prstGeom prst="lin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233" name="Straight Connector 20"/>
          <p:cNvCxnSpPr>
            <a:cxnSpLocks noChangeShapeType="1"/>
          </p:cNvCxnSpPr>
          <p:nvPr/>
        </p:nvCxnSpPr>
        <p:spPr bwMode="auto">
          <a:xfrm rot="10800000">
            <a:off x="3346450" y="4864100"/>
            <a:ext cx="762000" cy="533400"/>
          </a:xfrm>
          <a:prstGeom prst="lin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5968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3" name="Content Placeholder 9"/>
          <p:cNvSpPr>
            <a:spLocks noGrp="1"/>
          </p:cNvSpPr>
          <p:nvPr>
            <p:ph sz="half" idx="2"/>
          </p:nvPr>
        </p:nvSpPr>
        <p:spPr>
          <a:xfrm>
            <a:off x="4143375" y="1693863"/>
            <a:ext cx="4619625" cy="4365625"/>
          </a:xfrm>
        </p:spPr>
        <p:txBody>
          <a:bodyPr/>
          <a:lstStyle/>
          <a:p>
            <a:pPr eaLnBrk="1" hangingPunct="1"/>
            <a:r>
              <a:rPr lang="en-US">
                <a:latin typeface="Verdana" charset="0"/>
              </a:rPr>
              <a:t>Pros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One-to-many topology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Low diameter: 2 hops</a:t>
            </a:r>
          </a:p>
          <a:p>
            <a:pPr lvl="1" eaLnBrk="1" hangingPunct="1"/>
            <a:r>
              <a:rPr lang="en-US" i="1">
                <a:latin typeface="Verdana" charset="0"/>
                <a:cs typeface="Lucida Sans Unicode" charset="0"/>
              </a:rPr>
              <a:t>k</a:t>
            </a:r>
            <a:r>
              <a:rPr lang="en-US">
                <a:latin typeface="Verdana" charset="0"/>
                <a:cs typeface="Lucida Sans Unicode" charset="0"/>
              </a:rPr>
              <a:t> channels row/column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Asymmetric</a:t>
            </a:r>
          </a:p>
          <a:p>
            <a:pPr eaLnBrk="1" hangingPunct="1"/>
            <a:r>
              <a:rPr lang="en-US">
                <a:latin typeface="Verdana" charset="0"/>
              </a:rPr>
              <a:t>Cons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Asymmetric</a:t>
            </a:r>
          </a:p>
          <a:p>
            <a:pPr lvl="1" eaLnBrk="1" hangingPunct="1"/>
            <a:r>
              <a:rPr lang="en-US">
                <a:latin typeface="Verdana" charset="0"/>
                <a:cs typeface="Lucida Sans Unicode" charset="0"/>
              </a:rPr>
              <a:t>Increased control (arbitration) complexity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102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729E0DE-2DE4-D140-808C-EE4E217DE924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249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310276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CC6600"/>
                </a:solidFill>
                <a:cs typeface="Arial" charset="0"/>
              </a:rPr>
              <a:t>HPCA </a:t>
            </a:r>
            <a:r>
              <a:rPr lang="ja-JP" altLang="en-US" sz="1200">
                <a:solidFill>
                  <a:srgbClr val="CC6600"/>
                </a:solidFill>
                <a:cs typeface="Arial" charset="0"/>
              </a:rPr>
              <a:t>‘</a:t>
            </a:r>
            <a:r>
              <a:rPr lang="en-US" altLang="ja-JP" sz="1200">
                <a:solidFill>
                  <a:srgbClr val="CC6600"/>
                </a:solidFill>
                <a:cs typeface="Arial" charset="0"/>
              </a:rPr>
              <a:t>09</a:t>
            </a:r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310277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8153400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Multidrop Express Channels (MECS)</a:t>
            </a:r>
          </a:p>
        </p:txBody>
      </p:sp>
      <p:graphicFrame>
        <p:nvGraphicFramePr>
          <p:cNvPr id="310278" name="Content Placeholder 8"/>
          <p:cNvGraphicFramePr>
            <a:graphicFrameLocks noGrp="1" noChangeAspect="1"/>
          </p:cNvGraphicFramePr>
          <p:nvPr>
            <p:ph sz="half" idx="1"/>
          </p:nvPr>
        </p:nvGraphicFramePr>
        <p:xfrm>
          <a:off x="528638" y="1754188"/>
          <a:ext cx="322738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536" name="Visio" r:id="rId4" imgW="3543300" imgH="3708400" progId="Visio.Drawing.11">
                  <p:embed/>
                </p:oleObj>
              </mc:Choice>
              <mc:Fallback>
                <p:oleObj name="Visio" r:id="rId4" imgW="3543300" imgH="3708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69"/>
                      <a:stretch>
                        <a:fillRect/>
                      </a:stretch>
                    </p:blipFill>
                    <p:spPr bwMode="auto">
                      <a:xfrm>
                        <a:off x="528638" y="1754188"/>
                        <a:ext cx="3227387" cy="330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0279" name="Object 3"/>
          <p:cNvGraphicFramePr>
            <a:graphicFrameLocks noChangeAspect="1"/>
          </p:cNvGraphicFramePr>
          <p:nvPr/>
        </p:nvGraphicFramePr>
        <p:xfrm>
          <a:off x="304800" y="5351463"/>
          <a:ext cx="4054475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1537" name="Visio" r:id="rId6" imgW="2679700" imgH="596900" progId="Visio.Drawing.11">
                  <p:embed/>
                </p:oleObj>
              </mc:Choice>
              <mc:Fallback>
                <p:oleObj name="Visio" r:id="rId6" imgW="2679700" imgH="5969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351463"/>
                        <a:ext cx="4054475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09600" y="4697413"/>
            <a:ext cx="2743200" cy="304800"/>
          </a:xfrm>
          <a:prstGeom prst="ellips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sz="2400">
              <a:solidFill>
                <a:srgbClr val="FFFFFF"/>
              </a:solidFill>
              <a:latin typeface="Times New Roman" pitchFamily="16" charset="0"/>
              <a:cs typeface="Lucida Sans Unicode" charset="0"/>
            </a:endParaRPr>
          </a:p>
        </p:txBody>
      </p:sp>
      <p:cxnSp>
        <p:nvCxnSpPr>
          <p:cNvPr id="310281" name="Straight Connector 16"/>
          <p:cNvCxnSpPr>
            <a:cxnSpLocks noChangeShapeType="1"/>
          </p:cNvCxnSpPr>
          <p:nvPr/>
        </p:nvCxnSpPr>
        <p:spPr bwMode="auto">
          <a:xfrm rot="5400000" flipH="1" flipV="1">
            <a:off x="209550" y="5029200"/>
            <a:ext cx="533400" cy="228600"/>
          </a:xfrm>
          <a:prstGeom prst="lin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0282" name="Straight Connector 20"/>
          <p:cNvCxnSpPr>
            <a:cxnSpLocks noChangeShapeType="1"/>
          </p:cNvCxnSpPr>
          <p:nvPr/>
        </p:nvCxnSpPr>
        <p:spPr bwMode="auto">
          <a:xfrm rot="10800000">
            <a:off x="3346450" y="4864100"/>
            <a:ext cx="762000" cy="533400"/>
          </a:xfrm>
          <a:prstGeom prst="line">
            <a:avLst/>
          </a:prstGeom>
          <a:noFill/>
          <a:ln w="9525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77916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1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7923213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Partitioning: a GEC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Wingdings" pitchFamily="2" charset="2"/>
              <a:buChar char=""/>
              <a:defRPr/>
            </a:pPr>
            <a:endParaRPr lang="en-US" dirty="0" smtClean="0">
              <a:ea typeface="+mn-ea"/>
            </a:endParaRPr>
          </a:p>
          <a:p>
            <a:pPr eaLnBrk="1" hangingPunct="1">
              <a:buFont typeface="Wingdings" pitchFamily="2" charset="2"/>
              <a:buChar char=""/>
              <a:defRPr/>
            </a:pPr>
            <a:endParaRPr lang="en-US" dirty="0">
              <a:ea typeface="+mn-e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123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767E752-CFCB-3F4C-A95C-33EA701D871B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250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pic>
        <p:nvPicPr>
          <p:cNvPr id="31232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1600200"/>
            <a:ext cx="4275137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2895600"/>
            <a:ext cx="4275137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5562600"/>
            <a:ext cx="427513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4267200"/>
            <a:ext cx="427513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330" name="TextBox 10"/>
          <p:cNvSpPr txBox="1">
            <a:spLocks noChangeArrowheads="1"/>
          </p:cNvSpPr>
          <p:nvPr/>
        </p:nvSpPr>
        <p:spPr bwMode="auto">
          <a:xfrm>
            <a:off x="1219200" y="1839913"/>
            <a:ext cx="1363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smtClean="0">
                <a:solidFill>
                  <a:srgbClr val="C00000"/>
                </a:solidFill>
                <a:latin typeface="Verdana" charset="0"/>
                <a:cs typeface="Arial" charset="0"/>
              </a:rPr>
              <a:t>MECS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35063" y="3116263"/>
            <a:ext cx="1447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smtClean="0">
                <a:solidFill>
                  <a:srgbClr val="C00000"/>
                </a:solidFill>
                <a:latin typeface="Verdana" charset="0"/>
                <a:cs typeface="Arial" charset="0"/>
              </a:rPr>
              <a:t>MECS-X2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35063" y="5638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smtClean="0">
                <a:solidFill>
                  <a:srgbClr val="C00000"/>
                </a:solidFill>
                <a:latin typeface="Verdana" charset="0"/>
                <a:cs typeface="Arial" charset="0"/>
              </a:rPr>
              <a:t>Flattened</a:t>
            </a:r>
          </a:p>
          <a:p>
            <a:pPr algn="ctr" eaLnBrk="1" hangingPunct="1"/>
            <a:r>
              <a:rPr lang="en-US" sz="1800" b="1" smtClean="0">
                <a:solidFill>
                  <a:srgbClr val="C00000"/>
                </a:solidFill>
                <a:latin typeface="Verdana" charset="0"/>
                <a:cs typeface="Arial" charset="0"/>
              </a:rPr>
              <a:t>Butterfly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076325" y="4383088"/>
            <a:ext cx="1666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smtClean="0">
                <a:solidFill>
                  <a:srgbClr val="C00000"/>
                </a:solidFill>
                <a:latin typeface="Verdana" charset="0"/>
                <a:cs typeface="Arial" charset="0"/>
              </a:rPr>
              <a:t>Partitioned</a:t>
            </a:r>
          </a:p>
          <a:p>
            <a:pPr algn="ctr" eaLnBrk="1" hangingPunct="1"/>
            <a:r>
              <a:rPr lang="en-US" sz="1800" b="1" smtClean="0">
                <a:solidFill>
                  <a:srgbClr val="C00000"/>
                </a:solidFill>
                <a:latin typeface="Verdana" charset="0"/>
                <a:cs typeface="Arial" charset="0"/>
              </a:rPr>
              <a:t>MECS</a:t>
            </a:r>
          </a:p>
        </p:txBody>
      </p:sp>
    </p:spTree>
    <p:extLst>
      <p:ext uri="{BB962C8B-B14F-4D97-AF65-F5344CB8AC3E}">
        <p14:creationId xmlns:p14="http://schemas.microsoft.com/office/powerpoint/2010/main" val="152496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0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69" name="Title 4"/>
          <p:cNvSpPr>
            <a:spLocks noGrp="1"/>
          </p:cNvSpPr>
          <p:nvPr>
            <p:ph type="title"/>
          </p:nvPr>
        </p:nvSpPr>
        <p:spPr>
          <a:xfrm>
            <a:off x="533400" y="382588"/>
            <a:ext cx="7923213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Analytical Comparison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143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5BE6CAC-492F-3348-BAA8-2C5CE5628B27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251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382000" cy="3307016"/>
        </p:xfrm>
        <a:graphic>
          <a:graphicData uri="http://schemas.openxmlformats.org/drawingml/2006/table">
            <a:tbl>
              <a:tblPr/>
              <a:tblGrid>
                <a:gridCol w="2335213"/>
                <a:gridCol w="1008062"/>
                <a:gridCol w="1008063"/>
                <a:gridCol w="1006475"/>
                <a:gridCol w="1008062"/>
                <a:gridCol w="1008063"/>
                <a:gridCol w="1008062"/>
              </a:tblGrid>
              <a:tr h="426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CMesh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FBfly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MECS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Network Size</a:t>
                      </a: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64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256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64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256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64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256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</a:tr>
              <a:tr h="41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Radix (conctr</a:t>
                      </a:r>
                      <a:r>
                        <a:rPr kumimoji="0" lang="ja-JP" alt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’</a:t>
                      </a: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d)</a:t>
                      </a: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8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8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8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E3BD"/>
                    </a:solidFill>
                  </a:tcPr>
                </a:tc>
              </a:tr>
              <a:tr h="41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Diameter</a:t>
                      </a: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6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14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41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Channel count</a:t>
                      </a: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8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32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8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41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Channel width</a:t>
                      </a: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576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1152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144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72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288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288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41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Router inputs</a:t>
                      </a: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6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14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6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14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411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Router outputs</a:t>
                      </a:r>
                    </a:p>
                  </a:txBody>
                  <a:tcPr marT="45716" marB="45716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6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14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819400" y="2286000"/>
            <a:ext cx="1981200" cy="9144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819400" y="3124200"/>
            <a:ext cx="1981200" cy="4572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800600" y="3124200"/>
            <a:ext cx="40386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2819400" y="3546475"/>
            <a:ext cx="1981200" cy="4572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814888" y="3546475"/>
            <a:ext cx="1981200" cy="4572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6837363" y="3532188"/>
            <a:ext cx="1981200" cy="4572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2819400" y="3976688"/>
            <a:ext cx="19812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6837363" y="3962400"/>
            <a:ext cx="19812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2819400" y="4343400"/>
            <a:ext cx="1981200" cy="9144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4821238" y="4343400"/>
            <a:ext cx="1981200" cy="9144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6837363" y="4357688"/>
            <a:ext cx="1981200" cy="457200"/>
          </a:xfrm>
          <a:prstGeom prst="ellipse">
            <a:avLst/>
          </a:prstGeom>
          <a:noFill/>
          <a:ln w="25400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837363" y="4786313"/>
            <a:ext cx="19812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4819650" y="3962400"/>
            <a:ext cx="19812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5720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2400" smtClean="0">
              <a:solidFill>
                <a:srgbClr val="FFFFFF"/>
              </a:solidFill>
              <a:latin typeface="Times New Roman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31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4" grpId="1" animBg="1"/>
      <p:bldP spid="14" grpId="2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1" grpId="0" animBg="1"/>
      <p:bldP spid="21" grpId="1" animBg="1"/>
      <p:bldP spid="21" grpId="2" animBg="1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7" name="Title 4"/>
          <p:cNvSpPr>
            <a:spLocks noGrp="1"/>
          </p:cNvSpPr>
          <p:nvPr>
            <p:ph type="title"/>
          </p:nvPr>
        </p:nvSpPr>
        <p:spPr>
          <a:xfrm>
            <a:off x="533400" y="382588"/>
            <a:ext cx="7923213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Experimental Methodology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946275"/>
          <a:ext cx="8229600" cy="32353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09800"/>
                <a:gridCol w="6019800"/>
              </a:tblGrid>
              <a:tr h="370755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Topologies</a:t>
                      </a:r>
                      <a:endParaRPr lang="en-US" sz="18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Mesh, </a:t>
                      </a:r>
                      <a:r>
                        <a:rPr lang="en-US" sz="1800" b="0" dirty="0" err="1" smtClean="0"/>
                        <a:t>CMesh</a:t>
                      </a:r>
                      <a:r>
                        <a:rPr lang="en-US" sz="1800" b="0" dirty="0" smtClean="0"/>
                        <a:t>, CMesh-X2,</a:t>
                      </a:r>
                      <a:r>
                        <a:rPr lang="en-US" sz="1800" b="0" baseline="0" dirty="0" smtClean="0"/>
                        <a:t> </a:t>
                      </a:r>
                      <a:r>
                        <a:rPr lang="en-US" sz="1800" b="0" baseline="0" dirty="0" err="1" smtClean="0"/>
                        <a:t>FBFly</a:t>
                      </a:r>
                      <a:r>
                        <a:rPr lang="en-US" sz="1800" b="0" baseline="0" dirty="0" smtClean="0"/>
                        <a:t>, MECS, MECS-X2</a:t>
                      </a:r>
                      <a:endParaRPr lang="en-US" sz="1800" b="0" dirty="0"/>
                    </a:p>
                  </a:txBody>
                  <a:tcPr marT="45710" marB="45710"/>
                </a:tc>
              </a:tr>
              <a:tr h="370755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Network sizes</a:t>
                      </a:r>
                      <a:endParaRPr lang="en-US" sz="18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64 &amp; 256 terminals</a:t>
                      </a:r>
                      <a:endParaRPr lang="en-US" sz="1800" b="0" dirty="0"/>
                    </a:p>
                  </a:txBody>
                  <a:tcPr marT="45710" marB="45710"/>
                </a:tc>
              </a:tr>
              <a:tr h="370755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Routing</a:t>
                      </a:r>
                      <a:endParaRPr lang="en-US" sz="18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accent2"/>
                          </a:solidFill>
                        </a:rPr>
                        <a:t>DOR</a:t>
                      </a:r>
                      <a:r>
                        <a:rPr lang="en-US" sz="1800" b="0" dirty="0" smtClean="0"/>
                        <a:t>, adaptive</a:t>
                      </a:r>
                      <a:endParaRPr lang="en-US" sz="1800" b="0" dirty="0"/>
                    </a:p>
                  </a:txBody>
                  <a:tcPr marT="45710" marB="45710"/>
                </a:tc>
              </a:tr>
              <a:tr h="370755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Messages</a:t>
                      </a:r>
                      <a:endParaRPr lang="en-US" sz="18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64 &amp; 576 bits</a:t>
                      </a:r>
                      <a:endParaRPr lang="en-US" sz="1800" dirty="0"/>
                    </a:p>
                  </a:txBody>
                  <a:tcPr marT="45710" marB="45710"/>
                </a:tc>
              </a:tr>
              <a:tr h="370755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Synthetic</a:t>
                      </a:r>
                      <a:r>
                        <a:rPr lang="en-US" sz="1800" b="1" baseline="0" dirty="0" smtClean="0"/>
                        <a:t> traffic</a:t>
                      </a:r>
                      <a:endParaRPr lang="en-US" sz="1800" b="1" dirty="0" smtClean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2"/>
                          </a:solidFill>
                        </a:rPr>
                        <a:t>Uniform random</a:t>
                      </a:r>
                      <a:r>
                        <a:rPr lang="en-US" sz="1800" dirty="0" smtClean="0"/>
                        <a:t>, bit complement, 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transpose, self-similar</a:t>
                      </a:r>
                      <a:endParaRPr lang="en-US" sz="1800" dirty="0"/>
                    </a:p>
                  </a:txBody>
                  <a:tcPr marT="45710" marB="45710"/>
                </a:tc>
              </a:tr>
              <a:tr h="640041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PARSEC</a:t>
                      </a:r>
                    </a:p>
                    <a:p>
                      <a:r>
                        <a:rPr lang="en-US" sz="1800" b="1" dirty="0" smtClean="0"/>
                        <a:t>benchmarks</a:t>
                      </a:r>
                      <a:endParaRPr lang="en-US" sz="18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err="1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Blackscholes</a:t>
                      </a:r>
                      <a:r>
                        <a:rPr lang="en-US" sz="1800" dirty="0" smtClean="0"/>
                        <a:t>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Bodytrack</a:t>
                      </a:r>
                      <a:r>
                        <a:rPr lang="en-US" sz="1800" baseline="0" dirty="0" smtClean="0"/>
                        <a:t>, </a:t>
                      </a:r>
                      <a:r>
                        <a:rPr lang="en-US" sz="1800" b="0" kern="1200" dirty="0" err="1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Canneal</a:t>
                      </a:r>
                      <a:r>
                        <a:rPr lang="en-US" sz="1800" baseline="0" dirty="0" smtClean="0"/>
                        <a:t>, Ferret, 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en-US" sz="1800" dirty="0" err="1" smtClean="0"/>
                        <a:t>Fluidanimate</a:t>
                      </a:r>
                      <a:r>
                        <a:rPr lang="en-US" sz="1800" dirty="0" smtClean="0"/>
                        <a:t>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err="1" smtClean="0"/>
                        <a:t>Freqmine</a:t>
                      </a:r>
                      <a:r>
                        <a:rPr lang="en-US" sz="1800" dirty="0" smtClean="0"/>
                        <a:t>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Vip</a:t>
                      </a:r>
                      <a:r>
                        <a:rPr lang="en-US" sz="1800" baseline="0" dirty="0" smtClean="0"/>
                        <a:t>, </a:t>
                      </a:r>
                      <a:r>
                        <a:rPr lang="en-US" sz="1800" b="0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x264</a:t>
                      </a:r>
                      <a:endParaRPr lang="en-US" sz="1800" b="0" kern="120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0" marB="45710"/>
                </a:tc>
              </a:tr>
              <a:tr h="370755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Full-system </a:t>
                      </a:r>
                      <a:r>
                        <a:rPr lang="en-US" sz="1800" b="1" dirty="0" err="1" smtClean="0"/>
                        <a:t>config</a:t>
                      </a:r>
                      <a:endParaRPr lang="en-US" sz="18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M5</a:t>
                      </a:r>
                      <a:r>
                        <a:rPr lang="en-US" sz="1800" baseline="0" dirty="0" smtClean="0"/>
                        <a:t> simulator, Alpha ISA, 64 OOO cores</a:t>
                      </a:r>
                      <a:endParaRPr lang="en-US" sz="1800" dirty="0" smtClean="0"/>
                    </a:p>
                  </a:txBody>
                  <a:tcPr marT="45710" marB="45710"/>
                </a:tc>
              </a:tr>
              <a:tr h="370755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Energy evaluation</a:t>
                      </a:r>
                      <a:endParaRPr lang="en-US" sz="18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Orion + CACTI 6</a:t>
                      </a:r>
                    </a:p>
                  </a:txBody>
                  <a:tcPr marT="45710" marB="45710"/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16448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F15A5D-B60A-9647-831E-8770B96D3EF3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252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</p:spTree>
    <p:extLst>
      <p:ext uri="{BB962C8B-B14F-4D97-AF65-F5344CB8AC3E}">
        <p14:creationId xmlns:p14="http://schemas.microsoft.com/office/powerpoint/2010/main" val="110001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184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5BBB18-7149-4149-9E28-4383BAA7CA62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253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18468" name="TextBox 8"/>
          <p:cNvSpPr txBox="1">
            <a:spLocks noChangeArrowheads="1"/>
          </p:cNvSpPr>
          <p:nvPr/>
        </p:nvSpPr>
        <p:spPr bwMode="auto">
          <a:xfrm>
            <a:off x="457200" y="1524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smtClean="0">
                <a:solidFill>
                  <a:srgbClr val="000000"/>
                </a:solidFill>
                <a:latin typeface="Verdana" charset="0"/>
                <a:cs typeface="Arial" charset="0"/>
              </a:rPr>
              <a:t>64 nodes: Uniform Random</a:t>
            </a:r>
          </a:p>
        </p:txBody>
      </p:sp>
      <p:pic>
        <p:nvPicPr>
          <p:cNvPr id="3184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066800"/>
            <a:ext cx="8842375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914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2051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9CEDF0-F806-B14C-9D1A-5F249881CA1D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254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20516" name="TextBox 8"/>
          <p:cNvSpPr txBox="1">
            <a:spLocks noChangeArrowheads="1"/>
          </p:cNvSpPr>
          <p:nvPr/>
        </p:nvSpPr>
        <p:spPr bwMode="auto">
          <a:xfrm>
            <a:off x="457200" y="1524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smtClean="0">
                <a:solidFill>
                  <a:srgbClr val="000000"/>
                </a:solidFill>
                <a:latin typeface="Verdana" charset="0"/>
                <a:cs typeface="Arial" charset="0"/>
              </a:rPr>
              <a:t>256 nodes: Uniform Random</a:t>
            </a:r>
          </a:p>
        </p:txBody>
      </p:sp>
      <p:pic>
        <p:nvPicPr>
          <p:cNvPr id="3205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069975"/>
            <a:ext cx="8997950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798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22562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C29E0D-5679-9D43-95A5-4B015DD2B5FC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255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22564" name="TextBox 8"/>
          <p:cNvSpPr txBox="1">
            <a:spLocks noChangeArrowheads="1"/>
          </p:cNvSpPr>
          <p:nvPr/>
        </p:nvSpPr>
        <p:spPr bwMode="auto">
          <a:xfrm>
            <a:off x="457200" y="1524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smtClean="0">
                <a:solidFill>
                  <a:srgbClr val="000000"/>
                </a:solidFill>
                <a:latin typeface="Verdana" charset="0"/>
                <a:cs typeface="Arial" charset="0"/>
              </a:rPr>
              <a:t>Energy (100K pkts, Uniform Random)</a:t>
            </a:r>
          </a:p>
        </p:txBody>
      </p:sp>
      <p:pic>
        <p:nvPicPr>
          <p:cNvPr id="32256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4707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472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2461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F08BB7D-3543-9241-9578-4E8DAE6E0AD6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256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  <p:sp>
        <p:nvSpPr>
          <p:cNvPr id="324612" name="TextBox 8"/>
          <p:cNvSpPr txBox="1">
            <a:spLocks noChangeArrowheads="1"/>
          </p:cNvSpPr>
          <p:nvPr/>
        </p:nvSpPr>
        <p:spPr bwMode="auto">
          <a:xfrm>
            <a:off x="457200" y="1524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smtClean="0">
                <a:solidFill>
                  <a:srgbClr val="000000"/>
                </a:solidFill>
                <a:latin typeface="Verdana" charset="0"/>
                <a:cs typeface="Arial" charset="0"/>
              </a:rPr>
              <a:t>64 Nodes: PARSEC</a:t>
            </a:r>
          </a:p>
        </p:txBody>
      </p:sp>
      <p:pic>
        <p:nvPicPr>
          <p:cNvPr id="3246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219200"/>
            <a:ext cx="87661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53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7" name="Title 1"/>
          <p:cNvSpPr>
            <a:spLocks noGrp="1"/>
          </p:cNvSpPr>
          <p:nvPr>
            <p:ph type="title"/>
          </p:nvPr>
        </p:nvSpPr>
        <p:spPr>
          <a:xfrm>
            <a:off x="533400" y="382588"/>
            <a:ext cx="7923213" cy="1065212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0813" cy="4648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"/>
              <a:defRPr/>
            </a:pPr>
            <a:r>
              <a:rPr lang="en-US" dirty="0" smtClean="0">
                <a:ea typeface="+mn-ea"/>
              </a:rPr>
              <a:t>MECS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/>
              <a:t>A new one-to-many topology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/>
              <a:t>Good fit for planar substrates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/>
              <a:t>Excellent connectivity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/>
              <a:t>Effective wire utilization</a:t>
            </a:r>
          </a:p>
          <a:p>
            <a:pPr eaLnBrk="1" hangingPunct="1">
              <a:spcBef>
                <a:spcPts val="1200"/>
              </a:spcBef>
              <a:buFont typeface="Wingdings" pitchFamily="2" charset="2"/>
              <a:buChar char="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n-ea"/>
              </a:rPr>
              <a:t>Generalized Express Cubes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Framework &amp; taxonomy for NOC topologies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Extension of the k-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ary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n-cube model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Useful for understanding and exploring </a:t>
            </a:r>
            <a:br>
              <a:rPr lang="en-US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on-chip interconnect options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Future: expand &amp; formalize</a:t>
            </a:r>
          </a:p>
          <a:p>
            <a:pPr lvl="1" eaLnBrk="1" hangingPunct="1">
              <a:buFont typeface="Wingdings" pitchFamily="2" charset="2"/>
              <a:buChar char=""/>
              <a:defRPr/>
            </a:pP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UTCS</a:t>
            </a:r>
            <a:endParaRPr lang="en-US" dirty="0"/>
          </a:p>
        </p:txBody>
      </p:sp>
      <p:sp>
        <p:nvSpPr>
          <p:cNvPr id="3266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42E3DC-A42F-BB47-B886-B53419725251}" type="slidenum">
              <a:rPr lang="en-US" sz="1200">
                <a:solidFill>
                  <a:srgbClr val="CC6600"/>
                </a:solidFill>
                <a:cs typeface="Arial" charset="0"/>
              </a:rPr>
              <a:pPr eaLnBrk="1" hangingPunct="1"/>
              <a:t>257</a:t>
            </a:fld>
            <a:endParaRPr lang="en-US" sz="1200">
              <a:solidFill>
                <a:srgbClr val="CC6600"/>
              </a:solidFill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HPCA '09</a:t>
            </a:r>
          </a:p>
        </p:txBody>
      </p:sp>
    </p:spTree>
    <p:extLst>
      <p:ext uri="{BB962C8B-B14F-4D97-AF65-F5344CB8AC3E}">
        <p14:creationId xmlns:p14="http://schemas.microsoft.com/office/powerpoint/2010/main" val="1016724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28800"/>
            <a:ext cx="8428037" cy="1720850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  <a:ea typeface="ＭＳ Ｐゴシック" charset="0"/>
                <a:cs typeface="ＭＳ Ｐゴシック" charset="0"/>
              </a:rPr>
              <a:t>Kilo-NoC: Topology-Aware QoS</a:t>
            </a:r>
          </a:p>
        </p:txBody>
      </p:sp>
      <p:sp>
        <p:nvSpPr>
          <p:cNvPr id="32870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200400"/>
            <a:ext cx="84582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sz="2000" i="1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sz="20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sz="20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000" dirty="0"/>
              <a:t>Boris Grot, Joel </a:t>
            </a:r>
            <a:r>
              <a:rPr lang="en-US" sz="2000" dirty="0" err="1"/>
              <a:t>Hestness</a:t>
            </a:r>
            <a:r>
              <a:rPr lang="en-US" sz="2000" dirty="0"/>
              <a:t>, Stephen W. </a:t>
            </a:r>
            <a:r>
              <a:rPr lang="en-US" sz="2000" dirty="0" err="1"/>
              <a:t>Keckler</a:t>
            </a:r>
            <a:r>
              <a:rPr lang="en-US" sz="2000" dirty="0"/>
              <a:t>, and 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"Kilo-NOC: A Heterogeneous Network-on-Chip Architecture for Scalability and Service Guarantees"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38th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San Jose, CA, June 2011. 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endParaRPr lang="en-US" sz="20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sz="20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8707" name="Rectangle 3"/>
          <p:cNvSpPr>
            <a:spLocks noChangeArrowheads="1"/>
          </p:cNvSpPr>
          <p:nvPr/>
        </p:nvSpPr>
        <p:spPr bwMode="auto">
          <a:xfrm>
            <a:off x="228600" y="4876800"/>
            <a:ext cx="868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endParaRPr lang="en-US" altLang="ja-JP" smtClean="0">
              <a:solidFill>
                <a:srgbClr val="000000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8678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Motivation</a:t>
            </a:r>
          </a:p>
        </p:txBody>
      </p:sp>
      <p:sp>
        <p:nvSpPr>
          <p:cNvPr id="47513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Extreme-scale chip-level integration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Cores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Cache banks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Accelerators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I/O logic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Network-on-chip (NOC)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10-100 cores today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1000+ assets in the near future</a:t>
            </a:r>
          </a:p>
        </p:txBody>
      </p:sp>
      <p:sp>
        <p:nvSpPr>
          <p:cNvPr id="475139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393DCA4-45F7-C940-8763-B1BCFA7DD67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259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" t="4430" r="49310"/>
          <a:stretch>
            <a:fillRect/>
          </a:stretch>
        </p:blipFill>
        <p:spPr bwMode="auto">
          <a:xfrm>
            <a:off x="7342188" y="1752600"/>
            <a:ext cx="15875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00400"/>
            <a:ext cx="25908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4" t="27196" r="21677" b="21616"/>
          <a:stretch>
            <a:fillRect/>
          </a:stretch>
        </p:blipFill>
        <p:spPr bwMode="auto">
          <a:xfrm>
            <a:off x="6137275" y="4073525"/>
            <a:ext cx="3006725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2197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Kilo-NOC requirements</a:t>
            </a:r>
          </a:p>
        </p:txBody>
      </p:sp>
      <p:sp>
        <p:nvSpPr>
          <p:cNvPr id="47616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High efficiency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Area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Energy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Good performance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Strong service guarantees (QoS)</a:t>
            </a:r>
          </a:p>
        </p:txBody>
      </p:sp>
      <p:sp>
        <p:nvSpPr>
          <p:cNvPr id="476163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B1E2D04-6B0C-354B-B177-672DD4265A5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908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Topology-Aware QoS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Problem: QoS support in each router is expensive (in terms of buffering, arbitration, bookkeeping)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E.g., Grot et al., “</a:t>
            </a:r>
            <a:r>
              <a:rPr lang="en-US" altLang="ja-JP">
                <a:solidFill>
                  <a:srgbClr val="0000FF"/>
                </a:solidFill>
                <a:latin typeface="Tahoma" charset="0"/>
                <a:ea typeface="ＭＳ Ｐゴシック" charset="0"/>
              </a:rPr>
              <a:t>Preemptive Virtual Clock: A Flexible, Efficient, and Cost-effective QOS Scheme for Networks-on-Chip</a:t>
            </a:r>
            <a:r>
              <a:rPr lang="en-US" altLang="ja-JP">
                <a:latin typeface="Tahoma" charset="0"/>
                <a:ea typeface="ＭＳ Ｐゴシック" charset="0"/>
              </a:rPr>
              <a:t>,</a:t>
            </a:r>
            <a:r>
              <a:rPr lang="en-US">
                <a:latin typeface="Tahoma" charset="0"/>
                <a:ea typeface="ＭＳ Ｐゴシック" charset="0"/>
              </a:rPr>
              <a:t>”</a:t>
            </a:r>
            <a:r>
              <a:rPr lang="en-US" altLang="ja-JP">
                <a:latin typeface="Tahoma" charset="0"/>
                <a:ea typeface="ＭＳ Ｐゴシック" charset="0"/>
              </a:rPr>
              <a:t> MICRO 2009.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Goal: Provide QoS guarantees at low area and power cost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Idea: 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Isolate shared resources in a region of the network, support QoS within that area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Design the topology so that applications can access the region without interference</a:t>
            </a:r>
          </a:p>
        </p:txBody>
      </p:sp>
      <p:sp>
        <p:nvSpPr>
          <p:cNvPr id="4771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F39B36-AF63-7D4A-8089-DCD3D4B5F68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165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Baseline QOS-enabled CMP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0" y="1752600"/>
            <a:ext cx="3810000" cy="4403725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dirty="0" smtClean="0"/>
              <a:t>Multiple VMs 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dirty="0" smtClean="0"/>
              <a:t>sharing a die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charset="0"/>
              <a:buNone/>
              <a:defRPr/>
            </a:pPr>
            <a:endParaRPr lang="en-US" dirty="0"/>
          </a:p>
        </p:txBody>
      </p:sp>
      <p:sp>
        <p:nvSpPr>
          <p:cNvPr id="33075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F2E07AD-FEC0-3E4D-88C8-25AA324B80FC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3208338"/>
            <a:ext cx="381000" cy="381000"/>
          </a:xfrm>
          <a:prstGeom prst="rect">
            <a:avLst/>
          </a:prstGeom>
          <a:gradFill flip="none" rotWithShape="1">
            <a:gsLst>
              <a:gs pos="0">
                <a:srgbClr val="5DFDDB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285398"/>
              </a:gs>
            </a:gsLst>
            <a:lin ang="54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0757" name="TextBox 5"/>
          <p:cNvSpPr txBox="1">
            <a:spLocks noChangeArrowheads="1"/>
          </p:cNvSpPr>
          <p:nvPr/>
        </p:nvSpPr>
        <p:spPr bwMode="auto">
          <a:xfrm>
            <a:off x="5643563" y="3048000"/>
            <a:ext cx="34242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smtClean="0">
                <a:solidFill>
                  <a:srgbClr val="000000"/>
                </a:solidFill>
              </a:rPr>
              <a:t>Shared resources </a:t>
            </a:r>
          </a:p>
          <a:p>
            <a:pPr eaLnBrk="1" hangingPunct="1"/>
            <a:r>
              <a:rPr lang="en-US" sz="2100" smtClean="0">
                <a:solidFill>
                  <a:srgbClr val="000000"/>
                </a:solidFill>
              </a:rPr>
              <a:t>(e.g., memory controllers)</a:t>
            </a:r>
          </a:p>
        </p:txBody>
      </p:sp>
      <p:sp>
        <p:nvSpPr>
          <p:cNvPr id="9" name="Rectangle 8"/>
          <p:cNvSpPr/>
          <p:nvPr/>
        </p:nvSpPr>
        <p:spPr>
          <a:xfrm>
            <a:off x="5181600" y="4198938"/>
            <a:ext cx="381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0759" name="TextBox 9"/>
          <p:cNvSpPr txBox="1">
            <a:spLocks noChangeArrowheads="1"/>
          </p:cNvSpPr>
          <p:nvPr/>
        </p:nvSpPr>
        <p:spPr bwMode="auto">
          <a:xfrm>
            <a:off x="5643563" y="4038600"/>
            <a:ext cx="3276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smtClean="0">
                <a:solidFill>
                  <a:srgbClr val="000000"/>
                </a:solidFill>
              </a:rPr>
              <a:t>VM-private resources </a:t>
            </a:r>
          </a:p>
          <a:p>
            <a:pPr eaLnBrk="1" hangingPunct="1"/>
            <a:r>
              <a:rPr lang="en-US" sz="2100" smtClean="0">
                <a:solidFill>
                  <a:srgbClr val="000000"/>
                </a:solidFill>
              </a:rPr>
              <a:t>(cores, caches)</a:t>
            </a:r>
          </a:p>
        </p:txBody>
      </p:sp>
      <p:graphicFrame>
        <p:nvGraphicFramePr>
          <p:cNvPr id="330760" name="Object 11"/>
          <p:cNvGraphicFramePr>
            <a:graphicFrameLocks noChangeAspect="1"/>
          </p:cNvGraphicFramePr>
          <p:nvPr/>
        </p:nvGraphicFramePr>
        <p:xfrm>
          <a:off x="533400" y="1527175"/>
          <a:ext cx="4206875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7106" name="Visio" r:id="rId4" imgW="2120900" imgH="2184400" progId="Visio.Drawing.11">
                  <p:embed/>
                </p:oleObj>
              </mc:Choice>
              <mc:Fallback>
                <p:oleObj name="Visio" r:id="rId4" imgW="2120900" imgH="2184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527175"/>
                        <a:ext cx="4206875" cy="433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761" name="TextBox 10"/>
          <p:cNvSpPr txBox="1">
            <a:spLocks noChangeArrowheads="1"/>
          </p:cNvSpPr>
          <p:nvPr/>
        </p:nvSpPr>
        <p:spPr bwMode="auto">
          <a:xfrm>
            <a:off x="5651500" y="4979988"/>
            <a:ext cx="27432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smtClean="0">
                <a:solidFill>
                  <a:srgbClr val="000000"/>
                </a:solidFill>
              </a:rPr>
              <a:t>QOS-enabled router</a:t>
            </a:r>
            <a:endParaRPr lang="en-US" sz="2100" smtClean="0">
              <a:solidFill>
                <a:srgbClr val="000000"/>
              </a:solidFill>
            </a:endParaRPr>
          </a:p>
        </p:txBody>
      </p:sp>
      <p:sp>
        <p:nvSpPr>
          <p:cNvPr id="330762" name="TextBox 12"/>
          <p:cNvSpPr txBox="1">
            <a:spLocks noChangeArrowheads="1"/>
          </p:cNvSpPr>
          <p:nvPr/>
        </p:nvSpPr>
        <p:spPr bwMode="auto">
          <a:xfrm>
            <a:off x="5181600" y="4953000"/>
            <a:ext cx="49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 i="1" smtClean="0">
                <a:solidFill>
                  <a:srgbClr val="000000"/>
                </a:solidFill>
                <a:cs typeface="Arial" charset="0"/>
              </a:rPr>
              <a:t>Q</a:t>
            </a:r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1600200" y="1676400"/>
            <a:ext cx="3048000" cy="3038475"/>
            <a:chOff x="1600200" y="1676400"/>
            <a:chExt cx="3048000" cy="3038475"/>
          </a:xfrm>
        </p:grpSpPr>
        <p:sp>
          <p:nvSpPr>
            <p:cNvPr id="17" name="Rounded Rectangle 16"/>
            <p:cNvSpPr/>
            <p:nvPr/>
          </p:nvSpPr>
          <p:spPr>
            <a:xfrm>
              <a:off x="1600200" y="1676400"/>
              <a:ext cx="990600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600200" y="2743200"/>
              <a:ext cx="990600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705225" y="2733675"/>
              <a:ext cx="942975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705225" y="3790950"/>
              <a:ext cx="942975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619375" y="3800475"/>
              <a:ext cx="990600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647950" y="1676400"/>
              <a:ext cx="962025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533400" y="3790950"/>
            <a:ext cx="2038350" cy="1971675"/>
            <a:chOff x="533400" y="3790950"/>
            <a:chExt cx="2038350" cy="1971675"/>
          </a:xfrm>
        </p:grpSpPr>
        <p:sp>
          <p:nvSpPr>
            <p:cNvPr id="24" name="Rounded Rectangle 23"/>
            <p:cNvSpPr/>
            <p:nvPr/>
          </p:nvSpPr>
          <p:spPr>
            <a:xfrm>
              <a:off x="533400" y="3790950"/>
              <a:ext cx="990600" cy="914400"/>
            </a:xfrm>
            <a:prstGeom prst="roundRect">
              <a:avLst/>
            </a:prstGeom>
            <a:noFill/>
            <a:ln>
              <a:solidFill>
                <a:srgbClr val="780B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581150" y="4848225"/>
              <a:ext cx="990600" cy="914400"/>
            </a:xfrm>
            <a:prstGeom prst="roundRect">
              <a:avLst/>
            </a:prstGeom>
            <a:noFill/>
            <a:ln>
              <a:solidFill>
                <a:srgbClr val="780B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33400" y="1676400"/>
            <a:ext cx="4114800" cy="4095750"/>
            <a:chOff x="533400" y="1676400"/>
            <a:chExt cx="4114800" cy="4095750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1676400"/>
              <a:ext cx="990600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33400" y="2743200"/>
              <a:ext cx="990600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3705225" y="4848225"/>
              <a:ext cx="942975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619375" y="4857750"/>
              <a:ext cx="990600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68744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Conventional NOC QOS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0" y="1676400"/>
            <a:ext cx="3813175" cy="4406900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Font typeface="Wingdings" charset="0"/>
              <a:buNone/>
              <a:defRPr/>
            </a:pPr>
            <a:r>
              <a:rPr lang="en-US" dirty="0"/>
              <a:t>C</a:t>
            </a:r>
            <a:r>
              <a:rPr lang="en-US" dirty="0" smtClean="0"/>
              <a:t>ontention scenarios:</a:t>
            </a:r>
          </a:p>
          <a:p>
            <a:pPr>
              <a:spcBef>
                <a:spcPts val="1200"/>
              </a:spcBef>
              <a:defRPr/>
            </a:pPr>
            <a:r>
              <a:rPr lang="en-US" sz="2500" dirty="0" smtClean="0"/>
              <a:t>Shared resources </a:t>
            </a:r>
          </a:p>
          <a:p>
            <a:pPr lvl="1">
              <a:defRPr/>
            </a:pPr>
            <a:r>
              <a:rPr lang="en-US" dirty="0" smtClean="0"/>
              <a:t>memory access</a:t>
            </a:r>
          </a:p>
          <a:p>
            <a:pPr>
              <a:spcBef>
                <a:spcPts val="600"/>
              </a:spcBef>
              <a:defRPr/>
            </a:pPr>
            <a:r>
              <a:rPr lang="en-US" sz="2500" dirty="0" smtClean="0"/>
              <a:t>Intra-VM traffic</a:t>
            </a:r>
          </a:p>
          <a:p>
            <a:pPr lvl="1">
              <a:defRPr/>
            </a:pPr>
            <a:r>
              <a:rPr lang="en-US" dirty="0" smtClean="0"/>
              <a:t>shared cache access</a:t>
            </a:r>
          </a:p>
          <a:p>
            <a:pPr>
              <a:spcBef>
                <a:spcPts val="600"/>
              </a:spcBef>
              <a:defRPr/>
            </a:pPr>
            <a:r>
              <a:rPr lang="en-US" sz="2500" dirty="0"/>
              <a:t>Inter-VM </a:t>
            </a:r>
            <a:r>
              <a:rPr lang="en-US" sz="2500" dirty="0" smtClean="0"/>
              <a:t>traffic</a:t>
            </a:r>
          </a:p>
          <a:p>
            <a:pPr lvl="1">
              <a:defRPr/>
            </a:pPr>
            <a:r>
              <a:rPr lang="en-US" dirty="0" smtClean="0"/>
              <a:t>VM page sharing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charset="0"/>
              <a:buNone/>
              <a:defRPr/>
            </a:pPr>
            <a:endParaRPr lang="en-US" dirty="0"/>
          </a:p>
        </p:txBody>
      </p:sp>
      <p:sp>
        <p:nvSpPr>
          <p:cNvPr id="331779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14306B5-3EE2-CB45-A2C5-976986B9FEA8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331780" name="Object 4"/>
          <p:cNvGraphicFramePr>
            <a:graphicFrameLocks noChangeAspect="1"/>
          </p:cNvGraphicFramePr>
          <p:nvPr/>
        </p:nvGraphicFramePr>
        <p:xfrm>
          <a:off x="533400" y="1527175"/>
          <a:ext cx="4206875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9154" name="Visio" r:id="rId4" imgW="2120900" imgH="2184400" progId="Visio.Drawing.11">
                  <p:embed/>
                </p:oleObj>
              </mc:Choice>
              <mc:Fallback>
                <p:oleObj name="Visio" r:id="rId4" imgW="2120900" imgH="2184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527175"/>
                        <a:ext cx="4206875" cy="433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Bent-Up Arrow 5"/>
          <p:cNvSpPr/>
          <p:nvPr/>
        </p:nvSpPr>
        <p:spPr>
          <a:xfrm flipV="1">
            <a:off x="990600" y="2133600"/>
            <a:ext cx="1216025" cy="1752600"/>
          </a:xfrm>
          <a:prstGeom prst="bentUpArrow">
            <a:avLst>
              <a:gd name="adj1" fmla="val 8333"/>
              <a:gd name="adj2" fmla="val 9935"/>
              <a:gd name="adj3" fmla="val 23961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Up Arrow 6"/>
          <p:cNvSpPr/>
          <p:nvPr/>
        </p:nvSpPr>
        <p:spPr>
          <a:xfrm rot="10800000">
            <a:off x="2032000" y="2133600"/>
            <a:ext cx="273050" cy="1752600"/>
          </a:xfrm>
          <a:prstGeom prst="upArrow">
            <a:avLst>
              <a:gd name="adj1" fmla="val 40844"/>
              <a:gd name="adj2" fmla="val 105826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1524000" y="2057400"/>
            <a:ext cx="1204913" cy="1295400"/>
          </a:xfrm>
          <a:prstGeom prst="mathMultiply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846868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Conventional NOC QOS</a:t>
            </a:r>
          </a:p>
        </p:txBody>
      </p:sp>
      <p:sp>
        <p:nvSpPr>
          <p:cNvPr id="33280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6D3E7A-A158-704B-86D8-B3BEE34C3C0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332803" name="Object 4"/>
          <p:cNvGraphicFramePr>
            <a:graphicFrameLocks noChangeAspect="1"/>
          </p:cNvGraphicFramePr>
          <p:nvPr/>
        </p:nvGraphicFramePr>
        <p:xfrm>
          <a:off x="533400" y="1527175"/>
          <a:ext cx="4206875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1202" name="Visio" r:id="rId4" imgW="2120900" imgH="2184400" progId="Visio.Drawing.11">
                  <p:embed/>
                </p:oleObj>
              </mc:Choice>
              <mc:Fallback>
                <p:oleObj name="Visio" r:id="rId4" imgW="2120900" imgH="21844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527175"/>
                        <a:ext cx="4206875" cy="433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5029200" y="1676400"/>
            <a:ext cx="3813175" cy="4406900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Font typeface="Wingdings" charset="0"/>
              <a:buNone/>
              <a:defRPr/>
            </a:pPr>
            <a:r>
              <a:rPr lang="en-US" dirty="0"/>
              <a:t>C</a:t>
            </a:r>
            <a:r>
              <a:rPr lang="en-US" dirty="0" smtClean="0"/>
              <a:t>ontention scenarios:</a:t>
            </a:r>
          </a:p>
          <a:p>
            <a:pPr>
              <a:spcBef>
                <a:spcPts val="1200"/>
              </a:spcBef>
              <a:defRPr/>
            </a:pPr>
            <a:r>
              <a:rPr lang="en-US" sz="2500" dirty="0" smtClean="0"/>
              <a:t>Shared resources</a:t>
            </a:r>
          </a:p>
          <a:p>
            <a:pPr lvl="1">
              <a:defRPr/>
            </a:pPr>
            <a:r>
              <a:rPr lang="en-US" dirty="0" smtClean="0"/>
              <a:t>memory access</a:t>
            </a:r>
          </a:p>
          <a:p>
            <a:pPr>
              <a:spcBef>
                <a:spcPts val="600"/>
              </a:spcBef>
              <a:defRPr/>
            </a:pPr>
            <a:r>
              <a:rPr lang="en-US" sz="2500" dirty="0" smtClean="0"/>
              <a:t>Intra-VM traffic</a:t>
            </a:r>
          </a:p>
          <a:p>
            <a:pPr lvl="1">
              <a:defRPr/>
            </a:pPr>
            <a:r>
              <a:rPr lang="en-US" dirty="0" smtClean="0"/>
              <a:t>shared cache access</a:t>
            </a:r>
          </a:p>
          <a:p>
            <a:pPr>
              <a:spcBef>
                <a:spcPts val="600"/>
              </a:spcBef>
              <a:defRPr/>
            </a:pPr>
            <a:r>
              <a:rPr lang="en-US" sz="2500" dirty="0"/>
              <a:t>Inter-VM </a:t>
            </a:r>
            <a:r>
              <a:rPr lang="en-US" sz="2500" dirty="0" smtClean="0"/>
              <a:t>traffic</a:t>
            </a:r>
          </a:p>
          <a:p>
            <a:pPr lvl="1">
              <a:defRPr/>
            </a:pPr>
            <a:r>
              <a:rPr lang="en-US" dirty="0" smtClean="0"/>
              <a:t>VM page sharing</a:t>
            </a:r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charset="0"/>
              <a:buNone/>
              <a:defRPr/>
            </a:pPr>
            <a:endParaRPr lang="en-US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143000" y="4740275"/>
            <a:ext cx="6858000" cy="1508125"/>
            <a:chOff x="1066799" y="4343400"/>
            <a:chExt cx="6858001" cy="1508760"/>
          </a:xfrm>
        </p:grpSpPr>
        <p:sp>
          <p:nvSpPr>
            <p:cNvPr id="13" name="Rounded Rectangle 12"/>
            <p:cNvSpPr/>
            <p:nvPr/>
          </p:nvSpPr>
          <p:spPr>
            <a:xfrm>
              <a:off x="1066799" y="4343400"/>
              <a:ext cx="6858001" cy="15087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332807" name="TextBox 13"/>
            <p:cNvSpPr txBox="1">
              <a:spLocks noChangeArrowheads="1"/>
            </p:cNvSpPr>
            <p:nvPr/>
          </p:nvSpPr>
          <p:spPr bwMode="auto">
            <a:xfrm>
              <a:off x="1066800" y="4607858"/>
              <a:ext cx="6858000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3200" smtClean="0">
                  <a:solidFill>
                    <a:srgbClr val="FFFFFF"/>
                  </a:solidFill>
                </a:rPr>
                <a:t>Network-wide guarantees </a:t>
              </a:r>
              <a:r>
                <a:rPr lang="en-US" sz="3200" i="1" smtClean="0">
                  <a:solidFill>
                    <a:srgbClr val="FFFFFF"/>
                  </a:solidFill>
                </a:rPr>
                <a:t>without</a:t>
              </a:r>
              <a:r>
                <a:rPr lang="en-US" sz="3200" smtClean="0">
                  <a:solidFill>
                    <a:srgbClr val="FFFFFF"/>
                  </a:solidFill>
                </a:rPr>
                <a:t> network-wide QOS support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94289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Kilo-NOC  QOS</a:t>
            </a:r>
          </a:p>
        </p:txBody>
      </p:sp>
      <p:sp>
        <p:nvSpPr>
          <p:cNvPr id="33382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Insight: leverage rich network connectivity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Naturally reduce interference among flows</a:t>
            </a:r>
          </a:p>
          <a:p>
            <a:pPr lvl="1">
              <a:buSzPct val="70000"/>
              <a:buFont typeface="Wingdings" charset="0"/>
              <a:buChar char="Ø"/>
            </a:pPr>
            <a:r>
              <a:rPr lang="en-US">
                <a:latin typeface="Tahoma" charset="0"/>
                <a:ea typeface="ＭＳ Ｐゴシック" charset="0"/>
              </a:rPr>
              <a:t>Limit the extent of hardware QOS support</a:t>
            </a:r>
          </a:p>
          <a:p>
            <a:pPr>
              <a:spcBef>
                <a:spcPts val="1200"/>
              </a:spcBef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Requires a low-diameter topology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This work: Multidrop Express Channels (MECS)</a:t>
            </a:r>
            <a:endParaRPr lang="en-US" sz="2100">
              <a:latin typeface="Tahoma" charset="0"/>
              <a:ea typeface="ＭＳ Ｐゴシック" charset="0"/>
            </a:endParaRPr>
          </a:p>
        </p:txBody>
      </p:sp>
      <p:sp>
        <p:nvSpPr>
          <p:cNvPr id="333827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8880142-FADA-C842-95A3-7C7C6FA5969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371600" y="5257800"/>
          <a:ext cx="59309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3250" name="Visio" r:id="rId4" imgW="2565400" imgH="508000" progId="Visio.Drawing.11">
                  <p:embed/>
                </p:oleObj>
              </mc:Choice>
              <mc:Fallback>
                <p:oleObj name="Visio" r:id="rId4" imgW="2565400" imgH="5080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257800"/>
                        <a:ext cx="59309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3829" name="TextBox 5"/>
          <p:cNvSpPr txBox="1">
            <a:spLocks noChangeArrowheads="1"/>
          </p:cNvSpPr>
          <p:nvPr/>
        </p:nvSpPr>
        <p:spPr bwMode="auto">
          <a:xfrm>
            <a:off x="5105400" y="4495800"/>
            <a:ext cx="30480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algn="r" eaLnBrk="1" hangingPunct="1"/>
            <a:r>
              <a:rPr lang="en-US" sz="2000" i="1" smtClean="0">
                <a:solidFill>
                  <a:srgbClr val="000000"/>
                </a:solidFill>
              </a:rPr>
              <a:t>Grot et al., HPCA </a:t>
            </a:r>
            <a:r>
              <a:rPr lang="en-US" sz="2100" i="1" smtClean="0">
                <a:solidFill>
                  <a:srgbClr val="000000"/>
                </a:solidFill>
              </a:rPr>
              <a:t>2009</a:t>
            </a:r>
          </a:p>
        </p:txBody>
      </p:sp>
    </p:spTree>
    <p:extLst>
      <p:ext uri="{BB962C8B-B14F-4D97-AF65-F5344CB8AC3E}">
        <p14:creationId xmlns:p14="http://schemas.microsoft.com/office/powerpoint/2010/main" val="28531083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1550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Font typeface="Wingdings" charset="0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Dedicated, QOS-enabled regions</a:t>
            </a:r>
          </a:p>
          <a:p>
            <a:pPr lvl="1">
              <a:defRPr/>
            </a:pPr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solidFill>
                  <a:srgbClr val="8A8A8A"/>
                </a:solidFill>
              </a:rPr>
              <a:t>Richly-connected topology</a:t>
            </a:r>
            <a:endParaRPr lang="en-US" dirty="0">
              <a:solidFill>
                <a:srgbClr val="8A8A8A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8A8A8A"/>
                </a:solidFill>
              </a:rPr>
              <a:t>Traffic </a:t>
            </a:r>
            <a:r>
              <a:rPr lang="en-US" dirty="0" smtClean="0">
                <a:solidFill>
                  <a:srgbClr val="8A8A8A"/>
                </a:solidFill>
              </a:rPr>
              <a:t>isolation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solidFill>
                  <a:srgbClr val="8A8A8A"/>
                </a:solidFill>
              </a:rPr>
              <a:t>Special routing rules</a:t>
            </a:r>
          </a:p>
          <a:p>
            <a:pPr lvl="1">
              <a:defRPr/>
            </a:pPr>
            <a:r>
              <a:rPr lang="en-US" dirty="0" smtClean="0">
                <a:solidFill>
                  <a:srgbClr val="8A8A8A"/>
                </a:solidFill>
              </a:rPr>
              <a:t>Manage interference</a:t>
            </a:r>
            <a:endParaRPr lang="en-US" dirty="0">
              <a:solidFill>
                <a:srgbClr val="8A8A8A"/>
              </a:solidFill>
            </a:endParaRPr>
          </a:p>
        </p:txBody>
      </p:sp>
      <p:sp>
        <p:nvSpPr>
          <p:cNvPr id="334850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BA61524-E3D7-1840-8C2D-D850A4763D3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334851" name="Object 6"/>
          <p:cNvGraphicFramePr>
            <a:graphicFrameLocks noChangeAspect="1"/>
          </p:cNvGraphicFramePr>
          <p:nvPr/>
        </p:nvGraphicFramePr>
        <p:xfrm>
          <a:off x="530225" y="1527175"/>
          <a:ext cx="4206875" cy="442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298" name="Visio" r:id="rId4" imgW="2070100" imgH="2171700" progId="Visio.Drawing.11">
                  <p:embed/>
                </p:oleObj>
              </mc:Choice>
              <mc:Fallback>
                <p:oleObj name="Visio" r:id="rId4" imgW="2070100" imgH="2171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1527175"/>
                        <a:ext cx="4206875" cy="442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20688" y="1524000"/>
            <a:ext cx="3313112" cy="457200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 rot="-1367680">
            <a:off x="762000" y="3314700"/>
            <a:ext cx="2743200" cy="914400"/>
            <a:chOff x="762000" y="3810000"/>
            <a:chExt cx="2743200" cy="914400"/>
          </a:xfrm>
        </p:grpSpPr>
        <p:sp>
          <p:nvSpPr>
            <p:cNvPr id="12" name="Rounded Rectangle 11"/>
            <p:cNvSpPr/>
            <p:nvPr/>
          </p:nvSpPr>
          <p:spPr>
            <a:xfrm>
              <a:off x="762000" y="3810000"/>
              <a:ext cx="27432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334857" name="TextBox 10"/>
            <p:cNvSpPr txBox="1">
              <a:spLocks noChangeArrowheads="1"/>
            </p:cNvSpPr>
            <p:nvPr/>
          </p:nvSpPr>
          <p:spPr bwMode="auto">
            <a:xfrm>
              <a:off x="1104900" y="4005590"/>
              <a:ext cx="2057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smtClean="0">
                  <a:solidFill>
                    <a:srgbClr val="FFFFFF"/>
                  </a:solidFill>
                </a:rPr>
                <a:t>QOS-free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3773488" y="1524000"/>
            <a:ext cx="950912" cy="457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485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Topology-Aware  QOS</a:t>
            </a:r>
          </a:p>
        </p:txBody>
      </p:sp>
    </p:spTree>
    <p:extLst>
      <p:ext uri="{BB962C8B-B14F-4D97-AF65-F5344CB8AC3E}">
        <p14:creationId xmlns:p14="http://schemas.microsoft.com/office/powerpoint/2010/main" val="18212949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1550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Font typeface="Wingdings" charset="0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Dedicated, QOS-enabled regions</a:t>
            </a:r>
          </a:p>
          <a:p>
            <a:pPr lvl="1">
              <a:defRPr/>
            </a:pPr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Richly-connected topology</a:t>
            </a:r>
            <a:endParaRPr lang="en-US" dirty="0"/>
          </a:p>
          <a:p>
            <a:pPr lvl="1">
              <a:defRPr/>
            </a:pPr>
            <a:r>
              <a:rPr lang="en-US" dirty="0"/>
              <a:t>Traffic </a:t>
            </a:r>
            <a:r>
              <a:rPr lang="en-US" dirty="0" smtClean="0"/>
              <a:t>isolation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solidFill>
                  <a:srgbClr val="8A8A8A"/>
                </a:solidFill>
              </a:rPr>
              <a:t>Special routing rules</a:t>
            </a:r>
          </a:p>
          <a:p>
            <a:pPr lvl="1">
              <a:defRPr/>
            </a:pPr>
            <a:r>
              <a:rPr lang="en-US" dirty="0">
                <a:solidFill>
                  <a:srgbClr val="8A8A8A"/>
                </a:solidFill>
              </a:rPr>
              <a:t>Manage interference</a:t>
            </a:r>
          </a:p>
        </p:txBody>
      </p:sp>
      <p:sp>
        <p:nvSpPr>
          <p:cNvPr id="33587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852C404-F60E-E946-9342-18DD6370BFE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335875" name="Object 5"/>
          <p:cNvGraphicFramePr>
            <a:graphicFrameLocks noChangeAspect="1"/>
          </p:cNvGraphicFramePr>
          <p:nvPr/>
        </p:nvGraphicFramePr>
        <p:xfrm>
          <a:off x="530225" y="1527175"/>
          <a:ext cx="4206875" cy="442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46" name="Visio" r:id="rId4" imgW="2070100" imgH="2171700" progId="Visio.Drawing.11">
                  <p:embed/>
                </p:oleObj>
              </mc:Choice>
              <mc:Fallback>
                <p:oleObj name="Visio" r:id="rId4" imgW="2070100" imgH="2171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1527175"/>
                        <a:ext cx="4206875" cy="442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Up Arrow 6"/>
          <p:cNvSpPr/>
          <p:nvPr/>
        </p:nvSpPr>
        <p:spPr>
          <a:xfrm rot="5400000">
            <a:off x="2339975" y="892175"/>
            <a:ext cx="273050" cy="2971800"/>
          </a:xfrm>
          <a:prstGeom prst="upArrow">
            <a:avLst>
              <a:gd name="adj1" fmla="val 40844"/>
              <a:gd name="adj2" fmla="val 105826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Up Arrow 7"/>
          <p:cNvSpPr/>
          <p:nvPr/>
        </p:nvSpPr>
        <p:spPr>
          <a:xfrm rot="5400000">
            <a:off x="3444875" y="1692275"/>
            <a:ext cx="273050" cy="762000"/>
          </a:xfrm>
          <a:prstGeom prst="upArrow">
            <a:avLst>
              <a:gd name="adj1" fmla="val 40844"/>
              <a:gd name="adj2" fmla="val 105826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5878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Topology-Aware  QOS</a:t>
            </a:r>
          </a:p>
        </p:txBody>
      </p:sp>
    </p:spTree>
    <p:extLst>
      <p:ext uri="{BB962C8B-B14F-4D97-AF65-F5344CB8AC3E}">
        <p14:creationId xmlns:p14="http://schemas.microsoft.com/office/powerpoint/2010/main" val="6358945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1550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Font typeface="Wingdings" charset="0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Dedicated, QOS-enabled regions</a:t>
            </a:r>
          </a:p>
          <a:p>
            <a:pPr lvl="1">
              <a:defRPr/>
            </a:pPr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R</a:t>
            </a:r>
            <a:r>
              <a:rPr lang="en-US" dirty="0" smtClean="0"/>
              <a:t>ichly-connected topology</a:t>
            </a:r>
            <a:endParaRPr lang="en-US" dirty="0"/>
          </a:p>
          <a:p>
            <a:pPr lvl="1">
              <a:defRPr/>
            </a:pPr>
            <a:r>
              <a:rPr lang="en-US" dirty="0"/>
              <a:t>Traffic </a:t>
            </a:r>
            <a:r>
              <a:rPr lang="en-US" dirty="0" smtClean="0"/>
              <a:t>isolation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solidFill>
                  <a:srgbClr val="8A8A8A"/>
                </a:solidFill>
              </a:rPr>
              <a:t>Special routing rules</a:t>
            </a:r>
          </a:p>
          <a:p>
            <a:pPr lvl="1">
              <a:defRPr/>
            </a:pPr>
            <a:r>
              <a:rPr lang="en-US" dirty="0">
                <a:solidFill>
                  <a:srgbClr val="8A8A8A"/>
                </a:solidFill>
              </a:rPr>
              <a:t>Manage interference</a:t>
            </a:r>
          </a:p>
        </p:txBody>
      </p:sp>
      <p:sp>
        <p:nvSpPr>
          <p:cNvPr id="336898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9E0C8B-0A4A-BC4A-AD5E-959B59849233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336899" name="Object 5"/>
          <p:cNvGraphicFramePr>
            <a:graphicFrameLocks noChangeAspect="1"/>
          </p:cNvGraphicFramePr>
          <p:nvPr/>
        </p:nvGraphicFramePr>
        <p:xfrm>
          <a:off x="530225" y="1527175"/>
          <a:ext cx="4206875" cy="442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9394" name="Visio" r:id="rId4" imgW="2070100" imgH="2171700" progId="Visio.Drawing.11">
                  <p:embed/>
                </p:oleObj>
              </mc:Choice>
              <mc:Fallback>
                <p:oleObj name="Visio" r:id="rId4" imgW="2070100" imgH="2171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1527175"/>
                        <a:ext cx="4206875" cy="442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ent-Up Arrow 8"/>
          <p:cNvSpPr/>
          <p:nvPr/>
        </p:nvSpPr>
        <p:spPr>
          <a:xfrm flipV="1">
            <a:off x="2057400" y="2133600"/>
            <a:ext cx="1249363" cy="1795463"/>
          </a:xfrm>
          <a:prstGeom prst="bentUpArrow">
            <a:avLst>
              <a:gd name="adj1" fmla="val 8087"/>
              <a:gd name="adj2" fmla="val 9380"/>
              <a:gd name="adj3" fmla="val 2054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Bent-Up Arrow 7"/>
          <p:cNvSpPr/>
          <p:nvPr/>
        </p:nvSpPr>
        <p:spPr>
          <a:xfrm flipV="1">
            <a:off x="1066800" y="2286000"/>
            <a:ext cx="2286000" cy="2743200"/>
          </a:xfrm>
          <a:prstGeom prst="bentUpArrow">
            <a:avLst>
              <a:gd name="adj1" fmla="val 3761"/>
              <a:gd name="adj2" fmla="val 5101"/>
              <a:gd name="adj3" fmla="val 10557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2605088" y="2057400"/>
            <a:ext cx="1204912" cy="1295400"/>
          </a:xfrm>
          <a:prstGeom prst="mathMultiply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6903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Topology-Aware  QOS</a:t>
            </a:r>
          </a:p>
        </p:txBody>
      </p:sp>
    </p:spTree>
    <p:extLst>
      <p:ext uri="{BB962C8B-B14F-4D97-AF65-F5344CB8AC3E}">
        <p14:creationId xmlns:p14="http://schemas.microsoft.com/office/powerpoint/2010/main" val="2001677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1550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Font typeface="Wingdings" charset="0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Dedicated, QOS-enabled regions</a:t>
            </a:r>
          </a:p>
          <a:p>
            <a:pPr lvl="1">
              <a:defRPr/>
            </a:pPr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R</a:t>
            </a:r>
            <a:r>
              <a:rPr lang="en-US" dirty="0" smtClean="0"/>
              <a:t>ichly-connected topology</a:t>
            </a:r>
            <a:endParaRPr lang="en-US" dirty="0"/>
          </a:p>
          <a:p>
            <a:pPr lvl="1">
              <a:defRPr/>
            </a:pPr>
            <a:r>
              <a:rPr lang="en-US" dirty="0"/>
              <a:t>Traffic </a:t>
            </a:r>
            <a:r>
              <a:rPr lang="en-US" dirty="0" smtClean="0"/>
              <a:t>isolation</a:t>
            </a:r>
          </a:p>
          <a:p>
            <a:pPr>
              <a:spcBef>
                <a:spcPts val="600"/>
              </a:spcBef>
              <a:defRPr/>
            </a:pPr>
            <a:r>
              <a:rPr lang="en-US" dirty="0" smtClean="0"/>
              <a:t>Special routing rules</a:t>
            </a:r>
          </a:p>
          <a:p>
            <a:pPr lvl="1">
              <a:defRPr/>
            </a:pPr>
            <a:r>
              <a:rPr lang="en-US" dirty="0"/>
              <a:t>Manage interference</a:t>
            </a:r>
          </a:p>
        </p:txBody>
      </p:sp>
      <p:sp>
        <p:nvSpPr>
          <p:cNvPr id="337922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F266C00-B87C-6148-BA11-9077A32A340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269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337923" name="Object 5"/>
          <p:cNvGraphicFramePr>
            <a:graphicFrameLocks noChangeAspect="1"/>
          </p:cNvGraphicFramePr>
          <p:nvPr/>
        </p:nvGraphicFramePr>
        <p:xfrm>
          <a:off x="530225" y="1527175"/>
          <a:ext cx="4206875" cy="442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1442" name="Visio" r:id="rId4" imgW="2070100" imgH="2171700" progId="Visio.Drawing.11">
                  <p:embed/>
                </p:oleObj>
              </mc:Choice>
              <mc:Fallback>
                <p:oleObj name="Visio" r:id="rId4" imgW="2070100" imgH="2171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1527175"/>
                        <a:ext cx="4206875" cy="442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Up Arrow 6"/>
          <p:cNvSpPr/>
          <p:nvPr/>
        </p:nvSpPr>
        <p:spPr>
          <a:xfrm rot="5400000">
            <a:off x="2416175" y="815975"/>
            <a:ext cx="273050" cy="3124200"/>
          </a:xfrm>
          <a:prstGeom prst="upArrow">
            <a:avLst>
              <a:gd name="adj1" fmla="val 40844"/>
              <a:gd name="adj2" fmla="val 90249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9" name="Bent-Up Arrow 8"/>
          <p:cNvSpPr/>
          <p:nvPr/>
        </p:nvSpPr>
        <p:spPr>
          <a:xfrm flipV="1">
            <a:off x="2057400" y="2133600"/>
            <a:ext cx="1249363" cy="1795463"/>
          </a:xfrm>
          <a:prstGeom prst="bentUpArrow">
            <a:avLst>
              <a:gd name="adj1" fmla="val 8087"/>
              <a:gd name="adj2" fmla="val 9380"/>
              <a:gd name="adj3" fmla="val 2054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Bent-Up Arrow 7"/>
          <p:cNvSpPr/>
          <p:nvPr/>
        </p:nvSpPr>
        <p:spPr>
          <a:xfrm rot="5400000" flipV="1">
            <a:off x="2072482" y="3444081"/>
            <a:ext cx="3124200" cy="960437"/>
          </a:xfrm>
          <a:prstGeom prst="bentUpArrow">
            <a:avLst>
              <a:gd name="adj1" fmla="val 11510"/>
              <a:gd name="adj2" fmla="val 15618"/>
              <a:gd name="adj3" fmla="val 26055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792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Topology-Aware  QOS</a:t>
            </a:r>
          </a:p>
        </p:txBody>
      </p:sp>
    </p:spTree>
    <p:extLst>
      <p:ext uri="{BB962C8B-B14F-4D97-AF65-F5344CB8AC3E}">
        <p14:creationId xmlns:p14="http://schemas.microsoft.com/office/powerpoint/2010/main" val="17588637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5" name="Content Placeholder 3"/>
          <p:cNvSpPr>
            <a:spLocks noGrp="1"/>
          </p:cNvSpPr>
          <p:nvPr>
            <p:ph idx="1"/>
          </p:nvPr>
        </p:nvSpPr>
        <p:spPr>
          <a:xfrm>
            <a:off x="4876800" y="1752600"/>
            <a:ext cx="3962400" cy="46482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Topology-aware QOS support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Limit QOS complexity to a fraction of the die</a:t>
            </a:r>
          </a:p>
          <a:p>
            <a:pPr>
              <a:spcBef>
                <a:spcPts val="1800"/>
              </a:spcBef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Optimized flow control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Reduce buffer requirements in QOS-free regions</a:t>
            </a:r>
          </a:p>
        </p:txBody>
      </p:sp>
      <p:sp>
        <p:nvSpPr>
          <p:cNvPr id="33894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98389FE-EF9C-024D-A72E-236982D59D6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270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338947" name="Object 6"/>
          <p:cNvGraphicFramePr>
            <a:graphicFrameLocks noChangeAspect="1"/>
          </p:cNvGraphicFramePr>
          <p:nvPr/>
        </p:nvGraphicFramePr>
        <p:xfrm>
          <a:off x="530225" y="1527175"/>
          <a:ext cx="4206875" cy="442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3490" name="Visio" r:id="rId4" imgW="2070100" imgH="2171700" progId="Visio.Drawing.11">
                  <p:embed/>
                </p:oleObj>
              </mc:Choice>
              <mc:Fallback>
                <p:oleObj name="Visio" r:id="rId4" imgW="2070100" imgH="21717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" y="1527175"/>
                        <a:ext cx="4206875" cy="442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20688" y="1524000"/>
            <a:ext cx="3313112" cy="457200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grpSp>
        <p:nvGrpSpPr>
          <p:cNvPr id="338949" name="Group 12"/>
          <p:cNvGrpSpPr>
            <a:grpSpLocks/>
          </p:cNvGrpSpPr>
          <p:nvPr/>
        </p:nvGrpSpPr>
        <p:grpSpPr bwMode="auto">
          <a:xfrm rot="-1367680">
            <a:off x="762000" y="3314700"/>
            <a:ext cx="2743200" cy="914400"/>
            <a:chOff x="762000" y="3810000"/>
            <a:chExt cx="2743200" cy="914400"/>
          </a:xfrm>
        </p:grpSpPr>
        <p:sp>
          <p:nvSpPr>
            <p:cNvPr id="12" name="Rounded Rectangle 11"/>
            <p:cNvSpPr/>
            <p:nvPr/>
          </p:nvSpPr>
          <p:spPr>
            <a:xfrm>
              <a:off x="762000" y="3810000"/>
              <a:ext cx="27432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338953" name="TextBox 10"/>
            <p:cNvSpPr txBox="1">
              <a:spLocks noChangeArrowheads="1"/>
            </p:cNvSpPr>
            <p:nvPr/>
          </p:nvSpPr>
          <p:spPr bwMode="auto">
            <a:xfrm>
              <a:off x="1104900" y="4005590"/>
              <a:ext cx="20574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smtClean="0">
                  <a:solidFill>
                    <a:srgbClr val="FFFFFF"/>
                  </a:solidFill>
                </a:rPr>
                <a:t>QOS-free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3773488" y="1524000"/>
            <a:ext cx="950912" cy="457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3895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Kilo-NOC  view</a:t>
            </a:r>
          </a:p>
        </p:txBody>
      </p:sp>
    </p:spTree>
    <p:extLst>
      <p:ext uri="{BB962C8B-B14F-4D97-AF65-F5344CB8AC3E}">
        <p14:creationId xmlns:p14="http://schemas.microsoft.com/office/powerpoint/2010/main" val="1098838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Evaluation Methodology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511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6172200"/>
              </a:tblGrid>
              <a:tr h="42678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Parameter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Value</a:t>
                      </a:r>
                      <a:endParaRPr lang="en-US" sz="2200" dirty="0"/>
                    </a:p>
                  </a:txBody>
                  <a:tcPr marT="45726" marB="45726"/>
                </a:tc>
              </a:tr>
              <a:tr h="42678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Technology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15 nm</a:t>
                      </a:r>
                      <a:endParaRPr lang="en-US" sz="2200" dirty="0"/>
                    </a:p>
                  </a:txBody>
                  <a:tcPr marT="45726" marB="45726"/>
                </a:tc>
              </a:tr>
              <a:tr h="426780"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Vdd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0.7 V</a:t>
                      </a:r>
                      <a:endParaRPr lang="en-US" sz="2200" dirty="0"/>
                    </a:p>
                  </a:txBody>
                  <a:tcPr marT="45726" marB="45726"/>
                </a:tc>
              </a:tr>
              <a:tr h="76210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System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1024 tiles:</a:t>
                      </a:r>
                    </a:p>
                    <a:p>
                      <a:r>
                        <a:rPr lang="en-US" sz="2200" dirty="0" smtClean="0">
                          <a:sym typeface="Wingdings" pitchFamily="2" charset="2"/>
                        </a:rPr>
                        <a:t>256 concentrated nodes (64 shared</a:t>
                      </a:r>
                      <a:r>
                        <a:rPr lang="en-US" sz="2200" baseline="0" dirty="0" smtClean="0">
                          <a:sym typeface="Wingdings" pitchFamily="2" charset="2"/>
                        </a:rPr>
                        <a:t> resources)</a:t>
                      </a:r>
                      <a:endParaRPr lang="en-US" sz="2200" dirty="0"/>
                    </a:p>
                  </a:txBody>
                  <a:tcPr marT="45726" marB="45726"/>
                </a:tc>
              </a:tr>
              <a:tr h="426780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Networks:</a:t>
                      </a:r>
                      <a:endParaRPr lang="en-US" sz="2200" b="1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T="45726" marB="45726"/>
                </a:tc>
              </a:tr>
              <a:tr h="42678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MECS+PVC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VC flow</a:t>
                      </a:r>
                      <a:r>
                        <a:rPr lang="en-US" sz="2200" baseline="0" dirty="0" smtClean="0"/>
                        <a:t> control</a:t>
                      </a:r>
                      <a:r>
                        <a:rPr lang="en-US" sz="2200" dirty="0" smtClean="0"/>
                        <a:t>, QOS support (PVC) at each node</a:t>
                      </a:r>
                    </a:p>
                  </a:txBody>
                  <a:tcPr marT="45726" marB="45726"/>
                </a:tc>
              </a:tr>
              <a:tr h="42678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MECS+TAQ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VC flow control,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QOS support only in shared regions</a:t>
                      </a:r>
                    </a:p>
                  </a:txBody>
                  <a:tcPr marT="45726" marB="45726"/>
                </a:tc>
              </a:tr>
              <a:tr h="762107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MECS+TAQ+EB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200" dirty="0" smtClean="0"/>
                        <a:t>EB flow control outside of SRs, </a:t>
                      </a:r>
                    </a:p>
                    <a:p>
                      <a:pPr lvl="0"/>
                      <a:r>
                        <a:rPr lang="en-US" sz="2200" dirty="0" smtClean="0"/>
                        <a:t>Separate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i="1" baseline="0" dirty="0" smtClean="0"/>
                        <a:t>Request</a:t>
                      </a:r>
                      <a:r>
                        <a:rPr lang="en-US" sz="2200" baseline="0" dirty="0" smtClean="0"/>
                        <a:t> and </a:t>
                      </a:r>
                      <a:r>
                        <a:rPr kumimoji="0" lang="en-US" sz="22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Reply</a:t>
                      </a:r>
                      <a:r>
                        <a:rPr lang="en-US" sz="2200" baseline="0" dirty="0" smtClean="0"/>
                        <a:t> networks</a:t>
                      </a:r>
                      <a:endParaRPr lang="en-US" sz="2200" dirty="0" smtClean="0"/>
                    </a:p>
                  </a:txBody>
                  <a:tcPr marT="45726" marB="45726"/>
                </a:tc>
              </a:tr>
              <a:tr h="42678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K-MECS</a:t>
                      </a:r>
                      <a:endParaRPr lang="en-US" sz="22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Proposed organization:  TAQ + hybrid flow</a:t>
                      </a:r>
                      <a:r>
                        <a:rPr lang="en-US" sz="2200" baseline="0" dirty="0" smtClean="0"/>
                        <a:t> control</a:t>
                      </a:r>
                      <a:endParaRPr lang="en-US" sz="2200" dirty="0" smtClean="0"/>
                    </a:p>
                  </a:txBody>
                  <a:tcPr marT="45726" marB="45726"/>
                </a:tc>
              </a:tr>
            </a:tbl>
          </a:graphicData>
        </a:graphic>
      </p:graphicFrame>
      <p:sp>
        <p:nvSpPr>
          <p:cNvPr id="47824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7A9A8EC-C041-AE4A-9CC0-469A0C90E479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271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Area comparison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7923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98F1CF-B6BC-BF44-8571-B13E298B9BAC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272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graphicFrame>
        <p:nvGraphicFramePr>
          <p:cNvPr id="479235" name="Chart 6"/>
          <p:cNvGraphicFramePr>
            <a:graphicFrameLocks/>
          </p:cNvGraphicFramePr>
          <p:nvPr/>
        </p:nvGraphicFramePr>
        <p:xfrm>
          <a:off x="406400" y="1701800"/>
          <a:ext cx="8178800" cy="474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8850" name="Chart" r:id="rId4" imgW="8174060" imgH="4748391" progId="Excel.Chart.8">
                  <p:embed/>
                </p:oleObj>
              </mc:Choice>
              <mc:Fallback>
                <p:oleObj name="Chart" r:id="rId4" imgW="8174060" imgH="4748391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701800"/>
                        <a:ext cx="8178800" cy="474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679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Energy comparison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802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7D58EB-C365-264D-8546-3EA4F668A9BD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273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graphicFrame>
        <p:nvGraphicFramePr>
          <p:cNvPr id="480259" name="Chart 4"/>
          <p:cNvGraphicFramePr>
            <a:graphicFrameLocks/>
          </p:cNvGraphicFramePr>
          <p:nvPr/>
        </p:nvGraphicFramePr>
        <p:xfrm>
          <a:off x="406400" y="1704975"/>
          <a:ext cx="8175625" cy="474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0898" name="Chart" r:id="rId4" imgW="8174060" imgH="4742296" progId="Excel.Chart.8">
                  <p:embed/>
                </p:oleObj>
              </mc:Choice>
              <mc:Fallback>
                <p:oleObj name="Chart" r:id="rId4" imgW="8174060" imgH="474229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704975"/>
                        <a:ext cx="8175625" cy="474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1765300"/>
            <a:ext cx="4379912" cy="312261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65917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8872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ea typeface="+mn-ea"/>
                <a:cs typeface="+mn-cs"/>
              </a:rPr>
              <a:t>Kilo-NOC: a heterogeneous NOC architecture for kilo-node substrates</a:t>
            </a:r>
          </a:p>
          <a:p>
            <a:pPr marL="438912" indent="-320040" fontAlgn="auto">
              <a:spcBef>
                <a:spcPts val="120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en-US" dirty="0" smtClean="0">
                <a:ea typeface="+mn-ea"/>
                <a:cs typeface="+mn-cs"/>
              </a:rPr>
              <a:t>Topology-aware QOS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>
                <a:ea typeface="+mn-ea"/>
              </a:rPr>
              <a:t>Limits QOS support to a fraction of the die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>
                <a:ea typeface="+mn-ea"/>
              </a:rPr>
              <a:t>Leverages low-diameter topologies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>
                <a:ea typeface="+mn-ea"/>
              </a:rPr>
              <a:t>Improves NOC area- and energy-efficiency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>
                <a:ea typeface="+mn-ea"/>
              </a:rPr>
              <a:t>Provides strong guarantees</a:t>
            </a:r>
          </a:p>
          <a:p>
            <a:pPr marL="731520" lvl="1" indent="-27432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 smtClean="0">
              <a:ea typeface="+mn-ea"/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en-US" dirty="0" smtClean="0">
              <a:ea typeface="+mn-ea"/>
              <a:cs typeface="+mn-cs"/>
            </a:endParaRPr>
          </a:p>
        </p:txBody>
      </p:sp>
      <p:sp>
        <p:nvSpPr>
          <p:cNvPr id="48128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7CE896A-7914-164F-B830-29F05190BF7D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274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Summary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1278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0020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Scalable Many-Core Memory Systems Optional Topic </a:t>
            </a:r>
            <a:r>
              <a:rPr lang="en-US" sz="4000" dirty="0"/>
              <a:t>5</a:t>
            </a:r>
            <a:r>
              <a:rPr lang="en-US" sz="4000" dirty="0" smtClean="0"/>
              <a:t>: Interconnects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717032"/>
            <a:ext cx="4590256" cy="614362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solidFill>
                  <a:srgbClr val="003399"/>
                </a:solidFill>
                <a:latin typeface="Tahoma" charset="0"/>
              </a:rPr>
              <a:t>Prof. Onur Mutlu</a:t>
            </a:r>
          </a:p>
          <a:p>
            <a:pPr eaLnBrk="1" hangingPunct="1"/>
            <a:r>
              <a:rPr lang="en-US" sz="2000" dirty="0">
                <a:latin typeface="Tahoma" charset="0"/>
                <a:hlinkClick r:id="rId3"/>
              </a:rPr>
              <a:t>http://www.ece.cmu.edu/~omutlu</a:t>
            </a:r>
            <a:endParaRPr lang="en-US" sz="2000" dirty="0">
              <a:solidFill>
                <a:srgbClr val="003399"/>
              </a:solidFill>
              <a:latin typeface="Tahoma" charset="0"/>
            </a:endParaRPr>
          </a:p>
          <a:p>
            <a:pPr eaLnBrk="1" hangingPunct="1"/>
            <a:r>
              <a:rPr lang="en-US" sz="2000" dirty="0">
                <a:latin typeface="Tahoma" charset="0"/>
                <a:hlinkClick r:id="rId4"/>
              </a:rPr>
              <a:t>onur@cmu.edu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err="1" smtClean="0">
                <a:latin typeface="Tahoma" charset="0"/>
              </a:rPr>
              <a:t>HiPEAC</a:t>
            </a:r>
            <a:r>
              <a:rPr lang="en-US" sz="2000" dirty="0" smtClean="0">
                <a:latin typeface="Tahoma" charset="0"/>
              </a:rPr>
              <a:t> ACACES Summer School 2013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smtClean="0">
                <a:latin typeface="Tahoma" charset="0"/>
              </a:rPr>
              <a:t>July 15-19, </a:t>
            </a:r>
            <a:r>
              <a:rPr lang="en-US" sz="2000" dirty="0">
                <a:latin typeface="Tahoma" charset="0"/>
              </a:rPr>
              <a:t>2013</a:t>
            </a: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518140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0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5|7.6|5.8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0.5|8.8|17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8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7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3.1|7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30.9|26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4.8|6.4|44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5|47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|12.8|12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4.6|19|1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8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|1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0.8|5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7|8|5.2|5.3|1.9|8.3|4.3|12.3|0.7|14.2|34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3.9|7.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|25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8.4|4|2.9|4.8|2|10.9|8.8|3.3|2.7|1|4.9|2.7|23.3|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16.9|5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9|19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9.8|11.3|1.4|37.6|6.4|24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1.3|1.9|5.5|7.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4.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|1|2.3|1.2|0.6|1.6|1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7.8|6.8|14.1|14|17.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7|12.1|3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4.6|7.5|28.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10.2"/>
</p:tagLst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Overr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Overr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Equity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utcs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Lucida Sans Unicode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3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7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8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9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10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Solstice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Solstice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53000"/>
            </a:schemeClr>
          </a:gs>
          <a:gs pos="50000">
            <a:schemeClr val="phClr">
              <a:tint val="42000"/>
              <a:satMod val="255000"/>
            </a:schemeClr>
          </a:gs>
          <a:gs pos="97000">
            <a:schemeClr val="phClr">
              <a:tint val="53000"/>
              <a:satMod val="260000"/>
            </a:schemeClr>
          </a:gs>
          <a:gs pos="100000">
            <a:schemeClr val="phClr">
              <a:tint val="56000"/>
              <a:satMod val="275000"/>
            </a:schemeClr>
          </a:gs>
        </a:gsLst>
        <a:path path="circle">
          <a:fillToRect l="50000" t="50000" r="50000" b="50000"/>
        </a:path>
      </a:gradFill>
      <a:gradFill rotWithShape="1">
        <a:gsLst>
          <a:gs pos="0">
            <a:schemeClr val="phClr">
              <a:tint val="92000"/>
              <a:satMod val="170000"/>
            </a:schemeClr>
          </a:gs>
          <a:gs pos="15000">
            <a:schemeClr val="phClr">
              <a:tint val="92000"/>
              <a:shade val="99000"/>
              <a:satMod val="170000"/>
            </a:schemeClr>
          </a:gs>
          <a:gs pos="62000">
            <a:schemeClr val="phClr">
              <a:tint val="96000"/>
              <a:shade val="80000"/>
              <a:satMod val="170000"/>
            </a:schemeClr>
          </a:gs>
          <a:gs pos="97000">
            <a:schemeClr val="phClr">
              <a:tint val="98000"/>
              <a:shade val="63000"/>
              <a:satMod val="170000"/>
            </a:schemeClr>
          </a:gs>
          <a:gs pos="100000">
            <a:schemeClr val="phClr">
              <a:shade val="62000"/>
              <a:satMod val="170000"/>
            </a:schemeClr>
          </a:gs>
        </a:gsLst>
        <a:path path="circle">
          <a:fillToRect l="50000" t="50000" r="50000" b="5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phClr">
              <a:shade val="80000"/>
            </a:schemeClr>
          </a:contourClr>
        </a:sp3d>
      </a:effectStyle>
      <a:effectStyle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60000"/>
              <a:satMod val="355000"/>
            </a:schemeClr>
          </a:gs>
          <a:gs pos="40000">
            <a:schemeClr val="phClr">
              <a:tint val="85000"/>
              <a:satMod val="320000"/>
            </a:schemeClr>
          </a:gs>
          <a:gs pos="100000">
            <a:schemeClr val="phClr">
              <a:shade val="55000"/>
              <a:satMod val="300000"/>
            </a:schemeClr>
          </a:gs>
        </a:gsLst>
        <a:path path="circle">
          <a:fillToRect l="-24500" t="-20000" r="124500" b="120000"/>
        </a:path>
      </a:gradFill>
      <a:blipFill>
        <a:blip xmlns:r="http://schemas.openxmlformats.org/officeDocument/2006/relationships" r:embed="rId1">
          <a:duotone>
            <a:schemeClr val="phClr">
              <a:shade val="9000"/>
              <a:satMod val="300000"/>
            </a:schemeClr>
            <a:schemeClr val="phClr">
              <a:tint val="90000"/>
              <a:satMod val="225000"/>
            </a:schemeClr>
          </a:duotone>
        </a:blip>
        <a:tile tx="0" ty="0" sx="90000" sy="90000" flip="xy" algn="tl"/>
      </a:blip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26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27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28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29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30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31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32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33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ppt/theme/themeOverride34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Equity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13231</TotalTime>
  <Words>15593</Words>
  <Application>Microsoft Macintosh PowerPoint</Application>
  <PresentationFormat>On-screen Show (4:3)</PresentationFormat>
  <Paragraphs>4469</Paragraphs>
  <Slides>275</Slides>
  <Notes>195</Notes>
  <HiddenSlides>0</HiddenSlides>
  <MMClips>0</MMClips>
  <ScaleCrop>false</ScaleCrop>
  <HeadingPairs>
    <vt:vector size="6" baseType="variant">
      <vt:variant>
        <vt:lpstr>Theme</vt:lpstr>
      </vt:variant>
      <vt:variant>
        <vt:i4>31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275</vt:i4>
      </vt:variant>
    </vt:vector>
  </HeadingPairs>
  <TitlesOfParts>
    <vt:vector size="308" baseType="lpstr">
      <vt:lpstr>Edge</vt:lpstr>
      <vt:lpstr>Office Theme</vt:lpstr>
      <vt:lpstr>5_Edge</vt:lpstr>
      <vt:lpstr>6_Edge</vt:lpstr>
      <vt:lpstr>1_Default Design</vt:lpstr>
      <vt:lpstr>7_Edge</vt:lpstr>
      <vt:lpstr>8_Edge</vt:lpstr>
      <vt:lpstr>9_Edge</vt:lpstr>
      <vt:lpstr>10_Edge</vt:lpstr>
      <vt:lpstr>12_Edge</vt:lpstr>
      <vt:lpstr>11_Edge</vt:lpstr>
      <vt:lpstr>13_Edge</vt:lpstr>
      <vt:lpstr>4_Edge</vt:lpstr>
      <vt:lpstr>1_Edge</vt:lpstr>
      <vt:lpstr>14_Edge</vt:lpstr>
      <vt:lpstr>15_Edge</vt:lpstr>
      <vt:lpstr>16_Edge</vt:lpstr>
      <vt:lpstr>17_Edge</vt:lpstr>
      <vt:lpstr>1_Office Theme</vt:lpstr>
      <vt:lpstr>18_Edge</vt:lpstr>
      <vt:lpstr>2_Edge</vt:lpstr>
      <vt:lpstr>3_Edge</vt:lpstr>
      <vt:lpstr>1_Equity</vt:lpstr>
      <vt:lpstr>utcs</vt:lpstr>
      <vt:lpstr>Module</vt:lpstr>
      <vt:lpstr>19_Edge</vt:lpstr>
      <vt:lpstr>Solstice</vt:lpstr>
      <vt:lpstr>20_Edge</vt:lpstr>
      <vt:lpstr>2_Office Theme</vt:lpstr>
      <vt:lpstr>21_Edge</vt:lpstr>
      <vt:lpstr>22_Edge</vt:lpstr>
      <vt:lpstr>Visio</vt:lpstr>
      <vt:lpstr>Chart</vt:lpstr>
      <vt:lpstr>Scalable Many-Core Memory Systems Optional Topic 5: Interconnects</vt:lpstr>
      <vt:lpstr>What Will You Learn in This Course?</vt:lpstr>
      <vt:lpstr>Readings and Videos</vt:lpstr>
      <vt:lpstr>Readings for Topic 5</vt:lpstr>
      <vt:lpstr>More Readings for Topic 5</vt:lpstr>
      <vt:lpstr>Videos for Topic 5</vt:lpstr>
      <vt:lpstr>Readings for Prefetching </vt:lpstr>
      <vt:lpstr>Videos for Prefetching</vt:lpstr>
      <vt:lpstr>Readings for GPUs and SIMD</vt:lpstr>
      <vt:lpstr>Videos for GPUs and SIMD</vt:lpstr>
      <vt:lpstr>Online Lectures and More Information</vt:lpstr>
      <vt:lpstr>Interconnect Basics</vt:lpstr>
      <vt:lpstr>Interconnect in a Multi-Core System</vt:lpstr>
      <vt:lpstr>Where Is Interconnect Used?</vt:lpstr>
      <vt:lpstr>Why Is It Important?</vt:lpstr>
      <vt:lpstr>Interconnection Network Basics</vt:lpstr>
      <vt:lpstr>Topology</vt:lpstr>
      <vt:lpstr>Metrics to Evaluate Interconnect Topology</vt:lpstr>
      <vt:lpstr>Bus</vt:lpstr>
      <vt:lpstr>Point-to-Point </vt:lpstr>
      <vt:lpstr>Crossbar</vt:lpstr>
      <vt:lpstr>Another Crossbar Design</vt:lpstr>
      <vt:lpstr>Sun UltraSPARC T2 Core-to-Cache Crossbar</vt:lpstr>
      <vt:lpstr>Buffered Crossbar</vt:lpstr>
      <vt:lpstr>Can We Get Lower Cost than A Crossbar?</vt:lpstr>
      <vt:lpstr>Multistage Logarithmic Networks</vt:lpstr>
      <vt:lpstr>Multistage Circuit Switched</vt:lpstr>
      <vt:lpstr>Multistage Packet Switched</vt:lpstr>
      <vt:lpstr>Aside: Circuit vs. Packet Switching</vt:lpstr>
      <vt:lpstr>Switching vs. Topology</vt:lpstr>
      <vt:lpstr>Another Example: Delta Network</vt:lpstr>
      <vt:lpstr>Another Example: Omega Network</vt:lpstr>
      <vt:lpstr>Ring</vt:lpstr>
      <vt:lpstr>Unidirectional Ring</vt:lpstr>
      <vt:lpstr>Bidirectional Rings</vt:lpstr>
      <vt:lpstr>Hierarchical Rings</vt:lpstr>
      <vt:lpstr>More on Hierarchical Rings</vt:lpstr>
      <vt:lpstr>Mesh</vt:lpstr>
      <vt:lpstr>Torus</vt:lpstr>
      <vt:lpstr>Torus, continued</vt:lpstr>
      <vt:lpstr>Trees</vt:lpstr>
      <vt:lpstr>CM-5 Fat Tree</vt:lpstr>
      <vt:lpstr>Hypercube</vt:lpstr>
      <vt:lpstr>Caltech Cosmic Cube</vt:lpstr>
      <vt:lpstr>Handling Contention</vt:lpstr>
      <vt:lpstr>Bufferless Deflection Routing</vt:lpstr>
      <vt:lpstr>Bufferless Deflection Routing</vt:lpstr>
      <vt:lpstr>Routing Algorithm</vt:lpstr>
      <vt:lpstr>Deterministic Routing</vt:lpstr>
      <vt:lpstr>Deadlock</vt:lpstr>
      <vt:lpstr>Handling Deadlock</vt:lpstr>
      <vt:lpstr>Turn Model to Avoid Deadlock</vt:lpstr>
      <vt:lpstr>Oblivious Routing: Valiant’s Algorithm</vt:lpstr>
      <vt:lpstr>Adaptive Routing</vt:lpstr>
      <vt:lpstr>On-Chip Networks</vt:lpstr>
      <vt:lpstr>On-chip Networks</vt:lpstr>
      <vt:lpstr>On-Chip vs. Off-Chip Interconnects</vt:lpstr>
      <vt:lpstr>On-Chip vs. Off-Chip Interconnects (II)</vt:lpstr>
      <vt:lpstr>Motivation for Efficient Interconnect</vt:lpstr>
      <vt:lpstr>Research in Interconnects</vt:lpstr>
      <vt:lpstr>Research Topics in Interconnects</vt:lpstr>
      <vt:lpstr>One Example: Packet Scheduling</vt:lpstr>
      <vt:lpstr>Bufferless Routing</vt:lpstr>
      <vt:lpstr>On-Chip Networks (NoC)</vt:lpstr>
      <vt:lpstr>Current NoC Approaches</vt:lpstr>
      <vt:lpstr>A Typical Router</vt:lpstr>
      <vt:lpstr>Buffers in NoC Routers</vt:lpstr>
      <vt:lpstr>Buffers in NoC Routers</vt:lpstr>
      <vt:lpstr>Going Bufferless…? </vt:lpstr>
      <vt:lpstr>BLESS: Bufferless Routing</vt:lpstr>
      <vt:lpstr>BLESS: Bufferless Routing</vt:lpstr>
      <vt:lpstr>FLIT-BLESS: Flit-Level Routing</vt:lpstr>
      <vt:lpstr>BLESS with Buffers</vt:lpstr>
      <vt:lpstr>BLESS:  Advantages &amp; Disadvantages </vt:lpstr>
      <vt:lpstr>Reduction of Router Latency</vt:lpstr>
      <vt:lpstr>BLESS:  Advantages &amp; Disadvantages </vt:lpstr>
      <vt:lpstr>Evaluation Methodology</vt:lpstr>
      <vt:lpstr>Evaluation Methodology</vt:lpstr>
      <vt:lpstr>Evaluation – Synthetic Traces</vt:lpstr>
      <vt:lpstr>Evaluation – Homogenous Case Study</vt:lpstr>
      <vt:lpstr>Evaluation – Homogenous Case Study</vt:lpstr>
      <vt:lpstr>Evaluation – Further Results</vt:lpstr>
      <vt:lpstr>Evaluation – Further Results</vt:lpstr>
      <vt:lpstr>Evaluation – Aggregate Results</vt:lpstr>
      <vt:lpstr>Evaluation – Aggregate Results</vt:lpstr>
      <vt:lpstr>BLESS Conclusions</vt:lpstr>
      <vt:lpstr>CHIPPER: A Low-complexity Bufferless Deflection Router</vt:lpstr>
      <vt:lpstr>Motivation</vt:lpstr>
      <vt:lpstr>Problems that Bufferless Routers Must Solve</vt:lpstr>
      <vt:lpstr>A Bufferless Router: A High-Level View</vt:lpstr>
      <vt:lpstr>Complexity in Bufferless Deflection Routers</vt:lpstr>
      <vt:lpstr>Problem 1: Livelock Freedom</vt:lpstr>
      <vt:lpstr>Livelock Freedom in Previous Work</vt:lpstr>
      <vt:lpstr>Age-Based Priorities are Expensive: Sorting</vt:lpstr>
      <vt:lpstr>Age-Based Priorities Are Expensive: Allocation</vt:lpstr>
      <vt:lpstr>Age-Based Priorities Are Expensive</vt:lpstr>
      <vt:lpstr>Solution: Golden Packet for Livelock Freedom</vt:lpstr>
      <vt:lpstr>What Does Golden Flit Routing Require?</vt:lpstr>
      <vt:lpstr>Golden Flit Routing With Two Inputs</vt:lpstr>
      <vt:lpstr>Golden Flit Routing with Four Inputs</vt:lpstr>
      <vt:lpstr>Permutation Network Operation</vt:lpstr>
      <vt:lpstr>Problem 2: Packet Reassembly</vt:lpstr>
      <vt:lpstr>Reassembly Buffers are Large</vt:lpstr>
      <vt:lpstr>Small Reassembly Buffers Cause Deadlock</vt:lpstr>
      <vt:lpstr>Reserve Space to Avoid Deadlock?</vt:lpstr>
      <vt:lpstr>Escaping Deadlock with Retransmissions</vt:lpstr>
      <vt:lpstr>Solution: Retransmitting Only Once</vt:lpstr>
      <vt:lpstr>Using MSHRs as Reassembly Buffers</vt:lpstr>
      <vt:lpstr>CHIPPER: Cheap Interconnect Partially-Permuting Router</vt:lpstr>
      <vt:lpstr>CHIPPER: Cheap Interconnect Partially-Permuting Router</vt:lpstr>
      <vt:lpstr>EVALUATION</vt:lpstr>
      <vt:lpstr>Methodology</vt:lpstr>
      <vt:lpstr>Methodology</vt:lpstr>
      <vt:lpstr>Results: Performance Degradation</vt:lpstr>
      <vt:lpstr>Results: Power Reduction</vt:lpstr>
      <vt:lpstr>Results: Area and Critical Path Reduction</vt:lpstr>
      <vt:lpstr>Conclusions</vt:lpstr>
      <vt:lpstr>MinBD: Minimally-Buffered Deflection Routing for Energy-Efficient Interconnect</vt:lpstr>
      <vt:lpstr>Bufferless Deflection Routing</vt:lpstr>
      <vt:lpstr>Outline: This Talk</vt:lpstr>
      <vt:lpstr>Outline: This Talk</vt:lpstr>
      <vt:lpstr>Issues in Bufferless Deflection Routing</vt:lpstr>
      <vt:lpstr>Key Performance Issues</vt:lpstr>
      <vt:lpstr>Outline: This Talk</vt:lpstr>
      <vt:lpstr>Outline: This Talk</vt:lpstr>
      <vt:lpstr>Addressing Link Contention</vt:lpstr>
      <vt:lpstr>How to Buffer Deflected Flits</vt:lpstr>
      <vt:lpstr>How to Buffer Deflected Flits</vt:lpstr>
      <vt:lpstr>Why Could A Side Buffer Work Well?</vt:lpstr>
      <vt:lpstr>Outline: This Talk</vt:lpstr>
      <vt:lpstr>Addressing the Ejection Bottleneck</vt:lpstr>
      <vt:lpstr>Addressing the Ejection Bottleneck</vt:lpstr>
      <vt:lpstr>Addressing the Ejection Bottleneck</vt:lpstr>
      <vt:lpstr>Outline: This Talk</vt:lpstr>
      <vt:lpstr>Improving Deflection Arbitration</vt:lpstr>
      <vt:lpstr>Fast Deflection Routing Implementation</vt:lpstr>
      <vt:lpstr>Fast Deflection Routing with Four Inputs</vt:lpstr>
      <vt:lpstr>Unnecessary Deflections in Fast Arbiters</vt:lpstr>
      <vt:lpstr>Improving Deflection Arbitration</vt:lpstr>
      <vt:lpstr>Adding A Silver Flit</vt:lpstr>
      <vt:lpstr>Minimally-Buffered Deflection Router</vt:lpstr>
      <vt:lpstr>Outline: This Talk</vt:lpstr>
      <vt:lpstr>Outline: This Talk</vt:lpstr>
      <vt:lpstr>Methodology: Simulated System</vt:lpstr>
      <vt:lpstr>Methodology: Routers and Network</vt:lpstr>
      <vt:lpstr>Methodology: Power, Die Area, Crit. Path</vt:lpstr>
      <vt:lpstr>Reduced Deflections &amp; Improved Perf.</vt:lpstr>
      <vt:lpstr>Overall Performance Results</vt:lpstr>
      <vt:lpstr>Overall Power Results</vt:lpstr>
      <vt:lpstr>Performance-Power Spectrum</vt:lpstr>
      <vt:lpstr>Die Area and Critical Path</vt:lpstr>
      <vt:lpstr>Conclusions</vt:lpstr>
      <vt:lpstr>More Readings</vt:lpstr>
      <vt:lpstr>HAT: Heterogeneous Adaptive Throttling for On-Chip Networks</vt:lpstr>
      <vt:lpstr>Executive Summary</vt:lpstr>
      <vt:lpstr>Outline</vt:lpstr>
      <vt:lpstr>On-Chip Networks</vt:lpstr>
      <vt:lpstr>Network Congestion Reduces Performance</vt:lpstr>
      <vt:lpstr>Goal</vt:lpstr>
      <vt:lpstr>Key Observation #1</vt:lpstr>
      <vt:lpstr>Key Observation #2</vt:lpstr>
      <vt:lpstr>Outline</vt:lpstr>
      <vt:lpstr>Heterogeneous Adaptive Throttling (HAT)</vt:lpstr>
      <vt:lpstr>Heterogeneous Adaptive Throttling (HAT)</vt:lpstr>
      <vt:lpstr>Application-Aware Throttling</vt:lpstr>
      <vt:lpstr>Heterogeneous Adaptive Throttling (HAT)</vt:lpstr>
      <vt:lpstr>Dynamic Throttling Rate Adjustment</vt:lpstr>
      <vt:lpstr>Dynamic Throttling Rate Adjustment</vt:lpstr>
      <vt:lpstr>Epoch-Based Operation</vt:lpstr>
      <vt:lpstr>Outline</vt:lpstr>
      <vt:lpstr>Prior Source Throttling Works</vt:lpstr>
      <vt:lpstr>Outline</vt:lpstr>
      <vt:lpstr>Methodology</vt:lpstr>
      <vt:lpstr>Performance: Bufferless NoC (BLESS)</vt:lpstr>
      <vt:lpstr>Performance: Buffered NoC</vt:lpstr>
      <vt:lpstr>Application Fairness</vt:lpstr>
      <vt:lpstr>Network Energy Efficiency</vt:lpstr>
      <vt:lpstr>Other Results in Paper</vt:lpstr>
      <vt:lpstr>Conclusion</vt:lpstr>
      <vt:lpstr>Application-Aware Packet Scheduling</vt:lpstr>
      <vt:lpstr>The Problem: Packet Scheduling</vt:lpstr>
      <vt:lpstr>PowerPoint Presentation</vt:lpstr>
      <vt:lpstr>PowerPoint Presentation</vt:lpstr>
      <vt:lpstr>PowerPoint Presentation</vt:lpstr>
      <vt:lpstr>PowerPoint Presentation</vt:lpstr>
      <vt:lpstr>The Problem: Packet Scheduling</vt:lpstr>
      <vt:lpstr>Motivation: Stall-Time Criticality</vt:lpstr>
      <vt:lpstr>Motivation: Stall-Time Criticality</vt:lpstr>
      <vt:lpstr>STC Principle 1: MLP </vt:lpstr>
      <vt:lpstr>STC Principle 1: MLP </vt:lpstr>
      <vt:lpstr>STC Principle 2: Shortest-Job-First</vt:lpstr>
      <vt:lpstr>Solution: Application-Aware Policies</vt:lpstr>
      <vt:lpstr>Component 1: Ranking</vt:lpstr>
      <vt:lpstr>Component 1 : How to Rank?</vt:lpstr>
      <vt:lpstr>Component 2: Batching</vt:lpstr>
      <vt:lpstr>Putting it all together: STC Scheduling Policy</vt:lpstr>
      <vt:lpstr>STC Scheduling Example</vt:lpstr>
      <vt:lpstr>STC Scheduling Example</vt:lpstr>
      <vt:lpstr>STC Scheduling Example</vt:lpstr>
      <vt:lpstr>STC Scheduling Example</vt:lpstr>
      <vt:lpstr>STC Evaluation Methodology</vt:lpstr>
      <vt:lpstr>Comparison to Previous Policies</vt:lpstr>
      <vt:lpstr>STC System Performance and Fairness</vt:lpstr>
      <vt:lpstr>Enforcing Operating System Priorities</vt:lpstr>
      <vt:lpstr>Application Aware Packet Scheduling: Summary</vt:lpstr>
      <vt:lpstr>Slack-Driven Packet Scheduling</vt:lpstr>
      <vt:lpstr>Packet Scheduling in NoC</vt:lpstr>
      <vt:lpstr>MLP Principle</vt:lpstr>
      <vt:lpstr>Outline</vt:lpstr>
      <vt:lpstr>What is Aérgia?</vt:lpstr>
      <vt:lpstr>Outline</vt:lpstr>
      <vt:lpstr>Slack of Packets</vt:lpstr>
      <vt:lpstr>Concept of Slack </vt:lpstr>
      <vt:lpstr>Prioritizing using Slack </vt:lpstr>
      <vt:lpstr>Slack in Applications</vt:lpstr>
      <vt:lpstr>Slack in Applications</vt:lpstr>
      <vt:lpstr>Diversity in Slack</vt:lpstr>
      <vt:lpstr>Diversity in Slack</vt:lpstr>
      <vt:lpstr>Outline</vt:lpstr>
      <vt:lpstr>Estimating Slack Priority</vt:lpstr>
      <vt:lpstr>Estimating Slack Priority</vt:lpstr>
      <vt:lpstr>Estimating Slack Priority</vt:lpstr>
      <vt:lpstr>Starvation Avoidance</vt:lpstr>
      <vt:lpstr>Putting it all together</vt:lpstr>
      <vt:lpstr>Outline</vt:lpstr>
      <vt:lpstr>Evaluation Methodology</vt:lpstr>
      <vt:lpstr>Qualitative Comparison</vt:lpstr>
      <vt:lpstr>System Performance</vt:lpstr>
      <vt:lpstr>Network Unfairness</vt:lpstr>
      <vt:lpstr>Conclusions &amp; Future Directions</vt:lpstr>
      <vt:lpstr>Express-Cube Topologies</vt:lpstr>
      <vt:lpstr>2-D Mesh</vt:lpstr>
      <vt:lpstr>2-D Mesh</vt:lpstr>
      <vt:lpstr>Concentration (Balfour &amp; Dally, ICS ‘06)</vt:lpstr>
      <vt:lpstr>Concentration</vt:lpstr>
      <vt:lpstr>Replication</vt:lpstr>
      <vt:lpstr>Flattened Butterfly (Kim et al., Micro ‘07)</vt:lpstr>
      <vt:lpstr>Flattened Butterfly (Kim et al., Micro ‘07)</vt:lpstr>
      <vt:lpstr>Flattened Butterfly (Kim et al., Micro ‘07)</vt:lpstr>
      <vt:lpstr>Flattened Butterfly (Kim et al., Micro ‘07)</vt:lpstr>
      <vt:lpstr>Flattened Butterfly (Kim et al., Micro ‘07)</vt:lpstr>
      <vt:lpstr>Flattened Butterfly (Kim et al., Micro ‘07)</vt:lpstr>
      <vt:lpstr>Multidrop Express Channels (MECS)</vt:lpstr>
      <vt:lpstr>Multidrop Express Channels (MECS)</vt:lpstr>
      <vt:lpstr>Multidrop Express Channels (MECS)</vt:lpstr>
      <vt:lpstr>Multidrop Express Channels (MECS)</vt:lpstr>
      <vt:lpstr>Multidrop Express Channels (MECS)</vt:lpstr>
      <vt:lpstr>Multidrop Express Channels (MECS)</vt:lpstr>
      <vt:lpstr>Multidrop Express Channels (MECS)</vt:lpstr>
      <vt:lpstr>Partitioning: a GEC Example</vt:lpstr>
      <vt:lpstr>Analytical Comparison</vt:lpstr>
      <vt:lpstr>Experimental Methodology</vt:lpstr>
      <vt:lpstr>PowerPoint Presentation</vt:lpstr>
      <vt:lpstr>PowerPoint Presentation</vt:lpstr>
      <vt:lpstr>PowerPoint Presentation</vt:lpstr>
      <vt:lpstr>PowerPoint Presentation</vt:lpstr>
      <vt:lpstr>Summary</vt:lpstr>
      <vt:lpstr>Kilo-NoC: Topology-Aware QoS</vt:lpstr>
      <vt:lpstr>Motivation</vt:lpstr>
      <vt:lpstr>Kilo-NOC requirements</vt:lpstr>
      <vt:lpstr>Topology-Aware QoS</vt:lpstr>
      <vt:lpstr>Baseline QOS-enabled CMP</vt:lpstr>
      <vt:lpstr>Conventional NOC QOS</vt:lpstr>
      <vt:lpstr>Conventional NOC QOS</vt:lpstr>
      <vt:lpstr>Kilo-NOC  QOS</vt:lpstr>
      <vt:lpstr>Topology-Aware  QOS</vt:lpstr>
      <vt:lpstr>Topology-Aware  QOS</vt:lpstr>
      <vt:lpstr>Topology-Aware  QOS</vt:lpstr>
      <vt:lpstr>Topology-Aware  QOS</vt:lpstr>
      <vt:lpstr>Kilo-NOC  view</vt:lpstr>
      <vt:lpstr>Evaluation Methodology</vt:lpstr>
      <vt:lpstr>Area comparison</vt:lpstr>
      <vt:lpstr>Energy comparison</vt:lpstr>
      <vt:lpstr>Summary</vt:lpstr>
      <vt:lpstr>Scalable Many-Core Memory Systems Optional Topic 5: Interconnects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18-741  Advanced Computer Architecture Lecture 1: Intro and Basics</dc:title>
  <dc:creator>Onur Mutlu</dc:creator>
  <cp:lastModifiedBy>Onur Mutlu</cp:lastModifiedBy>
  <cp:revision>248</cp:revision>
  <cp:lastPrinted>2010-01-20T20:33:06Z</cp:lastPrinted>
  <dcterms:created xsi:type="dcterms:W3CDTF">2010-07-24T22:12:17Z</dcterms:created>
  <dcterms:modified xsi:type="dcterms:W3CDTF">2013-07-01T20:47:15Z</dcterms:modified>
</cp:coreProperties>
</file>