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theme/theme23.xml" ContentType="application/vnd.openxmlformats-officedocument.theme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theme/theme25.xml" ContentType="application/vnd.openxmlformats-officedocument.theme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theme/theme26.xml" ContentType="application/vnd.openxmlformats-officedocument.theme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theme/theme27.xml" ContentType="application/vnd.openxmlformats-officedocument.theme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8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7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theme/theme38.xml" ContentType="application/vnd.openxmlformats-officedocument.theme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theme/theme39.xml" ContentType="application/vnd.openxmlformats-officedocument.theme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theme/theme40.xml" ContentType="application/vnd.openxmlformats-officedocument.theme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theme/theme41.xml" ContentType="application/vnd.openxmlformats-officedocument.theme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theme/theme42.xml" ContentType="application/vnd.openxmlformats-officedocument.theme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theme/theme43.xml" ContentType="application/vnd.openxmlformats-officedocument.theme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theme/theme44.xml" ContentType="application/vnd.openxmlformats-officedocument.theme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4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theme/theme46.xml" ContentType="application/vnd.openxmlformats-officedocument.theme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theme/theme47.xml" ContentType="application/vnd.openxmlformats-officedocument.theme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theme/theme48.xml" ContentType="application/vnd.openxmlformats-officedocument.theme+xml"/>
  <Override PartName="/ppt/theme/theme49.xml" ContentType="application/vnd.openxmlformats-officedocument.theme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theme/theme50.xml" ContentType="application/vnd.openxmlformats-officedocument.theme+xml"/>
  <Override PartName="/ppt/theme/theme51.xml" ContentType="application/vnd.openxmlformats-officedocument.theme+xml"/>
  <Override PartName="/ppt/slideLayouts/slideLayout539.xml" ContentType="application/vnd.openxmlformats-officedocument.presentationml.slideLayout+xml"/>
  <Override PartName="/ppt/theme/theme52.xml" ContentType="application/vnd.openxmlformats-officedocument.theme+xml"/>
  <Override PartName="/ppt/slideLayouts/slideLayout540.xml" ContentType="application/vnd.openxmlformats-officedocument.presentationml.slideLayout+xml"/>
  <Override PartName="/ppt/theme/theme53.xml" ContentType="application/vnd.openxmlformats-officedocument.theme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36" r:id="rId5"/>
    <p:sldMasterId id="2147483848" r:id="rId6"/>
    <p:sldMasterId id="2147483860" r:id="rId7"/>
    <p:sldMasterId id="2147483872" r:id="rId8"/>
    <p:sldMasterId id="2147483909" r:id="rId9"/>
    <p:sldMasterId id="2147483924" r:id="rId10"/>
    <p:sldMasterId id="2147483936" r:id="rId11"/>
    <p:sldMasterId id="2147483948" r:id="rId12"/>
    <p:sldMasterId id="2147483977" r:id="rId13"/>
    <p:sldMasterId id="2147484002" r:id="rId14"/>
    <p:sldMasterId id="2147484062" r:id="rId15"/>
    <p:sldMasterId id="2147484087" r:id="rId16"/>
    <p:sldMasterId id="2147484099" r:id="rId17"/>
    <p:sldMasterId id="2147484111" r:id="rId18"/>
    <p:sldMasterId id="2147484195" r:id="rId19"/>
    <p:sldMasterId id="2147484245" r:id="rId20"/>
    <p:sldMasterId id="2147484281" r:id="rId21"/>
    <p:sldMasterId id="2147484306" r:id="rId22"/>
    <p:sldMasterId id="2147484354" r:id="rId23"/>
    <p:sldMasterId id="2147484366" r:id="rId24"/>
    <p:sldMasterId id="2147484378" r:id="rId25"/>
    <p:sldMasterId id="2147484402" r:id="rId26"/>
    <p:sldMasterId id="2147484414" r:id="rId27"/>
    <p:sldMasterId id="2147484450" r:id="rId28"/>
    <p:sldMasterId id="2147484462" r:id="rId29"/>
    <p:sldMasterId id="2147484474" r:id="rId30"/>
    <p:sldMasterId id="2147484486" r:id="rId31"/>
    <p:sldMasterId id="2147484534" r:id="rId32"/>
    <p:sldMasterId id="2147484546" r:id="rId33"/>
    <p:sldMasterId id="2147484558" r:id="rId34"/>
    <p:sldMasterId id="2147484630" r:id="rId35"/>
    <p:sldMasterId id="2147484642" r:id="rId36"/>
    <p:sldMasterId id="2147484666" r:id="rId37"/>
    <p:sldMasterId id="2147484679" r:id="rId38"/>
    <p:sldMasterId id="2147484691" r:id="rId39"/>
    <p:sldMasterId id="2147484704" r:id="rId40"/>
    <p:sldMasterId id="2147484716" r:id="rId41"/>
    <p:sldMasterId id="2147484730" r:id="rId42"/>
    <p:sldMasterId id="2147484768" r:id="rId43"/>
    <p:sldMasterId id="2147484780" r:id="rId44"/>
    <p:sldMasterId id="2147484792" r:id="rId45"/>
    <p:sldMasterId id="2147484804" r:id="rId46"/>
    <p:sldMasterId id="2147484816" r:id="rId47"/>
    <p:sldMasterId id="2147484828" r:id="rId48"/>
    <p:sldMasterId id="2147484878" r:id="rId49"/>
    <p:sldMasterId id="2147484880" r:id="rId50"/>
    <p:sldMasterId id="2147484893" r:id="rId51"/>
    <p:sldMasterId id="2147484896" r:id="rId52"/>
    <p:sldMasterId id="2147484898" r:id="rId53"/>
    <p:sldMasterId id="2147484914" r:id="rId54"/>
  </p:sldMasterIdLst>
  <p:notesMasterIdLst>
    <p:notesMasterId r:id="rId105"/>
  </p:notesMasterIdLst>
  <p:handoutMasterIdLst>
    <p:handoutMasterId r:id="rId106"/>
  </p:handoutMasterIdLst>
  <p:sldIdLst>
    <p:sldId id="2133" r:id="rId55"/>
    <p:sldId id="2058" r:id="rId56"/>
    <p:sldId id="1863" r:id="rId57"/>
    <p:sldId id="2118" r:id="rId58"/>
    <p:sldId id="1865" r:id="rId59"/>
    <p:sldId id="2060" r:id="rId60"/>
    <p:sldId id="2061" r:id="rId61"/>
    <p:sldId id="2062" r:id="rId62"/>
    <p:sldId id="2063" r:id="rId63"/>
    <p:sldId id="1867" r:id="rId64"/>
    <p:sldId id="1669" r:id="rId65"/>
    <p:sldId id="1670" r:id="rId66"/>
    <p:sldId id="1900" r:id="rId67"/>
    <p:sldId id="1901" r:id="rId68"/>
    <p:sldId id="1908" r:id="rId69"/>
    <p:sldId id="1909" r:id="rId70"/>
    <p:sldId id="1910" r:id="rId71"/>
    <p:sldId id="1911" r:id="rId72"/>
    <p:sldId id="2126" r:id="rId73"/>
    <p:sldId id="2127" r:id="rId74"/>
    <p:sldId id="2128" r:id="rId75"/>
    <p:sldId id="2129" r:id="rId76"/>
    <p:sldId id="1912" r:id="rId77"/>
    <p:sldId id="1913" r:id="rId78"/>
    <p:sldId id="1914" r:id="rId79"/>
    <p:sldId id="1915" r:id="rId80"/>
    <p:sldId id="1916" r:id="rId81"/>
    <p:sldId id="1917" r:id="rId82"/>
    <p:sldId id="1918" r:id="rId83"/>
    <p:sldId id="1919" r:id="rId84"/>
    <p:sldId id="1920" r:id="rId85"/>
    <p:sldId id="1921" r:id="rId86"/>
    <p:sldId id="2056" r:id="rId87"/>
    <p:sldId id="1922" r:id="rId88"/>
    <p:sldId id="1923" r:id="rId89"/>
    <p:sldId id="1924" r:id="rId90"/>
    <p:sldId id="1925" r:id="rId91"/>
    <p:sldId id="1926" r:id="rId92"/>
    <p:sldId id="1927" r:id="rId93"/>
    <p:sldId id="1928" r:id="rId94"/>
    <p:sldId id="1929" r:id="rId95"/>
    <p:sldId id="1930" r:id="rId96"/>
    <p:sldId id="1931" r:id="rId97"/>
    <p:sldId id="1932" r:id="rId98"/>
    <p:sldId id="1933" r:id="rId99"/>
    <p:sldId id="1934" r:id="rId100"/>
    <p:sldId id="2117" r:id="rId101"/>
    <p:sldId id="1936" r:id="rId102"/>
    <p:sldId id="1937" r:id="rId103"/>
    <p:sldId id="1938" r:id="rId10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8C0000"/>
    <a:srgbClr val="663D63"/>
    <a:srgbClr val="66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73" autoAdjust="0"/>
    <p:restoredTop sz="99681" autoAdjust="0"/>
  </p:normalViewPr>
  <p:slideViewPr>
    <p:cSldViewPr>
      <p:cViewPr varScale="1">
        <p:scale>
          <a:sx n="87" d="100"/>
          <a:sy n="87" d="100"/>
        </p:scale>
        <p:origin x="-3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14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064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47.xml"/><Relationship Id="rId102" Type="http://schemas.openxmlformats.org/officeDocument/2006/relationships/slide" Target="slides/slide48.xml"/><Relationship Id="rId103" Type="http://schemas.openxmlformats.org/officeDocument/2006/relationships/slide" Target="slides/slide49.xml"/><Relationship Id="rId104" Type="http://schemas.openxmlformats.org/officeDocument/2006/relationships/slide" Target="slides/slide50.xml"/><Relationship Id="rId105" Type="http://schemas.openxmlformats.org/officeDocument/2006/relationships/notesMaster" Target="notesMasters/notesMaster1.xml"/><Relationship Id="rId106" Type="http://schemas.openxmlformats.org/officeDocument/2006/relationships/handoutMaster" Target="handoutMasters/handoutMaster1.xml"/><Relationship Id="rId107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Master" Target="slideMasters/slideMaster32.xml"/><Relationship Id="rId33" Type="http://schemas.openxmlformats.org/officeDocument/2006/relationships/slideMaster" Target="slideMasters/slideMaster33.xml"/><Relationship Id="rId34" Type="http://schemas.openxmlformats.org/officeDocument/2006/relationships/slideMaster" Target="slideMasters/slideMaster34.xml"/><Relationship Id="rId35" Type="http://schemas.openxmlformats.org/officeDocument/2006/relationships/slideMaster" Target="slideMasters/slideMaster35.xml"/><Relationship Id="rId36" Type="http://schemas.openxmlformats.org/officeDocument/2006/relationships/slideMaster" Target="slideMasters/slideMaster36.xml"/><Relationship Id="rId37" Type="http://schemas.openxmlformats.org/officeDocument/2006/relationships/slideMaster" Target="slideMasters/slideMaster37.xml"/><Relationship Id="rId38" Type="http://schemas.openxmlformats.org/officeDocument/2006/relationships/slideMaster" Target="slideMasters/slideMaster38.xml"/><Relationship Id="rId39" Type="http://schemas.openxmlformats.org/officeDocument/2006/relationships/slideMaster" Target="slideMasters/slideMaster39.xml"/><Relationship Id="rId50" Type="http://schemas.openxmlformats.org/officeDocument/2006/relationships/slideMaster" Target="slideMasters/slideMaster50.xml"/><Relationship Id="rId51" Type="http://schemas.openxmlformats.org/officeDocument/2006/relationships/slideMaster" Target="slideMasters/slideMaster51.xml"/><Relationship Id="rId52" Type="http://schemas.openxmlformats.org/officeDocument/2006/relationships/slideMaster" Target="slideMasters/slideMaster52.xml"/><Relationship Id="rId53" Type="http://schemas.openxmlformats.org/officeDocument/2006/relationships/slideMaster" Target="slideMasters/slideMaster53.xml"/><Relationship Id="rId54" Type="http://schemas.openxmlformats.org/officeDocument/2006/relationships/slideMaster" Target="slideMasters/slideMaster54.xml"/><Relationship Id="rId55" Type="http://schemas.openxmlformats.org/officeDocument/2006/relationships/slide" Target="slides/slide1.xml"/><Relationship Id="rId56" Type="http://schemas.openxmlformats.org/officeDocument/2006/relationships/slide" Target="slides/slide2.xml"/><Relationship Id="rId57" Type="http://schemas.openxmlformats.org/officeDocument/2006/relationships/slide" Target="slides/slide3.xml"/><Relationship Id="rId58" Type="http://schemas.openxmlformats.org/officeDocument/2006/relationships/slide" Target="slides/slide4.xml"/><Relationship Id="rId59" Type="http://schemas.openxmlformats.org/officeDocument/2006/relationships/slide" Target="slides/slide5.xml"/><Relationship Id="rId70" Type="http://schemas.openxmlformats.org/officeDocument/2006/relationships/slide" Target="slides/slide16.xml"/><Relationship Id="rId71" Type="http://schemas.openxmlformats.org/officeDocument/2006/relationships/slide" Target="slides/slide17.xml"/><Relationship Id="rId72" Type="http://schemas.openxmlformats.org/officeDocument/2006/relationships/slide" Target="slides/slide18.xml"/><Relationship Id="rId73" Type="http://schemas.openxmlformats.org/officeDocument/2006/relationships/slide" Target="slides/slide19.xml"/><Relationship Id="rId74" Type="http://schemas.openxmlformats.org/officeDocument/2006/relationships/slide" Target="slides/slide20.xml"/><Relationship Id="rId75" Type="http://schemas.openxmlformats.org/officeDocument/2006/relationships/slide" Target="slides/slide21.xml"/><Relationship Id="rId76" Type="http://schemas.openxmlformats.org/officeDocument/2006/relationships/slide" Target="slides/slide22.xml"/><Relationship Id="rId77" Type="http://schemas.openxmlformats.org/officeDocument/2006/relationships/slide" Target="slides/slide23.xml"/><Relationship Id="rId78" Type="http://schemas.openxmlformats.org/officeDocument/2006/relationships/slide" Target="slides/slide24.xml"/><Relationship Id="rId79" Type="http://schemas.openxmlformats.org/officeDocument/2006/relationships/slide" Target="slides/slide25.xml"/><Relationship Id="rId110" Type="http://schemas.openxmlformats.org/officeDocument/2006/relationships/theme" Target="theme/theme1.xml"/><Relationship Id="rId90" Type="http://schemas.openxmlformats.org/officeDocument/2006/relationships/slide" Target="slides/slide36.xml"/><Relationship Id="rId91" Type="http://schemas.openxmlformats.org/officeDocument/2006/relationships/slide" Target="slides/slide37.xml"/><Relationship Id="rId92" Type="http://schemas.openxmlformats.org/officeDocument/2006/relationships/slide" Target="slides/slide38.xml"/><Relationship Id="rId93" Type="http://schemas.openxmlformats.org/officeDocument/2006/relationships/slide" Target="slides/slide39.xml"/><Relationship Id="rId94" Type="http://schemas.openxmlformats.org/officeDocument/2006/relationships/slide" Target="slides/slide40.xml"/><Relationship Id="rId95" Type="http://schemas.openxmlformats.org/officeDocument/2006/relationships/slide" Target="slides/slide41.xml"/><Relationship Id="rId96" Type="http://schemas.openxmlformats.org/officeDocument/2006/relationships/slide" Target="slides/slide42.xml"/><Relationship Id="rId97" Type="http://schemas.openxmlformats.org/officeDocument/2006/relationships/slide" Target="slides/slide43.xml"/><Relationship Id="rId98" Type="http://schemas.openxmlformats.org/officeDocument/2006/relationships/slide" Target="slides/slide44.xml"/><Relationship Id="rId99" Type="http://schemas.openxmlformats.org/officeDocument/2006/relationships/slide" Target="slides/slide45.xml"/><Relationship Id="rId111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Master" Target="slideMasters/slideMaster40.xml"/><Relationship Id="rId41" Type="http://schemas.openxmlformats.org/officeDocument/2006/relationships/slideMaster" Target="slideMasters/slideMaster41.xml"/><Relationship Id="rId42" Type="http://schemas.openxmlformats.org/officeDocument/2006/relationships/slideMaster" Target="slideMasters/slideMaster42.xml"/><Relationship Id="rId43" Type="http://schemas.openxmlformats.org/officeDocument/2006/relationships/slideMaster" Target="slideMasters/slideMaster43.xml"/><Relationship Id="rId44" Type="http://schemas.openxmlformats.org/officeDocument/2006/relationships/slideMaster" Target="slideMasters/slideMaster44.xml"/><Relationship Id="rId45" Type="http://schemas.openxmlformats.org/officeDocument/2006/relationships/slideMaster" Target="slideMasters/slideMaster45.xml"/><Relationship Id="rId46" Type="http://schemas.openxmlformats.org/officeDocument/2006/relationships/slideMaster" Target="slideMasters/slideMaster46.xml"/><Relationship Id="rId47" Type="http://schemas.openxmlformats.org/officeDocument/2006/relationships/slideMaster" Target="slideMasters/slideMaster47.xml"/><Relationship Id="rId48" Type="http://schemas.openxmlformats.org/officeDocument/2006/relationships/slideMaster" Target="slideMasters/slideMaster48.xml"/><Relationship Id="rId49" Type="http://schemas.openxmlformats.org/officeDocument/2006/relationships/slideMaster" Target="slideMasters/slideMaster49.xml"/><Relationship Id="rId60" Type="http://schemas.openxmlformats.org/officeDocument/2006/relationships/slide" Target="slides/slide6.xml"/><Relationship Id="rId61" Type="http://schemas.openxmlformats.org/officeDocument/2006/relationships/slide" Target="slides/slide7.xml"/><Relationship Id="rId62" Type="http://schemas.openxmlformats.org/officeDocument/2006/relationships/slide" Target="slides/slide8.xml"/><Relationship Id="rId63" Type="http://schemas.openxmlformats.org/officeDocument/2006/relationships/slide" Target="slides/slide9.xml"/><Relationship Id="rId64" Type="http://schemas.openxmlformats.org/officeDocument/2006/relationships/slide" Target="slides/slide10.xml"/><Relationship Id="rId65" Type="http://schemas.openxmlformats.org/officeDocument/2006/relationships/slide" Target="slides/slide11.xml"/><Relationship Id="rId66" Type="http://schemas.openxmlformats.org/officeDocument/2006/relationships/slide" Target="slides/slide12.xml"/><Relationship Id="rId67" Type="http://schemas.openxmlformats.org/officeDocument/2006/relationships/slide" Target="slides/slide13.xml"/><Relationship Id="rId68" Type="http://schemas.openxmlformats.org/officeDocument/2006/relationships/slide" Target="slides/slide14.xml"/><Relationship Id="rId69" Type="http://schemas.openxmlformats.org/officeDocument/2006/relationships/slide" Target="slides/slide15.xml"/><Relationship Id="rId100" Type="http://schemas.openxmlformats.org/officeDocument/2006/relationships/slide" Target="slides/slide46.xml"/><Relationship Id="rId80" Type="http://schemas.openxmlformats.org/officeDocument/2006/relationships/slide" Target="slides/slide26.xml"/><Relationship Id="rId81" Type="http://schemas.openxmlformats.org/officeDocument/2006/relationships/slide" Target="slides/slide27.xml"/><Relationship Id="rId82" Type="http://schemas.openxmlformats.org/officeDocument/2006/relationships/slide" Target="slides/slide28.xml"/><Relationship Id="rId83" Type="http://schemas.openxmlformats.org/officeDocument/2006/relationships/slide" Target="slides/slide29.xml"/><Relationship Id="rId84" Type="http://schemas.openxmlformats.org/officeDocument/2006/relationships/slide" Target="slides/slide30.xml"/><Relationship Id="rId85" Type="http://schemas.openxmlformats.org/officeDocument/2006/relationships/slide" Target="slides/slide31.xml"/><Relationship Id="rId86" Type="http://schemas.openxmlformats.org/officeDocument/2006/relationships/slide" Target="slides/slide32.xml"/><Relationship Id="rId87" Type="http://schemas.openxmlformats.org/officeDocument/2006/relationships/slide" Target="slides/slide33.xml"/><Relationship Id="rId88" Type="http://schemas.openxmlformats.org/officeDocument/2006/relationships/slide" Target="slides/slide34.xml"/><Relationship Id="rId8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7/17/13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7/17/13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3A3D9-BADB-734B-A983-EA6AF1EA18FE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3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33A3D9-BADB-734B-A983-EA6AF1EA18FE}" type="slidenum">
              <a:rPr lang="en-US" sz="1200">
                <a:solidFill>
                  <a:prstClr val="black"/>
                </a:solidFill>
                <a:cs typeface="Arial" charset="0"/>
              </a:rPr>
              <a:pPr eaLnBrk="1" hangingPunct="1"/>
              <a:t>12</a:t>
            </a:fld>
            <a:endParaRPr lang="en-US" sz="120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 if DRAM continues to scale there could be benefits to examining and enabling</a:t>
            </a:r>
            <a:r>
              <a:rPr lang="en-US" baseline="0" dirty="0" smtClean="0"/>
              <a:t> these new technologies.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21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968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Moving from DRAM to STT-RAM,</a:t>
            </a:r>
            <a:r>
              <a:rPr lang="en-US" baseline="0" dirty="0" smtClean="0"/>
              <a:t> instead of a capacitor that stores charge, now we have a magnetic tunnel junction that has one reference layer with a fixed magnetic orientation, and a free layer that can be parallel or anti parallel to the reference layer; which determines the resistance, and in turn, the data stored in the MTJ. In addition to the MTJ, the cell, again, has an access transistor. </a:t>
            </a:r>
          </a:p>
          <a:p>
            <a:r>
              <a:rPr lang="en-US" baseline="0" dirty="0" smtClean="0"/>
              <a:t>Reading requires a small voltage to be applied across the </a:t>
            </a:r>
            <a:r>
              <a:rPr lang="en-US" baseline="0" dirty="0" err="1" smtClean="0"/>
              <a:t>bitline</a:t>
            </a:r>
            <a:r>
              <a:rPr lang="en-US" baseline="0" dirty="0" smtClean="0"/>
              <a:t> and sense line; and the current is sensed. This current varies depending on the resistance of MTJ. To write data, we push a large current into the MTJ, which re-aligns the free layer. The direction of the current determines whether it becomes parallel or anti-parallel; i.e. logical 0 or 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3B1BF-2DE4-4D7D-8ECD-16D20D21B23B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41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5428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emf"/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6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Relationship Id="rId2" Type="http://schemas.openxmlformats.org/officeDocument/2006/relationships/image" Target="../media/image1.png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667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061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63551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47107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95915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8357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093410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628895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62991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506283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27071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8703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112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64597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994818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71721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558049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7181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2595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6367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661300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01423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97331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79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543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276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69366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206433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44643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686507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991134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480487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4701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70275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2857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6199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273601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703575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4300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6321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5126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43986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461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29694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86941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239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370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372347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68247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607370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4552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88217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83289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508187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71540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71473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462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011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834769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79101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513993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94955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16598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983898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490541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284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57838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224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0967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49600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964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62108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447729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17963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06183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981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662183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51389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993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641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007866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720055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623489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05390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155047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413553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4105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1432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49492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2787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406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65672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71075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987662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66688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32561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51603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342684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655830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345395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939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5314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289580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54520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93161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7569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972205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42191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63017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46013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039703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595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396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81863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49378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044656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4303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242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41473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89527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30779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384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36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197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890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26373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09081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889380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65414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118010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850849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7837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779224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1672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523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827745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73958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80448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7199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14671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22824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752461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282844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56820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68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258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360520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259301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758866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5224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54124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90667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01596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1369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61422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200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577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978531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09066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964678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11852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554506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977079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238344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305376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802031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4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8469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1634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089725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963386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87234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569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9160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742469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6090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212366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9073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76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827062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941156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912523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00637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576646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29744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43274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17564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8409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365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2909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53178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23648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060116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12335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61168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70789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69209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98280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87220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936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587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20144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09253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65854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55451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293718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59187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304265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90087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29173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7632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6910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595660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350262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821857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37384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114630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801025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75273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940110"/>
      </p:ext>
    </p:extLst>
  </p:cSld>
  <p:clrMapOvr>
    <a:masterClrMapping/>
  </p:clrMapOvr>
  <p:transition xmlns:p14="http://schemas.microsoft.com/office/powerpoint/2010/main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55782"/>
      </p:ext>
    </p:extLst>
  </p:cSld>
  <p:clrMapOvr>
    <a:masterClrMapping/>
  </p:clrMapOvr>
  <p:transition xmlns:p14="http://schemas.microsoft.com/office/powerpoint/2010/main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5103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099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799118"/>
      </p:ext>
    </p:extLst>
  </p:cSld>
  <p:clrMapOvr>
    <a:masterClrMapping/>
  </p:clrMapOvr>
  <p:transition xmlns:p14="http://schemas.microsoft.com/office/powerpoint/2010/main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36889"/>
      </p:ext>
    </p:extLst>
  </p:cSld>
  <p:clrMapOvr>
    <a:masterClrMapping/>
  </p:clrMapOvr>
  <p:transition xmlns:p14="http://schemas.microsoft.com/office/powerpoint/2010/main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87098"/>
      </p:ext>
    </p:extLst>
  </p:cSld>
  <p:clrMapOvr>
    <a:masterClrMapping/>
  </p:clrMapOvr>
  <p:transition xmlns:p14="http://schemas.microsoft.com/office/powerpoint/2010/main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480136"/>
      </p:ext>
    </p:extLst>
  </p:cSld>
  <p:clrMapOvr>
    <a:masterClrMapping/>
  </p:clrMapOvr>
  <p:transition xmlns:p14="http://schemas.microsoft.com/office/powerpoint/2010/main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407911"/>
      </p:ext>
    </p:extLst>
  </p:cSld>
  <p:clrMapOvr>
    <a:masterClrMapping/>
  </p:clrMapOvr>
  <p:transition xmlns:p14="http://schemas.microsoft.com/office/powerpoint/2010/main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18308"/>
      </p:ext>
    </p:extLst>
  </p:cSld>
  <p:clrMapOvr>
    <a:masterClrMapping/>
  </p:clrMapOvr>
  <p:transition xmlns:p14="http://schemas.microsoft.com/office/powerpoint/2010/main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154989"/>
      </p:ext>
    </p:extLst>
  </p:cSld>
  <p:clrMapOvr>
    <a:masterClrMapping/>
  </p:clrMapOvr>
  <p:transition xmlns:p14="http://schemas.microsoft.com/office/powerpoint/2010/main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55783"/>
      </p:ext>
    </p:extLst>
  </p:cSld>
  <p:clrMapOvr>
    <a:masterClrMapping/>
  </p:clrMapOvr>
  <p:transition xmlns:p14="http://schemas.microsoft.com/office/powerpoint/2010/main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40527"/>
      </p:ext>
    </p:extLst>
  </p:cSld>
  <p:clrMapOvr>
    <a:masterClrMapping/>
  </p:clrMapOvr>
  <p:transition xmlns:p14="http://schemas.microsoft.com/office/powerpoint/2010/main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650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35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724"/>
      </p:ext>
    </p:extLst>
  </p:cSld>
  <p:clrMapOvr>
    <a:masterClrMapping/>
  </p:clrMapOvr>
  <p:transition xmlns:p14="http://schemas.microsoft.com/office/powerpoint/2010/main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503535"/>
      </p:ext>
    </p:extLst>
  </p:cSld>
  <p:clrMapOvr>
    <a:masterClrMapping/>
  </p:clrMapOvr>
  <p:transition xmlns:p14="http://schemas.microsoft.com/office/powerpoint/2010/main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944712"/>
      </p:ext>
    </p:extLst>
  </p:cSld>
  <p:clrMapOvr>
    <a:masterClrMapping/>
  </p:clrMapOvr>
  <p:transition xmlns:p14="http://schemas.microsoft.com/office/powerpoint/2010/main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99233"/>
      </p:ext>
    </p:extLst>
  </p:cSld>
  <p:clrMapOvr>
    <a:masterClrMapping/>
  </p:clrMapOvr>
  <p:transition xmlns:p14="http://schemas.microsoft.com/office/powerpoint/2010/main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775469"/>
      </p:ext>
    </p:extLst>
  </p:cSld>
  <p:clrMapOvr>
    <a:masterClrMapping/>
  </p:clrMapOvr>
  <p:transition xmlns:p14="http://schemas.microsoft.com/office/powerpoint/2010/main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509898"/>
      </p:ext>
    </p:extLst>
  </p:cSld>
  <p:clrMapOvr>
    <a:masterClrMapping/>
  </p:clrMapOvr>
  <p:transition xmlns:p14="http://schemas.microsoft.com/office/powerpoint/2010/main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690849"/>
      </p:ext>
    </p:extLst>
  </p:cSld>
  <p:clrMapOvr>
    <a:masterClrMapping/>
  </p:clrMapOvr>
  <p:transition xmlns:p14="http://schemas.microsoft.com/office/powerpoint/2010/main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82132"/>
      </p:ext>
    </p:extLst>
  </p:cSld>
  <p:clrMapOvr>
    <a:masterClrMapping/>
  </p:clrMapOvr>
  <p:transition xmlns:p14="http://schemas.microsoft.com/office/powerpoint/2010/main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450836"/>
      </p:ext>
    </p:extLst>
  </p:cSld>
  <p:clrMapOvr>
    <a:masterClrMapping/>
  </p:clrMapOvr>
  <p:transition xmlns:p14="http://schemas.microsoft.com/office/powerpoint/2010/main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566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5707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600504"/>
      </p:ext>
    </p:extLst>
  </p:cSld>
  <p:clrMapOvr>
    <a:masterClrMapping/>
  </p:clrMapOvr>
  <p:transition xmlns:p14="http://schemas.microsoft.com/office/powerpoint/2010/main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58278"/>
      </p:ext>
    </p:extLst>
  </p:cSld>
  <p:clrMapOvr>
    <a:masterClrMapping/>
  </p:clrMapOvr>
  <p:transition xmlns:p14="http://schemas.microsoft.com/office/powerpoint/2010/main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00886"/>
      </p:ext>
    </p:extLst>
  </p:cSld>
  <p:clrMapOvr>
    <a:masterClrMapping/>
  </p:clrMapOvr>
  <p:transition xmlns:p14="http://schemas.microsoft.com/office/powerpoint/2010/main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643870"/>
      </p:ext>
    </p:extLst>
  </p:cSld>
  <p:clrMapOvr>
    <a:masterClrMapping/>
  </p:clrMapOvr>
  <p:transition xmlns:p14="http://schemas.microsoft.com/office/powerpoint/2010/main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857325"/>
      </p:ext>
    </p:extLst>
  </p:cSld>
  <p:clrMapOvr>
    <a:masterClrMapping/>
  </p:clrMapOvr>
  <p:transition xmlns:p14="http://schemas.microsoft.com/office/powerpoint/2010/main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20217"/>
      </p:ext>
    </p:extLst>
  </p:cSld>
  <p:clrMapOvr>
    <a:masterClrMapping/>
  </p:clrMapOvr>
  <p:transition xmlns:p14="http://schemas.microsoft.com/office/powerpoint/2010/main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3749"/>
      </p:ext>
    </p:extLst>
  </p:cSld>
  <p:clrMapOvr>
    <a:masterClrMapping/>
  </p:clrMapOvr>
  <p:transition xmlns:p14="http://schemas.microsoft.com/office/powerpoint/2010/main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82314"/>
      </p:ext>
    </p:extLst>
  </p:cSld>
  <p:clrMapOvr>
    <a:masterClrMapping/>
  </p:clrMapOvr>
  <p:transition xmlns:p14="http://schemas.microsoft.com/office/powerpoint/2010/main"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60394"/>
      </p:ext>
    </p:extLst>
  </p:cSld>
  <p:clrMapOvr>
    <a:masterClrMapping/>
  </p:clrMapOvr>
  <p:transition xmlns:p14="http://schemas.microsoft.com/office/powerpoint/2010/main"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160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94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71406"/>
      </p:ext>
    </p:extLst>
  </p:cSld>
  <p:clrMapOvr>
    <a:masterClrMapping/>
  </p:clrMapOvr>
  <p:transition xmlns:p14="http://schemas.microsoft.com/office/powerpoint/2010/main"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071685"/>
      </p:ext>
    </p:extLst>
  </p:cSld>
  <p:clrMapOvr>
    <a:masterClrMapping/>
  </p:clrMapOvr>
  <p:transition xmlns:p14="http://schemas.microsoft.com/office/powerpoint/2010/main"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580516"/>
      </p:ext>
    </p:extLst>
  </p:cSld>
  <p:clrMapOvr>
    <a:masterClrMapping/>
  </p:clrMapOvr>
  <p:transition xmlns:p14="http://schemas.microsoft.com/office/powerpoint/2010/main"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604236"/>
      </p:ext>
    </p:extLst>
  </p:cSld>
  <p:clrMapOvr>
    <a:masterClrMapping/>
  </p:clrMapOvr>
  <p:transition xmlns:p14="http://schemas.microsoft.com/office/powerpoint/2010/main"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424080"/>
      </p:ext>
    </p:extLst>
  </p:cSld>
  <p:clrMapOvr>
    <a:masterClrMapping/>
  </p:clrMapOvr>
  <p:transition xmlns:p14="http://schemas.microsoft.com/office/powerpoint/2010/main"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86913"/>
      </p:ext>
    </p:extLst>
  </p:cSld>
  <p:clrMapOvr>
    <a:masterClrMapping/>
  </p:clrMapOvr>
  <p:transition xmlns:p14="http://schemas.microsoft.com/office/powerpoint/2010/main"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91115"/>
      </p:ext>
    </p:extLst>
  </p:cSld>
  <p:clrMapOvr>
    <a:masterClrMapping/>
  </p:clrMapOvr>
  <p:transition xmlns:p14="http://schemas.microsoft.com/office/powerpoint/2010/main"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28841"/>
      </p:ext>
    </p:extLst>
  </p:cSld>
  <p:clrMapOvr>
    <a:masterClrMapping/>
  </p:clrMapOvr>
  <p:transition xmlns:p14="http://schemas.microsoft.com/office/powerpoint/2010/main"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042499"/>
      </p:ext>
    </p:extLst>
  </p:cSld>
  <p:clrMapOvr>
    <a:masterClrMapping/>
  </p:clrMapOvr>
  <p:transition xmlns:p14="http://schemas.microsoft.com/office/powerpoint/2010/main"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4567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04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6861"/>
      </p:ext>
    </p:extLst>
  </p:cSld>
  <p:clrMapOvr>
    <a:masterClrMapping/>
  </p:clrMapOvr>
  <p:transition xmlns:p14="http://schemas.microsoft.com/office/powerpoint/2010/main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33918"/>
      </p:ext>
    </p:extLst>
  </p:cSld>
  <p:clrMapOvr>
    <a:masterClrMapping/>
  </p:clrMapOvr>
  <p:transition xmlns:p14="http://schemas.microsoft.com/office/powerpoint/2010/main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627283"/>
      </p:ext>
    </p:extLst>
  </p:cSld>
  <p:clrMapOvr>
    <a:masterClrMapping/>
  </p:clrMapOvr>
  <p:transition xmlns:p14="http://schemas.microsoft.com/office/powerpoint/2010/main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1476"/>
      </p:ext>
    </p:extLst>
  </p:cSld>
  <p:clrMapOvr>
    <a:masterClrMapping/>
  </p:clrMapOvr>
  <p:transition xmlns:p14="http://schemas.microsoft.com/office/powerpoint/2010/main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66364"/>
      </p:ext>
    </p:extLst>
  </p:cSld>
  <p:clrMapOvr>
    <a:masterClrMapping/>
  </p:clrMapOvr>
  <p:transition xmlns:p14="http://schemas.microsoft.com/office/powerpoint/2010/main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0877"/>
      </p:ext>
    </p:extLst>
  </p:cSld>
  <p:clrMapOvr>
    <a:masterClrMapping/>
  </p:clrMapOvr>
  <p:transition xmlns:p14="http://schemas.microsoft.com/office/powerpoint/2010/main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51029"/>
      </p:ext>
    </p:extLst>
  </p:cSld>
  <p:clrMapOvr>
    <a:masterClrMapping/>
  </p:clrMapOvr>
  <p:transition xmlns:p14="http://schemas.microsoft.com/office/powerpoint/2010/main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965088"/>
      </p:ext>
    </p:extLst>
  </p:cSld>
  <p:clrMapOvr>
    <a:masterClrMapping/>
  </p:clrMapOvr>
  <p:transition xmlns:p14="http://schemas.microsoft.com/office/powerpoint/2010/main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53776"/>
      </p:ext>
    </p:extLst>
  </p:cSld>
  <p:clrMapOvr>
    <a:masterClrMapping/>
  </p:clrMapOvr>
  <p:transition xmlns:p14="http://schemas.microsoft.com/office/powerpoint/2010/main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01941"/>
      </p:ext>
    </p:extLst>
  </p:cSld>
  <p:clrMapOvr>
    <a:masterClrMapping/>
  </p:clrMapOvr>
  <p:transition xmlns:p14="http://schemas.microsoft.com/office/powerpoint/2010/main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73515"/>
      </p:ext>
    </p:extLst>
  </p:cSld>
  <p:clrMapOvr>
    <a:masterClrMapping/>
  </p:clrMapOvr>
  <p:transition xmlns:p14="http://schemas.microsoft.com/office/powerpoint/2010/main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32277"/>
      </p:ext>
    </p:extLst>
  </p:cSld>
  <p:clrMapOvr>
    <a:masterClrMapping/>
  </p:clrMapOvr>
  <p:transition xmlns:p14="http://schemas.microsoft.com/office/powerpoint/2010/main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6900"/>
      </p:ext>
    </p:extLst>
  </p:cSld>
  <p:clrMapOvr>
    <a:masterClrMapping/>
  </p:clrMapOvr>
  <p:transition xmlns:p14="http://schemas.microsoft.com/office/powerpoint/2010/main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56763"/>
      </p:ext>
    </p:extLst>
  </p:cSld>
  <p:clrMapOvr>
    <a:masterClrMapping/>
  </p:clrMapOvr>
  <p:transition xmlns:p14="http://schemas.microsoft.com/office/powerpoint/2010/main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46477"/>
      </p:ext>
    </p:extLst>
  </p:cSld>
  <p:clrMapOvr>
    <a:masterClrMapping/>
  </p:clrMapOvr>
  <p:transition xmlns:p14="http://schemas.microsoft.com/office/powerpoint/2010/main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77049"/>
      </p:ext>
    </p:extLst>
  </p:cSld>
  <p:clrMapOvr>
    <a:masterClrMapping/>
  </p:clrMapOvr>
  <p:transition xmlns:p14="http://schemas.microsoft.com/office/powerpoint/2010/main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696427"/>
      </p:ext>
    </p:extLst>
  </p:cSld>
  <p:clrMapOvr>
    <a:masterClrMapping/>
  </p:clrMapOvr>
  <p:transition xmlns:p14="http://schemas.microsoft.com/office/powerpoint/2010/main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099472"/>
      </p:ext>
    </p:extLst>
  </p:cSld>
  <p:clrMapOvr>
    <a:masterClrMapping/>
  </p:clrMapOvr>
  <p:transition xmlns:p14="http://schemas.microsoft.com/office/powerpoint/2010/main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79389"/>
      </p:ext>
    </p:extLst>
  </p:cSld>
  <p:clrMapOvr>
    <a:masterClrMapping/>
  </p:clrMapOvr>
  <p:transition xmlns:p14="http://schemas.microsoft.com/office/powerpoint/2010/main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40664"/>
      </p:ext>
    </p:extLst>
  </p:cSld>
  <p:clrMapOvr>
    <a:masterClrMapping/>
  </p:clrMapOvr>
  <p:transition xmlns:p14="http://schemas.microsoft.com/office/powerpoint/2010/main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06269"/>
      </p:ext>
    </p:extLst>
  </p:cSld>
  <p:clrMapOvr>
    <a:masterClrMapping/>
  </p:clrMapOvr>
  <p:transition xmlns:p14="http://schemas.microsoft.com/office/powerpoint/2010/main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586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216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08673"/>
      </p:ext>
    </p:extLst>
  </p:cSld>
  <p:clrMapOvr>
    <a:masterClrMapping/>
  </p:clrMapOvr>
  <p:transition xmlns:p14="http://schemas.microsoft.com/office/powerpoint/2010/main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7199"/>
      </p:ext>
    </p:extLst>
  </p:cSld>
  <p:clrMapOvr>
    <a:masterClrMapping/>
  </p:clrMapOvr>
  <p:transition xmlns:p14="http://schemas.microsoft.com/office/powerpoint/2010/main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37290"/>
      </p:ext>
    </p:extLst>
  </p:cSld>
  <p:clrMapOvr>
    <a:masterClrMapping/>
  </p:clrMapOvr>
  <p:transition xmlns:p14="http://schemas.microsoft.com/office/powerpoint/2010/main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266399"/>
      </p:ext>
    </p:extLst>
  </p:cSld>
  <p:clrMapOvr>
    <a:masterClrMapping/>
  </p:clrMapOvr>
  <p:transition xmlns:p14="http://schemas.microsoft.com/office/powerpoint/2010/main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93925"/>
      </p:ext>
    </p:extLst>
  </p:cSld>
  <p:clrMapOvr>
    <a:masterClrMapping/>
  </p:clrMapOvr>
  <p:transition xmlns:p14="http://schemas.microsoft.com/office/powerpoint/2010/main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92130"/>
      </p:ext>
    </p:extLst>
  </p:cSld>
  <p:clrMapOvr>
    <a:masterClrMapping/>
  </p:clrMapOvr>
  <p:transition xmlns:p14="http://schemas.microsoft.com/office/powerpoint/2010/main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47407"/>
      </p:ext>
    </p:extLst>
  </p:cSld>
  <p:clrMapOvr>
    <a:masterClrMapping/>
  </p:clrMapOvr>
  <p:transition xmlns:p14="http://schemas.microsoft.com/office/powerpoint/2010/main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34818"/>
      </p:ext>
    </p:extLst>
  </p:cSld>
  <p:clrMapOvr>
    <a:masterClrMapping/>
  </p:clrMapOvr>
  <p:transition xmlns:p14="http://schemas.microsoft.com/office/powerpoint/2010/main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19043"/>
      </p:ext>
    </p:extLst>
  </p:cSld>
  <p:clrMapOvr>
    <a:masterClrMapping/>
  </p:clrMapOvr>
  <p:transition xmlns:p14="http://schemas.microsoft.com/office/powerpoint/2010/main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199538C-0B58-964C-8D09-CE2DB41D79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48642"/>
      </p:ext>
    </p:extLst>
  </p:cSld>
  <p:clrMapOvr>
    <a:masterClrMapping/>
  </p:clrMapOvr>
  <p:transition xmlns:p14="http://schemas.microsoft.com/office/powerpoint/2010/main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F4A62-A2AB-6B48-93FA-0E4BEF264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428321"/>
      </p:ext>
    </p:extLst>
  </p:cSld>
  <p:clrMapOvr>
    <a:masterClrMapping/>
  </p:clrMapOvr>
  <p:transition xmlns:p14="http://schemas.microsoft.com/office/powerpoint/2010/main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7043D-705D-8E4D-8EC4-AA04F62CB1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002238"/>
      </p:ext>
    </p:extLst>
  </p:cSld>
  <p:clrMapOvr>
    <a:masterClrMapping/>
  </p:clrMapOvr>
  <p:transition xmlns:p14="http://schemas.microsoft.com/office/powerpoint/2010/main"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1C025-F41A-EE4C-BAA6-EFCC0582B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731518"/>
      </p:ext>
    </p:extLst>
  </p:cSld>
  <p:clrMapOvr>
    <a:masterClrMapping/>
  </p:clrMapOvr>
  <p:transition xmlns:p14="http://schemas.microsoft.com/office/powerpoint/2010/main"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F59F7-17FF-DC4D-8944-FA4CBA5DB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943402"/>
      </p:ext>
    </p:extLst>
  </p:cSld>
  <p:clrMapOvr>
    <a:masterClrMapping/>
  </p:clrMapOvr>
  <p:transition xmlns:p14="http://schemas.microsoft.com/office/powerpoint/2010/main"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8373-2CF4-E74A-9DDB-35E5C34CF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003"/>
      </p:ext>
    </p:extLst>
  </p:cSld>
  <p:clrMapOvr>
    <a:masterClrMapping/>
  </p:clrMapOvr>
  <p:transition xmlns:p14="http://schemas.microsoft.com/office/powerpoint/2010/main"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F763B-C92A-AE4D-8997-CC96015BD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731328"/>
      </p:ext>
    </p:extLst>
  </p:cSld>
  <p:clrMapOvr>
    <a:masterClrMapping/>
  </p:clrMapOvr>
  <p:transition xmlns:p14="http://schemas.microsoft.com/office/powerpoint/2010/main"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97A139-E15C-4546-9B84-F7CCF78D1F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73006"/>
      </p:ext>
    </p:extLst>
  </p:cSld>
  <p:clrMapOvr>
    <a:masterClrMapping/>
  </p:clrMapOvr>
  <p:transition xmlns:p14="http://schemas.microsoft.com/office/powerpoint/2010/main"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9E70-A755-0848-A88C-D01A0C7559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4509"/>
      </p:ext>
    </p:extLst>
  </p:cSld>
  <p:clrMapOvr>
    <a:masterClrMapping/>
  </p:clrMapOvr>
  <p:transition xmlns:p14="http://schemas.microsoft.com/office/powerpoint/2010/main"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D511D-2F98-9946-AC33-934E9801C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00634"/>
      </p:ext>
    </p:extLst>
  </p:cSld>
  <p:clrMapOvr>
    <a:masterClrMapping/>
  </p:clrMapOvr>
  <p:transition xmlns:p14="http://schemas.microsoft.com/office/powerpoint/2010/main"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EFFB54-4D75-F044-8D75-FAC437401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63302"/>
      </p:ext>
    </p:extLst>
  </p:cSld>
  <p:clrMapOvr>
    <a:masterClrMapping/>
  </p:clrMapOvr>
  <p:transition xmlns:p14="http://schemas.microsoft.com/office/powerpoint/2010/main"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59922-0DF5-D344-8BEC-8A96B1F89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62151"/>
      </p:ext>
    </p:extLst>
  </p:cSld>
  <p:clrMapOvr>
    <a:masterClrMapping/>
  </p:clrMapOvr>
  <p:transition xmlns:p14="http://schemas.microsoft.com/office/powerpoint/2010/main"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369" tIns="45685" rIns="91369" bIns="45685"/>
          <a:lstStyle/>
          <a:p>
            <a:pPr defTabSz="913696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246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1076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846" indent="0">
              <a:buNone/>
              <a:defRPr sz="1800"/>
            </a:lvl2pPr>
            <a:lvl3pPr marL="913696" indent="0">
              <a:buNone/>
              <a:defRPr sz="1600"/>
            </a:lvl3pPr>
            <a:lvl4pPr marL="1370550" indent="0">
              <a:buNone/>
              <a:defRPr sz="1400"/>
            </a:lvl4pPr>
            <a:lvl5pPr marL="1827398" indent="0">
              <a:buNone/>
              <a:defRPr sz="1400"/>
            </a:lvl5pPr>
            <a:lvl6pPr marL="2284245" indent="0">
              <a:buNone/>
              <a:defRPr sz="1400"/>
            </a:lvl6pPr>
            <a:lvl7pPr marL="2741098" indent="0">
              <a:buNone/>
              <a:defRPr sz="1400"/>
            </a:lvl7pPr>
            <a:lvl8pPr marL="3197941" indent="0">
              <a:buNone/>
              <a:defRPr sz="1400"/>
            </a:lvl8pPr>
            <a:lvl9pPr marL="3654795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097242"/>
      </p:ext>
    </p:extLst>
  </p:cSld>
  <p:clrMapOvr>
    <a:masterClrMapping/>
  </p:clrMapOvr>
  <p:transition xmlns:p14="http://schemas.microsoft.com/office/powerpoint/2010/main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791397"/>
      </p:ext>
    </p:extLst>
  </p:cSld>
  <p:clrMapOvr>
    <a:masterClrMapping/>
  </p:clrMapOvr>
  <p:transition xmlns:p14="http://schemas.microsoft.com/office/powerpoint/2010/main"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46" indent="0">
              <a:buNone/>
              <a:defRPr sz="2000" b="1"/>
            </a:lvl2pPr>
            <a:lvl3pPr marL="913696" indent="0">
              <a:buNone/>
              <a:defRPr sz="1800" b="1"/>
            </a:lvl3pPr>
            <a:lvl4pPr marL="1370550" indent="0">
              <a:buNone/>
              <a:defRPr sz="1600" b="1"/>
            </a:lvl4pPr>
            <a:lvl5pPr marL="1827398" indent="0">
              <a:buNone/>
              <a:defRPr sz="1600" b="1"/>
            </a:lvl5pPr>
            <a:lvl6pPr marL="2284245" indent="0">
              <a:buNone/>
              <a:defRPr sz="1600" b="1"/>
            </a:lvl6pPr>
            <a:lvl7pPr marL="2741098" indent="0">
              <a:buNone/>
              <a:defRPr sz="1600" b="1"/>
            </a:lvl7pPr>
            <a:lvl8pPr marL="3197941" indent="0">
              <a:buNone/>
              <a:defRPr sz="1600" b="1"/>
            </a:lvl8pPr>
            <a:lvl9pPr marL="3654795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1561"/>
      </p:ext>
    </p:extLst>
  </p:cSld>
  <p:clrMapOvr>
    <a:masterClrMapping/>
  </p:clrMapOvr>
  <p:transition xmlns:p14="http://schemas.microsoft.com/office/powerpoint/2010/main"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259371"/>
      </p:ext>
    </p:extLst>
  </p:cSld>
  <p:clrMapOvr>
    <a:masterClrMapping/>
  </p:clrMapOvr>
  <p:transition xmlns:p14="http://schemas.microsoft.com/office/powerpoint/2010/main"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69001"/>
      </p:ext>
    </p:extLst>
  </p:cSld>
  <p:clrMapOvr>
    <a:masterClrMapping/>
  </p:clrMapOvr>
  <p:transition xmlns:p14="http://schemas.microsoft.com/office/powerpoint/2010/main"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209199"/>
      </p:ext>
    </p:extLst>
  </p:cSld>
  <p:clrMapOvr>
    <a:masterClrMapping/>
  </p:clrMapOvr>
  <p:transition xmlns:p14="http://schemas.microsoft.com/office/powerpoint/2010/main"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846" indent="0">
              <a:buNone/>
              <a:defRPr sz="2800"/>
            </a:lvl2pPr>
            <a:lvl3pPr marL="913696" indent="0">
              <a:buNone/>
              <a:defRPr sz="2400"/>
            </a:lvl3pPr>
            <a:lvl4pPr marL="1370550" indent="0">
              <a:buNone/>
              <a:defRPr sz="2000"/>
            </a:lvl4pPr>
            <a:lvl5pPr marL="1827398" indent="0">
              <a:buNone/>
              <a:defRPr sz="2000"/>
            </a:lvl5pPr>
            <a:lvl6pPr marL="2284245" indent="0">
              <a:buNone/>
              <a:defRPr sz="2000"/>
            </a:lvl6pPr>
            <a:lvl7pPr marL="2741098" indent="0">
              <a:buNone/>
              <a:defRPr sz="2000"/>
            </a:lvl7pPr>
            <a:lvl8pPr marL="3197941" indent="0">
              <a:buNone/>
              <a:defRPr sz="2000"/>
            </a:lvl8pPr>
            <a:lvl9pPr marL="3654795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46" indent="0">
              <a:buNone/>
              <a:defRPr sz="1200"/>
            </a:lvl2pPr>
            <a:lvl3pPr marL="913696" indent="0">
              <a:buNone/>
              <a:defRPr sz="1000"/>
            </a:lvl3pPr>
            <a:lvl4pPr marL="1370550" indent="0">
              <a:buNone/>
              <a:defRPr sz="900"/>
            </a:lvl4pPr>
            <a:lvl5pPr marL="1827398" indent="0">
              <a:buNone/>
              <a:defRPr sz="900"/>
            </a:lvl5pPr>
            <a:lvl6pPr marL="2284245" indent="0">
              <a:buNone/>
              <a:defRPr sz="900"/>
            </a:lvl6pPr>
            <a:lvl7pPr marL="2741098" indent="0">
              <a:buNone/>
              <a:defRPr sz="900"/>
            </a:lvl7pPr>
            <a:lvl8pPr marL="3197941" indent="0">
              <a:buNone/>
              <a:defRPr sz="900"/>
            </a:lvl8pPr>
            <a:lvl9pPr marL="365479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49338"/>
      </p:ext>
    </p:extLst>
  </p:cSld>
  <p:clrMapOvr>
    <a:masterClrMapping/>
  </p:clrMapOvr>
  <p:transition xmlns:p14="http://schemas.microsoft.com/office/powerpoint/2010/main"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069085"/>
      </p:ext>
    </p:extLst>
  </p:cSld>
  <p:clrMapOvr>
    <a:masterClrMapping/>
  </p:clrMapOvr>
  <p:transition xmlns:p14="http://schemas.microsoft.com/office/powerpoint/2010/main"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08239"/>
      </p:ext>
    </p:extLst>
  </p:cSld>
  <p:clrMapOvr>
    <a:masterClrMapping/>
  </p:clrMapOvr>
  <p:transition xmlns:p14="http://schemas.microsoft.com/office/powerpoint/2010/main"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B32FADCB-48B2-EA48-842F-00DFB3F26D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05226"/>
      </p:ext>
    </p:extLst>
  </p:cSld>
  <p:clrMapOvr>
    <a:masterClrMapping/>
  </p:clrMapOvr>
  <p:transition xmlns:p14="http://schemas.microsoft.com/office/powerpoint/2010/main"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7879-3FBA-B54E-968A-FC66665094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3143"/>
      </p:ext>
    </p:extLst>
  </p:cSld>
  <p:clrMapOvr>
    <a:masterClrMapping/>
  </p:clrMapOvr>
  <p:transition xmlns:p14="http://schemas.microsoft.com/office/powerpoint/2010/main"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EA502-C52A-234B-A385-176FDBE489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22293"/>
      </p:ext>
    </p:extLst>
  </p:cSld>
  <p:clrMapOvr>
    <a:masterClrMapping/>
  </p:clrMapOvr>
  <p:transition xmlns:p14="http://schemas.microsoft.com/office/powerpoint/2010/main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75F4F-A033-0F4C-9EC5-6505BC2B7B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30542"/>
      </p:ext>
    </p:extLst>
  </p:cSld>
  <p:clrMapOvr>
    <a:masterClrMapping/>
  </p:clrMapOvr>
  <p:transition xmlns:p14="http://schemas.microsoft.com/office/powerpoint/2010/main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6FF62-1895-FF4A-A6F6-800069378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27738"/>
      </p:ext>
    </p:extLst>
  </p:cSld>
  <p:clrMapOvr>
    <a:masterClrMapping/>
  </p:clrMapOvr>
  <p:transition xmlns:p14="http://schemas.microsoft.com/office/powerpoint/2010/main"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AC695-E190-B34F-BEE3-61EF86E36C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67203"/>
      </p:ext>
    </p:extLst>
  </p:cSld>
  <p:clrMapOvr>
    <a:masterClrMapping/>
  </p:clrMapOvr>
  <p:transition xmlns:p14="http://schemas.microsoft.com/office/powerpoint/2010/main"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5E6B8-289B-D940-8844-711DD1502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46969"/>
      </p:ext>
    </p:extLst>
  </p:cSld>
  <p:clrMapOvr>
    <a:masterClrMapping/>
  </p:clrMapOvr>
  <p:transition xmlns:p14="http://schemas.microsoft.com/office/powerpoint/2010/main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31048-1417-DA43-8EBC-A96804AD6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94801"/>
      </p:ext>
    </p:extLst>
  </p:cSld>
  <p:clrMapOvr>
    <a:masterClrMapping/>
  </p:clrMapOvr>
  <p:transition xmlns:p14="http://schemas.microsoft.com/office/powerpoint/2010/main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9417F-2C14-6144-830B-E42ADEEC4F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19143"/>
      </p:ext>
    </p:extLst>
  </p:cSld>
  <p:clrMapOvr>
    <a:masterClrMapping/>
  </p:clrMapOvr>
  <p:transition xmlns:p14="http://schemas.microsoft.com/office/powerpoint/2010/main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171BC-6E8C-F74F-B79B-7105B67BD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93925"/>
      </p:ext>
    </p:extLst>
  </p:cSld>
  <p:clrMapOvr>
    <a:masterClrMapping/>
  </p:clrMapOvr>
  <p:transition xmlns:p14="http://schemas.microsoft.com/office/powerpoint/2010/main"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64C83-2A46-4D4A-84F8-78075880C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58992"/>
      </p:ext>
    </p:extLst>
  </p:cSld>
  <p:clrMapOvr>
    <a:masterClrMapping/>
  </p:clrMapOvr>
  <p:transition xmlns:p14="http://schemas.microsoft.com/office/powerpoint/2010/main"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AAAFD-47E5-3243-864F-EBDDB630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22425"/>
      </p:ext>
    </p:extLst>
  </p:cSld>
  <p:clrMapOvr>
    <a:masterClrMapping/>
  </p:clrMapOvr>
  <p:transition xmlns:p14="http://schemas.microsoft.com/office/powerpoint/2010/main"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+mn-ea"/>
                <a:cs typeface="Arial" charset="0"/>
              </a:defRPr>
            </a:lvl1pPr>
          </a:lstStyle>
          <a:p>
            <a:pPr defTabSz="913696"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8D8DB-F6DE-7C4E-AD24-F611E08CA3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94517"/>
      </p:ext>
    </p:extLst>
  </p:cSld>
  <p:clrMapOvr>
    <a:masterClrMapping/>
  </p:clrMapOvr>
  <p:transition xmlns:p14="http://schemas.microsoft.com/office/powerpoint/2010/main"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81833"/>
      </p:ext>
    </p:extLst>
  </p:cSld>
  <p:clrMapOvr>
    <a:masterClrMapping/>
  </p:clrMapOvr>
  <p:transition xmlns:p14="http://schemas.microsoft.com/office/powerpoint/2010/main"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238829"/>
      </p:ext>
    </p:extLst>
  </p:cSld>
  <p:clrMapOvr>
    <a:masterClrMapping/>
  </p:clrMapOvr>
  <p:transition xmlns:p14="http://schemas.microsoft.com/office/powerpoint/2010/main"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63317"/>
      </p:ext>
    </p:extLst>
  </p:cSld>
  <p:clrMapOvr>
    <a:masterClrMapping/>
  </p:clrMapOvr>
  <p:transition xmlns:p14="http://schemas.microsoft.com/office/powerpoint/2010/main"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24323"/>
      </p:ext>
    </p:extLst>
  </p:cSld>
  <p:clrMapOvr>
    <a:masterClrMapping/>
  </p:clrMapOvr>
  <p:transition xmlns:p14="http://schemas.microsoft.com/office/powerpoint/2010/main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09349"/>
      </p:ext>
    </p:extLst>
  </p:cSld>
  <p:clrMapOvr>
    <a:masterClrMapping/>
  </p:clrMapOvr>
  <p:transition xmlns:p14="http://schemas.microsoft.com/office/powerpoint/2010/main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648348"/>
      </p:ext>
    </p:extLst>
  </p:cSld>
  <p:clrMapOvr>
    <a:masterClrMapping/>
  </p:clrMapOvr>
  <p:transition xmlns:p14="http://schemas.microsoft.com/office/powerpoint/2010/main"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24623"/>
      </p:ext>
    </p:extLst>
  </p:cSld>
  <p:clrMapOvr>
    <a:masterClrMapping/>
  </p:clrMapOvr>
  <p:transition xmlns:p14="http://schemas.microsoft.com/office/powerpoint/2010/main"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454326"/>
      </p:ext>
    </p:extLst>
  </p:cSld>
  <p:clrMapOvr>
    <a:masterClrMapping/>
  </p:clrMapOvr>
  <p:transition xmlns:p14="http://schemas.microsoft.com/office/powerpoint/2010/main"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59395"/>
      </p:ext>
    </p:extLst>
  </p:cSld>
  <p:clrMapOvr>
    <a:masterClrMapping/>
  </p:clrMapOvr>
  <p:transition xmlns:p14="http://schemas.microsoft.com/office/powerpoint/2010/main"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734928"/>
      </p:ext>
    </p:extLst>
  </p:cSld>
  <p:clrMapOvr>
    <a:masterClrMapping/>
  </p:clrMapOvr>
  <p:transition xmlns:p14="http://schemas.microsoft.com/office/powerpoint/2010/main"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51044"/>
      </p:ext>
    </p:extLst>
  </p:cSld>
  <p:clrMapOvr>
    <a:masterClrMapping/>
  </p:clrMapOvr>
  <p:transition xmlns:p14="http://schemas.microsoft.com/office/powerpoint/2010/main"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89370"/>
      </p:ext>
    </p:extLst>
  </p:cSld>
  <p:clrMapOvr>
    <a:masterClrMapping/>
  </p:clrMapOvr>
  <p:transition xmlns:p14="http://schemas.microsoft.com/office/powerpoint/2010/main"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F129586-08AE-6F47-AC40-42971C091E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490987"/>
      </p:ext>
    </p:extLst>
  </p:cSld>
  <p:clrMapOvr>
    <a:masterClrMapping/>
  </p:clrMapOvr>
  <p:transition xmlns:p14="http://schemas.microsoft.com/office/powerpoint/2010/main"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082EEEB-CAE1-9D42-80F3-08555E478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98164"/>
      </p:ext>
    </p:extLst>
  </p:cSld>
  <p:clrMapOvr>
    <a:masterClrMapping/>
  </p:clrMapOvr>
  <p:transition xmlns:p14="http://schemas.microsoft.com/office/powerpoint/2010/main"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63EB114-84BD-D84E-A045-3368407B11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634263"/>
      </p:ext>
    </p:extLst>
  </p:cSld>
  <p:clrMapOvr>
    <a:masterClrMapping/>
  </p:clrMapOvr>
  <p:transition xmlns:p14="http://schemas.microsoft.com/office/powerpoint/2010/main"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776E826-88E8-9343-B8CE-14D360A83D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283220"/>
      </p:ext>
    </p:extLst>
  </p:cSld>
  <p:clrMapOvr>
    <a:masterClrMapping/>
  </p:clrMapOvr>
  <p:transition xmlns:p14="http://schemas.microsoft.com/office/powerpoint/2010/main"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CC300DD-50E9-B241-B672-B3ED614A01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556474"/>
      </p:ext>
    </p:extLst>
  </p:cSld>
  <p:clrMapOvr>
    <a:masterClrMapping/>
  </p:clrMapOvr>
  <p:transition xmlns:p14="http://schemas.microsoft.com/office/powerpoint/2010/main"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92E28BF-E5C2-9440-84A9-1C5C4EC3BB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28343"/>
      </p:ext>
    </p:extLst>
  </p:cSld>
  <p:clrMapOvr>
    <a:masterClrMapping/>
  </p:clrMapOvr>
  <p:transition xmlns:p14="http://schemas.microsoft.com/office/powerpoint/2010/main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B4768A-0B31-1341-95B8-ACCC602AC1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469560"/>
      </p:ext>
    </p:extLst>
  </p:cSld>
  <p:clrMapOvr>
    <a:masterClrMapping/>
  </p:clrMapOvr>
  <p:transition xmlns:p14="http://schemas.microsoft.com/office/powerpoint/2010/main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91C9E0C-1943-654E-A858-D0B1037B71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588257"/>
      </p:ext>
    </p:extLst>
  </p:cSld>
  <p:clrMapOvr>
    <a:masterClrMapping/>
  </p:clrMapOvr>
  <p:transition xmlns:p14="http://schemas.microsoft.com/office/powerpoint/2010/main"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4EAAF7E-5FC7-BF48-85B4-17B208F579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4307458"/>
      </p:ext>
    </p:extLst>
  </p:cSld>
  <p:clrMapOvr>
    <a:masterClrMapping/>
  </p:clrMapOvr>
  <p:transition xmlns:p14="http://schemas.microsoft.com/office/powerpoint/2010/main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1539E80-CD55-B742-8023-B2B43C669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024252"/>
      </p:ext>
    </p:extLst>
  </p:cSld>
  <p:clrMapOvr>
    <a:masterClrMapping/>
  </p:clrMapOvr>
  <p:transition xmlns:p14="http://schemas.microsoft.com/office/powerpoint/2010/main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DE05FA7-E32E-224D-877F-442C3328AE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337972"/>
      </p:ext>
    </p:extLst>
  </p:cSld>
  <p:clrMapOvr>
    <a:masterClrMapping/>
  </p:clrMapOvr>
  <p:transition xmlns:p14="http://schemas.microsoft.com/office/powerpoint/2010/main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265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197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528121"/>
      </p:ext>
    </p:extLst>
  </p:cSld>
  <p:clrMapOvr>
    <a:masterClrMapping/>
  </p:clrMapOvr>
  <p:transition xmlns:p14="http://schemas.microsoft.com/office/powerpoint/2010/main"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63492"/>
      </p:ext>
    </p:extLst>
  </p:cSld>
  <p:clrMapOvr>
    <a:masterClrMapping/>
  </p:clrMapOvr>
  <p:transition xmlns:p14="http://schemas.microsoft.com/office/powerpoint/2010/main"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894221"/>
      </p:ext>
    </p:extLst>
  </p:cSld>
  <p:clrMapOvr>
    <a:masterClrMapping/>
  </p:clrMapOvr>
  <p:transition xmlns:p14="http://schemas.microsoft.com/office/powerpoint/2010/main"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64091"/>
      </p:ext>
    </p:extLst>
  </p:cSld>
  <p:clrMapOvr>
    <a:masterClrMapping/>
  </p:clrMapOvr>
  <p:transition xmlns:p14="http://schemas.microsoft.com/office/powerpoint/2010/main"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537290"/>
      </p:ext>
    </p:extLst>
  </p:cSld>
  <p:clrMapOvr>
    <a:masterClrMapping/>
  </p:clrMapOvr>
  <p:transition xmlns:p14="http://schemas.microsoft.com/office/powerpoint/2010/main"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69574"/>
      </p:ext>
    </p:extLst>
  </p:cSld>
  <p:clrMapOvr>
    <a:masterClrMapping/>
  </p:clrMapOvr>
  <p:transition xmlns:p14="http://schemas.microsoft.com/office/powerpoint/2010/main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0071"/>
      </p:ext>
    </p:extLst>
  </p:cSld>
  <p:clrMapOvr>
    <a:masterClrMapping/>
  </p:clrMapOvr>
  <p:transition xmlns:p14="http://schemas.microsoft.com/office/powerpoint/2010/main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73029"/>
      </p:ext>
    </p:extLst>
  </p:cSld>
  <p:clrMapOvr>
    <a:masterClrMapping/>
  </p:clrMapOvr>
  <p:transition xmlns:p14="http://schemas.microsoft.com/office/powerpoint/2010/main"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537786"/>
      </p:ext>
    </p:extLst>
  </p:cSld>
  <p:clrMapOvr>
    <a:masterClrMapping/>
  </p:clrMapOvr>
  <p:transition xmlns:p14="http://schemas.microsoft.com/office/powerpoint/2010/main"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688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097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7828"/>
      </p:ext>
    </p:extLst>
  </p:cSld>
  <p:clrMapOvr>
    <a:masterClrMapping/>
  </p:clrMapOvr>
  <p:transition xmlns:p14="http://schemas.microsoft.com/office/powerpoint/2010/main"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7411"/>
      </p:ext>
    </p:extLst>
  </p:cSld>
  <p:clrMapOvr>
    <a:masterClrMapping/>
  </p:clrMapOvr>
  <p:transition xmlns:p14="http://schemas.microsoft.com/office/powerpoint/2010/main"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481783"/>
      </p:ext>
    </p:extLst>
  </p:cSld>
  <p:clrMapOvr>
    <a:masterClrMapping/>
  </p:clrMapOvr>
  <p:transition xmlns:p14="http://schemas.microsoft.com/office/powerpoint/2010/main"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115759"/>
      </p:ext>
    </p:extLst>
  </p:cSld>
  <p:clrMapOvr>
    <a:masterClrMapping/>
  </p:clrMapOvr>
  <p:transition xmlns:p14="http://schemas.microsoft.com/office/powerpoint/2010/main"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426430"/>
      </p:ext>
    </p:extLst>
  </p:cSld>
  <p:clrMapOvr>
    <a:masterClrMapping/>
  </p:clrMapOvr>
  <p:transition xmlns:p14="http://schemas.microsoft.com/office/powerpoint/2010/main"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23045"/>
      </p:ext>
    </p:extLst>
  </p:cSld>
  <p:clrMapOvr>
    <a:masterClrMapping/>
  </p:clrMapOvr>
  <p:transition xmlns:p14="http://schemas.microsoft.com/office/powerpoint/2010/main"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05005"/>
      </p:ext>
    </p:extLst>
  </p:cSld>
  <p:clrMapOvr>
    <a:masterClrMapping/>
  </p:clrMapOvr>
  <p:transition xmlns:p14="http://schemas.microsoft.com/office/powerpoint/2010/main"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17988"/>
      </p:ext>
    </p:extLst>
  </p:cSld>
  <p:clrMapOvr>
    <a:masterClrMapping/>
  </p:clrMapOvr>
  <p:transition xmlns:p14="http://schemas.microsoft.com/office/powerpoint/2010/main"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16483"/>
      </p:ext>
    </p:extLst>
  </p:cSld>
  <p:clrMapOvr>
    <a:masterClrMapping/>
  </p:clrMapOvr>
  <p:transition xmlns:p14="http://schemas.microsoft.com/office/powerpoint/2010/main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944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62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537"/>
      </p:ext>
    </p:extLst>
  </p:cSld>
  <p:clrMapOvr>
    <a:masterClrMapping/>
  </p:clrMapOvr>
  <p:transition xmlns:p14="http://schemas.microsoft.com/office/powerpoint/2010/main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62539"/>
      </p:ext>
    </p:extLst>
  </p:cSld>
  <p:clrMapOvr>
    <a:masterClrMapping/>
  </p:clrMapOvr>
  <p:transition xmlns:p14="http://schemas.microsoft.com/office/powerpoint/2010/main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08808"/>
      </p:ext>
    </p:extLst>
  </p:cSld>
  <p:clrMapOvr>
    <a:masterClrMapping/>
  </p:clrMapOvr>
  <p:transition xmlns:p14="http://schemas.microsoft.com/office/powerpoint/2010/main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980890"/>
      </p:ext>
    </p:extLst>
  </p:cSld>
  <p:clrMapOvr>
    <a:masterClrMapping/>
  </p:clrMapOvr>
  <p:transition xmlns:p14="http://schemas.microsoft.com/office/powerpoint/2010/main"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988946"/>
      </p:ext>
    </p:extLst>
  </p:cSld>
  <p:clrMapOvr>
    <a:masterClrMapping/>
  </p:clrMapOvr>
  <p:transition xmlns:p14="http://schemas.microsoft.com/office/powerpoint/2010/main"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47741"/>
      </p:ext>
    </p:extLst>
  </p:cSld>
  <p:clrMapOvr>
    <a:masterClrMapping/>
  </p:clrMapOvr>
  <p:transition xmlns:p14="http://schemas.microsoft.com/office/powerpoint/2010/main"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01208"/>
      </p:ext>
    </p:extLst>
  </p:cSld>
  <p:clrMapOvr>
    <a:masterClrMapping/>
  </p:clrMapOvr>
  <p:transition xmlns:p14="http://schemas.microsoft.com/office/powerpoint/2010/main"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527571"/>
      </p:ext>
    </p:extLst>
  </p:cSld>
  <p:clrMapOvr>
    <a:masterClrMapping/>
  </p:clrMapOvr>
  <p:transition xmlns:p14="http://schemas.microsoft.com/office/powerpoint/2010/main"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288646"/>
      </p:ext>
    </p:extLst>
  </p:cSld>
  <p:clrMapOvr>
    <a:masterClrMapping/>
  </p:clrMapOvr>
  <p:transition xmlns:p14="http://schemas.microsoft.com/office/powerpoint/2010/main"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792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375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19015"/>
      </p:ext>
    </p:extLst>
  </p:cSld>
  <p:clrMapOvr>
    <a:masterClrMapping/>
  </p:clrMapOvr>
  <p:transition xmlns:p14="http://schemas.microsoft.com/office/powerpoint/2010/main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01299"/>
      </p:ext>
    </p:extLst>
  </p:cSld>
  <p:clrMapOvr>
    <a:masterClrMapping/>
  </p:clrMapOvr>
  <p:transition xmlns:p14="http://schemas.microsoft.com/office/powerpoint/2010/main"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781384"/>
      </p:ext>
    </p:extLst>
  </p:cSld>
  <p:clrMapOvr>
    <a:masterClrMapping/>
  </p:clrMapOvr>
  <p:transition xmlns:p14="http://schemas.microsoft.com/office/powerpoint/2010/main"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639616"/>
      </p:ext>
    </p:extLst>
  </p:cSld>
  <p:clrMapOvr>
    <a:masterClrMapping/>
  </p:clrMapOvr>
  <p:transition xmlns:p14="http://schemas.microsoft.com/office/powerpoint/2010/main"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8303"/>
      </p:ext>
    </p:extLst>
  </p:cSld>
  <p:clrMapOvr>
    <a:masterClrMapping/>
  </p:clrMapOvr>
  <p:transition xmlns:p14="http://schemas.microsoft.com/office/powerpoint/2010/main"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740747"/>
      </p:ext>
    </p:extLst>
  </p:cSld>
  <p:clrMapOvr>
    <a:masterClrMapping/>
  </p:clrMapOvr>
  <p:transition xmlns:p14="http://schemas.microsoft.com/office/powerpoint/2010/main"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2243"/>
      </p:ext>
    </p:extLst>
  </p:cSld>
  <p:clrMapOvr>
    <a:masterClrMapping/>
  </p:clrMapOvr>
  <p:transition xmlns:p14="http://schemas.microsoft.com/office/powerpoint/2010/main"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41058"/>
      </p:ext>
    </p:extLst>
  </p:cSld>
  <p:clrMapOvr>
    <a:masterClrMapping/>
  </p:clrMapOvr>
  <p:transition xmlns:p14="http://schemas.microsoft.com/office/powerpoint/2010/main"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77067"/>
      </p:ext>
    </p:extLst>
  </p:cSld>
  <p:clrMapOvr>
    <a:masterClrMapping/>
  </p:clrMapOvr>
  <p:transition xmlns:p14="http://schemas.microsoft.com/office/powerpoint/2010/main"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46358"/>
      </p:ext>
    </p:extLst>
  </p:cSld>
  <p:clrMapOvr>
    <a:masterClrMapping/>
  </p:clrMapOvr>
  <p:transition xmlns:p14="http://schemas.microsoft.com/office/powerpoint/2010/main"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20192"/>
      </p:ext>
    </p:extLst>
  </p:cSld>
  <p:clrMapOvr>
    <a:masterClrMapping/>
  </p:clrMapOvr>
  <p:transition xmlns:p14="http://schemas.microsoft.com/office/powerpoint/2010/main"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9904"/>
      </p:ext>
    </p:extLst>
  </p:cSld>
  <p:clrMapOvr>
    <a:masterClrMapping/>
  </p:clrMapOvr>
  <p:transition xmlns:p14="http://schemas.microsoft.com/office/powerpoint/2010/main"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103487"/>
      </p:ext>
    </p:extLst>
  </p:cSld>
  <p:clrMapOvr>
    <a:masterClrMapping/>
  </p:clrMapOvr>
  <p:transition xmlns:p14="http://schemas.microsoft.com/office/powerpoint/2010/main"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73920"/>
      </p:ext>
    </p:extLst>
  </p:cSld>
  <p:clrMapOvr>
    <a:masterClrMapping/>
  </p:clrMapOvr>
  <p:transition xmlns:p14="http://schemas.microsoft.com/office/powerpoint/2010/main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28429"/>
      </p:ext>
    </p:extLst>
  </p:cSld>
  <p:clrMapOvr>
    <a:masterClrMapping/>
  </p:clrMapOvr>
  <p:transition xmlns:p14="http://schemas.microsoft.com/office/powerpoint/2010/main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510588"/>
      </p:ext>
    </p:extLst>
  </p:cSld>
  <p:clrMapOvr>
    <a:masterClrMapping/>
  </p:clrMapOvr>
  <p:transition xmlns:p14="http://schemas.microsoft.com/office/powerpoint/2010/main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062033"/>
      </p:ext>
    </p:extLst>
  </p:cSld>
  <p:clrMapOvr>
    <a:masterClrMapping/>
  </p:clrMapOvr>
  <p:transition xmlns:p14="http://schemas.microsoft.com/office/powerpoint/2010/main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14845"/>
      </p:ext>
    </p:extLst>
  </p:cSld>
  <p:clrMapOvr>
    <a:masterClrMapping/>
  </p:clrMapOvr>
  <p:transition xmlns:p14="http://schemas.microsoft.com/office/powerpoint/2010/main"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554704"/>
      </p:ext>
    </p:extLst>
  </p:cSld>
  <p:clrMapOvr>
    <a:masterClrMapping/>
  </p:clrMapOvr>
  <p:transition xmlns:p14="http://schemas.microsoft.com/office/powerpoint/2010/main"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0668"/>
      </p:ext>
    </p:extLst>
  </p:cSld>
  <p:clrMapOvr>
    <a:masterClrMapping/>
  </p:clrMapOvr>
  <p:transition xmlns:p14="http://schemas.microsoft.com/office/powerpoint/2010/main"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97349"/>
      </p:ext>
    </p:extLst>
  </p:cSld>
  <p:clrMapOvr>
    <a:masterClrMapping/>
  </p:clrMapOvr>
  <p:transition xmlns:p14="http://schemas.microsoft.com/office/powerpoint/2010/main"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2C9BE-E5F4-4C4D-A2E6-8C0248ACC5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06497"/>
      </p:ext>
    </p:extLst>
  </p:cSld>
  <p:clrMapOvr>
    <a:masterClrMapping/>
  </p:clrMapOvr>
  <p:transition xmlns:p14="http://schemas.microsoft.com/office/powerpoint/2010/main"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26340-CDE4-4E4A-9420-2A87E5020C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798391"/>
      </p:ext>
    </p:extLst>
  </p:cSld>
  <p:clrMapOvr>
    <a:masterClrMapping/>
  </p:clrMapOvr>
  <p:transition xmlns:p14="http://schemas.microsoft.com/office/powerpoint/2010/main"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F67AA-AE81-C945-8601-06951EFA2B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80867"/>
      </p:ext>
    </p:extLst>
  </p:cSld>
  <p:clrMapOvr>
    <a:masterClrMapping/>
  </p:clrMapOvr>
  <p:transition xmlns:p14="http://schemas.microsoft.com/office/powerpoint/2010/main"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18F6D-66A9-7548-8FEA-3AAEA8ABAE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094014"/>
      </p:ext>
    </p:extLst>
  </p:cSld>
  <p:clrMapOvr>
    <a:masterClrMapping/>
  </p:clrMapOvr>
  <p:transition xmlns:p14="http://schemas.microsoft.com/office/powerpoint/2010/main"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0DABC3-D591-1741-A3C4-2DCAC7BE96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84224"/>
      </p:ext>
    </p:extLst>
  </p:cSld>
  <p:clrMapOvr>
    <a:masterClrMapping/>
  </p:clrMapOvr>
  <p:transition xmlns:p14="http://schemas.microsoft.com/office/powerpoint/2010/main"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C5D0-DE20-F44C-9199-26925A0CD7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975977"/>
      </p:ext>
    </p:extLst>
  </p:cSld>
  <p:clrMapOvr>
    <a:masterClrMapping/>
  </p:clrMapOvr>
  <p:transition xmlns:p14="http://schemas.microsoft.com/office/powerpoint/2010/main"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E95E8-6B2D-E046-9715-7EB4F7541B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92958"/>
      </p:ext>
    </p:extLst>
  </p:cSld>
  <p:clrMapOvr>
    <a:masterClrMapping/>
  </p:clrMapOvr>
  <p:transition xmlns:p14="http://schemas.microsoft.com/office/powerpoint/2010/main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78BC5-7996-F840-84FA-40F1399D13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225339"/>
      </p:ext>
    </p:extLst>
  </p:cSld>
  <p:clrMapOvr>
    <a:masterClrMapping/>
  </p:clrMapOvr>
  <p:transition xmlns:p14="http://schemas.microsoft.com/office/powerpoint/2010/main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8E289-7A6A-0649-AE32-846A55D9B9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235124"/>
      </p:ext>
    </p:extLst>
  </p:cSld>
  <p:clrMapOvr>
    <a:masterClrMapping/>
  </p:clrMapOvr>
  <p:transition xmlns:p14="http://schemas.microsoft.com/office/powerpoint/2010/main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5882-CF79-A248-88C2-2F45B3B28F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591440"/>
      </p:ext>
    </p:extLst>
  </p:cSld>
  <p:clrMapOvr>
    <a:masterClrMapping/>
  </p:clrMapOvr>
  <p:transition xmlns:p14="http://schemas.microsoft.com/office/powerpoint/2010/main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E53D0-0C84-884F-9305-71FBD63281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378286"/>
      </p:ext>
    </p:extLst>
  </p:cSld>
  <p:clrMapOvr>
    <a:masterClrMapping/>
  </p:clrMapOvr>
  <p:transition xmlns:p14="http://schemas.microsoft.com/office/powerpoint/2010/main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E8666-F172-8746-A4D3-B4623EB79F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81807"/>
      </p:ext>
    </p:extLst>
  </p:cSld>
  <p:clrMapOvr>
    <a:masterClrMapping/>
  </p:clrMapOvr>
  <p:transition xmlns:p14="http://schemas.microsoft.com/office/powerpoint/2010/main"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66687-04FD-604F-BA40-37ECD8744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87296"/>
      </p:ext>
    </p:extLst>
  </p:cSld>
  <p:clrMapOvr>
    <a:masterClrMapping/>
  </p:clrMapOvr>
  <p:transition xmlns:p14="http://schemas.microsoft.com/office/powerpoint/2010/main"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66687-04FD-604F-BA40-37ECD8744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95140"/>
      </p:ext>
    </p:extLst>
  </p:cSld>
  <p:clrMapOvr>
    <a:masterClrMapping/>
  </p:clrMapOvr>
  <p:transition xmlns:p14="http://schemas.microsoft.com/office/powerpoint/2010/main"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581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889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656100"/>
      </p:ext>
    </p:extLst>
  </p:cSld>
  <p:clrMapOvr>
    <a:masterClrMapping/>
  </p:clrMapOvr>
  <p:transition xmlns:p14="http://schemas.microsoft.com/office/powerpoint/2010/main"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86873"/>
      </p:ext>
    </p:extLst>
  </p:cSld>
  <p:clrMapOvr>
    <a:masterClrMapping/>
  </p:clrMapOvr>
  <p:transition xmlns:p14="http://schemas.microsoft.com/office/powerpoint/2010/main"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494376"/>
      </p:ext>
    </p:extLst>
  </p:cSld>
  <p:clrMapOvr>
    <a:masterClrMapping/>
  </p:clrMapOvr>
  <p:transition xmlns:p14="http://schemas.microsoft.com/office/powerpoint/2010/main"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63270"/>
      </p:ext>
    </p:extLst>
  </p:cSld>
  <p:clrMapOvr>
    <a:masterClrMapping/>
  </p:clrMapOvr>
  <p:transition xmlns:p14="http://schemas.microsoft.com/office/powerpoint/2010/main"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631910"/>
      </p:ext>
    </p:extLst>
  </p:cSld>
  <p:clrMapOvr>
    <a:masterClrMapping/>
  </p:clrMapOvr>
  <p:transition xmlns:p14="http://schemas.microsoft.com/office/powerpoint/2010/main"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295737"/>
      </p:ext>
    </p:extLst>
  </p:cSld>
  <p:clrMapOvr>
    <a:masterClrMapping/>
  </p:clrMapOvr>
  <p:transition xmlns:p14="http://schemas.microsoft.com/office/powerpoint/2010/main"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435126"/>
      </p:ext>
    </p:extLst>
  </p:cSld>
  <p:clrMapOvr>
    <a:masterClrMapping/>
  </p:clrMapOvr>
  <p:transition xmlns:p14="http://schemas.microsoft.com/office/powerpoint/2010/main"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35049"/>
      </p:ext>
    </p:extLst>
  </p:cSld>
  <p:clrMapOvr>
    <a:masterClrMapping/>
  </p:clrMapOvr>
  <p:transition xmlns:p14="http://schemas.microsoft.com/office/powerpoint/2010/main"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665378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1.xml"/><Relationship Id="rId15" Type="http://schemas.openxmlformats.org/officeDocument/2006/relationships/theme" Target="../theme/theme9.xml"/><Relationship Id="rId16" Type="http://schemas.openxmlformats.org/officeDocument/2006/relationships/image" Target="../media/image2.png"/><Relationship Id="rId17" Type="http://schemas.openxmlformats.org/officeDocument/2006/relationships/image" Target="../media/image3.png"/><Relationship Id="rId18" Type="http://schemas.openxmlformats.org/officeDocument/2006/relationships/image" Target="../media/image4.png"/><Relationship Id="rId19" Type="http://schemas.openxmlformats.org/officeDocument/2006/relationships/image" Target="../media/image5.emf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2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3.xml"/><Relationship Id="rId12" Type="http://schemas.openxmlformats.org/officeDocument/2006/relationships/theme" Target="../theme/theme1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4.xml"/><Relationship Id="rId12" Type="http://schemas.openxmlformats.org/officeDocument/2006/relationships/theme" Target="../theme/theme1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0.xml"/><Relationship Id="rId8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3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5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1.xml"/><Relationship Id="rId8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4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theme" Target="../theme/theme1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7.xml"/><Relationship Id="rId12" Type="http://schemas.openxmlformats.org/officeDocument/2006/relationships/theme" Target="../theme/theme1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50.xml"/><Relationship Id="rId5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56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8.xml"/><Relationship Id="rId12" Type="http://schemas.openxmlformats.org/officeDocument/2006/relationships/theme" Target="../theme/theme1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58.xml"/><Relationship Id="rId2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62.xml"/><Relationship Id="rId6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4.xml"/><Relationship Id="rId8" Type="http://schemas.openxmlformats.org/officeDocument/2006/relationships/slideLayout" Target="../slideLayouts/slideLayout165.xml"/><Relationship Id="rId9" Type="http://schemas.openxmlformats.org/officeDocument/2006/relationships/slideLayout" Target="../slideLayouts/slideLayout166.xml"/><Relationship Id="rId10" Type="http://schemas.openxmlformats.org/officeDocument/2006/relationships/slideLayout" Target="../slideLayouts/slideLayout167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9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5.xml"/><Relationship Id="rId8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77.xml"/><Relationship Id="rId10" Type="http://schemas.openxmlformats.org/officeDocument/2006/relationships/slideLayout" Target="../slideLayouts/slideLayout178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0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186.xml"/><Relationship Id="rId8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88.xml"/><Relationship Id="rId10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1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2.xml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2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203.xml"/><Relationship Id="rId3" Type="http://schemas.openxmlformats.org/officeDocument/2006/relationships/slideLayout" Target="../slideLayouts/slideLayout204.xml"/><Relationship Id="rId4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206.xml"/><Relationship Id="rId6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08.xml"/><Relationship Id="rId8" Type="http://schemas.openxmlformats.org/officeDocument/2006/relationships/slideLayout" Target="../slideLayouts/slideLayout209.xml"/><Relationship Id="rId9" Type="http://schemas.openxmlformats.org/officeDocument/2006/relationships/slideLayout" Target="../slideLayouts/slideLayout210.xml"/><Relationship Id="rId10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3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3.xml"/><Relationship Id="rId2" Type="http://schemas.openxmlformats.org/officeDocument/2006/relationships/slideLayout" Target="../slideLayouts/slideLayout214.xml"/><Relationship Id="rId3" Type="http://schemas.openxmlformats.org/officeDocument/2006/relationships/slideLayout" Target="../slideLayouts/slideLayout215.xml"/><Relationship Id="rId4" Type="http://schemas.openxmlformats.org/officeDocument/2006/relationships/slideLayout" Target="../slideLayouts/slideLayout216.xml"/><Relationship Id="rId5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19.xml"/><Relationship Id="rId8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4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4.xml"/><Relationship Id="rId2" Type="http://schemas.openxmlformats.org/officeDocument/2006/relationships/slideLayout" Target="../slideLayouts/slideLayout225.xml"/><Relationship Id="rId3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8.xml"/><Relationship Id="rId6" Type="http://schemas.openxmlformats.org/officeDocument/2006/relationships/slideLayout" Target="../slideLayouts/slideLayout229.xml"/><Relationship Id="rId7" Type="http://schemas.openxmlformats.org/officeDocument/2006/relationships/slideLayout" Target="../slideLayouts/slideLayout230.xml"/><Relationship Id="rId8" Type="http://schemas.openxmlformats.org/officeDocument/2006/relationships/slideLayout" Target="../slideLayouts/slideLayout231.xml"/><Relationship Id="rId9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5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36.xml"/><Relationship Id="rId3" Type="http://schemas.openxmlformats.org/officeDocument/2006/relationships/slideLayout" Target="../slideLayouts/slideLayout237.xml"/><Relationship Id="rId4" Type="http://schemas.openxmlformats.org/officeDocument/2006/relationships/slideLayout" Target="../slideLayouts/slideLayout238.xml"/><Relationship Id="rId5" Type="http://schemas.openxmlformats.org/officeDocument/2006/relationships/slideLayout" Target="../slideLayouts/slideLayout239.xml"/><Relationship Id="rId6" Type="http://schemas.openxmlformats.org/officeDocument/2006/relationships/slideLayout" Target="../slideLayouts/slideLayout240.xml"/><Relationship Id="rId7" Type="http://schemas.openxmlformats.org/officeDocument/2006/relationships/slideLayout" Target="../slideLayouts/slideLayout241.xml"/><Relationship Id="rId8" Type="http://schemas.openxmlformats.org/officeDocument/2006/relationships/slideLayout" Target="../slideLayouts/slideLayout242.xml"/><Relationship Id="rId9" Type="http://schemas.openxmlformats.org/officeDocument/2006/relationships/slideLayout" Target="../slideLayouts/slideLayout243.xml"/><Relationship Id="rId10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6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47.xml"/><Relationship Id="rId3" Type="http://schemas.openxmlformats.org/officeDocument/2006/relationships/slideLayout" Target="../slideLayouts/slideLayout248.xml"/><Relationship Id="rId4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1.xml"/><Relationship Id="rId7" Type="http://schemas.openxmlformats.org/officeDocument/2006/relationships/slideLayout" Target="../slideLayouts/slideLayout252.xml"/><Relationship Id="rId8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7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60.xml"/><Relationship Id="rId5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3.xml"/><Relationship Id="rId8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5.xml"/><Relationship Id="rId10" Type="http://schemas.openxmlformats.org/officeDocument/2006/relationships/slideLayout" Target="../slideLayouts/slideLayout266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8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69.xml"/><Relationship Id="rId3" Type="http://schemas.openxmlformats.org/officeDocument/2006/relationships/slideLayout" Target="../slideLayouts/slideLayout270.xml"/><Relationship Id="rId4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72.xml"/><Relationship Id="rId6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4.xml"/><Relationship Id="rId8" Type="http://schemas.openxmlformats.org/officeDocument/2006/relationships/slideLayout" Target="../slideLayouts/slideLayout275.xml"/><Relationship Id="rId9" Type="http://schemas.openxmlformats.org/officeDocument/2006/relationships/slideLayout" Target="../slideLayouts/slideLayout276.xml"/><Relationship Id="rId10" Type="http://schemas.openxmlformats.org/officeDocument/2006/relationships/slideLayout" Target="../slideLayouts/slideLayout277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9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9.xml"/><Relationship Id="rId2" Type="http://schemas.openxmlformats.org/officeDocument/2006/relationships/slideLayout" Target="../slideLayouts/slideLayout280.xml"/><Relationship Id="rId3" Type="http://schemas.openxmlformats.org/officeDocument/2006/relationships/slideLayout" Target="../slideLayouts/slideLayout281.xml"/><Relationship Id="rId4" Type="http://schemas.openxmlformats.org/officeDocument/2006/relationships/slideLayout" Target="../slideLayouts/slideLayout282.xml"/><Relationship Id="rId5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5.xml"/><Relationship Id="rId8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87.xml"/><Relationship Id="rId10" Type="http://schemas.openxmlformats.org/officeDocument/2006/relationships/slideLayout" Target="../slideLayouts/slideLayout288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0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90.xml"/><Relationship Id="rId2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92.xml"/><Relationship Id="rId4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298.xml"/><Relationship Id="rId10" Type="http://schemas.openxmlformats.org/officeDocument/2006/relationships/slideLayout" Target="../slideLayouts/slideLayout299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11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06.xml"/><Relationship Id="rId7" Type="http://schemas.openxmlformats.org/officeDocument/2006/relationships/slideLayout" Target="../slideLayouts/slideLayout307.xml"/><Relationship Id="rId8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0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2.xml"/><Relationship Id="rId12" Type="http://schemas.openxmlformats.org/officeDocument/2006/relationships/theme" Target="../theme/theme3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18.xml"/><Relationship Id="rId8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1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3.xml"/><Relationship Id="rId12" Type="http://schemas.openxmlformats.org/officeDocument/2006/relationships/theme" Target="../theme/theme31.xml"/><Relationship Id="rId1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28.xml"/><Relationship Id="rId7" Type="http://schemas.openxmlformats.org/officeDocument/2006/relationships/slideLayout" Target="../slideLayouts/slideLayout329.xml"/><Relationship Id="rId8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2.xml"/></Relationships>
</file>

<file path=ppt/slideMasters/_rels/slideMaster3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4.xml"/><Relationship Id="rId12" Type="http://schemas.openxmlformats.org/officeDocument/2006/relationships/theme" Target="../theme/theme3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35.xml"/><Relationship Id="rId3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8.xml"/><Relationship Id="rId6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0.xml"/><Relationship Id="rId8" Type="http://schemas.openxmlformats.org/officeDocument/2006/relationships/slideLayout" Target="../slideLayouts/slideLayout341.xml"/><Relationship Id="rId9" Type="http://schemas.openxmlformats.org/officeDocument/2006/relationships/slideLayout" Target="../slideLayouts/slideLayout342.xml"/><Relationship Id="rId10" Type="http://schemas.openxmlformats.org/officeDocument/2006/relationships/slideLayout" Target="../slideLayouts/slideLayout343.xml"/></Relationships>
</file>

<file path=ppt/slideMasters/_rels/slideMaster3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5.xml"/><Relationship Id="rId12" Type="http://schemas.openxmlformats.org/officeDocument/2006/relationships/theme" Target="../theme/theme3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7.xml"/><Relationship Id="rId4" Type="http://schemas.openxmlformats.org/officeDocument/2006/relationships/slideLayout" Target="../slideLayouts/slideLayout348.xml"/><Relationship Id="rId5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0.xml"/><Relationship Id="rId7" Type="http://schemas.openxmlformats.org/officeDocument/2006/relationships/slideLayout" Target="../slideLayouts/slideLayout351.xml"/><Relationship Id="rId8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3.xml"/><Relationship Id="rId10" Type="http://schemas.openxmlformats.org/officeDocument/2006/relationships/slideLayout" Target="../slideLayouts/slideLayout354.xml"/></Relationships>
</file>

<file path=ppt/slideMasters/_rels/slideMaster3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66.xml"/><Relationship Id="rId12" Type="http://schemas.openxmlformats.org/officeDocument/2006/relationships/theme" Target="../theme/theme3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56.xml"/><Relationship Id="rId2" Type="http://schemas.openxmlformats.org/officeDocument/2006/relationships/slideLayout" Target="../slideLayouts/slideLayout357.xml"/><Relationship Id="rId3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60.xml"/><Relationship Id="rId6" Type="http://schemas.openxmlformats.org/officeDocument/2006/relationships/slideLayout" Target="../slideLayouts/slideLayout361.xml"/><Relationship Id="rId7" Type="http://schemas.openxmlformats.org/officeDocument/2006/relationships/slideLayout" Target="../slideLayouts/slideLayout362.xml"/><Relationship Id="rId8" Type="http://schemas.openxmlformats.org/officeDocument/2006/relationships/slideLayout" Target="../slideLayouts/slideLayout363.xml"/><Relationship Id="rId9" Type="http://schemas.openxmlformats.org/officeDocument/2006/relationships/slideLayout" Target="../slideLayouts/slideLayout364.xml"/><Relationship Id="rId10" Type="http://schemas.openxmlformats.org/officeDocument/2006/relationships/slideLayout" Target="../slideLayouts/slideLayout365.xml"/></Relationships>
</file>

<file path=ppt/slideMasters/_rels/slideMaster3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7.xml"/><Relationship Id="rId12" Type="http://schemas.openxmlformats.org/officeDocument/2006/relationships/theme" Target="../theme/theme3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67.xml"/><Relationship Id="rId2" Type="http://schemas.openxmlformats.org/officeDocument/2006/relationships/slideLayout" Target="../slideLayouts/slideLayout368.xml"/><Relationship Id="rId3" Type="http://schemas.openxmlformats.org/officeDocument/2006/relationships/slideLayout" Target="../slideLayouts/slideLayout369.xml"/><Relationship Id="rId4" Type="http://schemas.openxmlformats.org/officeDocument/2006/relationships/slideLayout" Target="../slideLayouts/slideLayout370.xml"/><Relationship Id="rId5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2.xml"/><Relationship Id="rId7" Type="http://schemas.openxmlformats.org/officeDocument/2006/relationships/slideLayout" Target="../slideLayouts/slideLayout373.xml"/><Relationship Id="rId8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6.xml"/></Relationships>
</file>

<file path=ppt/slideMasters/_rels/slideMaster3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88.xml"/><Relationship Id="rId12" Type="http://schemas.openxmlformats.org/officeDocument/2006/relationships/theme" Target="../theme/theme3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79.xml"/><Relationship Id="rId3" Type="http://schemas.openxmlformats.org/officeDocument/2006/relationships/slideLayout" Target="../slideLayouts/slideLayout380.xml"/><Relationship Id="rId4" Type="http://schemas.openxmlformats.org/officeDocument/2006/relationships/slideLayout" Target="../slideLayouts/slideLayout381.xml"/><Relationship Id="rId5" Type="http://schemas.openxmlformats.org/officeDocument/2006/relationships/slideLayout" Target="../slideLayouts/slideLayout382.xml"/><Relationship Id="rId6" Type="http://schemas.openxmlformats.org/officeDocument/2006/relationships/slideLayout" Target="../slideLayouts/slideLayout383.xml"/><Relationship Id="rId7" Type="http://schemas.openxmlformats.org/officeDocument/2006/relationships/slideLayout" Target="../slideLayouts/slideLayout384.xml"/><Relationship Id="rId8" Type="http://schemas.openxmlformats.org/officeDocument/2006/relationships/slideLayout" Target="../slideLayouts/slideLayout385.xml"/><Relationship Id="rId9" Type="http://schemas.openxmlformats.org/officeDocument/2006/relationships/slideLayout" Target="../slideLayouts/slideLayout386.xml"/><Relationship Id="rId10" Type="http://schemas.openxmlformats.org/officeDocument/2006/relationships/slideLayout" Target="../slideLayouts/slideLayout387.xml"/></Relationships>
</file>

<file path=ppt/slideMasters/_rels/slideMaster3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9.xml"/><Relationship Id="rId12" Type="http://schemas.openxmlformats.org/officeDocument/2006/relationships/slideLayout" Target="../slideLayouts/slideLayout400.xml"/><Relationship Id="rId13" Type="http://schemas.openxmlformats.org/officeDocument/2006/relationships/theme" Target="../theme/theme37.xml"/><Relationship Id="rId1" Type="http://schemas.openxmlformats.org/officeDocument/2006/relationships/slideLayout" Target="../slideLayouts/slideLayout389.xml"/><Relationship Id="rId2" Type="http://schemas.openxmlformats.org/officeDocument/2006/relationships/slideLayout" Target="../slideLayouts/slideLayout390.xml"/><Relationship Id="rId3" Type="http://schemas.openxmlformats.org/officeDocument/2006/relationships/slideLayout" Target="../slideLayouts/slideLayout391.xml"/><Relationship Id="rId4" Type="http://schemas.openxmlformats.org/officeDocument/2006/relationships/slideLayout" Target="../slideLayouts/slideLayout392.xml"/><Relationship Id="rId5" Type="http://schemas.openxmlformats.org/officeDocument/2006/relationships/slideLayout" Target="../slideLayouts/slideLayout393.xml"/><Relationship Id="rId6" Type="http://schemas.openxmlformats.org/officeDocument/2006/relationships/slideLayout" Target="../slideLayouts/slideLayout394.xml"/><Relationship Id="rId7" Type="http://schemas.openxmlformats.org/officeDocument/2006/relationships/slideLayout" Target="../slideLayouts/slideLayout395.xml"/><Relationship Id="rId8" Type="http://schemas.openxmlformats.org/officeDocument/2006/relationships/slideLayout" Target="../slideLayouts/slideLayout396.xml"/><Relationship Id="rId9" Type="http://schemas.openxmlformats.org/officeDocument/2006/relationships/slideLayout" Target="../slideLayouts/slideLayout397.xml"/><Relationship Id="rId10" Type="http://schemas.openxmlformats.org/officeDocument/2006/relationships/slideLayout" Target="../slideLayouts/slideLayout398.xml"/></Relationships>
</file>

<file path=ppt/slideMasters/_rels/slideMaster3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11.xml"/><Relationship Id="rId12" Type="http://schemas.openxmlformats.org/officeDocument/2006/relationships/theme" Target="../theme/theme3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01.xml"/><Relationship Id="rId2" Type="http://schemas.openxmlformats.org/officeDocument/2006/relationships/slideLayout" Target="../slideLayouts/slideLayout402.xml"/><Relationship Id="rId3" Type="http://schemas.openxmlformats.org/officeDocument/2006/relationships/slideLayout" Target="../slideLayouts/slideLayout403.xml"/><Relationship Id="rId4" Type="http://schemas.openxmlformats.org/officeDocument/2006/relationships/slideLayout" Target="../slideLayouts/slideLayout404.xml"/><Relationship Id="rId5" Type="http://schemas.openxmlformats.org/officeDocument/2006/relationships/slideLayout" Target="../slideLayouts/slideLayout405.xml"/><Relationship Id="rId6" Type="http://schemas.openxmlformats.org/officeDocument/2006/relationships/slideLayout" Target="../slideLayouts/slideLayout406.xml"/><Relationship Id="rId7" Type="http://schemas.openxmlformats.org/officeDocument/2006/relationships/slideLayout" Target="../slideLayouts/slideLayout407.xml"/><Relationship Id="rId8" Type="http://schemas.openxmlformats.org/officeDocument/2006/relationships/slideLayout" Target="../slideLayouts/slideLayout408.xml"/><Relationship Id="rId9" Type="http://schemas.openxmlformats.org/officeDocument/2006/relationships/slideLayout" Target="../slideLayouts/slideLayout409.xml"/><Relationship Id="rId10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22.xml"/><Relationship Id="rId12" Type="http://schemas.openxmlformats.org/officeDocument/2006/relationships/slideLayout" Target="../slideLayouts/slideLayout423.xml"/><Relationship Id="rId13" Type="http://schemas.openxmlformats.org/officeDocument/2006/relationships/theme" Target="../theme/theme39.xml"/><Relationship Id="rId1" Type="http://schemas.openxmlformats.org/officeDocument/2006/relationships/slideLayout" Target="../slideLayouts/slideLayout412.xml"/><Relationship Id="rId2" Type="http://schemas.openxmlformats.org/officeDocument/2006/relationships/slideLayout" Target="../slideLayouts/slideLayout413.xml"/><Relationship Id="rId3" Type="http://schemas.openxmlformats.org/officeDocument/2006/relationships/slideLayout" Target="../slideLayouts/slideLayout414.xml"/><Relationship Id="rId4" Type="http://schemas.openxmlformats.org/officeDocument/2006/relationships/slideLayout" Target="../slideLayouts/slideLayout415.xml"/><Relationship Id="rId5" Type="http://schemas.openxmlformats.org/officeDocument/2006/relationships/slideLayout" Target="../slideLayouts/slideLayout416.xml"/><Relationship Id="rId6" Type="http://schemas.openxmlformats.org/officeDocument/2006/relationships/slideLayout" Target="../slideLayouts/slideLayout417.xml"/><Relationship Id="rId7" Type="http://schemas.openxmlformats.org/officeDocument/2006/relationships/slideLayout" Target="../slideLayouts/slideLayout418.xml"/><Relationship Id="rId8" Type="http://schemas.openxmlformats.org/officeDocument/2006/relationships/slideLayout" Target="../slideLayouts/slideLayout419.xml"/><Relationship Id="rId9" Type="http://schemas.openxmlformats.org/officeDocument/2006/relationships/slideLayout" Target="../slideLayouts/slideLayout420.xml"/><Relationship Id="rId10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34.xml"/><Relationship Id="rId12" Type="http://schemas.openxmlformats.org/officeDocument/2006/relationships/theme" Target="../theme/theme4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25.xml"/><Relationship Id="rId3" Type="http://schemas.openxmlformats.org/officeDocument/2006/relationships/slideLayout" Target="../slideLayouts/slideLayout426.xml"/><Relationship Id="rId4" Type="http://schemas.openxmlformats.org/officeDocument/2006/relationships/slideLayout" Target="../slideLayouts/slideLayout427.xml"/><Relationship Id="rId5" Type="http://schemas.openxmlformats.org/officeDocument/2006/relationships/slideLayout" Target="../slideLayouts/slideLayout428.xml"/><Relationship Id="rId6" Type="http://schemas.openxmlformats.org/officeDocument/2006/relationships/slideLayout" Target="../slideLayouts/slideLayout429.xml"/><Relationship Id="rId7" Type="http://schemas.openxmlformats.org/officeDocument/2006/relationships/slideLayout" Target="../slideLayouts/slideLayout430.xml"/><Relationship Id="rId8" Type="http://schemas.openxmlformats.org/officeDocument/2006/relationships/slideLayout" Target="../slideLayouts/slideLayout431.xml"/><Relationship Id="rId9" Type="http://schemas.openxmlformats.org/officeDocument/2006/relationships/slideLayout" Target="../slideLayouts/slideLayout432.xml"/><Relationship Id="rId10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47.xml"/><Relationship Id="rId14" Type="http://schemas.openxmlformats.org/officeDocument/2006/relationships/theme" Target="../theme/theme41.xml"/><Relationship Id="rId1" Type="http://schemas.openxmlformats.org/officeDocument/2006/relationships/slideLayout" Target="../slideLayouts/slideLayout435.xml"/><Relationship Id="rId2" Type="http://schemas.openxmlformats.org/officeDocument/2006/relationships/slideLayout" Target="../slideLayouts/slideLayout436.xml"/><Relationship Id="rId3" Type="http://schemas.openxmlformats.org/officeDocument/2006/relationships/slideLayout" Target="../slideLayouts/slideLayout437.xml"/><Relationship Id="rId4" Type="http://schemas.openxmlformats.org/officeDocument/2006/relationships/slideLayout" Target="../slideLayouts/slideLayout438.xml"/><Relationship Id="rId5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0.xml"/><Relationship Id="rId7" Type="http://schemas.openxmlformats.org/officeDocument/2006/relationships/slideLayout" Target="../slideLayouts/slideLayout441.xml"/><Relationship Id="rId8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3.xml"/><Relationship Id="rId10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8.xml"/><Relationship Id="rId12" Type="http://schemas.openxmlformats.org/officeDocument/2006/relationships/slideLayout" Target="../slideLayouts/slideLayout459.xml"/><Relationship Id="rId13" Type="http://schemas.openxmlformats.org/officeDocument/2006/relationships/theme" Target="../theme/theme42.xml"/><Relationship Id="rId1" Type="http://schemas.openxmlformats.org/officeDocument/2006/relationships/slideLayout" Target="../slideLayouts/slideLayout448.xml"/><Relationship Id="rId2" Type="http://schemas.openxmlformats.org/officeDocument/2006/relationships/slideLayout" Target="../slideLayouts/slideLayout449.xml"/><Relationship Id="rId3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3.xml"/><Relationship Id="rId7" Type="http://schemas.openxmlformats.org/officeDocument/2006/relationships/slideLayout" Target="../slideLayouts/slideLayout454.xml"/><Relationship Id="rId8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57.xml"/></Relationships>
</file>

<file path=ppt/slideMasters/_rels/slideMaster4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0.xml"/><Relationship Id="rId12" Type="http://schemas.openxmlformats.org/officeDocument/2006/relationships/theme" Target="../theme/theme43.xml"/><Relationship Id="rId1" Type="http://schemas.openxmlformats.org/officeDocument/2006/relationships/slideLayout" Target="../slideLayouts/slideLayout460.xml"/><Relationship Id="rId2" Type="http://schemas.openxmlformats.org/officeDocument/2006/relationships/slideLayout" Target="../slideLayouts/slideLayout461.xml"/><Relationship Id="rId3" Type="http://schemas.openxmlformats.org/officeDocument/2006/relationships/slideLayout" Target="../slideLayouts/slideLayout462.xml"/><Relationship Id="rId4" Type="http://schemas.openxmlformats.org/officeDocument/2006/relationships/slideLayout" Target="../slideLayouts/slideLayout463.xml"/><Relationship Id="rId5" Type="http://schemas.openxmlformats.org/officeDocument/2006/relationships/slideLayout" Target="../slideLayouts/slideLayout464.xml"/><Relationship Id="rId6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6.xml"/><Relationship Id="rId8" Type="http://schemas.openxmlformats.org/officeDocument/2006/relationships/slideLayout" Target="../slideLayouts/slideLayout467.xml"/><Relationship Id="rId9" Type="http://schemas.openxmlformats.org/officeDocument/2006/relationships/slideLayout" Target="../slideLayouts/slideLayout468.xml"/><Relationship Id="rId10" Type="http://schemas.openxmlformats.org/officeDocument/2006/relationships/slideLayout" Target="../slideLayouts/slideLayout469.xml"/></Relationships>
</file>

<file path=ppt/slideMasters/_rels/slideMaster4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81.xml"/><Relationship Id="rId12" Type="http://schemas.openxmlformats.org/officeDocument/2006/relationships/theme" Target="../theme/theme4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71.xml"/><Relationship Id="rId2" Type="http://schemas.openxmlformats.org/officeDocument/2006/relationships/slideLayout" Target="../slideLayouts/slideLayout472.xml"/><Relationship Id="rId3" Type="http://schemas.openxmlformats.org/officeDocument/2006/relationships/slideLayout" Target="../slideLayouts/slideLayout473.xml"/><Relationship Id="rId4" Type="http://schemas.openxmlformats.org/officeDocument/2006/relationships/slideLayout" Target="../slideLayouts/slideLayout474.xml"/><Relationship Id="rId5" Type="http://schemas.openxmlformats.org/officeDocument/2006/relationships/slideLayout" Target="../slideLayouts/slideLayout475.xml"/><Relationship Id="rId6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77.xml"/><Relationship Id="rId8" Type="http://schemas.openxmlformats.org/officeDocument/2006/relationships/slideLayout" Target="../slideLayouts/slideLayout478.xml"/><Relationship Id="rId9" Type="http://schemas.openxmlformats.org/officeDocument/2006/relationships/slideLayout" Target="../slideLayouts/slideLayout479.xml"/><Relationship Id="rId10" Type="http://schemas.openxmlformats.org/officeDocument/2006/relationships/slideLayout" Target="../slideLayouts/slideLayout480.xml"/></Relationships>
</file>

<file path=ppt/slideMasters/_rels/slideMaster4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92.xml"/><Relationship Id="rId12" Type="http://schemas.openxmlformats.org/officeDocument/2006/relationships/theme" Target="../theme/theme4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482.xml"/><Relationship Id="rId2" Type="http://schemas.openxmlformats.org/officeDocument/2006/relationships/slideLayout" Target="../slideLayouts/slideLayout483.xml"/><Relationship Id="rId3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85.xml"/><Relationship Id="rId5" Type="http://schemas.openxmlformats.org/officeDocument/2006/relationships/slideLayout" Target="../slideLayouts/slideLayout486.xml"/><Relationship Id="rId6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88.xml"/><Relationship Id="rId8" Type="http://schemas.openxmlformats.org/officeDocument/2006/relationships/slideLayout" Target="../slideLayouts/slideLayout489.xml"/><Relationship Id="rId9" Type="http://schemas.openxmlformats.org/officeDocument/2006/relationships/slideLayout" Target="../slideLayouts/slideLayout490.xml"/><Relationship Id="rId10" Type="http://schemas.openxmlformats.org/officeDocument/2006/relationships/slideLayout" Target="../slideLayouts/slideLayout491.xml"/></Relationships>
</file>

<file path=ppt/slideMasters/_rels/slideMaster4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3.xml"/><Relationship Id="rId12" Type="http://schemas.openxmlformats.org/officeDocument/2006/relationships/theme" Target="../theme/theme46.xml"/><Relationship Id="rId1" Type="http://schemas.openxmlformats.org/officeDocument/2006/relationships/slideLayout" Target="../slideLayouts/slideLayout493.xml"/><Relationship Id="rId2" Type="http://schemas.openxmlformats.org/officeDocument/2006/relationships/slideLayout" Target="../slideLayouts/slideLayout494.xml"/><Relationship Id="rId3" Type="http://schemas.openxmlformats.org/officeDocument/2006/relationships/slideLayout" Target="../slideLayouts/slideLayout495.xml"/><Relationship Id="rId4" Type="http://schemas.openxmlformats.org/officeDocument/2006/relationships/slideLayout" Target="../slideLayouts/slideLayout496.xml"/><Relationship Id="rId5" Type="http://schemas.openxmlformats.org/officeDocument/2006/relationships/slideLayout" Target="../slideLayouts/slideLayout497.xml"/><Relationship Id="rId6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499.xml"/><Relationship Id="rId8" Type="http://schemas.openxmlformats.org/officeDocument/2006/relationships/slideLayout" Target="../slideLayouts/slideLayout500.xml"/><Relationship Id="rId9" Type="http://schemas.openxmlformats.org/officeDocument/2006/relationships/slideLayout" Target="../slideLayouts/slideLayout501.xml"/><Relationship Id="rId10" Type="http://schemas.openxmlformats.org/officeDocument/2006/relationships/slideLayout" Target="../slideLayouts/slideLayout502.xml"/></Relationships>
</file>

<file path=ppt/slideMasters/_rels/slideMaster4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4.xml"/><Relationship Id="rId12" Type="http://schemas.openxmlformats.org/officeDocument/2006/relationships/theme" Target="../theme/theme4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504.xml"/><Relationship Id="rId2" Type="http://schemas.openxmlformats.org/officeDocument/2006/relationships/slideLayout" Target="../slideLayouts/slideLayout505.xml"/><Relationship Id="rId3" Type="http://schemas.openxmlformats.org/officeDocument/2006/relationships/slideLayout" Target="../slideLayouts/slideLayout506.xml"/><Relationship Id="rId4" Type="http://schemas.openxmlformats.org/officeDocument/2006/relationships/slideLayout" Target="../slideLayouts/slideLayout507.xml"/><Relationship Id="rId5" Type="http://schemas.openxmlformats.org/officeDocument/2006/relationships/slideLayout" Target="../slideLayouts/slideLayout508.xml"/><Relationship Id="rId6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0.xml"/><Relationship Id="rId8" Type="http://schemas.openxmlformats.org/officeDocument/2006/relationships/slideLayout" Target="../slideLayouts/slideLayout511.xml"/><Relationship Id="rId9" Type="http://schemas.openxmlformats.org/officeDocument/2006/relationships/slideLayout" Target="../slideLayouts/slideLayout512.xml"/><Relationship Id="rId10" Type="http://schemas.openxmlformats.org/officeDocument/2006/relationships/slideLayout" Target="../slideLayouts/slideLayout513.xml"/></Relationships>
</file>

<file path=ppt/slideMasters/_rels/slideMaster4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25.xml"/><Relationship Id="rId12" Type="http://schemas.openxmlformats.org/officeDocument/2006/relationships/slideLayout" Target="../slideLayouts/slideLayout526.xml"/><Relationship Id="rId13" Type="http://schemas.openxmlformats.org/officeDocument/2006/relationships/theme" Target="../theme/theme48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515.xml"/><Relationship Id="rId2" Type="http://schemas.openxmlformats.org/officeDocument/2006/relationships/slideLayout" Target="../slideLayouts/slideLayout516.xml"/><Relationship Id="rId3" Type="http://schemas.openxmlformats.org/officeDocument/2006/relationships/slideLayout" Target="../slideLayouts/slideLayout517.xml"/><Relationship Id="rId4" Type="http://schemas.openxmlformats.org/officeDocument/2006/relationships/slideLayout" Target="../slideLayouts/slideLayout518.xml"/><Relationship Id="rId5" Type="http://schemas.openxmlformats.org/officeDocument/2006/relationships/slideLayout" Target="../slideLayouts/slideLayout519.xml"/><Relationship Id="rId6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1.xml"/><Relationship Id="rId8" Type="http://schemas.openxmlformats.org/officeDocument/2006/relationships/slideLayout" Target="../slideLayouts/slideLayout522.xml"/><Relationship Id="rId9" Type="http://schemas.openxmlformats.org/officeDocument/2006/relationships/slideLayout" Target="../slideLayouts/slideLayout523.xml"/><Relationship Id="rId10" Type="http://schemas.openxmlformats.org/officeDocument/2006/relationships/slideLayout" Target="../slideLayouts/slideLayout524.xml"/></Relationships>
</file>

<file path=ppt/slideMasters/_rels/slideMaster49.xml.rels><?xml version="1.0" encoding="UTF-8" standalone="yes"?>
<Relationships xmlns="http://schemas.openxmlformats.org/package/2006/relationships"><Relationship Id="rId1" Type="http://schemas.openxmlformats.org/officeDocument/2006/relationships/theme" Target="../theme/theme49.xml"/></Relationships>
</file>

<file path=ppt/slideMasters/_rels/slideMaster5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37.xml"/><Relationship Id="rId12" Type="http://schemas.openxmlformats.org/officeDocument/2006/relationships/slideLayout" Target="../slideLayouts/slideLayout538.xml"/><Relationship Id="rId13" Type="http://schemas.openxmlformats.org/officeDocument/2006/relationships/theme" Target="../theme/theme50.xml"/><Relationship Id="rId14" Type="http://schemas.openxmlformats.org/officeDocument/2006/relationships/image" Target="../media/image7.jpeg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527.xml"/><Relationship Id="rId2" Type="http://schemas.openxmlformats.org/officeDocument/2006/relationships/slideLayout" Target="../slideLayouts/slideLayout528.xml"/><Relationship Id="rId3" Type="http://schemas.openxmlformats.org/officeDocument/2006/relationships/slideLayout" Target="../slideLayouts/slideLayout529.xml"/><Relationship Id="rId4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31.xml"/><Relationship Id="rId6" Type="http://schemas.openxmlformats.org/officeDocument/2006/relationships/slideLayout" Target="../slideLayouts/slideLayout532.xml"/><Relationship Id="rId7" Type="http://schemas.openxmlformats.org/officeDocument/2006/relationships/slideLayout" Target="../slideLayouts/slideLayout533.xml"/><Relationship Id="rId8" Type="http://schemas.openxmlformats.org/officeDocument/2006/relationships/slideLayout" Target="../slideLayouts/slideLayout534.xml"/><Relationship Id="rId9" Type="http://schemas.openxmlformats.org/officeDocument/2006/relationships/slideLayout" Target="../slideLayouts/slideLayout535.xml"/><Relationship Id="rId10" Type="http://schemas.openxmlformats.org/officeDocument/2006/relationships/slideLayout" Target="../slideLayouts/slideLayout536.xml"/></Relationships>
</file>

<file path=ppt/slideMasters/_rels/slideMaster5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1.xml"/></Relationships>
</file>

<file path=ppt/slideMasters/_rels/slideMaster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9.xml"/><Relationship Id="rId2" Type="http://schemas.openxmlformats.org/officeDocument/2006/relationships/theme" Target="../theme/theme52.xml"/></Relationships>
</file>

<file path=ppt/slideMasters/_rels/slideMaster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0.xml"/><Relationship Id="rId2" Type="http://schemas.openxmlformats.org/officeDocument/2006/relationships/theme" Target="../theme/theme53.xml"/></Relationships>
</file>

<file path=ppt/slideMasters/_rels/slideMaster5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1.xml"/><Relationship Id="rId12" Type="http://schemas.openxmlformats.org/officeDocument/2006/relationships/theme" Target="../theme/theme54.xml"/><Relationship Id="rId1" Type="http://schemas.openxmlformats.org/officeDocument/2006/relationships/slideLayout" Target="../slideLayouts/slideLayout541.xml"/><Relationship Id="rId2" Type="http://schemas.openxmlformats.org/officeDocument/2006/relationships/slideLayout" Target="../slideLayouts/slideLayout542.xml"/><Relationship Id="rId3" Type="http://schemas.openxmlformats.org/officeDocument/2006/relationships/slideLayout" Target="../slideLayouts/slideLayout543.xml"/><Relationship Id="rId4" Type="http://schemas.openxmlformats.org/officeDocument/2006/relationships/slideLayout" Target="../slideLayouts/slideLayout544.xml"/><Relationship Id="rId5" Type="http://schemas.openxmlformats.org/officeDocument/2006/relationships/slideLayout" Target="../slideLayouts/slideLayout545.xml"/><Relationship Id="rId6" Type="http://schemas.openxmlformats.org/officeDocument/2006/relationships/slideLayout" Target="../slideLayouts/slideLayout546.xml"/><Relationship Id="rId7" Type="http://schemas.openxmlformats.org/officeDocument/2006/relationships/slideLayout" Target="../slideLayouts/slideLayout547.xml"/><Relationship Id="rId8" Type="http://schemas.openxmlformats.org/officeDocument/2006/relationships/slideLayout" Target="../slideLayouts/slideLayout548.xml"/><Relationship Id="rId9" Type="http://schemas.openxmlformats.org/officeDocument/2006/relationships/slideLayout" Target="../slideLayouts/slideLayout549.xml"/><Relationship Id="rId10" Type="http://schemas.openxmlformats.org/officeDocument/2006/relationships/slideLayout" Target="../slideLayouts/slideLayout5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9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13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edit Master title style</a:t>
            </a:r>
            <a:endParaRPr lang="en-US" dirty="0"/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8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19" r:id="rId10"/>
    <p:sldLayoutId id="2147483920" r:id="rId11"/>
    <p:sldLayoutId id="2147483921" r:id="rId12"/>
    <p:sldLayoutId id="2147483922" r:id="rId13"/>
    <p:sldLayoutId id="214748392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60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0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0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517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045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34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89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6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3" r:id="rId1"/>
    <p:sldLayoutId id="2147484404" r:id="rId2"/>
    <p:sldLayoutId id="2147484405" r:id="rId3"/>
    <p:sldLayoutId id="2147484406" r:id="rId4"/>
    <p:sldLayoutId id="2147484407" r:id="rId5"/>
    <p:sldLayoutId id="2147484408" r:id="rId6"/>
    <p:sldLayoutId id="2147484409" r:id="rId7"/>
    <p:sldLayoutId id="2147484410" r:id="rId8"/>
    <p:sldLayoutId id="2147484411" r:id="rId9"/>
    <p:sldLayoutId id="2147484412" r:id="rId10"/>
    <p:sldLayoutId id="214748441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  <p:sldLayoutId id="2147484416" r:id="rId2"/>
    <p:sldLayoutId id="2147484417" r:id="rId3"/>
    <p:sldLayoutId id="2147484418" r:id="rId4"/>
    <p:sldLayoutId id="2147484419" r:id="rId5"/>
    <p:sldLayoutId id="2147484420" r:id="rId6"/>
    <p:sldLayoutId id="2147484421" r:id="rId7"/>
    <p:sldLayoutId id="2147484422" r:id="rId8"/>
    <p:sldLayoutId id="2147484423" r:id="rId9"/>
    <p:sldLayoutId id="2147484424" r:id="rId10"/>
    <p:sldLayoutId id="21474844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49439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2361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3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5" r:id="rId1"/>
    <p:sldLayoutId id="2147484476" r:id="rId2"/>
    <p:sldLayoutId id="2147484477" r:id="rId3"/>
    <p:sldLayoutId id="2147484478" r:id="rId4"/>
    <p:sldLayoutId id="2147484479" r:id="rId5"/>
    <p:sldLayoutId id="2147484480" r:id="rId6"/>
    <p:sldLayoutId id="2147484481" r:id="rId7"/>
    <p:sldLayoutId id="2147484482" r:id="rId8"/>
    <p:sldLayoutId id="2147484483" r:id="rId9"/>
    <p:sldLayoutId id="2147484484" r:id="rId10"/>
    <p:sldLayoutId id="214748448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8633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81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45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3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1" r:id="rId1"/>
    <p:sldLayoutId id="2147484632" r:id="rId2"/>
    <p:sldLayoutId id="2147484633" r:id="rId3"/>
    <p:sldLayoutId id="2147484634" r:id="rId4"/>
    <p:sldLayoutId id="2147484635" r:id="rId5"/>
    <p:sldLayoutId id="2147484636" r:id="rId6"/>
    <p:sldLayoutId id="2147484637" r:id="rId7"/>
    <p:sldLayoutId id="2147484638" r:id="rId8"/>
    <p:sldLayoutId id="2147484639" r:id="rId9"/>
    <p:sldLayoutId id="2147484640" r:id="rId10"/>
    <p:sldLayoutId id="214748464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60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3" r:id="rId1"/>
    <p:sldLayoutId id="2147484644" r:id="rId2"/>
    <p:sldLayoutId id="2147484645" r:id="rId3"/>
    <p:sldLayoutId id="2147484646" r:id="rId4"/>
    <p:sldLayoutId id="2147484647" r:id="rId5"/>
    <p:sldLayoutId id="2147484648" r:id="rId6"/>
    <p:sldLayoutId id="2147484649" r:id="rId7"/>
    <p:sldLayoutId id="2147484650" r:id="rId8"/>
    <p:sldLayoutId id="2147484651" r:id="rId9"/>
    <p:sldLayoutId id="2147484652" r:id="rId10"/>
    <p:sldLayoutId id="214748465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15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7" r:id="rId1"/>
    <p:sldLayoutId id="2147484668" r:id="rId2"/>
    <p:sldLayoutId id="2147484669" r:id="rId3"/>
    <p:sldLayoutId id="2147484670" r:id="rId4"/>
    <p:sldLayoutId id="2147484671" r:id="rId5"/>
    <p:sldLayoutId id="2147484672" r:id="rId6"/>
    <p:sldLayoutId id="2147484673" r:id="rId7"/>
    <p:sldLayoutId id="2147484674" r:id="rId8"/>
    <p:sldLayoutId id="2147484675" r:id="rId9"/>
    <p:sldLayoutId id="2147484676" r:id="rId10"/>
    <p:sldLayoutId id="2147484677" r:id="rId11"/>
    <p:sldLayoutId id="2147484678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0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0" r:id="rId1"/>
    <p:sldLayoutId id="2147484681" r:id="rId2"/>
    <p:sldLayoutId id="2147484682" r:id="rId3"/>
    <p:sldLayoutId id="2147484683" r:id="rId4"/>
    <p:sldLayoutId id="2147484684" r:id="rId5"/>
    <p:sldLayoutId id="2147484685" r:id="rId6"/>
    <p:sldLayoutId id="2147484686" r:id="rId7"/>
    <p:sldLayoutId id="2147484687" r:id="rId8"/>
    <p:sldLayoutId id="2147484688" r:id="rId9"/>
    <p:sldLayoutId id="2147484689" r:id="rId10"/>
    <p:sldLayoutId id="2147484690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7A0A7-95F6-0F44-A183-7F0D9CBFC972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50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2" r:id="rId1"/>
    <p:sldLayoutId id="2147484693" r:id="rId2"/>
    <p:sldLayoutId id="2147484694" r:id="rId3"/>
    <p:sldLayoutId id="2147484695" r:id="rId4"/>
    <p:sldLayoutId id="2147484696" r:id="rId5"/>
    <p:sldLayoutId id="2147484697" r:id="rId6"/>
    <p:sldLayoutId id="2147484698" r:id="rId7"/>
    <p:sldLayoutId id="2147484699" r:id="rId8"/>
    <p:sldLayoutId id="2147484700" r:id="rId9"/>
    <p:sldLayoutId id="2147484701" r:id="rId10"/>
    <p:sldLayoutId id="2147484702" r:id="rId11"/>
    <p:sldLayoutId id="2147484703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69" tIns="45685" rIns="91369" bIns="45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369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69" tIns="45685" rIns="91369" bIns="45685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3696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369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369" tIns="45685" rIns="91369" bIns="45685"/>
          <a:lstStyle/>
          <a:p>
            <a:pPr defTabSz="913696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4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684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3696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05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7398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640" indent="-34264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411" indent="-325189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568" indent="-35056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8821" indent="-31567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79873" indent="-3394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6728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3569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0421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7263" indent="-339466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4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696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550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3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24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098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941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795" algn="l" defTabSz="91369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F91429-77CF-4443-9858-4275C45EE4FF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24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  <p:sldLayoutId id="2147484728" r:id="rId12"/>
    <p:sldLayoutId id="2147484729" r:id="rId13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2E6346-468B-3E4F-8804-5358276127F2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0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1" r:id="rId1"/>
    <p:sldLayoutId id="2147484732" r:id="rId2"/>
    <p:sldLayoutId id="2147484733" r:id="rId3"/>
    <p:sldLayoutId id="2147484734" r:id="rId4"/>
    <p:sldLayoutId id="2147484735" r:id="rId5"/>
    <p:sldLayoutId id="2147484736" r:id="rId6"/>
    <p:sldLayoutId id="2147484737" r:id="rId7"/>
    <p:sldLayoutId id="2147484738" r:id="rId8"/>
    <p:sldLayoutId id="2147484739" r:id="rId9"/>
    <p:sldLayoutId id="2147484740" r:id="rId10"/>
    <p:sldLayoutId id="2147484741" r:id="rId11"/>
    <p:sldLayoutId id="214748474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2DDFB6AD-FE1B-B34C-B1D2-58136F1301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663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3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5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9" r:id="rId1"/>
    <p:sldLayoutId id="2147484770" r:id="rId2"/>
    <p:sldLayoutId id="2147484771" r:id="rId3"/>
    <p:sldLayoutId id="2147484772" r:id="rId4"/>
    <p:sldLayoutId id="2147484773" r:id="rId5"/>
    <p:sldLayoutId id="2147484774" r:id="rId6"/>
    <p:sldLayoutId id="2147484775" r:id="rId7"/>
    <p:sldLayoutId id="2147484776" r:id="rId8"/>
    <p:sldLayoutId id="2147484777" r:id="rId9"/>
    <p:sldLayoutId id="2147484778" r:id="rId10"/>
    <p:sldLayoutId id="2147484779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0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72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9589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1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  <p:sldLayoutId id="2147484840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246392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Burgundy_CMU_JPG_Logo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6488113"/>
            <a:ext cx="1549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2690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03C470-0343-5644-A9B5-95349323097B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2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3" name="Picture 7" descr="safari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6632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1" r:id="rId1"/>
    <p:sldLayoutId id="2147484882" r:id="rId2"/>
    <p:sldLayoutId id="2147484883" r:id="rId3"/>
    <p:sldLayoutId id="2147484884" r:id="rId4"/>
    <p:sldLayoutId id="2147484885" r:id="rId5"/>
    <p:sldLayoutId id="2147484886" r:id="rId6"/>
    <p:sldLayoutId id="2147484887" r:id="rId7"/>
    <p:sldLayoutId id="2147484888" r:id="rId8"/>
    <p:sldLayoutId id="2147484889" r:id="rId9"/>
    <p:sldLayoutId id="2147484890" r:id="rId10"/>
    <p:sldLayoutId id="2147484891" r:id="rId11"/>
    <p:sldLayoutId id="2147484892" r:id="rId12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Garamond"/>
              </a:rPr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D48118-C85A-8346-A308-D7686941111E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785973"/>
      </p:ext>
    </p:extLst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85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7" r:id="rId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2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494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D6C4E-5E10-8D45-B291-D2068DCF206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53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1809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16" r:id="rId2"/>
    <p:sldLayoutId id="2147484917" r:id="rId3"/>
    <p:sldLayoutId id="2147484918" r:id="rId4"/>
    <p:sldLayoutId id="2147484919" r:id="rId5"/>
    <p:sldLayoutId id="2147484920" r:id="rId6"/>
    <p:sldLayoutId id="2147484921" r:id="rId7"/>
    <p:sldLayoutId id="2147484922" r:id="rId8"/>
    <p:sldLayoutId id="2147484923" r:id="rId9"/>
    <p:sldLayoutId id="2147484924" r:id="rId10"/>
    <p:sldLayoutId id="2147484925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omutlu" TargetMode="External"/><Relationship Id="rId4" Type="http://schemas.openxmlformats.org/officeDocument/2006/relationships/hyperlink" Target="mailto:onur@cmu.edu" TargetMode="External"/><Relationship Id="rId5" Type="http://schemas.openxmlformats.org/officeDocument/2006/relationships/image" Target="../media/image7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5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" TargetMode="External"/><Relationship Id="rId4" Type="http://schemas.openxmlformats.org/officeDocument/2006/relationships/hyperlink" Target="mailto:onur@cmu.edu" TargetMode="External"/><Relationship Id="rId1" Type="http://schemas.openxmlformats.org/officeDocument/2006/relationships/slideLayout" Target="../slideLayouts/slideLayout436.xml"/><Relationship Id="rId2" Type="http://schemas.openxmlformats.org/officeDocument/2006/relationships/hyperlink" Target="http://users.ece.cmu.edu/~omutlu/acaces2013-memory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ZLCy3pG7Rc0&amp;list=PL5PHm2jkkXmidJOd59REog9jDnPDTG6IJ&amp;index=25" TargetMode="External"/><Relationship Id="rId4" Type="http://schemas.openxmlformats.org/officeDocument/2006/relationships/hyperlink" Target="http://www.youtube.com/watch?v=ZSotvL3WXmA&amp;list=PL5PHm2jkkXmidJOd59REog9jDnPDTG6IJ&amp;index=26" TargetMode="External"/><Relationship Id="rId5" Type="http://schemas.openxmlformats.org/officeDocument/2006/relationships/hyperlink" Target="http://www.youtube.com/watch?v=1xe2w3_NzmI&amp;list=PL5PHm2jkkXmidJOd59REog9jDnPDTG6IJ&amp;index=27" TargetMode="External"/><Relationship Id="rId6" Type="http://schemas.openxmlformats.org/officeDocument/2006/relationships/hyperlink" Target="http://www.youtube.com/watch?v=LzfOghMKyA0&amp;list=PL5PHm2jkkXmidJOd59REog9jDnPDTG6IJ&amp;index=35" TargetMode="External"/><Relationship Id="rId7" Type="http://schemas.openxmlformats.org/officeDocument/2006/relationships/hyperlink" Target="http://www.youtube.com/watch?v=U-VZKMgItDM&amp;list=PL5PHm2jkkXmidJOd59REog9jDnPDTG6IJ&amp;index=32" TargetMode="External"/><Relationship Id="rId1" Type="http://schemas.openxmlformats.org/officeDocument/2006/relationships/slideLayout" Target="../slideLayouts/slideLayout436.xml"/><Relationship Id="rId2" Type="http://schemas.openxmlformats.org/officeDocument/2006/relationships/hyperlink" Target="http://www.youtube.com/watch?v=JBdfZ5i21cs&amp;list=PL5PHm2jkkXmidJOd59REog9jDnPDTG6IJ&amp;index=22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6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hyperlink" Target="http://users.ece.cmu.edu/~omutlu/pub/flash-error-patterns_date12.pdf" TargetMode="External"/><Relationship Id="rId12" Type="http://schemas.openxmlformats.org/officeDocument/2006/relationships/hyperlink" Target="http://users.ece.cmu.edu/~omutlu/pub/cai_date12_talk.ppt" TargetMode="External"/><Relationship Id="rId1" Type="http://schemas.openxmlformats.org/officeDocument/2006/relationships/slideLayout" Target="../slideLayouts/slideLayout436.xml"/><Relationship Id="rId2" Type="http://schemas.openxmlformats.org/officeDocument/2006/relationships/hyperlink" Target="http://noggin.intel.com/content/paper-8-error-analysis-and-retention-aware-error-management-for-nand-flash-memory" TargetMode="External"/><Relationship Id="rId3" Type="http://schemas.openxmlformats.org/officeDocument/2006/relationships/hyperlink" Target="http://noggin.intel.com/technology-journal/2013/171/memory-resiliency" TargetMode="External"/><Relationship Id="rId4" Type="http://schemas.openxmlformats.org/officeDocument/2006/relationships/hyperlink" Target="http://users.ece.cmu.edu/~omutlu/pub/flash-memory-voltage-characterization_date13.pdf" TargetMode="External"/><Relationship Id="rId5" Type="http://schemas.openxmlformats.org/officeDocument/2006/relationships/hyperlink" Target="http://www.date-conference.com/" TargetMode="External"/><Relationship Id="rId6" Type="http://schemas.openxmlformats.org/officeDocument/2006/relationships/hyperlink" Target="http://users.ece.cmu.edu/~omutlu/pub/cai_date13_talk.ppt" TargetMode="External"/><Relationship Id="rId7" Type="http://schemas.openxmlformats.org/officeDocument/2006/relationships/hyperlink" Target="http://users.ece.cmu.edu/~omutlu/pub/flash-correct-and-refresh_iccd12.pdf" TargetMode="External"/><Relationship Id="rId8" Type="http://schemas.openxmlformats.org/officeDocument/2006/relationships/hyperlink" Target="http://www.iccd-conf.com/" TargetMode="External"/><Relationship Id="rId9" Type="http://schemas.openxmlformats.org/officeDocument/2006/relationships/hyperlink" Target="http://users.ece.cmu.edu/~omutlu/pub/mutlu_iccd12_talk.ppt" TargetMode="External"/><Relationship Id="rId10" Type="http://schemas.openxmlformats.org/officeDocument/2006/relationships/hyperlink" Target="http://users.ece.cmu.edu/~omutlu/pub/mutlu_iccd12_talk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ece447/s13/doku.php" TargetMode="External"/><Relationship Id="rId4" Type="http://schemas.openxmlformats.org/officeDocument/2006/relationships/hyperlink" Target="http://www.ece.cmu.edu/~ece740/f11/doku.php" TargetMode="External"/><Relationship Id="rId5" Type="http://schemas.openxmlformats.org/officeDocument/2006/relationships/hyperlink" Target="http://www.ece.cmu.edu/~ece742/doku.php" TargetMode="External"/><Relationship Id="rId6" Type="http://schemas.openxmlformats.org/officeDocument/2006/relationships/hyperlink" Target="http://users.ece.cmu.edu/~omutlu/projects.htm" TargetMode="External"/><Relationship Id="rId7" Type="http://schemas.openxmlformats.org/officeDocument/2006/relationships/hyperlink" Target="http://scholar.google.com/citations?user=7XyGUGkAAAAJ&amp;hl=en" TargetMode="External"/><Relationship Id="rId1" Type="http://schemas.openxmlformats.org/officeDocument/2006/relationships/slideLayout" Target="../slideLayouts/slideLayout413.xml"/><Relationship Id="rId2" Type="http://schemas.openxmlformats.org/officeDocument/2006/relationships/hyperlink" Target="http://www.youtube.com/playlist?list=PL5PHm2jkkXmidJOd59REog9jDnPDTG6IJ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8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notesSlide" Target="../notesSlides/notesSlide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Relationship Id="rId2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Relationship Id="rId2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390.xml"/><Relationship Id="rId2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Relationship Id="rId2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Relationship Id="rId2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notesSlide" Target="../notesSlides/notesSlide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1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Relationship Id="rId2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6876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Scalable Many-Core Memory Systems </a:t>
            </a:r>
            <a:r>
              <a:rPr lang="en-US" sz="4000" dirty="0" smtClean="0"/>
              <a:t>Lecture 3, Topic </a:t>
            </a:r>
            <a:r>
              <a:rPr lang="en-US" sz="4000" dirty="0" smtClean="0"/>
              <a:t>2</a:t>
            </a:r>
            <a:r>
              <a:rPr lang="en-US" sz="4000" dirty="0"/>
              <a:t>: Emerging Technologies and Hybrid Memories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5736" y="3717032"/>
            <a:ext cx="4590256" cy="614362"/>
          </a:xfrm>
        </p:spPr>
        <p:txBody>
          <a:bodyPr>
            <a:noAutofit/>
          </a:bodyPr>
          <a:lstStyle/>
          <a:p>
            <a:pPr eaLnBrk="1" hangingPunct="1"/>
            <a:r>
              <a:rPr lang="en-US" sz="2000" dirty="0">
                <a:solidFill>
                  <a:srgbClr val="003399"/>
                </a:solidFill>
                <a:latin typeface="Tahoma" charset="0"/>
              </a:rPr>
              <a:t>Prof. Onur Mutlu</a:t>
            </a:r>
          </a:p>
          <a:p>
            <a:pPr eaLnBrk="1" hangingPunct="1"/>
            <a:r>
              <a:rPr lang="en-US" sz="2000" dirty="0">
                <a:latin typeface="Tahoma" charset="0"/>
                <a:hlinkClick r:id="rId3"/>
              </a:rPr>
              <a:t>http://www.ece.cmu.edu/~omutlu</a:t>
            </a:r>
            <a:endParaRPr lang="en-US" sz="2000" dirty="0">
              <a:solidFill>
                <a:srgbClr val="003399"/>
              </a:solidFill>
              <a:latin typeface="Tahoma" charset="0"/>
            </a:endParaRPr>
          </a:p>
          <a:p>
            <a:pPr eaLnBrk="1" hangingPunct="1"/>
            <a:r>
              <a:rPr lang="en-US" sz="2000" dirty="0">
                <a:latin typeface="Tahoma" charset="0"/>
                <a:hlinkClick r:id="rId4"/>
              </a:rPr>
              <a:t>onur@cmu.edu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err="1" smtClean="0">
                <a:latin typeface="Tahoma" charset="0"/>
              </a:rPr>
              <a:t>HiPEAC</a:t>
            </a:r>
            <a:r>
              <a:rPr lang="en-US" sz="2000" dirty="0" smtClean="0">
                <a:latin typeface="Tahoma" charset="0"/>
              </a:rPr>
              <a:t> ACACES Summer School 2013</a:t>
            </a:r>
            <a:endParaRPr lang="en-US" sz="2000" dirty="0">
              <a:latin typeface="Tahoma" charset="0"/>
            </a:endParaRPr>
          </a:p>
          <a:p>
            <a:pPr eaLnBrk="1" hangingPunct="1"/>
            <a:r>
              <a:rPr lang="en-US" sz="2000" dirty="0" smtClean="0">
                <a:latin typeface="Tahoma" charset="0"/>
              </a:rPr>
              <a:t>July </a:t>
            </a:r>
            <a:r>
              <a:rPr lang="en-US" sz="2000" dirty="0" smtClean="0">
                <a:latin typeface="Tahoma" charset="0"/>
              </a:rPr>
              <a:t>17, </a:t>
            </a:r>
            <a:r>
              <a:rPr lang="en-US" sz="2000" dirty="0">
                <a:latin typeface="Tahoma" charset="0"/>
              </a:rPr>
              <a:t>2013</a:t>
            </a:r>
          </a:p>
          <a:p>
            <a:pPr algn="l"/>
            <a:endParaRPr lang="en-US" sz="2200" dirty="0" smtClean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71736" y="5518140"/>
            <a:ext cx="3786214" cy="1367244"/>
          </a:xfrm>
          <a:prstGeom prst="rect">
            <a:avLst/>
          </a:prstGeom>
        </p:spPr>
      </p:pic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90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What Will You </a:t>
            </a:r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Learn in This Course?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Scalable Many-Core Memory Systems 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/>
              <a:t>July 15-19, 2013 </a:t>
            </a:r>
          </a:p>
          <a:p>
            <a:pPr marL="0" indent="0">
              <a:buNone/>
            </a:pPr>
            <a:endParaRPr lang="en-US" sz="2300" dirty="0" smtClean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1: Main memory basics, DRAM scaling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2: Emerging memory technologies and hybrid memories</a:t>
            </a:r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3: Main memory interference and QoS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4 (unlikely): Cache management </a:t>
            </a:r>
          </a:p>
          <a:p>
            <a:r>
              <a:rPr lang="en-US" sz="2300" dirty="0" smtClean="0">
                <a:latin typeface="Tahoma" charset="0"/>
                <a:ea typeface="ＭＳ Ｐゴシック" charset="0"/>
              </a:rPr>
              <a:t>Topic 5 (unlikely): Interconnects</a:t>
            </a:r>
          </a:p>
          <a:p>
            <a:endParaRPr lang="en-US" dirty="0" smtClean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Major Overview Reading: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Mutlu, 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Memory Scaling: A Systems Architecture Perspective</a:t>
            </a:r>
            <a:r>
              <a:rPr lang="en-US" dirty="0" smtClean="0">
                <a:latin typeface="Tahoma" charset="0"/>
                <a:ea typeface="ＭＳ Ｐゴシック" charset="0"/>
              </a:rPr>
              <a:t>,” IMW 2013.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A81F1D4-7954-BD41-94E6-A5D63847144D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2636912"/>
            <a:ext cx="8686800" cy="504056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518977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Readings and Videos</a:t>
            </a:r>
            <a:endParaRPr lang="en-US" sz="4000" dirty="0">
              <a:latin typeface="Garamond" charset="0"/>
            </a:endParaRP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477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Website </a:t>
            </a:r>
            <a:r>
              <a:rPr lang="en-US" dirty="0" smtClean="0">
                <a:solidFill>
                  <a:srgbClr val="0000FF"/>
                </a:solidFill>
              </a:rPr>
              <a:t>for Course Slides and Papers</a:t>
            </a:r>
          </a:p>
          <a:p>
            <a:pPr lvl="1"/>
            <a:r>
              <a:rPr lang="en-US" dirty="0">
                <a:hlinkClick r:id="rId2"/>
              </a:rPr>
              <a:t>http://users.ece.cmu.edu/~omutlu/acaces2013-</a:t>
            </a:r>
            <a:r>
              <a:rPr lang="en-US" dirty="0" smtClean="0">
                <a:hlinkClick r:id="rId2"/>
              </a:rPr>
              <a:t>memory.html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://users.ece.cmu.edu/~omutlu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Lecture notes and readings are uploaded</a:t>
            </a:r>
            <a:endParaRPr lang="en-US" dirty="0"/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My </a:t>
            </a:r>
            <a:r>
              <a:rPr lang="en-US" dirty="0">
                <a:solidFill>
                  <a:srgbClr val="0000FF"/>
                </a:solidFill>
              </a:rPr>
              <a:t>Contact Information</a:t>
            </a:r>
          </a:p>
          <a:p>
            <a:pPr lvl="1"/>
            <a:r>
              <a:rPr lang="en-US" dirty="0"/>
              <a:t>Onur Mutlu</a:t>
            </a:r>
          </a:p>
          <a:p>
            <a:pPr lvl="1"/>
            <a:r>
              <a:rPr lang="en-US" dirty="0">
                <a:hlinkClick r:id="rId4"/>
              </a:rPr>
              <a:t>onur@cmu.edu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http://users.ece.cmu.edu/~omutlu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+1-512-658-0891 (my cell phone)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Find me during breaks and/or email </a:t>
            </a:r>
            <a:r>
              <a:rPr lang="en-US" i="1" dirty="0">
                <a:solidFill>
                  <a:srgbClr val="FF0000"/>
                </a:solidFill>
              </a:rPr>
              <a:t>any</a:t>
            </a:r>
            <a:r>
              <a:rPr lang="en-US" dirty="0">
                <a:solidFill>
                  <a:srgbClr val="FF0000"/>
                </a:solidFill>
              </a:rPr>
              <a:t> time.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8935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Lecture Videos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Memory Hierarchy (and Introduction to Caches)</a:t>
            </a:r>
          </a:p>
          <a:p>
            <a:pPr lvl="1"/>
            <a:r>
              <a:rPr lang="en-US" sz="1800" dirty="0">
                <a:hlinkClick r:id="rId2"/>
              </a:rPr>
              <a:t>http://www.youtube.com/watch?v=JBdfZ5i21cs&amp;list=PL5PHm2jkkXmidJOd59REog9jDnPDTG6IJ&amp;index=</a:t>
            </a:r>
            <a:r>
              <a:rPr lang="en-US" sz="1800" dirty="0" smtClean="0">
                <a:hlinkClick r:id="rId2"/>
              </a:rPr>
              <a:t>22</a:t>
            </a:r>
            <a:endParaRPr lang="en-US" sz="600" dirty="0"/>
          </a:p>
          <a:p>
            <a:r>
              <a:rPr lang="en-US" sz="2000" dirty="0" smtClean="0"/>
              <a:t>Main Memory</a:t>
            </a:r>
          </a:p>
          <a:p>
            <a:pPr lvl="1"/>
            <a:r>
              <a:rPr lang="en-US" sz="1800" dirty="0">
                <a:hlinkClick r:id="rId3"/>
              </a:rPr>
              <a:t>http://www.youtube.com/watch?v=ZLCy3pG7Rc0&amp;list=PL5PHm2jkkXmidJOd59REog9jDnPDTG6IJ&amp;index=</a:t>
            </a:r>
            <a:r>
              <a:rPr lang="en-US" sz="1800" dirty="0" smtClean="0">
                <a:hlinkClick r:id="rId3"/>
              </a:rPr>
              <a:t>25</a:t>
            </a:r>
            <a:endParaRPr lang="en-US" sz="600" dirty="0"/>
          </a:p>
          <a:p>
            <a:r>
              <a:rPr lang="en-US" sz="2000" dirty="0" smtClean="0"/>
              <a:t>Memory Controllers, Memory Scheduling, Memory QoS</a:t>
            </a:r>
          </a:p>
          <a:p>
            <a:pPr lvl="1"/>
            <a:r>
              <a:rPr lang="en-US" sz="1800" dirty="0">
                <a:hlinkClick r:id="rId4"/>
              </a:rPr>
              <a:t>http://www.youtube.com/watch?v=ZSotvL3WXmA&amp;list=PL5PHm2jkkXmidJOd59REog9jDnPDTG6IJ&amp;index=</a:t>
            </a:r>
            <a:r>
              <a:rPr lang="en-US" sz="1800" dirty="0" smtClean="0">
                <a:hlinkClick r:id="rId4"/>
              </a:rPr>
              <a:t>26</a:t>
            </a:r>
            <a:endParaRPr lang="en-US" sz="1800" dirty="0" smtClean="0"/>
          </a:p>
          <a:p>
            <a:pPr lvl="1"/>
            <a:r>
              <a:rPr lang="en-US" sz="1800" dirty="0">
                <a:hlinkClick r:id="rId5"/>
              </a:rPr>
              <a:t>http://www.youtube.com/watch?v=1xe2w3_NzmI&amp;list=PL5PHm2jkkXmidJOd59REog9jDnPDTG6IJ&amp;index=</a:t>
            </a:r>
            <a:r>
              <a:rPr lang="en-US" sz="1800" dirty="0" smtClean="0">
                <a:hlinkClick r:id="rId5"/>
              </a:rPr>
              <a:t>27</a:t>
            </a:r>
            <a:endParaRPr lang="en-US" sz="600" dirty="0"/>
          </a:p>
          <a:p>
            <a:r>
              <a:rPr lang="en-US" sz="2000" dirty="0" smtClean="0"/>
              <a:t>Emerging Memory Technologies</a:t>
            </a:r>
          </a:p>
          <a:p>
            <a:pPr lvl="1"/>
            <a:r>
              <a:rPr lang="en-US" sz="1800" dirty="0">
                <a:hlinkClick r:id="rId6"/>
              </a:rPr>
              <a:t>http://www.youtube.com/watch?v=LzfOghMKyA0&amp;list=PL5PHm2jkkXmidJOd59REog9jDnPDTG6IJ&amp;index=</a:t>
            </a:r>
            <a:r>
              <a:rPr lang="en-US" sz="1800" dirty="0" smtClean="0">
                <a:hlinkClick r:id="rId6"/>
              </a:rPr>
              <a:t>35</a:t>
            </a:r>
            <a:endParaRPr lang="en-US" sz="1800" dirty="0" smtClean="0"/>
          </a:p>
          <a:p>
            <a:r>
              <a:rPr lang="en-US" sz="2000" dirty="0" smtClean="0"/>
              <a:t>Multiprocessor Correctness and Cache Coherence</a:t>
            </a:r>
          </a:p>
          <a:p>
            <a:pPr lvl="1"/>
            <a:r>
              <a:rPr lang="en-US" sz="1800" dirty="0">
                <a:hlinkClick r:id="rId7"/>
              </a:rPr>
              <a:t>http://www.youtube.com/watch?v=U-VZKMgItDM&amp;list=PL5PHm2jkkXmidJOd59REog9jDnPDTG6IJ&amp;index=</a:t>
            </a:r>
            <a:r>
              <a:rPr lang="en-US" sz="1800" dirty="0" smtClean="0">
                <a:hlinkClick r:id="rId7"/>
              </a:rPr>
              <a:t>32</a:t>
            </a:r>
            <a:endParaRPr lang="en-US" sz="1800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558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1 (DRAM Scaling)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solidFill>
                  <a:srgbClr val="000000"/>
                </a:solidFill>
                <a:latin typeface="Tahoma" charset="0"/>
              </a:rPr>
              <a:t>Lee et al., 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Tiered-Latency DRAM: A Low Latency and Low Cost DRAM Architecture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HPCA 2013.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Liu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RAIDR: Retention-Aware Intelligent DRAM Refresh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ISCA 2012.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Kim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 Case for Exploiting Subarray-Level Parallelism in DRAM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,” ISCA 2012.</a:t>
            </a:r>
          </a:p>
          <a:p>
            <a:pPr eaLnBrk="1" hangingPunct="1"/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Liu et al., 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An Experimental Study of Data Retention Behavior in Modern DRAM </a:t>
            </a:r>
            <a:r>
              <a:rPr lang="en-US" sz="2000" dirty="0" smtClean="0">
                <a:solidFill>
                  <a:srgbClr val="0000FF"/>
                </a:solidFill>
                <a:latin typeface="Tahoma" charset="0"/>
              </a:rPr>
              <a:t>Devices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,” ISCA 2013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.</a:t>
            </a:r>
          </a:p>
          <a:p>
            <a:r>
              <a:rPr lang="en-US" sz="2000" dirty="0" smtClean="0"/>
              <a:t>Seshadri et al., “</a:t>
            </a:r>
            <a:r>
              <a:rPr lang="en-US" sz="2000" dirty="0">
                <a:solidFill>
                  <a:srgbClr val="0000FF"/>
                </a:solidFill>
              </a:rPr>
              <a:t>RowClone: Fast and Efficient In-DRAM Copy and Initialization of Bulk </a:t>
            </a:r>
            <a:r>
              <a:rPr lang="en-US" sz="2000" dirty="0" smtClean="0">
                <a:solidFill>
                  <a:srgbClr val="0000FF"/>
                </a:solidFill>
              </a:rPr>
              <a:t>Data</a:t>
            </a:r>
            <a:r>
              <a:rPr lang="en-US" sz="2000" dirty="0" smtClean="0"/>
              <a:t>,” CMU CS Tech Report 2013.</a:t>
            </a:r>
          </a:p>
          <a:p>
            <a:r>
              <a:rPr lang="en-US" sz="2000" dirty="0" smtClean="0"/>
              <a:t>David et al., “</a:t>
            </a:r>
            <a:r>
              <a:rPr lang="en-US" sz="2000" dirty="0">
                <a:solidFill>
                  <a:srgbClr val="0000FF"/>
                </a:solidFill>
              </a:rPr>
              <a:t>Memory Power Management via Dynamic Voltage/Frequency </a:t>
            </a:r>
            <a:r>
              <a:rPr lang="en-US" sz="2000" dirty="0" smtClean="0">
                <a:solidFill>
                  <a:srgbClr val="0000FF"/>
                </a:solidFill>
              </a:rPr>
              <a:t>Scaling</a:t>
            </a:r>
            <a:r>
              <a:rPr lang="en-US" sz="2000" dirty="0" smtClean="0"/>
              <a:t>,” ICAC 2011. </a:t>
            </a:r>
          </a:p>
          <a:p>
            <a:r>
              <a:rPr lang="en-US" sz="2000" dirty="0" err="1"/>
              <a:t>Ipek</a:t>
            </a:r>
            <a:r>
              <a:rPr lang="en-US" sz="2000" dirty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Self Optimizing Memory Controllers: A Reinforcement Learning Approach</a:t>
            </a:r>
            <a:r>
              <a:rPr lang="en-US" sz="2000" dirty="0"/>
              <a:t>,” ISCA 2008.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654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400" dirty="0" smtClean="0"/>
              <a:t>Readings for Topic 2 (Emerging Technologies) 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srgbClr val="CC9900"/>
              </a:buClr>
            </a:pP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Lee, </a:t>
            </a:r>
            <a:r>
              <a:rPr lang="en-US" sz="2000" dirty="0" err="1">
                <a:solidFill>
                  <a:srgbClr val="000000"/>
                </a:solidFill>
                <a:latin typeface="Tahoma" charset="0"/>
              </a:rPr>
              <a:t>Ipek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 Mutlu, Burger, </a:t>
            </a:r>
            <a:r>
              <a:rPr lang="ja-JP" altLang="en-US" sz="2000" dirty="0">
                <a:solidFill>
                  <a:srgbClr val="000000"/>
                </a:solidFill>
                <a:latin typeface="Tahoma" charset="0"/>
              </a:rPr>
              <a:t>“</a:t>
            </a:r>
            <a:r>
              <a:rPr lang="en-US" sz="2000" dirty="0">
                <a:solidFill>
                  <a:srgbClr val="0000FF"/>
                </a:solidFill>
                <a:latin typeface="Tahoma" charset="0"/>
              </a:rPr>
              <a:t>Architecting Phase Change Memory as a Scalable DRAM Alternative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,</a:t>
            </a:r>
            <a:r>
              <a:rPr lang="ja-JP" altLang="en-US" sz="2000" dirty="0">
                <a:solidFill>
                  <a:srgbClr val="000000"/>
                </a:solidFill>
                <a:latin typeface="Tahoma" charset="0"/>
              </a:rPr>
              <a:t>”</a:t>
            </a:r>
            <a:r>
              <a:rPr lang="en-US" sz="2000" dirty="0">
                <a:solidFill>
                  <a:srgbClr val="000000"/>
                </a:solidFill>
                <a:latin typeface="Tahoma" charset="0"/>
              </a:rPr>
              <a:t> ISCA 2009, CACM 2010, Top Picks 2010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.</a:t>
            </a:r>
          </a:p>
          <a:p>
            <a:pPr lvl="0">
              <a:buClr>
                <a:srgbClr val="CC9900"/>
              </a:buClr>
            </a:pPr>
            <a:r>
              <a:rPr lang="en-US" sz="2000" dirty="0" err="1" smtClean="0">
                <a:solidFill>
                  <a:srgbClr val="000000"/>
                </a:solidFill>
                <a:latin typeface="Tahoma" charset="0"/>
              </a:rPr>
              <a:t>Qureshi</a:t>
            </a:r>
            <a:r>
              <a:rPr lang="en-US" sz="2000" dirty="0" smtClean="0">
                <a:solidFill>
                  <a:srgbClr val="000000"/>
                </a:solidFill>
                <a:latin typeface="Tahoma" charset="0"/>
              </a:rPr>
              <a:t> et al., “</a:t>
            </a:r>
            <a:r>
              <a:rPr lang="en-US" sz="2000" dirty="0">
                <a:solidFill>
                  <a:srgbClr val="0000FF"/>
                </a:solidFill>
              </a:rPr>
              <a:t>Scalable high performance main memory system using phase-change memory </a:t>
            </a:r>
            <a:r>
              <a:rPr lang="en-US" sz="2000" dirty="0" smtClean="0">
                <a:solidFill>
                  <a:srgbClr val="0000FF"/>
                </a:solidFill>
              </a:rPr>
              <a:t>technology</a:t>
            </a:r>
            <a:r>
              <a:rPr lang="en-US" sz="2000" dirty="0" smtClean="0"/>
              <a:t>,” ISCA 2009.</a:t>
            </a:r>
            <a:endParaRPr lang="en-US" sz="2000" dirty="0">
              <a:solidFill>
                <a:srgbClr val="000000"/>
              </a:solidFill>
              <a:latin typeface="Tahoma" charset="0"/>
            </a:endParaRPr>
          </a:p>
          <a:p>
            <a:pPr>
              <a:buClr>
                <a:srgbClr val="CC9900"/>
              </a:buClr>
            </a:pPr>
            <a:r>
              <a:rPr lang="en-US" sz="2000" dirty="0" smtClean="0"/>
              <a:t>Meza</a:t>
            </a:r>
            <a:r>
              <a:rPr lang="en-US" sz="2000" dirty="0"/>
              <a:t> </a:t>
            </a:r>
            <a:r>
              <a:rPr lang="en-US" sz="2000" dirty="0" smtClean="0"/>
              <a:t>et al., </a:t>
            </a:r>
            <a:r>
              <a:rPr lang="en-US" sz="2000" dirty="0"/>
              <a:t>“</a:t>
            </a:r>
            <a:r>
              <a:rPr lang="en-US" sz="20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2000" dirty="0"/>
              <a:t>,” IEEE Comp. Arch. Letters 2012.</a:t>
            </a:r>
          </a:p>
          <a:p>
            <a:pPr>
              <a:buClr>
                <a:srgbClr val="CC9900"/>
              </a:buClr>
            </a:pPr>
            <a:r>
              <a:rPr lang="en-US" sz="2000" dirty="0" smtClean="0"/>
              <a:t>Yoon</a:t>
            </a:r>
            <a:r>
              <a:rPr lang="en-US" sz="2000" dirty="0"/>
              <a:t> </a:t>
            </a:r>
            <a:r>
              <a:rPr lang="en-US" sz="2000" dirty="0" smtClean="0"/>
              <a:t>et </a:t>
            </a:r>
            <a:r>
              <a:rPr lang="en-US" sz="2000" dirty="0"/>
              <a:t>al., “</a:t>
            </a:r>
            <a:r>
              <a:rPr lang="en-US" sz="20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2000" dirty="0"/>
              <a:t>,” ICCD 2012 Best Paper Award.</a:t>
            </a:r>
          </a:p>
          <a:p>
            <a:r>
              <a:rPr lang="en-US" sz="2000" dirty="0"/>
              <a:t>Meza et al., “</a:t>
            </a:r>
            <a:r>
              <a:rPr lang="en-US" sz="2000" dirty="0">
                <a:solidFill>
                  <a:srgbClr val="0000FF"/>
                </a:solidFill>
              </a:rPr>
              <a:t>A Case for Efficient Hardware-Software Cooperative Management of Storage and </a:t>
            </a:r>
            <a:r>
              <a:rPr lang="en-US" sz="2000" dirty="0" smtClean="0">
                <a:solidFill>
                  <a:srgbClr val="0000FF"/>
                </a:solidFill>
              </a:rPr>
              <a:t>Memory</a:t>
            </a:r>
            <a:r>
              <a:rPr lang="en-US" sz="2000" dirty="0" smtClean="0"/>
              <a:t>,” WEED 2013.</a:t>
            </a:r>
          </a:p>
          <a:p>
            <a:r>
              <a:rPr lang="en-US" sz="2000" dirty="0" err="1" smtClean="0"/>
              <a:t>Kultursay</a:t>
            </a:r>
            <a:r>
              <a:rPr lang="en-US" sz="2000" dirty="0" smtClean="0"/>
              <a:t> et al., “</a:t>
            </a:r>
            <a:r>
              <a:rPr lang="en-US" sz="2000" dirty="0">
                <a:solidFill>
                  <a:srgbClr val="0000FF"/>
                </a:solidFill>
              </a:rPr>
              <a:t>Evaluating STT-RAM as an Energy-Efficient Main Memory </a:t>
            </a:r>
            <a:r>
              <a:rPr lang="en-US" sz="2000" dirty="0" smtClean="0">
                <a:solidFill>
                  <a:srgbClr val="0000FF"/>
                </a:solidFill>
              </a:rPr>
              <a:t>Alternative</a:t>
            </a:r>
            <a:r>
              <a:rPr lang="en-US" sz="2000" dirty="0" smtClean="0"/>
              <a:t>,” ISPASS 2013.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295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3 (Memory QoS)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Moscibroda and Mutlu, “</a:t>
            </a:r>
            <a:r>
              <a:rPr lang="en-US" sz="2000" dirty="0" smtClean="0">
                <a:solidFill>
                  <a:srgbClr val="0000FF"/>
                </a:solidFill>
              </a:rPr>
              <a:t>Memory Performance Attacks</a:t>
            </a:r>
            <a:r>
              <a:rPr lang="en-US" sz="2000" dirty="0" smtClean="0"/>
              <a:t>,” USENIX Security 2007.</a:t>
            </a:r>
          </a:p>
          <a:p>
            <a:r>
              <a:rPr lang="en-US" sz="2000" dirty="0" smtClean="0"/>
              <a:t>Mutlu and Moscibroda, “</a:t>
            </a:r>
            <a:r>
              <a:rPr lang="en-US" sz="2000" dirty="0" smtClean="0">
                <a:solidFill>
                  <a:srgbClr val="0000FF"/>
                </a:solidFill>
              </a:rPr>
              <a:t>Stall-Time Fair Memory Access Scheduling</a:t>
            </a:r>
            <a:r>
              <a:rPr lang="en-US" sz="2000" dirty="0" smtClean="0"/>
              <a:t>,” MICRO 2007.</a:t>
            </a:r>
          </a:p>
          <a:p>
            <a:r>
              <a:rPr lang="en-US" sz="2000" dirty="0" smtClean="0"/>
              <a:t>Mutlu and Moscibroda, “</a:t>
            </a:r>
            <a:r>
              <a:rPr lang="en-US" sz="2000" dirty="0" smtClean="0">
                <a:solidFill>
                  <a:srgbClr val="0000FF"/>
                </a:solidFill>
              </a:rPr>
              <a:t>Parallelism-Aware Batch Scheduling</a:t>
            </a:r>
            <a:r>
              <a:rPr lang="en-US" sz="2000" dirty="0" smtClean="0"/>
              <a:t>,” ISCA 2008, IEEE Micro 2009.</a:t>
            </a:r>
          </a:p>
          <a:p>
            <a:r>
              <a:rPr lang="en-US" sz="2000" dirty="0" smtClean="0"/>
              <a:t>Kim et al., “</a:t>
            </a:r>
            <a:r>
              <a:rPr lang="en-US" sz="2000" dirty="0">
                <a:solidFill>
                  <a:srgbClr val="0000FF"/>
                </a:solidFill>
              </a:rPr>
              <a:t>ATLAS: A Scalable and High-Performance Scheduling Algorithm for Multiple Memory </a:t>
            </a:r>
            <a:r>
              <a:rPr lang="en-US" sz="2000" dirty="0" smtClean="0">
                <a:solidFill>
                  <a:srgbClr val="0000FF"/>
                </a:solidFill>
              </a:rPr>
              <a:t>Controllers</a:t>
            </a:r>
            <a:r>
              <a:rPr lang="en-US" sz="2000" dirty="0" smtClean="0"/>
              <a:t>,” HPCA 2010.</a:t>
            </a:r>
          </a:p>
          <a:p>
            <a:r>
              <a:rPr lang="en-US" sz="2000" dirty="0" smtClean="0"/>
              <a:t>Kim et al., “</a:t>
            </a:r>
            <a:r>
              <a:rPr lang="en-US" sz="2000" dirty="0" smtClean="0">
                <a:solidFill>
                  <a:srgbClr val="0000FF"/>
                </a:solidFill>
              </a:rPr>
              <a:t>Thread Cluster Memory Scheduling</a:t>
            </a:r>
            <a:r>
              <a:rPr lang="en-US" sz="2000" dirty="0" smtClean="0"/>
              <a:t>,” MICRO 2010, IEEE Micro 2011.</a:t>
            </a:r>
          </a:p>
          <a:p>
            <a:r>
              <a:rPr lang="en-US" sz="2000" dirty="0" err="1" smtClean="0"/>
              <a:t>Muralidhara</a:t>
            </a:r>
            <a:r>
              <a:rPr lang="en-US" sz="2000" dirty="0" smtClean="0"/>
              <a:t> et al., “</a:t>
            </a:r>
            <a:r>
              <a:rPr lang="en-US" sz="2000" dirty="0" smtClean="0">
                <a:solidFill>
                  <a:srgbClr val="0000FF"/>
                </a:solidFill>
              </a:rPr>
              <a:t>Memory Channel Partitioning</a:t>
            </a:r>
            <a:r>
              <a:rPr lang="en-US" sz="2000" dirty="0" smtClean="0"/>
              <a:t>,” MICRO 2011.</a:t>
            </a:r>
          </a:p>
          <a:p>
            <a:r>
              <a:rPr lang="en-US" sz="2000" dirty="0" err="1" smtClean="0"/>
              <a:t>Ausavarungnirun</a:t>
            </a:r>
            <a:r>
              <a:rPr lang="en-US" sz="2000" dirty="0" smtClean="0"/>
              <a:t> et al., “</a:t>
            </a:r>
            <a:r>
              <a:rPr lang="en-US" sz="2000" dirty="0" smtClean="0">
                <a:solidFill>
                  <a:srgbClr val="0000FF"/>
                </a:solidFill>
              </a:rPr>
              <a:t>Staged Memory Scheduling</a:t>
            </a:r>
            <a:r>
              <a:rPr lang="en-US" sz="2000" dirty="0" smtClean="0"/>
              <a:t>,” ISCA 2012.</a:t>
            </a:r>
          </a:p>
          <a:p>
            <a:r>
              <a:rPr lang="en-US" sz="2000" dirty="0" smtClean="0"/>
              <a:t>Subramanian et al., “</a:t>
            </a:r>
            <a:r>
              <a:rPr lang="en-US" sz="2000" dirty="0" smtClean="0">
                <a:solidFill>
                  <a:srgbClr val="0000FF"/>
                </a:solidFill>
              </a:rPr>
              <a:t>MISE: </a:t>
            </a:r>
            <a:r>
              <a:rPr lang="en-US" sz="2000" dirty="0">
                <a:solidFill>
                  <a:srgbClr val="0000FF"/>
                </a:solidFill>
              </a:rPr>
              <a:t>Providing Performance Predictability and Improving Fairness in Shared Main Memory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HPCA 2013.</a:t>
            </a:r>
          </a:p>
          <a:p>
            <a:r>
              <a:rPr lang="en-US" sz="2000" dirty="0" smtClean="0"/>
              <a:t>Das et al., “</a:t>
            </a:r>
            <a:r>
              <a:rPr lang="en-US" sz="2000" dirty="0">
                <a:solidFill>
                  <a:srgbClr val="0000FF"/>
                </a:solidFill>
              </a:rPr>
              <a:t>Application-to-Core Mapping Policies to Reduce Memory System Interference in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</a:t>
            </a:r>
            <a:r>
              <a:rPr lang="en-US" sz="2000" dirty="0"/>
              <a:t>” HPCA 2013.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34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for Topic 3 (Memory QoS)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Ebrahimi et al., “</a:t>
            </a:r>
            <a:r>
              <a:rPr lang="en-US" sz="2000" dirty="0" smtClean="0">
                <a:solidFill>
                  <a:srgbClr val="0000FF"/>
                </a:solidFill>
              </a:rPr>
              <a:t>Fairness via Source Throttling</a:t>
            </a:r>
            <a:r>
              <a:rPr lang="en-US" sz="2000" dirty="0" smtClean="0"/>
              <a:t>,” ASPLOS 2010, ACM TOCS 2012.</a:t>
            </a:r>
          </a:p>
          <a:p>
            <a:r>
              <a:rPr lang="en-US" sz="2000" dirty="0" smtClean="0"/>
              <a:t>Lee et al., “</a:t>
            </a:r>
            <a:r>
              <a:rPr lang="en-US" sz="2000" dirty="0" smtClean="0">
                <a:solidFill>
                  <a:srgbClr val="0000FF"/>
                </a:solidFill>
              </a:rPr>
              <a:t>Prefetch-Aware DRAM Controllers</a:t>
            </a:r>
            <a:r>
              <a:rPr lang="en-US" sz="2000" dirty="0" smtClean="0"/>
              <a:t>,” MICRO 2008, IEEE TC 2011.</a:t>
            </a:r>
          </a:p>
          <a:p>
            <a:r>
              <a:rPr lang="en-US" sz="2000" dirty="0" smtClean="0"/>
              <a:t>Ebrahimi et al., “</a:t>
            </a:r>
            <a:r>
              <a:rPr lang="en-US" sz="2000" dirty="0" smtClean="0">
                <a:solidFill>
                  <a:srgbClr val="0000FF"/>
                </a:solidFill>
              </a:rPr>
              <a:t>Parallel Application Memory Scheduling</a:t>
            </a:r>
            <a:r>
              <a:rPr lang="en-US" sz="2000" dirty="0" smtClean="0"/>
              <a:t>,” MICRO 2011.</a:t>
            </a:r>
          </a:p>
          <a:p>
            <a:r>
              <a:rPr lang="en-US" sz="2000" dirty="0" smtClean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Prefetch-Aware Shared Resource Management for Multi-Core </a:t>
            </a:r>
            <a:r>
              <a:rPr lang="en-US" sz="2000" dirty="0" smtClean="0">
                <a:solidFill>
                  <a:srgbClr val="0000FF"/>
                </a:solidFill>
              </a:rPr>
              <a:t>Systems</a:t>
            </a:r>
            <a:r>
              <a:rPr lang="en-US" sz="2000" dirty="0" smtClean="0"/>
              <a:t>,” ISCA 2011.</a:t>
            </a: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107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in 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93723"/>
          </a:xfrm>
        </p:spPr>
        <p:txBody>
          <a:bodyPr/>
          <a:lstStyle/>
          <a:p>
            <a:r>
              <a:rPr lang="en-US" sz="1500" dirty="0"/>
              <a:t>Yu </a:t>
            </a:r>
            <a:r>
              <a:rPr lang="en-US" sz="1500" dirty="0" err="1"/>
              <a:t>Cai</a:t>
            </a:r>
            <a:r>
              <a:rPr lang="en-US" sz="1500" dirty="0"/>
              <a:t>, </a:t>
            </a:r>
            <a:r>
              <a:rPr lang="en-US" sz="1500" dirty="0" err="1"/>
              <a:t>Gulay</a:t>
            </a:r>
            <a:r>
              <a:rPr lang="en-US" sz="1500" dirty="0"/>
              <a:t> </a:t>
            </a:r>
            <a:r>
              <a:rPr lang="en-US" sz="1500" dirty="0" err="1"/>
              <a:t>Yalcin</a:t>
            </a:r>
            <a:r>
              <a:rPr lang="en-US" sz="1500" dirty="0"/>
              <a:t>, </a:t>
            </a:r>
            <a:r>
              <a:rPr lang="en-US" sz="1500" u="sng" dirty="0"/>
              <a:t>Onur Mutlu</a:t>
            </a:r>
            <a:r>
              <a:rPr lang="en-US" sz="1500" dirty="0"/>
              <a:t>, Erich F. </a:t>
            </a:r>
            <a:r>
              <a:rPr lang="en-US" sz="1500" dirty="0" err="1"/>
              <a:t>Haratsch</a:t>
            </a:r>
            <a:r>
              <a:rPr lang="en-US" sz="1500" dirty="0"/>
              <a:t>, Adrian Cristal, Osman </a:t>
            </a:r>
            <a:r>
              <a:rPr lang="en-US" sz="1500" dirty="0" err="1"/>
              <a:t>Unsal</a:t>
            </a:r>
            <a:r>
              <a:rPr lang="en-US" sz="1500" dirty="0"/>
              <a:t>, and Ken Mai,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"Error Analysis and Retention-Aware Error Management for NAND Flash Memory"</a:t>
            </a:r>
            <a:r>
              <a:rPr lang="en-US" sz="1500" dirty="0"/>
              <a:t/>
            </a:r>
            <a:br>
              <a:rPr lang="en-US" sz="1500" dirty="0"/>
            </a:br>
            <a:r>
              <a:rPr lang="en-US" sz="1500" i="1" dirty="0">
                <a:hlinkClick r:id="rId3"/>
              </a:rPr>
              <a:t>Intel Technology Journal</a:t>
            </a:r>
            <a:r>
              <a:rPr lang="en-US" sz="1500" i="1" dirty="0"/>
              <a:t> (</a:t>
            </a:r>
            <a:r>
              <a:rPr lang="en-US" sz="1500" b="1" i="1" dirty="0"/>
              <a:t>ITJ</a:t>
            </a:r>
            <a:r>
              <a:rPr lang="en-US" sz="1500" i="1" dirty="0"/>
              <a:t>) Special Issue on Memory Resiliency</a:t>
            </a:r>
            <a:r>
              <a:rPr lang="en-US" sz="1500" dirty="0"/>
              <a:t>, Vol. 17, No. 1, May 2013. </a:t>
            </a:r>
            <a:endParaRPr lang="en-US" sz="1500" dirty="0" smtClean="0"/>
          </a:p>
          <a:p>
            <a:endParaRPr lang="en-US" sz="1500" dirty="0" smtClean="0"/>
          </a:p>
          <a:p>
            <a:r>
              <a:rPr lang="en-US" sz="1500" dirty="0" smtClean="0"/>
              <a:t>Yu </a:t>
            </a:r>
            <a:r>
              <a:rPr lang="en-US" sz="1500" dirty="0" err="1"/>
              <a:t>Cai</a:t>
            </a:r>
            <a:r>
              <a:rPr lang="en-US" sz="1500" dirty="0"/>
              <a:t>, Erich F. </a:t>
            </a:r>
            <a:r>
              <a:rPr lang="en-US" sz="1500" dirty="0" err="1"/>
              <a:t>Haratsch</a:t>
            </a:r>
            <a:r>
              <a:rPr lang="en-US" sz="1500" dirty="0"/>
              <a:t>, </a:t>
            </a:r>
            <a:r>
              <a:rPr lang="en-US" sz="1500" u="sng" dirty="0"/>
              <a:t>Onur Mutlu</a:t>
            </a:r>
            <a:r>
              <a:rPr lang="en-US" sz="1500" dirty="0"/>
              <a:t>, and Ken Mai,</a:t>
            </a:r>
            <a:br>
              <a:rPr lang="en-US" sz="1500" dirty="0"/>
            </a:br>
            <a:r>
              <a:rPr lang="en-US" sz="1500" b="1" dirty="0">
                <a:hlinkClick r:id="rId4"/>
              </a:rPr>
              <a:t>"Threshold Voltage Distribution in MLC NAND Flash Memory: Characterization, Analysis and Modeling"</a:t>
            </a:r>
            <a:r>
              <a:rPr lang="en-US" sz="1500" dirty="0"/>
              <a:t> </a:t>
            </a:r>
            <a:br>
              <a:rPr lang="en-US" sz="1500" dirty="0"/>
            </a:br>
            <a:r>
              <a:rPr lang="en-US" sz="1500" i="1" dirty="0"/>
              <a:t>Proceedings of the </a:t>
            </a:r>
            <a:r>
              <a:rPr lang="en-US" sz="1500" i="1" dirty="0">
                <a:hlinkClick r:id="rId5"/>
              </a:rPr>
              <a:t>Design, Automation, and Test in Europe Conference</a:t>
            </a:r>
            <a:r>
              <a:rPr lang="en-US" sz="1500" i="1" dirty="0"/>
              <a:t> (</a:t>
            </a:r>
            <a:r>
              <a:rPr lang="en-US" sz="1500" b="1" i="1" dirty="0"/>
              <a:t>DATE</a:t>
            </a:r>
            <a:r>
              <a:rPr lang="en-US" sz="1500" i="1" dirty="0"/>
              <a:t>)</a:t>
            </a:r>
            <a:r>
              <a:rPr lang="en-US" sz="1500" dirty="0"/>
              <a:t>, Grenoble, France, March 2013. </a:t>
            </a:r>
            <a:r>
              <a:rPr lang="en-US" sz="1500" dirty="0">
                <a:hlinkClick r:id="rId6"/>
              </a:rPr>
              <a:t>Slides (ppt</a:t>
            </a:r>
            <a:r>
              <a:rPr lang="en-US" sz="1500" dirty="0" smtClean="0">
                <a:hlinkClick r:id="rId6"/>
              </a:rPr>
              <a:t>)</a:t>
            </a:r>
            <a:endParaRPr lang="en-US" sz="1500" dirty="0" smtClean="0"/>
          </a:p>
          <a:p>
            <a:endParaRPr lang="en-US" sz="1600" dirty="0" smtClean="0"/>
          </a:p>
          <a:p>
            <a:r>
              <a:rPr lang="en-US" sz="1600" dirty="0" smtClean="0"/>
              <a:t>Yu </a:t>
            </a:r>
            <a:r>
              <a:rPr lang="en-US" sz="1600" dirty="0" err="1"/>
              <a:t>Cai</a:t>
            </a:r>
            <a:r>
              <a:rPr lang="en-US" sz="1600" dirty="0"/>
              <a:t>, </a:t>
            </a:r>
            <a:r>
              <a:rPr lang="en-US" sz="1600" dirty="0" err="1"/>
              <a:t>Gulay</a:t>
            </a:r>
            <a:r>
              <a:rPr lang="en-US" sz="1600" dirty="0"/>
              <a:t> </a:t>
            </a:r>
            <a:r>
              <a:rPr lang="en-US" sz="1600" dirty="0" err="1"/>
              <a:t>Yalcin</a:t>
            </a:r>
            <a:r>
              <a:rPr lang="en-US" sz="1600" dirty="0"/>
              <a:t>, </a:t>
            </a:r>
            <a:r>
              <a:rPr lang="en-US" sz="1600" u="sng" dirty="0"/>
              <a:t>Onur Mutlu</a:t>
            </a:r>
            <a:r>
              <a:rPr lang="en-US" sz="1600" dirty="0"/>
              <a:t>, Erich F. </a:t>
            </a:r>
            <a:r>
              <a:rPr lang="en-US" sz="1600" dirty="0" err="1"/>
              <a:t>Haratsch</a:t>
            </a:r>
            <a:r>
              <a:rPr lang="en-US" sz="1600" dirty="0"/>
              <a:t>, Adrian Cristal, Osman </a:t>
            </a:r>
            <a:r>
              <a:rPr lang="en-US" sz="1600" dirty="0" err="1"/>
              <a:t>Unsal</a:t>
            </a:r>
            <a:r>
              <a:rPr lang="en-US" sz="1600" dirty="0"/>
              <a:t>, and Ken Mai,</a:t>
            </a:r>
            <a:br>
              <a:rPr lang="en-US" sz="1600" dirty="0"/>
            </a:br>
            <a:r>
              <a:rPr lang="en-US" sz="1600" b="1" dirty="0">
                <a:hlinkClick r:id="rId7"/>
              </a:rPr>
              <a:t>"Flash Correct-and-Refresh: Retention-Aware Error Management for Increased Flash Memory Lifetime"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i="1" dirty="0"/>
              <a:t>Proceedings of the </a:t>
            </a:r>
            <a:r>
              <a:rPr lang="en-US" sz="1600" i="1" dirty="0">
                <a:hlinkClick r:id="rId8"/>
              </a:rPr>
              <a:t>30th IEEE International Conference on Computer Design</a:t>
            </a:r>
            <a:r>
              <a:rPr lang="en-US" sz="1600" i="1" dirty="0"/>
              <a:t> (</a:t>
            </a:r>
            <a:r>
              <a:rPr lang="en-US" sz="1600" b="1" i="1" dirty="0"/>
              <a:t>ICCD</a:t>
            </a:r>
            <a:r>
              <a:rPr lang="en-US" sz="1600" i="1" dirty="0"/>
              <a:t>)</a:t>
            </a:r>
            <a:r>
              <a:rPr lang="en-US" sz="1600" dirty="0"/>
              <a:t>, Montreal, Quebec, Canada, September 2012. </a:t>
            </a:r>
            <a:r>
              <a:rPr lang="en-US" sz="1600" dirty="0">
                <a:hlinkClick r:id="rId9"/>
              </a:rPr>
              <a:t>Slides (ppt)</a:t>
            </a:r>
            <a:r>
              <a:rPr lang="en-US" sz="1600" dirty="0"/>
              <a:t> </a:t>
            </a:r>
            <a:r>
              <a:rPr lang="en-US" sz="1600" dirty="0">
                <a:hlinkClick r:id="rId10"/>
              </a:rPr>
              <a:t>(pdf)</a:t>
            </a:r>
            <a:r>
              <a:rPr lang="en-US" sz="1600" dirty="0"/>
              <a:t>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/>
              <a:t>Yu </a:t>
            </a:r>
            <a:r>
              <a:rPr lang="en-US" sz="1600" dirty="0" err="1"/>
              <a:t>Cai</a:t>
            </a:r>
            <a:r>
              <a:rPr lang="en-US" sz="1600" dirty="0"/>
              <a:t>, Erich F. </a:t>
            </a:r>
            <a:r>
              <a:rPr lang="en-US" sz="1600" dirty="0" err="1"/>
              <a:t>Haratsch</a:t>
            </a:r>
            <a:r>
              <a:rPr lang="en-US" sz="1600" dirty="0"/>
              <a:t>, </a:t>
            </a:r>
            <a:r>
              <a:rPr lang="en-US" sz="1600" u="sng" dirty="0"/>
              <a:t>Onur Mutlu</a:t>
            </a:r>
            <a:r>
              <a:rPr lang="en-US" sz="1600" dirty="0"/>
              <a:t>, and Ken Mai,</a:t>
            </a:r>
            <a:br>
              <a:rPr lang="en-US" sz="1600" dirty="0"/>
            </a:br>
            <a:r>
              <a:rPr lang="en-US" sz="1600" b="1" dirty="0">
                <a:hlinkClick r:id="rId11"/>
              </a:rPr>
              <a:t>"Error Patterns in MLC NAND Flash Memory: Measurement, Characterization, and Analysis"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i="1" dirty="0"/>
              <a:t>Proceedings of the </a:t>
            </a:r>
            <a:r>
              <a:rPr lang="en-US" sz="1600" i="1" dirty="0">
                <a:hlinkClick r:id="rId5"/>
              </a:rPr>
              <a:t>Design, Automation, and Test in Europe Conference</a:t>
            </a:r>
            <a:r>
              <a:rPr lang="en-US" sz="1600" i="1" dirty="0"/>
              <a:t> (</a:t>
            </a:r>
            <a:r>
              <a:rPr lang="en-US" sz="1600" b="1" i="1" dirty="0"/>
              <a:t>DATE</a:t>
            </a:r>
            <a:r>
              <a:rPr lang="en-US" sz="1600" i="1" dirty="0"/>
              <a:t>)</a:t>
            </a:r>
            <a:r>
              <a:rPr lang="en-US" sz="1600" dirty="0"/>
              <a:t>, Dresden, Germany, March 2012. </a:t>
            </a:r>
            <a:r>
              <a:rPr lang="en-US" sz="1600" dirty="0">
                <a:hlinkClick r:id="rId12"/>
              </a:rPr>
              <a:t>Slides (ppt)</a:t>
            </a:r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C5B7879-3FBA-B54E-968A-FC666650947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469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Lectures and More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39200" cy="5193723"/>
          </a:xfrm>
        </p:spPr>
        <p:txBody>
          <a:bodyPr/>
          <a:lstStyle/>
          <a:p>
            <a:r>
              <a:rPr lang="en-US" dirty="0" smtClean="0"/>
              <a:t>Online Computer Architecture Lectures</a:t>
            </a:r>
          </a:p>
          <a:p>
            <a:pPr lvl="1"/>
            <a:r>
              <a:rPr lang="en-US" dirty="0" smtClean="0">
                <a:hlinkClick r:id="rId2"/>
              </a:rPr>
              <a:t>http://www.youtube.com/playlist?list=PL5PHm2jkkXmidJOd59REog9jDnPDTG6IJ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Online Computer Architecture Courses</a:t>
            </a:r>
          </a:p>
          <a:p>
            <a:pPr lvl="1"/>
            <a:r>
              <a:rPr lang="en-US" dirty="0" smtClean="0"/>
              <a:t>Intro:</a:t>
            </a:r>
            <a:r>
              <a:rPr lang="en-US" dirty="0"/>
              <a:t> </a:t>
            </a:r>
            <a:r>
              <a:rPr lang="en-US" dirty="0" smtClean="0">
                <a:hlinkClick r:id="rId3"/>
              </a:rPr>
              <a:t>http://www.ece.cmu.edu/~ece447/s13/doku.php</a:t>
            </a:r>
            <a:endParaRPr lang="en-US" dirty="0" smtClean="0"/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4"/>
              </a:rPr>
              <a:t>http://www.ece.cmu.edu/~ece740/f11/doku.php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Advanced: </a:t>
            </a:r>
            <a:r>
              <a:rPr lang="en-US" dirty="0" smtClean="0">
                <a:hlinkClick r:id="rId5"/>
              </a:rPr>
              <a:t>http://www.ece.cmu.edu/~ece742/doku.php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Recent Research Papers</a:t>
            </a:r>
          </a:p>
          <a:p>
            <a:pPr lvl="1"/>
            <a:r>
              <a:rPr lang="en-US" dirty="0" smtClean="0">
                <a:hlinkClick r:id="rId6"/>
              </a:rPr>
              <a:t>http://users.ece.cmu.edu/~omutlu/projects.htm</a:t>
            </a:r>
            <a:endParaRPr lang="en-US" dirty="0" smtClean="0"/>
          </a:p>
          <a:p>
            <a:pPr lvl="1"/>
            <a:r>
              <a:rPr lang="en-US" dirty="0" smtClean="0">
                <a:hlinkClick r:id="rId7"/>
              </a:rPr>
              <a:t>http://scholar.google.com/citations?user=7XyGUGkAAAAJ&amp;hl=en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2F4A62-A2AB-6B48-93FA-0E4BEF2642C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7378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 smtClean="0">
                <a:latin typeface="Garamond" charset="0"/>
              </a:rPr>
              <a:t>Emerging Memory Technologies</a:t>
            </a:r>
            <a:endParaRPr lang="en-US" sz="4000" dirty="0">
              <a:latin typeface="Garamond" charset="0"/>
            </a:endParaRP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137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Opportunity: Emerging Memory Technologies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876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 and bandwidth increasing 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6321785-697B-154B-AE6F-1248E9A31E5F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1726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Trends: Problems with DRAM as Main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30300"/>
            <a:ext cx="89154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 and bandwidth increasing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capacity hard to scale </a:t>
            </a:r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consumes high power due to leakage and refresh</a:t>
            </a:r>
          </a:p>
          <a:p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 lvl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capacity, cost, and energy/power hard to scale</a:t>
            </a:r>
          </a:p>
          <a:p>
            <a:pPr lvl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4F1D12B-CFBB-E34B-A14B-5AAB0F67A32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5886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Opportunity: Emerging Memory Technologies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588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Traditional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Enough capacity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Low cost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High system performance (high bandwidth, low latency)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New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Technology scalability: lower cost, higher capacity, lower energy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Energy (and power) efficiency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QoS support and configurability (for consolidation)</a:t>
            </a:r>
          </a:p>
          <a:p>
            <a:pPr lvl="1" eaLnBrk="1" hangingPunct="1"/>
            <a:endParaRPr lang="en-US">
              <a:solidFill>
                <a:srgbClr val="FF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A844AF7-2876-0442-A8CE-D207367B34A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379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800">
                <a:latin typeface="Garamond" charset="0"/>
                <a:ea typeface="ＭＳ Ｐゴシック" charset="0"/>
                <a:cs typeface="ＭＳ Ｐゴシック" charset="0"/>
              </a:rPr>
              <a:t>Requirements from an Ideal Memory System</a:t>
            </a:r>
          </a:p>
        </p:txBody>
      </p:sp>
    </p:spTree>
    <p:extLst>
      <p:ext uri="{BB962C8B-B14F-4D97-AF65-F5344CB8AC3E}">
        <p14:creationId xmlns:p14="http://schemas.microsoft.com/office/powerpoint/2010/main" val="18985529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Traditional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capacity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Continuous low cost</a:t>
            </a:r>
          </a:p>
          <a:p>
            <a:pPr lvl="1" eaLnBrk="1" hangingPunct="1"/>
            <a:r>
              <a:rPr lang="en-US">
                <a:latin typeface="Tahoma" charset="0"/>
                <a:ea typeface="ＭＳ Ｐゴシック" charset="0"/>
              </a:rPr>
              <a:t>High system performance (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bandwidth</a:t>
            </a:r>
            <a:r>
              <a:rPr lang="en-US">
                <a:latin typeface="Tahoma" charset="0"/>
                <a:ea typeface="ＭＳ Ｐゴシック" charset="0"/>
              </a:rPr>
              <a:t>, low latency)</a:t>
            </a: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New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Technology scalability: lower cost, higher capacity, lower energy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Energy (and power) efficiency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QoS support and configurability (for consolidation)</a:t>
            </a:r>
          </a:p>
          <a:p>
            <a:pPr lvl="1" eaLnBrk="1" hangingPunct="1"/>
            <a:endParaRPr lang="en-US">
              <a:solidFill>
                <a:srgbClr val="FF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F4FB337-2263-BA4A-90BA-96B9CA55CE7B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482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800">
                <a:latin typeface="Garamond" charset="0"/>
                <a:ea typeface="ＭＳ Ｐゴシック" charset="0"/>
                <a:cs typeface="ＭＳ Ｐゴシック" charset="0"/>
              </a:rPr>
              <a:t>Requirements from an Ideal Memory System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828800"/>
            <a:ext cx="8686800" cy="8382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4267200"/>
            <a:ext cx="8686800" cy="8382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Text Box 55"/>
          <p:cNvSpPr txBox="1">
            <a:spLocks noChangeArrowheads="1"/>
          </p:cNvSpPr>
          <p:nvPr/>
        </p:nvSpPr>
        <p:spPr bwMode="auto">
          <a:xfrm>
            <a:off x="298450" y="5867400"/>
            <a:ext cx="8599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FF"/>
                </a:solidFill>
              </a:rPr>
              <a:t>Emerging, resistive memory technologies (NVM) can help</a:t>
            </a:r>
          </a:p>
        </p:txBody>
      </p:sp>
    </p:spTree>
    <p:extLst>
      <p:ext uri="{BB962C8B-B14F-4D97-AF65-F5344CB8AC3E}">
        <p14:creationId xmlns:p14="http://schemas.microsoft.com/office/powerpoint/2010/main" val="12423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>
                <a:latin typeface="Garamond" charset="0"/>
                <a:ea typeface="ＭＳ Ｐゴシック" charset="0"/>
                <a:cs typeface="ＭＳ Ｐゴシック" charset="0"/>
              </a:rPr>
              <a:t>Review: Solutions </a:t>
            </a:r>
            <a:r>
              <a:rPr lang="en-US" sz="3400" dirty="0" smtClean="0">
                <a:latin typeface="Garamond" charset="0"/>
                <a:ea typeface="ＭＳ Ｐゴシック" charset="0"/>
                <a:cs typeface="ＭＳ Ｐゴシック" charset="0"/>
              </a:rPr>
              <a:t>to the </a:t>
            </a:r>
            <a:r>
              <a:rPr lang="en-US" sz="3400" dirty="0">
                <a:latin typeface="Garamond" charset="0"/>
                <a:ea typeface="ＭＳ Ｐゴシック" charset="0"/>
                <a:cs typeface="ＭＳ Ｐゴシック" charset="0"/>
              </a:rPr>
              <a:t>DRAM Scaling Problem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potential solutions</a:t>
            </a:r>
          </a:p>
          <a:p>
            <a:pPr lvl="1"/>
            <a:r>
              <a:rPr lang="en-US" dirty="0" smtClean="0"/>
              <a:t>Tolerate DRAM (by taking a fresh look at it)</a:t>
            </a:r>
          </a:p>
          <a:p>
            <a:pPr lvl="1"/>
            <a:r>
              <a:rPr lang="en-US" dirty="0" smtClean="0"/>
              <a:t>Enable emerging memory technologies to eliminate/minimize DRAM</a:t>
            </a:r>
          </a:p>
          <a:p>
            <a:pPr lvl="1"/>
            <a:endParaRPr lang="en-US" dirty="0"/>
          </a:p>
          <a:p>
            <a:r>
              <a:rPr lang="en-US" dirty="0" smtClean="0"/>
              <a:t>Do both</a:t>
            </a:r>
          </a:p>
          <a:p>
            <a:pPr lvl="1"/>
            <a:r>
              <a:rPr lang="en-US" dirty="0" smtClean="0"/>
              <a:t>Hybrid memory systems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393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1: Tolerate DRAM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107504" y="897632"/>
            <a:ext cx="9036496" cy="533968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Overcome DRAM shortcomings with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System-DRAM co-design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Novel DRAM architectures, interface, functions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Better waste management (efficient utilization)</a:t>
            </a:r>
          </a:p>
          <a:p>
            <a:pPr lvl="1" eaLnBrk="1" hangingPunct="1"/>
            <a:endParaRPr lang="en-US" sz="9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Key issues to tackle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refresh energy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Improve bandwidth and latency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Reduce waste</a:t>
            </a:r>
          </a:p>
          <a:p>
            <a:pPr lvl="1" eaLnBrk="1" hangingPunct="1">
              <a:buClr>
                <a:srgbClr val="3B812F"/>
              </a:buClr>
            </a:pP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Enable reliability at low cost</a:t>
            </a:r>
          </a:p>
          <a:p>
            <a:pPr lvl="1" eaLnBrk="1" hangingPunct="1">
              <a:buClr>
                <a:srgbClr val="3B812F"/>
              </a:buClr>
            </a:pPr>
            <a:endParaRPr lang="en-US" sz="1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Liu, Jaiyen, Veras, Mutlu,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RAIDR: Retention-Aware Intelligent DRAM Refresh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2012.</a:t>
            </a:r>
          </a:p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Kim, Seshadri, 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 Case for Exploiting Subarray-Level Parallelism in DRAM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ISCA 2012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+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Tiered-Latency DRAM: A Low Latency and Low Cost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Architecture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,” HPCA 2013.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Liu+, 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An Experimental Study of Data Retention Behavior in Modern DRAM </a:t>
            </a:r>
            <a:r>
              <a:rPr lang="en-US" sz="1600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Devices</a:t>
            </a:r>
            <a:r>
              <a:rPr lang="en-US" sz="1600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 ISCA’13.</a:t>
            </a:r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600" dirty="0" smtClean="0"/>
              <a:t>Seshadri+, “</a:t>
            </a:r>
            <a:r>
              <a:rPr lang="en-US" sz="1600" dirty="0" err="1">
                <a:solidFill>
                  <a:srgbClr val="0000FF"/>
                </a:solidFill>
              </a:rPr>
              <a:t>RowClone</a:t>
            </a:r>
            <a:r>
              <a:rPr lang="en-US" sz="1600" dirty="0">
                <a:solidFill>
                  <a:srgbClr val="0000FF"/>
                </a:solidFill>
              </a:rPr>
              <a:t>: Fast and Efficient In-DRAM Copy and Initialization of Bulk Data</a:t>
            </a:r>
            <a:r>
              <a:rPr lang="en-US" sz="1600" dirty="0"/>
              <a:t>,</a:t>
            </a:r>
            <a:r>
              <a:rPr lang="en-US" sz="1600" dirty="0" smtClean="0"/>
              <a:t>” 2013.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373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9167936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Solution 2: Emerging Memory Technologies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63880" cy="5020816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resistive memory technologies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seem more </a:t>
            </a:r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scalable than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(and they are non-volatile)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Example: Phase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Change Memory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Expected </a:t>
            </a:r>
            <a:r>
              <a:rPr lang="en-US" dirty="0">
                <a:latin typeface="Tahoma" charset="0"/>
                <a:ea typeface="ＭＳ Ｐゴシック" charset="0"/>
              </a:rPr>
              <a:t>to scale to 9nm (2022 [ITRS])</a:t>
            </a:r>
          </a:p>
          <a:p>
            <a:pPr lvl="1"/>
            <a:r>
              <a:rPr lang="en-US" dirty="0" smtClean="0">
                <a:latin typeface="Tahoma" charset="0"/>
                <a:ea typeface="ＭＳ Ｐゴシック" charset="0"/>
              </a:rPr>
              <a:t>Expected to be denser than DRAM: can store multiple bits/cell</a:t>
            </a:r>
          </a:p>
          <a:p>
            <a:endParaRPr lang="en-US" sz="1800" dirty="0">
              <a:latin typeface="Tahoma" charset="0"/>
              <a:ea typeface="ＭＳ Ｐゴシック" charset="0"/>
            </a:endParaRPr>
          </a:p>
          <a:p>
            <a:r>
              <a:rPr lang="en-US" dirty="0" smtClean="0">
                <a:latin typeface="Tahoma" charset="0"/>
                <a:ea typeface="ＭＳ Ｐゴシック" charset="0"/>
              </a:rPr>
              <a:t>But, emerging technologies have shortcomings as well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Can they be enabled to replace/augment/surpass DRAM?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 eaLnBrk="1" hangingPunct="1"/>
            <a:endParaRPr lang="en-US" sz="16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0">
              <a:buClr>
                <a:srgbClr val="CC9900"/>
              </a:buClr>
              <a:buFont typeface="Wingdings" charset="0"/>
              <a:buChar char="n"/>
            </a:pP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sz="1600" dirty="0" err="1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16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1600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 ISCA 2009, CACM 2010, Top Picks 2010.</a:t>
            </a:r>
          </a:p>
          <a:p>
            <a:pPr>
              <a:buClr>
                <a:srgbClr val="CC9900"/>
              </a:buClr>
              <a:buFont typeface="Wingdings" charset="0"/>
              <a:buChar char="n"/>
            </a:pPr>
            <a:r>
              <a:rPr lang="en-US" sz="1600" dirty="0"/>
              <a:t>Meza, Chang, Yoon, </a:t>
            </a:r>
            <a:r>
              <a:rPr lang="en-US" sz="1600" dirty="0" smtClean="0"/>
              <a:t>Mutlu, </a:t>
            </a:r>
            <a:r>
              <a:rPr lang="en-US" sz="1600" dirty="0" err="1" smtClean="0"/>
              <a:t>Ranganathan</a:t>
            </a:r>
            <a:r>
              <a:rPr lang="en-US" sz="1600" dirty="0" smtClean="0"/>
              <a:t>, </a:t>
            </a:r>
            <a:r>
              <a:rPr lang="en-US" sz="1600" dirty="0"/>
              <a:t>“</a:t>
            </a:r>
            <a:r>
              <a:rPr lang="en-US" sz="16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/>
              <a:t>,” IEEE Comp. Arch. Letters 2012.</a:t>
            </a:r>
          </a:p>
          <a:p>
            <a:pPr>
              <a:buClr>
                <a:srgbClr val="CC9900"/>
              </a:buClr>
              <a:buFont typeface="Wingdings" charset="0"/>
              <a:buChar char="n"/>
            </a:pPr>
            <a:r>
              <a:rPr lang="en-US" sz="1600" dirty="0" smtClean="0"/>
              <a:t>Yoon, Meza et al., </a:t>
            </a:r>
            <a:r>
              <a:rPr lang="en-US" sz="1600" dirty="0"/>
              <a:t>“</a:t>
            </a:r>
            <a:r>
              <a:rPr lang="en-US" sz="1600" dirty="0">
                <a:solidFill>
                  <a:srgbClr val="0000FF"/>
                </a:solidFill>
              </a:rPr>
              <a:t>Row Buffer </a:t>
            </a:r>
            <a:r>
              <a:rPr lang="en-US" sz="1600" dirty="0" smtClean="0">
                <a:solidFill>
                  <a:srgbClr val="0000FF"/>
                </a:solidFill>
              </a:rPr>
              <a:t>Locality</a:t>
            </a:r>
            <a:r>
              <a:rPr lang="en-US" sz="1600" dirty="0">
                <a:solidFill>
                  <a:srgbClr val="0000FF"/>
                </a:solidFill>
              </a:rPr>
              <a:t> </a:t>
            </a:r>
            <a:r>
              <a:rPr lang="en-US" sz="1600" dirty="0" smtClean="0">
                <a:solidFill>
                  <a:srgbClr val="0000FF"/>
                </a:solidFill>
              </a:rPr>
              <a:t>Aware Caching Policies for </a:t>
            </a:r>
            <a:r>
              <a:rPr lang="en-US" sz="1600" dirty="0">
                <a:solidFill>
                  <a:srgbClr val="0000FF"/>
                </a:solidFill>
              </a:rPr>
              <a:t>Hybrid Memories</a:t>
            </a:r>
            <a:r>
              <a:rPr lang="en-US" sz="1600" dirty="0"/>
              <a:t>,” </a:t>
            </a:r>
            <a:r>
              <a:rPr lang="en-US" sz="1600" dirty="0" smtClean="0"/>
              <a:t>ICCD 2012 Best Paper Award.</a:t>
            </a:r>
            <a:endParaRPr lang="en-US" sz="1600" dirty="0"/>
          </a:p>
          <a:p>
            <a:pPr>
              <a:buClr>
                <a:srgbClr val="CC9900"/>
              </a:buClr>
              <a:buFont typeface="Wingdings" charset="0"/>
              <a:buChar char="n"/>
            </a:pPr>
            <a:endParaRPr lang="en-US" sz="2000" dirty="0"/>
          </a:p>
          <a:p>
            <a:pPr lvl="0">
              <a:buClr>
                <a:srgbClr val="CC9900"/>
              </a:buClr>
              <a:buFont typeface="Wingdings" charset="0"/>
              <a:buChar char="n"/>
            </a:pPr>
            <a:endParaRPr lang="en-US" sz="2000" dirty="0">
              <a:solidFill>
                <a:srgbClr val="000000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5999534" indent="-35999534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13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25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39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51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4E44939-9186-2D4D-AFEC-3982F1727CB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7717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</a:t>
            </a:r>
            <a:r>
              <a:rPr lang="en-US" dirty="0"/>
              <a:t>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0773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Meza</a:t>
            </a:r>
            <a:r>
              <a:rPr lang="en-US" sz="1600" dirty="0"/>
              <a:t>+</a:t>
            </a:r>
            <a:r>
              <a:rPr lang="en-US" sz="1600" dirty="0" smtClean="0"/>
              <a:t>, “</a:t>
            </a:r>
            <a:r>
              <a:rPr lang="en-US" sz="1600" dirty="0" smtClean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 smtClean="0"/>
              <a:t>,” IEEE Comp. Arch. Letters, 2012.</a:t>
            </a:r>
          </a:p>
          <a:p>
            <a:pPr marL="0" indent="0">
              <a:buNone/>
            </a:pPr>
            <a:r>
              <a:rPr lang="en-US" sz="1600" dirty="0"/>
              <a:t>Yoon, Meza et al., “</a:t>
            </a:r>
            <a:r>
              <a:rPr lang="en-US" sz="16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1600" dirty="0"/>
              <a:t>,” ICCD 2012 Best Paper Award.</a:t>
            </a:r>
          </a:p>
          <a:p>
            <a:pPr marL="0" indent="0">
              <a:buNone/>
            </a:pPr>
            <a:endParaRPr lang="en-US" sz="1600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210" y="1052736"/>
            <a:ext cx="1512168" cy="15121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Tahoma"/>
              </a:rPr>
              <a:t>CPU</a:t>
            </a:r>
            <a:endParaRPr lang="en-US" sz="2400" dirty="0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0210" y="2047067"/>
            <a:ext cx="792087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</a:rPr>
              <a:t>DRAMCtrl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40385" y="2601190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144226" y="3140968"/>
            <a:ext cx="29615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03648" y="2744642"/>
            <a:ext cx="1740577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Fast, </a:t>
            </a:r>
            <a:r>
              <a:rPr lang="en-US" b="1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durable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Small,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leaky, volatile,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high-cost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0369" y="2744642"/>
            <a:ext cx="4070409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4D26"/>
                </a:solidFill>
                <a:latin typeface="Tahoma"/>
              </a:rPr>
              <a:t>Large, non-volatile, </a:t>
            </a:r>
            <a:r>
              <a:rPr lang="en-US" dirty="0">
                <a:solidFill>
                  <a:srgbClr val="004D26"/>
                </a:solidFill>
                <a:latin typeface="Tahoma"/>
              </a:rPr>
              <a:t>low</a:t>
            </a:r>
            <a:r>
              <a:rPr lang="en-US" dirty="0" smtClean="0">
                <a:solidFill>
                  <a:srgbClr val="004D26"/>
                </a:solidFill>
                <a:latin typeface="Tahoma"/>
              </a:rPr>
              <a:t>-cost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Slow, </a:t>
            </a:r>
            <a:r>
              <a:rPr lang="en-US" b="1" dirty="0" smtClean="0">
                <a:solidFill>
                  <a:srgbClr val="8C0000"/>
                </a:solidFill>
                <a:latin typeface="Tahoma"/>
              </a:rPr>
              <a:t>wears out, </a:t>
            </a:r>
            <a:r>
              <a:rPr lang="en-US" dirty="0" smtClean="0">
                <a:solidFill>
                  <a:srgbClr val="8C0000"/>
                </a:solidFill>
                <a:latin typeface="Tahoma"/>
              </a:rPr>
              <a:t>high active energy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113004" y="3140968"/>
            <a:ext cx="3273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92298" y="2045549"/>
            <a:ext cx="73538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03030"/>
                </a:solidFill>
                <a:latin typeface="Tahoma"/>
              </a:rPr>
              <a:t>PCM Ctrl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113004" y="2564904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4847" y="2353804"/>
            <a:ext cx="78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DRAM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146" y="2364939"/>
            <a:ext cx="347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Phase Change Memory (or Tech. X)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985" y="4365104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ahoma"/>
              </a:rPr>
              <a:t>Hardware/software manage data allocation and movement </a:t>
            </a:r>
            <a:endParaRPr lang="en-US" sz="2400" dirty="0">
              <a:solidFill>
                <a:srgbClr val="000000"/>
              </a:solidFill>
              <a:latin typeface="Tahoma"/>
            </a:endParaRPr>
          </a:p>
          <a:p>
            <a:pPr algn="ctr"/>
            <a:r>
              <a:rPr lang="en-US" sz="2400" dirty="0">
                <a:solidFill>
                  <a:srgbClr val="008000"/>
                </a:solidFill>
                <a:latin typeface="Tahoma"/>
              </a:rPr>
              <a:t>t</a:t>
            </a:r>
            <a:r>
              <a:rPr lang="en-US" sz="2400" dirty="0" smtClean="0">
                <a:solidFill>
                  <a:srgbClr val="008000"/>
                </a:solidFill>
                <a:latin typeface="Tahoma"/>
              </a:rPr>
              <a:t>o achieve the best of multiple technologies</a:t>
            </a:r>
          </a:p>
        </p:txBody>
      </p:sp>
      <p:sp>
        <p:nvSpPr>
          <p:cNvPr id="16" name="AutoShape 25"/>
          <p:cNvSpPr>
            <a:spLocks noChangeArrowheads="1"/>
          </p:cNvSpPr>
          <p:nvPr/>
        </p:nvSpPr>
        <p:spPr bwMode="auto">
          <a:xfrm>
            <a:off x="1199169" y="1905287"/>
            <a:ext cx="2557463" cy="223190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7" name="AutoShape 25"/>
          <p:cNvSpPr>
            <a:spLocks noChangeArrowheads="1"/>
          </p:cNvSpPr>
          <p:nvPr/>
        </p:nvSpPr>
        <p:spPr bwMode="auto">
          <a:xfrm>
            <a:off x="3923928" y="1916832"/>
            <a:ext cx="4968552" cy="2231901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810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Opportunity: Emerging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Technologies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203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The Promise of Emerging Technologies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228600" y="1206500"/>
            <a:ext cx="8610600" cy="5194300"/>
          </a:xfrm>
        </p:spPr>
        <p:txBody>
          <a:bodyPr/>
          <a:lstStyle/>
          <a:p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Likely need to replace/augment DRAM 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with a technology that is</a:t>
            </a: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Technology scalable</a:t>
            </a: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And at least similarly efficient, high performance, and fault-tolerant </a:t>
            </a:r>
          </a:p>
          <a:p>
            <a:pPr lvl="2"/>
            <a:r>
              <a:rPr lang="en-US" sz="18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or can be architected to be so</a:t>
            </a:r>
          </a:p>
          <a:p>
            <a:pPr lvl="1"/>
            <a:endParaRPr lang="en-US" sz="1200" dirty="0">
              <a:latin typeface="Tahoma" charset="0"/>
              <a:ea typeface="ＭＳ Ｐゴシック" charset="0"/>
            </a:endParaRPr>
          </a:p>
          <a:p>
            <a:pPr lvl="1"/>
            <a:endParaRPr lang="en-US" sz="1200" dirty="0">
              <a:latin typeface="Tahoma" charset="0"/>
              <a:ea typeface="ＭＳ Ｐゴシック" charset="0"/>
            </a:endParaRPr>
          </a:p>
          <a:p>
            <a:pPr lvl="1"/>
            <a:endParaRPr lang="en-US" sz="1200" dirty="0">
              <a:latin typeface="Tahoma" charset="0"/>
              <a:ea typeface="ＭＳ Ｐゴシック" charset="0"/>
            </a:endParaRPr>
          </a:p>
          <a:p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resistive memory technologies appear promising</a:t>
            </a: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Phase Change Memory (PCM</a:t>
            </a:r>
            <a:r>
              <a:rPr lang="en-US" sz="2000" dirty="0" smtClean="0">
                <a:latin typeface="Tahoma" charset="0"/>
                <a:ea typeface="ＭＳ Ｐゴシック" charset="0"/>
              </a:rPr>
              <a:t>)?</a:t>
            </a:r>
            <a:endParaRPr lang="en-US" sz="2000" dirty="0">
              <a:latin typeface="Tahoma" charset="0"/>
              <a:ea typeface="ＭＳ Ｐゴシック" charset="0"/>
            </a:endParaRP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Spin Torque Transfer Magnetic Memory (STT-MRAM)?</a:t>
            </a:r>
          </a:p>
          <a:p>
            <a:pPr lvl="1"/>
            <a:r>
              <a:rPr lang="en-US" sz="2000" dirty="0" err="1">
                <a:latin typeface="Tahoma" charset="0"/>
                <a:ea typeface="ＭＳ Ｐゴシック" charset="0"/>
              </a:rPr>
              <a:t>Memristors</a:t>
            </a:r>
            <a:r>
              <a:rPr lang="en-US" sz="2000" dirty="0">
                <a:latin typeface="Tahoma" charset="0"/>
                <a:ea typeface="ＭＳ Ｐゴシック" charset="0"/>
              </a:rPr>
              <a:t>?</a:t>
            </a:r>
          </a:p>
          <a:p>
            <a:pPr lvl="1"/>
            <a:r>
              <a:rPr lang="en-US" sz="2000" dirty="0">
                <a:latin typeface="Tahoma" charset="0"/>
                <a:ea typeface="ＭＳ Ｐゴシック" charset="0"/>
              </a:rPr>
              <a:t>And, </a:t>
            </a:r>
            <a:r>
              <a:rPr lang="en-US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maybe there are other ones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Can they be enabled to replace/augment/surpass DRAM?</a:t>
            </a: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ADC6341-2CE4-6F43-863E-AA79E9D0D8C8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5592763"/>
            <a:ext cx="7239000" cy="4572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808596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Opportunity: Emerging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Technologies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Background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PCM (or Technology X) as DRAM Replacement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Hybrid Memory Systems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3199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Charge vs. Resistive Memories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Charge Memory (e.g., DRAM, Flash)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Write data by capturing charge Q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Read data by detecting voltage V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Resistive Memory (e.g., PCM, STT-MRAM, memristors)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Write data by pulsing current dQ/dt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Read data by detecting resistance R 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1650DB3-29A2-714E-810A-FBE1E1392B9C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389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Limits of Charge Memory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Difficult charge placement and control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Flash: floating gate charge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DRAM: capacitor charge, transistor leakage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Reliable sensing becomes difficult as charge storage unit size reduces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619DA8A-D1A3-034D-85FB-F326B7A01761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39941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05213"/>
            <a:ext cx="8140700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5148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Emerging Resistive Memory Technologies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228600" y="105410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PCM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Inject current to change material phase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Resistance determined by phase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STT-MRAM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Inject current to change magnet polarity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Resistance determined by polarity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Memristors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Inject current to change atomic structure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Resistance determined by atom distance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5B08210-6288-EF4C-90B9-40B9843F95A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066800"/>
            <a:ext cx="6096000" cy="12954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475681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What is Phase Change Memory?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pPr marL="457200" indent="-457200"/>
            <a:r>
              <a:rPr lang="en-US" sz="2200">
                <a:latin typeface="Tahoma" charset="0"/>
                <a:ea typeface="ＭＳ Ｐゴシック" charset="0"/>
                <a:cs typeface="ＭＳ Ｐゴシック" charset="0"/>
              </a:rPr>
              <a:t>Phase change material (chalcogenide glass) exists in two states:</a:t>
            </a:r>
          </a:p>
          <a:p>
            <a:pPr marL="784225" lvl="1" indent="-457200"/>
            <a:r>
              <a:rPr lang="en-US" sz="2000">
                <a:latin typeface="Tahoma" charset="0"/>
                <a:ea typeface="ＭＳ Ｐゴシック" charset="0"/>
              </a:rPr>
              <a:t>Amorphous: Low optical reflexivity and high electrical resistivity</a:t>
            </a:r>
          </a:p>
          <a:p>
            <a:pPr marL="784225" lvl="1" indent="-457200"/>
            <a:r>
              <a:rPr lang="en-US" sz="2000">
                <a:latin typeface="Tahoma" charset="0"/>
                <a:ea typeface="ＭＳ Ｐゴシック" charset="0"/>
              </a:rPr>
              <a:t>Crystalline: High optical reflexivity and low electrical resistivity</a:t>
            </a:r>
          </a:p>
          <a:p>
            <a:pPr marL="457200" indent="-457200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1E6F7C3-B3F1-AB45-B64C-BA5FC23A5EE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419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6248400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90"/>
          <p:cNvSpPr txBox="1">
            <a:spLocks noChangeArrowheads="1"/>
          </p:cNvSpPr>
          <p:nvPr/>
        </p:nvSpPr>
        <p:spPr bwMode="auto">
          <a:xfrm>
            <a:off x="493713" y="5610225"/>
            <a:ext cx="8267700" cy="758825"/>
          </a:xfrm>
          <a:prstGeom prst="rect">
            <a:avLst/>
          </a:prstGeom>
          <a:solidFill>
            <a:srgbClr val="CCCCFF"/>
          </a:solidFill>
          <a:ln w="254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sz="2200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PCM is resistive memory:  High resistance (0), Low resistance (1)</a:t>
            </a:r>
          </a:p>
          <a:p>
            <a:pPr algn="ctr">
              <a:defRPr/>
            </a:pPr>
            <a:r>
              <a:rPr lang="en-US" sz="2200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PCM cell can be switched between states reliably and quickly</a:t>
            </a:r>
          </a:p>
        </p:txBody>
      </p:sp>
    </p:spTree>
    <p:extLst>
      <p:ext uri="{BB962C8B-B14F-4D97-AF65-F5344CB8AC3E}">
        <p14:creationId xmlns:p14="http://schemas.microsoft.com/office/powerpoint/2010/main" val="40901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How Does PCM Work?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Write: change phase via current injection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SET: sustained current to heat cell above T</a:t>
            </a:r>
            <a:r>
              <a:rPr lang="en-US" sz="1800" i="1">
                <a:latin typeface="Tahoma" charset="0"/>
                <a:ea typeface="ＭＳ Ｐゴシック" charset="0"/>
              </a:rPr>
              <a:t>cryst</a:t>
            </a:r>
            <a:r>
              <a:rPr lang="en-US" sz="1800">
                <a:latin typeface="Tahoma" charset="0"/>
                <a:ea typeface="ＭＳ Ｐゴシック" charset="0"/>
              </a:rPr>
              <a:t> 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RESET: cell heated above T</a:t>
            </a:r>
            <a:r>
              <a:rPr lang="en-US" sz="1800" i="1">
                <a:latin typeface="Tahoma" charset="0"/>
                <a:ea typeface="ＭＳ Ｐゴシック" charset="0"/>
              </a:rPr>
              <a:t>melt</a:t>
            </a:r>
            <a:r>
              <a:rPr lang="en-US" sz="1800">
                <a:latin typeface="Tahoma" charset="0"/>
                <a:ea typeface="ＭＳ Ｐゴシック" charset="0"/>
              </a:rPr>
              <a:t> and quenched</a:t>
            </a:r>
          </a:p>
          <a:p>
            <a:r>
              <a:rPr lang="en-US" sz="2000">
                <a:latin typeface="Tahoma" charset="0"/>
                <a:ea typeface="ＭＳ Ｐゴシック" charset="0"/>
                <a:cs typeface="ＭＳ Ｐゴシック" charset="0"/>
              </a:rPr>
              <a:t>Read: detect phase via material resistance </a:t>
            </a:r>
          </a:p>
          <a:p>
            <a:pPr lvl="1"/>
            <a:r>
              <a:rPr lang="en-US" sz="1800">
                <a:latin typeface="Tahoma" charset="0"/>
                <a:ea typeface="ＭＳ Ｐゴシック" charset="0"/>
              </a:rPr>
              <a:t>amorphous/crystalline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969144A-7066-6447-B21E-9C90E183834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-76200" y="3208338"/>
            <a:ext cx="3859213" cy="3233737"/>
            <a:chOff x="2963" y="1053"/>
            <a:chExt cx="2431" cy="2037"/>
          </a:xfrm>
        </p:grpSpPr>
        <p:grpSp>
          <p:nvGrpSpPr>
            <p:cNvPr id="43032" name="Group 34"/>
            <p:cNvGrpSpPr>
              <a:grpSpLocks/>
            </p:cNvGrpSpPr>
            <p:nvPr/>
          </p:nvGrpSpPr>
          <p:grpSpPr bwMode="auto">
            <a:xfrm>
              <a:off x="3283" y="1548"/>
              <a:ext cx="177" cy="877"/>
              <a:chOff x="3790" y="1082"/>
              <a:chExt cx="177" cy="877"/>
            </a:xfrm>
          </p:grpSpPr>
          <p:sp>
            <p:nvSpPr>
              <p:cNvPr id="47" name="Freeform 35"/>
              <p:cNvSpPr>
                <a:spLocks noChangeAspect="1"/>
              </p:cNvSpPr>
              <p:nvPr/>
            </p:nvSpPr>
            <p:spPr bwMode="auto">
              <a:xfrm>
                <a:off x="3836" y="1634"/>
                <a:ext cx="94" cy="32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96" y="95"/>
                  </a:cxn>
                  <a:cxn ang="0">
                    <a:pos x="0" y="95"/>
                  </a:cxn>
                  <a:cxn ang="0">
                    <a:pos x="0" y="239"/>
                  </a:cxn>
                  <a:cxn ang="0">
                    <a:pos x="96" y="239"/>
                  </a:cxn>
                  <a:cxn ang="0">
                    <a:pos x="96" y="334"/>
                  </a:cxn>
                </a:cxnLst>
                <a:rect l="0" t="0" r="r" b="b"/>
                <a:pathLst>
                  <a:path w="96" h="334">
                    <a:moveTo>
                      <a:pt x="96" y="0"/>
                    </a:moveTo>
                    <a:lnTo>
                      <a:pt x="96" y="95"/>
                    </a:lnTo>
                    <a:lnTo>
                      <a:pt x="0" y="95"/>
                    </a:lnTo>
                    <a:lnTo>
                      <a:pt x="0" y="239"/>
                    </a:lnTo>
                    <a:lnTo>
                      <a:pt x="96" y="239"/>
                    </a:lnTo>
                    <a:lnTo>
                      <a:pt x="96" y="334"/>
                    </a:lnTo>
                  </a:path>
                </a:pathLst>
              </a:cu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" pitchFamily="-107" charset="0"/>
                  <a:ea typeface="Arial" pitchFamily="-107" charset="0"/>
                  <a:cs typeface="Arial" pitchFamily="-107" charset="0"/>
                </a:endParaRPr>
              </a:p>
            </p:txBody>
          </p:sp>
          <p:sp>
            <p:nvSpPr>
              <p:cNvPr id="48" name="Line 36"/>
              <p:cNvSpPr>
                <a:spLocks noChangeAspect="1" noChangeShapeType="1"/>
              </p:cNvSpPr>
              <p:nvPr/>
            </p:nvSpPr>
            <p:spPr bwMode="auto">
              <a:xfrm>
                <a:off x="3790" y="1726"/>
                <a:ext cx="0" cy="14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" pitchFamily="-107" charset="0"/>
                  <a:ea typeface="Arial" pitchFamily="-107" charset="0"/>
                  <a:cs typeface="Arial" pitchFamily="-107" charset="0"/>
                </a:endParaRPr>
              </a:p>
            </p:txBody>
          </p:sp>
          <p:sp>
            <p:nvSpPr>
              <p:cNvPr id="49" name="Freeform 37"/>
              <p:cNvSpPr>
                <a:spLocks noChangeAspect="1"/>
              </p:cNvSpPr>
              <p:nvPr/>
            </p:nvSpPr>
            <p:spPr bwMode="auto">
              <a:xfrm rot="-16200000">
                <a:off x="3772" y="1348"/>
                <a:ext cx="322" cy="63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384" y="144"/>
                  </a:cxn>
                  <a:cxn ang="0">
                    <a:pos x="480" y="0"/>
                  </a:cxn>
                  <a:cxn ang="0">
                    <a:pos x="528" y="240"/>
                  </a:cxn>
                  <a:cxn ang="0">
                    <a:pos x="672" y="0"/>
                  </a:cxn>
                  <a:cxn ang="0">
                    <a:pos x="720" y="240"/>
                  </a:cxn>
                  <a:cxn ang="0">
                    <a:pos x="864" y="0"/>
                  </a:cxn>
                  <a:cxn ang="0">
                    <a:pos x="912" y="144"/>
                  </a:cxn>
                  <a:cxn ang="0">
                    <a:pos x="1344" y="144"/>
                  </a:cxn>
                </a:cxnLst>
                <a:rect l="0" t="0" r="r" b="b"/>
                <a:pathLst>
                  <a:path w="1344" h="240">
                    <a:moveTo>
                      <a:pt x="0" y="144"/>
                    </a:moveTo>
                    <a:lnTo>
                      <a:pt x="384" y="144"/>
                    </a:lnTo>
                    <a:lnTo>
                      <a:pt x="480" y="0"/>
                    </a:lnTo>
                    <a:lnTo>
                      <a:pt x="528" y="240"/>
                    </a:lnTo>
                    <a:lnTo>
                      <a:pt x="672" y="0"/>
                    </a:lnTo>
                    <a:lnTo>
                      <a:pt x="720" y="240"/>
                    </a:lnTo>
                    <a:lnTo>
                      <a:pt x="864" y="0"/>
                    </a:lnTo>
                    <a:lnTo>
                      <a:pt x="912" y="144"/>
                    </a:lnTo>
                    <a:lnTo>
                      <a:pt x="1344" y="144"/>
                    </a:lnTo>
                  </a:path>
                </a:pathLst>
              </a:cu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" pitchFamily="-107" charset="0"/>
                  <a:ea typeface="Arial" pitchFamily="-107" charset="0"/>
                  <a:cs typeface="Arial" pitchFamily="-107" charset="0"/>
                </a:endParaRPr>
              </a:p>
            </p:txBody>
          </p:sp>
          <p:sp>
            <p:nvSpPr>
              <p:cNvPr id="50" name="Line 38"/>
              <p:cNvSpPr>
                <a:spLocks noChangeAspect="1" noChangeShapeType="1"/>
              </p:cNvSpPr>
              <p:nvPr/>
            </p:nvSpPr>
            <p:spPr bwMode="auto">
              <a:xfrm>
                <a:off x="3929" y="1082"/>
                <a:ext cx="0" cy="17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" pitchFamily="-107" charset="0"/>
                  <a:ea typeface="Arial" pitchFamily="-107" charset="0"/>
                  <a:cs typeface="Arial" pitchFamily="-107" charset="0"/>
                </a:endParaRPr>
              </a:p>
            </p:txBody>
          </p:sp>
          <p:sp>
            <p:nvSpPr>
              <p:cNvPr id="51" name="Line 39"/>
              <p:cNvSpPr>
                <a:spLocks noChangeAspect="1" noChangeShapeType="1"/>
              </p:cNvSpPr>
              <p:nvPr/>
            </p:nvSpPr>
            <p:spPr bwMode="auto">
              <a:xfrm>
                <a:off x="3930" y="1488"/>
                <a:ext cx="0" cy="19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Arial" pitchFamily="-107" charset="0"/>
                  <a:ea typeface="Arial" pitchFamily="-107" charset="0"/>
                  <a:cs typeface="Arial" pitchFamily="-107" charset="0"/>
                </a:endParaRPr>
              </a:p>
            </p:txBody>
          </p:sp>
        </p:grpSp>
        <p:pic>
          <p:nvPicPr>
            <p:cNvPr id="43033" name="Picture 40" descr="11201-cell5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74" t="25031" r="25969" b="32062"/>
            <a:stretch>
              <a:fillRect/>
            </a:stretch>
          </p:blipFill>
          <p:spPr bwMode="auto">
            <a:xfrm>
              <a:off x="3949" y="1055"/>
              <a:ext cx="1445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Line 41"/>
            <p:cNvSpPr>
              <a:spLocks noChangeShapeType="1"/>
            </p:cNvSpPr>
            <p:nvPr/>
          </p:nvSpPr>
          <p:spPr bwMode="auto">
            <a:xfrm flipV="1">
              <a:off x="3426" y="1053"/>
              <a:ext cx="514" cy="71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40" name="Line 42"/>
            <p:cNvSpPr>
              <a:spLocks noChangeShapeType="1"/>
            </p:cNvSpPr>
            <p:nvPr/>
          </p:nvSpPr>
          <p:spPr bwMode="auto">
            <a:xfrm>
              <a:off x="3413" y="1946"/>
              <a:ext cx="534" cy="3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41" name="Line 43"/>
            <p:cNvSpPr>
              <a:spLocks noChangeShapeType="1"/>
            </p:cNvSpPr>
            <p:nvPr/>
          </p:nvSpPr>
          <p:spPr bwMode="auto">
            <a:xfrm>
              <a:off x="3269" y="1417"/>
              <a:ext cx="0" cy="507"/>
            </a:xfrm>
            <a:prstGeom prst="line">
              <a:avLst/>
            </a:prstGeom>
            <a:noFill/>
            <a:ln w="38100">
              <a:solidFill>
                <a:srgbClr val="7889FB"/>
              </a:solidFill>
              <a:round/>
              <a:headEnd/>
              <a:tailEnd type="triangl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42" name="Text Box 44"/>
            <p:cNvSpPr txBox="1">
              <a:spLocks noChangeAspect="1" noChangeArrowheads="1"/>
            </p:cNvSpPr>
            <p:nvPr/>
          </p:nvSpPr>
          <p:spPr bwMode="auto">
            <a:xfrm>
              <a:off x="2963" y="1062"/>
              <a:ext cx="606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kern="0">
                  <a:solidFill>
                    <a:srgbClr val="7889FB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Large</a:t>
              </a:r>
            </a:p>
            <a:p>
              <a:pPr algn="ctr">
                <a:defRPr/>
              </a:pPr>
              <a:r>
                <a:rPr lang="en-US" sz="1600" b="1" kern="0">
                  <a:solidFill>
                    <a:srgbClr val="7889FB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Current</a:t>
              </a:r>
            </a:p>
          </p:txBody>
        </p:sp>
        <p:sp>
          <p:nvSpPr>
            <p:cNvPr id="43" name="AutoShape 45"/>
            <p:cNvSpPr>
              <a:spLocks noChangeAspect="1" noChangeArrowheads="1"/>
            </p:cNvSpPr>
            <p:nvPr/>
          </p:nvSpPr>
          <p:spPr bwMode="auto">
            <a:xfrm rot="10800000" flipH="1">
              <a:off x="3375" y="2419"/>
              <a:ext cx="92" cy="76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44" name="Line 46"/>
            <p:cNvSpPr>
              <a:spLocks noChangeAspect="1" noChangeShapeType="1"/>
            </p:cNvSpPr>
            <p:nvPr/>
          </p:nvSpPr>
          <p:spPr bwMode="auto">
            <a:xfrm rot="-5400000">
              <a:off x="3217" y="2185"/>
              <a:ext cx="0" cy="1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45" name="Text Box 47"/>
            <p:cNvSpPr txBox="1">
              <a:spLocks noChangeAspect="1" noChangeArrowheads="1"/>
            </p:cNvSpPr>
            <p:nvPr/>
          </p:nvSpPr>
          <p:spPr bwMode="auto">
            <a:xfrm>
              <a:off x="3969" y="2333"/>
              <a:ext cx="1406" cy="442"/>
            </a:xfrm>
            <a:prstGeom prst="rect">
              <a:avLst/>
            </a:prstGeom>
            <a:solidFill>
              <a:srgbClr val="7889FB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SET (</a:t>
              </a:r>
              <a:r>
                <a:rPr lang="en-US" sz="2000" kern="0" dirty="0" err="1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cryst</a:t>
              </a: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)</a:t>
              </a:r>
            </a:p>
            <a:p>
              <a:pPr algn="ctr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Low resistance</a:t>
              </a:r>
            </a:p>
          </p:txBody>
        </p:sp>
        <p:sp>
          <p:nvSpPr>
            <p:cNvPr id="46" name="Text Box 48"/>
            <p:cNvSpPr txBox="1">
              <a:spLocks noChangeAspect="1" noChangeArrowheads="1"/>
            </p:cNvSpPr>
            <p:nvPr/>
          </p:nvSpPr>
          <p:spPr bwMode="auto">
            <a:xfrm>
              <a:off x="4105" y="2840"/>
              <a:ext cx="1134" cy="250"/>
            </a:xfrm>
            <a:prstGeom prst="rect">
              <a:avLst/>
            </a:prstGeom>
            <a:solidFill>
              <a:srgbClr val="7889FB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kern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10</a:t>
              </a:r>
              <a:r>
                <a:rPr lang="en-US" sz="2000" kern="0" baseline="3000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3</a:t>
              </a:r>
              <a:r>
                <a:rPr lang="en-US" sz="2000" kern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-10</a:t>
              </a:r>
              <a:r>
                <a:rPr lang="en-US" sz="2000" kern="0" baseline="3000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4 </a:t>
              </a:r>
              <a:r>
                <a:rPr lang="en-US" sz="2000" kern="0">
                  <a:solidFill>
                    <a:srgbClr val="FFFFFF"/>
                  </a:solidFill>
                  <a:latin typeface="Symbol" pitchFamily="-107" charset="2"/>
                  <a:ea typeface="MS PGothic" pitchFamily="34" charset="-128"/>
                  <a:cs typeface="Tahoma" pitchFamily="-107" charset="0"/>
                </a:rPr>
                <a:t>W</a:t>
              </a:r>
            </a:p>
          </p:txBody>
        </p:sp>
      </p:grp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4000500" y="3243263"/>
            <a:ext cx="4264025" cy="3233737"/>
            <a:chOff x="103" y="1053"/>
            <a:chExt cx="2686" cy="2037"/>
          </a:xfrm>
        </p:grpSpPr>
        <p:sp>
          <p:nvSpPr>
            <p:cNvPr id="53" name="Freeform 50"/>
            <p:cNvSpPr>
              <a:spLocks noChangeAspect="1"/>
            </p:cNvSpPr>
            <p:nvPr/>
          </p:nvSpPr>
          <p:spPr bwMode="auto">
            <a:xfrm>
              <a:off x="747" y="2095"/>
              <a:ext cx="94" cy="32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96" y="95"/>
                </a:cxn>
                <a:cxn ang="0">
                  <a:pos x="0" y="95"/>
                </a:cxn>
                <a:cxn ang="0">
                  <a:pos x="0" y="239"/>
                </a:cxn>
                <a:cxn ang="0">
                  <a:pos x="96" y="239"/>
                </a:cxn>
                <a:cxn ang="0">
                  <a:pos x="96" y="334"/>
                </a:cxn>
              </a:cxnLst>
              <a:rect l="0" t="0" r="r" b="b"/>
              <a:pathLst>
                <a:path w="96" h="334">
                  <a:moveTo>
                    <a:pt x="96" y="0"/>
                  </a:moveTo>
                  <a:lnTo>
                    <a:pt x="96" y="95"/>
                  </a:lnTo>
                  <a:lnTo>
                    <a:pt x="0" y="95"/>
                  </a:lnTo>
                  <a:lnTo>
                    <a:pt x="0" y="239"/>
                  </a:lnTo>
                  <a:lnTo>
                    <a:pt x="96" y="239"/>
                  </a:lnTo>
                  <a:lnTo>
                    <a:pt x="96" y="334"/>
                  </a:lnTo>
                </a:path>
              </a:pathLst>
            </a:cu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54" name="Line 51"/>
            <p:cNvSpPr>
              <a:spLocks noChangeAspect="1" noChangeShapeType="1"/>
            </p:cNvSpPr>
            <p:nvPr/>
          </p:nvSpPr>
          <p:spPr bwMode="auto">
            <a:xfrm>
              <a:off x="701" y="2187"/>
              <a:ext cx="0" cy="1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55" name="Freeform 52"/>
            <p:cNvSpPr>
              <a:spLocks noChangeAspect="1"/>
            </p:cNvSpPr>
            <p:nvPr/>
          </p:nvSpPr>
          <p:spPr bwMode="auto">
            <a:xfrm rot="-16200000">
              <a:off x="535" y="1804"/>
              <a:ext cx="637" cy="125"/>
            </a:xfrm>
            <a:custGeom>
              <a:avLst/>
              <a:gdLst/>
              <a:ahLst/>
              <a:cxnLst>
                <a:cxn ang="0">
                  <a:pos x="0" y="144"/>
                </a:cxn>
                <a:cxn ang="0">
                  <a:pos x="384" y="144"/>
                </a:cxn>
                <a:cxn ang="0">
                  <a:pos x="480" y="0"/>
                </a:cxn>
                <a:cxn ang="0">
                  <a:pos x="528" y="240"/>
                </a:cxn>
                <a:cxn ang="0">
                  <a:pos x="672" y="0"/>
                </a:cxn>
                <a:cxn ang="0">
                  <a:pos x="720" y="240"/>
                </a:cxn>
                <a:cxn ang="0">
                  <a:pos x="864" y="0"/>
                </a:cxn>
                <a:cxn ang="0">
                  <a:pos x="912" y="144"/>
                </a:cxn>
                <a:cxn ang="0">
                  <a:pos x="1344" y="144"/>
                </a:cxn>
              </a:cxnLst>
              <a:rect l="0" t="0" r="r" b="b"/>
              <a:pathLst>
                <a:path w="1344" h="240">
                  <a:moveTo>
                    <a:pt x="0" y="144"/>
                  </a:moveTo>
                  <a:lnTo>
                    <a:pt x="384" y="144"/>
                  </a:lnTo>
                  <a:lnTo>
                    <a:pt x="480" y="0"/>
                  </a:lnTo>
                  <a:lnTo>
                    <a:pt x="528" y="240"/>
                  </a:lnTo>
                  <a:lnTo>
                    <a:pt x="672" y="0"/>
                  </a:lnTo>
                  <a:lnTo>
                    <a:pt x="720" y="240"/>
                  </a:lnTo>
                  <a:lnTo>
                    <a:pt x="864" y="0"/>
                  </a:lnTo>
                  <a:lnTo>
                    <a:pt x="912" y="144"/>
                  </a:lnTo>
                  <a:lnTo>
                    <a:pt x="1344" y="144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pic>
          <p:nvPicPr>
            <p:cNvPr id="43021" name="Picture 53" descr="11201-cell8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62" t="21490" r="18938" b="29689"/>
            <a:stretch>
              <a:fillRect/>
            </a:stretch>
          </p:blipFill>
          <p:spPr bwMode="auto">
            <a:xfrm>
              <a:off x="1374" y="1054"/>
              <a:ext cx="138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Line 54"/>
            <p:cNvSpPr>
              <a:spLocks noChangeShapeType="1"/>
            </p:cNvSpPr>
            <p:nvPr/>
          </p:nvSpPr>
          <p:spPr bwMode="auto">
            <a:xfrm flipV="1">
              <a:off x="853" y="1053"/>
              <a:ext cx="514" cy="65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>
              <a:off x="853" y="2021"/>
              <a:ext cx="521" cy="27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 type="none" w="lg" len="lg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>
              <a:off x="633" y="1445"/>
              <a:ext cx="0" cy="148"/>
            </a:xfrm>
            <a:prstGeom prst="line">
              <a:avLst/>
            </a:prstGeom>
            <a:noFill/>
            <a:ln w="25400">
              <a:solidFill>
                <a:srgbClr val="7889FB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60" name="Text Box 57"/>
            <p:cNvSpPr txBox="1">
              <a:spLocks noChangeAspect="1" noChangeArrowheads="1"/>
            </p:cNvSpPr>
            <p:nvPr/>
          </p:nvSpPr>
          <p:spPr bwMode="auto">
            <a:xfrm>
              <a:off x="305" y="1071"/>
              <a:ext cx="606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b="1" kern="0">
                  <a:solidFill>
                    <a:srgbClr val="7889FB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Small</a:t>
              </a:r>
            </a:p>
            <a:p>
              <a:pPr algn="ctr">
                <a:defRPr/>
              </a:pPr>
              <a:r>
                <a:rPr lang="en-US" sz="1600" b="1" kern="0">
                  <a:solidFill>
                    <a:srgbClr val="7889FB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Current</a:t>
              </a:r>
            </a:p>
          </p:txBody>
        </p:sp>
        <p:sp>
          <p:nvSpPr>
            <p:cNvPr id="61" name="AutoShape 58"/>
            <p:cNvSpPr>
              <a:spLocks noChangeAspect="1" noChangeArrowheads="1"/>
            </p:cNvSpPr>
            <p:nvPr/>
          </p:nvSpPr>
          <p:spPr bwMode="auto">
            <a:xfrm rot="10800000" flipH="1">
              <a:off x="795" y="2419"/>
              <a:ext cx="92" cy="76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62" name="Line 59"/>
            <p:cNvSpPr>
              <a:spLocks noChangeAspect="1" noChangeShapeType="1"/>
            </p:cNvSpPr>
            <p:nvPr/>
          </p:nvSpPr>
          <p:spPr bwMode="auto">
            <a:xfrm rot="-5400000">
              <a:off x="629" y="2185"/>
              <a:ext cx="0" cy="1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endParaRPr>
            </a:p>
          </p:txBody>
        </p:sp>
        <p:sp>
          <p:nvSpPr>
            <p:cNvPr id="63" name="Text Box 60"/>
            <p:cNvSpPr txBox="1">
              <a:spLocks noChangeAspect="1" noChangeArrowheads="1"/>
            </p:cNvSpPr>
            <p:nvPr/>
          </p:nvSpPr>
          <p:spPr bwMode="auto">
            <a:xfrm>
              <a:off x="1383" y="2333"/>
              <a:ext cx="1406" cy="442"/>
            </a:xfrm>
            <a:prstGeom prst="rect">
              <a:avLst/>
            </a:prstGeom>
            <a:solidFill>
              <a:srgbClr val="7889FB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RESET (</a:t>
              </a:r>
              <a:r>
                <a:rPr lang="en-US" sz="2000" kern="0" dirty="0" err="1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amorph</a:t>
              </a: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)</a:t>
              </a:r>
            </a:p>
            <a:p>
              <a:pPr algn="ctr">
                <a:defRPr/>
              </a:pPr>
              <a:r>
                <a:rPr lang="en-US" sz="2000" kern="0" dirty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High resistance</a:t>
              </a:r>
            </a:p>
          </p:txBody>
        </p:sp>
        <p:sp>
          <p:nvSpPr>
            <p:cNvPr id="64" name="Text Box 61"/>
            <p:cNvSpPr txBox="1">
              <a:spLocks noChangeAspect="1" noChangeArrowheads="1"/>
            </p:cNvSpPr>
            <p:nvPr/>
          </p:nvSpPr>
          <p:spPr bwMode="auto">
            <a:xfrm>
              <a:off x="141" y="2341"/>
              <a:ext cx="492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kern="0">
                  <a:solidFill>
                    <a:sysClr val="windowText" lastClr="000000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Access</a:t>
              </a:r>
            </a:p>
            <a:p>
              <a:pPr algn="ctr">
                <a:defRPr/>
              </a:pPr>
              <a:r>
                <a:rPr lang="en-US" sz="1600" kern="0">
                  <a:solidFill>
                    <a:sysClr val="windowText" lastClr="000000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Device</a:t>
              </a:r>
            </a:p>
          </p:txBody>
        </p:sp>
        <p:sp>
          <p:nvSpPr>
            <p:cNvPr id="65" name="Text Box 62"/>
            <p:cNvSpPr txBox="1">
              <a:spLocks noChangeAspect="1" noChangeArrowheads="1"/>
            </p:cNvSpPr>
            <p:nvPr/>
          </p:nvSpPr>
          <p:spPr bwMode="auto">
            <a:xfrm>
              <a:off x="103" y="1661"/>
              <a:ext cx="573" cy="36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kern="0">
                  <a:solidFill>
                    <a:sysClr val="windowText" lastClr="000000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Memory</a:t>
              </a:r>
            </a:p>
            <a:p>
              <a:pPr algn="ctr">
                <a:defRPr/>
              </a:pPr>
              <a:r>
                <a:rPr lang="en-US" sz="1600" kern="0">
                  <a:solidFill>
                    <a:sysClr val="windowText" lastClr="000000"/>
                  </a:solidFill>
                  <a:latin typeface="Tahoma" pitchFamily="-107" charset="0"/>
                  <a:ea typeface="MS PGothic" pitchFamily="34" charset="-128"/>
                  <a:cs typeface="MS PGothic" pitchFamily="34" charset="-128"/>
                </a:rPr>
                <a:t>Element</a:t>
              </a:r>
            </a:p>
          </p:txBody>
        </p:sp>
        <p:sp>
          <p:nvSpPr>
            <p:cNvPr id="66" name="Text Box 63"/>
            <p:cNvSpPr txBox="1">
              <a:spLocks noChangeAspect="1" noChangeArrowheads="1"/>
            </p:cNvSpPr>
            <p:nvPr/>
          </p:nvSpPr>
          <p:spPr bwMode="auto">
            <a:xfrm>
              <a:off x="1610" y="2840"/>
              <a:ext cx="1043" cy="250"/>
            </a:xfrm>
            <a:prstGeom prst="rect">
              <a:avLst/>
            </a:prstGeom>
            <a:solidFill>
              <a:srgbClr val="7889FB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000" kern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10</a:t>
              </a:r>
              <a:r>
                <a:rPr lang="en-US" sz="2000" kern="0" baseline="3000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6</a:t>
              </a:r>
              <a:r>
                <a:rPr lang="en-US" sz="2000" kern="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-10</a:t>
              </a:r>
              <a:r>
                <a:rPr lang="en-US" sz="2000" kern="0" baseline="30000">
                  <a:solidFill>
                    <a:srgbClr val="FFFFFF"/>
                  </a:solidFill>
                  <a:latin typeface="Tahoma" pitchFamily="-107" charset="0"/>
                  <a:ea typeface="MS PGothic" pitchFamily="34" charset="-128"/>
                  <a:cs typeface="Tahoma" pitchFamily="-107" charset="0"/>
                </a:rPr>
                <a:t>7 </a:t>
              </a:r>
              <a:r>
                <a:rPr lang="en-US" sz="2000" kern="0">
                  <a:solidFill>
                    <a:srgbClr val="FFFFFF"/>
                  </a:solidFill>
                  <a:latin typeface="Symbol" pitchFamily="-107" charset="2"/>
                  <a:ea typeface="MS PGothic" pitchFamily="34" charset="-128"/>
                  <a:cs typeface="Tahoma" pitchFamily="-107" charset="0"/>
                </a:rPr>
                <a:t>W</a:t>
              </a:r>
            </a:p>
          </p:txBody>
        </p:sp>
      </p:grpSp>
      <p:pic>
        <p:nvPicPr>
          <p:cNvPr id="43015" name="Picture 2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4400"/>
            <a:ext cx="2628900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6" name="Text Box 58" descr="90%"/>
          <p:cNvSpPr txBox="1">
            <a:spLocks noChangeArrowheads="1"/>
          </p:cNvSpPr>
          <p:nvPr/>
        </p:nvSpPr>
        <p:spPr bwMode="auto">
          <a:xfrm>
            <a:off x="152400" y="6553200"/>
            <a:ext cx="34385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00"/>
                </a:solidFill>
              </a:rPr>
              <a:t>Photo Courtesy: Bipin Rajendran, IBM</a:t>
            </a:r>
          </a:p>
        </p:txBody>
      </p:sp>
      <p:sp>
        <p:nvSpPr>
          <p:cNvPr id="43017" name="Text Box 58" descr="90%"/>
          <p:cNvSpPr txBox="1">
            <a:spLocks noChangeArrowheads="1"/>
          </p:cNvSpPr>
          <p:nvPr/>
        </p:nvSpPr>
        <p:spPr bwMode="auto">
          <a:xfrm>
            <a:off x="3521075" y="6553200"/>
            <a:ext cx="35655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400" b="1">
                <a:solidFill>
                  <a:srgbClr val="000000"/>
                </a:solidFill>
              </a:rPr>
              <a:t>Slide Courtesy: Moinuddin Qureshi, IBM</a:t>
            </a:r>
          </a:p>
        </p:txBody>
      </p:sp>
    </p:spTree>
    <p:extLst>
      <p:ext uri="{BB962C8B-B14F-4D97-AF65-F5344CB8AC3E}">
        <p14:creationId xmlns:p14="http://schemas.microsoft.com/office/powerpoint/2010/main" val="41413191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Opportunity: PCM Advantages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Scales better than DRAM, Flash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Requires current pulses, which scale linearly with feature size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Expected to scale to 9nm (2022 [ITRS])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Prototyped at 20nm (Raoux+, IBM JRD 2008)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Can be denser than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Can store multiple bits per cell due to large resistance range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Prototypes with 2 bits/cell in ISSCC</a:t>
            </a:r>
            <a:r>
              <a:rPr lang="ja-JP" altLang="en-US">
                <a:latin typeface="Tahoma" charset="0"/>
                <a:ea typeface="ＭＳ Ｐゴシック" charset="0"/>
              </a:rPr>
              <a:t>’</a:t>
            </a:r>
            <a:r>
              <a:rPr lang="en-US">
                <a:latin typeface="Tahoma" charset="0"/>
                <a:ea typeface="ＭＳ Ｐゴシック" charset="0"/>
              </a:rPr>
              <a:t>08, 4 bits/cell by 2012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Non-volatile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Retain data for &gt;10 years at 85C</a:t>
            </a:r>
          </a:p>
          <a:p>
            <a:pPr lvl="1"/>
            <a:endParaRPr lang="en-US">
              <a:solidFill>
                <a:srgbClr val="0000FF"/>
              </a:solidFill>
              <a:latin typeface="Tahoma" charset="0"/>
              <a:ea typeface="ＭＳ Ｐゴシック" charset="0"/>
            </a:endParaRPr>
          </a:p>
          <a:p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No refresh needed, low idle power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4117907-FFDA-F74E-9C3F-5CD2C05E7B6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31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4775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Phase Change Memory Properties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Surveyed prototypes from 2003-2008	(ITRS, IEDM, VLSI, ISSCC)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Derived PCM parameters for F=90nm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Lee, Ipek, Mutlu, Burger, 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305571C-B6B9-D944-9674-781C1E0E6C1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530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1389B1-16D0-EE4E-960B-3BEB333B27E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52400"/>
            <a:ext cx="83185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813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Phase Change Memory Properties: Latency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Latency comparable to, but slower than DRAM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Read Latency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50ns: 4x DRAM, 10</a:t>
            </a:r>
            <a:r>
              <a:rPr lang="en-US" baseline="30000">
                <a:latin typeface="Tahoma" charset="0"/>
                <a:ea typeface="ＭＳ Ｐゴシック" charset="0"/>
              </a:rPr>
              <a:t>-3</a:t>
            </a:r>
            <a:r>
              <a:rPr lang="en-US">
                <a:latin typeface="Tahoma" charset="0"/>
                <a:ea typeface="ＭＳ Ｐゴシック" charset="0"/>
              </a:rPr>
              <a:t>x NAND Flash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Write Latency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150ns: 12x DRAM</a:t>
            </a: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Write Bandwidth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5-10 MB/s: 0.1x DRAM, 1x NAND Flash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334D199-DD9B-FE46-960A-84B9036838D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4608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524000"/>
            <a:ext cx="90424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76400" y="4114800"/>
            <a:ext cx="3581400" cy="4286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62200" y="5791200"/>
            <a:ext cx="3581400" cy="4286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8963" y="4953000"/>
            <a:ext cx="1493837" cy="4286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75127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Phase Change Memory Properties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Dynamic Energy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40 uA Rd, 150 uA Wr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2-43x DRAM, 1x NAND Flash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Endurance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Writes induce phase change at 650C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Contacts degrade from thermal expansion/contraction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10</a:t>
            </a:r>
            <a:r>
              <a:rPr lang="en-US" baseline="30000">
                <a:latin typeface="Tahoma" charset="0"/>
                <a:ea typeface="ＭＳ Ｐゴシック" charset="0"/>
              </a:rPr>
              <a:t>8</a:t>
            </a:r>
            <a:r>
              <a:rPr lang="en-US">
                <a:latin typeface="Tahoma" charset="0"/>
                <a:ea typeface="ＭＳ Ｐゴシック" charset="0"/>
              </a:rPr>
              <a:t> writes per cell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10</a:t>
            </a:r>
            <a:r>
              <a:rPr lang="en-US" baseline="30000">
                <a:latin typeface="Tahoma" charset="0"/>
                <a:ea typeface="ＭＳ Ｐゴシック" charset="0"/>
              </a:rPr>
              <a:t>-8</a:t>
            </a:r>
            <a:r>
              <a:rPr lang="en-US">
                <a:latin typeface="Tahoma" charset="0"/>
                <a:ea typeface="ＭＳ Ｐゴシック" charset="0"/>
              </a:rPr>
              <a:t>x DRAM, 10</a:t>
            </a:r>
            <a:r>
              <a:rPr lang="en-US" baseline="30000">
                <a:latin typeface="Tahoma" charset="0"/>
                <a:ea typeface="ＭＳ Ｐゴシック" charset="0"/>
              </a:rPr>
              <a:t>3</a:t>
            </a:r>
            <a:r>
              <a:rPr lang="en-US">
                <a:latin typeface="Tahoma" charset="0"/>
                <a:ea typeface="ＭＳ Ｐゴシック" charset="0"/>
              </a:rPr>
              <a:t>x NAND Flash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Cell Size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9-12F</a:t>
            </a:r>
            <a:r>
              <a:rPr lang="en-US" baseline="30000">
                <a:latin typeface="Tahoma" charset="0"/>
                <a:ea typeface="ＭＳ Ｐゴシック" charset="0"/>
              </a:rPr>
              <a:t>2</a:t>
            </a:r>
            <a:r>
              <a:rPr lang="en-US">
                <a:latin typeface="Tahoma" charset="0"/>
                <a:ea typeface="ＭＳ Ｐゴシック" charset="0"/>
              </a:rPr>
              <a:t> using BJT, single-level cells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1.5x DRAM, 2-3x NAND     (will scale with feature size, MLC)</a:t>
            </a:r>
          </a:p>
          <a:p>
            <a:pPr lvl="1"/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1BB1E15-88E8-7E48-935F-EBC85272E6E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828800"/>
            <a:ext cx="3810000" cy="4286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4278313"/>
            <a:ext cx="4038600" cy="4286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5943600"/>
            <a:ext cx="3124200" cy="42862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255438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Phase Change Memory: Pros and Cons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520700"/>
            <a:ext cx="8610600" cy="5194300"/>
          </a:xfrm>
        </p:spPr>
        <p:txBody>
          <a:bodyPr/>
          <a:lstStyle/>
          <a:p>
            <a:pPr eaLnBrk="1" hangingPunct="1"/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Pros over DRAM</a:t>
            </a:r>
          </a:p>
          <a:p>
            <a:pPr lvl="1" eaLnBrk="1" hangingPunct="1"/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</a:rPr>
              <a:t>Better technology scaling</a:t>
            </a:r>
          </a:p>
          <a:p>
            <a:pPr lvl="1" eaLnBrk="1" hangingPunct="1"/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</a:rPr>
              <a:t>Non volatility</a:t>
            </a:r>
          </a:p>
          <a:p>
            <a:pPr lvl="1" eaLnBrk="1" hangingPunct="1"/>
            <a:r>
              <a:rPr lang="en-US">
                <a:solidFill>
                  <a:srgbClr val="008000"/>
                </a:solidFill>
                <a:latin typeface="Tahoma" charset="0"/>
                <a:ea typeface="ＭＳ Ｐゴシック" charset="0"/>
              </a:rPr>
              <a:t>Low idle power (no refresh)</a:t>
            </a:r>
          </a:p>
          <a:p>
            <a:pPr lvl="1" eaLnBrk="1" hangingPunct="1"/>
            <a:endParaRPr lang="en-US" sz="11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Cons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latencies: ~4-15x DRAM (especially write)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active energy: ~2-50x DRAM (especially write)</a:t>
            </a:r>
          </a:p>
          <a:p>
            <a:pPr lvl="1" eaLnBrk="1" hangingPunct="1"/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Lower endurance (a cell dies after ~10</a:t>
            </a:r>
            <a:r>
              <a:rPr lang="en-US" baseline="30000">
                <a:solidFill>
                  <a:srgbClr val="FF0000"/>
                </a:solidFill>
                <a:latin typeface="Tahoma" charset="0"/>
                <a:ea typeface="ＭＳ Ｐゴシック" charset="0"/>
              </a:rPr>
              <a:t>8</a:t>
            </a:r>
            <a:r>
              <a:rPr lang="en-US">
                <a:solidFill>
                  <a:srgbClr val="FF0000"/>
                </a:solidFill>
                <a:latin typeface="Tahoma" charset="0"/>
                <a:ea typeface="ＭＳ Ｐゴシック" charset="0"/>
              </a:rPr>
              <a:t> writes)</a:t>
            </a:r>
          </a:p>
          <a:p>
            <a:pPr lvl="1" eaLnBrk="1" hangingPunct="1"/>
            <a:endParaRPr lang="en-US" sz="200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Challenges in enabling PCM as DRAM replacement/helper:</a:t>
            </a:r>
          </a:p>
          <a:p>
            <a:pPr lvl="1" eaLnBrk="1" hangingPunct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Mitigate PCM shortcomings</a:t>
            </a:r>
          </a:p>
          <a:p>
            <a:pPr lvl="1" eaLnBrk="1" hangingPunct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Find the right way to place PCM in the system</a:t>
            </a:r>
          </a:p>
          <a:p>
            <a:pPr lvl="1" eaLnBrk="1" hangingPunct="1"/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</a:rPr>
              <a:t>Ensure secure and fault-tolerant PCM operation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B4145D1-8D0C-954A-B9B2-B5A6EDB1613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96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>
                <a:latin typeface="Garamond" charset="0"/>
                <a:ea typeface="ＭＳ Ｐゴシック" charset="0"/>
                <a:cs typeface="ＭＳ Ｐゴシック" charset="0"/>
              </a:rPr>
              <a:t>PCM-based Main Memory: Research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5194300"/>
          </a:xfrm>
        </p:spPr>
        <p:txBody>
          <a:bodyPr/>
          <a:lstStyle/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Where to place PCM in the memory hierarchy?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Hybrid OS controlled PCM-DRAM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Hybrid OS controlled PCM and hardware-controlled DRAM</a:t>
            </a:r>
          </a:p>
          <a:p>
            <a:pPr lvl="1"/>
            <a:r>
              <a:rPr lang="en-US">
                <a:latin typeface="Tahoma" charset="0"/>
                <a:ea typeface="ＭＳ Ｐゴシック" charset="0"/>
              </a:rPr>
              <a:t>Pure PCM main memory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to mitigate shortcomings of PCM?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to minimize amount of DRAM in the system?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How to take advantage of (byte-addressable and fast) non-volatile main memory?</a:t>
            </a: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Can we design specific-NVM-technology-agnostic techniques?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FAF1797-1E8E-9544-9016-6A2F0CA04D69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4267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PCM-based Main Memory (I)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816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should PCM-based (main) memory be organized?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100" dirty="0" smtClean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11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Hybrid PCM+DRAM 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[</a:t>
            </a:r>
            <a:r>
              <a:rPr lang="en-US" sz="2000" dirty="0" err="1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Qureshi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+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ISCA’09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err="1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Dhiman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+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DAC’09, Meza+ IEEE CAL’12]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</a:rPr>
              <a:t>How to partition/migrate data between PCM and DRAM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B3EF163-E7CF-734F-8A38-A2627986A4B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2229" name="Picture 4" descr="pcm-dra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524000"/>
            <a:ext cx="55880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484784"/>
            <a:ext cx="86423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Rectangle 5"/>
          <p:cNvSpPr>
            <a:spLocks noChangeArrowheads="1"/>
          </p:cNvSpPr>
          <p:nvPr/>
        </p:nvSpPr>
        <p:spPr bwMode="auto">
          <a:xfrm>
            <a:off x="3200400" y="2708920"/>
            <a:ext cx="2895600" cy="1143000"/>
          </a:xfrm>
          <a:prstGeom prst="rect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304771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  <p:bldP spid="5223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 sz="3400" dirty="0" smtClean="0">
                <a:latin typeface="Garamond" charset="0"/>
                <a:ea typeface="ＭＳ Ｐゴシック" charset="0"/>
                <a:cs typeface="ＭＳ Ｐゴシック" charset="0"/>
              </a:rPr>
              <a:t>Hybrid Memory </a:t>
            </a:r>
            <a:r>
              <a:rPr lang="en-US" sz="3400" dirty="0">
                <a:latin typeface="Garamond" charset="0"/>
                <a:ea typeface="ＭＳ Ｐゴシック" charset="0"/>
                <a:cs typeface="ＭＳ Ｐゴシック" charset="0"/>
              </a:rPr>
              <a:t>Systems: </a:t>
            </a:r>
            <a:r>
              <a:rPr lang="en-US" sz="3400" dirty="0" smtClean="0">
                <a:latin typeface="Garamond" charset="0"/>
                <a:ea typeface="ＭＳ Ｐゴシック" charset="0"/>
                <a:cs typeface="ＭＳ Ｐゴシック" charset="0"/>
              </a:rPr>
              <a:t>Challenges </a:t>
            </a:r>
            <a:endParaRPr lang="en-US" sz="3400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57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Partitioning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Should DRAM be a cache or main memory, or configurable?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What fraction? How many controllers?</a:t>
            </a: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 allocation/movement (energy, performance, lifetime)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Who manages allocation/movement?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What are good control algorithms</a:t>
            </a:r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How do we prevent degradation </a:t>
            </a:r>
            <a:r>
              <a:rPr lang="en-US" dirty="0">
                <a:latin typeface="Tahoma" charset="0"/>
                <a:ea typeface="ＭＳ Ｐゴシック" charset="0"/>
                <a:sym typeface="Wingdings" charset="0"/>
              </a:rPr>
              <a:t>of </a:t>
            </a:r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service due to </a:t>
            </a:r>
            <a:r>
              <a:rPr lang="en-US" dirty="0" err="1" smtClean="0">
                <a:latin typeface="Tahoma" charset="0"/>
                <a:ea typeface="ＭＳ Ｐゴシック" charset="0"/>
                <a:sym typeface="Wingdings" charset="0"/>
              </a:rPr>
              <a:t>wearout</a:t>
            </a:r>
            <a:r>
              <a:rPr lang="en-US" dirty="0" smtClean="0">
                <a:latin typeface="Tahoma" charset="0"/>
                <a:ea typeface="ＭＳ Ｐゴシック" charset="0"/>
                <a:sym typeface="Wingdings" charset="0"/>
              </a:rPr>
              <a:t>?</a:t>
            </a:r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  <a:sym typeface="Wingdings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Design of cache hierarchy, memory controllers, OS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Mitigate PCM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shortcomings, exploit PCM advantages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Design of PCM/DRAM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chips and modules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Rethink the design of PCM/DRAM with new requirements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 eaLnBrk="1" hangingPunct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9E36E76-07F2-C942-9CE3-DE380FBEFCE4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39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191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pPr eaLnBrk="1" hangingPunct="1"/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PCM-based Main Memory (II)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610600" cy="5181600"/>
          </a:xfrm>
        </p:spPr>
        <p:txBody>
          <a:bodyPr/>
          <a:lstStyle/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should PCM-based (main) memory be organized?</a:t>
            </a: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Pure PCM main memory 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[Lee et al.,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ISCA’09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 smtClean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Top Picks’10</a:t>
            </a:r>
            <a:r>
              <a:rPr lang="en-US" sz="2000" dirty="0">
                <a:solidFill>
                  <a:srgbClr val="008000"/>
                </a:solidFill>
                <a:latin typeface="Tahoma" charset="0"/>
                <a:ea typeface="ＭＳ Ｐゴシック" charset="0"/>
                <a:cs typeface="ＭＳ Ｐゴシック" charset="0"/>
              </a:rPr>
              <a:t>]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</a:rPr>
              <a:t>How to redesign entire hierarchy (and cores) to overcome PCM </a:t>
            </a:r>
            <a:r>
              <a:rPr lang="en-US" dirty="0" smtClean="0">
                <a:latin typeface="Tahoma" charset="0"/>
                <a:ea typeface="ＭＳ Ｐゴシック" charset="0"/>
              </a:rPr>
              <a:t>shortcomings</a:t>
            </a:r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9D8C9EB-AE2A-C24C-B938-98D1CB46FF5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40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4277" name="Picture 4" descr="pcm-dram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9600" y="1524000"/>
            <a:ext cx="5588000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71" y="1484784"/>
            <a:ext cx="86423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Rectangle 5"/>
          <p:cNvSpPr>
            <a:spLocks noChangeArrowheads="1"/>
          </p:cNvSpPr>
          <p:nvPr/>
        </p:nvSpPr>
        <p:spPr bwMode="auto">
          <a:xfrm>
            <a:off x="6096000" y="2743200"/>
            <a:ext cx="2895600" cy="1143000"/>
          </a:xfrm>
          <a:prstGeom prst="rect">
            <a:avLst/>
          </a:prstGeom>
          <a:noFill/>
          <a:ln w="1270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692731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Aside: STT-RAM Basics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5" y="1066800"/>
            <a:ext cx="5958906" cy="53145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Magnetic Tunnel Junction (MTJ)</a:t>
            </a:r>
          </a:p>
          <a:p>
            <a:pPr lvl="1"/>
            <a:r>
              <a:rPr lang="en-US" dirty="0" smtClean="0"/>
              <a:t>Reference layer: Fixed</a:t>
            </a:r>
          </a:p>
          <a:p>
            <a:pPr lvl="1"/>
            <a:r>
              <a:rPr lang="en-US" dirty="0" smtClean="0"/>
              <a:t>Free layer: Parallel or anti-parallel</a:t>
            </a:r>
          </a:p>
          <a:p>
            <a:r>
              <a:rPr lang="en-US" dirty="0" smtClean="0"/>
              <a:t>Cell</a:t>
            </a:r>
          </a:p>
          <a:p>
            <a:pPr lvl="1"/>
            <a:r>
              <a:rPr lang="en-US" dirty="0" smtClean="0"/>
              <a:t>Access transistor, bit/sense lines</a:t>
            </a:r>
          </a:p>
          <a:p>
            <a:r>
              <a:rPr lang="en-US" dirty="0" smtClean="0"/>
              <a:t>Read and Write</a:t>
            </a:r>
          </a:p>
          <a:p>
            <a:pPr lvl="1"/>
            <a:r>
              <a:rPr lang="en-US" dirty="0" smtClean="0"/>
              <a:t>Read: Apply a small voltage across </a:t>
            </a:r>
            <a:r>
              <a:rPr lang="en-US" dirty="0" err="1" smtClean="0"/>
              <a:t>bitline</a:t>
            </a:r>
            <a:r>
              <a:rPr lang="en-US" dirty="0" smtClean="0"/>
              <a:t> and </a:t>
            </a:r>
            <a:r>
              <a:rPr lang="en-US" dirty="0" err="1" smtClean="0"/>
              <a:t>senseline</a:t>
            </a:r>
            <a:r>
              <a:rPr lang="en-US" dirty="0" smtClean="0"/>
              <a:t>; read the current. </a:t>
            </a:r>
          </a:p>
          <a:p>
            <a:pPr lvl="1"/>
            <a:r>
              <a:rPr lang="en-US" dirty="0" smtClean="0"/>
              <a:t>Write: Push large current through MTJ.  </a:t>
            </a:r>
            <a:r>
              <a:rPr lang="en-US" dirty="0" smtClean="0">
                <a:solidFill>
                  <a:srgbClr val="FF0000"/>
                </a:solidFill>
              </a:rPr>
              <a:t>Direction of current determines new orientation of the free layer.</a:t>
            </a:r>
          </a:p>
          <a:p>
            <a:endParaRPr lang="en-US" dirty="0" smtClean="0"/>
          </a:p>
          <a:p>
            <a:r>
              <a:rPr lang="en-US" sz="1900" dirty="0" err="1" smtClean="0"/>
              <a:t>Kultursay</a:t>
            </a:r>
            <a:r>
              <a:rPr lang="en-US" sz="1900" dirty="0" smtClean="0"/>
              <a:t> et al., “</a:t>
            </a:r>
            <a:r>
              <a:rPr lang="en-US" sz="1900" dirty="0" smtClean="0">
                <a:solidFill>
                  <a:srgbClr val="0000FF"/>
                </a:solidFill>
              </a:rPr>
              <a:t>Evaluating STT-RAM as an Energy-Efficient Main Memory Alternative</a:t>
            </a:r>
            <a:r>
              <a:rPr lang="en-US" sz="1900" dirty="0" smtClean="0"/>
              <a:t>,” ISPASS 2013</a:t>
            </a:r>
            <a:endParaRPr lang="en-US" sz="19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519594" y="1264605"/>
            <a:ext cx="1841633" cy="2519065"/>
            <a:chOff x="7391400" y="3272135"/>
            <a:chExt cx="2679833" cy="3361730"/>
          </a:xfrm>
        </p:grpSpPr>
        <p:sp>
          <p:nvSpPr>
            <p:cNvPr id="4" name="Rectangle 3"/>
            <p:cNvSpPr/>
            <p:nvPr/>
          </p:nvSpPr>
          <p:spPr>
            <a:xfrm>
              <a:off x="7391400" y="3733800"/>
              <a:ext cx="2667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smtClean="0">
                  <a:solidFill>
                    <a:srgbClr val="FFFFFF"/>
                  </a:solidFill>
                  <a:latin typeface="Tahoma"/>
                </a:rPr>
                <a:t>Reference Layer</a:t>
              </a:r>
              <a:endParaRPr lang="en-US" sz="1400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391400" y="4495800"/>
              <a:ext cx="2667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smtClean="0">
                  <a:solidFill>
                    <a:srgbClr val="FFFFFF"/>
                  </a:solidFill>
                  <a:latin typeface="Tahoma"/>
                </a:rPr>
                <a:t>Free Layer</a:t>
              </a:r>
              <a:endParaRPr lang="en-US" sz="1400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391400" y="4114800"/>
              <a:ext cx="26670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smtClean="0">
                  <a:solidFill>
                    <a:srgbClr val="000000"/>
                  </a:solidFill>
                  <a:latin typeface="Tahoma"/>
                </a:rPr>
                <a:t>Barrier</a:t>
              </a:r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9369552" y="3771900"/>
              <a:ext cx="609600" cy="3048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>
              <a:off x="9372600" y="4533900"/>
              <a:ext cx="609600" cy="3048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404233" y="5490865"/>
              <a:ext cx="2667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smtClean="0">
                  <a:solidFill>
                    <a:srgbClr val="FFFFFF"/>
                  </a:solidFill>
                  <a:latin typeface="Tahoma"/>
                </a:rPr>
                <a:t>Reference Layer</a:t>
              </a:r>
              <a:endParaRPr lang="en-US" sz="1400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04233" y="6252865"/>
              <a:ext cx="2667000" cy="381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smtClean="0">
                  <a:solidFill>
                    <a:srgbClr val="FFFFFF"/>
                  </a:solidFill>
                  <a:latin typeface="Tahoma"/>
                </a:rPr>
                <a:t>Free Layer</a:t>
              </a:r>
              <a:endParaRPr lang="en-US" sz="1400">
                <a:solidFill>
                  <a:srgbClr val="FFFFFF"/>
                </a:solidFill>
                <a:latin typeface="Tahoma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404233" y="5871865"/>
              <a:ext cx="2667000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smtClean="0">
                  <a:solidFill>
                    <a:srgbClr val="000000"/>
                  </a:solidFill>
                  <a:latin typeface="Tahoma"/>
                </a:rPr>
                <a:t>Barrier</a:t>
              </a:r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9372600" y="5528965"/>
              <a:ext cx="609600" cy="3048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3" name="Right Arrow 12"/>
            <p:cNvSpPr/>
            <p:nvPr/>
          </p:nvSpPr>
          <p:spPr>
            <a:xfrm rot="10800000">
              <a:off x="9372600" y="6290965"/>
              <a:ext cx="609600" cy="3048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77200" y="3272135"/>
              <a:ext cx="1185611" cy="41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solidFill>
                    <a:srgbClr val="000000"/>
                  </a:solidFill>
                  <a:latin typeface="Tahoma"/>
                </a:rPr>
                <a:t>Logical 0</a:t>
              </a:r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80249" y="5033665"/>
              <a:ext cx="1185611" cy="41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solidFill>
                    <a:srgbClr val="000000"/>
                  </a:solidFill>
                  <a:latin typeface="Tahoma"/>
                </a:rPr>
                <a:t>Logical 1</a:t>
              </a:r>
              <a:endParaRPr lang="en-US" sz="1400">
                <a:solidFill>
                  <a:srgbClr val="000000"/>
                </a:solidFill>
                <a:latin typeface="Tahom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066411" y="4334961"/>
            <a:ext cx="2919304" cy="1567247"/>
            <a:chOff x="2667000" y="2117229"/>
            <a:chExt cx="2919304" cy="156724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895600" y="2438400"/>
              <a:ext cx="2286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418667" y="2744596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418667" y="2820796"/>
              <a:ext cx="381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425470" y="2820796"/>
              <a:ext cx="0" cy="1262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792864" y="2820796"/>
              <a:ext cx="0" cy="1238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3048001" y="2937478"/>
              <a:ext cx="377469" cy="794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607807" y="2438400"/>
              <a:ext cx="0" cy="306196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792864" y="2117229"/>
              <a:ext cx="10340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  <a:latin typeface="Tahoma"/>
                </a:rPr>
                <a:t>Word Line</a:t>
              </a:r>
              <a:endParaRPr lang="en-US" sz="1600" dirty="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67000" y="3345922"/>
              <a:ext cx="8018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  <a:latin typeface="Tahoma"/>
                </a:rPr>
                <a:t>Bit Line</a:t>
              </a:r>
              <a:endParaRPr lang="en-US" sz="1600" dirty="0">
                <a:solidFill>
                  <a:srgbClr val="000000"/>
                </a:solidFill>
                <a:latin typeface="Tahoma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3792864" y="2938272"/>
              <a:ext cx="546557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3165306" y="2944622"/>
              <a:ext cx="9028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  <a:latin typeface="Tahoma"/>
                </a:rPr>
                <a:t>Access</a:t>
              </a:r>
            </a:p>
            <a:p>
              <a:pPr algn="ctr"/>
              <a:r>
                <a:rPr lang="en-US" sz="1400" dirty="0" smtClean="0">
                  <a:solidFill>
                    <a:srgbClr val="000000"/>
                  </a:solidFill>
                  <a:latin typeface="Tahoma"/>
                </a:rPr>
                <a:t>Transistor</a:t>
              </a:r>
              <a:endParaRPr lang="en-US" sz="1400" dirty="0">
                <a:solidFill>
                  <a:srgbClr val="000000"/>
                </a:solidFill>
                <a:latin typeface="Tahom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206794" y="2591498"/>
              <a:ext cx="4787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000000"/>
                  </a:solidFill>
                  <a:latin typeface="Tahoma"/>
                </a:rPr>
                <a:t>MTJ</a:t>
              </a:r>
              <a:endParaRPr lang="en-US" sz="1400" dirty="0">
                <a:solidFill>
                  <a:srgbClr val="000000"/>
                </a:solidFill>
                <a:latin typeface="Tahoma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4336395" y="2823972"/>
              <a:ext cx="225574" cy="228600"/>
              <a:chOff x="844252" y="685800"/>
              <a:chExt cx="225574" cy="2286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844252" y="685800"/>
                <a:ext cx="73174" cy="228600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17426" y="685800"/>
                <a:ext cx="73174" cy="22860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996652" y="685800"/>
                <a:ext cx="73174" cy="228600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FFFF"/>
                  </a:solidFill>
                  <a:latin typeface="Tahoma"/>
                </a:endParaRPr>
              </a:p>
            </p:txBody>
          </p:sp>
        </p:grpSp>
        <p:cxnSp>
          <p:nvCxnSpPr>
            <p:cNvPr id="34" name="Straight Connector 33"/>
            <p:cNvCxnSpPr/>
            <p:nvPr/>
          </p:nvCxnSpPr>
          <p:spPr>
            <a:xfrm flipH="1">
              <a:off x="4525382" y="2937478"/>
              <a:ext cx="53017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/>
            <p:cNvGrpSpPr/>
            <p:nvPr/>
          </p:nvGrpSpPr>
          <p:grpSpPr>
            <a:xfrm>
              <a:off x="3048000" y="2209800"/>
              <a:ext cx="2007552" cy="1181336"/>
              <a:chOff x="3048000" y="2101764"/>
              <a:chExt cx="2286002" cy="2470236"/>
            </a:xfrm>
          </p:grpSpPr>
          <p:cxnSp>
            <p:nvCxnSpPr>
              <p:cNvPr id="36" name="Straight Connector 35"/>
              <p:cNvCxnSpPr/>
              <p:nvPr/>
            </p:nvCxnSpPr>
            <p:spPr>
              <a:xfrm flipH="1">
                <a:off x="3048000" y="2133600"/>
                <a:ext cx="2" cy="24384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5334000" y="2101764"/>
                <a:ext cx="2" cy="24384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/>
            <p:cNvSpPr txBox="1"/>
            <p:nvPr/>
          </p:nvSpPr>
          <p:spPr>
            <a:xfrm>
              <a:off x="4524795" y="3323951"/>
              <a:ext cx="10615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  <a:latin typeface="Tahoma"/>
                </a:rPr>
                <a:t>Sense Line</a:t>
              </a:r>
              <a:endParaRPr lang="en-US" sz="1600" dirty="0">
                <a:solidFill>
                  <a:srgbClr val="000000"/>
                </a:solidFill>
                <a:latin typeface="Taho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729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Aside: STT MRAM: </a:t>
            </a:r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Pros and Cons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28600" y="520700"/>
            <a:ext cx="8610600" cy="5194300"/>
          </a:xfrm>
        </p:spPr>
        <p:txBody>
          <a:bodyPr/>
          <a:lstStyle/>
          <a:p>
            <a:pPr eaLnBrk="1" hangingPunct="1"/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Pros over DRAM</a:t>
            </a: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Better technology scaling</a:t>
            </a: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Non volatility</a:t>
            </a:r>
          </a:p>
          <a:p>
            <a:pPr lvl="1" eaLnBrk="1" hangingPunct="1"/>
            <a:r>
              <a:rPr lang="en-US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Low idle power (no refresh)</a:t>
            </a:r>
          </a:p>
          <a:p>
            <a:pPr lvl="1" eaLnBrk="1" hangingPunct="1"/>
            <a:endParaRPr lang="en-US" sz="1100" dirty="0"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Cons</a:t>
            </a:r>
          </a:p>
          <a:p>
            <a:pPr lvl="1" eaLnBrk="1" hangingPunct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</a:t>
            </a:r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write latency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write energy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Reliability?</a:t>
            </a:r>
          </a:p>
          <a:p>
            <a:pPr lvl="1" eaLnBrk="1" hangingPunct="1"/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</a:rPr>
              <a:t>Another level of freedom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Can trade off non-volatility for lower write latency/energy (by reducing the size of the MTJ)</a:t>
            </a:r>
            <a:endParaRPr lang="en-US" dirty="0">
              <a:solidFill>
                <a:srgbClr val="FF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B4145D1-8D0C-954A-B9B2-B5A6EDB1613A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42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5696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Opportunity: Emerging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Technologies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Background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PCM (or Technology X) as DRAM Replacement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Hybrid Memory Systems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43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97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 smtClean="0">
                <a:latin typeface="Garamond" charset="0"/>
                <a:ea typeface="ＭＳ Ｐゴシック" charset="0"/>
                <a:cs typeface="ＭＳ Ｐゴシック" charset="0"/>
              </a:rPr>
              <a:t>An Initial Study: Replace DRAM with PCM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807896" cy="5194300"/>
          </a:xfrm>
        </p:spPr>
        <p:txBody>
          <a:bodyPr/>
          <a:lstStyle/>
          <a:p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dirty="0" err="1" smtClean="0"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dirty="0" smtClean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dirty="0" smtClean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Surveyed prototypes from 2003-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2008 (e.g.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IEDM, VLSI, ISSCC)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Derived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“average” PCM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parameters for F=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90nm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082A579-E316-044F-805A-ED8A38B3498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44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84984"/>
            <a:ext cx="8401050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1560" y="5301208"/>
            <a:ext cx="216024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4199384"/>
            <a:ext cx="243840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76800" y="5775772"/>
            <a:ext cx="2438400" cy="428625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459152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500">
                <a:solidFill>
                  <a:srgbClr val="006633"/>
                </a:solidFill>
                <a:latin typeface="Garamond" charset="0"/>
                <a:ea typeface="ＭＳ Ｐゴシック" charset="0"/>
                <a:cs typeface="ＭＳ Ｐゴシック" charset="0"/>
              </a:rPr>
              <a:t>Results: Naïve Replacement of DRAM with PCM</a:t>
            </a:r>
            <a:endParaRPr lang="en-US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Replace DRAM with PCM in a 4-core, 4MB L2 system</a:t>
            </a: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PCM organized the same as DRAM: row buffers, banks, peripherals</a:t>
            </a:r>
          </a:p>
          <a:p>
            <a:r>
              <a:rPr lang="en-US" sz="22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1.6x delay, 2.2x energy, 500-hour average lifetime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Lee, </a:t>
            </a:r>
            <a:r>
              <a:rPr lang="en-US" sz="2200" dirty="0" err="1">
                <a:latin typeface="Tahoma" charset="0"/>
                <a:ea typeface="ＭＳ Ｐゴシック" charset="0"/>
                <a:cs typeface="ＭＳ Ｐゴシック" charset="0"/>
              </a:rPr>
              <a:t>Ipek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 Mutlu, Burger, </a:t>
            </a:r>
            <a:r>
              <a:rPr lang="ja-JP" altLang="en-US" sz="2200" dirty="0">
                <a:latin typeface="Tahoma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22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Architecting Phase Change Memory as a Scalable DRAM Alternative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,</a:t>
            </a:r>
            <a:r>
              <a:rPr lang="ja-JP" altLang="en-US" sz="2200" dirty="0">
                <a:latin typeface="Tahoma" charset="0"/>
                <a:ea typeface="ＭＳ Ｐゴシック" charset="0"/>
                <a:cs typeface="ＭＳ Ｐゴシック" charset="0"/>
              </a:rPr>
              <a:t>”</a:t>
            </a: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 ISCA 2009.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05DDA85-8629-3848-BCAD-65B9EC188183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45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530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2362200"/>
            <a:ext cx="8280400" cy="325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34193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Architecting PCM to Mitigate Shortcomings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Idea 1: Use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multiple narrow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row buffers in each PCM chip</a:t>
            </a:r>
          </a:p>
          <a:p>
            <a:pPr marL="695325" lvl="2" indent="-342900">
              <a:buFont typeface="Wingdings" charset="0"/>
              <a:buNone/>
            </a:pPr>
            <a:r>
              <a:rPr lang="en-US" sz="2200" dirty="0" smtClean="0">
                <a:latin typeface="Tahoma" charset="0"/>
                <a:ea typeface="ＭＳ Ｐゴシック" charset="0"/>
                <a:sym typeface="Wingdings" charset="0"/>
              </a:rPr>
              <a:t> </a:t>
            </a:r>
            <a:r>
              <a:rPr lang="en-US" sz="2200" dirty="0">
                <a:latin typeface="Tahoma" charset="0"/>
                <a:ea typeface="ＭＳ Ｐゴシック" charset="0"/>
              </a:rPr>
              <a:t>Reduces array reads/writes </a:t>
            </a:r>
            <a:r>
              <a:rPr lang="en-US" sz="2200" dirty="0">
                <a:latin typeface="Tahoma" charset="0"/>
                <a:ea typeface="ＭＳ Ｐゴシック" charset="0"/>
                <a:sym typeface="Wingdings" charset="0"/>
              </a:rPr>
              <a:t> better endurance, latency, energy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  <a:sym typeface="Wingdings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Idea </a:t>
            </a:r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2: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Write into array at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    cache block or word </a:t>
            </a:r>
          </a:p>
          <a:p>
            <a:pPr>
              <a:buFont typeface="Wingdings" charset="0"/>
              <a:buNone/>
            </a:pPr>
            <a:r>
              <a:rPr lang="en-US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    granularity</a:t>
            </a:r>
          </a:p>
          <a:p>
            <a:pPr>
              <a:buFont typeface="Wingdings" charset="0"/>
              <a:buNone/>
            </a:pPr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  <a:sym typeface="Wingdings" charset="0"/>
              </a:rPr>
              <a:t>	 Reduces unnecessary wear	 </a:t>
            </a:r>
            <a:endParaRPr lang="en-US" sz="2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C7187ED-11D3-4F44-9645-0E823415E70E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46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632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4419600" cy="312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6" name="Text Box 55"/>
          <p:cNvSpPr txBox="1">
            <a:spLocks noChangeArrowheads="1"/>
          </p:cNvSpPr>
          <p:nvPr/>
        </p:nvSpPr>
        <p:spPr bwMode="auto">
          <a:xfrm>
            <a:off x="5105400" y="32004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FF"/>
                </a:solidFill>
              </a:rPr>
              <a:t>DRAM</a:t>
            </a:r>
          </a:p>
        </p:txBody>
      </p:sp>
      <p:sp>
        <p:nvSpPr>
          <p:cNvPr id="56327" name="Text Box 55"/>
          <p:cNvSpPr txBox="1">
            <a:spLocks noChangeArrowheads="1"/>
          </p:cNvSpPr>
          <p:nvPr/>
        </p:nvSpPr>
        <p:spPr bwMode="auto">
          <a:xfrm>
            <a:off x="7742238" y="3195638"/>
            <a:ext cx="868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solidFill>
                  <a:srgbClr val="0000FF"/>
                </a:solidFill>
              </a:rPr>
              <a:t>PCM</a:t>
            </a:r>
          </a:p>
        </p:txBody>
      </p:sp>
    </p:spTree>
    <p:extLst>
      <p:ext uri="{BB962C8B-B14F-4D97-AF65-F5344CB8AC3E}">
        <p14:creationId xmlns:p14="http://schemas.microsoft.com/office/powerpoint/2010/main" val="2807988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Results: Architected PCM as Main Memory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sz="22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1.2x delay, 1.0x energy, 5.6-year average lifetime</a:t>
            </a:r>
          </a:p>
          <a:p>
            <a:r>
              <a:rPr lang="en-US" sz="2200" dirty="0">
                <a:latin typeface="Tahoma" charset="0"/>
                <a:ea typeface="ＭＳ Ｐゴシック" charset="0"/>
                <a:cs typeface="ＭＳ Ｐゴシック" charset="0"/>
              </a:rPr>
              <a:t>Scaling improves energy, endurance, density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Caveat 1: Worst-case lifetime is much shorter (no guarantees)</a:t>
            </a:r>
          </a:p>
          <a:p>
            <a:r>
              <a:rPr lang="en-US" sz="2100" dirty="0">
                <a:latin typeface="Tahoma" charset="0"/>
                <a:ea typeface="ＭＳ Ｐゴシック" charset="0"/>
                <a:cs typeface="ＭＳ Ｐゴシック" charset="0"/>
              </a:rPr>
              <a:t>Caveat 2: Intensive applications see large performance and energy </a:t>
            </a:r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hits</a:t>
            </a:r>
          </a:p>
          <a:p>
            <a:r>
              <a:rPr lang="en-US" sz="2100" dirty="0" smtClean="0">
                <a:latin typeface="Tahoma" charset="0"/>
                <a:ea typeface="ＭＳ Ｐゴシック" charset="0"/>
                <a:cs typeface="ＭＳ Ｐゴシック" charset="0"/>
              </a:rPr>
              <a:t>Caveat 3: Optimistic PCM parameters?</a:t>
            </a:r>
            <a:endParaRPr lang="en-US" sz="2100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CCB8ED4-A500-C744-ACEF-D399903418A2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47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5734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49450"/>
            <a:ext cx="8337550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2832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Requirements </a:t>
            </a:r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from an Ideal Main Memory System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Opportunity: Emerging Memory </a:t>
            </a:r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Technologies</a:t>
            </a:r>
          </a:p>
          <a:p>
            <a:pPr lvl="1" eaLnBrk="1" hangingPunct="1"/>
            <a:r>
              <a:rPr lang="en-US" dirty="0" smtClean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Background</a:t>
            </a:r>
          </a:p>
          <a:p>
            <a:pPr lvl="1"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PCM (or Technology X) as DRAM Replacement</a:t>
            </a:r>
          </a:p>
          <a:p>
            <a:pPr lvl="1" eaLnBrk="1" hangingPunct="1"/>
            <a:r>
              <a:rPr lang="en-US" dirty="0" smtClean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Hybrid Memory Systems</a:t>
            </a: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Conclusions</a:t>
            </a:r>
          </a:p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A419BFC-0704-824A-8642-CF6757650AC5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48</a:t>
            </a:fld>
            <a:endParaRPr lang="en-US" sz="1600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2398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</a:t>
            </a:r>
            <a:r>
              <a:rPr lang="en-US" dirty="0"/>
              <a:t>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07737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1600" dirty="0" smtClean="0"/>
              <a:t>Meza, Chang, Yoon, Mutlu, Ranganathan, “</a:t>
            </a:r>
            <a:r>
              <a:rPr lang="en-US" sz="1600" dirty="0" smtClean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 smtClean="0"/>
              <a:t>,” IEEE Comp. Arch. Letters, 2012.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00210" y="1052736"/>
            <a:ext cx="1512168" cy="15121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Tahoma"/>
              </a:rPr>
              <a:t>CPU</a:t>
            </a:r>
            <a:endParaRPr lang="en-US" sz="2400" dirty="0">
              <a:solidFill>
                <a:srgbClr val="FFFFFF"/>
              </a:solidFill>
              <a:latin typeface="Tahom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0210" y="2047067"/>
            <a:ext cx="792087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  <a:latin typeface="Tahoma"/>
              </a:rPr>
              <a:t>DRAMCtrl</a:t>
            </a:r>
            <a:endParaRPr lang="en-US" dirty="0">
              <a:solidFill>
                <a:srgbClr val="000000"/>
              </a:solidFill>
              <a:latin typeface="Tahoma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40385" y="2601190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144226" y="3140968"/>
            <a:ext cx="29615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03648" y="2744642"/>
            <a:ext cx="1740577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Fast, </a:t>
            </a:r>
            <a:r>
              <a:rPr lang="en-US" b="1" dirty="0" smtClean="0">
                <a:solidFill>
                  <a:srgbClr val="006633">
                    <a:lumMod val="75000"/>
                  </a:srgbClr>
                </a:solidFill>
                <a:latin typeface="Tahoma"/>
              </a:rPr>
              <a:t>durable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Small,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leaky, volatile, 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high-cost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0369" y="2744642"/>
            <a:ext cx="4070409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4D26"/>
                </a:solidFill>
                <a:latin typeface="Tahoma"/>
              </a:rPr>
              <a:t>Large, non-volatile, </a:t>
            </a:r>
            <a:r>
              <a:rPr lang="en-US" dirty="0">
                <a:solidFill>
                  <a:srgbClr val="004D26"/>
                </a:solidFill>
                <a:latin typeface="Tahoma"/>
              </a:rPr>
              <a:t>low</a:t>
            </a:r>
            <a:r>
              <a:rPr lang="en-US" dirty="0" smtClean="0">
                <a:solidFill>
                  <a:srgbClr val="004D26"/>
                </a:solidFill>
                <a:latin typeface="Tahoma"/>
              </a:rPr>
              <a:t>-cost</a:t>
            </a:r>
          </a:p>
          <a:p>
            <a:pPr algn="ctr"/>
            <a:r>
              <a:rPr lang="en-US" dirty="0" smtClean="0">
                <a:solidFill>
                  <a:srgbClr val="8C0000"/>
                </a:solidFill>
                <a:latin typeface="Tahoma"/>
              </a:rPr>
              <a:t>Slow, </a:t>
            </a:r>
            <a:r>
              <a:rPr lang="en-US" b="1" dirty="0" smtClean="0">
                <a:solidFill>
                  <a:srgbClr val="8C0000"/>
                </a:solidFill>
                <a:latin typeface="Tahoma"/>
              </a:rPr>
              <a:t>wears out, </a:t>
            </a:r>
            <a:r>
              <a:rPr lang="en-US" dirty="0" smtClean="0">
                <a:solidFill>
                  <a:srgbClr val="8C0000"/>
                </a:solidFill>
                <a:latin typeface="Tahoma"/>
              </a:rPr>
              <a:t>high active energy</a:t>
            </a:r>
            <a:endParaRPr lang="en-US" dirty="0">
              <a:solidFill>
                <a:srgbClr val="8C0000"/>
              </a:solidFill>
              <a:latin typeface="Tahom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4113004" y="3140968"/>
            <a:ext cx="3273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92298" y="2045549"/>
            <a:ext cx="73538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303030"/>
                </a:solidFill>
                <a:latin typeface="Tahoma"/>
              </a:rPr>
              <a:t>PCM Ctrl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4113004" y="2564904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44847" y="2353804"/>
            <a:ext cx="78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DRAM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146" y="2364939"/>
            <a:ext cx="347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03030"/>
                </a:solidFill>
                <a:latin typeface="Tahoma"/>
              </a:rPr>
              <a:t>Phase Change Memory (or Tech. X)</a:t>
            </a:r>
            <a:endParaRPr lang="en-US" dirty="0">
              <a:solidFill>
                <a:srgbClr val="303030"/>
              </a:solidFill>
              <a:latin typeface="Tahom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9985" y="4542219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  <a:latin typeface="Tahoma"/>
              </a:rPr>
              <a:t>Hardware/software manage data allocation and movement </a:t>
            </a:r>
            <a:endParaRPr lang="en-US" sz="2400" dirty="0">
              <a:solidFill>
                <a:srgbClr val="000000"/>
              </a:solidFill>
              <a:latin typeface="Tahoma"/>
            </a:endParaRPr>
          </a:p>
          <a:p>
            <a:pPr algn="ctr"/>
            <a:r>
              <a:rPr lang="en-US" sz="2400" dirty="0">
                <a:solidFill>
                  <a:srgbClr val="008000"/>
                </a:solidFill>
                <a:latin typeface="Tahoma"/>
              </a:rPr>
              <a:t>t</a:t>
            </a:r>
            <a:r>
              <a:rPr lang="en-US" sz="2400" dirty="0" smtClean="0">
                <a:solidFill>
                  <a:srgbClr val="008000"/>
                </a:solidFill>
                <a:latin typeface="Tahoma"/>
              </a:rPr>
              <a:t>o achieve the best of multiple technologies</a:t>
            </a:r>
          </a:p>
        </p:txBody>
      </p:sp>
    </p:spTree>
    <p:extLst>
      <p:ext uri="{BB962C8B-B14F-4D97-AF65-F5344CB8AC3E}">
        <p14:creationId xmlns:p14="http://schemas.microsoft.com/office/powerpoint/2010/main" val="14047587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Option: DRAM as a Cache for PCM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PCM is main memory; DRAM caches memory rows/blocks</a:t>
            </a:r>
          </a:p>
          <a:p>
            <a:pPr lvl="1"/>
            <a:r>
              <a:rPr lang="en-US" dirty="0" smtClean="0"/>
              <a:t>Benefits: Reduced latency on DRAM cache hit; write filtering</a:t>
            </a:r>
          </a:p>
          <a:p>
            <a:r>
              <a:rPr lang="en-US" dirty="0" smtClean="0"/>
              <a:t>Memory controller hardware manages the DRAM cache</a:t>
            </a:r>
          </a:p>
          <a:p>
            <a:pPr lvl="1"/>
            <a:r>
              <a:rPr lang="en-US" dirty="0" smtClean="0"/>
              <a:t>Benefit: Eliminates system software overhead</a:t>
            </a:r>
          </a:p>
          <a:p>
            <a:endParaRPr lang="en-US" dirty="0" smtClean="0"/>
          </a:p>
          <a:p>
            <a:r>
              <a:rPr lang="en-US" dirty="0" smtClean="0"/>
              <a:t>Three issues:</a:t>
            </a:r>
          </a:p>
          <a:p>
            <a:pPr lvl="1"/>
            <a:r>
              <a:rPr lang="en-US" dirty="0" smtClean="0"/>
              <a:t>What data should be placed in DRAM versus kept in PCM?</a:t>
            </a:r>
          </a:p>
          <a:p>
            <a:pPr lvl="1"/>
            <a:r>
              <a:rPr lang="en-US" dirty="0" smtClean="0"/>
              <a:t>What is the granularity of data movement?</a:t>
            </a:r>
          </a:p>
          <a:p>
            <a:pPr lvl="1"/>
            <a:r>
              <a:rPr lang="en-US" dirty="0" smtClean="0"/>
              <a:t>How to design </a:t>
            </a:r>
            <a:r>
              <a:rPr lang="en-US" dirty="0"/>
              <a:t>a low-cost hardware</a:t>
            </a:r>
            <a:r>
              <a:rPr lang="en-US" dirty="0" smtClean="0"/>
              <a:t>-managed DRAM cache?</a:t>
            </a:r>
          </a:p>
          <a:p>
            <a:pPr lvl="1"/>
            <a:endParaRPr lang="en-US" dirty="0"/>
          </a:p>
          <a:p>
            <a:r>
              <a:rPr lang="en-US" dirty="0" smtClean="0"/>
              <a:t>Two idea directions:</a:t>
            </a:r>
          </a:p>
          <a:p>
            <a:pPr lvl="1"/>
            <a:r>
              <a:rPr lang="en-US" dirty="0" smtClean="0"/>
              <a:t>Locality-aware data placement </a:t>
            </a:r>
            <a:r>
              <a:rPr lang="en-US" sz="1600" b="1" dirty="0" smtClean="0">
                <a:solidFill>
                  <a:schemeClr val="tx2">
                    <a:lumMod val="75000"/>
                  </a:schemeClr>
                </a:solidFill>
              </a:rPr>
              <a:t>[Yoon+ , ICCD 2012]</a:t>
            </a:r>
          </a:p>
          <a:p>
            <a:pPr lvl="1"/>
            <a:r>
              <a:rPr lang="en-US" dirty="0" smtClean="0"/>
              <a:t>Cheap tag stores and dynamic granularity </a:t>
            </a:r>
            <a:r>
              <a:rPr lang="en-US" sz="1600" b="1" dirty="0" smtClean="0">
                <a:solidFill>
                  <a:srgbClr val="004D26"/>
                </a:solidFill>
              </a:rPr>
              <a:t>[Meza+, IEEE CAL 2012]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784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44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4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49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50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51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42352</TotalTime>
  <Words>3627</Words>
  <Application>Microsoft Macintosh PowerPoint</Application>
  <PresentationFormat>On-screen Show (4:3)</PresentationFormat>
  <Paragraphs>649</Paragraphs>
  <Slides>50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54</vt:i4>
      </vt:variant>
      <vt:variant>
        <vt:lpstr>Slide Titles</vt:lpstr>
      </vt:variant>
      <vt:variant>
        <vt:i4>50</vt:i4>
      </vt:variant>
    </vt:vector>
  </HeadingPairs>
  <TitlesOfParts>
    <vt:vector size="104" baseType="lpstr">
      <vt:lpstr>Edge</vt:lpstr>
      <vt:lpstr>1_Edge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17_Edge</vt:lpstr>
      <vt:lpstr>13_Edge</vt:lpstr>
      <vt:lpstr>18_Edge</vt:lpstr>
      <vt:lpstr>19_Edge</vt:lpstr>
      <vt:lpstr>22_Edge</vt:lpstr>
      <vt:lpstr>23_Edge</vt:lpstr>
      <vt:lpstr>25_Edge</vt:lpstr>
      <vt:lpstr>21_Edge</vt:lpstr>
      <vt:lpstr>24_Edge</vt:lpstr>
      <vt:lpstr>26_Edge</vt:lpstr>
      <vt:lpstr>27_Edge</vt:lpstr>
      <vt:lpstr>28_Edge</vt:lpstr>
      <vt:lpstr>29_Edge</vt:lpstr>
      <vt:lpstr>30_Edge</vt:lpstr>
      <vt:lpstr>31_Edge</vt:lpstr>
      <vt:lpstr>32_Edge</vt:lpstr>
      <vt:lpstr>33_Edge</vt:lpstr>
      <vt:lpstr>35_Edge</vt:lpstr>
      <vt:lpstr>34_Edge</vt:lpstr>
      <vt:lpstr>36_Edge</vt:lpstr>
      <vt:lpstr>37_Edge</vt:lpstr>
      <vt:lpstr>38_Edge</vt:lpstr>
      <vt:lpstr>39_Edge</vt:lpstr>
      <vt:lpstr>40_Edge</vt:lpstr>
      <vt:lpstr>41_Edge</vt:lpstr>
      <vt:lpstr>42_Edge</vt:lpstr>
      <vt:lpstr>43_Edge</vt:lpstr>
      <vt:lpstr>45_Edge</vt:lpstr>
      <vt:lpstr>46_Edge</vt:lpstr>
      <vt:lpstr>47_Edge</vt:lpstr>
      <vt:lpstr>SAFARI_Template</vt:lpstr>
      <vt:lpstr>2_Edge</vt:lpstr>
      <vt:lpstr>16_Edge</vt:lpstr>
      <vt:lpstr>44_Edge</vt:lpstr>
      <vt:lpstr>48_Edge</vt:lpstr>
      <vt:lpstr>49_Edge</vt:lpstr>
      <vt:lpstr>50_Edge</vt:lpstr>
      <vt:lpstr>51_Edge</vt:lpstr>
      <vt:lpstr>53_Edge</vt:lpstr>
      <vt:lpstr>Scalable Many-Core Memory Systems Lecture 3, Topic 2: Emerging Technologies and Hybrid Memories</vt:lpstr>
      <vt:lpstr>What Will You Learn in This Course?</vt:lpstr>
      <vt:lpstr>Readings and Videos</vt:lpstr>
      <vt:lpstr>Course Information</vt:lpstr>
      <vt:lpstr>Memory Lecture Videos</vt:lpstr>
      <vt:lpstr>Readings for Topic 1 (DRAM Scaling)</vt:lpstr>
      <vt:lpstr>Readings for Topic 2 (Emerging Technologies) </vt:lpstr>
      <vt:lpstr>Readings for Topic 3 (Memory QoS)</vt:lpstr>
      <vt:lpstr>Readings for Topic 3 (Memory QoS)</vt:lpstr>
      <vt:lpstr>Readings in Flash Memory</vt:lpstr>
      <vt:lpstr>Online Lectures and More Information</vt:lpstr>
      <vt:lpstr>Emerging Memory Technologies</vt:lpstr>
      <vt:lpstr>Agenda</vt:lpstr>
      <vt:lpstr>Major Trends Affecting Main Memory (I)</vt:lpstr>
      <vt:lpstr>Trends: Problems with DRAM as Main Memory</vt:lpstr>
      <vt:lpstr>Agenda</vt:lpstr>
      <vt:lpstr>Requirements from an Ideal Memory System</vt:lpstr>
      <vt:lpstr>Requirements from an Ideal Memory System</vt:lpstr>
      <vt:lpstr>Review: Solutions to the DRAM Scaling Problem</vt:lpstr>
      <vt:lpstr>Solution 1: Tolerate DRAM</vt:lpstr>
      <vt:lpstr>Solution 2: Emerging Memory Technologies</vt:lpstr>
      <vt:lpstr>Hybrid Memory Systems</vt:lpstr>
      <vt:lpstr>Agenda</vt:lpstr>
      <vt:lpstr>The Promise of Emerging Technologies</vt:lpstr>
      <vt:lpstr>Agenda</vt:lpstr>
      <vt:lpstr>Charge vs. Resistive Memories</vt:lpstr>
      <vt:lpstr>Limits of Charge Memory</vt:lpstr>
      <vt:lpstr>Emerging Resistive Memory Technologies</vt:lpstr>
      <vt:lpstr>What is Phase Change Memory?</vt:lpstr>
      <vt:lpstr>How Does PCM Work?</vt:lpstr>
      <vt:lpstr>Opportunity: PCM Advantages</vt:lpstr>
      <vt:lpstr>Phase Change Memory Properties</vt:lpstr>
      <vt:lpstr>PowerPoint Presentation</vt:lpstr>
      <vt:lpstr>Phase Change Memory Properties: Latency</vt:lpstr>
      <vt:lpstr>Phase Change Memory Properties</vt:lpstr>
      <vt:lpstr>Phase Change Memory: Pros and Cons</vt:lpstr>
      <vt:lpstr>PCM-based Main Memory: Research Challenges</vt:lpstr>
      <vt:lpstr>PCM-based Main Memory (I)</vt:lpstr>
      <vt:lpstr>Hybrid Memory Systems: Challenges </vt:lpstr>
      <vt:lpstr>PCM-based Main Memory (II)</vt:lpstr>
      <vt:lpstr>Aside: STT-RAM Basics</vt:lpstr>
      <vt:lpstr>Aside: STT MRAM: Pros and Cons</vt:lpstr>
      <vt:lpstr>Agenda</vt:lpstr>
      <vt:lpstr>An Initial Study: Replace DRAM with PCM</vt:lpstr>
      <vt:lpstr>Results: Naïve Replacement of DRAM with PCM</vt:lpstr>
      <vt:lpstr>Architecting PCM to Mitigate Shortcomings</vt:lpstr>
      <vt:lpstr>Results: Architected PCM as Main Memory </vt:lpstr>
      <vt:lpstr>Agenda</vt:lpstr>
      <vt:lpstr>Hybrid Memory Systems</vt:lpstr>
      <vt:lpstr>One Option: DRAM as a Cache for PCM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1675</cp:revision>
  <cp:lastPrinted>2010-05-26T16:43:32Z</cp:lastPrinted>
  <dcterms:created xsi:type="dcterms:W3CDTF">2010-10-08T20:41:54Z</dcterms:created>
  <dcterms:modified xsi:type="dcterms:W3CDTF">2013-07-17T20:04:22Z</dcterms:modified>
</cp:coreProperties>
</file>