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8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9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1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2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3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4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5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6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7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8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9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20.xml" ContentType="application/vnd.openxmlformats-officedocument.theme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21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22.xml" ContentType="application/vnd.openxmlformats-officedocument.theme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theme/theme23.xml" ContentType="application/vnd.openxmlformats-officedocument.theme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theme/theme24.xml" ContentType="application/vnd.openxmlformats-officedocument.theme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theme/theme25.xml" ContentType="application/vnd.openxmlformats-officedocument.theme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theme/theme26.xml" ContentType="application/vnd.openxmlformats-officedocument.theme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theme/theme27.xml" ContentType="application/vnd.openxmlformats-officedocument.theme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theme/theme28.xml" ContentType="application/vnd.openxmlformats-officedocument.theme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theme/theme29.xml" ContentType="application/vnd.openxmlformats-officedocument.theme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theme/theme30.xml" ContentType="application/vnd.openxmlformats-officedocument.theme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theme/theme31.xml" ContentType="application/vnd.openxmlformats-officedocument.theme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theme/theme32.xml" ContentType="application/vnd.openxmlformats-officedocument.theme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theme/theme33.xml" ContentType="application/vnd.openxmlformats-officedocument.theme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theme/theme34.xml" ContentType="application/vnd.openxmlformats-officedocument.theme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theme/theme35.xml" ContentType="application/vnd.openxmlformats-officedocument.theme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theme/theme36.xml" ContentType="application/vnd.openxmlformats-officedocument.theme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theme/theme37.xml" ContentType="application/vnd.openxmlformats-officedocument.theme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theme/theme38.xml" ContentType="application/vnd.openxmlformats-officedocument.theme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theme/theme39.xml" ContentType="application/vnd.openxmlformats-officedocument.theme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theme/theme40.xml" ContentType="application/vnd.openxmlformats-officedocument.theme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theme/theme41.xml" ContentType="application/vnd.openxmlformats-officedocument.theme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theme/theme42.xml" ContentType="application/vnd.openxmlformats-officedocument.theme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theme/theme43.xml" ContentType="application/vnd.openxmlformats-officedocument.theme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theme/theme44.xml" ContentType="application/vnd.openxmlformats-officedocument.theme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theme/theme45.xml" ContentType="application/vnd.openxmlformats-officedocument.theme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theme/theme46.xml" ContentType="application/vnd.openxmlformats-officedocument.theme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theme/theme47.xml" ContentType="application/vnd.openxmlformats-officedocument.theme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theme/theme48.xml" ContentType="application/vnd.openxmlformats-officedocument.theme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theme/theme49.xml" ContentType="application/vnd.openxmlformats-officedocument.theme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theme/theme50.xml" ContentType="application/vnd.openxmlformats-officedocument.theme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theme/theme51.xml" ContentType="application/vnd.openxmlformats-officedocument.theme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theme/theme52.xml" ContentType="application/vnd.openxmlformats-officedocument.theme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theme/theme53.xml" ContentType="application/vnd.openxmlformats-officedocument.theme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theme/theme54.xml" ContentType="application/vnd.openxmlformats-officedocument.theme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theme/theme55.xml" ContentType="application/vnd.openxmlformats-officedocument.theme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theme/theme56.xml" ContentType="application/vnd.openxmlformats-officedocument.theme+xml"/>
  <Override PartName="/ppt/theme/theme57.xml" ContentType="application/vnd.openxmlformats-officedocument.theme+xml"/>
  <Override PartName="/ppt/theme/theme58.xml" ContentType="application/vnd.openxmlformats-officedocument.theme+xml"/>
  <Override PartName="/ppt/theme/theme59.xml" ContentType="application/vnd.openxmlformats-officedocument.theme+xml"/>
  <Override PartName="/ppt/theme/theme60.xml" ContentType="application/vnd.openxmlformats-officedocument.theme+xml"/>
  <Override PartName="/ppt/theme/theme61.xml" ContentType="application/vnd.openxmlformats-officedocument.theme+xml"/>
  <Override PartName="/ppt/theme/theme6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embeddings/oleObject1.bin" ContentType="application/vnd.openxmlformats-officedocument.oleObject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812" r:id="rId3"/>
    <p:sldMasterId id="2147483824" r:id="rId4"/>
    <p:sldMasterId id="2147483836" r:id="rId5"/>
    <p:sldMasterId id="2147483848" r:id="rId6"/>
    <p:sldMasterId id="2147483860" r:id="rId7"/>
    <p:sldMasterId id="2147483872" r:id="rId8"/>
    <p:sldMasterId id="2147483909" r:id="rId9"/>
    <p:sldMasterId id="2147483924" r:id="rId10"/>
    <p:sldMasterId id="2147483936" r:id="rId11"/>
    <p:sldMasterId id="2147483948" r:id="rId12"/>
    <p:sldMasterId id="2147483977" r:id="rId13"/>
    <p:sldMasterId id="2147484002" r:id="rId14"/>
    <p:sldMasterId id="2147484062" r:id="rId15"/>
    <p:sldMasterId id="2147484074" r:id="rId16"/>
    <p:sldMasterId id="2147484087" r:id="rId17"/>
    <p:sldMasterId id="2147484099" r:id="rId18"/>
    <p:sldMasterId id="2147484111" r:id="rId19"/>
    <p:sldMasterId id="2147484195" r:id="rId20"/>
    <p:sldMasterId id="2147484245" r:id="rId21"/>
    <p:sldMasterId id="2147484281" r:id="rId22"/>
    <p:sldMasterId id="2147484306" r:id="rId23"/>
    <p:sldMasterId id="2147484354" r:id="rId24"/>
    <p:sldMasterId id="2147484366" r:id="rId25"/>
    <p:sldMasterId id="2147484378" r:id="rId26"/>
    <p:sldMasterId id="2147484402" r:id="rId27"/>
    <p:sldMasterId id="2147484414" r:id="rId28"/>
    <p:sldMasterId id="2147484450" r:id="rId29"/>
    <p:sldMasterId id="2147484462" r:id="rId30"/>
    <p:sldMasterId id="2147484474" r:id="rId31"/>
    <p:sldMasterId id="2147484486" r:id="rId32"/>
    <p:sldMasterId id="2147484534" r:id="rId33"/>
    <p:sldMasterId id="2147484546" r:id="rId34"/>
    <p:sldMasterId id="2147484558" r:id="rId35"/>
    <p:sldMasterId id="2147484630" r:id="rId36"/>
    <p:sldMasterId id="2147484642" r:id="rId37"/>
    <p:sldMasterId id="2147484666" r:id="rId38"/>
    <p:sldMasterId id="2147484679" r:id="rId39"/>
    <p:sldMasterId id="2147484691" r:id="rId40"/>
    <p:sldMasterId id="2147484704" r:id="rId41"/>
    <p:sldMasterId id="2147484716" r:id="rId42"/>
    <p:sldMasterId id="2147484730" r:id="rId43"/>
    <p:sldMasterId id="2147484743" r:id="rId44"/>
    <p:sldMasterId id="2147484755" r:id="rId45"/>
    <p:sldMasterId id="2147484768" r:id="rId46"/>
    <p:sldMasterId id="2147484780" r:id="rId47"/>
    <p:sldMasterId id="2147484792" r:id="rId48"/>
    <p:sldMasterId id="2147484804" r:id="rId49"/>
    <p:sldMasterId id="2147484816" r:id="rId50"/>
    <p:sldMasterId id="2147484828" r:id="rId51"/>
    <p:sldMasterId id="2147484840" r:id="rId52"/>
    <p:sldMasterId id="2147484853" r:id="rId53"/>
    <p:sldMasterId id="2147484865" r:id="rId54"/>
    <p:sldMasterId id="2147484877" r:id="rId55"/>
    <p:sldMasterId id="2147484903" r:id="rId56"/>
    <p:sldMasterId id="2147484917" r:id="rId57"/>
    <p:sldMasterId id="2147484920" r:id="rId58"/>
    <p:sldMasterId id="2147484948" r:id="rId59"/>
    <p:sldMasterId id="2147484951" r:id="rId60"/>
  </p:sldMasterIdLst>
  <p:notesMasterIdLst>
    <p:notesMasterId r:id="rId166"/>
  </p:notesMasterIdLst>
  <p:handoutMasterIdLst>
    <p:handoutMasterId r:id="rId167"/>
  </p:handoutMasterIdLst>
  <p:sldIdLst>
    <p:sldId id="1309" r:id="rId61"/>
    <p:sldId id="986" r:id="rId62"/>
    <p:sldId id="988" r:id="rId63"/>
    <p:sldId id="1554" r:id="rId64"/>
    <p:sldId id="1641" r:id="rId65"/>
    <p:sldId id="1642" r:id="rId66"/>
    <p:sldId id="1651" r:id="rId67"/>
    <p:sldId id="1645" r:id="rId68"/>
    <p:sldId id="1643" r:id="rId69"/>
    <p:sldId id="1644" r:id="rId70"/>
    <p:sldId id="1646" r:id="rId71"/>
    <p:sldId id="1647" r:id="rId72"/>
    <p:sldId id="1903" r:id="rId73"/>
    <p:sldId id="1649" r:id="rId74"/>
    <p:sldId id="1650" r:id="rId75"/>
    <p:sldId id="1652" r:id="rId76"/>
    <p:sldId id="1564" r:id="rId77"/>
    <p:sldId id="1653" r:id="rId78"/>
    <p:sldId id="1656" r:id="rId79"/>
    <p:sldId id="1959" r:id="rId80"/>
    <p:sldId id="1863" r:id="rId81"/>
    <p:sldId id="1864" r:id="rId82"/>
    <p:sldId id="1970" r:id="rId83"/>
    <p:sldId id="1865" r:id="rId84"/>
    <p:sldId id="1667" r:id="rId85"/>
    <p:sldId id="1666" r:id="rId86"/>
    <p:sldId id="1866" r:id="rId87"/>
    <p:sldId id="1868" r:id="rId88"/>
    <p:sldId id="1867" r:id="rId89"/>
    <p:sldId id="1669" r:id="rId90"/>
    <p:sldId id="1655" r:id="rId91"/>
    <p:sldId id="1670" r:id="rId92"/>
    <p:sldId id="1671" r:id="rId93"/>
    <p:sldId id="1723" r:id="rId94"/>
    <p:sldId id="1724" r:id="rId95"/>
    <p:sldId id="1725" r:id="rId96"/>
    <p:sldId id="1726" r:id="rId97"/>
    <p:sldId id="1977" r:id="rId98"/>
    <p:sldId id="1745" r:id="rId99"/>
    <p:sldId id="1727" r:id="rId100"/>
    <p:sldId id="1734" r:id="rId101"/>
    <p:sldId id="1736" r:id="rId102"/>
    <p:sldId id="1739" r:id="rId103"/>
    <p:sldId id="1740" r:id="rId104"/>
    <p:sldId id="1742" r:id="rId105"/>
    <p:sldId id="1743" r:id="rId106"/>
    <p:sldId id="1744" r:id="rId107"/>
    <p:sldId id="1684" r:id="rId108"/>
    <p:sldId id="1685" r:id="rId109"/>
    <p:sldId id="1687" r:id="rId110"/>
    <p:sldId id="1688" r:id="rId111"/>
    <p:sldId id="1689" r:id="rId112"/>
    <p:sldId id="1690" r:id="rId113"/>
    <p:sldId id="1691" r:id="rId114"/>
    <p:sldId id="1692" r:id="rId115"/>
    <p:sldId id="1693" r:id="rId116"/>
    <p:sldId id="1694" r:id="rId117"/>
    <p:sldId id="1695" r:id="rId118"/>
    <p:sldId id="1696" r:id="rId119"/>
    <p:sldId id="1697" r:id="rId120"/>
    <p:sldId id="1698" r:id="rId121"/>
    <p:sldId id="1699" r:id="rId122"/>
    <p:sldId id="1700" r:id="rId123"/>
    <p:sldId id="1701" r:id="rId124"/>
    <p:sldId id="1702" r:id="rId125"/>
    <p:sldId id="1703" r:id="rId126"/>
    <p:sldId id="1704" r:id="rId127"/>
    <p:sldId id="1705" r:id="rId128"/>
    <p:sldId id="1706" r:id="rId129"/>
    <p:sldId id="1707" r:id="rId130"/>
    <p:sldId id="1708" r:id="rId131"/>
    <p:sldId id="1709" r:id="rId132"/>
    <p:sldId id="1710" r:id="rId133"/>
    <p:sldId id="1711" r:id="rId134"/>
    <p:sldId id="1712" r:id="rId135"/>
    <p:sldId id="1713" r:id="rId136"/>
    <p:sldId id="1714" r:id="rId137"/>
    <p:sldId id="1715" r:id="rId138"/>
    <p:sldId id="1716" r:id="rId139"/>
    <p:sldId id="1717" r:id="rId140"/>
    <p:sldId id="1719" r:id="rId141"/>
    <p:sldId id="1720" r:id="rId142"/>
    <p:sldId id="1721" r:id="rId143"/>
    <p:sldId id="1722" r:id="rId144"/>
    <p:sldId id="1746" r:id="rId145"/>
    <p:sldId id="1747" r:id="rId146"/>
    <p:sldId id="1748" r:id="rId147"/>
    <p:sldId id="1755" r:id="rId148"/>
    <p:sldId id="1756" r:id="rId149"/>
    <p:sldId id="1757" r:id="rId150"/>
    <p:sldId id="1758" r:id="rId151"/>
    <p:sldId id="1760" r:id="rId152"/>
    <p:sldId id="1761" r:id="rId153"/>
    <p:sldId id="1762" r:id="rId154"/>
    <p:sldId id="1763" r:id="rId155"/>
    <p:sldId id="1764" r:id="rId156"/>
    <p:sldId id="1765" r:id="rId157"/>
    <p:sldId id="1766" r:id="rId158"/>
    <p:sldId id="1767" r:id="rId159"/>
    <p:sldId id="1978" r:id="rId160"/>
    <p:sldId id="1769" r:id="rId161"/>
    <p:sldId id="1770" r:id="rId162"/>
    <p:sldId id="1771" r:id="rId163"/>
    <p:sldId id="1772" r:id="rId164"/>
    <p:sldId id="1768" r:id="rId16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55D6"/>
    <a:srgbClr val="8C0000"/>
    <a:srgbClr val="663D63"/>
    <a:srgbClr val="66FF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273" autoAdjust="0"/>
    <p:restoredTop sz="99219" autoAdjust="0"/>
  </p:normalViewPr>
  <p:slideViewPr>
    <p:cSldViewPr>
      <p:cViewPr varScale="1">
        <p:scale>
          <a:sx n="83" d="100"/>
          <a:sy n="83" d="100"/>
        </p:scale>
        <p:origin x="-49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14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064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42" Type="http://schemas.openxmlformats.org/officeDocument/2006/relationships/slide" Target="slides/slide82.xml"/><Relationship Id="rId143" Type="http://schemas.openxmlformats.org/officeDocument/2006/relationships/slide" Target="slides/slide83.xml"/><Relationship Id="rId144" Type="http://schemas.openxmlformats.org/officeDocument/2006/relationships/slide" Target="slides/slide84.xml"/><Relationship Id="rId145" Type="http://schemas.openxmlformats.org/officeDocument/2006/relationships/slide" Target="slides/slide85.xml"/><Relationship Id="rId146" Type="http://schemas.openxmlformats.org/officeDocument/2006/relationships/slide" Target="slides/slide86.xml"/><Relationship Id="rId147" Type="http://schemas.openxmlformats.org/officeDocument/2006/relationships/slide" Target="slides/slide87.xml"/><Relationship Id="rId148" Type="http://schemas.openxmlformats.org/officeDocument/2006/relationships/slide" Target="slides/slide88.xml"/><Relationship Id="rId149" Type="http://schemas.openxmlformats.org/officeDocument/2006/relationships/slide" Target="slides/slide89.xml"/><Relationship Id="rId40" Type="http://schemas.openxmlformats.org/officeDocument/2006/relationships/slideMaster" Target="slideMasters/slideMaster40.xml"/><Relationship Id="rId41" Type="http://schemas.openxmlformats.org/officeDocument/2006/relationships/slideMaster" Target="slideMasters/slideMaster41.xml"/><Relationship Id="rId42" Type="http://schemas.openxmlformats.org/officeDocument/2006/relationships/slideMaster" Target="slideMasters/slideMaster42.xml"/><Relationship Id="rId43" Type="http://schemas.openxmlformats.org/officeDocument/2006/relationships/slideMaster" Target="slideMasters/slideMaster43.xml"/><Relationship Id="rId44" Type="http://schemas.openxmlformats.org/officeDocument/2006/relationships/slideMaster" Target="slideMasters/slideMaster44.xml"/><Relationship Id="rId45" Type="http://schemas.openxmlformats.org/officeDocument/2006/relationships/slideMaster" Target="slideMasters/slideMaster45.xml"/><Relationship Id="rId46" Type="http://schemas.openxmlformats.org/officeDocument/2006/relationships/slideMaster" Target="slideMasters/slideMaster46.xml"/><Relationship Id="rId47" Type="http://schemas.openxmlformats.org/officeDocument/2006/relationships/slideMaster" Target="slideMasters/slideMaster47.xml"/><Relationship Id="rId48" Type="http://schemas.openxmlformats.org/officeDocument/2006/relationships/slideMaster" Target="slideMasters/slideMaster48.xml"/><Relationship Id="rId49" Type="http://schemas.openxmlformats.org/officeDocument/2006/relationships/slideMaster" Target="slideMasters/slideMaster49.xml"/><Relationship Id="rId80" Type="http://schemas.openxmlformats.org/officeDocument/2006/relationships/slide" Target="slides/slide20.xml"/><Relationship Id="rId81" Type="http://schemas.openxmlformats.org/officeDocument/2006/relationships/slide" Target="slides/slide21.xml"/><Relationship Id="rId82" Type="http://schemas.openxmlformats.org/officeDocument/2006/relationships/slide" Target="slides/slide22.xml"/><Relationship Id="rId83" Type="http://schemas.openxmlformats.org/officeDocument/2006/relationships/slide" Target="slides/slide23.xml"/><Relationship Id="rId84" Type="http://schemas.openxmlformats.org/officeDocument/2006/relationships/slide" Target="slides/slide24.xml"/><Relationship Id="rId85" Type="http://schemas.openxmlformats.org/officeDocument/2006/relationships/slide" Target="slides/slide25.xml"/><Relationship Id="rId86" Type="http://schemas.openxmlformats.org/officeDocument/2006/relationships/slide" Target="slides/slide26.xml"/><Relationship Id="rId87" Type="http://schemas.openxmlformats.org/officeDocument/2006/relationships/slide" Target="slides/slide27.xml"/><Relationship Id="rId88" Type="http://schemas.openxmlformats.org/officeDocument/2006/relationships/slide" Target="slides/slide28.xml"/><Relationship Id="rId89" Type="http://schemas.openxmlformats.org/officeDocument/2006/relationships/slide" Target="slides/slide29.xml"/><Relationship Id="rId110" Type="http://schemas.openxmlformats.org/officeDocument/2006/relationships/slide" Target="slides/slide50.xml"/><Relationship Id="rId111" Type="http://schemas.openxmlformats.org/officeDocument/2006/relationships/slide" Target="slides/slide51.xml"/><Relationship Id="rId112" Type="http://schemas.openxmlformats.org/officeDocument/2006/relationships/slide" Target="slides/slide52.xml"/><Relationship Id="rId113" Type="http://schemas.openxmlformats.org/officeDocument/2006/relationships/slide" Target="slides/slide53.xml"/><Relationship Id="rId114" Type="http://schemas.openxmlformats.org/officeDocument/2006/relationships/slide" Target="slides/slide54.xml"/><Relationship Id="rId115" Type="http://schemas.openxmlformats.org/officeDocument/2006/relationships/slide" Target="slides/slide55.xml"/><Relationship Id="rId116" Type="http://schemas.openxmlformats.org/officeDocument/2006/relationships/slide" Target="slides/slide56.xml"/><Relationship Id="rId117" Type="http://schemas.openxmlformats.org/officeDocument/2006/relationships/slide" Target="slides/slide57.xml"/><Relationship Id="rId118" Type="http://schemas.openxmlformats.org/officeDocument/2006/relationships/slide" Target="slides/slide58.xml"/><Relationship Id="rId119" Type="http://schemas.openxmlformats.org/officeDocument/2006/relationships/slide" Target="slides/slide59.xml"/><Relationship Id="rId150" Type="http://schemas.openxmlformats.org/officeDocument/2006/relationships/slide" Target="slides/slide90.xml"/><Relationship Id="rId151" Type="http://schemas.openxmlformats.org/officeDocument/2006/relationships/slide" Target="slides/slide91.xml"/><Relationship Id="rId152" Type="http://schemas.openxmlformats.org/officeDocument/2006/relationships/slide" Target="slides/slide92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153" Type="http://schemas.openxmlformats.org/officeDocument/2006/relationships/slide" Target="slides/slide93.xml"/><Relationship Id="rId154" Type="http://schemas.openxmlformats.org/officeDocument/2006/relationships/slide" Target="slides/slide94.xml"/><Relationship Id="rId155" Type="http://schemas.openxmlformats.org/officeDocument/2006/relationships/slide" Target="slides/slide95.xml"/><Relationship Id="rId156" Type="http://schemas.openxmlformats.org/officeDocument/2006/relationships/slide" Target="slides/slide96.xml"/><Relationship Id="rId157" Type="http://schemas.openxmlformats.org/officeDocument/2006/relationships/slide" Target="slides/slide97.xml"/><Relationship Id="rId158" Type="http://schemas.openxmlformats.org/officeDocument/2006/relationships/slide" Target="slides/slide98.xml"/><Relationship Id="rId159" Type="http://schemas.openxmlformats.org/officeDocument/2006/relationships/slide" Target="slides/slide99.xml"/><Relationship Id="rId50" Type="http://schemas.openxmlformats.org/officeDocument/2006/relationships/slideMaster" Target="slideMasters/slideMaster50.xml"/><Relationship Id="rId51" Type="http://schemas.openxmlformats.org/officeDocument/2006/relationships/slideMaster" Target="slideMasters/slideMaster51.xml"/><Relationship Id="rId52" Type="http://schemas.openxmlformats.org/officeDocument/2006/relationships/slideMaster" Target="slideMasters/slideMaster52.xml"/><Relationship Id="rId53" Type="http://schemas.openxmlformats.org/officeDocument/2006/relationships/slideMaster" Target="slideMasters/slideMaster53.xml"/><Relationship Id="rId54" Type="http://schemas.openxmlformats.org/officeDocument/2006/relationships/slideMaster" Target="slideMasters/slideMaster54.xml"/><Relationship Id="rId55" Type="http://schemas.openxmlformats.org/officeDocument/2006/relationships/slideMaster" Target="slideMasters/slideMaster55.xml"/><Relationship Id="rId56" Type="http://schemas.openxmlformats.org/officeDocument/2006/relationships/slideMaster" Target="slideMasters/slideMaster56.xml"/><Relationship Id="rId57" Type="http://schemas.openxmlformats.org/officeDocument/2006/relationships/slideMaster" Target="slideMasters/slideMaster57.xml"/><Relationship Id="rId58" Type="http://schemas.openxmlformats.org/officeDocument/2006/relationships/slideMaster" Target="slideMasters/slideMaster58.xml"/><Relationship Id="rId59" Type="http://schemas.openxmlformats.org/officeDocument/2006/relationships/slideMaster" Target="slideMasters/slideMaster59.xml"/><Relationship Id="rId90" Type="http://schemas.openxmlformats.org/officeDocument/2006/relationships/slide" Target="slides/slide30.xml"/><Relationship Id="rId91" Type="http://schemas.openxmlformats.org/officeDocument/2006/relationships/slide" Target="slides/slide31.xml"/><Relationship Id="rId92" Type="http://schemas.openxmlformats.org/officeDocument/2006/relationships/slide" Target="slides/slide32.xml"/><Relationship Id="rId93" Type="http://schemas.openxmlformats.org/officeDocument/2006/relationships/slide" Target="slides/slide33.xml"/><Relationship Id="rId94" Type="http://schemas.openxmlformats.org/officeDocument/2006/relationships/slide" Target="slides/slide34.xml"/><Relationship Id="rId95" Type="http://schemas.openxmlformats.org/officeDocument/2006/relationships/slide" Target="slides/slide35.xml"/><Relationship Id="rId96" Type="http://schemas.openxmlformats.org/officeDocument/2006/relationships/slide" Target="slides/slide36.xml"/><Relationship Id="rId97" Type="http://schemas.openxmlformats.org/officeDocument/2006/relationships/slide" Target="slides/slide37.xml"/><Relationship Id="rId98" Type="http://schemas.openxmlformats.org/officeDocument/2006/relationships/slide" Target="slides/slide38.xml"/><Relationship Id="rId99" Type="http://schemas.openxmlformats.org/officeDocument/2006/relationships/slide" Target="slides/slide39.xml"/><Relationship Id="rId120" Type="http://schemas.openxmlformats.org/officeDocument/2006/relationships/slide" Target="slides/slide60.xml"/><Relationship Id="rId121" Type="http://schemas.openxmlformats.org/officeDocument/2006/relationships/slide" Target="slides/slide61.xml"/><Relationship Id="rId122" Type="http://schemas.openxmlformats.org/officeDocument/2006/relationships/slide" Target="slides/slide62.xml"/><Relationship Id="rId123" Type="http://schemas.openxmlformats.org/officeDocument/2006/relationships/slide" Target="slides/slide63.xml"/><Relationship Id="rId124" Type="http://schemas.openxmlformats.org/officeDocument/2006/relationships/slide" Target="slides/slide64.xml"/><Relationship Id="rId125" Type="http://schemas.openxmlformats.org/officeDocument/2006/relationships/slide" Target="slides/slide65.xml"/><Relationship Id="rId126" Type="http://schemas.openxmlformats.org/officeDocument/2006/relationships/slide" Target="slides/slide66.xml"/><Relationship Id="rId127" Type="http://schemas.openxmlformats.org/officeDocument/2006/relationships/slide" Target="slides/slide67.xml"/><Relationship Id="rId128" Type="http://schemas.openxmlformats.org/officeDocument/2006/relationships/slide" Target="slides/slide68.xml"/><Relationship Id="rId129" Type="http://schemas.openxmlformats.org/officeDocument/2006/relationships/slide" Target="slides/slide69.xml"/><Relationship Id="rId160" Type="http://schemas.openxmlformats.org/officeDocument/2006/relationships/slide" Target="slides/slide100.xml"/><Relationship Id="rId161" Type="http://schemas.openxmlformats.org/officeDocument/2006/relationships/slide" Target="slides/slide101.xml"/><Relationship Id="rId162" Type="http://schemas.openxmlformats.org/officeDocument/2006/relationships/slide" Target="slides/slide102.xml"/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163" Type="http://schemas.openxmlformats.org/officeDocument/2006/relationships/slide" Target="slides/slide103.xml"/><Relationship Id="rId164" Type="http://schemas.openxmlformats.org/officeDocument/2006/relationships/slide" Target="slides/slide104.xml"/><Relationship Id="rId165" Type="http://schemas.openxmlformats.org/officeDocument/2006/relationships/slide" Target="slides/slide105.xml"/><Relationship Id="rId166" Type="http://schemas.openxmlformats.org/officeDocument/2006/relationships/notesMaster" Target="notesMasters/notesMaster1.xml"/><Relationship Id="rId167" Type="http://schemas.openxmlformats.org/officeDocument/2006/relationships/handoutMaster" Target="handoutMasters/handoutMaster1.xml"/><Relationship Id="rId168" Type="http://schemas.openxmlformats.org/officeDocument/2006/relationships/printerSettings" Target="printerSettings/printerSettings1.bin"/><Relationship Id="rId169" Type="http://schemas.openxmlformats.org/officeDocument/2006/relationships/presProps" Target="presProps.xml"/><Relationship Id="rId60" Type="http://schemas.openxmlformats.org/officeDocument/2006/relationships/slideMaster" Target="slideMasters/slideMaster60.xml"/><Relationship Id="rId61" Type="http://schemas.openxmlformats.org/officeDocument/2006/relationships/slide" Target="slides/slide1.xml"/><Relationship Id="rId62" Type="http://schemas.openxmlformats.org/officeDocument/2006/relationships/slide" Target="slides/slide2.xml"/><Relationship Id="rId63" Type="http://schemas.openxmlformats.org/officeDocument/2006/relationships/slide" Target="slides/slide3.xml"/><Relationship Id="rId64" Type="http://schemas.openxmlformats.org/officeDocument/2006/relationships/slide" Target="slides/slide4.xml"/><Relationship Id="rId65" Type="http://schemas.openxmlformats.org/officeDocument/2006/relationships/slide" Target="slides/slide5.xml"/><Relationship Id="rId66" Type="http://schemas.openxmlformats.org/officeDocument/2006/relationships/slide" Target="slides/slide6.xml"/><Relationship Id="rId67" Type="http://schemas.openxmlformats.org/officeDocument/2006/relationships/slide" Target="slides/slide7.xml"/><Relationship Id="rId68" Type="http://schemas.openxmlformats.org/officeDocument/2006/relationships/slide" Target="slides/slide8.xml"/><Relationship Id="rId69" Type="http://schemas.openxmlformats.org/officeDocument/2006/relationships/slide" Target="slides/slide9.xml"/><Relationship Id="rId130" Type="http://schemas.openxmlformats.org/officeDocument/2006/relationships/slide" Target="slides/slide70.xml"/><Relationship Id="rId131" Type="http://schemas.openxmlformats.org/officeDocument/2006/relationships/slide" Target="slides/slide71.xml"/><Relationship Id="rId132" Type="http://schemas.openxmlformats.org/officeDocument/2006/relationships/slide" Target="slides/slide72.xml"/><Relationship Id="rId133" Type="http://schemas.openxmlformats.org/officeDocument/2006/relationships/slide" Target="slides/slide73.xml"/><Relationship Id="rId134" Type="http://schemas.openxmlformats.org/officeDocument/2006/relationships/slide" Target="slides/slide74.xml"/><Relationship Id="rId135" Type="http://schemas.openxmlformats.org/officeDocument/2006/relationships/slide" Target="slides/slide75.xml"/><Relationship Id="rId136" Type="http://schemas.openxmlformats.org/officeDocument/2006/relationships/slide" Target="slides/slide76.xml"/><Relationship Id="rId137" Type="http://schemas.openxmlformats.org/officeDocument/2006/relationships/slide" Target="slides/slide77.xml"/><Relationship Id="rId138" Type="http://schemas.openxmlformats.org/officeDocument/2006/relationships/slide" Target="slides/slide78.xml"/><Relationship Id="rId139" Type="http://schemas.openxmlformats.org/officeDocument/2006/relationships/slide" Target="slides/slide79.xml"/><Relationship Id="rId170" Type="http://schemas.openxmlformats.org/officeDocument/2006/relationships/viewProps" Target="viewProps.xml"/><Relationship Id="rId171" Type="http://schemas.openxmlformats.org/officeDocument/2006/relationships/theme" Target="theme/theme1.xml"/><Relationship Id="rId172" Type="http://schemas.openxmlformats.org/officeDocument/2006/relationships/tableStyles" Target="tableStyles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Master" Target="slideMasters/slideMaster32.xml"/><Relationship Id="rId33" Type="http://schemas.openxmlformats.org/officeDocument/2006/relationships/slideMaster" Target="slideMasters/slideMaster33.xml"/><Relationship Id="rId34" Type="http://schemas.openxmlformats.org/officeDocument/2006/relationships/slideMaster" Target="slideMasters/slideMaster34.xml"/><Relationship Id="rId35" Type="http://schemas.openxmlformats.org/officeDocument/2006/relationships/slideMaster" Target="slideMasters/slideMaster35.xml"/><Relationship Id="rId36" Type="http://schemas.openxmlformats.org/officeDocument/2006/relationships/slideMaster" Target="slideMasters/slideMaster36.xml"/><Relationship Id="rId37" Type="http://schemas.openxmlformats.org/officeDocument/2006/relationships/slideMaster" Target="slideMasters/slideMaster37.xml"/><Relationship Id="rId38" Type="http://schemas.openxmlformats.org/officeDocument/2006/relationships/slideMaster" Target="slideMasters/slideMaster38.xml"/><Relationship Id="rId39" Type="http://schemas.openxmlformats.org/officeDocument/2006/relationships/slideMaster" Target="slideMasters/slideMaster39.xml"/><Relationship Id="rId70" Type="http://schemas.openxmlformats.org/officeDocument/2006/relationships/slide" Target="slides/slide10.xml"/><Relationship Id="rId71" Type="http://schemas.openxmlformats.org/officeDocument/2006/relationships/slide" Target="slides/slide11.xml"/><Relationship Id="rId72" Type="http://schemas.openxmlformats.org/officeDocument/2006/relationships/slide" Target="slides/slide12.xml"/><Relationship Id="rId73" Type="http://schemas.openxmlformats.org/officeDocument/2006/relationships/slide" Target="slides/slide13.xml"/><Relationship Id="rId74" Type="http://schemas.openxmlformats.org/officeDocument/2006/relationships/slide" Target="slides/slide14.xml"/><Relationship Id="rId75" Type="http://schemas.openxmlformats.org/officeDocument/2006/relationships/slide" Target="slides/slide15.xml"/><Relationship Id="rId76" Type="http://schemas.openxmlformats.org/officeDocument/2006/relationships/slide" Target="slides/slide16.xml"/><Relationship Id="rId77" Type="http://schemas.openxmlformats.org/officeDocument/2006/relationships/slide" Target="slides/slide17.xml"/><Relationship Id="rId78" Type="http://schemas.openxmlformats.org/officeDocument/2006/relationships/slide" Target="slides/slide18.xml"/><Relationship Id="rId7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100" Type="http://schemas.openxmlformats.org/officeDocument/2006/relationships/slide" Target="slides/slide40.xml"/><Relationship Id="rId101" Type="http://schemas.openxmlformats.org/officeDocument/2006/relationships/slide" Target="slides/slide41.xml"/><Relationship Id="rId102" Type="http://schemas.openxmlformats.org/officeDocument/2006/relationships/slide" Target="slides/slide42.xml"/><Relationship Id="rId103" Type="http://schemas.openxmlformats.org/officeDocument/2006/relationships/slide" Target="slides/slide43.xml"/><Relationship Id="rId104" Type="http://schemas.openxmlformats.org/officeDocument/2006/relationships/slide" Target="slides/slide44.xml"/><Relationship Id="rId105" Type="http://schemas.openxmlformats.org/officeDocument/2006/relationships/slide" Target="slides/slide45.xml"/><Relationship Id="rId106" Type="http://schemas.openxmlformats.org/officeDocument/2006/relationships/slide" Target="slides/slide46.xml"/><Relationship Id="rId107" Type="http://schemas.openxmlformats.org/officeDocument/2006/relationships/slide" Target="slides/slide47.xml"/><Relationship Id="rId108" Type="http://schemas.openxmlformats.org/officeDocument/2006/relationships/slide" Target="slides/slide48.xml"/><Relationship Id="rId109" Type="http://schemas.openxmlformats.org/officeDocument/2006/relationships/slide" Target="slides/slide49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140" Type="http://schemas.openxmlformats.org/officeDocument/2006/relationships/slide" Target="slides/slide80.xml"/><Relationship Id="rId141" Type="http://schemas.openxmlformats.org/officeDocument/2006/relationships/slide" Target="slides/slide8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7/8/13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7/8/13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7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Even if DRAM continues to scale there could be benefits to examining and enabling</a:t>
            </a:r>
            <a:r>
              <a:rPr lang="en-US" baseline="0" dirty="0" smtClean="0"/>
              <a:t> these new technologies.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968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433A3D9-BADB-734B-A983-EA6AF1EA18FE}" type="slidenum">
              <a:rPr lang="en-US" sz="1200">
                <a:solidFill>
                  <a:prstClr val="black"/>
                </a:solidFill>
                <a:cs typeface="Arial" charset="0"/>
              </a:rPr>
              <a:pPr eaLnBrk="1" hangingPunct="1"/>
              <a:t>21</a:t>
            </a:fld>
            <a:endParaRPr lang="en-US" sz="120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433A3D9-BADB-734B-A983-EA6AF1EA18FE}" type="slidenum">
              <a:rPr lang="en-US" sz="1200">
                <a:solidFill>
                  <a:prstClr val="black"/>
                </a:solidFill>
                <a:cs typeface="Arial" charset="0"/>
              </a:rPr>
              <a:pPr eaLnBrk="1" hangingPunct="1"/>
              <a:t>32</a:t>
            </a:fld>
            <a:endParaRPr lang="en-US" sz="120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800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1280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CD01923-8544-A843-A470-FBF262268D69}" type="slidenum">
              <a:rPr lang="en-US" sz="1200">
                <a:solidFill>
                  <a:prstClr val="black"/>
                </a:solidFill>
                <a:latin typeface="Calibri" charset="0"/>
                <a:cs typeface="Arial" charset="0"/>
              </a:rPr>
              <a:pPr eaLnBrk="1" hangingPunct="1"/>
              <a:t>37</a:t>
            </a:fld>
            <a:endParaRPr lang="en-US" sz="120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B348A69-22FC-0448-BA8C-D2010BAF903A}" type="slidenum">
              <a:rPr lang="en-US" sz="1200">
                <a:solidFill>
                  <a:prstClr val="black"/>
                </a:solidFill>
                <a:cs typeface="Arial" charset="0"/>
              </a:rPr>
              <a:pPr eaLnBrk="1" hangingPunct="1"/>
              <a:t>48</a:t>
            </a:fld>
            <a:endParaRPr lang="en-US" sz="120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3410DDB-86CE-664C-ACF0-D7E5683DF526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61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6210F24-A6EB-F94F-A71B-7C043DAEB347}" type="slidenum">
              <a:rPr lang="en-US" sz="1200">
                <a:solidFill>
                  <a:prstClr val="black"/>
                </a:solidFill>
                <a:latin typeface="Calibri" charset="0"/>
                <a:cs typeface="Arial" charset="0"/>
              </a:rPr>
              <a:pPr eaLnBrk="1" hangingPunct="1"/>
              <a:t>88</a:t>
            </a:fld>
            <a:endParaRPr lang="en-US" sz="120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3410DDB-86CE-664C-ACF0-D7E5683DF526}" type="slidenum">
              <a:rPr lang="en-US" sz="1200">
                <a:solidFill>
                  <a:srgbClr val="000000"/>
                </a:solidFill>
                <a:cs typeface="Arial" charset="0"/>
              </a:rPr>
              <a:pPr eaLnBrk="1" hangingPunct="1"/>
              <a:t>100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6.png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Relationship Id="rId2" Type="http://schemas.openxmlformats.org/officeDocument/2006/relationships/image" Target="../media/image1.png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Relationship Id="rId2" Type="http://schemas.openxmlformats.org/officeDocument/2006/relationships/image" Target="../media/image1.png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Relationship Id="rId2" Type="http://schemas.openxmlformats.org/officeDocument/2006/relationships/image" Target="../media/image1.png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375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5949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63788"/>
      </p:ext>
    </p:extLst>
  </p:cSld>
  <p:clrMapOvr>
    <a:masterClrMapping/>
  </p:clrMapOvr>
  <p:transition xmlns:p14="http://schemas.microsoft.com/office/powerpoint/2010/main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97620"/>
      </p:ext>
    </p:extLst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14348"/>
      </p:ext>
    </p:extLst>
  </p:cSld>
  <p:clrMapOvr>
    <a:masterClrMapping/>
  </p:clrMapOvr>
  <p:transition xmlns:p14="http://schemas.microsoft.com/office/powerpoint/2010/main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63103"/>
      </p:ext>
    </p:extLst>
  </p:cSld>
  <p:clrMapOvr>
    <a:masterClrMapping/>
  </p:clrMapOvr>
  <p:transition xmlns:p14="http://schemas.microsoft.com/office/powerpoint/2010/main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63028"/>
      </p:ext>
    </p:extLst>
  </p:cSld>
  <p:clrMapOvr>
    <a:masterClrMapping/>
  </p:clrMapOvr>
  <p:transition xmlns:p14="http://schemas.microsoft.com/office/powerpoint/2010/main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7853"/>
      </p:ext>
    </p:extLst>
  </p:cSld>
  <p:clrMapOvr>
    <a:masterClrMapping/>
  </p:clrMapOvr>
  <p:transition xmlns:p14="http://schemas.microsoft.com/office/powerpoint/2010/main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889560"/>
      </p:ext>
    </p:extLst>
  </p:cSld>
  <p:clrMapOvr>
    <a:masterClrMapping/>
  </p:clrMapOvr>
  <p:transition xmlns:p14="http://schemas.microsoft.com/office/powerpoint/2010/main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58197"/>
      </p:ext>
    </p:extLst>
  </p:cSld>
  <p:clrMapOvr>
    <a:masterClrMapping/>
  </p:clrMapOvr>
  <p:transition xmlns:p14="http://schemas.microsoft.com/office/powerpoint/2010/main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21076"/>
      </p:ext>
    </p:extLst>
  </p:cSld>
  <p:clrMapOvr>
    <a:masterClrMapping/>
  </p:clrMapOvr>
  <p:transition xmlns:p14="http://schemas.microsoft.com/office/powerpoint/2010/main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3992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945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93300"/>
      </p:ext>
    </p:extLst>
  </p:cSld>
  <p:clrMapOvr>
    <a:masterClrMapping/>
  </p:clrMapOvr>
  <p:transition xmlns:p14="http://schemas.microsoft.com/office/powerpoint/2010/main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59205"/>
      </p:ext>
    </p:extLst>
  </p:cSld>
  <p:clrMapOvr>
    <a:masterClrMapping/>
  </p:clrMapOvr>
  <p:transition xmlns:p14="http://schemas.microsoft.com/office/powerpoint/2010/main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80221"/>
      </p:ext>
    </p:extLst>
  </p:cSld>
  <p:clrMapOvr>
    <a:masterClrMapping/>
  </p:clrMapOvr>
  <p:transition xmlns:p14="http://schemas.microsoft.com/office/powerpoint/2010/main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32104"/>
      </p:ext>
    </p:extLst>
  </p:cSld>
  <p:clrMapOvr>
    <a:masterClrMapping/>
  </p:clrMapOvr>
  <p:transition xmlns:p14="http://schemas.microsoft.com/office/powerpoint/2010/main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26866"/>
      </p:ext>
    </p:extLst>
  </p:cSld>
  <p:clrMapOvr>
    <a:masterClrMapping/>
  </p:clrMapOvr>
  <p:transition xmlns:p14="http://schemas.microsoft.com/office/powerpoint/2010/main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71892"/>
      </p:ext>
    </p:extLst>
  </p:cSld>
  <p:clrMapOvr>
    <a:masterClrMapping/>
  </p:clrMapOvr>
  <p:transition xmlns:p14="http://schemas.microsoft.com/office/powerpoint/2010/main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55826"/>
      </p:ext>
    </p:extLst>
  </p:cSld>
  <p:clrMapOvr>
    <a:masterClrMapping/>
  </p:clrMapOvr>
  <p:transition xmlns:p14="http://schemas.microsoft.com/office/powerpoint/2010/main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57697"/>
      </p:ext>
    </p:extLst>
  </p:cSld>
  <p:clrMapOvr>
    <a:masterClrMapping/>
  </p:clrMapOvr>
  <p:transition xmlns:p14="http://schemas.microsoft.com/office/powerpoint/2010/main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1008"/>
      </p:ext>
    </p:extLst>
  </p:cSld>
  <p:clrMapOvr>
    <a:masterClrMapping/>
  </p:clrMapOvr>
  <p:transition xmlns:p14="http://schemas.microsoft.com/office/powerpoint/2010/main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5667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061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263551"/>
      </p:ext>
    </p:extLst>
  </p:cSld>
  <p:clrMapOvr>
    <a:masterClrMapping/>
  </p:clrMapOvr>
  <p:transition xmlns:p14="http://schemas.microsoft.com/office/powerpoint/2010/main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947107"/>
      </p:ext>
    </p:extLst>
  </p:cSld>
  <p:clrMapOvr>
    <a:masterClrMapping/>
  </p:clrMapOvr>
  <p:transition xmlns:p14="http://schemas.microsoft.com/office/powerpoint/2010/main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959159"/>
      </p:ext>
    </p:extLst>
  </p:cSld>
  <p:clrMapOvr>
    <a:masterClrMapping/>
  </p:clrMapOvr>
  <p:transition xmlns:p14="http://schemas.microsoft.com/office/powerpoint/2010/main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835762"/>
      </p:ext>
    </p:extLst>
  </p:cSld>
  <p:clrMapOvr>
    <a:masterClrMapping/>
  </p:clrMapOvr>
  <p:transition xmlns:p14="http://schemas.microsoft.com/office/powerpoint/2010/main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093410"/>
      </p:ext>
    </p:extLst>
  </p:cSld>
  <p:clrMapOvr>
    <a:masterClrMapping/>
  </p:clrMapOvr>
  <p:transition xmlns:p14="http://schemas.microsoft.com/office/powerpoint/2010/main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628895"/>
      </p:ext>
    </p:extLst>
  </p:cSld>
  <p:clrMapOvr>
    <a:masterClrMapping/>
  </p:clrMapOvr>
  <p:transition xmlns:p14="http://schemas.microsoft.com/office/powerpoint/2010/main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862991"/>
      </p:ext>
    </p:extLst>
  </p:cSld>
  <p:clrMapOvr>
    <a:masterClrMapping/>
  </p:clrMapOvr>
  <p:transition xmlns:p14="http://schemas.microsoft.com/office/powerpoint/2010/main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506283"/>
      </p:ext>
    </p:extLst>
  </p:cSld>
  <p:clrMapOvr>
    <a:masterClrMapping/>
  </p:clrMapOvr>
  <p:transition xmlns:p14="http://schemas.microsoft.com/office/powerpoint/2010/main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327071"/>
      </p:ext>
    </p:extLst>
  </p:cSld>
  <p:clrMapOvr>
    <a:masterClrMapping/>
  </p:clrMapOvr>
  <p:transition xmlns:p14="http://schemas.microsoft.com/office/powerpoint/2010/main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429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5616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18393"/>
      </p:ext>
    </p:extLst>
  </p:cSld>
  <p:clrMapOvr>
    <a:masterClrMapping/>
  </p:clrMapOvr>
  <p:transition xmlns:p14="http://schemas.microsoft.com/office/powerpoint/2010/main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556249"/>
      </p:ext>
    </p:extLst>
  </p:cSld>
  <p:clrMapOvr>
    <a:masterClrMapping/>
  </p:clrMapOvr>
  <p:transition xmlns:p14="http://schemas.microsoft.com/office/powerpoint/2010/main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934606"/>
      </p:ext>
    </p:extLst>
  </p:cSld>
  <p:clrMapOvr>
    <a:masterClrMapping/>
  </p:clrMapOvr>
  <p:transition xmlns:p14="http://schemas.microsoft.com/office/powerpoint/2010/main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83501"/>
      </p:ext>
    </p:extLst>
  </p:cSld>
  <p:clrMapOvr>
    <a:masterClrMapping/>
  </p:clrMapOvr>
  <p:transition xmlns:p14="http://schemas.microsoft.com/office/powerpoint/2010/main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33776"/>
      </p:ext>
    </p:extLst>
  </p:cSld>
  <p:clrMapOvr>
    <a:masterClrMapping/>
  </p:clrMapOvr>
  <p:transition xmlns:p14="http://schemas.microsoft.com/office/powerpoint/2010/main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799048"/>
      </p:ext>
    </p:extLst>
  </p:cSld>
  <p:clrMapOvr>
    <a:masterClrMapping/>
  </p:clrMapOvr>
  <p:transition xmlns:p14="http://schemas.microsoft.com/office/powerpoint/2010/main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70323"/>
      </p:ext>
    </p:extLst>
  </p:cSld>
  <p:clrMapOvr>
    <a:masterClrMapping/>
  </p:clrMapOvr>
  <p:transition xmlns:p14="http://schemas.microsoft.com/office/powerpoint/2010/main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098509"/>
      </p:ext>
    </p:extLst>
  </p:cSld>
  <p:clrMapOvr>
    <a:masterClrMapping/>
  </p:clrMapOvr>
  <p:transition xmlns:p14="http://schemas.microsoft.com/office/powerpoint/2010/main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487723"/>
      </p:ext>
    </p:extLst>
  </p:cSld>
  <p:clrMapOvr>
    <a:masterClrMapping/>
  </p:clrMapOvr>
  <p:transition xmlns:p14="http://schemas.microsoft.com/office/powerpoint/2010/main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8703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7112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64597"/>
      </p:ext>
    </p:extLst>
  </p:cSld>
  <p:clrMapOvr>
    <a:masterClrMapping/>
  </p:clrMapOvr>
  <p:transition xmlns:p14="http://schemas.microsoft.com/office/powerpoint/2010/main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994818"/>
      </p:ext>
    </p:extLst>
  </p:cSld>
  <p:clrMapOvr>
    <a:masterClrMapping/>
  </p:clrMapOvr>
  <p:transition xmlns:p14="http://schemas.microsoft.com/office/powerpoint/2010/main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571721"/>
      </p:ext>
    </p:extLst>
  </p:cSld>
  <p:clrMapOvr>
    <a:masterClrMapping/>
  </p:clrMapOvr>
  <p:transition xmlns:p14="http://schemas.microsoft.com/office/powerpoint/2010/main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558049"/>
      </p:ext>
    </p:extLst>
  </p:cSld>
  <p:clrMapOvr>
    <a:masterClrMapping/>
  </p:clrMapOvr>
  <p:transition xmlns:p14="http://schemas.microsoft.com/office/powerpoint/2010/main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67181"/>
      </p:ext>
    </p:extLst>
  </p:cSld>
  <p:clrMapOvr>
    <a:masterClrMapping/>
  </p:clrMapOvr>
  <p:transition xmlns:p14="http://schemas.microsoft.com/office/powerpoint/2010/main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492595"/>
      </p:ext>
    </p:extLst>
  </p:cSld>
  <p:clrMapOvr>
    <a:masterClrMapping/>
  </p:clrMapOvr>
  <p:transition xmlns:p14="http://schemas.microsoft.com/office/powerpoint/2010/main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163671"/>
      </p:ext>
    </p:extLst>
  </p:cSld>
  <p:clrMapOvr>
    <a:masterClrMapping/>
  </p:clrMapOvr>
  <p:transition xmlns:p14="http://schemas.microsoft.com/office/powerpoint/2010/main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661300"/>
      </p:ext>
    </p:extLst>
  </p:cSld>
  <p:clrMapOvr>
    <a:masterClrMapping/>
  </p:clrMapOvr>
  <p:transition xmlns:p14="http://schemas.microsoft.com/office/powerpoint/2010/main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901423"/>
      </p:ext>
    </p:extLst>
  </p:cSld>
  <p:clrMapOvr>
    <a:masterClrMapping/>
  </p:clrMapOvr>
  <p:transition xmlns:p14="http://schemas.microsoft.com/office/powerpoint/2010/main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599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69925" indent="-325438">
              <a:buFont typeface="Wingdings" charset="2"/>
              <a:buChar char="q"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8842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2753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9415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969514"/>
      </p:ext>
    </p:extLst>
  </p:cSld>
  <p:clrMapOvr>
    <a:masterClrMapping/>
  </p:clrMapOvr>
  <p:transition xmlns:p14="http://schemas.microsoft.com/office/powerpoint/2010/main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2052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08844"/>
      </p:ext>
    </p:extLst>
  </p:cSld>
  <p:clrMapOvr>
    <a:masterClrMapping/>
  </p:clrMapOvr>
  <p:transition xmlns:p14="http://schemas.microsoft.com/office/powerpoint/2010/main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4753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1787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8343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4039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/>
          <a:srcRect t="-3067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494" y="469200"/>
            <a:ext cx="7772400" cy="130823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6494" y="1941516"/>
            <a:ext cx="500910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>
                <a:solidFill>
                  <a:schemeClr val="accent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1" y="5967630"/>
            <a:ext cx="9144001" cy="890370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>
            <a:lum bright="-8000"/>
          </a:blip>
          <a:stretch>
            <a:fillRect/>
          </a:stretch>
        </p:blipFill>
        <p:spPr>
          <a:xfrm>
            <a:off x="252528" y="6080245"/>
            <a:ext cx="3275179" cy="655036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08519" y="6259200"/>
            <a:ext cx="3895838" cy="3544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128590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4327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9500"/>
            <a:ext cx="8229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9945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2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48584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648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54212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0214"/>
            <a:ext cx="4040188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70214"/>
            <a:ext cx="4041775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7200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649788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3829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81358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58794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072906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3487551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4973316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34518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37557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252357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08204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3316288" y="1070426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6288" y="5185226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457201" y="1070426"/>
            <a:ext cx="2859088" cy="4919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864088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84071" y="145143"/>
            <a:ext cx="5959929" cy="7710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835429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5679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3543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07276"/>
      </p:ext>
    </p:extLst>
  </p:cSld>
  <p:clrMapOvr>
    <a:masterClrMapping/>
  </p:clrMapOvr>
  <p:transition xmlns:p14="http://schemas.microsoft.com/office/powerpoint/2010/main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693663"/>
      </p:ext>
    </p:extLst>
  </p:cSld>
  <p:clrMapOvr>
    <a:masterClrMapping/>
  </p:clrMapOvr>
  <p:transition xmlns:p14="http://schemas.microsoft.com/office/powerpoint/2010/main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206433"/>
      </p:ext>
    </p:extLst>
  </p:cSld>
  <p:clrMapOvr>
    <a:masterClrMapping/>
  </p:clrMapOvr>
  <p:transition xmlns:p14="http://schemas.microsoft.com/office/powerpoint/2010/main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444643"/>
      </p:ext>
    </p:extLst>
  </p:cSld>
  <p:clrMapOvr>
    <a:masterClrMapping/>
  </p:clrMapOvr>
  <p:transition xmlns:p14="http://schemas.microsoft.com/office/powerpoint/2010/main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686507"/>
      </p:ext>
    </p:extLst>
  </p:cSld>
  <p:clrMapOvr>
    <a:masterClrMapping/>
  </p:clrMapOvr>
  <p:transition xmlns:p14="http://schemas.microsoft.com/office/powerpoint/2010/main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991134"/>
      </p:ext>
    </p:extLst>
  </p:cSld>
  <p:clrMapOvr>
    <a:masterClrMapping/>
  </p:clrMapOvr>
  <p:transition xmlns:p14="http://schemas.microsoft.com/office/powerpoint/2010/main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480487"/>
      </p:ext>
    </p:extLst>
  </p:cSld>
  <p:clrMapOvr>
    <a:masterClrMapping/>
  </p:clrMapOvr>
  <p:transition xmlns:p14="http://schemas.microsoft.com/office/powerpoint/2010/main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34701"/>
      </p:ext>
    </p:extLst>
  </p:cSld>
  <p:clrMapOvr>
    <a:masterClrMapping/>
  </p:clrMapOvr>
  <p:transition xmlns:p14="http://schemas.microsoft.com/office/powerpoint/2010/main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170275"/>
      </p:ext>
    </p:extLst>
  </p:cSld>
  <p:clrMapOvr>
    <a:masterClrMapping/>
  </p:clrMapOvr>
  <p:transition xmlns:p14="http://schemas.microsoft.com/office/powerpoint/2010/main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3078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6267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73927"/>
      </p:ext>
    </p:extLst>
  </p:cSld>
  <p:clrMapOvr>
    <a:masterClrMapping/>
  </p:clrMapOvr>
  <p:transition xmlns:p14="http://schemas.microsoft.com/office/powerpoint/2010/main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13583"/>
      </p:ext>
    </p:extLst>
  </p:cSld>
  <p:clrMapOvr>
    <a:masterClrMapping/>
  </p:clrMapOvr>
  <p:transition xmlns:p14="http://schemas.microsoft.com/office/powerpoint/2010/main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685609"/>
      </p:ext>
    </p:extLst>
  </p:cSld>
  <p:clrMapOvr>
    <a:masterClrMapping/>
  </p:clrMapOvr>
  <p:transition xmlns:p14="http://schemas.microsoft.com/office/powerpoint/2010/main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2787"/>
      </p:ext>
    </p:extLst>
  </p:cSld>
  <p:clrMapOvr>
    <a:masterClrMapping/>
  </p:clrMapOvr>
  <p:transition xmlns:p14="http://schemas.microsoft.com/office/powerpoint/2010/main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690549"/>
      </p:ext>
    </p:extLst>
  </p:cSld>
  <p:clrMapOvr>
    <a:masterClrMapping/>
  </p:clrMapOvr>
  <p:transition xmlns:p14="http://schemas.microsoft.com/office/powerpoint/2010/main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113194"/>
      </p:ext>
    </p:extLst>
  </p:cSld>
  <p:clrMapOvr>
    <a:masterClrMapping/>
  </p:clrMapOvr>
  <p:transition xmlns:p14="http://schemas.microsoft.com/office/powerpoint/2010/main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437132"/>
      </p:ext>
    </p:extLst>
  </p:cSld>
  <p:clrMapOvr>
    <a:masterClrMapping/>
  </p:clrMapOvr>
  <p:transition xmlns:p14="http://schemas.microsoft.com/office/powerpoint/2010/main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594476"/>
      </p:ext>
    </p:extLst>
  </p:cSld>
  <p:clrMapOvr>
    <a:masterClrMapping/>
  </p:clrMapOvr>
  <p:transition xmlns:p14="http://schemas.microsoft.com/office/powerpoint/2010/main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013786"/>
      </p:ext>
    </p:extLst>
  </p:cSld>
  <p:clrMapOvr>
    <a:masterClrMapping/>
  </p:clrMapOvr>
  <p:transition xmlns:p14="http://schemas.microsoft.com/office/powerpoint/2010/main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2857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6199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273601"/>
      </p:ext>
    </p:extLst>
  </p:cSld>
  <p:clrMapOvr>
    <a:masterClrMapping/>
  </p:clrMapOvr>
  <p:transition xmlns:p14="http://schemas.microsoft.com/office/powerpoint/2010/main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703575"/>
      </p:ext>
    </p:extLst>
  </p:cSld>
  <p:clrMapOvr>
    <a:masterClrMapping/>
  </p:clrMapOvr>
  <p:transition xmlns:p14="http://schemas.microsoft.com/office/powerpoint/2010/main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943002"/>
      </p:ext>
    </p:extLst>
  </p:cSld>
  <p:clrMapOvr>
    <a:masterClrMapping/>
  </p:clrMapOvr>
  <p:transition xmlns:p14="http://schemas.microsoft.com/office/powerpoint/2010/main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263216"/>
      </p:ext>
    </p:extLst>
  </p:cSld>
  <p:clrMapOvr>
    <a:masterClrMapping/>
  </p:clrMapOvr>
  <p:transition xmlns:p14="http://schemas.microsoft.com/office/powerpoint/2010/main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251267"/>
      </p:ext>
    </p:extLst>
  </p:cSld>
  <p:clrMapOvr>
    <a:masterClrMapping/>
  </p:clrMapOvr>
  <p:transition xmlns:p14="http://schemas.microsoft.com/office/powerpoint/2010/main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439865"/>
      </p:ext>
    </p:extLst>
  </p:cSld>
  <p:clrMapOvr>
    <a:masterClrMapping/>
  </p:clrMapOvr>
  <p:transition xmlns:p14="http://schemas.microsoft.com/office/powerpoint/2010/main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674615"/>
      </p:ext>
    </p:extLst>
  </p:cSld>
  <p:clrMapOvr>
    <a:masterClrMapping/>
  </p:clrMapOvr>
  <p:transition xmlns:p14="http://schemas.microsoft.com/office/powerpoint/2010/main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296944"/>
      </p:ext>
    </p:extLst>
  </p:cSld>
  <p:clrMapOvr>
    <a:masterClrMapping/>
  </p:clrMapOvr>
  <p:transition xmlns:p14="http://schemas.microsoft.com/office/powerpoint/2010/main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286941"/>
      </p:ext>
    </p:extLst>
  </p:cSld>
  <p:clrMapOvr>
    <a:masterClrMapping/>
  </p:clrMapOvr>
  <p:transition xmlns:p14="http://schemas.microsoft.com/office/powerpoint/2010/main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2391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3370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372347"/>
      </p:ext>
    </p:extLst>
  </p:cSld>
  <p:clrMapOvr>
    <a:masterClrMapping/>
  </p:clrMapOvr>
  <p:transition xmlns:p14="http://schemas.microsoft.com/office/powerpoint/2010/main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682470"/>
      </p:ext>
    </p:extLst>
  </p:cSld>
  <p:clrMapOvr>
    <a:masterClrMapping/>
  </p:clrMapOvr>
  <p:transition xmlns:p14="http://schemas.microsoft.com/office/powerpoint/2010/main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607370"/>
      </p:ext>
    </p:extLst>
  </p:cSld>
  <p:clrMapOvr>
    <a:masterClrMapping/>
  </p:clrMapOvr>
  <p:transition xmlns:p14="http://schemas.microsoft.com/office/powerpoint/2010/main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74552"/>
      </p:ext>
    </p:extLst>
  </p:cSld>
  <p:clrMapOvr>
    <a:masterClrMapping/>
  </p:clrMapOvr>
  <p:transition xmlns:p14="http://schemas.microsoft.com/office/powerpoint/2010/main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882175"/>
      </p:ext>
    </p:extLst>
  </p:cSld>
  <p:clrMapOvr>
    <a:masterClrMapping/>
  </p:clrMapOvr>
  <p:transition xmlns:p14="http://schemas.microsoft.com/office/powerpoint/2010/main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683289"/>
      </p:ext>
    </p:extLst>
  </p:cSld>
  <p:clrMapOvr>
    <a:masterClrMapping/>
  </p:clrMapOvr>
  <p:transition xmlns:p14="http://schemas.microsoft.com/office/powerpoint/2010/main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508187"/>
      </p:ext>
    </p:extLst>
  </p:cSld>
  <p:clrMapOvr>
    <a:masterClrMapping/>
  </p:clrMapOvr>
  <p:transition xmlns:p14="http://schemas.microsoft.com/office/powerpoint/2010/main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971540"/>
      </p:ext>
    </p:extLst>
  </p:cSld>
  <p:clrMapOvr>
    <a:masterClrMapping/>
  </p:clrMapOvr>
  <p:transition xmlns:p14="http://schemas.microsoft.com/office/powerpoint/2010/main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771473"/>
      </p:ext>
    </p:extLst>
  </p:cSld>
  <p:clrMapOvr>
    <a:masterClrMapping/>
  </p:clrMapOvr>
  <p:transition xmlns:p14="http://schemas.microsoft.com/office/powerpoint/2010/main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4627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3011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834769"/>
      </p:ext>
    </p:extLst>
  </p:cSld>
  <p:clrMapOvr>
    <a:masterClrMapping/>
  </p:clrMapOvr>
  <p:transition xmlns:p14="http://schemas.microsoft.com/office/powerpoint/2010/main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479101"/>
      </p:ext>
    </p:extLst>
  </p:cSld>
  <p:clrMapOvr>
    <a:masterClrMapping/>
  </p:clrMapOvr>
  <p:transition xmlns:p14="http://schemas.microsoft.com/office/powerpoint/2010/main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513993"/>
      </p:ext>
    </p:extLst>
  </p:cSld>
  <p:clrMapOvr>
    <a:masterClrMapping/>
  </p:clrMapOvr>
  <p:transition xmlns:p14="http://schemas.microsoft.com/office/powerpoint/2010/main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949556"/>
      </p:ext>
    </p:extLst>
  </p:cSld>
  <p:clrMapOvr>
    <a:masterClrMapping/>
  </p:clrMapOvr>
  <p:transition xmlns:p14="http://schemas.microsoft.com/office/powerpoint/2010/main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416598"/>
      </p:ext>
    </p:extLst>
  </p:cSld>
  <p:clrMapOvr>
    <a:masterClrMapping/>
  </p:clrMapOvr>
  <p:transition xmlns:p14="http://schemas.microsoft.com/office/powerpoint/2010/main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983898"/>
      </p:ext>
    </p:extLst>
  </p:cSld>
  <p:clrMapOvr>
    <a:masterClrMapping/>
  </p:clrMapOvr>
  <p:transition xmlns:p14="http://schemas.microsoft.com/office/powerpoint/2010/main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490541"/>
      </p:ext>
    </p:extLst>
  </p:cSld>
  <p:clrMapOvr>
    <a:masterClrMapping/>
  </p:clrMapOvr>
  <p:transition xmlns:p14="http://schemas.microsoft.com/office/powerpoint/2010/main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869284"/>
      </p:ext>
    </p:extLst>
  </p:cSld>
  <p:clrMapOvr>
    <a:masterClrMapping/>
  </p:clrMapOvr>
  <p:transition xmlns:p14="http://schemas.microsoft.com/office/powerpoint/2010/main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578381"/>
      </p:ext>
    </p:extLst>
  </p:cSld>
  <p:clrMapOvr>
    <a:masterClrMapping/>
  </p:clrMapOvr>
  <p:transition xmlns:p14="http://schemas.microsoft.com/office/powerpoint/2010/main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02245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0967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349600"/>
      </p:ext>
    </p:extLst>
  </p:cSld>
  <p:clrMapOvr>
    <a:masterClrMapping/>
  </p:clrMapOvr>
  <p:transition xmlns:p14="http://schemas.microsoft.com/office/powerpoint/2010/main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596406"/>
      </p:ext>
    </p:extLst>
  </p:cSld>
  <p:clrMapOvr>
    <a:masterClrMapping/>
  </p:clrMapOvr>
  <p:transition xmlns:p14="http://schemas.microsoft.com/office/powerpoint/2010/main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621081"/>
      </p:ext>
    </p:extLst>
  </p:cSld>
  <p:clrMapOvr>
    <a:masterClrMapping/>
  </p:clrMapOvr>
  <p:transition xmlns:p14="http://schemas.microsoft.com/office/powerpoint/2010/main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447729"/>
      </p:ext>
    </p:extLst>
  </p:cSld>
  <p:clrMapOvr>
    <a:masterClrMapping/>
  </p:clrMapOvr>
  <p:transition xmlns:p14="http://schemas.microsoft.com/office/powerpoint/2010/main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317963"/>
      </p:ext>
    </p:extLst>
  </p:cSld>
  <p:clrMapOvr>
    <a:masterClrMapping/>
  </p:clrMapOvr>
  <p:transition xmlns:p14="http://schemas.microsoft.com/office/powerpoint/2010/main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406183"/>
      </p:ext>
    </p:extLst>
  </p:cSld>
  <p:clrMapOvr>
    <a:masterClrMapping/>
  </p:clrMapOvr>
  <p:transition xmlns:p14="http://schemas.microsoft.com/office/powerpoint/2010/main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659816"/>
      </p:ext>
    </p:extLst>
  </p:cSld>
  <p:clrMapOvr>
    <a:masterClrMapping/>
  </p:clrMapOvr>
  <p:transition xmlns:p14="http://schemas.microsoft.com/office/powerpoint/2010/main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662183"/>
      </p:ext>
    </p:extLst>
  </p:cSld>
  <p:clrMapOvr>
    <a:masterClrMapping/>
  </p:clrMapOvr>
  <p:transition xmlns:p14="http://schemas.microsoft.com/office/powerpoint/2010/main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951389"/>
      </p:ext>
    </p:extLst>
  </p:cSld>
  <p:clrMapOvr>
    <a:masterClrMapping/>
  </p:clrMapOvr>
  <p:transition xmlns:p14="http://schemas.microsoft.com/office/powerpoint/2010/main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202611"/>
      </p:ext>
    </p:extLst>
  </p:cSld>
  <p:clrMapOvr>
    <a:masterClrMapping/>
  </p:clrMapOvr>
  <p:transition xmlns:p14="http://schemas.microsoft.com/office/powerpoint/2010/main"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563168"/>
      </p:ext>
    </p:extLst>
  </p:cSld>
  <p:clrMapOvr>
    <a:masterClrMapping/>
  </p:clrMapOvr>
  <p:transition xmlns:p14="http://schemas.microsoft.com/office/powerpoint/2010/main"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845242"/>
      </p:ext>
    </p:extLst>
  </p:cSld>
  <p:clrMapOvr>
    <a:masterClrMapping/>
  </p:clrMapOvr>
  <p:transition xmlns:p14="http://schemas.microsoft.com/office/powerpoint/2010/main"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12070"/>
      </p:ext>
    </p:extLst>
  </p:cSld>
  <p:clrMapOvr>
    <a:masterClrMapping/>
  </p:clrMapOvr>
  <p:transition xmlns:p14="http://schemas.microsoft.com/office/powerpoint/2010/main"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689315"/>
      </p:ext>
    </p:extLst>
  </p:cSld>
  <p:clrMapOvr>
    <a:masterClrMapping/>
  </p:clrMapOvr>
  <p:transition xmlns:p14="http://schemas.microsoft.com/office/powerpoint/2010/main"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493282"/>
      </p:ext>
    </p:extLst>
  </p:cSld>
  <p:clrMapOvr>
    <a:masterClrMapping/>
  </p:clrMapOvr>
  <p:transition xmlns:p14="http://schemas.microsoft.com/office/powerpoint/2010/main"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2226"/>
      </p:ext>
    </p:extLst>
  </p:cSld>
  <p:clrMapOvr>
    <a:masterClrMapping/>
  </p:clrMapOvr>
  <p:transition xmlns:p14="http://schemas.microsoft.com/office/powerpoint/2010/main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623389"/>
      </p:ext>
    </p:extLst>
  </p:cSld>
  <p:clrMapOvr>
    <a:masterClrMapping/>
  </p:clrMapOvr>
  <p:transition xmlns:p14="http://schemas.microsoft.com/office/powerpoint/2010/main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59521"/>
      </p:ext>
    </p:extLst>
  </p:cSld>
  <p:clrMapOvr>
    <a:masterClrMapping/>
  </p:clrMapOvr>
  <p:transition xmlns:p14="http://schemas.microsoft.com/office/powerpoint/2010/main"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934465"/>
      </p:ext>
    </p:extLst>
  </p:cSld>
  <p:clrMapOvr>
    <a:masterClrMapping/>
  </p:clrMapOvr>
  <p:transition xmlns:p14="http://schemas.microsoft.com/office/powerpoint/2010/main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93421"/>
      </p:ext>
    </p:extLst>
  </p:cSld>
  <p:clrMapOvr>
    <a:masterClrMapping/>
  </p:clrMapOvr>
  <p:transition xmlns:p14="http://schemas.microsoft.com/office/powerpoint/2010/main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237529"/>
      </p:ext>
    </p:extLst>
  </p:cSld>
  <p:clrMapOvr>
    <a:masterClrMapping/>
  </p:clrMapOvr>
  <p:transition xmlns:p14="http://schemas.microsoft.com/office/powerpoint/2010/main"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7006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901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54154"/>
      </p:ext>
    </p:extLst>
  </p:cSld>
  <p:clrMapOvr>
    <a:masterClrMapping/>
  </p:clrMapOvr>
  <p:transition xmlns:p14="http://schemas.microsoft.com/office/powerpoint/2010/main"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45867"/>
      </p:ext>
    </p:extLst>
  </p:cSld>
  <p:clrMapOvr>
    <a:masterClrMapping/>
  </p:clrMapOvr>
  <p:transition xmlns:p14="http://schemas.microsoft.com/office/powerpoint/2010/main"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637371"/>
      </p:ext>
    </p:extLst>
  </p:cSld>
  <p:clrMapOvr>
    <a:masterClrMapping/>
  </p:clrMapOvr>
  <p:transition xmlns:p14="http://schemas.microsoft.com/office/powerpoint/2010/main"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877408"/>
      </p:ext>
    </p:extLst>
  </p:cSld>
  <p:clrMapOvr>
    <a:masterClrMapping/>
  </p:clrMapOvr>
  <p:transition xmlns:p14="http://schemas.microsoft.com/office/powerpoint/2010/main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029212"/>
      </p:ext>
    </p:extLst>
  </p:cSld>
  <p:clrMapOvr>
    <a:masterClrMapping/>
  </p:clrMapOvr>
  <p:transition xmlns:p14="http://schemas.microsoft.com/office/powerpoint/2010/main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838355"/>
      </p:ext>
    </p:extLst>
  </p:cSld>
  <p:clrMapOvr>
    <a:masterClrMapping/>
  </p:clrMapOvr>
  <p:transition xmlns:p14="http://schemas.microsoft.com/office/powerpoint/2010/main"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256693"/>
      </p:ext>
    </p:extLst>
  </p:cSld>
  <p:clrMapOvr>
    <a:masterClrMapping/>
  </p:clrMapOvr>
  <p:transition xmlns:p14="http://schemas.microsoft.com/office/powerpoint/2010/main"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30625"/>
      </p:ext>
    </p:extLst>
  </p:cSld>
  <p:clrMapOvr>
    <a:masterClrMapping/>
  </p:clrMapOvr>
  <p:transition xmlns:p14="http://schemas.microsoft.com/office/powerpoint/2010/main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494368"/>
      </p:ext>
    </p:extLst>
  </p:cSld>
  <p:clrMapOvr>
    <a:masterClrMapping/>
  </p:clrMapOvr>
  <p:transition xmlns:p14="http://schemas.microsoft.com/office/powerpoint/2010/main"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3968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7893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486633"/>
      </p:ext>
    </p:extLst>
  </p:cSld>
  <p:clrMapOvr>
    <a:masterClrMapping/>
  </p:clrMapOvr>
  <p:transition xmlns:p14="http://schemas.microsoft.com/office/powerpoint/2010/main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2156"/>
      </p:ext>
    </p:extLst>
  </p:cSld>
  <p:clrMapOvr>
    <a:masterClrMapping/>
  </p:clrMapOvr>
  <p:transition xmlns:p14="http://schemas.microsoft.com/office/powerpoint/2010/main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204901"/>
      </p:ext>
    </p:extLst>
  </p:cSld>
  <p:clrMapOvr>
    <a:masterClrMapping/>
  </p:clrMapOvr>
  <p:transition xmlns:p14="http://schemas.microsoft.com/office/powerpoint/2010/main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34217"/>
      </p:ext>
    </p:extLst>
  </p:cSld>
  <p:clrMapOvr>
    <a:masterClrMapping/>
  </p:clrMapOvr>
  <p:transition xmlns:p14="http://schemas.microsoft.com/office/powerpoint/2010/main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37537"/>
      </p:ext>
    </p:extLst>
  </p:cSld>
  <p:clrMapOvr>
    <a:masterClrMapping/>
  </p:clrMapOvr>
  <p:transition xmlns:p14="http://schemas.microsoft.com/office/powerpoint/2010/main"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247826"/>
      </p:ext>
    </p:extLst>
  </p:cSld>
  <p:clrMapOvr>
    <a:masterClrMapping/>
  </p:clrMapOvr>
  <p:transition xmlns:p14="http://schemas.microsoft.com/office/powerpoint/2010/main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98383"/>
      </p:ext>
    </p:extLst>
  </p:cSld>
  <p:clrMapOvr>
    <a:masterClrMapping/>
  </p:clrMapOvr>
  <p:transition xmlns:p14="http://schemas.microsoft.com/office/powerpoint/2010/main"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20733"/>
      </p:ext>
    </p:extLst>
  </p:cSld>
  <p:clrMapOvr>
    <a:masterClrMapping/>
  </p:clrMapOvr>
  <p:transition xmlns:p14="http://schemas.microsoft.com/office/powerpoint/2010/main"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077888"/>
      </p:ext>
    </p:extLst>
  </p:cSld>
  <p:clrMapOvr>
    <a:masterClrMapping/>
  </p:clrMapOvr>
  <p:transition xmlns:p14="http://schemas.microsoft.com/office/powerpoint/2010/main"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7993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2641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007866"/>
      </p:ext>
    </p:extLst>
  </p:cSld>
  <p:clrMapOvr>
    <a:masterClrMapping/>
  </p:clrMapOvr>
  <p:transition xmlns:p14="http://schemas.microsoft.com/office/powerpoint/2010/main"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720055"/>
      </p:ext>
    </p:extLst>
  </p:cSld>
  <p:clrMapOvr>
    <a:masterClrMapping/>
  </p:clrMapOvr>
  <p:transition xmlns:p14="http://schemas.microsoft.com/office/powerpoint/2010/main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623489"/>
      </p:ext>
    </p:extLst>
  </p:cSld>
  <p:clrMapOvr>
    <a:masterClrMapping/>
  </p:clrMapOvr>
  <p:transition xmlns:p14="http://schemas.microsoft.com/office/powerpoint/2010/main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005390"/>
      </p:ext>
    </p:extLst>
  </p:cSld>
  <p:clrMapOvr>
    <a:masterClrMapping/>
  </p:clrMapOvr>
  <p:transition xmlns:p14="http://schemas.microsoft.com/office/powerpoint/2010/main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155047"/>
      </p:ext>
    </p:extLst>
  </p:cSld>
  <p:clrMapOvr>
    <a:masterClrMapping/>
  </p:clrMapOvr>
  <p:transition xmlns:p14="http://schemas.microsoft.com/office/powerpoint/2010/main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413553"/>
      </p:ext>
    </p:extLst>
  </p:cSld>
  <p:clrMapOvr>
    <a:masterClrMapping/>
  </p:clrMapOvr>
  <p:transition xmlns:p14="http://schemas.microsoft.com/office/powerpoint/2010/main"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724105"/>
      </p:ext>
    </p:extLst>
  </p:cSld>
  <p:clrMapOvr>
    <a:masterClrMapping/>
  </p:clrMapOvr>
  <p:transition xmlns:p14="http://schemas.microsoft.com/office/powerpoint/2010/main"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914322"/>
      </p:ext>
    </p:extLst>
  </p:cSld>
  <p:clrMapOvr>
    <a:masterClrMapping/>
  </p:clrMapOvr>
  <p:transition xmlns:p14="http://schemas.microsoft.com/office/powerpoint/2010/main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249492"/>
      </p:ext>
    </p:extLst>
  </p:cSld>
  <p:clrMapOvr>
    <a:masterClrMapping/>
  </p:clrMapOvr>
  <p:transition xmlns:p14="http://schemas.microsoft.com/office/powerpoint/2010/main"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2787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9406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656725"/>
      </p:ext>
    </p:extLst>
  </p:cSld>
  <p:clrMapOvr>
    <a:masterClrMapping/>
  </p:clrMapOvr>
  <p:transition xmlns:p14="http://schemas.microsoft.com/office/powerpoint/2010/main"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471075"/>
      </p:ext>
    </p:extLst>
  </p:cSld>
  <p:clrMapOvr>
    <a:masterClrMapping/>
  </p:clrMapOvr>
  <p:transition xmlns:p14="http://schemas.microsoft.com/office/powerpoint/2010/main"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987662"/>
      </p:ext>
    </p:extLst>
  </p:cSld>
  <p:clrMapOvr>
    <a:masterClrMapping/>
  </p:clrMapOvr>
  <p:transition xmlns:p14="http://schemas.microsoft.com/office/powerpoint/2010/main"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766688"/>
      </p:ext>
    </p:extLst>
  </p:cSld>
  <p:clrMapOvr>
    <a:masterClrMapping/>
  </p:clrMapOvr>
  <p:transition xmlns:p14="http://schemas.microsoft.com/office/powerpoint/2010/main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632561"/>
      </p:ext>
    </p:extLst>
  </p:cSld>
  <p:clrMapOvr>
    <a:masterClrMapping/>
  </p:clrMapOvr>
  <p:transition xmlns:p14="http://schemas.microsoft.com/office/powerpoint/2010/main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151603"/>
      </p:ext>
    </p:extLst>
  </p:cSld>
  <p:clrMapOvr>
    <a:masterClrMapping/>
  </p:clrMapOvr>
  <p:transition xmlns:p14="http://schemas.microsoft.com/office/powerpoint/2010/main"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342684"/>
      </p:ext>
    </p:extLst>
  </p:cSld>
  <p:clrMapOvr>
    <a:masterClrMapping/>
  </p:clrMapOvr>
  <p:transition xmlns:p14="http://schemas.microsoft.com/office/powerpoint/2010/main"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655830"/>
      </p:ext>
    </p:extLst>
  </p:cSld>
  <p:clrMapOvr>
    <a:masterClrMapping/>
  </p:clrMapOvr>
  <p:transition xmlns:p14="http://schemas.microsoft.com/office/powerpoint/2010/main"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345395"/>
      </p:ext>
    </p:extLst>
  </p:cSld>
  <p:clrMapOvr>
    <a:masterClrMapping/>
  </p:clrMapOvr>
  <p:transition xmlns:p14="http://schemas.microsoft.com/office/powerpoint/2010/main"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7939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5314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289580"/>
      </p:ext>
    </p:extLst>
  </p:cSld>
  <p:clrMapOvr>
    <a:masterClrMapping/>
  </p:clrMapOvr>
  <p:transition xmlns:p14="http://schemas.microsoft.com/office/powerpoint/2010/main"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54520"/>
      </p:ext>
    </p:extLst>
  </p:cSld>
  <p:clrMapOvr>
    <a:masterClrMapping/>
  </p:clrMapOvr>
  <p:transition xmlns:p14="http://schemas.microsoft.com/office/powerpoint/2010/main"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893161"/>
      </p:ext>
    </p:extLst>
  </p:cSld>
  <p:clrMapOvr>
    <a:masterClrMapping/>
  </p:clrMapOvr>
  <p:transition xmlns:p14="http://schemas.microsoft.com/office/powerpoint/2010/main"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157569"/>
      </p:ext>
    </p:extLst>
  </p:cSld>
  <p:clrMapOvr>
    <a:masterClrMapping/>
  </p:clrMapOvr>
  <p:transition xmlns:p14="http://schemas.microsoft.com/office/powerpoint/2010/main"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972205"/>
      </p:ext>
    </p:extLst>
  </p:cSld>
  <p:clrMapOvr>
    <a:masterClrMapping/>
  </p:clrMapOvr>
  <p:transition xmlns:p14="http://schemas.microsoft.com/office/powerpoint/2010/main"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42191"/>
      </p:ext>
    </p:extLst>
  </p:cSld>
  <p:clrMapOvr>
    <a:masterClrMapping/>
  </p:clrMapOvr>
  <p:transition xmlns:p14="http://schemas.microsoft.com/office/powerpoint/2010/main"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630174"/>
      </p:ext>
    </p:extLst>
  </p:cSld>
  <p:clrMapOvr>
    <a:masterClrMapping/>
  </p:clrMapOvr>
  <p:transition xmlns:p14="http://schemas.microsoft.com/office/powerpoint/2010/main"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946013"/>
      </p:ext>
    </p:extLst>
  </p:cSld>
  <p:clrMapOvr>
    <a:masterClrMapping/>
  </p:clrMapOvr>
  <p:transition xmlns:p14="http://schemas.microsoft.com/office/powerpoint/2010/main"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039703"/>
      </p:ext>
    </p:extLst>
  </p:cSld>
  <p:clrMapOvr>
    <a:masterClrMapping/>
  </p:clrMapOvr>
  <p:transition xmlns:p14="http://schemas.microsoft.com/office/powerpoint/2010/main"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067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6010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941158"/>
      </p:ext>
    </p:extLst>
  </p:cSld>
  <p:clrMapOvr>
    <a:masterClrMapping/>
  </p:clrMapOvr>
  <p:transition xmlns:p14="http://schemas.microsoft.com/office/powerpoint/2010/main"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69188"/>
      </p:ext>
    </p:extLst>
  </p:cSld>
  <p:clrMapOvr>
    <a:masterClrMapping/>
  </p:clrMapOvr>
  <p:transition xmlns:p14="http://schemas.microsoft.com/office/powerpoint/2010/main"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61306"/>
      </p:ext>
    </p:extLst>
  </p:cSld>
  <p:clrMapOvr>
    <a:masterClrMapping/>
  </p:clrMapOvr>
  <p:transition xmlns:p14="http://schemas.microsoft.com/office/powerpoint/2010/main"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92512"/>
      </p:ext>
    </p:extLst>
  </p:cSld>
  <p:clrMapOvr>
    <a:masterClrMapping/>
  </p:clrMapOvr>
  <p:transition xmlns:p14="http://schemas.microsoft.com/office/powerpoint/2010/main"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236361"/>
      </p:ext>
    </p:extLst>
  </p:cSld>
  <p:clrMapOvr>
    <a:masterClrMapping/>
  </p:clrMapOvr>
  <p:transition xmlns:p14="http://schemas.microsoft.com/office/powerpoint/2010/main"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66256"/>
      </p:ext>
    </p:extLst>
  </p:cSld>
  <p:clrMapOvr>
    <a:masterClrMapping/>
  </p:clrMapOvr>
  <p:transition xmlns:p14="http://schemas.microsoft.com/office/powerpoint/2010/main"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5251"/>
      </p:ext>
    </p:extLst>
  </p:cSld>
  <p:clrMapOvr>
    <a:masterClrMapping/>
  </p:clrMapOvr>
  <p:transition xmlns:p14="http://schemas.microsoft.com/office/powerpoint/2010/main"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90055"/>
      </p:ext>
    </p:extLst>
  </p:cSld>
  <p:clrMapOvr>
    <a:masterClrMapping/>
  </p:clrMapOvr>
  <p:transition xmlns:p14="http://schemas.microsoft.com/office/powerpoint/2010/main"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74506"/>
      </p:ext>
    </p:extLst>
  </p:cSld>
  <p:clrMapOvr>
    <a:masterClrMapping/>
  </p:clrMapOvr>
  <p:transition xmlns:p14="http://schemas.microsoft.com/office/powerpoint/2010/main"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5954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396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381863"/>
      </p:ext>
    </p:extLst>
  </p:cSld>
  <p:clrMapOvr>
    <a:masterClrMapping/>
  </p:clrMapOvr>
  <p:transition xmlns:p14="http://schemas.microsoft.com/office/powerpoint/2010/main"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49378"/>
      </p:ext>
    </p:extLst>
  </p:cSld>
  <p:clrMapOvr>
    <a:masterClrMapping/>
  </p:clrMapOvr>
  <p:transition xmlns:p14="http://schemas.microsoft.com/office/powerpoint/2010/main"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044656"/>
      </p:ext>
    </p:extLst>
  </p:cSld>
  <p:clrMapOvr>
    <a:masterClrMapping/>
  </p:clrMapOvr>
  <p:transition xmlns:p14="http://schemas.microsoft.com/office/powerpoint/2010/main"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04303"/>
      </p:ext>
    </p:extLst>
  </p:cSld>
  <p:clrMapOvr>
    <a:masterClrMapping/>
  </p:clrMapOvr>
  <p:transition xmlns:p14="http://schemas.microsoft.com/office/powerpoint/2010/main"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4242"/>
      </p:ext>
    </p:extLst>
  </p:cSld>
  <p:clrMapOvr>
    <a:masterClrMapping/>
  </p:clrMapOvr>
  <p:transition xmlns:p14="http://schemas.microsoft.com/office/powerpoint/2010/main"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941473"/>
      </p:ext>
    </p:extLst>
  </p:cSld>
  <p:clrMapOvr>
    <a:masterClrMapping/>
  </p:clrMapOvr>
  <p:transition xmlns:p14="http://schemas.microsoft.com/office/powerpoint/2010/main"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689527"/>
      </p:ext>
    </p:extLst>
  </p:cSld>
  <p:clrMapOvr>
    <a:masterClrMapping/>
  </p:clrMapOvr>
  <p:transition xmlns:p14="http://schemas.microsoft.com/office/powerpoint/2010/main"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530779"/>
      </p:ext>
    </p:extLst>
  </p:cSld>
  <p:clrMapOvr>
    <a:masterClrMapping/>
  </p:clrMapOvr>
  <p:transition xmlns:p14="http://schemas.microsoft.com/office/powerpoint/2010/main"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9384"/>
      </p:ext>
    </p:extLst>
  </p:cSld>
  <p:clrMapOvr>
    <a:masterClrMapping/>
  </p:clrMapOvr>
  <p:transition xmlns:p14="http://schemas.microsoft.com/office/powerpoint/2010/main"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1363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1197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4890"/>
      </p:ext>
    </p:extLst>
  </p:cSld>
  <p:clrMapOvr>
    <a:masterClrMapping/>
  </p:clrMapOvr>
  <p:transition xmlns:p14="http://schemas.microsoft.com/office/powerpoint/2010/main"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026373"/>
      </p:ext>
    </p:extLst>
  </p:cSld>
  <p:clrMapOvr>
    <a:masterClrMapping/>
  </p:clrMapOvr>
  <p:transition xmlns:p14="http://schemas.microsoft.com/office/powerpoint/2010/main"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090810"/>
      </p:ext>
    </p:extLst>
  </p:cSld>
  <p:clrMapOvr>
    <a:masterClrMapping/>
  </p:clrMapOvr>
  <p:transition xmlns:p14="http://schemas.microsoft.com/office/powerpoint/2010/main"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889380"/>
      </p:ext>
    </p:extLst>
  </p:cSld>
  <p:clrMapOvr>
    <a:masterClrMapping/>
  </p:clrMapOvr>
  <p:transition xmlns:p14="http://schemas.microsoft.com/office/powerpoint/2010/main"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365414"/>
      </p:ext>
    </p:extLst>
  </p:cSld>
  <p:clrMapOvr>
    <a:masterClrMapping/>
  </p:clrMapOvr>
  <p:transition xmlns:p14="http://schemas.microsoft.com/office/powerpoint/2010/main"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118010"/>
      </p:ext>
    </p:extLst>
  </p:cSld>
  <p:clrMapOvr>
    <a:masterClrMapping/>
  </p:clrMapOvr>
  <p:transition xmlns:p14="http://schemas.microsoft.com/office/powerpoint/2010/main"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850849"/>
      </p:ext>
    </p:extLst>
  </p:cSld>
  <p:clrMapOvr>
    <a:masterClrMapping/>
  </p:clrMapOvr>
  <p:transition xmlns:p14="http://schemas.microsoft.com/office/powerpoint/2010/main"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37837"/>
      </p:ext>
    </p:extLst>
  </p:cSld>
  <p:clrMapOvr>
    <a:masterClrMapping/>
  </p:clrMapOvr>
  <p:transition xmlns:p14="http://schemas.microsoft.com/office/powerpoint/2010/main"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779224"/>
      </p:ext>
    </p:extLst>
  </p:cSld>
  <p:clrMapOvr>
    <a:masterClrMapping/>
  </p:clrMapOvr>
  <p:transition xmlns:p14="http://schemas.microsoft.com/office/powerpoint/2010/main"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1672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3523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827745"/>
      </p:ext>
    </p:extLst>
  </p:cSld>
  <p:clrMapOvr>
    <a:masterClrMapping/>
  </p:clrMapOvr>
  <p:transition xmlns:p14="http://schemas.microsoft.com/office/powerpoint/2010/main"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173958"/>
      </p:ext>
    </p:extLst>
  </p:cSld>
  <p:clrMapOvr>
    <a:masterClrMapping/>
  </p:clrMapOvr>
  <p:transition xmlns:p14="http://schemas.microsoft.com/office/powerpoint/2010/main"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580448"/>
      </p:ext>
    </p:extLst>
  </p:cSld>
  <p:clrMapOvr>
    <a:masterClrMapping/>
  </p:clrMapOvr>
  <p:transition xmlns:p14="http://schemas.microsoft.com/office/powerpoint/2010/main"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017199"/>
      </p:ext>
    </p:extLst>
  </p:cSld>
  <p:clrMapOvr>
    <a:masterClrMapping/>
  </p:clrMapOvr>
  <p:transition xmlns:p14="http://schemas.microsoft.com/office/powerpoint/2010/main"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146712"/>
      </p:ext>
    </p:extLst>
  </p:cSld>
  <p:clrMapOvr>
    <a:masterClrMapping/>
  </p:clrMapOvr>
  <p:transition xmlns:p14="http://schemas.microsoft.com/office/powerpoint/2010/main"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228247"/>
      </p:ext>
    </p:extLst>
  </p:cSld>
  <p:clrMapOvr>
    <a:masterClrMapping/>
  </p:clrMapOvr>
  <p:transition xmlns:p14="http://schemas.microsoft.com/office/powerpoint/2010/main"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752461"/>
      </p:ext>
    </p:extLst>
  </p:cSld>
  <p:clrMapOvr>
    <a:masterClrMapping/>
  </p:clrMapOvr>
  <p:transition xmlns:p14="http://schemas.microsoft.com/office/powerpoint/2010/main"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282844"/>
      </p:ext>
    </p:extLst>
  </p:cSld>
  <p:clrMapOvr>
    <a:masterClrMapping/>
  </p:clrMapOvr>
  <p:transition xmlns:p14="http://schemas.microsoft.com/office/powerpoint/2010/main"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656820"/>
      </p:ext>
    </p:extLst>
  </p:cSld>
  <p:clrMapOvr>
    <a:masterClrMapping/>
  </p:clrMapOvr>
  <p:transition xmlns:p14="http://schemas.microsoft.com/office/powerpoint/2010/main"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1968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5258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360520"/>
      </p:ext>
    </p:extLst>
  </p:cSld>
  <p:clrMapOvr>
    <a:masterClrMapping/>
  </p:clrMapOvr>
  <p:transition xmlns:p14="http://schemas.microsoft.com/office/powerpoint/2010/main"/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259301"/>
      </p:ext>
    </p:extLst>
  </p:cSld>
  <p:clrMapOvr>
    <a:masterClrMapping/>
  </p:clrMapOvr>
  <p:transition xmlns:p14="http://schemas.microsoft.com/office/powerpoint/2010/main"/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758866"/>
      </p:ext>
    </p:extLst>
  </p:cSld>
  <p:clrMapOvr>
    <a:masterClrMapping/>
  </p:clrMapOvr>
  <p:transition xmlns:p14="http://schemas.microsoft.com/office/powerpoint/2010/main"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375224"/>
      </p:ext>
    </p:extLst>
  </p:cSld>
  <p:clrMapOvr>
    <a:masterClrMapping/>
  </p:clrMapOvr>
  <p:transition xmlns:p14="http://schemas.microsoft.com/office/powerpoint/2010/main"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954124"/>
      </p:ext>
    </p:extLst>
  </p:cSld>
  <p:clrMapOvr>
    <a:masterClrMapping/>
  </p:clrMapOvr>
  <p:transition xmlns:p14="http://schemas.microsoft.com/office/powerpoint/2010/main"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590667"/>
      </p:ext>
    </p:extLst>
  </p:cSld>
  <p:clrMapOvr>
    <a:masterClrMapping/>
  </p:clrMapOvr>
  <p:transition xmlns:p14="http://schemas.microsoft.com/office/powerpoint/2010/main"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901596"/>
      </p:ext>
    </p:extLst>
  </p:cSld>
  <p:clrMapOvr>
    <a:masterClrMapping/>
  </p:clrMapOvr>
  <p:transition xmlns:p14="http://schemas.microsoft.com/office/powerpoint/2010/main"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313692"/>
      </p:ext>
    </p:extLst>
  </p:cSld>
  <p:clrMapOvr>
    <a:masterClrMapping/>
  </p:clrMapOvr>
  <p:transition xmlns:p14="http://schemas.microsoft.com/office/powerpoint/2010/main"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561422"/>
      </p:ext>
    </p:extLst>
  </p:cSld>
  <p:clrMapOvr>
    <a:masterClrMapping/>
  </p:clrMapOvr>
  <p:transition xmlns:p14="http://schemas.microsoft.com/office/powerpoint/2010/main"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2007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5772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978531"/>
      </p:ext>
    </p:extLst>
  </p:cSld>
  <p:clrMapOvr>
    <a:masterClrMapping/>
  </p:clrMapOvr>
  <p:transition xmlns:p14="http://schemas.microsoft.com/office/powerpoint/2010/main"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209066"/>
      </p:ext>
    </p:extLst>
  </p:cSld>
  <p:clrMapOvr>
    <a:masterClrMapping/>
  </p:clrMapOvr>
  <p:transition xmlns:p14="http://schemas.microsoft.com/office/powerpoint/2010/main"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964678"/>
      </p:ext>
    </p:extLst>
  </p:cSld>
  <p:clrMapOvr>
    <a:masterClrMapping/>
  </p:clrMapOvr>
  <p:transition xmlns:p14="http://schemas.microsoft.com/office/powerpoint/2010/main"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411852"/>
      </p:ext>
    </p:extLst>
  </p:cSld>
  <p:clrMapOvr>
    <a:masterClrMapping/>
  </p:clrMapOvr>
  <p:transition xmlns:p14="http://schemas.microsoft.com/office/powerpoint/2010/main"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554506"/>
      </p:ext>
    </p:extLst>
  </p:cSld>
  <p:clrMapOvr>
    <a:masterClrMapping/>
  </p:clrMapOvr>
  <p:transition xmlns:p14="http://schemas.microsoft.com/office/powerpoint/2010/main"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977079"/>
      </p:ext>
    </p:extLst>
  </p:cSld>
  <p:clrMapOvr>
    <a:masterClrMapping/>
  </p:clrMapOvr>
  <p:transition xmlns:p14="http://schemas.microsoft.com/office/powerpoint/2010/main"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238344"/>
      </p:ext>
    </p:extLst>
  </p:cSld>
  <p:clrMapOvr>
    <a:masterClrMapping/>
  </p:clrMapOvr>
  <p:transition xmlns:p14="http://schemas.microsoft.com/office/powerpoint/2010/main"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305376"/>
      </p:ext>
    </p:extLst>
  </p:cSld>
  <p:clrMapOvr>
    <a:masterClrMapping/>
  </p:clrMapOvr>
  <p:transition xmlns:p14="http://schemas.microsoft.com/office/powerpoint/2010/main"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802031"/>
      </p:ext>
    </p:extLst>
  </p:cSld>
  <p:clrMapOvr>
    <a:masterClrMapping/>
  </p:clrMapOvr>
  <p:transition xmlns:p14="http://schemas.microsoft.com/office/powerpoint/2010/main"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64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84697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1634"/>
      </p:ext>
    </p:extLst>
  </p:cSld>
  <p:clrMapOvr>
    <a:masterClrMapping/>
  </p:clrMapOvr>
  <p:transition xmlns:p14="http://schemas.microsoft.com/office/powerpoint/2010/main"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089725"/>
      </p:ext>
    </p:extLst>
  </p:cSld>
  <p:clrMapOvr>
    <a:masterClrMapping/>
  </p:clrMapOvr>
  <p:transition xmlns:p14="http://schemas.microsoft.com/office/powerpoint/2010/main"/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963386"/>
      </p:ext>
    </p:extLst>
  </p:cSld>
  <p:clrMapOvr>
    <a:masterClrMapping/>
  </p:clrMapOvr>
  <p:transition xmlns:p14="http://schemas.microsoft.com/office/powerpoint/2010/main"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787234"/>
      </p:ext>
    </p:extLst>
  </p:cSld>
  <p:clrMapOvr>
    <a:masterClrMapping/>
  </p:clrMapOvr>
  <p:transition xmlns:p14="http://schemas.microsoft.com/office/powerpoint/2010/main"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569"/>
      </p:ext>
    </p:extLst>
  </p:cSld>
  <p:clrMapOvr>
    <a:masterClrMapping/>
  </p:clrMapOvr>
  <p:transition xmlns:p14="http://schemas.microsoft.com/office/powerpoint/2010/main"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29160"/>
      </p:ext>
    </p:extLst>
  </p:cSld>
  <p:clrMapOvr>
    <a:masterClrMapping/>
  </p:clrMapOvr>
  <p:transition xmlns:p14="http://schemas.microsoft.com/office/powerpoint/2010/main"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742469"/>
      </p:ext>
    </p:extLst>
  </p:cSld>
  <p:clrMapOvr>
    <a:masterClrMapping/>
  </p:clrMapOvr>
  <p:transition xmlns:p14="http://schemas.microsoft.com/office/powerpoint/2010/main"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36090"/>
      </p:ext>
    </p:extLst>
  </p:cSld>
  <p:clrMapOvr>
    <a:masterClrMapping/>
  </p:clrMapOvr>
  <p:transition xmlns:p14="http://schemas.microsoft.com/office/powerpoint/2010/main"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212366"/>
      </p:ext>
    </p:extLst>
  </p:cSld>
  <p:clrMapOvr>
    <a:masterClrMapping/>
  </p:clrMapOvr>
  <p:transition xmlns:p14="http://schemas.microsoft.com/office/powerpoint/2010/main"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9073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17664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827062"/>
      </p:ext>
    </p:extLst>
  </p:cSld>
  <p:clrMapOvr>
    <a:masterClrMapping/>
  </p:clrMapOvr>
  <p:transition xmlns:p14="http://schemas.microsoft.com/office/powerpoint/2010/main"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941156"/>
      </p:ext>
    </p:extLst>
  </p:cSld>
  <p:clrMapOvr>
    <a:masterClrMapping/>
  </p:clrMapOvr>
  <p:transition xmlns:p14="http://schemas.microsoft.com/office/powerpoint/2010/main"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912523"/>
      </p:ext>
    </p:extLst>
  </p:cSld>
  <p:clrMapOvr>
    <a:masterClrMapping/>
  </p:clrMapOvr>
  <p:transition xmlns:p14="http://schemas.microsoft.com/office/powerpoint/2010/main"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300637"/>
      </p:ext>
    </p:extLst>
  </p:cSld>
  <p:clrMapOvr>
    <a:masterClrMapping/>
  </p:clrMapOvr>
  <p:transition xmlns:p14="http://schemas.microsoft.com/office/powerpoint/2010/main"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576646"/>
      </p:ext>
    </p:extLst>
  </p:cSld>
  <p:clrMapOvr>
    <a:masterClrMapping/>
  </p:clrMapOvr>
  <p:transition xmlns:p14="http://schemas.microsoft.com/office/powerpoint/2010/main"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429744"/>
      </p:ext>
    </p:extLst>
  </p:cSld>
  <p:clrMapOvr>
    <a:masterClrMapping/>
  </p:clrMapOvr>
  <p:transition xmlns:p14="http://schemas.microsoft.com/office/powerpoint/2010/main"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743274"/>
      </p:ext>
    </p:extLst>
  </p:cSld>
  <p:clrMapOvr>
    <a:masterClrMapping/>
  </p:clrMapOvr>
  <p:transition xmlns:p14="http://schemas.microsoft.com/office/powerpoint/2010/main"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917564"/>
      </p:ext>
    </p:extLst>
  </p:cSld>
  <p:clrMapOvr>
    <a:masterClrMapping/>
  </p:clrMapOvr>
  <p:transition xmlns:p14="http://schemas.microsoft.com/office/powerpoint/2010/main"/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08409"/>
      </p:ext>
    </p:extLst>
  </p:cSld>
  <p:clrMapOvr>
    <a:masterClrMapping/>
  </p:clrMapOvr>
  <p:transition xmlns:p14="http://schemas.microsoft.com/office/powerpoint/2010/main"/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6365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2909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353178"/>
      </p:ext>
    </p:extLst>
  </p:cSld>
  <p:clrMapOvr>
    <a:masterClrMapping/>
  </p:clrMapOvr>
  <p:transition xmlns:p14="http://schemas.microsoft.com/office/powerpoint/2010/main"/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723648"/>
      </p:ext>
    </p:extLst>
  </p:cSld>
  <p:clrMapOvr>
    <a:masterClrMapping/>
  </p:clrMapOvr>
  <p:transition xmlns:p14="http://schemas.microsoft.com/office/powerpoint/2010/main"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060116"/>
      </p:ext>
    </p:extLst>
  </p:cSld>
  <p:clrMapOvr>
    <a:masterClrMapping/>
  </p:clrMapOvr>
  <p:transition xmlns:p14="http://schemas.microsoft.com/office/powerpoint/2010/main"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912335"/>
      </p:ext>
    </p:extLst>
  </p:cSld>
  <p:clrMapOvr>
    <a:masterClrMapping/>
  </p:clrMapOvr>
  <p:transition xmlns:p14="http://schemas.microsoft.com/office/powerpoint/2010/main"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561168"/>
      </p:ext>
    </p:extLst>
  </p:cSld>
  <p:clrMapOvr>
    <a:masterClrMapping/>
  </p:clrMapOvr>
  <p:transition xmlns:p14="http://schemas.microsoft.com/office/powerpoint/2010/main"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870789"/>
      </p:ext>
    </p:extLst>
  </p:cSld>
  <p:clrMapOvr>
    <a:masterClrMapping/>
  </p:clrMapOvr>
  <p:transition xmlns:p14="http://schemas.microsoft.com/office/powerpoint/2010/main"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69209"/>
      </p:ext>
    </p:extLst>
  </p:cSld>
  <p:clrMapOvr>
    <a:masterClrMapping/>
  </p:clrMapOvr>
  <p:transition xmlns:p14="http://schemas.microsoft.com/office/powerpoint/2010/main"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798280"/>
      </p:ext>
    </p:extLst>
  </p:cSld>
  <p:clrMapOvr>
    <a:masterClrMapping/>
  </p:clrMapOvr>
  <p:transition xmlns:p14="http://schemas.microsoft.com/office/powerpoint/2010/main"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087220"/>
      </p:ext>
    </p:extLst>
  </p:cSld>
  <p:clrMapOvr>
    <a:masterClrMapping/>
  </p:clrMapOvr>
  <p:transition xmlns:p14="http://schemas.microsoft.com/office/powerpoint/2010/main"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7936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7587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620144"/>
      </p:ext>
    </p:extLst>
  </p:cSld>
  <p:clrMapOvr>
    <a:masterClrMapping/>
  </p:clrMapOvr>
  <p:transition xmlns:p14="http://schemas.microsoft.com/office/powerpoint/2010/main"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09253"/>
      </p:ext>
    </p:extLst>
  </p:cSld>
  <p:clrMapOvr>
    <a:masterClrMapping/>
  </p:clrMapOvr>
  <p:transition xmlns:p14="http://schemas.microsoft.com/office/powerpoint/2010/main"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465854"/>
      </p:ext>
    </p:extLst>
  </p:cSld>
  <p:clrMapOvr>
    <a:masterClrMapping/>
  </p:clrMapOvr>
  <p:transition xmlns:p14="http://schemas.microsoft.com/office/powerpoint/2010/main"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155451"/>
      </p:ext>
    </p:extLst>
  </p:cSld>
  <p:clrMapOvr>
    <a:masterClrMapping/>
  </p:clrMapOvr>
  <p:transition xmlns:p14="http://schemas.microsoft.com/office/powerpoint/2010/main"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293718"/>
      </p:ext>
    </p:extLst>
  </p:cSld>
  <p:clrMapOvr>
    <a:masterClrMapping/>
  </p:clrMapOvr>
  <p:transition xmlns:p14="http://schemas.microsoft.com/office/powerpoint/2010/main"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059187"/>
      </p:ext>
    </p:extLst>
  </p:cSld>
  <p:clrMapOvr>
    <a:masterClrMapping/>
  </p:clrMapOvr>
  <p:transition xmlns:p14="http://schemas.microsoft.com/office/powerpoint/2010/main"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304265"/>
      </p:ext>
    </p:extLst>
  </p:cSld>
  <p:clrMapOvr>
    <a:masterClrMapping/>
  </p:clrMapOvr>
  <p:transition xmlns:p14="http://schemas.microsoft.com/office/powerpoint/2010/main"/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890087"/>
      </p:ext>
    </p:extLst>
  </p:cSld>
  <p:clrMapOvr>
    <a:masterClrMapping/>
  </p:clrMapOvr>
  <p:transition xmlns:p14="http://schemas.microsoft.com/office/powerpoint/2010/main"/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029173"/>
      </p:ext>
    </p:extLst>
  </p:cSld>
  <p:clrMapOvr>
    <a:masterClrMapping/>
  </p:clrMapOvr>
  <p:transition xmlns:p14="http://schemas.microsoft.com/office/powerpoint/2010/main"/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7632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6910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595660"/>
      </p:ext>
    </p:extLst>
  </p:cSld>
  <p:clrMapOvr>
    <a:masterClrMapping/>
  </p:clrMapOvr>
  <p:transition xmlns:p14="http://schemas.microsoft.com/office/powerpoint/2010/main"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350262"/>
      </p:ext>
    </p:extLst>
  </p:cSld>
  <p:clrMapOvr>
    <a:masterClrMapping/>
  </p:clrMapOvr>
  <p:transition xmlns:p14="http://schemas.microsoft.com/office/powerpoint/2010/main"/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821857"/>
      </p:ext>
    </p:extLst>
  </p:cSld>
  <p:clrMapOvr>
    <a:masterClrMapping/>
  </p:clrMapOvr>
  <p:transition xmlns:p14="http://schemas.microsoft.com/office/powerpoint/2010/main"/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637384"/>
      </p:ext>
    </p:extLst>
  </p:cSld>
  <p:clrMapOvr>
    <a:masterClrMapping/>
  </p:clrMapOvr>
  <p:transition xmlns:p14="http://schemas.microsoft.com/office/powerpoint/2010/main"/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114630"/>
      </p:ext>
    </p:extLst>
  </p:cSld>
  <p:clrMapOvr>
    <a:masterClrMapping/>
  </p:clrMapOvr>
  <p:transition xmlns:p14="http://schemas.microsoft.com/office/powerpoint/2010/main"/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801025"/>
      </p:ext>
    </p:extLst>
  </p:cSld>
  <p:clrMapOvr>
    <a:masterClrMapping/>
  </p:clrMapOvr>
  <p:transition xmlns:p14="http://schemas.microsoft.com/office/powerpoint/2010/main"/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875273"/>
      </p:ext>
    </p:extLst>
  </p:cSld>
  <p:clrMapOvr>
    <a:masterClrMapping/>
  </p:clrMapOvr>
  <p:transition xmlns:p14="http://schemas.microsoft.com/office/powerpoint/2010/main"/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0110"/>
      </p:ext>
    </p:extLst>
  </p:cSld>
  <p:clrMapOvr>
    <a:masterClrMapping/>
  </p:clrMapOvr>
  <p:transition xmlns:p14="http://schemas.microsoft.com/office/powerpoint/2010/main"/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055782"/>
      </p:ext>
    </p:extLst>
  </p:cSld>
  <p:clrMapOvr>
    <a:masterClrMapping/>
  </p:clrMapOvr>
  <p:transition xmlns:p14="http://schemas.microsoft.com/office/powerpoint/2010/main"/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5103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2099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99118"/>
      </p:ext>
    </p:extLst>
  </p:cSld>
  <p:clrMapOvr>
    <a:masterClrMapping/>
  </p:clrMapOvr>
  <p:transition xmlns:p14="http://schemas.microsoft.com/office/powerpoint/2010/main"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136889"/>
      </p:ext>
    </p:extLst>
  </p:cSld>
  <p:clrMapOvr>
    <a:masterClrMapping/>
  </p:clrMapOvr>
  <p:transition xmlns:p14="http://schemas.microsoft.com/office/powerpoint/2010/main"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587098"/>
      </p:ext>
    </p:extLst>
  </p:cSld>
  <p:clrMapOvr>
    <a:masterClrMapping/>
  </p:clrMapOvr>
  <p:transition xmlns:p14="http://schemas.microsoft.com/office/powerpoint/2010/main"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480136"/>
      </p:ext>
    </p:extLst>
  </p:cSld>
  <p:clrMapOvr>
    <a:masterClrMapping/>
  </p:clrMapOvr>
  <p:transition xmlns:p14="http://schemas.microsoft.com/office/powerpoint/2010/main"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407911"/>
      </p:ext>
    </p:extLst>
  </p:cSld>
  <p:clrMapOvr>
    <a:masterClrMapping/>
  </p:clrMapOvr>
  <p:transition xmlns:p14="http://schemas.microsoft.com/office/powerpoint/2010/main"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518308"/>
      </p:ext>
    </p:extLst>
  </p:cSld>
  <p:clrMapOvr>
    <a:masterClrMapping/>
  </p:clrMapOvr>
  <p:transition xmlns:p14="http://schemas.microsoft.com/office/powerpoint/2010/main"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154989"/>
      </p:ext>
    </p:extLst>
  </p:cSld>
  <p:clrMapOvr>
    <a:masterClrMapping/>
  </p:clrMapOvr>
  <p:transition xmlns:p14="http://schemas.microsoft.com/office/powerpoint/2010/main"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55783"/>
      </p:ext>
    </p:extLst>
  </p:cSld>
  <p:clrMapOvr>
    <a:masterClrMapping/>
  </p:clrMapOvr>
  <p:transition xmlns:p14="http://schemas.microsoft.com/office/powerpoint/2010/main"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240527"/>
      </p:ext>
    </p:extLst>
  </p:cSld>
  <p:clrMapOvr>
    <a:masterClrMapping/>
  </p:clrMapOvr>
  <p:transition xmlns:p14="http://schemas.microsoft.com/office/powerpoint/2010/main"/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5650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8356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8724"/>
      </p:ext>
    </p:extLst>
  </p:cSld>
  <p:clrMapOvr>
    <a:masterClrMapping/>
  </p:clrMapOvr>
  <p:transition xmlns:p14="http://schemas.microsoft.com/office/powerpoint/2010/main"/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503535"/>
      </p:ext>
    </p:extLst>
  </p:cSld>
  <p:clrMapOvr>
    <a:masterClrMapping/>
  </p:clrMapOvr>
  <p:transition xmlns:p14="http://schemas.microsoft.com/office/powerpoint/2010/main"/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944712"/>
      </p:ext>
    </p:extLst>
  </p:cSld>
  <p:clrMapOvr>
    <a:masterClrMapping/>
  </p:clrMapOvr>
  <p:transition xmlns:p14="http://schemas.microsoft.com/office/powerpoint/2010/main"/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599233"/>
      </p:ext>
    </p:extLst>
  </p:cSld>
  <p:clrMapOvr>
    <a:masterClrMapping/>
  </p:clrMapOvr>
  <p:transition xmlns:p14="http://schemas.microsoft.com/office/powerpoint/2010/main"/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775469"/>
      </p:ext>
    </p:extLst>
  </p:cSld>
  <p:clrMapOvr>
    <a:masterClrMapping/>
  </p:clrMapOvr>
  <p:transition xmlns:p14="http://schemas.microsoft.com/office/powerpoint/2010/main"/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509898"/>
      </p:ext>
    </p:extLst>
  </p:cSld>
  <p:clrMapOvr>
    <a:masterClrMapping/>
  </p:clrMapOvr>
  <p:transition xmlns:p14="http://schemas.microsoft.com/office/powerpoint/2010/main"/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690849"/>
      </p:ext>
    </p:extLst>
  </p:cSld>
  <p:clrMapOvr>
    <a:masterClrMapping/>
  </p:clrMapOvr>
  <p:transition xmlns:p14="http://schemas.microsoft.com/office/powerpoint/2010/main"/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582132"/>
      </p:ext>
    </p:extLst>
  </p:cSld>
  <p:clrMapOvr>
    <a:masterClrMapping/>
  </p:clrMapOvr>
  <p:transition xmlns:p14="http://schemas.microsoft.com/office/powerpoint/2010/main"/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450836"/>
      </p:ext>
    </p:extLst>
  </p:cSld>
  <p:clrMapOvr>
    <a:masterClrMapping/>
  </p:clrMapOvr>
  <p:transition xmlns:p14="http://schemas.microsoft.com/office/powerpoint/2010/main"/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5662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5707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600504"/>
      </p:ext>
    </p:extLst>
  </p:cSld>
  <p:clrMapOvr>
    <a:masterClrMapping/>
  </p:clrMapOvr>
  <p:transition xmlns:p14="http://schemas.microsoft.com/office/powerpoint/2010/main"/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258278"/>
      </p:ext>
    </p:extLst>
  </p:cSld>
  <p:clrMapOvr>
    <a:masterClrMapping/>
  </p:clrMapOvr>
  <p:transition xmlns:p14="http://schemas.microsoft.com/office/powerpoint/2010/main"/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100886"/>
      </p:ext>
    </p:extLst>
  </p:cSld>
  <p:clrMapOvr>
    <a:masterClrMapping/>
  </p:clrMapOvr>
  <p:transition xmlns:p14="http://schemas.microsoft.com/office/powerpoint/2010/main"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643870"/>
      </p:ext>
    </p:extLst>
  </p:cSld>
  <p:clrMapOvr>
    <a:masterClrMapping/>
  </p:clrMapOvr>
  <p:transition xmlns:p14="http://schemas.microsoft.com/office/powerpoint/2010/main"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857325"/>
      </p:ext>
    </p:extLst>
  </p:cSld>
  <p:clrMapOvr>
    <a:masterClrMapping/>
  </p:clrMapOvr>
  <p:transition xmlns:p14="http://schemas.microsoft.com/office/powerpoint/2010/main"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020217"/>
      </p:ext>
    </p:extLst>
  </p:cSld>
  <p:clrMapOvr>
    <a:masterClrMapping/>
  </p:clrMapOvr>
  <p:transition xmlns:p14="http://schemas.microsoft.com/office/powerpoint/2010/main"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43749"/>
      </p:ext>
    </p:extLst>
  </p:cSld>
  <p:clrMapOvr>
    <a:masterClrMapping/>
  </p:clrMapOvr>
  <p:transition xmlns:p14="http://schemas.microsoft.com/office/powerpoint/2010/main"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182314"/>
      </p:ext>
    </p:extLst>
  </p:cSld>
  <p:clrMapOvr>
    <a:masterClrMapping/>
  </p:clrMapOvr>
  <p:transition xmlns:p14="http://schemas.microsoft.com/office/powerpoint/2010/main"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760394"/>
      </p:ext>
    </p:extLst>
  </p:cSld>
  <p:clrMapOvr>
    <a:masterClrMapping/>
  </p:clrMapOvr>
  <p:transition xmlns:p14="http://schemas.microsoft.com/office/powerpoint/2010/main"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8160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2948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471406"/>
      </p:ext>
    </p:extLst>
  </p:cSld>
  <p:clrMapOvr>
    <a:masterClrMapping/>
  </p:clrMapOvr>
  <p:transition xmlns:p14="http://schemas.microsoft.com/office/powerpoint/2010/main"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071685"/>
      </p:ext>
    </p:extLst>
  </p:cSld>
  <p:clrMapOvr>
    <a:masterClrMapping/>
  </p:clrMapOvr>
  <p:transition xmlns:p14="http://schemas.microsoft.com/office/powerpoint/2010/main"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580516"/>
      </p:ext>
    </p:extLst>
  </p:cSld>
  <p:clrMapOvr>
    <a:masterClrMapping/>
  </p:clrMapOvr>
  <p:transition xmlns:p14="http://schemas.microsoft.com/office/powerpoint/2010/main"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604236"/>
      </p:ext>
    </p:extLst>
  </p:cSld>
  <p:clrMapOvr>
    <a:masterClrMapping/>
  </p:clrMapOvr>
  <p:transition xmlns:p14="http://schemas.microsoft.com/office/powerpoint/2010/main"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424080"/>
      </p:ext>
    </p:extLst>
  </p:cSld>
  <p:clrMapOvr>
    <a:masterClrMapping/>
  </p:clrMapOvr>
  <p:transition xmlns:p14="http://schemas.microsoft.com/office/powerpoint/2010/main"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286913"/>
      </p:ext>
    </p:extLst>
  </p:cSld>
  <p:clrMapOvr>
    <a:masterClrMapping/>
  </p:clrMapOvr>
  <p:transition xmlns:p14="http://schemas.microsoft.com/office/powerpoint/2010/main"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791115"/>
      </p:ext>
    </p:extLst>
  </p:cSld>
  <p:clrMapOvr>
    <a:masterClrMapping/>
  </p:clrMapOvr>
  <p:transition xmlns:p14="http://schemas.microsoft.com/office/powerpoint/2010/main"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628841"/>
      </p:ext>
    </p:extLst>
  </p:cSld>
  <p:clrMapOvr>
    <a:masterClrMapping/>
  </p:clrMapOvr>
  <p:transition xmlns:p14="http://schemas.microsoft.com/office/powerpoint/2010/main"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042499"/>
      </p:ext>
    </p:extLst>
  </p:cSld>
  <p:clrMapOvr>
    <a:masterClrMapping/>
  </p:clrMapOvr>
  <p:transition xmlns:p14="http://schemas.microsoft.com/office/powerpoint/2010/main"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4567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1046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96861"/>
      </p:ext>
    </p:extLst>
  </p:cSld>
  <p:clrMapOvr>
    <a:masterClrMapping/>
  </p:clrMapOvr>
  <p:transition xmlns:p14="http://schemas.microsoft.com/office/powerpoint/2010/main"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733918"/>
      </p:ext>
    </p:extLst>
  </p:cSld>
  <p:clrMapOvr>
    <a:masterClrMapping/>
  </p:clrMapOvr>
  <p:transition xmlns:p14="http://schemas.microsoft.com/office/powerpoint/2010/main"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627283"/>
      </p:ext>
    </p:extLst>
  </p:cSld>
  <p:clrMapOvr>
    <a:masterClrMapping/>
  </p:clrMapOvr>
  <p:transition xmlns:p14="http://schemas.microsoft.com/office/powerpoint/2010/main"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21476"/>
      </p:ext>
    </p:extLst>
  </p:cSld>
  <p:clrMapOvr>
    <a:masterClrMapping/>
  </p:clrMapOvr>
  <p:transition xmlns:p14="http://schemas.microsoft.com/office/powerpoint/2010/main"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566364"/>
      </p:ext>
    </p:extLst>
  </p:cSld>
  <p:clrMapOvr>
    <a:masterClrMapping/>
  </p:clrMapOvr>
  <p:transition xmlns:p14="http://schemas.microsoft.com/office/powerpoint/2010/main"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40877"/>
      </p:ext>
    </p:extLst>
  </p:cSld>
  <p:clrMapOvr>
    <a:masterClrMapping/>
  </p:clrMapOvr>
  <p:transition xmlns:p14="http://schemas.microsoft.com/office/powerpoint/2010/main"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051029"/>
      </p:ext>
    </p:extLst>
  </p:cSld>
  <p:clrMapOvr>
    <a:masterClrMapping/>
  </p:clrMapOvr>
  <p:transition xmlns:p14="http://schemas.microsoft.com/office/powerpoint/2010/main"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965088"/>
      </p:ext>
    </p:extLst>
  </p:cSld>
  <p:clrMapOvr>
    <a:masterClrMapping/>
  </p:clrMapOvr>
  <p:transition xmlns:p14="http://schemas.microsoft.com/office/powerpoint/2010/main"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953776"/>
      </p:ext>
    </p:extLst>
  </p:cSld>
  <p:clrMapOvr>
    <a:masterClrMapping/>
  </p:clrMapOvr>
  <p:transition xmlns:p14="http://schemas.microsoft.com/office/powerpoint/2010/main"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6BE2F3F5-414B-CC44-8EA3-B6D04B3D04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701941"/>
      </p:ext>
    </p:extLst>
  </p:cSld>
  <p:clrMapOvr>
    <a:masterClrMapping/>
  </p:clrMapOvr>
  <p:transition xmlns:p14="http://schemas.microsoft.com/office/powerpoint/2010/main"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389B1-16D0-EE4E-960B-3BEB333B27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973515"/>
      </p:ext>
    </p:extLst>
  </p:cSld>
  <p:clrMapOvr>
    <a:masterClrMapping/>
  </p:clrMapOvr>
  <p:transition xmlns:p14="http://schemas.microsoft.com/office/powerpoint/2010/main"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9BDA06-07DC-5C48-A1E0-AA66FEC986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932277"/>
      </p:ext>
    </p:extLst>
  </p:cSld>
  <p:clrMapOvr>
    <a:masterClrMapping/>
  </p:clrMapOvr>
  <p:transition xmlns:p14="http://schemas.microsoft.com/office/powerpoint/2010/main"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77DB28-08B6-0549-88E7-35948C4263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206900"/>
      </p:ext>
    </p:extLst>
  </p:cSld>
  <p:clrMapOvr>
    <a:masterClrMapping/>
  </p:clrMapOvr>
  <p:transition xmlns:p14="http://schemas.microsoft.com/office/powerpoint/2010/main"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CAE939-8EA9-2243-ADF7-6094C42F49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56763"/>
      </p:ext>
    </p:extLst>
  </p:cSld>
  <p:clrMapOvr>
    <a:masterClrMapping/>
  </p:clrMapOvr>
  <p:transition xmlns:p14="http://schemas.microsoft.com/office/powerpoint/2010/main"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62138-1B09-F642-8222-426640992E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546477"/>
      </p:ext>
    </p:extLst>
  </p:cSld>
  <p:clrMapOvr>
    <a:masterClrMapping/>
  </p:clrMapOvr>
  <p:transition xmlns:p14="http://schemas.microsoft.com/office/powerpoint/2010/main"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C8C8D5-D445-2D41-A2FD-8E68842A0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877049"/>
      </p:ext>
    </p:extLst>
  </p:cSld>
  <p:clrMapOvr>
    <a:masterClrMapping/>
  </p:clrMapOvr>
  <p:transition xmlns:p14="http://schemas.microsoft.com/office/powerpoint/2010/main"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1FAFC-66EF-4846-98A6-559425C339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696427"/>
      </p:ext>
    </p:extLst>
  </p:cSld>
  <p:clrMapOvr>
    <a:masterClrMapping/>
  </p:clrMapOvr>
  <p:transition xmlns:p14="http://schemas.microsoft.com/office/powerpoint/2010/main"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C9A56C-4756-3143-8181-96B548DA8A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099472"/>
      </p:ext>
    </p:extLst>
  </p:cSld>
  <p:clrMapOvr>
    <a:masterClrMapping/>
  </p:clrMapOvr>
  <p:transition xmlns:p14="http://schemas.microsoft.com/office/powerpoint/2010/main"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185A4-7415-884D-A684-DD5FF96CBB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579389"/>
      </p:ext>
    </p:extLst>
  </p:cSld>
  <p:clrMapOvr>
    <a:masterClrMapping/>
  </p:clrMapOvr>
  <p:transition xmlns:p14="http://schemas.microsoft.com/office/powerpoint/2010/main"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5861B0-9273-824B-872E-D66F32C7CA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440664"/>
      </p:ext>
    </p:extLst>
  </p:cSld>
  <p:clrMapOvr>
    <a:masterClrMapping/>
  </p:clrMapOvr>
  <p:transition xmlns:p14="http://schemas.microsoft.com/office/powerpoint/2010/main"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833E1B-F24B-9F49-8CF4-40DEEF8367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106269"/>
      </p:ext>
    </p:extLst>
  </p:cSld>
  <p:clrMapOvr>
    <a:masterClrMapping/>
  </p:clrMapOvr>
  <p:transition xmlns:p14="http://schemas.microsoft.com/office/powerpoint/2010/main"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65863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3216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608673"/>
      </p:ext>
    </p:extLst>
  </p:cSld>
  <p:clrMapOvr>
    <a:masterClrMapping/>
  </p:clrMapOvr>
  <p:transition xmlns:p14="http://schemas.microsoft.com/office/powerpoint/2010/main"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67199"/>
      </p:ext>
    </p:extLst>
  </p:cSld>
  <p:clrMapOvr>
    <a:masterClrMapping/>
  </p:clrMapOvr>
  <p:transition xmlns:p14="http://schemas.microsoft.com/office/powerpoint/2010/main"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37290"/>
      </p:ext>
    </p:extLst>
  </p:cSld>
  <p:clrMapOvr>
    <a:masterClrMapping/>
  </p:clrMapOvr>
  <p:transition xmlns:p14="http://schemas.microsoft.com/office/powerpoint/2010/main"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266399"/>
      </p:ext>
    </p:extLst>
  </p:cSld>
  <p:clrMapOvr>
    <a:masterClrMapping/>
  </p:clrMapOvr>
  <p:transition xmlns:p14="http://schemas.microsoft.com/office/powerpoint/2010/main"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193925"/>
      </p:ext>
    </p:extLst>
  </p:cSld>
  <p:clrMapOvr>
    <a:masterClrMapping/>
  </p:clrMapOvr>
  <p:transition xmlns:p14="http://schemas.microsoft.com/office/powerpoint/2010/main"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192130"/>
      </p:ext>
    </p:extLst>
  </p:cSld>
  <p:clrMapOvr>
    <a:masterClrMapping/>
  </p:clrMapOvr>
  <p:transition xmlns:p14="http://schemas.microsoft.com/office/powerpoint/2010/main"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547407"/>
      </p:ext>
    </p:extLst>
  </p:cSld>
  <p:clrMapOvr>
    <a:masterClrMapping/>
  </p:clrMapOvr>
  <p:transition xmlns:p14="http://schemas.microsoft.com/office/powerpoint/2010/main"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134818"/>
      </p:ext>
    </p:extLst>
  </p:cSld>
  <p:clrMapOvr>
    <a:masterClrMapping/>
  </p:clrMapOvr>
  <p:transition xmlns:p14="http://schemas.microsoft.com/office/powerpoint/2010/main"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19043"/>
      </p:ext>
    </p:extLst>
  </p:cSld>
  <p:clrMapOvr>
    <a:masterClrMapping/>
  </p:clrMapOvr>
  <p:transition xmlns:p14="http://schemas.microsoft.com/office/powerpoint/2010/main"/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8199538C-0B58-964C-8D09-CE2DB41D79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548642"/>
      </p:ext>
    </p:extLst>
  </p:cSld>
  <p:clrMapOvr>
    <a:masterClrMapping/>
  </p:clrMapOvr>
  <p:transition xmlns:p14="http://schemas.microsoft.com/office/powerpoint/2010/main"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F4A62-A2AB-6B48-93FA-0E4BEF2642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28321"/>
      </p:ext>
    </p:extLst>
  </p:cSld>
  <p:clrMapOvr>
    <a:masterClrMapping/>
  </p:clrMapOvr>
  <p:transition xmlns:p14="http://schemas.microsoft.com/office/powerpoint/2010/main"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7043D-705D-8E4D-8EC4-AA04F62CB1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002238"/>
      </p:ext>
    </p:extLst>
  </p:cSld>
  <p:clrMapOvr>
    <a:masterClrMapping/>
  </p:clrMapOvr>
  <p:transition xmlns:p14="http://schemas.microsoft.com/office/powerpoint/2010/main"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1C025-F41A-EE4C-BAA6-EFCC0582BD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731518"/>
      </p:ext>
    </p:extLst>
  </p:cSld>
  <p:clrMapOvr>
    <a:masterClrMapping/>
  </p:clrMapOvr>
  <p:transition xmlns:p14="http://schemas.microsoft.com/office/powerpoint/2010/main"/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0F59F7-17FF-DC4D-8944-FA4CBA5DB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943402"/>
      </p:ext>
    </p:extLst>
  </p:cSld>
  <p:clrMapOvr>
    <a:masterClrMapping/>
  </p:clrMapOvr>
  <p:transition xmlns:p14="http://schemas.microsoft.com/office/powerpoint/2010/main"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48373-2CF4-E74A-9DDB-35E5C34CF7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3003"/>
      </p:ext>
    </p:extLst>
  </p:cSld>
  <p:clrMapOvr>
    <a:masterClrMapping/>
  </p:clrMapOvr>
  <p:transition xmlns:p14="http://schemas.microsoft.com/office/powerpoint/2010/main"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FF763B-C92A-AE4D-8997-CC96015BDB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731328"/>
      </p:ext>
    </p:extLst>
  </p:cSld>
  <p:clrMapOvr>
    <a:masterClrMapping/>
  </p:clrMapOvr>
  <p:transition xmlns:p14="http://schemas.microsoft.com/office/powerpoint/2010/main"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97A139-E15C-4546-9B84-F7CCF78D1F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973006"/>
      </p:ext>
    </p:extLst>
  </p:cSld>
  <p:clrMapOvr>
    <a:masterClrMapping/>
  </p:clrMapOvr>
  <p:transition xmlns:p14="http://schemas.microsoft.com/office/powerpoint/2010/main"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09E70-A755-0848-A88C-D01A0C7559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84509"/>
      </p:ext>
    </p:extLst>
  </p:cSld>
  <p:clrMapOvr>
    <a:masterClrMapping/>
  </p:clrMapOvr>
  <p:transition xmlns:p14="http://schemas.microsoft.com/office/powerpoint/2010/main"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D511D-2F98-9946-AC33-934E9801C6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500634"/>
      </p:ext>
    </p:extLst>
  </p:cSld>
  <p:clrMapOvr>
    <a:masterClrMapping/>
  </p:clrMapOvr>
  <p:transition xmlns:p14="http://schemas.microsoft.com/office/powerpoint/2010/main"/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EFFB54-4D75-F044-8D75-FAC437401F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563302"/>
      </p:ext>
    </p:extLst>
  </p:cSld>
  <p:clrMapOvr>
    <a:masterClrMapping/>
  </p:clrMapOvr>
  <p:transition xmlns:p14="http://schemas.microsoft.com/office/powerpoint/2010/main"/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59922-0DF5-D344-8BEC-8A96B1F890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162151"/>
      </p:ext>
    </p:extLst>
  </p:cSld>
  <p:clrMapOvr>
    <a:masterClrMapping/>
  </p:clrMapOvr>
  <p:transition xmlns:p14="http://schemas.microsoft.com/office/powerpoint/2010/main"/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369" tIns="45685" rIns="91369" bIns="45685"/>
          <a:lstStyle/>
          <a:p>
            <a:pPr defTabSz="913696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369" tIns="45685" rIns="91369" bIns="45685"/>
          <a:lstStyle/>
          <a:p>
            <a:pPr defTabSz="913696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369" tIns="45685" rIns="91369" bIns="45685"/>
          <a:lstStyle/>
          <a:p>
            <a:pPr defTabSz="913696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369" tIns="45685" rIns="91369" bIns="45685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3696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2468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1076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846" indent="0">
              <a:buNone/>
              <a:defRPr sz="1800"/>
            </a:lvl2pPr>
            <a:lvl3pPr marL="913696" indent="0">
              <a:buNone/>
              <a:defRPr sz="1600"/>
            </a:lvl3pPr>
            <a:lvl4pPr marL="1370550" indent="0">
              <a:buNone/>
              <a:defRPr sz="1400"/>
            </a:lvl4pPr>
            <a:lvl5pPr marL="1827398" indent="0">
              <a:buNone/>
              <a:defRPr sz="1400"/>
            </a:lvl5pPr>
            <a:lvl6pPr marL="2284245" indent="0">
              <a:buNone/>
              <a:defRPr sz="1400"/>
            </a:lvl6pPr>
            <a:lvl7pPr marL="2741098" indent="0">
              <a:buNone/>
              <a:defRPr sz="1400"/>
            </a:lvl7pPr>
            <a:lvl8pPr marL="3197941" indent="0">
              <a:buNone/>
              <a:defRPr sz="1400"/>
            </a:lvl8pPr>
            <a:lvl9pPr marL="3654795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097242"/>
      </p:ext>
    </p:extLst>
  </p:cSld>
  <p:clrMapOvr>
    <a:masterClrMapping/>
  </p:clrMapOvr>
  <p:transition xmlns:p14="http://schemas.microsoft.com/office/powerpoint/2010/main"/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791397"/>
      </p:ext>
    </p:extLst>
  </p:cSld>
  <p:clrMapOvr>
    <a:masterClrMapping/>
  </p:clrMapOvr>
  <p:transition xmlns:p14="http://schemas.microsoft.com/office/powerpoint/2010/main"/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46" indent="0">
              <a:buNone/>
              <a:defRPr sz="2000" b="1"/>
            </a:lvl2pPr>
            <a:lvl3pPr marL="913696" indent="0">
              <a:buNone/>
              <a:defRPr sz="1800" b="1"/>
            </a:lvl3pPr>
            <a:lvl4pPr marL="1370550" indent="0">
              <a:buNone/>
              <a:defRPr sz="1600" b="1"/>
            </a:lvl4pPr>
            <a:lvl5pPr marL="1827398" indent="0">
              <a:buNone/>
              <a:defRPr sz="1600" b="1"/>
            </a:lvl5pPr>
            <a:lvl6pPr marL="2284245" indent="0">
              <a:buNone/>
              <a:defRPr sz="1600" b="1"/>
            </a:lvl6pPr>
            <a:lvl7pPr marL="2741098" indent="0">
              <a:buNone/>
              <a:defRPr sz="1600" b="1"/>
            </a:lvl7pPr>
            <a:lvl8pPr marL="3197941" indent="0">
              <a:buNone/>
              <a:defRPr sz="1600" b="1"/>
            </a:lvl8pPr>
            <a:lvl9pPr marL="36547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46" indent="0">
              <a:buNone/>
              <a:defRPr sz="2000" b="1"/>
            </a:lvl2pPr>
            <a:lvl3pPr marL="913696" indent="0">
              <a:buNone/>
              <a:defRPr sz="1800" b="1"/>
            </a:lvl3pPr>
            <a:lvl4pPr marL="1370550" indent="0">
              <a:buNone/>
              <a:defRPr sz="1600" b="1"/>
            </a:lvl4pPr>
            <a:lvl5pPr marL="1827398" indent="0">
              <a:buNone/>
              <a:defRPr sz="1600" b="1"/>
            </a:lvl5pPr>
            <a:lvl6pPr marL="2284245" indent="0">
              <a:buNone/>
              <a:defRPr sz="1600" b="1"/>
            </a:lvl6pPr>
            <a:lvl7pPr marL="2741098" indent="0">
              <a:buNone/>
              <a:defRPr sz="1600" b="1"/>
            </a:lvl7pPr>
            <a:lvl8pPr marL="3197941" indent="0">
              <a:buNone/>
              <a:defRPr sz="1600" b="1"/>
            </a:lvl8pPr>
            <a:lvl9pPr marL="36547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1561"/>
      </p:ext>
    </p:extLst>
  </p:cSld>
  <p:clrMapOvr>
    <a:masterClrMapping/>
  </p:clrMapOvr>
  <p:transition xmlns:p14="http://schemas.microsoft.com/office/powerpoint/2010/main"/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259371"/>
      </p:ext>
    </p:extLst>
  </p:cSld>
  <p:clrMapOvr>
    <a:masterClrMapping/>
  </p:clrMapOvr>
  <p:transition xmlns:p14="http://schemas.microsoft.com/office/powerpoint/2010/main"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069001"/>
      </p:ext>
    </p:extLst>
  </p:cSld>
  <p:clrMapOvr>
    <a:masterClrMapping/>
  </p:clrMapOvr>
  <p:transition xmlns:p14="http://schemas.microsoft.com/office/powerpoint/2010/main"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846" indent="0">
              <a:buNone/>
              <a:defRPr sz="1200"/>
            </a:lvl2pPr>
            <a:lvl3pPr marL="913696" indent="0">
              <a:buNone/>
              <a:defRPr sz="1000"/>
            </a:lvl3pPr>
            <a:lvl4pPr marL="1370550" indent="0">
              <a:buNone/>
              <a:defRPr sz="900"/>
            </a:lvl4pPr>
            <a:lvl5pPr marL="1827398" indent="0">
              <a:buNone/>
              <a:defRPr sz="900"/>
            </a:lvl5pPr>
            <a:lvl6pPr marL="2284245" indent="0">
              <a:buNone/>
              <a:defRPr sz="900"/>
            </a:lvl6pPr>
            <a:lvl7pPr marL="2741098" indent="0">
              <a:buNone/>
              <a:defRPr sz="900"/>
            </a:lvl7pPr>
            <a:lvl8pPr marL="3197941" indent="0">
              <a:buNone/>
              <a:defRPr sz="900"/>
            </a:lvl8pPr>
            <a:lvl9pPr marL="36547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209199"/>
      </p:ext>
    </p:extLst>
  </p:cSld>
  <p:clrMapOvr>
    <a:masterClrMapping/>
  </p:clrMapOvr>
  <p:transition xmlns:p14="http://schemas.microsoft.com/office/powerpoint/2010/main"/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846" indent="0">
              <a:buNone/>
              <a:defRPr sz="2800"/>
            </a:lvl2pPr>
            <a:lvl3pPr marL="913696" indent="0">
              <a:buNone/>
              <a:defRPr sz="2400"/>
            </a:lvl3pPr>
            <a:lvl4pPr marL="1370550" indent="0">
              <a:buNone/>
              <a:defRPr sz="2000"/>
            </a:lvl4pPr>
            <a:lvl5pPr marL="1827398" indent="0">
              <a:buNone/>
              <a:defRPr sz="2000"/>
            </a:lvl5pPr>
            <a:lvl6pPr marL="2284245" indent="0">
              <a:buNone/>
              <a:defRPr sz="2000"/>
            </a:lvl6pPr>
            <a:lvl7pPr marL="2741098" indent="0">
              <a:buNone/>
              <a:defRPr sz="2000"/>
            </a:lvl7pPr>
            <a:lvl8pPr marL="3197941" indent="0">
              <a:buNone/>
              <a:defRPr sz="2000"/>
            </a:lvl8pPr>
            <a:lvl9pPr marL="3654795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846" indent="0">
              <a:buNone/>
              <a:defRPr sz="1200"/>
            </a:lvl2pPr>
            <a:lvl3pPr marL="913696" indent="0">
              <a:buNone/>
              <a:defRPr sz="1000"/>
            </a:lvl3pPr>
            <a:lvl4pPr marL="1370550" indent="0">
              <a:buNone/>
              <a:defRPr sz="900"/>
            </a:lvl4pPr>
            <a:lvl5pPr marL="1827398" indent="0">
              <a:buNone/>
              <a:defRPr sz="900"/>
            </a:lvl5pPr>
            <a:lvl6pPr marL="2284245" indent="0">
              <a:buNone/>
              <a:defRPr sz="900"/>
            </a:lvl6pPr>
            <a:lvl7pPr marL="2741098" indent="0">
              <a:buNone/>
              <a:defRPr sz="900"/>
            </a:lvl7pPr>
            <a:lvl8pPr marL="3197941" indent="0">
              <a:buNone/>
              <a:defRPr sz="900"/>
            </a:lvl8pPr>
            <a:lvl9pPr marL="36547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249338"/>
      </p:ext>
    </p:extLst>
  </p:cSld>
  <p:clrMapOvr>
    <a:masterClrMapping/>
  </p:clrMapOvr>
  <p:transition xmlns:p14="http://schemas.microsoft.com/office/powerpoint/2010/main"/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069085"/>
      </p:ext>
    </p:extLst>
  </p:cSld>
  <p:clrMapOvr>
    <a:masterClrMapping/>
  </p:clrMapOvr>
  <p:transition xmlns:p14="http://schemas.microsoft.com/office/powerpoint/2010/main"/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708239"/>
      </p:ext>
    </p:extLst>
  </p:cSld>
  <p:clrMapOvr>
    <a:masterClrMapping/>
  </p:clrMapOvr>
  <p:transition xmlns:p14="http://schemas.microsoft.com/office/powerpoint/2010/main"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B32FADCB-48B2-EA48-842F-00DFB3F26D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05226"/>
      </p:ext>
    </p:extLst>
  </p:cSld>
  <p:clrMapOvr>
    <a:masterClrMapping/>
  </p:clrMapOvr>
  <p:transition xmlns:p14="http://schemas.microsoft.com/office/powerpoint/2010/main"/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B7879-3FBA-B54E-968A-FC66665094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213143"/>
      </p:ext>
    </p:extLst>
  </p:cSld>
  <p:clrMapOvr>
    <a:masterClrMapping/>
  </p:clrMapOvr>
  <p:transition xmlns:p14="http://schemas.microsoft.com/office/powerpoint/2010/main"/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DEA502-C52A-234B-A385-176FDBE489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822293"/>
      </p:ext>
    </p:extLst>
  </p:cSld>
  <p:clrMapOvr>
    <a:masterClrMapping/>
  </p:clrMapOvr>
  <p:transition xmlns:p14="http://schemas.microsoft.com/office/powerpoint/2010/main"/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175F4F-A033-0F4C-9EC5-6505BC2B7B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230542"/>
      </p:ext>
    </p:extLst>
  </p:cSld>
  <p:clrMapOvr>
    <a:masterClrMapping/>
  </p:clrMapOvr>
  <p:transition xmlns:p14="http://schemas.microsoft.com/office/powerpoint/2010/main"/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6FF62-1895-FF4A-A6F6-800069378C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27738"/>
      </p:ext>
    </p:extLst>
  </p:cSld>
  <p:clrMapOvr>
    <a:masterClrMapping/>
  </p:clrMapOvr>
  <p:transition xmlns:p14="http://schemas.microsoft.com/office/powerpoint/2010/main"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AC695-E190-B34F-BEE3-61EF86E36C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467203"/>
      </p:ext>
    </p:extLst>
  </p:cSld>
  <p:clrMapOvr>
    <a:masterClrMapping/>
  </p:clrMapOvr>
  <p:transition xmlns:p14="http://schemas.microsoft.com/office/powerpoint/2010/main"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5E6B8-289B-D940-8844-711DD15026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046969"/>
      </p:ext>
    </p:extLst>
  </p:cSld>
  <p:clrMapOvr>
    <a:masterClrMapping/>
  </p:clrMapOvr>
  <p:transition xmlns:p14="http://schemas.microsoft.com/office/powerpoint/2010/main"/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31048-1417-DA43-8EBC-A96804AD6F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394801"/>
      </p:ext>
    </p:extLst>
  </p:cSld>
  <p:clrMapOvr>
    <a:masterClrMapping/>
  </p:clrMapOvr>
  <p:transition xmlns:p14="http://schemas.microsoft.com/office/powerpoint/2010/main"/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9417F-2C14-6144-830B-E42ADEEC4F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19143"/>
      </p:ext>
    </p:extLst>
  </p:cSld>
  <p:clrMapOvr>
    <a:masterClrMapping/>
  </p:clrMapOvr>
  <p:transition xmlns:p14="http://schemas.microsoft.com/office/powerpoint/2010/main"/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E171BC-6E8C-F74F-B79B-7105B67BD0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993925"/>
      </p:ext>
    </p:extLst>
  </p:cSld>
  <p:clrMapOvr>
    <a:masterClrMapping/>
  </p:clrMapOvr>
  <p:transition xmlns:p14="http://schemas.microsoft.com/office/powerpoint/2010/main"/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64C83-2A46-4D4A-84F8-78075880C1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58992"/>
      </p:ext>
    </p:extLst>
  </p:cSld>
  <p:clrMapOvr>
    <a:masterClrMapping/>
  </p:clrMapOvr>
  <p:transition xmlns:p14="http://schemas.microsoft.com/office/powerpoint/2010/main"/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AAAFD-47E5-3243-864F-EBDDB63070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22425"/>
      </p:ext>
    </p:extLst>
  </p:cSld>
  <p:clrMapOvr>
    <a:masterClrMapping/>
  </p:clrMapOvr>
  <p:transition xmlns:p14="http://schemas.microsoft.com/office/powerpoint/2010/main"/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 defTabSz="913696"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8D8DB-F6DE-7C4E-AD24-F611E08CA3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594517"/>
      </p:ext>
    </p:extLst>
  </p:cSld>
  <p:clrMapOvr>
    <a:masterClrMapping/>
  </p:clrMapOvr>
  <p:transition xmlns:p14="http://schemas.microsoft.com/office/powerpoint/2010/main"/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53EC4547-E2B1-9B4F-845F-F274F3C623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281833"/>
      </p:ext>
    </p:extLst>
  </p:cSld>
  <p:clrMapOvr>
    <a:masterClrMapping/>
  </p:clrMapOvr>
  <p:transition xmlns:p14="http://schemas.microsoft.com/office/powerpoint/2010/main"/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B4180-6920-9C42-9DA1-4829E04370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238829"/>
      </p:ext>
    </p:extLst>
  </p:cSld>
  <p:clrMapOvr>
    <a:masterClrMapping/>
  </p:clrMapOvr>
  <p:transition xmlns:p14="http://schemas.microsoft.com/office/powerpoint/2010/main"/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30D3C-7D80-0940-9C38-883CA56758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763317"/>
      </p:ext>
    </p:extLst>
  </p:cSld>
  <p:clrMapOvr>
    <a:masterClrMapping/>
  </p:clrMapOvr>
  <p:transition xmlns:p14="http://schemas.microsoft.com/office/powerpoint/2010/main"/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49F32B-3CEF-984C-BBF2-963F764B36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324323"/>
      </p:ext>
    </p:extLst>
  </p:cSld>
  <p:clrMapOvr>
    <a:masterClrMapping/>
  </p:clrMapOvr>
  <p:transition xmlns:p14="http://schemas.microsoft.com/office/powerpoint/2010/main"/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34898-7376-D942-82A4-9987F9AC7C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209349"/>
      </p:ext>
    </p:extLst>
  </p:cSld>
  <p:clrMapOvr>
    <a:masterClrMapping/>
  </p:clrMapOvr>
  <p:transition xmlns:p14="http://schemas.microsoft.com/office/powerpoint/2010/main"/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AE4D29-6AD3-F447-89DA-A4F13DC75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648348"/>
      </p:ext>
    </p:extLst>
  </p:cSld>
  <p:clrMapOvr>
    <a:masterClrMapping/>
  </p:clrMapOvr>
  <p:transition xmlns:p14="http://schemas.microsoft.com/office/powerpoint/2010/main"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9A4055-98B6-5F49-80DA-F6F7DEF7F6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624623"/>
      </p:ext>
    </p:extLst>
  </p:cSld>
  <p:clrMapOvr>
    <a:masterClrMapping/>
  </p:clrMapOvr>
  <p:transition xmlns:p14="http://schemas.microsoft.com/office/powerpoint/2010/main"/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9ECD9-3D5F-7F4F-998D-56B78CDEA6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454326"/>
      </p:ext>
    </p:extLst>
  </p:cSld>
  <p:clrMapOvr>
    <a:masterClrMapping/>
  </p:clrMapOvr>
  <p:transition xmlns:p14="http://schemas.microsoft.com/office/powerpoint/2010/main"/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65131-7DE5-1D4D-A3CF-3D0607171E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559395"/>
      </p:ext>
    </p:extLst>
  </p:cSld>
  <p:clrMapOvr>
    <a:masterClrMapping/>
  </p:clrMapOvr>
  <p:transition xmlns:p14="http://schemas.microsoft.com/office/powerpoint/2010/main"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0B6F9A-1324-4947-8B68-D47C274428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734928"/>
      </p:ext>
    </p:extLst>
  </p:cSld>
  <p:clrMapOvr>
    <a:masterClrMapping/>
  </p:clrMapOvr>
  <p:transition xmlns:p14="http://schemas.microsoft.com/office/powerpoint/2010/main"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49" y="152400"/>
            <a:ext cx="2152651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6" y="152400"/>
            <a:ext cx="6305551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D1EA7-F64C-644A-BE34-B5A402A870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251044"/>
      </p:ext>
    </p:extLst>
  </p:cSld>
  <p:clrMapOvr>
    <a:masterClrMapping/>
  </p:clrMapOvr>
  <p:transition xmlns:p14="http://schemas.microsoft.com/office/powerpoint/2010/main"/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C4A1C-A8E8-3C42-88AB-792537E5FF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089370"/>
      </p:ext>
    </p:extLst>
  </p:cSld>
  <p:clrMapOvr>
    <a:masterClrMapping/>
  </p:clrMapOvr>
  <p:transition xmlns:p14="http://schemas.microsoft.com/office/powerpoint/2010/main"/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fld id="{FE8F650D-90A6-6546-8F8E-F308F93AACAB}" type="datetimeFigureOut">
              <a:rPr lang="en-US"/>
              <a:pPr>
                <a:defRPr/>
              </a:pPr>
              <a:t>7/8/13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fld id="{CCC68787-3861-6744-9464-E051AC36C0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54679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fld id="{8C060F35-AAD6-1345-AD12-7076357BEBC1}" type="datetimeFigureOut">
              <a:rPr lang="en-US"/>
              <a:pPr>
                <a:defRPr/>
              </a:pPr>
              <a:t>7/8/13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fld id="{26993FB5-3140-3044-8B0D-A3F464A99D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568487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fld id="{69EF0D2A-CD3F-774D-83CE-436644392A68}" type="datetimeFigureOut">
              <a:rPr lang="en-US"/>
              <a:pPr>
                <a:defRPr/>
              </a:pPr>
              <a:t>7/8/13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fld id="{14766B06-DD43-EC42-996C-F0AB16993C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45557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fld id="{A39FDAD8-3C1E-3E47-BF3B-C8E1B27CDA19}" type="datetimeFigureOut">
              <a:rPr lang="en-US"/>
              <a:pPr>
                <a:defRPr/>
              </a:pPr>
              <a:t>7/8/13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fld id="{47B88E70-1178-9748-B730-BE80A4EA14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979770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fld id="{375844BB-EBDD-724F-BE56-CC9595D06F34}" type="datetimeFigureOut">
              <a:rPr lang="en-US"/>
              <a:pPr>
                <a:defRPr/>
              </a:pPr>
              <a:t>7/8/13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fld id="{39224C58-2A26-5A4F-8325-D7D213A7AC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937672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fld id="{8C6BBABC-D587-C949-BDCE-3C407502857E}" type="datetimeFigureOut">
              <a:rPr lang="en-US"/>
              <a:pPr>
                <a:defRPr/>
              </a:pPr>
              <a:t>7/8/13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fld id="{3D297F0A-5D11-434B-9A2E-0F9600ADE7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952195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fld id="{38D0459C-A182-324E-9923-30BDCFD58D21}" type="datetimeFigureOut">
              <a:rPr lang="en-US"/>
              <a:pPr>
                <a:defRPr/>
              </a:pPr>
              <a:t>7/8/13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fld id="{B14A596B-12E8-1943-95FF-C08FE0936C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593276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fld id="{02477581-27F0-5A43-B172-CF44AFFEE4D2}" type="datetimeFigureOut">
              <a:rPr lang="en-US"/>
              <a:pPr>
                <a:defRPr/>
              </a:pPr>
              <a:t>7/8/13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fld id="{C8DA4925-E543-9A49-B423-CD4C388BAF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658771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fld id="{812BB9E5-878B-5B4D-8489-4862BDBB3CE7}" type="datetimeFigureOut">
              <a:rPr lang="en-US"/>
              <a:pPr>
                <a:defRPr/>
              </a:pPr>
              <a:t>7/8/13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fld id="{C91C9184-7203-BB46-B1C8-39719E9CBC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371505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fld id="{AEE5F8E1-9033-2B44-B385-220CA16D968C}" type="datetimeFigureOut">
              <a:rPr lang="en-US"/>
              <a:pPr>
                <a:defRPr/>
              </a:pPr>
              <a:t>7/8/13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fld id="{30586518-E4AC-AF45-9BDC-E4CE015F74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60972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fld id="{079B721B-CAE8-9C4C-B1DC-742D0BBB81CB}" type="datetimeFigureOut">
              <a:rPr lang="en-US"/>
              <a:pPr>
                <a:defRPr/>
              </a:pPr>
              <a:t>7/8/13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ＭＳ Ｐゴシック" charset="0"/>
              </a:defRPr>
            </a:lvl1pPr>
          </a:lstStyle>
          <a:p>
            <a:pPr>
              <a:defRPr/>
            </a:pPr>
            <a:fld id="{6C515447-02D1-914A-9365-4EDB8E7CF7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390812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914400 h 1000"/>
              <a:gd name="T2" fmla="*/ 0 w 1000"/>
              <a:gd name="T3" fmla="*/ 0 h 1000"/>
              <a:gd name="T4" fmla="*/ 82296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charset="0"/>
                <a:ea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smtClean="0">
                <a:cs typeface="ＭＳ Ｐゴシック" charset="0"/>
              </a:defRPr>
            </a:lvl1pPr>
          </a:lstStyle>
          <a:p>
            <a:pPr>
              <a:defRPr/>
            </a:pPr>
            <a:fld id="{E2C6220A-E8A6-604F-ABEF-69DE9FA713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128922"/>
      </p:ext>
    </p:extLst>
  </p:cSld>
  <p:clrMapOvr>
    <a:masterClrMapping/>
  </p:clrMapOvr>
  <p:transition xmlns:p14="http://schemas.microsoft.com/office/powerpoint/2010/main"/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cs typeface="ＭＳ Ｐゴシック" charset="0"/>
              </a:defRPr>
            </a:lvl1pPr>
          </a:lstStyle>
          <a:p>
            <a:pPr>
              <a:defRPr/>
            </a:pPr>
            <a:fld id="{7BC72186-AE23-7040-819C-CE0769D9BA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057807"/>
      </p:ext>
    </p:extLst>
  </p:cSld>
  <p:clrMapOvr>
    <a:masterClrMapping/>
  </p:clrMapOvr>
  <p:transition xmlns:p14="http://schemas.microsoft.com/office/powerpoint/2010/main"/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cs typeface="ＭＳ Ｐゴシック" charset="0"/>
              </a:defRPr>
            </a:lvl1pPr>
          </a:lstStyle>
          <a:p>
            <a:pPr>
              <a:defRPr/>
            </a:pPr>
            <a:fld id="{0D49DB8B-DD6F-1549-9473-46311FE2C2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686715"/>
      </p:ext>
    </p:extLst>
  </p:cSld>
  <p:clrMapOvr>
    <a:masterClrMapping/>
  </p:clrMapOvr>
  <p:transition xmlns:p14="http://schemas.microsoft.com/office/powerpoint/2010/main"/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cs typeface="ＭＳ Ｐゴシック" charset="0"/>
              </a:defRPr>
            </a:lvl1pPr>
          </a:lstStyle>
          <a:p>
            <a:pPr>
              <a:defRPr/>
            </a:pPr>
            <a:fld id="{50864976-4487-4C4D-97D8-18ADB94E97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981013"/>
      </p:ext>
    </p:extLst>
  </p:cSld>
  <p:clrMapOvr>
    <a:masterClrMapping/>
  </p:clrMapOvr>
  <p:transition xmlns:p14="http://schemas.microsoft.com/office/powerpoint/2010/main"/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cs typeface="ＭＳ Ｐゴシック" charset="0"/>
              </a:defRPr>
            </a:lvl1pPr>
          </a:lstStyle>
          <a:p>
            <a:pPr>
              <a:defRPr/>
            </a:pPr>
            <a:fld id="{F37635C9-55B0-3544-9719-A42E88AF1B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497262"/>
      </p:ext>
    </p:extLst>
  </p:cSld>
  <p:clrMapOvr>
    <a:masterClrMapping/>
  </p:clrMapOvr>
  <p:transition xmlns:p14="http://schemas.microsoft.com/office/powerpoint/2010/main"/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cs typeface="ＭＳ Ｐゴシック" charset="0"/>
              </a:defRPr>
            </a:lvl1pPr>
          </a:lstStyle>
          <a:p>
            <a:pPr>
              <a:defRPr/>
            </a:pPr>
            <a:fld id="{6D48A6A2-F227-8A47-BABC-518DDFF9E5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301984"/>
      </p:ext>
    </p:extLst>
  </p:cSld>
  <p:clrMapOvr>
    <a:masterClrMapping/>
  </p:clrMapOvr>
  <p:transition xmlns:p14="http://schemas.microsoft.com/office/powerpoint/2010/main"/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cs typeface="ＭＳ Ｐゴシック" charset="0"/>
              </a:defRPr>
            </a:lvl1pPr>
          </a:lstStyle>
          <a:p>
            <a:pPr>
              <a:defRPr/>
            </a:pPr>
            <a:fld id="{15730655-2B8C-B341-8802-027FCA7400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428336"/>
      </p:ext>
    </p:extLst>
  </p:cSld>
  <p:clrMapOvr>
    <a:masterClrMapping/>
  </p:clrMapOvr>
  <p:transition xmlns:p14="http://schemas.microsoft.com/office/powerpoint/2010/main"/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cs typeface="ＭＳ Ｐゴシック" charset="0"/>
              </a:defRPr>
            </a:lvl1pPr>
          </a:lstStyle>
          <a:p>
            <a:pPr>
              <a:defRPr/>
            </a:pPr>
            <a:fld id="{FB036D68-2888-A549-B8B4-9826003CBC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679881"/>
      </p:ext>
    </p:extLst>
  </p:cSld>
  <p:clrMapOvr>
    <a:masterClrMapping/>
  </p:clrMapOvr>
  <p:transition xmlns:p14="http://schemas.microsoft.com/office/powerpoint/2010/main"/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cs typeface="ＭＳ Ｐゴシック" charset="0"/>
              </a:defRPr>
            </a:lvl1pPr>
          </a:lstStyle>
          <a:p>
            <a:pPr>
              <a:defRPr/>
            </a:pPr>
            <a:fld id="{1F736A6D-9715-B941-B399-4A52FEC4F7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967575"/>
      </p:ext>
    </p:extLst>
  </p:cSld>
  <p:clrMapOvr>
    <a:masterClrMapping/>
  </p:clrMapOvr>
  <p:transition xmlns:p14="http://schemas.microsoft.com/office/powerpoint/2010/main"/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cs typeface="ＭＳ Ｐゴシック" charset="0"/>
              </a:defRPr>
            </a:lvl1pPr>
          </a:lstStyle>
          <a:p>
            <a:pPr>
              <a:defRPr/>
            </a:pPr>
            <a:fld id="{1A1B3E45-31F3-0E46-A6BD-814F8EA3B4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459245"/>
      </p:ext>
    </p:extLst>
  </p:cSld>
  <p:clrMapOvr>
    <a:masterClrMapping/>
  </p:clrMapOvr>
  <p:transition xmlns:p14="http://schemas.microsoft.com/office/powerpoint/2010/main"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cs typeface="ＭＳ Ｐゴシック" charset="0"/>
              </a:defRPr>
            </a:lvl1pPr>
          </a:lstStyle>
          <a:p>
            <a:pPr>
              <a:defRPr/>
            </a:pPr>
            <a:fld id="{52043AB1-6FBF-644E-8747-9DEEEE1363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920909"/>
      </p:ext>
    </p:extLst>
  </p:cSld>
  <p:clrMapOvr>
    <a:masterClrMapping/>
  </p:clrMapOvr>
  <p:transition xmlns:p14="http://schemas.microsoft.com/office/powerpoint/2010/main"/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cs typeface="ＭＳ Ｐゴシック" charset="0"/>
              </a:defRPr>
            </a:lvl1pPr>
          </a:lstStyle>
          <a:p>
            <a:pPr>
              <a:defRPr/>
            </a:pPr>
            <a:fld id="{5A7DB9D1-87EB-9F4B-A332-E93F4316F5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002354"/>
      </p:ext>
    </p:extLst>
  </p:cSld>
  <p:clrMapOvr>
    <a:masterClrMapping/>
  </p:clrMapOvr>
  <p:transition xmlns:p14="http://schemas.microsoft.com/office/powerpoint/2010/main"/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914400 h 1000"/>
              <a:gd name="T2" fmla="*/ 0 w 1000"/>
              <a:gd name="T3" fmla="*/ 0 h 1000"/>
              <a:gd name="T4" fmla="*/ 82296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F129586-08AE-6F47-AC40-42971C091E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8490987"/>
      </p:ext>
    </p:extLst>
  </p:cSld>
  <p:clrMapOvr>
    <a:masterClrMapping/>
  </p:clrMapOvr>
  <p:transition xmlns:p14="http://schemas.microsoft.com/office/powerpoint/2010/main"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082EEEB-CAE1-9D42-80F3-08555E478F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398164"/>
      </p:ext>
    </p:extLst>
  </p:cSld>
  <p:clrMapOvr>
    <a:masterClrMapping/>
  </p:clrMapOvr>
  <p:transition xmlns:p14="http://schemas.microsoft.com/office/powerpoint/2010/main"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63EB114-84BD-D84E-A045-3368407B11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3634263"/>
      </p:ext>
    </p:extLst>
  </p:cSld>
  <p:clrMapOvr>
    <a:masterClrMapping/>
  </p:clrMapOvr>
  <p:transition xmlns:p14="http://schemas.microsoft.com/office/powerpoint/2010/main"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776E826-88E8-9343-B8CE-14D360A83D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0283220"/>
      </p:ext>
    </p:extLst>
  </p:cSld>
  <p:clrMapOvr>
    <a:masterClrMapping/>
  </p:clrMapOvr>
  <p:transition xmlns:p14="http://schemas.microsoft.com/office/powerpoint/2010/main"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CC300DD-50E9-B241-B672-B3ED614A01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556474"/>
      </p:ext>
    </p:extLst>
  </p:cSld>
  <p:clrMapOvr>
    <a:masterClrMapping/>
  </p:clrMapOvr>
  <p:transition xmlns:p14="http://schemas.microsoft.com/office/powerpoint/2010/main"/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92E28BF-E5C2-9440-84A9-1C5C4EC3BB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228343"/>
      </p:ext>
    </p:extLst>
  </p:cSld>
  <p:clrMapOvr>
    <a:masterClrMapping/>
  </p:clrMapOvr>
  <p:transition xmlns:p14="http://schemas.microsoft.com/office/powerpoint/2010/main"/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AB4768A-0B31-1341-95B8-ACCC602AC1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8469560"/>
      </p:ext>
    </p:extLst>
  </p:cSld>
  <p:clrMapOvr>
    <a:masterClrMapping/>
  </p:clrMapOvr>
  <p:transition xmlns:p14="http://schemas.microsoft.com/office/powerpoint/2010/main"/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91C9E0C-1943-654E-A858-D0B1037B71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6588257"/>
      </p:ext>
    </p:extLst>
  </p:cSld>
  <p:clrMapOvr>
    <a:masterClrMapping/>
  </p:clrMapOvr>
  <p:transition xmlns:p14="http://schemas.microsoft.com/office/powerpoint/2010/main"/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34EAAF7E-5FC7-BF48-85B4-17B208F579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4307458"/>
      </p:ext>
    </p:extLst>
  </p:cSld>
  <p:clrMapOvr>
    <a:masterClrMapping/>
  </p:clrMapOvr>
  <p:transition xmlns:p14="http://schemas.microsoft.com/office/powerpoint/2010/main"/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1539E80-CD55-B742-8023-B2B43C669C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8024252"/>
      </p:ext>
    </p:extLst>
  </p:cSld>
  <p:clrMapOvr>
    <a:masterClrMapping/>
  </p:clrMapOvr>
  <p:transition xmlns:p14="http://schemas.microsoft.com/office/powerpoint/2010/main"/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DE05FA7-E32E-224D-877F-442C3328AE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8337972"/>
      </p:ext>
    </p:extLst>
  </p:cSld>
  <p:clrMapOvr>
    <a:masterClrMapping/>
  </p:clrMapOvr>
  <p:transition xmlns:p14="http://schemas.microsoft.com/office/powerpoint/2010/main"/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0265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3197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528121"/>
      </p:ext>
    </p:extLst>
  </p:cSld>
  <p:clrMapOvr>
    <a:masterClrMapping/>
  </p:clrMapOvr>
  <p:transition xmlns:p14="http://schemas.microsoft.com/office/powerpoint/2010/main"/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763492"/>
      </p:ext>
    </p:extLst>
  </p:cSld>
  <p:clrMapOvr>
    <a:masterClrMapping/>
  </p:clrMapOvr>
  <p:transition xmlns:p14="http://schemas.microsoft.com/office/powerpoint/2010/main"/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894221"/>
      </p:ext>
    </p:extLst>
  </p:cSld>
  <p:clrMapOvr>
    <a:masterClrMapping/>
  </p:clrMapOvr>
  <p:transition xmlns:p14="http://schemas.microsoft.com/office/powerpoint/2010/main"/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564091"/>
      </p:ext>
    </p:extLst>
  </p:cSld>
  <p:clrMapOvr>
    <a:masterClrMapping/>
  </p:clrMapOvr>
  <p:transition xmlns:p14="http://schemas.microsoft.com/office/powerpoint/2010/main"/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537290"/>
      </p:ext>
    </p:extLst>
  </p:cSld>
  <p:clrMapOvr>
    <a:masterClrMapping/>
  </p:clrMapOvr>
  <p:transition xmlns:p14="http://schemas.microsoft.com/office/powerpoint/2010/main"/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069574"/>
      </p:ext>
    </p:extLst>
  </p:cSld>
  <p:clrMapOvr>
    <a:masterClrMapping/>
  </p:clrMapOvr>
  <p:transition xmlns:p14="http://schemas.microsoft.com/office/powerpoint/2010/main"/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90071"/>
      </p:ext>
    </p:extLst>
  </p:cSld>
  <p:clrMapOvr>
    <a:masterClrMapping/>
  </p:clrMapOvr>
  <p:transition xmlns:p14="http://schemas.microsoft.com/office/powerpoint/2010/main"/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773029"/>
      </p:ext>
    </p:extLst>
  </p:cSld>
  <p:clrMapOvr>
    <a:masterClrMapping/>
  </p:clrMapOvr>
  <p:transition xmlns:p14="http://schemas.microsoft.com/office/powerpoint/2010/main"/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537786"/>
      </p:ext>
    </p:extLst>
  </p:cSld>
  <p:clrMapOvr>
    <a:masterClrMapping/>
  </p:clrMapOvr>
  <p:transition xmlns:p14="http://schemas.microsoft.com/office/powerpoint/2010/main"/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0688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0978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97828"/>
      </p:ext>
    </p:extLst>
  </p:cSld>
  <p:clrMapOvr>
    <a:masterClrMapping/>
  </p:clrMapOvr>
  <p:transition xmlns:p14="http://schemas.microsoft.com/office/powerpoint/2010/main"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7411"/>
      </p:ext>
    </p:extLst>
  </p:cSld>
  <p:clrMapOvr>
    <a:masterClrMapping/>
  </p:clrMapOvr>
  <p:transition xmlns:p14="http://schemas.microsoft.com/office/powerpoint/2010/main"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481783"/>
      </p:ext>
    </p:extLst>
  </p:cSld>
  <p:clrMapOvr>
    <a:masterClrMapping/>
  </p:clrMapOvr>
  <p:transition xmlns:p14="http://schemas.microsoft.com/office/powerpoint/2010/main"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115759"/>
      </p:ext>
    </p:extLst>
  </p:cSld>
  <p:clrMapOvr>
    <a:masterClrMapping/>
  </p:clrMapOvr>
  <p:transition xmlns:p14="http://schemas.microsoft.com/office/powerpoint/2010/main"/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426430"/>
      </p:ext>
    </p:extLst>
  </p:cSld>
  <p:clrMapOvr>
    <a:masterClrMapping/>
  </p:clrMapOvr>
  <p:transition xmlns:p14="http://schemas.microsoft.com/office/powerpoint/2010/main"/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323045"/>
      </p:ext>
    </p:extLst>
  </p:cSld>
  <p:clrMapOvr>
    <a:masterClrMapping/>
  </p:clrMapOvr>
  <p:transition xmlns:p14="http://schemas.microsoft.com/office/powerpoint/2010/main"/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705005"/>
      </p:ext>
    </p:extLst>
  </p:cSld>
  <p:clrMapOvr>
    <a:masterClrMapping/>
  </p:clrMapOvr>
  <p:transition xmlns:p14="http://schemas.microsoft.com/office/powerpoint/2010/main"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717988"/>
      </p:ext>
    </p:extLst>
  </p:cSld>
  <p:clrMapOvr>
    <a:masterClrMapping/>
  </p:clrMapOvr>
  <p:transition xmlns:p14="http://schemas.microsoft.com/office/powerpoint/2010/main"/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416483"/>
      </p:ext>
    </p:extLst>
  </p:cSld>
  <p:clrMapOvr>
    <a:masterClrMapping/>
  </p:clrMapOvr>
  <p:transition xmlns:p14="http://schemas.microsoft.com/office/powerpoint/2010/main"/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7944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627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37537"/>
      </p:ext>
    </p:extLst>
  </p:cSld>
  <p:clrMapOvr>
    <a:masterClrMapping/>
  </p:clrMapOvr>
  <p:transition xmlns:p14="http://schemas.microsoft.com/office/powerpoint/2010/main"/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162539"/>
      </p:ext>
    </p:extLst>
  </p:cSld>
  <p:clrMapOvr>
    <a:masterClrMapping/>
  </p:clrMapOvr>
  <p:transition xmlns:p14="http://schemas.microsoft.com/office/powerpoint/2010/main"/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08808"/>
      </p:ext>
    </p:extLst>
  </p:cSld>
  <p:clrMapOvr>
    <a:masterClrMapping/>
  </p:clrMapOvr>
  <p:transition xmlns:p14="http://schemas.microsoft.com/office/powerpoint/2010/main"/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980890"/>
      </p:ext>
    </p:extLst>
  </p:cSld>
  <p:clrMapOvr>
    <a:masterClrMapping/>
  </p:clrMapOvr>
  <p:transition xmlns:p14="http://schemas.microsoft.com/office/powerpoint/2010/main"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988946"/>
      </p:ext>
    </p:extLst>
  </p:cSld>
  <p:clrMapOvr>
    <a:masterClrMapping/>
  </p:clrMapOvr>
  <p:transition xmlns:p14="http://schemas.microsoft.com/office/powerpoint/2010/main"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647741"/>
      </p:ext>
    </p:extLst>
  </p:cSld>
  <p:clrMapOvr>
    <a:masterClrMapping/>
  </p:clrMapOvr>
  <p:transition xmlns:p14="http://schemas.microsoft.com/office/powerpoint/2010/main"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201208"/>
      </p:ext>
    </p:extLst>
  </p:cSld>
  <p:clrMapOvr>
    <a:masterClrMapping/>
  </p:clrMapOvr>
  <p:transition xmlns:p14="http://schemas.microsoft.com/office/powerpoint/2010/main"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527571"/>
      </p:ext>
    </p:extLst>
  </p:cSld>
  <p:clrMapOvr>
    <a:masterClrMapping/>
  </p:clrMapOvr>
  <p:transition xmlns:p14="http://schemas.microsoft.com/office/powerpoint/2010/main"/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288646"/>
      </p:ext>
    </p:extLst>
  </p:cSld>
  <p:clrMapOvr>
    <a:masterClrMapping/>
  </p:clrMapOvr>
  <p:transition xmlns:p14="http://schemas.microsoft.com/office/powerpoint/2010/main"/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2269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1635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37019"/>
      </p:ext>
    </p:extLst>
  </p:cSld>
  <p:clrMapOvr>
    <a:masterClrMapping/>
  </p:clrMapOvr>
  <p:transition xmlns:p14="http://schemas.microsoft.com/office/powerpoint/2010/main"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919133"/>
      </p:ext>
    </p:extLst>
  </p:cSld>
  <p:clrMapOvr>
    <a:masterClrMapping/>
  </p:clrMapOvr>
  <p:transition xmlns:p14="http://schemas.microsoft.com/office/powerpoint/2010/main"/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680724"/>
      </p:ext>
    </p:extLst>
  </p:cSld>
  <p:clrMapOvr>
    <a:masterClrMapping/>
  </p:clrMapOvr>
  <p:transition xmlns:p14="http://schemas.microsoft.com/office/powerpoint/2010/main"/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304157"/>
      </p:ext>
    </p:extLst>
  </p:cSld>
  <p:clrMapOvr>
    <a:masterClrMapping/>
  </p:clrMapOvr>
  <p:transition xmlns:p14="http://schemas.microsoft.com/office/powerpoint/2010/main"/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243055"/>
      </p:ext>
    </p:extLst>
  </p:cSld>
  <p:clrMapOvr>
    <a:masterClrMapping/>
  </p:clrMapOvr>
  <p:transition xmlns:p14="http://schemas.microsoft.com/office/powerpoint/2010/main"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108516"/>
      </p:ext>
    </p:extLst>
  </p:cSld>
  <p:clrMapOvr>
    <a:masterClrMapping/>
  </p:clrMapOvr>
  <p:transition xmlns:p14="http://schemas.microsoft.com/office/powerpoint/2010/main"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469287"/>
      </p:ext>
    </p:extLst>
  </p:cSld>
  <p:clrMapOvr>
    <a:masterClrMapping/>
  </p:clrMapOvr>
  <p:transition xmlns:p14="http://schemas.microsoft.com/office/powerpoint/2010/main"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447674"/>
      </p:ext>
    </p:extLst>
  </p:cSld>
  <p:clrMapOvr>
    <a:masterClrMapping/>
  </p:clrMapOvr>
  <p:transition xmlns:p14="http://schemas.microsoft.com/office/powerpoint/2010/main"/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093199"/>
      </p:ext>
    </p:extLst>
  </p:cSld>
  <p:clrMapOvr>
    <a:masterClrMapping/>
  </p:clrMapOvr>
  <p:transition xmlns:p14="http://schemas.microsoft.com/office/powerpoint/2010/main"/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Garamond"/>
              </a:rPr>
              <a:t>Efficient Runahead Execution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05D39-8A99-3244-8F9A-372BEEBCCDC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952734"/>
      </p:ext>
    </p:extLst>
  </p:cSld>
  <p:clrMapOvr>
    <a:masterClrMapping/>
  </p:clrMapOvr>
  <p:transition xmlns:p14="http://schemas.microsoft.com/office/powerpoint/2010/main"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87035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Garamond"/>
              </a:rPr>
              <a:t>Efficient Runahead Execution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529F8-9DA9-694E-B83F-60BEDEBD4A6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815042"/>
      </p:ext>
    </p:extLst>
  </p:cSld>
  <p:clrMapOvr>
    <a:masterClrMapping/>
  </p:clrMapOvr>
  <p:transition xmlns:p14="http://schemas.microsoft.com/office/powerpoint/2010/main"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Garamond"/>
              </a:rPr>
              <a:t>Efficient Runahead Execution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41F8A-872E-3646-89B6-55BA95B3FC0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935299"/>
      </p:ext>
    </p:extLst>
  </p:cSld>
  <p:clrMapOvr>
    <a:masterClrMapping/>
  </p:clrMapOvr>
  <p:transition xmlns:p14="http://schemas.microsoft.com/office/powerpoint/2010/main"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Garamond"/>
              </a:rPr>
              <a:t>Efficient Runahead Execution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0E43D1-58FC-C14A-A9F0-BDD7AF04373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677301"/>
      </p:ext>
    </p:extLst>
  </p:cSld>
  <p:clrMapOvr>
    <a:masterClrMapping/>
  </p:clrMapOvr>
  <p:transition xmlns:p14="http://schemas.microsoft.com/office/powerpoint/2010/main"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Garamond"/>
              </a:rPr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46380-4E56-A244-BA59-54B74623B86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392996"/>
      </p:ext>
    </p:extLst>
  </p:cSld>
  <p:clrMapOvr>
    <a:masterClrMapping/>
  </p:clrMapOvr>
  <p:transition xmlns:p14="http://schemas.microsoft.com/office/powerpoint/2010/main"/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Garamond"/>
              </a:rPr>
              <a:t>Efficient Runahead Execution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D5ED1-33F2-2645-AF95-92848C05572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877022"/>
      </p:ext>
    </p:extLst>
  </p:cSld>
  <p:clrMapOvr>
    <a:masterClrMapping/>
  </p:clrMapOvr>
  <p:transition xmlns:p14="http://schemas.microsoft.com/office/powerpoint/2010/main"/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Garamond"/>
              </a:rPr>
              <a:t>Efficient Runahead Execution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164A4-5DB4-2D45-ADFF-1E3FBB6A1F9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434297"/>
      </p:ext>
    </p:extLst>
  </p:cSld>
  <p:clrMapOvr>
    <a:masterClrMapping/>
  </p:clrMapOvr>
  <p:transition xmlns:p14="http://schemas.microsoft.com/office/powerpoint/2010/main"/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Garamond"/>
              </a:rPr>
              <a:t>Efficient Runahead Execution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178E3-A4E9-8C44-9376-46FFDE548E8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007563"/>
      </p:ext>
    </p:extLst>
  </p:cSld>
  <p:clrMapOvr>
    <a:masterClrMapping/>
  </p:clrMapOvr>
  <p:transition xmlns:p14="http://schemas.microsoft.com/office/powerpoint/2010/main"/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Garamond"/>
              </a:rPr>
              <a:t>Efficient Runahead Execution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99267F-2B60-1142-AD94-1D907EA9F26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587792"/>
      </p:ext>
    </p:extLst>
  </p:cSld>
  <p:clrMapOvr>
    <a:masterClrMapping/>
  </p:clrMapOvr>
  <p:transition xmlns:p14="http://schemas.microsoft.com/office/powerpoint/2010/main"/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Garamond"/>
              </a:rPr>
              <a:t>Efficient Runahead Execution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1BE77B-E84C-FA4C-AF81-38E30AF71D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63478"/>
      </p:ext>
    </p:extLst>
  </p:cSld>
  <p:clrMapOvr>
    <a:masterClrMapping/>
  </p:clrMapOvr>
  <p:transition xmlns:p14="http://schemas.microsoft.com/office/powerpoint/2010/main"/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  <a:latin typeface="Garamond"/>
              </a:rPr>
              <a:t>Efficient Runahead Execution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27964-A99D-DB4D-8E5A-4012C286071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640648"/>
      </p:ext>
    </p:extLst>
  </p:cSld>
  <p:clrMapOvr>
    <a:masterClrMapping/>
  </p:clrMapOvr>
  <p:transition xmlns:p14="http://schemas.microsoft.com/office/powerpoint/2010/main"/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C4BB4-B804-0A46-91EB-1C5EA2C8E2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875859"/>
      </p:ext>
    </p:extLst>
  </p:cSld>
  <p:clrMapOvr>
    <a:masterClrMapping/>
  </p:clrMapOvr>
  <p:transition xmlns:p14="http://schemas.microsoft.com/office/powerpoint/2010/main"/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69019-BB41-6245-A1FF-2891AF1467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382570"/>
      </p:ext>
    </p:extLst>
  </p:cSld>
  <p:clrMapOvr>
    <a:masterClrMapping/>
  </p:clrMapOvr>
  <p:transition xmlns:p14="http://schemas.microsoft.com/office/powerpoint/2010/main"/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09D90B-F346-3C42-AD18-18315DB002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99044"/>
      </p:ext>
    </p:extLst>
  </p:cSld>
  <p:clrMapOvr>
    <a:masterClrMapping/>
  </p:clrMapOvr>
  <p:transition xmlns:p14="http://schemas.microsoft.com/office/powerpoint/2010/main"/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757EB-4A8B-1044-BBB4-CE4A4AF139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319953"/>
      </p:ext>
    </p:extLst>
  </p:cSld>
  <p:clrMapOvr>
    <a:masterClrMapping/>
  </p:clrMapOvr>
  <p:transition xmlns:p14="http://schemas.microsoft.com/office/powerpoint/2010/main"/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9F90F7-73ED-7745-B383-3C29FF1DE0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196806"/>
      </p:ext>
    </p:extLst>
  </p:cSld>
  <p:clrMapOvr>
    <a:masterClrMapping/>
  </p:clrMapOvr>
  <p:transition xmlns:p14="http://schemas.microsoft.com/office/powerpoint/2010/main"/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CCB94D-0191-4749-BCBF-0FEB50E6ED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098777"/>
      </p:ext>
    </p:extLst>
  </p:cSld>
  <p:clrMapOvr>
    <a:masterClrMapping/>
  </p:clrMapOvr>
  <p:transition xmlns:p14="http://schemas.microsoft.com/office/powerpoint/2010/main"/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36DF0-1835-D14D-9D16-04855C8F5B9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210223"/>
      </p:ext>
    </p:extLst>
  </p:cSld>
  <p:clrMapOvr>
    <a:masterClrMapping/>
  </p:clrMapOvr>
  <p:transition xmlns:p14="http://schemas.microsoft.com/office/powerpoint/2010/main"/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1BA1E-770A-6D4D-A1FD-36213ED27A6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150526"/>
      </p:ext>
    </p:extLst>
  </p:cSld>
  <p:clrMapOvr>
    <a:masterClrMapping/>
  </p:clrMapOvr>
  <p:transition xmlns:p14="http://schemas.microsoft.com/office/powerpoint/2010/main"/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41FD7C-1AE1-0545-9494-DFC5ABA6D89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430744"/>
      </p:ext>
    </p:extLst>
  </p:cSld>
  <p:clrMapOvr>
    <a:masterClrMapping/>
  </p:clrMapOvr>
  <p:transition xmlns:p14="http://schemas.microsoft.com/office/powerpoint/2010/main"/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92E9B-C169-A540-8BBA-E3CEA95B47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136022"/>
      </p:ext>
    </p:extLst>
  </p:cSld>
  <p:clrMapOvr>
    <a:masterClrMapping/>
  </p:clrMapOvr>
  <p:transition xmlns:p14="http://schemas.microsoft.com/office/powerpoint/2010/main"/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3C06E-1BA5-454B-AA9A-B7A05D87FBA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66803"/>
      </p:ext>
    </p:extLst>
  </p:cSld>
  <p:clrMapOvr>
    <a:masterClrMapping/>
  </p:clrMapOvr>
  <p:transition xmlns:p14="http://schemas.microsoft.com/office/powerpoint/2010/main"/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16A9FA-F86C-8242-A499-74AAE05886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084447"/>
      </p:ext>
    </p:extLst>
  </p:cSld>
  <p:clrMapOvr>
    <a:masterClrMapping/>
  </p:clrMapOvr>
  <p:transition xmlns:p14="http://schemas.microsoft.com/office/powerpoint/2010/main"/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668BF9C-93BB-B548-912F-BE2A1331A6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3009339"/>
      </p:ext>
    </p:extLst>
  </p:cSld>
  <p:clrMapOvr>
    <a:masterClrMapping/>
  </p:clrMapOvr>
  <p:transition xmlns:p14="http://schemas.microsoft.com/office/powerpoint/2010/main"/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60F4C6C-A4AD-634C-B2AA-5823E85646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2257355"/>
      </p:ext>
    </p:extLst>
  </p:cSld>
  <p:clrMapOvr>
    <a:masterClrMapping/>
  </p:clrMapOvr>
  <p:transition xmlns:p14="http://schemas.microsoft.com/office/powerpoint/2010/main"/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E9D27D4-CF21-B743-868C-38D13B2F42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4249059"/>
      </p:ext>
    </p:extLst>
  </p:cSld>
  <p:clrMapOvr>
    <a:masterClrMapping/>
  </p:clrMapOvr>
  <p:transition xmlns:p14="http://schemas.microsoft.com/office/powerpoint/2010/main"/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8F35F6C-2FE9-E643-BA9E-744EBFA979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3839088"/>
      </p:ext>
    </p:extLst>
  </p:cSld>
  <p:clrMapOvr>
    <a:masterClrMapping/>
  </p:clrMapOvr>
  <p:transition xmlns:p14="http://schemas.microsoft.com/office/powerpoint/2010/main"/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36820D8-511C-334B-9255-32401B2237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2622870"/>
      </p:ext>
    </p:extLst>
  </p:cSld>
  <p:clrMapOvr>
    <a:masterClrMapping/>
  </p:clrMapOvr>
  <p:transition xmlns:p14="http://schemas.microsoft.com/office/powerpoint/2010/main"/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42E3693-D302-D64D-8335-04DBBDCAC3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7616177"/>
      </p:ext>
    </p:extLst>
  </p:cSld>
  <p:clrMapOvr>
    <a:masterClrMapping/>
  </p:clrMapOvr>
  <p:transition xmlns:p14="http://schemas.microsoft.com/office/powerpoint/2010/main"/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0C3B91E-9495-5D4C-A473-89DD744F31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6255053"/>
      </p:ext>
    </p:extLst>
  </p:cSld>
  <p:clrMapOvr>
    <a:masterClrMapping/>
  </p:clrMapOvr>
  <p:transition xmlns:p14="http://schemas.microsoft.com/office/powerpoint/2010/main"/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317DB17-6DD3-1D47-9DC7-29C718BD88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5305242"/>
      </p:ext>
    </p:extLst>
  </p:cSld>
  <p:clrMapOvr>
    <a:masterClrMapping/>
  </p:clrMapOvr>
  <p:transition xmlns:p14="http://schemas.microsoft.com/office/powerpoint/2010/main"/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8B564A7-2749-BD47-ACBB-5E9A7893C5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4167407"/>
      </p:ext>
    </p:extLst>
  </p:cSld>
  <p:clrMapOvr>
    <a:masterClrMapping/>
  </p:clrMapOvr>
  <p:transition xmlns:p14="http://schemas.microsoft.com/office/powerpoint/2010/main"/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3FA10DE-9244-444C-BB66-013E28A2DD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2476091"/>
      </p:ext>
    </p:extLst>
  </p:cSld>
  <p:clrMapOvr>
    <a:masterClrMapping/>
  </p:clrMapOvr>
  <p:transition xmlns:p14="http://schemas.microsoft.com/office/powerpoint/2010/main"/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E2563C0-B5B3-BE4C-AFD7-D5025596D7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6093677"/>
      </p:ext>
    </p:extLst>
  </p:cSld>
  <p:clrMapOvr>
    <a:masterClrMapping/>
  </p:clrMapOvr>
  <p:transition xmlns:p14="http://schemas.microsoft.com/office/powerpoint/2010/main"/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AF0C4-D837-6C46-94E3-5BC8E6610C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36505"/>
      </p:ext>
    </p:extLst>
  </p:cSld>
  <p:clrMapOvr>
    <a:masterClrMapping/>
  </p:clrMapOvr>
  <p:transition xmlns:p14="http://schemas.microsoft.com/office/powerpoint/2010/main"/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87035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0BA29-F9EE-E949-A023-5C86A1DB6E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746241"/>
      </p:ext>
    </p:extLst>
  </p:cSld>
  <p:clrMapOvr>
    <a:masterClrMapping/>
  </p:clrMapOvr>
  <p:transition xmlns:p14="http://schemas.microsoft.com/office/powerpoint/2010/main"/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AC4AF8-F565-FA4E-8274-2B4BC4F93B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815902"/>
      </p:ext>
    </p:extLst>
  </p:cSld>
  <p:clrMapOvr>
    <a:masterClrMapping/>
  </p:clrMapOvr>
  <p:transition xmlns:p14="http://schemas.microsoft.com/office/powerpoint/2010/main"/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BD23F-ECFE-0D4D-B2E6-436DBE557B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858017"/>
      </p:ext>
    </p:extLst>
  </p:cSld>
  <p:clrMapOvr>
    <a:masterClrMapping/>
  </p:clrMapOvr>
  <p:transition xmlns:p14="http://schemas.microsoft.com/office/powerpoint/2010/main"/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1B8958-2976-E04C-95F2-F7BA9969FB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279795"/>
      </p:ext>
    </p:extLst>
  </p:cSld>
  <p:clrMapOvr>
    <a:masterClrMapping/>
  </p:clrMapOvr>
  <p:transition xmlns:p14="http://schemas.microsoft.com/office/powerpoint/2010/main"/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DA203-5F4A-D242-BFFC-E67BEF3CFE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364278"/>
      </p:ext>
    </p:extLst>
  </p:cSld>
  <p:clrMapOvr>
    <a:masterClrMapping/>
  </p:clrMapOvr>
  <p:transition xmlns:p14="http://schemas.microsoft.com/office/powerpoint/2010/main"/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97C03-D1F7-7649-B25E-C69A9A058D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082797"/>
      </p:ext>
    </p:extLst>
  </p:cSld>
  <p:clrMapOvr>
    <a:masterClrMapping/>
  </p:clrMapOvr>
  <p:transition xmlns:p14="http://schemas.microsoft.com/office/powerpoint/2010/main"/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9D415-29BD-5044-BE0B-B5623DC50F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563092"/>
      </p:ext>
    </p:extLst>
  </p:cSld>
  <p:clrMapOvr>
    <a:masterClrMapping/>
  </p:clrMapOvr>
  <p:transition xmlns:p14="http://schemas.microsoft.com/office/powerpoint/2010/main"/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4EE9C-08F4-D945-A98A-16C395F1E5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66578"/>
      </p:ext>
    </p:extLst>
  </p:cSld>
  <p:clrMapOvr>
    <a:masterClrMapping/>
  </p:clrMapOvr>
  <p:transition xmlns:p14="http://schemas.microsoft.com/office/powerpoint/2010/main"/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E85E11-9A4B-6843-BC27-2F8F67338C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364294"/>
      </p:ext>
    </p:extLst>
  </p:cSld>
  <p:clrMapOvr>
    <a:masterClrMapping/>
  </p:clrMapOvr>
  <p:transition xmlns:p14="http://schemas.microsoft.com/office/powerpoint/2010/main"/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4EFA6-DAD4-8B47-9894-0243E5AC19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126204"/>
      </p:ext>
    </p:extLst>
  </p:cSld>
  <p:clrMapOvr>
    <a:masterClrMapping/>
  </p:clrMapOvr>
  <p:transition xmlns:p14="http://schemas.microsoft.com/office/powerpoint/2010/main"/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A41EA-6AD8-A84E-A074-C1AD0F6177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077334"/>
      </p:ext>
    </p:extLst>
  </p:cSld>
  <p:clrMapOvr>
    <a:masterClrMapping/>
  </p:clrMapOvr>
  <p:transition xmlns:p14="http://schemas.microsoft.com/office/powerpoint/2010/main"/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EF769A-21AF-414A-93C1-6CCCC861D6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296815"/>
      </p:ext>
    </p:extLst>
  </p:cSld>
  <p:clrMapOvr>
    <a:masterClrMapping/>
  </p:clrMapOvr>
  <p:transition xmlns:p14="http://schemas.microsoft.com/office/powerpoint/2010/main"/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BBDD30-43F7-E347-81C9-5ABCA823DB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436272"/>
      </p:ext>
    </p:extLst>
  </p:cSld>
  <p:clrMapOvr>
    <a:masterClrMapping/>
  </p:clrMapOvr>
  <p:transition xmlns:p14="http://schemas.microsoft.com/office/powerpoint/2010/main"/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BDAD92-39C3-FC48-BB61-090AABD77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902296"/>
      </p:ext>
    </p:extLst>
  </p:cSld>
  <p:clrMapOvr>
    <a:masterClrMapping/>
  </p:clrMapOvr>
  <p:transition xmlns:p14="http://schemas.microsoft.com/office/powerpoint/2010/main"/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85A976-F99D-A54B-B526-B3E0C403CB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292550"/>
      </p:ext>
    </p:extLst>
  </p:cSld>
  <p:clrMapOvr>
    <a:masterClrMapping/>
  </p:clrMapOvr>
  <p:transition xmlns:p14="http://schemas.microsoft.com/office/powerpoint/2010/main"/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132F35-3FFB-6045-A749-9F10694F94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629130"/>
      </p:ext>
    </p:extLst>
  </p:cSld>
  <p:clrMapOvr>
    <a:masterClrMapping/>
  </p:clrMapOvr>
  <p:transition xmlns:p14="http://schemas.microsoft.com/office/powerpoint/2010/main"/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07EBC-6480-9A4A-85D2-A7E2CCF9BF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48270"/>
      </p:ext>
    </p:extLst>
  </p:cSld>
  <p:clrMapOvr>
    <a:masterClrMapping/>
  </p:clrMapOvr>
  <p:transition xmlns:p14="http://schemas.microsoft.com/office/powerpoint/2010/main"/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442D9-2A93-3048-AD6E-812CC59C86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434085"/>
      </p:ext>
    </p:extLst>
  </p:cSld>
  <p:clrMapOvr>
    <a:masterClrMapping/>
  </p:clrMapOvr>
  <p:transition xmlns:p14="http://schemas.microsoft.com/office/powerpoint/2010/main"/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C29692-427A-D044-9850-338DF4B6D8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93997"/>
      </p:ext>
    </p:extLst>
  </p:cSld>
  <p:clrMapOvr>
    <a:masterClrMapping/>
  </p:clrMapOvr>
  <p:transition xmlns:p14="http://schemas.microsoft.com/office/powerpoint/2010/main"/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02519-7011-7742-869E-263EBCE94E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888386"/>
      </p:ext>
    </p:extLst>
  </p:cSld>
  <p:clrMapOvr>
    <a:masterClrMapping/>
  </p:clrMapOvr>
  <p:transition xmlns:p14="http://schemas.microsoft.com/office/powerpoint/2010/main"/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F9E09C-CCCB-F34D-8B3D-3514A70548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884862"/>
      </p:ext>
    </p:extLst>
  </p:cSld>
  <p:clrMapOvr>
    <a:masterClrMapping/>
  </p:clrMapOvr>
  <p:transition xmlns:p14="http://schemas.microsoft.com/office/powerpoint/2010/main"/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6392D6-2602-0A4F-9B74-B323EC70C6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772528"/>
      </p:ext>
    </p:extLst>
  </p:cSld>
  <p:clrMapOvr>
    <a:masterClrMapping/>
  </p:clrMapOvr>
  <p:transition xmlns:p14="http://schemas.microsoft.com/office/powerpoint/2010/main"/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2C9BE-E5F4-4C4D-A2E6-8C0248ACC5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380503"/>
      </p:ext>
    </p:extLst>
  </p:cSld>
  <p:clrMapOvr>
    <a:masterClrMapping/>
  </p:clrMapOvr>
  <p:transition xmlns:p14="http://schemas.microsoft.com/office/powerpoint/2010/main"/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F26340-CDE4-4E4A-9420-2A87E5020C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95100"/>
      </p:ext>
    </p:extLst>
  </p:cSld>
  <p:clrMapOvr>
    <a:masterClrMapping/>
  </p:clrMapOvr>
  <p:transition xmlns:p14="http://schemas.microsoft.com/office/powerpoint/2010/main"/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BF67AA-AE81-C945-8601-06951EFA2B9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209278"/>
      </p:ext>
    </p:extLst>
  </p:cSld>
  <p:clrMapOvr>
    <a:masterClrMapping/>
  </p:clrMapOvr>
  <p:transition xmlns:p14="http://schemas.microsoft.com/office/powerpoint/2010/main"/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18F6D-66A9-7548-8FEA-3AAEA8ABAE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590316"/>
      </p:ext>
    </p:extLst>
  </p:cSld>
  <p:clrMapOvr>
    <a:masterClrMapping/>
  </p:clrMapOvr>
  <p:transition xmlns:p14="http://schemas.microsoft.com/office/powerpoint/2010/main"/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DABC3-D591-1741-A3C4-2DCAC7BE965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963445"/>
      </p:ext>
    </p:extLst>
  </p:cSld>
  <p:clrMapOvr>
    <a:masterClrMapping/>
  </p:clrMapOvr>
  <p:transition xmlns:p14="http://schemas.microsoft.com/office/powerpoint/2010/main"/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C5D0-DE20-F44C-9199-26925A0CD7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130493"/>
      </p:ext>
    </p:extLst>
  </p:cSld>
  <p:clrMapOvr>
    <a:masterClrMapping/>
  </p:clrMapOvr>
  <p:transition xmlns:p14="http://schemas.microsoft.com/office/powerpoint/2010/main"/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E95E8-6B2D-E046-9715-7EB4F7541B2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94352"/>
      </p:ext>
    </p:extLst>
  </p:cSld>
  <p:clrMapOvr>
    <a:masterClrMapping/>
  </p:clrMapOvr>
  <p:transition xmlns:p14="http://schemas.microsoft.com/office/powerpoint/2010/main"/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78BC5-7996-F840-84FA-40F1399D13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255533"/>
      </p:ext>
    </p:extLst>
  </p:cSld>
  <p:clrMapOvr>
    <a:masterClrMapping/>
  </p:clrMapOvr>
  <p:transition xmlns:p14="http://schemas.microsoft.com/office/powerpoint/2010/main"/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98E289-7A6A-0649-AE32-846A55D9B9B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824946"/>
      </p:ext>
    </p:extLst>
  </p:cSld>
  <p:clrMapOvr>
    <a:masterClrMapping/>
  </p:clrMapOvr>
  <p:transition xmlns:p14="http://schemas.microsoft.com/office/powerpoint/2010/main"/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55882-CF79-A248-88C2-2F45B3B28F0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487409"/>
      </p:ext>
    </p:extLst>
  </p:cSld>
  <p:clrMapOvr>
    <a:masterClrMapping/>
  </p:clrMapOvr>
  <p:transition xmlns:p14="http://schemas.microsoft.com/office/powerpoint/2010/main"/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E53D0-0C84-884F-9305-71FBD632812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029969"/>
      </p:ext>
    </p:extLst>
  </p:cSld>
  <p:clrMapOvr>
    <a:masterClrMapping/>
  </p:clrMapOvr>
  <p:transition xmlns:p14="http://schemas.microsoft.com/office/powerpoint/2010/main"/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E8666-F172-8746-A4D3-B4623EB79F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19164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1.xml"/><Relationship Id="rId15" Type="http://schemas.openxmlformats.org/officeDocument/2006/relationships/theme" Target="../theme/theme9.xml"/><Relationship Id="rId16" Type="http://schemas.openxmlformats.org/officeDocument/2006/relationships/image" Target="../media/image2.png"/><Relationship Id="rId17" Type="http://schemas.openxmlformats.org/officeDocument/2006/relationships/image" Target="../media/image3.png"/><Relationship Id="rId18" Type="http://schemas.openxmlformats.org/officeDocument/2006/relationships/image" Target="../media/image4.png"/><Relationship Id="rId19" Type="http://schemas.openxmlformats.org/officeDocument/2006/relationships/image" Target="../media/image5.emf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Relationship Id="rId3" Type="http://schemas.openxmlformats.org/officeDocument/2006/relationships/slideLayout" Target="../slideLayouts/slideLayout80.xml"/><Relationship Id="rId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4.xml"/><Relationship Id="rId8" Type="http://schemas.openxmlformats.org/officeDocument/2006/relationships/slideLayout" Target="../slideLayouts/slideLayout85.xml"/><Relationship Id="rId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7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2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4.xml"/><Relationship Id="rId12" Type="http://schemas.openxmlformats.org/officeDocument/2006/relationships/theme" Target="../theme/theme1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0.xml"/><Relationship Id="rId8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3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5.xml"/><Relationship Id="rId12" Type="http://schemas.openxmlformats.org/officeDocument/2006/relationships/theme" Target="../theme/theme1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1.xml"/><Relationship Id="rId8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4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6.xml"/><Relationship Id="rId12" Type="http://schemas.openxmlformats.org/officeDocument/2006/relationships/theme" Target="../theme/theme1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6.xml"/><Relationship Id="rId2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2.xml"/><Relationship Id="rId8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45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7.xml"/><Relationship Id="rId12" Type="http://schemas.openxmlformats.org/officeDocument/2006/relationships/theme" Target="../theme/theme1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50.xml"/><Relationship Id="rId5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3.xml"/><Relationship Id="rId8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169.xml"/><Relationship Id="rId13" Type="http://schemas.openxmlformats.org/officeDocument/2006/relationships/theme" Target="../theme/theme16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58.xml"/><Relationship Id="rId2" Type="http://schemas.openxmlformats.org/officeDocument/2006/relationships/slideLayout" Target="../slideLayouts/slideLayout159.xml"/><Relationship Id="rId3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4.xml"/><Relationship Id="rId8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67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0.xml"/><Relationship Id="rId12" Type="http://schemas.openxmlformats.org/officeDocument/2006/relationships/theme" Target="../theme/theme1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70.xml"/><Relationship Id="rId2" Type="http://schemas.openxmlformats.org/officeDocument/2006/relationships/slideLayout" Target="../slideLayouts/slideLayout171.xml"/><Relationship Id="rId3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6.xml"/><Relationship Id="rId8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79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1.xml"/><Relationship Id="rId12" Type="http://schemas.openxmlformats.org/officeDocument/2006/relationships/theme" Target="../theme/theme1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81.xml"/><Relationship Id="rId2" Type="http://schemas.openxmlformats.org/officeDocument/2006/relationships/slideLayout" Target="../slideLayouts/slideLayout182.xml"/><Relationship Id="rId3" Type="http://schemas.openxmlformats.org/officeDocument/2006/relationships/slideLayout" Target="../slideLayouts/slideLayout183.xml"/><Relationship Id="rId4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85.xml"/><Relationship Id="rId6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87.xml"/><Relationship Id="rId8" Type="http://schemas.openxmlformats.org/officeDocument/2006/relationships/slideLayout" Target="../slideLayouts/slideLayout188.xml"/><Relationship Id="rId9" Type="http://schemas.openxmlformats.org/officeDocument/2006/relationships/slideLayout" Target="../slideLayouts/slideLayout189.xml"/><Relationship Id="rId10" Type="http://schemas.openxmlformats.org/officeDocument/2006/relationships/slideLayout" Target="../slideLayouts/slideLayout190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2.xml"/><Relationship Id="rId12" Type="http://schemas.openxmlformats.org/officeDocument/2006/relationships/theme" Target="../theme/theme1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92.xml"/><Relationship Id="rId2" Type="http://schemas.openxmlformats.org/officeDocument/2006/relationships/slideLayout" Target="../slideLayouts/slideLayout193.xml"/><Relationship Id="rId3" Type="http://schemas.openxmlformats.org/officeDocument/2006/relationships/slideLayout" Target="../slideLayouts/slideLayout194.xml"/><Relationship Id="rId4" Type="http://schemas.openxmlformats.org/officeDocument/2006/relationships/slideLayout" Target="../slideLayouts/slideLayout195.xml"/><Relationship Id="rId5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198.xml"/><Relationship Id="rId8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0.xml"/><Relationship Id="rId10" Type="http://schemas.openxmlformats.org/officeDocument/2006/relationships/slideLayout" Target="../slideLayouts/slideLayout201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3.xml"/><Relationship Id="rId12" Type="http://schemas.openxmlformats.org/officeDocument/2006/relationships/theme" Target="../theme/theme2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03.xml"/><Relationship Id="rId2" Type="http://schemas.openxmlformats.org/officeDocument/2006/relationships/slideLayout" Target="../slideLayouts/slideLayout204.xml"/><Relationship Id="rId3" Type="http://schemas.openxmlformats.org/officeDocument/2006/relationships/slideLayout" Target="../slideLayouts/slideLayout205.xml"/><Relationship Id="rId4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209.xml"/><Relationship Id="rId8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1.xml"/><Relationship Id="rId10" Type="http://schemas.openxmlformats.org/officeDocument/2006/relationships/slideLayout" Target="../slideLayouts/slideLayout212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4.xml"/><Relationship Id="rId12" Type="http://schemas.openxmlformats.org/officeDocument/2006/relationships/theme" Target="../theme/theme2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215.xml"/><Relationship Id="rId3" Type="http://schemas.openxmlformats.org/officeDocument/2006/relationships/slideLayout" Target="../slideLayouts/slideLayout216.xml"/><Relationship Id="rId4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8.xml"/><Relationship Id="rId6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20.xml"/><Relationship Id="rId8" Type="http://schemas.openxmlformats.org/officeDocument/2006/relationships/slideLayout" Target="../slideLayouts/slideLayout221.xml"/><Relationship Id="rId9" Type="http://schemas.openxmlformats.org/officeDocument/2006/relationships/slideLayout" Target="../slideLayouts/slideLayout222.xml"/><Relationship Id="rId10" Type="http://schemas.openxmlformats.org/officeDocument/2006/relationships/slideLayout" Target="../slideLayouts/slideLayout223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5.xml"/><Relationship Id="rId12" Type="http://schemas.openxmlformats.org/officeDocument/2006/relationships/theme" Target="../theme/theme2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25.xml"/><Relationship Id="rId2" Type="http://schemas.openxmlformats.org/officeDocument/2006/relationships/slideLayout" Target="../slideLayouts/slideLayout226.xml"/><Relationship Id="rId3" Type="http://schemas.openxmlformats.org/officeDocument/2006/relationships/slideLayout" Target="../slideLayouts/slideLayout227.xml"/><Relationship Id="rId4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31.xml"/><Relationship Id="rId8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3.xml"/><Relationship Id="rId10" Type="http://schemas.openxmlformats.org/officeDocument/2006/relationships/slideLayout" Target="../slideLayouts/slideLayout234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6.xml"/><Relationship Id="rId12" Type="http://schemas.openxmlformats.org/officeDocument/2006/relationships/theme" Target="../theme/theme2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36.xml"/><Relationship Id="rId2" Type="http://schemas.openxmlformats.org/officeDocument/2006/relationships/slideLayout" Target="../slideLayouts/slideLayout237.xml"/><Relationship Id="rId3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40.xml"/><Relationship Id="rId6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42.xml"/><Relationship Id="rId8" Type="http://schemas.openxmlformats.org/officeDocument/2006/relationships/slideLayout" Target="../slideLayouts/slideLayout243.xml"/><Relationship Id="rId9" Type="http://schemas.openxmlformats.org/officeDocument/2006/relationships/slideLayout" Target="../slideLayouts/slideLayout244.xml"/><Relationship Id="rId10" Type="http://schemas.openxmlformats.org/officeDocument/2006/relationships/slideLayout" Target="../slideLayouts/slideLayout245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7.xml"/><Relationship Id="rId12" Type="http://schemas.openxmlformats.org/officeDocument/2006/relationships/theme" Target="../theme/theme2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47.xml"/><Relationship Id="rId2" Type="http://schemas.openxmlformats.org/officeDocument/2006/relationships/slideLayout" Target="../slideLayouts/slideLayout248.xml"/><Relationship Id="rId3" Type="http://schemas.openxmlformats.org/officeDocument/2006/relationships/slideLayout" Target="../slideLayouts/slideLayout249.xml"/><Relationship Id="rId4" Type="http://schemas.openxmlformats.org/officeDocument/2006/relationships/slideLayout" Target="../slideLayouts/slideLayout250.xml"/><Relationship Id="rId5" Type="http://schemas.openxmlformats.org/officeDocument/2006/relationships/slideLayout" Target="../slideLayouts/slideLayout251.xml"/><Relationship Id="rId6" Type="http://schemas.openxmlformats.org/officeDocument/2006/relationships/slideLayout" Target="../slideLayouts/slideLayout252.xml"/><Relationship Id="rId7" Type="http://schemas.openxmlformats.org/officeDocument/2006/relationships/slideLayout" Target="../slideLayouts/slideLayout253.xml"/><Relationship Id="rId8" Type="http://schemas.openxmlformats.org/officeDocument/2006/relationships/slideLayout" Target="../slideLayouts/slideLayout254.xml"/><Relationship Id="rId9" Type="http://schemas.openxmlformats.org/officeDocument/2006/relationships/slideLayout" Target="../slideLayouts/slideLayout255.xml"/><Relationship Id="rId10" Type="http://schemas.openxmlformats.org/officeDocument/2006/relationships/slideLayout" Target="../slideLayouts/slideLayout256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8.xml"/><Relationship Id="rId12" Type="http://schemas.openxmlformats.org/officeDocument/2006/relationships/theme" Target="../theme/theme2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58.xml"/><Relationship Id="rId2" Type="http://schemas.openxmlformats.org/officeDocument/2006/relationships/slideLayout" Target="../slideLayouts/slideLayout259.xml"/><Relationship Id="rId3" Type="http://schemas.openxmlformats.org/officeDocument/2006/relationships/slideLayout" Target="../slideLayouts/slideLayout260.xml"/><Relationship Id="rId4" Type="http://schemas.openxmlformats.org/officeDocument/2006/relationships/slideLayout" Target="../slideLayouts/slideLayout261.xml"/><Relationship Id="rId5" Type="http://schemas.openxmlformats.org/officeDocument/2006/relationships/slideLayout" Target="../slideLayouts/slideLayout262.xml"/><Relationship Id="rId6" Type="http://schemas.openxmlformats.org/officeDocument/2006/relationships/slideLayout" Target="../slideLayouts/slideLayout263.xml"/><Relationship Id="rId7" Type="http://schemas.openxmlformats.org/officeDocument/2006/relationships/slideLayout" Target="../slideLayouts/slideLayout264.xml"/><Relationship Id="rId8" Type="http://schemas.openxmlformats.org/officeDocument/2006/relationships/slideLayout" Target="../slideLayouts/slideLayout265.xml"/><Relationship Id="rId9" Type="http://schemas.openxmlformats.org/officeDocument/2006/relationships/slideLayout" Target="../slideLayouts/slideLayout266.xml"/><Relationship Id="rId10" Type="http://schemas.openxmlformats.org/officeDocument/2006/relationships/slideLayout" Target="../slideLayouts/slideLayout267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9.xml"/><Relationship Id="rId12" Type="http://schemas.openxmlformats.org/officeDocument/2006/relationships/theme" Target="../theme/theme2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69.xml"/><Relationship Id="rId2" Type="http://schemas.openxmlformats.org/officeDocument/2006/relationships/slideLayout" Target="../slideLayouts/slideLayout270.xml"/><Relationship Id="rId3" Type="http://schemas.openxmlformats.org/officeDocument/2006/relationships/slideLayout" Target="../slideLayouts/slideLayout271.xml"/><Relationship Id="rId4" Type="http://schemas.openxmlformats.org/officeDocument/2006/relationships/slideLayout" Target="../slideLayouts/slideLayout272.xml"/><Relationship Id="rId5" Type="http://schemas.openxmlformats.org/officeDocument/2006/relationships/slideLayout" Target="../slideLayouts/slideLayout273.xml"/><Relationship Id="rId6" Type="http://schemas.openxmlformats.org/officeDocument/2006/relationships/slideLayout" Target="../slideLayouts/slideLayout274.xml"/><Relationship Id="rId7" Type="http://schemas.openxmlformats.org/officeDocument/2006/relationships/slideLayout" Target="../slideLayouts/slideLayout275.xml"/><Relationship Id="rId8" Type="http://schemas.openxmlformats.org/officeDocument/2006/relationships/slideLayout" Target="../slideLayouts/slideLayout276.xml"/><Relationship Id="rId9" Type="http://schemas.openxmlformats.org/officeDocument/2006/relationships/slideLayout" Target="../slideLayouts/slideLayout277.xml"/><Relationship Id="rId10" Type="http://schemas.openxmlformats.org/officeDocument/2006/relationships/slideLayout" Target="../slideLayouts/slideLayout278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0.xml"/><Relationship Id="rId12" Type="http://schemas.openxmlformats.org/officeDocument/2006/relationships/theme" Target="../theme/theme2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80.xml"/><Relationship Id="rId2" Type="http://schemas.openxmlformats.org/officeDocument/2006/relationships/slideLayout" Target="../slideLayouts/slideLayout281.xml"/><Relationship Id="rId3" Type="http://schemas.openxmlformats.org/officeDocument/2006/relationships/slideLayout" Target="../slideLayouts/slideLayout282.xml"/><Relationship Id="rId4" Type="http://schemas.openxmlformats.org/officeDocument/2006/relationships/slideLayout" Target="../slideLayouts/slideLayout283.xml"/><Relationship Id="rId5" Type="http://schemas.openxmlformats.org/officeDocument/2006/relationships/slideLayout" Target="../slideLayouts/slideLayout284.xml"/><Relationship Id="rId6" Type="http://schemas.openxmlformats.org/officeDocument/2006/relationships/slideLayout" Target="../slideLayouts/slideLayout285.xml"/><Relationship Id="rId7" Type="http://schemas.openxmlformats.org/officeDocument/2006/relationships/slideLayout" Target="../slideLayouts/slideLayout286.xml"/><Relationship Id="rId8" Type="http://schemas.openxmlformats.org/officeDocument/2006/relationships/slideLayout" Target="../slideLayouts/slideLayout287.xml"/><Relationship Id="rId9" Type="http://schemas.openxmlformats.org/officeDocument/2006/relationships/slideLayout" Target="../slideLayouts/slideLayout288.xml"/><Relationship Id="rId10" Type="http://schemas.openxmlformats.org/officeDocument/2006/relationships/slideLayout" Target="../slideLayouts/slideLayout289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1.xml"/><Relationship Id="rId12" Type="http://schemas.openxmlformats.org/officeDocument/2006/relationships/theme" Target="../theme/theme2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91.xml"/><Relationship Id="rId2" Type="http://schemas.openxmlformats.org/officeDocument/2006/relationships/slideLayout" Target="../slideLayouts/slideLayout292.xml"/><Relationship Id="rId3" Type="http://schemas.openxmlformats.org/officeDocument/2006/relationships/slideLayout" Target="../slideLayouts/slideLayout293.xml"/><Relationship Id="rId4" Type="http://schemas.openxmlformats.org/officeDocument/2006/relationships/slideLayout" Target="../slideLayouts/slideLayout294.xml"/><Relationship Id="rId5" Type="http://schemas.openxmlformats.org/officeDocument/2006/relationships/slideLayout" Target="../slideLayouts/slideLayout295.xml"/><Relationship Id="rId6" Type="http://schemas.openxmlformats.org/officeDocument/2006/relationships/slideLayout" Target="../slideLayouts/slideLayout296.xml"/><Relationship Id="rId7" Type="http://schemas.openxmlformats.org/officeDocument/2006/relationships/slideLayout" Target="../slideLayouts/slideLayout297.xml"/><Relationship Id="rId8" Type="http://schemas.openxmlformats.org/officeDocument/2006/relationships/slideLayout" Target="../slideLayouts/slideLayout298.xml"/><Relationship Id="rId9" Type="http://schemas.openxmlformats.org/officeDocument/2006/relationships/slideLayout" Target="../slideLayouts/slideLayout299.xml"/><Relationship Id="rId10" Type="http://schemas.openxmlformats.org/officeDocument/2006/relationships/slideLayout" Target="../slideLayouts/slideLayout300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2.xml"/><Relationship Id="rId12" Type="http://schemas.openxmlformats.org/officeDocument/2006/relationships/theme" Target="../theme/theme29.xml"/><Relationship Id="rId1" Type="http://schemas.openxmlformats.org/officeDocument/2006/relationships/slideLayout" Target="../slideLayouts/slideLayout302.xml"/><Relationship Id="rId2" Type="http://schemas.openxmlformats.org/officeDocument/2006/relationships/slideLayout" Target="../slideLayouts/slideLayout303.xml"/><Relationship Id="rId3" Type="http://schemas.openxmlformats.org/officeDocument/2006/relationships/slideLayout" Target="../slideLayouts/slideLayout304.xml"/><Relationship Id="rId4" Type="http://schemas.openxmlformats.org/officeDocument/2006/relationships/slideLayout" Target="../slideLayouts/slideLayout305.xml"/><Relationship Id="rId5" Type="http://schemas.openxmlformats.org/officeDocument/2006/relationships/slideLayout" Target="../slideLayouts/slideLayout306.xml"/><Relationship Id="rId6" Type="http://schemas.openxmlformats.org/officeDocument/2006/relationships/slideLayout" Target="../slideLayouts/slideLayout307.xml"/><Relationship Id="rId7" Type="http://schemas.openxmlformats.org/officeDocument/2006/relationships/slideLayout" Target="../slideLayouts/slideLayout308.xml"/><Relationship Id="rId8" Type="http://schemas.openxmlformats.org/officeDocument/2006/relationships/slideLayout" Target="../slideLayouts/slideLayout309.xml"/><Relationship Id="rId9" Type="http://schemas.openxmlformats.org/officeDocument/2006/relationships/slideLayout" Target="../slideLayouts/slideLayout310.xml"/><Relationship Id="rId10" Type="http://schemas.openxmlformats.org/officeDocument/2006/relationships/slideLayout" Target="../slideLayouts/slideLayout311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3.xml"/><Relationship Id="rId12" Type="http://schemas.openxmlformats.org/officeDocument/2006/relationships/theme" Target="../theme/theme30.xml"/><Relationship Id="rId1" Type="http://schemas.openxmlformats.org/officeDocument/2006/relationships/slideLayout" Target="../slideLayouts/slideLayout313.xml"/><Relationship Id="rId2" Type="http://schemas.openxmlformats.org/officeDocument/2006/relationships/slideLayout" Target="../slideLayouts/slideLayout314.xml"/><Relationship Id="rId3" Type="http://schemas.openxmlformats.org/officeDocument/2006/relationships/slideLayout" Target="../slideLayouts/slideLayout315.xml"/><Relationship Id="rId4" Type="http://schemas.openxmlformats.org/officeDocument/2006/relationships/slideLayout" Target="../slideLayouts/slideLayout316.xml"/><Relationship Id="rId5" Type="http://schemas.openxmlformats.org/officeDocument/2006/relationships/slideLayout" Target="../slideLayouts/slideLayout317.xml"/><Relationship Id="rId6" Type="http://schemas.openxmlformats.org/officeDocument/2006/relationships/slideLayout" Target="../slideLayouts/slideLayout318.xml"/><Relationship Id="rId7" Type="http://schemas.openxmlformats.org/officeDocument/2006/relationships/slideLayout" Target="../slideLayouts/slideLayout319.xml"/><Relationship Id="rId8" Type="http://schemas.openxmlformats.org/officeDocument/2006/relationships/slideLayout" Target="../slideLayouts/slideLayout320.xml"/><Relationship Id="rId9" Type="http://schemas.openxmlformats.org/officeDocument/2006/relationships/slideLayout" Target="../slideLayouts/slideLayout321.xml"/><Relationship Id="rId10" Type="http://schemas.openxmlformats.org/officeDocument/2006/relationships/slideLayout" Target="../slideLayouts/slideLayout322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4.xml"/><Relationship Id="rId12" Type="http://schemas.openxmlformats.org/officeDocument/2006/relationships/theme" Target="../theme/theme3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24.xml"/><Relationship Id="rId2" Type="http://schemas.openxmlformats.org/officeDocument/2006/relationships/slideLayout" Target="../slideLayouts/slideLayout325.xml"/><Relationship Id="rId3" Type="http://schemas.openxmlformats.org/officeDocument/2006/relationships/slideLayout" Target="../slideLayouts/slideLayout326.xml"/><Relationship Id="rId4" Type="http://schemas.openxmlformats.org/officeDocument/2006/relationships/slideLayout" Target="../slideLayouts/slideLayout327.xml"/><Relationship Id="rId5" Type="http://schemas.openxmlformats.org/officeDocument/2006/relationships/slideLayout" Target="../slideLayouts/slideLayout328.xml"/><Relationship Id="rId6" Type="http://schemas.openxmlformats.org/officeDocument/2006/relationships/slideLayout" Target="../slideLayouts/slideLayout329.xml"/><Relationship Id="rId7" Type="http://schemas.openxmlformats.org/officeDocument/2006/relationships/slideLayout" Target="../slideLayouts/slideLayout330.xml"/><Relationship Id="rId8" Type="http://schemas.openxmlformats.org/officeDocument/2006/relationships/slideLayout" Target="../slideLayouts/slideLayout331.xml"/><Relationship Id="rId9" Type="http://schemas.openxmlformats.org/officeDocument/2006/relationships/slideLayout" Target="../slideLayouts/slideLayout332.xml"/><Relationship Id="rId10" Type="http://schemas.openxmlformats.org/officeDocument/2006/relationships/slideLayout" Target="../slideLayouts/slideLayout333.xml"/></Relationships>
</file>

<file path=ppt/slideMasters/_rels/slideMaster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5.xml"/><Relationship Id="rId12" Type="http://schemas.openxmlformats.org/officeDocument/2006/relationships/theme" Target="../theme/theme32.xml"/><Relationship Id="rId1" Type="http://schemas.openxmlformats.org/officeDocument/2006/relationships/slideLayout" Target="../slideLayouts/slideLayout335.xml"/><Relationship Id="rId2" Type="http://schemas.openxmlformats.org/officeDocument/2006/relationships/slideLayout" Target="../slideLayouts/slideLayout336.xml"/><Relationship Id="rId3" Type="http://schemas.openxmlformats.org/officeDocument/2006/relationships/slideLayout" Target="../slideLayouts/slideLayout337.xml"/><Relationship Id="rId4" Type="http://schemas.openxmlformats.org/officeDocument/2006/relationships/slideLayout" Target="../slideLayouts/slideLayout338.xml"/><Relationship Id="rId5" Type="http://schemas.openxmlformats.org/officeDocument/2006/relationships/slideLayout" Target="../slideLayouts/slideLayout339.xml"/><Relationship Id="rId6" Type="http://schemas.openxmlformats.org/officeDocument/2006/relationships/slideLayout" Target="../slideLayouts/slideLayout340.xml"/><Relationship Id="rId7" Type="http://schemas.openxmlformats.org/officeDocument/2006/relationships/slideLayout" Target="../slideLayouts/slideLayout341.xml"/><Relationship Id="rId8" Type="http://schemas.openxmlformats.org/officeDocument/2006/relationships/slideLayout" Target="../slideLayouts/slideLayout342.xml"/><Relationship Id="rId9" Type="http://schemas.openxmlformats.org/officeDocument/2006/relationships/slideLayout" Target="../slideLayouts/slideLayout343.xml"/><Relationship Id="rId10" Type="http://schemas.openxmlformats.org/officeDocument/2006/relationships/slideLayout" Target="../slideLayouts/slideLayout344.xml"/></Relationships>
</file>

<file path=ppt/slideMasters/_rels/slideMaster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6.xml"/><Relationship Id="rId12" Type="http://schemas.openxmlformats.org/officeDocument/2006/relationships/theme" Target="../theme/theme3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46.xml"/><Relationship Id="rId2" Type="http://schemas.openxmlformats.org/officeDocument/2006/relationships/slideLayout" Target="../slideLayouts/slideLayout347.xml"/><Relationship Id="rId3" Type="http://schemas.openxmlformats.org/officeDocument/2006/relationships/slideLayout" Target="../slideLayouts/slideLayout348.xml"/><Relationship Id="rId4" Type="http://schemas.openxmlformats.org/officeDocument/2006/relationships/slideLayout" Target="../slideLayouts/slideLayout349.xml"/><Relationship Id="rId5" Type="http://schemas.openxmlformats.org/officeDocument/2006/relationships/slideLayout" Target="../slideLayouts/slideLayout350.xml"/><Relationship Id="rId6" Type="http://schemas.openxmlformats.org/officeDocument/2006/relationships/slideLayout" Target="../slideLayouts/slideLayout351.xml"/><Relationship Id="rId7" Type="http://schemas.openxmlformats.org/officeDocument/2006/relationships/slideLayout" Target="../slideLayouts/slideLayout352.xml"/><Relationship Id="rId8" Type="http://schemas.openxmlformats.org/officeDocument/2006/relationships/slideLayout" Target="../slideLayouts/slideLayout353.xml"/><Relationship Id="rId9" Type="http://schemas.openxmlformats.org/officeDocument/2006/relationships/slideLayout" Target="../slideLayouts/slideLayout354.xml"/><Relationship Id="rId10" Type="http://schemas.openxmlformats.org/officeDocument/2006/relationships/slideLayout" Target="../slideLayouts/slideLayout355.xml"/></Relationships>
</file>

<file path=ppt/slideMasters/_rels/slideMaster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7.xml"/><Relationship Id="rId12" Type="http://schemas.openxmlformats.org/officeDocument/2006/relationships/theme" Target="../theme/theme3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57.xml"/><Relationship Id="rId2" Type="http://schemas.openxmlformats.org/officeDocument/2006/relationships/slideLayout" Target="../slideLayouts/slideLayout358.xml"/><Relationship Id="rId3" Type="http://schemas.openxmlformats.org/officeDocument/2006/relationships/slideLayout" Target="../slideLayouts/slideLayout359.xml"/><Relationship Id="rId4" Type="http://schemas.openxmlformats.org/officeDocument/2006/relationships/slideLayout" Target="../slideLayouts/slideLayout360.xml"/><Relationship Id="rId5" Type="http://schemas.openxmlformats.org/officeDocument/2006/relationships/slideLayout" Target="../slideLayouts/slideLayout361.xml"/><Relationship Id="rId6" Type="http://schemas.openxmlformats.org/officeDocument/2006/relationships/slideLayout" Target="../slideLayouts/slideLayout362.xml"/><Relationship Id="rId7" Type="http://schemas.openxmlformats.org/officeDocument/2006/relationships/slideLayout" Target="../slideLayouts/slideLayout363.xml"/><Relationship Id="rId8" Type="http://schemas.openxmlformats.org/officeDocument/2006/relationships/slideLayout" Target="../slideLayouts/slideLayout364.xml"/><Relationship Id="rId9" Type="http://schemas.openxmlformats.org/officeDocument/2006/relationships/slideLayout" Target="../slideLayouts/slideLayout365.xml"/><Relationship Id="rId10" Type="http://schemas.openxmlformats.org/officeDocument/2006/relationships/slideLayout" Target="../slideLayouts/slideLayout366.xml"/></Relationships>
</file>

<file path=ppt/slideMasters/_rels/slideMaster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8.xml"/><Relationship Id="rId12" Type="http://schemas.openxmlformats.org/officeDocument/2006/relationships/theme" Target="../theme/theme3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68.xml"/><Relationship Id="rId2" Type="http://schemas.openxmlformats.org/officeDocument/2006/relationships/slideLayout" Target="../slideLayouts/slideLayout369.xml"/><Relationship Id="rId3" Type="http://schemas.openxmlformats.org/officeDocument/2006/relationships/slideLayout" Target="../slideLayouts/slideLayout370.xml"/><Relationship Id="rId4" Type="http://schemas.openxmlformats.org/officeDocument/2006/relationships/slideLayout" Target="../slideLayouts/slideLayout371.xml"/><Relationship Id="rId5" Type="http://schemas.openxmlformats.org/officeDocument/2006/relationships/slideLayout" Target="../slideLayouts/slideLayout372.xml"/><Relationship Id="rId6" Type="http://schemas.openxmlformats.org/officeDocument/2006/relationships/slideLayout" Target="../slideLayouts/slideLayout373.xml"/><Relationship Id="rId7" Type="http://schemas.openxmlformats.org/officeDocument/2006/relationships/slideLayout" Target="../slideLayouts/slideLayout374.xml"/><Relationship Id="rId8" Type="http://schemas.openxmlformats.org/officeDocument/2006/relationships/slideLayout" Target="../slideLayouts/slideLayout375.xml"/><Relationship Id="rId9" Type="http://schemas.openxmlformats.org/officeDocument/2006/relationships/slideLayout" Target="../slideLayouts/slideLayout376.xml"/><Relationship Id="rId10" Type="http://schemas.openxmlformats.org/officeDocument/2006/relationships/slideLayout" Target="../slideLayouts/slideLayout377.xml"/></Relationships>
</file>

<file path=ppt/slideMasters/_rels/slideMaster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9.xml"/><Relationship Id="rId12" Type="http://schemas.openxmlformats.org/officeDocument/2006/relationships/theme" Target="../theme/theme3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79.xml"/><Relationship Id="rId2" Type="http://schemas.openxmlformats.org/officeDocument/2006/relationships/slideLayout" Target="../slideLayouts/slideLayout380.xml"/><Relationship Id="rId3" Type="http://schemas.openxmlformats.org/officeDocument/2006/relationships/slideLayout" Target="../slideLayouts/slideLayout381.xml"/><Relationship Id="rId4" Type="http://schemas.openxmlformats.org/officeDocument/2006/relationships/slideLayout" Target="../slideLayouts/slideLayout382.xml"/><Relationship Id="rId5" Type="http://schemas.openxmlformats.org/officeDocument/2006/relationships/slideLayout" Target="../slideLayouts/slideLayout383.xml"/><Relationship Id="rId6" Type="http://schemas.openxmlformats.org/officeDocument/2006/relationships/slideLayout" Target="../slideLayouts/slideLayout384.xml"/><Relationship Id="rId7" Type="http://schemas.openxmlformats.org/officeDocument/2006/relationships/slideLayout" Target="../slideLayouts/slideLayout385.xml"/><Relationship Id="rId8" Type="http://schemas.openxmlformats.org/officeDocument/2006/relationships/slideLayout" Target="../slideLayouts/slideLayout386.xml"/><Relationship Id="rId9" Type="http://schemas.openxmlformats.org/officeDocument/2006/relationships/slideLayout" Target="../slideLayouts/slideLayout387.xml"/><Relationship Id="rId10" Type="http://schemas.openxmlformats.org/officeDocument/2006/relationships/slideLayout" Target="../slideLayouts/slideLayout388.xml"/></Relationships>
</file>

<file path=ppt/slideMasters/_rels/slideMaster3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00.xml"/><Relationship Id="rId12" Type="http://schemas.openxmlformats.org/officeDocument/2006/relationships/theme" Target="../theme/theme3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90.xml"/><Relationship Id="rId2" Type="http://schemas.openxmlformats.org/officeDocument/2006/relationships/slideLayout" Target="../slideLayouts/slideLayout391.xml"/><Relationship Id="rId3" Type="http://schemas.openxmlformats.org/officeDocument/2006/relationships/slideLayout" Target="../slideLayouts/slideLayout392.xml"/><Relationship Id="rId4" Type="http://schemas.openxmlformats.org/officeDocument/2006/relationships/slideLayout" Target="../slideLayouts/slideLayout393.xml"/><Relationship Id="rId5" Type="http://schemas.openxmlformats.org/officeDocument/2006/relationships/slideLayout" Target="../slideLayouts/slideLayout394.xml"/><Relationship Id="rId6" Type="http://schemas.openxmlformats.org/officeDocument/2006/relationships/slideLayout" Target="../slideLayouts/slideLayout395.xml"/><Relationship Id="rId7" Type="http://schemas.openxmlformats.org/officeDocument/2006/relationships/slideLayout" Target="../slideLayouts/slideLayout396.xml"/><Relationship Id="rId8" Type="http://schemas.openxmlformats.org/officeDocument/2006/relationships/slideLayout" Target="../slideLayouts/slideLayout397.xml"/><Relationship Id="rId9" Type="http://schemas.openxmlformats.org/officeDocument/2006/relationships/slideLayout" Target="../slideLayouts/slideLayout398.xml"/><Relationship Id="rId10" Type="http://schemas.openxmlformats.org/officeDocument/2006/relationships/slideLayout" Target="../slideLayouts/slideLayout399.xml"/></Relationships>
</file>

<file path=ppt/slideMasters/_rels/slideMaster3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11.xml"/><Relationship Id="rId12" Type="http://schemas.openxmlformats.org/officeDocument/2006/relationships/slideLayout" Target="../slideLayouts/slideLayout412.xml"/><Relationship Id="rId13" Type="http://schemas.openxmlformats.org/officeDocument/2006/relationships/theme" Target="../theme/theme38.xml"/><Relationship Id="rId1" Type="http://schemas.openxmlformats.org/officeDocument/2006/relationships/slideLayout" Target="../slideLayouts/slideLayout401.xml"/><Relationship Id="rId2" Type="http://schemas.openxmlformats.org/officeDocument/2006/relationships/slideLayout" Target="../slideLayouts/slideLayout402.xml"/><Relationship Id="rId3" Type="http://schemas.openxmlformats.org/officeDocument/2006/relationships/slideLayout" Target="../slideLayouts/slideLayout403.xml"/><Relationship Id="rId4" Type="http://schemas.openxmlformats.org/officeDocument/2006/relationships/slideLayout" Target="../slideLayouts/slideLayout404.xml"/><Relationship Id="rId5" Type="http://schemas.openxmlformats.org/officeDocument/2006/relationships/slideLayout" Target="../slideLayouts/slideLayout405.xml"/><Relationship Id="rId6" Type="http://schemas.openxmlformats.org/officeDocument/2006/relationships/slideLayout" Target="../slideLayouts/slideLayout406.xml"/><Relationship Id="rId7" Type="http://schemas.openxmlformats.org/officeDocument/2006/relationships/slideLayout" Target="../slideLayouts/slideLayout407.xml"/><Relationship Id="rId8" Type="http://schemas.openxmlformats.org/officeDocument/2006/relationships/slideLayout" Target="../slideLayouts/slideLayout408.xml"/><Relationship Id="rId9" Type="http://schemas.openxmlformats.org/officeDocument/2006/relationships/slideLayout" Target="../slideLayouts/slideLayout409.xml"/><Relationship Id="rId10" Type="http://schemas.openxmlformats.org/officeDocument/2006/relationships/slideLayout" Target="../slideLayouts/slideLayout410.xml"/></Relationships>
</file>

<file path=ppt/slideMasters/_rels/slideMaster3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23.xml"/><Relationship Id="rId12" Type="http://schemas.openxmlformats.org/officeDocument/2006/relationships/theme" Target="../theme/theme3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13.xml"/><Relationship Id="rId2" Type="http://schemas.openxmlformats.org/officeDocument/2006/relationships/slideLayout" Target="../slideLayouts/slideLayout414.xml"/><Relationship Id="rId3" Type="http://schemas.openxmlformats.org/officeDocument/2006/relationships/slideLayout" Target="../slideLayouts/slideLayout415.xml"/><Relationship Id="rId4" Type="http://schemas.openxmlformats.org/officeDocument/2006/relationships/slideLayout" Target="../slideLayouts/slideLayout416.xml"/><Relationship Id="rId5" Type="http://schemas.openxmlformats.org/officeDocument/2006/relationships/slideLayout" Target="../slideLayouts/slideLayout417.xml"/><Relationship Id="rId6" Type="http://schemas.openxmlformats.org/officeDocument/2006/relationships/slideLayout" Target="../slideLayouts/slideLayout418.xml"/><Relationship Id="rId7" Type="http://schemas.openxmlformats.org/officeDocument/2006/relationships/slideLayout" Target="../slideLayouts/slideLayout419.xml"/><Relationship Id="rId8" Type="http://schemas.openxmlformats.org/officeDocument/2006/relationships/slideLayout" Target="../slideLayouts/slideLayout420.xml"/><Relationship Id="rId9" Type="http://schemas.openxmlformats.org/officeDocument/2006/relationships/slideLayout" Target="../slideLayouts/slideLayout421.xml"/><Relationship Id="rId10" Type="http://schemas.openxmlformats.org/officeDocument/2006/relationships/slideLayout" Target="../slideLayouts/slideLayout422.xml"/></Relationships>
</file>

<file path=ppt/slideMasters/_rels/slideMaster4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34.xml"/><Relationship Id="rId12" Type="http://schemas.openxmlformats.org/officeDocument/2006/relationships/slideLayout" Target="../slideLayouts/slideLayout435.xml"/><Relationship Id="rId13" Type="http://schemas.openxmlformats.org/officeDocument/2006/relationships/theme" Target="../theme/theme40.xml"/><Relationship Id="rId1" Type="http://schemas.openxmlformats.org/officeDocument/2006/relationships/slideLayout" Target="../slideLayouts/slideLayout424.xml"/><Relationship Id="rId2" Type="http://schemas.openxmlformats.org/officeDocument/2006/relationships/slideLayout" Target="../slideLayouts/slideLayout425.xml"/><Relationship Id="rId3" Type="http://schemas.openxmlformats.org/officeDocument/2006/relationships/slideLayout" Target="../slideLayouts/slideLayout426.xml"/><Relationship Id="rId4" Type="http://schemas.openxmlformats.org/officeDocument/2006/relationships/slideLayout" Target="../slideLayouts/slideLayout427.xml"/><Relationship Id="rId5" Type="http://schemas.openxmlformats.org/officeDocument/2006/relationships/slideLayout" Target="../slideLayouts/slideLayout428.xml"/><Relationship Id="rId6" Type="http://schemas.openxmlformats.org/officeDocument/2006/relationships/slideLayout" Target="../slideLayouts/slideLayout429.xml"/><Relationship Id="rId7" Type="http://schemas.openxmlformats.org/officeDocument/2006/relationships/slideLayout" Target="../slideLayouts/slideLayout430.xml"/><Relationship Id="rId8" Type="http://schemas.openxmlformats.org/officeDocument/2006/relationships/slideLayout" Target="../slideLayouts/slideLayout431.xml"/><Relationship Id="rId9" Type="http://schemas.openxmlformats.org/officeDocument/2006/relationships/slideLayout" Target="../slideLayouts/slideLayout432.xml"/><Relationship Id="rId10" Type="http://schemas.openxmlformats.org/officeDocument/2006/relationships/slideLayout" Target="../slideLayouts/slideLayout433.xml"/></Relationships>
</file>

<file path=ppt/slideMasters/_rels/slideMaster4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6.xml"/><Relationship Id="rId12" Type="http://schemas.openxmlformats.org/officeDocument/2006/relationships/theme" Target="../theme/theme4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36.xml"/><Relationship Id="rId2" Type="http://schemas.openxmlformats.org/officeDocument/2006/relationships/slideLayout" Target="../slideLayouts/slideLayout437.xml"/><Relationship Id="rId3" Type="http://schemas.openxmlformats.org/officeDocument/2006/relationships/slideLayout" Target="../slideLayouts/slideLayout438.xml"/><Relationship Id="rId4" Type="http://schemas.openxmlformats.org/officeDocument/2006/relationships/slideLayout" Target="../slideLayouts/slideLayout439.xml"/><Relationship Id="rId5" Type="http://schemas.openxmlformats.org/officeDocument/2006/relationships/slideLayout" Target="../slideLayouts/slideLayout440.xml"/><Relationship Id="rId6" Type="http://schemas.openxmlformats.org/officeDocument/2006/relationships/slideLayout" Target="../slideLayouts/slideLayout441.xml"/><Relationship Id="rId7" Type="http://schemas.openxmlformats.org/officeDocument/2006/relationships/slideLayout" Target="../slideLayouts/slideLayout442.xml"/><Relationship Id="rId8" Type="http://schemas.openxmlformats.org/officeDocument/2006/relationships/slideLayout" Target="../slideLayouts/slideLayout443.xml"/><Relationship Id="rId9" Type="http://schemas.openxmlformats.org/officeDocument/2006/relationships/slideLayout" Target="../slideLayouts/slideLayout444.xml"/><Relationship Id="rId10" Type="http://schemas.openxmlformats.org/officeDocument/2006/relationships/slideLayout" Target="../slideLayouts/slideLayout445.xml"/></Relationships>
</file>

<file path=ppt/slideMasters/_rels/slideMaster4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57.xml"/><Relationship Id="rId12" Type="http://schemas.openxmlformats.org/officeDocument/2006/relationships/slideLayout" Target="../slideLayouts/slideLayout458.xml"/><Relationship Id="rId13" Type="http://schemas.openxmlformats.org/officeDocument/2006/relationships/slideLayout" Target="../slideLayouts/slideLayout459.xml"/><Relationship Id="rId14" Type="http://schemas.openxmlformats.org/officeDocument/2006/relationships/theme" Target="../theme/theme42.xml"/><Relationship Id="rId1" Type="http://schemas.openxmlformats.org/officeDocument/2006/relationships/slideLayout" Target="../slideLayouts/slideLayout447.xml"/><Relationship Id="rId2" Type="http://schemas.openxmlformats.org/officeDocument/2006/relationships/slideLayout" Target="../slideLayouts/slideLayout448.xml"/><Relationship Id="rId3" Type="http://schemas.openxmlformats.org/officeDocument/2006/relationships/slideLayout" Target="../slideLayouts/slideLayout449.xml"/><Relationship Id="rId4" Type="http://schemas.openxmlformats.org/officeDocument/2006/relationships/slideLayout" Target="../slideLayouts/slideLayout450.xml"/><Relationship Id="rId5" Type="http://schemas.openxmlformats.org/officeDocument/2006/relationships/slideLayout" Target="../slideLayouts/slideLayout451.xml"/><Relationship Id="rId6" Type="http://schemas.openxmlformats.org/officeDocument/2006/relationships/slideLayout" Target="../slideLayouts/slideLayout452.xml"/><Relationship Id="rId7" Type="http://schemas.openxmlformats.org/officeDocument/2006/relationships/slideLayout" Target="../slideLayouts/slideLayout453.xml"/><Relationship Id="rId8" Type="http://schemas.openxmlformats.org/officeDocument/2006/relationships/slideLayout" Target="../slideLayouts/slideLayout454.xml"/><Relationship Id="rId9" Type="http://schemas.openxmlformats.org/officeDocument/2006/relationships/slideLayout" Target="../slideLayouts/slideLayout455.xml"/><Relationship Id="rId10" Type="http://schemas.openxmlformats.org/officeDocument/2006/relationships/slideLayout" Target="../slideLayouts/slideLayout456.xml"/></Relationships>
</file>

<file path=ppt/slideMasters/_rels/slideMaster4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70.xml"/><Relationship Id="rId12" Type="http://schemas.openxmlformats.org/officeDocument/2006/relationships/slideLayout" Target="../slideLayouts/slideLayout471.xml"/><Relationship Id="rId13" Type="http://schemas.openxmlformats.org/officeDocument/2006/relationships/theme" Target="../theme/theme43.xml"/><Relationship Id="rId1" Type="http://schemas.openxmlformats.org/officeDocument/2006/relationships/slideLayout" Target="../slideLayouts/slideLayout460.xml"/><Relationship Id="rId2" Type="http://schemas.openxmlformats.org/officeDocument/2006/relationships/slideLayout" Target="../slideLayouts/slideLayout461.xml"/><Relationship Id="rId3" Type="http://schemas.openxmlformats.org/officeDocument/2006/relationships/slideLayout" Target="../slideLayouts/slideLayout462.xml"/><Relationship Id="rId4" Type="http://schemas.openxmlformats.org/officeDocument/2006/relationships/slideLayout" Target="../slideLayouts/slideLayout463.xml"/><Relationship Id="rId5" Type="http://schemas.openxmlformats.org/officeDocument/2006/relationships/slideLayout" Target="../slideLayouts/slideLayout464.xml"/><Relationship Id="rId6" Type="http://schemas.openxmlformats.org/officeDocument/2006/relationships/slideLayout" Target="../slideLayouts/slideLayout465.xml"/><Relationship Id="rId7" Type="http://schemas.openxmlformats.org/officeDocument/2006/relationships/slideLayout" Target="../slideLayouts/slideLayout466.xml"/><Relationship Id="rId8" Type="http://schemas.openxmlformats.org/officeDocument/2006/relationships/slideLayout" Target="../slideLayouts/slideLayout467.xml"/><Relationship Id="rId9" Type="http://schemas.openxmlformats.org/officeDocument/2006/relationships/slideLayout" Target="../slideLayouts/slideLayout468.xml"/><Relationship Id="rId10" Type="http://schemas.openxmlformats.org/officeDocument/2006/relationships/slideLayout" Target="../slideLayouts/slideLayout469.xml"/></Relationships>
</file>

<file path=ppt/slideMasters/_rels/slideMaster4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82.xml"/><Relationship Id="rId12" Type="http://schemas.openxmlformats.org/officeDocument/2006/relationships/theme" Target="../theme/theme44.xml"/><Relationship Id="rId1" Type="http://schemas.openxmlformats.org/officeDocument/2006/relationships/slideLayout" Target="../slideLayouts/slideLayout472.xml"/><Relationship Id="rId2" Type="http://schemas.openxmlformats.org/officeDocument/2006/relationships/slideLayout" Target="../slideLayouts/slideLayout473.xml"/><Relationship Id="rId3" Type="http://schemas.openxmlformats.org/officeDocument/2006/relationships/slideLayout" Target="../slideLayouts/slideLayout474.xml"/><Relationship Id="rId4" Type="http://schemas.openxmlformats.org/officeDocument/2006/relationships/slideLayout" Target="../slideLayouts/slideLayout475.xml"/><Relationship Id="rId5" Type="http://schemas.openxmlformats.org/officeDocument/2006/relationships/slideLayout" Target="../slideLayouts/slideLayout476.xml"/><Relationship Id="rId6" Type="http://schemas.openxmlformats.org/officeDocument/2006/relationships/slideLayout" Target="../slideLayouts/slideLayout477.xml"/><Relationship Id="rId7" Type="http://schemas.openxmlformats.org/officeDocument/2006/relationships/slideLayout" Target="../slideLayouts/slideLayout478.xml"/><Relationship Id="rId8" Type="http://schemas.openxmlformats.org/officeDocument/2006/relationships/slideLayout" Target="../slideLayouts/slideLayout479.xml"/><Relationship Id="rId9" Type="http://schemas.openxmlformats.org/officeDocument/2006/relationships/slideLayout" Target="../slideLayouts/slideLayout480.xml"/><Relationship Id="rId10" Type="http://schemas.openxmlformats.org/officeDocument/2006/relationships/slideLayout" Target="../slideLayouts/slideLayout481.xml"/></Relationships>
</file>

<file path=ppt/slideMasters/_rels/slideMaster4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93.xml"/><Relationship Id="rId12" Type="http://schemas.openxmlformats.org/officeDocument/2006/relationships/slideLayout" Target="../slideLayouts/slideLayout494.xml"/><Relationship Id="rId13" Type="http://schemas.openxmlformats.org/officeDocument/2006/relationships/theme" Target="../theme/theme45.xml"/><Relationship Id="rId1" Type="http://schemas.openxmlformats.org/officeDocument/2006/relationships/slideLayout" Target="../slideLayouts/slideLayout483.xml"/><Relationship Id="rId2" Type="http://schemas.openxmlformats.org/officeDocument/2006/relationships/slideLayout" Target="../slideLayouts/slideLayout484.xml"/><Relationship Id="rId3" Type="http://schemas.openxmlformats.org/officeDocument/2006/relationships/slideLayout" Target="../slideLayouts/slideLayout485.xml"/><Relationship Id="rId4" Type="http://schemas.openxmlformats.org/officeDocument/2006/relationships/slideLayout" Target="../slideLayouts/slideLayout486.xml"/><Relationship Id="rId5" Type="http://schemas.openxmlformats.org/officeDocument/2006/relationships/slideLayout" Target="../slideLayouts/slideLayout487.xml"/><Relationship Id="rId6" Type="http://schemas.openxmlformats.org/officeDocument/2006/relationships/slideLayout" Target="../slideLayouts/slideLayout488.xml"/><Relationship Id="rId7" Type="http://schemas.openxmlformats.org/officeDocument/2006/relationships/slideLayout" Target="../slideLayouts/slideLayout489.xml"/><Relationship Id="rId8" Type="http://schemas.openxmlformats.org/officeDocument/2006/relationships/slideLayout" Target="../slideLayouts/slideLayout490.xml"/><Relationship Id="rId9" Type="http://schemas.openxmlformats.org/officeDocument/2006/relationships/slideLayout" Target="../slideLayouts/slideLayout491.xml"/><Relationship Id="rId10" Type="http://schemas.openxmlformats.org/officeDocument/2006/relationships/slideLayout" Target="../slideLayouts/slideLayout492.xml"/></Relationships>
</file>

<file path=ppt/slideMasters/_rels/slideMaster4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05.xml"/><Relationship Id="rId12" Type="http://schemas.openxmlformats.org/officeDocument/2006/relationships/theme" Target="../theme/theme46.xml"/><Relationship Id="rId1" Type="http://schemas.openxmlformats.org/officeDocument/2006/relationships/slideLayout" Target="../slideLayouts/slideLayout495.xml"/><Relationship Id="rId2" Type="http://schemas.openxmlformats.org/officeDocument/2006/relationships/slideLayout" Target="../slideLayouts/slideLayout496.xml"/><Relationship Id="rId3" Type="http://schemas.openxmlformats.org/officeDocument/2006/relationships/slideLayout" Target="../slideLayouts/slideLayout497.xml"/><Relationship Id="rId4" Type="http://schemas.openxmlformats.org/officeDocument/2006/relationships/slideLayout" Target="../slideLayouts/slideLayout498.xml"/><Relationship Id="rId5" Type="http://schemas.openxmlformats.org/officeDocument/2006/relationships/slideLayout" Target="../slideLayouts/slideLayout499.xml"/><Relationship Id="rId6" Type="http://schemas.openxmlformats.org/officeDocument/2006/relationships/slideLayout" Target="../slideLayouts/slideLayout500.xml"/><Relationship Id="rId7" Type="http://schemas.openxmlformats.org/officeDocument/2006/relationships/slideLayout" Target="../slideLayouts/slideLayout501.xml"/><Relationship Id="rId8" Type="http://schemas.openxmlformats.org/officeDocument/2006/relationships/slideLayout" Target="../slideLayouts/slideLayout502.xml"/><Relationship Id="rId9" Type="http://schemas.openxmlformats.org/officeDocument/2006/relationships/slideLayout" Target="../slideLayouts/slideLayout503.xml"/><Relationship Id="rId10" Type="http://schemas.openxmlformats.org/officeDocument/2006/relationships/slideLayout" Target="../slideLayouts/slideLayout504.xml"/></Relationships>
</file>

<file path=ppt/slideMasters/_rels/slideMaster4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16.xml"/><Relationship Id="rId12" Type="http://schemas.openxmlformats.org/officeDocument/2006/relationships/theme" Target="../theme/theme4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06.xml"/><Relationship Id="rId2" Type="http://schemas.openxmlformats.org/officeDocument/2006/relationships/slideLayout" Target="../slideLayouts/slideLayout507.xml"/><Relationship Id="rId3" Type="http://schemas.openxmlformats.org/officeDocument/2006/relationships/slideLayout" Target="../slideLayouts/slideLayout508.xml"/><Relationship Id="rId4" Type="http://schemas.openxmlformats.org/officeDocument/2006/relationships/slideLayout" Target="../slideLayouts/slideLayout509.xml"/><Relationship Id="rId5" Type="http://schemas.openxmlformats.org/officeDocument/2006/relationships/slideLayout" Target="../slideLayouts/slideLayout510.xml"/><Relationship Id="rId6" Type="http://schemas.openxmlformats.org/officeDocument/2006/relationships/slideLayout" Target="../slideLayouts/slideLayout511.xml"/><Relationship Id="rId7" Type="http://schemas.openxmlformats.org/officeDocument/2006/relationships/slideLayout" Target="../slideLayouts/slideLayout512.xml"/><Relationship Id="rId8" Type="http://schemas.openxmlformats.org/officeDocument/2006/relationships/slideLayout" Target="../slideLayouts/slideLayout513.xml"/><Relationship Id="rId9" Type="http://schemas.openxmlformats.org/officeDocument/2006/relationships/slideLayout" Target="../slideLayouts/slideLayout514.xml"/><Relationship Id="rId10" Type="http://schemas.openxmlformats.org/officeDocument/2006/relationships/slideLayout" Target="../slideLayouts/slideLayout515.xml"/></Relationships>
</file>

<file path=ppt/slideMasters/_rels/slideMaster4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27.xml"/><Relationship Id="rId12" Type="http://schemas.openxmlformats.org/officeDocument/2006/relationships/theme" Target="../theme/theme4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17.xml"/><Relationship Id="rId2" Type="http://schemas.openxmlformats.org/officeDocument/2006/relationships/slideLayout" Target="../slideLayouts/slideLayout518.xml"/><Relationship Id="rId3" Type="http://schemas.openxmlformats.org/officeDocument/2006/relationships/slideLayout" Target="../slideLayouts/slideLayout519.xml"/><Relationship Id="rId4" Type="http://schemas.openxmlformats.org/officeDocument/2006/relationships/slideLayout" Target="../slideLayouts/slideLayout520.xml"/><Relationship Id="rId5" Type="http://schemas.openxmlformats.org/officeDocument/2006/relationships/slideLayout" Target="../slideLayouts/slideLayout521.xml"/><Relationship Id="rId6" Type="http://schemas.openxmlformats.org/officeDocument/2006/relationships/slideLayout" Target="../slideLayouts/slideLayout522.xml"/><Relationship Id="rId7" Type="http://schemas.openxmlformats.org/officeDocument/2006/relationships/slideLayout" Target="../slideLayouts/slideLayout523.xml"/><Relationship Id="rId8" Type="http://schemas.openxmlformats.org/officeDocument/2006/relationships/slideLayout" Target="../slideLayouts/slideLayout524.xml"/><Relationship Id="rId9" Type="http://schemas.openxmlformats.org/officeDocument/2006/relationships/slideLayout" Target="../slideLayouts/slideLayout525.xml"/><Relationship Id="rId10" Type="http://schemas.openxmlformats.org/officeDocument/2006/relationships/slideLayout" Target="../slideLayouts/slideLayout526.xml"/></Relationships>
</file>

<file path=ppt/slideMasters/_rels/slideMaster4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38.xml"/><Relationship Id="rId12" Type="http://schemas.openxmlformats.org/officeDocument/2006/relationships/theme" Target="../theme/theme49.xml"/><Relationship Id="rId1" Type="http://schemas.openxmlformats.org/officeDocument/2006/relationships/slideLayout" Target="../slideLayouts/slideLayout528.xml"/><Relationship Id="rId2" Type="http://schemas.openxmlformats.org/officeDocument/2006/relationships/slideLayout" Target="../slideLayouts/slideLayout529.xml"/><Relationship Id="rId3" Type="http://schemas.openxmlformats.org/officeDocument/2006/relationships/slideLayout" Target="../slideLayouts/slideLayout530.xml"/><Relationship Id="rId4" Type="http://schemas.openxmlformats.org/officeDocument/2006/relationships/slideLayout" Target="../slideLayouts/slideLayout531.xml"/><Relationship Id="rId5" Type="http://schemas.openxmlformats.org/officeDocument/2006/relationships/slideLayout" Target="../slideLayouts/slideLayout532.xml"/><Relationship Id="rId6" Type="http://schemas.openxmlformats.org/officeDocument/2006/relationships/slideLayout" Target="../slideLayouts/slideLayout533.xml"/><Relationship Id="rId7" Type="http://schemas.openxmlformats.org/officeDocument/2006/relationships/slideLayout" Target="../slideLayouts/slideLayout534.xml"/><Relationship Id="rId8" Type="http://schemas.openxmlformats.org/officeDocument/2006/relationships/slideLayout" Target="../slideLayouts/slideLayout535.xml"/><Relationship Id="rId9" Type="http://schemas.openxmlformats.org/officeDocument/2006/relationships/slideLayout" Target="../slideLayouts/slideLayout536.xml"/><Relationship Id="rId10" Type="http://schemas.openxmlformats.org/officeDocument/2006/relationships/slideLayout" Target="../slideLayouts/slideLayout537.xml"/></Relationships>
</file>

<file path=ppt/slideMasters/_rels/slideMaster5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49.xml"/><Relationship Id="rId12" Type="http://schemas.openxmlformats.org/officeDocument/2006/relationships/theme" Target="../theme/theme5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39.xml"/><Relationship Id="rId2" Type="http://schemas.openxmlformats.org/officeDocument/2006/relationships/slideLayout" Target="../slideLayouts/slideLayout540.xml"/><Relationship Id="rId3" Type="http://schemas.openxmlformats.org/officeDocument/2006/relationships/slideLayout" Target="../slideLayouts/slideLayout541.xml"/><Relationship Id="rId4" Type="http://schemas.openxmlformats.org/officeDocument/2006/relationships/slideLayout" Target="../slideLayouts/slideLayout542.xml"/><Relationship Id="rId5" Type="http://schemas.openxmlformats.org/officeDocument/2006/relationships/slideLayout" Target="../slideLayouts/slideLayout543.xml"/><Relationship Id="rId6" Type="http://schemas.openxmlformats.org/officeDocument/2006/relationships/slideLayout" Target="../slideLayouts/slideLayout544.xml"/><Relationship Id="rId7" Type="http://schemas.openxmlformats.org/officeDocument/2006/relationships/slideLayout" Target="../slideLayouts/slideLayout545.xml"/><Relationship Id="rId8" Type="http://schemas.openxmlformats.org/officeDocument/2006/relationships/slideLayout" Target="../slideLayouts/slideLayout546.xml"/><Relationship Id="rId9" Type="http://schemas.openxmlformats.org/officeDocument/2006/relationships/slideLayout" Target="../slideLayouts/slideLayout547.xml"/><Relationship Id="rId10" Type="http://schemas.openxmlformats.org/officeDocument/2006/relationships/slideLayout" Target="../slideLayouts/slideLayout548.xml"/></Relationships>
</file>

<file path=ppt/slideMasters/_rels/slideMaster5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60.xml"/><Relationship Id="rId12" Type="http://schemas.openxmlformats.org/officeDocument/2006/relationships/theme" Target="../theme/theme51.xml"/><Relationship Id="rId1" Type="http://schemas.openxmlformats.org/officeDocument/2006/relationships/slideLayout" Target="../slideLayouts/slideLayout550.xml"/><Relationship Id="rId2" Type="http://schemas.openxmlformats.org/officeDocument/2006/relationships/slideLayout" Target="../slideLayouts/slideLayout551.xml"/><Relationship Id="rId3" Type="http://schemas.openxmlformats.org/officeDocument/2006/relationships/slideLayout" Target="../slideLayouts/slideLayout552.xml"/><Relationship Id="rId4" Type="http://schemas.openxmlformats.org/officeDocument/2006/relationships/slideLayout" Target="../slideLayouts/slideLayout553.xml"/><Relationship Id="rId5" Type="http://schemas.openxmlformats.org/officeDocument/2006/relationships/slideLayout" Target="../slideLayouts/slideLayout554.xml"/><Relationship Id="rId6" Type="http://schemas.openxmlformats.org/officeDocument/2006/relationships/slideLayout" Target="../slideLayouts/slideLayout555.xml"/><Relationship Id="rId7" Type="http://schemas.openxmlformats.org/officeDocument/2006/relationships/slideLayout" Target="../slideLayouts/slideLayout556.xml"/><Relationship Id="rId8" Type="http://schemas.openxmlformats.org/officeDocument/2006/relationships/slideLayout" Target="../slideLayouts/slideLayout557.xml"/><Relationship Id="rId9" Type="http://schemas.openxmlformats.org/officeDocument/2006/relationships/slideLayout" Target="../slideLayouts/slideLayout558.xml"/><Relationship Id="rId10" Type="http://schemas.openxmlformats.org/officeDocument/2006/relationships/slideLayout" Target="../slideLayouts/slideLayout559.xml"/></Relationships>
</file>

<file path=ppt/slideMasters/_rels/slideMaster5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71.xml"/><Relationship Id="rId12" Type="http://schemas.openxmlformats.org/officeDocument/2006/relationships/slideLayout" Target="../slideLayouts/slideLayout572.xml"/><Relationship Id="rId13" Type="http://schemas.openxmlformats.org/officeDocument/2006/relationships/theme" Target="../theme/theme52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561.xml"/><Relationship Id="rId2" Type="http://schemas.openxmlformats.org/officeDocument/2006/relationships/slideLayout" Target="../slideLayouts/slideLayout562.xml"/><Relationship Id="rId3" Type="http://schemas.openxmlformats.org/officeDocument/2006/relationships/slideLayout" Target="../slideLayouts/slideLayout563.xml"/><Relationship Id="rId4" Type="http://schemas.openxmlformats.org/officeDocument/2006/relationships/slideLayout" Target="../slideLayouts/slideLayout564.xml"/><Relationship Id="rId5" Type="http://schemas.openxmlformats.org/officeDocument/2006/relationships/slideLayout" Target="../slideLayouts/slideLayout565.xml"/><Relationship Id="rId6" Type="http://schemas.openxmlformats.org/officeDocument/2006/relationships/slideLayout" Target="../slideLayouts/slideLayout566.xml"/><Relationship Id="rId7" Type="http://schemas.openxmlformats.org/officeDocument/2006/relationships/slideLayout" Target="../slideLayouts/slideLayout567.xml"/><Relationship Id="rId8" Type="http://schemas.openxmlformats.org/officeDocument/2006/relationships/slideLayout" Target="../slideLayouts/slideLayout568.xml"/><Relationship Id="rId9" Type="http://schemas.openxmlformats.org/officeDocument/2006/relationships/slideLayout" Target="../slideLayouts/slideLayout569.xml"/><Relationship Id="rId10" Type="http://schemas.openxmlformats.org/officeDocument/2006/relationships/slideLayout" Target="../slideLayouts/slideLayout570.xml"/></Relationships>
</file>

<file path=ppt/slideMasters/_rels/slideMaster5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83.xml"/><Relationship Id="rId12" Type="http://schemas.openxmlformats.org/officeDocument/2006/relationships/theme" Target="../theme/theme5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73.xml"/><Relationship Id="rId2" Type="http://schemas.openxmlformats.org/officeDocument/2006/relationships/slideLayout" Target="../slideLayouts/slideLayout574.xml"/><Relationship Id="rId3" Type="http://schemas.openxmlformats.org/officeDocument/2006/relationships/slideLayout" Target="../slideLayouts/slideLayout575.xml"/><Relationship Id="rId4" Type="http://schemas.openxmlformats.org/officeDocument/2006/relationships/slideLayout" Target="../slideLayouts/slideLayout576.xml"/><Relationship Id="rId5" Type="http://schemas.openxmlformats.org/officeDocument/2006/relationships/slideLayout" Target="../slideLayouts/slideLayout577.xml"/><Relationship Id="rId6" Type="http://schemas.openxmlformats.org/officeDocument/2006/relationships/slideLayout" Target="../slideLayouts/slideLayout578.xml"/><Relationship Id="rId7" Type="http://schemas.openxmlformats.org/officeDocument/2006/relationships/slideLayout" Target="../slideLayouts/slideLayout579.xml"/><Relationship Id="rId8" Type="http://schemas.openxmlformats.org/officeDocument/2006/relationships/slideLayout" Target="../slideLayouts/slideLayout580.xml"/><Relationship Id="rId9" Type="http://schemas.openxmlformats.org/officeDocument/2006/relationships/slideLayout" Target="../slideLayouts/slideLayout581.xml"/><Relationship Id="rId10" Type="http://schemas.openxmlformats.org/officeDocument/2006/relationships/slideLayout" Target="../slideLayouts/slideLayout582.xml"/></Relationships>
</file>

<file path=ppt/slideMasters/_rels/slideMaster5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94.xml"/><Relationship Id="rId12" Type="http://schemas.openxmlformats.org/officeDocument/2006/relationships/theme" Target="../theme/theme54.xml"/><Relationship Id="rId1" Type="http://schemas.openxmlformats.org/officeDocument/2006/relationships/slideLayout" Target="../slideLayouts/slideLayout584.xml"/><Relationship Id="rId2" Type="http://schemas.openxmlformats.org/officeDocument/2006/relationships/slideLayout" Target="../slideLayouts/slideLayout585.xml"/><Relationship Id="rId3" Type="http://schemas.openxmlformats.org/officeDocument/2006/relationships/slideLayout" Target="../slideLayouts/slideLayout586.xml"/><Relationship Id="rId4" Type="http://schemas.openxmlformats.org/officeDocument/2006/relationships/slideLayout" Target="../slideLayouts/slideLayout587.xml"/><Relationship Id="rId5" Type="http://schemas.openxmlformats.org/officeDocument/2006/relationships/slideLayout" Target="../slideLayouts/slideLayout588.xml"/><Relationship Id="rId6" Type="http://schemas.openxmlformats.org/officeDocument/2006/relationships/slideLayout" Target="../slideLayouts/slideLayout589.xml"/><Relationship Id="rId7" Type="http://schemas.openxmlformats.org/officeDocument/2006/relationships/slideLayout" Target="../slideLayouts/slideLayout590.xml"/><Relationship Id="rId8" Type="http://schemas.openxmlformats.org/officeDocument/2006/relationships/slideLayout" Target="../slideLayouts/slideLayout591.xml"/><Relationship Id="rId9" Type="http://schemas.openxmlformats.org/officeDocument/2006/relationships/slideLayout" Target="../slideLayouts/slideLayout592.xml"/><Relationship Id="rId10" Type="http://schemas.openxmlformats.org/officeDocument/2006/relationships/slideLayout" Target="../slideLayouts/slideLayout593.xml"/></Relationships>
</file>

<file path=ppt/slideMasters/_rels/slideMaster5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05.xml"/><Relationship Id="rId12" Type="http://schemas.openxmlformats.org/officeDocument/2006/relationships/slideLayout" Target="../slideLayouts/slideLayout606.xml"/><Relationship Id="rId13" Type="http://schemas.openxmlformats.org/officeDocument/2006/relationships/theme" Target="../theme/theme55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595.xml"/><Relationship Id="rId2" Type="http://schemas.openxmlformats.org/officeDocument/2006/relationships/slideLayout" Target="../slideLayouts/slideLayout596.xml"/><Relationship Id="rId3" Type="http://schemas.openxmlformats.org/officeDocument/2006/relationships/slideLayout" Target="../slideLayouts/slideLayout597.xml"/><Relationship Id="rId4" Type="http://schemas.openxmlformats.org/officeDocument/2006/relationships/slideLayout" Target="../slideLayouts/slideLayout598.xml"/><Relationship Id="rId5" Type="http://schemas.openxmlformats.org/officeDocument/2006/relationships/slideLayout" Target="../slideLayouts/slideLayout599.xml"/><Relationship Id="rId6" Type="http://schemas.openxmlformats.org/officeDocument/2006/relationships/slideLayout" Target="../slideLayouts/slideLayout600.xml"/><Relationship Id="rId7" Type="http://schemas.openxmlformats.org/officeDocument/2006/relationships/slideLayout" Target="../slideLayouts/slideLayout601.xml"/><Relationship Id="rId8" Type="http://schemas.openxmlformats.org/officeDocument/2006/relationships/slideLayout" Target="../slideLayouts/slideLayout602.xml"/><Relationship Id="rId9" Type="http://schemas.openxmlformats.org/officeDocument/2006/relationships/slideLayout" Target="../slideLayouts/slideLayout603.xml"/><Relationship Id="rId10" Type="http://schemas.openxmlformats.org/officeDocument/2006/relationships/slideLayout" Target="../slideLayouts/slideLayout604.xml"/></Relationships>
</file>

<file path=ppt/slideMasters/_rels/slideMaster5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17.xml"/><Relationship Id="rId12" Type="http://schemas.openxmlformats.org/officeDocument/2006/relationships/slideLayout" Target="../slideLayouts/slideLayout618.xml"/><Relationship Id="rId13" Type="http://schemas.openxmlformats.org/officeDocument/2006/relationships/theme" Target="../theme/theme56.xml"/><Relationship Id="rId14" Type="http://schemas.openxmlformats.org/officeDocument/2006/relationships/image" Target="../media/image7.jpeg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607.xml"/><Relationship Id="rId2" Type="http://schemas.openxmlformats.org/officeDocument/2006/relationships/slideLayout" Target="../slideLayouts/slideLayout608.xml"/><Relationship Id="rId3" Type="http://schemas.openxmlformats.org/officeDocument/2006/relationships/slideLayout" Target="../slideLayouts/slideLayout609.xml"/><Relationship Id="rId4" Type="http://schemas.openxmlformats.org/officeDocument/2006/relationships/slideLayout" Target="../slideLayouts/slideLayout610.xml"/><Relationship Id="rId5" Type="http://schemas.openxmlformats.org/officeDocument/2006/relationships/slideLayout" Target="../slideLayouts/slideLayout611.xml"/><Relationship Id="rId6" Type="http://schemas.openxmlformats.org/officeDocument/2006/relationships/slideLayout" Target="../slideLayouts/slideLayout612.xml"/><Relationship Id="rId7" Type="http://schemas.openxmlformats.org/officeDocument/2006/relationships/slideLayout" Target="../slideLayouts/slideLayout613.xml"/><Relationship Id="rId8" Type="http://schemas.openxmlformats.org/officeDocument/2006/relationships/slideLayout" Target="../slideLayouts/slideLayout614.xml"/><Relationship Id="rId9" Type="http://schemas.openxmlformats.org/officeDocument/2006/relationships/slideLayout" Target="../slideLayouts/slideLayout615.xml"/><Relationship Id="rId10" Type="http://schemas.openxmlformats.org/officeDocument/2006/relationships/slideLayout" Target="../slideLayouts/slideLayout616.xml"/></Relationships>
</file>

<file path=ppt/slideMasters/_rels/slideMaster57.xml.rels><?xml version="1.0" encoding="UTF-8" standalone="yes"?>
<Relationships xmlns="http://schemas.openxmlformats.org/package/2006/relationships"><Relationship Id="rId1" Type="http://schemas.openxmlformats.org/officeDocument/2006/relationships/theme" Target="../theme/theme57.xml"/></Relationships>
</file>

<file path=ppt/slideMasters/_rels/slideMaster58.xml.rels><?xml version="1.0" encoding="UTF-8" standalone="yes"?>
<Relationships xmlns="http://schemas.openxmlformats.org/package/2006/relationships"><Relationship Id="rId1" Type="http://schemas.openxmlformats.org/officeDocument/2006/relationships/theme" Target="../theme/theme58.xml"/></Relationships>
</file>

<file path=ppt/slideMasters/_rels/slideMaster59.xml.rels><?xml version="1.0" encoding="UTF-8" standalone="yes"?>
<Relationships xmlns="http://schemas.openxmlformats.org/package/2006/relationships"><Relationship Id="rId1" Type="http://schemas.openxmlformats.org/officeDocument/2006/relationships/theme" Target="../theme/theme59.xml"/></Relationships>
</file>

<file path=ppt/slideMasters/_rels/slideMaster60.xml.rels><?xml version="1.0" encoding="UTF-8" standalone="yes"?>
<Relationships xmlns="http://schemas.openxmlformats.org/package/2006/relationships"><Relationship Id="rId1" Type="http://schemas.openxmlformats.org/officeDocument/2006/relationships/theme" Target="../theme/theme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5177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9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130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8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4053359" y="264849"/>
            <a:ext cx="5102012" cy="542508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99306" y="274638"/>
            <a:ext cx="8387494" cy="532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edit Master title style</a:t>
            </a:r>
            <a:endParaRPr lang="en-US" dirty="0"/>
          </a:p>
        </p:txBody>
      </p:sp>
      <p:pic>
        <p:nvPicPr>
          <p:cNvPr id="9" name="Picture 8" descr="footer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-27215" y="6267135"/>
            <a:ext cx="9189720" cy="611833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 userDrawn="1"/>
        </p:nvPicPr>
        <p:blipFill>
          <a:blip r:embed="rId18">
            <a:lum bright="-8000"/>
          </a:blip>
          <a:stretch>
            <a:fillRect/>
          </a:stretch>
        </p:blipFill>
        <p:spPr>
          <a:xfrm>
            <a:off x="193350" y="6294367"/>
            <a:ext cx="2563296" cy="512659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5263668" y="6393688"/>
            <a:ext cx="3714414" cy="33790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9218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0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4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05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03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517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24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5253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972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  <p:sldLayoutId id="2147484086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2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7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76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334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6" r:id="rId1"/>
    <p:sldLayoutId id="2147484197" r:id="rId2"/>
    <p:sldLayoutId id="2147484198" r:id="rId3"/>
    <p:sldLayoutId id="2147484199" r:id="rId4"/>
    <p:sldLayoutId id="2147484200" r:id="rId5"/>
    <p:sldLayoutId id="2147484201" r:id="rId6"/>
    <p:sldLayoutId id="2147484202" r:id="rId7"/>
    <p:sldLayoutId id="2147484203" r:id="rId8"/>
    <p:sldLayoutId id="2147484204" r:id="rId9"/>
    <p:sldLayoutId id="2147484205" r:id="rId10"/>
    <p:sldLayoutId id="214748420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045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6" r:id="rId1"/>
    <p:sldLayoutId id="2147484247" r:id="rId2"/>
    <p:sldLayoutId id="2147484248" r:id="rId3"/>
    <p:sldLayoutId id="2147484249" r:id="rId4"/>
    <p:sldLayoutId id="2147484250" r:id="rId5"/>
    <p:sldLayoutId id="2147484251" r:id="rId6"/>
    <p:sldLayoutId id="2147484252" r:id="rId7"/>
    <p:sldLayoutId id="2147484253" r:id="rId8"/>
    <p:sldLayoutId id="2147484254" r:id="rId9"/>
    <p:sldLayoutId id="2147484255" r:id="rId10"/>
    <p:sldLayoutId id="214748425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51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234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7" r:id="rId1"/>
    <p:sldLayoutId id="2147484308" r:id="rId2"/>
    <p:sldLayoutId id="2147484309" r:id="rId3"/>
    <p:sldLayoutId id="2147484310" r:id="rId4"/>
    <p:sldLayoutId id="2147484311" r:id="rId5"/>
    <p:sldLayoutId id="2147484312" r:id="rId6"/>
    <p:sldLayoutId id="2147484313" r:id="rId7"/>
    <p:sldLayoutId id="2147484314" r:id="rId8"/>
    <p:sldLayoutId id="2147484315" r:id="rId9"/>
    <p:sldLayoutId id="2147484316" r:id="rId10"/>
    <p:sldLayoutId id="214748431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48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95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7" r:id="rId1"/>
    <p:sldLayoutId id="2147484368" r:id="rId2"/>
    <p:sldLayoutId id="2147484369" r:id="rId3"/>
    <p:sldLayoutId id="2147484370" r:id="rId4"/>
    <p:sldLayoutId id="2147484371" r:id="rId5"/>
    <p:sldLayoutId id="2147484372" r:id="rId6"/>
    <p:sldLayoutId id="2147484373" r:id="rId7"/>
    <p:sldLayoutId id="2147484374" r:id="rId8"/>
    <p:sldLayoutId id="2147484375" r:id="rId9"/>
    <p:sldLayoutId id="2147484376" r:id="rId10"/>
    <p:sldLayoutId id="214748437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046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9" r:id="rId1"/>
    <p:sldLayoutId id="2147484380" r:id="rId2"/>
    <p:sldLayoutId id="2147484381" r:id="rId3"/>
    <p:sldLayoutId id="2147484382" r:id="rId4"/>
    <p:sldLayoutId id="2147484383" r:id="rId5"/>
    <p:sldLayoutId id="2147484384" r:id="rId6"/>
    <p:sldLayoutId id="2147484385" r:id="rId7"/>
    <p:sldLayoutId id="2147484386" r:id="rId8"/>
    <p:sldLayoutId id="2147484387" r:id="rId9"/>
    <p:sldLayoutId id="2147484388" r:id="rId10"/>
    <p:sldLayoutId id="214748438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183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3" r:id="rId1"/>
    <p:sldLayoutId id="2147484404" r:id="rId2"/>
    <p:sldLayoutId id="2147484405" r:id="rId3"/>
    <p:sldLayoutId id="2147484406" r:id="rId4"/>
    <p:sldLayoutId id="2147484407" r:id="rId5"/>
    <p:sldLayoutId id="2147484408" r:id="rId6"/>
    <p:sldLayoutId id="2147484409" r:id="rId7"/>
    <p:sldLayoutId id="2147484410" r:id="rId8"/>
    <p:sldLayoutId id="2147484411" r:id="rId9"/>
    <p:sldLayoutId id="2147484412" r:id="rId10"/>
    <p:sldLayoutId id="214748441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45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5" r:id="rId1"/>
    <p:sldLayoutId id="2147484416" r:id="rId2"/>
    <p:sldLayoutId id="2147484417" r:id="rId3"/>
    <p:sldLayoutId id="2147484418" r:id="rId4"/>
    <p:sldLayoutId id="2147484419" r:id="rId5"/>
    <p:sldLayoutId id="2147484420" r:id="rId6"/>
    <p:sldLayoutId id="2147484421" r:id="rId7"/>
    <p:sldLayoutId id="2147484422" r:id="rId8"/>
    <p:sldLayoutId id="2147484423" r:id="rId9"/>
    <p:sldLayoutId id="2147484424" r:id="rId10"/>
    <p:sldLayoutId id="214748442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494392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1" r:id="rId1"/>
    <p:sldLayoutId id="2147484452" r:id="rId2"/>
    <p:sldLayoutId id="2147484453" r:id="rId3"/>
    <p:sldLayoutId id="2147484454" r:id="rId4"/>
    <p:sldLayoutId id="2147484455" r:id="rId5"/>
    <p:sldLayoutId id="2147484456" r:id="rId6"/>
    <p:sldLayoutId id="2147484457" r:id="rId7"/>
    <p:sldLayoutId id="2147484458" r:id="rId8"/>
    <p:sldLayoutId id="2147484459" r:id="rId9"/>
    <p:sldLayoutId id="2147484460" r:id="rId10"/>
    <p:sldLayoutId id="214748446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923615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3" r:id="rId1"/>
    <p:sldLayoutId id="2147484464" r:id="rId2"/>
    <p:sldLayoutId id="2147484465" r:id="rId3"/>
    <p:sldLayoutId id="2147484466" r:id="rId4"/>
    <p:sldLayoutId id="2147484467" r:id="rId5"/>
    <p:sldLayoutId id="2147484468" r:id="rId6"/>
    <p:sldLayoutId id="2147484469" r:id="rId7"/>
    <p:sldLayoutId id="2147484470" r:id="rId8"/>
    <p:sldLayoutId id="2147484471" r:id="rId9"/>
    <p:sldLayoutId id="2147484472" r:id="rId10"/>
    <p:sldLayoutId id="214748447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232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5" r:id="rId1"/>
    <p:sldLayoutId id="2147484476" r:id="rId2"/>
    <p:sldLayoutId id="2147484477" r:id="rId3"/>
    <p:sldLayoutId id="2147484478" r:id="rId4"/>
    <p:sldLayoutId id="2147484479" r:id="rId5"/>
    <p:sldLayoutId id="2147484480" r:id="rId6"/>
    <p:sldLayoutId id="2147484481" r:id="rId7"/>
    <p:sldLayoutId id="2147484482" r:id="rId8"/>
    <p:sldLayoutId id="2147484483" r:id="rId9"/>
    <p:sldLayoutId id="2147484484" r:id="rId10"/>
    <p:sldLayoutId id="214748448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386331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7" r:id="rId1"/>
    <p:sldLayoutId id="2147484488" r:id="rId2"/>
    <p:sldLayoutId id="2147484489" r:id="rId3"/>
    <p:sldLayoutId id="2147484490" r:id="rId4"/>
    <p:sldLayoutId id="2147484491" r:id="rId5"/>
    <p:sldLayoutId id="2147484492" r:id="rId6"/>
    <p:sldLayoutId id="2147484493" r:id="rId7"/>
    <p:sldLayoutId id="2147484494" r:id="rId8"/>
    <p:sldLayoutId id="2147484495" r:id="rId9"/>
    <p:sldLayoutId id="2147484496" r:id="rId10"/>
    <p:sldLayoutId id="214748449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815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5" r:id="rId1"/>
    <p:sldLayoutId id="2147484536" r:id="rId2"/>
    <p:sldLayoutId id="2147484537" r:id="rId3"/>
    <p:sldLayoutId id="2147484538" r:id="rId4"/>
    <p:sldLayoutId id="2147484539" r:id="rId5"/>
    <p:sldLayoutId id="2147484540" r:id="rId6"/>
    <p:sldLayoutId id="2147484541" r:id="rId7"/>
    <p:sldLayoutId id="2147484542" r:id="rId8"/>
    <p:sldLayoutId id="2147484543" r:id="rId9"/>
    <p:sldLayoutId id="2147484544" r:id="rId10"/>
    <p:sldLayoutId id="214748454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51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7" r:id="rId1"/>
    <p:sldLayoutId id="2147484548" r:id="rId2"/>
    <p:sldLayoutId id="2147484549" r:id="rId3"/>
    <p:sldLayoutId id="2147484550" r:id="rId4"/>
    <p:sldLayoutId id="2147484551" r:id="rId5"/>
    <p:sldLayoutId id="2147484552" r:id="rId6"/>
    <p:sldLayoutId id="2147484553" r:id="rId7"/>
    <p:sldLayoutId id="2147484554" r:id="rId8"/>
    <p:sldLayoutId id="2147484555" r:id="rId9"/>
    <p:sldLayoutId id="2147484556" r:id="rId10"/>
    <p:sldLayoutId id="214748455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21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59" r:id="rId1"/>
    <p:sldLayoutId id="2147484560" r:id="rId2"/>
    <p:sldLayoutId id="2147484561" r:id="rId3"/>
    <p:sldLayoutId id="2147484562" r:id="rId4"/>
    <p:sldLayoutId id="2147484563" r:id="rId5"/>
    <p:sldLayoutId id="2147484564" r:id="rId6"/>
    <p:sldLayoutId id="2147484565" r:id="rId7"/>
    <p:sldLayoutId id="2147484566" r:id="rId8"/>
    <p:sldLayoutId id="2147484567" r:id="rId9"/>
    <p:sldLayoutId id="2147484568" r:id="rId10"/>
    <p:sldLayoutId id="214748456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136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31" r:id="rId1"/>
    <p:sldLayoutId id="2147484632" r:id="rId2"/>
    <p:sldLayoutId id="2147484633" r:id="rId3"/>
    <p:sldLayoutId id="2147484634" r:id="rId4"/>
    <p:sldLayoutId id="2147484635" r:id="rId5"/>
    <p:sldLayoutId id="2147484636" r:id="rId6"/>
    <p:sldLayoutId id="2147484637" r:id="rId7"/>
    <p:sldLayoutId id="2147484638" r:id="rId8"/>
    <p:sldLayoutId id="2147484639" r:id="rId9"/>
    <p:sldLayoutId id="2147484640" r:id="rId10"/>
    <p:sldLayoutId id="214748464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060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43" r:id="rId1"/>
    <p:sldLayoutId id="2147484644" r:id="rId2"/>
    <p:sldLayoutId id="2147484645" r:id="rId3"/>
    <p:sldLayoutId id="2147484646" r:id="rId4"/>
    <p:sldLayoutId id="2147484647" r:id="rId5"/>
    <p:sldLayoutId id="2147484648" r:id="rId6"/>
    <p:sldLayoutId id="2147484649" r:id="rId7"/>
    <p:sldLayoutId id="2147484650" r:id="rId8"/>
    <p:sldLayoutId id="2147484651" r:id="rId9"/>
    <p:sldLayoutId id="2147484652" r:id="rId10"/>
    <p:sldLayoutId id="214748465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4860F9-DD7C-AE47-98ED-AEBA17B0375F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151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67" r:id="rId1"/>
    <p:sldLayoutId id="2147484668" r:id="rId2"/>
    <p:sldLayoutId id="2147484669" r:id="rId3"/>
    <p:sldLayoutId id="2147484670" r:id="rId4"/>
    <p:sldLayoutId id="2147484671" r:id="rId5"/>
    <p:sldLayoutId id="2147484672" r:id="rId6"/>
    <p:sldLayoutId id="2147484673" r:id="rId7"/>
    <p:sldLayoutId id="2147484674" r:id="rId8"/>
    <p:sldLayoutId id="2147484675" r:id="rId9"/>
    <p:sldLayoutId id="2147484676" r:id="rId10"/>
    <p:sldLayoutId id="2147484677" r:id="rId11"/>
    <p:sldLayoutId id="2147484678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00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80" r:id="rId1"/>
    <p:sldLayoutId id="2147484681" r:id="rId2"/>
    <p:sldLayoutId id="2147484682" r:id="rId3"/>
    <p:sldLayoutId id="2147484683" r:id="rId4"/>
    <p:sldLayoutId id="2147484684" r:id="rId5"/>
    <p:sldLayoutId id="2147484685" r:id="rId6"/>
    <p:sldLayoutId id="2147484686" r:id="rId7"/>
    <p:sldLayoutId id="2147484687" r:id="rId8"/>
    <p:sldLayoutId id="2147484688" r:id="rId9"/>
    <p:sldLayoutId id="2147484689" r:id="rId10"/>
    <p:sldLayoutId id="214748469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F7A0A7-95F6-0F44-A183-7F0D9CBFC972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50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92" r:id="rId1"/>
    <p:sldLayoutId id="2147484693" r:id="rId2"/>
    <p:sldLayoutId id="2147484694" r:id="rId3"/>
    <p:sldLayoutId id="2147484695" r:id="rId4"/>
    <p:sldLayoutId id="2147484696" r:id="rId5"/>
    <p:sldLayoutId id="2147484697" r:id="rId6"/>
    <p:sldLayoutId id="2147484698" r:id="rId7"/>
    <p:sldLayoutId id="2147484699" r:id="rId8"/>
    <p:sldLayoutId id="2147484700" r:id="rId9"/>
    <p:sldLayoutId id="2147484701" r:id="rId10"/>
    <p:sldLayoutId id="2147484702" r:id="rId11"/>
    <p:sldLayoutId id="2147484703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69" tIns="45685" rIns="91369" bIns="45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69" tIns="45685" rIns="91369" bIns="45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9" tIns="45685" rIns="91369" bIns="45685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3696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9" tIns="45685" rIns="91369" bIns="45685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3696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3696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369" tIns="45685" rIns="91369" bIns="45685"/>
          <a:lstStyle/>
          <a:p>
            <a:pPr defTabSz="913696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369" tIns="45685" rIns="91369" bIns="45685"/>
          <a:lstStyle/>
          <a:p>
            <a:pPr defTabSz="913696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45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05" r:id="rId1"/>
    <p:sldLayoutId id="2147484706" r:id="rId2"/>
    <p:sldLayoutId id="2147484707" r:id="rId3"/>
    <p:sldLayoutId id="2147484708" r:id="rId4"/>
    <p:sldLayoutId id="2147484709" r:id="rId5"/>
    <p:sldLayoutId id="2147484710" r:id="rId6"/>
    <p:sldLayoutId id="2147484711" r:id="rId7"/>
    <p:sldLayoutId id="2147484712" r:id="rId8"/>
    <p:sldLayoutId id="2147484713" r:id="rId9"/>
    <p:sldLayoutId id="2147484714" r:id="rId10"/>
    <p:sldLayoutId id="214748471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6846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3696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05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7398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640" indent="-34264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411" indent="-325189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568" indent="-35056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8821" indent="-31567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79873" indent="-339466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6728" indent="-339466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3569" indent="-339466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0421" indent="-339466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7263" indent="-339466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46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96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550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398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245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098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941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795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F91429-77CF-4443-9858-4275C45EE4FF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242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17" r:id="rId1"/>
    <p:sldLayoutId id="2147484718" r:id="rId2"/>
    <p:sldLayoutId id="2147484719" r:id="rId3"/>
    <p:sldLayoutId id="2147484720" r:id="rId4"/>
    <p:sldLayoutId id="2147484721" r:id="rId5"/>
    <p:sldLayoutId id="2147484722" r:id="rId6"/>
    <p:sldLayoutId id="2147484723" r:id="rId7"/>
    <p:sldLayoutId id="2147484724" r:id="rId8"/>
    <p:sldLayoutId id="2147484725" r:id="rId9"/>
    <p:sldLayoutId id="2147484726" r:id="rId10"/>
    <p:sldLayoutId id="2147484727" r:id="rId11"/>
    <p:sldLayoutId id="2147484728" r:id="rId12"/>
    <p:sldLayoutId id="2147484729" r:id="rId13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2E6346-468B-3E4F-8804-5358276127F2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01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31" r:id="rId1"/>
    <p:sldLayoutId id="2147484732" r:id="rId2"/>
    <p:sldLayoutId id="2147484733" r:id="rId3"/>
    <p:sldLayoutId id="2147484734" r:id="rId4"/>
    <p:sldLayoutId id="2147484735" r:id="rId5"/>
    <p:sldLayoutId id="2147484736" r:id="rId6"/>
    <p:sldLayoutId id="2147484737" r:id="rId7"/>
    <p:sldLayoutId id="2147484738" r:id="rId8"/>
    <p:sldLayoutId id="2147484739" r:id="rId9"/>
    <p:sldLayoutId id="2147484740" r:id="rId10"/>
    <p:sldLayoutId id="2147484741" r:id="rId11"/>
    <p:sldLayoutId id="2147484742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96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330169-5DBF-8F45-A4DD-67FA506A6550}" type="datetimeFigureOut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7/8/13</a:t>
            </a:fld>
            <a:endParaRPr lang="en-US">
              <a:ea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87424B-719A-6E49-B550-E468413869F6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936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4" r:id="rId1"/>
    <p:sldLayoutId id="2147484745" r:id="rId2"/>
    <p:sldLayoutId id="2147484746" r:id="rId3"/>
    <p:sldLayoutId id="2147484747" r:id="rId4"/>
    <p:sldLayoutId id="2147484748" r:id="rId5"/>
    <p:sldLayoutId id="2147484749" r:id="rId6"/>
    <p:sldLayoutId id="2147484750" r:id="rId7"/>
    <p:sldLayoutId id="2147484751" r:id="rId8"/>
    <p:sldLayoutId id="2147484752" r:id="rId9"/>
    <p:sldLayoutId id="2147484753" r:id="rId10"/>
    <p:sldLayoutId id="214748475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6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 smtClean="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1DCEFB-E015-AF45-8C3C-465E2AE7C920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266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31" name="Line 1033"/>
          <p:cNvSpPr>
            <a:spLocks noChangeShapeType="1"/>
          </p:cNvSpPr>
          <p:nvPr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881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56" r:id="rId1"/>
    <p:sldLayoutId id="2147484757" r:id="rId2"/>
    <p:sldLayoutId id="2147484758" r:id="rId3"/>
    <p:sldLayoutId id="2147484759" r:id="rId4"/>
    <p:sldLayoutId id="2147484760" r:id="rId5"/>
    <p:sldLayoutId id="2147484761" r:id="rId6"/>
    <p:sldLayoutId id="2147484762" r:id="rId7"/>
    <p:sldLayoutId id="2147484763" r:id="rId8"/>
    <p:sldLayoutId id="2147484764" r:id="rId9"/>
    <p:sldLayoutId id="2147484765" r:id="rId10"/>
    <p:sldLayoutId id="2147484766" r:id="rId11"/>
    <p:sldLayoutId id="2147484767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7" charset="-128"/>
          <a:cs typeface="ＭＳ Ｐゴシック" pitchFamily="-107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6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2DDFB6AD-FE1B-B34C-B1D2-58136F1301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6630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3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85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9" r:id="rId1"/>
    <p:sldLayoutId id="2147484770" r:id="rId2"/>
    <p:sldLayoutId id="2147484771" r:id="rId3"/>
    <p:sldLayoutId id="2147484772" r:id="rId4"/>
    <p:sldLayoutId id="2147484773" r:id="rId5"/>
    <p:sldLayoutId id="2147484774" r:id="rId6"/>
    <p:sldLayoutId id="2147484775" r:id="rId7"/>
    <p:sldLayoutId id="2147484776" r:id="rId8"/>
    <p:sldLayoutId id="2147484777" r:id="rId9"/>
    <p:sldLayoutId id="2147484778" r:id="rId10"/>
    <p:sldLayoutId id="214748477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609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81" r:id="rId1"/>
    <p:sldLayoutId id="2147484782" r:id="rId2"/>
    <p:sldLayoutId id="2147484783" r:id="rId3"/>
    <p:sldLayoutId id="2147484784" r:id="rId4"/>
    <p:sldLayoutId id="2147484785" r:id="rId5"/>
    <p:sldLayoutId id="2147484786" r:id="rId6"/>
    <p:sldLayoutId id="2147484787" r:id="rId7"/>
    <p:sldLayoutId id="2147484788" r:id="rId8"/>
    <p:sldLayoutId id="2147484789" r:id="rId9"/>
    <p:sldLayoutId id="2147484790" r:id="rId10"/>
    <p:sldLayoutId id="214748479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272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3" r:id="rId1"/>
    <p:sldLayoutId id="2147484794" r:id="rId2"/>
    <p:sldLayoutId id="2147484795" r:id="rId3"/>
    <p:sldLayoutId id="2147484796" r:id="rId4"/>
    <p:sldLayoutId id="2147484797" r:id="rId5"/>
    <p:sldLayoutId id="2147484798" r:id="rId6"/>
    <p:sldLayoutId id="2147484799" r:id="rId7"/>
    <p:sldLayoutId id="2147484800" r:id="rId8"/>
    <p:sldLayoutId id="2147484801" r:id="rId9"/>
    <p:sldLayoutId id="2147484802" r:id="rId10"/>
    <p:sldLayoutId id="214748480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395893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5" r:id="rId1"/>
    <p:sldLayoutId id="2147484806" r:id="rId2"/>
    <p:sldLayoutId id="2147484807" r:id="rId3"/>
    <p:sldLayoutId id="2147484808" r:id="rId4"/>
    <p:sldLayoutId id="2147484809" r:id="rId5"/>
    <p:sldLayoutId id="2147484810" r:id="rId6"/>
    <p:sldLayoutId id="2147484811" r:id="rId7"/>
    <p:sldLayoutId id="2147484812" r:id="rId8"/>
    <p:sldLayoutId id="2147484813" r:id="rId9"/>
    <p:sldLayoutId id="2147484814" r:id="rId10"/>
    <p:sldLayoutId id="214748481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975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7" r:id="rId1"/>
    <p:sldLayoutId id="2147484818" r:id="rId2"/>
    <p:sldLayoutId id="2147484819" r:id="rId3"/>
    <p:sldLayoutId id="2147484820" r:id="rId4"/>
    <p:sldLayoutId id="2147484821" r:id="rId5"/>
    <p:sldLayoutId id="2147484822" r:id="rId6"/>
    <p:sldLayoutId id="2147484823" r:id="rId7"/>
    <p:sldLayoutId id="2147484824" r:id="rId8"/>
    <p:sldLayoutId id="2147484825" r:id="rId9"/>
    <p:sldLayoutId id="2147484826" r:id="rId10"/>
    <p:sldLayoutId id="214748482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reeform 7"/>
          <p:cNvSpPr>
            <a:spLocks noChangeArrowheads="1"/>
          </p:cNvSpPr>
          <p:nvPr/>
        </p:nvSpPr>
        <p:spPr bwMode="auto">
          <a:xfrm>
            <a:off x="457200" y="500063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9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40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41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42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  <a:latin typeface="Garamond"/>
              </a:rPr>
              <a:t>Efficient Runahead Execution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7C48D1-0A2D-6448-BAD7-D50BFB3AECB5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198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9" r:id="rId1"/>
    <p:sldLayoutId id="2147484830" r:id="rId2"/>
    <p:sldLayoutId id="2147484831" r:id="rId3"/>
    <p:sldLayoutId id="2147484832" r:id="rId4"/>
    <p:sldLayoutId id="2147484833" r:id="rId5"/>
    <p:sldLayoutId id="2147484834" r:id="rId6"/>
    <p:sldLayoutId id="2147484835" r:id="rId7"/>
    <p:sldLayoutId id="2147484836" r:id="rId8"/>
    <p:sldLayoutId id="2147484837" r:id="rId9"/>
    <p:sldLayoutId id="2147484838" r:id="rId10"/>
    <p:sldLayoutId id="214748483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EC5A93-40C1-004C-AC49-AA5A1C7A8159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5649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41" r:id="rId1"/>
    <p:sldLayoutId id="2147484842" r:id="rId2"/>
    <p:sldLayoutId id="2147484843" r:id="rId3"/>
    <p:sldLayoutId id="2147484844" r:id="rId4"/>
    <p:sldLayoutId id="2147484845" r:id="rId5"/>
    <p:sldLayoutId id="2147484846" r:id="rId6"/>
    <p:sldLayoutId id="2147484847" r:id="rId7"/>
    <p:sldLayoutId id="2147484848" r:id="rId8"/>
    <p:sldLayoutId id="2147484849" r:id="rId9"/>
    <p:sldLayoutId id="2147484850" r:id="rId10"/>
    <p:sldLayoutId id="2147484851" r:id="rId11"/>
    <p:sldLayoutId id="2147484852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998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FC36330-171D-874A-B302-CA3D704439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69990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999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69992" name="Picture 7" descr="safari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858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4" r:id="rId1"/>
    <p:sldLayoutId id="2147484855" r:id="rId2"/>
    <p:sldLayoutId id="2147484856" r:id="rId3"/>
    <p:sldLayoutId id="2147484857" r:id="rId4"/>
    <p:sldLayoutId id="2147484858" r:id="rId5"/>
    <p:sldLayoutId id="2147484859" r:id="rId6"/>
    <p:sldLayoutId id="2147484860" r:id="rId7"/>
    <p:sldLayoutId id="2147484861" r:id="rId8"/>
    <p:sldLayoutId id="2147484862" r:id="rId9"/>
    <p:sldLayoutId id="2147484863" r:id="rId10"/>
    <p:sldLayoutId id="214748486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Freeform 7"/>
          <p:cNvSpPr>
            <a:spLocks noChangeArrowheads="1"/>
          </p:cNvSpPr>
          <p:nvPr/>
        </p:nvSpPr>
        <p:spPr bwMode="auto">
          <a:xfrm>
            <a:off x="457200" y="500063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5587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5588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5589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95590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AB802D-25DB-1149-B44D-EAC195EDF7D4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468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6" r:id="rId1"/>
    <p:sldLayoutId id="2147484867" r:id="rId2"/>
    <p:sldLayoutId id="2147484868" r:id="rId3"/>
    <p:sldLayoutId id="2147484869" r:id="rId4"/>
    <p:sldLayoutId id="2147484870" r:id="rId5"/>
    <p:sldLayoutId id="2147484871" r:id="rId6"/>
    <p:sldLayoutId id="2147484872" r:id="rId7"/>
    <p:sldLayoutId id="2147484873" r:id="rId8"/>
    <p:sldLayoutId id="2147484874" r:id="rId9"/>
    <p:sldLayoutId id="2147484875" r:id="rId10"/>
    <p:sldLayoutId id="214748487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6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B7CA05-D08B-324A-B21A-98259EFDA3FC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43366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67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3368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3100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8" r:id="rId1"/>
    <p:sldLayoutId id="2147484879" r:id="rId2"/>
    <p:sldLayoutId id="2147484880" r:id="rId3"/>
    <p:sldLayoutId id="2147484881" r:id="rId4"/>
    <p:sldLayoutId id="2147484882" r:id="rId5"/>
    <p:sldLayoutId id="2147484883" r:id="rId6"/>
    <p:sldLayoutId id="2147484884" r:id="rId7"/>
    <p:sldLayoutId id="2147484885" r:id="rId8"/>
    <p:sldLayoutId id="2147484886" r:id="rId9"/>
    <p:sldLayoutId id="2147484887" r:id="rId10"/>
    <p:sldLayoutId id="2147484888" r:id="rId11"/>
    <p:sldLayoutId id="2147484889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" descr="Burgundy_CMU_JPG_Logo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6488113"/>
            <a:ext cx="15494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Text Placeholder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2690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03C470-0343-5644-A9B5-95349323097B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2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3" name="Picture 7" descr="safari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6795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4" r:id="rId1"/>
    <p:sldLayoutId id="2147484905" r:id="rId2"/>
    <p:sldLayoutId id="2147484906" r:id="rId3"/>
    <p:sldLayoutId id="2147484907" r:id="rId4"/>
    <p:sldLayoutId id="2147484908" r:id="rId5"/>
    <p:sldLayoutId id="2147484909" r:id="rId6"/>
    <p:sldLayoutId id="2147484910" r:id="rId7"/>
    <p:sldLayoutId id="2147484911" r:id="rId8"/>
    <p:sldLayoutId id="2147484912" r:id="rId9"/>
    <p:sldLayoutId id="2147484913" r:id="rId10"/>
    <p:sldLayoutId id="2147484914" r:id="rId11"/>
    <p:sldLayoutId id="2147484915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1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2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3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3494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9D6C4E-5E10-8D45-B291-D2068DCF2063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410924"/>
      </p:ext>
    </p:extLst>
  </p:cSld>
  <p:clrMap bg1="lt1" tx1="dk1" bg2="lt2" tx2="dk2" accent1="accent1" accent2="accent2" accent3="accent3" accent4="accent4" accent5="accent5" accent6="accent6" hlink="hlink" folHlink="folHlink"/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1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2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3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654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latin typeface="Garamond"/>
              </a:rPr>
              <a:t>Efficient Runahead Execution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D48118-C85A-8346-A308-D7686941111E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278531"/>
      </p:ext>
    </p:extLst>
  </p:cSld>
  <p:clrMap bg1="lt1" tx1="dk1" bg2="lt2" tx2="dk2" accent1="accent1" accent2="accent2" accent3="accent3" accent4="accent4" accent5="accent5" accent6="accent6" hlink="hlink" folHlink="folHlink"/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1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2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3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3494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9D6C4E-5E10-8D45-B291-D2068DCF2063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123008"/>
      </p:ext>
    </p:extLst>
  </p:cSld>
  <p:clrMap bg1="lt1" tx1="dk1" bg2="lt2" tx2="dk2" accent1="accent1" accent2="accent2" accent3="accent3" accent4="accent4" accent5="accent5" accent6="accent6" hlink="hlink" folHlink="folHlink"/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1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2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3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654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latin typeface="Garamond"/>
              </a:rPr>
              <a:t>Efficient Runahead Execution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D48118-C85A-8346-A308-D7686941111E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068238"/>
      </p:ext>
    </p:extLst>
  </p:cSld>
  <p:clrMap bg1="lt1" tx1="dk1" bg2="lt2" tx2="dk2" accent1="accent1" accent2="accent2" accent3="accent3" accent4="accent4" accent5="accent5" accent6="accent6" hlink="hlink" folHlink="folHlink"/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~omutlu" TargetMode="External"/><Relationship Id="rId4" Type="http://schemas.openxmlformats.org/officeDocument/2006/relationships/hyperlink" Target="mailto:onur@cmu.edu" TargetMode="External"/><Relationship Id="rId5" Type="http://schemas.openxmlformats.org/officeDocument/2006/relationships/image" Target="../media/image7.jpeg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159.xml"/><Relationship Id="rId2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9.xml"/><Relationship Id="rId2" Type="http://schemas.openxmlformats.org/officeDocument/2006/relationships/image" Target="../media/image11.png"/><Relationship Id="rId3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6" Type="http://schemas.openxmlformats.org/officeDocument/2006/relationships/image" Target="../media/image16.jpeg"/><Relationship Id="rId7" Type="http://schemas.openxmlformats.org/officeDocument/2006/relationships/image" Target="../media/image17.png"/><Relationship Id="rId8" Type="http://schemas.openxmlformats.org/officeDocument/2006/relationships/image" Target="../media/image9.jpeg"/><Relationship Id="rId9" Type="http://schemas.openxmlformats.org/officeDocument/2006/relationships/image" Target="../media/image18.png"/><Relationship Id="rId1" Type="http://schemas.openxmlformats.org/officeDocument/2006/relationships/slideLayout" Target="../slideLayouts/slideLayout414.xml"/><Relationship Id="rId2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2.xml"/><Relationship Id="rId2" Type="http://schemas.openxmlformats.org/officeDocument/2006/relationships/image" Target="../media/image19.png"/><Relationship Id="rId3" Type="http://schemas.openxmlformats.org/officeDocument/2006/relationships/image" Target="../media/image20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users.ece.cmu.edu/~omutlu" TargetMode="External"/><Relationship Id="rId4" Type="http://schemas.openxmlformats.org/officeDocument/2006/relationships/hyperlink" Target="http://users.ece.cmu.edu/~omutlu/acaces2013-memory.html" TargetMode="External"/><Relationship Id="rId1" Type="http://schemas.openxmlformats.org/officeDocument/2006/relationships/slideLayout" Target="../slideLayouts/slideLayout437.xml"/><Relationship Id="rId2" Type="http://schemas.openxmlformats.org/officeDocument/2006/relationships/hyperlink" Target="mailto:onur@cmu.edu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7.xml"/><Relationship Id="rId2" Type="http://schemas.openxmlformats.org/officeDocument/2006/relationships/notesSlide" Target="../notesSlides/notesSlide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wh.ieee.org/soc/eds/imw/" TargetMode="External"/><Relationship Id="rId4" Type="http://schemas.openxmlformats.org/officeDocument/2006/relationships/hyperlink" Target="http://users.ece.cmu.edu/~omutlu/pub/mutlu_memory-scaling_imw13_invited-talk.pptx" TargetMode="External"/><Relationship Id="rId5" Type="http://schemas.openxmlformats.org/officeDocument/2006/relationships/hyperlink" Target="http://users.ece.cmu.edu/~omutlu/pub/mutlu_memory-scaling_imw13_invited-talk.pdf" TargetMode="External"/><Relationship Id="rId1" Type="http://schemas.openxmlformats.org/officeDocument/2006/relationships/slideLayout" Target="../slideLayouts/slideLayout448.xml"/><Relationship Id="rId2" Type="http://schemas.openxmlformats.org/officeDocument/2006/relationships/hyperlink" Target="http://users.ece.cmu.edu/~omutlu/pub/memory-scaling_imw13.pdf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users.ece.cmu.edu/~omutlu/pub/onur-ACACES2013-Topic1-dram-basics-and-scaling.pdf" TargetMode="External"/><Relationship Id="rId4" Type="http://schemas.openxmlformats.org/officeDocument/2006/relationships/hyperlink" Target="http://users.ece.cmu.edu/~omutlu/pub/onur-ACACES2013-Topic2-emerging-and-hybrid-memory-technologies.pptx" TargetMode="External"/><Relationship Id="rId5" Type="http://schemas.openxmlformats.org/officeDocument/2006/relationships/hyperlink" Target="http://users.ece.cmu.edu/~omutlu/pub/onur-ACACES2013-Topic2-emerging-and-hybrid-memory-technologies.pdf" TargetMode="External"/><Relationship Id="rId6" Type="http://schemas.openxmlformats.org/officeDocument/2006/relationships/hyperlink" Target="http://users.ece.cmu.edu/~omutlu/pub/onur-ACACES2013-Topic3-memory-qos.pptx" TargetMode="External"/><Relationship Id="rId7" Type="http://schemas.openxmlformats.org/officeDocument/2006/relationships/hyperlink" Target="http://users.ece.cmu.edu/~omutlu/pub/onur-ACACES2013-Topic3-memory-qos.pdf" TargetMode="External"/><Relationship Id="rId1" Type="http://schemas.openxmlformats.org/officeDocument/2006/relationships/slideLayout" Target="../slideLayouts/slideLayout448.xml"/><Relationship Id="rId2" Type="http://schemas.openxmlformats.org/officeDocument/2006/relationships/hyperlink" Target="http://users.ece.cmu.edu/~omutlu/pub/onur-ACACES2013-Topic1-dram-basics-and-scaling.pptx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ZLCy3pG7Rc0&amp;list=PL5PHm2jkkXmidJOd59REog9jDnPDTG6IJ&amp;index=25" TargetMode="External"/><Relationship Id="rId4" Type="http://schemas.openxmlformats.org/officeDocument/2006/relationships/hyperlink" Target="http://www.youtube.com/watch?v=ZSotvL3WXmA&amp;list=PL5PHm2jkkXmidJOd59REog9jDnPDTG6IJ&amp;index=26" TargetMode="External"/><Relationship Id="rId5" Type="http://schemas.openxmlformats.org/officeDocument/2006/relationships/hyperlink" Target="http://www.youtube.com/watch?v=1xe2w3_NzmI&amp;list=PL5PHm2jkkXmidJOd59REog9jDnPDTG6IJ&amp;index=27" TargetMode="External"/><Relationship Id="rId6" Type="http://schemas.openxmlformats.org/officeDocument/2006/relationships/hyperlink" Target="http://www.youtube.com/watch?v=LzfOghMKyA0&amp;list=PL5PHm2jkkXmidJOd59REog9jDnPDTG6IJ&amp;index=35" TargetMode="External"/><Relationship Id="rId7" Type="http://schemas.openxmlformats.org/officeDocument/2006/relationships/hyperlink" Target="http://www.youtube.com/watch?v=U-VZKMgItDM&amp;list=PL5PHm2jkkXmidJOd59REog9jDnPDTG6IJ&amp;index=32" TargetMode="External"/><Relationship Id="rId1" Type="http://schemas.openxmlformats.org/officeDocument/2006/relationships/slideLayout" Target="../slideLayouts/slideLayout448.xml"/><Relationship Id="rId2" Type="http://schemas.openxmlformats.org/officeDocument/2006/relationships/hyperlink" Target="http://www.youtube.com/watch?v=JBdfZ5i21cs&amp;list=PL5PHm2jkkXmidJOd59REog9jDnPDTG6IJ&amp;index=22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8.xml"/></Relationships>
</file>

<file path=ppt/slides/_rels/slide29.xml.rels><?xml version="1.0" encoding="UTF-8" standalone="yes"?>
<Relationships xmlns="http://schemas.openxmlformats.org/package/2006/relationships"><Relationship Id="rId11" Type="http://schemas.openxmlformats.org/officeDocument/2006/relationships/hyperlink" Target="http://users.ece.cmu.edu/~omutlu/pub/flash-error-patterns_date12.pdf" TargetMode="External"/><Relationship Id="rId12" Type="http://schemas.openxmlformats.org/officeDocument/2006/relationships/hyperlink" Target="http://users.ece.cmu.edu/~omutlu/pub/cai_date12_talk.ppt" TargetMode="External"/><Relationship Id="rId1" Type="http://schemas.openxmlformats.org/officeDocument/2006/relationships/slideLayout" Target="../slideLayouts/slideLayout448.xml"/><Relationship Id="rId2" Type="http://schemas.openxmlformats.org/officeDocument/2006/relationships/hyperlink" Target="http://noggin.intel.com/content/paper-8-error-analysis-and-retention-aware-error-management-for-nand-flash-memory" TargetMode="External"/><Relationship Id="rId3" Type="http://schemas.openxmlformats.org/officeDocument/2006/relationships/hyperlink" Target="http://noggin.intel.com/technology-journal/2013/171/memory-resiliency" TargetMode="External"/><Relationship Id="rId4" Type="http://schemas.openxmlformats.org/officeDocument/2006/relationships/hyperlink" Target="http://users.ece.cmu.edu/~omutlu/pub/flash-memory-voltage-characterization_date13.pdf" TargetMode="External"/><Relationship Id="rId5" Type="http://schemas.openxmlformats.org/officeDocument/2006/relationships/hyperlink" Target="http://www.date-conference.com/" TargetMode="External"/><Relationship Id="rId6" Type="http://schemas.openxmlformats.org/officeDocument/2006/relationships/hyperlink" Target="http://users.ece.cmu.edu/~omutlu/pub/cai_date13_talk.ppt" TargetMode="External"/><Relationship Id="rId7" Type="http://schemas.openxmlformats.org/officeDocument/2006/relationships/hyperlink" Target="http://users.ece.cmu.edu/~omutlu/pub/flash-correct-and-refresh_iccd12.pdf" TargetMode="External"/><Relationship Id="rId8" Type="http://schemas.openxmlformats.org/officeDocument/2006/relationships/hyperlink" Target="http://www.iccd-conf.com/" TargetMode="External"/><Relationship Id="rId9" Type="http://schemas.openxmlformats.org/officeDocument/2006/relationships/hyperlink" Target="http://users.ece.cmu.edu/~omutlu/pub/mutlu_iccd12_talk.ppt" TargetMode="External"/><Relationship Id="rId10" Type="http://schemas.openxmlformats.org/officeDocument/2006/relationships/hyperlink" Target="http://users.ece.cmu.edu/~omutlu/pub/mutlu_iccd12_talk.pdf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~ece447/s13/doku.php" TargetMode="External"/><Relationship Id="rId4" Type="http://schemas.openxmlformats.org/officeDocument/2006/relationships/hyperlink" Target="http://www.ece.cmu.edu/~ece740/f11/doku.php" TargetMode="External"/><Relationship Id="rId5" Type="http://schemas.openxmlformats.org/officeDocument/2006/relationships/hyperlink" Target="http://www.ece.cmu.edu/~ece742/doku.php" TargetMode="External"/><Relationship Id="rId6" Type="http://schemas.openxmlformats.org/officeDocument/2006/relationships/hyperlink" Target="http://users.ece.cmu.edu/~omutlu/projects.htm" TargetMode="External"/><Relationship Id="rId7" Type="http://schemas.openxmlformats.org/officeDocument/2006/relationships/hyperlink" Target="http://scholar.google.com/citations?user=7XyGUGkAAAAJ&amp;hl=en" TargetMode="External"/><Relationship Id="rId1" Type="http://schemas.openxmlformats.org/officeDocument/2006/relationships/slideLayout" Target="../slideLayouts/slideLayout425.xml"/><Relationship Id="rId2" Type="http://schemas.openxmlformats.org/officeDocument/2006/relationships/hyperlink" Target="http://www.youtube.com/playlist?list=PL5PHm2jkkXmidJOd59REog9jDnPDTG6IJ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0.xml"/><Relationship Id="rId2" Type="http://schemas.openxmlformats.org/officeDocument/2006/relationships/notesSlide" Target="../notesSlides/notesSlide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Relationship Id="rId2" Type="http://schemas.openxmlformats.org/officeDocument/2006/relationships/image" Target="../media/image9.jpeg"/><Relationship Id="rId3" Type="http://schemas.openxmlformats.org/officeDocument/2006/relationships/image" Target="../media/image22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8.xml"/><Relationship Id="rId2" Type="http://schemas.openxmlformats.org/officeDocument/2006/relationships/notesSlide" Target="../notesSlides/notesSlide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2.xml"/><Relationship Id="rId2" Type="http://schemas.openxmlformats.org/officeDocument/2006/relationships/image" Target="../media/image2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4.xml"/><Relationship Id="rId2" Type="http://schemas.openxmlformats.org/officeDocument/2006/relationships/image" Target="../media/image2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8.xml"/><Relationship Id="rId2" Type="http://schemas.openxmlformats.org/officeDocument/2006/relationships/image" Target="../media/image25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0.xml"/><Relationship Id="rId2" Type="http://schemas.openxmlformats.org/officeDocument/2006/relationships/notesSlide" Target="../notesSlides/notesSlide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Relationship Id="rId2" Type="http://schemas.openxmlformats.org/officeDocument/2006/relationships/image" Target="../media/image26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7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46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Relationship Id="rId2" Type="http://schemas.openxmlformats.org/officeDocument/2006/relationships/image" Target="../media/image28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Relationship Id="rId2" Type="http://schemas.openxmlformats.org/officeDocument/2006/relationships/image" Target="../media/image29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Relationship Id="rId2" Type="http://schemas.openxmlformats.org/officeDocument/2006/relationships/image" Target="../media/image28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Relationship Id="rId2" Type="http://schemas.openxmlformats.org/officeDocument/2006/relationships/image" Target="../media/image30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Relationship Id="rId2" Type="http://schemas.openxmlformats.org/officeDocument/2006/relationships/image" Target="../media/image31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0.xml"/><Relationship Id="rId2" Type="http://schemas.openxmlformats.org/officeDocument/2006/relationships/notesSlide" Target="../notesSlides/notesSlide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Relationship Id="rId2" Type="http://schemas.openxmlformats.org/officeDocument/2006/relationships/image" Target="../media/image32.jpeg"/><Relationship Id="rId3" Type="http://schemas.openxmlformats.org/officeDocument/2006/relationships/image" Target="../media/image33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1" Type="http://schemas.openxmlformats.org/officeDocument/2006/relationships/slideLayout" Target="../slideLayouts/slideLayout461.xml"/><Relationship Id="rId2" Type="http://schemas.openxmlformats.org/officeDocument/2006/relationships/image" Target="../media/image32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1" Type="http://schemas.openxmlformats.org/officeDocument/2006/relationships/slideLayout" Target="../slideLayouts/slideLayout461.xml"/><Relationship Id="rId2" Type="http://schemas.openxmlformats.org/officeDocument/2006/relationships/image" Target="../media/image32.jpe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4" Type="http://schemas.openxmlformats.org/officeDocument/2006/relationships/image" Target="../media/image39.jpeg"/><Relationship Id="rId1" Type="http://schemas.openxmlformats.org/officeDocument/2006/relationships/slideLayout" Target="../slideLayouts/slideLayout473.xml"/><Relationship Id="rId2" Type="http://schemas.openxmlformats.org/officeDocument/2006/relationships/image" Target="../media/image37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Relationship Id="rId2" Type="http://schemas.openxmlformats.org/officeDocument/2006/relationships/image" Target="../media/image40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8.xml"/><Relationship Id="rId2" Type="http://schemas.openxmlformats.org/officeDocument/2006/relationships/image" Target="../media/image21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8.xml"/><Relationship Id="rId2" Type="http://schemas.openxmlformats.org/officeDocument/2006/relationships/image" Target="../media/image41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8.xml"/><Relationship Id="rId2" Type="http://schemas.openxmlformats.org/officeDocument/2006/relationships/image" Target="../media/image21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5.xml"/><Relationship Id="rId2" Type="http://schemas.openxmlformats.org/officeDocument/2006/relationships/notesSlide" Target="../notesSlides/notesSlide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6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Relationship Id="rId2" Type="http://schemas.openxmlformats.org/officeDocument/2006/relationships/image" Target="../media/image42.wmf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Relationship Id="rId2" Type="http://schemas.openxmlformats.org/officeDocument/2006/relationships/image" Target="../media/image43.pn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Relationship Id="rId2" Type="http://schemas.openxmlformats.org/officeDocument/2006/relationships/image" Target="../media/image44.pn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0.xml"/><Relationship Id="rId2" Type="http://schemas.openxmlformats.org/officeDocument/2006/relationships/notesSlide" Target="../notesSlides/notesSlide9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8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hyperlink" Target="http://isca2008.cs.princeton.edu/" TargetMode="External"/><Relationship Id="rId4" Type="http://schemas.openxmlformats.org/officeDocument/2006/relationships/image" Target="../media/image45.png"/><Relationship Id="rId1" Type="http://schemas.openxmlformats.org/officeDocument/2006/relationships/slideLayout" Target="../slideLayouts/slideLayout448.xml"/><Relationship Id="rId2" Type="http://schemas.openxmlformats.org/officeDocument/2006/relationships/hyperlink" Target="http://users.ece.cmu.edu/~omutlu/pub/rlmc_isca08.pdf" TargetMode="Externa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hyperlink" Target="http://isca2008.cs.princeton.edu/" TargetMode="External"/><Relationship Id="rId4" Type="http://schemas.openxmlformats.org/officeDocument/2006/relationships/image" Target="../media/image46.png"/><Relationship Id="rId1" Type="http://schemas.openxmlformats.org/officeDocument/2006/relationships/slideLayout" Target="../slideLayouts/slideLayout448.xml"/><Relationship Id="rId2" Type="http://schemas.openxmlformats.org/officeDocument/2006/relationships/hyperlink" Target="http://users.ece.cmu.edu/~omutlu/pub/rlmc_isca08.pdf" TargetMode="Externa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8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268760"/>
            <a:ext cx="8382000" cy="20574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Scalable Many-Core Memory Systems </a:t>
            </a:r>
            <a:r>
              <a:rPr lang="en-US" sz="4000" dirty="0" smtClean="0"/>
              <a:t>Lecture 1, Topic </a:t>
            </a:r>
            <a:r>
              <a:rPr lang="en-US" sz="4000" dirty="0" smtClean="0"/>
              <a:t>1: DRAM Basics and </a:t>
            </a:r>
            <a:br>
              <a:rPr lang="en-US" sz="4000" dirty="0" smtClean="0"/>
            </a:br>
            <a:r>
              <a:rPr lang="en-US" sz="4000" dirty="0" smtClean="0"/>
              <a:t>DRAM Scaling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5736" y="3717032"/>
            <a:ext cx="4590256" cy="614362"/>
          </a:xfrm>
        </p:spPr>
        <p:txBody>
          <a:bodyPr>
            <a:noAutofit/>
          </a:bodyPr>
          <a:lstStyle/>
          <a:p>
            <a:pPr eaLnBrk="1" hangingPunct="1"/>
            <a:r>
              <a:rPr lang="en-US" sz="2000" dirty="0">
                <a:solidFill>
                  <a:srgbClr val="003399"/>
                </a:solidFill>
                <a:latin typeface="Tahoma" charset="0"/>
              </a:rPr>
              <a:t>Prof. Onur Mutlu</a:t>
            </a:r>
          </a:p>
          <a:p>
            <a:pPr eaLnBrk="1" hangingPunct="1"/>
            <a:r>
              <a:rPr lang="en-US" sz="2000" dirty="0">
                <a:latin typeface="Tahoma" charset="0"/>
                <a:hlinkClick r:id="rId3"/>
              </a:rPr>
              <a:t>http://www.ece.cmu.edu/~omutlu</a:t>
            </a:r>
            <a:endParaRPr lang="en-US" sz="2000" dirty="0">
              <a:solidFill>
                <a:srgbClr val="003399"/>
              </a:solidFill>
              <a:latin typeface="Tahoma" charset="0"/>
            </a:endParaRPr>
          </a:p>
          <a:p>
            <a:pPr eaLnBrk="1" hangingPunct="1"/>
            <a:r>
              <a:rPr lang="en-US" sz="2000" dirty="0">
                <a:latin typeface="Tahoma" charset="0"/>
                <a:hlinkClick r:id="rId4"/>
              </a:rPr>
              <a:t>onur@</a:t>
            </a:r>
            <a:r>
              <a:rPr lang="en-US" sz="2000" dirty="0" smtClean="0">
                <a:latin typeface="Tahoma" charset="0"/>
                <a:hlinkClick r:id="rId4"/>
              </a:rPr>
              <a:t>cmu.edu</a:t>
            </a:r>
            <a:endParaRPr lang="en-US" sz="2000" dirty="0" smtClean="0">
              <a:latin typeface="Tahoma" charset="0"/>
            </a:endParaRPr>
          </a:p>
          <a:p>
            <a:pPr eaLnBrk="1" hangingPunct="1"/>
            <a:r>
              <a:rPr lang="en-US" sz="2000" dirty="0" err="1" smtClean="0">
                <a:latin typeface="Tahoma" charset="0"/>
              </a:rPr>
              <a:t>HiPEAC</a:t>
            </a:r>
            <a:r>
              <a:rPr lang="en-US" sz="2000" dirty="0" smtClean="0">
                <a:latin typeface="Tahoma" charset="0"/>
              </a:rPr>
              <a:t> </a:t>
            </a:r>
            <a:r>
              <a:rPr lang="en-US" sz="2000" dirty="0" smtClean="0">
                <a:latin typeface="Tahoma" charset="0"/>
              </a:rPr>
              <a:t>ACACES Summer School 2013</a:t>
            </a:r>
            <a:endParaRPr lang="en-US" sz="2000" dirty="0">
              <a:latin typeface="Tahoma" charset="0"/>
            </a:endParaRPr>
          </a:p>
          <a:p>
            <a:pPr eaLnBrk="1" hangingPunct="1"/>
            <a:r>
              <a:rPr lang="en-US" sz="2000" dirty="0" smtClean="0">
                <a:latin typeface="Tahoma" charset="0"/>
              </a:rPr>
              <a:t>July </a:t>
            </a:r>
            <a:r>
              <a:rPr lang="en-US" sz="2000" dirty="0" smtClean="0">
                <a:latin typeface="Tahoma" charset="0"/>
              </a:rPr>
              <a:t>15, </a:t>
            </a:r>
            <a:r>
              <a:rPr lang="en-US" sz="2000" dirty="0">
                <a:latin typeface="Tahoma" charset="0"/>
              </a:rPr>
              <a:t>2013</a:t>
            </a:r>
          </a:p>
          <a:p>
            <a:pPr algn="l"/>
            <a:endParaRPr lang="en-US" sz="2200" dirty="0" smtClean="0"/>
          </a:p>
          <a:p>
            <a:pPr algn="l"/>
            <a:endParaRPr lang="en-US" sz="2200" dirty="0"/>
          </a:p>
        </p:txBody>
      </p:sp>
      <p:pic>
        <p:nvPicPr>
          <p:cNvPr id="6" name="Picture 5" descr="Burgundy_CMU_JPG_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71736" y="5518140"/>
            <a:ext cx="3786214" cy="1367244"/>
          </a:xfrm>
          <a:prstGeom prst="rect">
            <a:avLst/>
          </a:prstGeom>
        </p:spPr>
      </p:pic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425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66144">
            <a:off x="5944993" y="1201593"/>
            <a:ext cx="21240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The Main Memory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en-US" sz="1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is a critical component of all computing systems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: server, mobile, embedded, desktop, sensor</a:t>
            </a: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system must scale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(in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size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technology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efficiency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i="1" dirty="0" smtClean="0">
                <a:latin typeface="Tahoma" charset="0"/>
                <a:ea typeface="ＭＳ Ｐゴシック" charset="0"/>
                <a:cs typeface="ＭＳ Ｐゴシック" charset="0"/>
              </a:rPr>
              <a:t>cost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, and </a:t>
            </a:r>
            <a:r>
              <a:rPr lang="en-US" i="1" dirty="0" smtClean="0">
                <a:latin typeface="Tahoma" charset="0"/>
                <a:ea typeface="ＭＳ Ｐゴシック" charset="0"/>
                <a:cs typeface="ＭＳ Ｐゴシック" charset="0"/>
              </a:rPr>
              <a:t>management algorithms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)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to maintain performance growth and technology scaling benefits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330F078-BF11-6B47-89B1-D774F4018531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18" name="AutoShape 25"/>
          <p:cNvSpPr>
            <a:spLocks noChangeArrowheads="1"/>
          </p:cNvSpPr>
          <p:nvPr/>
        </p:nvSpPr>
        <p:spPr bwMode="auto">
          <a:xfrm>
            <a:off x="3190875" y="1166668"/>
            <a:ext cx="2557463" cy="2447925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1" name="Text Box 13" descr="90%"/>
          <p:cNvSpPr txBox="1">
            <a:spLocks noChangeArrowheads="1"/>
          </p:cNvSpPr>
          <p:nvPr/>
        </p:nvSpPr>
        <p:spPr bwMode="auto">
          <a:xfrm>
            <a:off x="1245861" y="2928793"/>
            <a:ext cx="1309915" cy="6186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algn="ctr">
              <a:defRPr/>
            </a:pPr>
            <a:r>
              <a:rPr lang="en-US" kern="0" dirty="0" smtClean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rPr>
              <a:t>Processor</a:t>
            </a:r>
          </a:p>
          <a:p>
            <a:pPr algn="ctr"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rPr>
              <a:t>a</a:t>
            </a:r>
            <a:r>
              <a:rPr lang="en-US" kern="0" dirty="0" smtClean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rPr>
              <a:t>nd caches</a:t>
            </a:r>
            <a:endParaRPr lang="en-US" kern="0" dirty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6" name="Text Box 20" descr="90%"/>
          <p:cNvSpPr txBox="1">
            <a:spLocks noChangeArrowheads="1"/>
          </p:cNvSpPr>
          <p:nvPr/>
        </p:nvSpPr>
        <p:spPr bwMode="auto">
          <a:xfrm>
            <a:off x="3616246" y="2996808"/>
            <a:ext cx="1527335" cy="341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algn="ctr"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rPr>
              <a:t>Main </a:t>
            </a:r>
            <a:r>
              <a:rPr lang="en-US" kern="0" dirty="0" smtClean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rPr>
              <a:t>Memory</a:t>
            </a:r>
            <a:endParaRPr lang="en-US" kern="0" dirty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7" name="Line 15"/>
          <p:cNvSpPr>
            <a:spLocks noChangeShapeType="1"/>
          </p:cNvSpPr>
          <p:nvPr/>
        </p:nvSpPr>
        <p:spPr bwMode="auto">
          <a:xfrm flipV="1">
            <a:off x="2506663" y="2282060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19472" name="Text Box 24" descr="90%"/>
          <p:cNvSpPr txBox="1">
            <a:spLocks noChangeArrowheads="1"/>
          </p:cNvSpPr>
          <p:nvPr/>
        </p:nvSpPr>
        <p:spPr bwMode="auto">
          <a:xfrm>
            <a:off x="6049936" y="3020548"/>
            <a:ext cx="2194472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dirty="0" smtClean="0">
                <a:solidFill>
                  <a:srgbClr val="000000"/>
                </a:solidFill>
              </a:rPr>
              <a:t>Storage (SSD/HDD)</a:t>
            </a:r>
          </a:p>
        </p:txBody>
      </p:sp>
      <p:pic>
        <p:nvPicPr>
          <p:cNvPr id="19" name="Content Placeholder 6" descr="barcelona-die-photo-col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608" y="1633988"/>
            <a:ext cx="1312168" cy="127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Line 15"/>
          <p:cNvSpPr>
            <a:spLocks noChangeShapeType="1"/>
          </p:cNvSpPr>
          <p:nvPr/>
        </p:nvSpPr>
        <p:spPr bwMode="auto">
          <a:xfrm flipV="1">
            <a:off x="5724128" y="2282060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pic>
        <p:nvPicPr>
          <p:cNvPr id="23" name="Picture 22" descr="dim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3324124" y="1633988"/>
            <a:ext cx="2304256" cy="549297"/>
          </a:xfrm>
          <a:prstGeom prst="rect">
            <a:avLst/>
          </a:prstGeom>
        </p:spPr>
      </p:pic>
      <p:pic>
        <p:nvPicPr>
          <p:cNvPr id="24" name="Picture 23" descr="dim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3299596" y="2308826"/>
            <a:ext cx="2304256" cy="54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53915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 smtClean="0"/>
              <a:t>Memory System: A </a:t>
            </a:r>
            <a:r>
              <a:rPr lang="en-US" sz="3800" b="1" i="1" dirty="0" smtClean="0"/>
              <a:t>Shared Resource </a:t>
            </a:r>
            <a:r>
              <a:rPr lang="en-US" sz="3800" dirty="0" smtClean="0"/>
              <a:t>View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574598C-5A2F-5E46-8E0D-A0FDA29590C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0486" name="TextBox 5"/>
          <p:cNvSpPr txBox="1">
            <a:spLocks noChangeArrowheads="1"/>
          </p:cNvSpPr>
          <p:nvPr/>
        </p:nvSpPr>
        <p:spPr bwMode="auto">
          <a:xfrm>
            <a:off x="964377" y="1108075"/>
            <a:ext cx="2286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7" name="Picture 6" descr="many-core3.eps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7624" y="1066800"/>
            <a:ext cx="6146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3856">
            <a:off x="7195612" y="2425729"/>
            <a:ext cx="21240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21"/>
          <p:cNvSpPr>
            <a:spLocks noChangeShapeType="1"/>
          </p:cNvSpPr>
          <p:nvPr/>
        </p:nvSpPr>
        <p:spPr bwMode="auto">
          <a:xfrm>
            <a:off x="6584424" y="3470304"/>
            <a:ext cx="1044575" cy="0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10" name="Text Box 24" descr="90%"/>
          <p:cNvSpPr txBox="1">
            <a:spLocks noChangeArrowheads="1"/>
          </p:cNvSpPr>
          <p:nvPr/>
        </p:nvSpPr>
        <p:spPr bwMode="auto">
          <a:xfrm>
            <a:off x="7628440" y="4189441"/>
            <a:ext cx="937743" cy="341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800" dirty="0" smtClean="0">
                <a:solidFill>
                  <a:srgbClr val="000000"/>
                </a:solidFill>
              </a:rPr>
              <a:t>Storage</a:t>
            </a:r>
            <a:endParaRPr lang="en-US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7547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State of the Main Memory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5194300"/>
          </a:xfrm>
        </p:spPr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Recent technology, architecture, and application trends</a:t>
            </a:r>
          </a:p>
          <a:p>
            <a:pPr lvl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lead to new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requirements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exacerbate old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requirements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DRAM 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and memory controllers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, as we know them today, are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(will be) 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unlikely to 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satisfy 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all requirements</a:t>
            </a:r>
            <a:endParaRPr lang="en-US" dirty="0">
              <a:solidFill>
                <a:srgbClr val="FF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Some 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emerging non-volatile memory technologies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(e.g., PCM) 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enable 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new 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opportunities</a:t>
            </a:r>
            <a:r>
              <a:rPr lang="en-US" dirty="0" smtClean="0">
                <a:latin typeface="Tahoma" charset="0"/>
                <a:ea typeface="ＭＳ Ｐゴシック" charset="0"/>
              </a:rPr>
              <a:t>: </a:t>
            </a:r>
            <a:r>
              <a:rPr lang="en-US" dirty="0" err="1" smtClean="0">
                <a:latin typeface="Tahoma" charset="0"/>
                <a:ea typeface="ＭＳ Ｐゴシック" charset="0"/>
              </a:rPr>
              <a:t>memory+storage</a:t>
            </a:r>
            <a:r>
              <a:rPr lang="en-US" dirty="0" smtClean="0">
                <a:latin typeface="Tahoma" charset="0"/>
                <a:ea typeface="ＭＳ Ｐゴシック" charset="0"/>
              </a:rPr>
              <a:t> merging</a:t>
            </a:r>
            <a:endParaRPr lang="en-US" dirty="0">
              <a:latin typeface="Tahoma" charset="0"/>
              <a:ea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We need to rethink the main memory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system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to fix DRAM issues and enable emerging technologies </a:t>
            </a:r>
          </a:p>
          <a:p>
            <a:pPr lvl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to satisfy all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requirements</a:t>
            </a: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endParaRPr lang="en-US" dirty="0" smtClean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marL="344487" lvl="1" indent="0">
              <a:buNone/>
            </a:pPr>
            <a:endParaRPr lang="en-US" dirty="0" smtClean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endParaRPr lang="en-US" dirty="0" smtClean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7878BD7-8E09-7949-990F-1FFCA512AD3A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0195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Major Trends Affecting Main Memory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Need for main memory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capacity, bandwidth, QoS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increasing </a:t>
            </a: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energy/power is a key system design concern</a:t>
            </a: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technology scaling is ending 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6CDE87C-4DFB-8147-A2EF-37268286C75D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717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Major Trends Affecting Main Memory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Need for main memory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capacity, bandwidth, QoS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increasing 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Multi-core</a:t>
            </a:r>
            <a:r>
              <a:rPr lang="en-US" dirty="0">
                <a:latin typeface="Tahoma" charset="0"/>
                <a:ea typeface="ＭＳ Ｐゴシック" charset="0"/>
              </a:rPr>
              <a:t>: increasing number of cores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Data-intensive applications</a:t>
            </a:r>
            <a:r>
              <a:rPr lang="en-US" dirty="0">
                <a:latin typeface="Tahoma" charset="0"/>
                <a:ea typeface="ＭＳ Ｐゴシック" charset="0"/>
              </a:rPr>
              <a:t>: increasing demand/hunger for data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Consolidation</a:t>
            </a:r>
            <a:r>
              <a:rPr lang="en-US" dirty="0">
                <a:latin typeface="Tahoma" charset="0"/>
                <a:ea typeface="ＭＳ Ｐゴシック" charset="0"/>
              </a:rPr>
              <a:t>: </a:t>
            </a:r>
            <a:r>
              <a:rPr lang="en-US" dirty="0" smtClean="0">
                <a:latin typeface="Tahoma" charset="0"/>
                <a:ea typeface="ＭＳ Ｐゴシック" charset="0"/>
              </a:rPr>
              <a:t>cloud </a:t>
            </a:r>
            <a:r>
              <a:rPr lang="en-US" dirty="0">
                <a:latin typeface="Tahoma" charset="0"/>
                <a:ea typeface="ＭＳ Ｐゴシック" charset="0"/>
              </a:rPr>
              <a:t>computing, GPUs, mobile</a:t>
            </a: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energy/power is a key system design concern</a:t>
            </a:r>
          </a:p>
          <a:p>
            <a:endParaRPr lang="en-US" sz="2200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sz="2200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technology scaling is ending </a:t>
            </a:r>
          </a:p>
          <a:p>
            <a:pPr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6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2410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Trend: Many Cores on Chip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5195664"/>
          </a:xfrm>
        </p:spPr>
        <p:txBody>
          <a:bodyPr/>
          <a:lstStyle/>
          <a:p>
            <a:r>
              <a:rPr lang="en-US" dirty="0" smtClean="0"/>
              <a:t>Simpler and lower power than a single large core</a:t>
            </a:r>
          </a:p>
          <a:p>
            <a:r>
              <a:rPr lang="en-US" dirty="0" smtClean="0"/>
              <a:t>Large scale parallelism on chip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7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grpSp>
        <p:nvGrpSpPr>
          <p:cNvPr id="5" name="Group 40"/>
          <p:cNvGrpSpPr>
            <a:grpSpLocks/>
          </p:cNvGrpSpPr>
          <p:nvPr/>
        </p:nvGrpSpPr>
        <p:grpSpPr bwMode="auto">
          <a:xfrm>
            <a:off x="4953000" y="2235200"/>
            <a:ext cx="1847850" cy="1808930"/>
            <a:chOff x="3647468" y="1676931"/>
            <a:chExt cx="1848260" cy="1808173"/>
          </a:xfrm>
        </p:grpSpPr>
        <p:pic>
          <p:nvPicPr>
            <p:cNvPr id="6" name="Picture 33" descr="cell-diephoto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4" t="10641" r="5714" b="11047"/>
            <a:stretch>
              <a:fillRect/>
            </a:stretch>
          </p:blipFill>
          <p:spPr bwMode="auto">
            <a:xfrm>
              <a:off x="3647468" y="1676931"/>
              <a:ext cx="1848260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3647468" y="2869681"/>
              <a:ext cx="1274990" cy="61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r>
                <a:rPr lang="en-US" altLang="zh-CN" sz="1800" dirty="0">
                  <a:solidFill>
                    <a:srgbClr val="000000"/>
                  </a:solidFill>
                  <a:latin typeface="Calibri" charset="0"/>
                </a:rPr>
                <a:t>IBM Cell BE</a:t>
              </a:r>
              <a:br>
                <a:rPr lang="en-US" altLang="zh-CN" sz="1800" dirty="0">
                  <a:solidFill>
                    <a:srgbClr val="000000"/>
                  </a:solidFill>
                  <a:latin typeface="Calibri" charset="0"/>
                </a:rPr>
              </a:br>
              <a:r>
                <a:rPr lang="en-US" altLang="zh-CN" sz="1600" dirty="0">
                  <a:solidFill>
                    <a:srgbClr val="000000"/>
                  </a:solidFill>
                  <a:latin typeface="Calibri" charset="0"/>
                </a:rPr>
                <a:t>8+1 cores</a:t>
              </a:r>
            </a:p>
          </p:txBody>
        </p:sp>
      </p:grpSp>
      <p:grpSp>
        <p:nvGrpSpPr>
          <p:cNvPr id="8" name="Group 39"/>
          <p:cNvGrpSpPr>
            <a:grpSpLocks/>
          </p:cNvGrpSpPr>
          <p:nvPr/>
        </p:nvGrpSpPr>
        <p:grpSpPr bwMode="auto">
          <a:xfrm>
            <a:off x="2362200" y="2235200"/>
            <a:ext cx="2206625" cy="1806575"/>
            <a:chOff x="2223822" y="1484985"/>
            <a:chExt cx="2206183" cy="1806217"/>
          </a:xfrm>
        </p:grpSpPr>
        <p:sp>
          <p:nvSpPr>
            <p:cNvPr id="9" name="TextBox 36"/>
            <p:cNvSpPr txBox="1">
              <a:spLocks noChangeArrowheads="1"/>
            </p:cNvSpPr>
            <p:nvPr/>
          </p:nvSpPr>
          <p:spPr bwMode="auto">
            <a:xfrm>
              <a:off x="2223822" y="2675824"/>
              <a:ext cx="1315796" cy="615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r>
                <a:rPr lang="en-US" altLang="zh-CN" sz="1800" dirty="0">
                  <a:solidFill>
                    <a:srgbClr val="000000"/>
                  </a:solidFill>
                  <a:latin typeface="Calibri" charset="0"/>
                </a:rPr>
                <a:t>Intel Core i7</a:t>
              </a:r>
              <a:br>
                <a:rPr lang="en-US" altLang="zh-CN" sz="1800" dirty="0">
                  <a:solidFill>
                    <a:srgbClr val="000000"/>
                  </a:solidFill>
                  <a:latin typeface="Calibri" charset="0"/>
                </a:rPr>
              </a:br>
              <a:r>
                <a:rPr lang="en-US" altLang="zh-CN" sz="1600" dirty="0">
                  <a:solidFill>
                    <a:srgbClr val="000000"/>
                  </a:solidFill>
                  <a:latin typeface="Calibri" charset="0"/>
                </a:rPr>
                <a:t>8 cores</a:t>
              </a:r>
              <a:endParaRPr lang="en-US" altLang="zh-CN" sz="1800" dirty="0">
                <a:solidFill>
                  <a:srgbClr val="000000"/>
                </a:solidFill>
                <a:latin typeface="Calibri" charset="0"/>
              </a:endParaRPr>
            </a:p>
          </p:txBody>
        </p:sp>
        <p:pic>
          <p:nvPicPr>
            <p:cNvPr id="10" name="Picture 30" descr="3177_01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78" t="22220" r="3780" b="12109"/>
            <a:stretch>
              <a:fillRect/>
            </a:stretch>
          </p:blipFill>
          <p:spPr bwMode="auto">
            <a:xfrm>
              <a:off x="2223822" y="1484985"/>
              <a:ext cx="2206183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38"/>
          <p:cNvGrpSpPr>
            <a:grpSpLocks/>
          </p:cNvGrpSpPr>
          <p:nvPr/>
        </p:nvGrpSpPr>
        <p:grpSpPr bwMode="auto">
          <a:xfrm>
            <a:off x="7159625" y="4318000"/>
            <a:ext cx="1984375" cy="1755775"/>
            <a:chOff x="6769103" y="859632"/>
            <a:chExt cx="1983636" cy="1755215"/>
          </a:xfrm>
        </p:grpSpPr>
        <p:pic>
          <p:nvPicPr>
            <p:cNvPr id="12" name="Picture 2" descr="C:\Daten\talks\invited\ferc2010\material\Tilera_TILE-Gx100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4259" y="859632"/>
              <a:ext cx="1379460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8"/>
            <p:cNvSpPr txBox="1">
              <a:spLocks noChangeArrowheads="1"/>
            </p:cNvSpPr>
            <p:nvPr/>
          </p:nvSpPr>
          <p:spPr bwMode="auto">
            <a:xfrm>
              <a:off x="6769103" y="1999294"/>
              <a:ext cx="198363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r>
                <a:rPr lang="en-US" altLang="zh-CN" sz="1800" dirty="0">
                  <a:solidFill>
                    <a:srgbClr val="000000"/>
                  </a:solidFill>
                  <a:latin typeface="Calibri" charset="0"/>
                </a:rPr>
                <a:t>Tilera TILE Gx</a:t>
              </a:r>
            </a:p>
            <a:p>
              <a:r>
                <a:rPr lang="en-US" altLang="zh-CN" sz="1600" dirty="0">
                  <a:solidFill>
                    <a:srgbClr val="000000"/>
                  </a:solidFill>
                  <a:latin typeface="Calibri" charset="0"/>
                </a:rPr>
                <a:t>100 cores, networked</a:t>
              </a:r>
            </a:p>
          </p:txBody>
        </p:sp>
      </p:grpSp>
      <p:grpSp>
        <p:nvGrpSpPr>
          <p:cNvPr id="14" name="Group 38"/>
          <p:cNvGrpSpPr>
            <a:grpSpLocks/>
          </p:cNvGrpSpPr>
          <p:nvPr/>
        </p:nvGrpSpPr>
        <p:grpSpPr bwMode="auto">
          <a:xfrm>
            <a:off x="7162800" y="2235200"/>
            <a:ext cx="1538288" cy="1811338"/>
            <a:chOff x="241300" y="4189413"/>
            <a:chExt cx="1538944" cy="1811568"/>
          </a:xfrm>
        </p:grpSpPr>
        <p:pic>
          <p:nvPicPr>
            <p:cNvPr id="15" name="Picture 2" descr="C:\franzf\talks\invited\dagstuhl-2010\material\6686259_img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739"/>
            <a:stretch>
              <a:fillRect/>
            </a:stretch>
          </p:blipFill>
          <p:spPr bwMode="auto">
            <a:xfrm>
              <a:off x="292100" y="4189413"/>
              <a:ext cx="1488144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8"/>
            <p:cNvSpPr txBox="1">
              <a:spLocks noChangeArrowheads="1"/>
            </p:cNvSpPr>
            <p:nvPr/>
          </p:nvSpPr>
          <p:spPr bwMode="auto">
            <a:xfrm>
              <a:off x="241300" y="5385428"/>
              <a:ext cx="1447932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r>
                <a:rPr lang="en-US" altLang="zh-CN" sz="1800" dirty="0">
                  <a:solidFill>
                    <a:srgbClr val="000000"/>
                  </a:solidFill>
                  <a:latin typeface="Calibri" charset="0"/>
                </a:rPr>
                <a:t>IBM POWER7</a:t>
              </a:r>
            </a:p>
            <a:p>
              <a:r>
                <a:rPr lang="en-US" altLang="zh-CN" sz="1600" dirty="0">
                  <a:solidFill>
                    <a:srgbClr val="000000"/>
                  </a:solidFill>
                  <a:latin typeface="Calibri" charset="0"/>
                </a:rPr>
                <a:t>8 cores</a:t>
              </a:r>
            </a:p>
          </p:txBody>
        </p:sp>
      </p:grpSp>
      <p:grpSp>
        <p:nvGrpSpPr>
          <p:cNvPr id="17" name="Group 44"/>
          <p:cNvGrpSpPr>
            <a:grpSpLocks/>
          </p:cNvGrpSpPr>
          <p:nvPr/>
        </p:nvGrpSpPr>
        <p:grpSpPr bwMode="auto">
          <a:xfrm>
            <a:off x="4953000" y="4318000"/>
            <a:ext cx="1879600" cy="1789113"/>
            <a:chOff x="3809208" y="4471194"/>
            <a:chExt cx="1879641" cy="1789346"/>
          </a:xfrm>
        </p:grpSpPr>
        <p:sp>
          <p:nvSpPr>
            <p:cNvPr id="18" name="TextBox 8"/>
            <p:cNvSpPr txBox="1">
              <a:spLocks noChangeArrowheads="1"/>
            </p:cNvSpPr>
            <p:nvPr/>
          </p:nvSpPr>
          <p:spPr bwMode="auto">
            <a:xfrm>
              <a:off x="3809208" y="5644987"/>
              <a:ext cx="1879641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r>
                <a:rPr lang="en-US" altLang="zh-CN" sz="1800" dirty="0">
                  <a:solidFill>
                    <a:srgbClr val="000000"/>
                  </a:solidFill>
                  <a:latin typeface="Calibri" charset="0"/>
                </a:rPr>
                <a:t>Intel SCC</a:t>
              </a:r>
            </a:p>
            <a:p>
              <a:r>
                <a:rPr lang="en-US" altLang="zh-CN" sz="1600" dirty="0">
                  <a:solidFill>
                    <a:srgbClr val="000000"/>
                  </a:solidFill>
                  <a:latin typeface="Calibri" charset="0"/>
                </a:rPr>
                <a:t>48 cores, networked</a:t>
              </a:r>
            </a:p>
          </p:txBody>
        </p:sp>
        <p:pic>
          <p:nvPicPr>
            <p:cNvPr id="19" name="Picture 5" descr="C:\Daten\talks\invited\ferc2010\material\scc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5081" y="4471194"/>
              <a:ext cx="1465517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47"/>
          <p:cNvGrpSpPr>
            <a:grpSpLocks/>
          </p:cNvGrpSpPr>
          <p:nvPr/>
        </p:nvGrpSpPr>
        <p:grpSpPr bwMode="auto">
          <a:xfrm>
            <a:off x="3276600" y="4318000"/>
            <a:ext cx="1363663" cy="1800225"/>
            <a:chOff x="5252245" y="4774407"/>
            <a:chExt cx="1363286" cy="1800456"/>
          </a:xfrm>
        </p:grpSpPr>
        <p:sp>
          <p:nvSpPr>
            <p:cNvPr id="21" name="TextBox 8"/>
            <p:cNvSpPr txBox="1">
              <a:spLocks noChangeArrowheads="1"/>
            </p:cNvSpPr>
            <p:nvPr/>
          </p:nvSpPr>
          <p:spPr bwMode="auto">
            <a:xfrm>
              <a:off x="5252245" y="5959310"/>
              <a:ext cx="136328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r>
                <a:rPr lang="en-US" altLang="zh-CN" sz="1800" dirty="0">
                  <a:solidFill>
                    <a:srgbClr val="000000"/>
                  </a:solidFill>
                  <a:latin typeface="Calibri" charset="0"/>
                </a:rPr>
                <a:t>Nvidia Fermi</a:t>
              </a:r>
            </a:p>
            <a:p>
              <a:r>
                <a:rPr lang="en-US" altLang="zh-CN" sz="1600" dirty="0">
                  <a:solidFill>
                    <a:srgbClr val="000000"/>
                  </a:solidFill>
                  <a:latin typeface="Calibri" charset="0"/>
                </a:rPr>
                <a:t>448 “cores”</a:t>
              </a:r>
            </a:p>
          </p:txBody>
        </p:sp>
        <p:pic>
          <p:nvPicPr>
            <p:cNvPr id="22" name="Picture 6" descr="C:\Daten\talks\invited\ferc2010\material\Fermi_Die_FINAL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4944" y="4774407"/>
              <a:ext cx="1201936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" name="Group 78"/>
          <p:cNvGrpSpPr>
            <a:grpSpLocks/>
          </p:cNvGrpSpPr>
          <p:nvPr/>
        </p:nvGrpSpPr>
        <p:grpSpPr bwMode="auto">
          <a:xfrm>
            <a:off x="304800" y="2235200"/>
            <a:ext cx="1676400" cy="2139950"/>
            <a:chOff x="533400" y="1371600"/>
            <a:chExt cx="1676399" cy="2139553"/>
          </a:xfrm>
        </p:grpSpPr>
        <p:pic>
          <p:nvPicPr>
            <p:cNvPr id="24" name="Content Placeholder 6" descr="barcelona-die-photo-color.jp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1371600"/>
              <a:ext cx="1600199" cy="1560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TextBox 8"/>
            <p:cNvSpPr txBox="1">
              <a:spLocks noChangeArrowheads="1"/>
            </p:cNvSpPr>
            <p:nvPr/>
          </p:nvSpPr>
          <p:spPr bwMode="auto">
            <a:xfrm>
              <a:off x="533400" y="2895600"/>
              <a:ext cx="1642021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r>
                <a:rPr lang="en-US" altLang="zh-CN" sz="1800" dirty="0">
                  <a:solidFill>
                    <a:srgbClr val="000000"/>
                  </a:solidFill>
                  <a:latin typeface="Calibri" charset="0"/>
                </a:rPr>
                <a:t>AMD Barcelona</a:t>
              </a:r>
            </a:p>
            <a:p>
              <a:r>
                <a:rPr lang="en-US" altLang="zh-CN" sz="1600" dirty="0">
                  <a:solidFill>
                    <a:srgbClr val="000000"/>
                  </a:solidFill>
                  <a:latin typeface="Calibri" charset="0"/>
                </a:rPr>
                <a:t>4 cores</a:t>
              </a:r>
            </a:p>
          </p:txBody>
        </p:sp>
      </p:grpSp>
      <p:pic>
        <p:nvPicPr>
          <p:cNvPr id="26" name="Picture 8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318000"/>
            <a:ext cx="220980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8"/>
          <p:cNvSpPr txBox="1">
            <a:spLocks noChangeArrowheads="1"/>
          </p:cNvSpPr>
          <p:nvPr/>
        </p:nvSpPr>
        <p:spPr bwMode="auto">
          <a:xfrm>
            <a:off x="381000" y="5740400"/>
            <a:ext cx="1468438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altLang="zh-CN" sz="1800" dirty="0">
                <a:solidFill>
                  <a:srgbClr val="000000"/>
                </a:solidFill>
                <a:latin typeface="Calibri" charset="0"/>
              </a:rPr>
              <a:t>Sun Niagara II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alibri" charset="0"/>
              </a:rPr>
              <a:t>8 cores</a:t>
            </a:r>
          </a:p>
        </p:txBody>
      </p:sp>
    </p:spTree>
    <p:extLst>
      <p:ext uri="{BB962C8B-B14F-4D97-AF65-F5344CB8AC3E}">
        <p14:creationId xmlns:p14="http://schemas.microsoft.com/office/powerpoint/2010/main" val="9884069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Consequence: The </a:t>
            </a:r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Memory Capacity Gap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sz="1600" dirty="0" smtClean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sz="2100" i="1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Memory </a:t>
            </a:r>
            <a:r>
              <a:rPr lang="en-US" sz="2100" i="1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capacity per core </a:t>
            </a:r>
            <a:r>
              <a:rPr lang="en-US" sz="21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expected to drop by 30% every two years</a:t>
            </a:r>
          </a:p>
          <a:p>
            <a:r>
              <a:rPr lang="en-US" sz="21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</a:t>
            </a:r>
            <a:r>
              <a:rPr lang="en-US" sz="21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rends worse for </a:t>
            </a:r>
            <a:r>
              <a:rPr lang="en-US" sz="2100" i="1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memory bandwidth per core</a:t>
            </a:r>
            <a:r>
              <a:rPr lang="en-US" sz="21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!</a:t>
            </a:r>
            <a:endParaRPr lang="en-US" sz="2100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1E14D88-6476-D942-BCE2-3889B3643052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8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25605" name="Picture 8" descr="90%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700808"/>
            <a:ext cx="5857875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Text Box 9" descr="90%"/>
          <p:cNvSpPr txBox="1">
            <a:spLocks noChangeArrowheads="1"/>
          </p:cNvSpPr>
          <p:nvPr/>
        </p:nvSpPr>
        <p:spPr bwMode="auto">
          <a:xfrm>
            <a:off x="1692275" y="980728"/>
            <a:ext cx="6064250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200" dirty="0" smtClean="0">
                <a:solidFill>
                  <a:srgbClr val="000000"/>
                </a:solidFill>
              </a:rPr>
              <a:t>Core count doubling ~ every 2 years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200" dirty="0" smtClean="0">
                <a:solidFill>
                  <a:srgbClr val="000000"/>
                </a:solidFill>
              </a:rPr>
              <a:t>DRAM DIMM capacity doubling ~ every 3 years</a:t>
            </a:r>
          </a:p>
        </p:txBody>
      </p:sp>
      <p:pic>
        <p:nvPicPr>
          <p:cNvPr id="25607" name="Picture 6" descr="90%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475" y="5487988"/>
            <a:ext cx="1806575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23037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Major Trends Affecting Main Memory (III)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Need for main memory </a:t>
            </a:r>
            <a:r>
              <a:rPr lang="en-US" dirty="0" smtClean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capacity, bandwidth, QoS </a:t>
            </a:r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increasing </a:t>
            </a: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energy/power is a key system design concern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~40-50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% energy spent in off-chip memory hierarchy </a:t>
            </a:r>
            <a:r>
              <a:rPr lang="en-US" sz="1800" dirty="0">
                <a:solidFill>
                  <a:srgbClr val="008000"/>
                </a:solidFill>
                <a:latin typeface="Tahoma" charset="0"/>
                <a:ea typeface="ＭＳ Ｐゴシック" charset="0"/>
              </a:rPr>
              <a:t>[Lefurgy, IEEE Computer 2003]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DRAM consumes power 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even when not used (periodic refresh)</a:t>
            </a:r>
            <a:endParaRPr lang="en-US" dirty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technology scaling is ending </a:t>
            </a:r>
          </a:p>
          <a:p>
            <a:pPr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152ED14-562A-7B41-81C5-4AADBA53F903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9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2630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Major Trends Affecting Main Memory (IV)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Need for main memory </a:t>
            </a:r>
            <a:r>
              <a:rPr lang="en-US" dirty="0" smtClean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capacity, bandwidth, QoS </a:t>
            </a:r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increasing </a:t>
            </a:r>
          </a:p>
          <a:p>
            <a:endParaRPr lang="en-US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energy/power is a key system design concern</a:t>
            </a: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technology scaling is ending 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ITRS projects 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DRAM will not scale easily below 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X nm </a:t>
            </a:r>
            <a:endParaRPr lang="en-US" dirty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Scaling has provided many benefits: </a:t>
            </a:r>
          </a:p>
          <a:p>
            <a:pPr lvl="2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higher 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capacity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(density), 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lower cost, lower energy</a:t>
            </a:r>
          </a:p>
          <a:p>
            <a:pPr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BE99A2B-29DD-5A4F-B100-24CE86C78EE3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10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1793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The DRAM Scaling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sz="220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stores charge in a capacitor (charge-based memory)</a:t>
            </a:r>
            <a:endParaRPr lang="en-US" sz="200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Capacitor must be large enough for reliable sensing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Access transistor should be large enough for low leakage and high retention time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Scaling beyond 40-35nm (2013) is challenging [ITRS, 2009]</a:t>
            </a: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DRAM </a:t>
            </a:r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capacity, cost, and energy/power hard to scale</a:t>
            </a:r>
          </a:p>
          <a:p>
            <a:pPr lvl="2">
              <a:buFont typeface="Wingdings" charset="0"/>
              <a:buNone/>
            </a:pPr>
            <a:endParaRPr lang="en-US" sz="1800">
              <a:latin typeface="Tahoma" charset="0"/>
              <a:ea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5999534" indent="-35999534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13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25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39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51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45EC618-0165-BC45-84E6-E864E9DC06EC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11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1" y="2789238"/>
            <a:ext cx="3581400" cy="30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9385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Solutions to the </a:t>
            </a:r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DRAM Scaling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potential solutions</a:t>
            </a:r>
          </a:p>
          <a:p>
            <a:pPr lvl="1"/>
            <a:r>
              <a:rPr lang="en-US" dirty="0" smtClean="0"/>
              <a:t>Tolerate DRAM (by taking a fresh look at it)</a:t>
            </a:r>
          </a:p>
          <a:p>
            <a:pPr lvl="1"/>
            <a:r>
              <a:rPr lang="en-US" dirty="0" smtClean="0"/>
              <a:t>Enable emerging memory technologies to eliminate/minimize DRAM</a:t>
            </a:r>
          </a:p>
          <a:p>
            <a:pPr lvl="1"/>
            <a:endParaRPr lang="en-US" dirty="0"/>
          </a:p>
          <a:p>
            <a:r>
              <a:rPr lang="en-US" dirty="0" smtClean="0"/>
              <a:t>Do both</a:t>
            </a:r>
          </a:p>
          <a:p>
            <a:pPr lvl="1"/>
            <a:r>
              <a:rPr lang="en-US" dirty="0" smtClean="0"/>
              <a:t>Hybrid memory systems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F28456-B93E-5440-A8F9-7EDDF5DA4557}" type="slidenum">
              <a:rPr lang="en-US" smtClean="0">
                <a:solidFill>
                  <a:srgbClr val="000000"/>
                </a:solidFill>
              </a:rPr>
              <a:pPr/>
              <a:t>12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6565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915400" cy="1066800"/>
          </a:xfrm>
        </p:spPr>
        <p:txBody>
          <a:bodyPr/>
          <a:lstStyle/>
          <a:p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Solution 1: Tolerate DRAM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107504" y="897632"/>
            <a:ext cx="9036496" cy="533968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Overcome DRAM shortcomings with</a:t>
            </a: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System-DRAM co-design</a:t>
            </a: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Novel DRAM architectures, interface, functions</a:t>
            </a: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Better waste management (efficient utilization)</a:t>
            </a:r>
          </a:p>
          <a:p>
            <a:pPr lvl="1" eaLnBrk="1" hangingPunct="1"/>
            <a:endParaRPr lang="en-US" sz="900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Key issues to tackle</a:t>
            </a:r>
          </a:p>
          <a:p>
            <a:pPr lvl="1" eaLnBrk="1" hangingPunct="1"/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Reduce refresh energy</a:t>
            </a:r>
          </a:p>
          <a:p>
            <a:pPr lvl="1" eaLnBrk="1" hangingPunct="1"/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Improve bandwidth and latency</a:t>
            </a:r>
          </a:p>
          <a:p>
            <a:pPr lvl="1" eaLnBrk="1" hangingPunct="1"/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Reduce waste</a:t>
            </a:r>
          </a:p>
          <a:p>
            <a:pPr lvl="1" eaLnBrk="1" hangingPunct="1">
              <a:buClr>
                <a:srgbClr val="3B812F"/>
              </a:buClr>
            </a:pP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Enable reliability at low cost</a:t>
            </a:r>
          </a:p>
          <a:p>
            <a:pPr lvl="1" eaLnBrk="1" hangingPunct="1">
              <a:buClr>
                <a:srgbClr val="3B812F"/>
              </a:buClr>
            </a:pPr>
            <a:endParaRPr lang="en-US" sz="1000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Liu, Jaiyen, Veras, Mutlu, “</a:t>
            </a:r>
            <a:r>
              <a:rPr lang="en-US" sz="16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RAIDR: Retention-Aware Intelligent DRAM Refresh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,” ISCA 2012.</a:t>
            </a:r>
          </a:p>
          <a:p>
            <a:pPr eaLnBrk="1" hangingPunct="1"/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Kim, Seshadri, </a:t>
            </a:r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Lee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+</a:t>
            </a:r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16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 Case for Exploiting Subarray-Level Parallelism in DRAM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,” ISCA 2012</a:t>
            </a:r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.</a:t>
            </a:r>
          </a:p>
          <a:p>
            <a:pPr eaLnBrk="1" hangingPunct="1"/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Lee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+</a:t>
            </a:r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16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Tiered-Latency DRAM: A Low Latency and Low Cost DRAM </a:t>
            </a:r>
            <a:r>
              <a:rPr lang="en-US" sz="16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Architecture</a:t>
            </a:r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,” HPCA 2013.</a:t>
            </a:r>
          </a:p>
          <a:p>
            <a:pPr eaLnBrk="1" hangingPunct="1"/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Liu+, “</a:t>
            </a:r>
            <a:r>
              <a:rPr lang="en-US" sz="16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An Experimental Study of Data Retention Behavior in Modern DRAM </a:t>
            </a:r>
            <a:r>
              <a:rPr lang="en-US" sz="16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Devices</a:t>
            </a:r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” ISCA’13.</a:t>
            </a:r>
            <a:endParaRPr lang="en-US" sz="1600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1600" dirty="0" smtClean="0"/>
              <a:t>Seshadri+, “</a:t>
            </a:r>
            <a:r>
              <a:rPr lang="en-US" sz="1600" dirty="0" err="1">
                <a:solidFill>
                  <a:srgbClr val="0000FF"/>
                </a:solidFill>
              </a:rPr>
              <a:t>RowClone</a:t>
            </a:r>
            <a:r>
              <a:rPr lang="en-US" sz="1600" dirty="0">
                <a:solidFill>
                  <a:srgbClr val="0000FF"/>
                </a:solidFill>
              </a:rPr>
              <a:t>: Fast and Efficient In-DRAM Copy and Initialization of Bulk Data</a:t>
            </a:r>
            <a:r>
              <a:rPr lang="en-US" sz="1600" dirty="0"/>
              <a:t>,</a:t>
            </a:r>
            <a:r>
              <a:rPr lang="en-US" sz="1600" dirty="0" smtClean="0"/>
              <a:t>” 2013.</a:t>
            </a: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5999534" indent="-35999534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13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25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39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51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4E44939-9186-2D4D-AFEC-3982F1727CB1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13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7007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9167936" cy="1066800"/>
          </a:xfrm>
        </p:spPr>
        <p:txBody>
          <a:bodyPr/>
          <a:lstStyle/>
          <a:p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Solution 2: Emerging Memory Technologies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663880" cy="5020816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Some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emerging resistive memory technologies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seem more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scalable than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(and they are non-volatile)</a:t>
            </a:r>
          </a:p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Example: Phase </a:t>
            </a:r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Change Memory</a:t>
            </a:r>
          </a:p>
          <a:p>
            <a:pPr lvl="1"/>
            <a:r>
              <a:rPr lang="en-US" dirty="0" smtClean="0">
                <a:latin typeface="Tahoma" charset="0"/>
                <a:ea typeface="ＭＳ Ｐゴシック" charset="0"/>
              </a:rPr>
              <a:t>Expected </a:t>
            </a:r>
            <a:r>
              <a:rPr lang="en-US" dirty="0">
                <a:latin typeface="Tahoma" charset="0"/>
                <a:ea typeface="ＭＳ Ｐゴシック" charset="0"/>
              </a:rPr>
              <a:t>to scale to 9nm (2022 [ITRS])</a:t>
            </a:r>
          </a:p>
          <a:p>
            <a:pPr lvl="1"/>
            <a:r>
              <a:rPr lang="en-US" dirty="0" smtClean="0">
                <a:latin typeface="Tahoma" charset="0"/>
                <a:ea typeface="ＭＳ Ｐゴシック" charset="0"/>
              </a:rPr>
              <a:t>Expected to be denser than DRAM: can store multiple bits/cell</a:t>
            </a:r>
          </a:p>
          <a:p>
            <a:endParaRPr lang="en-US" sz="1800" dirty="0">
              <a:latin typeface="Tahoma" charset="0"/>
              <a:ea typeface="ＭＳ Ｐゴシック" charset="0"/>
            </a:endParaRPr>
          </a:p>
          <a:p>
            <a:r>
              <a:rPr lang="en-US" dirty="0" smtClean="0">
                <a:latin typeface="Tahoma" charset="0"/>
                <a:ea typeface="ＭＳ Ｐゴシック" charset="0"/>
              </a:rPr>
              <a:t>But, emerging technologies have shortcomings as well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Can they be enabled to replace/augment/surpass DRAM?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1" eaLnBrk="1" hangingPunct="1"/>
            <a:endParaRPr lang="en-US" sz="1600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0">
              <a:buClr>
                <a:srgbClr val="CC9900"/>
              </a:buClr>
              <a:buFont typeface="Wingdings" charset="0"/>
              <a:buChar char="n"/>
            </a:pP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Lee, </a:t>
            </a:r>
            <a:r>
              <a:rPr lang="en-US" sz="1600" dirty="0" err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Ipek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 Mutlu, Burger, </a:t>
            </a:r>
            <a:r>
              <a:rPr lang="ja-JP" alt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16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Architecting Phase Change Memory as a Scalable DRAM Alternative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ja-JP" alt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ISCA 2009, CACM 2010, Top Picks 2010.</a:t>
            </a:r>
          </a:p>
          <a:p>
            <a:pPr>
              <a:buClr>
                <a:srgbClr val="CC9900"/>
              </a:buClr>
              <a:buFont typeface="Wingdings" charset="0"/>
              <a:buChar char="n"/>
            </a:pPr>
            <a:r>
              <a:rPr lang="en-US" sz="1600" dirty="0"/>
              <a:t>Meza, Chang, Yoon, </a:t>
            </a:r>
            <a:r>
              <a:rPr lang="en-US" sz="1600" dirty="0" smtClean="0"/>
              <a:t>Mutlu, </a:t>
            </a:r>
            <a:r>
              <a:rPr lang="en-US" sz="1600" dirty="0" err="1" smtClean="0"/>
              <a:t>Ranganathan</a:t>
            </a:r>
            <a:r>
              <a:rPr lang="en-US" sz="1600" dirty="0" smtClean="0"/>
              <a:t>, </a:t>
            </a:r>
            <a:r>
              <a:rPr lang="en-US" sz="1600" dirty="0"/>
              <a:t>“</a:t>
            </a:r>
            <a:r>
              <a:rPr lang="en-US" sz="1600" dirty="0">
                <a:solidFill>
                  <a:srgbClr val="0000FF"/>
                </a:solidFill>
              </a:rPr>
              <a:t>Enabling Efficient and Scalable Hybrid Memories</a:t>
            </a:r>
            <a:r>
              <a:rPr lang="en-US" sz="1600" dirty="0"/>
              <a:t>,” IEEE Comp. Arch. Letters 2012.</a:t>
            </a:r>
          </a:p>
          <a:p>
            <a:pPr>
              <a:buClr>
                <a:srgbClr val="CC9900"/>
              </a:buClr>
              <a:buFont typeface="Wingdings" charset="0"/>
              <a:buChar char="n"/>
            </a:pPr>
            <a:r>
              <a:rPr lang="en-US" sz="1600" dirty="0" smtClean="0"/>
              <a:t>Yoon, Meza et al., </a:t>
            </a:r>
            <a:r>
              <a:rPr lang="en-US" sz="1600" dirty="0"/>
              <a:t>“</a:t>
            </a:r>
            <a:r>
              <a:rPr lang="en-US" sz="1600" dirty="0">
                <a:solidFill>
                  <a:srgbClr val="0000FF"/>
                </a:solidFill>
              </a:rPr>
              <a:t>Row Buffer </a:t>
            </a:r>
            <a:r>
              <a:rPr lang="en-US" sz="1600" dirty="0" smtClean="0">
                <a:solidFill>
                  <a:srgbClr val="0000FF"/>
                </a:solidFill>
              </a:rPr>
              <a:t>Locality</a:t>
            </a:r>
            <a:r>
              <a:rPr lang="en-US" sz="1600" dirty="0">
                <a:solidFill>
                  <a:srgbClr val="0000FF"/>
                </a:solidFill>
              </a:rPr>
              <a:t> </a:t>
            </a:r>
            <a:r>
              <a:rPr lang="en-US" sz="1600" dirty="0" smtClean="0">
                <a:solidFill>
                  <a:srgbClr val="0000FF"/>
                </a:solidFill>
              </a:rPr>
              <a:t>Aware Caching Policies for </a:t>
            </a:r>
            <a:r>
              <a:rPr lang="en-US" sz="1600" dirty="0">
                <a:solidFill>
                  <a:srgbClr val="0000FF"/>
                </a:solidFill>
              </a:rPr>
              <a:t>Hybrid Memories</a:t>
            </a:r>
            <a:r>
              <a:rPr lang="en-US" sz="1600" dirty="0"/>
              <a:t>,” </a:t>
            </a:r>
            <a:r>
              <a:rPr lang="en-US" sz="1600" dirty="0" smtClean="0"/>
              <a:t>ICCD 2012 Best Paper Award.</a:t>
            </a:r>
            <a:endParaRPr lang="en-US" sz="1600" dirty="0"/>
          </a:p>
          <a:p>
            <a:pPr>
              <a:buClr>
                <a:srgbClr val="CC9900"/>
              </a:buClr>
              <a:buFont typeface="Wingdings" charset="0"/>
              <a:buChar char="n"/>
            </a:pPr>
            <a:endParaRPr lang="en-US" sz="2000" dirty="0"/>
          </a:p>
          <a:p>
            <a:pPr lvl="0">
              <a:buClr>
                <a:srgbClr val="CC9900"/>
              </a:buClr>
              <a:buFont typeface="Wingdings" charset="0"/>
              <a:buChar char="n"/>
            </a:pPr>
            <a:endParaRPr lang="en-US" sz="2000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5999534" indent="-35999534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13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25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39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51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4E44939-9186-2D4D-AFEC-3982F1727CB1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14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9223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Memory </a:t>
            </a:r>
            <a:r>
              <a:rPr lang="en-US" dirty="0"/>
              <a:t>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4744"/>
            <a:ext cx="8610600" cy="4807737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1600" dirty="0" smtClean="0"/>
              <a:t>Meza</a:t>
            </a:r>
            <a:r>
              <a:rPr lang="en-US" sz="1600" dirty="0"/>
              <a:t>+</a:t>
            </a:r>
            <a:r>
              <a:rPr lang="en-US" sz="1600" dirty="0" smtClean="0"/>
              <a:t>, “</a:t>
            </a:r>
            <a:r>
              <a:rPr lang="en-US" sz="1600" dirty="0" smtClean="0">
                <a:solidFill>
                  <a:srgbClr val="0000FF"/>
                </a:solidFill>
              </a:rPr>
              <a:t>Enabling Efficient and Scalable Hybrid Memories</a:t>
            </a:r>
            <a:r>
              <a:rPr lang="en-US" sz="1600" dirty="0" smtClean="0"/>
              <a:t>,” IEEE Comp. Arch. Letters, 2012.</a:t>
            </a:r>
          </a:p>
          <a:p>
            <a:pPr marL="0" indent="0">
              <a:buNone/>
            </a:pPr>
            <a:r>
              <a:rPr lang="en-US" sz="1600" dirty="0"/>
              <a:t>Yoon, Meza et al., “</a:t>
            </a:r>
            <a:r>
              <a:rPr lang="en-US" sz="1600" dirty="0">
                <a:solidFill>
                  <a:srgbClr val="0000FF"/>
                </a:solidFill>
              </a:rPr>
              <a:t>Row Buffer Locality Aware Caching Policies for Hybrid Memories</a:t>
            </a:r>
            <a:r>
              <a:rPr lang="en-US" sz="1600" dirty="0"/>
              <a:t>,” ICCD 2012 Best Paper Award.</a:t>
            </a:r>
          </a:p>
          <a:p>
            <a:pPr marL="0" indent="0">
              <a:buNone/>
            </a:pPr>
            <a:endParaRPr lang="en-US" sz="1600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00210" y="1052736"/>
            <a:ext cx="1512168" cy="151216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latin typeface="Tahoma"/>
              </a:rPr>
              <a:t>CPU</a:t>
            </a:r>
            <a:endParaRPr lang="en-US" sz="2400" dirty="0">
              <a:solidFill>
                <a:srgbClr val="FFFFFF"/>
              </a:solidFill>
              <a:latin typeface="Tahom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00210" y="2047067"/>
            <a:ext cx="792087" cy="5040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Tahoma"/>
              </a:rPr>
              <a:t>DRAMCtrl</a:t>
            </a:r>
            <a:endParaRPr lang="en-US" dirty="0">
              <a:solidFill>
                <a:srgbClr val="000000"/>
              </a:solidFill>
              <a:latin typeface="Tahoma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440385" y="2601190"/>
            <a:ext cx="0" cy="539778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3144226" y="3140968"/>
            <a:ext cx="296159" cy="0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403648" y="2744642"/>
            <a:ext cx="1740577" cy="115583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6633">
                    <a:lumMod val="75000"/>
                  </a:srgbClr>
                </a:solidFill>
                <a:latin typeface="Tahoma"/>
              </a:rPr>
              <a:t>Fast, </a:t>
            </a:r>
            <a:r>
              <a:rPr lang="en-US" b="1" dirty="0" smtClean="0">
                <a:solidFill>
                  <a:srgbClr val="006633">
                    <a:lumMod val="75000"/>
                  </a:srgbClr>
                </a:solidFill>
                <a:latin typeface="Tahoma"/>
              </a:rPr>
              <a:t>durable</a:t>
            </a:r>
          </a:p>
          <a:p>
            <a:pPr algn="ctr"/>
            <a:r>
              <a:rPr lang="en-US" dirty="0" smtClean="0">
                <a:solidFill>
                  <a:srgbClr val="8C0000"/>
                </a:solidFill>
                <a:latin typeface="Tahoma"/>
              </a:rPr>
              <a:t>Small, </a:t>
            </a:r>
          </a:p>
          <a:p>
            <a:pPr algn="ctr"/>
            <a:r>
              <a:rPr lang="en-US" dirty="0" smtClean="0">
                <a:solidFill>
                  <a:srgbClr val="8C0000"/>
                </a:solidFill>
                <a:latin typeface="Tahoma"/>
              </a:rPr>
              <a:t>leaky, volatile, </a:t>
            </a:r>
          </a:p>
          <a:p>
            <a:pPr algn="ctr"/>
            <a:r>
              <a:rPr lang="en-US" dirty="0" smtClean="0">
                <a:solidFill>
                  <a:srgbClr val="8C0000"/>
                </a:solidFill>
                <a:latin typeface="Tahoma"/>
              </a:rPr>
              <a:t>high-cost</a:t>
            </a:r>
            <a:endParaRPr lang="en-US" dirty="0">
              <a:solidFill>
                <a:srgbClr val="8C0000"/>
              </a:solidFill>
              <a:latin typeface="Tahoma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40369" y="2744642"/>
            <a:ext cx="4070409" cy="115583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4D26"/>
                </a:solidFill>
                <a:latin typeface="Tahoma"/>
              </a:rPr>
              <a:t>Large, non-volatile, </a:t>
            </a:r>
            <a:r>
              <a:rPr lang="en-US" dirty="0">
                <a:solidFill>
                  <a:srgbClr val="004D26"/>
                </a:solidFill>
                <a:latin typeface="Tahoma"/>
              </a:rPr>
              <a:t>low</a:t>
            </a:r>
            <a:r>
              <a:rPr lang="en-US" dirty="0" smtClean="0">
                <a:solidFill>
                  <a:srgbClr val="004D26"/>
                </a:solidFill>
                <a:latin typeface="Tahoma"/>
              </a:rPr>
              <a:t>-cost</a:t>
            </a:r>
          </a:p>
          <a:p>
            <a:pPr algn="ctr"/>
            <a:r>
              <a:rPr lang="en-US" dirty="0" smtClean="0">
                <a:solidFill>
                  <a:srgbClr val="8C0000"/>
                </a:solidFill>
                <a:latin typeface="Tahoma"/>
              </a:rPr>
              <a:t>Slow, </a:t>
            </a:r>
            <a:r>
              <a:rPr lang="en-US" b="1" dirty="0" smtClean="0">
                <a:solidFill>
                  <a:srgbClr val="8C0000"/>
                </a:solidFill>
                <a:latin typeface="Tahoma"/>
              </a:rPr>
              <a:t>wears out, </a:t>
            </a:r>
            <a:r>
              <a:rPr lang="en-US" dirty="0" smtClean="0">
                <a:solidFill>
                  <a:srgbClr val="8C0000"/>
                </a:solidFill>
                <a:latin typeface="Tahoma"/>
              </a:rPr>
              <a:t>high active energy</a:t>
            </a:r>
            <a:endParaRPr lang="en-US" dirty="0">
              <a:solidFill>
                <a:srgbClr val="8C0000"/>
              </a:solidFill>
              <a:latin typeface="Tahoma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4113004" y="3140968"/>
            <a:ext cx="327366" cy="0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792298" y="2045549"/>
            <a:ext cx="735381" cy="5040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303030"/>
                </a:solidFill>
                <a:latin typeface="Tahoma"/>
              </a:rPr>
              <a:t>PCM Ctrl</a:t>
            </a:r>
            <a:endParaRPr lang="en-US" dirty="0">
              <a:solidFill>
                <a:srgbClr val="303030"/>
              </a:solidFill>
              <a:latin typeface="Tahoma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4113004" y="2564904"/>
            <a:ext cx="0" cy="539778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44847" y="2353804"/>
            <a:ext cx="782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03030"/>
                </a:solidFill>
                <a:latin typeface="Tahoma"/>
              </a:rPr>
              <a:t>DRAM</a:t>
            </a:r>
            <a:endParaRPr lang="en-US" dirty="0">
              <a:solidFill>
                <a:srgbClr val="303030"/>
              </a:solidFill>
              <a:latin typeface="Tahom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76146" y="2364939"/>
            <a:ext cx="3471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03030"/>
                </a:solidFill>
                <a:latin typeface="Tahoma"/>
              </a:rPr>
              <a:t>Phase Change Memory (or Tech. X)</a:t>
            </a:r>
            <a:endParaRPr lang="en-US" dirty="0">
              <a:solidFill>
                <a:srgbClr val="303030"/>
              </a:solidFill>
              <a:latin typeface="Tahom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9985" y="4365104"/>
            <a:ext cx="81612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00"/>
                </a:solidFill>
                <a:latin typeface="Tahoma"/>
              </a:rPr>
              <a:t>Hardware/software manage data allocation and movement </a:t>
            </a:r>
            <a:endParaRPr lang="en-US" sz="2400" dirty="0">
              <a:solidFill>
                <a:srgbClr val="000000"/>
              </a:solidFill>
              <a:latin typeface="Tahoma"/>
            </a:endParaRPr>
          </a:p>
          <a:p>
            <a:pPr algn="ctr"/>
            <a:r>
              <a:rPr lang="en-US" sz="2400" dirty="0">
                <a:solidFill>
                  <a:srgbClr val="008000"/>
                </a:solidFill>
                <a:latin typeface="Tahoma"/>
              </a:rPr>
              <a:t>t</a:t>
            </a:r>
            <a:r>
              <a:rPr lang="en-US" sz="2400" dirty="0" smtClean="0">
                <a:solidFill>
                  <a:srgbClr val="008000"/>
                </a:solidFill>
                <a:latin typeface="Tahoma"/>
              </a:rPr>
              <a:t>o achieve the best of multiple technologies</a:t>
            </a:r>
          </a:p>
        </p:txBody>
      </p:sp>
      <p:sp>
        <p:nvSpPr>
          <p:cNvPr id="16" name="AutoShape 25"/>
          <p:cNvSpPr>
            <a:spLocks noChangeArrowheads="1"/>
          </p:cNvSpPr>
          <p:nvPr/>
        </p:nvSpPr>
        <p:spPr bwMode="auto">
          <a:xfrm>
            <a:off x="1199169" y="1905287"/>
            <a:ext cx="2557463" cy="2231901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17" name="AutoShape 25"/>
          <p:cNvSpPr>
            <a:spLocks noChangeArrowheads="1"/>
          </p:cNvSpPr>
          <p:nvPr/>
        </p:nvSpPr>
        <p:spPr bwMode="auto">
          <a:xfrm>
            <a:off x="3923928" y="1916832"/>
            <a:ext cx="4968552" cy="2231901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0677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79500"/>
            <a:ext cx="8801100" cy="5046663"/>
          </a:xfrm>
        </p:spPr>
        <p:txBody>
          <a:bodyPr/>
          <a:lstStyle/>
          <a:p>
            <a:r>
              <a:rPr lang="en-US" dirty="0">
                <a:latin typeface="Tahoma" charset="0"/>
              </a:rPr>
              <a:t>Problem: Memory interference is uncontrolled </a:t>
            </a:r>
            <a:r>
              <a:rPr lang="en-US" dirty="0">
                <a:latin typeface="Tahoma" charset="0"/>
                <a:sym typeface="Wingdings" charset="0"/>
              </a:rPr>
              <a:t> uncontrollable, </a:t>
            </a:r>
            <a:r>
              <a:rPr lang="en-US" dirty="0" smtClean="0">
                <a:latin typeface="Tahoma" charset="0"/>
                <a:sym typeface="Wingdings" charset="0"/>
              </a:rPr>
              <a:t>unpredictable, vulnerable </a:t>
            </a:r>
            <a:r>
              <a:rPr lang="en-US" dirty="0">
                <a:latin typeface="Tahoma" charset="0"/>
                <a:sym typeface="Wingdings" charset="0"/>
              </a:rPr>
              <a:t>system</a:t>
            </a:r>
            <a:endParaRPr lang="en-US" dirty="0">
              <a:latin typeface="Tahoma" charset="0"/>
            </a:endParaRPr>
          </a:p>
          <a:p>
            <a:endParaRPr lang="en-US" sz="1800" dirty="0">
              <a:latin typeface="Tahoma" charset="0"/>
            </a:endParaRPr>
          </a:p>
          <a:p>
            <a:r>
              <a:rPr lang="en-US" dirty="0">
                <a:latin typeface="Tahoma" charset="0"/>
              </a:rPr>
              <a:t>Goal: We need to control it </a:t>
            </a:r>
            <a:r>
              <a:rPr lang="en-US" dirty="0">
                <a:latin typeface="Tahoma" charset="0"/>
                <a:sym typeface="Wingdings" charset="0"/>
              </a:rPr>
              <a:t> Design a QoS-aware system </a:t>
            </a:r>
          </a:p>
          <a:p>
            <a:endParaRPr lang="en-US" sz="1800" dirty="0">
              <a:latin typeface="Tahoma" charset="0"/>
              <a:sym typeface="Wingdings" charset="0"/>
            </a:endParaRPr>
          </a:p>
          <a:p>
            <a:r>
              <a:rPr lang="en-US" dirty="0">
                <a:latin typeface="Tahoma" charset="0"/>
                <a:sym typeface="Wingdings" charset="0"/>
              </a:rPr>
              <a:t>Solution: </a:t>
            </a:r>
            <a:r>
              <a:rPr lang="en-US" dirty="0">
                <a:solidFill>
                  <a:srgbClr val="0000FF"/>
                </a:solidFill>
                <a:latin typeface="Tahoma" charset="0"/>
                <a:sym typeface="Wingdings" charset="0"/>
              </a:rPr>
              <a:t>Hardware/software cooperative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sym typeface="Wingdings" charset="0"/>
              </a:rPr>
              <a:t>memory QoS</a:t>
            </a:r>
            <a:endParaRPr lang="en-US" dirty="0">
              <a:solidFill>
                <a:srgbClr val="0000FF"/>
              </a:solidFill>
              <a:latin typeface="Tahoma" charset="0"/>
              <a:sym typeface="Wingdings" charset="0"/>
            </a:endParaRPr>
          </a:p>
          <a:p>
            <a:pPr lvl="1"/>
            <a:r>
              <a:rPr lang="en-US" dirty="0">
                <a:latin typeface="Tahoma" charset="0"/>
                <a:ea typeface="ＭＳ Ｐゴシック" charset="0"/>
                <a:sym typeface="Wingdings" charset="0"/>
              </a:rPr>
              <a:t>Hardware </a:t>
            </a:r>
            <a:r>
              <a:rPr lang="en-US" dirty="0" smtClean="0">
                <a:latin typeface="Tahoma" charset="0"/>
                <a:ea typeface="ＭＳ Ｐゴシック" charset="0"/>
                <a:sym typeface="Wingdings" charset="0"/>
              </a:rPr>
              <a:t>designed </a:t>
            </a:r>
            <a:r>
              <a:rPr lang="en-US" dirty="0">
                <a:latin typeface="Tahoma" charset="0"/>
                <a:ea typeface="ＭＳ Ｐゴシック" charset="0"/>
                <a:sym typeface="Wingdings" charset="0"/>
              </a:rPr>
              <a:t>to provide a configurable fairness substrate </a:t>
            </a:r>
          </a:p>
          <a:p>
            <a:pPr lvl="2"/>
            <a:r>
              <a:rPr lang="en-US" sz="1800" dirty="0">
                <a:latin typeface="Tahoma" charset="0"/>
                <a:ea typeface="ＭＳ Ｐゴシック" charset="0"/>
                <a:sym typeface="Wingdings" charset="0"/>
              </a:rPr>
              <a:t>Application-aware memory scheduling, partitioning, throttling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sym typeface="Wingdings" charset="0"/>
              </a:rPr>
              <a:t>Software designed to configure the resources to satisfy different QoS </a:t>
            </a:r>
            <a:r>
              <a:rPr lang="en-US" dirty="0" smtClean="0">
                <a:latin typeface="Tahoma" charset="0"/>
                <a:ea typeface="ＭＳ Ｐゴシック" charset="0"/>
                <a:sym typeface="Wingdings" charset="0"/>
              </a:rPr>
              <a:t>goals</a:t>
            </a:r>
          </a:p>
          <a:p>
            <a:pPr lvl="1"/>
            <a:endParaRPr lang="en-US" dirty="0">
              <a:latin typeface="Tahoma" charset="0"/>
              <a:ea typeface="ＭＳ Ｐゴシック" charset="0"/>
              <a:sym typeface="Wingdings" charset="0"/>
            </a:endParaRPr>
          </a:p>
          <a:p>
            <a:pPr lvl="1"/>
            <a:r>
              <a:rPr lang="en-US" dirty="0">
                <a:latin typeface="Tahoma" charset="0"/>
                <a:ea typeface="ＭＳ Ｐゴシック" charset="0"/>
                <a:sym typeface="Wingdings" charset="0"/>
              </a:rPr>
              <a:t>E.g.,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sym typeface="Wingdings" charset="0"/>
              </a:rPr>
              <a:t>fair, programmable memory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sym typeface="Wingdings" charset="0"/>
              </a:rPr>
              <a:t>controllers and on-chip networks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sym typeface="Wingdings" charset="0"/>
              </a:rPr>
              <a:t>provide QoS and predictable performance </a:t>
            </a:r>
            <a:endParaRPr lang="en-US" dirty="0" smtClean="0">
              <a:solidFill>
                <a:srgbClr val="0000FF"/>
              </a:solidFill>
              <a:latin typeface="Tahoma" charset="0"/>
              <a:ea typeface="ＭＳ Ｐゴシック" charset="0"/>
              <a:sym typeface="Wingdings" charset="0"/>
            </a:endParaRPr>
          </a:p>
          <a:p>
            <a:pPr marL="344487" lvl="1" indent="0">
              <a:buNone/>
            </a:pPr>
            <a:r>
              <a:rPr lang="en-US" sz="1600" b="1" dirty="0">
                <a:solidFill>
                  <a:srgbClr val="2C6123"/>
                </a:solidFill>
                <a:latin typeface="Tahoma" charset="0"/>
                <a:ea typeface="ＭＳ Ｐゴシック" charset="0"/>
                <a:sym typeface="Wingdings" charset="0"/>
              </a:rPr>
              <a:t> </a:t>
            </a:r>
            <a:r>
              <a:rPr lang="en-US" sz="1600" b="1" dirty="0" smtClean="0">
                <a:solidFill>
                  <a:srgbClr val="2C6123"/>
                </a:solidFill>
                <a:latin typeface="Tahoma" charset="0"/>
                <a:ea typeface="ＭＳ Ｐゴシック" charset="0"/>
                <a:sym typeface="Wingdings" charset="0"/>
              </a:rPr>
              <a:t>     [</a:t>
            </a:r>
            <a:r>
              <a:rPr lang="en-US" sz="1600" b="1" dirty="0">
                <a:solidFill>
                  <a:srgbClr val="2C6123"/>
                </a:solidFill>
                <a:latin typeface="Tahoma" charset="0"/>
                <a:ea typeface="ＭＳ Ｐゴシック" charset="0"/>
                <a:sym typeface="Wingdings" charset="0"/>
              </a:rPr>
              <a:t>2007-</a:t>
            </a:r>
            <a:r>
              <a:rPr lang="en-US" sz="1600" b="1" dirty="0" smtClean="0">
                <a:solidFill>
                  <a:srgbClr val="2C6123"/>
                </a:solidFill>
                <a:latin typeface="Tahoma" charset="0"/>
                <a:ea typeface="ＭＳ Ｐゴシック" charset="0"/>
                <a:sym typeface="Wingdings" charset="0"/>
              </a:rPr>
              <a:t>2012, </a:t>
            </a:r>
            <a:r>
              <a:rPr lang="en-US" sz="1600" b="1" dirty="0">
                <a:solidFill>
                  <a:srgbClr val="2C6123"/>
                </a:solidFill>
                <a:latin typeface="Tahoma" charset="0"/>
                <a:ea typeface="ＭＳ Ｐゴシック" charset="0"/>
                <a:sym typeface="Wingdings" charset="0"/>
              </a:rPr>
              <a:t>Top Picks’</a:t>
            </a:r>
            <a:r>
              <a:rPr lang="en-US" sz="1600" b="1" dirty="0" smtClean="0">
                <a:solidFill>
                  <a:srgbClr val="2C6123"/>
                </a:solidFill>
                <a:latin typeface="Tahoma" charset="0"/>
                <a:ea typeface="ＭＳ Ｐゴシック" charset="0"/>
                <a:sym typeface="Wingdings" charset="0"/>
              </a:rPr>
              <a:t>09,’11a,’11b,’12]</a:t>
            </a:r>
            <a:endParaRPr lang="en-US" sz="1600" b="1" dirty="0">
              <a:solidFill>
                <a:srgbClr val="2C6123"/>
              </a:solidFill>
              <a:latin typeface="Tahoma" charset="0"/>
              <a:ea typeface="ＭＳ Ｐゴシック" charset="0"/>
              <a:sym typeface="Wingdings" charset="0"/>
            </a:endParaRPr>
          </a:p>
          <a:p>
            <a:endParaRPr lang="en-US" dirty="0">
              <a:latin typeface="Tahoma" charset="0"/>
              <a:sym typeface="Wingdings" charset="0"/>
            </a:endParaRPr>
          </a:p>
          <a:p>
            <a:endParaRPr lang="en-US" dirty="0">
              <a:latin typeface="Tahoma" charset="0"/>
            </a:endParaRPr>
          </a:p>
        </p:txBody>
      </p:sp>
      <p:sp>
        <p:nvSpPr>
          <p:cNvPr id="20482" name="Title 3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 smtClean="0">
                <a:latin typeface="Garamond" charset="0"/>
              </a:rPr>
              <a:t>An Orthogonal Issue: Memory Interference</a:t>
            </a:r>
            <a:endParaRPr lang="en-US" dirty="0"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72999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Agenda for </a:t>
            </a:r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Topic 1 (DRAM Scaling)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What Will You Learn in This Course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Main Memory Basics (with a Focus on DRAM)</a:t>
            </a:r>
          </a:p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Major Trends Affecting Main Memory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DRAM Scaling Problem and Solution Directions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Solution Direction 1: System-DRAM Co-Design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Ongoing Research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Summary</a:t>
            </a:r>
          </a:p>
          <a:p>
            <a:pPr eaLnBrk="1" hangingPunct="1"/>
            <a:endParaRPr lang="en-US" dirty="0" smtClean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latin typeface="Garamond" charset="0"/>
              </a:rPr>
              <a:pPr eaLnBrk="1" hangingPunct="1"/>
              <a:t>17</a:t>
            </a:fld>
            <a:endParaRPr lang="en-US" sz="1600"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92799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What Will You </a:t>
            </a:r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Learn in This Course?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Scalable Many-Core Memory Systems </a:t>
            </a:r>
            <a:endParaRPr lang="en-US" dirty="0" smtClean="0">
              <a:solidFill>
                <a:srgbClr val="0000FF"/>
              </a:solidFill>
            </a:endParaRPr>
          </a:p>
          <a:p>
            <a:pPr lvl="1"/>
            <a:r>
              <a:rPr lang="en-US" dirty="0" smtClean="0"/>
              <a:t>July 15-19</a:t>
            </a:r>
            <a:r>
              <a:rPr lang="en-US" smtClean="0"/>
              <a:t>, 2013</a:t>
            </a:r>
          </a:p>
          <a:p>
            <a:pPr lvl="1"/>
            <a:endParaRPr lang="en-US" sz="2300" dirty="0" smtClean="0">
              <a:latin typeface="Tahoma" charset="0"/>
              <a:ea typeface="ＭＳ Ｐゴシック" charset="0"/>
            </a:endParaRPr>
          </a:p>
          <a:p>
            <a:r>
              <a:rPr lang="en-US" sz="2300" dirty="0" smtClean="0">
                <a:latin typeface="Tahoma" charset="0"/>
                <a:ea typeface="ＭＳ Ｐゴシック" charset="0"/>
              </a:rPr>
              <a:t>Topic 1: Main memory basics, DRAM scaling</a:t>
            </a:r>
          </a:p>
          <a:p>
            <a:r>
              <a:rPr lang="en-US" sz="2300" dirty="0" smtClean="0">
                <a:latin typeface="Tahoma" charset="0"/>
                <a:ea typeface="ＭＳ Ｐゴシック" charset="0"/>
              </a:rPr>
              <a:t>Topic 2: Emerging memory technologies and hybrid memories</a:t>
            </a:r>
            <a:endParaRPr lang="en-US" dirty="0">
              <a:latin typeface="Tahoma" charset="0"/>
              <a:ea typeface="ＭＳ Ｐゴシック" charset="0"/>
            </a:endParaRPr>
          </a:p>
          <a:p>
            <a:r>
              <a:rPr lang="en-US" sz="2300" dirty="0" smtClean="0">
                <a:latin typeface="Tahoma" charset="0"/>
                <a:ea typeface="ＭＳ Ｐゴシック" charset="0"/>
              </a:rPr>
              <a:t>Topic 3: Main memory interference and QoS </a:t>
            </a:r>
          </a:p>
          <a:p>
            <a:r>
              <a:rPr lang="en-US" sz="2300" dirty="0" smtClean="0">
                <a:latin typeface="Tahoma" charset="0"/>
                <a:ea typeface="ＭＳ Ｐゴシック" charset="0"/>
              </a:rPr>
              <a:t>Topic 4 (unlikely): Cache management </a:t>
            </a:r>
          </a:p>
          <a:p>
            <a:r>
              <a:rPr lang="en-US" sz="2300" dirty="0" smtClean="0">
                <a:latin typeface="Tahoma" charset="0"/>
                <a:ea typeface="ＭＳ Ｐゴシック" charset="0"/>
              </a:rPr>
              <a:t>Topic 5 (unlikely): Interconnects</a:t>
            </a:r>
          </a:p>
          <a:p>
            <a:endParaRPr lang="en-US" dirty="0" smtClean="0">
              <a:latin typeface="Tahoma" charset="0"/>
              <a:ea typeface="ＭＳ Ｐゴシック" charset="0"/>
            </a:endParaRPr>
          </a:p>
          <a:p>
            <a:r>
              <a:rPr lang="en-US" dirty="0" smtClean="0">
                <a:latin typeface="Tahoma" charset="0"/>
                <a:ea typeface="ＭＳ Ｐゴシック" charset="0"/>
              </a:rPr>
              <a:t>Major Overview Reading:</a:t>
            </a:r>
          </a:p>
          <a:p>
            <a:pPr lvl="1"/>
            <a:r>
              <a:rPr lang="en-US" dirty="0" smtClean="0">
                <a:latin typeface="Tahoma" charset="0"/>
                <a:ea typeface="ＭＳ Ｐゴシック" charset="0"/>
              </a:rPr>
              <a:t>Mutlu, “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Memory Scaling: A Systems Architecture Perspective</a:t>
            </a:r>
            <a:r>
              <a:rPr lang="en-US" dirty="0" smtClean="0">
                <a:latin typeface="Tahoma" charset="0"/>
                <a:ea typeface="ＭＳ Ｐゴシック" charset="0"/>
              </a:rPr>
              <a:t>,” IMW 2013.</a:t>
            </a: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A81F1D4-7954-BD41-94E6-A5D63847144D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18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6745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Course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5123656"/>
          </a:xfrm>
        </p:spPr>
        <p:txBody>
          <a:bodyPr/>
          <a:lstStyle/>
          <a:p>
            <a:r>
              <a:rPr lang="en-US" dirty="0" smtClean="0"/>
              <a:t>Will cover many problems and potential solutions related to the design of memory systems in the many core era</a:t>
            </a:r>
          </a:p>
          <a:p>
            <a:endParaRPr lang="en-US" dirty="0"/>
          </a:p>
          <a:p>
            <a:r>
              <a:rPr lang="en-US" dirty="0" smtClean="0"/>
              <a:t>The design of the memory system poses many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Difficult research and engineering problems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I</a:t>
            </a:r>
            <a:r>
              <a:rPr lang="en-US" dirty="0" smtClean="0">
                <a:solidFill>
                  <a:srgbClr val="0000FF"/>
                </a:solidFill>
              </a:rPr>
              <a:t>mportant fundamental problems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Industry-relevant problems</a:t>
            </a:r>
          </a:p>
          <a:p>
            <a:pPr lvl="1"/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Many creative and insightful solutions are needed </a:t>
            </a:r>
            <a:r>
              <a:rPr lang="en-US" dirty="0" smtClean="0"/>
              <a:t>to solve these problems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Goal: Acquire the basics to develop such solutions (by covering fundamentals and cutting edge research)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19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862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4744"/>
            <a:ext cx="8610600" cy="5123656"/>
          </a:xfrm>
        </p:spPr>
        <p:txBody>
          <a:bodyPr/>
          <a:lstStyle/>
          <a:p>
            <a:r>
              <a:rPr lang="en-US" dirty="0" smtClean="0"/>
              <a:t>My Contact Information</a:t>
            </a:r>
          </a:p>
          <a:p>
            <a:pPr lvl="1"/>
            <a:r>
              <a:rPr lang="en-US" dirty="0" smtClean="0"/>
              <a:t>Onur Mutlu</a:t>
            </a:r>
          </a:p>
          <a:p>
            <a:pPr lvl="1"/>
            <a:r>
              <a:rPr lang="en-US" dirty="0" smtClean="0">
                <a:hlinkClick r:id="rId2"/>
              </a:rPr>
              <a:t>onur@cmu.edu</a:t>
            </a:r>
            <a:endParaRPr lang="en-US" dirty="0" smtClean="0"/>
          </a:p>
          <a:p>
            <a:pPr lvl="1"/>
            <a:r>
              <a:rPr lang="en-US" dirty="0">
                <a:hlinkClick r:id="rId3"/>
              </a:rPr>
              <a:t>http://users.ece.cmu.edu/~</a:t>
            </a:r>
            <a:r>
              <a:rPr lang="en-US" dirty="0" smtClean="0">
                <a:hlinkClick r:id="rId3"/>
              </a:rPr>
              <a:t>omutlu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+1-512-658-0891 (my cell phone)</a:t>
            </a:r>
          </a:p>
          <a:p>
            <a:pPr lvl="1"/>
            <a:r>
              <a:rPr lang="en-US" dirty="0"/>
              <a:t>Find me </a:t>
            </a:r>
            <a:r>
              <a:rPr lang="en-US" dirty="0" smtClean="0"/>
              <a:t>during </a:t>
            </a:r>
            <a:r>
              <a:rPr lang="en-US" dirty="0"/>
              <a:t>breaks and/or email any time.</a:t>
            </a:r>
          </a:p>
          <a:p>
            <a:pPr lvl="1"/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Website for Course Slides and Papers</a:t>
            </a:r>
          </a:p>
          <a:p>
            <a:pPr lvl="1"/>
            <a:r>
              <a:rPr lang="en-US" dirty="0">
                <a:hlinkClick r:id="rId4"/>
              </a:rPr>
              <a:t>http://users.ece.cmu.edu/~omutlu/acaces2013-</a:t>
            </a:r>
            <a:r>
              <a:rPr lang="en-US" dirty="0" smtClean="0">
                <a:hlinkClick r:id="rId4"/>
              </a:rPr>
              <a:t>memory.html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://users.ece.cmu.edu/~omutlu</a:t>
            </a:r>
            <a:r>
              <a:rPr lang="en-US" dirty="0"/>
              <a:t>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20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32235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66713" y="1833563"/>
            <a:ext cx="8428037" cy="822325"/>
          </a:xfrm>
        </p:spPr>
        <p:txBody>
          <a:bodyPr/>
          <a:lstStyle/>
          <a:p>
            <a:pPr algn="ctr" eaLnBrk="1" hangingPunct="1"/>
            <a:r>
              <a:rPr lang="en-US" sz="4000" dirty="0" smtClean="0">
                <a:latin typeface="Garamond" charset="0"/>
              </a:rPr>
              <a:t>Readings and Videos</a:t>
            </a:r>
            <a:endParaRPr lang="en-US" sz="4000" dirty="0">
              <a:latin typeface="Garamond" charset="0"/>
            </a:endParaRPr>
          </a:p>
        </p:txBody>
      </p:sp>
      <p:sp>
        <p:nvSpPr>
          <p:cNvPr id="7475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4778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97527"/>
            <a:ext cx="8928992" cy="5193723"/>
          </a:xfrm>
        </p:spPr>
        <p:txBody>
          <a:bodyPr/>
          <a:lstStyle/>
          <a:p>
            <a:pPr marL="342900" lvl="1" indent="-342900">
              <a:buClr>
                <a:schemeClr val="accent1"/>
              </a:buClr>
              <a:buSzPct val="65000"/>
              <a:buFont typeface="Wingdings" charset="0"/>
              <a:buChar char="n"/>
            </a:pPr>
            <a:r>
              <a:rPr lang="en-US" sz="2400" dirty="0">
                <a:latin typeface="Tahoma" charset="0"/>
                <a:ea typeface="ＭＳ Ｐゴシック" charset="0"/>
              </a:rPr>
              <a:t>Mutlu, “</a:t>
            </a:r>
            <a:r>
              <a:rPr lang="en-US" sz="2400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Memory Scaling: A Systems Architecture Perspective</a:t>
            </a:r>
            <a:r>
              <a:rPr lang="en-US" sz="2400" dirty="0">
                <a:latin typeface="Tahoma" charset="0"/>
                <a:ea typeface="ＭＳ Ｐゴシック" charset="0"/>
              </a:rPr>
              <a:t>,” IMW 2013.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u="sng" dirty="0"/>
              <a:t>Onur Mutlu</a:t>
            </a:r>
            <a:r>
              <a:rPr lang="en-US" dirty="0"/>
              <a:t>,</a:t>
            </a:r>
            <a:br>
              <a:rPr lang="en-US" dirty="0"/>
            </a:br>
            <a:r>
              <a:rPr lang="en-US" b="1" dirty="0">
                <a:hlinkClick r:id="rId2"/>
              </a:rPr>
              <a:t>"Memory Scaling: A Systems Architecture Perspective"</a:t>
            </a:r>
            <a:r>
              <a:rPr lang="en-US" dirty="0"/>
              <a:t/>
            </a:r>
            <a:br>
              <a:rPr lang="en-US" dirty="0"/>
            </a:br>
            <a:r>
              <a:rPr lang="en-US" i="1" dirty="0"/>
              <a:t>Proceedings of the </a:t>
            </a:r>
            <a:r>
              <a:rPr lang="en-US" i="1" dirty="0">
                <a:hlinkClick r:id="rId3"/>
              </a:rPr>
              <a:t>5th International Memory Workshop</a:t>
            </a:r>
            <a:r>
              <a:rPr lang="en-US" i="1" dirty="0"/>
              <a:t> (</a:t>
            </a:r>
            <a:r>
              <a:rPr lang="en-US" b="1" i="1" dirty="0"/>
              <a:t>IMW</a:t>
            </a:r>
            <a:r>
              <a:rPr lang="en-US" i="1" dirty="0"/>
              <a:t>)</a:t>
            </a:r>
            <a:r>
              <a:rPr lang="en-US" dirty="0"/>
              <a:t>, Monterey, CA, May 2013. </a:t>
            </a:r>
            <a:r>
              <a:rPr lang="en-US" dirty="0">
                <a:hlinkClick r:id="rId4"/>
              </a:rPr>
              <a:t>Slides (pptx)</a:t>
            </a:r>
            <a:r>
              <a:rPr lang="en-US" dirty="0"/>
              <a:t> </a:t>
            </a:r>
            <a:r>
              <a:rPr lang="en-US" dirty="0">
                <a:hlinkClick r:id="rId5"/>
              </a:rPr>
              <a:t>(pdf)</a:t>
            </a:r>
            <a:r>
              <a:rPr lang="en-US" dirty="0"/>
              <a:t>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5B7879-3FBA-B54E-968A-FC666650947C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93163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Slides (Longer Versions)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/>
              <a:t>Topic </a:t>
            </a:r>
            <a:r>
              <a:rPr lang="en-US" sz="2200" dirty="0"/>
              <a:t>1: DRAM Basics and DRAM Scaling</a:t>
            </a:r>
          </a:p>
          <a:p>
            <a:pPr lvl="1"/>
            <a:r>
              <a:rPr lang="en-US" sz="2000" u="sng" dirty="0">
                <a:hlinkClick r:id="rId2"/>
              </a:rPr>
              <a:t>http://users.ece.cmu.edu/~omutlu/pub/onur-ACACES2013-Topic1-dram-basics-and-scaling.pptx</a:t>
            </a:r>
          </a:p>
          <a:p>
            <a:pPr lvl="1"/>
            <a:r>
              <a:rPr lang="en-US" sz="2000" u="sng" dirty="0">
                <a:hlinkClick r:id="rId3"/>
              </a:rPr>
              <a:t>http://users.ece.cmu.edu/~omutlu/pub/onur-ACACES2013-Topic1-dram-basics-and-</a:t>
            </a:r>
            <a:r>
              <a:rPr lang="en-US" sz="2000" u="sng" dirty="0" smtClean="0">
                <a:hlinkClick r:id="rId3"/>
              </a:rPr>
              <a:t>scaling.pdf</a:t>
            </a:r>
            <a:endParaRPr lang="en-US" sz="2000" u="sng" dirty="0" smtClean="0"/>
          </a:p>
          <a:p>
            <a:pPr lvl="1"/>
            <a:endParaRPr lang="en-US" sz="800" u="sng" dirty="0"/>
          </a:p>
          <a:p>
            <a:r>
              <a:rPr lang="en-US" sz="2200" dirty="0"/>
              <a:t>Topic 2: Emerging Technologies and Hybrid Memories</a:t>
            </a:r>
          </a:p>
          <a:p>
            <a:pPr lvl="1"/>
            <a:r>
              <a:rPr lang="en-US" sz="2000" u="sng" dirty="0">
                <a:hlinkClick r:id="rId4"/>
              </a:rPr>
              <a:t>http://users.ece.cmu.edu/~omutlu/pub/onur-ACACES2013-Topic2-emerging-and-hybrid-memory-technologies.pptx</a:t>
            </a:r>
          </a:p>
          <a:p>
            <a:pPr lvl="1"/>
            <a:r>
              <a:rPr lang="en-US" sz="2000" u="sng" dirty="0">
                <a:hlinkClick r:id="rId5"/>
              </a:rPr>
              <a:t>http://users.ece.cmu.edu/~omutlu/pub/onur-ACACES2013-Topic2-emerging-and-hybrid-memory-</a:t>
            </a:r>
            <a:r>
              <a:rPr lang="en-US" sz="2000" u="sng" dirty="0" smtClean="0">
                <a:hlinkClick r:id="rId5"/>
              </a:rPr>
              <a:t>technologies.pdf</a:t>
            </a:r>
            <a:endParaRPr lang="en-US" sz="2000" u="sng" dirty="0" smtClean="0"/>
          </a:p>
          <a:p>
            <a:pPr lvl="1"/>
            <a:endParaRPr lang="en-US" sz="800" u="sng" dirty="0"/>
          </a:p>
          <a:p>
            <a:r>
              <a:rPr lang="en-US" sz="2200" dirty="0"/>
              <a:t>Topic 3: Memory Interference and QoS-Aware Memory Systems</a:t>
            </a:r>
          </a:p>
          <a:p>
            <a:pPr lvl="1"/>
            <a:r>
              <a:rPr lang="en-US" sz="2000" u="sng" dirty="0">
                <a:hlinkClick r:id="rId6"/>
              </a:rPr>
              <a:t>http://users.ece.cmu.edu/~omutlu/pub/onur-ACACES2013-Topic3-memory-qos.pptx</a:t>
            </a:r>
          </a:p>
          <a:p>
            <a:pPr lvl="1"/>
            <a:r>
              <a:rPr lang="en-US" sz="2000" u="sng" dirty="0">
                <a:hlinkClick r:id="rId7"/>
              </a:rPr>
              <a:t>http://users.ece.cmu.edu/~omutlu/pub/onur-ACACES2013-Topic3-memory-qos.pdf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5B7879-3FBA-B54E-968A-FC666650947C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784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Lecture Videos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Memory Hierarchy (and Introduction to Caches)</a:t>
            </a:r>
          </a:p>
          <a:p>
            <a:pPr lvl="1"/>
            <a:r>
              <a:rPr lang="en-US" sz="1800" dirty="0">
                <a:hlinkClick r:id="rId2"/>
              </a:rPr>
              <a:t>http://www.youtube.com/watch?v=JBdfZ5i21cs&amp;list=PL5PHm2jkkXmidJOd59REog9jDnPDTG6IJ&amp;index=</a:t>
            </a:r>
            <a:r>
              <a:rPr lang="en-US" sz="1800" dirty="0" smtClean="0">
                <a:hlinkClick r:id="rId2"/>
              </a:rPr>
              <a:t>22</a:t>
            </a:r>
            <a:endParaRPr lang="en-US" sz="600" dirty="0"/>
          </a:p>
          <a:p>
            <a:r>
              <a:rPr lang="en-US" sz="2000" dirty="0" smtClean="0"/>
              <a:t>Main Memory</a:t>
            </a:r>
          </a:p>
          <a:p>
            <a:pPr lvl="1"/>
            <a:r>
              <a:rPr lang="en-US" sz="1800" dirty="0">
                <a:hlinkClick r:id="rId3"/>
              </a:rPr>
              <a:t>http://www.youtube.com/watch?v=ZLCy3pG7Rc0&amp;list=PL5PHm2jkkXmidJOd59REog9jDnPDTG6IJ&amp;index=</a:t>
            </a:r>
            <a:r>
              <a:rPr lang="en-US" sz="1800" dirty="0" smtClean="0">
                <a:hlinkClick r:id="rId3"/>
              </a:rPr>
              <a:t>25</a:t>
            </a:r>
            <a:endParaRPr lang="en-US" sz="600" dirty="0"/>
          </a:p>
          <a:p>
            <a:r>
              <a:rPr lang="en-US" sz="2000" dirty="0" smtClean="0"/>
              <a:t>Memory Controllers, Memory Scheduling, Memory QoS</a:t>
            </a:r>
          </a:p>
          <a:p>
            <a:pPr lvl="1"/>
            <a:r>
              <a:rPr lang="en-US" sz="1800" dirty="0">
                <a:hlinkClick r:id="rId4"/>
              </a:rPr>
              <a:t>http://www.youtube.com/watch?v=ZSotvL3WXmA&amp;list=PL5PHm2jkkXmidJOd59REog9jDnPDTG6IJ&amp;index=</a:t>
            </a:r>
            <a:r>
              <a:rPr lang="en-US" sz="1800" dirty="0" smtClean="0">
                <a:hlinkClick r:id="rId4"/>
              </a:rPr>
              <a:t>26</a:t>
            </a:r>
            <a:endParaRPr lang="en-US" sz="1800" dirty="0" smtClean="0"/>
          </a:p>
          <a:p>
            <a:pPr lvl="1"/>
            <a:r>
              <a:rPr lang="en-US" sz="1800" dirty="0">
                <a:hlinkClick r:id="rId5"/>
              </a:rPr>
              <a:t>http://www.youtube.com/watch?v=1xe2w3_NzmI&amp;list=PL5PHm2jkkXmidJOd59REog9jDnPDTG6IJ&amp;index=</a:t>
            </a:r>
            <a:r>
              <a:rPr lang="en-US" sz="1800" dirty="0" smtClean="0">
                <a:hlinkClick r:id="rId5"/>
              </a:rPr>
              <a:t>27</a:t>
            </a:r>
            <a:endParaRPr lang="en-US" sz="600" dirty="0"/>
          </a:p>
          <a:p>
            <a:r>
              <a:rPr lang="en-US" sz="2000" dirty="0" smtClean="0"/>
              <a:t>Emerging Memory Technologies</a:t>
            </a:r>
          </a:p>
          <a:p>
            <a:pPr lvl="1"/>
            <a:r>
              <a:rPr lang="en-US" sz="1800" dirty="0">
                <a:hlinkClick r:id="rId6"/>
              </a:rPr>
              <a:t>http://www.youtube.com/watch?v=LzfOghMKyA0&amp;list=PL5PHm2jkkXmidJOd59REog9jDnPDTG6IJ&amp;index=</a:t>
            </a:r>
            <a:r>
              <a:rPr lang="en-US" sz="1800" dirty="0" smtClean="0">
                <a:hlinkClick r:id="rId6"/>
              </a:rPr>
              <a:t>35</a:t>
            </a:r>
            <a:endParaRPr lang="en-US" sz="1800" dirty="0" smtClean="0"/>
          </a:p>
          <a:p>
            <a:r>
              <a:rPr lang="en-US" sz="2000" dirty="0" smtClean="0"/>
              <a:t>Multiprocessor Correctness and Cache Coherence</a:t>
            </a:r>
          </a:p>
          <a:p>
            <a:pPr lvl="1"/>
            <a:r>
              <a:rPr lang="en-US" sz="1800" dirty="0">
                <a:hlinkClick r:id="rId7"/>
              </a:rPr>
              <a:t>http://www.youtube.com/watch?v=U-VZKMgItDM&amp;list=PL5PHm2jkkXmidJOd59REog9jDnPDTG6IJ&amp;index=</a:t>
            </a:r>
            <a:r>
              <a:rPr lang="en-US" sz="1800" dirty="0" smtClean="0">
                <a:hlinkClick r:id="rId7"/>
              </a:rPr>
              <a:t>32</a:t>
            </a:r>
            <a:endParaRPr lang="en-US" sz="1800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5B7879-3FBA-B54E-968A-FC666650947C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558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 for Topic 1 (DRAM Scaling)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000" dirty="0">
                <a:solidFill>
                  <a:srgbClr val="000000"/>
                </a:solidFill>
                <a:latin typeface="Tahoma" charset="0"/>
              </a:rPr>
              <a:t>Lee et al., “</a:t>
            </a:r>
            <a:r>
              <a:rPr lang="en-US" sz="2000" dirty="0">
                <a:solidFill>
                  <a:srgbClr val="0000FF"/>
                </a:solidFill>
                <a:latin typeface="Tahoma" charset="0"/>
              </a:rPr>
              <a:t>Tiered-Latency DRAM: A Low Latency and Low Cost DRAM Architecture</a:t>
            </a:r>
            <a:r>
              <a:rPr lang="en-US" sz="2000" dirty="0">
                <a:solidFill>
                  <a:srgbClr val="000000"/>
                </a:solidFill>
                <a:latin typeface="Tahoma" charset="0"/>
              </a:rPr>
              <a:t>,” HPCA 2013.</a:t>
            </a:r>
          </a:p>
          <a:p>
            <a:pPr eaLnBrk="1" hangingPunct="1"/>
            <a:r>
              <a:rPr lang="en-US" sz="2000" dirty="0" smtClean="0">
                <a:solidFill>
                  <a:srgbClr val="000000"/>
                </a:solidFill>
                <a:latin typeface="Tahoma" charset="0"/>
              </a:rPr>
              <a:t>Liu et al., </a:t>
            </a:r>
            <a:r>
              <a:rPr lang="en-US" sz="2000" dirty="0">
                <a:solidFill>
                  <a:srgbClr val="000000"/>
                </a:solidFill>
                <a:latin typeface="Tahoma" charset="0"/>
              </a:rPr>
              <a:t>“</a:t>
            </a:r>
            <a:r>
              <a:rPr lang="en-US" sz="2000" dirty="0">
                <a:solidFill>
                  <a:srgbClr val="0000FF"/>
                </a:solidFill>
                <a:latin typeface="Tahoma" charset="0"/>
              </a:rPr>
              <a:t>RAIDR: Retention-Aware Intelligent DRAM Refresh</a:t>
            </a:r>
            <a:r>
              <a:rPr lang="en-US" sz="2000" dirty="0">
                <a:solidFill>
                  <a:srgbClr val="000000"/>
                </a:solidFill>
                <a:latin typeface="Tahoma" charset="0"/>
              </a:rPr>
              <a:t>,” ISCA 2012.</a:t>
            </a:r>
          </a:p>
          <a:p>
            <a:pPr eaLnBrk="1" hangingPunct="1"/>
            <a:r>
              <a:rPr lang="en-US" sz="2000" dirty="0" smtClean="0">
                <a:solidFill>
                  <a:srgbClr val="000000"/>
                </a:solidFill>
                <a:latin typeface="Tahoma" charset="0"/>
              </a:rPr>
              <a:t>Kim et al., </a:t>
            </a:r>
            <a:r>
              <a:rPr lang="en-US" sz="2000" dirty="0">
                <a:solidFill>
                  <a:srgbClr val="000000"/>
                </a:solidFill>
                <a:latin typeface="Tahoma" charset="0"/>
              </a:rPr>
              <a:t>“</a:t>
            </a:r>
            <a:r>
              <a:rPr lang="en-US" sz="2000" dirty="0">
                <a:solidFill>
                  <a:srgbClr val="0000FF"/>
                </a:solidFill>
                <a:latin typeface="Tahoma" charset="0"/>
              </a:rPr>
              <a:t>A Case for Exploiting Subarray-Level Parallelism in DRAM</a:t>
            </a:r>
            <a:r>
              <a:rPr lang="en-US" sz="2000" dirty="0">
                <a:solidFill>
                  <a:srgbClr val="000000"/>
                </a:solidFill>
                <a:latin typeface="Tahoma" charset="0"/>
              </a:rPr>
              <a:t>,” ISCA 2012.</a:t>
            </a:r>
          </a:p>
          <a:p>
            <a:pPr eaLnBrk="1" hangingPunct="1"/>
            <a:r>
              <a:rPr lang="en-US" sz="2000" dirty="0" smtClean="0">
                <a:solidFill>
                  <a:srgbClr val="000000"/>
                </a:solidFill>
                <a:latin typeface="Tahoma" charset="0"/>
              </a:rPr>
              <a:t>Liu et al., </a:t>
            </a:r>
            <a:r>
              <a:rPr lang="en-US" sz="2000" dirty="0">
                <a:solidFill>
                  <a:srgbClr val="000000"/>
                </a:solidFill>
                <a:latin typeface="Tahoma" charset="0"/>
              </a:rPr>
              <a:t>“</a:t>
            </a:r>
            <a:r>
              <a:rPr lang="en-US" sz="2000" dirty="0">
                <a:solidFill>
                  <a:srgbClr val="0000FF"/>
                </a:solidFill>
                <a:latin typeface="Tahoma" charset="0"/>
              </a:rPr>
              <a:t>An Experimental Study of Data Retention Behavior in Modern DRAM </a:t>
            </a:r>
            <a:r>
              <a:rPr lang="en-US" sz="2000" dirty="0" smtClean="0">
                <a:solidFill>
                  <a:srgbClr val="0000FF"/>
                </a:solidFill>
                <a:latin typeface="Tahoma" charset="0"/>
              </a:rPr>
              <a:t>Devices</a:t>
            </a:r>
            <a:r>
              <a:rPr lang="en-US" sz="2000" dirty="0" smtClean="0">
                <a:solidFill>
                  <a:srgbClr val="000000"/>
                </a:solidFill>
                <a:latin typeface="Tahoma" charset="0"/>
              </a:rPr>
              <a:t>,” ISCA 2013</a:t>
            </a:r>
            <a:r>
              <a:rPr lang="en-US" sz="2000" dirty="0">
                <a:solidFill>
                  <a:srgbClr val="000000"/>
                </a:solidFill>
                <a:latin typeface="Tahoma" charset="0"/>
              </a:rPr>
              <a:t>.</a:t>
            </a:r>
          </a:p>
          <a:p>
            <a:r>
              <a:rPr lang="en-US" sz="2000" dirty="0" smtClean="0"/>
              <a:t>Seshadri et al., “</a:t>
            </a:r>
            <a:r>
              <a:rPr lang="en-US" sz="2000" dirty="0">
                <a:solidFill>
                  <a:srgbClr val="0000FF"/>
                </a:solidFill>
              </a:rPr>
              <a:t>RowClone: Fast and Efficient In-DRAM Copy and Initialization of Bulk </a:t>
            </a:r>
            <a:r>
              <a:rPr lang="en-US" sz="2000" dirty="0" smtClean="0">
                <a:solidFill>
                  <a:srgbClr val="0000FF"/>
                </a:solidFill>
              </a:rPr>
              <a:t>Data</a:t>
            </a:r>
            <a:r>
              <a:rPr lang="en-US" sz="2000" dirty="0" smtClean="0"/>
              <a:t>,” CMU CS Tech Report 2013.</a:t>
            </a:r>
          </a:p>
          <a:p>
            <a:r>
              <a:rPr lang="en-US" sz="2000" dirty="0" smtClean="0"/>
              <a:t>David et al., “</a:t>
            </a:r>
            <a:r>
              <a:rPr lang="en-US" sz="2000" dirty="0">
                <a:solidFill>
                  <a:srgbClr val="0000FF"/>
                </a:solidFill>
              </a:rPr>
              <a:t>Memory Power Management via Dynamic Voltage/Frequency </a:t>
            </a:r>
            <a:r>
              <a:rPr lang="en-US" sz="2000" dirty="0" smtClean="0">
                <a:solidFill>
                  <a:srgbClr val="0000FF"/>
                </a:solidFill>
              </a:rPr>
              <a:t>Scaling</a:t>
            </a:r>
            <a:r>
              <a:rPr lang="en-US" sz="2000" dirty="0" smtClean="0"/>
              <a:t>,” ICAC 2011. </a:t>
            </a:r>
          </a:p>
          <a:p>
            <a:r>
              <a:rPr lang="en-US" sz="2000" dirty="0" err="1"/>
              <a:t>Ipek</a:t>
            </a:r>
            <a:r>
              <a:rPr lang="en-US" sz="2000" dirty="0"/>
              <a:t> et al., “</a:t>
            </a:r>
            <a:r>
              <a:rPr lang="en-US" sz="2000" dirty="0">
                <a:solidFill>
                  <a:srgbClr val="0000FF"/>
                </a:solidFill>
              </a:rPr>
              <a:t>Self Optimizing Memory Controllers: A Reinforcement Learning Approach</a:t>
            </a:r>
            <a:r>
              <a:rPr lang="en-US" sz="2000" dirty="0"/>
              <a:t>,” ISCA 2008.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5B7879-3FBA-B54E-968A-FC666650947C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21613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400" dirty="0" smtClean="0"/>
              <a:t>Readings for Topic 2 (Emerging Technologies) 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CC9900"/>
              </a:buClr>
            </a:pPr>
            <a:r>
              <a:rPr lang="en-US" sz="2000" dirty="0">
                <a:solidFill>
                  <a:srgbClr val="000000"/>
                </a:solidFill>
                <a:latin typeface="Tahoma" charset="0"/>
              </a:rPr>
              <a:t>Lee, </a:t>
            </a:r>
            <a:r>
              <a:rPr lang="en-US" sz="2000" dirty="0" err="1">
                <a:solidFill>
                  <a:srgbClr val="000000"/>
                </a:solidFill>
                <a:latin typeface="Tahoma" charset="0"/>
              </a:rPr>
              <a:t>Ipek</a:t>
            </a:r>
            <a:r>
              <a:rPr lang="en-US" sz="2000" dirty="0">
                <a:solidFill>
                  <a:srgbClr val="000000"/>
                </a:solidFill>
                <a:latin typeface="Tahoma" charset="0"/>
              </a:rPr>
              <a:t>, Mutlu, Burger, </a:t>
            </a:r>
            <a:r>
              <a:rPr lang="ja-JP" altLang="en-US" sz="2000" dirty="0">
                <a:solidFill>
                  <a:srgbClr val="000000"/>
                </a:solidFill>
                <a:latin typeface="Tahoma" charset="0"/>
              </a:rPr>
              <a:t>“</a:t>
            </a:r>
            <a:r>
              <a:rPr lang="en-US" sz="2000" dirty="0">
                <a:solidFill>
                  <a:srgbClr val="0000FF"/>
                </a:solidFill>
                <a:latin typeface="Tahoma" charset="0"/>
              </a:rPr>
              <a:t>Architecting Phase Change Memory as a Scalable DRAM Alternative</a:t>
            </a:r>
            <a:r>
              <a:rPr lang="en-US" sz="2000" dirty="0">
                <a:solidFill>
                  <a:srgbClr val="000000"/>
                </a:solidFill>
                <a:latin typeface="Tahoma" charset="0"/>
              </a:rPr>
              <a:t>,</a:t>
            </a:r>
            <a:r>
              <a:rPr lang="ja-JP" altLang="en-US" sz="2000" dirty="0">
                <a:solidFill>
                  <a:srgbClr val="000000"/>
                </a:solidFill>
                <a:latin typeface="Tahoma" charset="0"/>
              </a:rPr>
              <a:t>”</a:t>
            </a:r>
            <a:r>
              <a:rPr lang="en-US" sz="2000" dirty="0">
                <a:solidFill>
                  <a:srgbClr val="000000"/>
                </a:solidFill>
                <a:latin typeface="Tahoma" charset="0"/>
              </a:rPr>
              <a:t> ISCA 2009, CACM 2010, Top Picks 2010</a:t>
            </a:r>
            <a:r>
              <a:rPr lang="en-US" sz="2000" dirty="0" smtClean="0">
                <a:solidFill>
                  <a:srgbClr val="000000"/>
                </a:solidFill>
                <a:latin typeface="Tahoma" charset="0"/>
              </a:rPr>
              <a:t>.</a:t>
            </a:r>
          </a:p>
          <a:p>
            <a:pPr lvl="0">
              <a:buClr>
                <a:srgbClr val="CC9900"/>
              </a:buClr>
            </a:pPr>
            <a:r>
              <a:rPr lang="en-US" sz="2000" dirty="0" err="1" smtClean="0">
                <a:solidFill>
                  <a:srgbClr val="000000"/>
                </a:solidFill>
                <a:latin typeface="Tahoma" charset="0"/>
              </a:rPr>
              <a:t>Qureshi</a:t>
            </a:r>
            <a:r>
              <a:rPr lang="en-US" sz="2000" dirty="0" smtClean="0">
                <a:solidFill>
                  <a:srgbClr val="000000"/>
                </a:solidFill>
                <a:latin typeface="Tahoma" charset="0"/>
              </a:rPr>
              <a:t> et al., “</a:t>
            </a:r>
            <a:r>
              <a:rPr lang="en-US" sz="2000" dirty="0">
                <a:solidFill>
                  <a:srgbClr val="0000FF"/>
                </a:solidFill>
              </a:rPr>
              <a:t>Scalable high performance main memory system using phase-change memory </a:t>
            </a:r>
            <a:r>
              <a:rPr lang="en-US" sz="2000" dirty="0" smtClean="0">
                <a:solidFill>
                  <a:srgbClr val="0000FF"/>
                </a:solidFill>
              </a:rPr>
              <a:t>technology</a:t>
            </a:r>
            <a:r>
              <a:rPr lang="en-US" sz="2000" dirty="0" smtClean="0"/>
              <a:t>,” ISCA 2009.</a:t>
            </a:r>
            <a:endParaRPr lang="en-US" sz="2000" dirty="0">
              <a:solidFill>
                <a:srgbClr val="000000"/>
              </a:solidFill>
              <a:latin typeface="Tahoma" charset="0"/>
            </a:endParaRPr>
          </a:p>
          <a:p>
            <a:pPr>
              <a:buClr>
                <a:srgbClr val="CC9900"/>
              </a:buClr>
            </a:pPr>
            <a:r>
              <a:rPr lang="en-US" sz="2000" dirty="0" smtClean="0"/>
              <a:t>Meza</a:t>
            </a:r>
            <a:r>
              <a:rPr lang="en-US" sz="2000" dirty="0"/>
              <a:t> </a:t>
            </a:r>
            <a:r>
              <a:rPr lang="en-US" sz="2000" dirty="0" smtClean="0"/>
              <a:t>et al., </a:t>
            </a:r>
            <a:r>
              <a:rPr lang="en-US" sz="2000" dirty="0"/>
              <a:t>“</a:t>
            </a:r>
            <a:r>
              <a:rPr lang="en-US" sz="2000" dirty="0">
                <a:solidFill>
                  <a:srgbClr val="0000FF"/>
                </a:solidFill>
              </a:rPr>
              <a:t>Enabling Efficient and Scalable Hybrid Memories</a:t>
            </a:r>
            <a:r>
              <a:rPr lang="en-US" sz="2000" dirty="0"/>
              <a:t>,” IEEE Comp. Arch. Letters 2012.</a:t>
            </a:r>
          </a:p>
          <a:p>
            <a:pPr>
              <a:buClr>
                <a:srgbClr val="CC9900"/>
              </a:buClr>
            </a:pPr>
            <a:r>
              <a:rPr lang="en-US" sz="2000" dirty="0" smtClean="0"/>
              <a:t>Yoon</a:t>
            </a:r>
            <a:r>
              <a:rPr lang="en-US" sz="2000" dirty="0"/>
              <a:t> </a:t>
            </a:r>
            <a:r>
              <a:rPr lang="en-US" sz="2000" dirty="0" smtClean="0"/>
              <a:t>et </a:t>
            </a:r>
            <a:r>
              <a:rPr lang="en-US" sz="2000" dirty="0"/>
              <a:t>al., “</a:t>
            </a:r>
            <a:r>
              <a:rPr lang="en-US" sz="2000" dirty="0">
                <a:solidFill>
                  <a:srgbClr val="0000FF"/>
                </a:solidFill>
              </a:rPr>
              <a:t>Row Buffer Locality Aware Caching Policies for Hybrid Memories</a:t>
            </a:r>
            <a:r>
              <a:rPr lang="en-US" sz="2000" dirty="0"/>
              <a:t>,” ICCD 2012 Best Paper Award.</a:t>
            </a:r>
          </a:p>
          <a:p>
            <a:r>
              <a:rPr lang="en-US" sz="2000" dirty="0"/>
              <a:t>Meza et al., “</a:t>
            </a:r>
            <a:r>
              <a:rPr lang="en-US" sz="2000" dirty="0">
                <a:solidFill>
                  <a:srgbClr val="0000FF"/>
                </a:solidFill>
              </a:rPr>
              <a:t>A Case for Efficient Hardware-Software Cooperative Management of Storage and </a:t>
            </a:r>
            <a:r>
              <a:rPr lang="en-US" sz="2000" dirty="0" smtClean="0">
                <a:solidFill>
                  <a:srgbClr val="0000FF"/>
                </a:solidFill>
              </a:rPr>
              <a:t>Memory</a:t>
            </a:r>
            <a:r>
              <a:rPr lang="en-US" sz="2000" dirty="0" smtClean="0"/>
              <a:t>,” WEED 2013.</a:t>
            </a:r>
          </a:p>
          <a:p>
            <a:r>
              <a:rPr lang="en-US" sz="2000" dirty="0" err="1" smtClean="0"/>
              <a:t>Kultursay</a:t>
            </a:r>
            <a:r>
              <a:rPr lang="en-US" sz="2000" dirty="0" smtClean="0"/>
              <a:t> et al., “</a:t>
            </a:r>
            <a:r>
              <a:rPr lang="en-US" sz="2000" dirty="0">
                <a:solidFill>
                  <a:srgbClr val="0000FF"/>
                </a:solidFill>
              </a:rPr>
              <a:t>Evaluating STT-RAM as an Energy-Efficient Main Memory </a:t>
            </a:r>
            <a:r>
              <a:rPr lang="en-US" sz="2000" dirty="0" smtClean="0">
                <a:solidFill>
                  <a:srgbClr val="0000FF"/>
                </a:solidFill>
              </a:rPr>
              <a:t>Alternative</a:t>
            </a:r>
            <a:r>
              <a:rPr lang="en-US" sz="2000" dirty="0" smtClean="0"/>
              <a:t>,” ISPASS 2013</a:t>
            </a:r>
            <a:r>
              <a:rPr lang="en-US" sz="2000" dirty="0" smtClean="0"/>
              <a:t>.</a:t>
            </a:r>
          </a:p>
          <a:p>
            <a:r>
              <a:rPr lang="en-US" sz="2000" dirty="0" err="1" smtClean="0"/>
              <a:t>Cai</a:t>
            </a:r>
            <a:r>
              <a:rPr lang="en-US" sz="2000" dirty="0"/>
              <a:t> et al., “</a:t>
            </a:r>
            <a:r>
              <a:rPr lang="en-US" sz="2000" dirty="0">
                <a:solidFill>
                  <a:srgbClr val="0000FF"/>
                </a:solidFill>
              </a:rPr>
              <a:t>Error Analysis and Retention-Aware Error Management for NAND Flash </a:t>
            </a:r>
            <a:r>
              <a:rPr lang="en-US" sz="2000" dirty="0" smtClean="0">
                <a:solidFill>
                  <a:srgbClr val="0000FF"/>
                </a:solidFill>
              </a:rPr>
              <a:t>Memory</a:t>
            </a:r>
            <a:r>
              <a:rPr lang="en-US" sz="2000" dirty="0" smtClean="0"/>
              <a:t>,</a:t>
            </a:r>
            <a:r>
              <a:rPr lang="en-US" sz="2000" dirty="0"/>
              <a:t>” ITJ 2013.</a:t>
            </a:r>
            <a:endParaRPr lang="en-US" sz="2000" dirty="0" smtClean="0"/>
          </a:p>
          <a:p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5B7879-3FBA-B54E-968A-FC666650947C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341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 for Topic 3 (Memory QoS)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Moscibroda and Mutlu, “</a:t>
            </a:r>
            <a:r>
              <a:rPr lang="en-US" sz="2000" dirty="0" smtClean="0">
                <a:solidFill>
                  <a:srgbClr val="0000FF"/>
                </a:solidFill>
              </a:rPr>
              <a:t>Memory Performance Attacks</a:t>
            </a:r>
            <a:r>
              <a:rPr lang="en-US" sz="2000" dirty="0" smtClean="0"/>
              <a:t>,” USENIX Security 2007.</a:t>
            </a:r>
          </a:p>
          <a:p>
            <a:r>
              <a:rPr lang="en-US" sz="2000" dirty="0" smtClean="0"/>
              <a:t>Mutlu and Moscibroda, “</a:t>
            </a:r>
            <a:r>
              <a:rPr lang="en-US" sz="2000" dirty="0" smtClean="0">
                <a:solidFill>
                  <a:srgbClr val="0000FF"/>
                </a:solidFill>
              </a:rPr>
              <a:t>Stall-Time Fair Memory Access Scheduling</a:t>
            </a:r>
            <a:r>
              <a:rPr lang="en-US" sz="2000" dirty="0" smtClean="0"/>
              <a:t>,” MICRO 2007.</a:t>
            </a:r>
          </a:p>
          <a:p>
            <a:r>
              <a:rPr lang="en-US" sz="2000" dirty="0" smtClean="0"/>
              <a:t>Mutlu and Moscibroda, “</a:t>
            </a:r>
            <a:r>
              <a:rPr lang="en-US" sz="2000" dirty="0" smtClean="0">
                <a:solidFill>
                  <a:srgbClr val="0000FF"/>
                </a:solidFill>
              </a:rPr>
              <a:t>Parallelism-Aware Batch Scheduling</a:t>
            </a:r>
            <a:r>
              <a:rPr lang="en-US" sz="2000" dirty="0" smtClean="0"/>
              <a:t>,” ISCA 2008, IEEE Micro 2009.</a:t>
            </a:r>
          </a:p>
          <a:p>
            <a:r>
              <a:rPr lang="en-US" sz="2000" dirty="0" smtClean="0"/>
              <a:t>Kim et al., “</a:t>
            </a:r>
            <a:r>
              <a:rPr lang="en-US" sz="2000" dirty="0">
                <a:solidFill>
                  <a:srgbClr val="0000FF"/>
                </a:solidFill>
              </a:rPr>
              <a:t>ATLAS: A Scalable and High-Performance Scheduling Algorithm for Multiple Memory </a:t>
            </a:r>
            <a:r>
              <a:rPr lang="en-US" sz="2000" dirty="0" smtClean="0">
                <a:solidFill>
                  <a:srgbClr val="0000FF"/>
                </a:solidFill>
              </a:rPr>
              <a:t>Controllers</a:t>
            </a:r>
            <a:r>
              <a:rPr lang="en-US" sz="2000" dirty="0" smtClean="0"/>
              <a:t>,” HPCA 2010.</a:t>
            </a:r>
          </a:p>
          <a:p>
            <a:r>
              <a:rPr lang="en-US" sz="2000" dirty="0" smtClean="0"/>
              <a:t>Kim et al., “</a:t>
            </a:r>
            <a:r>
              <a:rPr lang="en-US" sz="2000" dirty="0" smtClean="0">
                <a:solidFill>
                  <a:srgbClr val="0000FF"/>
                </a:solidFill>
              </a:rPr>
              <a:t>Thread Cluster Memory Scheduling</a:t>
            </a:r>
            <a:r>
              <a:rPr lang="en-US" sz="2000" dirty="0" smtClean="0"/>
              <a:t>,” MICRO 2010, IEEE Micro 2011.</a:t>
            </a:r>
          </a:p>
          <a:p>
            <a:r>
              <a:rPr lang="en-US" sz="2000" dirty="0" err="1" smtClean="0"/>
              <a:t>Muralidhara</a:t>
            </a:r>
            <a:r>
              <a:rPr lang="en-US" sz="2000" dirty="0" smtClean="0"/>
              <a:t> et al., “</a:t>
            </a:r>
            <a:r>
              <a:rPr lang="en-US" sz="2000" dirty="0" smtClean="0">
                <a:solidFill>
                  <a:srgbClr val="0000FF"/>
                </a:solidFill>
              </a:rPr>
              <a:t>Memory Channel Partitioning</a:t>
            </a:r>
            <a:r>
              <a:rPr lang="en-US" sz="2000" dirty="0" smtClean="0"/>
              <a:t>,” MICRO 2011.</a:t>
            </a:r>
          </a:p>
          <a:p>
            <a:r>
              <a:rPr lang="en-US" sz="2000" dirty="0" err="1" smtClean="0"/>
              <a:t>Ausavarungnirun</a:t>
            </a:r>
            <a:r>
              <a:rPr lang="en-US" sz="2000" dirty="0" smtClean="0"/>
              <a:t> et al., “</a:t>
            </a:r>
            <a:r>
              <a:rPr lang="en-US" sz="2000" dirty="0" smtClean="0">
                <a:solidFill>
                  <a:srgbClr val="0000FF"/>
                </a:solidFill>
              </a:rPr>
              <a:t>Staged Memory Scheduling</a:t>
            </a:r>
            <a:r>
              <a:rPr lang="en-US" sz="2000" dirty="0" smtClean="0"/>
              <a:t>,” ISCA 2012.</a:t>
            </a:r>
          </a:p>
          <a:p>
            <a:r>
              <a:rPr lang="en-US" sz="2000" dirty="0" smtClean="0"/>
              <a:t>Subramanian et al., “</a:t>
            </a:r>
            <a:r>
              <a:rPr lang="en-US" sz="2000" dirty="0" smtClean="0">
                <a:solidFill>
                  <a:srgbClr val="0000FF"/>
                </a:solidFill>
              </a:rPr>
              <a:t>MISE: </a:t>
            </a:r>
            <a:r>
              <a:rPr lang="en-US" sz="2000" dirty="0">
                <a:solidFill>
                  <a:srgbClr val="0000FF"/>
                </a:solidFill>
              </a:rPr>
              <a:t>Providing Performance Predictability and Improving Fairness in Shared Main Memory </a:t>
            </a:r>
            <a:r>
              <a:rPr lang="en-US" sz="2000" dirty="0" smtClean="0">
                <a:solidFill>
                  <a:srgbClr val="0000FF"/>
                </a:solidFill>
              </a:rPr>
              <a:t>Systems</a:t>
            </a:r>
            <a:r>
              <a:rPr lang="en-US" sz="2000" dirty="0" smtClean="0"/>
              <a:t>,” HPCA 2013.</a:t>
            </a:r>
          </a:p>
          <a:p>
            <a:r>
              <a:rPr lang="en-US" sz="2000" dirty="0" smtClean="0"/>
              <a:t>Das et al., “</a:t>
            </a:r>
            <a:r>
              <a:rPr lang="en-US" sz="2000" dirty="0">
                <a:solidFill>
                  <a:srgbClr val="0000FF"/>
                </a:solidFill>
              </a:rPr>
              <a:t>Application-to-Core Mapping Policies to Reduce Memory System Interference in Multi-Core </a:t>
            </a:r>
            <a:r>
              <a:rPr lang="en-US" sz="2000" dirty="0" smtClean="0">
                <a:solidFill>
                  <a:srgbClr val="0000FF"/>
                </a:solidFill>
              </a:rPr>
              <a:t>Systems</a:t>
            </a:r>
            <a:r>
              <a:rPr lang="en-US" sz="2000" dirty="0" smtClean="0"/>
              <a:t>,</a:t>
            </a:r>
            <a:r>
              <a:rPr lang="en-US" sz="2000" dirty="0"/>
              <a:t>” HPCA 2013.</a:t>
            </a: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5B7879-3FBA-B54E-968A-FC666650947C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7283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 for Topic 3 (Memory QoS)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Ebrahimi et al., “</a:t>
            </a:r>
            <a:r>
              <a:rPr lang="en-US" sz="2000" dirty="0" smtClean="0">
                <a:solidFill>
                  <a:srgbClr val="0000FF"/>
                </a:solidFill>
              </a:rPr>
              <a:t>Fairness via Source Throttling</a:t>
            </a:r>
            <a:r>
              <a:rPr lang="en-US" sz="2000" dirty="0" smtClean="0"/>
              <a:t>,” ASPLOS 2010, ACM TOCS 2012.</a:t>
            </a:r>
          </a:p>
          <a:p>
            <a:r>
              <a:rPr lang="en-US" sz="2000" dirty="0" smtClean="0"/>
              <a:t>Lee et al., “</a:t>
            </a:r>
            <a:r>
              <a:rPr lang="en-US" sz="2000" dirty="0" smtClean="0">
                <a:solidFill>
                  <a:srgbClr val="0000FF"/>
                </a:solidFill>
              </a:rPr>
              <a:t>Prefetch-Aware DRAM Controllers</a:t>
            </a:r>
            <a:r>
              <a:rPr lang="en-US" sz="2000" dirty="0" smtClean="0"/>
              <a:t>,” MICRO 2008, IEEE TC 2011.</a:t>
            </a:r>
          </a:p>
          <a:p>
            <a:r>
              <a:rPr lang="en-US" sz="2000" dirty="0" smtClean="0"/>
              <a:t>Ebrahimi et al., “</a:t>
            </a:r>
            <a:r>
              <a:rPr lang="en-US" sz="2000" dirty="0" smtClean="0">
                <a:solidFill>
                  <a:srgbClr val="0000FF"/>
                </a:solidFill>
              </a:rPr>
              <a:t>Parallel Application Memory Scheduling</a:t>
            </a:r>
            <a:r>
              <a:rPr lang="en-US" sz="2000" dirty="0" smtClean="0"/>
              <a:t>,” MICRO 2011.</a:t>
            </a:r>
          </a:p>
          <a:p>
            <a:r>
              <a:rPr lang="en-US" sz="2000" dirty="0" smtClean="0"/>
              <a:t>Ebrahimi et al., “</a:t>
            </a:r>
            <a:r>
              <a:rPr lang="en-US" sz="2000" dirty="0">
                <a:solidFill>
                  <a:srgbClr val="0000FF"/>
                </a:solidFill>
              </a:rPr>
              <a:t>Prefetch-Aware Shared Resource Management for Multi-Core </a:t>
            </a:r>
            <a:r>
              <a:rPr lang="en-US" sz="2000" dirty="0" smtClean="0">
                <a:solidFill>
                  <a:srgbClr val="0000FF"/>
                </a:solidFill>
              </a:rPr>
              <a:t>Systems</a:t>
            </a:r>
            <a:r>
              <a:rPr lang="en-US" sz="2000" dirty="0" smtClean="0"/>
              <a:t>,” ISCA 2011.</a:t>
            </a:r>
            <a:endParaRPr lang="en-US" sz="20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000" dirty="0" smtClean="0"/>
          </a:p>
          <a:p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5B7879-3FBA-B54E-968A-FC666650947C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2478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 in Flash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193723"/>
          </a:xfrm>
        </p:spPr>
        <p:txBody>
          <a:bodyPr/>
          <a:lstStyle/>
          <a:p>
            <a:r>
              <a:rPr lang="en-US" sz="1500" dirty="0"/>
              <a:t>Yu </a:t>
            </a:r>
            <a:r>
              <a:rPr lang="en-US" sz="1500" dirty="0" err="1"/>
              <a:t>Cai</a:t>
            </a:r>
            <a:r>
              <a:rPr lang="en-US" sz="1500" dirty="0"/>
              <a:t>, </a:t>
            </a:r>
            <a:r>
              <a:rPr lang="en-US" sz="1500" dirty="0" err="1"/>
              <a:t>Gulay</a:t>
            </a:r>
            <a:r>
              <a:rPr lang="en-US" sz="1500" dirty="0"/>
              <a:t> </a:t>
            </a:r>
            <a:r>
              <a:rPr lang="en-US" sz="1500" dirty="0" err="1"/>
              <a:t>Yalcin</a:t>
            </a:r>
            <a:r>
              <a:rPr lang="en-US" sz="1500" dirty="0"/>
              <a:t>, </a:t>
            </a:r>
            <a:r>
              <a:rPr lang="en-US" sz="1500" u="sng" dirty="0"/>
              <a:t>Onur Mutlu</a:t>
            </a:r>
            <a:r>
              <a:rPr lang="en-US" sz="1500" dirty="0"/>
              <a:t>, Erich F. </a:t>
            </a:r>
            <a:r>
              <a:rPr lang="en-US" sz="1500" dirty="0" err="1"/>
              <a:t>Haratsch</a:t>
            </a:r>
            <a:r>
              <a:rPr lang="en-US" sz="1500" dirty="0"/>
              <a:t>, Adrian Cristal, Osman </a:t>
            </a:r>
            <a:r>
              <a:rPr lang="en-US" sz="1500" dirty="0" err="1"/>
              <a:t>Unsal</a:t>
            </a:r>
            <a:r>
              <a:rPr lang="en-US" sz="1500" dirty="0"/>
              <a:t>, and Ken Mai,</a:t>
            </a:r>
            <a:br>
              <a:rPr lang="en-US" sz="1500" dirty="0"/>
            </a:br>
            <a:r>
              <a:rPr lang="en-US" sz="1500" b="1" dirty="0">
                <a:hlinkClick r:id="rId2"/>
              </a:rPr>
              <a:t>"Error Analysis and Retention-Aware Error Management for NAND Flash Memory"</a:t>
            </a:r>
            <a:r>
              <a:rPr lang="en-US" sz="1500" dirty="0"/>
              <a:t/>
            </a:r>
            <a:br>
              <a:rPr lang="en-US" sz="1500" dirty="0"/>
            </a:br>
            <a:r>
              <a:rPr lang="en-US" sz="1500" i="1" dirty="0">
                <a:hlinkClick r:id="rId3"/>
              </a:rPr>
              <a:t>Intel Technology Journal</a:t>
            </a:r>
            <a:r>
              <a:rPr lang="en-US" sz="1500" i="1" dirty="0"/>
              <a:t> (</a:t>
            </a:r>
            <a:r>
              <a:rPr lang="en-US" sz="1500" b="1" i="1" dirty="0"/>
              <a:t>ITJ</a:t>
            </a:r>
            <a:r>
              <a:rPr lang="en-US" sz="1500" i="1" dirty="0"/>
              <a:t>) Special Issue on Memory Resiliency</a:t>
            </a:r>
            <a:r>
              <a:rPr lang="en-US" sz="1500" dirty="0"/>
              <a:t>, Vol. 17, No. 1, May 2013. </a:t>
            </a:r>
            <a:endParaRPr lang="en-US" sz="1500" dirty="0" smtClean="0"/>
          </a:p>
          <a:p>
            <a:endParaRPr lang="en-US" sz="1500" dirty="0" smtClean="0"/>
          </a:p>
          <a:p>
            <a:r>
              <a:rPr lang="en-US" sz="1500" dirty="0" smtClean="0"/>
              <a:t>Yu </a:t>
            </a:r>
            <a:r>
              <a:rPr lang="en-US" sz="1500" dirty="0" err="1"/>
              <a:t>Cai</a:t>
            </a:r>
            <a:r>
              <a:rPr lang="en-US" sz="1500" dirty="0"/>
              <a:t>, Erich F. </a:t>
            </a:r>
            <a:r>
              <a:rPr lang="en-US" sz="1500" dirty="0" err="1"/>
              <a:t>Haratsch</a:t>
            </a:r>
            <a:r>
              <a:rPr lang="en-US" sz="1500" dirty="0"/>
              <a:t>, </a:t>
            </a:r>
            <a:r>
              <a:rPr lang="en-US" sz="1500" u="sng" dirty="0"/>
              <a:t>Onur Mutlu</a:t>
            </a:r>
            <a:r>
              <a:rPr lang="en-US" sz="1500" dirty="0"/>
              <a:t>, and Ken Mai,</a:t>
            </a:r>
            <a:br>
              <a:rPr lang="en-US" sz="1500" dirty="0"/>
            </a:br>
            <a:r>
              <a:rPr lang="en-US" sz="1500" b="1" dirty="0">
                <a:hlinkClick r:id="rId4"/>
              </a:rPr>
              <a:t>"Threshold Voltage Distribution in MLC NAND Flash Memory: Characterization, Analysis and Modeling"</a:t>
            </a:r>
            <a:r>
              <a:rPr lang="en-US" sz="1500" dirty="0"/>
              <a:t> </a:t>
            </a:r>
            <a:br>
              <a:rPr lang="en-US" sz="1500" dirty="0"/>
            </a:br>
            <a:r>
              <a:rPr lang="en-US" sz="1500" i="1" dirty="0"/>
              <a:t>Proceedings of the </a:t>
            </a:r>
            <a:r>
              <a:rPr lang="en-US" sz="1500" i="1" dirty="0">
                <a:hlinkClick r:id="rId5"/>
              </a:rPr>
              <a:t>Design, Automation, and Test in Europe Conference</a:t>
            </a:r>
            <a:r>
              <a:rPr lang="en-US" sz="1500" i="1" dirty="0"/>
              <a:t> (</a:t>
            </a:r>
            <a:r>
              <a:rPr lang="en-US" sz="1500" b="1" i="1" dirty="0"/>
              <a:t>DATE</a:t>
            </a:r>
            <a:r>
              <a:rPr lang="en-US" sz="1500" i="1" dirty="0"/>
              <a:t>)</a:t>
            </a:r>
            <a:r>
              <a:rPr lang="en-US" sz="1500" dirty="0"/>
              <a:t>, Grenoble, France, March 2013. </a:t>
            </a:r>
            <a:r>
              <a:rPr lang="en-US" sz="1500" dirty="0">
                <a:hlinkClick r:id="rId6"/>
              </a:rPr>
              <a:t>Slides (ppt</a:t>
            </a:r>
            <a:r>
              <a:rPr lang="en-US" sz="1500" dirty="0" smtClean="0">
                <a:hlinkClick r:id="rId6"/>
              </a:rPr>
              <a:t>)</a:t>
            </a:r>
            <a:endParaRPr lang="en-US" sz="1500" dirty="0" smtClean="0"/>
          </a:p>
          <a:p>
            <a:endParaRPr lang="en-US" sz="1600" dirty="0" smtClean="0"/>
          </a:p>
          <a:p>
            <a:r>
              <a:rPr lang="en-US" sz="1600" dirty="0" smtClean="0"/>
              <a:t>Yu </a:t>
            </a:r>
            <a:r>
              <a:rPr lang="en-US" sz="1600" dirty="0" err="1"/>
              <a:t>Cai</a:t>
            </a:r>
            <a:r>
              <a:rPr lang="en-US" sz="1600" dirty="0"/>
              <a:t>, </a:t>
            </a:r>
            <a:r>
              <a:rPr lang="en-US" sz="1600" dirty="0" err="1"/>
              <a:t>Gulay</a:t>
            </a:r>
            <a:r>
              <a:rPr lang="en-US" sz="1600" dirty="0"/>
              <a:t> </a:t>
            </a:r>
            <a:r>
              <a:rPr lang="en-US" sz="1600" dirty="0" err="1"/>
              <a:t>Yalcin</a:t>
            </a:r>
            <a:r>
              <a:rPr lang="en-US" sz="1600" dirty="0"/>
              <a:t>, </a:t>
            </a:r>
            <a:r>
              <a:rPr lang="en-US" sz="1600" u="sng" dirty="0"/>
              <a:t>Onur Mutlu</a:t>
            </a:r>
            <a:r>
              <a:rPr lang="en-US" sz="1600" dirty="0"/>
              <a:t>, Erich F. </a:t>
            </a:r>
            <a:r>
              <a:rPr lang="en-US" sz="1600" dirty="0" err="1"/>
              <a:t>Haratsch</a:t>
            </a:r>
            <a:r>
              <a:rPr lang="en-US" sz="1600" dirty="0"/>
              <a:t>, Adrian Cristal, Osman </a:t>
            </a:r>
            <a:r>
              <a:rPr lang="en-US" sz="1600" dirty="0" err="1"/>
              <a:t>Unsal</a:t>
            </a:r>
            <a:r>
              <a:rPr lang="en-US" sz="1600" dirty="0"/>
              <a:t>, and Ken Mai,</a:t>
            </a:r>
            <a:br>
              <a:rPr lang="en-US" sz="1600" dirty="0"/>
            </a:br>
            <a:r>
              <a:rPr lang="en-US" sz="1600" b="1" dirty="0">
                <a:hlinkClick r:id="rId7"/>
              </a:rPr>
              <a:t>"Flash Correct-and-Refresh: Retention-Aware Error Management for Increased Flash Memory Lifetime"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i="1" dirty="0"/>
              <a:t>Proceedings of the </a:t>
            </a:r>
            <a:r>
              <a:rPr lang="en-US" sz="1600" i="1" dirty="0">
                <a:hlinkClick r:id="rId8"/>
              </a:rPr>
              <a:t>30th IEEE International Conference on Computer Design</a:t>
            </a:r>
            <a:r>
              <a:rPr lang="en-US" sz="1600" i="1" dirty="0"/>
              <a:t> (</a:t>
            </a:r>
            <a:r>
              <a:rPr lang="en-US" sz="1600" b="1" i="1" dirty="0"/>
              <a:t>ICCD</a:t>
            </a:r>
            <a:r>
              <a:rPr lang="en-US" sz="1600" i="1" dirty="0"/>
              <a:t>)</a:t>
            </a:r>
            <a:r>
              <a:rPr lang="en-US" sz="1600" dirty="0"/>
              <a:t>, Montreal, Quebec, Canada, September 2012. </a:t>
            </a:r>
            <a:r>
              <a:rPr lang="en-US" sz="1600" dirty="0">
                <a:hlinkClick r:id="rId9"/>
              </a:rPr>
              <a:t>Slides (ppt)</a:t>
            </a:r>
            <a:r>
              <a:rPr lang="en-US" sz="1600" dirty="0"/>
              <a:t> </a:t>
            </a:r>
            <a:r>
              <a:rPr lang="en-US" sz="1600" dirty="0">
                <a:hlinkClick r:id="rId10"/>
              </a:rPr>
              <a:t>(pdf)</a:t>
            </a:r>
            <a:r>
              <a:rPr lang="en-US" sz="1600" dirty="0"/>
              <a:t> 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/>
              <a:t>Yu </a:t>
            </a:r>
            <a:r>
              <a:rPr lang="en-US" sz="1600" dirty="0" err="1"/>
              <a:t>Cai</a:t>
            </a:r>
            <a:r>
              <a:rPr lang="en-US" sz="1600" dirty="0"/>
              <a:t>, Erich F. </a:t>
            </a:r>
            <a:r>
              <a:rPr lang="en-US" sz="1600" dirty="0" err="1"/>
              <a:t>Haratsch</a:t>
            </a:r>
            <a:r>
              <a:rPr lang="en-US" sz="1600" dirty="0"/>
              <a:t>, </a:t>
            </a:r>
            <a:r>
              <a:rPr lang="en-US" sz="1600" u="sng" dirty="0"/>
              <a:t>Onur Mutlu</a:t>
            </a:r>
            <a:r>
              <a:rPr lang="en-US" sz="1600" dirty="0"/>
              <a:t>, and Ken Mai,</a:t>
            </a:r>
            <a:br>
              <a:rPr lang="en-US" sz="1600" dirty="0"/>
            </a:br>
            <a:r>
              <a:rPr lang="en-US" sz="1600" b="1" dirty="0">
                <a:hlinkClick r:id="rId11"/>
              </a:rPr>
              <a:t>"Error Patterns in MLC NAND Flash Memory: Measurement, Characterization, and Analysis"</a:t>
            </a:r>
            <a:r>
              <a:rPr lang="en-US" sz="1600" dirty="0"/>
              <a:t> </a:t>
            </a:r>
            <a:br>
              <a:rPr lang="en-US" sz="1600" dirty="0"/>
            </a:br>
            <a:r>
              <a:rPr lang="en-US" sz="1600" i="1" dirty="0"/>
              <a:t>Proceedings of the </a:t>
            </a:r>
            <a:r>
              <a:rPr lang="en-US" sz="1600" i="1" dirty="0">
                <a:hlinkClick r:id="rId5"/>
              </a:rPr>
              <a:t>Design, Automation, and Test in Europe Conference</a:t>
            </a:r>
            <a:r>
              <a:rPr lang="en-US" sz="1600" i="1" dirty="0"/>
              <a:t> (</a:t>
            </a:r>
            <a:r>
              <a:rPr lang="en-US" sz="1600" b="1" i="1" dirty="0"/>
              <a:t>DATE</a:t>
            </a:r>
            <a:r>
              <a:rPr lang="en-US" sz="1600" i="1" dirty="0"/>
              <a:t>)</a:t>
            </a:r>
            <a:r>
              <a:rPr lang="en-US" sz="1600" dirty="0"/>
              <a:t>, Dresden, Germany, March 2012. </a:t>
            </a:r>
            <a:r>
              <a:rPr lang="en-US" sz="1600" dirty="0">
                <a:hlinkClick r:id="rId12"/>
              </a:rPr>
              <a:t>Slides (ppt)</a:t>
            </a:r>
            <a:endParaRPr lang="en-US" sz="1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5B7879-3FBA-B54E-968A-FC666650947C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7469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Lectures and More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839200" cy="5193723"/>
          </a:xfrm>
        </p:spPr>
        <p:txBody>
          <a:bodyPr/>
          <a:lstStyle/>
          <a:p>
            <a:r>
              <a:rPr lang="en-US" dirty="0" smtClean="0"/>
              <a:t>Online Computer Architecture Lectures</a:t>
            </a:r>
          </a:p>
          <a:p>
            <a:pPr lvl="1"/>
            <a:r>
              <a:rPr lang="en-US" dirty="0" smtClean="0">
                <a:hlinkClick r:id="rId2"/>
              </a:rPr>
              <a:t>http://www.youtube.com/playlist?list=PL5PHm2jkkXmidJOd59REog9jDnPDTG6IJ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r>
              <a:rPr lang="en-US" dirty="0" smtClean="0"/>
              <a:t>Online Computer Architecture Courses</a:t>
            </a:r>
          </a:p>
          <a:p>
            <a:pPr lvl="1"/>
            <a:r>
              <a:rPr lang="en-US" dirty="0" smtClean="0"/>
              <a:t>Intro:</a:t>
            </a:r>
            <a:r>
              <a:rPr lang="en-US" dirty="0"/>
              <a:t> </a:t>
            </a:r>
            <a:r>
              <a:rPr lang="en-US" dirty="0" smtClean="0">
                <a:hlinkClick r:id="rId3"/>
              </a:rPr>
              <a:t>http://www.ece.cmu.edu/~ece447/s13/doku.php</a:t>
            </a:r>
            <a:endParaRPr lang="en-US" dirty="0" smtClean="0"/>
          </a:p>
          <a:p>
            <a:pPr lvl="1"/>
            <a:r>
              <a:rPr lang="en-US" dirty="0" smtClean="0"/>
              <a:t>Advanced: </a:t>
            </a:r>
            <a:r>
              <a:rPr lang="en-US" dirty="0" smtClean="0">
                <a:hlinkClick r:id="rId4"/>
              </a:rPr>
              <a:t>http://www.ece.cmu.edu/~ece740/f11/doku.php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Advanced: </a:t>
            </a:r>
            <a:r>
              <a:rPr lang="en-US" dirty="0" smtClean="0">
                <a:hlinkClick r:id="rId5"/>
              </a:rPr>
              <a:t>http://www.ece.cmu.edu/~ece742/doku.php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Recent Research Papers</a:t>
            </a:r>
          </a:p>
          <a:p>
            <a:pPr lvl="1"/>
            <a:r>
              <a:rPr lang="en-US" dirty="0" smtClean="0">
                <a:hlinkClick r:id="rId6"/>
              </a:rPr>
              <a:t>http://users.ece.cmu.edu/~omutlu/projects.htm</a:t>
            </a:r>
            <a:endParaRPr lang="en-US" dirty="0" smtClean="0"/>
          </a:p>
          <a:p>
            <a:pPr lvl="1"/>
            <a:r>
              <a:rPr lang="en-US" dirty="0" smtClean="0">
                <a:hlinkClick r:id="rId7"/>
              </a:rPr>
              <a:t>http://scholar.google.com/citations?user=7XyGUGkAAAAJ&amp;hl=en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2F4A62-A2AB-6B48-93FA-0E4BEF2642CE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7378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Agenda for Topic 1 (DRAM Scaling)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What Will You Learn in This Mini-Lecture Series</a:t>
            </a:r>
          </a:p>
          <a:p>
            <a:pPr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Basics (with a Focus on DRAM)</a:t>
            </a:r>
          </a:p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Major Trends Affecting Main Memory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DRAM Scaling Problem and Solution Directions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Solution Direction 1: System-DRAM Co-Design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Ongoing Research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Summary</a:t>
            </a:r>
          </a:p>
          <a:p>
            <a:pPr eaLnBrk="1" hangingPunct="1"/>
            <a:endParaRPr lang="en-US" dirty="0" smtClean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latin typeface="Garamond" charset="0"/>
              </a:rPr>
              <a:pPr eaLnBrk="1" hangingPunct="1"/>
              <a:t>31</a:t>
            </a:fld>
            <a:endParaRPr lang="en-US" sz="1600"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3505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66713" y="1833563"/>
            <a:ext cx="8428037" cy="822325"/>
          </a:xfrm>
        </p:spPr>
        <p:txBody>
          <a:bodyPr/>
          <a:lstStyle/>
          <a:p>
            <a:pPr algn="ctr" eaLnBrk="1" hangingPunct="1"/>
            <a:r>
              <a:rPr lang="en-US" sz="4000">
                <a:latin typeface="Garamond" charset="0"/>
              </a:rPr>
              <a:t>Main Memory</a:t>
            </a:r>
          </a:p>
        </p:txBody>
      </p:sp>
      <p:sp>
        <p:nvSpPr>
          <p:cNvPr id="7475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137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Main Memory in the System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</a:endParaRPr>
          </a:p>
        </p:txBody>
      </p:sp>
      <p:sp>
        <p:nvSpPr>
          <p:cNvPr id="7680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789F24D-C198-2F42-B71F-C0564C409F1A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33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76804" name="Content Placeholder 6" descr="barcelona-die-photo-colo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263" y="1108075"/>
            <a:ext cx="4876800" cy="475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5" name="Rounded Rectangle 33"/>
          <p:cNvSpPr>
            <a:spLocks noChangeArrowheads="1"/>
          </p:cNvSpPr>
          <p:nvPr/>
        </p:nvSpPr>
        <p:spPr bwMode="auto">
          <a:xfrm rot="5400000">
            <a:off x="4213225" y="1844676"/>
            <a:ext cx="1603375" cy="12192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6806" name="TextBox 34"/>
          <p:cNvSpPr txBox="1">
            <a:spLocks noChangeArrowheads="1"/>
          </p:cNvSpPr>
          <p:nvPr/>
        </p:nvSpPr>
        <p:spPr bwMode="auto">
          <a:xfrm>
            <a:off x="4400550" y="2262188"/>
            <a:ext cx="1233488" cy="430212"/>
          </a:xfrm>
          <a:prstGeom prst="rect">
            <a:avLst/>
          </a:prstGeom>
          <a:solidFill>
            <a:srgbClr val="C0C0C0">
              <a:alpha val="5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200" b="1" smtClean="0">
                <a:solidFill>
                  <a:srgbClr val="FFFFFF"/>
                </a:solidFill>
                <a:cs typeface="Arial" charset="0"/>
              </a:rPr>
              <a:t>CORE 1</a:t>
            </a:r>
          </a:p>
        </p:txBody>
      </p:sp>
      <p:sp>
        <p:nvSpPr>
          <p:cNvPr id="76807" name="Rectangle 35"/>
          <p:cNvSpPr>
            <a:spLocks noChangeArrowheads="1"/>
          </p:cNvSpPr>
          <p:nvPr/>
        </p:nvSpPr>
        <p:spPr bwMode="auto">
          <a:xfrm rot="5400000">
            <a:off x="2880519" y="2235994"/>
            <a:ext cx="1603375" cy="427037"/>
          </a:xfrm>
          <a:prstGeom prst="rect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6808" name="TextBox 36"/>
          <p:cNvSpPr txBox="1">
            <a:spLocks noChangeArrowheads="1"/>
          </p:cNvSpPr>
          <p:nvPr/>
        </p:nvSpPr>
        <p:spPr bwMode="auto">
          <a:xfrm rot="5400000">
            <a:off x="2920206" y="2275682"/>
            <a:ext cx="1531937" cy="368300"/>
          </a:xfrm>
          <a:prstGeom prst="rect">
            <a:avLst/>
          </a:prstGeom>
          <a:solidFill>
            <a:srgbClr val="C0C0C0">
              <a:alpha val="4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FFFFFF"/>
                </a:solidFill>
                <a:cs typeface="Arial" charset="0"/>
              </a:rPr>
              <a:t>L2 CACHE 0</a:t>
            </a:r>
          </a:p>
        </p:txBody>
      </p:sp>
      <p:sp>
        <p:nvSpPr>
          <p:cNvPr id="76809" name="Rectangle 37"/>
          <p:cNvSpPr>
            <a:spLocks noChangeArrowheads="1"/>
          </p:cNvSpPr>
          <p:nvPr/>
        </p:nvSpPr>
        <p:spPr bwMode="auto">
          <a:xfrm rot="5400000">
            <a:off x="-568325" y="3127375"/>
            <a:ext cx="4756150" cy="717550"/>
          </a:xfrm>
          <a:prstGeom prst="rect">
            <a:avLst/>
          </a:prstGeom>
          <a:noFill/>
          <a:ln w="508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6810" name="TextBox 38"/>
          <p:cNvSpPr txBox="1">
            <a:spLocks noChangeArrowheads="1"/>
          </p:cNvSpPr>
          <p:nvPr/>
        </p:nvSpPr>
        <p:spPr bwMode="auto">
          <a:xfrm rot="5400000">
            <a:off x="246063" y="3244850"/>
            <a:ext cx="3113087" cy="461963"/>
          </a:xfrm>
          <a:prstGeom prst="rect">
            <a:avLst/>
          </a:prstGeom>
          <a:solidFill>
            <a:srgbClr val="C0C0C0">
              <a:alpha val="4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FFFFFF"/>
                </a:solidFill>
                <a:cs typeface="Arial" charset="0"/>
              </a:rPr>
              <a:t>SHARED L3 CACHE</a:t>
            </a:r>
          </a:p>
        </p:txBody>
      </p:sp>
      <p:sp>
        <p:nvSpPr>
          <p:cNvPr id="76811" name="Rectangle 39"/>
          <p:cNvSpPr>
            <a:spLocks noChangeArrowheads="1"/>
          </p:cNvSpPr>
          <p:nvPr/>
        </p:nvSpPr>
        <p:spPr bwMode="auto">
          <a:xfrm rot="5400000">
            <a:off x="3513138" y="3259137"/>
            <a:ext cx="4756150" cy="454025"/>
          </a:xfrm>
          <a:prstGeom prst="rect">
            <a:avLst/>
          </a:prstGeom>
          <a:noFill/>
          <a:ln w="508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6812" name="TextBox 40"/>
          <p:cNvSpPr txBox="1">
            <a:spLocks noChangeArrowheads="1"/>
          </p:cNvSpPr>
          <p:nvPr/>
        </p:nvSpPr>
        <p:spPr bwMode="auto">
          <a:xfrm rot="5400000">
            <a:off x="4415632" y="3247231"/>
            <a:ext cx="2940050" cy="461963"/>
          </a:xfrm>
          <a:prstGeom prst="rect">
            <a:avLst/>
          </a:prstGeom>
          <a:solidFill>
            <a:srgbClr val="C0C0C0">
              <a:alpha val="4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FFFFFF"/>
                </a:solidFill>
                <a:cs typeface="Arial" charset="0"/>
              </a:rPr>
              <a:t>DRAM INTERFACE</a:t>
            </a:r>
          </a:p>
        </p:txBody>
      </p:sp>
      <p:pic>
        <p:nvPicPr>
          <p:cNvPr id="76813" name="Picture 37" descr="samsung-dimm-bett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975" y="919163"/>
            <a:ext cx="1312863" cy="519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14" name="Rounded Rectangle 42"/>
          <p:cNvSpPr>
            <a:spLocks noChangeArrowheads="1"/>
          </p:cNvSpPr>
          <p:nvPr/>
        </p:nvSpPr>
        <p:spPr bwMode="auto">
          <a:xfrm rot="5400000">
            <a:off x="2004219" y="1835944"/>
            <a:ext cx="1601788" cy="12192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6815" name="TextBox 43"/>
          <p:cNvSpPr txBox="1">
            <a:spLocks noChangeArrowheads="1"/>
          </p:cNvSpPr>
          <p:nvPr/>
        </p:nvSpPr>
        <p:spPr bwMode="auto">
          <a:xfrm>
            <a:off x="2190750" y="2254250"/>
            <a:ext cx="1235075" cy="430213"/>
          </a:xfrm>
          <a:prstGeom prst="rect">
            <a:avLst/>
          </a:prstGeom>
          <a:solidFill>
            <a:srgbClr val="C0C0C0">
              <a:alpha val="5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200" b="1" smtClean="0">
                <a:solidFill>
                  <a:srgbClr val="FFFFFF"/>
                </a:solidFill>
                <a:cs typeface="Arial" charset="0"/>
              </a:rPr>
              <a:t>CORE 0</a:t>
            </a:r>
          </a:p>
        </p:txBody>
      </p:sp>
      <p:sp>
        <p:nvSpPr>
          <p:cNvPr id="76816" name="Rounded Rectangle 44"/>
          <p:cNvSpPr>
            <a:spLocks noChangeArrowheads="1"/>
          </p:cNvSpPr>
          <p:nvPr/>
        </p:nvSpPr>
        <p:spPr bwMode="auto">
          <a:xfrm rot="5400000">
            <a:off x="2014537" y="4022726"/>
            <a:ext cx="1603375" cy="12192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6817" name="TextBox 45"/>
          <p:cNvSpPr txBox="1">
            <a:spLocks noChangeArrowheads="1"/>
          </p:cNvSpPr>
          <p:nvPr/>
        </p:nvSpPr>
        <p:spPr bwMode="auto">
          <a:xfrm>
            <a:off x="2201863" y="4440238"/>
            <a:ext cx="1235075" cy="430212"/>
          </a:xfrm>
          <a:prstGeom prst="rect">
            <a:avLst/>
          </a:prstGeom>
          <a:solidFill>
            <a:srgbClr val="C0C0C0">
              <a:alpha val="5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200" b="1" smtClean="0">
                <a:solidFill>
                  <a:srgbClr val="FFFFFF"/>
                </a:solidFill>
                <a:cs typeface="Arial" charset="0"/>
              </a:rPr>
              <a:t>CORE 2</a:t>
            </a:r>
          </a:p>
        </p:txBody>
      </p:sp>
      <p:sp>
        <p:nvSpPr>
          <p:cNvPr id="76818" name="Rounded Rectangle 46"/>
          <p:cNvSpPr>
            <a:spLocks noChangeArrowheads="1"/>
          </p:cNvSpPr>
          <p:nvPr/>
        </p:nvSpPr>
        <p:spPr bwMode="auto">
          <a:xfrm rot="5400000">
            <a:off x="4202112" y="4017963"/>
            <a:ext cx="1603375" cy="12192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6819" name="TextBox 47"/>
          <p:cNvSpPr txBox="1">
            <a:spLocks noChangeArrowheads="1"/>
          </p:cNvSpPr>
          <p:nvPr/>
        </p:nvSpPr>
        <p:spPr bwMode="auto">
          <a:xfrm>
            <a:off x="4389438" y="4435475"/>
            <a:ext cx="1235075" cy="430213"/>
          </a:xfrm>
          <a:prstGeom prst="rect">
            <a:avLst/>
          </a:prstGeom>
          <a:solidFill>
            <a:srgbClr val="C0C0C0">
              <a:alpha val="5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200" b="1" smtClean="0">
                <a:solidFill>
                  <a:srgbClr val="FFFFFF"/>
                </a:solidFill>
                <a:cs typeface="Arial" charset="0"/>
              </a:rPr>
              <a:t>CORE 3</a:t>
            </a:r>
          </a:p>
        </p:txBody>
      </p:sp>
      <p:sp>
        <p:nvSpPr>
          <p:cNvPr id="76820" name="Rectangle 48"/>
          <p:cNvSpPr>
            <a:spLocks noChangeArrowheads="1"/>
          </p:cNvSpPr>
          <p:nvPr/>
        </p:nvSpPr>
        <p:spPr bwMode="auto">
          <a:xfrm rot="5400000">
            <a:off x="3364707" y="2235994"/>
            <a:ext cx="1601787" cy="428625"/>
          </a:xfrm>
          <a:prstGeom prst="rect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6821" name="TextBox 49"/>
          <p:cNvSpPr txBox="1">
            <a:spLocks noChangeArrowheads="1"/>
          </p:cNvSpPr>
          <p:nvPr/>
        </p:nvSpPr>
        <p:spPr bwMode="auto">
          <a:xfrm rot="5400000">
            <a:off x="3404394" y="2266156"/>
            <a:ext cx="1530350" cy="369888"/>
          </a:xfrm>
          <a:prstGeom prst="rect">
            <a:avLst/>
          </a:prstGeom>
          <a:solidFill>
            <a:srgbClr val="C0C0C0">
              <a:alpha val="4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FFFFFF"/>
                </a:solidFill>
                <a:cs typeface="Arial" charset="0"/>
              </a:rPr>
              <a:t>L2 CACHE 1</a:t>
            </a:r>
          </a:p>
        </p:txBody>
      </p:sp>
      <p:sp>
        <p:nvSpPr>
          <p:cNvPr id="76822" name="Rectangle 50"/>
          <p:cNvSpPr>
            <a:spLocks noChangeArrowheads="1"/>
          </p:cNvSpPr>
          <p:nvPr/>
        </p:nvSpPr>
        <p:spPr bwMode="auto">
          <a:xfrm rot="5400000">
            <a:off x="2881313" y="4408488"/>
            <a:ext cx="1601787" cy="427037"/>
          </a:xfrm>
          <a:prstGeom prst="rect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6823" name="TextBox 51"/>
          <p:cNvSpPr txBox="1">
            <a:spLocks noChangeArrowheads="1"/>
          </p:cNvSpPr>
          <p:nvPr/>
        </p:nvSpPr>
        <p:spPr bwMode="auto">
          <a:xfrm rot="5400000">
            <a:off x="2921000" y="4438650"/>
            <a:ext cx="1530350" cy="368300"/>
          </a:xfrm>
          <a:prstGeom prst="rect">
            <a:avLst/>
          </a:prstGeom>
          <a:solidFill>
            <a:srgbClr val="C0C0C0">
              <a:alpha val="4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FFFFFF"/>
                </a:solidFill>
                <a:cs typeface="Arial" charset="0"/>
              </a:rPr>
              <a:t>L2 CACHE 2</a:t>
            </a:r>
          </a:p>
        </p:txBody>
      </p:sp>
      <p:sp>
        <p:nvSpPr>
          <p:cNvPr id="76824" name="Rectangle 52"/>
          <p:cNvSpPr>
            <a:spLocks noChangeArrowheads="1"/>
          </p:cNvSpPr>
          <p:nvPr/>
        </p:nvSpPr>
        <p:spPr bwMode="auto">
          <a:xfrm rot="5400000">
            <a:off x="3354388" y="4408488"/>
            <a:ext cx="1601787" cy="427037"/>
          </a:xfrm>
          <a:prstGeom prst="rect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6825" name="TextBox 53"/>
          <p:cNvSpPr txBox="1">
            <a:spLocks noChangeArrowheads="1"/>
          </p:cNvSpPr>
          <p:nvPr/>
        </p:nvSpPr>
        <p:spPr bwMode="auto">
          <a:xfrm rot="5400000">
            <a:off x="3394075" y="4438650"/>
            <a:ext cx="1530350" cy="368300"/>
          </a:xfrm>
          <a:prstGeom prst="rect">
            <a:avLst/>
          </a:prstGeom>
          <a:solidFill>
            <a:srgbClr val="C0C0C0">
              <a:alpha val="4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FFFFFF"/>
                </a:solidFill>
                <a:cs typeface="Arial" charset="0"/>
              </a:rPr>
              <a:t>L2 CACHE 3</a:t>
            </a:r>
          </a:p>
        </p:txBody>
      </p:sp>
      <p:sp>
        <p:nvSpPr>
          <p:cNvPr id="76826" name="Rectangle 54"/>
          <p:cNvSpPr>
            <a:spLocks noChangeArrowheads="1"/>
          </p:cNvSpPr>
          <p:nvPr/>
        </p:nvSpPr>
        <p:spPr bwMode="auto">
          <a:xfrm rot="5400000">
            <a:off x="4795837" y="2903538"/>
            <a:ext cx="354013" cy="1258888"/>
          </a:xfrm>
          <a:prstGeom prst="rect">
            <a:avLst/>
          </a:prstGeom>
          <a:noFill/>
          <a:ln w="381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76827" name="Straight Arrow Connector 48"/>
          <p:cNvCxnSpPr>
            <a:cxnSpLocks noChangeShapeType="1"/>
          </p:cNvCxnSpPr>
          <p:nvPr/>
        </p:nvCxnSpPr>
        <p:spPr bwMode="auto">
          <a:xfrm>
            <a:off x="6215063" y="3355975"/>
            <a:ext cx="420687" cy="158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6828" name="Rectangle 56"/>
          <p:cNvSpPr>
            <a:spLocks noChangeArrowheads="1"/>
          </p:cNvSpPr>
          <p:nvPr/>
        </p:nvSpPr>
        <p:spPr bwMode="auto">
          <a:xfrm rot="5400000">
            <a:off x="4894263" y="3152775"/>
            <a:ext cx="4756150" cy="666750"/>
          </a:xfrm>
          <a:prstGeom prst="rect">
            <a:avLst/>
          </a:prstGeom>
          <a:noFill/>
          <a:ln w="508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6829" name="TextBox 57"/>
          <p:cNvSpPr txBox="1">
            <a:spLocks noChangeArrowheads="1"/>
          </p:cNvSpPr>
          <p:nvPr/>
        </p:nvSpPr>
        <p:spPr bwMode="auto">
          <a:xfrm rot="5400000">
            <a:off x="5968206" y="3302794"/>
            <a:ext cx="2640013" cy="523875"/>
          </a:xfrm>
          <a:prstGeom prst="rect">
            <a:avLst/>
          </a:prstGeom>
          <a:solidFill>
            <a:srgbClr val="C0C0C0">
              <a:alpha val="4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b="1" smtClean="0">
                <a:solidFill>
                  <a:srgbClr val="FFFFFF"/>
                </a:solidFill>
                <a:cs typeface="Arial" charset="0"/>
              </a:rPr>
              <a:t>DRAM BANKS</a:t>
            </a:r>
          </a:p>
        </p:txBody>
      </p:sp>
      <p:sp>
        <p:nvSpPr>
          <p:cNvPr id="76830" name="Rectangle 58"/>
          <p:cNvSpPr>
            <a:spLocks noChangeArrowheads="1"/>
          </p:cNvSpPr>
          <p:nvPr/>
        </p:nvSpPr>
        <p:spPr bwMode="auto">
          <a:xfrm rot="5400000">
            <a:off x="6284912" y="3028951"/>
            <a:ext cx="320675" cy="654050"/>
          </a:xfrm>
          <a:prstGeom prst="rect">
            <a:avLst/>
          </a:prstGeom>
          <a:noFill/>
          <a:ln w="508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310063" y="3311525"/>
            <a:ext cx="1417637" cy="365125"/>
          </a:xfrm>
          <a:prstGeom prst="rect">
            <a:avLst/>
          </a:prstGeom>
          <a:solidFill>
            <a:srgbClr val="C0C0C0">
              <a:alpha val="51000"/>
            </a:srgbClr>
          </a:solidFill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50" b="1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DRAM MEMORY CONTROLLER</a:t>
            </a:r>
          </a:p>
        </p:txBody>
      </p:sp>
    </p:spTree>
    <p:extLst>
      <p:ext uri="{BB962C8B-B14F-4D97-AF65-F5344CB8AC3E}">
        <p14:creationId xmlns:p14="http://schemas.microsoft.com/office/powerpoint/2010/main" val="250856830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Ideal Memory</a:t>
            </a:r>
          </a:p>
        </p:txBody>
      </p:sp>
      <p:sp>
        <p:nvSpPr>
          <p:cNvPr id="107522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</a:rPr>
              <a:t>Zero access time (latency)</a:t>
            </a:r>
          </a:p>
          <a:p>
            <a:r>
              <a:rPr lang="en-US">
                <a:latin typeface="Tahoma" charset="0"/>
              </a:rPr>
              <a:t>Infinite capacity</a:t>
            </a:r>
          </a:p>
          <a:p>
            <a:r>
              <a:rPr lang="en-US">
                <a:latin typeface="Tahoma" charset="0"/>
              </a:rPr>
              <a:t>Zero cost</a:t>
            </a:r>
          </a:p>
          <a:p>
            <a:r>
              <a:rPr lang="en-US">
                <a:latin typeface="Tahoma" charset="0"/>
              </a:rPr>
              <a:t>Infinite bandwidth (to support multiple accesses in parallel)</a:t>
            </a:r>
          </a:p>
          <a:p>
            <a:endParaRPr lang="en-US">
              <a:latin typeface="Tahoma" charset="0"/>
            </a:endParaRPr>
          </a:p>
        </p:txBody>
      </p:sp>
      <p:sp>
        <p:nvSpPr>
          <p:cNvPr id="10752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ABF2938-6055-DD48-BFC9-99E62D092830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34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7497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</a:rPr>
              <a:t>Ideal memory’s requirements oppose each other</a:t>
            </a:r>
          </a:p>
          <a:p>
            <a:endParaRPr lang="en-US">
              <a:latin typeface="Tahoma" charset="0"/>
            </a:endParaRPr>
          </a:p>
          <a:p>
            <a:r>
              <a:rPr lang="en-US">
                <a:latin typeface="Tahoma" charset="0"/>
              </a:rPr>
              <a:t>Bigger is slower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Bigger </a:t>
            </a:r>
            <a:r>
              <a:rPr lang="en-US">
                <a:latin typeface="Tahoma" charset="0"/>
                <a:ea typeface="ＭＳ Ｐゴシック" charset="0"/>
                <a:sym typeface="Wingdings" charset="0"/>
              </a:rPr>
              <a:t> Takes longer to determine the location</a:t>
            </a:r>
            <a:endParaRPr lang="en-US">
              <a:latin typeface="Tahoma" charset="0"/>
              <a:ea typeface="ＭＳ Ｐゴシック" charset="0"/>
            </a:endParaRPr>
          </a:p>
          <a:p>
            <a:endParaRPr lang="en-US">
              <a:latin typeface="Tahoma" charset="0"/>
            </a:endParaRPr>
          </a:p>
          <a:p>
            <a:r>
              <a:rPr lang="en-US">
                <a:latin typeface="Tahoma" charset="0"/>
              </a:rPr>
              <a:t>Faster is more expensive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Memory technology: SRAM vs. DRAM</a:t>
            </a:r>
          </a:p>
          <a:p>
            <a:endParaRPr lang="en-US">
              <a:latin typeface="Tahoma" charset="0"/>
            </a:endParaRPr>
          </a:p>
          <a:p>
            <a:r>
              <a:rPr lang="en-US">
                <a:latin typeface="Tahoma" charset="0"/>
              </a:rPr>
              <a:t>Higher bandwidth is more expensive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Need more banks, more ports, higher frequency, or faster technology</a:t>
            </a:r>
          </a:p>
        </p:txBody>
      </p:sp>
      <p:sp>
        <p:nvSpPr>
          <p:cNvPr id="10854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4A6441B-9A95-454F-BCAA-A388C695CD99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35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9118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Memory Technology: DRAM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dirty="0">
                <a:latin typeface="Tahoma" charset="0"/>
              </a:rPr>
              <a:t>Dynamic random access memory</a:t>
            </a:r>
          </a:p>
          <a:p>
            <a:r>
              <a:rPr lang="en-US" dirty="0">
                <a:latin typeface="Tahoma" charset="0"/>
              </a:rPr>
              <a:t>Capacitor charge state indicates stored value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Whether the capacitor is charged or discharged indicates storage of 1 or 0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1 capacitor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1 access transistor</a:t>
            </a: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r>
              <a:rPr lang="en-US" dirty="0">
                <a:latin typeface="Tahoma" charset="0"/>
              </a:rPr>
              <a:t>Capacitor leaks through the RC path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DRAM cell loses charge over time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DRAM cell needs to be </a:t>
            </a:r>
            <a:r>
              <a:rPr lang="en-US" dirty="0" smtClean="0">
                <a:latin typeface="Tahoma" charset="0"/>
                <a:ea typeface="ＭＳ Ｐゴシック" charset="0"/>
              </a:rPr>
              <a:t>refreshed</a:t>
            </a:r>
          </a:p>
          <a:p>
            <a:pPr marL="344487" lvl="1" indent="0">
              <a:buNone/>
            </a:pPr>
            <a:endParaRPr lang="en-US" dirty="0" smtClean="0">
              <a:latin typeface="Tahoma" charset="0"/>
              <a:ea typeface="ＭＳ Ｐゴシック" charset="0"/>
            </a:endParaRPr>
          </a:p>
          <a:p>
            <a:pPr lvl="1"/>
            <a:r>
              <a:rPr lang="en-US" dirty="0" smtClean="0">
                <a:latin typeface="Tahoma" charset="0"/>
                <a:ea typeface="ＭＳ Ｐゴシック" charset="0"/>
              </a:rPr>
              <a:t>Read Liu et al., “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RAIDR: Retention-aware Intelligent DRAM Refresh</a:t>
            </a:r>
            <a:r>
              <a:rPr lang="en-US" dirty="0" smtClean="0">
                <a:latin typeface="Tahoma" charset="0"/>
                <a:ea typeface="ＭＳ Ｐゴシック" charset="0"/>
              </a:rPr>
              <a:t>,” ISCA 2012.</a:t>
            </a:r>
            <a:endParaRPr lang="en-US" dirty="0">
              <a:latin typeface="Tahoma" charset="0"/>
              <a:ea typeface="ＭＳ Ｐゴシック" charset="0"/>
            </a:endParaRPr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398D5A3-FD57-C14F-95F9-D42D18D1327B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36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6280150" y="2996952"/>
            <a:ext cx="2635250" cy="2133600"/>
            <a:chOff x="466725" y="3276600"/>
            <a:chExt cx="2635250" cy="2133600"/>
          </a:xfrm>
        </p:grpSpPr>
        <p:sp>
          <p:nvSpPr>
            <p:cNvPr id="53258" name="Freeform 4"/>
            <p:cNvSpPr>
              <a:spLocks/>
            </p:cNvSpPr>
            <p:nvPr/>
          </p:nvSpPr>
          <p:spPr bwMode="auto">
            <a:xfrm>
              <a:off x="1152525" y="4419600"/>
              <a:ext cx="838200" cy="228600"/>
            </a:xfrm>
            <a:custGeom>
              <a:avLst/>
              <a:gdLst>
                <a:gd name="T0" fmla="*/ 0 w 624"/>
                <a:gd name="T1" fmla="*/ 2147483647 h 144"/>
                <a:gd name="T2" fmla="*/ 2147483647 w 624"/>
                <a:gd name="T3" fmla="*/ 2147483647 h 144"/>
                <a:gd name="T4" fmla="*/ 2147483647 w 624"/>
                <a:gd name="T5" fmla="*/ 0 h 144"/>
                <a:gd name="T6" fmla="*/ 2147483647 w 624"/>
                <a:gd name="T7" fmla="*/ 0 h 144"/>
                <a:gd name="T8" fmla="*/ 2147483647 w 624"/>
                <a:gd name="T9" fmla="*/ 2147483647 h 144"/>
                <a:gd name="T10" fmla="*/ 2147483647 w 624"/>
                <a:gd name="T11" fmla="*/ 2147483647 h 1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24"/>
                <a:gd name="T19" fmla="*/ 0 h 144"/>
                <a:gd name="T20" fmla="*/ 624 w 624"/>
                <a:gd name="T21" fmla="*/ 144 h 1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24" h="144">
                  <a:moveTo>
                    <a:pt x="0" y="144"/>
                  </a:moveTo>
                  <a:lnTo>
                    <a:pt x="144" y="144"/>
                  </a:lnTo>
                  <a:lnTo>
                    <a:pt x="144" y="0"/>
                  </a:lnTo>
                  <a:lnTo>
                    <a:pt x="432" y="0"/>
                  </a:lnTo>
                  <a:lnTo>
                    <a:pt x="432" y="144"/>
                  </a:lnTo>
                  <a:lnTo>
                    <a:pt x="624" y="144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3259" name="Line 5"/>
            <p:cNvSpPr>
              <a:spLocks noChangeShapeType="1"/>
            </p:cNvSpPr>
            <p:nvPr/>
          </p:nvSpPr>
          <p:spPr bwMode="auto">
            <a:xfrm>
              <a:off x="1381125" y="4343400"/>
              <a:ext cx="304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3260" name="Oval 6"/>
            <p:cNvSpPr>
              <a:spLocks noChangeArrowheads="1"/>
            </p:cNvSpPr>
            <p:nvPr/>
          </p:nvSpPr>
          <p:spPr bwMode="auto">
            <a:xfrm flipH="1">
              <a:off x="1457325" y="4191000"/>
              <a:ext cx="152400" cy="1524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3261" name="Line 7"/>
            <p:cNvSpPr>
              <a:spLocks noChangeShapeType="1"/>
            </p:cNvSpPr>
            <p:nvPr/>
          </p:nvSpPr>
          <p:spPr bwMode="auto">
            <a:xfrm>
              <a:off x="1152525" y="3276600"/>
              <a:ext cx="0" cy="21336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3262" name="Line 8"/>
            <p:cNvSpPr>
              <a:spLocks noChangeShapeType="1"/>
            </p:cNvSpPr>
            <p:nvPr/>
          </p:nvSpPr>
          <p:spPr bwMode="auto">
            <a:xfrm>
              <a:off x="466725" y="3810000"/>
              <a:ext cx="1971675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3263" name="Line 9"/>
            <p:cNvSpPr>
              <a:spLocks noChangeShapeType="1"/>
            </p:cNvSpPr>
            <p:nvPr/>
          </p:nvSpPr>
          <p:spPr bwMode="auto">
            <a:xfrm>
              <a:off x="1533525" y="3810000"/>
              <a:ext cx="0" cy="38100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3264" name="Text Box 10"/>
            <p:cNvSpPr txBox="1">
              <a:spLocks noChangeArrowheads="1"/>
            </p:cNvSpPr>
            <p:nvPr/>
          </p:nvSpPr>
          <p:spPr bwMode="auto">
            <a:xfrm>
              <a:off x="1800225" y="3487738"/>
              <a:ext cx="1301750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800" i="1" smtClean="0">
                  <a:solidFill>
                    <a:srgbClr val="5F5F5F"/>
                  </a:solidFill>
                  <a:cs typeface="Arial" charset="0"/>
                </a:rPr>
                <a:t>row enable</a:t>
              </a:r>
            </a:p>
          </p:txBody>
        </p:sp>
        <p:sp>
          <p:nvSpPr>
            <p:cNvPr id="53265" name="Text Box 11"/>
            <p:cNvSpPr txBox="1">
              <a:spLocks noChangeArrowheads="1"/>
            </p:cNvSpPr>
            <p:nvPr/>
          </p:nvSpPr>
          <p:spPr bwMode="auto">
            <a:xfrm rot="-5400000">
              <a:off x="525463" y="4473575"/>
              <a:ext cx="908050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800" i="1" smtClean="0">
                  <a:solidFill>
                    <a:srgbClr val="5F5F5F"/>
                  </a:solidFill>
                  <a:cs typeface="Arial" charset="0"/>
                </a:rPr>
                <a:t>_bitline</a:t>
              </a:r>
            </a:p>
          </p:txBody>
        </p:sp>
      </p:grpSp>
      <p:sp>
        <p:nvSpPr>
          <p:cNvPr id="53253" name="Line 30"/>
          <p:cNvSpPr>
            <a:spLocks noChangeShapeType="1"/>
          </p:cNvSpPr>
          <p:nvPr/>
        </p:nvSpPr>
        <p:spPr bwMode="auto">
          <a:xfrm>
            <a:off x="7794625" y="4368552"/>
            <a:ext cx="1588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3254" name="Line 31"/>
          <p:cNvSpPr>
            <a:spLocks noChangeShapeType="1"/>
          </p:cNvSpPr>
          <p:nvPr/>
        </p:nvSpPr>
        <p:spPr bwMode="auto">
          <a:xfrm>
            <a:off x="7642225" y="4520952"/>
            <a:ext cx="304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3255" name="Line 32"/>
          <p:cNvSpPr>
            <a:spLocks noChangeShapeType="1"/>
          </p:cNvSpPr>
          <p:nvPr/>
        </p:nvSpPr>
        <p:spPr bwMode="auto">
          <a:xfrm>
            <a:off x="7642225" y="4597152"/>
            <a:ext cx="304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3256" name="Line 35"/>
          <p:cNvSpPr>
            <a:spLocks noChangeShapeType="1"/>
          </p:cNvSpPr>
          <p:nvPr/>
        </p:nvSpPr>
        <p:spPr bwMode="auto">
          <a:xfrm>
            <a:off x="7794625" y="4597152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3257" name="AutoShape 36"/>
          <p:cNvSpPr>
            <a:spLocks noChangeArrowheads="1"/>
          </p:cNvSpPr>
          <p:nvPr/>
        </p:nvSpPr>
        <p:spPr bwMode="auto">
          <a:xfrm flipV="1">
            <a:off x="7642225" y="4825752"/>
            <a:ext cx="304800" cy="228600"/>
          </a:xfrm>
          <a:prstGeom prst="triangle">
            <a:avLst>
              <a:gd name="adj" fmla="val 50000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844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</a:rPr>
              <a:t>Static random access memory</a:t>
            </a:r>
          </a:p>
          <a:p>
            <a:r>
              <a:rPr lang="en-US">
                <a:latin typeface="Tahoma" charset="0"/>
              </a:rPr>
              <a:t>Two cross coupled inverters store a single bit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Feedback path enables the stored value to persist in the “cell”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4 transistors for storage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2 transistors for access</a:t>
            </a:r>
          </a:p>
          <a:p>
            <a:endParaRPr lang="en-US">
              <a:latin typeface="Tahoma" charset="0"/>
            </a:endParaRPr>
          </a:p>
        </p:txBody>
      </p:sp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Memory Technology: SRAM</a:t>
            </a:r>
          </a:p>
        </p:txBody>
      </p:sp>
      <p:sp>
        <p:nvSpPr>
          <p:cNvPr id="5427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8B9A5A5-E194-8E4F-8C16-604176833C1F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37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grpSp>
        <p:nvGrpSpPr>
          <p:cNvPr id="54276" name="Group 22"/>
          <p:cNvGrpSpPr>
            <a:grpSpLocks/>
          </p:cNvGrpSpPr>
          <p:nvPr/>
        </p:nvGrpSpPr>
        <p:grpSpPr bwMode="auto">
          <a:xfrm>
            <a:off x="2590800" y="4675188"/>
            <a:ext cx="1143000" cy="990600"/>
            <a:chOff x="3600" y="960"/>
            <a:chExt cx="864" cy="816"/>
          </a:xfrm>
        </p:grpSpPr>
        <p:grpSp>
          <p:nvGrpSpPr>
            <p:cNvPr id="54293" name="Group 23"/>
            <p:cNvGrpSpPr>
              <a:grpSpLocks/>
            </p:cNvGrpSpPr>
            <p:nvPr/>
          </p:nvGrpSpPr>
          <p:grpSpPr bwMode="auto">
            <a:xfrm>
              <a:off x="3840" y="960"/>
              <a:ext cx="384" cy="384"/>
              <a:chOff x="3600" y="960"/>
              <a:chExt cx="384" cy="384"/>
            </a:xfrm>
          </p:grpSpPr>
          <p:sp>
            <p:nvSpPr>
              <p:cNvPr id="54298" name="AutoShape 24"/>
              <p:cNvSpPr>
                <a:spLocks noChangeArrowheads="1"/>
              </p:cNvSpPr>
              <p:nvPr/>
            </p:nvSpPr>
            <p:spPr bwMode="auto">
              <a:xfrm rot="5400000">
                <a:off x="3552" y="1008"/>
                <a:ext cx="384" cy="288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4299" name="Oval 25"/>
              <p:cNvSpPr>
                <a:spLocks noChangeArrowheads="1"/>
              </p:cNvSpPr>
              <p:nvPr/>
            </p:nvSpPr>
            <p:spPr bwMode="auto">
              <a:xfrm>
                <a:off x="3888" y="1104"/>
                <a:ext cx="96" cy="96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54294" name="AutoShape 26"/>
            <p:cNvSpPr>
              <a:spLocks noChangeArrowheads="1"/>
            </p:cNvSpPr>
            <p:nvPr/>
          </p:nvSpPr>
          <p:spPr bwMode="auto">
            <a:xfrm rot="16200000" flipH="1">
              <a:off x="3888" y="1440"/>
              <a:ext cx="384" cy="288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4295" name="Oval 27"/>
            <p:cNvSpPr>
              <a:spLocks noChangeArrowheads="1"/>
            </p:cNvSpPr>
            <p:nvPr/>
          </p:nvSpPr>
          <p:spPr bwMode="auto">
            <a:xfrm flipH="1">
              <a:off x="3840" y="1536"/>
              <a:ext cx="96" cy="9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4296" name="Freeform 28"/>
            <p:cNvSpPr>
              <a:spLocks/>
            </p:cNvSpPr>
            <p:nvPr/>
          </p:nvSpPr>
          <p:spPr bwMode="auto">
            <a:xfrm>
              <a:off x="4224" y="1152"/>
              <a:ext cx="240" cy="432"/>
            </a:xfrm>
            <a:custGeom>
              <a:avLst/>
              <a:gdLst>
                <a:gd name="T0" fmla="*/ 0 w 240"/>
                <a:gd name="T1" fmla="*/ 0 h 432"/>
                <a:gd name="T2" fmla="*/ 240 w 240"/>
                <a:gd name="T3" fmla="*/ 0 h 432"/>
                <a:gd name="T4" fmla="*/ 240 w 240"/>
                <a:gd name="T5" fmla="*/ 432 h 432"/>
                <a:gd name="T6" fmla="*/ 0 w 240"/>
                <a:gd name="T7" fmla="*/ 432 h 4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0"/>
                <a:gd name="T13" fmla="*/ 0 h 432"/>
                <a:gd name="T14" fmla="*/ 240 w 240"/>
                <a:gd name="T15" fmla="*/ 432 h 4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0" h="432">
                  <a:moveTo>
                    <a:pt x="0" y="0"/>
                  </a:moveTo>
                  <a:lnTo>
                    <a:pt x="240" y="0"/>
                  </a:lnTo>
                  <a:lnTo>
                    <a:pt x="240" y="432"/>
                  </a:lnTo>
                  <a:lnTo>
                    <a:pt x="0" y="432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4297" name="Freeform 29"/>
            <p:cNvSpPr>
              <a:spLocks/>
            </p:cNvSpPr>
            <p:nvPr/>
          </p:nvSpPr>
          <p:spPr bwMode="auto">
            <a:xfrm flipH="1">
              <a:off x="3600" y="1152"/>
              <a:ext cx="240" cy="432"/>
            </a:xfrm>
            <a:custGeom>
              <a:avLst/>
              <a:gdLst>
                <a:gd name="T0" fmla="*/ 0 w 240"/>
                <a:gd name="T1" fmla="*/ 0 h 432"/>
                <a:gd name="T2" fmla="*/ 240 w 240"/>
                <a:gd name="T3" fmla="*/ 0 h 432"/>
                <a:gd name="T4" fmla="*/ 240 w 240"/>
                <a:gd name="T5" fmla="*/ 432 h 432"/>
                <a:gd name="T6" fmla="*/ 0 w 240"/>
                <a:gd name="T7" fmla="*/ 432 h 43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0"/>
                <a:gd name="T13" fmla="*/ 0 h 432"/>
                <a:gd name="T14" fmla="*/ 240 w 240"/>
                <a:gd name="T15" fmla="*/ 432 h 43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0" h="432">
                  <a:moveTo>
                    <a:pt x="0" y="0"/>
                  </a:moveTo>
                  <a:lnTo>
                    <a:pt x="240" y="0"/>
                  </a:lnTo>
                  <a:lnTo>
                    <a:pt x="240" y="432"/>
                  </a:lnTo>
                  <a:lnTo>
                    <a:pt x="0" y="432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1066800" y="3810000"/>
            <a:ext cx="4267200" cy="2133600"/>
            <a:chOff x="-2438400" y="2971800"/>
            <a:chExt cx="4267200" cy="2133600"/>
          </a:xfrm>
        </p:grpSpPr>
        <p:sp>
          <p:nvSpPr>
            <p:cNvPr id="54278" name="Line 37"/>
            <p:cNvSpPr>
              <a:spLocks noChangeShapeType="1"/>
            </p:cNvSpPr>
            <p:nvPr/>
          </p:nvSpPr>
          <p:spPr bwMode="auto">
            <a:xfrm>
              <a:off x="-2438400" y="3505200"/>
              <a:ext cx="4267200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54279" name="Group 26"/>
            <p:cNvGrpSpPr>
              <a:grpSpLocks/>
            </p:cNvGrpSpPr>
            <p:nvPr/>
          </p:nvGrpSpPr>
          <p:grpSpPr bwMode="auto">
            <a:xfrm>
              <a:off x="-2092325" y="2971800"/>
              <a:ext cx="3498850" cy="2133600"/>
              <a:chOff x="-2092325" y="2971800"/>
              <a:chExt cx="3498850" cy="2133600"/>
            </a:xfrm>
          </p:grpSpPr>
          <p:sp>
            <p:nvSpPr>
              <p:cNvPr id="54280" name="Freeform 30"/>
              <p:cNvSpPr>
                <a:spLocks/>
              </p:cNvSpPr>
              <p:nvPr/>
            </p:nvSpPr>
            <p:spPr bwMode="auto">
              <a:xfrm>
                <a:off x="-1752600" y="4114800"/>
                <a:ext cx="838200" cy="228600"/>
              </a:xfrm>
              <a:custGeom>
                <a:avLst/>
                <a:gdLst>
                  <a:gd name="T0" fmla="*/ 0 w 624"/>
                  <a:gd name="T1" fmla="*/ 2147483647 h 144"/>
                  <a:gd name="T2" fmla="*/ 2147483647 w 624"/>
                  <a:gd name="T3" fmla="*/ 2147483647 h 144"/>
                  <a:gd name="T4" fmla="*/ 2147483647 w 624"/>
                  <a:gd name="T5" fmla="*/ 0 h 144"/>
                  <a:gd name="T6" fmla="*/ 2147483647 w 624"/>
                  <a:gd name="T7" fmla="*/ 0 h 144"/>
                  <a:gd name="T8" fmla="*/ 2147483647 w 624"/>
                  <a:gd name="T9" fmla="*/ 2147483647 h 144"/>
                  <a:gd name="T10" fmla="*/ 2147483647 w 624"/>
                  <a:gd name="T11" fmla="*/ 2147483647 h 14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24"/>
                  <a:gd name="T19" fmla="*/ 0 h 144"/>
                  <a:gd name="T20" fmla="*/ 624 w 624"/>
                  <a:gd name="T21" fmla="*/ 144 h 14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24" h="144">
                    <a:moveTo>
                      <a:pt x="0" y="144"/>
                    </a:moveTo>
                    <a:lnTo>
                      <a:pt x="144" y="144"/>
                    </a:lnTo>
                    <a:lnTo>
                      <a:pt x="144" y="0"/>
                    </a:lnTo>
                    <a:lnTo>
                      <a:pt x="432" y="0"/>
                    </a:lnTo>
                    <a:lnTo>
                      <a:pt x="432" y="144"/>
                    </a:lnTo>
                    <a:lnTo>
                      <a:pt x="624" y="144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4281" name="Freeform 31"/>
              <p:cNvSpPr>
                <a:spLocks/>
              </p:cNvSpPr>
              <p:nvPr/>
            </p:nvSpPr>
            <p:spPr bwMode="auto">
              <a:xfrm flipH="1">
                <a:off x="228600" y="4114800"/>
                <a:ext cx="838200" cy="228600"/>
              </a:xfrm>
              <a:custGeom>
                <a:avLst/>
                <a:gdLst>
                  <a:gd name="T0" fmla="*/ 0 w 624"/>
                  <a:gd name="T1" fmla="*/ 2147483647 h 144"/>
                  <a:gd name="T2" fmla="*/ 2147483647 w 624"/>
                  <a:gd name="T3" fmla="*/ 2147483647 h 144"/>
                  <a:gd name="T4" fmla="*/ 2147483647 w 624"/>
                  <a:gd name="T5" fmla="*/ 0 h 144"/>
                  <a:gd name="T6" fmla="*/ 2147483647 w 624"/>
                  <a:gd name="T7" fmla="*/ 0 h 144"/>
                  <a:gd name="T8" fmla="*/ 2147483647 w 624"/>
                  <a:gd name="T9" fmla="*/ 2147483647 h 144"/>
                  <a:gd name="T10" fmla="*/ 2147483647 w 624"/>
                  <a:gd name="T11" fmla="*/ 2147483647 h 14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24"/>
                  <a:gd name="T19" fmla="*/ 0 h 144"/>
                  <a:gd name="T20" fmla="*/ 624 w 624"/>
                  <a:gd name="T21" fmla="*/ 144 h 14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24" h="144">
                    <a:moveTo>
                      <a:pt x="0" y="144"/>
                    </a:moveTo>
                    <a:lnTo>
                      <a:pt x="144" y="144"/>
                    </a:lnTo>
                    <a:lnTo>
                      <a:pt x="144" y="0"/>
                    </a:lnTo>
                    <a:lnTo>
                      <a:pt x="432" y="0"/>
                    </a:lnTo>
                    <a:lnTo>
                      <a:pt x="432" y="144"/>
                    </a:lnTo>
                    <a:lnTo>
                      <a:pt x="624" y="144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4282" name="Line 32"/>
              <p:cNvSpPr>
                <a:spLocks noChangeShapeType="1"/>
              </p:cNvSpPr>
              <p:nvPr/>
            </p:nvSpPr>
            <p:spPr bwMode="auto">
              <a:xfrm>
                <a:off x="-1524000" y="4038600"/>
                <a:ext cx="3048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4283" name="Oval 33"/>
              <p:cNvSpPr>
                <a:spLocks noChangeArrowheads="1"/>
              </p:cNvSpPr>
              <p:nvPr/>
            </p:nvSpPr>
            <p:spPr bwMode="auto">
              <a:xfrm flipH="1">
                <a:off x="-1447800" y="3886200"/>
                <a:ext cx="152400" cy="1524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4284" name="Oval 34"/>
              <p:cNvSpPr>
                <a:spLocks noChangeArrowheads="1"/>
              </p:cNvSpPr>
              <p:nvPr/>
            </p:nvSpPr>
            <p:spPr bwMode="auto">
              <a:xfrm flipH="1">
                <a:off x="609600" y="3886200"/>
                <a:ext cx="152400" cy="15240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4285" name="Line 35"/>
              <p:cNvSpPr>
                <a:spLocks noChangeShapeType="1"/>
              </p:cNvSpPr>
              <p:nvPr/>
            </p:nvSpPr>
            <p:spPr bwMode="auto">
              <a:xfrm>
                <a:off x="-1752600" y="2971800"/>
                <a:ext cx="0" cy="213360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4286" name="Line 36"/>
              <p:cNvSpPr>
                <a:spLocks noChangeShapeType="1"/>
              </p:cNvSpPr>
              <p:nvPr/>
            </p:nvSpPr>
            <p:spPr bwMode="auto">
              <a:xfrm>
                <a:off x="1066800" y="2971800"/>
                <a:ext cx="0" cy="213360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4287" name="Line 38"/>
              <p:cNvSpPr>
                <a:spLocks noChangeShapeType="1"/>
              </p:cNvSpPr>
              <p:nvPr/>
            </p:nvSpPr>
            <p:spPr bwMode="auto">
              <a:xfrm>
                <a:off x="-1371600" y="3505200"/>
                <a:ext cx="0" cy="381000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4288" name="Line 39"/>
              <p:cNvSpPr>
                <a:spLocks noChangeShapeType="1"/>
              </p:cNvSpPr>
              <p:nvPr/>
            </p:nvSpPr>
            <p:spPr bwMode="auto">
              <a:xfrm>
                <a:off x="685800" y="3505200"/>
                <a:ext cx="0" cy="381000"/>
              </a:xfrm>
              <a:prstGeom prst="line">
                <a:avLst/>
              </a:prstGeom>
              <a:noFill/>
              <a:ln w="19050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4289" name="Line 40"/>
              <p:cNvSpPr>
                <a:spLocks noChangeShapeType="1"/>
              </p:cNvSpPr>
              <p:nvPr/>
            </p:nvSpPr>
            <p:spPr bwMode="auto">
              <a:xfrm>
                <a:off x="533400" y="4038600"/>
                <a:ext cx="3048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4290" name="Text Box 41"/>
              <p:cNvSpPr txBox="1">
                <a:spLocks noChangeArrowheads="1"/>
              </p:cNvSpPr>
              <p:nvPr/>
            </p:nvSpPr>
            <p:spPr bwMode="auto">
              <a:xfrm>
                <a:off x="-1060450" y="3182938"/>
                <a:ext cx="1212850" cy="339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fontAlgn="base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800" i="1" smtClean="0">
                    <a:solidFill>
                      <a:srgbClr val="5F5F5F"/>
                    </a:solidFill>
                    <a:cs typeface="Arial" charset="0"/>
                  </a:rPr>
                  <a:t>row select</a:t>
                </a:r>
              </a:p>
            </p:txBody>
          </p:sp>
          <p:sp>
            <p:nvSpPr>
              <p:cNvPr id="54291" name="Text Box 42"/>
              <p:cNvSpPr txBox="1">
                <a:spLocks noChangeArrowheads="1"/>
              </p:cNvSpPr>
              <p:nvPr/>
            </p:nvSpPr>
            <p:spPr bwMode="auto">
              <a:xfrm rot="-5400000">
                <a:off x="-2312987" y="4168775"/>
                <a:ext cx="781050" cy="339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fontAlgn="base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800" i="1" smtClean="0">
                    <a:solidFill>
                      <a:srgbClr val="5F5F5F"/>
                    </a:solidFill>
                    <a:cs typeface="Arial" charset="0"/>
                  </a:rPr>
                  <a:t>bitline</a:t>
                </a:r>
              </a:p>
            </p:txBody>
          </p:sp>
          <p:sp>
            <p:nvSpPr>
              <p:cNvPr id="54292" name="Text Box 43"/>
              <p:cNvSpPr txBox="1">
                <a:spLocks noChangeArrowheads="1"/>
              </p:cNvSpPr>
              <p:nvPr/>
            </p:nvSpPr>
            <p:spPr bwMode="auto">
              <a:xfrm rot="-5400000">
                <a:off x="782638" y="4162425"/>
                <a:ext cx="908050" cy="339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fontAlgn="base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800" i="1" smtClean="0">
                    <a:solidFill>
                      <a:srgbClr val="5F5F5F"/>
                    </a:solidFill>
                    <a:cs typeface="Arial" charset="0"/>
                  </a:rPr>
                  <a:t>_bitline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61554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An Aside: Phase </a:t>
            </a:r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Change </a:t>
            </a:r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Memory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pPr marL="457200" indent="-457200"/>
            <a:r>
              <a:rPr lang="en-US" sz="2200">
                <a:latin typeface="Tahoma" charset="0"/>
                <a:ea typeface="ＭＳ Ｐゴシック" charset="0"/>
                <a:cs typeface="ＭＳ Ｐゴシック" charset="0"/>
              </a:rPr>
              <a:t>Phase change material (chalcogenide glass) exists in two states:</a:t>
            </a:r>
          </a:p>
          <a:p>
            <a:pPr marL="784225" lvl="1" indent="-457200"/>
            <a:r>
              <a:rPr lang="en-US" sz="2000">
                <a:latin typeface="Tahoma" charset="0"/>
                <a:ea typeface="ＭＳ Ｐゴシック" charset="0"/>
              </a:rPr>
              <a:t>Amorphous: Low optical reflexivity and high electrical resistivity</a:t>
            </a:r>
          </a:p>
          <a:p>
            <a:pPr marL="784225" lvl="1" indent="-457200"/>
            <a:r>
              <a:rPr lang="en-US" sz="2000">
                <a:latin typeface="Tahoma" charset="0"/>
                <a:ea typeface="ＭＳ Ｐゴシック" charset="0"/>
              </a:rPr>
              <a:t>Crystalline: High optical reflexivity and low electrical resistivity</a:t>
            </a:r>
          </a:p>
          <a:p>
            <a:pPr marL="457200" indent="-457200"/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FACC37B-4193-6B41-BD19-714F8F64D34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38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4198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286000"/>
            <a:ext cx="6248400" cy="319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90"/>
          <p:cNvSpPr txBox="1">
            <a:spLocks noChangeArrowheads="1"/>
          </p:cNvSpPr>
          <p:nvPr/>
        </p:nvSpPr>
        <p:spPr bwMode="auto">
          <a:xfrm>
            <a:off x="470965" y="5301208"/>
            <a:ext cx="8313197" cy="403187"/>
          </a:xfrm>
          <a:prstGeom prst="rect">
            <a:avLst/>
          </a:prstGeom>
          <a:solidFill>
            <a:srgbClr val="CCCCFF"/>
          </a:solidFill>
          <a:ln w="2540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algn="ctr">
              <a:defRPr/>
            </a:pPr>
            <a:r>
              <a:rPr lang="en-US" sz="2200" kern="0" dirty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rPr>
              <a:t>PCM is resistive memory:  High resistance (0), Low resistance (1</a:t>
            </a:r>
            <a:r>
              <a:rPr lang="en-US" sz="2200" kern="0" dirty="0" smtClean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rPr>
              <a:t>)</a:t>
            </a:r>
            <a:endParaRPr lang="en-US" sz="2200" kern="0" dirty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1520" y="5877272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696"/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Lee, </a:t>
            </a:r>
            <a:r>
              <a:rPr lang="en-US" dirty="0" err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Ipek</a:t>
            </a:r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 Mutlu, Burger, </a:t>
            </a:r>
            <a:r>
              <a:rPr lang="ja-JP" alt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Architecting Phase Change Memory as a Scalable DRAM Alternative</a:t>
            </a:r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ja-JP" alt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ISCA 2009.</a:t>
            </a:r>
          </a:p>
        </p:txBody>
      </p:sp>
    </p:spTree>
    <p:extLst>
      <p:ext uri="{BB962C8B-B14F-4D97-AF65-F5344CB8AC3E}">
        <p14:creationId xmlns:p14="http://schemas.microsoft.com/office/powerpoint/2010/main" val="23286605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charset="0"/>
              </a:rPr>
              <a:t>Memory Bank: A Fundamental Concept</a:t>
            </a:r>
            <a:endParaRPr lang="en-US" dirty="0">
              <a:latin typeface="Garamond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1700"/>
            <a:ext cx="8610600" cy="51943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ahoma" charset="0"/>
              </a:rPr>
              <a:t>Interleaving (banking)</a:t>
            </a:r>
          </a:p>
          <a:p>
            <a:pPr lvl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Problem</a:t>
            </a:r>
            <a:r>
              <a:rPr lang="en-US" dirty="0">
                <a:latin typeface="Tahoma" charset="0"/>
                <a:ea typeface="ＭＳ Ｐゴシック" charset="0"/>
              </a:rPr>
              <a:t>: a single monolithic memory array takes long to access and does not enable multiple accesses in parallel</a:t>
            </a: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Goal</a:t>
            </a:r>
            <a:r>
              <a:rPr lang="en-US" dirty="0">
                <a:latin typeface="Tahoma" charset="0"/>
                <a:ea typeface="ＭＳ Ｐゴシック" charset="0"/>
              </a:rPr>
              <a:t>: Reduce the latency of memory array access and enable multiple accesses in parallel</a:t>
            </a: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Idea</a:t>
            </a:r>
            <a:r>
              <a:rPr lang="en-US" dirty="0">
                <a:latin typeface="Tahoma" charset="0"/>
                <a:ea typeface="ＭＳ Ｐゴシック" charset="0"/>
              </a:rPr>
              <a:t>: Divide the array into multiple banks that can be accessed independently (in the same cycle or in consecutive cycles)</a:t>
            </a:r>
          </a:p>
          <a:p>
            <a:pPr lvl="2"/>
            <a:r>
              <a:rPr lang="en-US" dirty="0">
                <a:latin typeface="Tahoma" charset="0"/>
                <a:ea typeface="ＭＳ Ｐゴシック" charset="0"/>
              </a:rPr>
              <a:t>Each bank is smaller than the entire memory storage</a:t>
            </a:r>
          </a:p>
          <a:p>
            <a:pPr lvl="2"/>
            <a:r>
              <a:rPr lang="en-US" dirty="0">
                <a:latin typeface="Tahoma" charset="0"/>
                <a:ea typeface="ＭＳ Ｐゴシック" charset="0"/>
              </a:rPr>
              <a:t>Accesses to different banks can be overlapped</a:t>
            </a:r>
          </a:p>
          <a:p>
            <a:pPr lvl="2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An i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ssue</a:t>
            </a:r>
            <a:r>
              <a:rPr lang="en-US" dirty="0">
                <a:latin typeface="Tahoma" charset="0"/>
                <a:ea typeface="ＭＳ Ｐゴシック" charset="0"/>
              </a:rPr>
              <a:t>: How do you map data to different banks? (i.e., how do you interleave data across banks?)</a:t>
            </a:r>
          </a:p>
        </p:txBody>
      </p:sp>
      <p:sp>
        <p:nvSpPr>
          <p:cNvPr id="9523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083AFEA-169F-CB45-8A50-A5BA6C808AD2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39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9082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Garamond" charset="0"/>
                <a:ea typeface="ＭＳ Ｐゴシック" charset="0"/>
                <a:cs typeface="ＭＳ Ｐゴシック" charset="0"/>
              </a:rPr>
              <a:t>Memory Bank Organization and Operation</a:t>
            </a:r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>
          <a:xfrm>
            <a:off x="6069013" y="996950"/>
            <a:ext cx="2770187" cy="5194300"/>
          </a:xfrm>
        </p:spPr>
        <p:txBody>
          <a:bodyPr/>
          <a:lstStyle/>
          <a:p>
            <a:r>
              <a:rPr lang="en-US" sz="1600">
                <a:latin typeface="Tahoma" charset="0"/>
                <a:ea typeface="ＭＳ Ｐゴシック" charset="0"/>
                <a:cs typeface="ＭＳ Ｐゴシック" charset="0"/>
              </a:rPr>
              <a:t>Read access sequence:</a:t>
            </a:r>
          </a:p>
          <a:p>
            <a:endParaRPr lang="en-US" sz="160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sz="1600">
                <a:latin typeface="Tahoma" charset="0"/>
                <a:ea typeface="ＭＳ Ｐゴシック" charset="0"/>
                <a:cs typeface="ＭＳ Ｐゴシック" charset="0"/>
              </a:rPr>
              <a:t>	1. Decode row address &amp; drive word-lines</a:t>
            </a:r>
          </a:p>
          <a:p>
            <a:pPr>
              <a:buFont typeface="Wingdings" charset="0"/>
              <a:buNone/>
            </a:pPr>
            <a:r>
              <a:rPr lang="en-US" sz="1600">
                <a:latin typeface="Tahoma" charset="0"/>
                <a:ea typeface="ＭＳ Ｐゴシック" charset="0"/>
                <a:cs typeface="ＭＳ Ｐゴシック" charset="0"/>
              </a:rPr>
              <a:t>	</a:t>
            </a:r>
          </a:p>
          <a:p>
            <a:pPr>
              <a:buFont typeface="Wingdings" charset="0"/>
              <a:buNone/>
            </a:pPr>
            <a:r>
              <a:rPr lang="en-US" sz="1600">
                <a:latin typeface="Tahoma" charset="0"/>
                <a:ea typeface="ＭＳ Ｐゴシック" charset="0"/>
                <a:cs typeface="ＭＳ Ｐゴシック" charset="0"/>
              </a:rPr>
              <a:t>      2. Selected bits drive bit-lines</a:t>
            </a:r>
          </a:p>
          <a:p>
            <a:pPr>
              <a:buFont typeface="Wingdings" charset="0"/>
              <a:buNone/>
            </a:pPr>
            <a:r>
              <a:rPr lang="en-US" sz="1600">
                <a:latin typeface="Tahoma" charset="0"/>
                <a:ea typeface="ＭＳ Ｐゴシック" charset="0"/>
                <a:cs typeface="ＭＳ Ｐゴシック" charset="0"/>
              </a:rPr>
              <a:t>	    • Entire row read</a:t>
            </a:r>
          </a:p>
          <a:p>
            <a:pPr>
              <a:buFont typeface="Wingdings" charset="0"/>
              <a:buNone/>
            </a:pPr>
            <a:r>
              <a:rPr lang="en-US" sz="1600">
                <a:latin typeface="Tahoma" charset="0"/>
                <a:ea typeface="ＭＳ Ｐゴシック" charset="0"/>
                <a:cs typeface="ＭＳ Ｐゴシック" charset="0"/>
              </a:rPr>
              <a:t>      </a:t>
            </a:r>
          </a:p>
          <a:p>
            <a:pPr>
              <a:buFont typeface="Wingdings" charset="0"/>
              <a:buNone/>
            </a:pPr>
            <a:r>
              <a:rPr lang="en-US" sz="1600">
                <a:latin typeface="Tahoma" charset="0"/>
                <a:ea typeface="ＭＳ Ｐゴシック" charset="0"/>
                <a:cs typeface="ＭＳ Ｐゴシック" charset="0"/>
              </a:rPr>
              <a:t>      3. Amplify row data</a:t>
            </a:r>
          </a:p>
          <a:p>
            <a:pPr>
              <a:buFont typeface="Wingdings" charset="0"/>
              <a:buNone/>
            </a:pPr>
            <a:r>
              <a:rPr lang="en-US" sz="1600">
                <a:latin typeface="Tahoma" charset="0"/>
                <a:ea typeface="ＭＳ Ｐゴシック" charset="0"/>
                <a:cs typeface="ＭＳ Ｐゴシック" charset="0"/>
              </a:rPr>
              <a:t>      </a:t>
            </a:r>
          </a:p>
          <a:p>
            <a:pPr>
              <a:buFont typeface="Wingdings" charset="0"/>
              <a:buNone/>
            </a:pPr>
            <a:r>
              <a:rPr lang="en-US" sz="1600">
                <a:latin typeface="Tahoma" charset="0"/>
                <a:ea typeface="ＭＳ Ｐゴシック" charset="0"/>
                <a:cs typeface="ＭＳ Ｐゴシック" charset="0"/>
              </a:rPr>
              <a:t>      4. Decode column address &amp; select subset of row</a:t>
            </a:r>
          </a:p>
          <a:p>
            <a:pPr>
              <a:buFont typeface="Wingdings" charset="0"/>
              <a:buNone/>
            </a:pPr>
            <a:r>
              <a:rPr lang="en-US" sz="1600">
                <a:latin typeface="Tahoma" charset="0"/>
                <a:ea typeface="ＭＳ Ｐゴシック" charset="0"/>
                <a:cs typeface="ＭＳ Ｐゴシック" charset="0"/>
              </a:rPr>
              <a:t>         • Send to output</a:t>
            </a:r>
          </a:p>
          <a:p>
            <a:pPr>
              <a:buFont typeface="Wingdings" charset="0"/>
              <a:buNone/>
            </a:pPr>
            <a:r>
              <a:rPr lang="en-US" sz="1600">
                <a:latin typeface="Tahoma" charset="0"/>
                <a:ea typeface="ＭＳ Ｐゴシック" charset="0"/>
                <a:cs typeface="ＭＳ Ｐゴシック" charset="0"/>
              </a:rPr>
              <a:t>      </a:t>
            </a:r>
          </a:p>
          <a:p>
            <a:pPr>
              <a:buFont typeface="Wingdings" charset="0"/>
              <a:buNone/>
            </a:pPr>
            <a:r>
              <a:rPr lang="en-US" sz="1600">
                <a:latin typeface="Tahoma" charset="0"/>
                <a:ea typeface="ＭＳ Ｐゴシック" charset="0"/>
                <a:cs typeface="ＭＳ Ｐゴシック" charset="0"/>
              </a:rPr>
              <a:t>      5. Precharge bit-lines</a:t>
            </a:r>
          </a:p>
          <a:p>
            <a:pPr>
              <a:buFont typeface="Wingdings" charset="0"/>
              <a:buNone/>
            </a:pPr>
            <a:r>
              <a:rPr lang="en-US" sz="1600">
                <a:latin typeface="Tahoma" charset="0"/>
                <a:ea typeface="ＭＳ Ｐゴシック" charset="0"/>
                <a:cs typeface="ＭＳ Ｐゴシック" charset="0"/>
              </a:rPr>
              <a:t>        • For next access</a:t>
            </a:r>
          </a:p>
        </p:txBody>
      </p:sp>
      <p:sp>
        <p:nvSpPr>
          <p:cNvPr id="5529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AD126C0-0631-7541-8A14-D86EEBC66A8A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40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5530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5705475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25791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Why Memory Hierarchy?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</a:rPr>
              <a:t>We want both fast and large</a:t>
            </a:r>
          </a:p>
          <a:p>
            <a:endParaRPr lang="en-US">
              <a:latin typeface="Tahoma" charset="0"/>
            </a:endParaRPr>
          </a:p>
          <a:p>
            <a:r>
              <a:rPr lang="en-US">
                <a:latin typeface="Tahoma" charset="0"/>
              </a:rPr>
              <a:t>But we cannot achieve both with a single level of memory</a:t>
            </a:r>
          </a:p>
          <a:p>
            <a:endParaRPr lang="en-US">
              <a:latin typeface="Tahoma" charset="0"/>
            </a:endParaRPr>
          </a:p>
          <a:p>
            <a:r>
              <a:rPr lang="en-US">
                <a:latin typeface="Tahoma" charset="0"/>
              </a:rPr>
              <a:t>Idea: 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Have multiple levels of storage </a:t>
            </a:r>
            <a:r>
              <a:rPr lang="en-US">
                <a:latin typeface="Tahoma" charset="0"/>
              </a:rPr>
              <a:t>(progressively bigger and slower as the levels are farther from the processor) and 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ensure most of the data the processor needs is kept in the fast(er) level(s)</a:t>
            </a:r>
          </a:p>
        </p:txBody>
      </p:sp>
      <p:sp>
        <p:nvSpPr>
          <p:cNvPr id="11161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F64097C-1FDF-054C-A239-088B10A830F1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41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3173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Memory Hierarchy</a:t>
            </a:r>
          </a:p>
        </p:txBody>
      </p:sp>
      <p:sp>
        <p:nvSpPr>
          <p:cNvPr id="59394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</a:rPr>
              <a:t>Fundamental tradeoff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Fast memory: small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Large memory: slow</a:t>
            </a:r>
          </a:p>
          <a:p>
            <a:r>
              <a:rPr lang="en-US">
                <a:latin typeface="Tahoma" charset="0"/>
              </a:rPr>
              <a:t>Idea: </a:t>
            </a:r>
            <a:r>
              <a:rPr lang="en-US">
                <a:solidFill>
                  <a:srgbClr val="FF0000"/>
                </a:solidFill>
                <a:latin typeface="Tahoma" charset="0"/>
              </a:rPr>
              <a:t>Memory hierarchy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</a:rPr>
              <a:t>Latency, cost, size, </a:t>
            </a:r>
          </a:p>
          <a:p>
            <a:pPr>
              <a:buFont typeface="Wingdings" charset="0"/>
              <a:buNone/>
            </a:pPr>
            <a:r>
              <a:rPr lang="en-US">
                <a:latin typeface="Tahoma" charset="0"/>
              </a:rPr>
              <a:t>    bandwidth</a:t>
            </a:r>
          </a:p>
        </p:txBody>
      </p:sp>
      <p:sp>
        <p:nvSpPr>
          <p:cNvPr id="5939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D85DEF5-8D80-6545-B4DF-20A2F15933B6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42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sp>
        <p:nvSpPr>
          <p:cNvPr id="59396" name="Rectangle 5"/>
          <p:cNvSpPr>
            <a:spLocks noChangeArrowheads="1"/>
          </p:cNvSpPr>
          <p:nvPr/>
        </p:nvSpPr>
        <p:spPr bwMode="auto">
          <a:xfrm>
            <a:off x="390525" y="3398838"/>
            <a:ext cx="887413" cy="1274762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397" name="Rectangle 6"/>
          <p:cNvSpPr>
            <a:spLocks noChangeArrowheads="1"/>
          </p:cNvSpPr>
          <p:nvPr/>
        </p:nvSpPr>
        <p:spPr bwMode="auto">
          <a:xfrm>
            <a:off x="4164013" y="2035175"/>
            <a:ext cx="2489200" cy="4156075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398" name="TextBox 7"/>
          <p:cNvSpPr txBox="1">
            <a:spLocks noChangeArrowheads="1"/>
          </p:cNvSpPr>
          <p:nvPr/>
        </p:nvSpPr>
        <p:spPr bwMode="auto">
          <a:xfrm>
            <a:off x="492125" y="3833813"/>
            <a:ext cx="673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  <a:cs typeface="Arial" charset="0"/>
              </a:rPr>
              <a:t>CPU</a:t>
            </a:r>
          </a:p>
        </p:txBody>
      </p:sp>
      <p:sp>
        <p:nvSpPr>
          <p:cNvPr id="59399" name="TextBox 8"/>
          <p:cNvSpPr txBox="1">
            <a:spLocks noChangeArrowheads="1"/>
          </p:cNvSpPr>
          <p:nvPr/>
        </p:nvSpPr>
        <p:spPr bwMode="auto">
          <a:xfrm>
            <a:off x="4860925" y="3559175"/>
            <a:ext cx="10175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  <a:cs typeface="Arial" charset="0"/>
              </a:rPr>
              <a:t>Main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  <a:cs typeface="Arial" charset="0"/>
              </a:rPr>
              <a:t>Memory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  <a:cs typeface="Arial" charset="0"/>
              </a:rPr>
              <a:t>(DRAM)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800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9400" name="TextBox 9"/>
          <p:cNvSpPr txBox="1">
            <a:spLocks noChangeArrowheads="1"/>
          </p:cNvSpPr>
          <p:nvPr/>
        </p:nvSpPr>
        <p:spPr bwMode="auto">
          <a:xfrm>
            <a:off x="588963" y="4202113"/>
            <a:ext cx="492125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  <a:cs typeface="Arial" charset="0"/>
              </a:rPr>
              <a:t>RF</a:t>
            </a:r>
          </a:p>
        </p:txBody>
      </p:sp>
      <p:sp>
        <p:nvSpPr>
          <p:cNvPr id="59401" name="Rectangle 10"/>
          <p:cNvSpPr>
            <a:spLocks noChangeArrowheads="1"/>
          </p:cNvSpPr>
          <p:nvPr/>
        </p:nvSpPr>
        <p:spPr bwMode="auto">
          <a:xfrm>
            <a:off x="1430338" y="3398838"/>
            <a:ext cx="885825" cy="1274762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402" name="TextBox 11"/>
          <p:cNvSpPr txBox="1">
            <a:spLocks noChangeArrowheads="1"/>
          </p:cNvSpPr>
          <p:nvPr/>
        </p:nvSpPr>
        <p:spPr bwMode="auto">
          <a:xfrm>
            <a:off x="1430338" y="3833813"/>
            <a:ext cx="885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  <a:cs typeface="Arial" charset="0"/>
              </a:rPr>
              <a:t>Cache</a:t>
            </a:r>
          </a:p>
        </p:txBody>
      </p:sp>
      <p:cxnSp>
        <p:nvCxnSpPr>
          <p:cNvPr id="59403" name="Straight Arrow Connector 12"/>
          <p:cNvCxnSpPr>
            <a:cxnSpLocks noChangeShapeType="1"/>
            <a:endCxn id="59401" idx="3"/>
          </p:cNvCxnSpPr>
          <p:nvPr/>
        </p:nvCxnSpPr>
        <p:spPr bwMode="auto">
          <a:xfrm rot="10800000">
            <a:off x="2316163" y="4037013"/>
            <a:ext cx="1847850" cy="9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404" name="Rectangle 13"/>
          <p:cNvSpPr>
            <a:spLocks noChangeArrowheads="1"/>
          </p:cNvSpPr>
          <p:nvPr/>
        </p:nvSpPr>
        <p:spPr bwMode="auto">
          <a:xfrm>
            <a:off x="6778625" y="996950"/>
            <a:ext cx="2160588" cy="51943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405" name="TextBox 14"/>
          <p:cNvSpPr txBox="1">
            <a:spLocks noChangeArrowheads="1"/>
          </p:cNvSpPr>
          <p:nvPr/>
        </p:nvSpPr>
        <p:spPr bwMode="auto">
          <a:xfrm>
            <a:off x="7377113" y="3235325"/>
            <a:ext cx="11969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  <a:cs typeface="Arial" charset="0"/>
              </a:rPr>
              <a:t>Hard Disk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800" smtClean="0">
              <a:solidFill>
                <a:srgbClr val="000000"/>
              </a:solidFill>
              <a:cs typeface="Arial" charset="0"/>
            </a:endParaRPr>
          </a:p>
        </p:txBody>
      </p:sp>
      <p:cxnSp>
        <p:nvCxnSpPr>
          <p:cNvPr id="59406" name="Straight Arrow Connector 15"/>
          <p:cNvCxnSpPr>
            <a:cxnSpLocks noChangeShapeType="1"/>
            <a:stCxn id="59402" idx="1"/>
          </p:cNvCxnSpPr>
          <p:nvPr/>
        </p:nvCxnSpPr>
        <p:spPr bwMode="auto">
          <a:xfrm rot="10800000" flipV="1">
            <a:off x="1277938" y="4017963"/>
            <a:ext cx="152400" cy="79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001500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Caching Basics: Exploit Temporal Locality</a:t>
            </a:r>
          </a:p>
        </p:txBody>
      </p:sp>
      <p:sp>
        <p:nvSpPr>
          <p:cNvPr id="60418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dirty="0">
                <a:latin typeface="Tahoma" charset="0"/>
              </a:rPr>
              <a:t>Idea: </a:t>
            </a:r>
            <a:r>
              <a:rPr lang="en-US" dirty="0">
                <a:solidFill>
                  <a:srgbClr val="FF0000"/>
                </a:solidFill>
                <a:latin typeface="Tahoma" charset="0"/>
              </a:rPr>
              <a:t>Store recently accessed data in automatically managed fast memory (called cache)</a:t>
            </a:r>
          </a:p>
          <a:p>
            <a:r>
              <a:rPr lang="en-US" dirty="0">
                <a:latin typeface="Tahoma" charset="0"/>
              </a:rPr>
              <a:t>Anticipation: the data will be accessed again soon</a:t>
            </a:r>
          </a:p>
          <a:p>
            <a:endParaRPr lang="en-US" dirty="0">
              <a:latin typeface="Tahoma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</a:rPr>
              <a:t>Temporal locality </a:t>
            </a:r>
            <a:r>
              <a:rPr lang="en-US" dirty="0">
                <a:latin typeface="Tahoma" charset="0"/>
              </a:rPr>
              <a:t>principle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Recently accessed data will be again accessed in the near future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This is what Maurice Wilkes had in mind:</a:t>
            </a:r>
          </a:p>
          <a:p>
            <a:pPr lvl="2"/>
            <a:r>
              <a:rPr lang="en-US" dirty="0">
                <a:latin typeface="Tahoma" charset="0"/>
                <a:ea typeface="ＭＳ Ｐゴシック" charset="0"/>
              </a:rPr>
              <a:t>Wilkes, </a:t>
            </a:r>
            <a:r>
              <a:rPr lang="ja-JP" altLang="en-US" dirty="0">
                <a:latin typeface="Tahoma" charset="0"/>
                <a:ea typeface="ＭＳ Ｐゴシック" charset="0"/>
              </a:rPr>
              <a:t>“</a:t>
            </a:r>
            <a:r>
              <a:rPr lang="en-US" altLang="ja-JP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Slave Memories and Dynamic Storage Allocation</a:t>
            </a:r>
            <a:r>
              <a:rPr lang="en-US" altLang="ja-JP" dirty="0">
                <a:latin typeface="Tahoma" charset="0"/>
                <a:ea typeface="ＭＳ Ｐゴシック" charset="0"/>
              </a:rPr>
              <a:t>,</a:t>
            </a:r>
            <a:r>
              <a:rPr lang="ja-JP" altLang="en-US" dirty="0">
                <a:latin typeface="Tahoma" charset="0"/>
                <a:ea typeface="ＭＳ Ｐゴシック" charset="0"/>
              </a:rPr>
              <a:t>”</a:t>
            </a:r>
            <a:r>
              <a:rPr lang="en-US" altLang="ja-JP" dirty="0">
                <a:latin typeface="Tahoma" charset="0"/>
                <a:ea typeface="ＭＳ Ｐゴシック" charset="0"/>
              </a:rPr>
              <a:t> IEEE Trans. On Electronic Computers, 1965.</a:t>
            </a:r>
          </a:p>
          <a:p>
            <a:pPr lvl="2"/>
            <a:r>
              <a:rPr lang="ja-JP" altLang="en-US" dirty="0">
                <a:latin typeface="Tahoma" charset="0"/>
                <a:ea typeface="ＭＳ Ｐゴシック" charset="0"/>
              </a:rPr>
              <a:t>“</a:t>
            </a:r>
            <a:r>
              <a:rPr lang="en-US" altLang="ja-JP" dirty="0">
                <a:latin typeface="Tahoma" charset="0"/>
                <a:ea typeface="ＭＳ Ｐゴシック" charset="0"/>
              </a:rPr>
              <a:t>The use is discussed of a fast core memory of, say 32000 words as a slave to a slower core memory of, say, one million words in such a way that in practical cases the effective access time is nearer that of the fast memory than that of the slow memory.</a:t>
            </a:r>
            <a:r>
              <a:rPr lang="ja-JP" altLang="en-US" dirty="0">
                <a:latin typeface="Tahoma" charset="0"/>
                <a:ea typeface="ＭＳ Ｐゴシック" charset="0"/>
              </a:rPr>
              <a:t>”</a:t>
            </a:r>
            <a:endParaRPr lang="en-US" altLang="ja-JP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endParaRPr lang="en-US" dirty="0">
              <a:latin typeface="Tahoma" charset="0"/>
            </a:endParaRPr>
          </a:p>
        </p:txBody>
      </p:sp>
      <p:sp>
        <p:nvSpPr>
          <p:cNvPr id="6041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7F37466-A7DA-AA40-B82F-C8AB51974186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43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3210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Caching Basics: Exploit Spatial Locality</a:t>
            </a:r>
          </a:p>
        </p:txBody>
      </p:sp>
      <p:sp>
        <p:nvSpPr>
          <p:cNvPr id="61442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dirty="0">
                <a:latin typeface="Tahoma" charset="0"/>
              </a:rPr>
              <a:t>Idea: </a:t>
            </a:r>
            <a:r>
              <a:rPr lang="en-US" dirty="0">
                <a:solidFill>
                  <a:srgbClr val="FF0000"/>
                </a:solidFill>
                <a:latin typeface="Tahoma" charset="0"/>
              </a:rPr>
              <a:t>Store addresses adjacent to the recently accessed one in automatically managed fast memory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Logically divide memory into equal size blocks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Fetch to cache the accessed block in its entirety</a:t>
            </a:r>
          </a:p>
          <a:p>
            <a:r>
              <a:rPr lang="en-US" dirty="0">
                <a:latin typeface="Tahoma" charset="0"/>
              </a:rPr>
              <a:t>Anticipation: </a:t>
            </a:r>
            <a:r>
              <a:rPr lang="en-US" dirty="0">
                <a:solidFill>
                  <a:srgbClr val="0000FF"/>
                </a:solidFill>
                <a:latin typeface="Tahoma" charset="0"/>
              </a:rPr>
              <a:t>nearby data will be accessed soon</a:t>
            </a:r>
          </a:p>
          <a:p>
            <a:endParaRPr lang="en-US" dirty="0">
              <a:latin typeface="Tahoma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</a:rPr>
              <a:t>Spatial locality </a:t>
            </a:r>
            <a:r>
              <a:rPr lang="en-US" dirty="0">
                <a:latin typeface="Tahoma" charset="0"/>
              </a:rPr>
              <a:t>principle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Nearby data in memory will be accessed in the near future</a:t>
            </a:r>
          </a:p>
          <a:p>
            <a:pPr lvl="2"/>
            <a:r>
              <a:rPr lang="en-US" dirty="0">
                <a:latin typeface="Tahoma" charset="0"/>
                <a:ea typeface="ＭＳ Ｐゴシック" charset="0"/>
              </a:rPr>
              <a:t>E.g., sequential instruction access, array traversal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This is what IBM 360/85 implemented</a:t>
            </a:r>
          </a:p>
          <a:p>
            <a:pPr lvl="2"/>
            <a:r>
              <a:rPr lang="en-US" dirty="0">
                <a:latin typeface="Tahoma" charset="0"/>
                <a:ea typeface="ＭＳ Ｐゴシック" charset="0"/>
              </a:rPr>
              <a:t>16 Kbyte cache with 64 byte blocks</a:t>
            </a:r>
          </a:p>
          <a:p>
            <a:pPr lvl="2"/>
            <a:r>
              <a:rPr lang="en-US" dirty="0" err="1">
                <a:latin typeface="Tahoma" charset="0"/>
                <a:ea typeface="ＭＳ Ｐゴシック" charset="0"/>
              </a:rPr>
              <a:t>Liptay</a:t>
            </a:r>
            <a:r>
              <a:rPr lang="en-US" dirty="0">
                <a:latin typeface="Tahoma" charset="0"/>
                <a:ea typeface="ＭＳ Ｐゴシック" charset="0"/>
              </a:rPr>
              <a:t>, </a:t>
            </a:r>
            <a:r>
              <a:rPr lang="ja-JP" altLang="en-US" dirty="0">
                <a:latin typeface="Tahoma" charset="0"/>
                <a:ea typeface="ＭＳ Ｐゴシック" charset="0"/>
              </a:rPr>
              <a:t>“</a:t>
            </a:r>
            <a:r>
              <a:rPr lang="en-US" altLang="ja-JP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Structural aspects of the System/360 Model 85 II: the cache</a:t>
            </a:r>
            <a:r>
              <a:rPr lang="en-US" altLang="ja-JP" dirty="0">
                <a:latin typeface="Tahoma" charset="0"/>
                <a:ea typeface="ＭＳ Ｐゴシック" charset="0"/>
              </a:rPr>
              <a:t>,</a:t>
            </a:r>
            <a:r>
              <a:rPr lang="ja-JP" altLang="en-US" dirty="0">
                <a:latin typeface="Tahoma" charset="0"/>
                <a:ea typeface="ＭＳ Ｐゴシック" charset="0"/>
              </a:rPr>
              <a:t>”</a:t>
            </a:r>
            <a:r>
              <a:rPr lang="en-US" altLang="ja-JP" dirty="0">
                <a:latin typeface="Tahoma" charset="0"/>
                <a:ea typeface="ＭＳ Ｐゴシック" charset="0"/>
              </a:rPr>
              <a:t> IBM Systems Journal, 1968.</a:t>
            </a:r>
          </a:p>
          <a:p>
            <a:endParaRPr lang="en-US" dirty="0">
              <a:latin typeface="Tahoma" charset="0"/>
            </a:endParaRPr>
          </a:p>
        </p:txBody>
      </p:sp>
      <p:sp>
        <p:nvSpPr>
          <p:cNvPr id="6144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E2E8C3A-AD3B-8648-8508-D7068D10271E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44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6397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Garamond" charset="0"/>
              </a:rPr>
              <a:t>A Note on Manual vs. Automatic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839200" cy="51943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00FF"/>
                </a:solidFill>
              </a:rPr>
              <a:t>Manual:</a:t>
            </a:r>
            <a:r>
              <a:rPr lang="en-US" dirty="0" smtClean="0"/>
              <a:t> Programmer manages data movement across levels</a:t>
            </a:r>
          </a:p>
          <a:p>
            <a:pPr marL="344487" lvl="1" indent="0">
              <a:buFont typeface="Wingdings" charset="0"/>
              <a:buNone/>
              <a:defRPr/>
            </a:pPr>
            <a:r>
              <a:rPr lang="en-US" dirty="0" smtClean="0"/>
              <a:t>-- too painful for programmers on substantial programs</a:t>
            </a:r>
          </a:p>
          <a:p>
            <a:pPr lvl="1">
              <a:defRPr/>
            </a:pPr>
            <a:r>
              <a:rPr lang="en-US" dirty="0" smtClean="0"/>
              <a:t>“core” </a:t>
            </a:r>
            <a:r>
              <a:rPr lang="en-US" dirty="0" err="1" smtClean="0"/>
              <a:t>vs</a:t>
            </a:r>
            <a:r>
              <a:rPr lang="en-US" dirty="0" smtClean="0"/>
              <a:t> “drum” memory in the 50’s</a:t>
            </a:r>
          </a:p>
          <a:p>
            <a:pPr lvl="1">
              <a:defRPr/>
            </a:pPr>
            <a:r>
              <a:rPr lang="en-US" dirty="0" smtClean="0"/>
              <a:t>still done in some embedded processors (on-chip scratch pad SRAM in lieu of a cache)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>
                <a:solidFill>
                  <a:srgbClr val="0000FF"/>
                </a:solidFill>
              </a:rPr>
              <a:t>Automatic:</a:t>
            </a:r>
            <a:r>
              <a:rPr lang="en-US" dirty="0" smtClean="0"/>
              <a:t> Hardware manages data movement across levels, </a:t>
            </a:r>
            <a:r>
              <a:rPr lang="en-US" dirty="0" smtClean="0">
                <a:solidFill>
                  <a:srgbClr val="0000FF"/>
                </a:solidFill>
              </a:rPr>
              <a:t>transparently to the programmer</a:t>
            </a:r>
          </a:p>
          <a:p>
            <a:pPr marL="344487" lvl="1" indent="0">
              <a:buFont typeface="Wingdings" charset="0"/>
              <a:buNone/>
              <a:defRPr/>
            </a:pPr>
            <a:r>
              <a:rPr lang="en-US" dirty="0" smtClean="0"/>
              <a:t>++ programmer’s life is easier</a:t>
            </a:r>
          </a:p>
          <a:p>
            <a:pPr lvl="1">
              <a:defRPr/>
            </a:pPr>
            <a:r>
              <a:rPr lang="en-US" dirty="0" smtClean="0"/>
              <a:t>simple heuristic: keep most recently used items in cache</a:t>
            </a:r>
          </a:p>
          <a:p>
            <a:pPr lvl="1">
              <a:defRPr/>
            </a:pPr>
            <a:r>
              <a:rPr lang="en-US" dirty="0" smtClean="0"/>
              <a:t>the average programmer doesn’t need to know about it</a:t>
            </a:r>
          </a:p>
          <a:p>
            <a:pPr lvl="2">
              <a:defRPr/>
            </a:pPr>
            <a:r>
              <a:rPr lang="en-US" dirty="0" smtClean="0"/>
              <a:t>You don’t need to know how big the cache is and how it works to write a “correct” program! (What if you want a “fast” program?)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1469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AF6DC3E-947D-F449-A63C-7E2BCBDF48C1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45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2531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Garamond" charset="0"/>
              </a:rPr>
              <a:t>Automatic Management in Memory Hierarchy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</a:rPr>
              <a:t>Wilkes, “</a:t>
            </a:r>
            <a:r>
              <a:rPr lang="en-US" altLang="ja-JP">
                <a:solidFill>
                  <a:srgbClr val="FF0000"/>
                </a:solidFill>
                <a:latin typeface="Tahoma" charset="0"/>
              </a:rPr>
              <a:t>Slave Memories and Dynamic Storage Allocation</a:t>
            </a:r>
            <a:r>
              <a:rPr lang="en-US" altLang="ja-JP">
                <a:latin typeface="Tahoma" charset="0"/>
              </a:rPr>
              <a:t>,</a:t>
            </a:r>
            <a:r>
              <a:rPr lang="en-US">
                <a:latin typeface="Tahoma" charset="0"/>
              </a:rPr>
              <a:t>”</a:t>
            </a:r>
            <a:r>
              <a:rPr lang="en-US" altLang="ja-JP">
                <a:latin typeface="Tahoma" charset="0"/>
              </a:rPr>
              <a:t> IEEE Trans. On Electronic Computers, 1965.</a:t>
            </a: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r>
              <a:rPr lang="en-US">
                <a:latin typeface="Tahoma" charset="0"/>
              </a:rPr>
              <a:t>“By a slave memory I mean one which 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automatically accumulates to itself words </a:t>
            </a:r>
            <a:r>
              <a:rPr lang="en-US">
                <a:latin typeface="Tahoma" charset="0"/>
              </a:rPr>
              <a:t>that come from a slower main memory, and keeps them available for subsequent use without it being necessary for the penalty of main memory access to be incurred again.”</a:t>
            </a:r>
            <a:endParaRPr lang="en-US" altLang="ja-JP">
              <a:latin typeface="Tahoma" charset="0"/>
            </a:endParaRPr>
          </a:p>
          <a:p>
            <a:endParaRPr lang="en-US">
              <a:latin typeface="Tahoma" charset="0"/>
            </a:endParaRPr>
          </a:p>
        </p:txBody>
      </p:sp>
      <p:sp>
        <p:nvSpPr>
          <p:cNvPr id="6451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5BAEAB6-DB0C-464D-B8DA-7AACE90E263F}" type="slidenum">
              <a:rPr lang="en-US" sz="1600" i="1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46</a:t>
            </a:fld>
            <a:endParaRPr lang="en-US" sz="1600" i="1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05000"/>
            <a:ext cx="868680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30001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A Modern Memory Hierarchy</a:t>
            </a:r>
          </a:p>
        </p:txBody>
      </p:sp>
      <p:sp>
        <p:nvSpPr>
          <p:cNvPr id="65538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</a:endParaRP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BA653F0-5461-F34D-BD5B-4FCFD424CC05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47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sp>
        <p:nvSpPr>
          <p:cNvPr id="65540" name="Rectangle 3"/>
          <p:cNvSpPr txBox="1">
            <a:spLocks noChangeArrowheads="1"/>
          </p:cNvSpPr>
          <p:nvPr/>
        </p:nvSpPr>
        <p:spPr bwMode="auto">
          <a:xfrm>
            <a:off x="152400" y="990600"/>
            <a:ext cx="77724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2075" tIns="46038" rIns="92075" bIns="46038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3B812F"/>
              </a:buClr>
              <a:buSzPct val="70000"/>
              <a:buFont typeface="Wingdings" charset="0"/>
              <a:buNone/>
            </a:pPr>
            <a:r>
              <a:rPr lang="en-US" sz="1600" smtClean="0">
                <a:solidFill>
                  <a:srgbClr val="000000"/>
                </a:solidFill>
                <a:latin typeface="Calibri" charset="0"/>
              </a:rPr>
              <a:t>Register File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3B812F"/>
              </a:buClr>
              <a:buSzPct val="70000"/>
              <a:buFont typeface="Wingdings" charset="0"/>
              <a:buNone/>
            </a:pPr>
            <a:r>
              <a:rPr lang="en-US" sz="1600" smtClean="0">
                <a:solidFill>
                  <a:srgbClr val="000000"/>
                </a:solidFill>
                <a:latin typeface="Calibri" charset="0"/>
              </a:rPr>
              <a:t>32 words, sub-nsec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3B812F"/>
              </a:buClr>
              <a:buSzPct val="70000"/>
              <a:buFont typeface="Wingdings" charset="0"/>
              <a:buNone/>
            </a:pPr>
            <a:endParaRPr lang="en-US" sz="1600" smtClean="0">
              <a:solidFill>
                <a:srgbClr val="000000"/>
              </a:solidFill>
              <a:latin typeface="Calibri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3B812F"/>
              </a:buClr>
              <a:buSzPct val="70000"/>
              <a:buFont typeface="Wingdings" charset="0"/>
              <a:buNone/>
            </a:pPr>
            <a:endParaRPr lang="en-US" sz="1600" smtClean="0">
              <a:solidFill>
                <a:srgbClr val="000000"/>
              </a:solidFill>
              <a:latin typeface="Calibri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3B812F"/>
              </a:buClr>
              <a:buSzPct val="70000"/>
              <a:buFont typeface="Wingdings" charset="0"/>
              <a:buNone/>
            </a:pPr>
            <a:r>
              <a:rPr lang="en-US" sz="1600" smtClean="0">
                <a:solidFill>
                  <a:srgbClr val="000000"/>
                </a:solidFill>
                <a:latin typeface="Calibri" charset="0"/>
              </a:rPr>
              <a:t>L1 cache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3B812F"/>
              </a:buClr>
              <a:buSzPct val="70000"/>
              <a:buFont typeface="Wingdings" charset="0"/>
              <a:buNone/>
            </a:pPr>
            <a:r>
              <a:rPr lang="en-US" sz="1600" smtClean="0">
                <a:solidFill>
                  <a:srgbClr val="000000"/>
                </a:solidFill>
                <a:latin typeface="Calibri" charset="0"/>
              </a:rPr>
              <a:t>~32 KB, ~nsec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3B812F"/>
              </a:buClr>
              <a:buSzPct val="70000"/>
              <a:buFont typeface="Wingdings" charset="0"/>
              <a:buNone/>
            </a:pPr>
            <a:endParaRPr lang="en-US" sz="1600" smtClean="0">
              <a:solidFill>
                <a:srgbClr val="000000"/>
              </a:solidFill>
              <a:latin typeface="Calibri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3B812F"/>
              </a:buClr>
              <a:buSzPct val="70000"/>
              <a:buFont typeface="Wingdings" charset="0"/>
              <a:buNone/>
            </a:pPr>
            <a:endParaRPr lang="en-US" sz="1600" smtClean="0">
              <a:solidFill>
                <a:srgbClr val="000000"/>
              </a:solidFill>
              <a:latin typeface="Calibri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3B812F"/>
              </a:buClr>
              <a:buSzPct val="70000"/>
              <a:buFont typeface="Wingdings" charset="0"/>
              <a:buNone/>
            </a:pPr>
            <a:r>
              <a:rPr lang="en-US" sz="1600" smtClean="0">
                <a:solidFill>
                  <a:srgbClr val="000000"/>
                </a:solidFill>
                <a:latin typeface="Calibri" charset="0"/>
              </a:rPr>
              <a:t>L2 cache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3B812F"/>
              </a:buClr>
              <a:buSzPct val="70000"/>
              <a:buFont typeface="Wingdings" charset="0"/>
              <a:buNone/>
            </a:pPr>
            <a:r>
              <a:rPr lang="en-US" sz="1600" smtClean="0">
                <a:solidFill>
                  <a:srgbClr val="000000"/>
                </a:solidFill>
                <a:latin typeface="Calibri" charset="0"/>
              </a:rPr>
              <a:t>512 KB ~ 1MB, many nsec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3B812F"/>
              </a:buClr>
              <a:buSzPct val="70000"/>
              <a:buFont typeface="Wingdings" charset="0"/>
              <a:buNone/>
            </a:pPr>
            <a:endParaRPr lang="en-US" sz="1600" smtClean="0">
              <a:solidFill>
                <a:srgbClr val="000000"/>
              </a:solidFill>
              <a:latin typeface="Calibri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3B812F"/>
              </a:buClr>
              <a:buSzPct val="70000"/>
              <a:buFont typeface="Wingdings" charset="0"/>
              <a:buNone/>
            </a:pPr>
            <a:endParaRPr lang="en-US" sz="1600" smtClean="0">
              <a:solidFill>
                <a:srgbClr val="000000"/>
              </a:solidFill>
              <a:latin typeface="Calibri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3B812F"/>
              </a:buClr>
              <a:buSzPct val="70000"/>
              <a:buFont typeface="Wingdings" charset="0"/>
              <a:buNone/>
            </a:pPr>
            <a:r>
              <a:rPr lang="en-US" sz="1600" smtClean="0">
                <a:solidFill>
                  <a:srgbClr val="000000"/>
                </a:solidFill>
                <a:latin typeface="Calibri" charset="0"/>
              </a:rPr>
              <a:t>L3 cache,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3B812F"/>
              </a:buClr>
              <a:buSzPct val="70000"/>
              <a:buFont typeface="Wingdings" charset="0"/>
              <a:buNone/>
            </a:pPr>
            <a:r>
              <a:rPr lang="en-US" sz="1600" smtClean="0">
                <a:solidFill>
                  <a:srgbClr val="000000"/>
                </a:solidFill>
                <a:latin typeface="Calibri" charset="0"/>
              </a:rPr>
              <a:t>.....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3B812F"/>
              </a:buClr>
              <a:buSzPct val="70000"/>
              <a:buFont typeface="Wingdings" charset="0"/>
              <a:buNone/>
            </a:pPr>
            <a:endParaRPr lang="en-US" sz="1600" smtClean="0">
              <a:solidFill>
                <a:srgbClr val="000000"/>
              </a:solidFill>
              <a:latin typeface="Calibri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3B812F"/>
              </a:buClr>
              <a:buSzPct val="70000"/>
              <a:buFont typeface="Wingdings" charset="0"/>
              <a:buNone/>
            </a:pPr>
            <a:endParaRPr lang="en-US" sz="1600" smtClean="0">
              <a:solidFill>
                <a:srgbClr val="000000"/>
              </a:solidFill>
              <a:latin typeface="Calibri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3B812F"/>
              </a:buClr>
              <a:buSzPct val="70000"/>
              <a:buFont typeface="Wingdings" charset="0"/>
              <a:buNone/>
            </a:pPr>
            <a:r>
              <a:rPr lang="en-US" sz="1600" smtClean="0">
                <a:solidFill>
                  <a:srgbClr val="000000"/>
                </a:solidFill>
                <a:latin typeface="Calibri" charset="0"/>
              </a:rPr>
              <a:t>Main memory (DRAM),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3B812F"/>
              </a:buClr>
              <a:buSzPct val="70000"/>
              <a:buFont typeface="Wingdings" charset="0"/>
              <a:buNone/>
            </a:pPr>
            <a:r>
              <a:rPr lang="en-US" sz="1600" smtClean="0">
                <a:solidFill>
                  <a:srgbClr val="000000"/>
                </a:solidFill>
                <a:latin typeface="Calibri" charset="0"/>
              </a:rPr>
              <a:t>GB, ~100 nsec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3B812F"/>
              </a:buClr>
              <a:buSzPct val="70000"/>
              <a:buFont typeface="Wingdings" charset="0"/>
              <a:buNone/>
            </a:pPr>
            <a:endParaRPr lang="en-US" sz="1600" smtClean="0">
              <a:solidFill>
                <a:srgbClr val="000000"/>
              </a:solidFill>
              <a:latin typeface="Calibri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3B812F"/>
              </a:buClr>
              <a:buSzPct val="70000"/>
              <a:buFont typeface="Wingdings" charset="0"/>
              <a:buNone/>
            </a:pPr>
            <a:endParaRPr lang="en-US" sz="1600" smtClean="0">
              <a:solidFill>
                <a:srgbClr val="000000"/>
              </a:solidFill>
              <a:latin typeface="Calibri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3B812F"/>
              </a:buClr>
              <a:buSzPct val="70000"/>
              <a:buFont typeface="Wingdings" charset="0"/>
              <a:buNone/>
            </a:pPr>
            <a:r>
              <a:rPr lang="en-US" sz="1600" smtClean="0">
                <a:solidFill>
                  <a:srgbClr val="000000"/>
                </a:solidFill>
                <a:latin typeface="Calibri" charset="0"/>
              </a:rPr>
              <a:t>Swap Disk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3B812F"/>
              </a:buClr>
              <a:buSzPct val="70000"/>
              <a:buFont typeface="Wingdings" charset="0"/>
              <a:buNone/>
            </a:pPr>
            <a:r>
              <a:rPr lang="en-US" sz="1600" smtClean="0">
                <a:solidFill>
                  <a:srgbClr val="000000"/>
                </a:solidFill>
                <a:latin typeface="Calibri" charset="0"/>
              </a:rPr>
              <a:t>100 GB, ~10 msec</a:t>
            </a:r>
          </a:p>
        </p:txBody>
      </p:sp>
      <p:grpSp>
        <p:nvGrpSpPr>
          <p:cNvPr id="65541" name="Group 4"/>
          <p:cNvGrpSpPr>
            <a:grpSpLocks/>
          </p:cNvGrpSpPr>
          <p:nvPr/>
        </p:nvGrpSpPr>
        <p:grpSpPr bwMode="auto">
          <a:xfrm>
            <a:off x="685800" y="990600"/>
            <a:ext cx="6858000" cy="5480050"/>
            <a:chOff x="528" y="720"/>
            <a:chExt cx="4848" cy="3452"/>
          </a:xfrm>
        </p:grpSpPr>
        <p:sp>
          <p:nvSpPr>
            <p:cNvPr id="26" name="Rectangle 5"/>
            <p:cNvSpPr>
              <a:spLocks noChangeArrowheads="1"/>
            </p:cNvSpPr>
            <p:nvPr/>
          </p:nvSpPr>
          <p:spPr bwMode="auto">
            <a:xfrm>
              <a:off x="2208" y="720"/>
              <a:ext cx="1392" cy="384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" name="Rectangle 6"/>
            <p:cNvSpPr>
              <a:spLocks noChangeArrowheads="1"/>
            </p:cNvSpPr>
            <p:nvPr/>
          </p:nvSpPr>
          <p:spPr bwMode="auto">
            <a:xfrm>
              <a:off x="1872" y="1334"/>
              <a:ext cx="2016" cy="384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8" name="Rectangle 7"/>
            <p:cNvSpPr>
              <a:spLocks noChangeArrowheads="1"/>
            </p:cNvSpPr>
            <p:nvPr/>
          </p:nvSpPr>
          <p:spPr bwMode="auto">
            <a:xfrm>
              <a:off x="1536" y="1935"/>
              <a:ext cx="2688" cy="384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" name="Rectangle 8"/>
            <p:cNvSpPr>
              <a:spLocks noChangeArrowheads="1"/>
            </p:cNvSpPr>
            <p:nvPr/>
          </p:nvSpPr>
          <p:spPr bwMode="auto">
            <a:xfrm>
              <a:off x="1200" y="2546"/>
              <a:ext cx="3408" cy="384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0" name="Rectangle 9"/>
            <p:cNvSpPr>
              <a:spLocks noChangeArrowheads="1"/>
            </p:cNvSpPr>
            <p:nvPr/>
          </p:nvSpPr>
          <p:spPr bwMode="auto">
            <a:xfrm>
              <a:off x="864" y="3167"/>
              <a:ext cx="4129" cy="384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528" y="3788"/>
              <a:ext cx="4848" cy="384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  <a:latin typeface="Calibri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32" name="Line 11"/>
          <p:cNvSpPr>
            <a:spLocks noChangeShapeType="1"/>
          </p:cNvSpPr>
          <p:nvPr/>
        </p:nvSpPr>
        <p:spPr bwMode="auto">
          <a:xfrm>
            <a:off x="228600" y="1752600"/>
            <a:ext cx="8610600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3" name="AutoShape 12"/>
          <p:cNvSpPr>
            <a:spLocks noChangeArrowheads="1"/>
          </p:cNvSpPr>
          <p:nvPr/>
        </p:nvSpPr>
        <p:spPr bwMode="auto">
          <a:xfrm>
            <a:off x="5410200" y="1219200"/>
            <a:ext cx="609600" cy="1066800"/>
          </a:xfrm>
          <a:prstGeom prst="curvedLeftArrow">
            <a:avLst>
              <a:gd name="adj1" fmla="val 35000"/>
              <a:gd name="adj2" fmla="val 70000"/>
              <a:gd name="adj3" fmla="val 33333"/>
            </a:avLst>
          </a:prstGeom>
          <a:solidFill>
            <a:srgbClr val="FC0128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4" name="AutoShape 13"/>
          <p:cNvSpPr>
            <a:spLocks noChangeArrowheads="1"/>
          </p:cNvSpPr>
          <p:nvPr/>
        </p:nvSpPr>
        <p:spPr bwMode="auto">
          <a:xfrm>
            <a:off x="6858000" y="5181600"/>
            <a:ext cx="609600" cy="1066800"/>
          </a:xfrm>
          <a:prstGeom prst="curvedLeftArrow">
            <a:avLst>
              <a:gd name="adj1" fmla="val 35000"/>
              <a:gd name="adj2" fmla="val 70000"/>
              <a:gd name="adj3" fmla="val 33333"/>
            </a:avLst>
          </a:prstGeom>
          <a:solidFill>
            <a:srgbClr val="FC0128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5" name="AutoShape 14"/>
          <p:cNvSpPr>
            <a:spLocks noChangeArrowheads="1"/>
          </p:cNvSpPr>
          <p:nvPr/>
        </p:nvSpPr>
        <p:spPr bwMode="auto">
          <a:xfrm rot="10800000">
            <a:off x="2057400" y="1143000"/>
            <a:ext cx="609600" cy="1066800"/>
          </a:xfrm>
          <a:prstGeom prst="curvedLeftArrow">
            <a:avLst>
              <a:gd name="adj1" fmla="val 35000"/>
              <a:gd name="adj2" fmla="val 70000"/>
              <a:gd name="adj3" fmla="val 33333"/>
            </a:avLst>
          </a:prstGeom>
          <a:solidFill>
            <a:srgbClr val="FC0128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" name="AutoShape 15"/>
          <p:cNvSpPr>
            <a:spLocks noChangeArrowheads="1"/>
          </p:cNvSpPr>
          <p:nvPr/>
        </p:nvSpPr>
        <p:spPr bwMode="auto">
          <a:xfrm rot="10800000">
            <a:off x="762000" y="5105400"/>
            <a:ext cx="609600" cy="1066800"/>
          </a:xfrm>
          <a:prstGeom prst="curvedLeftArrow">
            <a:avLst>
              <a:gd name="adj1" fmla="val 35000"/>
              <a:gd name="adj2" fmla="val 70000"/>
              <a:gd name="adj3" fmla="val 33333"/>
            </a:avLst>
          </a:prstGeom>
          <a:solidFill>
            <a:srgbClr val="FC0128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7" name="Text Box 16"/>
          <p:cNvSpPr txBox="1">
            <a:spLocks noChangeArrowheads="1"/>
          </p:cNvSpPr>
          <p:nvPr/>
        </p:nvSpPr>
        <p:spPr bwMode="auto">
          <a:xfrm>
            <a:off x="6781800" y="1317625"/>
            <a:ext cx="23399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kern="0" dirty="0" smtClean="0">
                <a:solidFill>
                  <a:srgbClr val="000000"/>
                </a:solidFill>
                <a:latin typeface="Calibri" charset="0"/>
                <a:cs typeface="ＭＳ Ｐゴシック" charset="0"/>
              </a:rPr>
              <a:t>m</a:t>
            </a:r>
            <a:r>
              <a:rPr lang="en-US" i="0" kern="0" dirty="0" err="1" smtClean="0">
                <a:solidFill>
                  <a:srgbClr val="000000"/>
                </a:solidFill>
                <a:latin typeface="Calibri" charset="0"/>
                <a:cs typeface="ＭＳ Ｐゴシック" charset="0"/>
              </a:rPr>
              <a:t>anual</a:t>
            </a:r>
            <a:r>
              <a:rPr lang="en-US" i="0" kern="0" dirty="0" smtClean="0">
                <a:solidFill>
                  <a:srgbClr val="000000"/>
                </a:solidFill>
                <a:latin typeface="Calibri" charset="0"/>
                <a:cs typeface="ＭＳ Ｐゴシック" charset="0"/>
              </a:rPr>
              <a:t>/compiler</a:t>
            </a:r>
          </a:p>
          <a:p>
            <a:pPr>
              <a:defRPr/>
            </a:pPr>
            <a:r>
              <a:rPr lang="en-US" i="0" kern="0" dirty="0" smtClean="0">
                <a:solidFill>
                  <a:srgbClr val="000000"/>
                </a:solidFill>
                <a:latin typeface="Calibri" charset="0"/>
                <a:cs typeface="ＭＳ Ｐゴシック" charset="0"/>
              </a:rPr>
              <a:t>register spilling</a:t>
            </a:r>
          </a:p>
        </p:txBody>
      </p:sp>
      <p:sp>
        <p:nvSpPr>
          <p:cNvPr id="38" name="Line 17"/>
          <p:cNvSpPr>
            <a:spLocks noChangeShapeType="1"/>
          </p:cNvSpPr>
          <p:nvPr/>
        </p:nvSpPr>
        <p:spPr bwMode="auto">
          <a:xfrm>
            <a:off x="228600" y="5715000"/>
            <a:ext cx="8610600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" name="Text Box 18"/>
          <p:cNvSpPr txBox="1">
            <a:spLocks noChangeArrowheads="1"/>
          </p:cNvSpPr>
          <p:nvPr/>
        </p:nvSpPr>
        <p:spPr bwMode="auto">
          <a:xfrm>
            <a:off x="7589838" y="5264150"/>
            <a:ext cx="14493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kern="0" smtClean="0">
                <a:solidFill>
                  <a:srgbClr val="000000"/>
                </a:solidFill>
                <a:latin typeface="Calibri" charset="0"/>
                <a:cs typeface="ＭＳ Ｐゴシック" charset="0"/>
              </a:rPr>
              <a:t>automatic</a:t>
            </a:r>
          </a:p>
          <a:p>
            <a:pPr>
              <a:defRPr/>
            </a:pPr>
            <a:r>
              <a:rPr lang="en-US" i="0" kern="0" smtClean="0">
                <a:solidFill>
                  <a:srgbClr val="000000"/>
                </a:solidFill>
                <a:latin typeface="Calibri" charset="0"/>
                <a:cs typeface="ＭＳ Ｐゴシック" charset="0"/>
              </a:rPr>
              <a:t>demand </a:t>
            </a:r>
          </a:p>
          <a:p>
            <a:pPr>
              <a:defRPr/>
            </a:pPr>
            <a:r>
              <a:rPr lang="en-US" i="0" kern="0" smtClean="0">
                <a:solidFill>
                  <a:srgbClr val="000000"/>
                </a:solidFill>
                <a:latin typeface="Calibri" charset="0"/>
                <a:cs typeface="ＭＳ Ｐゴシック" charset="0"/>
              </a:rPr>
              <a:t>paging</a:t>
            </a:r>
          </a:p>
        </p:txBody>
      </p:sp>
      <p:sp>
        <p:nvSpPr>
          <p:cNvPr id="40" name="Text Box 19"/>
          <p:cNvSpPr txBox="1">
            <a:spLocks noChangeArrowheads="1"/>
          </p:cNvSpPr>
          <p:nvPr/>
        </p:nvSpPr>
        <p:spPr bwMode="auto">
          <a:xfrm>
            <a:off x="7097713" y="3054350"/>
            <a:ext cx="18827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accent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kern="0" dirty="0" smtClean="0">
                <a:solidFill>
                  <a:srgbClr val="000000"/>
                </a:solidFill>
                <a:latin typeface="Calibri" charset="0"/>
                <a:cs typeface="ＭＳ Ｐゴシック" charset="0"/>
              </a:rPr>
              <a:t>Automatic</a:t>
            </a:r>
          </a:p>
          <a:p>
            <a:pPr>
              <a:defRPr/>
            </a:pPr>
            <a:r>
              <a:rPr lang="en-US" i="0" kern="0" dirty="0" smtClean="0">
                <a:solidFill>
                  <a:srgbClr val="000000"/>
                </a:solidFill>
                <a:latin typeface="Calibri" charset="0"/>
                <a:cs typeface="ＭＳ Ｐゴシック" charset="0"/>
              </a:rPr>
              <a:t>HW cache</a:t>
            </a:r>
          </a:p>
          <a:p>
            <a:pPr>
              <a:defRPr/>
            </a:pPr>
            <a:r>
              <a:rPr lang="en-US" i="0" kern="0" dirty="0" smtClean="0">
                <a:solidFill>
                  <a:srgbClr val="000000"/>
                </a:solidFill>
                <a:latin typeface="Calibri" charset="0"/>
                <a:cs typeface="ＭＳ Ｐゴシック" charset="0"/>
              </a:rPr>
              <a:t>management</a:t>
            </a:r>
          </a:p>
        </p:txBody>
      </p:sp>
      <p:sp>
        <p:nvSpPr>
          <p:cNvPr id="65551" name="Text Box 20"/>
          <p:cNvSpPr txBox="1">
            <a:spLocks noChangeArrowheads="1"/>
          </p:cNvSpPr>
          <p:nvPr/>
        </p:nvSpPr>
        <p:spPr bwMode="auto">
          <a:xfrm>
            <a:off x="-33338" y="1722438"/>
            <a:ext cx="16176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CC9900"/>
                </a:solidFill>
                <a:latin typeface="Calibri" charset="0"/>
              </a:rPr>
              <a:t>Memory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CC9900"/>
                </a:solidFill>
                <a:latin typeface="Calibri" charset="0"/>
              </a:rPr>
              <a:t>Abstraction</a:t>
            </a:r>
          </a:p>
        </p:txBody>
      </p:sp>
      <p:sp>
        <p:nvSpPr>
          <p:cNvPr id="42" name="AutoShape 21"/>
          <p:cNvSpPr>
            <a:spLocks noChangeArrowheads="1"/>
          </p:cNvSpPr>
          <p:nvPr/>
        </p:nvSpPr>
        <p:spPr bwMode="auto">
          <a:xfrm>
            <a:off x="152400" y="2590800"/>
            <a:ext cx="457200" cy="3810000"/>
          </a:xfrm>
          <a:prstGeom prst="downArrow">
            <a:avLst>
              <a:gd name="adj1" fmla="val 44444"/>
              <a:gd name="adj2" fmla="val 41744"/>
            </a:avLst>
          </a:prstGeom>
          <a:solidFill>
            <a:srgbClr val="FC0128"/>
          </a:solidFill>
          <a:ln w="19050">
            <a:solidFill>
              <a:srgbClr val="FC0128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0210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66713" y="1833563"/>
            <a:ext cx="8428037" cy="822325"/>
          </a:xfrm>
        </p:spPr>
        <p:txBody>
          <a:bodyPr/>
          <a:lstStyle/>
          <a:p>
            <a:pPr algn="ctr" eaLnBrk="1" hangingPunct="1"/>
            <a:r>
              <a:rPr lang="en-US" sz="4000">
                <a:latin typeface="Garamond" charset="0"/>
              </a:rPr>
              <a:t>The DRAM Subsystem</a:t>
            </a:r>
          </a:p>
        </p:txBody>
      </p:sp>
      <p:sp>
        <p:nvSpPr>
          <p:cNvPr id="9011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78293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DRAM Subsystem Organization</a:t>
            </a:r>
          </a:p>
        </p:txBody>
      </p:sp>
      <p:sp>
        <p:nvSpPr>
          <p:cNvPr id="92162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</a:endParaRPr>
          </a:p>
          <a:p>
            <a:r>
              <a:rPr lang="en-US">
                <a:latin typeface="Tahoma" charset="0"/>
              </a:rPr>
              <a:t>Channel</a:t>
            </a:r>
          </a:p>
          <a:p>
            <a:r>
              <a:rPr lang="en-US">
                <a:latin typeface="Tahoma" charset="0"/>
              </a:rPr>
              <a:t>DIMM</a:t>
            </a:r>
          </a:p>
          <a:p>
            <a:r>
              <a:rPr lang="en-US">
                <a:latin typeface="Tahoma" charset="0"/>
              </a:rPr>
              <a:t>Rank</a:t>
            </a:r>
          </a:p>
          <a:p>
            <a:r>
              <a:rPr lang="en-US">
                <a:latin typeface="Tahoma" charset="0"/>
              </a:rPr>
              <a:t>Chip</a:t>
            </a:r>
          </a:p>
          <a:p>
            <a:r>
              <a:rPr lang="en-US">
                <a:latin typeface="Tahoma" charset="0"/>
              </a:rPr>
              <a:t>Bank</a:t>
            </a:r>
          </a:p>
          <a:p>
            <a:r>
              <a:rPr lang="en-US">
                <a:latin typeface="Tahoma" charset="0"/>
              </a:rPr>
              <a:t>Row/Column</a:t>
            </a:r>
          </a:p>
          <a:p>
            <a:endParaRPr lang="en-US">
              <a:latin typeface="Tahoma" charset="0"/>
            </a:endParaRPr>
          </a:p>
        </p:txBody>
      </p:sp>
      <p:sp>
        <p:nvSpPr>
          <p:cNvPr id="9216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787FF57-CBB8-6C4C-A5FD-A36C4A7B33C3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49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sp>
        <p:nvSpPr>
          <p:cNvPr id="13" name="Flowchart: Merge 4"/>
          <p:cNvSpPr/>
          <p:nvPr/>
        </p:nvSpPr>
        <p:spPr>
          <a:xfrm>
            <a:off x="2971800" y="1447800"/>
            <a:ext cx="1981200" cy="2971800"/>
          </a:xfrm>
          <a:prstGeom prst="flowChartMerge">
            <a:avLst/>
          </a:prstGeom>
          <a:solidFill>
            <a:srgbClr val="C0504D"/>
          </a:solidFill>
          <a:ln w="25400" cap="flat" cmpd="sng" algn="ctr">
            <a:solidFill>
              <a:srgbClr val="C0504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4" name="Flowchart: Merge 7"/>
          <p:cNvSpPr/>
          <p:nvPr/>
        </p:nvSpPr>
        <p:spPr>
          <a:xfrm>
            <a:off x="3124200" y="1905000"/>
            <a:ext cx="1676400" cy="2514600"/>
          </a:xfrm>
          <a:prstGeom prst="flowChartMerge">
            <a:avLst/>
          </a:prstGeom>
          <a:solidFill>
            <a:srgbClr val="00B050"/>
          </a:solidFill>
          <a:ln w="25400" cap="flat" cmpd="sng" algn="ctr">
            <a:solidFill>
              <a:srgbClr val="004C22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5" name="Flowchart: Merge 8"/>
          <p:cNvSpPr/>
          <p:nvPr/>
        </p:nvSpPr>
        <p:spPr>
          <a:xfrm>
            <a:off x="3276600" y="2362200"/>
            <a:ext cx="1371600" cy="2057400"/>
          </a:xfrm>
          <a:prstGeom prst="flowChartMerge">
            <a:avLst/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Flowchart: Merge 9"/>
          <p:cNvSpPr/>
          <p:nvPr/>
        </p:nvSpPr>
        <p:spPr>
          <a:xfrm>
            <a:off x="3429000" y="2819400"/>
            <a:ext cx="1066800" cy="1600200"/>
          </a:xfrm>
          <a:prstGeom prst="flowChartMerg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7" name="Flowchart: Merge 10"/>
          <p:cNvSpPr/>
          <p:nvPr/>
        </p:nvSpPr>
        <p:spPr>
          <a:xfrm>
            <a:off x="3581400" y="3276600"/>
            <a:ext cx="762000" cy="1143000"/>
          </a:xfrm>
          <a:prstGeom prst="flowChartMerge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8" name="Flowchart: Merge 11"/>
          <p:cNvSpPr/>
          <p:nvPr/>
        </p:nvSpPr>
        <p:spPr>
          <a:xfrm>
            <a:off x="3733800" y="3733800"/>
            <a:ext cx="457200" cy="685800"/>
          </a:xfrm>
          <a:prstGeom prst="flowChartMerge">
            <a:avLst/>
          </a:prstGeom>
          <a:solidFill>
            <a:srgbClr val="4BACC6"/>
          </a:solidFill>
          <a:ln w="25400" cap="flat" cmpd="sng" algn="ctr">
            <a:solidFill>
              <a:srgbClr val="4BACC6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5837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Page Mode DRAM</a:t>
            </a:r>
          </a:p>
        </p:txBody>
      </p:sp>
      <p:sp>
        <p:nvSpPr>
          <p:cNvPr id="94210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dirty="0">
                <a:latin typeface="Tahoma" charset="0"/>
              </a:rPr>
              <a:t>A DRAM bank is a 2D array of cells: rows x columns</a:t>
            </a:r>
          </a:p>
          <a:p>
            <a:r>
              <a:rPr lang="en-US" dirty="0">
                <a:latin typeface="Tahoma" charset="0"/>
              </a:rPr>
              <a:t>A </a:t>
            </a:r>
            <a:r>
              <a:rPr lang="ja-JP" altLang="en-US" dirty="0">
                <a:latin typeface="Tahoma" charset="0"/>
              </a:rPr>
              <a:t>“</a:t>
            </a:r>
            <a:r>
              <a:rPr lang="en-US" altLang="ja-JP" dirty="0">
                <a:latin typeface="Tahoma" charset="0"/>
              </a:rPr>
              <a:t>DRAM row</a:t>
            </a:r>
            <a:r>
              <a:rPr lang="ja-JP" altLang="en-US" dirty="0">
                <a:latin typeface="Tahoma" charset="0"/>
              </a:rPr>
              <a:t>”</a:t>
            </a:r>
            <a:r>
              <a:rPr lang="en-US" altLang="ja-JP" dirty="0">
                <a:latin typeface="Tahoma" charset="0"/>
              </a:rPr>
              <a:t> is also called a </a:t>
            </a:r>
            <a:r>
              <a:rPr lang="ja-JP" altLang="en-US" dirty="0">
                <a:latin typeface="Tahoma" charset="0"/>
              </a:rPr>
              <a:t>“</a:t>
            </a:r>
            <a:r>
              <a:rPr lang="en-US" altLang="ja-JP" dirty="0">
                <a:latin typeface="Tahoma" charset="0"/>
              </a:rPr>
              <a:t>DRAM page</a:t>
            </a:r>
            <a:r>
              <a:rPr lang="ja-JP" altLang="en-US" dirty="0">
                <a:latin typeface="Tahoma" charset="0"/>
              </a:rPr>
              <a:t>”</a:t>
            </a:r>
            <a:endParaRPr lang="en-US" altLang="ja-JP" dirty="0">
              <a:latin typeface="Tahoma" charset="0"/>
            </a:endParaRPr>
          </a:p>
          <a:p>
            <a:r>
              <a:rPr lang="ja-JP" altLang="en-US" dirty="0">
                <a:latin typeface="Tahoma" charset="0"/>
              </a:rPr>
              <a:t>“</a:t>
            </a:r>
            <a:r>
              <a:rPr lang="en-US" altLang="ja-JP" dirty="0">
                <a:latin typeface="Tahoma" charset="0"/>
              </a:rPr>
              <a:t>Sense amplifiers</a:t>
            </a:r>
            <a:r>
              <a:rPr lang="ja-JP" altLang="en-US" dirty="0">
                <a:latin typeface="Tahoma" charset="0"/>
              </a:rPr>
              <a:t>”</a:t>
            </a:r>
            <a:r>
              <a:rPr lang="en-US" altLang="ja-JP" dirty="0">
                <a:latin typeface="Tahoma" charset="0"/>
              </a:rPr>
              <a:t> also called </a:t>
            </a:r>
            <a:r>
              <a:rPr lang="ja-JP" altLang="en-US" dirty="0">
                <a:latin typeface="Tahoma" charset="0"/>
              </a:rPr>
              <a:t>“</a:t>
            </a:r>
            <a:r>
              <a:rPr lang="en-US" altLang="ja-JP" dirty="0">
                <a:latin typeface="Tahoma" charset="0"/>
              </a:rPr>
              <a:t>row buffer</a:t>
            </a:r>
            <a:r>
              <a:rPr lang="ja-JP" altLang="en-US" dirty="0">
                <a:latin typeface="Tahoma" charset="0"/>
              </a:rPr>
              <a:t>”</a:t>
            </a:r>
            <a:endParaRPr lang="en-US" altLang="ja-JP" dirty="0">
              <a:latin typeface="Tahoma" charset="0"/>
            </a:endParaRPr>
          </a:p>
          <a:p>
            <a:endParaRPr lang="en-US" dirty="0">
              <a:latin typeface="Tahoma" charset="0"/>
            </a:endParaRPr>
          </a:p>
          <a:p>
            <a:r>
              <a:rPr lang="en-US" dirty="0">
                <a:latin typeface="Tahoma" charset="0"/>
              </a:rPr>
              <a:t>Each address is a &lt;</a:t>
            </a:r>
            <a:r>
              <a:rPr lang="en-US" dirty="0" err="1">
                <a:latin typeface="Tahoma" charset="0"/>
              </a:rPr>
              <a:t>row,column</a:t>
            </a:r>
            <a:r>
              <a:rPr lang="en-US" dirty="0">
                <a:latin typeface="Tahoma" charset="0"/>
              </a:rPr>
              <a:t>&gt; pair</a:t>
            </a:r>
          </a:p>
          <a:p>
            <a:r>
              <a:rPr lang="en-US" dirty="0">
                <a:latin typeface="Tahoma" charset="0"/>
              </a:rPr>
              <a:t>Access to a </a:t>
            </a:r>
            <a:r>
              <a:rPr lang="ja-JP" altLang="en-US" dirty="0">
                <a:latin typeface="Tahoma" charset="0"/>
              </a:rPr>
              <a:t>“</a:t>
            </a:r>
            <a:r>
              <a:rPr lang="en-US" altLang="ja-JP" dirty="0">
                <a:latin typeface="Tahoma" charset="0"/>
              </a:rPr>
              <a:t>closed row</a:t>
            </a:r>
            <a:r>
              <a:rPr lang="ja-JP" altLang="en-US" dirty="0">
                <a:latin typeface="Tahoma" charset="0"/>
              </a:rPr>
              <a:t>”</a:t>
            </a:r>
            <a:endParaRPr lang="en-US" altLang="ja-JP" dirty="0">
              <a:latin typeface="Tahoma" charset="0"/>
            </a:endParaRP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Activate</a:t>
            </a:r>
            <a:r>
              <a:rPr lang="en-US" dirty="0">
                <a:latin typeface="Tahoma" charset="0"/>
                <a:ea typeface="ＭＳ Ｐゴシック" charset="0"/>
              </a:rPr>
              <a:t> command opens row (placed into row buffer)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Read/write</a:t>
            </a:r>
            <a:r>
              <a:rPr lang="en-US" dirty="0">
                <a:latin typeface="Tahoma" charset="0"/>
                <a:ea typeface="ＭＳ Ｐゴシック" charset="0"/>
              </a:rPr>
              <a:t> command reads/writes column in the row buffer</a:t>
            </a:r>
          </a:p>
          <a:p>
            <a:pPr lvl="1"/>
            <a:r>
              <a:rPr lang="en-US" dirty="0" err="1">
                <a:solidFill>
                  <a:srgbClr val="FF0000"/>
                </a:solidFill>
                <a:latin typeface="Tahoma" charset="0"/>
                <a:ea typeface="ＭＳ Ｐゴシック" charset="0"/>
              </a:rPr>
              <a:t>Precharge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 </a:t>
            </a:r>
            <a:r>
              <a:rPr lang="en-US" dirty="0">
                <a:latin typeface="Tahoma" charset="0"/>
                <a:ea typeface="ＭＳ Ｐゴシック" charset="0"/>
              </a:rPr>
              <a:t>command closes the row and prepares the bank for next access</a:t>
            </a:r>
          </a:p>
          <a:p>
            <a:r>
              <a:rPr lang="en-US" dirty="0">
                <a:latin typeface="Tahoma" charset="0"/>
              </a:rPr>
              <a:t>Access to an </a:t>
            </a:r>
            <a:r>
              <a:rPr lang="ja-JP" altLang="en-US" dirty="0">
                <a:latin typeface="Tahoma" charset="0"/>
              </a:rPr>
              <a:t>“</a:t>
            </a:r>
            <a:r>
              <a:rPr lang="en-US" altLang="ja-JP" dirty="0">
                <a:latin typeface="Tahoma" charset="0"/>
              </a:rPr>
              <a:t>open row</a:t>
            </a:r>
            <a:r>
              <a:rPr lang="ja-JP" altLang="en-US" dirty="0">
                <a:latin typeface="Tahoma" charset="0"/>
              </a:rPr>
              <a:t>”</a:t>
            </a:r>
            <a:endParaRPr lang="en-US" altLang="ja-JP" dirty="0">
              <a:latin typeface="Tahoma" charset="0"/>
            </a:endParaRP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No need for activate command</a:t>
            </a: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endParaRPr lang="en-US" dirty="0">
              <a:latin typeface="Tahoma" charset="0"/>
            </a:endParaRPr>
          </a:p>
        </p:txBody>
      </p:sp>
      <p:sp>
        <p:nvSpPr>
          <p:cNvPr id="9421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7165383-8F94-D94D-979D-782FF22F809D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50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1815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DRAM Bank Operation</a:t>
            </a:r>
          </a:p>
        </p:txBody>
      </p:sp>
      <p:sp>
        <p:nvSpPr>
          <p:cNvPr id="95234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</a:endParaRPr>
          </a:p>
        </p:txBody>
      </p:sp>
      <p:sp>
        <p:nvSpPr>
          <p:cNvPr id="9523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F25EFCA-4315-3D4A-B90C-1B409A852561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51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auto">
          <a:xfrm>
            <a:off x="3822700" y="1643063"/>
            <a:ext cx="1612900" cy="2246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5237" name="Line 5"/>
          <p:cNvSpPr>
            <a:spLocks noChangeShapeType="1"/>
          </p:cNvSpPr>
          <p:nvPr/>
        </p:nvSpPr>
        <p:spPr bwMode="auto">
          <a:xfrm>
            <a:off x="3822700" y="1931988"/>
            <a:ext cx="1612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5238" name="Line 6"/>
          <p:cNvSpPr>
            <a:spLocks noChangeShapeType="1"/>
          </p:cNvSpPr>
          <p:nvPr/>
        </p:nvSpPr>
        <p:spPr bwMode="auto">
          <a:xfrm>
            <a:off x="3822700" y="2219325"/>
            <a:ext cx="1612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5239" name="Line 7"/>
          <p:cNvSpPr>
            <a:spLocks noChangeShapeType="1"/>
          </p:cNvSpPr>
          <p:nvPr/>
        </p:nvSpPr>
        <p:spPr bwMode="auto">
          <a:xfrm>
            <a:off x="3822700" y="2508250"/>
            <a:ext cx="1612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5240" name="Line 8"/>
          <p:cNvSpPr>
            <a:spLocks noChangeShapeType="1"/>
          </p:cNvSpPr>
          <p:nvPr/>
        </p:nvSpPr>
        <p:spPr bwMode="auto">
          <a:xfrm>
            <a:off x="3822700" y="2795588"/>
            <a:ext cx="1612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5241" name="Line 9"/>
          <p:cNvSpPr>
            <a:spLocks noChangeShapeType="1"/>
          </p:cNvSpPr>
          <p:nvPr/>
        </p:nvSpPr>
        <p:spPr bwMode="auto">
          <a:xfrm>
            <a:off x="3822700" y="3082925"/>
            <a:ext cx="1612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5242" name="Line 10"/>
          <p:cNvSpPr>
            <a:spLocks noChangeShapeType="1"/>
          </p:cNvSpPr>
          <p:nvPr/>
        </p:nvSpPr>
        <p:spPr bwMode="auto">
          <a:xfrm>
            <a:off x="3822700" y="3371850"/>
            <a:ext cx="1612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822700" y="4465638"/>
            <a:ext cx="1612900" cy="288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4629150" y="3889375"/>
            <a:ext cx="0" cy="576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5389563" y="4408488"/>
            <a:ext cx="1314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CC0000"/>
                </a:solidFill>
                <a:cs typeface="Arial" charset="0"/>
              </a:rPr>
              <a:t>Row Buffer</a:t>
            </a: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136525" y="1244600"/>
            <a:ext cx="2171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3399"/>
                </a:solidFill>
                <a:cs typeface="Arial" charset="0"/>
              </a:rPr>
              <a:t>(Row 0, Column 0)</a:t>
            </a: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2900363" y="1643063"/>
            <a:ext cx="461962" cy="2246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 rot="-5400000">
            <a:off x="2356644" y="2596357"/>
            <a:ext cx="1530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  <a:cs typeface="Arial" charset="0"/>
              </a:rPr>
              <a:t>Row decoder</a:t>
            </a:r>
          </a:p>
        </p:txBody>
      </p: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3889375" y="5056188"/>
            <a:ext cx="1479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  <a:cs typeface="Arial" charset="0"/>
              </a:rPr>
              <a:t>Column mux</a:t>
            </a:r>
          </a:p>
        </p:txBody>
      </p:sp>
      <p:sp>
        <p:nvSpPr>
          <p:cNvPr id="95250" name="Line 20"/>
          <p:cNvSpPr>
            <a:spLocks noChangeShapeType="1"/>
          </p:cNvSpPr>
          <p:nvPr/>
        </p:nvSpPr>
        <p:spPr bwMode="auto">
          <a:xfrm>
            <a:off x="4052888" y="1643063"/>
            <a:ext cx="0" cy="22463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5251" name="Line 21"/>
          <p:cNvSpPr>
            <a:spLocks noChangeShapeType="1"/>
          </p:cNvSpPr>
          <p:nvPr/>
        </p:nvSpPr>
        <p:spPr bwMode="auto">
          <a:xfrm>
            <a:off x="4283075" y="1643063"/>
            <a:ext cx="0" cy="22463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5252" name="Line 22"/>
          <p:cNvSpPr>
            <a:spLocks noChangeShapeType="1"/>
          </p:cNvSpPr>
          <p:nvPr/>
        </p:nvSpPr>
        <p:spPr bwMode="auto">
          <a:xfrm>
            <a:off x="4514850" y="1643063"/>
            <a:ext cx="0" cy="22463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5253" name="Line 23"/>
          <p:cNvSpPr>
            <a:spLocks noChangeShapeType="1"/>
          </p:cNvSpPr>
          <p:nvPr/>
        </p:nvSpPr>
        <p:spPr bwMode="auto">
          <a:xfrm>
            <a:off x="4745038" y="1643063"/>
            <a:ext cx="0" cy="22463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5254" name="Line 24"/>
          <p:cNvSpPr>
            <a:spLocks noChangeShapeType="1"/>
          </p:cNvSpPr>
          <p:nvPr/>
        </p:nvSpPr>
        <p:spPr bwMode="auto">
          <a:xfrm>
            <a:off x="4975225" y="1643063"/>
            <a:ext cx="0" cy="22463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5255" name="Line 25"/>
          <p:cNvSpPr>
            <a:spLocks noChangeShapeType="1"/>
          </p:cNvSpPr>
          <p:nvPr/>
        </p:nvSpPr>
        <p:spPr bwMode="auto">
          <a:xfrm>
            <a:off x="5205413" y="1643063"/>
            <a:ext cx="0" cy="22463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5256" name="Line 26"/>
          <p:cNvSpPr>
            <a:spLocks noChangeShapeType="1"/>
          </p:cNvSpPr>
          <p:nvPr/>
        </p:nvSpPr>
        <p:spPr bwMode="auto">
          <a:xfrm>
            <a:off x="3822700" y="3636963"/>
            <a:ext cx="1612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>
            <a:off x="3362325" y="2795588"/>
            <a:ext cx="460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" name="Line 28"/>
          <p:cNvSpPr>
            <a:spLocks noChangeShapeType="1"/>
          </p:cNvSpPr>
          <p:nvPr/>
        </p:nvSpPr>
        <p:spPr bwMode="auto">
          <a:xfrm>
            <a:off x="4637088" y="4754563"/>
            <a:ext cx="0" cy="2873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" name="Line 39"/>
          <p:cNvSpPr>
            <a:spLocks noChangeShapeType="1"/>
          </p:cNvSpPr>
          <p:nvPr/>
        </p:nvSpPr>
        <p:spPr bwMode="auto">
          <a:xfrm>
            <a:off x="2266950" y="2795588"/>
            <a:ext cx="6334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" name="Text Box 40"/>
          <p:cNvSpPr txBox="1">
            <a:spLocks noChangeArrowheads="1"/>
          </p:cNvSpPr>
          <p:nvPr/>
        </p:nvSpPr>
        <p:spPr bwMode="auto">
          <a:xfrm>
            <a:off x="558800" y="2565400"/>
            <a:ext cx="1708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  <a:cs typeface="Arial" charset="0"/>
              </a:rPr>
              <a:t>Row address 0</a:t>
            </a:r>
          </a:p>
        </p:txBody>
      </p:sp>
      <p:sp>
        <p:nvSpPr>
          <p:cNvPr id="30" name="Text Box 41"/>
          <p:cNvSpPr txBox="1">
            <a:spLocks noChangeArrowheads="1"/>
          </p:cNvSpPr>
          <p:nvPr/>
        </p:nvSpPr>
        <p:spPr bwMode="auto">
          <a:xfrm>
            <a:off x="1301750" y="5078413"/>
            <a:ext cx="2038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  <a:cs typeface="Arial" charset="0"/>
              </a:rPr>
              <a:t>Column address 0</a:t>
            </a:r>
          </a:p>
        </p:txBody>
      </p:sp>
      <p:sp>
        <p:nvSpPr>
          <p:cNvPr id="31" name="Line 42"/>
          <p:cNvSpPr>
            <a:spLocks noChangeShapeType="1"/>
          </p:cNvSpPr>
          <p:nvPr/>
        </p:nvSpPr>
        <p:spPr bwMode="auto">
          <a:xfrm>
            <a:off x="3414713" y="5272088"/>
            <a:ext cx="460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" name="Line 43"/>
          <p:cNvSpPr>
            <a:spLocks noChangeShapeType="1"/>
          </p:cNvSpPr>
          <p:nvPr/>
        </p:nvSpPr>
        <p:spPr bwMode="auto">
          <a:xfrm>
            <a:off x="4629150" y="5445125"/>
            <a:ext cx="0" cy="346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3" name="Text Box 44"/>
          <p:cNvSpPr txBox="1">
            <a:spLocks noChangeArrowheads="1"/>
          </p:cNvSpPr>
          <p:nvPr/>
        </p:nvSpPr>
        <p:spPr bwMode="auto">
          <a:xfrm>
            <a:off x="4283075" y="5734050"/>
            <a:ext cx="666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  <a:cs typeface="Arial" charset="0"/>
              </a:rPr>
              <a:t>Data</a:t>
            </a:r>
          </a:p>
        </p:txBody>
      </p:sp>
      <p:sp>
        <p:nvSpPr>
          <p:cNvPr id="34" name="Rectangle 45"/>
          <p:cNvSpPr>
            <a:spLocks noChangeArrowheads="1"/>
          </p:cNvSpPr>
          <p:nvPr/>
        </p:nvSpPr>
        <p:spPr bwMode="auto">
          <a:xfrm>
            <a:off x="3822700" y="1643063"/>
            <a:ext cx="1612900" cy="288925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5" name="Rectangle 47"/>
          <p:cNvSpPr>
            <a:spLocks noChangeArrowheads="1"/>
          </p:cNvSpPr>
          <p:nvPr/>
        </p:nvSpPr>
        <p:spPr bwMode="auto">
          <a:xfrm>
            <a:off x="3822700" y="4465638"/>
            <a:ext cx="1612900" cy="288925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" name="Rectangle 48"/>
          <p:cNvSpPr>
            <a:spLocks noChangeArrowheads="1"/>
          </p:cNvSpPr>
          <p:nvPr/>
        </p:nvSpPr>
        <p:spPr bwMode="auto">
          <a:xfrm>
            <a:off x="3822700" y="4465638"/>
            <a:ext cx="230188" cy="288925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7" name="Text Box 49"/>
          <p:cNvSpPr txBox="1">
            <a:spLocks noChangeArrowheads="1"/>
          </p:cNvSpPr>
          <p:nvPr/>
        </p:nvSpPr>
        <p:spPr bwMode="auto">
          <a:xfrm>
            <a:off x="4225925" y="4421188"/>
            <a:ext cx="831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FFFFFF"/>
                </a:solidFill>
                <a:cs typeface="Arial" charset="0"/>
              </a:rPr>
              <a:t>Row 0</a:t>
            </a:r>
          </a:p>
        </p:txBody>
      </p:sp>
      <p:sp>
        <p:nvSpPr>
          <p:cNvPr id="38" name="Text Box 50"/>
          <p:cNvSpPr txBox="1">
            <a:spLocks noChangeArrowheads="1"/>
          </p:cNvSpPr>
          <p:nvPr/>
        </p:nvSpPr>
        <p:spPr bwMode="auto">
          <a:xfrm>
            <a:off x="4237038" y="4421188"/>
            <a:ext cx="831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  <a:cs typeface="Arial" charset="0"/>
              </a:rPr>
              <a:t>Empty</a:t>
            </a:r>
          </a:p>
        </p:txBody>
      </p:sp>
      <p:sp>
        <p:nvSpPr>
          <p:cNvPr id="39" name="Text Box 51"/>
          <p:cNvSpPr txBox="1">
            <a:spLocks noChangeArrowheads="1"/>
          </p:cNvSpPr>
          <p:nvPr/>
        </p:nvSpPr>
        <p:spPr bwMode="auto">
          <a:xfrm>
            <a:off x="7938" y="1530350"/>
            <a:ext cx="2301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3399"/>
                </a:solidFill>
                <a:cs typeface="Arial" charset="0"/>
              </a:rPr>
              <a:t>  (Row 0, Column 1)</a:t>
            </a:r>
          </a:p>
        </p:txBody>
      </p:sp>
      <p:sp>
        <p:nvSpPr>
          <p:cNvPr id="40" name="Text Box 52"/>
          <p:cNvSpPr txBox="1">
            <a:spLocks noChangeArrowheads="1"/>
          </p:cNvSpPr>
          <p:nvPr/>
        </p:nvSpPr>
        <p:spPr bwMode="auto">
          <a:xfrm>
            <a:off x="1301750" y="5078413"/>
            <a:ext cx="2038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  <a:cs typeface="Arial" charset="0"/>
              </a:rPr>
              <a:t>Column address 1</a:t>
            </a:r>
          </a:p>
        </p:txBody>
      </p:sp>
      <p:sp>
        <p:nvSpPr>
          <p:cNvPr id="41" name="Rectangle 53"/>
          <p:cNvSpPr>
            <a:spLocks noChangeArrowheads="1"/>
          </p:cNvSpPr>
          <p:nvPr/>
        </p:nvSpPr>
        <p:spPr bwMode="auto">
          <a:xfrm>
            <a:off x="4054475" y="4465638"/>
            <a:ext cx="230188" cy="288925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2" name="Text Box 54"/>
          <p:cNvSpPr txBox="1">
            <a:spLocks noChangeArrowheads="1"/>
          </p:cNvSpPr>
          <p:nvPr/>
        </p:nvSpPr>
        <p:spPr bwMode="auto">
          <a:xfrm>
            <a:off x="136525" y="1797050"/>
            <a:ext cx="22367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3399"/>
                </a:solidFill>
                <a:cs typeface="Arial" charset="0"/>
              </a:rPr>
              <a:t>(Row 0, Column 85)</a:t>
            </a:r>
          </a:p>
        </p:txBody>
      </p:sp>
      <p:sp>
        <p:nvSpPr>
          <p:cNvPr id="43" name="Rectangle 55"/>
          <p:cNvSpPr>
            <a:spLocks noChangeArrowheads="1"/>
          </p:cNvSpPr>
          <p:nvPr/>
        </p:nvSpPr>
        <p:spPr bwMode="auto">
          <a:xfrm>
            <a:off x="5032375" y="4465638"/>
            <a:ext cx="230188" cy="288925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4" name="Text Box 56"/>
          <p:cNvSpPr txBox="1">
            <a:spLocks noChangeArrowheads="1"/>
          </p:cNvSpPr>
          <p:nvPr/>
        </p:nvSpPr>
        <p:spPr bwMode="auto">
          <a:xfrm>
            <a:off x="1301750" y="5078413"/>
            <a:ext cx="2184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  <a:cs typeface="Arial" charset="0"/>
              </a:rPr>
              <a:t>Column address 85</a:t>
            </a:r>
          </a:p>
        </p:txBody>
      </p:sp>
      <p:sp>
        <p:nvSpPr>
          <p:cNvPr id="45" name="Text Box 58"/>
          <p:cNvSpPr txBox="1">
            <a:spLocks noChangeArrowheads="1"/>
          </p:cNvSpPr>
          <p:nvPr/>
        </p:nvSpPr>
        <p:spPr bwMode="auto">
          <a:xfrm>
            <a:off x="144463" y="2070100"/>
            <a:ext cx="2173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3399"/>
                </a:solidFill>
                <a:cs typeface="Arial" charset="0"/>
              </a:rPr>
              <a:t>(Row 1, Column 0)</a:t>
            </a:r>
          </a:p>
        </p:txBody>
      </p:sp>
      <p:sp>
        <p:nvSpPr>
          <p:cNvPr id="46" name="Text Box 59"/>
          <p:cNvSpPr txBox="1">
            <a:spLocks noChangeArrowheads="1"/>
          </p:cNvSpPr>
          <p:nvPr/>
        </p:nvSpPr>
        <p:spPr bwMode="auto">
          <a:xfrm>
            <a:off x="6669088" y="4408488"/>
            <a:ext cx="552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3B812F"/>
                </a:solidFill>
                <a:cs typeface="Arial" charset="0"/>
              </a:rPr>
              <a:t>HIT</a:t>
            </a:r>
          </a:p>
        </p:txBody>
      </p:sp>
      <p:sp>
        <p:nvSpPr>
          <p:cNvPr id="47" name="Text Box 60"/>
          <p:cNvSpPr txBox="1">
            <a:spLocks noChangeArrowheads="1"/>
          </p:cNvSpPr>
          <p:nvPr/>
        </p:nvSpPr>
        <p:spPr bwMode="auto">
          <a:xfrm>
            <a:off x="6667500" y="4408488"/>
            <a:ext cx="552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3B812F"/>
                </a:solidFill>
                <a:cs typeface="Arial" charset="0"/>
              </a:rPr>
              <a:t>HIT</a:t>
            </a:r>
          </a:p>
        </p:txBody>
      </p:sp>
      <p:sp>
        <p:nvSpPr>
          <p:cNvPr id="48" name="Text Box 61"/>
          <p:cNvSpPr txBox="1">
            <a:spLocks noChangeArrowheads="1"/>
          </p:cNvSpPr>
          <p:nvPr/>
        </p:nvSpPr>
        <p:spPr bwMode="auto">
          <a:xfrm>
            <a:off x="561975" y="2565400"/>
            <a:ext cx="1708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  <a:cs typeface="Arial" charset="0"/>
              </a:rPr>
              <a:t>Row address 1</a:t>
            </a:r>
          </a:p>
        </p:txBody>
      </p:sp>
      <p:sp>
        <p:nvSpPr>
          <p:cNvPr id="49" name="Rectangle 62"/>
          <p:cNvSpPr>
            <a:spLocks noChangeArrowheads="1"/>
          </p:cNvSpPr>
          <p:nvPr/>
        </p:nvSpPr>
        <p:spPr bwMode="auto">
          <a:xfrm>
            <a:off x="3822700" y="1931988"/>
            <a:ext cx="1612900" cy="288925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0" name="Rectangle 63"/>
          <p:cNvSpPr>
            <a:spLocks noChangeArrowheads="1"/>
          </p:cNvSpPr>
          <p:nvPr/>
        </p:nvSpPr>
        <p:spPr bwMode="auto">
          <a:xfrm>
            <a:off x="3822700" y="4465638"/>
            <a:ext cx="1612900" cy="288925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1" name="Rectangle 64"/>
          <p:cNvSpPr>
            <a:spLocks noChangeArrowheads="1"/>
          </p:cNvSpPr>
          <p:nvPr/>
        </p:nvSpPr>
        <p:spPr bwMode="auto">
          <a:xfrm>
            <a:off x="3822700" y="4465638"/>
            <a:ext cx="230188" cy="288925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2" name="Text Box 65"/>
          <p:cNvSpPr txBox="1">
            <a:spLocks noChangeArrowheads="1"/>
          </p:cNvSpPr>
          <p:nvPr/>
        </p:nvSpPr>
        <p:spPr bwMode="auto">
          <a:xfrm>
            <a:off x="4273550" y="4419600"/>
            <a:ext cx="831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FFFFFF"/>
                </a:solidFill>
                <a:cs typeface="Arial" charset="0"/>
              </a:rPr>
              <a:t>Row 1</a:t>
            </a:r>
          </a:p>
        </p:txBody>
      </p:sp>
      <p:sp>
        <p:nvSpPr>
          <p:cNvPr id="53" name="Text Box 66"/>
          <p:cNvSpPr txBox="1">
            <a:spLocks noChangeArrowheads="1"/>
          </p:cNvSpPr>
          <p:nvPr/>
        </p:nvSpPr>
        <p:spPr bwMode="auto">
          <a:xfrm>
            <a:off x="1301750" y="5076825"/>
            <a:ext cx="2038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  <a:cs typeface="Arial" charset="0"/>
              </a:rPr>
              <a:t>Column address 0</a:t>
            </a:r>
          </a:p>
        </p:txBody>
      </p:sp>
      <p:sp>
        <p:nvSpPr>
          <p:cNvPr id="54" name="Text Box 67"/>
          <p:cNvSpPr txBox="1">
            <a:spLocks noChangeArrowheads="1"/>
          </p:cNvSpPr>
          <p:nvPr/>
        </p:nvSpPr>
        <p:spPr bwMode="auto">
          <a:xfrm>
            <a:off x="6645275" y="4408488"/>
            <a:ext cx="145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FF0000"/>
                </a:solidFill>
                <a:cs typeface="Arial" charset="0"/>
              </a:rPr>
              <a:t>CONFLICT !</a:t>
            </a:r>
          </a:p>
        </p:txBody>
      </p:sp>
      <p:sp>
        <p:nvSpPr>
          <p:cNvPr id="95286" name="Text Box 69"/>
          <p:cNvSpPr txBox="1">
            <a:spLocks noChangeArrowheads="1"/>
          </p:cNvSpPr>
          <p:nvPr/>
        </p:nvSpPr>
        <p:spPr bwMode="auto">
          <a:xfrm>
            <a:off x="4052888" y="1296988"/>
            <a:ext cx="1085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FF0000"/>
                </a:solidFill>
                <a:cs typeface="Arial" charset="0"/>
              </a:rPr>
              <a:t>Columns</a:t>
            </a:r>
          </a:p>
        </p:txBody>
      </p:sp>
      <p:sp>
        <p:nvSpPr>
          <p:cNvPr id="95287" name="Text Box 70"/>
          <p:cNvSpPr txBox="1">
            <a:spLocks noChangeArrowheads="1"/>
          </p:cNvSpPr>
          <p:nvPr/>
        </p:nvSpPr>
        <p:spPr bwMode="auto">
          <a:xfrm rot="5400000">
            <a:off x="5220494" y="2637632"/>
            <a:ext cx="755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FF0000"/>
                </a:solidFill>
                <a:cs typeface="Arial" charset="0"/>
              </a:rPr>
              <a:t>Rows</a:t>
            </a:r>
          </a:p>
        </p:txBody>
      </p:sp>
      <p:sp>
        <p:nvSpPr>
          <p:cNvPr id="57" name="Text Box 15"/>
          <p:cNvSpPr txBox="1">
            <a:spLocks noChangeArrowheads="1"/>
          </p:cNvSpPr>
          <p:nvPr/>
        </p:nvSpPr>
        <p:spPr bwMode="auto">
          <a:xfrm>
            <a:off x="153988" y="979488"/>
            <a:ext cx="2070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3399"/>
                </a:solidFill>
                <a:cs typeface="Arial" charset="0"/>
              </a:rPr>
              <a:t>  Access Address: </a:t>
            </a:r>
          </a:p>
        </p:txBody>
      </p:sp>
      <p:sp>
        <p:nvSpPr>
          <p:cNvPr id="58" name="Trapezoid 57"/>
          <p:cNvSpPr/>
          <p:nvPr/>
        </p:nvSpPr>
        <p:spPr bwMode="auto">
          <a:xfrm rot="10800000">
            <a:off x="3814763" y="5026025"/>
            <a:ext cx="1617662" cy="422275"/>
          </a:xfrm>
          <a:prstGeom prst="trapezoid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2355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54 0.00232 L 0.07899 0.0007 L 0.07413 0.22616 " pathEditMode="relative" ptsTypes="AAA">
                                      <p:cBhvr>
                                        <p:cTn id="7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2 0.0007 C 0.02622 0.00116 0.05243 0.00232 0.05243 0.00232 L 0.04879 0.22778 " pathEditMode="relative" ptsTypes="fAA">
                                      <p:cBhvr>
                                        <p:cTn id="10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07 0.00232 L -0.05695 0.00232 L -0.05816 0.22616 " pathEditMode="relative" ptsTypes="AAA">
                                      <p:cBhvr>
                                        <p:cTn id="13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 nodeType="clickPar">
                      <p:stCondLst>
                        <p:cond delay="indefinite"/>
                      </p:stCondLst>
                      <p:childTnLst>
                        <p:par>
                          <p:cTn id="1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 nodeType="clickPar">
                      <p:stCondLst>
                        <p:cond delay="indefinite"/>
                      </p:stCondLst>
                      <p:childTnLst>
                        <p:par>
                          <p:cTn id="1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54 0.00232 L 0.07899 0.0007 L 0.07413 0.22616 " pathEditMode="relative" ptsTypes="AAA">
                                      <p:cBhvr>
                                        <p:cTn id="18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/>
      <p:bldP spid="15" grpId="1"/>
      <p:bldP spid="16" grpId="0" animBg="1"/>
      <p:bldP spid="17" grpId="0"/>
      <p:bldP spid="18" grpId="0"/>
      <p:bldP spid="26" grpId="0" animBg="1"/>
      <p:bldP spid="27" grpId="0" animBg="1"/>
      <p:bldP spid="28" grpId="0" animBg="1"/>
      <p:bldP spid="29" grpId="0"/>
      <p:bldP spid="29" grpId="1"/>
      <p:bldP spid="30" grpId="0"/>
      <p:bldP spid="30" grpId="1"/>
      <p:bldP spid="31" grpId="0" animBg="1"/>
      <p:bldP spid="32" grpId="0" animBg="1"/>
      <p:bldP spid="33" grpId="0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6" grpId="2" animBg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 animBg="1"/>
      <p:bldP spid="41" grpId="1" animBg="1"/>
      <p:bldP spid="41" grpId="2" animBg="1"/>
      <p:bldP spid="42" grpId="0"/>
      <p:bldP spid="42" grpId="1"/>
      <p:bldP spid="43" grpId="0" animBg="1"/>
      <p:bldP spid="43" grpId="1" animBg="1"/>
      <p:bldP spid="43" grpId="2" animBg="1"/>
      <p:bldP spid="44" grpId="0"/>
      <p:bldP spid="44" grpId="1"/>
      <p:bldP spid="45" grpId="0"/>
      <p:bldP spid="46" grpId="0"/>
      <p:bldP spid="46" grpId="1"/>
      <p:bldP spid="47" grpId="0"/>
      <p:bldP spid="47" grpId="1"/>
      <p:bldP spid="48" grpId="0"/>
      <p:bldP spid="48" grpId="1"/>
      <p:bldP spid="49" grpId="0" animBg="1"/>
      <p:bldP spid="49" grpId="1" animBg="1"/>
      <p:bldP spid="50" grpId="0" animBg="1"/>
      <p:bldP spid="51" grpId="0" animBg="1"/>
      <p:bldP spid="51" grpId="1" animBg="1"/>
      <p:bldP spid="52" grpId="0"/>
      <p:bldP spid="53" grpId="0"/>
      <p:bldP spid="54" grpId="0"/>
      <p:bldP spid="54" grpId="1"/>
      <p:bldP spid="5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The DRAM Chip</a:t>
            </a:r>
          </a:p>
        </p:txBody>
      </p:sp>
      <p:sp>
        <p:nvSpPr>
          <p:cNvPr id="96258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</a:rPr>
              <a:t>Consists of multiple banks (2-16 in Synchronous DRAM)</a:t>
            </a:r>
          </a:p>
          <a:p>
            <a:r>
              <a:rPr lang="en-US">
                <a:latin typeface="Tahoma" charset="0"/>
              </a:rPr>
              <a:t>Banks share command/address/data buses</a:t>
            </a:r>
          </a:p>
          <a:p>
            <a:r>
              <a:rPr lang="en-US">
                <a:latin typeface="Tahoma" charset="0"/>
              </a:rPr>
              <a:t>The chip itself has a narrow interface (4-16 bits per read)</a:t>
            </a:r>
          </a:p>
          <a:p>
            <a:endParaRPr lang="en-US">
              <a:latin typeface="Tahoma" charset="0"/>
            </a:endParaRPr>
          </a:p>
        </p:txBody>
      </p:sp>
      <p:sp>
        <p:nvSpPr>
          <p:cNvPr id="9625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206C856-12AC-8A41-A0A4-664B6542028E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52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0792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128M x 8-bit DRAM Chip</a:t>
            </a:r>
          </a:p>
        </p:txBody>
      </p:sp>
      <p:sp>
        <p:nvSpPr>
          <p:cNvPr id="97282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</a:endParaRPr>
          </a:p>
        </p:txBody>
      </p:sp>
      <p:sp>
        <p:nvSpPr>
          <p:cNvPr id="9728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3292D4A-0875-2849-B6E7-41F40EC464EF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53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9728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3" y="1143000"/>
            <a:ext cx="9113837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96317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DRAM Rank and Module</a:t>
            </a:r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solidFill>
                  <a:srgbClr val="0000FF"/>
                </a:solidFill>
                <a:latin typeface="Tahoma" charset="0"/>
              </a:rPr>
              <a:t>Rank: Multiple chips operated together to form a wide interface</a:t>
            </a:r>
          </a:p>
          <a:p>
            <a:r>
              <a:rPr lang="en-US">
                <a:latin typeface="Tahoma" charset="0"/>
              </a:rPr>
              <a:t>All chips comprising a rank are controlled at the same time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Respond to a single command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Share address and command buses, but provide different data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</a:rPr>
              <a:t>A DRAM module consists of one or more ranks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E.g., DIMM (dual inline memory module)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This is what you plug into your motherboard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</a:rPr>
              <a:t>If we have chips with 8-bit interface, to read 8 bytes in a single access, use 8 chips in a DIMM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endParaRPr lang="en-US">
              <a:latin typeface="Tahoma" charset="0"/>
            </a:endParaRPr>
          </a:p>
        </p:txBody>
      </p:sp>
      <p:sp>
        <p:nvSpPr>
          <p:cNvPr id="9830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2F14324-A30E-9549-B9A8-5A81C424F817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54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9390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A 64-bit Wide DIMM (One Rank)</a:t>
            </a:r>
          </a:p>
        </p:txBody>
      </p:sp>
      <p:sp>
        <p:nvSpPr>
          <p:cNvPr id="99330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</a:endParaRPr>
          </a:p>
        </p:txBody>
      </p:sp>
      <p:sp>
        <p:nvSpPr>
          <p:cNvPr id="9933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7BC8090-DED7-7E4E-A1CC-D3E3EEFE3E7A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55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graphicFrame>
        <p:nvGraphicFramePr>
          <p:cNvPr id="99332" name="Object 2"/>
          <p:cNvGraphicFramePr>
            <a:graphicFrameLocks noChangeAspect="1"/>
          </p:cNvGraphicFramePr>
          <p:nvPr/>
        </p:nvGraphicFramePr>
        <p:xfrm>
          <a:off x="906463" y="2068513"/>
          <a:ext cx="7453312" cy="262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46" name="Visio" r:id="rId3" imgW="5715000" imgH="2019300" progId="Visio.Drawing.11">
                  <p:embed/>
                </p:oleObj>
              </mc:Choice>
              <mc:Fallback>
                <p:oleObj name="Visio" r:id="rId3" imgW="5715000" imgH="20193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6463" y="2068513"/>
                        <a:ext cx="7453312" cy="2628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fol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107763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522374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A 64-bit Wide DIMM (One Rank)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9013" y="1006475"/>
            <a:ext cx="2900362" cy="5194300"/>
          </a:xfrm>
        </p:spPr>
        <p:txBody>
          <a:bodyPr/>
          <a:lstStyle/>
          <a:p>
            <a:r>
              <a:rPr lang="en-US">
                <a:latin typeface="Tahoma" charset="0"/>
              </a:rPr>
              <a:t>Advantages:</a:t>
            </a:r>
          </a:p>
          <a:p>
            <a:pPr lvl="1"/>
            <a:r>
              <a:rPr lang="en-US" sz="1800">
                <a:latin typeface="Tahoma" charset="0"/>
                <a:ea typeface="ＭＳ Ｐゴシック" charset="0"/>
              </a:rPr>
              <a:t>Acts like a </a:t>
            </a:r>
            <a:r>
              <a:rPr lang="en-US" sz="1800">
                <a:solidFill>
                  <a:srgbClr val="FF0000"/>
                </a:solidFill>
                <a:latin typeface="Tahoma" charset="0"/>
                <a:ea typeface="ＭＳ Ｐゴシック" charset="0"/>
              </a:rPr>
              <a:t>high-capacity DRAM chip </a:t>
            </a:r>
            <a:r>
              <a:rPr lang="en-US" sz="1800">
                <a:latin typeface="Tahoma" charset="0"/>
                <a:ea typeface="ＭＳ Ｐゴシック" charset="0"/>
              </a:rPr>
              <a:t>with a </a:t>
            </a:r>
            <a:r>
              <a:rPr lang="en-US" sz="1800">
                <a:solidFill>
                  <a:srgbClr val="FF0000"/>
                </a:solidFill>
                <a:latin typeface="Tahoma" charset="0"/>
                <a:ea typeface="ＭＳ Ｐゴシック" charset="0"/>
              </a:rPr>
              <a:t>wide interface</a:t>
            </a:r>
          </a:p>
          <a:p>
            <a:pPr lvl="1"/>
            <a:r>
              <a:rPr lang="en-US" sz="1800">
                <a:solidFill>
                  <a:srgbClr val="FF0000"/>
                </a:solidFill>
                <a:latin typeface="Tahoma" charset="0"/>
                <a:ea typeface="ＭＳ Ｐゴシック" charset="0"/>
              </a:rPr>
              <a:t>Flexibility</a:t>
            </a:r>
            <a:r>
              <a:rPr lang="en-US" sz="1800">
                <a:latin typeface="Tahoma" charset="0"/>
                <a:ea typeface="ＭＳ Ｐゴシック" charset="0"/>
              </a:rPr>
              <a:t>: memory controller does not need to deal with individual chips</a:t>
            </a:r>
          </a:p>
          <a:p>
            <a:pPr lvl="1"/>
            <a:endParaRPr lang="en-US" sz="1800"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</a:rPr>
              <a:t>Disadvantages:</a:t>
            </a:r>
          </a:p>
          <a:p>
            <a:pPr lvl="1"/>
            <a:r>
              <a:rPr lang="en-US" sz="1800">
                <a:solidFill>
                  <a:srgbClr val="FF0000"/>
                </a:solidFill>
                <a:latin typeface="Tahoma" charset="0"/>
                <a:ea typeface="ＭＳ Ｐゴシック" charset="0"/>
              </a:rPr>
              <a:t>Granularity</a:t>
            </a:r>
            <a:r>
              <a:rPr lang="en-US" sz="1800">
                <a:latin typeface="Tahoma" charset="0"/>
                <a:ea typeface="ＭＳ Ｐゴシック" charset="0"/>
              </a:rPr>
              <a:t>: Accesses cannot be smaller than the interface width</a:t>
            </a:r>
          </a:p>
          <a:p>
            <a:pPr lvl="1"/>
            <a:endParaRPr lang="en-US" sz="1800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0035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CB4AEAA-1E3C-6947-9548-E3EFC2AB0CBF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56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003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06475"/>
            <a:ext cx="5840413" cy="531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128858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Multiple DIMMs</a:t>
            </a:r>
          </a:p>
        </p:txBody>
      </p:sp>
      <p:sp>
        <p:nvSpPr>
          <p:cNvPr id="10137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817D938-347C-AC45-9073-77387F0641C1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57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013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979488"/>
            <a:ext cx="6164263" cy="521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69013" y="1006475"/>
            <a:ext cx="2900362" cy="5194300"/>
          </a:xfrm>
        </p:spPr>
        <p:txBody>
          <a:bodyPr/>
          <a:lstStyle/>
          <a:p>
            <a:r>
              <a:rPr lang="en-US" dirty="0">
                <a:latin typeface="Tahoma" charset="0"/>
              </a:rPr>
              <a:t>Advantages: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Enables even higher capacity</a:t>
            </a:r>
          </a:p>
          <a:p>
            <a:pPr lvl="1"/>
            <a:endParaRPr lang="en-US" sz="1800" dirty="0">
              <a:latin typeface="Tahoma" charset="0"/>
              <a:ea typeface="ＭＳ Ｐゴシック" charset="0"/>
            </a:endParaRPr>
          </a:p>
          <a:p>
            <a:r>
              <a:rPr lang="en-US" dirty="0">
                <a:latin typeface="Tahoma" charset="0"/>
              </a:rPr>
              <a:t>Disadvantages: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Interconnect complexity and energy consumption can be high</a:t>
            </a:r>
          </a:p>
          <a:p>
            <a:pPr lvl="1"/>
            <a:endParaRPr lang="en-US" sz="1800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3042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DRAM Channels</a:t>
            </a:r>
          </a:p>
        </p:txBody>
      </p:sp>
      <p:sp>
        <p:nvSpPr>
          <p:cNvPr id="102402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 dirty="0">
              <a:latin typeface="Tahoma" charset="0"/>
            </a:endParaRPr>
          </a:p>
          <a:p>
            <a:endParaRPr lang="en-US" dirty="0">
              <a:latin typeface="Tahoma" charset="0"/>
            </a:endParaRPr>
          </a:p>
          <a:p>
            <a:endParaRPr lang="en-US" dirty="0">
              <a:latin typeface="Tahoma" charset="0"/>
            </a:endParaRPr>
          </a:p>
          <a:p>
            <a:endParaRPr lang="en-US" dirty="0">
              <a:latin typeface="Tahoma" charset="0"/>
            </a:endParaRPr>
          </a:p>
          <a:p>
            <a:endParaRPr lang="en-US" dirty="0">
              <a:latin typeface="Tahoma" charset="0"/>
            </a:endParaRPr>
          </a:p>
          <a:p>
            <a:endParaRPr lang="en-US" dirty="0">
              <a:latin typeface="Tahoma" charset="0"/>
            </a:endParaRPr>
          </a:p>
          <a:p>
            <a:endParaRPr lang="en-US" dirty="0">
              <a:latin typeface="Tahoma" charset="0"/>
            </a:endParaRPr>
          </a:p>
          <a:p>
            <a:endParaRPr lang="en-US" dirty="0">
              <a:latin typeface="Tahoma" charset="0"/>
            </a:endParaRPr>
          </a:p>
          <a:p>
            <a:pPr>
              <a:buFont typeface="Wingdings" charset="0"/>
              <a:buNone/>
            </a:pPr>
            <a:endParaRPr lang="en-US" dirty="0">
              <a:latin typeface="Tahoma" charset="0"/>
            </a:endParaRPr>
          </a:p>
          <a:p>
            <a:r>
              <a:rPr lang="en-US" dirty="0">
                <a:latin typeface="Tahoma" charset="0"/>
              </a:rPr>
              <a:t>2 Independent Channels: 2 Memory Controllers (Above)</a:t>
            </a:r>
          </a:p>
          <a:p>
            <a:r>
              <a:rPr lang="en-US" dirty="0">
                <a:latin typeface="Tahoma" charset="0"/>
              </a:rPr>
              <a:t>2 Dependent/Lockstep Channels: 1 Memory Controller with wide interface (Not </a:t>
            </a:r>
            <a:r>
              <a:rPr lang="en-US" dirty="0" smtClean="0">
                <a:latin typeface="Tahoma" charset="0"/>
              </a:rPr>
              <a:t>shown </a:t>
            </a:r>
            <a:r>
              <a:rPr lang="en-US" dirty="0">
                <a:latin typeface="Tahoma" charset="0"/>
              </a:rPr>
              <a:t>above)</a:t>
            </a:r>
          </a:p>
        </p:txBody>
      </p:sp>
      <p:sp>
        <p:nvSpPr>
          <p:cNvPr id="10240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8975914-7D94-7F48-82E9-960C100D5595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58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024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8" y="1339850"/>
            <a:ext cx="3646487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450" y="1339850"/>
            <a:ext cx="3646488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99238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Generalized Memory Structure</a:t>
            </a:r>
          </a:p>
        </p:txBody>
      </p:sp>
      <p:sp>
        <p:nvSpPr>
          <p:cNvPr id="103426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</a:endParaRPr>
          </a:p>
        </p:txBody>
      </p:sp>
      <p:sp>
        <p:nvSpPr>
          <p:cNvPr id="10342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6869E5B-2B46-CA4E-ACC1-075696D06252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59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0342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8585200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96754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Generalized Memory Structure</a:t>
            </a:r>
          </a:p>
        </p:txBody>
      </p:sp>
      <p:sp>
        <p:nvSpPr>
          <p:cNvPr id="10445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C0FED72-1EB8-A64A-9529-32D6A4696E17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60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04451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2044700"/>
            <a:ext cx="7950200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5536" y="5939988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Kim+</a:t>
            </a:r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 “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 Case for Exploiting Subarray-Level Parallelism in DRAM</a:t>
            </a:r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,” ISCA 2012.</a:t>
            </a:r>
          </a:p>
        </p:txBody>
      </p:sp>
    </p:spTree>
    <p:extLst>
      <p:ext uri="{BB962C8B-B14F-4D97-AF65-F5344CB8AC3E}">
        <p14:creationId xmlns:p14="http://schemas.microsoft.com/office/powerpoint/2010/main" val="8691577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66713" y="1676400"/>
            <a:ext cx="8428037" cy="822325"/>
          </a:xfrm>
        </p:spPr>
        <p:txBody>
          <a:bodyPr/>
          <a:lstStyle/>
          <a:p>
            <a:pPr algn="ctr" eaLnBrk="1" hangingPunct="1"/>
            <a:r>
              <a:rPr lang="en-US" sz="4000">
                <a:latin typeface="Garamond" charset="0"/>
              </a:rPr>
              <a:t>The DRAM Subsystem</a:t>
            </a:r>
            <a:br>
              <a:rPr lang="en-US" sz="4000">
                <a:latin typeface="Garamond" charset="0"/>
              </a:rPr>
            </a:br>
            <a:r>
              <a:rPr lang="en-US" sz="4000">
                <a:latin typeface="Garamond" charset="0"/>
              </a:rPr>
              <a:t>The Top Down View</a:t>
            </a:r>
          </a:p>
        </p:txBody>
      </p:sp>
      <p:sp>
        <p:nvSpPr>
          <p:cNvPr id="10547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19678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DRAM Subsystem Organization</a:t>
            </a:r>
          </a:p>
        </p:txBody>
      </p:sp>
      <p:sp>
        <p:nvSpPr>
          <p:cNvPr id="107522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</a:endParaRPr>
          </a:p>
          <a:p>
            <a:r>
              <a:rPr lang="en-US">
                <a:latin typeface="Tahoma" charset="0"/>
              </a:rPr>
              <a:t>Channel</a:t>
            </a:r>
          </a:p>
          <a:p>
            <a:r>
              <a:rPr lang="en-US">
                <a:latin typeface="Tahoma" charset="0"/>
              </a:rPr>
              <a:t>DIMM</a:t>
            </a:r>
          </a:p>
          <a:p>
            <a:r>
              <a:rPr lang="en-US">
                <a:latin typeface="Tahoma" charset="0"/>
              </a:rPr>
              <a:t>Rank</a:t>
            </a:r>
          </a:p>
          <a:p>
            <a:r>
              <a:rPr lang="en-US">
                <a:latin typeface="Tahoma" charset="0"/>
              </a:rPr>
              <a:t>Chip</a:t>
            </a:r>
          </a:p>
          <a:p>
            <a:r>
              <a:rPr lang="en-US">
                <a:latin typeface="Tahoma" charset="0"/>
              </a:rPr>
              <a:t>Bank</a:t>
            </a:r>
          </a:p>
          <a:p>
            <a:r>
              <a:rPr lang="en-US">
                <a:latin typeface="Tahoma" charset="0"/>
              </a:rPr>
              <a:t>Row/Column</a:t>
            </a:r>
          </a:p>
          <a:p>
            <a:endParaRPr lang="en-US">
              <a:latin typeface="Tahoma" charset="0"/>
            </a:endParaRPr>
          </a:p>
        </p:txBody>
      </p:sp>
      <p:sp>
        <p:nvSpPr>
          <p:cNvPr id="10752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D18E440-DDB1-BD43-B16F-7E508F1166DA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62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sp>
        <p:nvSpPr>
          <p:cNvPr id="13" name="Flowchart: Merge 4"/>
          <p:cNvSpPr/>
          <p:nvPr/>
        </p:nvSpPr>
        <p:spPr>
          <a:xfrm>
            <a:off x="2971800" y="1447800"/>
            <a:ext cx="1981200" cy="2971800"/>
          </a:xfrm>
          <a:prstGeom prst="flowChartMerge">
            <a:avLst/>
          </a:prstGeom>
          <a:solidFill>
            <a:srgbClr val="C0504D"/>
          </a:solidFill>
          <a:ln w="25400" cap="flat" cmpd="sng" algn="ctr">
            <a:solidFill>
              <a:srgbClr val="C0504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4" name="Flowchart: Merge 7"/>
          <p:cNvSpPr/>
          <p:nvPr/>
        </p:nvSpPr>
        <p:spPr>
          <a:xfrm>
            <a:off x="3124200" y="1905000"/>
            <a:ext cx="1676400" cy="2514600"/>
          </a:xfrm>
          <a:prstGeom prst="flowChartMerge">
            <a:avLst/>
          </a:prstGeom>
          <a:solidFill>
            <a:srgbClr val="00B050"/>
          </a:solidFill>
          <a:ln w="25400" cap="flat" cmpd="sng" algn="ctr">
            <a:solidFill>
              <a:srgbClr val="004C22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5" name="Flowchart: Merge 8"/>
          <p:cNvSpPr/>
          <p:nvPr/>
        </p:nvSpPr>
        <p:spPr>
          <a:xfrm>
            <a:off x="3276600" y="2362200"/>
            <a:ext cx="1371600" cy="2057400"/>
          </a:xfrm>
          <a:prstGeom prst="flowChartMerge">
            <a:avLst/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Flowchart: Merge 9"/>
          <p:cNvSpPr/>
          <p:nvPr/>
        </p:nvSpPr>
        <p:spPr>
          <a:xfrm>
            <a:off x="3429000" y="2819400"/>
            <a:ext cx="1066800" cy="1600200"/>
          </a:xfrm>
          <a:prstGeom prst="flowChartMerg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7" name="Flowchart: Merge 10"/>
          <p:cNvSpPr/>
          <p:nvPr/>
        </p:nvSpPr>
        <p:spPr>
          <a:xfrm>
            <a:off x="3581400" y="3276600"/>
            <a:ext cx="762000" cy="1143000"/>
          </a:xfrm>
          <a:prstGeom prst="flowChartMerge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8" name="Flowchart: Merge 11"/>
          <p:cNvSpPr/>
          <p:nvPr/>
        </p:nvSpPr>
        <p:spPr>
          <a:xfrm>
            <a:off x="3733800" y="3733800"/>
            <a:ext cx="457200" cy="685800"/>
          </a:xfrm>
          <a:prstGeom prst="flowChartMerge">
            <a:avLst/>
          </a:prstGeom>
          <a:solidFill>
            <a:srgbClr val="4BACC6"/>
          </a:solidFill>
          <a:ln w="25400" cap="flat" cmpd="sng" algn="ctr">
            <a:solidFill>
              <a:srgbClr val="4BACC6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6309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</a:rPr>
              <a:t>The DRAM subsystem</a:t>
            </a:r>
          </a:p>
        </p:txBody>
      </p:sp>
      <p:pic>
        <p:nvPicPr>
          <p:cNvPr id="108546" name="Picture 4" descr="DIMM_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200400"/>
            <a:ext cx="2590800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7" name="Picture 5" descr="nehale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650" y="4656138"/>
            <a:ext cx="1352550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8" name="Picture 8" descr="DIMM_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133600"/>
            <a:ext cx="2590800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9" name="Picture 9" descr="DIMM_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211513"/>
            <a:ext cx="2590800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0" name="Picture 10" descr="DIMM_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133600"/>
            <a:ext cx="2590800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hape 12"/>
          <p:cNvCxnSpPr>
            <a:cxnSpLocks noChangeShapeType="1"/>
            <a:stCxn id="108547" idx="3"/>
            <a:endCxn id="108549" idx="2"/>
          </p:cNvCxnSpPr>
          <p:nvPr/>
        </p:nvCxnSpPr>
        <p:spPr bwMode="auto">
          <a:xfrm flipV="1">
            <a:off x="5029200" y="3810000"/>
            <a:ext cx="1219200" cy="1522413"/>
          </a:xfrm>
          <a:prstGeom prst="bentConnector2">
            <a:avLst/>
          </a:prstGeom>
          <a:noFill/>
          <a:ln w="101600">
            <a:solidFill>
              <a:schemeClr val="accent2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Shape 13"/>
          <p:cNvCxnSpPr>
            <a:cxnSpLocks noChangeShapeType="1"/>
            <a:stCxn id="108547" idx="1"/>
            <a:endCxn id="108546" idx="2"/>
          </p:cNvCxnSpPr>
          <p:nvPr/>
        </p:nvCxnSpPr>
        <p:spPr bwMode="auto">
          <a:xfrm rot="10800000">
            <a:off x="2667000" y="3798888"/>
            <a:ext cx="1009650" cy="1533525"/>
          </a:xfrm>
          <a:prstGeom prst="bentConnector2">
            <a:avLst/>
          </a:prstGeom>
          <a:noFill/>
          <a:ln w="101600">
            <a:solidFill>
              <a:schemeClr val="accent2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Shape 16"/>
          <p:cNvCxnSpPr>
            <a:cxnSpLocks noChangeShapeType="1"/>
            <a:stCxn id="108549" idx="0"/>
            <a:endCxn id="108550" idx="2"/>
          </p:cNvCxnSpPr>
          <p:nvPr/>
        </p:nvCxnSpPr>
        <p:spPr bwMode="auto">
          <a:xfrm rot="5400000" flipH="1" flipV="1">
            <a:off x="6007895" y="2971006"/>
            <a:ext cx="481012" cy="3175"/>
          </a:xfrm>
          <a:prstGeom prst="bentConnector3">
            <a:avLst>
              <a:gd name="adj1" fmla="val 50000"/>
            </a:avLst>
          </a:prstGeom>
          <a:noFill/>
          <a:ln w="101600">
            <a:solidFill>
              <a:schemeClr val="accent2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Shape 16"/>
          <p:cNvCxnSpPr>
            <a:cxnSpLocks noChangeShapeType="1"/>
            <a:stCxn id="108546" idx="0"/>
            <a:endCxn id="108548" idx="2"/>
          </p:cNvCxnSpPr>
          <p:nvPr/>
        </p:nvCxnSpPr>
        <p:spPr bwMode="auto">
          <a:xfrm rot="5400000" flipH="1" flipV="1">
            <a:off x="2432844" y="2966244"/>
            <a:ext cx="469900" cy="1588"/>
          </a:xfrm>
          <a:prstGeom prst="bentConnector3">
            <a:avLst>
              <a:gd name="adj1" fmla="val 50000"/>
            </a:avLst>
          </a:prstGeom>
          <a:noFill/>
          <a:ln w="101600">
            <a:solidFill>
              <a:schemeClr val="accent2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8555" name="TextBox 22"/>
          <p:cNvSpPr txBox="1">
            <a:spLocks noChangeArrowheads="1"/>
          </p:cNvSpPr>
          <p:nvPr/>
        </p:nvSpPr>
        <p:spPr bwMode="auto">
          <a:xfrm>
            <a:off x="1524000" y="5497513"/>
            <a:ext cx="1905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Memory channel</a:t>
            </a:r>
          </a:p>
        </p:txBody>
      </p:sp>
      <p:sp>
        <p:nvSpPr>
          <p:cNvPr id="108556" name="TextBox 23"/>
          <p:cNvSpPr txBox="1">
            <a:spLocks noChangeArrowheads="1"/>
          </p:cNvSpPr>
          <p:nvPr/>
        </p:nvSpPr>
        <p:spPr bwMode="auto">
          <a:xfrm>
            <a:off x="5334000" y="5497513"/>
            <a:ext cx="1905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Memory channel</a:t>
            </a:r>
          </a:p>
        </p:txBody>
      </p:sp>
      <p:sp>
        <p:nvSpPr>
          <p:cNvPr id="108557" name="TextBox 24"/>
          <p:cNvSpPr txBox="1">
            <a:spLocks noChangeArrowheads="1"/>
          </p:cNvSpPr>
          <p:nvPr/>
        </p:nvSpPr>
        <p:spPr bwMode="auto">
          <a:xfrm>
            <a:off x="4648200" y="1524000"/>
            <a:ext cx="3276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00B050"/>
                </a:solidFill>
                <a:latin typeface="Calibri" charset="0"/>
                <a:cs typeface="Arial" charset="0"/>
              </a:rPr>
              <a:t>DIMM </a:t>
            </a:r>
            <a:r>
              <a:rPr lang="en-US" sz="1400" b="1" smtClean="0">
                <a:solidFill>
                  <a:srgbClr val="00B050"/>
                </a:solidFill>
                <a:latin typeface="Calibri" charset="0"/>
                <a:cs typeface="Arial" charset="0"/>
              </a:rPr>
              <a:t>(Dual in-line memory module)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876800" y="2057400"/>
            <a:ext cx="2743200" cy="762000"/>
          </a:xfrm>
          <a:prstGeom prst="rect">
            <a:avLst/>
          </a:prstGeom>
          <a:noFill/>
          <a:ln w="508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8559" name="TextBox 26"/>
          <p:cNvSpPr txBox="1">
            <a:spLocks noChangeArrowheads="1"/>
          </p:cNvSpPr>
          <p:nvPr/>
        </p:nvSpPr>
        <p:spPr bwMode="auto">
          <a:xfrm>
            <a:off x="3657600" y="4191000"/>
            <a:ext cx="1371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Processor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6019800" y="4267200"/>
            <a:ext cx="457200" cy="38100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2438400" y="4267200"/>
            <a:ext cx="457200" cy="38100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1219200" y="1981200"/>
            <a:ext cx="2895600" cy="1905000"/>
          </a:xfrm>
          <a:prstGeom prst="rect">
            <a:avLst/>
          </a:prstGeom>
          <a:noFill/>
          <a:ln w="508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8563" name="TextBox 34"/>
          <p:cNvSpPr txBox="1">
            <a:spLocks noChangeArrowheads="1"/>
          </p:cNvSpPr>
          <p:nvPr/>
        </p:nvSpPr>
        <p:spPr bwMode="auto">
          <a:xfrm>
            <a:off x="1676400" y="1524000"/>
            <a:ext cx="190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ja-JP" alt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“</a:t>
            </a:r>
            <a:r>
              <a:rPr lang="en-US" altLang="ja-JP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Channel</a:t>
            </a:r>
            <a:r>
              <a:rPr lang="ja-JP" alt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”</a:t>
            </a:r>
            <a:endParaRPr lang="en-US" sz="1800" b="1" smtClean="0">
              <a:solidFill>
                <a:srgbClr val="C0504D"/>
              </a:solidFill>
              <a:latin typeface="Calibri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1314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</a:rPr>
              <a:t>Breaking down a DIMM</a:t>
            </a:r>
          </a:p>
        </p:txBody>
      </p:sp>
      <p:pic>
        <p:nvPicPr>
          <p:cNvPr id="109570" name="Picture 3" descr="DIMM_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81200"/>
            <a:ext cx="2590800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1" name="TextBox 4"/>
          <p:cNvSpPr txBox="1">
            <a:spLocks noChangeArrowheads="1"/>
          </p:cNvSpPr>
          <p:nvPr/>
        </p:nvSpPr>
        <p:spPr bwMode="auto">
          <a:xfrm>
            <a:off x="609600" y="1524000"/>
            <a:ext cx="3276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00B050"/>
                </a:solidFill>
                <a:latin typeface="Calibri" charset="0"/>
                <a:cs typeface="Arial" charset="0"/>
              </a:rPr>
              <a:t>DIMM </a:t>
            </a:r>
            <a:r>
              <a:rPr lang="en-US" sz="1400" b="1" smtClean="0">
                <a:solidFill>
                  <a:srgbClr val="00B050"/>
                </a:solidFill>
                <a:latin typeface="Calibri" charset="0"/>
                <a:cs typeface="Arial" charset="0"/>
              </a:rPr>
              <a:t>(Dual in-line memory module)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038600" y="1828800"/>
            <a:ext cx="1752600" cy="7620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Side view</a:t>
            </a:r>
          </a:p>
        </p:txBody>
      </p:sp>
      <p:pic>
        <p:nvPicPr>
          <p:cNvPr id="109573" name="Picture 7" descr="DIMM_sid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19200"/>
            <a:ext cx="15240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4" name="Picture 8" descr="DIMM_fron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487863"/>
            <a:ext cx="384492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5" name="Picture 9" descr="DIMM_back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479925"/>
            <a:ext cx="38449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6" name="TextBox 10"/>
          <p:cNvSpPr txBox="1">
            <a:spLocks noChangeArrowheads="1"/>
          </p:cNvSpPr>
          <p:nvPr/>
        </p:nvSpPr>
        <p:spPr bwMode="auto">
          <a:xfrm>
            <a:off x="2514600" y="4038600"/>
            <a:ext cx="1828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Front of DIMM</a:t>
            </a:r>
          </a:p>
        </p:txBody>
      </p:sp>
      <p:sp>
        <p:nvSpPr>
          <p:cNvPr id="109577" name="TextBox 11"/>
          <p:cNvSpPr txBox="1">
            <a:spLocks noChangeArrowheads="1"/>
          </p:cNvSpPr>
          <p:nvPr/>
        </p:nvSpPr>
        <p:spPr bwMode="auto">
          <a:xfrm>
            <a:off x="6781800" y="4038600"/>
            <a:ext cx="1828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Back of DIMM</a:t>
            </a:r>
          </a:p>
        </p:txBody>
      </p:sp>
      <p:cxnSp>
        <p:nvCxnSpPr>
          <p:cNvPr id="14" name="Straight Arrow Connector 13"/>
          <p:cNvCxnSpPr>
            <a:endCxn id="109576" idx="0"/>
          </p:cNvCxnSpPr>
          <p:nvPr/>
        </p:nvCxnSpPr>
        <p:spPr>
          <a:xfrm rot="10800000" flipV="1">
            <a:off x="3429000" y="2514600"/>
            <a:ext cx="3505200" cy="15240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109577" idx="0"/>
          </p:cNvCxnSpPr>
          <p:nvPr/>
        </p:nvCxnSpPr>
        <p:spPr>
          <a:xfrm rot="16200000" flipH="1">
            <a:off x="6743700" y="3086100"/>
            <a:ext cx="1524000" cy="3810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20077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</a:rPr>
              <a:t>Breaking down a DIMM</a:t>
            </a:r>
          </a:p>
        </p:txBody>
      </p:sp>
      <p:pic>
        <p:nvPicPr>
          <p:cNvPr id="110594" name="Picture 3" descr="DIMM_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81200"/>
            <a:ext cx="2590800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595" name="TextBox 4"/>
          <p:cNvSpPr txBox="1">
            <a:spLocks noChangeArrowheads="1"/>
          </p:cNvSpPr>
          <p:nvPr/>
        </p:nvSpPr>
        <p:spPr bwMode="auto">
          <a:xfrm>
            <a:off x="609600" y="1524000"/>
            <a:ext cx="3276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00B050"/>
                </a:solidFill>
                <a:latin typeface="Calibri" charset="0"/>
                <a:cs typeface="Arial" charset="0"/>
              </a:rPr>
              <a:t>DIMM </a:t>
            </a:r>
            <a:r>
              <a:rPr lang="en-US" sz="1400" b="1" smtClean="0">
                <a:solidFill>
                  <a:srgbClr val="00B050"/>
                </a:solidFill>
                <a:latin typeface="Calibri" charset="0"/>
                <a:cs typeface="Arial" charset="0"/>
              </a:rPr>
              <a:t>(Dual in-line memory module)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038600" y="1828800"/>
            <a:ext cx="1752600" cy="7620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Side view</a:t>
            </a:r>
          </a:p>
        </p:txBody>
      </p:sp>
      <p:pic>
        <p:nvPicPr>
          <p:cNvPr id="110597" name="Picture 7" descr="DIMM_sid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19200"/>
            <a:ext cx="15240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98" name="Picture 8" descr="DIMM_fron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487863"/>
            <a:ext cx="384492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99" name="Picture 9" descr="DIMM_back.png"/>
          <p:cNvPicPr>
            <a:picLocks noChangeAspect="1"/>
          </p:cNvPicPr>
          <p:nvPr/>
        </p:nvPicPr>
        <p:blipFill>
          <a:blip r:embed="rId5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479925"/>
            <a:ext cx="3844925" cy="701675"/>
          </a:xfrm>
          <a:prstGeom prst="rect">
            <a:avLst/>
          </a:prstGeom>
          <a:solidFill>
            <a:schemeClr val="accent2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600" name="TextBox 10"/>
          <p:cNvSpPr txBox="1">
            <a:spLocks noChangeArrowheads="1"/>
          </p:cNvSpPr>
          <p:nvPr/>
        </p:nvSpPr>
        <p:spPr bwMode="auto">
          <a:xfrm>
            <a:off x="2514600" y="4038600"/>
            <a:ext cx="1828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Front of DIMM</a:t>
            </a:r>
          </a:p>
        </p:txBody>
      </p:sp>
      <p:sp>
        <p:nvSpPr>
          <p:cNvPr id="110601" name="TextBox 11"/>
          <p:cNvSpPr txBox="1">
            <a:spLocks noChangeArrowheads="1"/>
          </p:cNvSpPr>
          <p:nvPr/>
        </p:nvSpPr>
        <p:spPr bwMode="auto">
          <a:xfrm>
            <a:off x="6781800" y="4038600"/>
            <a:ext cx="1828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Back of DIMM</a:t>
            </a:r>
          </a:p>
        </p:txBody>
      </p:sp>
      <p:cxnSp>
        <p:nvCxnSpPr>
          <p:cNvPr id="14" name="Straight Arrow Connector 13"/>
          <p:cNvCxnSpPr>
            <a:endCxn id="110600" idx="0"/>
          </p:cNvCxnSpPr>
          <p:nvPr/>
        </p:nvCxnSpPr>
        <p:spPr>
          <a:xfrm rot="10800000" flipV="1">
            <a:off x="3429000" y="2514600"/>
            <a:ext cx="3505200" cy="15240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110601" idx="0"/>
          </p:cNvCxnSpPr>
          <p:nvPr/>
        </p:nvCxnSpPr>
        <p:spPr>
          <a:xfrm rot="16200000" flipH="1">
            <a:off x="6743700" y="3086100"/>
            <a:ext cx="1524000" cy="3810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685800" y="4495800"/>
            <a:ext cx="3581400" cy="533400"/>
          </a:xfrm>
          <a:prstGeom prst="rect">
            <a:avLst/>
          </a:prstGeom>
          <a:solidFill>
            <a:srgbClr val="FFC000">
              <a:alpha val="40000"/>
            </a:srgbClr>
          </a:solidFill>
          <a:ln w="50800">
            <a:solidFill>
              <a:schemeClr val="accent6"/>
            </a:solidFill>
            <a:prstDash val="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953000" y="4495800"/>
            <a:ext cx="3581400" cy="533400"/>
          </a:xfrm>
          <a:prstGeom prst="rect">
            <a:avLst/>
          </a:prstGeom>
          <a:solidFill>
            <a:srgbClr val="FFC000">
              <a:alpha val="40000"/>
            </a:srgbClr>
          </a:solidFill>
          <a:ln w="508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0606" name="TextBox 38"/>
          <p:cNvSpPr txBox="1">
            <a:spLocks noChangeArrowheads="1"/>
          </p:cNvSpPr>
          <p:nvPr/>
        </p:nvSpPr>
        <p:spPr bwMode="auto">
          <a:xfrm>
            <a:off x="1295400" y="5638800"/>
            <a:ext cx="3124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F79646"/>
                </a:solidFill>
                <a:latin typeface="Calibri" charset="0"/>
                <a:cs typeface="Arial" charset="0"/>
              </a:rPr>
              <a:t>Rank 0: </a:t>
            </a:r>
            <a:r>
              <a:rPr lang="en-US" sz="1800" smtClean="0">
                <a:solidFill>
                  <a:srgbClr val="F79646"/>
                </a:solidFill>
                <a:latin typeface="Calibri" charset="0"/>
                <a:cs typeface="Arial" charset="0"/>
              </a:rPr>
              <a:t>collection of 8 chips</a:t>
            </a:r>
          </a:p>
        </p:txBody>
      </p:sp>
      <p:sp>
        <p:nvSpPr>
          <p:cNvPr id="110607" name="TextBox 39"/>
          <p:cNvSpPr txBox="1">
            <a:spLocks noChangeArrowheads="1"/>
          </p:cNvSpPr>
          <p:nvPr/>
        </p:nvSpPr>
        <p:spPr bwMode="auto">
          <a:xfrm>
            <a:off x="6705600" y="5649913"/>
            <a:ext cx="990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F79646"/>
                </a:solidFill>
                <a:latin typeface="Calibri" charset="0"/>
                <a:cs typeface="Arial" charset="0"/>
              </a:rPr>
              <a:t>Rank 1</a:t>
            </a:r>
          </a:p>
        </p:txBody>
      </p:sp>
      <p:cxnSp>
        <p:nvCxnSpPr>
          <p:cNvPr id="43" name="Straight Arrow Connector 42"/>
          <p:cNvCxnSpPr>
            <a:stCxn id="37" idx="2"/>
            <a:endCxn id="110606" idx="0"/>
          </p:cNvCxnSpPr>
          <p:nvPr/>
        </p:nvCxnSpPr>
        <p:spPr>
          <a:xfrm rot="16200000" flipH="1">
            <a:off x="2362200" y="5143500"/>
            <a:ext cx="609600" cy="381000"/>
          </a:xfrm>
          <a:prstGeom prst="straightConnector1">
            <a:avLst/>
          </a:prstGeom>
          <a:ln w="508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8" idx="2"/>
            <a:endCxn id="110607" idx="0"/>
          </p:cNvCxnSpPr>
          <p:nvPr/>
        </p:nvCxnSpPr>
        <p:spPr>
          <a:xfrm rot="16200000" flipH="1">
            <a:off x="6661943" y="5110957"/>
            <a:ext cx="620713" cy="457200"/>
          </a:xfrm>
          <a:prstGeom prst="straightConnector1">
            <a:avLst/>
          </a:prstGeom>
          <a:ln w="508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9859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</a:rPr>
              <a:t>Rank</a:t>
            </a:r>
          </a:p>
        </p:txBody>
      </p:sp>
      <p:sp>
        <p:nvSpPr>
          <p:cNvPr id="4" name="Rectangle 3"/>
          <p:cNvSpPr/>
          <p:nvPr/>
        </p:nvSpPr>
        <p:spPr>
          <a:xfrm>
            <a:off x="3200400" y="2438400"/>
            <a:ext cx="2209800" cy="53340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Rank 0 (Front)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9800" y="2438400"/>
            <a:ext cx="2209800" cy="53340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Rank 1 (Back)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5511800" y="4648200"/>
            <a:ext cx="457200" cy="38100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hape 9"/>
          <p:cNvCxnSpPr>
            <a:cxnSpLocks noChangeShapeType="1"/>
          </p:cNvCxnSpPr>
          <p:nvPr/>
        </p:nvCxnSpPr>
        <p:spPr bwMode="auto">
          <a:xfrm rot="5400000" flipH="1" flipV="1">
            <a:off x="5190332" y="4877594"/>
            <a:ext cx="1066800" cy="1587"/>
          </a:xfrm>
          <a:prstGeom prst="bentConnector3">
            <a:avLst>
              <a:gd name="adj1" fmla="val 50000"/>
            </a:avLst>
          </a:prstGeom>
          <a:noFill/>
          <a:ln w="1016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Shape 31"/>
          <p:cNvCxnSpPr>
            <a:stCxn id="4" idx="1"/>
          </p:cNvCxnSpPr>
          <p:nvPr/>
        </p:nvCxnSpPr>
        <p:spPr>
          <a:xfrm rot="10800000" flipV="1">
            <a:off x="2895600" y="2705100"/>
            <a:ext cx="304800" cy="2705100"/>
          </a:xfrm>
          <a:prstGeom prst="bentConnector2">
            <a:avLst/>
          </a:prstGeom>
          <a:ln w="25400">
            <a:solidFill>
              <a:schemeClr val="tx1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hape 32"/>
          <p:cNvCxnSpPr>
            <a:stCxn id="5" idx="1"/>
          </p:cNvCxnSpPr>
          <p:nvPr/>
        </p:nvCxnSpPr>
        <p:spPr>
          <a:xfrm rot="10800000">
            <a:off x="2643188" y="2057400"/>
            <a:ext cx="3376612" cy="647700"/>
          </a:xfrm>
          <a:prstGeom prst="bentConnector3">
            <a:avLst>
              <a:gd name="adj1" fmla="val 7977"/>
            </a:avLst>
          </a:prstGeom>
          <a:ln w="25400">
            <a:solidFill>
              <a:schemeClr val="tx1"/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hape 36"/>
          <p:cNvCxnSpPr/>
          <p:nvPr/>
        </p:nvCxnSpPr>
        <p:spPr>
          <a:xfrm rot="5400000">
            <a:off x="982663" y="3733800"/>
            <a:ext cx="3352800" cy="0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625" name="TextBox 40"/>
          <p:cNvSpPr txBox="1">
            <a:spLocks noChangeArrowheads="1"/>
          </p:cNvSpPr>
          <p:nvPr/>
        </p:nvSpPr>
        <p:spPr bwMode="auto">
          <a:xfrm>
            <a:off x="4953000" y="5410200"/>
            <a:ext cx="152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Data &lt;0:63&gt;</a:t>
            </a:r>
          </a:p>
        </p:txBody>
      </p:sp>
      <p:sp>
        <p:nvSpPr>
          <p:cNvPr id="111626" name="TextBox 41"/>
          <p:cNvSpPr txBox="1">
            <a:spLocks noChangeArrowheads="1"/>
          </p:cNvSpPr>
          <p:nvPr/>
        </p:nvSpPr>
        <p:spPr bwMode="auto">
          <a:xfrm>
            <a:off x="1952625" y="5410200"/>
            <a:ext cx="152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CS &lt;0:1&gt;</a:t>
            </a:r>
          </a:p>
        </p:txBody>
      </p:sp>
      <p:cxnSp>
        <p:nvCxnSpPr>
          <p:cNvPr id="45" name="Shape 44"/>
          <p:cNvCxnSpPr>
            <a:stCxn id="4" idx="0"/>
          </p:cNvCxnSpPr>
          <p:nvPr/>
        </p:nvCxnSpPr>
        <p:spPr>
          <a:xfrm rot="16200000" flipH="1" flipV="1">
            <a:off x="1428750" y="2533650"/>
            <a:ext cx="2971800" cy="2781300"/>
          </a:xfrm>
          <a:prstGeom prst="bentConnector3">
            <a:avLst>
              <a:gd name="adj1" fmla="val -28116"/>
            </a:avLst>
          </a:prstGeom>
          <a:ln w="50800">
            <a:solidFill>
              <a:srgbClr val="0070C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hape 44"/>
          <p:cNvCxnSpPr>
            <a:stCxn id="5" idx="0"/>
          </p:cNvCxnSpPr>
          <p:nvPr/>
        </p:nvCxnSpPr>
        <p:spPr>
          <a:xfrm rot="16200000" flipV="1">
            <a:off x="5276850" y="590550"/>
            <a:ext cx="838200" cy="2857500"/>
          </a:xfrm>
          <a:prstGeom prst="bentConnector2">
            <a:avLst/>
          </a:prstGeom>
          <a:ln w="50800">
            <a:solidFill>
              <a:srgbClr val="0070C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629" name="TextBox 54"/>
          <p:cNvSpPr txBox="1">
            <a:spLocks noChangeArrowheads="1"/>
          </p:cNvSpPr>
          <p:nvPr/>
        </p:nvSpPr>
        <p:spPr bwMode="auto">
          <a:xfrm>
            <a:off x="762000" y="5410200"/>
            <a:ext cx="152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0070C0"/>
                </a:solidFill>
                <a:latin typeface="Calibri" charset="0"/>
                <a:cs typeface="Arial" charset="0"/>
              </a:rPr>
              <a:t>Addr/Cmd</a:t>
            </a:r>
          </a:p>
        </p:txBody>
      </p:sp>
      <p:cxnSp>
        <p:nvCxnSpPr>
          <p:cNvPr id="58" name="Shape 9"/>
          <p:cNvCxnSpPr>
            <a:cxnSpLocks noChangeShapeType="1"/>
            <a:endCxn id="4" idx="2"/>
          </p:cNvCxnSpPr>
          <p:nvPr/>
        </p:nvCxnSpPr>
        <p:spPr bwMode="auto">
          <a:xfrm rot="16200000" flipV="1">
            <a:off x="4286250" y="2990850"/>
            <a:ext cx="1066800" cy="1028700"/>
          </a:xfrm>
          <a:prstGeom prst="bentConnector3">
            <a:avLst>
              <a:gd name="adj1" fmla="val 50000"/>
            </a:avLst>
          </a:prstGeom>
          <a:noFill/>
          <a:ln w="1016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Shape 9"/>
          <p:cNvCxnSpPr>
            <a:cxnSpLocks noChangeShapeType="1"/>
            <a:endCxn id="5" idx="2"/>
          </p:cNvCxnSpPr>
          <p:nvPr/>
        </p:nvCxnSpPr>
        <p:spPr bwMode="auto">
          <a:xfrm rot="5400000" flipH="1" flipV="1">
            <a:off x="6076950" y="2990850"/>
            <a:ext cx="1066800" cy="1028700"/>
          </a:xfrm>
          <a:prstGeom prst="bentConnector3">
            <a:avLst>
              <a:gd name="adj1" fmla="val 50000"/>
            </a:avLst>
          </a:prstGeom>
          <a:noFill/>
          <a:ln w="1016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Diagonal Stripe 6"/>
          <p:cNvSpPr/>
          <p:nvPr/>
        </p:nvSpPr>
        <p:spPr>
          <a:xfrm rot="13500000">
            <a:off x="5270500" y="3544888"/>
            <a:ext cx="914400" cy="914400"/>
          </a:xfrm>
          <a:prstGeom prst="diagStrip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 flipV="1">
            <a:off x="4572000" y="3352800"/>
            <a:ext cx="457200" cy="38100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V="1">
            <a:off x="6400800" y="3352800"/>
            <a:ext cx="457200" cy="38100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635" name="TextBox 74"/>
          <p:cNvSpPr txBox="1">
            <a:spLocks noChangeArrowheads="1"/>
          </p:cNvSpPr>
          <p:nvPr/>
        </p:nvSpPr>
        <p:spPr bwMode="auto">
          <a:xfrm>
            <a:off x="6477000" y="3581400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&lt;0:63&gt;</a:t>
            </a:r>
          </a:p>
        </p:txBody>
      </p:sp>
      <p:sp>
        <p:nvSpPr>
          <p:cNvPr id="111636" name="TextBox 75"/>
          <p:cNvSpPr txBox="1">
            <a:spLocks noChangeArrowheads="1"/>
          </p:cNvSpPr>
          <p:nvPr/>
        </p:nvSpPr>
        <p:spPr bwMode="auto">
          <a:xfrm>
            <a:off x="3733800" y="3581400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&lt;0:63&gt;</a:t>
            </a:r>
          </a:p>
        </p:txBody>
      </p:sp>
      <p:sp>
        <p:nvSpPr>
          <p:cNvPr id="79" name="Right Brace 78"/>
          <p:cNvSpPr/>
          <p:nvPr/>
        </p:nvSpPr>
        <p:spPr>
          <a:xfrm rot="5400000">
            <a:off x="3390900" y="3009900"/>
            <a:ext cx="533400" cy="5791200"/>
          </a:xfrm>
          <a:prstGeom prst="rightBrac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1638" name="TextBox 87"/>
          <p:cNvSpPr txBox="1">
            <a:spLocks noChangeArrowheads="1"/>
          </p:cNvSpPr>
          <p:nvPr/>
        </p:nvSpPr>
        <p:spPr bwMode="auto">
          <a:xfrm>
            <a:off x="2667000" y="6172200"/>
            <a:ext cx="1981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Memory channel</a:t>
            </a:r>
          </a:p>
        </p:txBody>
      </p:sp>
    </p:spTree>
    <p:extLst>
      <p:ext uri="{BB962C8B-B14F-4D97-AF65-F5344CB8AC3E}">
        <p14:creationId xmlns:p14="http://schemas.microsoft.com/office/powerpoint/2010/main" val="19176502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</a:rPr>
              <a:t>Breaking down a Rank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895600"/>
            <a:ext cx="1295400" cy="38100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Rank 0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066800" y="3579813"/>
            <a:ext cx="457200" cy="38100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hape 9"/>
          <p:cNvCxnSpPr>
            <a:cxnSpLocks noChangeShapeType="1"/>
          </p:cNvCxnSpPr>
          <p:nvPr/>
        </p:nvCxnSpPr>
        <p:spPr bwMode="auto">
          <a:xfrm rot="5400000" flipH="1" flipV="1">
            <a:off x="745332" y="3809206"/>
            <a:ext cx="1066800" cy="1587"/>
          </a:xfrm>
          <a:prstGeom prst="bentConnector3">
            <a:avLst>
              <a:gd name="adj1" fmla="val 50000"/>
            </a:avLst>
          </a:prstGeom>
          <a:noFill/>
          <a:ln w="1016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645" name="TextBox 7"/>
          <p:cNvSpPr txBox="1">
            <a:spLocks noChangeArrowheads="1"/>
          </p:cNvSpPr>
          <p:nvPr/>
        </p:nvSpPr>
        <p:spPr bwMode="auto">
          <a:xfrm>
            <a:off x="1295400" y="3592513"/>
            <a:ext cx="990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&lt;0:63&gt;</a:t>
            </a:r>
          </a:p>
        </p:txBody>
      </p:sp>
      <p:cxnSp>
        <p:nvCxnSpPr>
          <p:cNvPr id="11" name="Straight Connector 10"/>
          <p:cNvCxnSpPr>
            <a:stCxn id="23" idx="0"/>
            <a:endCxn id="43" idx="1"/>
          </p:cNvCxnSpPr>
          <p:nvPr/>
        </p:nvCxnSpPr>
        <p:spPr>
          <a:xfrm rot="5400000" flipH="1" flipV="1">
            <a:off x="2353469" y="1048544"/>
            <a:ext cx="331787" cy="2447925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23" idx="4"/>
            <a:endCxn id="43" idx="3"/>
          </p:cNvCxnSpPr>
          <p:nvPr/>
        </p:nvCxnSpPr>
        <p:spPr>
          <a:xfrm rot="16200000" flipH="1">
            <a:off x="2162969" y="3704431"/>
            <a:ext cx="712788" cy="2447925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4038600" y="2362200"/>
            <a:ext cx="609600" cy="990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Chip 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76800" y="2362200"/>
            <a:ext cx="609600" cy="990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Chip 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086600" y="2362200"/>
            <a:ext cx="609600" cy="990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Chip 7</a:t>
            </a:r>
          </a:p>
        </p:txBody>
      </p:sp>
      <p:sp>
        <p:nvSpPr>
          <p:cNvPr id="23" name="Oval 22"/>
          <p:cNvSpPr/>
          <p:nvPr/>
        </p:nvSpPr>
        <p:spPr>
          <a:xfrm>
            <a:off x="228600" y="2438400"/>
            <a:ext cx="2133600" cy="213360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2652" name="TextBox 29"/>
          <p:cNvSpPr txBox="1">
            <a:spLocks noChangeArrowheads="1"/>
          </p:cNvSpPr>
          <p:nvPr/>
        </p:nvSpPr>
        <p:spPr bwMode="auto">
          <a:xfrm>
            <a:off x="5638800" y="2209800"/>
            <a:ext cx="1219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56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. . .</a:t>
            </a:r>
          </a:p>
        </p:txBody>
      </p:sp>
      <p:cxnSp>
        <p:nvCxnSpPr>
          <p:cNvPr id="31" name="Shape 9"/>
          <p:cNvCxnSpPr>
            <a:cxnSpLocks noChangeShapeType="1"/>
          </p:cNvCxnSpPr>
          <p:nvPr/>
        </p:nvCxnSpPr>
        <p:spPr bwMode="auto">
          <a:xfrm rot="5400000" flipH="1" flipV="1">
            <a:off x="3810794" y="3885406"/>
            <a:ext cx="1066800" cy="1588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654" name="TextBox 31"/>
          <p:cNvSpPr txBox="1">
            <a:spLocks noChangeArrowheads="1"/>
          </p:cNvSpPr>
          <p:nvPr/>
        </p:nvSpPr>
        <p:spPr bwMode="auto">
          <a:xfrm rot="-5400000">
            <a:off x="3663157" y="3663156"/>
            <a:ext cx="990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&lt;0:7&gt;</a:t>
            </a:r>
          </a:p>
        </p:txBody>
      </p:sp>
      <p:cxnSp>
        <p:nvCxnSpPr>
          <p:cNvPr id="34" name="Shape 9"/>
          <p:cNvCxnSpPr>
            <a:cxnSpLocks noChangeShapeType="1"/>
          </p:cNvCxnSpPr>
          <p:nvPr/>
        </p:nvCxnSpPr>
        <p:spPr bwMode="auto">
          <a:xfrm rot="5400000" flipH="1" flipV="1">
            <a:off x="4647407" y="3885406"/>
            <a:ext cx="1066800" cy="1587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656" name="TextBox 34"/>
          <p:cNvSpPr txBox="1">
            <a:spLocks noChangeArrowheads="1"/>
          </p:cNvSpPr>
          <p:nvPr/>
        </p:nvSpPr>
        <p:spPr bwMode="auto">
          <a:xfrm rot="-5400000">
            <a:off x="4499769" y="3663156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&lt;8:15&gt;</a:t>
            </a:r>
          </a:p>
        </p:txBody>
      </p:sp>
      <p:cxnSp>
        <p:nvCxnSpPr>
          <p:cNvPr id="36" name="Shape 9"/>
          <p:cNvCxnSpPr>
            <a:cxnSpLocks noChangeShapeType="1"/>
          </p:cNvCxnSpPr>
          <p:nvPr/>
        </p:nvCxnSpPr>
        <p:spPr bwMode="auto">
          <a:xfrm rot="5400000" flipH="1" flipV="1">
            <a:off x="6857207" y="3885406"/>
            <a:ext cx="1066800" cy="1587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658" name="TextBox 36"/>
          <p:cNvSpPr txBox="1">
            <a:spLocks noChangeArrowheads="1"/>
          </p:cNvSpPr>
          <p:nvPr/>
        </p:nvSpPr>
        <p:spPr bwMode="auto">
          <a:xfrm rot="-5400000">
            <a:off x="6709569" y="3663156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&lt;56:63&gt;</a:t>
            </a:r>
          </a:p>
        </p:txBody>
      </p:sp>
      <p:cxnSp>
        <p:nvCxnSpPr>
          <p:cNvPr id="38" name="Shape 9"/>
          <p:cNvCxnSpPr>
            <a:cxnSpLocks noChangeShapeType="1"/>
          </p:cNvCxnSpPr>
          <p:nvPr/>
        </p:nvCxnSpPr>
        <p:spPr bwMode="auto">
          <a:xfrm>
            <a:off x="4343400" y="4419600"/>
            <a:ext cx="3048000" cy="1588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" name="Shape 9"/>
          <p:cNvCxnSpPr>
            <a:cxnSpLocks noChangeShapeType="1"/>
          </p:cNvCxnSpPr>
          <p:nvPr/>
        </p:nvCxnSpPr>
        <p:spPr bwMode="auto">
          <a:xfrm rot="5400000" flipH="1" flipV="1">
            <a:off x="5317332" y="4952206"/>
            <a:ext cx="1066800" cy="1587"/>
          </a:xfrm>
          <a:prstGeom prst="bentConnector3">
            <a:avLst>
              <a:gd name="adj1" fmla="val 50000"/>
            </a:avLst>
          </a:prstGeom>
          <a:noFill/>
          <a:ln w="1016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661" name="TextBox 41"/>
          <p:cNvSpPr txBox="1">
            <a:spLocks noChangeArrowheads="1"/>
          </p:cNvSpPr>
          <p:nvPr/>
        </p:nvSpPr>
        <p:spPr bwMode="auto">
          <a:xfrm>
            <a:off x="5867400" y="4800600"/>
            <a:ext cx="152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Data &lt;0:63&gt;</a:t>
            </a:r>
          </a:p>
        </p:txBody>
      </p:sp>
      <p:sp>
        <p:nvSpPr>
          <p:cNvPr id="43" name="Oval 42"/>
          <p:cNvSpPr/>
          <p:nvPr/>
        </p:nvSpPr>
        <p:spPr>
          <a:xfrm>
            <a:off x="2895600" y="1447800"/>
            <a:ext cx="5791200" cy="449580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34965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Shape 9"/>
          <p:cNvCxnSpPr>
            <a:cxnSpLocks noChangeShapeType="1"/>
          </p:cNvCxnSpPr>
          <p:nvPr/>
        </p:nvCxnSpPr>
        <p:spPr bwMode="auto">
          <a:xfrm rot="16200000" flipV="1">
            <a:off x="5143500" y="4152900"/>
            <a:ext cx="914400" cy="381000"/>
          </a:xfrm>
          <a:prstGeom prst="bentConnector3">
            <a:avLst>
              <a:gd name="adj1" fmla="val 5813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" name="Shape 9"/>
          <p:cNvCxnSpPr>
            <a:cxnSpLocks noChangeShapeType="1"/>
          </p:cNvCxnSpPr>
          <p:nvPr/>
        </p:nvCxnSpPr>
        <p:spPr bwMode="auto">
          <a:xfrm rot="16200000" flipV="1">
            <a:off x="5562600" y="3810000"/>
            <a:ext cx="1752600" cy="228600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366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</a:rPr>
              <a:t>Breaking down a Chip</a:t>
            </a:r>
          </a:p>
        </p:txBody>
      </p:sp>
      <p:sp>
        <p:nvSpPr>
          <p:cNvPr id="4" name="Rectangle 3"/>
          <p:cNvSpPr/>
          <p:nvPr/>
        </p:nvSpPr>
        <p:spPr>
          <a:xfrm>
            <a:off x="1295400" y="2590800"/>
            <a:ext cx="609600" cy="990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Chip 0</a:t>
            </a:r>
          </a:p>
        </p:txBody>
      </p:sp>
      <p:cxnSp>
        <p:nvCxnSpPr>
          <p:cNvPr id="6" name="Shape 9"/>
          <p:cNvCxnSpPr>
            <a:cxnSpLocks noChangeShapeType="1"/>
          </p:cNvCxnSpPr>
          <p:nvPr/>
        </p:nvCxnSpPr>
        <p:spPr bwMode="auto">
          <a:xfrm rot="5400000" flipH="1" flipV="1">
            <a:off x="1056482" y="4114006"/>
            <a:ext cx="1066800" cy="1587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3670" name="TextBox 6"/>
          <p:cNvSpPr txBox="1">
            <a:spLocks noChangeArrowheads="1"/>
          </p:cNvSpPr>
          <p:nvPr/>
        </p:nvSpPr>
        <p:spPr bwMode="auto">
          <a:xfrm rot="-5400000">
            <a:off x="908844" y="3891756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&lt;0:7&gt;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38800" y="1720850"/>
          <a:ext cx="1249368" cy="1193802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08228"/>
                <a:gridCol w="208228"/>
                <a:gridCol w="208228"/>
                <a:gridCol w="208228"/>
                <a:gridCol w="208228"/>
                <a:gridCol w="208228"/>
              </a:tblGrid>
              <a:tr h="198967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</a:tr>
              <a:tr h="198967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</a:tr>
              <a:tr h="198967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</a:tr>
              <a:tr h="198967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</a:tr>
              <a:tr h="198967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</a:tr>
              <a:tr h="198967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5638800" y="1720850"/>
            <a:ext cx="1295400" cy="1219200"/>
          </a:xfrm>
          <a:prstGeom prst="rect">
            <a:avLst/>
          </a:prstGeom>
          <a:ln w="3810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86400" y="1873250"/>
            <a:ext cx="1295400" cy="1219200"/>
          </a:xfrm>
          <a:prstGeom prst="rect">
            <a:avLst/>
          </a:prstGeom>
          <a:ln w="3810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334000" y="2025650"/>
            <a:ext cx="1295400" cy="1219200"/>
          </a:xfrm>
          <a:prstGeom prst="rect">
            <a:avLst/>
          </a:prstGeom>
          <a:ln w="3810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181600" y="2178050"/>
            <a:ext cx="1295400" cy="1219200"/>
          </a:xfrm>
          <a:prstGeom prst="rect">
            <a:avLst/>
          </a:prstGeom>
          <a:ln w="3810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029200" y="2330450"/>
          <a:ext cx="1249368" cy="1193802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08228"/>
                <a:gridCol w="208228"/>
                <a:gridCol w="208228"/>
                <a:gridCol w="208228"/>
                <a:gridCol w="208228"/>
                <a:gridCol w="208228"/>
              </a:tblGrid>
              <a:tr h="198967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</a:tr>
              <a:tr h="198967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</a:tr>
              <a:tr h="198967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</a:tr>
              <a:tr h="198967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</a:tr>
              <a:tr h="198967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</a:tr>
              <a:tr h="198967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14" marR="91414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" name="Rectangle 18"/>
          <p:cNvSpPr/>
          <p:nvPr/>
        </p:nvSpPr>
        <p:spPr>
          <a:xfrm>
            <a:off x="5029200" y="2330450"/>
            <a:ext cx="1295400" cy="1219200"/>
          </a:xfrm>
          <a:prstGeom prst="rect">
            <a:avLst/>
          </a:prstGeom>
          <a:ln w="3810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876800" y="2482850"/>
            <a:ext cx="1295400" cy="1219200"/>
          </a:xfrm>
          <a:prstGeom prst="rect">
            <a:avLst/>
          </a:prstGeom>
          <a:ln w="3810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724400" y="2635250"/>
            <a:ext cx="1295400" cy="1219200"/>
          </a:xfrm>
          <a:prstGeom prst="rect">
            <a:avLst/>
          </a:prstGeom>
          <a:ln w="3810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5400000" flipH="1" flipV="1">
            <a:off x="4457700" y="1758950"/>
            <a:ext cx="990600" cy="91440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781" name="TextBox 30"/>
          <p:cNvSpPr txBox="1">
            <a:spLocks noChangeArrowheads="1"/>
          </p:cNvSpPr>
          <p:nvPr/>
        </p:nvSpPr>
        <p:spPr bwMode="auto">
          <a:xfrm rot="-2834338">
            <a:off x="4279106" y="1861344"/>
            <a:ext cx="10810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8 banks</a:t>
            </a:r>
          </a:p>
        </p:txBody>
      </p:sp>
      <p:cxnSp>
        <p:nvCxnSpPr>
          <p:cNvPr id="34" name="Shape 9"/>
          <p:cNvCxnSpPr>
            <a:cxnSpLocks noChangeShapeType="1"/>
            <a:endCxn id="22" idx="2"/>
          </p:cNvCxnSpPr>
          <p:nvPr/>
        </p:nvCxnSpPr>
        <p:spPr bwMode="auto">
          <a:xfrm rot="16200000" flipV="1">
            <a:off x="5032375" y="4194175"/>
            <a:ext cx="793750" cy="419100"/>
          </a:xfrm>
          <a:prstGeom prst="bentConnector3">
            <a:avLst>
              <a:gd name="adj1" fmla="val 5187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Rectangle 21"/>
          <p:cNvSpPr/>
          <p:nvPr/>
        </p:nvSpPr>
        <p:spPr>
          <a:xfrm>
            <a:off x="4572000" y="2787650"/>
            <a:ext cx="1295400" cy="1219200"/>
          </a:xfrm>
          <a:prstGeom prst="rect">
            <a:avLst/>
          </a:prstGeom>
          <a:ln w="3810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Bank 0</a:t>
            </a:r>
          </a:p>
        </p:txBody>
      </p:sp>
      <p:sp>
        <p:nvSpPr>
          <p:cNvPr id="32" name="Diagonal Stripe 31"/>
          <p:cNvSpPr/>
          <p:nvPr/>
        </p:nvSpPr>
        <p:spPr>
          <a:xfrm rot="13500000">
            <a:off x="5675313" y="4303713"/>
            <a:ext cx="914400" cy="914400"/>
          </a:xfrm>
          <a:prstGeom prst="diagStrip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3785" name="TextBox 55"/>
          <p:cNvSpPr txBox="1">
            <a:spLocks noChangeArrowheads="1"/>
          </p:cNvSpPr>
          <p:nvPr/>
        </p:nvSpPr>
        <p:spPr bwMode="auto">
          <a:xfrm>
            <a:off x="5410200" y="399097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&lt;0:7&gt;</a:t>
            </a:r>
          </a:p>
        </p:txBody>
      </p:sp>
      <p:sp>
        <p:nvSpPr>
          <p:cNvPr id="113786" name="TextBox 56"/>
          <p:cNvSpPr txBox="1">
            <a:spLocks noChangeArrowheads="1"/>
          </p:cNvSpPr>
          <p:nvPr/>
        </p:nvSpPr>
        <p:spPr bwMode="auto">
          <a:xfrm>
            <a:off x="5105400" y="4419600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&lt;0:7&gt;</a:t>
            </a:r>
          </a:p>
        </p:txBody>
      </p:sp>
      <p:sp>
        <p:nvSpPr>
          <p:cNvPr id="113787" name="TextBox 57"/>
          <p:cNvSpPr txBox="1">
            <a:spLocks noChangeArrowheads="1"/>
          </p:cNvSpPr>
          <p:nvPr/>
        </p:nvSpPr>
        <p:spPr bwMode="auto">
          <a:xfrm>
            <a:off x="6324600" y="3686175"/>
            <a:ext cx="53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&lt;0:7&gt;</a:t>
            </a:r>
          </a:p>
        </p:txBody>
      </p:sp>
      <p:sp>
        <p:nvSpPr>
          <p:cNvPr id="113788" name="TextBox 59"/>
          <p:cNvSpPr txBox="1">
            <a:spLocks noChangeArrowheads="1"/>
          </p:cNvSpPr>
          <p:nvPr/>
        </p:nvSpPr>
        <p:spPr bwMode="auto">
          <a:xfrm>
            <a:off x="5791200" y="4038600"/>
            <a:ext cx="76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...</a:t>
            </a:r>
          </a:p>
        </p:txBody>
      </p:sp>
      <p:cxnSp>
        <p:nvCxnSpPr>
          <p:cNvPr id="61" name="Shape 9"/>
          <p:cNvCxnSpPr>
            <a:cxnSpLocks noChangeShapeType="1"/>
          </p:cNvCxnSpPr>
          <p:nvPr/>
        </p:nvCxnSpPr>
        <p:spPr bwMode="auto">
          <a:xfrm rot="5400000" flipH="1" flipV="1">
            <a:off x="5628482" y="5638006"/>
            <a:ext cx="1066800" cy="1587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3790" name="TextBox 61"/>
          <p:cNvSpPr txBox="1">
            <a:spLocks noChangeArrowheads="1"/>
          </p:cNvSpPr>
          <p:nvPr/>
        </p:nvSpPr>
        <p:spPr bwMode="auto">
          <a:xfrm rot="-5400000">
            <a:off x="5480844" y="5415756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&lt;0:7&gt;</a:t>
            </a:r>
          </a:p>
        </p:txBody>
      </p:sp>
      <p:sp>
        <p:nvSpPr>
          <p:cNvPr id="64" name="Oval 63"/>
          <p:cNvSpPr/>
          <p:nvPr/>
        </p:nvSpPr>
        <p:spPr>
          <a:xfrm>
            <a:off x="533400" y="2286000"/>
            <a:ext cx="2133600" cy="251460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3429000" y="1295400"/>
            <a:ext cx="5257800" cy="502920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66" name="Straight Connector 65"/>
          <p:cNvCxnSpPr>
            <a:stCxn id="64" idx="0"/>
            <a:endCxn id="65" idx="1"/>
          </p:cNvCxnSpPr>
          <p:nvPr/>
        </p:nvCxnSpPr>
        <p:spPr>
          <a:xfrm rot="5400000" flipH="1" flipV="1">
            <a:off x="2772569" y="859631"/>
            <a:ext cx="254000" cy="2598738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64" idx="4"/>
            <a:endCxn id="65" idx="3"/>
          </p:cNvCxnSpPr>
          <p:nvPr/>
        </p:nvCxnSpPr>
        <p:spPr>
          <a:xfrm rot="16200000" flipH="1">
            <a:off x="2505869" y="3894931"/>
            <a:ext cx="787400" cy="2598738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96989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hape 9"/>
          <p:cNvCxnSpPr>
            <a:cxnSpLocks noChangeShapeType="1"/>
          </p:cNvCxnSpPr>
          <p:nvPr/>
        </p:nvCxnSpPr>
        <p:spPr bwMode="auto">
          <a:xfrm rot="5400000" flipH="1" flipV="1">
            <a:off x="6172200" y="4497388"/>
            <a:ext cx="990600" cy="990600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46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</a:rPr>
              <a:t>Breaking down a Bank</a:t>
            </a:r>
          </a:p>
        </p:txBody>
      </p:sp>
      <p:sp>
        <p:nvSpPr>
          <p:cNvPr id="8" name="Rectangle 7"/>
          <p:cNvSpPr/>
          <p:nvPr/>
        </p:nvSpPr>
        <p:spPr>
          <a:xfrm>
            <a:off x="762000" y="2514600"/>
            <a:ext cx="1295400" cy="1219200"/>
          </a:xfrm>
          <a:prstGeom prst="rect">
            <a:avLst/>
          </a:prstGeom>
          <a:ln w="3810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Bank 0</a:t>
            </a:r>
          </a:p>
        </p:txBody>
      </p:sp>
      <p:cxnSp>
        <p:nvCxnSpPr>
          <p:cNvPr id="10" name="Shape 9"/>
          <p:cNvCxnSpPr>
            <a:cxnSpLocks noChangeShapeType="1"/>
          </p:cNvCxnSpPr>
          <p:nvPr/>
        </p:nvCxnSpPr>
        <p:spPr bwMode="auto">
          <a:xfrm rot="5400000" flipH="1" flipV="1">
            <a:off x="904082" y="4266406"/>
            <a:ext cx="1066800" cy="1587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4693" name="TextBox 10"/>
          <p:cNvSpPr txBox="1">
            <a:spLocks noChangeArrowheads="1"/>
          </p:cNvSpPr>
          <p:nvPr/>
        </p:nvSpPr>
        <p:spPr bwMode="auto">
          <a:xfrm rot="-5400000">
            <a:off x="756444" y="4044156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&lt;0:7&gt;</a:t>
            </a:r>
          </a:p>
        </p:txBody>
      </p:sp>
      <p:sp>
        <p:nvSpPr>
          <p:cNvPr id="114694" name="TextBox 11"/>
          <p:cNvSpPr txBox="1">
            <a:spLocks noChangeArrowheads="1"/>
          </p:cNvSpPr>
          <p:nvPr/>
        </p:nvSpPr>
        <p:spPr bwMode="auto">
          <a:xfrm>
            <a:off x="7467600" y="3659188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4F81BD"/>
                </a:solidFill>
                <a:latin typeface="Calibri" charset="0"/>
                <a:cs typeface="Arial" charset="0"/>
              </a:rPr>
              <a:t>row 0</a:t>
            </a:r>
          </a:p>
        </p:txBody>
      </p:sp>
      <p:sp>
        <p:nvSpPr>
          <p:cNvPr id="114695" name="TextBox 13"/>
          <p:cNvSpPr txBox="1">
            <a:spLocks noChangeArrowheads="1"/>
          </p:cNvSpPr>
          <p:nvPr/>
        </p:nvSpPr>
        <p:spPr bwMode="auto">
          <a:xfrm>
            <a:off x="7467600" y="2133600"/>
            <a:ext cx="914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4F81BD"/>
                </a:solidFill>
                <a:latin typeface="Calibri" charset="0"/>
                <a:cs typeface="Arial" charset="0"/>
              </a:rPr>
              <a:t>row 16k-1</a:t>
            </a:r>
          </a:p>
        </p:txBody>
      </p:sp>
      <p:sp>
        <p:nvSpPr>
          <p:cNvPr id="114696" name="TextBox 17"/>
          <p:cNvSpPr txBox="1">
            <a:spLocks noChangeArrowheads="1"/>
          </p:cNvSpPr>
          <p:nvPr/>
        </p:nvSpPr>
        <p:spPr bwMode="auto">
          <a:xfrm rot="5400000">
            <a:off x="7378700" y="2757488"/>
            <a:ext cx="76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4F81BD"/>
                </a:solidFill>
                <a:latin typeface="Calibri" charset="0"/>
                <a:cs typeface="Arial" charset="0"/>
              </a:rPr>
              <a:t>...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038600" y="1557338"/>
            <a:ext cx="3276600" cy="1587"/>
          </a:xfrm>
          <a:prstGeom prst="straightConnector1">
            <a:avLst/>
          </a:prstGeom>
          <a:ln w="317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698" name="TextBox 20"/>
          <p:cNvSpPr txBox="1">
            <a:spLocks noChangeArrowheads="1"/>
          </p:cNvSpPr>
          <p:nvPr/>
        </p:nvSpPr>
        <p:spPr bwMode="auto">
          <a:xfrm>
            <a:off x="5181600" y="1219200"/>
            <a:ext cx="914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4F81BD"/>
                </a:solidFill>
                <a:latin typeface="Calibri" charset="0"/>
                <a:cs typeface="Arial" charset="0"/>
              </a:rPr>
              <a:t>2kB</a:t>
            </a:r>
          </a:p>
        </p:txBody>
      </p:sp>
      <p:cxnSp>
        <p:nvCxnSpPr>
          <p:cNvPr id="22" name="Shape 9"/>
          <p:cNvCxnSpPr>
            <a:cxnSpLocks noChangeShapeType="1"/>
          </p:cNvCxnSpPr>
          <p:nvPr/>
        </p:nvCxnSpPr>
        <p:spPr bwMode="auto">
          <a:xfrm rot="16200000" flipV="1">
            <a:off x="4267200" y="4497388"/>
            <a:ext cx="990600" cy="990600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4700" name="TextBox 22"/>
          <p:cNvSpPr txBox="1">
            <a:spLocks noChangeArrowheads="1"/>
          </p:cNvSpPr>
          <p:nvPr/>
        </p:nvSpPr>
        <p:spPr bwMode="auto">
          <a:xfrm>
            <a:off x="3810000" y="4584700"/>
            <a:ext cx="457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1B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4060825" y="1968500"/>
            <a:ext cx="381000" cy="1588"/>
          </a:xfrm>
          <a:prstGeom prst="straightConnector1">
            <a:avLst/>
          </a:prstGeom>
          <a:ln w="317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702" name="TextBox 26"/>
          <p:cNvSpPr txBox="1">
            <a:spLocks noChangeArrowheads="1"/>
          </p:cNvSpPr>
          <p:nvPr/>
        </p:nvSpPr>
        <p:spPr bwMode="auto">
          <a:xfrm>
            <a:off x="3679825" y="1601788"/>
            <a:ext cx="11064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4F81BD"/>
                </a:solidFill>
                <a:latin typeface="Calibri" charset="0"/>
                <a:cs typeface="Arial" charset="0"/>
              </a:rPr>
              <a:t>1B (column)</a:t>
            </a:r>
          </a:p>
        </p:txBody>
      </p:sp>
      <p:cxnSp>
        <p:nvCxnSpPr>
          <p:cNvPr id="35" name="Shape 9"/>
          <p:cNvCxnSpPr>
            <a:cxnSpLocks noChangeShapeType="1"/>
          </p:cNvCxnSpPr>
          <p:nvPr/>
        </p:nvCxnSpPr>
        <p:spPr bwMode="auto">
          <a:xfrm rot="16200000" flipV="1">
            <a:off x="4533900" y="4611688"/>
            <a:ext cx="990600" cy="762000"/>
          </a:xfrm>
          <a:prstGeom prst="bentConnector3">
            <a:avLst>
              <a:gd name="adj1" fmla="val 65759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038600" y="2090738"/>
          <a:ext cx="3332160" cy="244951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416520"/>
                <a:gridCol w="416520"/>
                <a:gridCol w="416520"/>
                <a:gridCol w="416520"/>
                <a:gridCol w="416520"/>
                <a:gridCol w="416520"/>
                <a:gridCol w="416520"/>
                <a:gridCol w="416520"/>
              </a:tblGrid>
              <a:tr h="489902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</a:tr>
              <a:tr h="489902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</a:tr>
              <a:tr h="489902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</a:tr>
              <a:tr h="489902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31" marR="91431" marT="45724" marB="45724">
                    <a:solidFill>
                      <a:schemeClr val="bg1"/>
                    </a:solidFill>
                  </a:tcPr>
                </a:tc>
              </a:tr>
              <a:tr h="489902"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91431" marR="91431" marT="45724" marB="45724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91431" marR="91431" marT="45724" marB="45724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91431" marR="91431" marT="45724" marB="45724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91431" marR="91431" marT="45724" marB="45724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91431" marR="91431" marT="45724" marB="45724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91431" marR="91431" marT="45724" marB="45724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91431" marR="91431" marT="45724" marB="45724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91431" marR="91431" marT="45724" marB="45724" anchor="ctr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114760" name="TextBox 40"/>
          <p:cNvSpPr txBox="1">
            <a:spLocks noChangeArrowheads="1"/>
          </p:cNvSpPr>
          <p:nvPr/>
        </p:nvSpPr>
        <p:spPr bwMode="auto">
          <a:xfrm>
            <a:off x="4800600" y="4497388"/>
            <a:ext cx="457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1B</a:t>
            </a:r>
          </a:p>
        </p:txBody>
      </p:sp>
      <p:sp>
        <p:nvSpPr>
          <p:cNvPr id="114761" name="Rectangle 43"/>
          <p:cNvSpPr>
            <a:spLocks noChangeArrowheads="1"/>
          </p:cNvSpPr>
          <p:nvPr/>
        </p:nvSpPr>
        <p:spPr bwMode="auto">
          <a:xfrm>
            <a:off x="4953000" y="4065588"/>
            <a:ext cx="15065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200" b="1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Arial" charset="0"/>
              </a:rPr>
              <a:t>Row-buffer</a:t>
            </a:r>
          </a:p>
        </p:txBody>
      </p:sp>
      <p:sp>
        <p:nvSpPr>
          <p:cNvPr id="114762" name="TextBox 46"/>
          <p:cNvSpPr txBox="1">
            <a:spLocks noChangeArrowheads="1"/>
          </p:cNvSpPr>
          <p:nvPr/>
        </p:nvSpPr>
        <p:spPr bwMode="auto">
          <a:xfrm>
            <a:off x="7162800" y="4573588"/>
            <a:ext cx="457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1B</a:t>
            </a:r>
          </a:p>
        </p:txBody>
      </p:sp>
      <p:sp>
        <p:nvSpPr>
          <p:cNvPr id="114763" name="TextBox 48"/>
          <p:cNvSpPr txBox="1">
            <a:spLocks noChangeArrowheads="1"/>
          </p:cNvSpPr>
          <p:nvPr/>
        </p:nvSpPr>
        <p:spPr bwMode="auto">
          <a:xfrm>
            <a:off x="5410200" y="4802188"/>
            <a:ext cx="76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...</a:t>
            </a:r>
          </a:p>
        </p:txBody>
      </p:sp>
      <p:cxnSp>
        <p:nvCxnSpPr>
          <p:cNvPr id="50" name="Shape 9"/>
          <p:cNvCxnSpPr>
            <a:cxnSpLocks noChangeShapeType="1"/>
          </p:cNvCxnSpPr>
          <p:nvPr/>
        </p:nvCxnSpPr>
        <p:spPr bwMode="auto">
          <a:xfrm rot="5400000" flipH="1" flipV="1">
            <a:off x="5318919" y="6134894"/>
            <a:ext cx="838200" cy="1588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4765" name="TextBox 50"/>
          <p:cNvSpPr txBox="1">
            <a:spLocks noChangeArrowheads="1"/>
          </p:cNvSpPr>
          <p:nvPr/>
        </p:nvSpPr>
        <p:spPr bwMode="auto">
          <a:xfrm rot="-5400000">
            <a:off x="5110957" y="5950744"/>
            <a:ext cx="83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&lt;0:7&gt;</a:t>
            </a:r>
          </a:p>
        </p:txBody>
      </p:sp>
      <p:sp>
        <p:nvSpPr>
          <p:cNvPr id="28" name="Diagonal Stripe 27"/>
          <p:cNvSpPr/>
          <p:nvPr/>
        </p:nvSpPr>
        <p:spPr>
          <a:xfrm rot="13500000">
            <a:off x="5294313" y="4991100"/>
            <a:ext cx="914400" cy="914400"/>
          </a:xfrm>
          <a:prstGeom prst="diagStrip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304800" y="2057400"/>
            <a:ext cx="2286000" cy="289560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3124200" y="1219200"/>
            <a:ext cx="5410200" cy="5410200"/>
          </a:xfrm>
          <a:prstGeom prst="round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58" name="Straight Connector 57"/>
          <p:cNvCxnSpPr>
            <a:stCxn id="56" idx="0"/>
          </p:cNvCxnSpPr>
          <p:nvPr/>
        </p:nvCxnSpPr>
        <p:spPr>
          <a:xfrm rot="5400000" flipH="1" flipV="1">
            <a:off x="2133600" y="762000"/>
            <a:ext cx="609600" cy="19812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56" idx="4"/>
          </p:cNvCxnSpPr>
          <p:nvPr/>
        </p:nvCxnSpPr>
        <p:spPr>
          <a:xfrm rot="16200000" flipH="1">
            <a:off x="1714500" y="4686300"/>
            <a:ext cx="1295400" cy="182880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32910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DRAM Subsystem Organization</a:t>
            </a:r>
          </a:p>
        </p:txBody>
      </p:sp>
      <p:sp>
        <p:nvSpPr>
          <p:cNvPr id="115714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</a:endParaRPr>
          </a:p>
          <a:p>
            <a:r>
              <a:rPr lang="en-US">
                <a:latin typeface="Tahoma" charset="0"/>
              </a:rPr>
              <a:t>Channel</a:t>
            </a:r>
          </a:p>
          <a:p>
            <a:r>
              <a:rPr lang="en-US">
                <a:latin typeface="Tahoma" charset="0"/>
              </a:rPr>
              <a:t>DIMM</a:t>
            </a:r>
          </a:p>
          <a:p>
            <a:r>
              <a:rPr lang="en-US">
                <a:latin typeface="Tahoma" charset="0"/>
              </a:rPr>
              <a:t>Rank</a:t>
            </a:r>
          </a:p>
          <a:p>
            <a:r>
              <a:rPr lang="en-US">
                <a:latin typeface="Tahoma" charset="0"/>
              </a:rPr>
              <a:t>Chip</a:t>
            </a:r>
          </a:p>
          <a:p>
            <a:r>
              <a:rPr lang="en-US">
                <a:latin typeface="Tahoma" charset="0"/>
              </a:rPr>
              <a:t>Bank</a:t>
            </a:r>
          </a:p>
          <a:p>
            <a:r>
              <a:rPr lang="en-US">
                <a:latin typeface="Tahoma" charset="0"/>
              </a:rPr>
              <a:t>Row/Column</a:t>
            </a:r>
          </a:p>
          <a:p>
            <a:endParaRPr lang="en-US">
              <a:latin typeface="Tahoma" charset="0"/>
            </a:endParaRPr>
          </a:p>
        </p:txBody>
      </p:sp>
      <p:sp>
        <p:nvSpPr>
          <p:cNvPr id="11571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B457103-F150-EE4D-AEB0-6D45BF2E83BA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70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sp>
        <p:nvSpPr>
          <p:cNvPr id="13" name="Flowchart: Merge 4"/>
          <p:cNvSpPr/>
          <p:nvPr/>
        </p:nvSpPr>
        <p:spPr>
          <a:xfrm>
            <a:off x="2971800" y="1447800"/>
            <a:ext cx="1981200" cy="2971800"/>
          </a:xfrm>
          <a:prstGeom prst="flowChartMerge">
            <a:avLst/>
          </a:prstGeom>
          <a:solidFill>
            <a:srgbClr val="C0504D"/>
          </a:solidFill>
          <a:ln w="25400" cap="flat" cmpd="sng" algn="ctr">
            <a:solidFill>
              <a:srgbClr val="C0504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4" name="Flowchart: Merge 7"/>
          <p:cNvSpPr/>
          <p:nvPr/>
        </p:nvSpPr>
        <p:spPr>
          <a:xfrm>
            <a:off x="3124200" y="1905000"/>
            <a:ext cx="1676400" cy="2514600"/>
          </a:xfrm>
          <a:prstGeom prst="flowChartMerge">
            <a:avLst/>
          </a:prstGeom>
          <a:solidFill>
            <a:srgbClr val="00B050"/>
          </a:solidFill>
          <a:ln w="25400" cap="flat" cmpd="sng" algn="ctr">
            <a:solidFill>
              <a:srgbClr val="004C22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5" name="Flowchart: Merge 8"/>
          <p:cNvSpPr/>
          <p:nvPr/>
        </p:nvSpPr>
        <p:spPr>
          <a:xfrm>
            <a:off x="3276600" y="2362200"/>
            <a:ext cx="1371600" cy="2057400"/>
          </a:xfrm>
          <a:prstGeom prst="flowChartMerge">
            <a:avLst/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Flowchart: Merge 9"/>
          <p:cNvSpPr/>
          <p:nvPr/>
        </p:nvSpPr>
        <p:spPr>
          <a:xfrm>
            <a:off x="3429000" y="2819400"/>
            <a:ext cx="1066800" cy="1600200"/>
          </a:xfrm>
          <a:prstGeom prst="flowChartMerg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7" name="Flowchart: Merge 10"/>
          <p:cNvSpPr/>
          <p:nvPr/>
        </p:nvSpPr>
        <p:spPr>
          <a:xfrm>
            <a:off x="3581400" y="3276600"/>
            <a:ext cx="762000" cy="1143000"/>
          </a:xfrm>
          <a:prstGeom prst="flowChartMerge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8" name="Flowchart: Merge 11"/>
          <p:cNvSpPr/>
          <p:nvPr/>
        </p:nvSpPr>
        <p:spPr>
          <a:xfrm>
            <a:off x="3733800" y="3733800"/>
            <a:ext cx="457200" cy="685800"/>
          </a:xfrm>
          <a:prstGeom prst="flowChartMerge">
            <a:avLst/>
          </a:prstGeom>
          <a:solidFill>
            <a:srgbClr val="4BACC6"/>
          </a:solidFill>
          <a:ln w="25400" cap="flat" cmpd="sng" algn="ctr">
            <a:solidFill>
              <a:srgbClr val="4BACC6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87700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Example: Transferring a cache block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2133600"/>
            <a:ext cx="457200" cy="3429000"/>
          </a:xfrm>
          <a:prstGeom prst="rect">
            <a:avLst/>
          </a:prstGeom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6739" name="TextBox 4"/>
          <p:cNvSpPr txBox="1">
            <a:spLocks noChangeArrowheads="1"/>
          </p:cNvSpPr>
          <p:nvPr/>
        </p:nvSpPr>
        <p:spPr bwMode="auto">
          <a:xfrm>
            <a:off x="152400" y="1981200"/>
            <a:ext cx="914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8064A2"/>
                </a:solidFill>
                <a:latin typeface="Calibri" charset="0"/>
                <a:cs typeface="Arial" charset="0"/>
              </a:rPr>
              <a:t>0xFFFF…F</a:t>
            </a:r>
          </a:p>
        </p:txBody>
      </p:sp>
      <p:sp>
        <p:nvSpPr>
          <p:cNvPr id="116740" name="TextBox 5"/>
          <p:cNvSpPr txBox="1">
            <a:spLocks noChangeArrowheads="1"/>
          </p:cNvSpPr>
          <p:nvPr/>
        </p:nvSpPr>
        <p:spPr bwMode="auto">
          <a:xfrm>
            <a:off x="152400" y="5376863"/>
            <a:ext cx="9144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8064A2"/>
                </a:solidFill>
                <a:latin typeface="Calibri" charset="0"/>
                <a:cs typeface="Arial" charset="0"/>
              </a:rPr>
              <a:t>0x00</a:t>
            </a:r>
          </a:p>
        </p:txBody>
      </p:sp>
      <p:sp>
        <p:nvSpPr>
          <p:cNvPr id="116741" name="TextBox 6"/>
          <p:cNvSpPr txBox="1">
            <a:spLocks noChangeArrowheads="1"/>
          </p:cNvSpPr>
          <p:nvPr/>
        </p:nvSpPr>
        <p:spPr bwMode="auto">
          <a:xfrm>
            <a:off x="152400" y="4267200"/>
            <a:ext cx="914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8064A2"/>
                </a:solidFill>
                <a:latin typeface="Calibri" charset="0"/>
                <a:cs typeface="Arial" charset="0"/>
              </a:rPr>
              <a:t>0x40</a:t>
            </a:r>
          </a:p>
        </p:txBody>
      </p:sp>
      <p:sp>
        <p:nvSpPr>
          <p:cNvPr id="116742" name="TextBox 7"/>
          <p:cNvSpPr txBox="1">
            <a:spLocks noChangeArrowheads="1"/>
          </p:cNvSpPr>
          <p:nvPr/>
        </p:nvSpPr>
        <p:spPr bwMode="auto">
          <a:xfrm rot="-5400000">
            <a:off x="292100" y="3060700"/>
            <a:ext cx="76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8064A2"/>
                </a:solidFill>
                <a:latin typeface="Calibri" charset="0"/>
                <a:cs typeface="Arial" charset="0"/>
              </a:rPr>
              <a:t>...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1181101" y="4991100"/>
            <a:ext cx="1141412" cy="1587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143000" y="4419600"/>
            <a:ext cx="457200" cy="1143000"/>
          </a:xfrm>
          <a:prstGeom prst="rect">
            <a:avLst/>
          </a:prstGeom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6745" name="TextBox 14"/>
          <p:cNvSpPr txBox="1">
            <a:spLocks noChangeArrowheads="1"/>
          </p:cNvSpPr>
          <p:nvPr/>
        </p:nvSpPr>
        <p:spPr bwMode="auto">
          <a:xfrm>
            <a:off x="1752600" y="4724400"/>
            <a:ext cx="1143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64B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cache block</a:t>
            </a:r>
          </a:p>
        </p:txBody>
      </p:sp>
      <p:sp>
        <p:nvSpPr>
          <p:cNvPr id="116746" name="TextBox 15"/>
          <p:cNvSpPr txBox="1">
            <a:spLocks noChangeArrowheads="1"/>
          </p:cNvSpPr>
          <p:nvPr/>
        </p:nvSpPr>
        <p:spPr bwMode="auto">
          <a:xfrm>
            <a:off x="304800" y="1447800"/>
            <a:ext cx="2133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Physical memory space</a:t>
            </a:r>
          </a:p>
        </p:txBody>
      </p:sp>
      <p:pic>
        <p:nvPicPr>
          <p:cNvPr id="116747" name="Picture 53" descr="DIMM_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581400"/>
            <a:ext cx="207168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8" name="Picture 54" descr="nehale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572000"/>
            <a:ext cx="979488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9" name="Picture 55" descr="DIMM_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720975"/>
            <a:ext cx="207168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50" name="Picture 56" descr="DIMM_crop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662363"/>
            <a:ext cx="1295400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51" name="Picture 57" descr="DIMM_crop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824163"/>
            <a:ext cx="1295400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9" name="Shape 58"/>
          <p:cNvCxnSpPr>
            <a:cxnSpLocks noChangeShapeType="1"/>
            <a:stCxn id="116748" idx="3"/>
            <a:endCxn id="116750" idx="2"/>
          </p:cNvCxnSpPr>
          <p:nvPr/>
        </p:nvCxnSpPr>
        <p:spPr bwMode="auto">
          <a:xfrm flipV="1">
            <a:off x="7913688" y="3962400"/>
            <a:ext cx="354012" cy="1098550"/>
          </a:xfrm>
          <a:prstGeom prst="bentConnector2">
            <a:avLst/>
          </a:prstGeom>
          <a:noFill/>
          <a:ln w="101600">
            <a:solidFill>
              <a:schemeClr val="accent2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" name="Shape 59"/>
          <p:cNvCxnSpPr>
            <a:cxnSpLocks noChangeShapeType="1"/>
            <a:stCxn id="116748" idx="1"/>
            <a:endCxn id="116747" idx="2"/>
          </p:cNvCxnSpPr>
          <p:nvPr/>
        </p:nvCxnSpPr>
        <p:spPr bwMode="auto">
          <a:xfrm rot="10800000">
            <a:off x="6142038" y="4060825"/>
            <a:ext cx="792162" cy="1000125"/>
          </a:xfrm>
          <a:prstGeom prst="bentConnector2">
            <a:avLst/>
          </a:prstGeom>
          <a:noFill/>
          <a:ln w="101600">
            <a:solidFill>
              <a:schemeClr val="accent2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Shape 16"/>
          <p:cNvCxnSpPr>
            <a:cxnSpLocks noChangeShapeType="1"/>
            <a:stCxn id="116750" idx="0"/>
            <a:endCxn id="116751" idx="2"/>
          </p:cNvCxnSpPr>
          <p:nvPr/>
        </p:nvCxnSpPr>
        <p:spPr bwMode="auto">
          <a:xfrm rot="5400000" flipH="1" flipV="1">
            <a:off x="7999413" y="3394075"/>
            <a:ext cx="538162" cy="1588"/>
          </a:xfrm>
          <a:prstGeom prst="bentConnector3">
            <a:avLst>
              <a:gd name="adj1" fmla="val 50000"/>
            </a:avLst>
          </a:prstGeom>
          <a:noFill/>
          <a:ln w="101600">
            <a:solidFill>
              <a:schemeClr val="accent2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" name="Shape 16"/>
          <p:cNvCxnSpPr>
            <a:cxnSpLocks noChangeShapeType="1"/>
            <a:stCxn id="116747" idx="0"/>
            <a:endCxn id="116749" idx="2"/>
          </p:cNvCxnSpPr>
          <p:nvPr/>
        </p:nvCxnSpPr>
        <p:spPr bwMode="auto">
          <a:xfrm rot="5400000" flipH="1" flipV="1">
            <a:off x="5950744" y="3391694"/>
            <a:ext cx="381000" cy="1588"/>
          </a:xfrm>
          <a:prstGeom prst="bentConnector3">
            <a:avLst>
              <a:gd name="adj1" fmla="val 50000"/>
            </a:avLst>
          </a:prstGeom>
          <a:noFill/>
          <a:ln w="101600">
            <a:solidFill>
              <a:schemeClr val="accent2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3" name="Rectangle 62"/>
          <p:cNvSpPr/>
          <p:nvPr/>
        </p:nvSpPr>
        <p:spPr>
          <a:xfrm>
            <a:off x="4876800" y="2514600"/>
            <a:ext cx="2514600" cy="1752600"/>
          </a:xfrm>
          <a:prstGeom prst="rect">
            <a:avLst/>
          </a:prstGeom>
          <a:noFill/>
          <a:ln w="25400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6757" name="TextBox 63"/>
          <p:cNvSpPr txBox="1">
            <a:spLocks noChangeArrowheads="1"/>
          </p:cNvSpPr>
          <p:nvPr/>
        </p:nvSpPr>
        <p:spPr bwMode="auto">
          <a:xfrm>
            <a:off x="5195888" y="2133600"/>
            <a:ext cx="190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Channel 0</a:t>
            </a:r>
          </a:p>
        </p:txBody>
      </p:sp>
      <p:sp>
        <p:nvSpPr>
          <p:cNvPr id="67" name="Rectangle 66"/>
          <p:cNvSpPr/>
          <p:nvPr/>
        </p:nvSpPr>
        <p:spPr>
          <a:xfrm>
            <a:off x="5029200" y="3505200"/>
            <a:ext cx="2209800" cy="609600"/>
          </a:xfrm>
          <a:prstGeom prst="rect">
            <a:avLst/>
          </a:prstGeom>
          <a:noFill/>
          <a:ln w="254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6759" name="TextBox 67"/>
          <p:cNvSpPr txBox="1">
            <a:spLocks noChangeArrowheads="1"/>
          </p:cNvSpPr>
          <p:nvPr/>
        </p:nvSpPr>
        <p:spPr bwMode="auto">
          <a:xfrm>
            <a:off x="3810000" y="3440113"/>
            <a:ext cx="83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00B050"/>
                </a:solidFill>
                <a:latin typeface="Calibri" charset="0"/>
                <a:cs typeface="Arial" charset="0"/>
              </a:rPr>
              <a:t>DIMM 0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181600" y="3635375"/>
            <a:ext cx="1905000" cy="304800"/>
          </a:xfrm>
          <a:prstGeom prst="rect">
            <a:avLst/>
          </a:prstGeom>
          <a:solidFill>
            <a:schemeClr val="accent6">
              <a:alpha val="40000"/>
            </a:schemeClr>
          </a:solidFill>
          <a:ln w="25400">
            <a:solidFill>
              <a:schemeClr val="accent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6761" name="TextBox 69"/>
          <p:cNvSpPr txBox="1">
            <a:spLocks noChangeArrowheads="1"/>
          </p:cNvSpPr>
          <p:nvPr/>
        </p:nvSpPr>
        <p:spPr bwMode="auto">
          <a:xfrm>
            <a:off x="4572000" y="4495800"/>
            <a:ext cx="1219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F79646"/>
                </a:solidFill>
                <a:latin typeface="Calibri" charset="0"/>
                <a:cs typeface="Arial" charset="0"/>
              </a:rPr>
              <a:t>Rank 0</a:t>
            </a:r>
          </a:p>
        </p:txBody>
      </p:sp>
      <p:cxnSp>
        <p:nvCxnSpPr>
          <p:cNvPr id="72" name="Straight Arrow Connector 71"/>
          <p:cNvCxnSpPr>
            <a:stCxn id="67" idx="1"/>
            <a:endCxn id="116759" idx="3"/>
          </p:cNvCxnSpPr>
          <p:nvPr/>
        </p:nvCxnSpPr>
        <p:spPr>
          <a:xfrm rot="10800000">
            <a:off x="4648200" y="3625850"/>
            <a:ext cx="381000" cy="184150"/>
          </a:xfrm>
          <a:prstGeom prst="straightConnector1">
            <a:avLst/>
          </a:prstGeom>
          <a:ln w="1905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69" idx="2"/>
            <a:endCxn id="116761" idx="0"/>
          </p:cNvCxnSpPr>
          <p:nvPr/>
        </p:nvCxnSpPr>
        <p:spPr>
          <a:xfrm rot="5400000">
            <a:off x="5380037" y="3741738"/>
            <a:ext cx="555625" cy="952500"/>
          </a:xfrm>
          <a:prstGeom prst="straightConnector1">
            <a:avLst/>
          </a:prstGeom>
          <a:ln w="19050">
            <a:solidFill>
              <a:schemeClr val="accent6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ight Arrow 81"/>
          <p:cNvSpPr/>
          <p:nvPr/>
        </p:nvSpPr>
        <p:spPr>
          <a:xfrm rot="20478382">
            <a:off x="2882900" y="4121150"/>
            <a:ext cx="1654175" cy="11430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Mapped to</a:t>
            </a:r>
          </a:p>
        </p:txBody>
      </p:sp>
    </p:spTree>
    <p:extLst>
      <p:ext uri="{BB962C8B-B14F-4D97-AF65-F5344CB8AC3E}">
        <p14:creationId xmlns:p14="http://schemas.microsoft.com/office/powerpoint/2010/main" val="150473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Example: Transferring a cache block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2133600"/>
            <a:ext cx="457200" cy="3429000"/>
          </a:xfrm>
          <a:prstGeom prst="rect">
            <a:avLst/>
          </a:prstGeom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7763" name="TextBox 4"/>
          <p:cNvSpPr txBox="1">
            <a:spLocks noChangeArrowheads="1"/>
          </p:cNvSpPr>
          <p:nvPr/>
        </p:nvSpPr>
        <p:spPr bwMode="auto">
          <a:xfrm>
            <a:off x="152400" y="1981200"/>
            <a:ext cx="914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8064A2"/>
                </a:solidFill>
                <a:latin typeface="Calibri" charset="0"/>
                <a:cs typeface="Arial" charset="0"/>
              </a:rPr>
              <a:t>0xFFFF…F</a:t>
            </a:r>
          </a:p>
        </p:txBody>
      </p:sp>
      <p:sp>
        <p:nvSpPr>
          <p:cNvPr id="117764" name="TextBox 5"/>
          <p:cNvSpPr txBox="1">
            <a:spLocks noChangeArrowheads="1"/>
          </p:cNvSpPr>
          <p:nvPr/>
        </p:nvSpPr>
        <p:spPr bwMode="auto">
          <a:xfrm>
            <a:off x="152400" y="5376863"/>
            <a:ext cx="9144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8064A2"/>
                </a:solidFill>
                <a:latin typeface="Calibri" charset="0"/>
                <a:cs typeface="Arial" charset="0"/>
              </a:rPr>
              <a:t>0x00</a:t>
            </a:r>
          </a:p>
        </p:txBody>
      </p:sp>
      <p:sp>
        <p:nvSpPr>
          <p:cNvPr id="117765" name="TextBox 6"/>
          <p:cNvSpPr txBox="1">
            <a:spLocks noChangeArrowheads="1"/>
          </p:cNvSpPr>
          <p:nvPr/>
        </p:nvSpPr>
        <p:spPr bwMode="auto">
          <a:xfrm>
            <a:off x="152400" y="4267200"/>
            <a:ext cx="914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8064A2"/>
                </a:solidFill>
                <a:latin typeface="Calibri" charset="0"/>
                <a:cs typeface="Arial" charset="0"/>
              </a:rPr>
              <a:t>0x40</a:t>
            </a:r>
          </a:p>
        </p:txBody>
      </p:sp>
      <p:sp>
        <p:nvSpPr>
          <p:cNvPr id="117766" name="TextBox 7"/>
          <p:cNvSpPr txBox="1">
            <a:spLocks noChangeArrowheads="1"/>
          </p:cNvSpPr>
          <p:nvPr/>
        </p:nvSpPr>
        <p:spPr bwMode="auto">
          <a:xfrm rot="-5400000">
            <a:off x="292100" y="3060700"/>
            <a:ext cx="76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8064A2"/>
                </a:solidFill>
                <a:latin typeface="Calibri" charset="0"/>
                <a:cs typeface="Arial" charset="0"/>
              </a:rPr>
              <a:t>...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1181101" y="4991100"/>
            <a:ext cx="1141412" cy="1587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143000" y="4419600"/>
            <a:ext cx="457200" cy="1143000"/>
          </a:xfrm>
          <a:prstGeom prst="rect">
            <a:avLst/>
          </a:prstGeom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7769" name="TextBox 14"/>
          <p:cNvSpPr txBox="1">
            <a:spLocks noChangeArrowheads="1"/>
          </p:cNvSpPr>
          <p:nvPr/>
        </p:nvSpPr>
        <p:spPr bwMode="auto">
          <a:xfrm>
            <a:off x="1752600" y="4724400"/>
            <a:ext cx="1143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64B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cache block</a:t>
            </a:r>
          </a:p>
        </p:txBody>
      </p:sp>
      <p:sp>
        <p:nvSpPr>
          <p:cNvPr id="117770" name="TextBox 15"/>
          <p:cNvSpPr txBox="1">
            <a:spLocks noChangeArrowheads="1"/>
          </p:cNvSpPr>
          <p:nvPr/>
        </p:nvSpPr>
        <p:spPr bwMode="auto">
          <a:xfrm>
            <a:off x="304800" y="1447800"/>
            <a:ext cx="2133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Physical memory space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581400" y="2212975"/>
            <a:ext cx="4724400" cy="979488"/>
          </a:xfrm>
          <a:prstGeom prst="rect">
            <a:avLst/>
          </a:prstGeom>
          <a:solidFill>
            <a:schemeClr val="accent6">
              <a:alpha val="40000"/>
            </a:schemeClr>
          </a:solidFill>
          <a:ln w="25400">
            <a:solidFill>
              <a:schemeClr val="accent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7772" name="TextBox 69"/>
          <p:cNvSpPr txBox="1">
            <a:spLocks noChangeArrowheads="1"/>
          </p:cNvSpPr>
          <p:nvPr/>
        </p:nvSpPr>
        <p:spPr bwMode="auto">
          <a:xfrm>
            <a:off x="5715000" y="18399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F79646"/>
                </a:solidFill>
                <a:latin typeface="Calibri" charset="0"/>
                <a:cs typeface="Arial" charset="0"/>
              </a:rPr>
              <a:t>Rank 0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3860800" y="23907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784600" y="24923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accent5"/>
                        </a:solidFill>
                      </a:endParaRPr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accent5"/>
                        </a:solidFill>
                      </a:endParaRPr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accent5"/>
                        </a:solidFill>
                      </a:endParaRPr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accent5"/>
                        </a:solidFill>
                      </a:endParaRPr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7518400" y="23907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7442200" y="24923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851400" y="23907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75200" y="24923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37" name="Rectangle 36"/>
          <p:cNvSpPr/>
          <p:nvPr/>
        </p:nvSpPr>
        <p:spPr>
          <a:xfrm>
            <a:off x="3733800" y="2060575"/>
            <a:ext cx="762000" cy="1295400"/>
          </a:xfrm>
          <a:prstGeom prst="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724400" y="2060575"/>
            <a:ext cx="762000" cy="1295400"/>
          </a:xfrm>
          <a:prstGeom prst="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391400" y="2060575"/>
            <a:ext cx="762000" cy="1295400"/>
          </a:xfrm>
          <a:prstGeom prst="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7938" name="TextBox 39"/>
          <p:cNvSpPr txBox="1">
            <a:spLocks noChangeArrowheads="1"/>
          </p:cNvSpPr>
          <p:nvPr/>
        </p:nvSpPr>
        <p:spPr bwMode="auto">
          <a:xfrm>
            <a:off x="3733800" y="1755775"/>
            <a:ext cx="76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Chip 0</a:t>
            </a:r>
          </a:p>
        </p:txBody>
      </p:sp>
      <p:sp>
        <p:nvSpPr>
          <p:cNvPr id="117939" name="TextBox 40"/>
          <p:cNvSpPr txBox="1">
            <a:spLocks noChangeArrowheads="1"/>
          </p:cNvSpPr>
          <p:nvPr/>
        </p:nvSpPr>
        <p:spPr bwMode="auto">
          <a:xfrm>
            <a:off x="4724400" y="1752600"/>
            <a:ext cx="76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Chip 1</a:t>
            </a:r>
          </a:p>
        </p:txBody>
      </p:sp>
      <p:sp>
        <p:nvSpPr>
          <p:cNvPr id="117940" name="TextBox 41"/>
          <p:cNvSpPr txBox="1">
            <a:spLocks noChangeArrowheads="1"/>
          </p:cNvSpPr>
          <p:nvPr/>
        </p:nvSpPr>
        <p:spPr bwMode="auto">
          <a:xfrm>
            <a:off x="7391400" y="1755775"/>
            <a:ext cx="76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Chip 7</a:t>
            </a:r>
          </a:p>
        </p:txBody>
      </p:sp>
      <p:cxnSp>
        <p:nvCxnSpPr>
          <p:cNvPr id="43" name="Shape 9"/>
          <p:cNvCxnSpPr>
            <a:cxnSpLocks noChangeShapeType="1"/>
          </p:cNvCxnSpPr>
          <p:nvPr/>
        </p:nvCxnSpPr>
        <p:spPr bwMode="auto">
          <a:xfrm rot="5400000" flipH="1" flipV="1">
            <a:off x="3571082" y="3888581"/>
            <a:ext cx="1066800" cy="1587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7942" name="TextBox 43"/>
          <p:cNvSpPr txBox="1">
            <a:spLocks noChangeArrowheads="1"/>
          </p:cNvSpPr>
          <p:nvPr/>
        </p:nvSpPr>
        <p:spPr bwMode="auto">
          <a:xfrm rot="-5400000">
            <a:off x="3423444" y="3666331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&lt;0:7&gt;</a:t>
            </a:r>
          </a:p>
        </p:txBody>
      </p:sp>
      <p:cxnSp>
        <p:nvCxnSpPr>
          <p:cNvPr id="45" name="Shape 9"/>
          <p:cNvCxnSpPr>
            <a:cxnSpLocks noChangeShapeType="1"/>
          </p:cNvCxnSpPr>
          <p:nvPr/>
        </p:nvCxnSpPr>
        <p:spPr bwMode="auto">
          <a:xfrm rot="5400000" flipH="1" flipV="1">
            <a:off x="4571207" y="3888581"/>
            <a:ext cx="1066800" cy="1587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7944" name="TextBox 45"/>
          <p:cNvSpPr txBox="1">
            <a:spLocks noChangeArrowheads="1"/>
          </p:cNvSpPr>
          <p:nvPr/>
        </p:nvSpPr>
        <p:spPr bwMode="auto">
          <a:xfrm rot="-5400000">
            <a:off x="4423569" y="3666331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&lt;8:15&gt;</a:t>
            </a:r>
          </a:p>
        </p:txBody>
      </p:sp>
      <p:cxnSp>
        <p:nvCxnSpPr>
          <p:cNvPr id="47" name="Shape 9"/>
          <p:cNvCxnSpPr>
            <a:cxnSpLocks noChangeShapeType="1"/>
          </p:cNvCxnSpPr>
          <p:nvPr/>
        </p:nvCxnSpPr>
        <p:spPr bwMode="auto">
          <a:xfrm rot="5400000" flipH="1" flipV="1">
            <a:off x="7314407" y="3888581"/>
            <a:ext cx="1066800" cy="1587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7946" name="TextBox 47"/>
          <p:cNvSpPr txBox="1">
            <a:spLocks noChangeArrowheads="1"/>
          </p:cNvSpPr>
          <p:nvPr/>
        </p:nvSpPr>
        <p:spPr bwMode="auto">
          <a:xfrm rot="-5400000">
            <a:off x="7166769" y="3666331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&lt;56:63&gt;</a:t>
            </a:r>
          </a:p>
        </p:txBody>
      </p:sp>
      <p:cxnSp>
        <p:nvCxnSpPr>
          <p:cNvPr id="50" name="Shape 9"/>
          <p:cNvCxnSpPr>
            <a:cxnSpLocks noChangeShapeType="1"/>
          </p:cNvCxnSpPr>
          <p:nvPr/>
        </p:nvCxnSpPr>
        <p:spPr bwMode="auto">
          <a:xfrm rot="5400000" flipH="1" flipV="1">
            <a:off x="5333207" y="4955381"/>
            <a:ext cx="1066800" cy="1587"/>
          </a:xfrm>
          <a:prstGeom prst="bentConnector3">
            <a:avLst>
              <a:gd name="adj1" fmla="val 50000"/>
            </a:avLst>
          </a:prstGeom>
          <a:noFill/>
          <a:ln w="1016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7948" name="TextBox 50"/>
          <p:cNvSpPr txBox="1">
            <a:spLocks noChangeArrowheads="1"/>
          </p:cNvSpPr>
          <p:nvPr/>
        </p:nvSpPr>
        <p:spPr bwMode="auto">
          <a:xfrm>
            <a:off x="5867400" y="4803775"/>
            <a:ext cx="152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Data &lt;0:63&gt;</a:t>
            </a:r>
          </a:p>
        </p:txBody>
      </p:sp>
      <p:cxnSp>
        <p:nvCxnSpPr>
          <p:cNvPr id="53" name="Shape 9"/>
          <p:cNvCxnSpPr>
            <a:cxnSpLocks noChangeShapeType="1"/>
          </p:cNvCxnSpPr>
          <p:nvPr/>
        </p:nvCxnSpPr>
        <p:spPr bwMode="auto">
          <a:xfrm>
            <a:off x="4114800" y="4419600"/>
            <a:ext cx="3733800" cy="1588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7950" name="TextBox 64"/>
          <p:cNvSpPr txBox="1">
            <a:spLocks noChangeArrowheads="1"/>
          </p:cNvSpPr>
          <p:nvPr/>
        </p:nvSpPr>
        <p:spPr bwMode="auto">
          <a:xfrm>
            <a:off x="6096000" y="2311400"/>
            <a:ext cx="76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. . .</a:t>
            </a:r>
          </a:p>
        </p:txBody>
      </p:sp>
    </p:spTree>
    <p:extLst>
      <p:ext uri="{BB962C8B-B14F-4D97-AF65-F5344CB8AC3E}">
        <p14:creationId xmlns:p14="http://schemas.microsoft.com/office/powerpoint/2010/main" val="1323965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Example: Transferring a cache block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2133600"/>
            <a:ext cx="457200" cy="3429000"/>
          </a:xfrm>
          <a:prstGeom prst="rect">
            <a:avLst/>
          </a:prstGeom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8787" name="TextBox 4"/>
          <p:cNvSpPr txBox="1">
            <a:spLocks noChangeArrowheads="1"/>
          </p:cNvSpPr>
          <p:nvPr/>
        </p:nvSpPr>
        <p:spPr bwMode="auto">
          <a:xfrm>
            <a:off x="152400" y="1981200"/>
            <a:ext cx="914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8064A2"/>
                </a:solidFill>
                <a:latin typeface="Calibri" charset="0"/>
                <a:cs typeface="Arial" charset="0"/>
              </a:rPr>
              <a:t>0xFFFF…F</a:t>
            </a:r>
          </a:p>
        </p:txBody>
      </p:sp>
      <p:sp>
        <p:nvSpPr>
          <p:cNvPr id="118788" name="TextBox 5"/>
          <p:cNvSpPr txBox="1">
            <a:spLocks noChangeArrowheads="1"/>
          </p:cNvSpPr>
          <p:nvPr/>
        </p:nvSpPr>
        <p:spPr bwMode="auto">
          <a:xfrm>
            <a:off x="152400" y="5376863"/>
            <a:ext cx="9144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8064A2"/>
                </a:solidFill>
                <a:latin typeface="Calibri" charset="0"/>
                <a:cs typeface="Arial" charset="0"/>
              </a:rPr>
              <a:t>0x00</a:t>
            </a:r>
          </a:p>
        </p:txBody>
      </p:sp>
      <p:sp>
        <p:nvSpPr>
          <p:cNvPr id="118789" name="TextBox 6"/>
          <p:cNvSpPr txBox="1">
            <a:spLocks noChangeArrowheads="1"/>
          </p:cNvSpPr>
          <p:nvPr/>
        </p:nvSpPr>
        <p:spPr bwMode="auto">
          <a:xfrm>
            <a:off x="152400" y="4267200"/>
            <a:ext cx="914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8064A2"/>
                </a:solidFill>
                <a:latin typeface="Calibri" charset="0"/>
                <a:cs typeface="Arial" charset="0"/>
              </a:rPr>
              <a:t>0x40</a:t>
            </a:r>
          </a:p>
        </p:txBody>
      </p:sp>
      <p:sp>
        <p:nvSpPr>
          <p:cNvPr id="118790" name="TextBox 7"/>
          <p:cNvSpPr txBox="1">
            <a:spLocks noChangeArrowheads="1"/>
          </p:cNvSpPr>
          <p:nvPr/>
        </p:nvSpPr>
        <p:spPr bwMode="auto">
          <a:xfrm rot="-5400000">
            <a:off x="292100" y="3060700"/>
            <a:ext cx="76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8064A2"/>
                </a:solidFill>
                <a:latin typeface="Calibri" charset="0"/>
                <a:cs typeface="Arial" charset="0"/>
              </a:rPr>
              <a:t>...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1181101" y="4991100"/>
            <a:ext cx="1141412" cy="1587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143000" y="4419600"/>
            <a:ext cx="457200" cy="1143000"/>
          </a:xfrm>
          <a:prstGeom prst="rect">
            <a:avLst/>
          </a:prstGeom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8793" name="TextBox 14"/>
          <p:cNvSpPr txBox="1">
            <a:spLocks noChangeArrowheads="1"/>
          </p:cNvSpPr>
          <p:nvPr/>
        </p:nvSpPr>
        <p:spPr bwMode="auto">
          <a:xfrm>
            <a:off x="1752600" y="4724400"/>
            <a:ext cx="1143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64B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cache block</a:t>
            </a:r>
          </a:p>
        </p:txBody>
      </p:sp>
      <p:sp>
        <p:nvSpPr>
          <p:cNvPr id="118794" name="TextBox 15"/>
          <p:cNvSpPr txBox="1">
            <a:spLocks noChangeArrowheads="1"/>
          </p:cNvSpPr>
          <p:nvPr/>
        </p:nvSpPr>
        <p:spPr bwMode="auto">
          <a:xfrm>
            <a:off x="304800" y="1447800"/>
            <a:ext cx="2133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Physical memory space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581400" y="2212975"/>
            <a:ext cx="4724400" cy="979488"/>
          </a:xfrm>
          <a:prstGeom prst="rect">
            <a:avLst/>
          </a:prstGeom>
          <a:solidFill>
            <a:schemeClr val="accent6">
              <a:alpha val="40000"/>
            </a:schemeClr>
          </a:solidFill>
          <a:ln w="25400">
            <a:solidFill>
              <a:schemeClr val="accent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8796" name="TextBox 69"/>
          <p:cNvSpPr txBox="1">
            <a:spLocks noChangeArrowheads="1"/>
          </p:cNvSpPr>
          <p:nvPr/>
        </p:nvSpPr>
        <p:spPr bwMode="auto">
          <a:xfrm>
            <a:off x="5715000" y="1843088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F79646"/>
                </a:solidFill>
                <a:latin typeface="Calibri" charset="0"/>
                <a:cs typeface="Arial" charset="0"/>
              </a:rPr>
              <a:t>Rank 0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3860800" y="23907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784600" y="24923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accent5"/>
                        </a:solidFill>
                      </a:endParaRPr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accent5"/>
                        </a:solidFill>
                      </a:endParaRPr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accent5"/>
                        </a:solidFill>
                      </a:endParaRPr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accent5"/>
                        </a:solidFill>
                      </a:endParaRPr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7518400" y="23907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7442200" y="24923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851400" y="23907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75200" y="24923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37" name="Rectangle 36"/>
          <p:cNvSpPr/>
          <p:nvPr/>
        </p:nvSpPr>
        <p:spPr>
          <a:xfrm>
            <a:off x="3733800" y="2060575"/>
            <a:ext cx="762000" cy="1295400"/>
          </a:xfrm>
          <a:prstGeom prst="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724400" y="2060575"/>
            <a:ext cx="762000" cy="1295400"/>
          </a:xfrm>
          <a:prstGeom prst="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391400" y="2060575"/>
            <a:ext cx="762000" cy="1295400"/>
          </a:xfrm>
          <a:prstGeom prst="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8962" name="TextBox 39"/>
          <p:cNvSpPr txBox="1">
            <a:spLocks noChangeArrowheads="1"/>
          </p:cNvSpPr>
          <p:nvPr/>
        </p:nvSpPr>
        <p:spPr bwMode="auto">
          <a:xfrm>
            <a:off x="3733800" y="1755775"/>
            <a:ext cx="76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Chip 0</a:t>
            </a:r>
          </a:p>
        </p:txBody>
      </p:sp>
      <p:sp>
        <p:nvSpPr>
          <p:cNvPr id="118963" name="TextBox 40"/>
          <p:cNvSpPr txBox="1">
            <a:spLocks noChangeArrowheads="1"/>
          </p:cNvSpPr>
          <p:nvPr/>
        </p:nvSpPr>
        <p:spPr bwMode="auto">
          <a:xfrm>
            <a:off x="4724400" y="1752600"/>
            <a:ext cx="76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Chip 1</a:t>
            </a:r>
          </a:p>
        </p:txBody>
      </p:sp>
      <p:sp>
        <p:nvSpPr>
          <p:cNvPr id="118964" name="TextBox 41"/>
          <p:cNvSpPr txBox="1">
            <a:spLocks noChangeArrowheads="1"/>
          </p:cNvSpPr>
          <p:nvPr/>
        </p:nvSpPr>
        <p:spPr bwMode="auto">
          <a:xfrm>
            <a:off x="7391400" y="1755775"/>
            <a:ext cx="76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Chip 7</a:t>
            </a:r>
          </a:p>
        </p:txBody>
      </p:sp>
      <p:cxnSp>
        <p:nvCxnSpPr>
          <p:cNvPr id="43" name="Shape 9"/>
          <p:cNvCxnSpPr>
            <a:cxnSpLocks noChangeShapeType="1"/>
          </p:cNvCxnSpPr>
          <p:nvPr/>
        </p:nvCxnSpPr>
        <p:spPr bwMode="auto">
          <a:xfrm rot="5400000" flipH="1" flipV="1">
            <a:off x="3571082" y="3888581"/>
            <a:ext cx="1066800" cy="1587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8966" name="TextBox 43"/>
          <p:cNvSpPr txBox="1">
            <a:spLocks noChangeArrowheads="1"/>
          </p:cNvSpPr>
          <p:nvPr/>
        </p:nvSpPr>
        <p:spPr bwMode="auto">
          <a:xfrm rot="-5400000">
            <a:off x="3423444" y="3666331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&lt;0:7&gt;</a:t>
            </a:r>
          </a:p>
        </p:txBody>
      </p:sp>
      <p:cxnSp>
        <p:nvCxnSpPr>
          <p:cNvPr id="45" name="Shape 9"/>
          <p:cNvCxnSpPr>
            <a:cxnSpLocks noChangeShapeType="1"/>
          </p:cNvCxnSpPr>
          <p:nvPr/>
        </p:nvCxnSpPr>
        <p:spPr bwMode="auto">
          <a:xfrm rot="5400000" flipH="1" flipV="1">
            <a:off x="4571207" y="3888581"/>
            <a:ext cx="1066800" cy="1587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8968" name="TextBox 45"/>
          <p:cNvSpPr txBox="1">
            <a:spLocks noChangeArrowheads="1"/>
          </p:cNvSpPr>
          <p:nvPr/>
        </p:nvSpPr>
        <p:spPr bwMode="auto">
          <a:xfrm rot="-5400000">
            <a:off x="4423569" y="3666331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&lt;8:15&gt;</a:t>
            </a:r>
          </a:p>
        </p:txBody>
      </p:sp>
      <p:cxnSp>
        <p:nvCxnSpPr>
          <p:cNvPr id="47" name="Shape 9"/>
          <p:cNvCxnSpPr>
            <a:cxnSpLocks noChangeShapeType="1"/>
          </p:cNvCxnSpPr>
          <p:nvPr/>
        </p:nvCxnSpPr>
        <p:spPr bwMode="auto">
          <a:xfrm rot="5400000" flipH="1" flipV="1">
            <a:off x="7314407" y="3888581"/>
            <a:ext cx="1066800" cy="1587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8970" name="TextBox 47"/>
          <p:cNvSpPr txBox="1">
            <a:spLocks noChangeArrowheads="1"/>
          </p:cNvSpPr>
          <p:nvPr/>
        </p:nvSpPr>
        <p:spPr bwMode="auto">
          <a:xfrm rot="-5400000">
            <a:off x="7166769" y="3666331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&lt;56:63&gt;</a:t>
            </a:r>
          </a:p>
        </p:txBody>
      </p:sp>
      <p:cxnSp>
        <p:nvCxnSpPr>
          <p:cNvPr id="50" name="Shape 9"/>
          <p:cNvCxnSpPr>
            <a:cxnSpLocks noChangeShapeType="1"/>
          </p:cNvCxnSpPr>
          <p:nvPr/>
        </p:nvCxnSpPr>
        <p:spPr bwMode="auto">
          <a:xfrm rot="5400000" flipH="1" flipV="1">
            <a:off x="5333207" y="4955381"/>
            <a:ext cx="1066800" cy="1587"/>
          </a:xfrm>
          <a:prstGeom prst="bentConnector3">
            <a:avLst>
              <a:gd name="adj1" fmla="val 50000"/>
            </a:avLst>
          </a:prstGeom>
          <a:noFill/>
          <a:ln w="1016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8972" name="TextBox 50"/>
          <p:cNvSpPr txBox="1">
            <a:spLocks noChangeArrowheads="1"/>
          </p:cNvSpPr>
          <p:nvPr/>
        </p:nvSpPr>
        <p:spPr bwMode="auto">
          <a:xfrm>
            <a:off x="5867400" y="4803775"/>
            <a:ext cx="152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Data &lt;0:63&gt;</a:t>
            </a:r>
          </a:p>
        </p:txBody>
      </p:sp>
      <p:cxnSp>
        <p:nvCxnSpPr>
          <p:cNvPr id="52" name="Shape 9"/>
          <p:cNvCxnSpPr>
            <a:cxnSpLocks noChangeShapeType="1"/>
          </p:cNvCxnSpPr>
          <p:nvPr/>
        </p:nvCxnSpPr>
        <p:spPr bwMode="auto">
          <a:xfrm>
            <a:off x="4114800" y="4419600"/>
            <a:ext cx="3733800" cy="1588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8974" name="TextBox 52"/>
          <p:cNvSpPr txBox="1">
            <a:spLocks noChangeArrowheads="1"/>
          </p:cNvSpPr>
          <p:nvPr/>
        </p:nvSpPr>
        <p:spPr bwMode="auto">
          <a:xfrm>
            <a:off x="3048000" y="2600325"/>
            <a:ext cx="45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FF0000"/>
                </a:solidFill>
                <a:latin typeface="Calibri" charset="0"/>
                <a:cs typeface="Arial" charset="0"/>
              </a:rPr>
              <a:t>Row 0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FF0000"/>
                </a:solidFill>
                <a:latin typeface="Calibri" charset="0"/>
                <a:cs typeface="Arial" charset="0"/>
              </a:rPr>
              <a:t>Col 0</a:t>
            </a:r>
          </a:p>
        </p:txBody>
      </p:sp>
      <p:cxnSp>
        <p:nvCxnSpPr>
          <p:cNvPr id="55" name="Straight Arrow Connector 54"/>
          <p:cNvCxnSpPr>
            <a:endCxn id="118974" idx="3"/>
          </p:cNvCxnSpPr>
          <p:nvPr/>
        </p:nvCxnSpPr>
        <p:spPr>
          <a:xfrm rot="10800000" flipV="1">
            <a:off x="3505200" y="2819400"/>
            <a:ext cx="304800" cy="4286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976" name="TextBox 58"/>
          <p:cNvSpPr txBox="1">
            <a:spLocks noChangeArrowheads="1"/>
          </p:cNvSpPr>
          <p:nvPr/>
        </p:nvSpPr>
        <p:spPr bwMode="auto">
          <a:xfrm>
            <a:off x="6096000" y="2311400"/>
            <a:ext cx="76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. . .</a:t>
            </a:r>
          </a:p>
        </p:txBody>
      </p:sp>
    </p:spTree>
    <p:extLst>
      <p:ext uri="{BB962C8B-B14F-4D97-AF65-F5344CB8AC3E}">
        <p14:creationId xmlns:p14="http://schemas.microsoft.com/office/powerpoint/2010/main" val="3635634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Example: Transferring a cache block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2133600"/>
            <a:ext cx="457200" cy="3429000"/>
          </a:xfrm>
          <a:prstGeom prst="rect">
            <a:avLst/>
          </a:prstGeom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9811" name="TextBox 4"/>
          <p:cNvSpPr txBox="1">
            <a:spLocks noChangeArrowheads="1"/>
          </p:cNvSpPr>
          <p:nvPr/>
        </p:nvSpPr>
        <p:spPr bwMode="auto">
          <a:xfrm>
            <a:off x="152400" y="1981200"/>
            <a:ext cx="914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8064A2"/>
                </a:solidFill>
                <a:latin typeface="Calibri" charset="0"/>
                <a:cs typeface="Arial" charset="0"/>
              </a:rPr>
              <a:t>0xFFFF…F</a:t>
            </a:r>
          </a:p>
        </p:txBody>
      </p:sp>
      <p:sp>
        <p:nvSpPr>
          <p:cNvPr id="119812" name="TextBox 5"/>
          <p:cNvSpPr txBox="1">
            <a:spLocks noChangeArrowheads="1"/>
          </p:cNvSpPr>
          <p:nvPr/>
        </p:nvSpPr>
        <p:spPr bwMode="auto">
          <a:xfrm>
            <a:off x="152400" y="5376863"/>
            <a:ext cx="9144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8064A2"/>
                </a:solidFill>
                <a:latin typeface="Calibri" charset="0"/>
                <a:cs typeface="Arial" charset="0"/>
              </a:rPr>
              <a:t>0x00</a:t>
            </a:r>
          </a:p>
        </p:txBody>
      </p:sp>
      <p:sp>
        <p:nvSpPr>
          <p:cNvPr id="119813" name="TextBox 6"/>
          <p:cNvSpPr txBox="1">
            <a:spLocks noChangeArrowheads="1"/>
          </p:cNvSpPr>
          <p:nvPr/>
        </p:nvSpPr>
        <p:spPr bwMode="auto">
          <a:xfrm>
            <a:off x="152400" y="4267200"/>
            <a:ext cx="914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8064A2"/>
                </a:solidFill>
                <a:latin typeface="Calibri" charset="0"/>
                <a:cs typeface="Arial" charset="0"/>
              </a:rPr>
              <a:t>0x40</a:t>
            </a:r>
          </a:p>
        </p:txBody>
      </p:sp>
      <p:sp>
        <p:nvSpPr>
          <p:cNvPr id="119814" name="TextBox 7"/>
          <p:cNvSpPr txBox="1">
            <a:spLocks noChangeArrowheads="1"/>
          </p:cNvSpPr>
          <p:nvPr/>
        </p:nvSpPr>
        <p:spPr bwMode="auto">
          <a:xfrm rot="-5400000">
            <a:off x="292100" y="3060700"/>
            <a:ext cx="76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8064A2"/>
                </a:solidFill>
                <a:latin typeface="Calibri" charset="0"/>
                <a:cs typeface="Arial" charset="0"/>
              </a:rPr>
              <a:t>...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1181101" y="4991100"/>
            <a:ext cx="1141412" cy="1587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143000" y="4419600"/>
            <a:ext cx="457200" cy="1143000"/>
          </a:xfrm>
          <a:prstGeom prst="rect">
            <a:avLst/>
          </a:prstGeom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9817" name="TextBox 14"/>
          <p:cNvSpPr txBox="1">
            <a:spLocks noChangeArrowheads="1"/>
          </p:cNvSpPr>
          <p:nvPr/>
        </p:nvSpPr>
        <p:spPr bwMode="auto">
          <a:xfrm>
            <a:off x="1752600" y="4724400"/>
            <a:ext cx="1143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64B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cache block</a:t>
            </a:r>
          </a:p>
        </p:txBody>
      </p:sp>
      <p:sp>
        <p:nvSpPr>
          <p:cNvPr id="119818" name="TextBox 15"/>
          <p:cNvSpPr txBox="1">
            <a:spLocks noChangeArrowheads="1"/>
          </p:cNvSpPr>
          <p:nvPr/>
        </p:nvSpPr>
        <p:spPr bwMode="auto">
          <a:xfrm>
            <a:off x="304800" y="1447800"/>
            <a:ext cx="2133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Physical memory space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581400" y="2212975"/>
            <a:ext cx="4724400" cy="979488"/>
          </a:xfrm>
          <a:prstGeom prst="rect">
            <a:avLst/>
          </a:prstGeom>
          <a:solidFill>
            <a:schemeClr val="accent6">
              <a:alpha val="40000"/>
            </a:schemeClr>
          </a:solidFill>
          <a:ln w="25400">
            <a:solidFill>
              <a:schemeClr val="accent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9820" name="TextBox 69"/>
          <p:cNvSpPr txBox="1">
            <a:spLocks noChangeArrowheads="1"/>
          </p:cNvSpPr>
          <p:nvPr/>
        </p:nvSpPr>
        <p:spPr bwMode="auto">
          <a:xfrm>
            <a:off x="5715000" y="1843088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F79646"/>
                </a:solidFill>
                <a:latin typeface="Calibri" charset="0"/>
                <a:cs typeface="Arial" charset="0"/>
              </a:rPr>
              <a:t>Rank 0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3860800" y="23907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784600" y="24923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accent5"/>
                        </a:solidFill>
                      </a:endParaRPr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accent5"/>
                        </a:solidFill>
                      </a:endParaRPr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accent5"/>
                        </a:solidFill>
                      </a:endParaRPr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accent5"/>
                        </a:solidFill>
                      </a:endParaRPr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7518400" y="23907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7442200" y="24923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851400" y="23907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75200" y="24923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37" name="Rectangle 36"/>
          <p:cNvSpPr/>
          <p:nvPr/>
        </p:nvSpPr>
        <p:spPr>
          <a:xfrm>
            <a:off x="3733800" y="2060575"/>
            <a:ext cx="762000" cy="1295400"/>
          </a:xfrm>
          <a:prstGeom prst="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724400" y="2060575"/>
            <a:ext cx="762000" cy="1295400"/>
          </a:xfrm>
          <a:prstGeom prst="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391400" y="2060575"/>
            <a:ext cx="762000" cy="1295400"/>
          </a:xfrm>
          <a:prstGeom prst="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9986" name="TextBox 39"/>
          <p:cNvSpPr txBox="1">
            <a:spLocks noChangeArrowheads="1"/>
          </p:cNvSpPr>
          <p:nvPr/>
        </p:nvSpPr>
        <p:spPr bwMode="auto">
          <a:xfrm>
            <a:off x="3733800" y="1755775"/>
            <a:ext cx="76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Chip 0</a:t>
            </a:r>
          </a:p>
        </p:txBody>
      </p:sp>
      <p:sp>
        <p:nvSpPr>
          <p:cNvPr id="119987" name="TextBox 40"/>
          <p:cNvSpPr txBox="1">
            <a:spLocks noChangeArrowheads="1"/>
          </p:cNvSpPr>
          <p:nvPr/>
        </p:nvSpPr>
        <p:spPr bwMode="auto">
          <a:xfrm>
            <a:off x="4724400" y="1752600"/>
            <a:ext cx="76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Chip 1</a:t>
            </a:r>
          </a:p>
        </p:txBody>
      </p:sp>
      <p:sp>
        <p:nvSpPr>
          <p:cNvPr id="119988" name="TextBox 41"/>
          <p:cNvSpPr txBox="1">
            <a:spLocks noChangeArrowheads="1"/>
          </p:cNvSpPr>
          <p:nvPr/>
        </p:nvSpPr>
        <p:spPr bwMode="auto">
          <a:xfrm>
            <a:off x="7391400" y="1755775"/>
            <a:ext cx="76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Chip 7</a:t>
            </a:r>
          </a:p>
        </p:txBody>
      </p:sp>
      <p:cxnSp>
        <p:nvCxnSpPr>
          <p:cNvPr id="43" name="Shape 9"/>
          <p:cNvCxnSpPr>
            <a:cxnSpLocks noChangeShapeType="1"/>
          </p:cNvCxnSpPr>
          <p:nvPr/>
        </p:nvCxnSpPr>
        <p:spPr bwMode="auto">
          <a:xfrm rot="5400000" flipH="1" flipV="1">
            <a:off x="3571082" y="3888581"/>
            <a:ext cx="1066800" cy="1587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9990" name="TextBox 43"/>
          <p:cNvSpPr txBox="1">
            <a:spLocks noChangeArrowheads="1"/>
          </p:cNvSpPr>
          <p:nvPr/>
        </p:nvSpPr>
        <p:spPr bwMode="auto">
          <a:xfrm rot="-5400000">
            <a:off x="3423444" y="3666331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&lt;0:7&gt;</a:t>
            </a:r>
          </a:p>
        </p:txBody>
      </p:sp>
      <p:cxnSp>
        <p:nvCxnSpPr>
          <p:cNvPr id="45" name="Shape 9"/>
          <p:cNvCxnSpPr>
            <a:cxnSpLocks noChangeShapeType="1"/>
          </p:cNvCxnSpPr>
          <p:nvPr/>
        </p:nvCxnSpPr>
        <p:spPr bwMode="auto">
          <a:xfrm rot="5400000" flipH="1" flipV="1">
            <a:off x="4571207" y="3888581"/>
            <a:ext cx="1066800" cy="1587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9992" name="TextBox 45"/>
          <p:cNvSpPr txBox="1">
            <a:spLocks noChangeArrowheads="1"/>
          </p:cNvSpPr>
          <p:nvPr/>
        </p:nvSpPr>
        <p:spPr bwMode="auto">
          <a:xfrm rot="-5400000">
            <a:off x="4423569" y="3666331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&lt;8:15&gt;</a:t>
            </a:r>
          </a:p>
        </p:txBody>
      </p:sp>
      <p:cxnSp>
        <p:nvCxnSpPr>
          <p:cNvPr id="47" name="Shape 9"/>
          <p:cNvCxnSpPr>
            <a:cxnSpLocks noChangeShapeType="1"/>
          </p:cNvCxnSpPr>
          <p:nvPr/>
        </p:nvCxnSpPr>
        <p:spPr bwMode="auto">
          <a:xfrm rot="5400000" flipH="1" flipV="1">
            <a:off x="7314407" y="3888581"/>
            <a:ext cx="1066800" cy="1587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9994" name="TextBox 47"/>
          <p:cNvSpPr txBox="1">
            <a:spLocks noChangeArrowheads="1"/>
          </p:cNvSpPr>
          <p:nvPr/>
        </p:nvSpPr>
        <p:spPr bwMode="auto">
          <a:xfrm rot="-5400000">
            <a:off x="7166769" y="3666331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&lt;56:63&gt;</a:t>
            </a:r>
          </a:p>
        </p:txBody>
      </p:sp>
      <p:cxnSp>
        <p:nvCxnSpPr>
          <p:cNvPr id="50" name="Shape 9"/>
          <p:cNvCxnSpPr>
            <a:cxnSpLocks noChangeShapeType="1"/>
          </p:cNvCxnSpPr>
          <p:nvPr/>
        </p:nvCxnSpPr>
        <p:spPr bwMode="auto">
          <a:xfrm rot="5400000" flipH="1" flipV="1">
            <a:off x="5333207" y="4955381"/>
            <a:ext cx="1066800" cy="1587"/>
          </a:xfrm>
          <a:prstGeom prst="bentConnector3">
            <a:avLst>
              <a:gd name="adj1" fmla="val 50000"/>
            </a:avLst>
          </a:prstGeom>
          <a:noFill/>
          <a:ln w="1016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9996" name="TextBox 50"/>
          <p:cNvSpPr txBox="1">
            <a:spLocks noChangeArrowheads="1"/>
          </p:cNvSpPr>
          <p:nvPr/>
        </p:nvSpPr>
        <p:spPr bwMode="auto">
          <a:xfrm>
            <a:off x="5867400" y="4803775"/>
            <a:ext cx="152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Data &lt;0:63&gt;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182688" y="5227638"/>
            <a:ext cx="381000" cy="304800"/>
          </a:xfrm>
          <a:prstGeom prst="rect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prstClr val="white"/>
                </a:solidFill>
                <a:latin typeface="Calibri"/>
              </a:rPr>
              <a:t>8B</a:t>
            </a:r>
          </a:p>
        </p:txBody>
      </p:sp>
      <p:cxnSp>
        <p:nvCxnSpPr>
          <p:cNvPr id="53" name="Shape 9"/>
          <p:cNvCxnSpPr>
            <a:cxnSpLocks noChangeShapeType="1"/>
          </p:cNvCxnSpPr>
          <p:nvPr/>
        </p:nvCxnSpPr>
        <p:spPr bwMode="auto">
          <a:xfrm>
            <a:off x="4114800" y="4419600"/>
            <a:ext cx="3733800" cy="1588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9999" name="TextBox 53"/>
          <p:cNvSpPr txBox="1">
            <a:spLocks noChangeArrowheads="1"/>
          </p:cNvSpPr>
          <p:nvPr/>
        </p:nvSpPr>
        <p:spPr bwMode="auto">
          <a:xfrm>
            <a:off x="3048000" y="2600325"/>
            <a:ext cx="45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FF0000"/>
                </a:solidFill>
                <a:latin typeface="Calibri" charset="0"/>
                <a:cs typeface="Arial" charset="0"/>
              </a:rPr>
              <a:t>Row 0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FF0000"/>
                </a:solidFill>
                <a:latin typeface="Calibri" charset="0"/>
                <a:cs typeface="Arial" charset="0"/>
              </a:rPr>
              <a:t>Col 0</a:t>
            </a:r>
          </a:p>
        </p:txBody>
      </p:sp>
      <p:cxnSp>
        <p:nvCxnSpPr>
          <p:cNvPr id="55" name="Straight Arrow Connector 54"/>
          <p:cNvCxnSpPr>
            <a:endCxn id="119999" idx="3"/>
          </p:cNvCxnSpPr>
          <p:nvPr/>
        </p:nvCxnSpPr>
        <p:spPr>
          <a:xfrm rot="10800000" flipV="1">
            <a:off x="3505200" y="2819400"/>
            <a:ext cx="304800" cy="4286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001" name="TextBox 55"/>
          <p:cNvSpPr txBox="1">
            <a:spLocks noChangeArrowheads="1"/>
          </p:cNvSpPr>
          <p:nvPr/>
        </p:nvSpPr>
        <p:spPr bwMode="auto">
          <a:xfrm>
            <a:off x="6096000" y="2311400"/>
            <a:ext cx="76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. . 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638800" y="5486400"/>
            <a:ext cx="457200" cy="304800"/>
          </a:xfrm>
          <a:prstGeom prst="rect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prstClr val="white"/>
                </a:solidFill>
                <a:latin typeface="Calibri"/>
              </a:rPr>
              <a:t>8B</a:t>
            </a:r>
          </a:p>
        </p:txBody>
      </p:sp>
    </p:spTree>
    <p:extLst>
      <p:ext uri="{BB962C8B-B14F-4D97-AF65-F5344CB8AC3E}">
        <p14:creationId xmlns:p14="http://schemas.microsoft.com/office/powerpoint/2010/main" val="3843446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Example: Transferring a cache block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2133600"/>
            <a:ext cx="457200" cy="3429000"/>
          </a:xfrm>
          <a:prstGeom prst="rect">
            <a:avLst/>
          </a:prstGeom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0835" name="TextBox 4"/>
          <p:cNvSpPr txBox="1">
            <a:spLocks noChangeArrowheads="1"/>
          </p:cNvSpPr>
          <p:nvPr/>
        </p:nvSpPr>
        <p:spPr bwMode="auto">
          <a:xfrm>
            <a:off x="152400" y="1981200"/>
            <a:ext cx="914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8064A2"/>
                </a:solidFill>
                <a:latin typeface="Calibri" charset="0"/>
                <a:cs typeface="Arial" charset="0"/>
              </a:rPr>
              <a:t>0xFFFF…F</a:t>
            </a:r>
          </a:p>
        </p:txBody>
      </p:sp>
      <p:sp>
        <p:nvSpPr>
          <p:cNvPr id="120836" name="TextBox 5"/>
          <p:cNvSpPr txBox="1">
            <a:spLocks noChangeArrowheads="1"/>
          </p:cNvSpPr>
          <p:nvPr/>
        </p:nvSpPr>
        <p:spPr bwMode="auto">
          <a:xfrm>
            <a:off x="152400" y="5376863"/>
            <a:ext cx="9144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8064A2"/>
                </a:solidFill>
                <a:latin typeface="Calibri" charset="0"/>
                <a:cs typeface="Arial" charset="0"/>
              </a:rPr>
              <a:t>0x00</a:t>
            </a:r>
          </a:p>
        </p:txBody>
      </p:sp>
      <p:sp>
        <p:nvSpPr>
          <p:cNvPr id="120837" name="TextBox 6"/>
          <p:cNvSpPr txBox="1">
            <a:spLocks noChangeArrowheads="1"/>
          </p:cNvSpPr>
          <p:nvPr/>
        </p:nvSpPr>
        <p:spPr bwMode="auto">
          <a:xfrm>
            <a:off x="152400" y="4267200"/>
            <a:ext cx="914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8064A2"/>
                </a:solidFill>
                <a:latin typeface="Calibri" charset="0"/>
                <a:cs typeface="Arial" charset="0"/>
              </a:rPr>
              <a:t>0x40</a:t>
            </a:r>
          </a:p>
        </p:txBody>
      </p:sp>
      <p:sp>
        <p:nvSpPr>
          <p:cNvPr id="120838" name="TextBox 7"/>
          <p:cNvSpPr txBox="1">
            <a:spLocks noChangeArrowheads="1"/>
          </p:cNvSpPr>
          <p:nvPr/>
        </p:nvSpPr>
        <p:spPr bwMode="auto">
          <a:xfrm rot="-5400000">
            <a:off x="292100" y="3060700"/>
            <a:ext cx="76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8064A2"/>
                </a:solidFill>
                <a:latin typeface="Calibri" charset="0"/>
                <a:cs typeface="Arial" charset="0"/>
              </a:rPr>
              <a:t>...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1181101" y="4991100"/>
            <a:ext cx="1141412" cy="1587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143000" y="4419600"/>
            <a:ext cx="457200" cy="1143000"/>
          </a:xfrm>
          <a:prstGeom prst="rect">
            <a:avLst/>
          </a:prstGeom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0841" name="TextBox 14"/>
          <p:cNvSpPr txBox="1">
            <a:spLocks noChangeArrowheads="1"/>
          </p:cNvSpPr>
          <p:nvPr/>
        </p:nvSpPr>
        <p:spPr bwMode="auto">
          <a:xfrm>
            <a:off x="1752600" y="4724400"/>
            <a:ext cx="1143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64B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cache block</a:t>
            </a:r>
          </a:p>
        </p:txBody>
      </p:sp>
      <p:sp>
        <p:nvSpPr>
          <p:cNvPr id="120842" name="TextBox 15"/>
          <p:cNvSpPr txBox="1">
            <a:spLocks noChangeArrowheads="1"/>
          </p:cNvSpPr>
          <p:nvPr/>
        </p:nvSpPr>
        <p:spPr bwMode="auto">
          <a:xfrm>
            <a:off x="304800" y="1447800"/>
            <a:ext cx="2133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Physical memory space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581400" y="2212975"/>
            <a:ext cx="4724400" cy="979488"/>
          </a:xfrm>
          <a:prstGeom prst="rect">
            <a:avLst/>
          </a:prstGeom>
          <a:solidFill>
            <a:schemeClr val="accent6">
              <a:alpha val="40000"/>
            </a:schemeClr>
          </a:solidFill>
          <a:ln w="25400">
            <a:solidFill>
              <a:schemeClr val="accent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0844" name="TextBox 69"/>
          <p:cNvSpPr txBox="1">
            <a:spLocks noChangeArrowheads="1"/>
          </p:cNvSpPr>
          <p:nvPr/>
        </p:nvSpPr>
        <p:spPr bwMode="auto">
          <a:xfrm>
            <a:off x="5715000" y="1843088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F79646"/>
                </a:solidFill>
                <a:latin typeface="Calibri" charset="0"/>
                <a:cs typeface="Arial" charset="0"/>
              </a:rPr>
              <a:t>Rank 0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3860800" y="23907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784600" y="24923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accent5"/>
                        </a:solidFill>
                      </a:endParaRPr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accent5"/>
                        </a:solidFill>
                      </a:endParaRPr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accent5"/>
                        </a:solidFill>
                      </a:endParaRPr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accent5"/>
                        </a:solidFill>
                      </a:endParaRPr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7518400" y="23907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7442200" y="24923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851400" y="23907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75200" y="24923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37" name="Rectangle 36"/>
          <p:cNvSpPr/>
          <p:nvPr/>
        </p:nvSpPr>
        <p:spPr>
          <a:xfrm>
            <a:off x="3733800" y="2060575"/>
            <a:ext cx="762000" cy="1295400"/>
          </a:xfrm>
          <a:prstGeom prst="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724400" y="2060575"/>
            <a:ext cx="762000" cy="1295400"/>
          </a:xfrm>
          <a:prstGeom prst="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391400" y="2060575"/>
            <a:ext cx="762000" cy="1295400"/>
          </a:xfrm>
          <a:prstGeom prst="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1010" name="TextBox 39"/>
          <p:cNvSpPr txBox="1">
            <a:spLocks noChangeArrowheads="1"/>
          </p:cNvSpPr>
          <p:nvPr/>
        </p:nvSpPr>
        <p:spPr bwMode="auto">
          <a:xfrm>
            <a:off x="3733800" y="1755775"/>
            <a:ext cx="76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Chip 0</a:t>
            </a:r>
          </a:p>
        </p:txBody>
      </p:sp>
      <p:sp>
        <p:nvSpPr>
          <p:cNvPr id="121011" name="TextBox 40"/>
          <p:cNvSpPr txBox="1">
            <a:spLocks noChangeArrowheads="1"/>
          </p:cNvSpPr>
          <p:nvPr/>
        </p:nvSpPr>
        <p:spPr bwMode="auto">
          <a:xfrm>
            <a:off x="4724400" y="1752600"/>
            <a:ext cx="76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Chip 1</a:t>
            </a:r>
          </a:p>
        </p:txBody>
      </p:sp>
      <p:sp>
        <p:nvSpPr>
          <p:cNvPr id="121012" name="TextBox 41"/>
          <p:cNvSpPr txBox="1">
            <a:spLocks noChangeArrowheads="1"/>
          </p:cNvSpPr>
          <p:nvPr/>
        </p:nvSpPr>
        <p:spPr bwMode="auto">
          <a:xfrm>
            <a:off x="7391400" y="1755775"/>
            <a:ext cx="76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Chip 7</a:t>
            </a:r>
          </a:p>
        </p:txBody>
      </p:sp>
      <p:cxnSp>
        <p:nvCxnSpPr>
          <p:cNvPr id="43" name="Shape 9"/>
          <p:cNvCxnSpPr>
            <a:cxnSpLocks noChangeShapeType="1"/>
          </p:cNvCxnSpPr>
          <p:nvPr/>
        </p:nvCxnSpPr>
        <p:spPr bwMode="auto">
          <a:xfrm rot="5400000" flipH="1" flipV="1">
            <a:off x="3571082" y="3888581"/>
            <a:ext cx="1066800" cy="1587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1014" name="TextBox 43"/>
          <p:cNvSpPr txBox="1">
            <a:spLocks noChangeArrowheads="1"/>
          </p:cNvSpPr>
          <p:nvPr/>
        </p:nvSpPr>
        <p:spPr bwMode="auto">
          <a:xfrm rot="-5400000">
            <a:off x="3423444" y="3666331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&lt;0:7&gt;</a:t>
            </a:r>
          </a:p>
        </p:txBody>
      </p:sp>
      <p:cxnSp>
        <p:nvCxnSpPr>
          <p:cNvPr id="45" name="Shape 9"/>
          <p:cNvCxnSpPr>
            <a:cxnSpLocks noChangeShapeType="1"/>
          </p:cNvCxnSpPr>
          <p:nvPr/>
        </p:nvCxnSpPr>
        <p:spPr bwMode="auto">
          <a:xfrm rot="5400000" flipH="1" flipV="1">
            <a:off x="4571207" y="3888581"/>
            <a:ext cx="1066800" cy="1587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1016" name="TextBox 45"/>
          <p:cNvSpPr txBox="1">
            <a:spLocks noChangeArrowheads="1"/>
          </p:cNvSpPr>
          <p:nvPr/>
        </p:nvSpPr>
        <p:spPr bwMode="auto">
          <a:xfrm rot="-5400000">
            <a:off x="4423569" y="3666331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&lt;8:15&gt;</a:t>
            </a:r>
          </a:p>
        </p:txBody>
      </p:sp>
      <p:cxnSp>
        <p:nvCxnSpPr>
          <p:cNvPr id="47" name="Shape 9"/>
          <p:cNvCxnSpPr>
            <a:cxnSpLocks noChangeShapeType="1"/>
          </p:cNvCxnSpPr>
          <p:nvPr/>
        </p:nvCxnSpPr>
        <p:spPr bwMode="auto">
          <a:xfrm rot="5400000" flipH="1" flipV="1">
            <a:off x="7314407" y="3888581"/>
            <a:ext cx="1066800" cy="1587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1018" name="TextBox 47"/>
          <p:cNvSpPr txBox="1">
            <a:spLocks noChangeArrowheads="1"/>
          </p:cNvSpPr>
          <p:nvPr/>
        </p:nvSpPr>
        <p:spPr bwMode="auto">
          <a:xfrm rot="-5400000">
            <a:off x="7166769" y="3666331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&lt;56:63&gt;</a:t>
            </a:r>
          </a:p>
        </p:txBody>
      </p:sp>
      <p:cxnSp>
        <p:nvCxnSpPr>
          <p:cNvPr id="50" name="Shape 9"/>
          <p:cNvCxnSpPr>
            <a:cxnSpLocks noChangeShapeType="1"/>
          </p:cNvCxnSpPr>
          <p:nvPr/>
        </p:nvCxnSpPr>
        <p:spPr bwMode="auto">
          <a:xfrm rot="5400000" flipH="1" flipV="1">
            <a:off x="5333207" y="4955381"/>
            <a:ext cx="1066800" cy="1587"/>
          </a:xfrm>
          <a:prstGeom prst="bentConnector3">
            <a:avLst>
              <a:gd name="adj1" fmla="val 50000"/>
            </a:avLst>
          </a:prstGeom>
          <a:noFill/>
          <a:ln w="1016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1020" name="TextBox 50"/>
          <p:cNvSpPr txBox="1">
            <a:spLocks noChangeArrowheads="1"/>
          </p:cNvSpPr>
          <p:nvPr/>
        </p:nvSpPr>
        <p:spPr bwMode="auto">
          <a:xfrm>
            <a:off x="5867400" y="4803775"/>
            <a:ext cx="152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Data &lt;0:63&gt;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182688" y="5227638"/>
            <a:ext cx="381000" cy="304800"/>
          </a:xfrm>
          <a:prstGeom prst="rect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prstClr val="white"/>
                </a:solidFill>
                <a:latin typeface="Calibri"/>
              </a:rPr>
              <a:t>8B</a:t>
            </a:r>
          </a:p>
        </p:txBody>
      </p:sp>
      <p:cxnSp>
        <p:nvCxnSpPr>
          <p:cNvPr id="53" name="Shape 9"/>
          <p:cNvCxnSpPr>
            <a:cxnSpLocks noChangeShapeType="1"/>
          </p:cNvCxnSpPr>
          <p:nvPr/>
        </p:nvCxnSpPr>
        <p:spPr bwMode="auto">
          <a:xfrm>
            <a:off x="4114800" y="4419600"/>
            <a:ext cx="3733800" cy="1588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1023" name="TextBox 53"/>
          <p:cNvSpPr txBox="1">
            <a:spLocks noChangeArrowheads="1"/>
          </p:cNvSpPr>
          <p:nvPr/>
        </p:nvSpPr>
        <p:spPr bwMode="auto">
          <a:xfrm>
            <a:off x="3048000" y="2600325"/>
            <a:ext cx="45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FF0000"/>
                </a:solidFill>
                <a:latin typeface="Calibri" charset="0"/>
                <a:cs typeface="Arial" charset="0"/>
              </a:rPr>
              <a:t>Row 0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FF0000"/>
                </a:solidFill>
                <a:latin typeface="Calibri" charset="0"/>
                <a:cs typeface="Arial" charset="0"/>
              </a:rPr>
              <a:t>Col 1</a:t>
            </a:r>
          </a:p>
        </p:txBody>
      </p:sp>
      <p:cxnSp>
        <p:nvCxnSpPr>
          <p:cNvPr id="55" name="Straight Arrow Connector 54"/>
          <p:cNvCxnSpPr>
            <a:endCxn id="121023" idx="3"/>
          </p:cNvCxnSpPr>
          <p:nvPr/>
        </p:nvCxnSpPr>
        <p:spPr>
          <a:xfrm rot="10800000" flipV="1">
            <a:off x="3505200" y="2819400"/>
            <a:ext cx="457200" cy="4286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025" name="TextBox 56"/>
          <p:cNvSpPr txBox="1">
            <a:spLocks noChangeArrowheads="1"/>
          </p:cNvSpPr>
          <p:nvPr/>
        </p:nvSpPr>
        <p:spPr bwMode="auto">
          <a:xfrm>
            <a:off x="6096000" y="2311400"/>
            <a:ext cx="76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. . .</a:t>
            </a:r>
          </a:p>
        </p:txBody>
      </p:sp>
    </p:spTree>
    <p:extLst>
      <p:ext uri="{BB962C8B-B14F-4D97-AF65-F5344CB8AC3E}">
        <p14:creationId xmlns:p14="http://schemas.microsoft.com/office/powerpoint/2010/main" val="1626227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Example: Transferring a cache block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2133600"/>
            <a:ext cx="457200" cy="3429000"/>
          </a:xfrm>
          <a:prstGeom prst="rect">
            <a:avLst/>
          </a:prstGeom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1859" name="TextBox 4"/>
          <p:cNvSpPr txBox="1">
            <a:spLocks noChangeArrowheads="1"/>
          </p:cNvSpPr>
          <p:nvPr/>
        </p:nvSpPr>
        <p:spPr bwMode="auto">
          <a:xfrm>
            <a:off x="152400" y="1981200"/>
            <a:ext cx="914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8064A2"/>
                </a:solidFill>
                <a:latin typeface="Calibri" charset="0"/>
                <a:cs typeface="Arial" charset="0"/>
              </a:rPr>
              <a:t>0xFFFF…F</a:t>
            </a:r>
          </a:p>
        </p:txBody>
      </p:sp>
      <p:sp>
        <p:nvSpPr>
          <p:cNvPr id="121860" name="TextBox 5"/>
          <p:cNvSpPr txBox="1">
            <a:spLocks noChangeArrowheads="1"/>
          </p:cNvSpPr>
          <p:nvPr/>
        </p:nvSpPr>
        <p:spPr bwMode="auto">
          <a:xfrm>
            <a:off x="152400" y="5376863"/>
            <a:ext cx="9144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8064A2"/>
                </a:solidFill>
                <a:latin typeface="Calibri" charset="0"/>
                <a:cs typeface="Arial" charset="0"/>
              </a:rPr>
              <a:t>0x00</a:t>
            </a:r>
          </a:p>
        </p:txBody>
      </p:sp>
      <p:sp>
        <p:nvSpPr>
          <p:cNvPr id="121861" name="TextBox 6"/>
          <p:cNvSpPr txBox="1">
            <a:spLocks noChangeArrowheads="1"/>
          </p:cNvSpPr>
          <p:nvPr/>
        </p:nvSpPr>
        <p:spPr bwMode="auto">
          <a:xfrm>
            <a:off x="152400" y="4267200"/>
            <a:ext cx="914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8064A2"/>
                </a:solidFill>
                <a:latin typeface="Calibri" charset="0"/>
                <a:cs typeface="Arial" charset="0"/>
              </a:rPr>
              <a:t>0x40</a:t>
            </a:r>
          </a:p>
        </p:txBody>
      </p:sp>
      <p:sp>
        <p:nvSpPr>
          <p:cNvPr id="121862" name="TextBox 7"/>
          <p:cNvSpPr txBox="1">
            <a:spLocks noChangeArrowheads="1"/>
          </p:cNvSpPr>
          <p:nvPr/>
        </p:nvSpPr>
        <p:spPr bwMode="auto">
          <a:xfrm rot="-5400000">
            <a:off x="292100" y="3060700"/>
            <a:ext cx="76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8064A2"/>
                </a:solidFill>
                <a:latin typeface="Calibri" charset="0"/>
                <a:cs typeface="Arial" charset="0"/>
              </a:rPr>
              <a:t>...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1181101" y="4991100"/>
            <a:ext cx="1141412" cy="1587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143000" y="4419600"/>
            <a:ext cx="457200" cy="1143000"/>
          </a:xfrm>
          <a:prstGeom prst="rect">
            <a:avLst/>
          </a:prstGeom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1865" name="TextBox 14"/>
          <p:cNvSpPr txBox="1">
            <a:spLocks noChangeArrowheads="1"/>
          </p:cNvSpPr>
          <p:nvPr/>
        </p:nvSpPr>
        <p:spPr bwMode="auto">
          <a:xfrm>
            <a:off x="1752600" y="4724400"/>
            <a:ext cx="1143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64B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cache block</a:t>
            </a:r>
          </a:p>
        </p:txBody>
      </p:sp>
      <p:sp>
        <p:nvSpPr>
          <p:cNvPr id="121866" name="TextBox 15"/>
          <p:cNvSpPr txBox="1">
            <a:spLocks noChangeArrowheads="1"/>
          </p:cNvSpPr>
          <p:nvPr/>
        </p:nvSpPr>
        <p:spPr bwMode="auto">
          <a:xfrm>
            <a:off x="304800" y="1447800"/>
            <a:ext cx="2133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Physical memory space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581400" y="2212975"/>
            <a:ext cx="4724400" cy="979488"/>
          </a:xfrm>
          <a:prstGeom prst="rect">
            <a:avLst/>
          </a:prstGeom>
          <a:solidFill>
            <a:schemeClr val="accent6">
              <a:alpha val="40000"/>
            </a:schemeClr>
          </a:solidFill>
          <a:ln w="25400">
            <a:solidFill>
              <a:schemeClr val="accent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1868" name="TextBox 69"/>
          <p:cNvSpPr txBox="1">
            <a:spLocks noChangeArrowheads="1"/>
          </p:cNvSpPr>
          <p:nvPr/>
        </p:nvSpPr>
        <p:spPr bwMode="auto">
          <a:xfrm>
            <a:off x="5715000" y="1843088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F79646"/>
                </a:solidFill>
                <a:latin typeface="Calibri" charset="0"/>
                <a:cs typeface="Arial" charset="0"/>
              </a:rPr>
              <a:t>Rank 0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3860800" y="23907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784600" y="24923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accent5"/>
                        </a:solidFill>
                      </a:endParaRPr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accent5"/>
                        </a:solidFill>
                      </a:endParaRPr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accent5"/>
                        </a:solidFill>
                      </a:endParaRPr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accent5"/>
                        </a:solidFill>
                      </a:endParaRPr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7518400" y="23907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7442200" y="24923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851400" y="23907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75200" y="24923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37" name="Rectangle 36"/>
          <p:cNvSpPr/>
          <p:nvPr/>
        </p:nvSpPr>
        <p:spPr>
          <a:xfrm>
            <a:off x="3733800" y="2060575"/>
            <a:ext cx="762000" cy="1295400"/>
          </a:xfrm>
          <a:prstGeom prst="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724400" y="2060575"/>
            <a:ext cx="762000" cy="1295400"/>
          </a:xfrm>
          <a:prstGeom prst="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391400" y="2060575"/>
            <a:ext cx="762000" cy="1295400"/>
          </a:xfrm>
          <a:prstGeom prst="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2034" name="TextBox 39"/>
          <p:cNvSpPr txBox="1">
            <a:spLocks noChangeArrowheads="1"/>
          </p:cNvSpPr>
          <p:nvPr/>
        </p:nvSpPr>
        <p:spPr bwMode="auto">
          <a:xfrm>
            <a:off x="3733800" y="1755775"/>
            <a:ext cx="76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Chip 0</a:t>
            </a:r>
          </a:p>
        </p:txBody>
      </p:sp>
      <p:sp>
        <p:nvSpPr>
          <p:cNvPr id="122035" name="TextBox 40"/>
          <p:cNvSpPr txBox="1">
            <a:spLocks noChangeArrowheads="1"/>
          </p:cNvSpPr>
          <p:nvPr/>
        </p:nvSpPr>
        <p:spPr bwMode="auto">
          <a:xfrm>
            <a:off x="4724400" y="1752600"/>
            <a:ext cx="76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Chip 1</a:t>
            </a:r>
          </a:p>
        </p:txBody>
      </p:sp>
      <p:sp>
        <p:nvSpPr>
          <p:cNvPr id="122036" name="TextBox 41"/>
          <p:cNvSpPr txBox="1">
            <a:spLocks noChangeArrowheads="1"/>
          </p:cNvSpPr>
          <p:nvPr/>
        </p:nvSpPr>
        <p:spPr bwMode="auto">
          <a:xfrm>
            <a:off x="7391400" y="1755775"/>
            <a:ext cx="76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Chip 7</a:t>
            </a:r>
          </a:p>
        </p:txBody>
      </p:sp>
      <p:cxnSp>
        <p:nvCxnSpPr>
          <p:cNvPr id="43" name="Shape 9"/>
          <p:cNvCxnSpPr>
            <a:cxnSpLocks noChangeShapeType="1"/>
          </p:cNvCxnSpPr>
          <p:nvPr/>
        </p:nvCxnSpPr>
        <p:spPr bwMode="auto">
          <a:xfrm rot="5400000" flipH="1" flipV="1">
            <a:off x="3571082" y="3888581"/>
            <a:ext cx="1066800" cy="1587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2038" name="TextBox 43"/>
          <p:cNvSpPr txBox="1">
            <a:spLocks noChangeArrowheads="1"/>
          </p:cNvSpPr>
          <p:nvPr/>
        </p:nvSpPr>
        <p:spPr bwMode="auto">
          <a:xfrm rot="-5400000">
            <a:off x="3423444" y="3666331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&lt;0:7&gt;</a:t>
            </a:r>
          </a:p>
        </p:txBody>
      </p:sp>
      <p:cxnSp>
        <p:nvCxnSpPr>
          <p:cNvPr id="45" name="Shape 9"/>
          <p:cNvCxnSpPr>
            <a:cxnSpLocks noChangeShapeType="1"/>
          </p:cNvCxnSpPr>
          <p:nvPr/>
        </p:nvCxnSpPr>
        <p:spPr bwMode="auto">
          <a:xfrm rot="5400000" flipH="1" flipV="1">
            <a:off x="4571207" y="3888581"/>
            <a:ext cx="1066800" cy="1587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2040" name="TextBox 45"/>
          <p:cNvSpPr txBox="1">
            <a:spLocks noChangeArrowheads="1"/>
          </p:cNvSpPr>
          <p:nvPr/>
        </p:nvSpPr>
        <p:spPr bwMode="auto">
          <a:xfrm rot="-5400000">
            <a:off x="4423569" y="3666331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&lt;8:15&gt;</a:t>
            </a:r>
          </a:p>
        </p:txBody>
      </p:sp>
      <p:cxnSp>
        <p:nvCxnSpPr>
          <p:cNvPr id="47" name="Shape 9"/>
          <p:cNvCxnSpPr>
            <a:cxnSpLocks noChangeShapeType="1"/>
          </p:cNvCxnSpPr>
          <p:nvPr/>
        </p:nvCxnSpPr>
        <p:spPr bwMode="auto">
          <a:xfrm rot="5400000" flipH="1" flipV="1">
            <a:off x="7314407" y="3888581"/>
            <a:ext cx="1066800" cy="1587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2042" name="TextBox 47"/>
          <p:cNvSpPr txBox="1">
            <a:spLocks noChangeArrowheads="1"/>
          </p:cNvSpPr>
          <p:nvPr/>
        </p:nvSpPr>
        <p:spPr bwMode="auto">
          <a:xfrm rot="-5400000">
            <a:off x="7166769" y="3666331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&lt;56:63&gt;</a:t>
            </a:r>
          </a:p>
        </p:txBody>
      </p:sp>
      <p:cxnSp>
        <p:nvCxnSpPr>
          <p:cNvPr id="49" name="Shape 9"/>
          <p:cNvCxnSpPr>
            <a:cxnSpLocks noChangeShapeType="1"/>
          </p:cNvCxnSpPr>
          <p:nvPr/>
        </p:nvCxnSpPr>
        <p:spPr bwMode="auto">
          <a:xfrm>
            <a:off x="4114800" y="4419600"/>
            <a:ext cx="3733800" cy="1588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" name="Shape 9"/>
          <p:cNvCxnSpPr>
            <a:cxnSpLocks noChangeShapeType="1"/>
          </p:cNvCxnSpPr>
          <p:nvPr/>
        </p:nvCxnSpPr>
        <p:spPr bwMode="auto">
          <a:xfrm rot="5400000" flipH="1" flipV="1">
            <a:off x="5333207" y="4955381"/>
            <a:ext cx="1066800" cy="1587"/>
          </a:xfrm>
          <a:prstGeom prst="bentConnector3">
            <a:avLst>
              <a:gd name="adj1" fmla="val 50000"/>
            </a:avLst>
          </a:prstGeom>
          <a:noFill/>
          <a:ln w="1016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2045" name="TextBox 50"/>
          <p:cNvSpPr txBox="1">
            <a:spLocks noChangeArrowheads="1"/>
          </p:cNvSpPr>
          <p:nvPr/>
        </p:nvSpPr>
        <p:spPr bwMode="auto">
          <a:xfrm>
            <a:off x="5867400" y="4803775"/>
            <a:ext cx="152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Data &lt;0:63&gt;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182688" y="5227638"/>
            <a:ext cx="381000" cy="304800"/>
          </a:xfrm>
          <a:prstGeom prst="rect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prstClr val="white"/>
                </a:solidFill>
                <a:latin typeface="Calibri"/>
              </a:rPr>
              <a:t>8B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189038" y="4845050"/>
            <a:ext cx="381000" cy="304800"/>
          </a:xfrm>
          <a:prstGeom prst="rect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prstClr val="white"/>
                </a:solidFill>
                <a:latin typeface="Calibri"/>
              </a:rPr>
              <a:t>8B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 rot="10800000" flipV="1">
            <a:off x="3505200" y="2819400"/>
            <a:ext cx="457200" cy="4286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049" name="TextBox 57"/>
          <p:cNvSpPr txBox="1">
            <a:spLocks noChangeArrowheads="1"/>
          </p:cNvSpPr>
          <p:nvPr/>
        </p:nvSpPr>
        <p:spPr bwMode="auto">
          <a:xfrm>
            <a:off x="3048000" y="2600325"/>
            <a:ext cx="45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FF0000"/>
                </a:solidFill>
                <a:latin typeface="Calibri" charset="0"/>
                <a:cs typeface="Arial" charset="0"/>
              </a:rPr>
              <a:t>Row 0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FF0000"/>
                </a:solidFill>
                <a:latin typeface="Calibri" charset="0"/>
                <a:cs typeface="Arial" charset="0"/>
              </a:rPr>
              <a:t>Col 1</a:t>
            </a:r>
          </a:p>
        </p:txBody>
      </p:sp>
      <p:sp>
        <p:nvSpPr>
          <p:cNvPr id="122050" name="TextBox 59"/>
          <p:cNvSpPr txBox="1">
            <a:spLocks noChangeArrowheads="1"/>
          </p:cNvSpPr>
          <p:nvPr/>
        </p:nvSpPr>
        <p:spPr bwMode="auto">
          <a:xfrm>
            <a:off x="6096000" y="2311400"/>
            <a:ext cx="76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. . .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638800" y="5486400"/>
            <a:ext cx="457200" cy="304800"/>
          </a:xfrm>
          <a:prstGeom prst="rect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prstClr val="white"/>
                </a:solidFill>
                <a:latin typeface="Calibri"/>
              </a:rPr>
              <a:t>8B</a:t>
            </a:r>
          </a:p>
        </p:txBody>
      </p:sp>
    </p:spTree>
    <p:extLst>
      <p:ext uri="{BB962C8B-B14F-4D97-AF65-F5344CB8AC3E}">
        <p14:creationId xmlns:p14="http://schemas.microsoft.com/office/powerpoint/2010/main" val="3965187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Example: Transferring a cache block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2133600"/>
            <a:ext cx="457200" cy="3429000"/>
          </a:xfrm>
          <a:prstGeom prst="rect">
            <a:avLst/>
          </a:prstGeom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2883" name="TextBox 4"/>
          <p:cNvSpPr txBox="1">
            <a:spLocks noChangeArrowheads="1"/>
          </p:cNvSpPr>
          <p:nvPr/>
        </p:nvSpPr>
        <p:spPr bwMode="auto">
          <a:xfrm>
            <a:off x="152400" y="1981200"/>
            <a:ext cx="914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8064A2"/>
                </a:solidFill>
                <a:latin typeface="Calibri" charset="0"/>
                <a:cs typeface="Arial" charset="0"/>
              </a:rPr>
              <a:t>0xFFFF…F</a:t>
            </a:r>
          </a:p>
        </p:txBody>
      </p:sp>
      <p:sp>
        <p:nvSpPr>
          <p:cNvPr id="122884" name="TextBox 5"/>
          <p:cNvSpPr txBox="1">
            <a:spLocks noChangeArrowheads="1"/>
          </p:cNvSpPr>
          <p:nvPr/>
        </p:nvSpPr>
        <p:spPr bwMode="auto">
          <a:xfrm>
            <a:off x="152400" y="5376863"/>
            <a:ext cx="9144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8064A2"/>
                </a:solidFill>
                <a:latin typeface="Calibri" charset="0"/>
                <a:cs typeface="Arial" charset="0"/>
              </a:rPr>
              <a:t>0x00</a:t>
            </a:r>
          </a:p>
        </p:txBody>
      </p:sp>
      <p:sp>
        <p:nvSpPr>
          <p:cNvPr id="122885" name="TextBox 6"/>
          <p:cNvSpPr txBox="1">
            <a:spLocks noChangeArrowheads="1"/>
          </p:cNvSpPr>
          <p:nvPr/>
        </p:nvSpPr>
        <p:spPr bwMode="auto">
          <a:xfrm>
            <a:off x="152400" y="4267200"/>
            <a:ext cx="914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8064A2"/>
                </a:solidFill>
                <a:latin typeface="Calibri" charset="0"/>
                <a:cs typeface="Arial" charset="0"/>
              </a:rPr>
              <a:t>0x40</a:t>
            </a:r>
          </a:p>
        </p:txBody>
      </p:sp>
      <p:sp>
        <p:nvSpPr>
          <p:cNvPr id="122886" name="TextBox 7"/>
          <p:cNvSpPr txBox="1">
            <a:spLocks noChangeArrowheads="1"/>
          </p:cNvSpPr>
          <p:nvPr/>
        </p:nvSpPr>
        <p:spPr bwMode="auto">
          <a:xfrm rot="-5400000">
            <a:off x="292100" y="3060700"/>
            <a:ext cx="76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8064A2"/>
                </a:solidFill>
                <a:latin typeface="Calibri" charset="0"/>
                <a:cs typeface="Arial" charset="0"/>
              </a:rPr>
              <a:t>...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1181101" y="4991100"/>
            <a:ext cx="1141412" cy="1587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143000" y="4419600"/>
            <a:ext cx="457200" cy="1143000"/>
          </a:xfrm>
          <a:prstGeom prst="rect">
            <a:avLst/>
          </a:prstGeom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2889" name="TextBox 14"/>
          <p:cNvSpPr txBox="1">
            <a:spLocks noChangeArrowheads="1"/>
          </p:cNvSpPr>
          <p:nvPr/>
        </p:nvSpPr>
        <p:spPr bwMode="auto">
          <a:xfrm>
            <a:off x="1752600" y="4724400"/>
            <a:ext cx="1143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64B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cache block</a:t>
            </a:r>
          </a:p>
        </p:txBody>
      </p:sp>
      <p:sp>
        <p:nvSpPr>
          <p:cNvPr id="122890" name="TextBox 15"/>
          <p:cNvSpPr txBox="1">
            <a:spLocks noChangeArrowheads="1"/>
          </p:cNvSpPr>
          <p:nvPr/>
        </p:nvSpPr>
        <p:spPr bwMode="auto">
          <a:xfrm>
            <a:off x="304800" y="1447800"/>
            <a:ext cx="2133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Physical memory space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581400" y="2212975"/>
            <a:ext cx="4724400" cy="979488"/>
          </a:xfrm>
          <a:prstGeom prst="rect">
            <a:avLst/>
          </a:prstGeom>
          <a:solidFill>
            <a:schemeClr val="accent6">
              <a:alpha val="40000"/>
            </a:schemeClr>
          </a:solidFill>
          <a:ln w="25400">
            <a:solidFill>
              <a:schemeClr val="accent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2892" name="TextBox 69"/>
          <p:cNvSpPr txBox="1">
            <a:spLocks noChangeArrowheads="1"/>
          </p:cNvSpPr>
          <p:nvPr/>
        </p:nvSpPr>
        <p:spPr bwMode="auto">
          <a:xfrm>
            <a:off x="5715000" y="1843088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F79646"/>
                </a:solidFill>
                <a:latin typeface="Calibri" charset="0"/>
                <a:cs typeface="Arial" charset="0"/>
              </a:rPr>
              <a:t>Rank 0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3860800" y="23907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3784600" y="24923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accent5"/>
                        </a:solidFill>
                      </a:endParaRPr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accent5"/>
                        </a:solidFill>
                      </a:endParaRPr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accent5"/>
                        </a:solidFill>
                      </a:endParaRPr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>
                        <a:solidFill>
                          <a:schemeClr val="accent5"/>
                        </a:solidFill>
                      </a:endParaRPr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7518400" y="23907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7442200" y="24923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851400" y="23907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4775200" y="2492375"/>
          <a:ext cx="558800" cy="558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9700"/>
                <a:gridCol w="139700"/>
                <a:gridCol w="139700"/>
                <a:gridCol w="139700"/>
              </a:tblGrid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 marL="0" mar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0" marR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37" name="Rectangle 36"/>
          <p:cNvSpPr/>
          <p:nvPr/>
        </p:nvSpPr>
        <p:spPr>
          <a:xfrm>
            <a:off x="3733800" y="2060575"/>
            <a:ext cx="762000" cy="1295400"/>
          </a:xfrm>
          <a:prstGeom prst="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724400" y="2060575"/>
            <a:ext cx="762000" cy="1295400"/>
          </a:xfrm>
          <a:prstGeom prst="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391400" y="2060575"/>
            <a:ext cx="762000" cy="1295400"/>
          </a:xfrm>
          <a:prstGeom prst="rect">
            <a:avLst/>
          </a:prstGeom>
          <a:noFill/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3058" name="TextBox 39"/>
          <p:cNvSpPr txBox="1">
            <a:spLocks noChangeArrowheads="1"/>
          </p:cNvSpPr>
          <p:nvPr/>
        </p:nvSpPr>
        <p:spPr bwMode="auto">
          <a:xfrm>
            <a:off x="3733800" y="1755775"/>
            <a:ext cx="76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Chip 0</a:t>
            </a:r>
          </a:p>
        </p:txBody>
      </p:sp>
      <p:sp>
        <p:nvSpPr>
          <p:cNvPr id="123059" name="TextBox 40"/>
          <p:cNvSpPr txBox="1">
            <a:spLocks noChangeArrowheads="1"/>
          </p:cNvSpPr>
          <p:nvPr/>
        </p:nvSpPr>
        <p:spPr bwMode="auto">
          <a:xfrm>
            <a:off x="4724400" y="1752600"/>
            <a:ext cx="76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Chip 1</a:t>
            </a:r>
          </a:p>
        </p:txBody>
      </p:sp>
      <p:sp>
        <p:nvSpPr>
          <p:cNvPr id="123060" name="TextBox 41"/>
          <p:cNvSpPr txBox="1">
            <a:spLocks noChangeArrowheads="1"/>
          </p:cNvSpPr>
          <p:nvPr/>
        </p:nvSpPr>
        <p:spPr bwMode="auto">
          <a:xfrm>
            <a:off x="7391400" y="1755775"/>
            <a:ext cx="76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Chip 7</a:t>
            </a:r>
          </a:p>
        </p:txBody>
      </p:sp>
      <p:cxnSp>
        <p:nvCxnSpPr>
          <p:cNvPr id="43" name="Shape 9"/>
          <p:cNvCxnSpPr>
            <a:cxnSpLocks noChangeShapeType="1"/>
          </p:cNvCxnSpPr>
          <p:nvPr/>
        </p:nvCxnSpPr>
        <p:spPr bwMode="auto">
          <a:xfrm rot="5400000" flipH="1" flipV="1">
            <a:off x="3571082" y="3888581"/>
            <a:ext cx="1066800" cy="1587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062" name="TextBox 43"/>
          <p:cNvSpPr txBox="1">
            <a:spLocks noChangeArrowheads="1"/>
          </p:cNvSpPr>
          <p:nvPr/>
        </p:nvSpPr>
        <p:spPr bwMode="auto">
          <a:xfrm rot="-5400000">
            <a:off x="3423444" y="3666331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&lt;0:7&gt;</a:t>
            </a:r>
          </a:p>
        </p:txBody>
      </p:sp>
      <p:cxnSp>
        <p:nvCxnSpPr>
          <p:cNvPr id="45" name="Shape 9"/>
          <p:cNvCxnSpPr>
            <a:cxnSpLocks noChangeShapeType="1"/>
          </p:cNvCxnSpPr>
          <p:nvPr/>
        </p:nvCxnSpPr>
        <p:spPr bwMode="auto">
          <a:xfrm rot="5400000" flipH="1" flipV="1">
            <a:off x="4571207" y="3888581"/>
            <a:ext cx="1066800" cy="1587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064" name="TextBox 45"/>
          <p:cNvSpPr txBox="1">
            <a:spLocks noChangeArrowheads="1"/>
          </p:cNvSpPr>
          <p:nvPr/>
        </p:nvSpPr>
        <p:spPr bwMode="auto">
          <a:xfrm rot="-5400000">
            <a:off x="4423569" y="3666331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&lt;8:15&gt;</a:t>
            </a:r>
          </a:p>
        </p:txBody>
      </p:sp>
      <p:cxnSp>
        <p:nvCxnSpPr>
          <p:cNvPr id="47" name="Shape 9"/>
          <p:cNvCxnSpPr>
            <a:cxnSpLocks noChangeShapeType="1"/>
          </p:cNvCxnSpPr>
          <p:nvPr/>
        </p:nvCxnSpPr>
        <p:spPr bwMode="auto">
          <a:xfrm rot="5400000" flipH="1" flipV="1">
            <a:off x="7314407" y="3888581"/>
            <a:ext cx="1066800" cy="1587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066" name="TextBox 47"/>
          <p:cNvSpPr txBox="1">
            <a:spLocks noChangeArrowheads="1"/>
          </p:cNvSpPr>
          <p:nvPr/>
        </p:nvSpPr>
        <p:spPr bwMode="auto">
          <a:xfrm rot="-5400000">
            <a:off x="7166769" y="3666331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&lt;56:63&gt;</a:t>
            </a:r>
          </a:p>
        </p:txBody>
      </p:sp>
      <p:cxnSp>
        <p:nvCxnSpPr>
          <p:cNvPr id="49" name="Shape 9"/>
          <p:cNvCxnSpPr>
            <a:cxnSpLocks noChangeShapeType="1"/>
          </p:cNvCxnSpPr>
          <p:nvPr/>
        </p:nvCxnSpPr>
        <p:spPr bwMode="auto">
          <a:xfrm>
            <a:off x="4114800" y="4419600"/>
            <a:ext cx="3733800" cy="1588"/>
          </a:xfrm>
          <a:prstGeom prst="bentConnector3">
            <a:avLst>
              <a:gd name="adj1" fmla="val 50000"/>
            </a:avLst>
          </a:prstGeom>
          <a:noFill/>
          <a:ln w="50800">
            <a:solidFill>
              <a:schemeClr val="accent2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" name="Shape 9"/>
          <p:cNvCxnSpPr>
            <a:cxnSpLocks noChangeShapeType="1"/>
          </p:cNvCxnSpPr>
          <p:nvPr/>
        </p:nvCxnSpPr>
        <p:spPr bwMode="auto">
          <a:xfrm rot="5400000" flipH="1" flipV="1">
            <a:off x="5333207" y="4955381"/>
            <a:ext cx="1066800" cy="1587"/>
          </a:xfrm>
          <a:prstGeom prst="bentConnector3">
            <a:avLst>
              <a:gd name="adj1" fmla="val 50000"/>
            </a:avLst>
          </a:prstGeom>
          <a:noFill/>
          <a:ln w="1016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069" name="TextBox 50"/>
          <p:cNvSpPr txBox="1">
            <a:spLocks noChangeArrowheads="1"/>
          </p:cNvSpPr>
          <p:nvPr/>
        </p:nvSpPr>
        <p:spPr bwMode="auto">
          <a:xfrm>
            <a:off x="5867400" y="4803775"/>
            <a:ext cx="152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C0504D"/>
                </a:solidFill>
                <a:latin typeface="Calibri" charset="0"/>
                <a:cs typeface="Arial" charset="0"/>
              </a:rPr>
              <a:t>Data &lt;0:63&gt;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182688" y="5227638"/>
            <a:ext cx="381000" cy="304800"/>
          </a:xfrm>
          <a:prstGeom prst="rect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prstClr val="white"/>
                </a:solidFill>
                <a:latin typeface="Calibri"/>
              </a:rPr>
              <a:t>8B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189038" y="4845050"/>
            <a:ext cx="381000" cy="304800"/>
          </a:xfrm>
          <a:prstGeom prst="rect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prstClr val="white"/>
                </a:solidFill>
                <a:latin typeface="Calibri"/>
              </a:rPr>
              <a:t>8B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 rot="10800000" flipV="1">
            <a:off x="3505200" y="2819400"/>
            <a:ext cx="457200" cy="4286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073" name="TextBox 57"/>
          <p:cNvSpPr txBox="1">
            <a:spLocks noChangeArrowheads="1"/>
          </p:cNvSpPr>
          <p:nvPr/>
        </p:nvSpPr>
        <p:spPr bwMode="auto">
          <a:xfrm>
            <a:off x="3048000" y="2600325"/>
            <a:ext cx="45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FF0000"/>
                </a:solidFill>
                <a:latin typeface="Calibri" charset="0"/>
                <a:cs typeface="Arial" charset="0"/>
              </a:rPr>
              <a:t>Row 0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FF0000"/>
                </a:solidFill>
                <a:latin typeface="Calibri" charset="0"/>
                <a:cs typeface="Arial" charset="0"/>
              </a:rPr>
              <a:t>Col 1</a:t>
            </a:r>
          </a:p>
        </p:txBody>
      </p:sp>
      <p:sp>
        <p:nvSpPr>
          <p:cNvPr id="123074" name="TextBox 58"/>
          <p:cNvSpPr txBox="1">
            <a:spLocks noChangeArrowheads="1"/>
          </p:cNvSpPr>
          <p:nvPr/>
        </p:nvSpPr>
        <p:spPr bwMode="auto">
          <a:xfrm>
            <a:off x="2133600" y="5638800"/>
            <a:ext cx="6705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FF0000"/>
                </a:solidFill>
                <a:latin typeface="Calibri" charset="0"/>
                <a:cs typeface="Arial" charset="0"/>
              </a:rPr>
              <a:t>A 64B cache block takes 8 I/O cycles to transfer.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800" b="1" smtClean="0">
              <a:solidFill>
                <a:srgbClr val="FF0000"/>
              </a:solidFill>
              <a:latin typeface="Calibri" charset="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smtClean="0">
                <a:solidFill>
                  <a:srgbClr val="FF0000"/>
                </a:solidFill>
                <a:latin typeface="Calibri" charset="0"/>
                <a:cs typeface="Arial" charset="0"/>
              </a:rPr>
              <a:t>During the process, 8 columns are read sequentially.</a:t>
            </a:r>
          </a:p>
        </p:txBody>
      </p:sp>
      <p:sp>
        <p:nvSpPr>
          <p:cNvPr id="123075" name="TextBox 53"/>
          <p:cNvSpPr txBox="1">
            <a:spLocks noChangeArrowheads="1"/>
          </p:cNvSpPr>
          <p:nvPr/>
        </p:nvSpPr>
        <p:spPr bwMode="auto">
          <a:xfrm>
            <a:off x="6096000" y="2311400"/>
            <a:ext cx="76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000000"/>
                </a:solidFill>
                <a:latin typeface="Calibri" charset="0"/>
                <a:cs typeface="Arial" charset="0"/>
              </a:rPr>
              <a:t>. . .</a:t>
            </a:r>
          </a:p>
        </p:txBody>
      </p:sp>
    </p:spTree>
    <p:extLst>
      <p:ext uri="{BB962C8B-B14F-4D97-AF65-F5344CB8AC3E}">
        <p14:creationId xmlns:p14="http://schemas.microsoft.com/office/powerpoint/2010/main" val="1914382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Garamond" charset="0"/>
              </a:rPr>
              <a:t>Latency Components: Basic DRAM Operation</a:t>
            </a:r>
          </a:p>
        </p:txBody>
      </p:sp>
      <p:sp>
        <p:nvSpPr>
          <p:cNvPr id="123906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dirty="0">
                <a:latin typeface="Tahoma" charset="0"/>
              </a:rPr>
              <a:t>CPU </a:t>
            </a:r>
            <a:r>
              <a:rPr lang="en-US" dirty="0">
                <a:latin typeface="Tahoma" charset="0"/>
                <a:cs typeface="Arial" charset="0"/>
              </a:rPr>
              <a:t>→ controller transfer time</a:t>
            </a:r>
          </a:p>
          <a:p>
            <a:r>
              <a:rPr lang="en-US" dirty="0">
                <a:latin typeface="Tahoma" charset="0"/>
                <a:cs typeface="Arial" charset="0"/>
              </a:rPr>
              <a:t>Controller latency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Arial" charset="0"/>
              </a:rPr>
              <a:t>Queuing &amp; scheduling delay at the controller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Arial" charset="0"/>
              </a:rPr>
              <a:t>Access converted to basic commands</a:t>
            </a:r>
          </a:p>
          <a:p>
            <a:r>
              <a:rPr lang="en-US" dirty="0">
                <a:latin typeface="Tahoma" charset="0"/>
                <a:cs typeface="Arial" charset="0"/>
              </a:rPr>
              <a:t>Controller → DRAM transfer time</a:t>
            </a:r>
          </a:p>
          <a:p>
            <a:r>
              <a:rPr lang="en-US" dirty="0">
                <a:latin typeface="Tahoma" charset="0"/>
                <a:cs typeface="Arial" charset="0"/>
              </a:rPr>
              <a:t>DRAM bank latency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Arial" charset="0"/>
              </a:rPr>
              <a:t>Simple </a:t>
            </a:r>
            <a:r>
              <a:rPr lang="en-US" dirty="0" smtClean="0">
                <a:latin typeface="Tahoma" charset="0"/>
                <a:ea typeface="ＭＳ Ｐゴシック" charset="0"/>
                <a:cs typeface="Arial" charset="0"/>
              </a:rPr>
              <a:t>CAS (column addres</a:t>
            </a:r>
            <a:r>
              <a:rPr lang="en-US" dirty="0" smtClean="0">
                <a:latin typeface="Tahoma" charset="0"/>
                <a:ea typeface="ＭＳ Ｐゴシック" charset="0"/>
                <a:cs typeface="Arial" charset="0"/>
              </a:rPr>
              <a:t>s strobe)</a:t>
            </a:r>
            <a:r>
              <a:rPr lang="en-US" dirty="0" smtClean="0">
                <a:latin typeface="Tahoma" charset="0"/>
                <a:ea typeface="ＭＳ Ｐゴシック" charset="0"/>
                <a:cs typeface="Arial" charset="0"/>
              </a:rPr>
              <a:t> </a:t>
            </a:r>
            <a:r>
              <a:rPr lang="en-US" dirty="0">
                <a:latin typeface="Tahoma" charset="0"/>
                <a:ea typeface="ＭＳ Ｐゴシック" charset="0"/>
                <a:cs typeface="Arial" charset="0"/>
              </a:rPr>
              <a:t>if row is </a:t>
            </a:r>
            <a:r>
              <a:rPr lang="ja-JP" altLang="en-US" dirty="0">
                <a:latin typeface="Tahoma" charset="0"/>
                <a:ea typeface="ＭＳ Ｐゴシック" charset="0"/>
                <a:cs typeface="Arial" charset="0"/>
              </a:rPr>
              <a:t>“</a:t>
            </a:r>
            <a:r>
              <a:rPr lang="en-US" altLang="ja-JP" dirty="0">
                <a:latin typeface="Tahoma" charset="0"/>
                <a:ea typeface="ＭＳ Ｐゴシック" charset="0"/>
                <a:cs typeface="Arial" charset="0"/>
              </a:rPr>
              <a:t>open</a:t>
            </a:r>
            <a:r>
              <a:rPr lang="ja-JP" altLang="en-US" dirty="0">
                <a:latin typeface="Tahoma" charset="0"/>
                <a:ea typeface="ＭＳ Ｐゴシック" charset="0"/>
                <a:cs typeface="Arial" charset="0"/>
              </a:rPr>
              <a:t>”</a:t>
            </a:r>
            <a:r>
              <a:rPr lang="en-US" altLang="ja-JP" dirty="0">
                <a:latin typeface="Tahoma" charset="0"/>
                <a:ea typeface="ＭＳ Ｐゴシック" charset="0"/>
                <a:cs typeface="Arial" charset="0"/>
              </a:rPr>
              <a:t> OR</a:t>
            </a:r>
          </a:p>
          <a:p>
            <a:pPr lvl="1"/>
            <a:r>
              <a:rPr lang="en-US" dirty="0" smtClean="0">
                <a:latin typeface="Tahoma" charset="0"/>
                <a:ea typeface="ＭＳ Ｐゴシック" charset="0"/>
                <a:cs typeface="Arial" charset="0"/>
              </a:rPr>
              <a:t>RAS (row address strobe) </a:t>
            </a:r>
            <a:r>
              <a:rPr lang="en-US" dirty="0">
                <a:latin typeface="Tahoma" charset="0"/>
                <a:ea typeface="ＭＳ Ｐゴシック" charset="0"/>
                <a:cs typeface="Arial" charset="0"/>
              </a:rPr>
              <a:t>+ CAS if array </a:t>
            </a:r>
            <a:r>
              <a:rPr lang="en-US" dirty="0" err="1">
                <a:latin typeface="Tahoma" charset="0"/>
                <a:ea typeface="ＭＳ Ｐゴシック" charset="0"/>
                <a:cs typeface="Arial" charset="0"/>
              </a:rPr>
              <a:t>precharged</a:t>
            </a:r>
            <a:r>
              <a:rPr lang="en-US" dirty="0">
                <a:latin typeface="Tahoma" charset="0"/>
                <a:ea typeface="ＭＳ Ｐゴシック" charset="0"/>
                <a:cs typeface="Arial" charset="0"/>
              </a:rPr>
              <a:t> OR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Arial" charset="0"/>
              </a:rPr>
              <a:t>PRE + RAS + CAS (worst case)</a:t>
            </a:r>
          </a:p>
          <a:p>
            <a:r>
              <a:rPr lang="en-US" dirty="0">
                <a:latin typeface="Tahoma" charset="0"/>
                <a:cs typeface="Arial" charset="0"/>
              </a:rPr>
              <a:t>DRAM → </a:t>
            </a:r>
            <a:r>
              <a:rPr lang="en-US" dirty="0">
                <a:latin typeface="Tahoma" charset="0"/>
                <a:cs typeface="Arial" charset="0"/>
              </a:rPr>
              <a:t>C</a:t>
            </a:r>
            <a:r>
              <a:rPr lang="en-US" dirty="0" smtClean="0">
                <a:latin typeface="Tahoma" charset="0"/>
                <a:cs typeface="Arial" charset="0"/>
              </a:rPr>
              <a:t>ontroller transfer time</a:t>
            </a:r>
          </a:p>
          <a:p>
            <a:pPr lvl="1"/>
            <a:r>
              <a:rPr lang="en-US" dirty="0" smtClean="0">
                <a:latin typeface="Tahoma" charset="0"/>
                <a:cs typeface="Arial" charset="0"/>
              </a:rPr>
              <a:t>Bus latency (BL)</a:t>
            </a:r>
            <a:endParaRPr lang="en-US" dirty="0" smtClean="0">
              <a:latin typeface="Tahoma" charset="0"/>
              <a:cs typeface="Arial" charset="0"/>
            </a:endParaRPr>
          </a:p>
          <a:p>
            <a:r>
              <a:rPr lang="en-US" dirty="0" smtClean="0">
                <a:latin typeface="Tahoma" charset="0"/>
                <a:cs typeface="Arial" charset="0"/>
              </a:rPr>
              <a:t>Controller to </a:t>
            </a:r>
            <a:r>
              <a:rPr lang="en-US" dirty="0" smtClean="0">
                <a:latin typeface="Tahoma" charset="0"/>
                <a:cs typeface="Arial" charset="0"/>
              </a:rPr>
              <a:t>CPU </a:t>
            </a:r>
            <a:r>
              <a:rPr lang="en-US" dirty="0">
                <a:latin typeface="Tahoma" charset="0"/>
                <a:cs typeface="Arial" charset="0"/>
              </a:rPr>
              <a:t>transfer </a:t>
            </a:r>
            <a:r>
              <a:rPr lang="en-US" dirty="0" smtClean="0">
                <a:latin typeface="Tahoma" charset="0"/>
                <a:cs typeface="Arial" charset="0"/>
              </a:rPr>
              <a:t>time</a:t>
            </a:r>
            <a:endParaRPr lang="en-US" dirty="0">
              <a:latin typeface="Tahoma" charset="0"/>
              <a:cs typeface="Arial" charset="0"/>
            </a:endParaRPr>
          </a:p>
          <a:p>
            <a:endParaRPr lang="en-US" dirty="0">
              <a:latin typeface="Tahoma" charset="0"/>
            </a:endParaRPr>
          </a:p>
        </p:txBody>
      </p:sp>
      <p:sp>
        <p:nvSpPr>
          <p:cNvPr id="12390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97499F2-3369-BD45-AA7D-5A83C601C8C8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78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6341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Title 1"/>
          <p:cNvSpPr>
            <a:spLocks noGrp="1"/>
          </p:cNvSpPr>
          <p:nvPr>
            <p:ph type="title"/>
          </p:nvPr>
        </p:nvSpPr>
        <p:spPr>
          <a:xfrm>
            <a:off x="300038" y="152400"/>
            <a:ext cx="8843962" cy="1066800"/>
          </a:xfrm>
        </p:spPr>
        <p:txBody>
          <a:bodyPr/>
          <a:lstStyle/>
          <a:p>
            <a:r>
              <a:rPr lang="en-US">
                <a:latin typeface="Garamond" charset="0"/>
              </a:rPr>
              <a:t>Multiple Banks (Interleaving) and Channels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>
                <a:latin typeface="Tahoma" charset="0"/>
              </a:rPr>
              <a:t>Multiple banks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Enable </a:t>
            </a:r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concurrent DRAM accesses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Bits in address determine which bank an address resides in</a:t>
            </a:r>
          </a:p>
          <a:p>
            <a:r>
              <a:rPr lang="en-US">
                <a:latin typeface="Tahoma" charset="0"/>
              </a:rPr>
              <a:t>Multiple independent channels serve the same purpose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But they are even better because they have </a:t>
            </a:r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separate data buses</a:t>
            </a:r>
          </a:p>
          <a:p>
            <a:pPr lvl="1"/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Increased bus bandwidth</a:t>
            </a:r>
          </a:p>
          <a:p>
            <a:pPr lvl="1"/>
            <a:endParaRPr lang="en-US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</a:rPr>
              <a:t>Enabling more concurrency requires reducing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Bank conflicts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Channel conflicts</a:t>
            </a:r>
          </a:p>
          <a:p>
            <a:r>
              <a:rPr lang="en-US">
                <a:latin typeface="Tahoma" charset="0"/>
              </a:rPr>
              <a:t>How to select/randomize bank/channel indices in address?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Lower order bits have more entropy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Randomizing hash functions (XOR of different address bits)</a:t>
            </a:r>
          </a:p>
          <a:p>
            <a:pPr lvl="1"/>
            <a:endParaRPr lang="en-US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2493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732C247-D2EF-E549-AC01-40D30E25CF17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79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24585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</a:rPr>
              <a:t>How Multiple </a:t>
            </a:r>
            <a:r>
              <a:rPr lang="en-US" dirty="0" smtClean="0">
                <a:latin typeface="Garamond" charset="0"/>
              </a:rPr>
              <a:t>Banks </a:t>
            </a:r>
            <a:r>
              <a:rPr lang="en-US" dirty="0">
                <a:latin typeface="Garamond" charset="0"/>
              </a:rPr>
              <a:t>Help</a:t>
            </a:r>
          </a:p>
        </p:txBody>
      </p:sp>
      <p:sp>
        <p:nvSpPr>
          <p:cNvPr id="125954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</a:endParaRPr>
          </a:p>
        </p:txBody>
      </p:sp>
      <p:sp>
        <p:nvSpPr>
          <p:cNvPr id="12595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B2B3E68-0FA9-C74F-BF96-14479F3E0AA2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80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2595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1212850"/>
            <a:ext cx="8580438" cy="500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47250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Address Mapping (Single Channel)</a:t>
            </a:r>
          </a:p>
        </p:txBody>
      </p:sp>
      <p:sp>
        <p:nvSpPr>
          <p:cNvPr id="128002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312370"/>
          </a:xfrm>
        </p:spPr>
        <p:txBody>
          <a:bodyPr/>
          <a:lstStyle/>
          <a:p>
            <a:r>
              <a:rPr lang="en-US" dirty="0">
                <a:latin typeface="Tahoma" charset="0"/>
              </a:rPr>
              <a:t>Single-channel system with 8-byte memory bus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2GB memory, 8 banks, 16K rows &amp; 2K columns per bank</a:t>
            </a:r>
          </a:p>
          <a:p>
            <a:endParaRPr lang="en-US" sz="1200" dirty="0" smtClean="0">
              <a:solidFill>
                <a:srgbClr val="0000FF"/>
              </a:solidFill>
              <a:latin typeface="Tahoma" charset="0"/>
            </a:endParaRPr>
          </a:p>
          <a:p>
            <a:r>
              <a:rPr lang="en-US" dirty="0" smtClean="0">
                <a:solidFill>
                  <a:srgbClr val="0000FF"/>
                </a:solidFill>
                <a:latin typeface="Tahoma" charset="0"/>
              </a:rPr>
              <a:t>Row </a:t>
            </a:r>
            <a:r>
              <a:rPr lang="en-US" dirty="0">
                <a:solidFill>
                  <a:srgbClr val="0000FF"/>
                </a:solidFill>
                <a:latin typeface="Tahoma" charset="0"/>
              </a:rPr>
              <a:t>interleaving</a:t>
            </a:r>
          </a:p>
          <a:p>
            <a:pPr lvl="1"/>
            <a:r>
              <a:rPr lang="en-US" sz="2000" dirty="0">
                <a:latin typeface="Tahoma" charset="0"/>
                <a:ea typeface="ＭＳ Ｐゴシック" charset="0"/>
              </a:rPr>
              <a:t>Consecutive rows of memory in consecutive </a:t>
            </a:r>
            <a:r>
              <a:rPr lang="en-US" sz="2000" dirty="0" smtClean="0">
                <a:latin typeface="Tahoma" charset="0"/>
                <a:ea typeface="ＭＳ Ｐゴシック" charset="0"/>
              </a:rPr>
              <a:t>banks</a:t>
            </a:r>
            <a:endParaRPr lang="en-US" sz="2000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 smtClean="0">
              <a:latin typeface="Tahoma" charset="0"/>
              <a:ea typeface="ＭＳ Ｐゴシック" charset="0"/>
            </a:endParaRPr>
          </a:p>
          <a:p>
            <a:pPr lvl="1"/>
            <a:r>
              <a:rPr lang="en-US" sz="2000" dirty="0" smtClean="0">
                <a:latin typeface="Tahoma" charset="0"/>
                <a:ea typeface="ＭＳ Ｐゴシック" charset="0"/>
              </a:rPr>
              <a:t>Accesses to consecutive cache blocks serviced in a pipelined manner</a:t>
            </a:r>
            <a:endParaRPr lang="en-US" sz="2000" dirty="0">
              <a:latin typeface="Tahoma" charset="0"/>
              <a:ea typeface="ＭＳ Ｐゴシック" charset="0"/>
            </a:endParaRPr>
          </a:p>
          <a:p>
            <a:endParaRPr lang="en-US" sz="1200" dirty="0" smtClean="0">
              <a:solidFill>
                <a:srgbClr val="0000FF"/>
              </a:solidFill>
              <a:latin typeface="Tahoma" charset="0"/>
            </a:endParaRPr>
          </a:p>
          <a:p>
            <a:r>
              <a:rPr lang="en-US" dirty="0" smtClean="0">
                <a:solidFill>
                  <a:srgbClr val="0000FF"/>
                </a:solidFill>
                <a:latin typeface="Tahoma" charset="0"/>
              </a:rPr>
              <a:t>Cache </a:t>
            </a:r>
            <a:r>
              <a:rPr lang="en-US" dirty="0">
                <a:solidFill>
                  <a:srgbClr val="0000FF"/>
                </a:solidFill>
                <a:latin typeface="Tahoma" charset="0"/>
              </a:rPr>
              <a:t>block interleaving</a:t>
            </a:r>
          </a:p>
          <a:p>
            <a:pPr marL="695325" lvl="2" indent="-342900"/>
            <a:r>
              <a:rPr lang="en-US" dirty="0">
                <a:latin typeface="Tahoma" charset="0"/>
                <a:ea typeface="ＭＳ Ｐゴシック" charset="0"/>
              </a:rPr>
              <a:t>Consecutive cache block addresses in consecutive banks</a:t>
            </a:r>
          </a:p>
          <a:p>
            <a:pPr marL="695325" lvl="2" indent="-342900"/>
            <a:r>
              <a:rPr lang="en-US" dirty="0">
                <a:latin typeface="Tahoma" charset="0"/>
                <a:ea typeface="ＭＳ Ｐゴシック" charset="0"/>
              </a:rPr>
              <a:t>64 byte cache blocks</a:t>
            </a:r>
          </a:p>
          <a:p>
            <a:pPr marL="695325" lvl="2" indent="-342900"/>
            <a:endParaRPr lang="en-US" dirty="0">
              <a:latin typeface="Tahoma" charset="0"/>
              <a:ea typeface="ＭＳ Ｐゴシック" charset="0"/>
            </a:endParaRPr>
          </a:p>
          <a:p>
            <a:pPr marL="352425" lvl="2" indent="0">
              <a:buNone/>
            </a:pPr>
            <a:endParaRPr lang="en-US" dirty="0">
              <a:latin typeface="Tahoma" charset="0"/>
              <a:ea typeface="ＭＳ Ｐゴシック" charset="0"/>
            </a:endParaRPr>
          </a:p>
          <a:p>
            <a:pPr marL="695325" lvl="2" indent="-342900"/>
            <a:r>
              <a:rPr lang="en-US" dirty="0">
                <a:latin typeface="Tahoma" charset="0"/>
                <a:ea typeface="ＭＳ Ｐゴシック" charset="0"/>
              </a:rPr>
              <a:t>Accesses to consecutive cache blocks can be serviced in parallel</a:t>
            </a:r>
          </a:p>
          <a:p>
            <a:endParaRPr lang="en-US" dirty="0">
              <a:solidFill>
                <a:srgbClr val="0000FF"/>
              </a:solidFill>
              <a:latin typeface="Tahoma" charset="0"/>
            </a:endParaRPr>
          </a:p>
        </p:txBody>
      </p:sp>
      <p:sp>
        <p:nvSpPr>
          <p:cNvPr id="12800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AB96288-5370-894B-BD4E-81EC56198141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81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sp>
        <p:nvSpPr>
          <p:cNvPr id="128004" name="TextBox 4"/>
          <p:cNvSpPr txBox="1">
            <a:spLocks noChangeArrowheads="1"/>
          </p:cNvSpPr>
          <p:nvPr/>
        </p:nvSpPr>
        <p:spPr bwMode="auto">
          <a:xfrm>
            <a:off x="4425950" y="3068960"/>
            <a:ext cx="2419350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Column (11 bits)</a:t>
            </a:r>
          </a:p>
        </p:txBody>
      </p:sp>
      <p:sp>
        <p:nvSpPr>
          <p:cNvPr id="128005" name="TextBox 5"/>
          <p:cNvSpPr txBox="1">
            <a:spLocks noChangeArrowheads="1"/>
          </p:cNvSpPr>
          <p:nvPr/>
        </p:nvSpPr>
        <p:spPr bwMode="auto">
          <a:xfrm>
            <a:off x="3205163" y="3068960"/>
            <a:ext cx="1220787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Bank (3 bits)</a:t>
            </a:r>
          </a:p>
        </p:txBody>
      </p:sp>
      <p:sp>
        <p:nvSpPr>
          <p:cNvPr id="128006" name="TextBox 6"/>
          <p:cNvSpPr txBox="1">
            <a:spLocks noChangeArrowheads="1"/>
          </p:cNvSpPr>
          <p:nvPr/>
        </p:nvSpPr>
        <p:spPr bwMode="auto">
          <a:xfrm>
            <a:off x="427038" y="3068960"/>
            <a:ext cx="2778125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Row (14 bits)</a:t>
            </a:r>
          </a:p>
        </p:txBody>
      </p:sp>
      <p:sp>
        <p:nvSpPr>
          <p:cNvPr id="128007" name="TextBox 7"/>
          <p:cNvSpPr txBox="1">
            <a:spLocks noChangeArrowheads="1"/>
          </p:cNvSpPr>
          <p:nvPr/>
        </p:nvSpPr>
        <p:spPr bwMode="auto">
          <a:xfrm>
            <a:off x="6845300" y="3068960"/>
            <a:ext cx="1666875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Byte in bus (3 bits)</a:t>
            </a:r>
          </a:p>
        </p:txBody>
      </p:sp>
      <p:sp>
        <p:nvSpPr>
          <p:cNvPr id="128008" name="TextBox 8"/>
          <p:cNvSpPr txBox="1">
            <a:spLocks noChangeArrowheads="1"/>
          </p:cNvSpPr>
          <p:nvPr/>
        </p:nvSpPr>
        <p:spPr bwMode="auto">
          <a:xfrm>
            <a:off x="5800725" y="5566817"/>
            <a:ext cx="1044575" cy="30638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Low Col. </a:t>
            </a:r>
          </a:p>
        </p:txBody>
      </p:sp>
      <p:sp>
        <p:nvSpPr>
          <p:cNvPr id="128009" name="TextBox 9"/>
          <p:cNvSpPr txBox="1">
            <a:spLocks noChangeArrowheads="1"/>
          </p:cNvSpPr>
          <p:nvPr/>
        </p:nvSpPr>
        <p:spPr bwMode="auto">
          <a:xfrm>
            <a:off x="3205163" y="5566817"/>
            <a:ext cx="1373187" cy="30638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High Column</a:t>
            </a:r>
          </a:p>
        </p:txBody>
      </p:sp>
      <p:sp>
        <p:nvSpPr>
          <p:cNvPr id="128010" name="TextBox 10"/>
          <p:cNvSpPr txBox="1">
            <a:spLocks noChangeArrowheads="1"/>
          </p:cNvSpPr>
          <p:nvPr/>
        </p:nvSpPr>
        <p:spPr bwMode="auto">
          <a:xfrm>
            <a:off x="427038" y="5566817"/>
            <a:ext cx="2778125" cy="30638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Row (14 bits)</a:t>
            </a:r>
          </a:p>
        </p:txBody>
      </p:sp>
      <p:sp>
        <p:nvSpPr>
          <p:cNvPr id="128011" name="TextBox 11"/>
          <p:cNvSpPr txBox="1">
            <a:spLocks noChangeArrowheads="1"/>
          </p:cNvSpPr>
          <p:nvPr/>
        </p:nvSpPr>
        <p:spPr bwMode="auto">
          <a:xfrm>
            <a:off x="6845300" y="5566817"/>
            <a:ext cx="1666875" cy="30638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Byte in bus (3 bits)</a:t>
            </a:r>
          </a:p>
        </p:txBody>
      </p:sp>
      <p:sp>
        <p:nvSpPr>
          <p:cNvPr id="128012" name="TextBox 12"/>
          <p:cNvSpPr txBox="1">
            <a:spLocks noChangeArrowheads="1"/>
          </p:cNvSpPr>
          <p:nvPr/>
        </p:nvSpPr>
        <p:spPr bwMode="auto">
          <a:xfrm>
            <a:off x="4578350" y="5566817"/>
            <a:ext cx="1222375" cy="30638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Bank (3 bits)</a:t>
            </a:r>
          </a:p>
        </p:txBody>
      </p:sp>
      <p:sp>
        <p:nvSpPr>
          <p:cNvPr id="128013" name="TextBox 13"/>
          <p:cNvSpPr txBox="1">
            <a:spLocks noChangeArrowheads="1"/>
          </p:cNvSpPr>
          <p:nvPr/>
        </p:nvSpPr>
        <p:spPr bwMode="auto">
          <a:xfrm>
            <a:off x="6040438" y="5873204"/>
            <a:ext cx="5524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srgbClr val="000000"/>
                </a:solidFill>
                <a:cs typeface="Arial" charset="0"/>
              </a:rPr>
              <a:t>3 bits</a:t>
            </a:r>
          </a:p>
        </p:txBody>
      </p:sp>
      <p:sp>
        <p:nvSpPr>
          <p:cNvPr id="128014" name="TextBox 14"/>
          <p:cNvSpPr txBox="1">
            <a:spLocks noChangeArrowheads="1"/>
          </p:cNvSpPr>
          <p:nvPr/>
        </p:nvSpPr>
        <p:spPr bwMode="auto">
          <a:xfrm>
            <a:off x="3673475" y="5887492"/>
            <a:ext cx="5524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srgbClr val="000000"/>
                </a:solidFill>
                <a:cs typeface="Arial" charset="0"/>
              </a:rPr>
              <a:t>8 bits</a:t>
            </a:r>
          </a:p>
        </p:txBody>
      </p:sp>
    </p:spTree>
    <p:extLst>
      <p:ext uri="{BB962C8B-B14F-4D97-AF65-F5344CB8AC3E}">
        <p14:creationId xmlns:p14="http://schemas.microsoft.com/office/powerpoint/2010/main" val="19643723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Bank Mapping Randomization</a:t>
            </a:r>
          </a:p>
        </p:txBody>
      </p:sp>
      <p:sp>
        <p:nvSpPr>
          <p:cNvPr id="129026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</a:rPr>
              <a:t>DRAM controller can randomize the address mapping to banks so that bank conflicts are less likely</a:t>
            </a:r>
          </a:p>
          <a:p>
            <a:endParaRPr lang="en-US">
              <a:latin typeface="Tahoma" charset="0"/>
            </a:endParaRPr>
          </a:p>
        </p:txBody>
      </p:sp>
      <p:sp>
        <p:nvSpPr>
          <p:cNvPr id="12902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4EAF876-2E5A-7F4B-B1F2-468F426D59C5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82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sp>
        <p:nvSpPr>
          <p:cNvPr id="129028" name="TextBox 4"/>
          <p:cNvSpPr txBox="1">
            <a:spLocks noChangeArrowheads="1"/>
          </p:cNvSpPr>
          <p:nvPr/>
        </p:nvSpPr>
        <p:spPr bwMode="auto">
          <a:xfrm>
            <a:off x="4425950" y="2384425"/>
            <a:ext cx="2419350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Column (11 bits)</a:t>
            </a:r>
          </a:p>
        </p:txBody>
      </p:sp>
      <p:sp>
        <p:nvSpPr>
          <p:cNvPr id="129029" name="TextBox 5"/>
          <p:cNvSpPr txBox="1">
            <a:spLocks noChangeArrowheads="1"/>
          </p:cNvSpPr>
          <p:nvPr/>
        </p:nvSpPr>
        <p:spPr bwMode="auto">
          <a:xfrm>
            <a:off x="3205163" y="2384425"/>
            <a:ext cx="1220787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3 bits</a:t>
            </a:r>
          </a:p>
        </p:txBody>
      </p:sp>
      <p:sp>
        <p:nvSpPr>
          <p:cNvPr id="129030" name="TextBox 6"/>
          <p:cNvSpPr txBox="1">
            <a:spLocks noChangeArrowheads="1"/>
          </p:cNvSpPr>
          <p:nvPr/>
        </p:nvSpPr>
        <p:spPr bwMode="auto">
          <a:xfrm>
            <a:off x="427038" y="2384425"/>
            <a:ext cx="2778125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400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29031" name="TextBox 7"/>
          <p:cNvSpPr txBox="1">
            <a:spLocks noChangeArrowheads="1"/>
          </p:cNvSpPr>
          <p:nvPr/>
        </p:nvSpPr>
        <p:spPr bwMode="auto">
          <a:xfrm>
            <a:off x="6845300" y="2384425"/>
            <a:ext cx="1666875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Byte in bus (3 bits)</a:t>
            </a:r>
          </a:p>
        </p:txBody>
      </p:sp>
      <p:cxnSp>
        <p:nvCxnSpPr>
          <p:cNvPr id="129032" name="Straight Connector 8"/>
          <p:cNvCxnSpPr>
            <a:cxnSpLocks noChangeShapeType="1"/>
          </p:cNvCxnSpPr>
          <p:nvPr/>
        </p:nvCxnSpPr>
        <p:spPr bwMode="auto">
          <a:xfrm rot="5400000">
            <a:off x="1477169" y="2539207"/>
            <a:ext cx="307975" cy="1587"/>
          </a:xfrm>
          <a:prstGeom prst="line">
            <a:avLst/>
          </a:prstGeom>
          <a:noFill/>
          <a:ln w="22225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9033" name="Straight Connector 9"/>
          <p:cNvCxnSpPr>
            <a:cxnSpLocks noChangeShapeType="1"/>
          </p:cNvCxnSpPr>
          <p:nvPr/>
        </p:nvCxnSpPr>
        <p:spPr bwMode="auto">
          <a:xfrm rot="5400000">
            <a:off x="2062956" y="2537619"/>
            <a:ext cx="307975" cy="1588"/>
          </a:xfrm>
          <a:prstGeom prst="line">
            <a:avLst/>
          </a:prstGeom>
          <a:noFill/>
          <a:ln w="22225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9034" name="Elbow Connector 10"/>
          <p:cNvCxnSpPr>
            <a:cxnSpLocks noChangeShapeType="1"/>
          </p:cNvCxnSpPr>
          <p:nvPr/>
        </p:nvCxnSpPr>
        <p:spPr bwMode="auto">
          <a:xfrm rot="16200000" flipH="1">
            <a:off x="1844675" y="2747963"/>
            <a:ext cx="742950" cy="6350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Snip Same Side Corner Rectangle 11"/>
          <p:cNvSpPr/>
          <p:nvPr/>
        </p:nvSpPr>
        <p:spPr bwMode="auto">
          <a:xfrm rot="10800000">
            <a:off x="2265363" y="3440113"/>
            <a:ext cx="887412" cy="512762"/>
          </a:xfrm>
          <a:prstGeom prst="snip2SameRect">
            <a:avLst/>
          </a:prstGeom>
          <a:solidFill>
            <a:srgbClr val="C0C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>
              <a:solidFill>
                <a:srgbClr val="000000"/>
              </a:solidFill>
              <a:latin typeface="Arial" pitchFamily="34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9036" name="TextBox 12"/>
          <p:cNvSpPr txBox="1">
            <a:spLocks noChangeArrowheads="1"/>
          </p:cNvSpPr>
          <p:nvPr/>
        </p:nvSpPr>
        <p:spPr bwMode="auto">
          <a:xfrm>
            <a:off x="2216150" y="3543300"/>
            <a:ext cx="9715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XOR</a:t>
            </a:r>
          </a:p>
        </p:txBody>
      </p:sp>
      <p:cxnSp>
        <p:nvCxnSpPr>
          <p:cNvPr id="129037" name="Straight Connector 13"/>
          <p:cNvCxnSpPr>
            <a:cxnSpLocks noChangeShapeType="1"/>
            <a:stCxn id="129029" idx="2"/>
          </p:cNvCxnSpPr>
          <p:nvPr/>
        </p:nvCxnSpPr>
        <p:spPr bwMode="auto">
          <a:xfrm rot="16200000" flipH="1">
            <a:off x="3636962" y="2871788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9038" name="Straight Connector 14"/>
          <p:cNvCxnSpPr>
            <a:cxnSpLocks noChangeShapeType="1"/>
          </p:cNvCxnSpPr>
          <p:nvPr/>
        </p:nvCxnSpPr>
        <p:spPr bwMode="auto">
          <a:xfrm rot="10800000">
            <a:off x="2914650" y="3051175"/>
            <a:ext cx="9017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9039" name="Straight Connector 15"/>
          <p:cNvCxnSpPr>
            <a:cxnSpLocks noChangeShapeType="1"/>
          </p:cNvCxnSpPr>
          <p:nvPr/>
        </p:nvCxnSpPr>
        <p:spPr bwMode="auto">
          <a:xfrm rot="16200000" flipH="1">
            <a:off x="2720181" y="3245644"/>
            <a:ext cx="3889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9040" name="Straight Arrow Connector 16"/>
          <p:cNvCxnSpPr>
            <a:cxnSpLocks noChangeShapeType="1"/>
            <a:stCxn id="12" idx="3"/>
          </p:cNvCxnSpPr>
          <p:nvPr/>
        </p:nvCxnSpPr>
        <p:spPr bwMode="auto">
          <a:xfrm rot="16200000" flipH="1">
            <a:off x="2586037" y="4075113"/>
            <a:ext cx="2444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9041" name="TextBox 17"/>
          <p:cNvSpPr txBox="1">
            <a:spLocks noChangeArrowheads="1"/>
          </p:cNvSpPr>
          <p:nvPr/>
        </p:nvSpPr>
        <p:spPr bwMode="auto">
          <a:xfrm>
            <a:off x="2098675" y="4313238"/>
            <a:ext cx="12207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Bank index (3 bits)</a:t>
            </a:r>
          </a:p>
        </p:txBody>
      </p:sp>
    </p:spTree>
    <p:extLst>
      <p:ext uri="{BB962C8B-B14F-4D97-AF65-F5344CB8AC3E}">
        <p14:creationId xmlns:p14="http://schemas.microsoft.com/office/powerpoint/2010/main" val="25007948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Address Mapping (Multiple Channels)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36650"/>
            <a:ext cx="8610600" cy="5192713"/>
          </a:xfrm>
        </p:spPr>
        <p:txBody>
          <a:bodyPr/>
          <a:lstStyle/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r>
              <a:rPr lang="en-US">
                <a:latin typeface="Tahoma" charset="0"/>
              </a:rPr>
              <a:t>Where are consecutive cache blocks?</a:t>
            </a:r>
          </a:p>
        </p:txBody>
      </p:sp>
      <p:sp>
        <p:nvSpPr>
          <p:cNvPr id="13005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59EEBF2-B904-6541-953F-2D2C45964927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83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sp>
        <p:nvSpPr>
          <p:cNvPr id="130052" name="TextBox 4"/>
          <p:cNvSpPr txBox="1">
            <a:spLocks noChangeArrowheads="1"/>
          </p:cNvSpPr>
          <p:nvPr/>
        </p:nvSpPr>
        <p:spPr bwMode="auto">
          <a:xfrm>
            <a:off x="4556125" y="1001713"/>
            <a:ext cx="2419350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Column (11 bits)</a:t>
            </a:r>
          </a:p>
        </p:txBody>
      </p:sp>
      <p:sp>
        <p:nvSpPr>
          <p:cNvPr id="130053" name="TextBox 5"/>
          <p:cNvSpPr txBox="1">
            <a:spLocks noChangeArrowheads="1"/>
          </p:cNvSpPr>
          <p:nvPr/>
        </p:nvSpPr>
        <p:spPr bwMode="auto">
          <a:xfrm>
            <a:off x="3333750" y="1001713"/>
            <a:ext cx="1222375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Bank (3 bits)</a:t>
            </a:r>
          </a:p>
        </p:txBody>
      </p:sp>
      <p:sp>
        <p:nvSpPr>
          <p:cNvPr id="130054" name="TextBox 6"/>
          <p:cNvSpPr txBox="1">
            <a:spLocks noChangeArrowheads="1"/>
          </p:cNvSpPr>
          <p:nvPr/>
        </p:nvSpPr>
        <p:spPr bwMode="auto">
          <a:xfrm>
            <a:off x="557213" y="1001713"/>
            <a:ext cx="2776537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Row (14 bits)</a:t>
            </a:r>
          </a:p>
        </p:txBody>
      </p:sp>
      <p:sp>
        <p:nvSpPr>
          <p:cNvPr id="130055" name="TextBox 7"/>
          <p:cNvSpPr txBox="1">
            <a:spLocks noChangeArrowheads="1"/>
          </p:cNvSpPr>
          <p:nvPr/>
        </p:nvSpPr>
        <p:spPr bwMode="auto">
          <a:xfrm>
            <a:off x="6975475" y="1001713"/>
            <a:ext cx="1665288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Byte in bus (3 bits)</a:t>
            </a:r>
          </a:p>
        </p:txBody>
      </p:sp>
      <p:sp>
        <p:nvSpPr>
          <p:cNvPr id="130056" name="TextBox 12"/>
          <p:cNvSpPr txBox="1">
            <a:spLocks noChangeArrowheads="1"/>
          </p:cNvSpPr>
          <p:nvPr/>
        </p:nvSpPr>
        <p:spPr bwMode="auto">
          <a:xfrm>
            <a:off x="333375" y="1001713"/>
            <a:ext cx="223838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C</a:t>
            </a:r>
          </a:p>
        </p:txBody>
      </p:sp>
      <p:sp>
        <p:nvSpPr>
          <p:cNvPr id="130057" name="TextBox 13"/>
          <p:cNvSpPr txBox="1">
            <a:spLocks noChangeArrowheads="1"/>
          </p:cNvSpPr>
          <p:nvPr/>
        </p:nvSpPr>
        <p:spPr bwMode="auto">
          <a:xfrm>
            <a:off x="4556125" y="1498600"/>
            <a:ext cx="2419350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Column (11 bits)</a:t>
            </a:r>
          </a:p>
        </p:txBody>
      </p:sp>
      <p:sp>
        <p:nvSpPr>
          <p:cNvPr id="130058" name="TextBox 14"/>
          <p:cNvSpPr txBox="1">
            <a:spLocks noChangeArrowheads="1"/>
          </p:cNvSpPr>
          <p:nvPr/>
        </p:nvSpPr>
        <p:spPr bwMode="auto">
          <a:xfrm>
            <a:off x="3333750" y="1498600"/>
            <a:ext cx="1222375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Bank (3 bits)</a:t>
            </a:r>
          </a:p>
        </p:txBody>
      </p:sp>
      <p:sp>
        <p:nvSpPr>
          <p:cNvPr id="130059" name="TextBox 15"/>
          <p:cNvSpPr txBox="1">
            <a:spLocks noChangeArrowheads="1"/>
          </p:cNvSpPr>
          <p:nvPr/>
        </p:nvSpPr>
        <p:spPr bwMode="auto">
          <a:xfrm>
            <a:off x="333375" y="1498600"/>
            <a:ext cx="2776538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Row (14 bits)</a:t>
            </a:r>
          </a:p>
        </p:txBody>
      </p:sp>
      <p:sp>
        <p:nvSpPr>
          <p:cNvPr id="130060" name="TextBox 16"/>
          <p:cNvSpPr txBox="1">
            <a:spLocks noChangeArrowheads="1"/>
          </p:cNvSpPr>
          <p:nvPr/>
        </p:nvSpPr>
        <p:spPr bwMode="auto">
          <a:xfrm>
            <a:off x="6975475" y="1498600"/>
            <a:ext cx="1665288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Byte in bus (3 bits)</a:t>
            </a:r>
          </a:p>
        </p:txBody>
      </p:sp>
      <p:sp>
        <p:nvSpPr>
          <p:cNvPr id="130061" name="TextBox 17"/>
          <p:cNvSpPr txBox="1">
            <a:spLocks noChangeArrowheads="1"/>
          </p:cNvSpPr>
          <p:nvPr/>
        </p:nvSpPr>
        <p:spPr bwMode="auto">
          <a:xfrm>
            <a:off x="3109913" y="1498600"/>
            <a:ext cx="223837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C</a:t>
            </a:r>
          </a:p>
        </p:txBody>
      </p:sp>
      <p:sp>
        <p:nvSpPr>
          <p:cNvPr id="130062" name="TextBox 18"/>
          <p:cNvSpPr txBox="1">
            <a:spLocks noChangeArrowheads="1"/>
          </p:cNvSpPr>
          <p:nvPr/>
        </p:nvSpPr>
        <p:spPr bwMode="auto">
          <a:xfrm>
            <a:off x="4556125" y="1997075"/>
            <a:ext cx="2419350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Column (11 bits)</a:t>
            </a:r>
          </a:p>
        </p:txBody>
      </p:sp>
      <p:sp>
        <p:nvSpPr>
          <p:cNvPr id="130063" name="TextBox 19"/>
          <p:cNvSpPr txBox="1">
            <a:spLocks noChangeArrowheads="1"/>
          </p:cNvSpPr>
          <p:nvPr/>
        </p:nvSpPr>
        <p:spPr bwMode="auto">
          <a:xfrm>
            <a:off x="3109913" y="1997075"/>
            <a:ext cx="1222375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Bank (3 bits)</a:t>
            </a:r>
          </a:p>
        </p:txBody>
      </p:sp>
      <p:sp>
        <p:nvSpPr>
          <p:cNvPr id="130064" name="TextBox 20"/>
          <p:cNvSpPr txBox="1">
            <a:spLocks noChangeArrowheads="1"/>
          </p:cNvSpPr>
          <p:nvPr/>
        </p:nvSpPr>
        <p:spPr bwMode="auto">
          <a:xfrm>
            <a:off x="333375" y="1997075"/>
            <a:ext cx="2776538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Row (14 bits)</a:t>
            </a:r>
          </a:p>
        </p:txBody>
      </p:sp>
      <p:sp>
        <p:nvSpPr>
          <p:cNvPr id="130065" name="TextBox 21"/>
          <p:cNvSpPr txBox="1">
            <a:spLocks noChangeArrowheads="1"/>
          </p:cNvSpPr>
          <p:nvPr/>
        </p:nvSpPr>
        <p:spPr bwMode="auto">
          <a:xfrm>
            <a:off x="6975475" y="1997075"/>
            <a:ext cx="1665288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Byte in bus (3 bits)</a:t>
            </a:r>
          </a:p>
        </p:txBody>
      </p:sp>
      <p:sp>
        <p:nvSpPr>
          <p:cNvPr id="130066" name="TextBox 22"/>
          <p:cNvSpPr txBox="1">
            <a:spLocks noChangeArrowheads="1"/>
          </p:cNvSpPr>
          <p:nvPr/>
        </p:nvSpPr>
        <p:spPr bwMode="auto">
          <a:xfrm>
            <a:off x="4332288" y="1997075"/>
            <a:ext cx="223837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C</a:t>
            </a:r>
          </a:p>
        </p:txBody>
      </p:sp>
      <p:sp>
        <p:nvSpPr>
          <p:cNvPr id="130067" name="TextBox 23"/>
          <p:cNvSpPr txBox="1">
            <a:spLocks noChangeArrowheads="1"/>
          </p:cNvSpPr>
          <p:nvPr/>
        </p:nvSpPr>
        <p:spPr bwMode="auto">
          <a:xfrm>
            <a:off x="4332288" y="2457450"/>
            <a:ext cx="2419350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Column (11 bits)</a:t>
            </a:r>
          </a:p>
        </p:txBody>
      </p:sp>
      <p:sp>
        <p:nvSpPr>
          <p:cNvPr id="130068" name="TextBox 24"/>
          <p:cNvSpPr txBox="1">
            <a:spLocks noChangeArrowheads="1"/>
          </p:cNvSpPr>
          <p:nvPr/>
        </p:nvSpPr>
        <p:spPr bwMode="auto">
          <a:xfrm>
            <a:off x="3109913" y="2457450"/>
            <a:ext cx="1222375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Bank (3 bits)</a:t>
            </a:r>
          </a:p>
        </p:txBody>
      </p:sp>
      <p:sp>
        <p:nvSpPr>
          <p:cNvPr id="130069" name="TextBox 25"/>
          <p:cNvSpPr txBox="1">
            <a:spLocks noChangeArrowheads="1"/>
          </p:cNvSpPr>
          <p:nvPr/>
        </p:nvSpPr>
        <p:spPr bwMode="auto">
          <a:xfrm>
            <a:off x="333375" y="2457450"/>
            <a:ext cx="2776538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Row (14 bits)</a:t>
            </a:r>
          </a:p>
        </p:txBody>
      </p:sp>
      <p:sp>
        <p:nvSpPr>
          <p:cNvPr id="130070" name="TextBox 26"/>
          <p:cNvSpPr txBox="1">
            <a:spLocks noChangeArrowheads="1"/>
          </p:cNvSpPr>
          <p:nvPr/>
        </p:nvSpPr>
        <p:spPr bwMode="auto">
          <a:xfrm>
            <a:off x="6975475" y="2457450"/>
            <a:ext cx="1665288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Byte in bus (3 bits)</a:t>
            </a:r>
          </a:p>
        </p:txBody>
      </p:sp>
      <p:sp>
        <p:nvSpPr>
          <p:cNvPr id="130071" name="TextBox 27"/>
          <p:cNvSpPr txBox="1">
            <a:spLocks noChangeArrowheads="1"/>
          </p:cNvSpPr>
          <p:nvPr/>
        </p:nvSpPr>
        <p:spPr bwMode="auto">
          <a:xfrm>
            <a:off x="6751638" y="2457450"/>
            <a:ext cx="223837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C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929313" y="3443288"/>
            <a:ext cx="1046162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Low Col. 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3333750" y="3443288"/>
            <a:ext cx="1374775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High Column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557213" y="3443288"/>
            <a:ext cx="2776537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Row (14 bits)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975475" y="3443288"/>
            <a:ext cx="1665288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Byte in bus (3 bits)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4708525" y="3443288"/>
            <a:ext cx="1222375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Bank (3 bits)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6170613" y="3751263"/>
            <a:ext cx="5524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srgbClr val="000000"/>
                </a:solidFill>
                <a:cs typeface="Arial" charset="0"/>
              </a:rPr>
              <a:t>3 bits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3803650" y="3765550"/>
            <a:ext cx="5508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srgbClr val="000000"/>
                </a:solidFill>
                <a:cs typeface="Arial" charset="0"/>
              </a:rPr>
              <a:t>8 bits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333375" y="3443288"/>
            <a:ext cx="223838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C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5929313" y="4041775"/>
            <a:ext cx="1044575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Low Col. </a:t>
            </a: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3333750" y="4041775"/>
            <a:ext cx="1374775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High Column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333375" y="4041775"/>
            <a:ext cx="2776538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Row (14 bits)</a:t>
            </a: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6973888" y="4041775"/>
            <a:ext cx="1666875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Byte in bus (3 bits)</a:t>
            </a: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4708525" y="4041775"/>
            <a:ext cx="1220788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Bank (3 bits)</a:t>
            </a: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6170613" y="4349750"/>
            <a:ext cx="5508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srgbClr val="000000"/>
                </a:solidFill>
                <a:cs typeface="Arial" charset="0"/>
              </a:rPr>
              <a:t>3 bits</a:t>
            </a: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3802063" y="4364038"/>
            <a:ext cx="5524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srgbClr val="000000"/>
                </a:solidFill>
                <a:cs typeface="Arial" charset="0"/>
              </a:rPr>
              <a:t>8 bits</a:t>
            </a: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3109913" y="4041775"/>
            <a:ext cx="223837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C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5929313" y="4625975"/>
            <a:ext cx="1046162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Low Col. </a:t>
            </a: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3116263" y="4625975"/>
            <a:ext cx="1374775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High Column</a:t>
            </a: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333375" y="4625975"/>
            <a:ext cx="2778125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Row (14 bits)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6975475" y="4625975"/>
            <a:ext cx="1665288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Byte in bus (3 bits)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4708525" y="4625975"/>
            <a:ext cx="1222375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Bank (3 bits)</a:t>
            </a: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6170613" y="4933950"/>
            <a:ext cx="5524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srgbClr val="000000"/>
                </a:solidFill>
                <a:cs typeface="Arial" charset="0"/>
              </a:rPr>
              <a:t>3 bits</a:t>
            </a:r>
          </a:p>
        </p:txBody>
      </p:sp>
      <p:sp>
        <p:nvSpPr>
          <p:cNvPr id="51" name="TextBox 50"/>
          <p:cNvSpPr txBox="1">
            <a:spLocks noChangeArrowheads="1"/>
          </p:cNvSpPr>
          <p:nvPr/>
        </p:nvSpPr>
        <p:spPr bwMode="auto">
          <a:xfrm>
            <a:off x="3586163" y="4946650"/>
            <a:ext cx="5508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srgbClr val="000000"/>
                </a:solidFill>
                <a:cs typeface="Arial" charset="0"/>
              </a:rPr>
              <a:t>8 bits</a:t>
            </a:r>
          </a:p>
        </p:txBody>
      </p: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4484688" y="4625975"/>
            <a:ext cx="223837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C</a:t>
            </a:r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5929313" y="5224463"/>
            <a:ext cx="1046162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Low Col. </a:t>
            </a: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3116263" y="5224463"/>
            <a:ext cx="1374775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High Column</a:t>
            </a:r>
          </a:p>
        </p:txBody>
      </p: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333375" y="5224463"/>
            <a:ext cx="2778125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Row (14 bits)</a:t>
            </a:r>
          </a:p>
        </p:txBody>
      </p:sp>
      <p:sp>
        <p:nvSpPr>
          <p:cNvPr id="56" name="TextBox 55"/>
          <p:cNvSpPr txBox="1">
            <a:spLocks noChangeArrowheads="1"/>
          </p:cNvSpPr>
          <p:nvPr/>
        </p:nvSpPr>
        <p:spPr bwMode="auto">
          <a:xfrm>
            <a:off x="6975475" y="5224463"/>
            <a:ext cx="1665288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Byte in bus (3 bits)</a:t>
            </a:r>
          </a:p>
        </p:txBody>
      </p: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4484688" y="5224463"/>
            <a:ext cx="1220787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Bank (3 bits)</a:t>
            </a:r>
          </a:p>
        </p:txBody>
      </p:sp>
      <p:sp>
        <p:nvSpPr>
          <p:cNvPr id="58" name="TextBox 57"/>
          <p:cNvSpPr txBox="1">
            <a:spLocks noChangeArrowheads="1"/>
          </p:cNvSpPr>
          <p:nvPr/>
        </p:nvSpPr>
        <p:spPr bwMode="auto">
          <a:xfrm>
            <a:off x="6170613" y="5532438"/>
            <a:ext cx="5524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srgbClr val="000000"/>
                </a:solidFill>
                <a:cs typeface="Arial" charset="0"/>
              </a:rPr>
              <a:t>3 bits</a:t>
            </a:r>
          </a:p>
        </p:txBody>
      </p:sp>
      <p:sp>
        <p:nvSpPr>
          <p:cNvPr id="59" name="TextBox 58"/>
          <p:cNvSpPr txBox="1">
            <a:spLocks noChangeArrowheads="1"/>
          </p:cNvSpPr>
          <p:nvPr/>
        </p:nvSpPr>
        <p:spPr bwMode="auto">
          <a:xfrm>
            <a:off x="3586163" y="5545138"/>
            <a:ext cx="5508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srgbClr val="000000"/>
                </a:solidFill>
                <a:cs typeface="Arial" charset="0"/>
              </a:rPr>
              <a:t>8 bits</a:t>
            </a:r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5705475" y="5224463"/>
            <a:ext cx="223838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C</a:t>
            </a:r>
          </a:p>
        </p:txBody>
      </p:sp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5702300" y="5808663"/>
            <a:ext cx="1044575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Low Col. </a:t>
            </a:r>
          </a:p>
        </p:txBody>
      </p: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3108325" y="5808663"/>
            <a:ext cx="1374775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High Column</a:t>
            </a:r>
          </a:p>
        </p:txBody>
      </p:sp>
      <p:sp>
        <p:nvSpPr>
          <p:cNvPr id="63" name="TextBox 62"/>
          <p:cNvSpPr txBox="1">
            <a:spLocks noChangeArrowheads="1"/>
          </p:cNvSpPr>
          <p:nvPr/>
        </p:nvSpPr>
        <p:spPr bwMode="auto">
          <a:xfrm>
            <a:off x="327025" y="5808663"/>
            <a:ext cx="2776538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Row (14 bits)</a:t>
            </a:r>
          </a:p>
        </p:txBody>
      </p: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6967538" y="5808663"/>
            <a:ext cx="1666875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Byte in bus (3 bits)</a:t>
            </a:r>
          </a:p>
        </p:txBody>
      </p:sp>
      <p:sp>
        <p:nvSpPr>
          <p:cNvPr id="65" name="TextBox 64"/>
          <p:cNvSpPr txBox="1">
            <a:spLocks noChangeArrowheads="1"/>
          </p:cNvSpPr>
          <p:nvPr/>
        </p:nvSpPr>
        <p:spPr bwMode="auto">
          <a:xfrm>
            <a:off x="4476750" y="5808663"/>
            <a:ext cx="1222375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Bank (3 bits)</a:t>
            </a:r>
          </a:p>
        </p:txBody>
      </p:sp>
      <p:sp>
        <p:nvSpPr>
          <p:cNvPr id="66" name="TextBox 65"/>
          <p:cNvSpPr txBox="1">
            <a:spLocks noChangeArrowheads="1"/>
          </p:cNvSpPr>
          <p:nvPr/>
        </p:nvSpPr>
        <p:spPr bwMode="auto">
          <a:xfrm>
            <a:off x="5946775" y="6116638"/>
            <a:ext cx="5524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srgbClr val="000000"/>
                </a:solidFill>
                <a:cs typeface="Arial" charset="0"/>
              </a:rPr>
              <a:t>3 bits</a:t>
            </a:r>
          </a:p>
        </p:txBody>
      </p:sp>
      <p:sp>
        <p:nvSpPr>
          <p:cNvPr id="67" name="TextBox 66"/>
          <p:cNvSpPr txBox="1">
            <a:spLocks noChangeArrowheads="1"/>
          </p:cNvSpPr>
          <p:nvPr/>
        </p:nvSpPr>
        <p:spPr bwMode="auto">
          <a:xfrm>
            <a:off x="3578225" y="6130925"/>
            <a:ext cx="5524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smtClean="0">
                <a:solidFill>
                  <a:srgbClr val="000000"/>
                </a:solidFill>
                <a:cs typeface="Arial" charset="0"/>
              </a:rPr>
              <a:t>8 bits</a:t>
            </a:r>
          </a:p>
        </p:txBody>
      </p: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6757988" y="5808663"/>
            <a:ext cx="223837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9122000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/>
      <p:bldP spid="43" grpId="0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/>
      <p:bldP spid="51" grpId="0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/>
      <p:bldP spid="67" grpId="0"/>
      <p:bldP spid="68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>
                <a:latin typeface="Garamond" charset="0"/>
              </a:rPr>
              <a:t>Interaction with Virtual</a:t>
            </a:r>
            <a:r>
              <a:rPr lang="en-US" sz="3800">
                <a:latin typeface="Garamond" charset="0"/>
                <a:sym typeface="Wingdings" charset="0"/>
              </a:rPr>
              <a:t>Physical Mapping</a:t>
            </a:r>
            <a:endParaRPr lang="en-US" sz="3800">
              <a:latin typeface="Garamond" charset="0"/>
            </a:endParaRPr>
          </a:p>
        </p:txBody>
      </p:sp>
      <p:sp>
        <p:nvSpPr>
          <p:cNvPr id="131074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dirty="0">
                <a:latin typeface="Tahoma" charset="0"/>
              </a:rPr>
              <a:t>Operating System influences where an address maps to in DRAM</a:t>
            </a:r>
          </a:p>
          <a:p>
            <a:endParaRPr lang="en-US" dirty="0">
              <a:latin typeface="Tahoma" charset="0"/>
            </a:endParaRPr>
          </a:p>
          <a:p>
            <a:endParaRPr lang="en-US" dirty="0">
              <a:latin typeface="Tahoma" charset="0"/>
            </a:endParaRPr>
          </a:p>
          <a:p>
            <a:endParaRPr lang="en-US" dirty="0">
              <a:latin typeface="Tahoma" charset="0"/>
            </a:endParaRPr>
          </a:p>
          <a:p>
            <a:endParaRPr lang="en-US" dirty="0">
              <a:latin typeface="Tahoma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</a:rPr>
              <a:t>Operating system can </a:t>
            </a:r>
            <a:r>
              <a:rPr lang="en-US" dirty="0" smtClean="0">
                <a:solidFill>
                  <a:srgbClr val="0000FF"/>
                </a:solidFill>
                <a:latin typeface="Tahoma" charset="0"/>
              </a:rPr>
              <a:t>influence which </a:t>
            </a:r>
            <a:r>
              <a:rPr lang="en-US" dirty="0">
                <a:solidFill>
                  <a:srgbClr val="0000FF"/>
                </a:solidFill>
                <a:latin typeface="Tahoma" charset="0"/>
              </a:rPr>
              <a:t>bank/channel/rank a virtual page is mapped to. </a:t>
            </a:r>
          </a:p>
          <a:p>
            <a:r>
              <a:rPr lang="en-US" dirty="0">
                <a:latin typeface="Tahoma" charset="0"/>
              </a:rPr>
              <a:t>It can perform page coloring to </a:t>
            </a:r>
            <a:endParaRPr lang="en-US" dirty="0" smtClean="0">
              <a:latin typeface="Tahoma" charset="0"/>
            </a:endParaRPr>
          </a:p>
          <a:p>
            <a:pPr lvl="1"/>
            <a:r>
              <a:rPr lang="en-US" dirty="0">
                <a:latin typeface="Tahoma" charset="0"/>
              </a:rPr>
              <a:t>M</a:t>
            </a:r>
            <a:r>
              <a:rPr lang="en-US" dirty="0" smtClean="0">
                <a:latin typeface="Tahoma" charset="0"/>
              </a:rPr>
              <a:t>inimize </a:t>
            </a:r>
            <a:r>
              <a:rPr lang="en-US" dirty="0">
                <a:latin typeface="Tahoma" charset="0"/>
              </a:rPr>
              <a:t>bank </a:t>
            </a:r>
            <a:r>
              <a:rPr lang="en-US" dirty="0" smtClean="0">
                <a:latin typeface="Tahoma" charset="0"/>
              </a:rPr>
              <a:t>conflicts</a:t>
            </a:r>
          </a:p>
          <a:p>
            <a:pPr lvl="1"/>
            <a:r>
              <a:rPr lang="en-US" dirty="0">
                <a:latin typeface="Tahoma" charset="0"/>
              </a:rPr>
              <a:t>M</a:t>
            </a:r>
            <a:r>
              <a:rPr lang="en-US" dirty="0" smtClean="0">
                <a:latin typeface="Tahoma" charset="0"/>
              </a:rPr>
              <a:t>inimize </a:t>
            </a:r>
            <a:r>
              <a:rPr lang="en-US" dirty="0">
                <a:latin typeface="Tahoma" charset="0"/>
              </a:rPr>
              <a:t>inter-application </a:t>
            </a:r>
            <a:r>
              <a:rPr lang="en-US" dirty="0" smtClean="0">
                <a:latin typeface="Tahoma" charset="0"/>
              </a:rPr>
              <a:t>interference 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  <a:latin typeface="Tahoma" charset="0"/>
              </a:rPr>
              <a:t>[</a:t>
            </a:r>
            <a:r>
              <a:rPr lang="en-US" sz="1800" b="1" dirty="0" err="1" smtClean="0">
                <a:solidFill>
                  <a:schemeClr val="accent2">
                    <a:lumMod val="75000"/>
                  </a:schemeClr>
                </a:solidFill>
                <a:latin typeface="Tahoma" charset="0"/>
              </a:rPr>
              <a:t>Muralidhara</a:t>
            </a: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  <a:latin typeface="Tahoma" charset="0"/>
              </a:rPr>
              <a:t>+ MICRO’11]</a:t>
            </a:r>
            <a:endParaRPr lang="en-US" sz="1800" b="1" dirty="0">
              <a:solidFill>
                <a:schemeClr val="accent2">
                  <a:lumMod val="75000"/>
                </a:schemeClr>
              </a:solidFill>
              <a:latin typeface="Tahoma" charset="0"/>
            </a:endParaRPr>
          </a:p>
          <a:p>
            <a:endParaRPr lang="en-US" dirty="0">
              <a:latin typeface="Tahoma" charset="0"/>
            </a:endParaRPr>
          </a:p>
          <a:p>
            <a:endParaRPr lang="en-US" dirty="0">
              <a:latin typeface="Tahoma" charset="0"/>
            </a:endParaRPr>
          </a:p>
        </p:txBody>
      </p:sp>
      <p:sp>
        <p:nvSpPr>
          <p:cNvPr id="13107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39509F-4713-E34D-8700-D1CDB0E7BD74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84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sp>
        <p:nvSpPr>
          <p:cNvPr id="131076" name="TextBox 4"/>
          <p:cNvSpPr txBox="1">
            <a:spLocks noChangeArrowheads="1"/>
          </p:cNvSpPr>
          <p:nvPr/>
        </p:nvSpPr>
        <p:spPr bwMode="auto">
          <a:xfrm>
            <a:off x="4513263" y="2944813"/>
            <a:ext cx="2419350" cy="30638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Column (11 bits)</a:t>
            </a:r>
          </a:p>
        </p:txBody>
      </p:sp>
      <p:sp>
        <p:nvSpPr>
          <p:cNvPr id="131077" name="TextBox 5"/>
          <p:cNvSpPr txBox="1">
            <a:spLocks noChangeArrowheads="1"/>
          </p:cNvSpPr>
          <p:nvPr/>
        </p:nvSpPr>
        <p:spPr bwMode="auto">
          <a:xfrm>
            <a:off x="3290888" y="2944813"/>
            <a:ext cx="1222375" cy="30638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Bank (3 bits)</a:t>
            </a:r>
          </a:p>
        </p:txBody>
      </p:sp>
      <p:sp>
        <p:nvSpPr>
          <p:cNvPr id="131078" name="TextBox 6"/>
          <p:cNvSpPr txBox="1">
            <a:spLocks noChangeArrowheads="1"/>
          </p:cNvSpPr>
          <p:nvPr/>
        </p:nvSpPr>
        <p:spPr bwMode="auto">
          <a:xfrm>
            <a:off x="514350" y="2944813"/>
            <a:ext cx="2776538" cy="30638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Row (14 bits)</a:t>
            </a:r>
          </a:p>
        </p:txBody>
      </p:sp>
      <p:sp>
        <p:nvSpPr>
          <p:cNvPr id="131079" name="TextBox 7"/>
          <p:cNvSpPr txBox="1">
            <a:spLocks noChangeArrowheads="1"/>
          </p:cNvSpPr>
          <p:nvPr/>
        </p:nvSpPr>
        <p:spPr bwMode="auto">
          <a:xfrm>
            <a:off x="6932613" y="2944813"/>
            <a:ext cx="1665287" cy="30638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Byte in bus (3 bits)</a:t>
            </a:r>
          </a:p>
        </p:txBody>
      </p:sp>
      <p:sp>
        <p:nvSpPr>
          <p:cNvPr id="131080" name="TextBox 8"/>
          <p:cNvSpPr txBox="1">
            <a:spLocks noChangeArrowheads="1"/>
          </p:cNvSpPr>
          <p:nvPr/>
        </p:nvSpPr>
        <p:spPr bwMode="auto">
          <a:xfrm>
            <a:off x="5197475" y="2566988"/>
            <a:ext cx="3400425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Page offset (12 bits)</a:t>
            </a:r>
          </a:p>
        </p:txBody>
      </p:sp>
      <p:sp>
        <p:nvSpPr>
          <p:cNvPr id="131081" name="TextBox 9"/>
          <p:cNvSpPr txBox="1">
            <a:spLocks noChangeArrowheads="1"/>
          </p:cNvSpPr>
          <p:nvPr/>
        </p:nvSpPr>
        <p:spPr bwMode="auto">
          <a:xfrm>
            <a:off x="514350" y="2565400"/>
            <a:ext cx="4686300" cy="3079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Physical Frame number (19 bits)</a:t>
            </a:r>
          </a:p>
        </p:txBody>
      </p:sp>
      <p:sp>
        <p:nvSpPr>
          <p:cNvPr id="131082" name="TextBox 10"/>
          <p:cNvSpPr txBox="1">
            <a:spLocks noChangeArrowheads="1"/>
          </p:cNvSpPr>
          <p:nvPr/>
        </p:nvSpPr>
        <p:spPr bwMode="auto">
          <a:xfrm>
            <a:off x="5187950" y="1908175"/>
            <a:ext cx="3400425" cy="30638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Page offset (12 bits)</a:t>
            </a:r>
          </a:p>
        </p:txBody>
      </p:sp>
      <p:sp>
        <p:nvSpPr>
          <p:cNvPr id="131083" name="TextBox 11"/>
          <p:cNvSpPr txBox="1">
            <a:spLocks noChangeArrowheads="1"/>
          </p:cNvSpPr>
          <p:nvPr/>
        </p:nvSpPr>
        <p:spPr bwMode="auto">
          <a:xfrm>
            <a:off x="87313" y="1906588"/>
            <a:ext cx="5102225" cy="30638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srgbClr val="000000"/>
                </a:solidFill>
                <a:cs typeface="Arial" charset="0"/>
              </a:rPr>
              <a:t>Virtual Page number (52 bits)</a:t>
            </a:r>
          </a:p>
        </p:txBody>
      </p:sp>
      <p:cxnSp>
        <p:nvCxnSpPr>
          <p:cNvPr id="131084" name="Straight Arrow Connector 12"/>
          <p:cNvCxnSpPr>
            <a:cxnSpLocks noChangeShapeType="1"/>
          </p:cNvCxnSpPr>
          <p:nvPr/>
        </p:nvCxnSpPr>
        <p:spPr bwMode="auto">
          <a:xfrm rot="5400000">
            <a:off x="2620963" y="2389188"/>
            <a:ext cx="350837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1085" name="Straight Connector 13"/>
          <p:cNvCxnSpPr>
            <a:cxnSpLocks noChangeShapeType="1"/>
          </p:cNvCxnSpPr>
          <p:nvPr/>
        </p:nvCxnSpPr>
        <p:spPr bwMode="auto">
          <a:xfrm rot="5400000" flipH="1" flipV="1">
            <a:off x="3840957" y="2578894"/>
            <a:ext cx="134461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1086" name="Straight Connector 14"/>
          <p:cNvCxnSpPr>
            <a:cxnSpLocks noChangeShapeType="1"/>
          </p:cNvCxnSpPr>
          <p:nvPr/>
        </p:nvCxnSpPr>
        <p:spPr bwMode="auto">
          <a:xfrm rot="5400000" flipH="1" flipV="1">
            <a:off x="2617788" y="2566988"/>
            <a:ext cx="1346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1087" name="TextBox 15"/>
          <p:cNvSpPr txBox="1">
            <a:spLocks noChangeArrowheads="1"/>
          </p:cNvSpPr>
          <p:nvPr/>
        </p:nvSpPr>
        <p:spPr bwMode="auto">
          <a:xfrm>
            <a:off x="8688388" y="1893888"/>
            <a:ext cx="4746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  <a:cs typeface="Arial" charset="0"/>
              </a:rPr>
              <a:t>VA</a:t>
            </a:r>
          </a:p>
        </p:txBody>
      </p:sp>
      <p:sp>
        <p:nvSpPr>
          <p:cNvPr id="131088" name="TextBox 16"/>
          <p:cNvSpPr txBox="1">
            <a:spLocks noChangeArrowheads="1"/>
          </p:cNvSpPr>
          <p:nvPr/>
        </p:nvSpPr>
        <p:spPr bwMode="auto">
          <a:xfrm>
            <a:off x="8691563" y="2520950"/>
            <a:ext cx="476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  <a:cs typeface="Arial" charset="0"/>
              </a:rPr>
              <a:t>PA</a:t>
            </a:r>
          </a:p>
        </p:txBody>
      </p:sp>
      <p:sp>
        <p:nvSpPr>
          <p:cNvPr id="131089" name="TextBox 17"/>
          <p:cNvSpPr txBox="1">
            <a:spLocks noChangeArrowheads="1"/>
          </p:cNvSpPr>
          <p:nvPr/>
        </p:nvSpPr>
        <p:spPr bwMode="auto">
          <a:xfrm>
            <a:off x="8675688" y="2898775"/>
            <a:ext cx="4746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smtClean="0">
                <a:solidFill>
                  <a:srgbClr val="000000"/>
                </a:solidFill>
                <a:cs typeface="Arial" charset="0"/>
              </a:rPr>
              <a:t>PA</a:t>
            </a:r>
          </a:p>
        </p:txBody>
      </p:sp>
    </p:spTree>
    <p:extLst>
      <p:ext uri="{BB962C8B-B14F-4D97-AF65-F5344CB8AC3E}">
        <p14:creationId xmlns:p14="http://schemas.microsoft.com/office/powerpoint/2010/main" val="353879799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DRAM Refresh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</a:rPr>
              <a:t>DRAM capacitor charge leaks over time</a:t>
            </a:r>
          </a:p>
          <a:p>
            <a:r>
              <a:rPr lang="en-US">
                <a:latin typeface="Tahoma" charset="0"/>
              </a:rPr>
              <a:t>The memory controller needs to read each row periodically to restore the charge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Activate + precharge each row every N ms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Typical N = 64 ms</a:t>
            </a:r>
          </a:p>
          <a:p>
            <a:r>
              <a:rPr lang="en-US">
                <a:latin typeface="Tahoma" charset="0"/>
              </a:rPr>
              <a:t>Implications on performance?</a:t>
            </a:r>
          </a:p>
          <a:p>
            <a:pPr lvl="1"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</a:rPr>
              <a:t>-- DRAM bank unavailable while refreshed</a:t>
            </a:r>
          </a:p>
          <a:p>
            <a:pPr lvl="1"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</a:rPr>
              <a:t>-- Long pause times: If we refresh all rows in burst, every 64ms the DRAM will be unavailable until refresh ends</a:t>
            </a:r>
          </a:p>
          <a:p>
            <a:r>
              <a:rPr lang="en-US">
                <a:solidFill>
                  <a:srgbClr val="0000FF"/>
                </a:solidFill>
                <a:latin typeface="Tahoma" charset="0"/>
              </a:rPr>
              <a:t>Burst refresh</a:t>
            </a:r>
            <a:r>
              <a:rPr lang="en-US">
                <a:latin typeface="Tahoma" charset="0"/>
              </a:rPr>
              <a:t>: All rows refreshed immediately after one another</a:t>
            </a:r>
          </a:p>
          <a:p>
            <a:r>
              <a:rPr lang="en-US">
                <a:solidFill>
                  <a:srgbClr val="0000FF"/>
                </a:solidFill>
                <a:latin typeface="Tahoma" charset="0"/>
              </a:rPr>
              <a:t>Distributed refresh</a:t>
            </a:r>
            <a:r>
              <a:rPr lang="en-US">
                <a:latin typeface="Tahoma" charset="0"/>
              </a:rPr>
              <a:t>: Each row refreshed at a different time, at regular intervals</a:t>
            </a: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endParaRPr lang="en-US">
              <a:latin typeface="Tahoma" charset="0"/>
            </a:endParaRPr>
          </a:p>
        </p:txBody>
      </p:sp>
      <p:sp>
        <p:nvSpPr>
          <p:cNvPr id="10649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6825C47-2605-534C-9672-E99D798633E8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85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060847"/>
            <a:ext cx="2016224" cy="173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02118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DRAM Refresh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</a:rPr>
              <a:t>Distributed refresh eliminates long pause times</a:t>
            </a:r>
          </a:p>
          <a:p>
            <a:r>
              <a:rPr lang="en-US">
                <a:latin typeface="Tahoma" charset="0"/>
              </a:rPr>
              <a:t>How else we can reduce the effect of refresh on performance?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Can we reduce the number of refreshes?</a:t>
            </a:r>
          </a:p>
        </p:txBody>
      </p:sp>
      <p:sp>
        <p:nvSpPr>
          <p:cNvPr id="10752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8D9CBDF-83F9-D14C-B378-18EE874920BD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86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075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1336675"/>
            <a:ext cx="7572375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95713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807896" cy="5194300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 smtClean="0">
                <a:latin typeface="Tahoma" charset="0"/>
                <a:ea typeface="ＭＳ Ｐゴシック" charset="0"/>
              </a:rPr>
              <a:t>-</a:t>
            </a:r>
            <a:r>
              <a:rPr lang="en-US" sz="2200" dirty="0">
                <a:latin typeface="Tahoma" charset="0"/>
                <a:ea typeface="ＭＳ Ｐゴシック" charset="0"/>
              </a:rPr>
              <a:t>- </a:t>
            </a:r>
            <a:r>
              <a:rPr lang="en-US" sz="2200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Energy consumption</a:t>
            </a:r>
            <a:r>
              <a:rPr lang="en-US" sz="2200" dirty="0">
                <a:latin typeface="Tahoma" charset="0"/>
                <a:ea typeface="ＭＳ Ｐゴシック" charset="0"/>
              </a:rPr>
              <a:t>: Each refresh consumes </a:t>
            </a:r>
            <a:r>
              <a:rPr lang="en-US" sz="2200" dirty="0" smtClean="0">
                <a:latin typeface="Tahoma" charset="0"/>
                <a:ea typeface="ＭＳ Ｐゴシック" charset="0"/>
              </a:rPr>
              <a:t>energ</a:t>
            </a:r>
            <a:r>
              <a:rPr lang="en-US" sz="2200" dirty="0" smtClean="0">
                <a:latin typeface="Tahoma" charset="0"/>
              </a:rPr>
              <a:t>y</a:t>
            </a:r>
          </a:p>
          <a:p>
            <a:pPr marL="0" indent="0">
              <a:buNone/>
            </a:pPr>
            <a:r>
              <a:rPr lang="en-US" sz="2200" dirty="0" smtClean="0">
                <a:latin typeface="Tahoma" charset="0"/>
                <a:ea typeface="ＭＳ Ｐゴシック" charset="0"/>
              </a:rPr>
              <a:t>-</a:t>
            </a:r>
            <a:r>
              <a:rPr lang="en-US" sz="2200" dirty="0">
                <a:latin typeface="Tahoma" charset="0"/>
                <a:ea typeface="ＭＳ Ｐゴシック" charset="0"/>
              </a:rPr>
              <a:t>- </a:t>
            </a:r>
            <a:r>
              <a:rPr lang="en-US" sz="2200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Performance degradation</a:t>
            </a:r>
            <a:r>
              <a:rPr lang="en-US" sz="2200" dirty="0" smtClean="0">
                <a:latin typeface="Tahoma" charset="0"/>
                <a:ea typeface="ＭＳ Ｐゴシック" charset="0"/>
              </a:rPr>
              <a:t>: DRAM rank/bank </a:t>
            </a:r>
            <a:r>
              <a:rPr lang="en-US" sz="2200" dirty="0">
                <a:latin typeface="Tahoma" charset="0"/>
                <a:ea typeface="ＭＳ Ｐゴシック" charset="0"/>
              </a:rPr>
              <a:t>unavailable while </a:t>
            </a:r>
            <a:r>
              <a:rPr lang="en-US" sz="2200" dirty="0" smtClean="0">
                <a:latin typeface="Tahoma" charset="0"/>
                <a:ea typeface="ＭＳ Ｐゴシック" charset="0"/>
              </a:rPr>
              <a:t>refreshed</a:t>
            </a:r>
          </a:p>
          <a:p>
            <a:pPr marL="0" indent="0">
              <a:buNone/>
            </a:pPr>
            <a:r>
              <a:rPr lang="en-US" sz="2200" dirty="0" smtClean="0">
                <a:latin typeface="Tahoma" charset="0"/>
              </a:rPr>
              <a:t>-</a:t>
            </a:r>
            <a:r>
              <a:rPr lang="en-US" sz="2200" dirty="0">
                <a:latin typeface="Tahoma" charset="0"/>
              </a:rPr>
              <a:t>- </a:t>
            </a:r>
            <a:r>
              <a:rPr lang="en-US" sz="2200" dirty="0" smtClean="0">
                <a:solidFill>
                  <a:srgbClr val="0000FF"/>
                </a:solidFill>
                <a:latin typeface="Tahoma" charset="0"/>
              </a:rPr>
              <a:t>QoS/predictability impact</a:t>
            </a:r>
            <a:r>
              <a:rPr lang="en-US" sz="2200" dirty="0" smtClean="0">
                <a:latin typeface="Tahoma" charset="0"/>
              </a:rPr>
              <a:t>: (Long) pause times during </a:t>
            </a:r>
            <a:r>
              <a:rPr lang="en-US" sz="2200" dirty="0" smtClean="0">
                <a:latin typeface="Tahoma" charset="0"/>
              </a:rPr>
              <a:t>refresh</a:t>
            </a:r>
            <a:endParaRPr lang="en-US" sz="2200" dirty="0">
              <a:latin typeface="Tahoma" charset="0"/>
            </a:endParaRPr>
          </a:p>
          <a:p>
            <a:pPr marL="0" indent="0">
              <a:buNone/>
            </a:pPr>
            <a:r>
              <a:rPr lang="en-US" sz="2200" dirty="0" smtClean="0">
                <a:latin typeface="Tahoma" charset="0"/>
              </a:rPr>
              <a:t>-</a:t>
            </a:r>
            <a:r>
              <a:rPr lang="en-US" sz="2200" dirty="0" smtClean="0">
                <a:latin typeface="Tahoma" charset="0"/>
              </a:rPr>
              <a:t>- </a:t>
            </a:r>
            <a:r>
              <a:rPr lang="en-US" sz="2200" dirty="0">
                <a:solidFill>
                  <a:srgbClr val="0000FF"/>
                </a:solidFill>
                <a:latin typeface="Tahoma" charset="0"/>
              </a:rPr>
              <a:t>Refresh rate limits DRAM density scaling </a:t>
            </a:r>
          </a:p>
          <a:p>
            <a:pPr lvl="1">
              <a:buFont typeface="Wingdings" charset="0"/>
              <a:buNone/>
            </a:pPr>
            <a:endParaRPr lang="en-US" dirty="0">
              <a:latin typeface="Tahoma" charset="0"/>
            </a:endParaRPr>
          </a:p>
          <a:p>
            <a:endParaRPr lang="en-US" dirty="0">
              <a:latin typeface="Tahoma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endParaRPr lang="en-US" dirty="0">
              <a:latin typeface="Tahoma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01008"/>
            <a:ext cx="2808312" cy="2413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charset="0"/>
              </a:rPr>
              <a:t>Downsides of DRAM Refresh</a:t>
            </a:r>
            <a:endParaRPr lang="en-US" dirty="0">
              <a:latin typeface="Garamond" charset="0"/>
            </a:endParaRPr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494" indent="-28557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294" indent="-228458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99216" indent="-228458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6140" indent="-228458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3059" indent="-2284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69976" indent="-2284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6897" indent="-2284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3813" indent="-2284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AAABF4E-AD47-7B46-972B-7FE6F07FB6A2}" type="slidenum">
              <a:rPr lang="en-US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87</a:t>
            </a:fld>
            <a:endParaRPr lang="en-US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504" y="6021288"/>
            <a:ext cx="84969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>
                <a:latin typeface="Tahoma" charset="0"/>
                <a:ea typeface="ＭＳ Ｐゴシック" charset="0"/>
              </a:rPr>
              <a:t>Liu et al., “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RAIDR: Retention-aware Intelligent DRAM Refresh</a:t>
            </a:r>
            <a:r>
              <a:rPr lang="en-US" dirty="0">
                <a:latin typeface="Tahoma" charset="0"/>
                <a:ea typeface="ＭＳ Ｐゴシック" charset="0"/>
              </a:rPr>
              <a:t>,” ISCA 2012.</a:t>
            </a:r>
            <a:endParaRPr lang="en-US" dirty="0">
              <a:latin typeface="Tahoma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6928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66713" y="1768475"/>
            <a:ext cx="8428037" cy="822325"/>
          </a:xfrm>
        </p:spPr>
        <p:txBody>
          <a:bodyPr/>
          <a:lstStyle/>
          <a:p>
            <a:pPr algn="ctr" eaLnBrk="1" hangingPunct="1"/>
            <a:r>
              <a:rPr lang="en-US" sz="4000">
                <a:latin typeface="Garamond" charset="0"/>
              </a:rPr>
              <a:t>Memory Controllers</a:t>
            </a:r>
          </a:p>
        </p:txBody>
      </p:sp>
      <p:sp>
        <p:nvSpPr>
          <p:cNvPr id="89090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0678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DRAM versus Other Types of Memories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ahoma" charset="0"/>
              </a:rPr>
              <a:t>Long latency memories have similar characteristics that need to be controlled.</a:t>
            </a:r>
          </a:p>
          <a:p>
            <a:endParaRPr lang="en-US">
              <a:latin typeface="Tahoma" charset="0"/>
            </a:endParaRPr>
          </a:p>
          <a:p>
            <a:r>
              <a:rPr lang="en-US">
                <a:latin typeface="Tahoma" charset="0"/>
              </a:rPr>
              <a:t>The following discussion will use DRAM as an example, but many issues are similar in the design of controllers for other types of memories</a:t>
            </a:r>
          </a:p>
          <a:p>
            <a:pPr lvl="1"/>
            <a:r>
              <a:rPr lang="en-US">
                <a:latin typeface="Tahoma" charset="0"/>
              </a:rPr>
              <a:t>Flash memory</a:t>
            </a:r>
          </a:p>
          <a:p>
            <a:pPr lvl="1"/>
            <a:r>
              <a:rPr lang="en-US">
                <a:latin typeface="Tahoma" charset="0"/>
              </a:rPr>
              <a:t>Other emerging memory technologies</a:t>
            </a:r>
          </a:p>
          <a:p>
            <a:pPr lvl="2"/>
            <a:r>
              <a:rPr lang="en-US">
                <a:latin typeface="Tahoma" charset="0"/>
              </a:rPr>
              <a:t>Phase Change Memory</a:t>
            </a:r>
          </a:p>
          <a:p>
            <a:pPr lvl="2"/>
            <a:r>
              <a:rPr lang="en-US">
                <a:latin typeface="Tahoma" charset="0"/>
              </a:rPr>
              <a:t>Spin-Transfer Torque Magnetic Memory</a:t>
            </a:r>
          </a:p>
          <a:p>
            <a:pPr lvl="1"/>
            <a:endParaRPr lang="en-US">
              <a:latin typeface="Tahoma" charset="0"/>
            </a:endParaRPr>
          </a:p>
        </p:txBody>
      </p:sp>
      <p:sp>
        <p:nvSpPr>
          <p:cNvPr id="15257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F37FE32-E030-AB45-9B9A-18D79D9C767B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89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02384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DRAM Controller: Functions</a:t>
            </a:r>
          </a:p>
        </p:txBody>
      </p:sp>
      <p:sp>
        <p:nvSpPr>
          <p:cNvPr id="140290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solidFill>
                  <a:srgbClr val="0000FF"/>
                </a:solidFill>
                <a:latin typeface="Tahoma" charset="0"/>
              </a:rPr>
              <a:t>Ensure correct operation </a:t>
            </a:r>
            <a:r>
              <a:rPr lang="en-US">
                <a:latin typeface="Tahoma" charset="0"/>
              </a:rPr>
              <a:t>of DRAM (refresh and timing)</a:t>
            </a:r>
          </a:p>
          <a:p>
            <a:endParaRPr lang="en-US">
              <a:latin typeface="Tahoma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</a:rPr>
              <a:t>Service DRAM requests while obeying timing constraints of DRAM chips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Constraints: resource conflicts (bank, bus, channel), minimum write-to-read delays</a:t>
            </a:r>
          </a:p>
          <a:p>
            <a:pPr lvl="1"/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</a:rPr>
              <a:t>Translate requests to DRAM command sequences</a:t>
            </a:r>
          </a:p>
          <a:p>
            <a:endParaRPr lang="en-US">
              <a:solidFill>
                <a:srgbClr val="0033CC"/>
              </a:solidFill>
              <a:latin typeface="Tahoma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</a:rPr>
              <a:t>Buffer and schedule requests to improve performance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Reordering, row-buffer, bank, rank, bus management</a:t>
            </a:r>
          </a:p>
          <a:p>
            <a:endParaRPr lang="en-US">
              <a:latin typeface="Tahoma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</a:rPr>
              <a:t>Manage power consumption and thermals in DRAM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Turn on/off DRAM chips, manage power modes</a:t>
            </a:r>
          </a:p>
          <a:p>
            <a:pPr lvl="2"/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113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2686E4E-B6CE-A34B-8BE8-A3C7D6401A59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90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4961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DRAM Controller: Where to Place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dirty="0">
                <a:latin typeface="Tahoma" charset="0"/>
              </a:rPr>
              <a:t>In chipset</a:t>
            </a:r>
          </a:p>
          <a:p>
            <a:pPr lvl="1">
              <a:buFont typeface="Wingdings" charset="0"/>
              <a:buNone/>
            </a:pPr>
            <a:r>
              <a:rPr lang="en-US" dirty="0">
                <a:latin typeface="Tahoma" charset="0"/>
                <a:ea typeface="ＭＳ Ｐゴシック" charset="0"/>
              </a:rPr>
              <a:t>+ More flexibility to plug different DRAM types into the system</a:t>
            </a: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</a:rPr>
              <a:t>    + Less power density in the CPU chip</a:t>
            </a:r>
          </a:p>
          <a:p>
            <a:pPr>
              <a:buFont typeface="Wingdings" charset="0"/>
              <a:buNone/>
            </a:pPr>
            <a:endParaRPr lang="en-US" dirty="0">
              <a:latin typeface="Tahoma" charset="0"/>
            </a:endParaRPr>
          </a:p>
          <a:p>
            <a:r>
              <a:rPr lang="en-US" dirty="0">
                <a:latin typeface="Tahoma" charset="0"/>
              </a:rPr>
              <a:t>On CPU chip</a:t>
            </a:r>
          </a:p>
          <a:p>
            <a:pPr lvl="1">
              <a:buFont typeface="Wingdings" charset="0"/>
              <a:buNone/>
            </a:pPr>
            <a:r>
              <a:rPr lang="en-US" dirty="0">
                <a:latin typeface="Tahoma" charset="0"/>
                <a:ea typeface="ＭＳ Ｐゴシック" charset="0"/>
              </a:rPr>
              <a:t>+ Reduced latency for main memory access</a:t>
            </a:r>
          </a:p>
          <a:p>
            <a:pPr lvl="1">
              <a:buFont typeface="Wingdings" charset="0"/>
              <a:buNone/>
            </a:pPr>
            <a:r>
              <a:rPr lang="en-US" dirty="0">
                <a:latin typeface="Tahoma" charset="0"/>
                <a:ea typeface="ＭＳ Ｐゴシック" charset="0"/>
              </a:rPr>
              <a:t>+ Higher bandwidth between cores and controller</a:t>
            </a:r>
          </a:p>
          <a:p>
            <a:pPr lvl="2"/>
            <a:r>
              <a:rPr lang="en-US" dirty="0">
                <a:latin typeface="Tahoma" charset="0"/>
                <a:ea typeface="ＭＳ Ｐゴシック" charset="0"/>
              </a:rPr>
              <a:t>More information can be communicated (e.g. request</a:t>
            </a:r>
            <a:r>
              <a:rPr lang="ja-JP" altLang="en-US" dirty="0">
                <a:latin typeface="Tahoma" charset="0"/>
                <a:ea typeface="ＭＳ Ｐゴシック" charset="0"/>
              </a:rPr>
              <a:t>’</a:t>
            </a:r>
            <a:r>
              <a:rPr lang="en-US" altLang="ja-JP" dirty="0">
                <a:latin typeface="Tahoma" charset="0"/>
                <a:ea typeface="ＭＳ Ｐゴシック" charset="0"/>
              </a:rPr>
              <a:t>s importance in the processing core)</a:t>
            </a:r>
          </a:p>
          <a:p>
            <a:pPr lvl="3"/>
            <a:endParaRPr lang="en-US" dirty="0">
              <a:latin typeface="Tahoma" charset="0"/>
              <a:ea typeface="ＭＳ Ｐゴシック" charset="0"/>
            </a:endParaRPr>
          </a:p>
          <a:p>
            <a:endParaRPr lang="en-US" dirty="0">
              <a:latin typeface="Tahoma" charset="0"/>
            </a:endParaRPr>
          </a:p>
          <a:p>
            <a:endParaRPr lang="en-US" dirty="0">
              <a:latin typeface="Tahoma" charset="0"/>
            </a:endParaRPr>
          </a:p>
        </p:txBody>
      </p:sp>
      <p:sp>
        <p:nvSpPr>
          <p:cNvPr id="9216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9C60B6A-0D48-7843-B933-AC8F1C056169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91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9527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9155F93-7693-5B40-8E2A-F412E3EBEF27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92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A Modern DRAM Controller</a:t>
            </a:r>
          </a:p>
        </p:txBody>
      </p:sp>
      <p:pic>
        <p:nvPicPr>
          <p:cNvPr id="9421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75" y="1273175"/>
            <a:ext cx="6673850" cy="480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54199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DRAM Scheduling Policies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>
                <a:solidFill>
                  <a:srgbClr val="0000FF"/>
                </a:solidFill>
                <a:latin typeface="Tahoma" charset="0"/>
              </a:rPr>
              <a:t>FCFS</a:t>
            </a:r>
            <a:r>
              <a:rPr lang="en-US">
                <a:latin typeface="Tahoma" charset="0"/>
              </a:rPr>
              <a:t> (first come first served)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Oldest request first</a:t>
            </a:r>
          </a:p>
          <a:p>
            <a:endParaRPr lang="en-US">
              <a:latin typeface="Tahoma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</a:rPr>
              <a:t>FR-FCFS </a:t>
            </a:r>
            <a:r>
              <a:rPr lang="en-US">
                <a:latin typeface="Tahoma" charset="0"/>
              </a:rPr>
              <a:t>(first ready, first come first served)</a:t>
            </a:r>
          </a:p>
          <a:p>
            <a:pPr lvl="1"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</a:rPr>
              <a:t>1. Row-hit first</a:t>
            </a:r>
          </a:p>
          <a:p>
            <a:pPr lvl="1"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</a:rPr>
              <a:t>2. Oldest first</a:t>
            </a:r>
          </a:p>
          <a:p>
            <a:pPr lvl="1">
              <a:buFont typeface="Wingdings" charset="0"/>
              <a:buNone/>
            </a:pPr>
            <a:r>
              <a:rPr lang="en-US">
                <a:latin typeface="Tahoma" charset="0"/>
                <a:ea typeface="ＭＳ Ｐゴシック" charset="0"/>
              </a:rPr>
              <a:t>Goal: Maximize row buffer hit rate </a:t>
            </a:r>
            <a:r>
              <a:rPr lang="en-US">
                <a:latin typeface="Tahoma" charset="0"/>
                <a:ea typeface="ＭＳ Ｐゴシック" charset="0"/>
                <a:sym typeface="Wingdings" charset="0"/>
              </a:rPr>
              <a:t> </a:t>
            </a:r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sym typeface="Wingdings" charset="0"/>
              </a:rPr>
              <a:t>maximize DRAM throughput</a:t>
            </a:r>
            <a:endParaRPr lang="en-US">
              <a:solidFill>
                <a:srgbClr val="0000FF"/>
              </a:solidFill>
              <a:latin typeface="Tahoma" charset="0"/>
              <a:ea typeface="ＭＳ Ｐゴシック" charset="0"/>
            </a:endParaRPr>
          </a:p>
          <a:p>
            <a:pPr lvl="1"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</a:endParaRP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Actually, scheduling is done at the </a:t>
            </a:r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</a:rPr>
              <a:t>command level</a:t>
            </a:r>
          </a:p>
          <a:p>
            <a:pPr lvl="2"/>
            <a:r>
              <a:rPr lang="en-US">
                <a:latin typeface="Tahoma" charset="0"/>
                <a:ea typeface="ＭＳ Ｐゴシック" charset="0"/>
              </a:rPr>
              <a:t>Column commands (read/write) prioritized over row commands (activate/precharge)</a:t>
            </a:r>
          </a:p>
          <a:p>
            <a:pPr lvl="2"/>
            <a:r>
              <a:rPr lang="en-US">
                <a:latin typeface="Tahoma" charset="0"/>
                <a:ea typeface="ＭＳ Ｐゴシック" charset="0"/>
              </a:rPr>
              <a:t>Within each group, older commands prioritized over younger ones</a:t>
            </a:r>
          </a:p>
          <a:p>
            <a:pPr lvl="2"/>
            <a:endParaRPr lang="en-US">
              <a:latin typeface="Tahoma" charset="0"/>
              <a:ea typeface="ＭＳ Ｐゴシック" charset="0"/>
            </a:endParaRPr>
          </a:p>
          <a:p>
            <a:pPr lvl="1"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</a:endParaRPr>
          </a:p>
          <a:p>
            <a:endParaRPr lang="en-US">
              <a:latin typeface="Tahoma" charset="0"/>
            </a:endParaRPr>
          </a:p>
        </p:txBody>
      </p:sp>
      <p:sp>
        <p:nvSpPr>
          <p:cNvPr id="9523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3A757B1-8578-AC4E-8377-2F7EB84F7BD0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93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6415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DRAM Scheduling Policies (II)</a:t>
            </a:r>
          </a:p>
        </p:txBody>
      </p:sp>
      <p:sp>
        <p:nvSpPr>
          <p:cNvPr id="96258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</a:rPr>
              <a:t>A scheduling policy is essentially a prioritization order</a:t>
            </a:r>
          </a:p>
          <a:p>
            <a:endParaRPr lang="en-US">
              <a:latin typeface="Tahoma" charset="0"/>
            </a:endParaRPr>
          </a:p>
          <a:p>
            <a:r>
              <a:rPr lang="en-US">
                <a:latin typeface="Tahoma" charset="0"/>
              </a:rPr>
              <a:t>Prioritization can be based on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Request age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Row buffer hit/miss status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Request type (prefetch, read, write)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Requestor type (load miss or store miss)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Request criticality</a:t>
            </a:r>
          </a:p>
          <a:p>
            <a:pPr lvl="2"/>
            <a:r>
              <a:rPr lang="en-US">
                <a:latin typeface="Tahoma" charset="0"/>
                <a:ea typeface="ＭＳ Ｐゴシック" charset="0"/>
              </a:rPr>
              <a:t>Oldest miss in the core?</a:t>
            </a:r>
          </a:p>
          <a:p>
            <a:pPr lvl="2"/>
            <a:r>
              <a:rPr lang="en-US">
                <a:latin typeface="Tahoma" charset="0"/>
                <a:ea typeface="ＭＳ Ｐゴシック" charset="0"/>
              </a:rPr>
              <a:t>How many instructions in core are dependent on it?</a:t>
            </a:r>
          </a:p>
          <a:p>
            <a:pPr lvl="2"/>
            <a:endParaRPr lang="en-US">
              <a:latin typeface="Tahoma" charset="0"/>
              <a:ea typeface="ＭＳ Ｐゴシック" charset="0"/>
            </a:endParaRPr>
          </a:p>
          <a:p>
            <a:pPr lvl="2"/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625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F0765E5-DDD7-F149-AFCE-4B8ADD3322A7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94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7951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Row Buffer Management Policies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</a:rPr>
              <a:t>Open row</a:t>
            </a:r>
          </a:p>
          <a:p>
            <a:pPr lvl="1"/>
            <a:r>
              <a:rPr lang="en-US" sz="1800">
                <a:latin typeface="Tahoma" charset="0"/>
                <a:ea typeface="ＭＳ Ｐゴシック" charset="0"/>
              </a:rPr>
              <a:t>Keep the row open after an access</a:t>
            </a:r>
          </a:p>
          <a:p>
            <a:pPr lvl="1">
              <a:buFont typeface="Wingdings" charset="0"/>
              <a:buNone/>
            </a:pPr>
            <a:r>
              <a:rPr lang="en-US" sz="1800">
                <a:latin typeface="Tahoma" charset="0"/>
                <a:ea typeface="ＭＳ Ｐゴシック" charset="0"/>
              </a:rPr>
              <a:t>+ Next access might need the same row </a:t>
            </a:r>
            <a:r>
              <a:rPr lang="en-US" sz="1800">
                <a:latin typeface="Tahoma" charset="0"/>
                <a:ea typeface="ＭＳ Ｐゴシック" charset="0"/>
                <a:sym typeface="Wingdings" charset="0"/>
              </a:rPr>
              <a:t> row hit</a:t>
            </a:r>
          </a:p>
          <a:p>
            <a:pPr lvl="1">
              <a:buFont typeface="Wingdings" charset="0"/>
              <a:buNone/>
            </a:pPr>
            <a:r>
              <a:rPr lang="en-US" sz="1800">
                <a:latin typeface="Tahoma" charset="0"/>
                <a:ea typeface="ＭＳ Ｐゴシック" charset="0"/>
                <a:sym typeface="Wingdings" charset="0"/>
              </a:rPr>
              <a:t>-- Next access might need a different row  row conflict, wasted energy</a:t>
            </a:r>
            <a:endParaRPr lang="en-US" sz="1800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</a:rPr>
              <a:t>Closed row</a:t>
            </a:r>
          </a:p>
          <a:p>
            <a:pPr lvl="1"/>
            <a:r>
              <a:rPr lang="en-US" sz="1800">
                <a:latin typeface="Tahoma" charset="0"/>
                <a:ea typeface="ＭＳ Ｐゴシック" charset="0"/>
              </a:rPr>
              <a:t>Close the row after an access (if no other requests already in the request buffer need the same row)</a:t>
            </a:r>
            <a:endParaRPr lang="en-US" sz="1600">
              <a:latin typeface="Tahoma" charset="0"/>
              <a:ea typeface="ＭＳ Ｐゴシック" charset="0"/>
            </a:endParaRPr>
          </a:p>
          <a:p>
            <a:pPr lvl="1">
              <a:buFont typeface="Wingdings" charset="0"/>
              <a:buNone/>
            </a:pPr>
            <a:r>
              <a:rPr lang="en-US" sz="1800">
                <a:latin typeface="Tahoma" charset="0"/>
                <a:ea typeface="ＭＳ Ｐゴシック" charset="0"/>
              </a:rPr>
              <a:t>+ Next access might need a different row </a:t>
            </a:r>
            <a:r>
              <a:rPr lang="en-US" sz="1800">
                <a:latin typeface="Tahoma" charset="0"/>
                <a:ea typeface="ＭＳ Ｐゴシック" charset="0"/>
                <a:sym typeface="Wingdings" charset="0"/>
              </a:rPr>
              <a:t> avoid a row conflict</a:t>
            </a:r>
          </a:p>
          <a:p>
            <a:pPr lvl="1">
              <a:buFont typeface="Wingdings" charset="0"/>
              <a:buNone/>
            </a:pPr>
            <a:r>
              <a:rPr lang="en-US" sz="1800">
                <a:latin typeface="Tahoma" charset="0"/>
                <a:ea typeface="ＭＳ Ｐゴシック" charset="0"/>
                <a:sym typeface="Wingdings" charset="0"/>
              </a:rPr>
              <a:t>-- Next access might need the same row  extra activate latency</a:t>
            </a:r>
          </a:p>
          <a:p>
            <a:pPr lvl="1"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sym typeface="Wingdings" charset="0"/>
            </a:endParaRPr>
          </a:p>
          <a:p>
            <a:r>
              <a:rPr lang="en-US">
                <a:latin typeface="Tahoma" charset="0"/>
                <a:sym typeface="Wingdings" charset="0"/>
              </a:rPr>
              <a:t>Adaptive policies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  <a:sym typeface="Wingdings" charset="0"/>
              </a:rPr>
              <a:t>Predict whether or not the next access to the bank will be to the same row</a:t>
            </a: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9728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807F5B7-C131-FD49-B58A-55F96869452A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95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872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Open vs. Closed Row Policies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28600" y="1420813"/>
          <a:ext cx="8610600" cy="4668956"/>
        </p:xfrm>
        <a:graphic>
          <a:graphicData uri="http://schemas.openxmlformats.org/drawingml/2006/table">
            <a:tbl>
              <a:tblPr/>
              <a:tblGrid>
                <a:gridCol w="2152650"/>
                <a:gridCol w="2152650"/>
                <a:gridCol w="2152650"/>
                <a:gridCol w="2152650"/>
              </a:tblGrid>
              <a:tr h="9143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Policy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First access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Next access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Commands needed for next access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3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Open row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Row 0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Row 0 (row hit)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Read 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9143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Open row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Row 0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Row 1 (row conflict)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Precharge + Activate Row 1 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Read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9143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Closed row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Row 0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Row 0 – access in request buffer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(row hit)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Read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  <a:tr h="9143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Closed row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Row 0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Row 0 – access not in request buffer (row closed)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Activate Row 0 + Read +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Precharge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</a:tr>
              <a:tr h="6400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Closed row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Row 0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Row 1 (row closed)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Activate Row 1 + Read +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ahoma" charset="0"/>
                          <a:ea typeface="Arial" charset="0"/>
                          <a:cs typeface="Arial" charset="0"/>
                        </a:rPr>
                        <a:t>Precharge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</a:tr>
            </a:tbl>
          </a:graphicData>
        </a:graphic>
      </p:graphicFrame>
      <p:sp>
        <p:nvSpPr>
          <p:cNvPr id="9834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6D8639E-3A54-7D4A-90B0-63014AD9B552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96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7085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>
                <a:latin typeface="Garamond" charset="0"/>
              </a:rPr>
              <a:t>Why are DRAM Controllers Difficult to Design?</a:t>
            </a:r>
          </a:p>
        </p:txBody>
      </p:sp>
      <p:sp>
        <p:nvSpPr>
          <p:cNvPr id="148482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</a:rPr>
              <a:t>Need to obey 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DRAM timing constraints </a:t>
            </a:r>
            <a:r>
              <a:rPr lang="en-US">
                <a:latin typeface="Tahoma" charset="0"/>
              </a:rPr>
              <a:t>for correctness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There are many (50+) timing constraints in DRAM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tWTR: Minimum number of cycles to wait before issuing a read command after a write command is issued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tRC: Minimum number of cycles between the issuing of two consecutive activate commands to the same bank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…</a:t>
            </a:r>
          </a:p>
          <a:p>
            <a:r>
              <a:rPr lang="en-US">
                <a:latin typeface="Tahoma" charset="0"/>
              </a:rPr>
              <a:t>Need to 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keep track of many resources </a:t>
            </a:r>
            <a:r>
              <a:rPr lang="en-US">
                <a:latin typeface="Tahoma" charset="0"/>
              </a:rPr>
              <a:t>to prevent conflicts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Channels, banks, ranks, data bus, address bus, row buffers</a:t>
            </a:r>
          </a:p>
          <a:p>
            <a:r>
              <a:rPr lang="en-US">
                <a:latin typeface="Tahoma" charset="0"/>
              </a:rPr>
              <a:t>Need to handle </a:t>
            </a:r>
            <a:r>
              <a:rPr lang="en-US">
                <a:solidFill>
                  <a:srgbClr val="0000FF"/>
                </a:solidFill>
                <a:latin typeface="Tahoma" charset="0"/>
              </a:rPr>
              <a:t>DRAM refresh</a:t>
            </a:r>
          </a:p>
          <a:p>
            <a:r>
              <a:rPr lang="en-US">
                <a:latin typeface="Tahoma" charset="0"/>
              </a:rPr>
              <a:t>Need to optimize for performance </a:t>
            </a:r>
            <a:r>
              <a:rPr lang="en-US" sz="1800">
                <a:latin typeface="Tahoma" charset="0"/>
              </a:rPr>
              <a:t>(in the presence of constraints)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Reordering is not simple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Predicting the future?</a:t>
            </a:r>
          </a:p>
          <a:p>
            <a:pPr lvl="2"/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endParaRPr lang="en-US">
              <a:latin typeface="Tahoma" charset="0"/>
            </a:endParaRPr>
          </a:p>
        </p:txBody>
      </p:sp>
      <p:sp>
        <p:nvSpPr>
          <p:cNvPr id="9933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41036FD-DF00-1D41-9417-4E997F1D54F2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97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324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>
                <a:solidFill>
                  <a:srgbClr val="006633"/>
                </a:solidFill>
                <a:latin typeface="Garamond" charset="0"/>
              </a:rPr>
              <a:t>Many DRAM Timing Constraints</a:t>
            </a:r>
            <a:endParaRPr lang="en-US">
              <a:latin typeface="Garamond" charset="0"/>
            </a:endParaRPr>
          </a:p>
        </p:txBody>
      </p:sp>
      <p:sp>
        <p:nvSpPr>
          <p:cNvPr id="100354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endParaRPr lang="en-US">
              <a:latin typeface="Tahoma" charset="0"/>
            </a:endParaRPr>
          </a:p>
          <a:p>
            <a:r>
              <a:rPr lang="en-US" sz="2000">
                <a:latin typeface="Tahoma" charset="0"/>
              </a:rPr>
              <a:t>From Lee et al., </a:t>
            </a:r>
            <a:r>
              <a:rPr lang="ja-JP" altLang="en-US" sz="2000">
                <a:latin typeface="Tahoma" charset="0"/>
              </a:rPr>
              <a:t>“</a:t>
            </a:r>
            <a:r>
              <a:rPr lang="en-US" altLang="ja-JP" sz="2000">
                <a:solidFill>
                  <a:srgbClr val="0000FF"/>
                </a:solidFill>
                <a:latin typeface="Tahoma" charset="0"/>
              </a:rPr>
              <a:t>DRAM-Aware Last-Level Cache Writeback: Reducing Write-Caused Interference in Memory Systems</a:t>
            </a:r>
            <a:r>
              <a:rPr lang="en-US" altLang="ja-JP" sz="2000">
                <a:latin typeface="Tahoma" charset="0"/>
              </a:rPr>
              <a:t>,</a:t>
            </a:r>
            <a:r>
              <a:rPr lang="ja-JP" altLang="en-US" sz="2000">
                <a:latin typeface="Tahoma" charset="0"/>
              </a:rPr>
              <a:t>”</a:t>
            </a:r>
            <a:r>
              <a:rPr lang="en-US" altLang="ja-JP" sz="2000">
                <a:latin typeface="Tahoma" charset="0"/>
              </a:rPr>
              <a:t> HPS Technical Report, April 2010.</a:t>
            </a:r>
            <a:endParaRPr lang="en-US" sz="2000">
              <a:latin typeface="Tahoma" charset="0"/>
            </a:endParaRPr>
          </a:p>
        </p:txBody>
      </p:sp>
      <p:sp>
        <p:nvSpPr>
          <p:cNvPr id="10035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AC416D8-BCBB-8041-9FE7-ECE4D443510A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98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0035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7988"/>
            <a:ext cx="9186863" cy="20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28758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</a:rPr>
              <a:t>More on DRAM Operation</a:t>
            </a:r>
          </a:p>
        </p:txBody>
      </p:sp>
      <p:sp>
        <p:nvSpPr>
          <p:cNvPr id="153602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</a:rPr>
              <a:t>Kim et al., “</a:t>
            </a:r>
            <a:r>
              <a:rPr lang="en-US" altLang="ja-JP">
                <a:solidFill>
                  <a:srgbClr val="0000FF"/>
                </a:solidFill>
                <a:latin typeface="Tahoma" charset="0"/>
              </a:rPr>
              <a:t>A Case for Exploiting Subarray-Level Parallelism (SALP) in DRAM</a:t>
            </a:r>
            <a:r>
              <a:rPr lang="en-US" altLang="ja-JP">
                <a:latin typeface="Tahoma" charset="0"/>
              </a:rPr>
              <a:t>,</a:t>
            </a:r>
            <a:r>
              <a:rPr lang="en-US">
                <a:latin typeface="Tahoma" charset="0"/>
              </a:rPr>
              <a:t>”</a:t>
            </a:r>
            <a:r>
              <a:rPr lang="en-US" altLang="ja-JP">
                <a:latin typeface="Tahoma" charset="0"/>
              </a:rPr>
              <a:t> ISCA 2012.</a:t>
            </a:r>
          </a:p>
          <a:p>
            <a:r>
              <a:rPr lang="en-US">
                <a:latin typeface="Tahoma" charset="0"/>
              </a:rPr>
              <a:t>Lee et al., “</a:t>
            </a:r>
            <a:r>
              <a:rPr lang="en-US" altLang="ja-JP">
                <a:solidFill>
                  <a:srgbClr val="0000FF"/>
                </a:solidFill>
                <a:latin typeface="Tahoma" charset="0"/>
              </a:rPr>
              <a:t>Tiered-Latency DRAM: A Low Latency and Low Cost DRAM Architecture</a:t>
            </a:r>
            <a:r>
              <a:rPr lang="en-US" altLang="ja-JP">
                <a:latin typeface="Tahoma" charset="0"/>
              </a:rPr>
              <a:t>,</a:t>
            </a:r>
            <a:r>
              <a:rPr lang="en-US">
                <a:latin typeface="Tahoma" charset="0"/>
              </a:rPr>
              <a:t>”</a:t>
            </a:r>
            <a:r>
              <a:rPr lang="en-US" altLang="ja-JP">
                <a:latin typeface="Tahoma" charset="0"/>
              </a:rPr>
              <a:t> HPCA 2013.</a:t>
            </a:r>
            <a:endParaRPr lang="en-US">
              <a:latin typeface="Tahoma" charset="0"/>
            </a:endParaRPr>
          </a:p>
        </p:txBody>
      </p:sp>
      <p:sp>
        <p:nvSpPr>
          <p:cNvPr id="15360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08B3E27-5D4F-FA40-B496-EABCBE23577F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99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5360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6600"/>
            <a:ext cx="9144000" cy="294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28960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66713" y="1814587"/>
            <a:ext cx="8428037" cy="822325"/>
          </a:xfrm>
        </p:spPr>
        <p:txBody>
          <a:bodyPr/>
          <a:lstStyle/>
          <a:p>
            <a:pPr algn="ctr" eaLnBrk="1" hangingPunct="1"/>
            <a:r>
              <a:rPr lang="en-US" sz="4000" dirty="0" smtClean="0">
                <a:latin typeface="Garamond" charset="0"/>
              </a:rPr>
              <a:t>We did not cover the remaining slides.</a:t>
            </a:r>
            <a:endParaRPr lang="en-US" sz="4000" dirty="0">
              <a:latin typeface="Garamond" charset="0"/>
            </a:endParaRPr>
          </a:p>
        </p:txBody>
      </p:sp>
      <p:sp>
        <p:nvSpPr>
          <p:cNvPr id="10547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7856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charset="0"/>
              </a:rPr>
              <a:t>Self-Optimizing DRAM Controllers</a:t>
            </a:r>
            <a:endParaRPr lang="en-US" dirty="0">
              <a:latin typeface="Garamond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/>
              <a:t>Problem: DRAM controllers difficult to design </a:t>
            </a:r>
            <a:r>
              <a:rPr lang="en-US" sz="2200" dirty="0" smtClean="0">
                <a:sym typeface="Wingdings"/>
              </a:rPr>
              <a:t> </a:t>
            </a:r>
            <a:r>
              <a:rPr lang="en-US" sz="2200" dirty="0" smtClean="0"/>
              <a:t>It is difficult for human designers to design a policy that can adapt itself very well to different workloads and different system conditions</a:t>
            </a:r>
          </a:p>
          <a:p>
            <a:endParaRPr lang="en-US" sz="2200" dirty="0"/>
          </a:p>
          <a:p>
            <a:r>
              <a:rPr lang="en-US" sz="2200" dirty="0" smtClean="0"/>
              <a:t>Idea: </a:t>
            </a:r>
            <a:r>
              <a:rPr lang="en-US" sz="2200" dirty="0" smtClean="0">
                <a:solidFill>
                  <a:srgbClr val="0000FF"/>
                </a:solidFill>
              </a:rPr>
              <a:t>Design a memory controller that adapts its scheduling policy decisions to workload behavior and system conditions using machine learning</a:t>
            </a:r>
            <a:r>
              <a:rPr lang="en-US" sz="2200" dirty="0" smtClean="0"/>
              <a:t>.</a:t>
            </a:r>
          </a:p>
          <a:p>
            <a:endParaRPr lang="en-US" sz="2200" dirty="0"/>
          </a:p>
          <a:p>
            <a:r>
              <a:rPr lang="en-US" sz="2200" dirty="0" smtClean="0"/>
              <a:t>Observation: </a:t>
            </a:r>
            <a:r>
              <a:rPr lang="en-US" sz="2200" dirty="0" smtClean="0">
                <a:solidFill>
                  <a:srgbClr val="0000FF"/>
                </a:solidFill>
              </a:rPr>
              <a:t>Reinforcement learning maps nicely to memory control.</a:t>
            </a:r>
          </a:p>
          <a:p>
            <a:endParaRPr lang="en-US" sz="2200" dirty="0"/>
          </a:p>
          <a:p>
            <a:r>
              <a:rPr lang="en-US" sz="2200" dirty="0" smtClean="0"/>
              <a:t>Design: Memory controller is a reinforcement learning agent that dynamically and continuously learns and employs the best scheduling policy.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5B7879-3FBA-B54E-968A-FC666650947C}" type="slidenum">
              <a:rPr lang="en-US" smtClean="0"/>
              <a:pPr>
                <a:defRPr/>
              </a:pPr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2269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charset="0"/>
              </a:rPr>
              <a:t>Self-Optimizing DRAM Controllers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Engin</a:t>
            </a:r>
            <a:r>
              <a:rPr lang="en-US" dirty="0" smtClean="0"/>
              <a:t> </a:t>
            </a:r>
            <a:r>
              <a:rPr lang="en-US" dirty="0" err="1" smtClean="0"/>
              <a:t>Ipek</a:t>
            </a:r>
            <a:r>
              <a:rPr lang="en-US" dirty="0" smtClean="0"/>
              <a:t>, </a:t>
            </a:r>
            <a:r>
              <a:rPr lang="en-US" u="sng" dirty="0" smtClean="0"/>
              <a:t>Onur Mutlu</a:t>
            </a:r>
            <a:r>
              <a:rPr lang="en-US" dirty="0" smtClean="0"/>
              <a:t>, José F. </a:t>
            </a:r>
            <a:r>
              <a:rPr lang="en-US" dirty="0" err="1" smtClean="0"/>
              <a:t>Martínez</a:t>
            </a:r>
            <a:r>
              <a:rPr lang="en-US" dirty="0" smtClean="0"/>
              <a:t>, and Rich </a:t>
            </a:r>
            <a:r>
              <a:rPr lang="en-US" dirty="0" err="1" smtClean="0"/>
              <a:t>Caruana</a:t>
            </a:r>
            <a:r>
              <a:rPr lang="en-US" dirty="0" smtClean="0"/>
              <a:t>, </a:t>
            </a:r>
            <a:br>
              <a:rPr lang="en-US" dirty="0" smtClean="0"/>
            </a:br>
            <a:r>
              <a:rPr lang="en-US" b="1" dirty="0" smtClean="0">
                <a:hlinkClick r:id="rId2"/>
              </a:rPr>
              <a:t>"Self Optimizing Memory Controllers: A Reinforcement Learning Approach"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Proceedings of the </a:t>
            </a:r>
            <a:r>
              <a:rPr lang="en-US" i="1" dirty="0" smtClean="0">
                <a:hlinkClick r:id="rId3"/>
              </a:rPr>
              <a:t>35th International Symposium on Computer Architecture</a:t>
            </a:r>
            <a:r>
              <a:rPr lang="en-US" i="1" dirty="0" smtClean="0"/>
              <a:t> (</a:t>
            </a:r>
            <a:r>
              <a:rPr lang="en-US" b="1" i="1" dirty="0" smtClean="0"/>
              <a:t>ISCA</a:t>
            </a:r>
            <a:r>
              <a:rPr lang="en-US" i="1" dirty="0" smtClean="0"/>
              <a:t>)</a:t>
            </a:r>
            <a:r>
              <a:rPr lang="en-US" dirty="0" smtClean="0"/>
              <a:t>, pages 39-50, Beijing, China, June 2008.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5B7879-3FBA-B54E-968A-FC666650947C}" type="slidenum">
              <a:rPr lang="en-US" smtClean="0"/>
              <a:pPr>
                <a:defRPr/>
              </a:pPr>
              <a:t>102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980728"/>
            <a:ext cx="8724900" cy="574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4190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charset="0"/>
              </a:rPr>
              <a:t>Self-Optimizing DRAM Controllers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err="1" smtClean="0"/>
              <a:t>Engin</a:t>
            </a:r>
            <a:r>
              <a:rPr lang="en-US" sz="1800" dirty="0" smtClean="0"/>
              <a:t> </a:t>
            </a:r>
            <a:r>
              <a:rPr lang="en-US" sz="1800" dirty="0" err="1" smtClean="0"/>
              <a:t>Ipek</a:t>
            </a:r>
            <a:r>
              <a:rPr lang="en-US" sz="1800" dirty="0" smtClean="0"/>
              <a:t>, </a:t>
            </a:r>
            <a:r>
              <a:rPr lang="en-US" sz="1800" u="sng" dirty="0" smtClean="0"/>
              <a:t>Onur Mutlu</a:t>
            </a:r>
            <a:r>
              <a:rPr lang="en-US" sz="1800" dirty="0" smtClean="0"/>
              <a:t>, José F. </a:t>
            </a:r>
            <a:r>
              <a:rPr lang="en-US" sz="1800" dirty="0" err="1" smtClean="0"/>
              <a:t>Martínez</a:t>
            </a:r>
            <a:r>
              <a:rPr lang="en-US" sz="1800" dirty="0" smtClean="0"/>
              <a:t>, and Rich </a:t>
            </a:r>
            <a:r>
              <a:rPr lang="en-US" sz="1800" dirty="0" err="1" smtClean="0"/>
              <a:t>Caruana</a:t>
            </a:r>
            <a:r>
              <a:rPr lang="en-US" sz="1800" dirty="0" smtClean="0"/>
              <a:t>, </a:t>
            </a:r>
            <a:br>
              <a:rPr lang="en-US" sz="1800" dirty="0" smtClean="0"/>
            </a:br>
            <a:r>
              <a:rPr lang="en-US" sz="1800" b="1" dirty="0" smtClean="0">
                <a:hlinkClick r:id="rId2"/>
              </a:rPr>
              <a:t>"Self Optimizing Memory Controllers: A Reinforcement Learning Approach"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i="1" dirty="0" smtClean="0"/>
              <a:t>Proceedings of the </a:t>
            </a:r>
            <a:r>
              <a:rPr lang="en-US" sz="1800" i="1" dirty="0" smtClean="0">
                <a:hlinkClick r:id="rId3"/>
              </a:rPr>
              <a:t>35th International Symposium on Computer Architecture</a:t>
            </a:r>
            <a:r>
              <a:rPr lang="en-US" sz="1800" i="1" dirty="0" smtClean="0"/>
              <a:t> (</a:t>
            </a:r>
            <a:r>
              <a:rPr lang="en-US" sz="1800" b="1" i="1" dirty="0" smtClean="0"/>
              <a:t>ISCA</a:t>
            </a:r>
            <a:r>
              <a:rPr lang="en-US" sz="1800" i="1" dirty="0" smtClean="0"/>
              <a:t>)</a:t>
            </a:r>
            <a:r>
              <a:rPr lang="en-US" sz="1800" dirty="0" smtClean="0"/>
              <a:t>, pages 39-50, Beijing, China, June 2008.</a:t>
            </a:r>
          </a:p>
          <a:p>
            <a:endParaRPr lang="en-US" sz="1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5B7879-3FBA-B54E-968A-FC666650947C}" type="slidenum">
              <a:rPr lang="en-US" smtClean="0"/>
              <a:pPr>
                <a:defRPr/>
              </a:pPr>
              <a:t>103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2507952"/>
            <a:ext cx="8255000" cy="408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76774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5B7879-3FBA-B54E-968A-FC666650947C}" type="slidenum">
              <a:rPr lang="en-US" smtClean="0"/>
              <a:pPr>
                <a:defRPr/>
              </a:pPr>
              <a:t>104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6" y="4077072"/>
            <a:ext cx="9144000" cy="18850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94" y="1124744"/>
            <a:ext cx="9073008" cy="227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6257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charset="0"/>
              </a:rPr>
              <a:t>DRAM </a:t>
            </a:r>
            <a:r>
              <a:rPr lang="en-US" dirty="0">
                <a:latin typeface="Garamond" charset="0"/>
              </a:rPr>
              <a:t>Power Management</a:t>
            </a:r>
          </a:p>
        </p:txBody>
      </p:sp>
      <p:sp>
        <p:nvSpPr>
          <p:cNvPr id="101378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dirty="0">
                <a:latin typeface="Tahoma" charset="0"/>
              </a:rPr>
              <a:t>DRAM chips have power modes</a:t>
            </a:r>
          </a:p>
          <a:p>
            <a:r>
              <a:rPr lang="en-US" dirty="0">
                <a:latin typeface="Tahoma" charset="0"/>
              </a:rPr>
              <a:t>Idea: </a:t>
            </a:r>
            <a:r>
              <a:rPr lang="en-US" dirty="0">
                <a:solidFill>
                  <a:srgbClr val="0000FF"/>
                </a:solidFill>
                <a:latin typeface="Tahoma" charset="0"/>
              </a:rPr>
              <a:t>When not accessing a chip power it down</a:t>
            </a:r>
          </a:p>
          <a:p>
            <a:endParaRPr lang="en-US" dirty="0">
              <a:solidFill>
                <a:srgbClr val="0000FF"/>
              </a:solidFill>
              <a:latin typeface="Tahoma" charset="0"/>
            </a:endParaRPr>
          </a:p>
          <a:p>
            <a:r>
              <a:rPr lang="en-US" dirty="0">
                <a:latin typeface="Tahoma" charset="0"/>
              </a:rPr>
              <a:t>Power states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Active (highest power)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All banks idle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Power-down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Self-refresh (lowest power)</a:t>
            </a: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r>
              <a:rPr lang="en-US" dirty="0" smtClean="0">
                <a:latin typeface="Tahoma" charset="0"/>
              </a:rPr>
              <a:t>Tradeoff: State </a:t>
            </a:r>
            <a:r>
              <a:rPr lang="en-US" dirty="0">
                <a:latin typeface="Tahoma" charset="0"/>
              </a:rPr>
              <a:t>transitions incur latency during which the chip cannot be </a:t>
            </a:r>
            <a:r>
              <a:rPr lang="en-US" dirty="0" smtClean="0">
                <a:latin typeface="Tahoma" charset="0"/>
              </a:rPr>
              <a:t>accessed</a:t>
            </a:r>
            <a:endParaRPr lang="en-US" dirty="0">
              <a:latin typeface="Tahoma" charset="0"/>
            </a:endParaRPr>
          </a:p>
          <a:p>
            <a:endParaRPr lang="en-US" dirty="0">
              <a:latin typeface="Tahoma" charset="0"/>
            </a:endParaRPr>
          </a:p>
          <a:p>
            <a:endParaRPr lang="en-US" dirty="0">
              <a:latin typeface="Tahoma" charset="0"/>
            </a:endParaRPr>
          </a:p>
        </p:txBody>
      </p:sp>
      <p:sp>
        <p:nvSpPr>
          <p:cNvPr id="10137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DD4ECB3-5230-6C4B-8205-64B9DE21D764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105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1974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2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2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2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2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3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3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3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3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3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3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3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4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4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4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4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5.xml><?xml version="1.0" encoding="utf-8"?>
<a:theme xmlns:a="http://schemas.openxmlformats.org/drawingml/2006/main" name="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4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4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4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SAFARI_Templat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48_Edge">
  <a:themeElements>
    <a:clrScheme name="2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2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2.xml><?xml version="1.0" encoding="utf-8"?>
<a:theme xmlns:a="http://schemas.openxmlformats.org/drawingml/2006/main" name="49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3.xml><?xml version="1.0" encoding="utf-8"?>
<a:theme xmlns:a="http://schemas.openxmlformats.org/drawingml/2006/main" name="5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4.xml><?xml version="1.0" encoding="utf-8"?>
<a:theme xmlns:a="http://schemas.openxmlformats.org/drawingml/2006/main" name="51_Edge">
  <a:themeElements>
    <a:clrScheme name="2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2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5.xml><?xml version="1.0" encoding="utf-8"?>
<a:theme xmlns:a="http://schemas.openxmlformats.org/drawingml/2006/main" name="52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6.xml><?xml version="1.0" encoding="utf-8"?>
<a:theme xmlns:a="http://schemas.openxmlformats.org/drawingml/2006/main" name="54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7.xml><?xml version="1.0" encoding="utf-8"?>
<a:theme xmlns:a="http://schemas.openxmlformats.org/drawingml/2006/main" name="55_Edge">
  <a:themeElements>
    <a:clrScheme name="2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2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8.xml><?xml version="1.0" encoding="utf-8"?>
<a:theme xmlns:a="http://schemas.openxmlformats.org/drawingml/2006/main" name="56_Edge">
  <a:themeElements>
    <a:clrScheme name="2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2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9.xml><?xml version="1.0" encoding="utf-8"?>
<a:theme xmlns:a="http://schemas.openxmlformats.org/drawingml/2006/main" name="57_Edge">
  <a:themeElements>
    <a:clrScheme name="2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2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0.xml><?xml version="1.0" encoding="utf-8"?>
<a:theme xmlns:a="http://schemas.openxmlformats.org/drawingml/2006/main" name="58_Edge">
  <a:themeElements>
    <a:clrScheme name="2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2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51346</TotalTime>
  <Words>6566</Words>
  <Application>Microsoft Macintosh PowerPoint</Application>
  <PresentationFormat>On-screen Show (4:3)</PresentationFormat>
  <Paragraphs>1278</Paragraphs>
  <Slides>105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60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105</vt:i4>
      </vt:variant>
    </vt:vector>
  </HeadingPairs>
  <TitlesOfParts>
    <vt:vector size="166" baseType="lpstr">
      <vt:lpstr>Edge</vt:lpstr>
      <vt:lpstr>1_Edge</vt:lpstr>
      <vt:lpstr>3_Edge</vt:lpstr>
      <vt:lpstr>4_Edge</vt:lpstr>
      <vt:lpstr>5_Edge</vt:lpstr>
      <vt:lpstr>6_Edge</vt:lpstr>
      <vt:lpstr>7_Edge</vt:lpstr>
      <vt:lpstr>8_Edge</vt:lpstr>
      <vt:lpstr>2_Office Theme</vt:lpstr>
      <vt:lpstr>10_Edge</vt:lpstr>
      <vt:lpstr>9_Edge</vt:lpstr>
      <vt:lpstr>11_Edge</vt:lpstr>
      <vt:lpstr>12_Edge</vt:lpstr>
      <vt:lpstr>14_Edge</vt:lpstr>
      <vt:lpstr>15_Edge</vt:lpstr>
      <vt:lpstr>16_Edge</vt:lpstr>
      <vt:lpstr>17_Edge</vt:lpstr>
      <vt:lpstr>13_Edge</vt:lpstr>
      <vt:lpstr>18_Edge</vt:lpstr>
      <vt:lpstr>19_Edge</vt:lpstr>
      <vt:lpstr>22_Edge</vt:lpstr>
      <vt:lpstr>23_Edge</vt:lpstr>
      <vt:lpstr>25_Edge</vt:lpstr>
      <vt:lpstr>21_Edge</vt:lpstr>
      <vt:lpstr>24_Edge</vt:lpstr>
      <vt:lpstr>26_Edge</vt:lpstr>
      <vt:lpstr>27_Edge</vt:lpstr>
      <vt:lpstr>28_Edge</vt:lpstr>
      <vt:lpstr>29_Edge</vt:lpstr>
      <vt:lpstr>30_Edge</vt:lpstr>
      <vt:lpstr>31_Edge</vt:lpstr>
      <vt:lpstr>32_Edge</vt:lpstr>
      <vt:lpstr>33_Edge</vt:lpstr>
      <vt:lpstr>35_Edge</vt:lpstr>
      <vt:lpstr>34_Edge</vt:lpstr>
      <vt:lpstr>36_Edge</vt:lpstr>
      <vt:lpstr>37_Edge</vt:lpstr>
      <vt:lpstr>38_Edge</vt:lpstr>
      <vt:lpstr>39_Edge</vt:lpstr>
      <vt:lpstr>40_Edge</vt:lpstr>
      <vt:lpstr>41_Edge</vt:lpstr>
      <vt:lpstr>42_Edge</vt:lpstr>
      <vt:lpstr>43_Edge</vt:lpstr>
      <vt:lpstr>7_Office Theme</vt:lpstr>
      <vt:lpstr>44_Edge</vt:lpstr>
      <vt:lpstr>45_Edge</vt:lpstr>
      <vt:lpstr>46_Edge</vt:lpstr>
      <vt:lpstr>47_Edge</vt:lpstr>
      <vt:lpstr>SAFARI_Template</vt:lpstr>
      <vt:lpstr>2_Edge</vt:lpstr>
      <vt:lpstr>48_Edge</vt:lpstr>
      <vt:lpstr>49_Edge</vt:lpstr>
      <vt:lpstr>50_Edge</vt:lpstr>
      <vt:lpstr>51_Edge</vt:lpstr>
      <vt:lpstr>52_Edge</vt:lpstr>
      <vt:lpstr>54_Edge</vt:lpstr>
      <vt:lpstr>55_Edge</vt:lpstr>
      <vt:lpstr>56_Edge</vt:lpstr>
      <vt:lpstr>57_Edge</vt:lpstr>
      <vt:lpstr>58_Edge</vt:lpstr>
      <vt:lpstr>Visio</vt:lpstr>
      <vt:lpstr>Scalable Many-Core Memory Systems Lecture 1, Topic 1: DRAM Basics and  DRAM Scaling</vt:lpstr>
      <vt:lpstr>The Main Memory System</vt:lpstr>
      <vt:lpstr>Memory System: A Shared Resource View</vt:lpstr>
      <vt:lpstr>State of the Main Memory System</vt:lpstr>
      <vt:lpstr>Major Trends Affecting Main Memory (I)</vt:lpstr>
      <vt:lpstr>Major Trends Affecting Main Memory (II)</vt:lpstr>
      <vt:lpstr>Example Trend: Many Cores on Chip</vt:lpstr>
      <vt:lpstr>Consequence: The Memory Capacity Gap</vt:lpstr>
      <vt:lpstr>Major Trends Affecting Main Memory (III)</vt:lpstr>
      <vt:lpstr>Major Trends Affecting Main Memory (IV)</vt:lpstr>
      <vt:lpstr>The DRAM Scaling Problem</vt:lpstr>
      <vt:lpstr>Solutions to the DRAM Scaling Problem</vt:lpstr>
      <vt:lpstr>Solution 1: Tolerate DRAM</vt:lpstr>
      <vt:lpstr>Solution 2: Emerging Memory Technologies</vt:lpstr>
      <vt:lpstr>Hybrid Memory Systems</vt:lpstr>
      <vt:lpstr>An Orthogonal Issue: Memory Interference</vt:lpstr>
      <vt:lpstr>Agenda for Topic 1 (DRAM Scaling)</vt:lpstr>
      <vt:lpstr>What Will You Learn in This Course?</vt:lpstr>
      <vt:lpstr>This Course</vt:lpstr>
      <vt:lpstr>Course Information</vt:lpstr>
      <vt:lpstr>Readings and Videos</vt:lpstr>
      <vt:lpstr>Overview Reading</vt:lpstr>
      <vt:lpstr>Online Slides (Longer Versions)</vt:lpstr>
      <vt:lpstr>Memory Lecture Videos</vt:lpstr>
      <vt:lpstr>Readings for Topic 1 (DRAM Scaling)</vt:lpstr>
      <vt:lpstr>Readings for Topic 2 (Emerging Technologies) </vt:lpstr>
      <vt:lpstr>Readings for Topic 3 (Memory QoS)</vt:lpstr>
      <vt:lpstr>Readings for Topic 3 (Memory QoS)</vt:lpstr>
      <vt:lpstr>Readings in Flash Memory</vt:lpstr>
      <vt:lpstr>Online Lectures and More Information</vt:lpstr>
      <vt:lpstr>Agenda for Topic 1 (DRAM Scaling)</vt:lpstr>
      <vt:lpstr>Main Memory</vt:lpstr>
      <vt:lpstr>Main Memory in the System</vt:lpstr>
      <vt:lpstr>Ideal Memory</vt:lpstr>
      <vt:lpstr>The Problem</vt:lpstr>
      <vt:lpstr>Memory Technology: DRAM</vt:lpstr>
      <vt:lpstr>Memory Technology: SRAM</vt:lpstr>
      <vt:lpstr>An Aside: Phase Change Memory</vt:lpstr>
      <vt:lpstr>Memory Bank: A Fundamental Concept</vt:lpstr>
      <vt:lpstr>Memory Bank Organization and Operation</vt:lpstr>
      <vt:lpstr>Why Memory Hierarchy?</vt:lpstr>
      <vt:lpstr>Memory Hierarchy</vt:lpstr>
      <vt:lpstr>Caching Basics: Exploit Temporal Locality</vt:lpstr>
      <vt:lpstr>Caching Basics: Exploit Spatial Locality</vt:lpstr>
      <vt:lpstr>A Note on Manual vs. Automatic Management</vt:lpstr>
      <vt:lpstr>Automatic Management in Memory Hierarchy</vt:lpstr>
      <vt:lpstr>A Modern Memory Hierarchy</vt:lpstr>
      <vt:lpstr>The DRAM Subsystem</vt:lpstr>
      <vt:lpstr>DRAM Subsystem Organization</vt:lpstr>
      <vt:lpstr>Page Mode DRAM</vt:lpstr>
      <vt:lpstr>DRAM Bank Operation</vt:lpstr>
      <vt:lpstr>The DRAM Chip</vt:lpstr>
      <vt:lpstr>128M x 8-bit DRAM Chip</vt:lpstr>
      <vt:lpstr>DRAM Rank and Module</vt:lpstr>
      <vt:lpstr>A 64-bit Wide DIMM (One Rank)</vt:lpstr>
      <vt:lpstr>A 64-bit Wide DIMM (One Rank)</vt:lpstr>
      <vt:lpstr>Multiple DIMMs</vt:lpstr>
      <vt:lpstr>DRAM Channels</vt:lpstr>
      <vt:lpstr>Generalized Memory Structure</vt:lpstr>
      <vt:lpstr>Generalized Memory Structure</vt:lpstr>
      <vt:lpstr>The DRAM Subsystem The Top Down View</vt:lpstr>
      <vt:lpstr>DRAM Subsystem Organization</vt:lpstr>
      <vt:lpstr>The DRAM subsystem</vt:lpstr>
      <vt:lpstr>Breaking down a DIMM</vt:lpstr>
      <vt:lpstr>Breaking down a DIMM</vt:lpstr>
      <vt:lpstr>Rank</vt:lpstr>
      <vt:lpstr>Breaking down a Rank</vt:lpstr>
      <vt:lpstr>Breaking down a Chip</vt:lpstr>
      <vt:lpstr>Breaking down a Bank</vt:lpstr>
      <vt:lpstr>DRAM Subsystem Organization</vt:lpstr>
      <vt:lpstr>Example: Transferring a cache block</vt:lpstr>
      <vt:lpstr>Example: Transferring a cache block</vt:lpstr>
      <vt:lpstr>Example: Transferring a cache block</vt:lpstr>
      <vt:lpstr>Example: Transferring a cache block</vt:lpstr>
      <vt:lpstr>Example: Transferring a cache block</vt:lpstr>
      <vt:lpstr>Example: Transferring a cache block</vt:lpstr>
      <vt:lpstr>Example: Transferring a cache block</vt:lpstr>
      <vt:lpstr>Latency Components: Basic DRAM Operation</vt:lpstr>
      <vt:lpstr>Multiple Banks (Interleaving) and Channels</vt:lpstr>
      <vt:lpstr>How Multiple Banks Help</vt:lpstr>
      <vt:lpstr>Address Mapping (Single Channel)</vt:lpstr>
      <vt:lpstr>Bank Mapping Randomization</vt:lpstr>
      <vt:lpstr>Address Mapping (Multiple Channels)</vt:lpstr>
      <vt:lpstr>Interaction with VirtualPhysical Mapping</vt:lpstr>
      <vt:lpstr>DRAM Refresh (I)</vt:lpstr>
      <vt:lpstr>DRAM Refresh (II)</vt:lpstr>
      <vt:lpstr>Downsides of DRAM Refresh</vt:lpstr>
      <vt:lpstr>Memory Controllers</vt:lpstr>
      <vt:lpstr>DRAM versus Other Types of Memories</vt:lpstr>
      <vt:lpstr>DRAM Controller: Functions</vt:lpstr>
      <vt:lpstr>DRAM Controller: Where to Place</vt:lpstr>
      <vt:lpstr>A Modern DRAM Controller</vt:lpstr>
      <vt:lpstr>DRAM Scheduling Policies (I)</vt:lpstr>
      <vt:lpstr>DRAM Scheduling Policies (II)</vt:lpstr>
      <vt:lpstr>Row Buffer Management Policies</vt:lpstr>
      <vt:lpstr>Open vs. Closed Row Policies</vt:lpstr>
      <vt:lpstr>Why are DRAM Controllers Difficult to Design?</vt:lpstr>
      <vt:lpstr>Many DRAM Timing Constraints</vt:lpstr>
      <vt:lpstr>More on DRAM Operation</vt:lpstr>
      <vt:lpstr>We did not cover the remaining slides.</vt:lpstr>
      <vt:lpstr>Self-Optimizing DRAM Controllers</vt:lpstr>
      <vt:lpstr>Self-Optimizing DRAM Controllers</vt:lpstr>
      <vt:lpstr>Self-Optimizing DRAM Controllers</vt:lpstr>
      <vt:lpstr>Performance Results</vt:lpstr>
      <vt:lpstr>DRAM Power Management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ATLAS: A Scalable and High-Performance Scheduling Algorithm for Multiple Memory Controllers</dc:title>
  <dc:creator>yoongu</dc:creator>
  <cp:lastModifiedBy>Onur Mutlu</cp:lastModifiedBy>
  <cp:revision>1684</cp:revision>
  <cp:lastPrinted>2010-05-26T16:43:32Z</cp:lastPrinted>
  <dcterms:created xsi:type="dcterms:W3CDTF">2010-10-08T20:41:54Z</dcterms:created>
  <dcterms:modified xsi:type="dcterms:W3CDTF">2013-07-15T12:59:06Z</dcterms:modified>
</cp:coreProperties>
</file>