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28800425" cy="35999738"/>
  <p:notesSz cx="6858000" cy="9144000"/>
  <p:defaultTextStyle>
    <a:defPPr>
      <a:defRPr lang="en-US"/>
    </a:defPPr>
    <a:lvl1pPr marL="0" algn="l" defTabSz="3110332" rtl="0" eaLnBrk="1" latinLnBrk="0" hangingPunct="1">
      <a:defRPr sz="6123" kern="1200">
        <a:solidFill>
          <a:schemeClr val="tx1"/>
        </a:solidFill>
        <a:latin typeface="+mn-lt"/>
        <a:ea typeface="+mn-ea"/>
        <a:cs typeface="+mn-cs"/>
      </a:defRPr>
    </a:lvl1pPr>
    <a:lvl2pPr marL="1555166" algn="l" defTabSz="3110332" rtl="0" eaLnBrk="1" latinLnBrk="0" hangingPunct="1">
      <a:defRPr sz="6123" kern="1200">
        <a:solidFill>
          <a:schemeClr val="tx1"/>
        </a:solidFill>
        <a:latin typeface="+mn-lt"/>
        <a:ea typeface="+mn-ea"/>
        <a:cs typeface="+mn-cs"/>
      </a:defRPr>
    </a:lvl2pPr>
    <a:lvl3pPr marL="3110332" algn="l" defTabSz="3110332" rtl="0" eaLnBrk="1" latinLnBrk="0" hangingPunct="1">
      <a:defRPr sz="6123" kern="1200">
        <a:solidFill>
          <a:schemeClr val="tx1"/>
        </a:solidFill>
        <a:latin typeface="+mn-lt"/>
        <a:ea typeface="+mn-ea"/>
        <a:cs typeface="+mn-cs"/>
      </a:defRPr>
    </a:lvl3pPr>
    <a:lvl4pPr marL="4665497" algn="l" defTabSz="3110332" rtl="0" eaLnBrk="1" latinLnBrk="0" hangingPunct="1">
      <a:defRPr sz="6123" kern="1200">
        <a:solidFill>
          <a:schemeClr val="tx1"/>
        </a:solidFill>
        <a:latin typeface="+mn-lt"/>
        <a:ea typeface="+mn-ea"/>
        <a:cs typeface="+mn-cs"/>
      </a:defRPr>
    </a:lvl4pPr>
    <a:lvl5pPr marL="6220663" algn="l" defTabSz="3110332" rtl="0" eaLnBrk="1" latinLnBrk="0" hangingPunct="1">
      <a:defRPr sz="6123" kern="1200">
        <a:solidFill>
          <a:schemeClr val="tx1"/>
        </a:solidFill>
        <a:latin typeface="+mn-lt"/>
        <a:ea typeface="+mn-ea"/>
        <a:cs typeface="+mn-cs"/>
      </a:defRPr>
    </a:lvl5pPr>
    <a:lvl6pPr marL="7775829" algn="l" defTabSz="3110332" rtl="0" eaLnBrk="1" latinLnBrk="0" hangingPunct="1">
      <a:defRPr sz="6123" kern="1200">
        <a:solidFill>
          <a:schemeClr val="tx1"/>
        </a:solidFill>
        <a:latin typeface="+mn-lt"/>
        <a:ea typeface="+mn-ea"/>
        <a:cs typeface="+mn-cs"/>
      </a:defRPr>
    </a:lvl6pPr>
    <a:lvl7pPr marL="9330995" algn="l" defTabSz="3110332" rtl="0" eaLnBrk="1" latinLnBrk="0" hangingPunct="1">
      <a:defRPr sz="6123" kern="1200">
        <a:solidFill>
          <a:schemeClr val="tx1"/>
        </a:solidFill>
        <a:latin typeface="+mn-lt"/>
        <a:ea typeface="+mn-ea"/>
        <a:cs typeface="+mn-cs"/>
      </a:defRPr>
    </a:lvl7pPr>
    <a:lvl8pPr marL="10886161" algn="l" defTabSz="3110332" rtl="0" eaLnBrk="1" latinLnBrk="0" hangingPunct="1">
      <a:defRPr sz="6123" kern="1200">
        <a:solidFill>
          <a:schemeClr val="tx1"/>
        </a:solidFill>
        <a:latin typeface="+mn-lt"/>
        <a:ea typeface="+mn-ea"/>
        <a:cs typeface="+mn-cs"/>
      </a:defRPr>
    </a:lvl8pPr>
    <a:lvl9pPr marL="12441326" algn="l" defTabSz="3110332" rtl="0" eaLnBrk="1" latinLnBrk="0" hangingPunct="1">
      <a:defRPr sz="61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38" userDrawn="1">
          <p15:clr>
            <a:srgbClr val="A4A3A4"/>
          </p15:clr>
        </p15:guide>
        <p15:guide id="2" pos="90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EEFB"/>
    <a:srgbClr val="D8C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8660"/>
    <p:restoredTop sz="94632"/>
  </p:normalViewPr>
  <p:slideViewPr>
    <p:cSldViewPr snapToGrid="0" snapToObjects="1">
      <p:cViewPr>
        <p:scale>
          <a:sx n="42" d="100"/>
          <a:sy n="42" d="100"/>
        </p:scale>
        <p:origin x="1864" y="200"/>
      </p:cViewPr>
      <p:guideLst>
        <p:guide orient="horz" pos="11338"/>
        <p:guide pos="907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958FB-23E6-6D49-8C2E-0165448E5A26}" type="datetimeFigureOut">
              <a:rPr lang="en-US" smtClean="0"/>
              <a:t>12/30/16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3925" y="1143000"/>
            <a:ext cx="2470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95ADF6-F8C0-DE46-BBCF-E06094C32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111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110332" rtl="0" eaLnBrk="1" latinLnBrk="0" hangingPunct="1">
      <a:defRPr sz="4082" kern="1200">
        <a:solidFill>
          <a:schemeClr val="tx1"/>
        </a:solidFill>
        <a:latin typeface="+mn-lt"/>
        <a:ea typeface="+mn-ea"/>
        <a:cs typeface="+mn-cs"/>
      </a:defRPr>
    </a:lvl1pPr>
    <a:lvl2pPr marL="1555166" algn="l" defTabSz="3110332" rtl="0" eaLnBrk="1" latinLnBrk="0" hangingPunct="1">
      <a:defRPr sz="4082" kern="1200">
        <a:solidFill>
          <a:schemeClr val="tx1"/>
        </a:solidFill>
        <a:latin typeface="+mn-lt"/>
        <a:ea typeface="+mn-ea"/>
        <a:cs typeface="+mn-cs"/>
      </a:defRPr>
    </a:lvl2pPr>
    <a:lvl3pPr marL="3110332" algn="l" defTabSz="3110332" rtl="0" eaLnBrk="1" latinLnBrk="0" hangingPunct="1">
      <a:defRPr sz="4082" kern="1200">
        <a:solidFill>
          <a:schemeClr val="tx1"/>
        </a:solidFill>
        <a:latin typeface="+mn-lt"/>
        <a:ea typeface="+mn-ea"/>
        <a:cs typeface="+mn-cs"/>
      </a:defRPr>
    </a:lvl3pPr>
    <a:lvl4pPr marL="4665497" algn="l" defTabSz="3110332" rtl="0" eaLnBrk="1" latinLnBrk="0" hangingPunct="1">
      <a:defRPr sz="4082" kern="1200">
        <a:solidFill>
          <a:schemeClr val="tx1"/>
        </a:solidFill>
        <a:latin typeface="+mn-lt"/>
        <a:ea typeface="+mn-ea"/>
        <a:cs typeface="+mn-cs"/>
      </a:defRPr>
    </a:lvl4pPr>
    <a:lvl5pPr marL="6220663" algn="l" defTabSz="3110332" rtl="0" eaLnBrk="1" latinLnBrk="0" hangingPunct="1">
      <a:defRPr sz="4082" kern="1200">
        <a:solidFill>
          <a:schemeClr val="tx1"/>
        </a:solidFill>
        <a:latin typeface="+mn-lt"/>
        <a:ea typeface="+mn-ea"/>
        <a:cs typeface="+mn-cs"/>
      </a:defRPr>
    </a:lvl5pPr>
    <a:lvl6pPr marL="7775829" algn="l" defTabSz="3110332" rtl="0" eaLnBrk="1" latinLnBrk="0" hangingPunct="1">
      <a:defRPr sz="4082" kern="1200">
        <a:solidFill>
          <a:schemeClr val="tx1"/>
        </a:solidFill>
        <a:latin typeface="+mn-lt"/>
        <a:ea typeface="+mn-ea"/>
        <a:cs typeface="+mn-cs"/>
      </a:defRPr>
    </a:lvl6pPr>
    <a:lvl7pPr marL="9330995" algn="l" defTabSz="3110332" rtl="0" eaLnBrk="1" latinLnBrk="0" hangingPunct="1">
      <a:defRPr sz="4082" kern="1200">
        <a:solidFill>
          <a:schemeClr val="tx1"/>
        </a:solidFill>
        <a:latin typeface="+mn-lt"/>
        <a:ea typeface="+mn-ea"/>
        <a:cs typeface="+mn-cs"/>
      </a:defRPr>
    </a:lvl7pPr>
    <a:lvl8pPr marL="10886161" algn="l" defTabSz="3110332" rtl="0" eaLnBrk="1" latinLnBrk="0" hangingPunct="1">
      <a:defRPr sz="4082" kern="1200">
        <a:solidFill>
          <a:schemeClr val="tx1"/>
        </a:solidFill>
        <a:latin typeface="+mn-lt"/>
        <a:ea typeface="+mn-ea"/>
        <a:cs typeface="+mn-cs"/>
      </a:defRPr>
    </a:lvl8pPr>
    <a:lvl9pPr marL="12441326" algn="l" defTabSz="3110332" rtl="0" eaLnBrk="1" latinLnBrk="0" hangingPunct="1">
      <a:defRPr sz="408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5ADF6-F8C0-DE46-BBCF-E06094C326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7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5891626"/>
            <a:ext cx="24480361" cy="12533242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18908198"/>
            <a:ext cx="21600319" cy="8691601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1B85-30AE-5F4F-A326-1C9517534BD8}" type="datetimeFigureOut">
              <a:rPr lang="en-US" smtClean="0"/>
              <a:t>12/30/16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4606-A8D8-434E-8448-211FC8F6C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289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1B85-30AE-5F4F-A326-1C9517534BD8}" type="datetimeFigureOut">
              <a:rPr lang="en-US" smtClean="0"/>
              <a:t>12/30/16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4606-A8D8-434E-8448-211FC8F6C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30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8974945"/>
            <a:ext cx="24840367" cy="14974888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4091502"/>
            <a:ext cx="24840367" cy="7874940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1B85-30AE-5F4F-A326-1C9517534BD8}" type="datetimeFigureOut">
              <a:rPr lang="en-US" smtClean="0"/>
              <a:t>12/30/16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4606-A8D8-434E-8448-211FC8F6C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065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9583264"/>
            <a:ext cx="12240181" cy="228415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9583264"/>
            <a:ext cx="12240181" cy="228415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1B85-30AE-5F4F-A326-1C9517534BD8}" type="datetimeFigureOut">
              <a:rPr lang="en-US" smtClean="0"/>
              <a:t>12/30/16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4606-A8D8-434E-8448-211FC8F6C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455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1916661"/>
            <a:ext cx="24840367" cy="695828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8824938"/>
            <a:ext cx="12183928" cy="4324966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3149904"/>
            <a:ext cx="12183928" cy="1934152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8824938"/>
            <a:ext cx="12243932" cy="4324966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3149904"/>
            <a:ext cx="12243932" cy="1934152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1B85-30AE-5F4F-A326-1C9517534BD8}" type="datetimeFigureOut">
              <a:rPr lang="en-US" smtClean="0"/>
              <a:t>12/30/16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4606-A8D8-434E-8448-211FC8F6C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493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1B85-30AE-5F4F-A326-1C9517534BD8}" type="datetimeFigureOut">
              <a:rPr lang="en-US" smtClean="0"/>
              <a:t>12/30/16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4606-A8D8-434E-8448-211FC8F6C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978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1B85-30AE-5F4F-A326-1C9517534BD8}" type="datetimeFigureOut">
              <a:rPr lang="en-US" smtClean="0"/>
              <a:t>12/30/16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4606-A8D8-434E-8448-211FC8F6C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297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99982"/>
            <a:ext cx="9288887" cy="839993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5183304"/>
            <a:ext cx="14580215" cy="25583147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0799922"/>
            <a:ext cx="9288887" cy="20008190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1B85-30AE-5F4F-A326-1C9517534BD8}" type="datetimeFigureOut">
              <a:rPr lang="en-US" smtClean="0"/>
              <a:t>12/30/16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4606-A8D8-434E-8448-211FC8F6C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827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99982"/>
            <a:ext cx="9288887" cy="839993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5183304"/>
            <a:ext cx="14580215" cy="25583147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0799922"/>
            <a:ext cx="9288887" cy="20008190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1B85-30AE-5F4F-A326-1C9517534BD8}" type="datetimeFigureOut">
              <a:rPr lang="en-US" smtClean="0"/>
              <a:t>12/30/16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4606-A8D8-434E-8448-211FC8F6C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450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1B85-30AE-5F4F-A326-1C9517534BD8}" type="datetimeFigureOut">
              <a:rPr lang="en-US" smtClean="0"/>
              <a:t>12/30/16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4606-A8D8-434E-8448-211FC8F6C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750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1916653"/>
            <a:ext cx="6210092" cy="305081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1916653"/>
            <a:ext cx="18270270" cy="305081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1B85-30AE-5F4F-A326-1C9517534BD8}" type="datetimeFigureOut">
              <a:rPr lang="en-US" smtClean="0"/>
              <a:t>12/30/16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4606-A8D8-434E-8448-211FC8F6C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470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1916661"/>
            <a:ext cx="24840367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9583264"/>
            <a:ext cx="24840367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33366432"/>
            <a:ext cx="6480096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11B85-30AE-5F4F-A326-1C9517534BD8}" type="datetimeFigureOut">
              <a:rPr lang="en-US" smtClean="0"/>
              <a:t>12/30/16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33366432"/>
            <a:ext cx="9720143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33366432"/>
            <a:ext cx="6480096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34606-A8D8-434E-8448-211FC8F6C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40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.tiff"/><Relationship Id="rId12" Type="http://schemas.openxmlformats.org/officeDocument/2006/relationships/image" Target="../media/image10.tiff"/><Relationship Id="rId13" Type="http://schemas.openxmlformats.org/officeDocument/2006/relationships/image" Target="../media/image11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tiff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jpe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tiff"/><Relationship Id="rId10" Type="http://schemas.openxmlformats.org/officeDocument/2006/relationships/image" Target="../media/image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-3175" y="0"/>
            <a:ext cx="28800000" cy="74063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-3175" y="25012"/>
            <a:ext cx="28803600" cy="2451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8000" b="1" dirty="0" smtClean="0">
                <a:latin typeface="Century" charset="0"/>
                <a:ea typeface="Century" charset="0"/>
                <a:cs typeface="Century" charset="0"/>
              </a:rPr>
              <a:t>Nanopore Sequencing Technology and Tools</a:t>
            </a:r>
            <a:r>
              <a:rPr lang="en-US" sz="6000" b="1" dirty="0" smtClean="0">
                <a:latin typeface="Century" charset="0"/>
                <a:ea typeface="Century" charset="0"/>
                <a:cs typeface="Century" charset="0"/>
              </a:rPr>
              <a:t>:</a:t>
            </a:r>
          </a:p>
          <a:p>
            <a:pPr algn="ctr">
              <a:lnSpc>
                <a:spcPct val="114000"/>
              </a:lnSpc>
            </a:pPr>
            <a:r>
              <a:rPr lang="en-US" sz="5500" b="1" dirty="0" smtClean="0">
                <a:latin typeface="Century" charset="0"/>
                <a:ea typeface="Century" charset="0"/>
                <a:cs typeface="Century" charset="0"/>
              </a:rPr>
              <a:t>Computational Analysis of the Current State, Bottlenecks and Future Directions</a:t>
            </a:r>
            <a:endParaRPr lang="en-US" sz="5500" b="1" dirty="0">
              <a:latin typeface="Century" charset="0"/>
              <a:ea typeface="Century" charset="0"/>
              <a:cs typeface="Century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71662" y="2783840"/>
            <a:ext cx="250571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" charset="0"/>
                <a:ea typeface="Century" charset="0"/>
                <a:cs typeface="Century" charset="0"/>
              </a:rPr>
              <a:t>Damla Senol</a:t>
            </a:r>
            <a:r>
              <a:rPr lang="en-US" sz="5000" baseline="30000" dirty="0">
                <a:latin typeface="Century" charset="0"/>
                <a:ea typeface="Century" charset="0"/>
                <a:cs typeface="Century" charset="0"/>
              </a:rPr>
              <a:t>1</a:t>
            </a:r>
            <a:r>
              <a:rPr lang="en-US" sz="5000" dirty="0">
                <a:latin typeface="Century" charset="0"/>
                <a:ea typeface="Century" charset="0"/>
                <a:cs typeface="Century" charset="0"/>
              </a:rPr>
              <a:t>, Jeremie </a:t>
            </a:r>
            <a:r>
              <a:rPr lang="en-US" sz="5000" dirty="0" smtClean="0">
                <a:latin typeface="Century" charset="0"/>
                <a:ea typeface="Century" charset="0"/>
                <a:cs typeface="Century" charset="0"/>
              </a:rPr>
              <a:t>Kim</a:t>
            </a:r>
            <a:r>
              <a:rPr lang="en-US" sz="5000" baseline="30000" dirty="0" smtClean="0">
                <a:latin typeface="Century" charset="0"/>
                <a:ea typeface="Century" charset="0"/>
                <a:cs typeface="Century" charset="0"/>
              </a:rPr>
              <a:t>1,3</a:t>
            </a:r>
            <a:r>
              <a:rPr lang="en-US" sz="5000" dirty="0" smtClean="0">
                <a:latin typeface="Century" charset="0"/>
                <a:ea typeface="Century" charset="0"/>
                <a:cs typeface="Century" charset="0"/>
              </a:rPr>
              <a:t>, </a:t>
            </a:r>
            <a:r>
              <a:rPr lang="en-US" sz="5000" dirty="0">
                <a:latin typeface="Century" charset="0"/>
                <a:ea typeface="Century" charset="0"/>
                <a:cs typeface="Century" charset="0"/>
              </a:rPr>
              <a:t>Saugata Ghose</a:t>
            </a:r>
            <a:r>
              <a:rPr lang="en-US" sz="5000" baseline="30000" dirty="0">
                <a:latin typeface="Century" charset="0"/>
                <a:ea typeface="Century" charset="0"/>
                <a:cs typeface="Century" charset="0"/>
              </a:rPr>
              <a:t>1</a:t>
            </a:r>
            <a:r>
              <a:rPr lang="en-US" sz="5000" dirty="0">
                <a:latin typeface="Century" charset="0"/>
                <a:ea typeface="Century" charset="0"/>
                <a:cs typeface="Century" charset="0"/>
              </a:rPr>
              <a:t>, Can Alkan</a:t>
            </a:r>
            <a:r>
              <a:rPr lang="en-US" sz="5000" baseline="30000" dirty="0">
                <a:latin typeface="Century" charset="0"/>
                <a:ea typeface="Century" charset="0"/>
                <a:cs typeface="Century" charset="0"/>
              </a:rPr>
              <a:t>2</a:t>
            </a:r>
            <a:r>
              <a:rPr lang="en-US" sz="5000" dirty="0">
                <a:latin typeface="Century" charset="0"/>
                <a:ea typeface="Century" charset="0"/>
                <a:cs typeface="Century" charset="0"/>
              </a:rPr>
              <a:t> and Onur Mutlu</a:t>
            </a:r>
            <a:r>
              <a:rPr lang="en-US" sz="5000" baseline="30000" dirty="0">
                <a:latin typeface="Century" charset="0"/>
                <a:ea typeface="Century" charset="0"/>
                <a:cs typeface="Century" charset="0"/>
              </a:rPr>
              <a:t>3,1</a:t>
            </a:r>
            <a:endParaRPr lang="en-US" sz="5000" b="0" dirty="0" smtClean="0">
              <a:effectLst/>
              <a:latin typeface="Century" charset="0"/>
              <a:ea typeface="Century" charset="0"/>
              <a:cs typeface="Century" charset="0"/>
            </a:endParaRPr>
          </a:p>
          <a:p>
            <a:pPr algn="ctr"/>
            <a:r>
              <a:rPr lang="en-US" sz="3000" b="0" dirty="0" smtClean="0">
                <a:effectLst/>
                <a:latin typeface="Century" charset="0"/>
                <a:ea typeface="Century" charset="0"/>
                <a:cs typeface="Century" charset="0"/>
              </a:rPr>
              <a:t/>
            </a:r>
            <a:br>
              <a:rPr lang="en-US" sz="3000" b="0" dirty="0" smtClean="0">
                <a:effectLst/>
                <a:latin typeface="Century" charset="0"/>
                <a:ea typeface="Century" charset="0"/>
                <a:cs typeface="Century" charset="0"/>
              </a:rPr>
            </a:br>
            <a:r>
              <a:rPr lang="en-US" sz="3000" baseline="30000" dirty="0">
                <a:latin typeface="Century" charset="0"/>
                <a:ea typeface="Century" charset="0"/>
                <a:cs typeface="Century" charset="0"/>
              </a:rPr>
              <a:t>1 </a:t>
            </a:r>
            <a:r>
              <a:rPr lang="en-US" sz="3000" dirty="0">
                <a:latin typeface="Century" charset="0"/>
                <a:ea typeface="Century" charset="0"/>
                <a:cs typeface="Century" charset="0"/>
              </a:rPr>
              <a:t>Department of Electrical and Computer Engineering, Carnegie Mellon University, Pittsburgh, PA, USA</a:t>
            </a:r>
            <a:endParaRPr lang="en-US" sz="3000" b="0" dirty="0" smtClean="0">
              <a:effectLst/>
              <a:latin typeface="Century" charset="0"/>
              <a:ea typeface="Century" charset="0"/>
              <a:cs typeface="Century" charset="0"/>
            </a:endParaRPr>
          </a:p>
          <a:p>
            <a:pPr algn="ctr"/>
            <a:r>
              <a:rPr lang="en-US" sz="3000" baseline="30000" dirty="0">
                <a:latin typeface="Century" charset="0"/>
                <a:ea typeface="Century" charset="0"/>
                <a:cs typeface="Century" charset="0"/>
              </a:rPr>
              <a:t>2 </a:t>
            </a:r>
            <a:r>
              <a:rPr lang="en-US" sz="3000" dirty="0">
                <a:latin typeface="Century" charset="0"/>
                <a:ea typeface="Century" charset="0"/>
                <a:cs typeface="Century" charset="0"/>
              </a:rPr>
              <a:t>Department of Computer Engineering, Bilkent University, Bilkent, Ankara, Turkey</a:t>
            </a:r>
            <a:endParaRPr lang="en-US" sz="3000" b="0" dirty="0" smtClean="0">
              <a:effectLst/>
              <a:latin typeface="Century" charset="0"/>
              <a:ea typeface="Century" charset="0"/>
              <a:cs typeface="Century" charset="0"/>
            </a:endParaRPr>
          </a:p>
          <a:p>
            <a:pPr algn="ctr"/>
            <a:r>
              <a:rPr lang="en-US" sz="3000" baseline="30000" dirty="0">
                <a:latin typeface="Century" charset="0"/>
                <a:ea typeface="Century" charset="0"/>
                <a:cs typeface="Century" charset="0"/>
              </a:rPr>
              <a:t>3 </a:t>
            </a:r>
            <a:r>
              <a:rPr lang="en-US" sz="3000" dirty="0">
                <a:latin typeface="Century" charset="0"/>
                <a:ea typeface="Century" charset="0"/>
                <a:cs typeface="Century" charset="0"/>
              </a:rPr>
              <a:t>Department of Computer Science, Systems Group, ETH Zürich, Zürich, Switzerland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373" y="5705669"/>
            <a:ext cx="5447579" cy="101183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6437" y="5582456"/>
            <a:ext cx="3456432" cy="11887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2501" y="5484326"/>
            <a:ext cx="6189980" cy="142335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0" y="7057905"/>
            <a:ext cx="28800425" cy="103457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  <a:latin typeface="Century" charset="0"/>
                <a:ea typeface="Century" charset="0"/>
                <a:cs typeface="Century" charset="0"/>
              </a:rPr>
              <a:t>Nanopore Sequencing</a:t>
            </a:r>
            <a:endParaRPr lang="en-US" sz="6000" b="1" dirty="0">
              <a:solidFill>
                <a:schemeClr val="bg1"/>
              </a:solidFill>
              <a:latin typeface="Century" charset="0"/>
              <a:ea typeface="Century" charset="0"/>
              <a:cs typeface="Century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14842182"/>
            <a:ext cx="17983200" cy="103457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  <a:latin typeface="Century" charset="0"/>
                <a:ea typeface="Century" charset="0"/>
                <a:cs typeface="Century" charset="0"/>
              </a:rPr>
              <a:t>Pipeline and Current Tools</a:t>
            </a:r>
            <a:endParaRPr lang="en-US" sz="6000" b="1" dirty="0">
              <a:solidFill>
                <a:schemeClr val="bg1"/>
              </a:solidFill>
              <a:latin typeface="Century" charset="0"/>
              <a:ea typeface="Century" charset="0"/>
              <a:cs typeface="Century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161847" y="14833655"/>
            <a:ext cx="10633113" cy="10332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6000" b="1">
                <a:solidFill>
                  <a:schemeClr val="bg1"/>
                </a:solidFill>
                <a:latin typeface="Century" charset="0"/>
                <a:ea typeface="Century" charset="0"/>
                <a:cs typeface="Century" charset="0"/>
              </a:defRPr>
            </a:lvl1pPr>
          </a:lstStyle>
          <a:p>
            <a:r>
              <a:rPr lang="en-US" dirty="0"/>
              <a:t>Our Goal</a:t>
            </a:r>
          </a:p>
        </p:txBody>
      </p:sp>
      <p:pic>
        <p:nvPicPr>
          <p:cNvPr id="29" name="Picture 28" descr="/Users/damlasenol/Downloads/sequencing-animated_0.jpg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3" b="11518"/>
          <a:stretch/>
        </p:blipFill>
        <p:spPr bwMode="auto">
          <a:xfrm>
            <a:off x="12964889" y="12736286"/>
            <a:ext cx="3618850" cy="20351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22" name="Straight Connector 21"/>
          <p:cNvCxnSpPr/>
          <p:nvPr/>
        </p:nvCxnSpPr>
        <p:spPr>
          <a:xfrm flipH="1">
            <a:off x="18014731" y="15940494"/>
            <a:ext cx="68053" cy="8435281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7326428" y="8181749"/>
            <a:ext cx="11364078" cy="6548459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n-US" sz="4000" b="1" dirty="0">
                <a:latin typeface="Century" charset="0"/>
                <a:ea typeface="Century" charset="0"/>
                <a:cs typeface="Century" charset="0"/>
              </a:rPr>
              <a:t>Biological </a:t>
            </a:r>
            <a:r>
              <a:rPr lang="en-US" sz="4000" b="1" dirty="0" smtClean="0">
                <a:latin typeface="Century" charset="0"/>
                <a:ea typeface="Century" charset="0"/>
                <a:cs typeface="Century" charset="0"/>
              </a:rPr>
              <a:t>Nanopores </a:t>
            </a:r>
            <a:r>
              <a:rPr lang="en-US" sz="4000" b="1" dirty="0">
                <a:latin typeface="Century" charset="0"/>
                <a:ea typeface="Century" charset="0"/>
                <a:cs typeface="Century" charset="0"/>
              </a:rPr>
              <a:t>for DNA S</a:t>
            </a:r>
            <a:r>
              <a:rPr lang="en-US" sz="4000" b="1" dirty="0" smtClean="0">
                <a:latin typeface="Century" charset="0"/>
                <a:ea typeface="Century" charset="0"/>
                <a:cs typeface="Century" charset="0"/>
              </a:rPr>
              <a:t>equencing</a:t>
            </a:r>
          </a:p>
          <a:p>
            <a:pPr marL="571500" indent="-571500" algn="just">
              <a:lnSpc>
                <a:spcPct val="114000"/>
              </a:lnSpc>
              <a:buFont typeface="Courier New" charset="0"/>
              <a:buChar char="o"/>
            </a:pP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first </a:t>
            </a:r>
            <a:r>
              <a:rPr lang="en-US" sz="3600" dirty="0">
                <a:latin typeface="Century" charset="0"/>
                <a:ea typeface="Century" charset="0"/>
                <a:cs typeface="Century" charset="0"/>
              </a:rPr>
              <a:t>proposed in the 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1990s,</a:t>
            </a:r>
          </a:p>
          <a:p>
            <a:pPr marL="571500" indent="-571500" algn="just">
              <a:lnSpc>
                <a:spcPct val="114000"/>
              </a:lnSpc>
              <a:buFont typeface="Courier New" charset="0"/>
              <a:buChar char="o"/>
            </a:pP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recently </a:t>
            </a:r>
            <a:r>
              <a:rPr lang="en-US" sz="3600" dirty="0">
                <a:latin typeface="Century" charset="0"/>
                <a:ea typeface="Century" charset="0"/>
                <a:cs typeface="Century" charset="0"/>
              </a:rPr>
              <a:t>made commercially available in May 2014 by </a:t>
            </a:r>
            <a:r>
              <a:rPr lang="en-US" sz="3600" b="1" dirty="0">
                <a:solidFill>
                  <a:srgbClr val="0070C0"/>
                </a:solidFill>
                <a:latin typeface="Century" charset="0"/>
                <a:ea typeface="Century" charset="0"/>
                <a:cs typeface="Century" charset="0"/>
              </a:rPr>
              <a:t>Oxford Nanopore Technologies (ONT</a:t>
            </a:r>
            <a:r>
              <a:rPr lang="en-US" sz="3600" b="1" dirty="0" smtClean="0">
                <a:solidFill>
                  <a:srgbClr val="0070C0"/>
                </a:solidFill>
                <a:latin typeface="Century" charset="0"/>
                <a:ea typeface="Century" charset="0"/>
                <a:cs typeface="Century" charset="0"/>
              </a:rPr>
              <a:t>).</a:t>
            </a:r>
            <a:endParaRPr lang="en-US" sz="3600" dirty="0" smtClean="0">
              <a:latin typeface="Century" charset="0"/>
              <a:ea typeface="Century" charset="0"/>
              <a:cs typeface="Century" charset="0"/>
            </a:endParaRPr>
          </a:p>
          <a:p>
            <a:pPr algn="just">
              <a:lnSpc>
                <a:spcPct val="114000"/>
              </a:lnSpc>
            </a:pPr>
            <a:r>
              <a:rPr lang="en-US" sz="4000" b="1" dirty="0" smtClean="0">
                <a:latin typeface="Century" charset="0"/>
                <a:ea typeface="Century" charset="0"/>
                <a:cs typeface="Century" charset="0"/>
              </a:rPr>
              <a:t>MinION</a:t>
            </a:r>
            <a:endParaRPr lang="en-US" sz="3600" b="1" dirty="0" smtClean="0">
              <a:latin typeface="Century" charset="0"/>
              <a:ea typeface="Century" charset="0"/>
              <a:cs typeface="Century" charset="0"/>
            </a:endParaRPr>
          </a:p>
          <a:p>
            <a:pPr marL="571500" indent="-571500" algn="just">
              <a:lnSpc>
                <a:spcPct val="114000"/>
              </a:lnSpc>
              <a:buFont typeface="Courier New" charset="0"/>
              <a:buChar char="o"/>
            </a:pP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first commercial nanopore sequencing device</a:t>
            </a:r>
          </a:p>
          <a:p>
            <a:pPr marL="571500" indent="-571500" algn="just">
              <a:lnSpc>
                <a:spcPct val="114000"/>
              </a:lnSpc>
              <a:buFont typeface="Courier New" charset="0"/>
              <a:buChar char="o"/>
            </a:pPr>
            <a:r>
              <a:rPr lang="en-US" sz="3600" dirty="0">
                <a:latin typeface="Century" charset="0"/>
                <a:ea typeface="Century" charset="0"/>
                <a:cs typeface="Century" charset="0"/>
              </a:rPr>
              <a:t>high-throughput sequencing 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apparatus</a:t>
            </a:r>
          </a:p>
          <a:p>
            <a:pPr marL="571500" indent="-571500" algn="just">
              <a:lnSpc>
                <a:spcPct val="114000"/>
              </a:lnSpc>
              <a:buFont typeface="Courier New" charset="0"/>
              <a:buChar char="o"/>
            </a:pPr>
            <a:r>
              <a:rPr lang="en-US" sz="3600" dirty="0">
                <a:latin typeface="Century" charset="0"/>
                <a:ea typeface="Century" charset="0"/>
                <a:cs typeface="Century" charset="0"/>
              </a:rPr>
              <a:t>produces real-time data </a:t>
            </a:r>
            <a:endParaRPr lang="en-US" sz="3600" dirty="0" smtClean="0">
              <a:latin typeface="Century" charset="0"/>
              <a:ea typeface="Century" charset="0"/>
              <a:cs typeface="Century" charset="0"/>
            </a:endParaRPr>
          </a:p>
          <a:p>
            <a:pPr marL="571500" indent="-571500" algn="just">
              <a:lnSpc>
                <a:spcPct val="114000"/>
              </a:lnSpc>
              <a:buFont typeface="Courier New" charset="0"/>
              <a:buChar char="o"/>
            </a:pP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inexpensive</a:t>
            </a:r>
          </a:p>
          <a:p>
            <a:pPr marL="571500" indent="-571500" algn="just">
              <a:lnSpc>
                <a:spcPct val="114000"/>
              </a:lnSpc>
              <a:buFont typeface="Courier New" charset="0"/>
              <a:buChar char="o"/>
            </a:pP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pocket-sized / portable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279291" y="15944447"/>
            <a:ext cx="10310949" cy="8244693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14000"/>
              </a:lnSpc>
              <a:buFont typeface="Courier New" charset="0"/>
              <a:buChar char="o"/>
            </a:pPr>
            <a:r>
              <a:rPr lang="en-US" sz="3600" dirty="0">
                <a:latin typeface="Century" charset="0"/>
                <a:ea typeface="Century" charset="0"/>
                <a:cs typeface="Century" charset="0"/>
              </a:rPr>
              <a:t>In order to take advantage of nanopore sequencing, it is important to </a:t>
            </a:r>
            <a:r>
              <a:rPr lang="en-US" sz="3600" b="1" dirty="0">
                <a:solidFill>
                  <a:srgbClr val="0070C0"/>
                </a:solidFill>
                <a:latin typeface="Century" charset="0"/>
                <a:ea typeface="Century" charset="0"/>
                <a:cs typeface="Century" charset="0"/>
              </a:rPr>
              <a:t>increase the accuracy and the speed of the whole pipeline. </a:t>
            </a:r>
            <a:endParaRPr lang="en-US" sz="3600" b="1" dirty="0" smtClean="0">
              <a:solidFill>
                <a:srgbClr val="0070C0"/>
              </a:solidFill>
              <a:latin typeface="Century" charset="0"/>
              <a:ea typeface="Century" charset="0"/>
              <a:cs typeface="Century" charset="0"/>
            </a:endParaRPr>
          </a:p>
          <a:p>
            <a:pPr marL="571500" indent="-571500" algn="just">
              <a:lnSpc>
                <a:spcPct val="114000"/>
              </a:lnSpc>
              <a:buFont typeface="Courier New" charset="0"/>
              <a:buChar char="o"/>
            </a:pP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Although </a:t>
            </a:r>
            <a:r>
              <a:rPr lang="en-US" sz="3600" dirty="0">
                <a:latin typeface="Century" charset="0"/>
                <a:ea typeface="Century" charset="0"/>
                <a:cs typeface="Century" charset="0"/>
              </a:rPr>
              <a:t>new nanopore 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chemistry R9 improves </a:t>
            </a:r>
            <a:r>
              <a:rPr lang="en-US" sz="3600" dirty="0">
                <a:latin typeface="Century" charset="0"/>
                <a:ea typeface="Century" charset="0"/>
                <a:cs typeface="Century" charset="0"/>
              </a:rPr>
              <a:t>the data accuracy, the tools used for nanopore sequence analysis are of critical importance as they should </a:t>
            </a:r>
            <a:r>
              <a:rPr lang="en-US" sz="3600" b="1" dirty="0">
                <a:solidFill>
                  <a:srgbClr val="C00000"/>
                </a:solidFill>
                <a:latin typeface="Century" charset="0"/>
                <a:ea typeface="Century" charset="0"/>
                <a:cs typeface="Century" charset="0"/>
              </a:rPr>
              <a:t>overcome the high error rates of the technology.</a:t>
            </a:r>
            <a:r>
              <a:rPr lang="en-US" sz="3600" dirty="0">
                <a:latin typeface="Century" charset="0"/>
                <a:ea typeface="Century" charset="0"/>
                <a:cs typeface="Century" charset="0"/>
              </a:rPr>
              <a:t> </a:t>
            </a:r>
          </a:p>
          <a:p>
            <a:pPr marL="571500" indent="-571500" algn="just">
              <a:lnSpc>
                <a:spcPct val="114000"/>
              </a:lnSpc>
              <a:buFont typeface="Courier New" charset="0"/>
              <a:buChar char="o"/>
            </a:pPr>
            <a:r>
              <a:rPr lang="en-US" sz="3600" b="1" dirty="0">
                <a:latin typeface="Century" charset="0"/>
                <a:ea typeface="Century" charset="0"/>
                <a:cs typeface="Century" charset="0"/>
              </a:rPr>
              <a:t>Our goal </a:t>
            </a:r>
            <a:r>
              <a:rPr lang="en-US" sz="3600" dirty="0">
                <a:latin typeface="Century" charset="0"/>
                <a:ea typeface="Century" charset="0"/>
                <a:cs typeface="Century" charset="0"/>
              </a:rPr>
              <a:t>in this work is to comprehensively analyze tools for nanopore sequence analysis, with a focus on understanding </a:t>
            </a:r>
            <a:r>
              <a:rPr lang="en-US" sz="3600" b="1" dirty="0">
                <a:solidFill>
                  <a:srgbClr val="0070C0"/>
                </a:solidFill>
                <a:latin typeface="Century" charset="0"/>
                <a:ea typeface="Century" charset="0"/>
                <a:cs typeface="Century" charset="0"/>
              </a:rPr>
              <a:t>the advantages, disadvantages, and bottlenecks of the various tools.</a:t>
            </a:r>
          </a:p>
        </p:txBody>
      </p:sp>
      <p:pic>
        <p:nvPicPr>
          <p:cNvPr id="28" name="Picture 27"/>
          <p:cNvPicPr/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2414" y="12888597"/>
            <a:ext cx="3507031" cy="1728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3736" y="5428227"/>
            <a:ext cx="3972953" cy="1589181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60382" y="8126620"/>
            <a:ext cx="9568334" cy="647831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n-US" sz="4000" b="1" dirty="0" err="1">
                <a:latin typeface="Century" charset="0"/>
                <a:ea typeface="Century" charset="0"/>
                <a:cs typeface="Century" charset="0"/>
              </a:rPr>
              <a:t>Nanopore</a:t>
            </a:r>
            <a:r>
              <a:rPr lang="en-US" sz="4000" b="1" dirty="0">
                <a:latin typeface="Century" charset="0"/>
                <a:ea typeface="Century" charset="0"/>
                <a:cs typeface="Century" charset="0"/>
              </a:rPr>
              <a:t> </a:t>
            </a:r>
            <a:r>
              <a:rPr lang="en-US" sz="4000" b="1" dirty="0" smtClean="0">
                <a:latin typeface="Century" charset="0"/>
                <a:ea typeface="Century" charset="0"/>
                <a:cs typeface="Century" charset="0"/>
              </a:rPr>
              <a:t>Sequencing</a:t>
            </a:r>
            <a:endParaRPr lang="en-US" sz="4000" dirty="0" smtClean="0">
              <a:latin typeface="Century" charset="0"/>
              <a:ea typeface="Century" charset="0"/>
              <a:cs typeface="Century" charset="0"/>
            </a:endParaRPr>
          </a:p>
          <a:p>
            <a:pPr marL="571500" indent="-571500" algn="just">
              <a:lnSpc>
                <a:spcPct val="114000"/>
              </a:lnSpc>
              <a:buFont typeface="Courier New" charset="0"/>
              <a:buChar char="o"/>
            </a:pPr>
            <a:r>
              <a:rPr lang="en-US" sz="3600" dirty="0">
                <a:latin typeface="Century" charset="0"/>
                <a:ea typeface="Century" charset="0"/>
                <a:cs typeface="Century" charset="0"/>
              </a:rPr>
              <a:t>a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 </a:t>
            </a:r>
            <a:r>
              <a:rPr lang="en-US" sz="3600" b="1" dirty="0" smtClean="0">
                <a:solidFill>
                  <a:srgbClr val="0070C0"/>
                </a:solidFill>
                <a:latin typeface="Century" charset="0"/>
                <a:ea typeface="Century" charset="0"/>
                <a:cs typeface="Century" charset="0"/>
              </a:rPr>
              <a:t>single molecule </a:t>
            </a:r>
            <a:r>
              <a:rPr lang="en-US" sz="3600" b="1" dirty="0">
                <a:solidFill>
                  <a:srgbClr val="0070C0"/>
                </a:solidFill>
                <a:latin typeface="Century" charset="0"/>
                <a:ea typeface="Century" charset="0"/>
                <a:cs typeface="Century" charset="0"/>
              </a:rPr>
              <a:t>DNA sequencing </a:t>
            </a:r>
            <a:r>
              <a:rPr lang="en-US" sz="3600" b="1" dirty="0" smtClean="0">
                <a:solidFill>
                  <a:srgbClr val="0070C0"/>
                </a:solidFill>
                <a:latin typeface="Century" charset="0"/>
                <a:ea typeface="Century" charset="0"/>
                <a:cs typeface="Century" charset="0"/>
              </a:rPr>
              <a:t>technology</a:t>
            </a:r>
            <a:r>
              <a:rPr lang="en-US" sz="3600" dirty="0">
                <a:latin typeface="Century" charset="0"/>
                <a:ea typeface="Century" charset="0"/>
                <a:cs typeface="Century" charset="0"/>
              </a:rPr>
              <a:t> 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that could potentially </a:t>
            </a:r>
            <a:r>
              <a:rPr lang="en-US" sz="3600" dirty="0">
                <a:latin typeface="Century" charset="0"/>
                <a:ea typeface="Century" charset="0"/>
                <a:cs typeface="Century" charset="0"/>
              </a:rPr>
              <a:t>surpass current sequencing 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technologies</a:t>
            </a:r>
            <a:endParaRPr lang="en-US" sz="3600" dirty="0">
              <a:latin typeface="Century" charset="0"/>
              <a:ea typeface="Century" charset="0"/>
              <a:cs typeface="Century" charset="0"/>
            </a:endParaRPr>
          </a:p>
          <a:p>
            <a:pPr marL="571500" indent="-571500" algn="just">
              <a:lnSpc>
                <a:spcPct val="114000"/>
              </a:lnSpc>
              <a:buFont typeface="Courier New" charset="0"/>
              <a:buChar char="o"/>
            </a:pPr>
            <a:r>
              <a:rPr lang="en-US" sz="3600" dirty="0">
                <a:latin typeface="Century" charset="0"/>
                <a:ea typeface="Century" charset="0"/>
                <a:cs typeface="Century" charset="0"/>
              </a:rPr>
              <a:t>p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romises</a:t>
            </a:r>
          </a:p>
          <a:p>
            <a:pPr marL="1230313" lvl="1" indent="-555625" algn="just">
              <a:lnSpc>
                <a:spcPct val="114000"/>
              </a:lnSpc>
              <a:buClr>
                <a:schemeClr val="tx1"/>
              </a:buClr>
              <a:buFont typeface="Courier New" charset="0"/>
              <a:buChar char="o"/>
            </a:pPr>
            <a:r>
              <a:rPr lang="en-US" sz="3600" b="1" dirty="0" smtClean="0">
                <a:solidFill>
                  <a:srgbClr val="0070C0"/>
                </a:solidFill>
                <a:latin typeface="Century" charset="0"/>
                <a:ea typeface="Century" charset="0"/>
                <a:cs typeface="Century" charset="0"/>
              </a:rPr>
              <a:t>higher throughput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 </a:t>
            </a:r>
          </a:p>
          <a:p>
            <a:pPr marL="1230313" lvl="1" indent="-555625" algn="just">
              <a:lnSpc>
                <a:spcPct val="114000"/>
              </a:lnSpc>
              <a:buClr>
                <a:schemeClr val="tx1"/>
              </a:buClr>
              <a:buFont typeface="Courier New" charset="0"/>
              <a:buChar char="o"/>
            </a:pPr>
            <a:r>
              <a:rPr lang="en-US" sz="3600" b="1" dirty="0" smtClean="0">
                <a:solidFill>
                  <a:srgbClr val="0070C0"/>
                </a:solidFill>
                <a:latin typeface="Century" charset="0"/>
                <a:ea typeface="Century" charset="0"/>
                <a:cs typeface="Century" charset="0"/>
              </a:rPr>
              <a:t>lower cost</a:t>
            </a:r>
          </a:p>
          <a:p>
            <a:pPr marL="1230313" lvl="1" indent="-555625" algn="just">
              <a:lnSpc>
                <a:spcPct val="114000"/>
              </a:lnSpc>
              <a:buClr>
                <a:schemeClr val="tx1"/>
              </a:buClr>
              <a:buFont typeface="Courier New" charset="0"/>
              <a:buChar char="o"/>
            </a:pPr>
            <a:r>
              <a:rPr lang="en-US" sz="3600" b="1" dirty="0" smtClean="0">
                <a:solidFill>
                  <a:srgbClr val="0070C0"/>
                </a:solidFill>
                <a:latin typeface="Century" charset="0"/>
                <a:ea typeface="Century" charset="0"/>
                <a:cs typeface="Century" charset="0"/>
              </a:rPr>
              <a:t>increased </a:t>
            </a:r>
            <a:r>
              <a:rPr lang="en-US" sz="3600" b="1" dirty="0">
                <a:solidFill>
                  <a:srgbClr val="0070C0"/>
                </a:solidFill>
                <a:latin typeface="Century" charset="0"/>
                <a:ea typeface="Century" charset="0"/>
                <a:cs typeface="Century" charset="0"/>
              </a:rPr>
              <a:t>read </a:t>
            </a:r>
            <a:r>
              <a:rPr lang="en-US" sz="3600" b="1" dirty="0" smtClean="0">
                <a:solidFill>
                  <a:srgbClr val="0070C0"/>
                </a:solidFill>
                <a:latin typeface="Century" charset="0"/>
                <a:ea typeface="Century" charset="0"/>
                <a:cs typeface="Century" charset="0"/>
              </a:rPr>
              <a:t>length</a:t>
            </a:r>
            <a:r>
              <a:rPr lang="en-US" sz="3600" b="1" dirty="0" smtClean="0">
                <a:latin typeface="Century" charset="0"/>
                <a:ea typeface="Century" charset="0"/>
                <a:cs typeface="Century" charset="0"/>
              </a:rPr>
              <a:t> </a:t>
            </a:r>
          </a:p>
          <a:p>
            <a:pPr marL="1230313" lvl="1" indent="-555625" algn="just">
              <a:lnSpc>
                <a:spcPct val="114000"/>
              </a:lnSpc>
              <a:buFont typeface="Courier New" charset="0"/>
              <a:buChar char="o"/>
            </a:pPr>
            <a:r>
              <a:rPr lang="en-US" sz="3600" dirty="0">
                <a:latin typeface="Century" charset="0"/>
                <a:ea typeface="Century" charset="0"/>
                <a:cs typeface="Century" charset="0"/>
              </a:rPr>
              <a:t>n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o prior </a:t>
            </a:r>
            <a:r>
              <a:rPr lang="en-US" sz="3600" dirty="0">
                <a:latin typeface="Century" charset="0"/>
                <a:ea typeface="Century" charset="0"/>
                <a:cs typeface="Century" charset="0"/>
              </a:rPr>
              <a:t>amplification step. </a:t>
            </a:r>
          </a:p>
          <a:p>
            <a:pPr algn="just">
              <a:lnSpc>
                <a:spcPct val="114000"/>
              </a:lnSpc>
            </a:pPr>
            <a:r>
              <a:rPr lang="en-US" sz="3600" dirty="0">
                <a:latin typeface="Century" charset="0"/>
                <a:ea typeface="Century" charset="0"/>
                <a:cs typeface="Century" charset="0"/>
              </a:rPr>
              <a:t>I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t </a:t>
            </a:r>
            <a:r>
              <a:rPr lang="en-US" sz="3600" dirty="0">
                <a:latin typeface="Century" charset="0"/>
                <a:ea typeface="Century" charset="0"/>
                <a:cs typeface="Century" charset="0"/>
              </a:rPr>
              <a:t>has one major drawback</a:t>
            </a:r>
            <a:r>
              <a:rPr lang="en-US" sz="3000" dirty="0">
                <a:latin typeface="Century" charset="0"/>
                <a:ea typeface="Century" charset="0"/>
                <a:cs typeface="Century" charset="0"/>
              </a:rPr>
              <a:t>:</a:t>
            </a:r>
            <a:r>
              <a:rPr lang="en-US" sz="3600" dirty="0">
                <a:latin typeface="Century" charset="0"/>
                <a:ea typeface="Century" charset="0"/>
                <a:cs typeface="Century" charset="0"/>
              </a:rPr>
              <a:t> </a:t>
            </a:r>
            <a:r>
              <a:rPr lang="en-US" sz="3600" b="1" dirty="0">
                <a:solidFill>
                  <a:srgbClr val="C00000"/>
                </a:solidFill>
                <a:latin typeface="Century" charset="0"/>
                <a:ea typeface="Century" charset="0"/>
                <a:cs typeface="Century" charset="0"/>
              </a:rPr>
              <a:t>high error </a:t>
            </a:r>
            <a:r>
              <a:rPr lang="en-US" sz="3600" b="1" dirty="0" smtClean="0">
                <a:solidFill>
                  <a:srgbClr val="C00000"/>
                </a:solidFill>
                <a:latin typeface="Century" charset="0"/>
                <a:ea typeface="Century" charset="0"/>
                <a:cs typeface="Century" charset="0"/>
              </a:rPr>
              <a:t>rates</a:t>
            </a:r>
            <a:r>
              <a:rPr lang="en-US" sz="3600" dirty="0">
                <a:latin typeface="Century" charset="0"/>
                <a:ea typeface="Century" charset="0"/>
                <a:cs typeface="Century" charset="0"/>
              </a:rPr>
              <a:t>.</a:t>
            </a:r>
            <a:endParaRPr lang="en-US" sz="3600" dirty="0">
              <a:solidFill>
                <a:srgbClr val="C00000"/>
              </a:solidFill>
              <a:latin typeface="Century" charset="0"/>
              <a:ea typeface="Century" charset="0"/>
              <a:cs typeface="Century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24347815"/>
            <a:ext cx="28800000" cy="10332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  <a:latin typeface="Century" charset="0"/>
                <a:ea typeface="Century" charset="0"/>
                <a:cs typeface="Century" charset="0"/>
              </a:rPr>
              <a:t>Results</a:t>
            </a:r>
            <a:endParaRPr lang="en-US" sz="6000" b="1" dirty="0">
              <a:solidFill>
                <a:schemeClr val="bg1"/>
              </a:solidFill>
              <a:latin typeface="Century" charset="0"/>
              <a:ea typeface="Century" charset="0"/>
              <a:cs typeface="Century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60382" y="15970045"/>
            <a:ext cx="16696944" cy="685110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sz="4000" b="1" dirty="0" smtClean="0">
                <a:latin typeface="Century" charset="0"/>
                <a:ea typeface="Century" charset="0"/>
                <a:cs typeface="Century" charset="0"/>
              </a:rPr>
              <a:t>Step 1. </a:t>
            </a:r>
            <a:r>
              <a:rPr lang="en-US" sz="4000" b="1" dirty="0" err="1" smtClean="0">
                <a:latin typeface="Century" charset="0"/>
                <a:ea typeface="Century" charset="0"/>
                <a:cs typeface="Century" charset="0"/>
              </a:rPr>
              <a:t>Basecalling</a:t>
            </a:r>
            <a:endParaRPr lang="en-US" sz="4000" b="1" dirty="0" smtClean="0">
              <a:latin typeface="Century" charset="0"/>
              <a:ea typeface="Century" charset="0"/>
              <a:cs typeface="Century" charset="0"/>
            </a:endParaRPr>
          </a:p>
          <a:p>
            <a:pPr marL="1196975" indent="-581025" algn="just">
              <a:lnSpc>
                <a:spcPct val="110000"/>
              </a:lnSpc>
              <a:buFont typeface="Courier New" charset="0"/>
              <a:buChar char="o"/>
            </a:pPr>
            <a:r>
              <a:rPr lang="en-US" sz="3600" dirty="0">
                <a:latin typeface="Century" charset="0"/>
                <a:ea typeface="Century" charset="0"/>
                <a:cs typeface="Century" charset="0"/>
              </a:rPr>
              <a:t>T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ranslates raw signal output of </a:t>
            </a:r>
            <a:r>
              <a:rPr lang="en-US" sz="3600" dirty="0" err="1" smtClean="0">
                <a:latin typeface="Century" charset="0"/>
                <a:ea typeface="Century" charset="0"/>
                <a:cs typeface="Century" charset="0"/>
              </a:rPr>
              <a:t>MinION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 to generate DNA sequences.</a:t>
            </a:r>
          </a:p>
          <a:p>
            <a:pPr marL="1196975" indent="-581025" algn="just">
              <a:lnSpc>
                <a:spcPct val="110000"/>
              </a:lnSpc>
              <a:buFont typeface="Courier New" charset="0"/>
              <a:buChar char="o"/>
            </a:pPr>
            <a:r>
              <a:rPr lang="en-US" sz="3600" i="1" dirty="0" err="1" smtClean="0">
                <a:solidFill>
                  <a:schemeClr val="accent5">
                    <a:lumMod val="50000"/>
                  </a:schemeClr>
                </a:solidFill>
                <a:latin typeface="Century" charset="0"/>
                <a:ea typeface="Century" charset="0"/>
                <a:cs typeface="Century" charset="0"/>
              </a:rPr>
              <a:t>Metrichor</a:t>
            </a:r>
            <a:r>
              <a:rPr lang="en-US" sz="3600" dirty="0" smtClean="0">
                <a:solidFill>
                  <a:schemeClr val="accent5">
                    <a:lumMod val="50000"/>
                  </a:schemeClr>
                </a:solidFill>
                <a:latin typeface="Century" charset="0"/>
                <a:ea typeface="Century" charset="0"/>
                <a:cs typeface="Century" charset="0"/>
              </a:rPr>
              <a:t> </a:t>
            </a:r>
            <a:r>
              <a:rPr lang="en-US" sz="3600" i="1" dirty="0" smtClean="0">
                <a:solidFill>
                  <a:schemeClr val="accent5">
                    <a:lumMod val="50000"/>
                  </a:schemeClr>
                </a:solidFill>
                <a:latin typeface="Century" charset="0"/>
                <a:ea typeface="Century" charset="0"/>
                <a:cs typeface="Century" charset="0"/>
              </a:rPr>
              <a:t>[1]</a:t>
            </a:r>
            <a:r>
              <a:rPr lang="en-US" sz="3600" dirty="0" smtClean="0">
                <a:solidFill>
                  <a:schemeClr val="accent5">
                    <a:lumMod val="50000"/>
                  </a:schemeClr>
                </a:solidFill>
                <a:latin typeface="Century" charset="0"/>
                <a:ea typeface="Century" charset="0"/>
                <a:cs typeface="Century" charset="0"/>
              </a:rPr>
              <a:t> 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(extracted with </a:t>
            </a:r>
            <a:r>
              <a:rPr lang="en-US" sz="3600" i="1" dirty="0" smtClean="0">
                <a:solidFill>
                  <a:schemeClr val="accent5">
                    <a:lumMod val="50000"/>
                  </a:schemeClr>
                </a:solidFill>
                <a:latin typeface="Century" charset="0"/>
                <a:ea typeface="Century" charset="0"/>
                <a:cs typeface="Century" charset="0"/>
              </a:rPr>
              <a:t>poretools [2]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), </a:t>
            </a:r>
            <a:r>
              <a:rPr lang="en-US" sz="3600" i="1" dirty="0" smtClean="0">
                <a:solidFill>
                  <a:schemeClr val="accent5">
                    <a:lumMod val="50000"/>
                  </a:schemeClr>
                </a:solidFill>
                <a:latin typeface="Century" charset="0"/>
                <a:ea typeface="Century" charset="0"/>
                <a:cs typeface="Century" charset="0"/>
              </a:rPr>
              <a:t>nanonet [3]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, </a:t>
            </a:r>
            <a:r>
              <a:rPr lang="en-US" sz="3600" i="1" dirty="0" smtClean="0">
                <a:solidFill>
                  <a:schemeClr val="accent5">
                    <a:lumMod val="50000"/>
                  </a:schemeClr>
                </a:solidFill>
                <a:latin typeface="Century" charset="0"/>
                <a:ea typeface="Century" charset="0"/>
                <a:cs typeface="Century" charset="0"/>
              </a:rPr>
              <a:t>nanocall [4]</a:t>
            </a:r>
            <a:endParaRPr lang="en-US" sz="3600" dirty="0" smtClean="0">
              <a:solidFill>
                <a:srgbClr val="C00000"/>
              </a:solidFill>
              <a:latin typeface="Century" charset="0"/>
              <a:ea typeface="Century" charset="0"/>
              <a:cs typeface="Century" charset="0"/>
            </a:endParaRPr>
          </a:p>
          <a:p>
            <a:pPr algn="just">
              <a:lnSpc>
                <a:spcPct val="110000"/>
              </a:lnSpc>
              <a:spcBef>
                <a:spcPts val="1800"/>
              </a:spcBef>
            </a:pPr>
            <a:r>
              <a:rPr lang="en-US" sz="4000" b="1" dirty="0">
                <a:latin typeface="Century" charset="0"/>
                <a:ea typeface="Century" charset="0"/>
                <a:cs typeface="Century" charset="0"/>
              </a:rPr>
              <a:t>Step </a:t>
            </a:r>
            <a:r>
              <a:rPr lang="en-US" sz="4000" b="1" dirty="0" smtClean="0">
                <a:latin typeface="Century" charset="0"/>
                <a:ea typeface="Century" charset="0"/>
                <a:cs typeface="Century" charset="0"/>
              </a:rPr>
              <a:t>2. </a:t>
            </a:r>
            <a:r>
              <a:rPr lang="en-US" sz="4000" b="1" dirty="0">
                <a:latin typeface="Century" charset="0"/>
                <a:ea typeface="Century" charset="0"/>
                <a:cs typeface="Century" charset="0"/>
              </a:rPr>
              <a:t>Genome Assembly for noisy long </a:t>
            </a:r>
            <a:r>
              <a:rPr lang="en-US" sz="4000" b="1" dirty="0" smtClean="0">
                <a:latin typeface="Century" charset="0"/>
                <a:ea typeface="Century" charset="0"/>
                <a:cs typeface="Century" charset="0"/>
              </a:rPr>
              <a:t>reads</a:t>
            </a:r>
            <a:endParaRPr lang="en-US" sz="4000" b="1" dirty="0">
              <a:latin typeface="Century" charset="0"/>
              <a:ea typeface="Century" charset="0"/>
              <a:cs typeface="Century" charset="0"/>
            </a:endParaRPr>
          </a:p>
          <a:p>
            <a:pPr marL="1196975" indent="-581025" algn="just">
              <a:lnSpc>
                <a:spcPct val="110000"/>
              </a:lnSpc>
              <a:buFont typeface="Courier New" charset="0"/>
              <a:buChar char="o"/>
            </a:pP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Using only the basecalled DNA reads, generates longer contiguous fragments called draft assemblies. </a:t>
            </a:r>
          </a:p>
          <a:p>
            <a:pPr marL="1196975" indent="-581025" algn="just">
              <a:lnSpc>
                <a:spcPct val="110000"/>
              </a:lnSpc>
              <a:buFont typeface="Courier New" charset="0"/>
              <a:buChar char="o"/>
            </a:pPr>
            <a:r>
              <a:rPr lang="en-US" sz="3600" i="1" dirty="0" err="1" smtClean="0">
                <a:solidFill>
                  <a:schemeClr val="accent5">
                    <a:lumMod val="50000"/>
                  </a:schemeClr>
                </a:solidFill>
                <a:latin typeface="Century" charset="0"/>
                <a:ea typeface="Century" charset="0"/>
                <a:cs typeface="Century" charset="0"/>
              </a:rPr>
              <a:t>canu</a:t>
            </a:r>
            <a:r>
              <a:rPr lang="en-US" sz="3600" i="1" dirty="0" smtClean="0">
                <a:solidFill>
                  <a:schemeClr val="accent5">
                    <a:lumMod val="50000"/>
                  </a:schemeClr>
                </a:solidFill>
                <a:latin typeface="Century" charset="0"/>
                <a:ea typeface="Century" charset="0"/>
                <a:cs typeface="Century" charset="0"/>
              </a:rPr>
              <a:t> [5]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, </a:t>
            </a:r>
            <a:r>
              <a:rPr lang="en-US" sz="3600" i="1" dirty="0" smtClean="0">
                <a:solidFill>
                  <a:schemeClr val="accent5">
                    <a:lumMod val="50000"/>
                  </a:schemeClr>
                </a:solidFill>
                <a:latin typeface="Century" charset="0"/>
                <a:ea typeface="Century" charset="0"/>
                <a:cs typeface="Century" charset="0"/>
              </a:rPr>
              <a:t>miniasm [6]</a:t>
            </a:r>
            <a:endParaRPr lang="en-US" sz="3600" dirty="0" smtClean="0">
              <a:solidFill>
                <a:srgbClr val="C00000"/>
              </a:solidFill>
              <a:latin typeface="Century" charset="0"/>
              <a:ea typeface="Century" charset="0"/>
              <a:cs typeface="Century" charset="0"/>
            </a:endParaRPr>
          </a:p>
          <a:p>
            <a:pPr algn="just">
              <a:lnSpc>
                <a:spcPct val="110000"/>
              </a:lnSpc>
              <a:spcBef>
                <a:spcPts val="1800"/>
              </a:spcBef>
            </a:pPr>
            <a:r>
              <a:rPr lang="en-US" sz="4000" b="1" dirty="0">
                <a:latin typeface="Century" charset="0"/>
                <a:ea typeface="Century" charset="0"/>
                <a:cs typeface="Century" charset="0"/>
              </a:rPr>
              <a:t>Step </a:t>
            </a:r>
            <a:r>
              <a:rPr lang="en-US" sz="4000" b="1" dirty="0" smtClean="0">
                <a:latin typeface="Century" charset="0"/>
                <a:ea typeface="Century" charset="0"/>
                <a:cs typeface="Century" charset="0"/>
              </a:rPr>
              <a:t>3. </a:t>
            </a:r>
            <a:r>
              <a:rPr lang="en-US" sz="4000" b="1" dirty="0">
                <a:latin typeface="Century" charset="0"/>
                <a:ea typeface="Century" charset="0"/>
                <a:cs typeface="Century" charset="0"/>
              </a:rPr>
              <a:t>Polishing (Optional</a:t>
            </a:r>
            <a:r>
              <a:rPr lang="en-US" sz="4000" b="1" dirty="0" smtClean="0">
                <a:latin typeface="Century" charset="0"/>
                <a:ea typeface="Century" charset="0"/>
                <a:cs typeface="Century" charset="0"/>
              </a:rPr>
              <a:t>) </a:t>
            </a:r>
            <a:endParaRPr lang="en-US" sz="4000" b="1" dirty="0">
              <a:latin typeface="Century" charset="0"/>
              <a:ea typeface="Century" charset="0"/>
              <a:cs typeface="Century" charset="0"/>
            </a:endParaRPr>
          </a:p>
          <a:p>
            <a:pPr marL="1196975" indent="-581025" algn="just">
              <a:lnSpc>
                <a:spcPct val="110000"/>
              </a:lnSpc>
              <a:buFont typeface="Courier New" charset="0"/>
              <a:buChar char="o"/>
            </a:pP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Generates an improved consensus sequence from the draft assembly </a:t>
            </a:r>
          </a:p>
          <a:p>
            <a:pPr marL="1196975" indent="-581025" algn="just">
              <a:lnSpc>
                <a:spcPct val="110000"/>
              </a:lnSpc>
              <a:buFont typeface="Courier New" charset="0"/>
              <a:buChar char="o"/>
            </a:pPr>
            <a:r>
              <a:rPr lang="en-US" sz="3600" i="1" dirty="0" err="1" smtClean="0">
                <a:solidFill>
                  <a:schemeClr val="accent5">
                    <a:lumMod val="50000"/>
                  </a:schemeClr>
                </a:solidFill>
                <a:latin typeface="Century" charset="0"/>
                <a:ea typeface="Century" charset="0"/>
                <a:cs typeface="Century" charset="0"/>
              </a:rPr>
              <a:t>nanopolish</a:t>
            </a:r>
            <a:r>
              <a:rPr lang="en-US" sz="3600" i="1" dirty="0" smtClean="0">
                <a:solidFill>
                  <a:schemeClr val="accent5">
                    <a:lumMod val="50000"/>
                  </a:schemeClr>
                </a:solidFill>
                <a:latin typeface="Century" charset="0"/>
                <a:ea typeface="Century" charset="0"/>
                <a:cs typeface="Century" charset="0"/>
              </a:rPr>
              <a:t> [7]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, </a:t>
            </a:r>
            <a:r>
              <a:rPr lang="en-US" sz="3600" i="1" dirty="0" smtClean="0">
                <a:solidFill>
                  <a:schemeClr val="accent5">
                    <a:lumMod val="50000"/>
                  </a:schemeClr>
                </a:solidFill>
                <a:latin typeface="Century" charset="0"/>
                <a:ea typeface="Century" charset="0"/>
                <a:cs typeface="Century" charset="0"/>
              </a:rPr>
              <a:t>racon [8]</a:t>
            </a:r>
            <a:endParaRPr lang="en-US" sz="3600" i="1" dirty="0">
              <a:solidFill>
                <a:schemeClr val="accent5">
                  <a:lumMod val="50000"/>
                </a:schemeClr>
              </a:solidFill>
              <a:latin typeface="Century" charset="0"/>
              <a:ea typeface="Century" charset="0"/>
              <a:cs typeface="Century" charset="0"/>
            </a:endParaRPr>
          </a:p>
        </p:txBody>
      </p:sp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978497"/>
              </p:ext>
            </p:extLst>
          </p:nvPr>
        </p:nvGraphicFramePr>
        <p:xfrm>
          <a:off x="7730075" y="25466078"/>
          <a:ext cx="13333500" cy="44999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8176"/>
                <a:gridCol w="1990481"/>
                <a:gridCol w="1657643"/>
                <a:gridCol w="1835834"/>
                <a:gridCol w="1233937"/>
                <a:gridCol w="1654629"/>
                <a:gridCol w="1872343"/>
                <a:gridCol w="1480457"/>
              </a:tblGrid>
              <a:tr h="125612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Basecaller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en-US" sz="2000" dirty="0" smtClean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Execution</a:t>
                      </a:r>
                      <a:r>
                        <a:rPr lang="en-US" sz="2000" baseline="0" dirty="0" smtClean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 Time (Basecalling)</a:t>
                      </a:r>
                      <a:endParaRPr lang="en-US" sz="2000" dirty="0">
                        <a:effectLst/>
                        <a:latin typeface="Century" charset="0"/>
                        <a:ea typeface="Century" charset="0"/>
                        <a:cs typeface="Century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Assembler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Execution </a:t>
                      </a:r>
                      <a:r>
                        <a:rPr lang="en-US" sz="2000" dirty="0" smtClean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Time (Assembly)</a:t>
                      </a:r>
                      <a:endParaRPr lang="en-US" sz="2000" dirty="0">
                        <a:effectLst/>
                        <a:latin typeface="Century" charset="0"/>
                        <a:ea typeface="Century" charset="0"/>
                        <a:cs typeface="Century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# contigs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# bp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# bp / genome length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%</a:t>
                      </a:r>
                      <a:r>
                        <a:rPr lang="en-US" sz="2000" baseline="0" dirty="0" smtClean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 </a:t>
                      </a:r>
                      <a:r>
                        <a:rPr lang="en-US" sz="2000" dirty="0" smtClean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Accuracy</a:t>
                      </a:r>
                      <a:endParaRPr lang="en-US" sz="2000" dirty="0">
                        <a:effectLst/>
                        <a:latin typeface="Century" charset="0"/>
                        <a:ea typeface="Century" charset="0"/>
                        <a:cs typeface="Century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540646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Metrichor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-</a:t>
                      </a:r>
                      <a:endParaRPr lang="en-US" sz="2000" dirty="0">
                        <a:effectLst/>
                        <a:latin typeface="Century" charset="0"/>
                        <a:ea typeface="Century" charset="0"/>
                        <a:cs typeface="Century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Canu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 </a:t>
                      </a:r>
                      <a:r>
                        <a:rPr lang="en-US" sz="2000" dirty="0" smtClean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2195m</a:t>
                      </a:r>
                      <a:endParaRPr lang="en-US" sz="2000" dirty="0">
                        <a:effectLst/>
                        <a:latin typeface="Century" charset="0"/>
                        <a:ea typeface="Century" charset="0"/>
                        <a:cs typeface="Century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2880086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s-IS" sz="2000" kern="1200" dirty="0" smtClean="0">
                          <a:solidFill>
                            <a:schemeClr val="dk1"/>
                          </a:solidFill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4,586,878</a:t>
                      </a:r>
                      <a:endParaRPr lang="is-IS" sz="2000" kern="1200" dirty="0">
                        <a:solidFill>
                          <a:schemeClr val="dk1"/>
                        </a:solidFill>
                        <a:effectLst/>
                        <a:latin typeface="Century" charset="0"/>
                        <a:ea typeface="Century" charset="0"/>
                        <a:cs typeface="Century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algn="ctr" defTabSz="2880086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2000" kern="1200" dirty="0" smtClean="0">
                          <a:solidFill>
                            <a:schemeClr val="dk1"/>
                          </a:solidFill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0.9882</a:t>
                      </a:r>
                      <a:endParaRPr lang="hr-HR" sz="2000" kern="1200" dirty="0">
                        <a:solidFill>
                          <a:schemeClr val="dk1"/>
                        </a:solidFill>
                        <a:effectLst/>
                        <a:latin typeface="Century" charset="0"/>
                        <a:ea typeface="Century" charset="0"/>
                        <a:cs typeface="Century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algn="ctr" defTabSz="2880086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i-FI" sz="2000" kern="1200" dirty="0" smtClean="0">
                          <a:solidFill>
                            <a:schemeClr val="dk1"/>
                          </a:solidFill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99.7769</a:t>
                      </a:r>
                      <a:endParaRPr lang="fi-FI" sz="2000" kern="1200" dirty="0">
                        <a:solidFill>
                          <a:schemeClr val="dk1"/>
                        </a:solidFill>
                        <a:effectLst/>
                        <a:latin typeface="Century" charset="0"/>
                        <a:ea typeface="Century" charset="0"/>
                        <a:cs typeface="Century" charset="0"/>
                      </a:endParaRPr>
                    </a:p>
                  </a:txBody>
                  <a:tcPr marL="12700" marR="12700" marT="12700" marB="0" anchor="ctr"/>
                </a:tc>
              </a:tr>
              <a:tr h="5406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entury" charset="0"/>
                        <a:ea typeface="Century" charset="0"/>
                        <a:cs typeface="Century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Miniasm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 </a:t>
                      </a:r>
                      <a:r>
                        <a:rPr lang="en-US" sz="2000" dirty="0" smtClean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372sec</a:t>
                      </a:r>
                      <a:endParaRPr lang="en-US" sz="2000" dirty="0">
                        <a:effectLst/>
                        <a:latin typeface="Century" charset="0"/>
                        <a:ea typeface="Century" charset="0"/>
                        <a:cs typeface="Century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2880086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2000" kern="1200" dirty="0" smtClean="0">
                          <a:solidFill>
                            <a:schemeClr val="dk1"/>
                          </a:solidFill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4,477,194</a:t>
                      </a:r>
                      <a:endParaRPr lang="cs-CZ" sz="2000" kern="1200" dirty="0">
                        <a:solidFill>
                          <a:schemeClr val="dk1"/>
                        </a:solidFill>
                        <a:effectLst/>
                        <a:latin typeface="Century" charset="0"/>
                        <a:ea typeface="Century" charset="0"/>
                        <a:cs typeface="Century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algn="ctr" defTabSz="2880086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2000" kern="1200" dirty="0" smtClean="0">
                          <a:solidFill>
                            <a:schemeClr val="dk1"/>
                          </a:solidFill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0.9646</a:t>
                      </a:r>
                      <a:endParaRPr lang="nb-NO" sz="2000" kern="1200" dirty="0">
                        <a:solidFill>
                          <a:schemeClr val="dk1"/>
                        </a:solidFill>
                        <a:effectLst/>
                        <a:latin typeface="Century" charset="0"/>
                        <a:ea typeface="Century" charset="0"/>
                        <a:cs typeface="Century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algn="ctr" defTabSz="2880086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2000" kern="1200" dirty="0" smtClean="0">
                          <a:solidFill>
                            <a:schemeClr val="dk1"/>
                          </a:solidFill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89.9817</a:t>
                      </a:r>
                      <a:endParaRPr lang="hr-HR" sz="2000" kern="1200" dirty="0">
                        <a:solidFill>
                          <a:schemeClr val="dk1"/>
                        </a:solidFill>
                        <a:effectLst/>
                        <a:latin typeface="Century" charset="0"/>
                        <a:ea typeface="Century" charset="0"/>
                        <a:cs typeface="Century" charset="0"/>
                      </a:endParaRPr>
                    </a:p>
                  </a:txBody>
                  <a:tcPr marL="12700" marR="12700" marT="12700" marB="0" anchor="ctr"/>
                </a:tc>
              </a:tr>
              <a:tr h="540646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Nanonet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2517m</a:t>
                      </a:r>
                      <a:endParaRPr lang="en-US" sz="2000" dirty="0">
                        <a:effectLst/>
                        <a:latin typeface="Century" charset="0"/>
                        <a:ea typeface="Century" charset="0"/>
                        <a:cs typeface="Century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Canu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124m</a:t>
                      </a:r>
                      <a:r>
                        <a:rPr lang="en-US" sz="2000" dirty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2880086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s-IS" sz="2000" kern="1200" dirty="0" smtClean="0">
                          <a:solidFill>
                            <a:schemeClr val="dk1"/>
                          </a:solidFill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4,559,230</a:t>
                      </a:r>
                      <a:endParaRPr lang="is-IS" sz="2000" kern="1200" dirty="0">
                        <a:solidFill>
                          <a:schemeClr val="dk1"/>
                        </a:solidFill>
                        <a:effectLst/>
                        <a:latin typeface="Century" charset="0"/>
                        <a:ea typeface="Century" charset="0"/>
                        <a:cs typeface="Century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algn="ctr" defTabSz="2880086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s-IS" sz="2000" kern="1200" dirty="0" smtClean="0">
                          <a:solidFill>
                            <a:schemeClr val="dk1"/>
                          </a:solidFill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0.9822</a:t>
                      </a:r>
                      <a:endParaRPr lang="is-IS" sz="2000" kern="1200" dirty="0">
                        <a:solidFill>
                          <a:schemeClr val="dk1"/>
                        </a:solidFill>
                        <a:effectLst/>
                        <a:latin typeface="Century" charset="0"/>
                        <a:ea typeface="Century" charset="0"/>
                        <a:cs typeface="Century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algn="ctr" defTabSz="2880086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b-NO" sz="2000" kern="1200" dirty="0" smtClean="0">
                          <a:solidFill>
                            <a:schemeClr val="dk1"/>
                          </a:solidFill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99.7809</a:t>
                      </a:r>
                      <a:endParaRPr lang="nb-NO" sz="2000" kern="1200" dirty="0">
                        <a:solidFill>
                          <a:schemeClr val="dk1"/>
                        </a:solidFill>
                        <a:effectLst/>
                        <a:latin typeface="Century" charset="0"/>
                        <a:ea typeface="Century" charset="0"/>
                        <a:cs typeface="Century" charset="0"/>
                      </a:endParaRPr>
                    </a:p>
                  </a:txBody>
                  <a:tcPr marL="12700" marR="12700" marT="12700" marB="0" anchor="ctr"/>
                </a:tc>
              </a:tr>
              <a:tr h="5406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entury" charset="0"/>
                        <a:ea typeface="Century" charset="0"/>
                        <a:cs typeface="Century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Miniasm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 </a:t>
                      </a:r>
                      <a:r>
                        <a:rPr lang="en-US" sz="2000" dirty="0" smtClean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60sec</a:t>
                      </a:r>
                      <a:endParaRPr lang="en-US" sz="2000" dirty="0">
                        <a:effectLst/>
                        <a:latin typeface="Century" charset="0"/>
                        <a:ea typeface="Century" charset="0"/>
                        <a:cs typeface="Century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6</a:t>
                      </a:r>
                      <a:endParaRPr lang="en-US" sz="2000" dirty="0">
                        <a:effectLst/>
                        <a:latin typeface="Century" charset="0"/>
                        <a:ea typeface="Century" charset="0"/>
                        <a:cs typeface="Century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2880086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2000" kern="1200" dirty="0" smtClean="0">
                          <a:solidFill>
                            <a:schemeClr val="dk1"/>
                          </a:solidFill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3,549,677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 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Century" charset="0"/>
                        <a:ea typeface="Century" charset="0"/>
                        <a:cs typeface="Century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2880086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 smtClean="0">
                          <a:solidFill>
                            <a:schemeClr val="dk1"/>
                          </a:solidFill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0.9491</a:t>
                      </a:r>
                      <a:endParaRPr lang="pt-BR" sz="2000" kern="1200" dirty="0">
                        <a:solidFill>
                          <a:schemeClr val="dk1"/>
                        </a:solidFill>
                        <a:effectLst/>
                        <a:latin typeface="Century" charset="0"/>
                        <a:ea typeface="Century" charset="0"/>
                        <a:cs typeface="Century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algn="ctr" defTabSz="2880086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 dirty="0" smtClean="0">
                          <a:solidFill>
                            <a:schemeClr val="dk1"/>
                          </a:solidFill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90.2123</a:t>
                      </a:r>
                      <a:endParaRPr lang="tr-TR" sz="2000" kern="1200" dirty="0">
                        <a:solidFill>
                          <a:schemeClr val="dk1"/>
                        </a:solidFill>
                        <a:effectLst/>
                        <a:latin typeface="Century" charset="0"/>
                        <a:ea typeface="Century" charset="0"/>
                        <a:cs typeface="Century" charset="0"/>
                      </a:endParaRPr>
                    </a:p>
                  </a:txBody>
                  <a:tcPr marL="12700" marR="12700" marT="12700" marB="0" anchor="ctr"/>
                </a:tc>
              </a:tr>
              <a:tr h="540646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Nanocall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(Fast mode)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5359m</a:t>
                      </a:r>
                      <a:endParaRPr lang="en-US" sz="2000" dirty="0">
                        <a:effectLst/>
                        <a:latin typeface="Century" charset="0"/>
                        <a:ea typeface="Century" charset="0"/>
                        <a:cs typeface="Century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Canu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154m</a:t>
                      </a:r>
                      <a:r>
                        <a:rPr lang="en-US" sz="2000" dirty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2880086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2880086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2880086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</a:tr>
              <a:tr h="5406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entury" charset="0"/>
                        <a:ea typeface="Century" charset="0"/>
                        <a:cs typeface="Century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Miniasm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 </a:t>
                      </a:r>
                      <a:r>
                        <a:rPr lang="en-US" sz="2000" dirty="0" smtClean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607sec</a:t>
                      </a:r>
                      <a:endParaRPr lang="en-US" sz="2000" dirty="0">
                        <a:effectLst/>
                        <a:latin typeface="Century" charset="0"/>
                        <a:ea typeface="Century" charset="0"/>
                        <a:cs typeface="Century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2880086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2880086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2880086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Century" charset="0"/>
                          <a:ea typeface="Century" charset="0"/>
                          <a:cs typeface="Century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4152" y="25486972"/>
            <a:ext cx="7353300" cy="4623977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154152" y="30860263"/>
            <a:ext cx="7353300" cy="4622400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10331701" y="8181749"/>
            <a:ext cx="6491742" cy="5776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Nanopore sequencers rely solely on the electrochemical structure of the different nucleotides for identification and measure </a:t>
            </a:r>
            <a:r>
              <a:rPr lang="en-US" sz="3600" b="1" dirty="0" smtClean="0">
                <a:solidFill>
                  <a:srgbClr val="0070C0"/>
                </a:solidFill>
                <a:latin typeface="Century" charset="0"/>
                <a:ea typeface="Century" charset="0"/>
                <a:cs typeface="Century" charset="0"/>
              </a:rPr>
              <a:t>the change in the ionic current</a:t>
            </a:r>
            <a:r>
              <a:rPr lang="en-US" sz="3600" dirty="0" smtClean="0">
                <a:solidFill>
                  <a:srgbClr val="C00000"/>
                </a:solidFill>
                <a:latin typeface="Century" charset="0"/>
                <a:ea typeface="Century" charset="0"/>
                <a:cs typeface="Century" charset="0"/>
              </a:rPr>
              <a:t> 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as long strands of DNA (ssDNA) pass through the </a:t>
            </a:r>
            <a:r>
              <a:rPr lang="en-US" sz="3600" b="1" dirty="0" smtClean="0">
                <a:solidFill>
                  <a:srgbClr val="0070C0"/>
                </a:solidFill>
                <a:latin typeface="Century" charset="0"/>
                <a:ea typeface="Century" charset="0"/>
                <a:cs typeface="Century" charset="0"/>
              </a:rPr>
              <a:t>nano-scale protein pores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. </a:t>
            </a:r>
            <a:endParaRPr lang="en-US" sz="3600" dirty="0">
              <a:latin typeface="Century" charset="0"/>
              <a:ea typeface="Century" charset="0"/>
              <a:cs typeface="Century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60382" y="22839518"/>
            <a:ext cx="9126712" cy="1565878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n-US" sz="1200" dirty="0" smtClean="0">
                <a:latin typeface="Century" charset="0"/>
                <a:ea typeface="Century" charset="0"/>
                <a:cs typeface="Century" charset="0"/>
              </a:rPr>
              <a:t>[1] Metrichor. [https://</a:t>
            </a:r>
            <a:r>
              <a:rPr lang="en-US" sz="1200" dirty="0" err="1" smtClean="0">
                <a:latin typeface="Century" charset="0"/>
                <a:ea typeface="Century" charset="0"/>
                <a:cs typeface="Century" charset="0"/>
              </a:rPr>
              <a:t>nanoporetech.com</a:t>
            </a:r>
            <a:r>
              <a:rPr lang="en-US" sz="1200" dirty="0" smtClean="0">
                <a:latin typeface="Century" charset="0"/>
                <a:ea typeface="Century" charset="0"/>
                <a:cs typeface="Century" charset="0"/>
              </a:rPr>
              <a:t>/products/</a:t>
            </a:r>
            <a:r>
              <a:rPr lang="en-US" sz="1200" dirty="0" err="1" smtClean="0">
                <a:latin typeface="Century" charset="0"/>
                <a:ea typeface="Century" charset="0"/>
                <a:cs typeface="Century" charset="0"/>
              </a:rPr>
              <a:t>metrichor</a:t>
            </a:r>
            <a:r>
              <a:rPr lang="en-US" sz="1200" dirty="0" smtClean="0">
                <a:latin typeface="Century" charset="0"/>
                <a:ea typeface="Century" charset="0"/>
                <a:cs typeface="Century" charset="0"/>
              </a:rPr>
              <a:t>]</a:t>
            </a:r>
          </a:p>
          <a:p>
            <a:pPr algn="just">
              <a:lnSpc>
                <a:spcPct val="114000"/>
              </a:lnSpc>
            </a:pPr>
            <a:r>
              <a:rPr lang="en-US" sz="1200" dirty="0" smtClean="0">
                <a:latin typeface="Century" charset="0"/>
                <a:ea typeface="Century" charset="0"/>
                <a:cs typeface="Century" charset="0"/>
              </a:rPr>
              <a:t>[2] Loman</a:t>
            </a:r>
            <a:r>
              <a:rPr lang="en-US" sz="1200" dirty="0">
                <a:latin typeface="Century" charset="0"/>
                <a:ea typeface="Century" charset="0"/>
                <a:cs typeface="Century" charset="0"/>
              </a:rPr>
              <a:t>, Nicholas J., and Aaron R. Quinlan. "Poretools: a toolkit for analyzing nanopore sequence data." </a:t>
            </a:r>
            <a:r>
              <a:rPr lang="en-US" sz="1200" i="1" dirty="0">
                <a:latin typeface="Century" charset="0"/>
                <a:ea typeface="Century" charset="0"/>
                <a:cs typeface="Century" charset="0"/>
              </a:rPr>
              <a:t>Bioinformatics</a:t>
            </a:r>
            <a:r>
              <a:rPr lang="en-US" sz="1200" dirty="0">
                <a:latin typeface="Century" charset="0"/>
                <a:ea typeface="Century" charset="0"/>
                <a:cs typeface="Century" charset="0"/>
              </a:rPr>
              <a:t> 30.23 (2014): 3399-3401.</a:t>
            </a:r>
            <a:endParaRPr lang="en-US" sz="1200" dirty="0" smtClean="0">
              <a:latin typeface="Century" charset="0"/>
              <a:ea typeface="Century" charset="0"/>
              <a:cs typeface="Century" charset="0"/>
            </a:endParaRPr>
          </a:p>
          <a:p>
            <a:pPr algn="just">
              <a:lnSpc>
                <a:spcPct val="114000"/>
              </a:lnSpc>
            </a:pPr>
            <a:r>
              <a:rPr lang="en-US" sz="1200" dirty="0" smtClean="0">
                <a:latin typeface="Century" charset="0"/>
                <a:ea typeface="Century" charset="0"/>
                <a:cs typeface="Century" charset="0"/>
              </a:rPr>
              <a:t>[3] </a:t>
            </a:r>
            <a:r>
              <a:rPr lang="en-US" sz="1200" dirty="0">
                <a:latin typeface="Century" charset="0"/>
                <a:ea typeface="Century" charset="0"/>
                <a:cs typeface="Century" charset="0"/>
              </a:rPr>
              <a:t>Nanonet. [https://</a:t>
            </a:r>
            <a:r>
              <a:rPr lang="en-US" sz="1200" dirty="0" err="1">
                <a:latin typeface="Century" charset="0"/>
                <a:ea typeface="Century" charset="0"/>
                <a:cs typeface="Century" charset="0"/>
              </a:rPr>
              <a:t>github.com</a:t>
            </a:r>
            <a:r>
              <a:rPr lang="en-US" sz="1200" dirty="0">
                <a:latin typeface="Century" charset="0"/>
                <a:ea typeface="Century" charset="0"/>
                <a:cs typeface="Century" charset="0"/>
              </a:rPr>
              <a:t>/</a:t>
            </a:r>
            <a:r>
              <a:rPr lang="en-US" sz="1200" dirty="0" err="1">
                <a:latin typeface="Century" charset="0"/>
                <a:ea typeface="Century" charset="0"/>
                <a:cs typeface="Century" charset="0"/>
              </a:rPr>
              <a:t>nanoporetech</a:t>
            </a:r>
            <a:r>
              <a:rPr lang="en-US" sz="1200" dirty="0">
                <a:latin typeface="Century" charset="0"/>
                <a:ea typeface="Century" charset="0"/>
                <a:cs typeface="Century" charset="0"/>
              </a:rPr>
              <a:t>/</a:t>
            </a:r>
            <a:r>
              <a:rPr lang="en-US" sz="1200" dirty="0" err="1">
                <a:latin typeface="Century" charset="0"/>
                <a:ea typeface="Century" charset="0"/>
                <a:cs typeface="Century" charset="0"/>
              </a:rPr>
              <a:t>nanonet</a:t>
            </a:r>
            <a:r>
              <a:rPr lang="en-US" sz="1200" dirty="0">
                <a:latin typeface="Century" charset="0"/>
                <a:ea typeface="Century" charset="0"/>
                <a:cs typeface="Century" charset="0"/>
              </a:rPr>
              <a:t>]</a:t>
            </a:r>
            <a:endParaRPr lang="en-US" sz="1200" dirty="0" smtClean="0">
              <a:latin typeface="Century" charset="0"/>
              <a:ea typeface="Century" charset="0"/>
              <a:cs typeface="Century" charset="0"/>
            </a:endParaRPr>
          </a:p>
          <a:p>
            <a:pPr algn="just">
              <a:lnSpc>
                <a:spcPct val="114000"/>
              </a:lnSpc>
            </a:pPr>
            <a:r>
              <a:rPr lang="en-US" sz="1200" dirty="0" smtClean="0">
                <a:latin typeface="Century" charset="0"/>
                <a:ea typeface="Century" charset="0"/>
                <a:cs typeface="Century" charset="0"/>
              </a:rPr>
              <a:t>[4] </a:t>
            </a:r>
            <a:r>
              <a:rPr lang="en-US" sz="1200" dirty="0">
                <a:latin typeface="Century" charset="0"/>
                <a:ea typeface="Century" charset="0"/>
                <a:cs typeface="Century" charset="0"/>
              </a:rPr>
              <a:t>David, Matei, et al. "Nanocall: An Open Source Basecaller for Oxford Nanopore Sequencing Data." bioRxiv (2016): 046086</a:t>
            </a:r>
            <a:r>
              <a:rPr lang="en-US" sz="1200" dirty="0" smtClean="0">
                <a:latin typeface="Century" charset="0"/>
                <a:ea typeface="Century" charset="0"/>
                <a:cs typeface="Century" charset="0"/>
              </a:rPr>
              <a:t>.</a:t>
            </a:r>
          </a:p>
          <a:p>
            <a:pPr algn="just">
              <a:lnSpc>
                <a:spcPct val="114000"/>
              </a:lnSpc>
            </a:pPr>
            <a:r>
              <a:rPr lang="en-US" sz="1200" dirty="0" smtClean="0">
                <a:latin typeface="Century" charset="0"/>
                <a:ea typeface="Century" charset="0"/>
                <a:cs typeface="Century" charset="0"/>
              </a:rPr>
              <a:t>[5] Berlin, Konstantin, et al. "Assembling large genomes with single-molecule sequencing and locality-sensitive hashing." Nature biotechnology 33.6 (2015): 623-630.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473435" y="22986561"/>
            <a:ext cx="8463800" cy="1355371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n-US" sz="1200" dirty="0" smtClean="0">
                <a:latin typeface="Century" charset="0"/>
                <a:ea typeface="Century" charset="0"/>
                <a:cs typeface="Century" charset="0"/>
              </a:rPr>
              <a:t>[6] </a:t>
            </a:r>
            <a:r>
              <a:rPr lang="en-US" sz="1200" dirty="0">
                <a:latin typeface="Century" charset="0"/>
                <a:ea typeface="Century" charset="0"/>
                <a:cs typeface="Century" charset="0"/>
              </a:rPr>
              <a:t>Li, Heng. "Minimap and miniasm: fast mapping and de novo assembly for noisy long sequences." Bioinformatics (2016): btw152.</a:t>
            </a:r>
            <a:endParaRPr lang="en-US" sz="1200" dirty="0" smtClean="0">
              <a:latin typeface="Century" charset="0"/>
              <a:ea typeface="Century" charset="0"/>
              <a:cs typeface="Century" charset="0"/>
            </a:endParaRPr>
          </a:p>
          <a:p>
            <a:pPr algn="just">
              <a:lnSpc>
                <a:spcPct val="114000"/>
              </a:lnSpc>
            </a:pPr>
            <a:r>
              <a:rPr lang="en-US" sz="1200" dirty="0" smtClean="0">
                <a:latin typeface="Century" charset="0"/>
                <a:ea typeface="Century" charset="0"/>
                <a:cs typeface="Century" charset="0"/>
              </a:rPr>
              <a:t>[7] </a:t>
            </a:r>
            <a:r>
              <a:rPr lang="en-US" sz="1200" dirty="0">
                <a:latin typeface="Century" charset="0"/>
                <a:ea typeface="Century" charset="0"/>
                <a:cs typeface="Century" charset="0"/>
              </a:rPr>
              <a:t>Loman, Nicholas J., Joshua Quick, and Jared T. Simpson. "A complete bacterial genome assembled de novo using only nanopore sequencing data." Nature methods (2015).</a:t>
            </a:r>
            <a:endParaRPr lang="en-US" sz="1200" dirty="0" smtClean="0">
              <a:latin typeface="Century" charset="0"/>
              <a:ea typeface="Century" charset="0"/>
              <a:cs typeface="Century" charset="0"/>
            </a:endParaRPr>
          </a:p>
          <a:p>
            <a:pPr algn="just">
              <a:lnSpc>
                <a:spcPct val="114000"/>
              </a:lnSpc>
            </a:pPr>
            <a:r>
              <a:rPr lang="en-US" sz="1200" dirty="0" smtClean="0">
                <a:latin typeface="Century" charset="0"/>
                <a:ea typeface="Century" charset="0"/>
                <a:cs typeface="Century" charset="0"/>
              </a:rPr>
              <a:t>[8] </a:t>
            </a:r>
            <a:r>
              <a:rPr lang="en-US" sz="1200" dirty="0" err="1">
                <a:latin typeface="Century" charset="0"/>
                <a:ea typeface="Century" charset="0"/>
                <a:cs typeface="Century" charset="0"/>
              </a:rPr>
              <a:t>Vaser</a:t>
            </a:r>
            <a:r>
              <a:rPr lang="en-US" sz="1200" dirty="0">
                <a:latin typeface="Century" charset="0"/>
                <a:ea typeface="Century" charset="0"/>
                <a:cs typeface="Century" charset="0"/>
              </a:rPr>
              <a:t>, Robert, et al. "Fast and accurate de novo genome assembly from long uncorrected reads." </a:t>
            </a:r>
            <a:r>
              <a:rPr lang="en-US" sz="1200" i="1" dirty="0">
                <a:latin typeface="Century" charset="0"/>
                <a:ea typeface="Century" charset="0"/>
                <a:cs typeface="Century" charset="0"/>
              </a:rPr>
              <a:t>bioRxiv</a:t>
            </a:r>
            <a:r>
              <a:rPr lang="en-US" sz="1200" dirty="0">
                <a:latin typeface="Century" charset="0"/>
                <a:ea typeface="Century" charset="0"/>
                <a:cs typeface="Century" charset="0"/>
              </a:rPr>
              <a:t> (2016): 068122.</a:t>
            </a: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35762" y="5550059"/>
            <a:ext cx="4877118" cy="1213253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422645" y="30049990"/>
            <a:ext cx="13804669" cy="5831981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marL="463550" indent="-4635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Courier New" charset="0"/>
              <a:buChar char="o"/>
            </a:pP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ONT’s </a:t>
            </a:r>
            <a:r>
              <a:rPr lang="en-US" sz="3600" b="1" dirty="0" smtClean="0">
                <a:solidFill>
                  <a:srgbClr val="0070C0"/>
                </a:solidFill>
                <a:latin typeface="Century" charset="0"/>
                <a:ea typeface="Century" charset="0"/>
                <a:cs typeface="Century" charset="0"/>
              </a:rPr>
              <a:t>cloud-based basecaller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, </a:t>
            </a:r>
            <a:r>
              <a:rPr lang="en-US" sz="3600" i="1" dirty="0" smtClean="0">
                <a:latin typeface="Century" charset="0"/>
                <a:ea typeface="Century" charset="0"/>
                <a:cs typeface="Century" charset="0"/>
              </a:rPr>
              <a:t>Metrichor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 and </a:t>
            </a:r>
            <a:r>
              <a:rPr lang="en-US" sz="3600" b="1" dirty="0" smtClean="0">
                <a:solidFill>
                  <a:srgbClr val="0070C0"/>
                </a:solidFill>
                <a:latin typeface="Century" charset="0"/>
                <a:ea typeface="Century" charset="0"/>
                <a:cs typeface="Century" charset="0"/>
              </a:rPr>
              <a:t>local basecaller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, </a:t>
            </a:r>
            <a:r>
              <a:rPr lang="en-US" sz="3600" i="1" dirty="0" smtClean="0">
                <a:latin typeface="Century" charset="0"/>
                <a:ea typeface="Century" charset="0"/>
                <a:cs typeface="Century" charset="0"/>
              </a:rPr>
              <a:t>nanonet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 perform similarly with </a:t>
            </a:r>
            <a:r>
              <a:rPr lang="en-US" sz="3600" b="1" dirty="0" smtClean="0">
                <a:solidFill>
                  <a:srgbClr val="0070C0"/>
                </a:solidFill>
                <a:latin typeface="Century" charset="0"/>
                <a:ea typeface="Century" charset="0"/>
                <a:cs typeface="Century" charset="0"/>
              </a:rPr>
              <a:t>high accuracy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. However, another </a:t>
            </a:r>
            <a:r>
              <a:rPr lang="en-US" sz="3600" b="1" dirty="0" smtClean="0">
                <a:solidFill>
                  <a:srgbClr val="0070C0"/>
                </a:solidFill>
                <a:latin typeface="Century" charset="0"/>
                <a:ea typeface="Century" charset="0"/>
                <a:cs typeface="Century" charset="0"/>
              </a:rPr>
              <a:t>local basecaller</a:t>
            </a:r>
            <a:r>
              <a:rPr lang="en-US" sz="3600" dirty="0" smtClean="0">
                <a:solidFill>
                  <a:srgbClr val="C00000"/>
                </a:solidFill>
                <a:latin typeface="Century" charset="0"/>
                <a:ea typeface="Century" charset="0"/>
                <a:cs typeface="Century" charset="0"/>
              </a:rPr>
              <a:t> </a:t>
            </a:r>
            <a:r>
              <a:rPr lang="en-US" sz="3600" i="1" dirty="0" smtClean="0">
                <a:latin typeface="Century" charset="0"/>
                <a:ea typeface="Century" charset="0"/>
                <a:cs typeface="Century" charset="0"/>
              </a:rPr>
              <a:t>nanocall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 is </a:t>
            </a:r>
            <a:r>
              <a:rPr lang="en-US" sz="3600" b="1" dirty="0" smtClean="0">
                <a:solidFill>
                  <a:srgbClr val="C00000"/>
                </a:solidFill>
                <a:latin typeface="Century" charset="0"/>
                <a:ea typeface="Century" charset="0"/>
                <a:cs typeface="Century" charset="0"/>
              </a:rPr>
              <a:t>not suitable for R9 data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. </a:t>
            </a:r>
          </a:p>
          <a:p>
            <a:pPr marL="463550" indent="-4635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Courier New" charset="0"/>
              <a:buChar char="o"/>
            </a:pPr>
            <a:r>
              <a:rPr lang="en-US" sz="3600" i="1" dirty="0" smtClean="0">
                <a:latin typeface="Century" charset="0"/>
                <a:ea typeface="Century" charset="0"/>
                <a:cs typeface="Century" charset="0"/>
              </a:rPr>
              <a:t>Canu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, </a:t>
            </a:r>
            <a:r>
              <a:rPr lang="en-US" sz="3600" b="1" dirty="0" smtClean="0">
                <a:solidFill>
                  <a:srgbClr val="0070C0"/>
                </a:solidFill>
                <a:latin typeface="Century" charset="0"/>
                <a:ea typeface="Century" charset="0"/>
                <a:cs typeface="Century" charset="0"/>
              </a:rPr>
              <a:t>the assembler with error correction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, produces </a:t>
            </a:r>
            <a:r>
              <a:rPr lang="en-US" sz="3600" b="1" dirty="0" smtClean="0">
                <a:solidFill>
                  <a:srgbClr val="0070C0"/>
                </a:solidFill>
                <a:latin typeface="Century" charset="0"/>
                <a:ea typeface="Century" charset="0"/>
                <a:cs typeface="Century" charset="0"/>
              </a:rPr>
              <a:t>high-quality assemblies</a:t>
            </a:r>
            <a:r>
              <a:rPr lang="en-US" sz="3600" dirty="0" smtClean="0">
                <a:solidFill>
                  <a:srgbClr val="C00000"/>
                </a:solidFill>
                <a:latin typeface="Century" charset="0"/>
                <a:ea typeface="Century" charset="0"/>
                <a:cs typeface="Century" charset="0"/>
              </a:rPr>
              <a:t> 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but is </a:t>
            </a:r>
            <a:r>
              <a:rPr lang="en-US" sz="3600" b="1" dirty="0" smtClean="0">
                <a:solidFill>
                  <a:srgbClr val="C00000"/>
                </a:solidFill>
                <a:latin typeface="Century" charset="0"/>
                <a:ea typeface="Century" charset="0"/>
                <a:cs typeface="Century" charset="0"/>
              </a:rPr>
              <a:t>relatively slow</a:t>
            </a:r>
            <a:r>
              <a:rPr lang="en-US" sz="3600" dirty="0" smtClean="0">
                <a:solidFill>
                  <a:srgbClr val="C00000"/>
                </a:solidFill>
                <a:latin typeface="Century" charset="0"/>
                <a:ea typeface="Century" charset="0"/>
                <a:cs typeface="Century" charset="0"/>
              </a:rPr>
              <a:t> 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compared to </a:t>
            </a:r>
            <a:r>
              <a:rPr lang="en-US" sz="3600" i="1" dirty="0" smtClean="0">
                <a:latin typeface="Century" charset="0"/>
                <a:ea typeface="Century" charset="0"/>
                <a:cs typeface="Century" charset="0"/>
              </a:rPr>
              <a:t>Miniasm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, </a:t>
            </a:r>
            <a:r>
              <a:rPr lang="en-US" sz="3600" b="1" dirty="0" smtClean="0">
                <a:solidFill>
                  <a:srgbClr val="C00000"/>
                </a:solidFill>
                <a:latin typeface="Century" charset="0"/>
                <a:ea typeface="Century" charset="0"/>
                <a:cs typeface="Century" charset="0"/>
              </a:rPr>
              <a:t>the assembler without error correction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. </a:t>
            </a:r>
          </a:p>
          <a:p>
            <a:pPr marL="463550" indent="-4635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Courier New" charset="0"/>
              <a:buChar char="o"/>
            </a:pPr>
            <a:r>
              <a:rPr lang="en-US" sz="3600" i="1" dirty="0" smtClean="0">
                <a:latin typeface="Century" charset="0"/>
                <a:ea typeface="Century" charset="0"/>
                <a:cs typeface="Century" charset="0"/>
              </a:rPr>
              <a:t>Miniasm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 is </a:t>
            </a:r>
            <a:r>
              <a:rPr lang="en-US" sz="3600" b="1" dirty="0" smtClean="0">
                <a:solidFill>
                  <a:srgbClr val="C00000"/>
                </a:solidFill>
                <a:latin typeface="Century" charset="0"/>
                <a:ea typeface="Century" charset="0"/>
                <a:cs typeface="Century" charset="0"/>
              </a:rPr>
              <a:t>not as accurate as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 </a:t>
            </a:r>
            <a:r>
              <a:rPr lang="en-US" sz="3600" i="1" dirty="0" smtClean="0">
                <a:latin typeface="Century" charset="0"/>
                <a:ea typeface="Century" charset="0"/>
                <a:cs typeface="Century" charset="0"/>
              </a:rPr>
              <a:t>canu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, but it is suitable for </a:t>
            </a:r>
            <a:r>
              <a:rPr lang="en-US" sz="3600" b="1" dirty="0" smtClean="0">
                <a:solidFill>
                  <a:srgbClr val="0070C0"/>
                </a:solidFill>
                <a:latin typeface="Century" charset="0"/>
                <a:ea typeface="Century" charset="0"/>
                <a:cs typeface="Century" charset="0"/>
              </a:rPr>
              <a:t>fast initial analysis</a:t>
            </a:r>
            <a:r>
              <a:rPr lang="en-US" sz="3600" dirty="0" smtClean="0">
                <a:solidFill>
                  <a:srgbClr val="C00000"/>
                </a:solidFill>
                <a:latin typeface="Century" charset="0"/>
                <a:ea typeface="Century" charset="0"/>
                <a:cs typeface="Century" charset="0"/>
              </a:rPr>
              <a:t> 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and the quality of the assembly can be increased with </a:t>
            </a:r>
            <a:r>
              <a:rPr lang="en-US" sz="3600" b="1" dirty="0" smtClean="0">
                <a:solidFill>
                  <a:srgbClr val="0070C0"/>
                </a:solidFill>
                <a:latin typeface="Century" charset="0"/>
                <a:ea typeface="Century" charset="0"/>
                <a:cs typeface="Century" charset="0"/>
              </a:rPr>
              <a:t>an additional polishing step</a:t>
            </a:r>
            <a:r>
              <a:rPr lang="en-US" sz="3600" dirty="0" smtClean="0">
                <a:latin typeface="Century" charset="0"/>
                <a:ea typeface="Century" charset="0"/>
                <a:cs typeface="Century" charset="0"/>
              </a:rPr>
              <a:t>.</a:t>
            </a:r>
            <a:endParaRPr lang="en-US" sz="3600" dirty="0">
              <a:latin typeface="Century" charset="0"/>
              <a:ea typeface="Century" charset="0"/>
              <a:cs typeface="Century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419820" y="25484462"/>
            <a:ext cx="7353300" cy="46264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438884" y="30860263"/>
            <a:ext cx="7353300" cy="46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9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10423</TotalTime>
  <Words>690</Words>
  <Application>Microsoft Macintosh PowerPoint</Application>
  <PresentationFormat>Custom</PresentationFormat>
  <Paragraphs>103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Calibri Light</vt:lpstr>
      <vt:lpstr>Century</vt:lpstr>
      <vt:lpstr>Courier New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dsenol</dc:creator>
  <cp:lastModifiedBy>dsenol</cp:lastModifiedBy>
  <cp:revision>107</cp:revision>
  <cp:lastPrinted>2017-01-01T14:17:52Z</cp:lastPrinted>
  <dcterms:created xsi:type="dcterms:W3CDTF">2016-12-25T09:38:37Z</dcterms:created>
  <dcterms:modified xsi:type="dcterms:W3CDTF">2017-01-01T16:11:56Z</dcterms:modified>
</cp:coreProperties>
</file>